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sldIdLst>
    <p:sldId id="256" r:id="rId2"/>
    <p:sldId id="426" r:id="rId3"/>
    <p:sldId id="257" r:id="rId4"/>
    <p:sldId id="259" r:id="rId5"/>
    <p:sldId id="264" r:id="rId6"/>
    <p:sldId id="265" r:id="rId7"/>
    <p:sldId id="291" r:id="rId8"/>
    <p:sldId id="292" r:id="rId9"/>
    <p:sldId id="435" r:id="rId10"/>
    <p:sldId id="260" r:id="rId11"/>
    <p:sldId id="261" r:id="rId12"/>
    <p:sldId id="436" r:id="rId13"/>
    <p:sldId id="266" r:id="rId14"/>
    <p:sldId id="267" r:id="rId15"/>
    <p:sldId id="268" r:id="rId16"/>
    <p:sldId id="399" r:id="rId17"/>
    <p:sldId id="272" r:id="rId18"/>
    <p:sldId id="437" r:id="rId19"/>
    <p:sldId id="284" r:id="rId20"/>
    <p:sldId id="297" r:id="rId21"/>
    <p:sldId id="298" r:id="rId22"/>
    <p:sldId id="400" r:id="rId23"/>
    <p:sldId id="388" r:id="rId24"/>
    <p:sldId id="438" r:id="rId25"/>
    <p:sldId id="448" r:id="rId26"/>
    <p:sldId id="303" r:id="rId27"/>
    <p:sldId id="411" r:id="rId28"/>
    <p:sldId id="432" r:id="rId29"/>
    <p:sldId id="446" r:id="rId30"/>
    <p:sldId id="439" r:id="rId31"/>
    <p:sldId id="421" r:id="rId32"/>
    <p:sldId id="429" r:id="rId33"/>
    <p:sldId id="419" r:id="rId34"/>
    <p:sldId id="433" r:id="rId35"/>
    <p:sldId id="422" r:id="rId36"/>
    <p:sldId id="390" r:id="rId37"/>
    <p:sldId id="412" r:id="rId38"/>
    <p:sldId id="440" r:id="rId39"/>
    <p:sldId id="354" r:id="rId40"/>
    <p:sldId id="378" r:id="rId41"/>
    <p:sldId id="381" r:id="rId42"/>
    <p:sldId id="409" r:id="rId43"/>
    <p:sldId id="413" r:id="rId44"/>
    <p:sldId id="441" r:id="rId45"/>
    <p:sldId id="346" r:id="rId46"/>
    <p:sldId id="402" r:id="rId47"/>
    <p:sldId id="289" r:id="rId48"/>
    <p:sldId id="434" r:id="rId49"/>
    <p:sldId id="445" r:id="rId50"/>
    <p:sldId id="447" r:id="rId51"/>
    <p:sldId id="347" r:id="rId52"/>
    <p:sldId id="348" r:id="rId53"/>
    <p:sldId id="351" r:id="rId54"/>
    <p:sldId id="442" r:id="rId55"/>
    <p:sldId id="277" r:id="rId56"/>
    <p:sldId id="425" r:id="rId57"/>
    <p:sldId id="278" r:id="rId58"/>
    <p:sldId id="280" r:id="rId59"/>
    <p:sldId id="282" r:id="rId60"/>
    <p:sldId id="283" r:id="rId61"/>
    <p:sldId id="424" r:id="rId62"/>
    <p:sldId id="443" r:id="rId63"/>
    <p:sldId id="273" r:id="rId64"/>
    <p:sldId id="352" r:id="rId65"/>
    <p:sldId id="415" r:id="rId66"/>
    <p:sldId id="275" r:id="rId67"/>
    <p:sldId id="335" r:id="rId68"/>
    <p:sldId id="444" r:id="rId6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598"/>
    <p:restoredTop sz="82837"/>
  </p:normalViewPr>
  <p:slideViewPr>
    <p:cSldViewPr snapToGrid="0" snapToObjects="1" showGuides="1">
      <p:cViewPr>
        <p:scale>
          <a:sx n="75" d="100"/>
          <a:sy n="75" d="100"/>
        </p:scale>
        <p:origin x="464" y="272"/>
      </p:cViewPr>
      <p:guideLst>
        <p:guide orient="horz" pos="2208"/>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AE2E4F-4078-244F-B485-23213982C049}" type="datetimeFigureOut">
              <a:rPr lang="en-US" smtClean="0"/>
              <a:t>3/6/19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C9C9F7-9465-2041-958F-8E620B921AF0}" type="slidenum">
              <a:rPr lang="en-US" smtClean="0"/>
              <a:t>‹#›</a:t>
            </a:fld>
            <a:endParaRPr lang="en-US"/>
          </a:p>
        </p:txBody>
      </p:sp>
    </p:spTree>
    <p:extLst>
      <p:ext uri="{BB962C8B-B14F-4D97-AF65-F5344CB8AC3E}">
        <p14:creationId xmlns:p14="http://schemas.microsoft.com/office/powerpoint/2010/main" val="2061036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genome.sph.umich.edu/wiki/Tom_Blackwel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nature.com/nrg/journal/v12/n11/full/nrg3031.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HGP uses a "hierarchical shotgun" (or "clone by clone") approach in which individual large DNA fragments of known position are subjected to shotgun sequencing (i.e., shredded into small fragments that are sequenced, and then reassembled on the basis of sequence overlaps).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hierarchical shotgun method has an advantage in that the global location of each individual sequence is known with certainty, but it requires constructing a map  large fragments covering the genome.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Celera project uses a "whole genome shotgun" approach developed by Dr. Venter, in which the entire genome is shredded into small fragments that are sequenced and put back together on the basis of sequence overlaps.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whole genome shotgun strategy involves breaking the entire genome into several hundred thousand random clones.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 After sequencing each clone, Celera then reassembles the sequences of several hundred thousand fragments into their proper order using pattern-recognition software. </a:t>
            </a:r>
            <a:endParaRPr lang="en-US" dirty="0"/>
          </a:p>
        </p:txBody>
      </p:sp>
      <p:sp>
        <p:nvSpPr>
          <p:cNvPr id="4" name="Slide Number Placeholder 3"/>
          <p:cNvSpPr>
            <a:spLocks noGrp="1"/>
          </p:cNvSpPr>
          <p:nvPr>
            <p:ph type="sldNum" sz="quarter" idx="10"/>
          </p:nvPr>
        </p:nvSpPr>
        <p:spPr/>
        <p:txBody>
          <a:bodyPr/>
          <a:lstStyle/>
          <a:p>
            <a:fld id="{B12E3949-1DAE-5242-BB1E-C30720963F19}" type="slidenum">
              <a:rPr lang="en-US" smtClean="0"/>
              <a:t>3</a:t>
            </a:fld>
            <a:endParaRPr lang="en-US"/>
          </a:p>
        </p:txBody>
      </p:sp>
    </p:spTree>
    <p:extLst>
      <p:ext uri="{BB962C8B-B14F-4D97-AF65-F5344CB8AC3E}">
        <p14:creationId xmlns:p14="http://schemas.microsoft.com/office/powerpoint/2010/main" val="934153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##FORMAT=&lt;ID=</a:t>
            </a:r>
            <a:r>
              <a:rPr lang="en-US" sz="1200" kern="1200" dirty="0" err="1">
                <a:solidFill>
                  <a:schemeClr val="tx1"/>
                </a:solidFill>
                <a:effectLst/>
                <a:latin typeface="+mn-lt"/>
                <a:ea typeface="+mn-ea"/>
                <a:cs typeface="+mn-cs"/>
              </a:rPr>
              <a:t>PGT,Number</a:t>
            </a:r>
            <a:r>
              <a:rPr lang="en-US" sz="1200" kern="1200" dirty="0">
                <a:solidFill>
                  <a:schemeClr val="tx1"/>
                </a:solidFill>
                <a:effectLst/>
                <a:latin typeface="+mn-lt"/>
                <a:ea typeface="+mn-ea"/>
                <a:cs typeface="+mn-cs"/>
              </a:rPr>
              <a:t>=1,Type=</a:t>
            </a:r>
            <a:r>
              <a:rPr lang="en-US" sz="1200" kern="1200" dirty="0" err="1">
                <a:solidFill>
                  <a:schemeClr val="tx1"/>
                </a:solidFill>
                <a:effectLst/>
                <a:latin typeface="+mn-lt"/>
                <a:ea typeface="+mn-ea"/>
                <a:cs typeface="+mn-cs"/>
              </a:rPr>
              <a:t>String,Description</a:t>
            </a:r>
            <a:r>
              <a:rPr lang="en-US" sz="1200" kern="1200" dirty="0">
                <a:solidFill>
                  <a:schemeClr val="tx1"/>
                </a:solidFill>
                <a:effectLst/>
                <a:latin typeface="+mn-lt"/>
                <a:ea typeface="+mn-ea"/>
                <a:cs typeface="+mn-cs"/>
              </a:rPr>
              <a:t>="Physical phasing haplotype information, describing how the alternate alleles are phased in relation to one another"&gt;</a:t>
            </a:r>
          </a:p>
          <a:p>
            <a:r>
              <a:rPr lang="en-US" sz="1200" kern="1200" dirty="0">
                <a:solidFill>
                  <a:schemeClr val="tx1"/>
                </a:solidFill>
                <a:effectLst/>
                <a:latin typeface="+mn-lt"/>
                <a:ea typeface="+mn-ea"/>
                <a:cs typeface="+mn-cs"/>
              </a:rPr>
              <a:t>##FORMAT=&lt;ID=</a:t>
            </a:r>
            <a:r>
              <a:rPr lang="en-US" sz="1200" kern="1200" dirty="0" err="1">
                <a:solidFill>
                  <a:schemeClr val="tx1"/>
                </a:solidFill>
                <a:effectLst/>
                <a:latin typeface="+mn-lt"/>
                <a:ea typeface="+mn-ea"/>
                <a:cs typeface="+mn-cs"/>
              </a:rPr>
              <a:t>PID,Number</a:t>
            </a:r>
            <a:r>
              <a:rPr lang="en-US" sz="1200" kern="1200" dirty="0">
                <a:solidFill>
                  <a:schemeClr val="tx1"/>
                </a:solidFill>
                <a:effectLst/>
                <a:latin typeface="+mn-lt"/>
                <a:ea typeface="+mn-ea"/>
                <a:cs typeface="+mn-cs"/>
              </a:rPr>
              <a:t>=1,Type=</a:t>
            </a:r>
            <a:r>
              <a:rPr lang="en-US" sz="1200" kern="1200" dirty="0" err="1">
                <a:solidFill>
                  <a:schemeClr val="tx1"/>
                </a:solidFill>
                <a:effectLst/>
                <a:latin typeface="+mn-lt"/>
                <a:ea typeface="+mn-ea"/>
                <a:cs typeface="+mn-cs"/>
              </a:rPr>
              <a:t>String,Description</a:t>
            </a:r>
            <a:r>
              <a:rPr lang="en-US" sz="1200" kern="1200" dirty="0">
                <a:solidFill>
                  <a:schemeClr val="tx1"/>
                </a:solidFill>
                <a:effectLst/>
                <a:latin typeface="+mn-lt"/>
                <a:ea typeface="+mn-ea"/>
                <a:cs typeface="+mn-cs"/>
              </a:rPr>
              <a:t>="Physical phasing ID information, where each unique ID within a given sample (but not across samples) connects records within a phasing group"&gt;</a:t>
            </a:r>
          </a:p>
          <a:p>
            <a:endParaRPr lang="en-US" dirty="0"/>
          </a:p>
        </p:txBody>
      </p:sp>
      <p:sp>
        <p:nvSpPr>
          <p:cNvPr id="4" name="Slide Number Placeholder 3"/>
          <p:cNvSpPr>
            <a:spLocks noGrp="1"/>
          </p:cNvSpPr>
          <p:nvPr>
            <p:ph type="sldNum" sz="quarter" idx="5"/>
          </p:nvPr>
        </p:nvSpPr>
        <p:spPr/>
        <p:txBody>
          <a:bodyPr/>
          <a:lstStyle/>
          <a:p>
            <a:fld id="{08C9C9F7-9465-2041-958F-8E620B921AF0}" type="slidenum">
              <a:rPr lang="en-US" smtClean="0"/>
              <a:t>29</a:t>
            </a:fld>
            <a:endParaRPr lang="en-US"/>
          </a:p>
        </p:txBody>
      </p:sp>
    </p:spTree>
    <p:extLst>
      <p:ext uri="{BB962C8B-B14F-4D97-AF65-F5344CB8AC3E}">
        <p14:creationId xmlns:p14="http://schemas.microsoft.com/office/powerpoint/2010/main" val="3659046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some of the processes that give rise to errors in the sequencing are similar to the actual biological processes the drive the production of new mutations</a:t>
            </a:r>
          </a:p>
        </p:txBody>
      </p:sp>
      <p:sp>
        <p:nvSpPr>
          <p:cNvPr id="4" name="Slide Number Placeholder 3"/>
          <p:cNvSpPr>
            <a:spLocks noGrp="1"/>
          </p:cNvSpPr>
          <p:nvPr>
            <p:ph type="sldNum" sz="quarter" idx="5"/>
          </p:nvPr>
        </p:nvSpPr>
        <p:spPr/>
        <p:txBody>
          <a:bodyPr/>
          <a:lstStyle/>
          <a:p>
            <a:fld id="{08C9C9F7-9465-2041-958F-8E620B921AF0}" type="slidenum">
              <a:rPr lang="en-US" smtClean="0"/>
              <a:t>33</a:t>
            </a:fld>
            <a:endParaRPr lang="en-US"/>
          </a:p>
        </p:txBody>
      </p:sp>
    </p:spTree>
    <p:extLst>
      <p:ext uri="{BB962C8B-B14F-4D97-AF65-F5344CB8AC3E}">
        <p14:creationId xmlns:p14="http://schemas.microsoft.com/office/powerpoint/2010/main" val="1536510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is just highlighting in blue some of these variant quality score metrics for strand bias, differences in Alternate versus Reference allele base qualities and position within the read</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AC,Number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="Allele count in genotypes, for each ALT allele, in the same order as listed”</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AF,Number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="Allele Frequency, for each ALT allele, in the same order as listed"&gt;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AN,Number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="Total number of alleles in called genotypes"&gt;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BaseQRankSum,Number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base qualities"&gt;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ClippingRankSum,Number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number of hard clipped bases"&gt;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DP,Number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="Approximate read depth; some reads may have been filtered"&gt;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DS,Number</a:t>
            </a:r>
            <a:r>
              <a:rPr lang="en-US" sz="1200" b="0" i="0" u="none" strike="noStrike" kern="1200" dirty="0">
                <a:solidFill>
                  <a:schemeClr val="tx1"/>
                </a:solidFill>
                <a:effectLst/>
                <a:latin typeface="+mn-lt"/>
                <a:ea typeface="+mn-ea"/>
                <a:cs typeface="+mn-cs"/>
              </a:rPr>
              <a:t>=0,Type=</a:t>
            </a:r>
            <a:r>
              <a:rPr lang="en-US" sz="1200" b="0" i="0" u="none" strike="noStrike" kern="1200" dirty="0" err="1">
                <a:solidFill>
                  <a:schemeClr val="tx1"/>
                </a:solidFill>
                <a:effectLst/>
                <a:latin typeface="+mn-lt"/>
                <a:ea typeface="+mn-ea"/>
                <a:cs typeface="+mn-cs"/>
              </a:rPr>
              <a:t>Flag,Description</a:t>
            </a:r>
            <a:r>
              <a:rPr lang="en-US" sz="1200" b="0" i="0" u="none" strike="noStrike" kern="1200" dirty="0">
                <a:solidFill>
                  <a:schemeClr val="tx1"/>
                </a:solidFill>
                <a:effectLst/>
                <a:latin typeface="+mn-lt"/>
                <a:ea typeface="+mn-ea"/>
                <a:cs typeface="+mn-cs"/>
              </a:rPr>
              <a:t>="Were any of the samples </a:t>
            </a:r>
            <a:r>
              <a:rPr lang="en-US" sz="1200" b="0" i="0" u="none" strike="noStrike" kern="1200" dirty="0" err="1">
                <a:solidFill>
                  <a:schemeClr val="tx1"/>
                </a:solidFill>
                <a:effectLst/>
                <a:latin typeface="+mn-lt"/>
                <a:ea typeface="+mn-ea"/>
                <a:cs typeface="+mn-cs"/>
              </a:rPr>
              <a:t>downsampled</a:t>
            </a:r>
            <a:r>
              <a:rPr lang="en-US" sz="1200" b="0" i="0" u="none" strike="noStrike" kern="1200" dirty="0">
                <a:solidFill>
                  <a:schemeClr val="tx1"/>
                </a:solidFill>
                <a:effectLst/>
                <a:latin typeface="+mn-lt"/>
                <a:ea typeface="+mn-ea"/>
                <a:cs typeface="+mn-cs"/>
              </a:rPr>
              <a:t>?"&gt;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END,Number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="Stop position of the interval"&gt;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ExcessHet,Number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-scaled p-value for exact test of excess heterozygosity"&gt;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FS,Number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-scaled p-value using Fisher's exact test to detect strand bias"&gt;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HaplotypeScore,Number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="Consistency of the site with at most two segregating haplotypes"&gt;</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InbreedingCoeff,Number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="Inbreeding coefficient as estimated from the genotype likelihoods per-sample when compared against the Hardy-Weinberg expectation"&gt;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MLEAC,Number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="Maximum likelihood expectation (MLE) for the allele counts (not necessarily the same as the AC), for each ALT allele, in the same order as listed"&gt;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MLEAF,Number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="Maximum likelihood expectation (MLE) for the allele frequency (not necessarily the same as the AF), for each ALT allele, in the same order as listed"&gt;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MQ,Number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="RMS Mapping Quality"&gt;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MQRankSum,Number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read mapping qualities"&gt;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QD,Number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="Variant Confidence/Quality by Depth"&gt;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RAW_MQ,Number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="Raw data for RMS Mapping Quality"&gt;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ReadPosRankSum,Number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read position bias"&gt;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SOR,Number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="Symmetric Odds Ratio of 2x2 contingency table to detect strand bias"&gt;</a:t>
            </a:r>
            <a:r>
              <a:rPr lang="en-US" dirty="0"/>
              <a:t> </a:t>
            </a:r>
          </a:p>
        </p:txBody>
      </p:sp>
      <p:sp>
        <p:nvSpPr>
          <p:cNvPr id="4" name="Slide Number Placeholder 3"/>
          <p:cNvSpPr>
            <a:spLocks noGrp="1"/>
          </p:cNvSpPr>
          <p:nvPr>
            <p:ph type="sldNum" sz="quarter" idx="10"/>
          </p:nvPr>
        </p:nvSpPr>
        <p:spPr/>
        <p:txBody>
          <a:bodyPr/>
          <a:lstStyle/>
          <a:p>
            <a:fld id="{08C9C9F7-9465-2041-958F-8E620B921AF0}" type="slidenum">
              <a:rPr lang="en-US" smtClean="0"/>
              <a:t>34</a:t>
            </a:fld>
            <a:endParaRPr lang="en-US"/>
          </a:p>
        </p:txBody>
      </p:sp>
    </p:spTree>
    <p:extLst>
      <p:ext uri="{BB962C8B-B14F-4D97-AF65-F5344CB8AC3E}">
        <p14:creationId xmlns:p14="http://schemas.microsoft.com/office/powerpoint/2010/main" val="1860981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best to do variant calling across multiple samples at once</a:t>
            </a:r>
          </a:p>
        </p:txBody>
      </p:sp>
      <p:sp>
        <p:nvSpPr>
          <p:cNvPr id="4" name="Slide Number Placeholder 3"/>
          <p:cNvSpPr>
            <a:spLocks noGrp="1"/>
          </p:cNvSpPr>
          <p:nvPr>
            <p:ph type="sldNum" sz="quarter" idx="5"/>
          </p:nvPr>
        </p:nvSpPr>
        <p:spPr/>
        <p:txBody>
          <a:bodyPr/>
          <a:lstStyle/>
          <a:p>
            <a:fld id="{08C9C9F7-9465-2041-958F-8E620B921AF0}" type="slidenum">
              <a:rPr lang="en-US" smtClean="0"/>
              <a:t>35</a:t>
            </a:fld>
            <a:endParaRPr lang="en-US"/>
          </a:p>
        </p:txBody>
      </p:sp>
    </p:spTree>
    <p:extLst>
      <p:ext uri="{BB962C8B-B14F-4D97-AF65-F5344CB8AC3E}">
        <p14:creationId xmlns:p14="http://schemas.microsoft.com/office/powerpoint/2010/main" val="3308628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Transitions occur more often than transversions because of the high mutability of methylated cytosines, which mutate to </a:t>
            </a:r>
            <a:r>
              <a:rPr lang="en-US" sz="1200" dirty="0" err="1"/>
              <a:t>thymines</a:t>
            </a:r>
            <a:r>
              <a:rPr lang="en-US" sz="1200" dirty="0"/>
              <a:t> spontaneously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t>Ti:Tv</a:t>
            </a:r>
            <a:r>
              <a:rPr lang="en-US" sz="1200" dirty="0"/>
              <a:t> is higher in exomes because because transversions are much more likely to change the encoded amino acid, especially in the third base of a codon, so are less </a:t>
            </a:r>
            <a:r>
              <a:rPr lang="en-US" sz="1200" dirty="0" err="1"/>
              <a:t>frequenct</a:t>
            </a:r>
            <a:endParaRPr lang="en-US"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MOST INFORMATIVE AT AN INDIVIDUAL LEVEL</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Human mutations don't occur randomly. In fact, transitions (changes from A &lt;-&gt; G and C &lt;-&gt; T) are expected to occur twice as frequently as </a:t>
            </a:r>
            <a:r>
              <a:rPr lang="en-US" sz="1200" b="0" i="0" kern="1200" dirty="0" err="1">
                <a:solidFill>
                  <a:schemeClr val="tx1"/>
                </a:solidFill>
                <a:effectLst/>
                <a:latin typeface="+mn-lt"/>
                <a:ea typeface="+mn-ea"/>
                <a:cs typeface="+mn-cs"/>
              </a:rPr>
              <a:t>transversions</a:t>
            </a:r>
            <a:r>
              <a:rPr lang="en-US" sz="1200" b="0" i="0" kern="1200" dirty="0">
                <a:solidFill>
                  <a:schemeClr val="tx1"/>
                </a:solidFill>
                <a:effectLst/>
                <a:latin typeface="+mn-lt"/>
                <a:ea typeface="+mn-ea"/>
                <a:cs typeface="+mn-cs"/>
              </a:rPr>
              <a:t> (changes from A &lt;-&gt; C, A &lt;-&gt; T, G &lt;-&gt; C or G &lt;-&gt; T). Thus, another useful diagnostic is the ratio of transitions to </a:t>
            </a:r>
            <a:r>
              <a:rPr lang="en-US" sz="1200" b="0" i="0" kern="1200" dirty="0" err="1">
                <a:solidFill>
                  <a:schemeClr val="tx1"/>
                </a:solidFill>
                <a:effectLst/>
                <a:latin typeface="+mn-lt"/>
                <a:ea typeface="+mn-ea"/>
                <a:cs typeface="+mn-cs"/>
              </a:rPr>
              <a:t>transversions</a:t>
            </a:r>
            <a:r>
              <a:rPr lang="en-US" sz="1200" b="0" i="0" kern="1200" dirty="0">
                <a:solidFill>
                  <a:schemeClr val="tx1"/>
                </a:solidFill>
                <a:effectLst/>
                <a:latin typeface="+mn-lt"/>
                <a:ea typeface="+mn-ea"/>
                <a:cs typeface="+mn-cs"/>
              </a:rPr>
              <a:t> in a particular set of SNP calls. This ratio is often evaluated separately for previously discovered and novel SNPs.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Across the entire genome the ratio of transitions to </a:t>
            </a:r>
            <a:r>
              <a:rPr lang="en-US" sz="1200" b="0" i="0" kern="1200" dirty="0" err="1">
                <a:solidFill>
                  <a:schemeClr val="tx1"/>
                </a:solidFill>
                <a:effectLst/>
                <a:latin typeface="+mn-lt"/>
                <a:ea typeface="+mn-ea"/>
                <a:cs typeface="+mn-cs"/>
              </a:rPr>
              <a:t>transversions</a:t>
            </a:r>
            <a:r>
              <a:rPr lang="en-US" sz="1200" b="0" i="0" kern="1200" dirty="0">
                <a:solidFill>
                  <a:schemeClr val="tx1"/>
                </a:solidFill>
                <a:effectLst/>
                <a:latin typeface="+mn-lt"/>
                <a:ea typeface="+mn-ea"/>
                <a:cs typeface="+mn-cs"/>
              </a:rPr>
              <a:t> is typically around 2. In protein coding regions, this ratio is typically higher, often a little above 3. The higher ratio occurs because, especially when they occur in the third base of a codon, </a:t>
            </a:r>
            <a:r>
              <a:rPr lang="en-US" sz="1200" b="0" i="0" kern="1200" dirty="0" err="1">
                <a:solidFill>
                  <a:schemeClr val="tx1"/>
                </a:solidFill>
                <a:effectLst/>
                <a:latin typeface="+mn-lt"/>
                <a:ea typeface="+mn-ea"/>
                <a:cs typeface="+mn-cs"/>
              </a:rPr>
              <a:t>transversions</a:t>
            </a:r>
            <a:r>
              <a:rPr lang="en-US" sz="1200" b="0" i="0" kern="1200" dirty="0">
                <a:solidFill>
                  <a:schemeClr val="tx1"/>
                </a:solidFill>
                <a:effectLst/>
                <a:latin typeface="+mn-lt"/>
                <a:ea typeface="+mn-ea"/>
                <a:cs typeface="+mn-cs"/>
              </a:rPr>
              <a:t> are much more likely to change the encoded amino acid.</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One of the most surprising features of many variant lists in humans is that C-&gt;T changes (C reference, T variant) are more frequent than T-&gt;C changes. Likewise, G-&gt;A changes are more frequent than A-&gt;G changes.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At first, this might seem a bit puzzling. For example, perhaps we might expect that the two counts should be extremely similar. However, the reference makes perfect biological sense -- and the explanation below is due to </a:t>
            </a:r>
            <a:r>
              <a:rPr lang="en-US" sz="1200" b="0" i="0" u="none" strike="noStrike" kern="1200" dirty="0">
                <a:solidFill>
                  <a:schemeClr val="tx1"/>
                </a:solidFill>
                <a:effectLst/>
                <a:latin typeface="+mn-lt"/>
                <a:ea typeface="+mn-ea"/>
                <a:cs typeface="+mn-cs"/>
                <a:hlinkClick r:id="rId3" tooltip="Tom Blackwell"/>
              </a:rPr>
              <a:t>Tom Blackwell</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The major mechanism for new mutations (in warm-blooded animals) is deamination of 5'-methyl C to uracil (equivalently T) producing (C -&gt; T) or, on the complementary strand, (G -&gt; A). This was first studied for </a:t>
            </a:r>
            <a:r>
              <a:rPr lang="en-US" sz="1200" b="0" i="0" kern="1200" dirty="0" err="1">
                <a:solidFill>
                  <a:schemeClr val="tx1"/>
                </a:solidFill>
                <a:effectLst/>
                <a:latin typeface="+mn-lt"/>
                <a:ea typeface="+mn-ea"/>
                <a:cs typeface="+mn-cs"/>
              </a:rPr>
              <a:t>CpG</a:t>
            </a:r>
            <a:r>
              <a:rPr lang="en-US" sz="1200" b="0" i="0" kern="1200" dirty="0">
                <a:solidFill>
                  <a:schemeClr val="tx1"/>
                </a:solidFill>
                <a:effectLst/>
                <a:latin typeface="+mn-lt"/>
                <a:ea typeface="+mn-ea"/>
                <a:cs typeface="+mn-cs"/>
              </a:rPr>
              <a:t> dinucleotide sites, but it also occurs at lower rates throughout the genome at any C whether followed by G or not.</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More often than not, we expect that the reference genome will include the most common allele, which is also likely to be the ancestral allele. Thus, if C-&gt;T mutations are more common than T-&gt;C mutations, we expect to see an imbalance of C-&gt;T versus T-&gt;C changes. Further, when comparing rare and common variants, we expect the imbalance to be stronger for lower frequency variants.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C9C9F7-9465-2041-958F-8E620B921AF0}" type="slidenum">
              <a:rPr lang="en-US" smtClean="0"/>
              <a:t>37</a:t>
            </a:fld>
            <a:endParaRPr lang="en-US"/>
          </a:p>
        </p:txBody>
      </p:sp>
    </p:spTree>
    <p:extLst>
      <p:ext uri="{BB962C8B-B14F-4D97-AF65-F5344CB8AC3E}">
        <p14:creationId xmlns:p14="http://schemas.microsoft.com/office/powerpoint/2010/main" val="1171869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Noticed that this was driven by dense heterozygous SNPs falling in exons, present only in those samples</a:t>
            </a:r>
          </a:p>
          <a:p>
            <a:endParaRPr lang="en-US" dirty="0"/>
          </a:p>
        </p:txBody>
      </p:sp>
      <p:sp>
        <p:nvSpPr>
          <p:cNvPr id="4" name="Slide Number Placeholder 3"/>
          <p:cNvSpPr>
            <a:spLocks noGrp="1"/>
          </p:cNvSpPr>
          <p:nvPr>
            <p:ph type="sldNum" sz="quarter" idx="5"/>
          </p:nvPr>
        </p:nvSpPr>
        <p:spPr/>
        <p:txBody>
          <a:bodyPr/>
          <a:lstStyle/>
          <a:p>
            <a:fld id="{08C9C9F7-9465-2041-958F-8E620B921AF0}" type="slidenum">
              <a:rPr lang="en-US" smtClean="0"/>
              <a:t>40</a:t>
            </a:fld>
            <a:endParaRPr lang="en-US"/>
          </a:p>
        </p:txBody>
      </p:sp>
    </p:spTree>
    <p:extLst>
      <p:ext uri="{BB962C8B-B14F-4D97-AF65-F5344CB8AC3E}">
        <p14:creationId xmlns:p14="http://schemas.microsoft.com/office/powerpoint/2010/main" val="1495531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C9C9F7-9465-2041-958F-8E620B921AF0}" type="slidenum">
              <a:rPr lang="en-US" smtClean="0"/>
              <a:t>42</a:t>
            </a:fld>
            <a:endParaRPr lang="en-US"/>
          </a:p>
        </p:txBody>
      </p:sp>
    </p:spTree>
    <p:extLst>
      <p:ext uri="{BB962C8B-B14F-4D97-AF65-F5344CB8AC3E}">
        <p14:creationId xmlns:p14="http://schemas.microsoft.com/office/powerpoint/2010/main" val="2698200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 DOWN</a:t>
            </a:r>
          </a:p>
          <a:p>
            <a:endParaRPr lang="en-US" dirty="0"/>
          </a:p>
          <a:p>
            <a:endParaRPr lang="en-US" dirty="0"/>
          </a:p>
          <a:p>
            <a:r>
              <a:rPr lang="en-US" dirty="0"/>
              <a:t>VQSR  - to identify error modes; important </a:t>
            </a:r>
          </a:p>
          <a:p>
            <a:r>
              <a:rPr lang="en-US" dirty="0"/>
              <a:t>QC and filtering of sites as</a:t>
            </a:r>
            <a:r>
              <a:rPr lang="en-US" baseline="0" dirty="0"/>
              <a:t> well as genotypes</a:t>
            </a:r>
            <a:endParaRPr lang="en-US" dirty="0"/>
          </a:p>
        </p:txBody>
      </p:sp>
      <p:sp>
        <p:nvSpPr>
          <p:cNvPr id="4" name="Slide Number Placeholder 3"/>
          <p:cNvSpPr>
            <a:spLocks noGrp="1"/>
          </p:cNvSpPr>
          <p:nvPr>
            <p:ph type="sldNum" sz="quarter" idx="10"/>
          </p:nvPr>
        </p:nvSpPr>
        <p:spPr/>
        <p:txBody>
          <a:bodyPr/>
          <a:lstStyle/>
          <a:p>
            <a:fld id="{08C9C9F7-9465-2041-958F-8E620B921AF0}" type="slidenum">
              <a:rPr lang="en-US" smtClean="0"/>
              <a:t>43</a:t>
            </a:fld>
            <a:endParaRPr lang="en-US"/>
          </a:p>
        </p:txBody>
      </p:sp>
    </p:spTree>
    <p:extLst>
      <p:ext uri="{BB962C8B-B14F-4D97-AF65-F5344CB8AC3E}">
        <p14:creationId xmlns:p14="http://schemas.microsoft.com/office/powerpoint/2010/main" val="1386116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those of you who did undergraduate genetics, this will all be known</a:t>
            </a:r>
          </a:p>
        </p:txBody>
      </p:sp>
      <p:sp>
        <p:nvSpPr>
          <p:cNvPr id="4" name="Slide Number Placeholder 3"/>
          <p:cNvSpPr>
            <a:spLocks noGrp="1"/>
          </p:cNvSpPr>
          <p:nvPr>
            <p:ph type="sldNum" sz="quarter" idx="5"/>
          </p:nvPr>
        </p:nvSpPr>
        <p:spPr/>
        <p:txBody>
          <a:bodyPr/>
          <a:lstStyle/>
          <a:p>
            <a:fld id="{08C9C9F7-9465-2041-958F-8E620B921AF0}" type="slidenum">
              <a:rPr lang="en-US" smtClean="0"/>
              <a:t>45</a:t>
            </a:fld>
            <a:endParaRPr lang="en-US"/>
          </a:p>
        </p:txBody>
      </p:sp>
    </p:spTree>
    <p:extLst>
      <p:ext uri="{BB962C8B-B14F-4D97-AF65-F5344CB8AC3E}">
        <p14:creationId xmlns:p14="http://schemas.microsoft.com/office/powerpoint/2010/main" val="3626204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VEP consequence string</a:t>
            </a:r>
          </a:p>
          <a:p>
            <a:r>
              <a:rPr lang="en-US" dirty="0"/>
              <a:t>Transcript-allele pairs</a:t>
            </a:r>
          </a:p>
          <a:p>
            <a:r>
              <a:rPr lang="en-US" dirty="0"/>
              <a:t>Often like to take the worse consequence for a variant</a:t>
            </a:r>
          </a:p>
          <a:p>
            <a:endParaRPr lang="en-US" dirty="0"/>
          </a:p>
        </p:txBody>
      </p:sp>
      <p:sp>
        <p:nvSpPr>
          <p:cNvPr id="4" name="Slide Number Placeholder 3"/>
          <p:cNvSpPr>
            <a:spLocks noGrp="1"/>
          </p:cNvSpPr>
          <p:nvPr>
            <p:ph type="sldNum" sz="quarter" idx="5"/>
          </p:nvPr>
        </p:nvSpPr>
        <p:spPr/>
        <p:txBody>
          <a:bodyPr/>
          <a:lstStyle/>
          <a:p>
            <a:fld id="{08C9C9F7-9465-2041-958F-8E620B921AF0}" type="slidenum">
              <a:rPr lang="en-US" smtClean="0"/>
              <a:t>48</a:t>
            </a:fld>
            <a:endParaRPr lang="en-US"/>
          </a:p>
        </p:txBody>
      </p:sp>
    </p:spTree>
    <p:extLst>
      <p:ext uri="{BB962C8B-B14F-4D97-AF65-F5344CB8AC3E}">
        <p14:creationId xmlns:p14="http://schemas.microsoft.com/office/powerpoint/2010/main" val="926405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2E3949-1DAE-5242-BB1E-C30720963F19}" type="slidenum">
              <a:rPr lang="en-US" smtClean="0"/>
              <a:t>11</a:t>
            </a:fld>
            <a:endParaRPr lang="en-US"/>
          </a:p>
        </p:txBody>
      </p:sp>
    </p:spTree>
    <p:extLst>
      <p:ext uri="{BB962C8B-B14F-4D97-AF65-F5344CB8AC3E}">
        <p14:creationId xmlns:p14="http://schemas.microsoft.com/office/powerpoint/2010/main" val="402732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solidFill>
                  <a:srgbClr val="000000"/>
                </a:solidFill>
                <a:latin typeface="Lucida Grande" charset="0"/>
              </a:rPr>
              <a:t>99% of mammalian splice sites follow the ‘GT-AG’ dinucleotide rule such that the first two and last two nucleotides in the intron are GT and AG, respectively.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solidFill>
                  <a:srgbClr val="000000"/>
                </a:solidFill>
                <a:latin typeface="Lucida Grande" charset="0"/>
              </a:rPr>
              <a:t>Large</a:t>
            </a:r>
            <a:r>
              <a:rPr lang="en-US" baseline="0" dirty="0">
                <a:solidFill>
                  <a:srgbClr val="000000"/>
                </a:solidFill>
                <a:latin typeface="Lucida Grande" charset="0"/>
              </a:rPr>
              <a:t> deletions are also </a:t>
            </a:r>
            <a:r>
              <a:rPr lang="en-US" baseline="0" dirty="0" err="1">
                <a:solidFill>
                  <a:srgbClr val="000000"/>
                </a:solidFill>
                <a:latin typeface="Lucida Grande" charset="0"/>
              </a:rPr>
              <a:t>LoF</a:t>
            </a:r>
            <a:endParaRPr lang="en-US" dirty="0"/>
          </a:p>
          <a:p>
            <a:endParaRPr lang="en-US" dirty="0"/>
          </a:p>
        </p:txBody>
      </p:sp>
      <p:sp>
        <p:nvSpPr>
          <p:cNvPr id="4" name="Slide Number Placeholder 3"/>
          <p:cNvSpPr>
            <a:spLocks noGrp="1"/>
          </p:cNvSpPr>
          <p:nvPr>
            <p:ph type="sldNum" sz="quarter" idx="10"/>
          </p:nvPr>
        </p:nvSpPr>
        <p:spPr/>
        <p:txBody>
          <a:bodyPr/>
          <a:lstStyle/>
          <a:p>
            <a:fld id="{EBBAC1D7-F8AA-3B47-85BE-3D995A0026C0}" type="slidenum">
              <a:rPr lang="en-US" smtClean="0"/>
              <a:t>52</a:t>
            </a:fld>
            <a:endParaRPr lang="en-US"/>
          </a:p>
        </p:txBody>
      </p:sp>
    </p:spTree>
    <p:extLst>
      <p:ext uri="{BB962C8B-B14F-4D97-AF65-F5344CB8AC3E}">
        <p14:creationId xmlns:p14="http://schemas.microsoft.com/office/powerpoint/2010/main" val="36372779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background rate of neutral</a:t>
            </a:r>
            <a:r>
              <a:rPr lang="en-US" baseline="0" dirty="0"/>
              <a:t> variation.</a:t>
            </a:r>
          </a:p>
          <a:p>
            <a:r>
              <a:rPr lang="en-US" baseline="0" dirty="0"/>
              <a:t>More de novo events found in a gene indicate it as important to disease, but how many do we need to decide that it is important?</a:t>
            </a:r>
            <a:endParaRPr lang="en-US" dirty="0"/>
          </a:p>
        </p:txBody>
      </p:sp>
      <p:sp>
        <p:nvSpPr>
          <p:cNvPr id="4" name="Slide Number Placeholder 3"/>
          <p:cNvSpPr>
            <a:spLocks noGrp="1"/>
          </p:cNvSpPr>
          <p:nvPr>
            <p:ph type="sldNum" sz="quarter" idx="10"/>
          </p:nvPr>
        </p:nvSpPr>
        <p:spPr/>
        <p:txBody>
          <a:bodyPr/>
          <a:lstStyle/>
          <a:p>
            <a:fld id="{53F05AF1-3D96-E049-A2DE-C0007BFF2AA0}" type="slidenum">
              <a:rPr lang="en-US" smtClean="0"/>
              <a:t>55</a:t>
            </a:fld>
            <a:endParaRPr lang="en-US"/>
          </a:p>
        </p:txBody>
      </p:sp>
    </p:spTree>
    <p:extLst>
      <p:ext uri="{BB962C8B-B14F-4D97-AF65-F5344CB8AC3E}">
        <p14:creationId xmlns:p14="http://schemas.microsoft.com/office/powerpoint/2010/main" val="3522994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When predicting expecte</a:t>
            </a:r>
            <a:r>
              <a:rPr lang="en-US" sz="1200" kern="1200" baseline="0" dirty="0">
                <a:solidFill>
                  <a:schemeClr val="tx1"/>
                </a:solidFill>
                <a:effectLst/>
                <a:latin typeface="+mn-lt"/>
                <a:ea typeface="+mn-ea"/>
                <a:cs typeface="+mn-cs"/>
              </a:rPr>
              <a:t>d number of de novo mutations in a gene by chance, obviously gene length will play a major role, but also need to take into account local sequence context </a:t>
            </a:r>
            <a:endParaRPr lang="en-US" sz="1200" kern="1200" dirty="0">
              <a:solidFill>
                <a:schemeClr val="tx1"/>
              </a:solidFill>
              <a:effectLst/>
              <a:latin typeface="+mn-lt"/>
              <a:ea typeface="+mn-ea"/>
              <a:cs typeface="+mn-cs"/>
            </a:endParaRPr>
          </a:p>
          <a:p>
            <a:pPr marL="171450" indent="-171450">
              <a:buFont typeface="Arial" charset="0"/>
              <a:buChar char="•"/>
            </a:pPr>
            <a:r>
              <a:rPr lang="en-US" dirty="0"/>
              <a:t>determined the probability of a given base mutating into one of the three other possible bases, taking</a:t>
            </a:r>
            <a:r>
              <a:rPr lang="en-US" baseline="0" dirty="0"/>
              <a:t> into account the trinucleotide context –192 different possible mutations</a:t>
            </a:r>
            <a:endParaRPr lang="en-US" dirty="0"/>
          </a:p>
          <a:p>
            <a:pPr marL="171450" indent="-171450">
              <a:buFont typeface="Arial" charset="0"/>
              <a:buChar char="•"/>
            </a:pPr>
            <a:r>
              <a:rPr lang="en-US" dirty="0"/>
              <a:t>Used variants</a:t>
            </a:r>
            <a:r>
              <a:rPr lang="en-US" baseline="0" dirty="0"/>
              <a:t> in 1000 Genomes in intergenic regions to build this mutation rate table</a:t>
            </a:r>
            <a:endParaRPr lang="en-US" dirty="0"/>
          </a:p>
          <a:p>
            <a:pPr marL="171450" indent="-171450">
              <a:buFont typeface="Arial" charset="0"/>
              <a:buChar char="•"/>
            </a:pPr>
            <a:r>
              <a:rPr lang="en-US" dirty="0"/>
              <a:t>Across the sequence, we tallied the number of observations for each of the 64 (4^3) possible trinucleotides and, for each SNP, considered the chimp allele to be ancestral and determined the trinucleotide (XY</a:t>
            </a:r>
            <a:r>
              <a:rPr lang="en-US" baseline="-25000" dirty="0"/>
              <a:t>1</a:t>
            </a:r>
            <a:r>
              <a:rPr lang="en-US" dirty="0"/>
              <a:t>Z) to trinucleotide (XY</a:t>
            </a:r>
            <a:r>
              <a:rPr lang="en-US" baseline="-25000" dirty="0"/>
              <a:t>2</a:t>
            </a:r>
            <a:r>
              <a:rPr lang="en-US" dirty="0"/>
              <a:t>Z) change that occurred. </a:t>
            </a:r>
          </a:p>
          <a:p>
            <a:pPr marL="171450" indent="-171450">
              <a:buFont typeface="Arial" charset="0"/>
              <a:buChar char="•"/>
            </a:pPr>
            <a:r>
              <a:rPr lang="en-US" dirty="0"/>
              <a:t>To determine the probability of a given trinucleotide mutating, we divided the number of mutations in that trinucleotide context by the number of occurrences of the trinucleotide. </a:t>
            </a:r>
          </a:p>
          <a:p>
            <a:pPr marL="171450" indent="-171450">
              <a:buFont typeface="Arial" charset="0"/>
              <a:buChar char="•"/>
            </a:pPr>
            <a:r>
              <a:rPr lang="en-US" dirty="0"/>
              <a:t>This probability is adjusted by a proportionality constant, </a:t>
            </a:r>
            <a:r>
              <a:rPr lang="en-US" dirty="0" err="1"/>
              <a:t>λ</a:t>
            </a:r>
            <a:r>
              <a:rPr lang="en-US" dirty="0"/>
              <a:t>, that gives the mutation rate of that trinucleotide for a single generation. </a:t>
            </a:r>
          </a:p>
          <a:p>
            <a:pPr marL="171450" indent="-171450">
              <a:buFont typeface="Arial" charset="0"/>
              <a:buChar char="•"/>
            </a:pPr>
            <a:r>
              <a:rPr lang="en-US" dirty="0"/>
              <a:t>In the end, we have a mutation rate table that contains the probability of any of the 192 (63*3) possible mutations.</a:t>
            </a:r>
          </a:p>
        </p:txBody>
      </p:sp>
      <p:sp>
        <p:nvSpPr>
          <p:cNvPr id="4" name="Slide Number Placeholder 3"/>
          <p:cNvSpPr>
            <a:spLocks noGrp="1"/>
          </p:cNvSpPr>
          <p:nvPr>
            <p:ph type="sldNum" sz="quarter" idx="10"/>
          </p:nvPr>
        </p:nvSpPr>
        <p:spPr/>
        <p:txBody>
          <a:bodyPr/>
          <a:lstStyle/>
          <a:p>
            <a:fld id="{E37A6C18-E723-B843-97E3-860D71580F06}" type="slidenum">
              <a:rPr lang="en-US" smtClean="0"/>
              <a:t>57</a:t>
            </a:fld>
            <a:endParaRPr lang="en-US"/>
          </a:p>
        </p:txBody>
      </p:sp>
    </p:spTree>
    <p:extLst>
      <p:ext uri="{BB962C8B-B14F-4D97-AF65-F5344CB8AC3E}">
        <p14:creationId xmlns:p14="http://schemas.microsoft.com/office/powerpoint/2010/main" val="4188858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So for a single trio, the probabilities of mutation in an individual gene are very low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Supposing you’re working on a rare neurodevelopmental disorder, you might be particularly interested in de </a:t>
            </a:r>
            <a:r>
              <a:rPr lang="en-US" dirty="0" err="1"/>
              <a:t>novos</a:t>
            </a:r>
            <a:r>
              <a:rPr lang="en-US" dirty="0"/>
              <a:t> in a gene expressed in the fetal brain – but note that this is a large fraction of genes, so actually, the probability of observing a de novo </a:t>
            </a:r>
            <a:r>
              <a:rPr lang="en-US" dirty="0" err="1"/>
              <a:t>LoF</a:t>
            </a:r>
            <a:r>
              <a:rPr lang="en-US" dirty="0"/>
              <a:t> or missense in a single individual is about 1/4</a:t>
            </a:r>
          </a:p>
          <a:p>
            <a:pPr marL="171450" indent="-171450">
              <a:buFont typeface="Arial" panose="020B0604020202020204" pitchFamily="34" charset="0"/>
              <a:buChar char="•"/>
            </a:pPr>
            <a:r>
              <a:rPr lang="en-US" dirty="0"/>
              <a:t>once you have e.g. a few hundred samples, the probability of observing more than one de novo </a:t>
            </a:r>
            <a:r>
              <a:rPr lang="en-US" dirty="0" err="1"/>
              <a:t>LoF</a:t>
            </a:r>
            <a:r>
              <a:rPr lang="en-US" dirty="0"/>
              <a:t> or missense variant in the same gene just by chance is quite high – about 0.6</a:t>
            </a:r>
          </a:p>
        </p:txBody>
      </p:sp>
      <p:sp>
        <p:nvSpPr>
          <p:cNvPr id="4" name="Slide Number Placeholder 3"/>
          <p:cNvSpPr>
            <a:spLocks noGrp="1"/>
          </p:cNvSpPr>
          <p:nvPr>
            <p:ph type="sldNum" sz="quarter" idx="10"/>
          </p:nvPr>
        </p:nvSpPr>
        <p:spPr/>
        <p:txBody>
          <a:bodyPr/>
          <a:lstStyle/>
          <a:p>
            <a:fld id="{77F9FA41-0CD4-9041-B9F7-E5EAA109985F}" type="slidenum">
              <a:rPr lang="en-US" smtClean="0"/>
              <a:t>58</a:t>
            </a:fld>
            <a:endParaRPr lang="en-US"/>
          </a:p>
        </p:txBody>
      </p:sp>
    </p:spTree>
    <p:extLst>
      <p:ext uri="{BB962C8B-B14F-4D97-AF65-F5344CB8AC3E}">
        <p14:creationId xmlns:p14="http://schemas.microsoft.com/office/powerpoint/2010/main" val="13841160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One of the earliest applications of this approach was used in a study of cases with autism, plus their parents and unaffected parents</a:t>
            </a:r>
          </a:p>
        </p:txBody>
      </p:sp>
      <p:sp>
        <p:nvSpPr>
          <p:cNvPr id="4" name="Slide Number Placeholder 3"/>
          <p:cNvSpPr>
            <a:spLocks noGrp="1"/>
          </p:cNvSpPr>
          <p:nvPr>
            <p:ph type="sldNum" sz="quarter" idx="5"/>
          </p:nvPr>
        </p:nvSpPr>
        <p:spPr/>
        <p:txBody>
          <a:bodyPr/>
          <a:lstStyle/>
          <a:p>
            <a:fld id="{08C9C9F7-9465-2041-958F-8E620B921AF0}" type="slidenum">
              <a:rPr lang="en-US" smtClean="0"/>
              <a:t>59</a:t>
            </a:fld>
            <a:endParaRPr lang="en-US"/>
          </a:p>
        </p:txBody>
      </p:sp>
    </p:spTree>
    <p:extLst>
      <p:ext uri="{BB962C8B-B14F-4D97-AF65-F5344CB8AC3E}">
        <p14:creationId xmlns:p14="http://schemas.microsoft.com/office/powerpoint/2010/main" val="450570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accent1"/>
                </a:solidFill>
              </a:rPr>
              <a:t>This table compares the number of observed and expected de </a:t>
            </a:r>
            <a:r>
              <a:rPr lang="en-US" sz="1400" dirty="0" err="1">
                <a:solidFill>
                  <a:schemeClr val="accent1"/>
                </a:solidFill>
              </a:rPr>
              <a:t>novos</a:t>
            </a:r>
            <a:r>
              <a:rPr lang="en-US" sz="1400" dirty="0">
                <a:solidFill>
                  <a:schemeClr val="accent1"/>
                </a:solidFill>
              </a:rPr>
              <a:t> that are synonymous, missense or </a:t>
            </a:r>
            <a:r>
              <a:rPr lang="en-US" sz="1400" dirty="0" err="1">
                <a:solidFill>
                  <a:schemeClr val="accent1"/>
                </a:solidFill>
              </a:rPr>
              <a:t>LoF</a:t>
            </a:r>
            <a:r>
              <a:rPr lang="en-US" sz="1400" dirty="0">
                <a:solidFill>
                  <a:schemeClr val="accent1"/>
                </a:solidFill>
              </a:rPr>
              <a:t> in either the affected or unaffected siblings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accent1"/>
                </a:solidFill>
              </a:rPr>
              <a:t>We can test with a Poisson test whether the observed number is significantly higher than the expected</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accent1"/>
                </a:solidFill>
              </a:rPr>
              <a:t>We can see that there’s no significant enrichment of de novo synonymous – this is important, as they’re a negative control, we don’t expect them to be contributing to the disorder</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accent1"/>
                </a:solidFill>
              </a:rPr>
              <a:t>There is a significant enrichment of de </a:t>
            </a:r>
            <a:r>
              <a:rPr lang="en-US" sz="1400" dirty="0" err="1">
                <a:solidFill>
                  <a:schemeClr val="accent1"/>
                </a:solidFill>
              </a:rPr>
              <a:t>novos</a:t>
            </a:r>
            <a:r>
              <a:rPr lang="en-US" sz="1400" dirty="0">
                <a:solidFill>
                  <a:schemeClr val="accent1"/>
                </a:solidFill>
              </a:rPr>
              <a:t> </a:t>
            </a:r>
            <a:r>
              <a:rPr lang="en-US" sz="1400" dirty="0" err="1">
                <a:solidFill>
                  <a:schemeClr val="accent1"/>
                </a:solidFill>
              </a:rPr>
              <a:t>LoFs</a:t>
            </a:r>
            <a:r>
              <a:rPr lang="en-US" sz="1400" dirty="0">
                <a:solidFill>
                  <a:schemeClr val="accent1"/>
                </a:solidFill>
              </a:rPr>
              <a:t> and missense in the affected but not unaffected siblings , implying that a subset of these are contributing to the disorders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1"/>
                </a:solidFill>
              </a:rPr>
              <a:t>In R, compute: </a:t>
            </a:r>
            <a:r>
              <a:rPr lang="en-US" sz="1200" dirty="0" err="1">
                <a:solidFill>
                  <a:schemeClr val="accent1"/>
                </a:solidFill>
                <a:latin typeface="Courier New" charset="0"/>
                <a:ea typeface="Courier New" charset="0"/>
                <a:cs typeface="Courier New" charset="0"/>
              </a:rPr>
              <a:t>ppois</a:t>
            </a:r>
            <a:r>
              <a:rPr lang="en-US" sz="1200" dirty="0">
                <a:solidFill>
                  <a:schemeClr val="accent1"/>
                </a:solidFill>
                <a:latin typeface="Courier New" charset="0"/>
                <a:ea typeface="Courier New" charset="0"/>
                <a:cs typeface="Courier New" charset="0"/>
              </a:rPr>
              <a:t>(Observed-1,Expected,lower.tail=F)</a:t>
            </a:r>
          </a:p>
          <a:p>
            <a:endParaRPr lang="en-US" dirty="0"/>
          </a:p>
        </p:txBody>
      </p:sp>
      <p:sp>
        <p:nvSpPr>
          <p:cNvPr id="4" name="Slide Number Placeholder 3"/>
          <p:cNvSpPr>
            <a:spLocks noGrp="1"/>
          </p:cNvSpPr>
          <p:nvPr>
            <p:ph type="sldNum" sz="quarter" idx="10"/>
          </p:nvPr>
        </p:nvSpPr>
        <p:spPr/>
        <p:txBody>
          <a:bodyPr/>
          <a:lstStyle/>
          <a:p>
            <a:fld id="{23D0B997-DEB0-724D-9B75-338B3C29E4CB}" type="slidenum">
              <a:rPr lang="en-US" smtClean="0"/>
              <a:t>60</a:t>
            </a:fld>
            <a:endParaRPr lang="en-US"/>
          </a:p>
        </p:txBody>
      </p:sp>
    </p:spTree>
    <p:extLst>
      <p:ext uri="{BB962C8B-B14F-4D97-AF65-F5344CB8AC3E}">
        <p14:creationId xmlns:p14="http://schemas.microsoft.com/office/powerpoint/2010/main" val="23848338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dirty="0">
                <a:solidFill>
                  <a:schemeClr val="tx1"/>
                </a:solidFill>
                <a:effectLst/>
                <a:latin typeface="+mn-lt"/>
                <a:ea typeface="+mn-ea"/>
                <a:cs typeface="+mn-cs"/>
              </a:rPr>
              <a:t>We can also do a test for de novo enrichment for each gene individually</a:t>
            </a:r>
          </a:p>
          <a:p>
            <a:pPr marL="171450" indent="-171450">
              <a:buFont typeface="Arial" charset="0"/>
              <a:buChar char="•"/>
            </a:pPr>
            <a:r>
              <a:rPr lang="en-US" sz="1200" b="0" i="0" u="none" strike="noStrike" kern="1200" dirty="0">
                <a:solidFill>
                  <a:schemeClr val="tx1"/>
                </a:solidFill>
                <a:effectLst/>
                <a:latin typeface="+mn-lt"/>
                <a:ea typeface="+mn-ea"/>
                <a:cs typeface="+mn-cs"/>
              </a:rPr>
              <a:t>Need to do a Bonferroni correction since we’re testing a large number of genes – note that each test is independent of the others</a:t>
            </a:r>
          </a:p>
          <a:p>
            <a:pPr marL="171450" indent="-171450">
              <a:buFont typeface="Arial" charset="0"/>
              <a:buChar char="•"/>
            </a:pPr>
            <a:r>
              <a:rPr lang="en-US" sz="1200" b="0" i="0" u="none" strike="noStrike" kern="1200" dirty="0" err="1">
                <a:solidFill>
                  <a:schemeClr val="tx1"/>
                </a:solidFill>
                <a:effectLst/>
                <a:latin typeface="+mn-lt"/>
                <a:ea typeface="+mn-ea"/>
                <a:cs typeface="+mn-cs"/>
              </a:rPr>
              <a:t>Int</a:t>
            </a:r>
            <a:r>
              <a:rPr lang="en-US" sz="1200" b="0" i="0" u="none" strike="noStrike" kern="1200" dirty="0">
                <a:solidFill>
                  <a:schemeClr val="tx1"/>
                </a:solidFill>
                <a:effectLst/>
                <a:latin typeface="+mn-lt"/>
                <a:ea typeface="+mn-ea"/>
                <a:cs typeface="+mn-cs"/>
              </a:rPr>
              <a:t> his example, there were 7 genes that pass multiple testing</a:t>
            </a:r>
          </a:p>
        </p:txBody>
      </p:sp>
      <p:sp>
        <p:nvSpPr>
          <p:cNvPr id="4" name="Slide Number Placeholder 3"/>
          <p:cNvSpPr>
            <a:spLocks noGrp="1"/>
          </p:cNvSpPr>
          <p:nvPr>
            <p:ph type="sldNum" sz="quarter" idx="10"/>
          </p:nvPr>
        </p:nvSpPr>
        <p:spPr/>
        <p:txBody>
          <a:bodyPr/>
          <a:lstStyle/>
          <a:p>
            <a:fld id="{764C6043-2A44-6B48-AA61-1C3601898748}" type="slidenum">
              <a:rPr lang="en-US" smtClean="0"/>
              <a:t>61</a:t>
            </a:fld>
            <a:endParaRPr lang="en-US"/>
          </a:p>
        </p:txBody>
      </p:sp>
    </p:spTree>
    <p:extLst>
      <p:ext uri="{BB962C8B-B14F-4D97-AF65-F5344CB8AC3E}">
        <p14:creationId xmlns:p14="http://schemas.microsoft.com/office/powerpoint/2010/main" val="17417404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To identify disease-causing mutations in cases, we need to know which genetic variants are found in the healthy population, and at which frequencies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(Sequencing unaffected family members also helps rule out candidate mutations in Mendelian disease studies)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08C9C9F7-9465-2041-958F-8E620B921AF0}" type="slidenum">
              <a:rPr lang="en-US" smtClean="0"/>
              <a:t>63</a:t>
            </a:fld>
            <a:endParaRPr lang="en-US"/>
          </a:p>
        </p:txBody>
      </p:sp>
    </p:spTree>
    <p:extLst>
      <p:ext uri="{BB962C8B-B14F-4D97-AF65-F5344CB8AC3E}">
        <p14:creationId xmlns:p14="http://schemas.microsoft.com/office/powerpoint/2010/main" val="1417950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They show that individuals who are geographically close together are much more likely to share rare variants but this is less extreme for common variants</a:t>
            </a:r>
          </a:p>
          <a:p>
            <a:pPr marL="171450" indent="-171450">
              <a:buFont typeface="Arial" panose="020B0604020202020204" pitchFamily="34" charset="0"/>
              <a:buChar char="•"/>
            </a:pPr>
            <a:r>
              <a:rPr lang="en-US" dirty="0"/>
              <a:t>They simulate various scenarios of geographically localized disease risk, where localized risk is elevated due to an environmental factor</a:t>
            </a:r>
          </a:p>
          <a:p>
            <a:pPr marL="171450" indent="-171450">
              <a:buFont typeface="Arial" panose="020B0604020202020204" pitchFamily="34" charset="0"/>
              <a:buChar char="•"/>
            </a:pPr>
            <a:r>
              <a:rPr lang="en-US" dirty="0"/>
              <a:t>they show that for rare variants in particular, simply correcting for principal components doesn’t correct for this</a:t>
            </a:r>
          </a:p>
        </p:txBody>
      </p:sp>
      <p:sp>
        <p:nvSpPr>
          <p:cNvPr id="4" name="Slide Number Placeholder 3"/>
          <p:cNvSpPr>
            <a:spLocks noGrp="1"/>
          </p:cNvSpPr>
          <p:nvPr>
            <p:ph type="sldNum" sz="quarter" idx="10"/>
          </p:nvPr>
        </p:nvSpPr>
        <p:spPr/>
        <p:txBody>
          <a:bodyPr/>
          <a:lstStyle/>
          <a:p>
            <a:fld id="{08C9C9F7-9465-2041-958F-8E620B921AF0}" type="slidenum">
              <a:rPr lang="en-US" smtClean="0"/>
              <a:t>64</a:t>
            </a:fld>
            <a:endParaRPr lang="en-US"/>
          </a:p>
        </p:txBody>
      </p:sp>
    </p:spTree>
    <p:extLst>
      <p:ext uri="{BB962C8B-B14F-4D97-AF65-F5344CB8AC3E}">
        <p14:creationId xmlns:p14="http://schemas.microsoft.com/office/powerpoint/2010/main" val="1031925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us first pretend that the causal mutation in each of the 198 WGS500 individuals</a:t>
            </a:r>
          </a:p>
          <a:p>
            <a:r>
              <a:rPr lang="en-US" sz="1200" kern="1200" dirty="0">
                <a:solidFill>
                  <a:schemeClr val="tx1"/>
                </a:solidFill>
                <a:effectLst/>
                <a:latin typeface="+mn-lt"/>
                <a:ea typeface="+mn-ea"/>
                <a:cs typeface="+mn-cs"/>
              </a:rPr>
              <a:t>is a novel heterozygous coding variant. If novelty is defined by absence from</a:t>
            </a:r>
          </a:p>
          <a:p>
            <a:r>
              <a:rPr lang="en-US" sz="1200" kern="1200" dirty="0" err="1">
                <a:solidFill>
                  <a:schemeClr val="tx1"/>
                </a:solidFill>
                <a:effectLst/>
                <a:latin typeface="+mn-lt"/>
                <a:ea typeface="+mn-ea"/>
                <a:cs typeface="+mn-cs"/>
              </a:rPr>
              <a:t>dbSNP</a:t>
            </a:r>
            <a:r>
              <a:rPr lang="en-US" sz="1200" kern="1200" dirty="0">
                <a:solidFill>
                  <a:schemeClr val="tx1"/>
                </a:solidFill>
                <a:effectLst/>
                <a:latin typeface="+mn-lt"/>
                <a:ea typeface="+mn-ea"/>
                <a:cs typeface="+mn-cs"/>
              </a:rPr>
              <a:t>, 1000 Genomes and ESP, there are, on average, 384 such variants in each individual</a:t>
            </a:r>
          </a:p>
          <a:p>
            <a:r>
              <a:rPr lang="en-US" sz="1200" kern="1200" dirty="0">
                <a:solidFill>
                  <a:schemeClr val="tx1"/>
                </a:solidFill>
                <a:effectLst/>
                <a:latin typeface="+mn-lt"/>
                <a:ea typeface="+mn-ea"/>
                <a:cs typeface="+mn-cs"/>
              </a:rPr>
              <a:t>(SD = 107; range 253-813) (Figure 3.1; Table 3.3). If we also filter out variants</a:t>
            </a:r>
          </a:p>
          <a:p>
            <a:r>
              <a:rPr lang="en-US" sz="1200" kern="1200" dirty="0">
                <a:solidFill>
                  <a:schemeClr val="tx1"/>
                </a:solidFill>
                <a:effectLst/>
                <a:latin typeface="+mn-lt"/>
                <a:ea typeface="+mn-ea"/>
                <a:cs typeface="+mn-cs"/>
              </a:rPr>
              <a:t>seen in other unrelated WGS500 samples, the mean number of novel heterozygous</a:t>
            </a:r>
          </a:p>
          <a:p>
            <a:r>
              <a:rPr lang="en-US" sz="1200" kern="1200" dirty="0">
                <a:solidFill>
                  <a:schemeClr val="tx1"/>
                </a:solidFill>
                <a:effectLst/>
                <a:latin typeface="+mn-lt"/>
                <a:ea typeface="+mn-ea"/>
                <a:cs typeface="+mn-cs"/>
              </a:rPr>
              <a:t>coding variants is 163 (SD = 89; range 84-508). Thus, including information from</a:t>
            </a:r>
          </a:p>
          <a:p>
            <a:r>
              <a:rPr lang="en-US" sz="1200" kern="1200" dirty="0">
                <a:solidFill>
                  <a:schemeClr val="tx1"/>
                </a:solidFill>
                <a:effectLst/>
                <a:latin typeface="+mn-lt"/>
                <a:ea typeface="+mn-ea"/>
                <a:cs typeface="+mn-cs"/>
              </a:rPr>
              <a:t>WGS500 reduces the number of candidate variants under this model by 58% across</a:t>
            </a:r>
          </a:p>
          <a:p>
            <a:r>
              <a:rPr lang="en-US" sz="1200" kern="1200" dirty="0">
                <a:solidFill>
                  <a:schemeClr val="tx1"/>
                </a:solidFill>
                <a:effectLst/>
                <a:latin typeface="+mn-lt"/>
                <a:ea typeface="+mn-ea"/>
                <a:cs typeface="+mn-cs"/>
              </a:rPr>
              <a:t>all samples. This reduction is greater for the 173 Caucasians than for the 25 non-</a:t>
            </a:r>
          </a:p>
          <a:p>
            <a:r>
              <a:rPr lang="en-US" sz="1200" kern="1200" dirty="0">
                <a:solidFill>
                  <a:schemeClr val="tx1"/>
                </a:solidFill>
                <a:effectLst/>
                <a:latin typeface="+mn-lt"/>
                <a:ea typeface="+mn-ea"/>
                <a:cs typeface="+mn-cs"/>
              </a:rPr>
              <a:t>Caucasians (62% vs. 44%), which we discuss further below.</a:t>
            </a:r>
          </a:p>
          <a:p>
            <a:endParaRPr lang="en-US" dirty="0"/>
          </a:p>
          <a:p>
            <a:endParaRPr lang="en-US" dirty="0"/>
          </a:p>
          <a:p>
            <a:r>
              <a:rPr lang="en-US" sz="1200" kern="1200" dirty="0">
                <a:solidFill>
                  <a:schemeClr val="tx1"/>
                </a:solidFill>
                <a:effectLst/>
                <a:latin typeface="+mn-lt"/>
                <a:ea typeface="+mn-ea"/>
                <a:cs typeface="+mn-cs"/>
              </a:rPr>
              <a:t>Suppose now that we imagine the causal variant is inherited by a simple recessive</a:t>
            </a:r>
          </a:p>
          <a:p>
            <a:r>
              <a:rPr lang="en-US" sz="1200" kern="1200" dirty="0">
                <a:solidFill>
                  <a:schemeClr val="tx1"/>
                </a:solidFill>
                <a:effectLst/>
                <a:latin typeface="+mn-lt"/>
                <a:ea typeface="+mn-ea"/>
                <a:cs typeface="+mn-cs"/>
              </a:rPr>
              <a:t>model, but do not have parental information (Figure 3.2; Table 3.4). We are looking</a:t>
            </a:r>
          </a:p>
          <a:p>
            <a:r>
              <a:rPr lang="en-US" sz="1200" kern="1200" dirty="0">
                <a:solidFill>
                  <a:schemeClr val="tx1"/>
                </a:solidFill>
                <a:effectLst/>
                <a:latin typeface="+mn-lt"/>
                <a:ea typeface="+mn-ea"/>
                <a:cs typeface="+mn-cs"/>
              </a:rPr>
              <a:t>for rare homozygous coding variants, and will set an allele frequency </a:t>
            </a:r>
            <a:r>
              <a:rPr lang="en-US" sz="1200" kern="1200" dirty="0" err="1">
                <a:solidFill>
                  <a:schemeClr val="tx1"/>
                </a:solidFill>
                <a:effectLst/>
                <a:latin typeface="+mn-lt"/>
                <a:ea typeface="+mn-ea"/>
                <a:cs typeface="+mn-cs"/>
              </a:rPr>
              <a:t>cuto</a:t>
            </a:r>
            <a:r>
              <a:rPr lang="en-US" sz="1200" kern="1200" dirty="0">
                <a:solidFill>
                  <a:schemeClr val="tx1"/>
                </a:solidFill>
                <a:effectLst/>
                <a:latin typeface="+mn-lt"/>
                <a:ea typeface="+mn-ea"/>
                <a:cs typeface="+mn-cs"/>
              </a:rPr>
              <a:t>↵ of 0.5%.</a:t>
            </a:r>
          </a:p>
          <a:p>
            <a:r>
              <a:rPr lang="en-US" sz="1200" kern="1200" dirty="0">
                <a:solidFill>
                  <a:schemeClr val="tx1"/>
                </a:solidFill>
                <a:effectLst/>
                <a:latin typeface="+mn-lt"/>
                <a:ea typeface="+mn-ea"/>
                <a:cs typeface="+mn-cs"/>
              </a:rPr>
              <a:t>If we filter based on the frequency in 1000 Genomes and ESP alone, each person has</a:t>
            </a:r>
          </a:p>
          <a:p>
            <a:r>
              <a:rPr lang="en-US" sz="1200" kern="1200" dirty="0">
                <a:solidFill>
                  <a:schemeClr val="tx1"/>
                </a:solidFill>
                <a:effectLst/>
                <a:latin typeface="+mn-lt"/>
                <a:ea typeface="+mn-ea"/>
                <a:cs typeface="+mn-cs"/>
              </a:rPr>
              <a:t>an average of 240 such variants (SD = 28; range 184-349), excluding individuals with large regions of homozygosity due to consanguinity or uniparental </a:t>
            </a:r>
            <a:r>
              <a:rPr lang="en-US" sz="1200" kern="1200" dirty="0" err="1">
                <a:solidFill>
                  <a:schemeClr val="tx1"/>
                </a:solidFill>
                <a:effectLst/>
                <a:latin typeface="+mn-lt"/>
                <a:ea typeface="+mn-ea"/>
                <a:cs typeface="+mn-cs"/>
              </a:rPr>
              <a:t>disomy</a:t>
            </a:r>
            <a:r>
              <a:rPr lang="en-US" sz="1200" kern="1200" dirty="0">
                <a:solidFill>
                  <a:schemeClr val="tx1"/>
                </a:solidFill>
                <a:effectLst/>
                <a:latin typeface="+mn-lt"/>
                <a:ea typeface="+mn-ea"/>
                <a:cs typeface="+mn-cs"/>
              </a:rPr>
              <a:t>. If we also</a:t>
            </a:r>
          </a:p>
          <a:p>
            <a:r>
              <a:rPr lang="en-US" sz="1200" kern="1200" dirty="0">
                <a:solidFill>
                  <a:schemeClr val="tx1"/>
                </a:solidFill>
                <a:effectLst/>
                <a:latin typeface="+mn-lt"/>
                <a:ea typeface="+mn-ea"/>
                <a:cs typeface="+mn-cs"/>
              </a:rPr>
              <a:t>filter variants based on their frequency in unrelatedWGS500 samples (0 homozygotes,</a:t>
            </a:r>
          </a:p>
          <a:p>
            <a:r>
              <a:rPr lang="en-US" sz="1200" kern="1200" dirty="0">
                <a:solidFill>
                  <a:schemeClr val="tx1"/>
                </a:solidFill>
                <a:effectLst/>
                <a:latin typeface="+mn-lt"/>
                <a:ea typeface="+mn-ea"/>
                <a:cs typeface="+mn-cs"/>
              </a:rPr>
              <a:t>2 heterozygotes), the average number of variants meeting these criteria is only 6</a:t>
            </a:r>
          </a:p>
          <a:p>
            <a:r>
              <a:rPr lang="en-US" sz="1200" kern="1200" dirty="0">
                <a:solidFill>
                  <a:schemeClr val="tx1"/>
                </a:solidFill>
                <a:effectLst/>
                <a:latin typeface="+mn-lt"/>
                <a:ea typeface="+mn-ea"/>
                <a:cs typeface="+mn-cs"/>
              </a:rPr>
              <a:t>(SD = 10; range 0-67). This constitutes a 98% reduction, and is very similar for</a:t>
            </a:r>
          </a:p>
          <a:p>
            <a:r>
              <a:rPr lang="en-US" sz="1200" kern="1200" dirty="0">
                <a:solidFill>
                  <a:schemeClr val="tx1"/>
                </a:solidFill>
                <a:effectLst/>
                <a:latin typeface="+mn-lt"/>
                <a:ea typeface="+mn-ea"/>
                <a:cs typeface="+mn-cs"/>
              </a:rPr>
              <a:t>Caucasians and non-Caucasians.</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12E3949-1DAE-5242-BB1E-C30720963F19}" type="slidenum">
              <a:rPr lang="en-US" smtClean="0"/>
              <a:t>66</a:t>
            </a:fld>
            <a:endParaRPr lang="en-US"/>
          </a:p>
        </p:txBody>
      </p:sp>
    </p:spTree>
    <p:extLst>
      <p:ext uri="{BB962C8B-B14F-4D97-AF65-F5344CB8AC3E}">
        <p14:creationId xmlns:p14="http://schemas.microsoft.com/office/powerpoint/2010/main" val="1849418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2E3949-1DAE-5242-BB1E-C30720963F19}" type="slidenum">
              <a:rPr lang="en-US" smtClean="0"/>
              <a:t>13</a:t>
            </a:fld>
            <a:endParaRPr lang="en-US"/>
          </a:p>
        </p:txBody>
      </p:sp>
    </p:spTree>
    <p:extLst>
      <p:ext uri="{BB962C8B-B14F-4D97-AF65-F5344CB8AC3E}">
        <p14:creationId xmlns:p14="http://schemas.microsoft.com/office/powerpoint/2010/main" val="562148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hlinkClick r:id="rId3"/>
              </a:rPr>
              <a:t>Exome sequencing as a tool for Mendelian disease gene discovery</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Michael J. </a:t>
            </a:r>
            <a:r>
              <a:rPr lang="en-US" sz="1200" b="0" i="0" kern="1200" dirty="0" err="1">
                <a:solidFill>
                  <a:schemeClr val="tx1"/>
                </a:solidFill>
                <a:effectLst/>
                <a:latin typeface="+mn-lt"/>
                <a:ea typeface="+mn-ea"/>
                <a:cs typeface="+mn-cs"/>
              </a:rPr>
              <a:t>Bamshad</a:t>
            </a:r>
            <a:r>
              <a:rPr lang="en-US" sz="1200" b="0" i="0" kern="1200" dirty="0">
                <a:solidFill>
                  <a:schemeClr val="tx1"/>
                </a:solidFill>
                <a:effectLst/>
                <a:latin typeface="+mn-lt"/>
                <a:ea typeface="+mn-ea"/>
                <a:cs typeface="+mn-cs"/>
              </a:rPr>
              <a:t>, Sarah B. Ng, Abigail W. </a:t>
            </a:r>
            <a:r>
              <a:rPr lang="en-US" sz="1200" b="0" i="0" kern="1200" dirty="0" err="1">
                <a:solidFill>
                  <a:schemeClr val="tx1"/>
                </a:solidFill>
                <a:effectLst/>
                <a:latin typeface="+mn-lt"/>
                <a:ea typeface="+mn-ea"/>
                <a:cs typeface="+mn-cs"/>
              </a:rPr>
              <a:t>Bigham</a:t>
            </a:r>
            <a:r>
              <a:rPr lang="en-US" sz="1200" b="0" i="0" kern="1200" dirty="0">
                <a:solidFill>
                  <a:schemeClr val="tx1"/>
                </a:solidFill>
                <a:effectLst/>
                <a:latin typeface="+mn-lt"/>
                <a:ea typeface="+mn-ea"/>
                <a:cs typeface="+mn-cs"/>
              </a:rPr>
              <a:t>, Holly K. Tabor, Mary J. </a:t>
            </a:r>
            <a:r>
              <a:rPr lang="en-US" sz="1200" b="0" i="0" kern="1200" dirty="0" err="1">
                <a:solidFill>
                  <a:schemeClr val="tx1"/>
                </a:solidFill>
                <a:effectLst/>
                <a:latin typeface="+mn-lt"/>
                <a:ea typeface="+mn-ea"/>
                <a:cs typeface="+mn-cs"/>
              </a:rPr>
              <a:t>Emond</a:t>
            </a:r>
            <a:r>
              <a:rPr lang="en-US" sz="1200" b="0" i="0" kern="1200" dirty="0">
                <a:solidFill>
                  <a:schemeClr val="tx1"/>
                </a:solidFill>
                <a:effectLst/>
                <a:latin typeface="+mn-lt"/>
                <a:ea typeface="+mn-ea"/>
                <a:cs typeface="+mn-cs"/>
              </a:rPr>
              <a:t>, Deborah A. Nickerson &amp; Jay </a:t>
            </a:r>
            <a:r>
              <a:rPr lang="en-US" sz="1200" b="0" i="0" kern="1200" dirty="0" err="1">
                <a:solidFill>
                  <a:schemeClr val="tx1"/>
                </a:solidFill>
                <a:effectLst/>
                <a:latin typeface="+mn-lt"/>
                <a:ea typeface="+mn-ea"/>
                <a:cs typeface="+mn-cs"/>
              </a:rPr>
              <a:t>Shendure</a:t>
            </a:r>
            <a:endParaRPr lang="en-US" sz="1200" b="0" i="0" kern="1200" dirty="0">
              <a:solidFill>
                <a:schemeClr val="tx1"/>
              </a:solidFill>
              <a:effectLst/>
              <a:latin typeface="+mn-lt"/>
              <a:ea typeface="+mn-ea"/>
              <a:cs typeface="+mn-cs"/>
            </a:endParaRPr>
          </a:p>
          <a:p>
            <a:r>
              <a:rPr lang="en-US" sz="1200" b="0" i="1" kern="1200" dirty="0">
                <a:solidFill>
                  <a:schemeClr val="tx1"/>
                </a:solidFill>
                <a:effectLst/>
                <a:latin typeface="+mn-lt"/>
                <a:ea typeface="+mn-ea"/>
                <a:cs typeface="+mn-cs"/>
              </a:rPr>
              <a:t>Nature Reviews Genetics </a:t>
            </a:r>
            <a:r>
              <a:rPr lang="en-US" sz="1200" b="1" i="0" kern="1200" dirty="0">
                <a:solidFill>
                  <a:schemeClr val="tx1"/>
                </a:solidFill>
                <a:effectLst/>
                <a:latin typeface="+mn-lt"/>
                <a:ea typeface="+mn-ea"/>
                <a:cs typeface="+mn-cs"/>
              </a:rPr>
              <a:t>12</a:t>
            </a:r>
            <a:r>
              <a:rPr lang="en-US" sz="1200" b="0" i="0" kern="1200" dirty="0">
                <a:solidFill>
                  <a:schemeClr val="tx1"/>
                </a:solidFill>
                <a:effectLst/>
                <a:latin typeface="+mn-lt"/>
                <a:ea typeface="+mn-ea"/>
                <a:cs typeface="+mn-cs"/>
              </a:rPr>
              <a:t>, 745-755 (November 2011)</a:t>
            </a:r>
          </a:p>
          <a:p>
            <a:endParaRPr lang="en-US" dirty="0"/>
          </a:p>
        </p:txBody>
      </p:sp>
      <p:sp>
        <p:nvSpPr>
          <p:cNvPr id="4" name="Slide Number Placeholder 3"/>
          <p:cNvSpPr>
            <a:spLocks noGrp="1"/>
          </p:cNvSpPr>
          <p:nvPr>
            <p:ph type="sldNum" sz="quarter" idx="10"/>
          </p:nvPr>
        </p:nvSpPr>
        <p:spPr/>
        <p:txBody>
          <a:bodyPr/>
          <a:lstStyle/>
          <a:p>
            <a:fld id="{B12E3949-1DAE-5242-BB1E-C30720963F19}" type="slidenum">
              <a:rPr lang="en-US" smtClean="0"/>
              <a:t>15</a:t>
            </a:fld>
            <a:endParaRPr lang="en-US"/>
          </a:p>
        </p:txBody>
      </p:sp>
    </p:spTree>
    <p:extLst>
      <p:ext uri="{BB962C8B-B14F-4D97-AF65-F5344CB8AC3E}">
        <p14:creationId xmlns:p14="http://schemas.microsoft.com/office/powerpoint/2010/main" val="139595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Torsten</a:t>
            </a:r>
            <a:r>
              <a:rPr lang="en-US" dirty="0"/>
              <a:t> </a:t>
            </a:r>
            <a:r>
              <a:rPr lang="en-US" dirty="0" err="1"/>
              <a:t>Seemann</a:t>
            </a:r>
            <a:endParaRPr lang="en-US" dirty="0"/>
          </a:p>
        </p:txBody>
      </p:sp>
      <p:sp>
        <p:nvSpPr>
          <p:cNvPr id="4" name="Slide Number Placeholder 3"/>
          <p:cNvSpPr>
            <a:spLocks noGrp="1"/>
          </p:cNvSpPr>
          <p:nvPr>
            <p:ph type="sldNum" sz="quarter" idx="10"/>
          </p:nvPr>
        </p:nvSpPr>
        <p:spPr/>
        <p:txBody>
          <a:bodyPr/>
          <a:lstStyle/>
          <a:p>
            <a:fld id="{B12E3949-1DAE-5242-BB1E-C30720963F19}" type="slidenum">
              <a:rPr lang="en-US" smtClean="0"/>
              <a:t>19</a:t>
            </a:fld>
            <a:endParaRPr lang="en-US"/>
          </a:p>
        </p:txBody>
      </p:sp>
    </p:spTree>
    <p:extLst>
      <p:ext uri="{BB962C8B-B14F-4D97-AF65-F5344CB8AC3E}">
        <p14:creationId xmlns:p14="http://schemas.microsoft.com/office/powerpoint/2010/main" val="7437310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Difficult or impossible to know which copy of the repeat the read comes from – can lead to mis-mapping or regions that are impossible to map to uniquely</a:t>
            </a:r>
          </a:p>
        </p:txBody>
      </p:sp>
      <p:sp>
        <p:nvSpPr>
          <p:cNvPr id="4" name="Slide Number Placeholder 3"/>
          <p:cNvSpPr>
            <a:spLocks noGrp="1"/>
          </p:cNvSpPr>
          <p:nvPr>
            <p:ph type="sldNum" sz="quarter" idx="10"/>
          </p:nvPr>
        </p:nvSpPr>
        <p:spPr/>
        <p:txBody>
          <a:bodyPr/>
          <a:lstStyle/>
          <a:p>
            <a:fld id="{08C9C9F7-9465-2041-958F-8E620B921AF0}" type="slidenum">
              <a:rPr lang="en-US" smtClean="0"/>
              <a:t>22</a:t>
            </a:fld>
            <a:endParaRPr lang="en-US"/>
          </a:p>
        </p:txBody>
      </p:sp>
    </p:spTree>
    <p:extLst>
      <p:ext uri="{BB962C8B-B14F-4D97-AF65-F5344CB8AC3E}">
        <p14:creationId xmlns:p14="http://schemas.microsoft.com/office/powerpoint/2010/main" val="318922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Important  metric the quantifies the probability that a read is misplaced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Calibri" charset="0"/>
                <a:ea typeface="Calibri" charset="0"/>
                <a:cs typeface="Calibri" charset="0"/>
              </a:rPr>
              <a:t>depends on base quality scores at mismatched bases, and also how many other possible mappings there are throughout the genome</a:t>
            </a:r>
          </a:p>
        </p:txBody>
      </p:sp>
      <p:sp>
        <p:nvSpPr>
          <p:cNvPr id="4" name="Slide Number Placeholder 3"/>
          <p:cNvSpPr>
            <a:spLocks noGrp="1"/>
          </p:cNvSpPr>
          <p:nvPr>
            <p:ph type="sldNum" sz="quarter" idx="5"/>
          </p:nvPr>
        </p:nvSpPr>
        <p:spPr/>
        <p:txBody>
          <a:bodyPr/>
          <a:lstStyle/>
          <a:p>
            <a:fld id="{08C9C9F7-9465-2041-958F-8E620B921AF0}" type="slidenum">
              <a:rPr lang="en-US" smtClean="0"/>
              <a:t>23</a:t>
            </a:fld>
            <a:endParaRPr lang="en-US"/>
          </a:p>
        </p:txBody>
      </p:sp>
    </p:spTree>
    <p:extLst>
      <p:ext uri="{BB962C8B-B14F-4D97-AF65-F5344CB8AC3E}">
        <p14:creationId xmlns:p14="http://schemas.microsoft.com/office/powerpoint/2010/main" val="2887174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Similar to the VCF output from minimac3 seen in the imputation </a:t>
            </a:r>
            <a:r>
              <a:rPr lang="en-US" sz="1200" b="0" i="0" u="none" strike="noStrike" kern="1200" dirty="0" err="1">
                <a:solidFill>
                  <a:schemeClr val="tx1"/>
                </a:solidFill>
                <a:effectLst/>
                <a:latin typeface="+mn-lt"/>
                <a:ea typeface="+mn-ea"/>
                <a:cs typeface="+mn-cs"/>
              </a:rPr>
              <a:t>prac</a:t>
            </a:r>
            <a:r>
              <a:rPr lang="en-US" sz="1200" b="0" i="0" u="none" strike="noStrike" kern="1200" dirty="0">
                <a:solidFill>
                  <a:schemeClr val="tx1"/>
                </a:solidFill>
                <a:effectLst/>
                <a:latin typeface="+mn-lt"/>
                <a:ea typeface="+mn-ea"/>
                <a:cs typeface="+mn-cs"/>
              </a:rPr>
              <a:t>, except these are genotypes from sequence data</a:t>
            </a: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AC,Number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="Allele count in genotypes, for each ALT allele, in the same order as listed”</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AF,Number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="Allele Frequency, for each ALT allele, in the same order as listed"&gt;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AN,Number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="Total number of alleles in called genotypes"&gt;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BaseQRankSum,Number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base qualities"&gt;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ClippingRankSum,Number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number of hard clipped bases"&gt;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DP,Number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="Approximate read depth; some reads may have been filtered"&gt;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DS,Number</a:t>
            </a:r>
            <a:r>
              <a:rPr lang="en-US" sz="1200" b="0" i="0" u="none" strike="noStrike" kern="1200" dirty="0">
                <a:solidFill>
                  <a:schemeClr val="tx1"/>
                </a:solidFill>
                <a:effectLst/>
                <a:latin typeface="+mn-lt"/>
                <a:ea typeface="+mn-ea"/>
                <a:cs typeface="+mn-cs"/>
              </a:rPr>
              <a:t>=0,Type=</a:t>
            </a:r>
            <a:r>
              <a:rPr lang="en-US" sz="1200" b="0" i="0" u="none" strike="noStrike" kern="1200" dirty="0" err="1">
                <a:solidFill>
                  <a:schemeClr val="tx1"/>
                </a:solidFill>
                <a:effectLst/>
                <a:latin typeface="+mn-lt"/>
                <a:ea typeface="+mn-ea"/>
                <a:cs typeface="+mn-cs"/>
              </a:rPr>
              <a:t>Flag,Description</a:t>
            </a:r>
            <a:r>
              <a:rPr lang="en-US" sz="1200" b="0" i="0" u="none" strike="noStrike" kern="1200" dirty="0">
                <a:solidFill>
                  <a:schemeClr val="tx1"/>
                </a:solidFill>
                <a:effectLst/>
                <a:latin typeface="+mn-lt"/>
                <a:ea typeface="+mn-ea"/>
                <a:cs typeface="+mn-cs"/>
              </a:rPr>
              <a:t>="Were any of the samples </a:t>
            </a:r>
            <a:r>
              <a:rPr lang="en-US" sz="1200" b="0" i="0" u="none" strike="noStrike" kern="1200" dirty="0" err="1">
                <a:solidFill>
                  <a:schemeClr val="tx1"/>
                </a:solidFill>
                <a:effectLst/>
                <a:latin typeface="+mn-lt"/>
                <a:ea typeface="+mn-ea"/>
                <a:cs typeface="+mn-cs"/>
              </a:rPr>
              <a:t>downsampled</a:t>
            </a:r>
            <a:r>
              <a:rPr lang="en-US" sz="1200" b="0" i="0" u="none" strike="noStrike" kern="1200" dirty="0">
                <a:solidFill>
                  <a:schemeClr val="tx1"/>
                </a:solidFill>
                <a:effectLst/>
                <a:latin typeface="+mn-lt"/>
                <a:ea typeface="+mn-ea"/>
                <a:cs typeface="+mn-cs"/>
              </a:rPr>
              <a:t>?"&gt;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END,Number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="Stop position of the interval"&gt;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ExcessHet,Number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-scaled p-value for exact test of excess heterozygosity"&gt;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FS,Number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-scaled p-value using Fisher's exact test to detect strand bias"&gt;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HaplotypeScore,Number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="Consistency of the site with at most two segregating haplotypes"&gt;</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InbreedingCoeff,Number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="Inbreeding coefficient as estimated from the genotype likelihoods per-sample when compared against the Hardy-Weinberg expectation"&gt;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MLEAC,Number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="Maximum likelihood expectation (MLE) for the allele counts (not necessarily the same as the AC), for each ALT allele, in the same order as listed"&gt;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MLEAF,Number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A,Type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="Maximum likelihood expectation (MLE) for the allele frequency (not necessarily the same as the AF), for each ALT allele, in the same order as listed"&gt;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MQ,Number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="RMS Mapping Quality"&gt;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MQRankSum,Number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read mapping qualities"&gt;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QD,Number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="Variant Confidence/Quality by Depth"&gt;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RAW_MQ,Number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="Raw data for RMS Mapping Quality"&gt;</a:t>
            </a:r>
            <a:r>
              <a:rPr lang="en-US" dirty="0"/>
              <a:t> </a:t>
            </a:r>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ReadPosRankSum,Number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="Z-score from Wilcoxon rank sum test of Alt vs. Ref read position bias"&gt;</a:t>
            </a:r>
            <a:r>
              <a:rPr lang="en-US" dirty="0"/>
              <a:t> </a:t>
            </a:r>
          </a:p>
          <a:p>
            <a:r>
              <a:rPr lang="en-US" sz="1200" b="0" i="0" u="none" strike="noStrike" kern="1200" dirty="0">
                <a:solidFill>
                  <a:schemeClr val="tx1"/>
                </a:solidFill>
                <a:effectLst/>
                <a:latin typeface="+mn-lt"/>
                <a:ea typeface="+mn-ea"/>
                <a:cs typeface="+mn-cs"/>
              </a:rPr>
              <a:t>##INFO=&lt;ID=</a:t>
            </a:r>
            <a:r>
              <a:rPr lang="en-US" sz="1200" b="0" i="0" u="none" strike="noStrike" kern="1200" dirty="0" err="1">
                <a:solidFill>
                  <a:schemeClr val="tx1"/>
                </a:solidFill>
                <a:effectLst/>
                <a:latin typeface="+mn-lt"/>
                <a:ea typeface="+mn-ea"/>
                <a:cs typeface="+mn-cs"/>
              </a:rPr>
              <a:t>SOR,Number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Float,Description</a:t>
            </a:r>
            <a:r>
              <a:rPr lang="en-US" sz="1200" b="0" i="0" u="none" strike="noStrike" kern="1200" dirty="0">
                <a:solidFill>
                  <a:schemeClr val="tx1"/>
                </a:solidFill>
                <a:effectLst/>
                <a:latin typeface="+mn-lt"/>
                <a:ea typeface="+mn-ea"/>
                <a:cs typeface="+mn-cs"/>
              </a:rPr>
              <a:t>="Symmetric Odds Ratio of 2x2 contingency table to detect strand bias"&gt;</a:t>
            </a:r>
            <a:r>
              <a:rPr lang="en-US" dirty="0"/>
              <a:t> </a:t>
            </a:r>
          </a:p>
        </p:txBody>
      </p:sp>
      <p:sp>
        <p:nvSpPr>
          <p:cNvPr id="4" name="Slide Number Placeholder 3"/>
          <p:cNvSpPr>
            <a:spLocks noGrp="1"/>
          </p:cNvSpPr>
          <p:nvPr>
            <p:ph type="sldNum" sz="quarter" idx="10"/>
          </p:nvPr>
        </p:nvSpPr>
        <p:spPr/>
        <p:txBody>
          <a:bodyPr/>
          <a:lstStyle/>
          <a:p>
            <a:fld id="{08C9C9F7-9465-2041-958F-8E620B921AF0}" type="slidenum">
              <a:rPr lang="en-US" smtClean="0"/>
              <a:t>27</a:t>
            </a:fld>
            <a:endParaRPr lang="en-US"/>
          </a:p>
        </p:txBody>
      </p:sp>
    </p:spTree>
    <p:extLst>
      <p:ext uri="{BB962C8B-B14F-4D97-AF65-F5344CB8AC3E}">
        <p14:creationId xmlns:p14="http://schemas.microsoft.com/office/powerpoint/2010/main" val="504284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-scaled likelihood scaled so the most likely genotype has a value of 0</a:t>
            </a:r>
          </a:p>
          <a:p>
            <a:r>
              <a:rPr lang="en-US" sz="1200" b="0" i="0" u="none" strike="noStrike" kern="1200" dirty="0">
                <a:solidFill>
                  <a:schemeClr val="tx1"/>
                </a:solidFill>
                <a:effectLst/>
                <a:latin typeface="+mn-lt"/>
                <a:ea typeface="+mn-ea"/>
                <a:cs typeface="+mn-cs"/>
              </a:rPr>
              <a:t> Genotype quality is the the difference between the most likely and second most likely genotype – we want this to be high; a typical filter is &gt;20 or &gt;30</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AD,Number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R,Type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="Allelic depths for the ref and alt alleles in the order listed"&gt;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DP,Number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="Approximate read depth (reads with MQ=255 or with bad mates are filtered)"&gt;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GQ,Number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="Genotype Quality"&gt;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GT,Number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String,Description</a:t>
            </a:r>
            <a:r>
              <a:rPr lang="en-US" sz="1200" b="0" i="0" u="none" strike="noStrike" kern="1200" dirty="0">
                <a:solidFill>
                  <a:schemeClr val="tx1"/>
                </a:solidFill>
                <a:effectLst/>
                <a:latin typeface="+mn-lt"/>
                <a:ea typeface="+mn-ea"/>
                <a:cs typeface="+mn-cs"/>
              </a:rPr>
              <a:t>="Genotype"&gt;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MIN_DP,Number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="Minimum DP observed within the GVCF block"&gt;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PGT,Number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String,Description</a:t>
            </a:r>
            <a:r>
              <a:rPr lang="en-US" sz="1200" b="0" i="0" u="none" strike="noStrike" kern="1200" dirty="0">
                <a:solidFill>
                  <a:schemeClr val="tx1"/>
                </a:solidFill>
                <a:effectLst/>
                <a:latin typeface="+mn-lt"/>
                <a:ea typeface="+mn-ea"/>
                <a:cs typeface="+mn-cs"/>
              </a:rPr>
              <a:t>="Physical phasing haplotype information, describing how the alternate alleles are phased in relation to one another"&gt;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PID,Number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String,Description</a:t>
            </a:r>
            <a:r>
              <a:rPr lang="en-US" sz="1200" b="0" i="0" u="none" strike="noStrike" kern="1200" dirty="0">
                <a:solidFill>
                  <a:schemeClr val="tx1"/>
                </a:solidFill>
                <a:effectLst/>
                <a:latin typeface="+mn-lt"/>
                <a:ea typeface="+mn-ea"/>
                <a:cs typeface="+mn-cs"/>
              </a:rPr>
              <a:t>="Physical phasing ID information, where each unique ID within a given sample (but not across samples) connects records within a phasing group"&gt;</a:t>
            </a:r>
            <a:r>
              <a:rPr lang="en-US" dirty="0"/>
              <a:t> </a:t>
            </a:r>
          </a:p>
          <a:p>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PL,Number</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G,Type</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="Normalized, </a:t>
            </a:r>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-scaled likelihoods for genotypes as defined in the VCF specification"&gt;</a:t>
            </a:r>
            <a:r>
              <a:rPr lang="en-US" dirty="0"/>
              <a:t> </a:t>
            </a:r>
          </a:p>
          <a:p>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RGQ,Number</a:t>
            </a:r>
            <a:r>
              <a:rPr lang="en-US" sz="1200" b="0" i="0" u="none" strike="noStrike" kern="1200" dirty="0">
                <a:solidFill>
                  <a:schemeClr val="tx1"/>
                </a:solidFill>
                <a:effectLst/>
                <a:latin typeface="+mn-lt"/>
                <a:ea typeface="+mn-ea"/>
                <a:cs typeface="+mn-cs"/>
              </a:rPr>
              <a:t>=1,Type=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="Unconditional reference genotype confidence, encoded as a </a:t>
            </a:r>
            <a:r>
              <a:rPr lang="en-US" sz="1200" b="0" i="0" u="none" strike="noStrike" kern="1200" dirty="0" err="1">
                <a:solidFill>
                  <a:schemeClr val="tx1"/>
                </a:solidFill>
                <a:effectLst/>
                <a:latin typeface="+mn-lt"/>
                <a:ea typeface="+mn-ea"/>
                <a:cs typeface="+mn-cs"/>
              </a:rPr>
              <a:t>phred</a:t>
            </a:r>
            <a:r>
              <a:rPr lang="en-US" sz="1200" b="0" i="0" u="none" strike="noStrike" kern="1200" dirty="0">
                <a:solidFill>
                  <a:schemeClr val="tx1"/>
                </a:solidFill>
                <a:effectLst/>
                <a:latin typeface="+mn-lt"/>
                <a:ea typeface="+mn-ea"/>
                <a:cs typeface="+mn-cs"/>
              </a:rPr>
              <a:t> quality -10*log10 p(genotype call is wrong)"&gt;</a:t>
            </a:r>
            <a:r>
              <a:rPr lang="en-US" dirty="0"/>
              <a:t> </a:t>
            </a:r>
            <a:r>
              <a:rPr lang="en-US" sz="1200" b="0" i="0" u="none" strike="noStrike" kern="1200" dirty="0">
                <a:solidFill>
                  <a:schemeClr val="tx1"/>
                </a:solidFill>
                <a:effectLst/>
                <a:latin typeface="+mn-lt"/>
                <a:ea typeface="+mn-ea"/>
                <a:cs typeface="+mn-cs"/>
              </a:rPr>
              <a:t>##FORMAT=&lt;ID=</a:t>
            </a:r>
            <a:r>
              <a:rPr lang="en-US" sz="1200" b="0" i="0" u="none" strike="noStrike" kern="1200" dirty="0" err="1">
                <a:solidFill>
                  <a:schemeClr val="tx1"/>
                </a:solidFill>
                <a:effectLst/>
                <a:latin typeface="+mn-lt"/>
                <a:ea typeface="+mn-ea"/>
                <a:cs typeface="+mn-cs"/>
              </a:rPr>
              <a:t>SB,Number</a:t>
            </a:r>
            <a:r>
              <a:rPr lang="en-US" sz="1200" b="0" i="0" u="none" strike="noStrike" kern="1200" dirty="0">
                <a:solidFill>
                  <a:schemeClr val="tx1"/>
                </a:solidFill>
                <a:effectLst/>
                <a:latin typeface="+mn-lt"/>
                <a:ea typeface="+mn-ea"/>
                <a:cs typeface="+mn-cs"/>
              </a:rPr>
              <a:t>=4,Type=</a:t>
            </a:r>
            <a:r>
              <a:rPr lang="en-US" sz="1200" b="0" i="0" u="none" strike="noStrike" kern="1200" dirty="0" err="1">
                <a:solidFill>
                  <a:schemeClr val="tx1"/>
                </a:solidFill>
                <a:effectLst/>
                <a:latin typeface="+mn-lt"/>
                <a:ea typeface="+mn-ea"/>
                <a:cs typeface="+mn-cs"/>
              </a:rPr>
              <a:t>Integer,Description</a:t>
            </a:r>
            <a:r>
              <a:rPr lang="en-US" sz="1200" b="0" i="0" u="none" strike="noStrike" kern="1200" dirty="0">
                <a:solidFill>
                  <a:schemeClr val="tx1"/>
                </a:solidFill>
                <a:effectLst/>
                <a:latin typeface="+mn-lt"/>
                <a:ea typeface="+mn-ea"/>
                <a:cs typeface="+mn-cs"/>
              </a:rPr>
              <a:t>="Per-sample component statistics which comprise the Fisher's Exact Test to detect strand bias."&gt;</a:t>
            </a:r>
            <a:r>
              <a:rPr lang="en-US" dirty="0"/>
              <a:t> </a:t>
            </a:r>
          </a:p>
        </p:txBody>
      </p:sp>
      <p:sp>
        <p:nvSpPr>
          <p:cNvPr id="4" name="Slide Number Placeholder 3"/>
          <p:cNvSpPr>
            <a:spLocks noGrp="1"/>
          </p:cNvSpPr>
          <p:nvPr>
            <p:ph type="sldNum" sz="quarter" idx="10"/>
          </p:nvPr>
        </p:nvSpPr>
        <p:spPr/>
        <p:txBody>
          <a:bodyPr/>
          <a:lstStyle/>
          <a:p>
            <a:fld id="{08C9C9F7-9465-2041-958F-8E620B921AF0}" type="slidenum">
              <a:rPr lang="en-US" smtClean="0"/>
              <a:t>28</a:t>
            </a:fld>
            <a:endParaRPr lang="en-US"/>
          </a:p>
        </p:txBody>
      </p:sp>
    </p:spTree>
    <p:extLst>
      <p:ext uri="{BB962C8B-B14F-4D97-AF65-F5344CB8AC3E}">
        <p14:creationId xmlns:p14="http://schemas.microsoft.com/office/powerpoint/2010/main" val="3287395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F04027-8298-7D4D-85B1-C6E38CF63CB9}"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04027-8298-7D4D-85B1-C6E38CF63CB9}"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04027-8298-7D4D-85B1-C6E38CF63CB9}"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F04027-8298-7D4D-85B1-C6E38CF63CB9}"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F04027-8298-7D4D-85B1-C6E38CF63CB9}" type="datetimeFigureOut">
              <a:rPr lang="en-US" smtClean="0"/>
              <a:t>3/6/19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F04027-8298-7D4D-85B1-C6E38CF63CB9}"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F04027-8298-7D4D-85B1-C6E38CF63CB9}" type="datetimeFigureOut">
              <a:rPr lang="en-US" smtClean="0"/>
              <a:t>3/6/19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F04027-8298-7D4D-85B1-C6E38CF63CB9}" type="datetimeFigureOut">
              <a:rPr lang="en-US" smtClean="0"/>
              <a:t>3/6/19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F04027-8298-7D4D-85B1-C6E38CF63CB9}" type="datetimeFigureOut">
              <a:rPr lang="en-US" smtClean="0"/>
              <a:t>3/6/19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F04027-8298-7D4D-85B1-C6E38CF63CB9}"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F04027-8298-7D4D-85B1-C6E38CF63CB9}" type="datetimeFigureOut">
              <a:rPr lang="en-US" smtClean="0"/>
              <a:t>3/6/19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FDE9D6-EE73-594C-B0D0-8343299F6E4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04027-8298-7D4D-85B1-C6E38CF63CB9}" type="datetimeFigureOut">
              <a:rPr lang="en-US" smtClean="0"/>
              <a:t>3/6/19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DE9D6-EE73-594C-B0D0-8343299F6E4C}" type="slidenum">
              <a:rPr lang="en-US" smtClean="0"/>
              <a:t>‹#›</a:t>
            </a:fld>
            <a:endParaRPr lang="en-US"/>
          </a:p>
        </p:txBody>
      </p:sp>
    </p:spTree>
    <p:extLst>
      <p:ext uri="{BB962C8B-B14F-4D97-AF65-F5344CB8AC3E}">
        <p14:creationId xmlns:p14="http://schemas.microsoft.com/office/powerpoint/2010/main" val="314249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amtools.sourceforge.net/" TargetMode="Externa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3.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3.tiff"/><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5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tiff"/><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sequencing</a:t>
            </a:r>
          </a:p>
        </p:txBody>
      </p:sp>
      <p:sp>
        <p:nvSpPr>
          <p:cNvPr id="3" name="Subtitle 2"/>
          <p:cNvSpPr>
            <a:spLocks noGrp="1"/>
          </p:cNvSpPr>
          <p:nvPr>
            <p:ph type="subTitle" idx="1"/>
          </p:nvPr>
        </p:nvSpPr>
        <p:spPr>
          <a:xfrm>
            <a:off x="1143000" y="3717948"/>
            <a:ext cx="6858000" cy="1655762"/>
          </a:xfrm>
        </p:spPr>
        <p:txBody>
          <a:bodyPr/>
          <a:lstStyle/>
          <a:p>
            <a:r>
              <a:rPr lang="en-US" dirty="0"/>
              <a:t>Hilary Martin</a:t>
            </a:r>
          </a:p>
          <a:p>
            <a:r>
              <a:rPr lang="en-US" dirty="0" err="1"/>
              <a:t>Wellcome</a:t>
            </a:r>
            <a:r>
              <a:rPr lang="en-US" dirty="0"/>
              <a:t> Sanger Institute</a:t>
            </a:r>
          </a:p>
          <a:p>
            <a:r>
              <a:rPr lang="en-US" dirty="0" err="1"/>
              <a:t>Hinxton</a:t>
            </a:r>
            <a:r>
              <a:rPr lang="en-US" dirty="0"/>
              <a:t> (near Cambridge), UK</a:t>
            </a:r>
          </a:p>
        </p:txBody>
      </p:sp>
      <p:pic>
        <p:nvPicPr>
          <p:cNvPr id="4" name="Picture 3"/>
          <p:cNvPicPr>
            <a:picLocks noChangeAspect="1"/>
          </p:cNvPicPr>
          <p:nvPr/>
        </p:nvPicPr>
        <p:blipFill>
          <a:blip r:embed="rId2"/>
          <a:stretch>
            <a:fillRect/>
          </a:stretch>
        </p:blipFill>
        <p:spPr>
          <a:xfrm>
            <a:off x="6337391" y="250021"/>
            <a:ext cx="2647950" cy="768350"/>
          </a:xfrm>
          <a:prstGeom prst="rect">
            <a:avLst/>
          </a:prstGeom>
        </p:spPr>
      </p:pic>
    </p:spTree>
    <p:extLst>
      <p:ext uri="{BB962C8B-B14F-4D97-AF65-F5344CB8AC3E}">
        <p14:creationId xmlns:p14="http://schemas.microsoft.com/office/powerpoint/2010/main" val="554974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0"/>
            <a:ext cx="7886700" cy="1325563"/>
          </a:xfrm>
        </p:spPr>
        <p:txBody>
          <a:bodyPr>
            <a:normAutofit/>
          </a:bodyPr>
          <a:lstStyle/>
          <a:p>
            <a:pPr algn="ctr"/>
            <a:r>
              <a:rPr lang="en-US" sz="3200" dirty="0"/>
              <a:t>Coverage</a:t>
            </a:r>
          </a:p>
        </p:txBody>
      </p:sp>
      <p:sp>
        <p:nvSpPr>
          <p:cNvPr id="3" name="Rectangle 2"/>
          <p:cNvSpPr/>
          <p:nvPr/>
        </p:nvSpPr>
        <p:spPr>
          <a:xfrm>
            <a:off x="206828" y="1247391"/>
            <a:ext cx="8308521" cy="830997"/>
          </a:xfrm>
          <a:prstGeom prst="rect">
            <a:avLst/>
          </a:prstGeom>
        </p:spPr>
        <p:txBody>
          <a:bodyPr wrap="square">
            <a:spAutoFit/>
          </a:bodyPr>
          <a:lstStyle/>
          <a:p>
            <a:r>
              <a:rPr lang="en-US" sz="2400" i="0" dirty="0">
                <a:solidFill>
                  <a:srgbClr val="222222"/>
                </a:solidFill>
                <a:effectLst/>
                <a:latin typeface="arial" charset="0"/>
              </a:rPr>
              <a:t>Coverage (or depth) is the average number of reads that include a given nucleotide in the reconstructed sequence.</a:t>
            </a:r>
            <a:endParaRPr lang="en-US" sz="2400" dirty="0"/>
          </a:p>
        </p:txBody>
      </p:sp>
      <p:pic>
        <p:nvPicPr>
          <p:cNvPr id="4" name="Picture 3"/>
          <p:cNvPicPr>
            <a:picLocks noChangeAspect="1"/>
          </p:cNvPicPr>
          <p:nvPr/>
        </p:nvPicPr>
        <p:blipFill>
          <a:blip r:embed="rId2"/>
          <a:stretch>
            <a:fillRect/>
          </a:stretch>
        </p:blipFill>
        <p:spPr>
          <a:xfrm>
            <a:off x="413468" y="2185775"/>
            <a:ext cx="7498080" cy="2869988"/>
          </a:xfrm>
          <a:prstGeom prst="rect">
            <a:avLst/>
          </a:prstGeom>
        </p:spPr>
      </p:pic>
      <p:sp>
        <p:nvSpPr>
          <p:cNvPr id="5" name="TextBox 4"/>
          <p:cNvSpPr txBox="1"/>
          <p:nvPr/>
        </p:nvSpPr>
        <p:spPr>
          <a:xfrm>
            <a:off x="3772" y="5288340"/>
            <a:ext cx="8714631" cy="1569660"/>
          </a:xfrm>
          <a:prstGeom prst="rect">
            <a:avLst/>
          </a:prstGeom>
          <a:noFill/>
        </p:spPr>
        <p:txBody>
          <a:bodyPr wrap="square" rtlCol="0">
            <a:spAutoFit/>
          </a:bodyPr>
          <a:lstStyle/>
          <a:p>
            <a:pPr marL="285750" indent="-285750">
              <a:buFont typeface="Arial" charset="0"/>
              <a:buChar char="•"/>
            </a:pPr>
            <a:r>
              <a:rPr lang="en-US" sz="2400" dirty="0"/>
              <a:t>Typically use 20-30X coverage to obtain high-quality sequence for human genomes.</a:t>
            </a:r>
          </a:p>
          <a:p>
            <a:pPr marL="285750" indent="-285750">
              <a:buFont typeface="Arial" charset="0"/>
              <a:buChar char="•"/>
            </a:pPr>
            <a:r>
              <a:rPr lang="en-US" sz="2400" dirty="0"/>
              <a:t>For some purposes, even very low-coverage sequencing (4X, 1X, 0.2X!) is useful.</a:t>
            </a:r>
          </a:p>
        </p:txBody>
      </p:sp>
    </p:spTree>
    <p:extLst>
      <p:ext uri="{BB962C8B-B14F-4D97-AF65-F5344CB8AC3E}">
        <p14:creationId xmlns:p14="http://schemas.microsoft.com/office/powerpoint/2010/main" val="18324135"/>
      </p:ext>
    </p:extLst>
  </p:cSld>
  <p:clrMapOvr>
    <a:masterClrMapping/>
  </p:clrMapOvr>
  <mc:AlternateContent xmlns:mc="http://schemas.openxmlformats.org/markup-compatibility/2006" xmlns:p14="http://schemas.microsoft.com/office/powerpoint/2010/main">
    <mc:Choice Requires="p14">
      <p:transition spd="slow" p14:dur="2000" advTm="1206"/>
    </mc:Choice>
    <mc:Fallback xmlns="">
      <p:transition spd="slow" advTm="120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910" y="-84882"/>
            <a:ext cx="8722179" cy="1325563"/>
          </a:xfrm>
        </p:spPr>
        <p:txBody>
          <a:bodyPr>
            <a:normAutofit/>
          </a:bodyPr>
          <a:lstStyle/>
          <a:p>
            <a:pPr algn="ctr"/>
            <a:r>
              <a:rPr lang="en-US" sz="3200" dirty="0"/>
              <a:t>Why do we need &gt;1X (or &gt;2X) coverage?</a:t>
            </a:r>
          </a:p>
        </p:txBody>
      </p:sp>
      <p:pic>
        <p:nvPicPr>
          <p:cNvPr id="3" name="Picture 2"/>
          <p:cNvPicPr>
            <a:picLocks noChangeAspect="1"/>
          </p:cNvPicPr>
          <p:nvPr/>
        </p:nvPicPr>
        <p:blipFill rotWithShape="1">
          <a:blip r:embed="rId3"/>
          <a:srcRect l="9000" r="11000"/>
          <a:stretch/>
        </p:blipFill>
        <p:spPr>
          <a:xfrm>
            <a:off x="915488" y="2515655"/>
            <a:ext cx="7692934" cy="4439464"/>
          </a:xfrm>
          <a:prstGeom prst="rect">
            <a:avLst/>
          </a:prstGeom>
        </p:spPr>
      </p:pic>
      <p:sp>
        <p:nvSpPr>
          <p:cNvPr id="4" name="TextBox 3"/>
          <p:cNvSpPr txBox="1"/>
          <p:nvPr/>
        </p:nvSpPr>
        <p:spPr>
          <a:xfrm>
            <a:off x="210910" y="945995"/>
            <a:ext cx="8722179" cy="1569660"/>
          </a:xfrm>
          <a:prstGeom prst="rect">
            <a:avLst/>
          </a:prstGeom>
          <a:noFill/>
        </p:spPr>
        <p:txBody>
          <a:bodyPr wrap="square" rtlCol="0">
            <a:spAutoFit/>
          </a:bodyPr>
          <a:lstStyle/>
          <a:p>
            <a:pPr marL="342900" indent="-342900">
              <a:buFont typeface="Arial" charset="0"/>
              <a:buChar char="•"/>
            </a:pPr>
            <a:r>
              <a:rPr lang="en-US" sz="2400" dirty="0"/>
              <a:t>Humans are diploid – number of reads covering each allele follows a binomial distribution</a:t>
            </a:r>
          </a:p>
          <a:p>
            <a:pPr marL="342900" indent="-342900">
              <a:buFont typeface="Arial" charset="0"/>
              <a:buChar char="•"/>
            </a:pPr>
            <a:r>
              <a:rPr lang="en-US" sz="2400" dirty="0"/>
              <a:t>Need to distinguish real variants from sequencing errors, especially since some errors are systematic.</a:t>
            </a:r>
          </a:p>
        </p:txBody>
      </p:sp>
    </p:spTree>
    <p:extLst>
      <p:ext uri="{BB962C8B-B14F-4D97-AF65-F5344CB8AC3E}">
        <p14:creationId xmlns:p14="http://schemas.microsoft.com/office/powerpoint/2010/main" val="883575424"/>
      </p:ext>
    </p:extLst>
  </p:cSld>
  <p:clrMapOvr>
    <a:masterClrMapping/>
  </p:clrMapOvr>
  <mc:AlternateContent xmlns:mc="http://schemas.openxmlformats.org/markup-compatibility/2006" xmlns:p14="http://schemas.microsoft.com/office/powerpoint/2010/main">
    <mc:Choice Requires="p14">
      <p:transition spd="slow" p14:dur="2000" advTm="129975"/>
    </mc:Choice>
    <mc:Fallback xmlns="">
      <p:transition spd="slow" advTm="1299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solidFill>
                  <a:srgbClr val="FF0000"/>
                </a:solidFill>
              </a:rPr>
              <a:t>Exomes versus genomes</a:t>
            </a:r>
          </a:p>
          <a:p>
            <a:pPr lvl="1"/>
            <a:r>
              <a:rPr lang="en-US" dirty="0"/>
              <a:t>Alignment</a:t>
            </a:r>
          </a:p>
          <a:p>
            <a:pPr lvl="1"/>
            <a:r>
              <a:rPr lang="en-US" dirty="0"/>
              <a:t>Variant calling</a:t>
            </a:r>
          </a:p>
          <a:p>
            <a:pPr lvl="1"/>
            <a:r>
              <a:rPr lang="en-US" dirty="0"/>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429122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4850" y="0"/>
            <a:ext cx="7886700" cy="1325563"/>
          </a:xfrm>
        </p:spPr>
        <p:txBody>
          <a:bodyPr>
            <a:normAutofit/>
          </a:bodyPr>
          <a:lstStyle/>
          <a:p>
            <a:pPr algn="ctr"/>
            <a:r>
              <a:rPr lang="en-US" sz="3200" dirty="0"/>
              <a:t>Technologies for sequencing humans</a:t>
            </a:r>
          </a:p>
        </p:txBody>
      </p:sp>
      <p:graphicFrame>
        <p:nvGraphicFramePr>
          <p:cNvPr id="3" name="Table 2"/>
          <p:cNvGraphicFramePr>
            <a:graphicFrameLocks noGrp="1"/>
          </p:cNvGraphicFramePr>
          <p:nvPr>
            <p:extLst>
              <p:ext uri="{D42A27DB-BD31-4B8C-83A1-F6EECF244321}">
                <p14:modId xmlns:p14="http://schemas.microsoft.com/office/powerpoint/2010/main" val="1934406906"/>
              </p:ext>
            </p:extLst>
          </p:nvPr>
        </p:nvGraphicFramePr>
        <p:xfrm>
          <a:off x="72571" y="1325563"/>
          <a:ext cx="8926286" cy="5044440"/>
        </p:xfrm>
        <a:graphic>
          <a:graphicData uri="http://schemas.openxmlformats.org/drawingml/2006/table">
            <a:tbl>
              <a:tblPr firstRow="1" bandRow="1">
                <a:tableStyleId>{5C22544A-7EE6-4342-B048-85BDC9FD1C3A}</a:tableStyleId>
              </a:tblPr>
              <a:tblGrid>
                <a:gridCol w="2162629">
                  <a:extLst>
                    <a:ext uri="{9D8B030D-6E8A-4147-A177-3AD203B41FA5}">
                      <a16:colId xmlns:a16="http://schemas.microsoft.com/office/drawing/2014/main" val="20000"/>
                    </a:ext>
                  </a:extLst>
                </a:gridCol>
                <a:gridCol w="3425371">
                  <a:extLst>
                    <a:ext uri="{9D8B030D-6E8A-4147-A177-3AD203B41FA5}">
                      <a16:colId xmlns:a16="http://schemas.microsoft.com/office/drawing/2014/main" val="20001"/>
                    </a:ext>
                  </a:extLst>
                </a:gridCol>
                <a:gridCol w="3338286">
                  <a:extLst>
                    <a:ext uri="{9D8B030D-6E8A-4147-A177-3AD203B41FA5}">
                      <a16:colId xmlns:a16="http://schemas.microsoft.com/office/drawing/2014/main" val="20002"/>
                    </a:ext>
                  </a:extLst>
                </a:gridCol>
              </a:tblGrid>
              <a:tr h="370840">
                <a:tc>
                  <a:txBody>
                    <a:bodyPr/>
                    <a:lstStyle/>
                    <a:p>
                      <a:endParaRPr lang="en-US" dirty="0">
                        <a:solidFill>
                          <a:sysClr val="windowText" lastClr="000000"/>
                        </a:solidFill>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Whole-genome sequencing</a:t>
                      </a:r>
                      <a:r>
                        <a:rPr lang="en-US" baseline="0" dirty="0">
                          <a:solidFill>
                            <a:sysClr val="windowText" lastClr="000000"/>
                          </a:solidFill>
                        </a:rPr>
                        <a:t> (WGS)</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Whole-exome sequencing (WES)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r>
                        <a:rPr lang="en-US" dirty="0">
                          <a:solidFill>
                            <a:sysClr val="windowText" lastClr="000000"/>
                          </a:solidFill>
                        </a:rPr>
                        <a:t>Amount of sequence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3Gb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30Mb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r>
                        <a:rPr lang="en-US" dirty="0">
                          <a:solidFill>
                            <a:sysClr val="windowText" lastClr="000000"/>
                          </a:solidFill>
                        </a:rPr>
                        <a:t>Typical coverage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30X (for high quality)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Average 60-180X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r>
                        <a:rPr lang="en-US" dirty="0">
                          <a:solidFill>
                            <a:sysClr val="windowText" lastClr="000000"/>
                          </a:solidFill>
                        </a:rPr>
                        <a:t>Library preparation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charset="0"/>
                        <a:buNone/>
                      </a:pPr>
                      <a:r>
                        <a:rPr lang="en-US" dirty="0">
                          <a:solidFill>
                            <a:sysClr val="windowText" lastClr="000000"/>
                          </a:solidFill>
                        </a:rPr>
                        <a:t>Randomly</a:t>
                      </a:r>
                      <a:r>
                        <a:rPr lang="en-US" baseline="0" dirty="0">
                          <a:solidFill>
                            <a:sysClr val="windowText" lastClr="000000"/>
                          </a:solidFill>
                        </a:rPr>
                        <a:t> shear, then do </a:t>
                      </a:r>
                      <a:r>
                        <a:rPr lang="en-US" baseline="0" dirty="0" err="1">
                          <a:solidFill>
                            <a:sysClr val="windowText" lastClr="000000"/>
                          </a:solidFill>
                        </a:rPr>
                        <a:t>h</a:t>
                      </a:r>
                      <a:r>
                        <a:rPr lang="en-US" dirty="0" err="1">
                          <a:solidFill>
                            <a:sysClr val="windowText" lastClr="000000"/>
                          </a:solidFill>
                        </a:rPr>
                        <a:t>ybridisation</a:t>
                      </a:r>
                      <a:r>
                        <a:rPr lang="en-US" dirty="0">
                          <a:solidFill>
                            <a:sysClr val="windowText" lastClr="000000"/>
                          </a:solidFill>
                        </a:rPr>
                        <a:t>-based</a:t>
                      </a:r>
                      <a:r>
                        <a:rPr lang="en-US" baseline="0" dirty="0">
                          <a:solidFill>
                            <a:sysClr val="windowText" lastClr="000000"/>
                          </a:solidFill>
                        </a:rPr>
                        <a:t> capture of </a:t>
                      </a:r>
                      <a:r>
                        <a:rPr lang="en-US" baseline="0" dirty="0" err="1">
                          <a:solidFill>
                            <a:sysClr val="windowText" lastClr="000000"/>
                          </a:solidFill>
                        </a:rPr>
                        <a:t>exonic</a:t>
                      </a:r>
                      <a:r>
                        <a:rPr lang="en-US" baseline="0" dirty="0">
                          <a:solidFill>
                            <a:sysClr val="windowText" lastClr="000000"/>
                          </a:solidFill>
                        </a:rPr>
                        <a:t> DNA fragments</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ysClr val="windowText" lastClr="000000"/>
                          </a:solidFill>
                        </a:rPr>
                        <a:t>Shotgun sequence - randomly shear and capture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lang="en-US" dirty="0">
                          <a:solidFill>
                            <a:sysClr val="windowText" lastClr="000000"/>
                          </a:solidFill>
                        </a:rPr>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sz="1800" dirty="0">
                          <a:solidFill>
                            <a:sysClr val="windowText" lastClr="000000"/>
                          </a:solidFill>
                        </a:rPr>
                        <a:t>Covers (most of) the whole sequence</a:t>
                      </a:r>
                    </a:p>
                    <a:p>
                      <a:pPr marL="285750" indent="-285750">
                        <a:buFont typeface="Arial" charset="0"/>
                        <a:buChar char="•"/>
                      </a:pPr>
                      <a:r>
                        <a:rPr lang="en-US" sz="1800" dirty="0">
                          <a:solidFill>
                            <a:sysClr val="windowText" lastClr="000000"/>
                          </a:solidFill>
                        </a:rPr>
                        <a:t>(fairly) unbiased ascertainment</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sz="1800" dirty="0">
                          <a:solidFill>
                            <a:sysClr val="windowText" lastClr="000000"/>
                          </a:solidFill>
                        </a:rPr>
                        <a:t>Cheaper ($200-300)</a:t>
                      </a:r>
                    </a:p>
                    <a:p>
                      <a:pPr marL="285750" indent="-285750">
                        <a:buFont typeface="Arial" charset="0"/>
                        <a:buChar char="•"/>
                      </a:pPr>
                      <a:r>
                        <a:rPr lang="en-US" sz="1800" dirty="0">
                          <a:solidFill>
                            <a:sysClr val="windowText" lastClr="000000"/>
                          </a:solidFill>
                        </a:rPr>
                        <a:t>Focuses on coding regions</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r>
                        <a:rPr lang="en-US" dirty="0">
                          <a:solidFill>
                            <a:sysClr val="windowText" lastClr="000000"/>
                          </a:solidFill>
                        </a:rPr>
                        <a:t>Disadvantages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sz="1800" dirty="0">
                          <a:solidFill>
                            <a:sysClr val="windowText" lastClr="000000"/>
                          </a:solidFill>
                        </a:rPr>
                        <a:t>expensive</a:t>
                      </a:r>
                      <a:r>
                        <a:rPr lang="en-US" sz="1800" baseline="0" dirty="0">
                          <a:solidFill>
                            <a:sysClr val="windowText" lastClr="000000"/>
                          </a:solidFill>
                        </a:rPr>
                        <a:t> (~$1000 for 30X)</a:t>
                      </a:r>
                    </a:p>
                    <a:p>
                      <a:pPr marL="285750" indent="-285750">
                        <a:buFont typeface="Arial" charset="0"/>
                        <a:buChar char="•"/>
                      </a:pPr>
                      <a:r>
                        <a:rPr lang="en-US" sz="1800" baseline="0" dirty="0">
                          <a:solidFill>
                            <a:sysClr val="windowText" lastClr="000000"/>
                          </a:solidFill>
                        </a:rPr>
                        <a:t>too expensive to do at very high coverage</a:t>
                      </a:r>
                    </a:p>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sz="1800" dirty="0">
                          <a:solidFill>
                            <a:sysClr val="windowText" lastClr="000000"/>
                          </a:solidFill>
                        </a:rPr>
                        <a:t>Uneven coverage, biases</a:t>
                      </a:r>
                    </a:p>
                    <a:p>
                      <a:pPr marL="285750" indent="-285750">
                        <a:buFont typeface="Arial" charset="0"/>
                        <a:buChar char="•"/>
                      </a:pPr>
                      <a:r>
                        <a:rPr lang="en-US" sz="1800" dirty="0">
                          <a:solidFill>
                            <a:sysClr val="windowText" lastClr="000000"/>
                          </a:solidFill>
                        </a:rPr>
                        <a:t>Harder to call large</a:t>
                      </a:r>
                      <a:r>
                        <a:rPr lang="en-US" sz="1800" baseline="0" dirty="0">
                          <a:solidFill>
                            <a:sysClr val="windowText" lastClr="000000"/>
                          </a:solidFill>
                        </a:rPr>
                        <a:t> copy number variants</a:t>
                      </a:r>
                      <a:endParaRPr lang="en-US" sz="1800" dirty="0">
                        <a:solidFill>
                          <a:sysClr val="windowText" lastClr="000000"/>
                        </a:solidFill>
                      </a:endParaRPr>
                    </a:p>
                    <a:p>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a:txBody>
                    <a:bodyPr/>
                    <a:lstStyle/>
                    <a:p>
                      <a:r>
                        <a:rPr lang="en-US" dirty="0">
                          <a:solidFill>
                            <a:sysClr val="windowText" lastClr="000000"/>
                          </a:solidFill>
                        </a:rPr>
                        <a:t>Common applications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dirty="0">
                          <a:solidFill>
                            <a:sysClr val="windowText" lastClr="000000"/>
                          </a:solidFill>
                        </a:rPr>
                        <a:t>Reference panels for imputation</a:t>
                      </a:r>
                    </a:p>
                    <a:p>
                      <a:pPr marL="285750" indent="-285750">
                        <a:buFont typeface="Arial" charset="0"/>
                        <a:buChar char="•"/>
                      </a:pPr>
                      <a:r>
                        <a:rPr lang="en-US" dirty="0">
                          <a:solidFill>
                            <a:sysClr val="windowText" lastClr="000000"/>
                          </a:solidFill>
                        </a:rPr>
                        <a:t>Complex traits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buFont typeface="Arial" charset="0"/>
                        <a:buChar char="•"/>
                      </a:pPr>
                      <a:r>
                        <a:rPr lang="en-US" dirty="0">
                          <a:solidFill>
                            <a:sysClr val="windowText" lastClr="000000"/>
                          </a:solidFill>
                        </a:rPr>
                        <a:t>Mendelian diseases</a:t>
                      </a:r>
                    </a:p>
                    <a:p>
                      <a:pPr marL="285750" indent="-285750">
                        <a:buFont typeface="Arial" charset="0"/>
                        <a:buChar char="•"/>
                      </a:pPr>
                      <a:r>
                        <a:rPr lang="en-US" dirty="0">
                          <a:solidFill>
                            <a:sysClr val="windowText" lastClr="000000"/>
                          </a:solidFill>
                        </a:rPr>
                        <a:t>Interrogate rare coding variants in complex</a:t>
                      </a:r>
                      <a:r>
                        <a:rPr lang="en-US" baseline="0" dirty="0">
                          <a:solidFill>
                            <a:sysClr val="windowText" lastClr="000000"/>
                          </a:solidFill>
                        </a:rPr>
                        <a:t> traits</a:t>
                      </a:r>
                      <a:endParaRPr lang="en-US"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851977755"/>
      </p:ext>
    </p:extLst>
  </p:cSld>
  <p:clrMapOvr>
    <a:masterClrMapping/>
  </p:clrMapOvr>
  <mc:AlternateContent xmlns:mc="http://schemas.openxmlformats.org/markup-compatibility/2006" xmlns:p14="http://schemas.microsoft.com/office/powerpoint/2010/main">
    <mc:Choice Requires="p14">
      <p:transition spd="slow" p14:dur="2000" advTm="12528"/>
    </mc:Choice>
    <mc:Fallback xmlns="">
      <p:transition spd="slow" advTm="1252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The exome</a:t>
            </a:r>
          </a:p>
        </p:txBody>
      </p:sp>
      <p:pic>
        <p:nvPicPr>
          <p:cNvPr id="3" name="Picture 2"/>
          <p:cNvPicPr>
            <a:picLocks noChangeAspect="1"/>
          </p:cNvPicPr>
          <p:nvPr/>
        </p:nvPicPr>
        <p:blipFill>
          <a:blip r:embed="rId2"/>
          <a:stretch>
            <a:fillRect/>
          </a:stretch>
        </p:blipFill>
        <p:spPr>
          <a:xfrm>
            <a:off x="419100" y="1421060"/>
            <a:ext cx="8305800" cy="3670300"/>
          </a:xfrm>
          <a:prstGeom prst="rect">
            <a:avLst/>
          </a:prstGeom>
        </p:spPr>
      </p:pic>
      <p:sp>
        <p:nvSpPr>
          <p:cNvPr id="4" name="TextBox 3"/>
          <p:cNvSpPr txBox="1"/>
          <p:nvPr/>
        </p:nvSpPr>
        <p:spPr>
          <a:xfrm>
            <a:off x="419100" y="5421086"/>
            <a:ext cx="8839200" cy="461665"/>
          </a:xfrm>
          <a:prstGeom prst="rect">
            <a:avLst/>
          </a:prstGeom>
          <a:noFill/>
        </p:spPr>
        <p:txBody>
          <a:bodyPr wrap="square" rtlCol="0">
            <a:spAutoFit/>
          </a:bodyPr>
          <a:lstStyle/>
          <a:p>
            <a:pPr marL="285750" indent="-285750">
              <a:buFont typeface="Arial" charset="0"/>
              <a:buChar char="•"/>
            </a:pPr>
            <a:r>
              <a:rPr lang="en-US" sz="2400" dirty="0"/>
              <a:t>Exome = all the exons (bits of the genome that encode proteins)</a:t>
            </a:r>
          </a:p>
        </p:txBody>
      </p:sp>
    </p:spTree>
    <p:extLst>
      <p:ext uri="{BB962C8B-B14F-4D97-AF65-F5344CB8AC3E}">
        <p14:creationId xmlns:p14="http://schemas.microsoft.com/office/powerpoint/2010/main" val="1252083116"/>
      </p:ext>
    </p:extLst>
  </p:cSld>
  <p:clrMapOvr>
    <a:masterClrMapping/>
  </p:clrMapOvr>
  <mc:AlternateContent xmlns:mc="http://schemas.openxmlformats.org/markup-compatibility/2006" xmlns:p14="http://schemas.microsoft.com/office/powerpoint/2010/main">
    <mc:Choice Requires="p14">
      <p:transition spd="slow" p14:dur="2000" advTm="420"/>
    </mc:Choice>
    <mc:Fallback xmlns="">
      <p:transition spd="slow" advTm="42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Targeted exome capture</a:t>
            </a:r>
          </a:p>
        </p:txBody>
      </p:sp>
      <p:pic>
        <p:nvPicPr>
          <p:cNvPr id="3" name="Picture 2"/>
          <p:cNvPicPr>
            <a:picLocks noChangeAspect="1"/>
          </p:cNvPicPr>
          <p:nvPr/>
        </p:nvPicPr>
        <p:blipFill>
          <a:blip r:embed="rId3"/>
          <a:stretch>
            <a:fillRect/>
          </a:stretch>
        </p:blipFill>
        <p:spPr>
          <a:xfrm>
            <a:off x="473529" y="1064303"/>
            <a:ext cx="8074479" cy="5313007"/>
          </a:xfrm>
          <a:prstGeom prst="rect">
            <a:avLst/>
          </a:prstGeom>
        </p:spPr>
      </p:pic>
      <p:sp>
        <p:nvSpPr>
          <p:cNvPr id="4" name="TextBox 3"/>
          <p:cNvSpPr txBox="1"/>
          <p:nvPr/>
        </p:nvSpPr>
        <p:spPr>
          <a:xfrm>
            <a:off x="3603009" y="6455391"/>
            <a:ext cx="5390866" cy="276999"/>
          </a:xfrm>
          <a:prstGeom prst="rect">
            <a:avLst/>
          </a:prstGeom>
          <a:noFill/>
        </p:spPr>
        <p:txBody>
          <a:bodyPr wrap="square" rtlCol="0">
            <a:spAutoFit/>
          </a:bodyPr>
          <a:lstStyle/>
          <a:p>
            <a:pPr algn="r"/>
            <a:r>
              <a:rPr lang="en-US" sz="1200" dirty="0" err="1"/>
              <a:t>Bamshad</a:t>
            </a:r>
            <a:r>
              <a:rPr lang="en-US" sz="1200" dirty="0"/>
              <a:t> et al., Nature Review Genetics, 2011</a:t>
            </a:r>
          </a:p>
        </p:txBody>
      </p:sp>
      <p:sp>
        <p:nvSpPr>
          <p:cNvPr id="5" name="TextBox 4"/>
          <p:cNvSpPr txBox="1"/>
          <p:nvPr/>
        </p:nvSpPr>
        <p:spPr>
          <a:xfrm>
            <a:off x="1877785" y="2971800"/>
            <a:ext cx="3984171" cy="646331"/>
          </a:xfrm>
          <a:prstGeom prst="rect">
            <a:avLst/>
          </a:prstGeom>
          <a:noFill/>
        </p:spPr>
        <p:txBody>
          <a:bodyPr wrap="square" rtlCol="0">
            <a:spAutoFit/>
          </a:bodyPr>
          <a:lstStyle/>
          <a:p>
            <a:r>
              <a:rPr lang="en-US" dirty="0" err="1"/>
              <a:t>Hybridisation</a:t>
            </a:r>
            <a:r>
              <a:rPr lang="en-US" dirty="0"/>
              <a:t> to oligonucleotide probes attached to magnetic beads</a:t>
            </a:r>
          </a:p>
        </p:txBody>
      </p:sp>
      <p:cxnSp>
        <p:nvCxnSpPr>
          <p:cNvPr id="7" name="Straight Arrow Connector 6"/>
          <p:cNvCxnSpPr/>
          <p:nvPr/>
        </p:nvCxnSpPr>
        <p:spPr>
          <a:xfrm flipV="1">
            <a:off x="5404757" y="2530929"/>
            <a:ext cx="1045029" cy="440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8673659"/>
      </p:ext>
    </p:extLst>
  </p:cSld>
  <p:clrMapOvr>
    <a:masterClrMapping/>
  </p:clrMapOvr>
  <mc:AlternateContent xmlns:mc="http://schemas.openxmlformats.org/markup-compatibility/2006" xmlns:p14="http://schemas.microsoft.com/office/powerpoint/2010/main">
    <mc:Choice Requires="p14">
      <p:transition spd="slow" p14:dur="2000" advTm="351"/>
    </mc:Choice>
    <mc:Fallback xmlns="">
      <p:transition spd="slow" advTm="35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Variable coverage in exome sequencing</a:t>
            </a:r>
          </a:p>
        </p:txBody>
      </p:sp>
      <p:pic>
        <p:nvPicPr>
          <p:cNvPr id="3" name="Picture 2"/>
          <p:cNvPicPr>
            <a:picLocks noChangeAspect="1"/>
          </p:cNvPicPr>
          <p:nvPr/>
        </p:nvPicPr>
        <p:blipFill>
          <a:blip r:embed="rId2"/>
          <a:stretch>
            <a:fillRect/>
          </a:stretch>
        </p:blipFill>
        <p:spPr>
          <a:xfrm>
            <a:off x="0" y="1690689"/>
            <a:ext cx="9144000" cy="2609066"/>
          </a:xfrm>
          <a:prstGeom prst="rect">
            <a:avLst/>
          </a:prstGeom>
        </p:spPr>
      </p:pic>
      <p:sp>
        <p:nvSpPr>
          <p:cNvPr id="4" name="TextBox 3"/>
          <p:cNvSpPr txBox="1"/>
          <p:nvPr/>
        </p:nvSpPr>
        <p:spPr>
          <a:xfrm>
            <a:off x="274320" y="4882805"/>
            <a:ext cx="8660674" cy="1446550"/>
          </a:xfrm>
          <a:prstGeom prst="rect">
            <a:avLst/>
          </a:prstGeom>
          <a:noFill/>
        </p:spPr>
        <p:txBody>
          <a:bodyPr wrap="square" rtlCol="0">
            <a:spAutoFit/>
          </a:bodyPr>
          <a:lstStyle/>
          <a:p>
            <a:pPr marL="342900" indent="-342900">
              <a:buFont typeface="Arial" panose="020B0604020202020204" pitchFamily="34" charset="0"/>
              <a:buChar char="•"/>
            </a:pPr>
            <a:r>
              <a:rPr lang="en-US" sz="2200" dirty="0"/>
              <a:t>Reference bias: we tend to observe more reads mapping to the reference allele than the alternate allele</a:t>
            </a:r>
          </a:p>
          <a:p>
            <a:pPr marL="342900" indent="-342900">
              <a:buFont typeface="Arial" panose="020B0604020202020204" pitchFamily="34" charset="0"/>
              <a:buChar char="•"/>
            </a:pPr>
            <a:r>
              <a:rPr lang="en-US" sz="2200" dirty="0"/>
              <a:t>WES shows a greater reference bias than WGS (53% versus 50.3%) – due to capture probes as well as mapping bias</a:t>
            </a:r>
          </a:p>
        </p:txBody>
      </p:sp>
    </p:spTree>
    <p:extLst>
      <p:ext uri="{BB962C8B-B14F-4D97-AF65-F5344CB8AC3E}">
        <p14:creationId xmlns:p14="http://schemas.microsoft.com/office/powerpoint/2010/main" val="138520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3869"/>
            <a:ext cx="7886700" cy="1325563"/>
          </a:xfrm>
        </p:spPr>
        <p:txBody>
          <a:bodyPr>
            <a:normAutofit/>
          </a:bodyPr>
          <a:lstStyle/>
          <a:p>
            <a:pPr algn="ctr"/>
            <a:r>
              <a:rPr lang="en-US" sz="3200" dirty="0"/>
              <a:t>Depth considerations</a:t>
            </a:r>
          </a:p>
        </p:txBody>
      </p:sp>
      <p:sp>
        <p:nvSpPr>
          <p:cNvPr id="3" name="TextBox 2"/>
          <p:cNvSpPr txBox="1"/>
          <p:nvPr/>
        </p:nvSpPr>
        <p:spPr>
          <a:xfrm>
            <a:off x="186437" y="1284289"/>
            <a:ext cx="8525815" cy="5165517"/>
          </a:xfrm>
          <a:prstGeom prst="rect">
            <a:avLst/>
          </a:prstGeom>
          <a:noFill/>
        </p:spPr>
        <p:txBody>
          <a:bodyPr wrap="square" rtlCol="0">
            <a:spAutoFit/>
          </a:bodyPr>
          <a:lstStyle/>
          <a:p>
            <a:pPr marL="285750" indent="-285750">
              <a:spcAft>
                <a:spcPts val="1000"/>
              </a:spcAft>
              <a:buFont typeface="Arial" charset="0"/>
              <a:buChar char="•"/>
            </a:pPr>
            <a:r>
              <a:rPr lang="en-US" sz="2400" dirty="0"/>
              <a:t>Mendelian disease - need high coverage to be sure rare/</a:t>
            </a:r>
            <a:r>
              <a:rPr lang="en-US" sz="2400" i="1" dirty="0"/>
              <a:t>de novo </a:t>
            </a:r>
            <a:r>
              <a:rPr lang="en-US" sz="2400" dirty="0"/>
              <a:t>variants are real (20-30X WGS, or &gt;60X WES) </a:t>
            </a:r>
          </a:p>
          <a:p>
            <a:pPr marL="285750" indent="-285750">
              <a:spcAft>
                <a:spcPts val="1000"/>
              </a:spcAft>
              <a:buFont typeface="Arial" charset="0"/>
              <a:buChar char="•"/>
            </a:pPr>
            <a:r>
              <a:rPr lang="en-US" sz="2400" dirty="0"/>
              <a:t>Complex disease</a:t>
            </a:r>
          </a:p>
          <a:p>
            <a:pPr marL="742950" lvl="1" indent="-285750">
              <a:spcAft>
                <a:spcPts val="1000"/>
              </a:spcAft>
              <a:buFont typeface="Arial" charset="0"/>
              <a:buChar char="•"/>
            </a:pPr>
            <a:r>
              <a:rPr lang="en-US" sz="2400" dirty="0"/>
              <a:t>High coverage needed to interrogate rare variants – 15X now considered to get a good balance between sensitivity and </a:t>
            </a:r>
            <a:r>
              <a:rPr lang="en-US" sz="2400" dirty="0" err="1"/>
              <a:t>specifitiy</a:t>
            </a:r>
            <a:r>
              <a:rPr lang="en-US" sz="2400" dirty="0"/>
              <a:t> </a:t>
            </a:r>
          </a:p>
          <a:p>
            <a:pPr marL="742950" lvl="1" indent="-285750">
              <a:spcAft>
                <a:spcPts val="1000"/>
              </a:spcAft>
              <a:buFont typeface="Arial" charset="0"/>
              <a:buChar char="•"/>
            </a:pPr>
            <a:r>
              <a:rPr lang="en-US" sz="2400" dirty="0"/>
              <a:t>Low coverage may still be useful to study common variants (genotypes can be improve by imputation)</a:t>
            </a:r>
          </a:p>
          <a:p>
            <a:pPr marL="285750" indent="-285750">
              <a:spcAft>
                <a:spcPts val="1000"/>
              </a:spcAft>
              <a:buFont typeface="Arial" charset="0"/>
              <a:buChar char="•"/>
            </a:pPr>
            <a:r>
              <a:rPr lang="en-US" sz="2400" dirty="0"/>
              <a:t>Imputation reference panel – want large number of haplotypes, low coverage sufficient for common variants</a:t>
            </a:r>
          </a:p>
          <a:p>
            <a:pPr marL="285750" indent="-285750">
              <a:spcAft>
                <a:spcPts val="1000"/>
              </a:spcAft>
              <a:buFont typeface="Arial" charset="0"/>
              <a:buChar char="•"/>
            </a:pPr>
            <a:r>
              <a:rPr lang="en-US" sz="2400" dirty="0"/>
              <a:t>Somatic mutations – variants in &lt;&lt;50% of reads, so need high coverage (often &gt;100X for </a:t>
            </a:r>
            <a:r>
              <a:rPr lang="en-US" sz="2400" dirty="0" err="1"/>
              <a:t>tumours</a:t>
            </a:r>
            <a:r>
              <a:rPr lang="en-US" sz="2400" dirty="0"/>
              <a:t>)</a:t>
            </a:r>
          </a:p>
        </p:txBody>
      </p:sp>
    </p:spTree>
    <p:extLst>
      <p:ext uri="{BB962C8B-B14F-4D97-AF65-F5344CB8AC3E}">
        <p14:creationId xmlns:p14="http://schemas.microsoft.com/office/powerpoint/2010/main" val="3019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solidFill>
                  <a:srgbClr val="FF0000"/>
                </a:solidFill>
              </a:rPr>
              <a:t>Alignment</a:t>
            </a:r>
          </a:p>
          <a:p>
            <a:pPr lvl="1"/>
            <a:r>
              <a:rPr lang="en-US" dirty="0"/>
              <a:t>Variant calling</a:t>
            </a:r>
          </a:p>
          <a:p>
            <a:pPr lvl="1"/>
            <a:r>
              <a:rPr lang="en-US" dirty="0"/>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4100873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3465"/>
            <a:ext cx="7886700" cy="1325563"/>
          </a:xfrm>
        </p:spPr>
        <p:txBody>
          <a:bodyPr>
            <a:normAutofit/>
          </a:bodyPr>
          <a:lstStyle/>
          <a:p>
            <a:pPr algn="ctr"/>
            <a:r>
              <a:rPr lang="en-US" sz="3200" dirty="0"/>
              <a:t>Step 1: Aligning to a reference</a:t>
            </a:r>
          </a:p>
        </p:txBody>
      </p:sp>
      <p:pic>
        <p:nvPicPr>
          <p:cNvPr id="3" name="Picture 2"/>
          <p:cNvPicPr>
            <a:picLocks noChangeAspect="1"/>
          </p:cNvPicPr>
          <p:nvPr/>
        </p:nvPicPr>
        <p:blipFill>
          <a:blip r:embed="rId3"/>
          <a:stretch>
            <a:fillRect/>
          </a:stretch>
        </p:blipFill>
        <p:spPr>
          <a:xfrm>
            <a:off x="0" y="1479028"/>
            <a:ext cx="9144000" cy="5175849"/>
          </a:xfrm>
          <a:prstGeom prst="rect">
            <a:avLst/>
          </a:prstGeom>
        </p:spPr>
      </p:pic>
      <p:sp>
        <p:nvSpPr>
          <p:cNvPr id="4" name="TextBox 3"/>
          <p:cNvSpPr txBox="1"/>
          <p:nvPr/>
        </p:nvSpPr>
        <p:spPr>
          <a:xfrm>
            <a:off x="5571461" y="6488668"/>
            <a:ext cx="3572539" cy="369332"/>
          </a:xfrm>
          <a:prstGeom prst="rect">
            <a:avLst/>
          </a:prstGeom>
          <a:noFill/>
        </p:spPr>
        <p:txBody>
          <a:bodyPr wrap="square" rtlCol="0">
            <a:spAutoFit/>
          </a:bodyPr>
          <a:lstStyle/>
          <a:p>
            <a:pPr algn="r"/>
            <a:r>
              <a:rPr lang="en-US" dirty="0" err="1"/>
              <a:t>Torsten</a:t>
            </a:r>
            <a:r>
              <a:rPr lang="en-US" dirty="0"/>
              <a:t> </a:t>
            </a:r>
            <a:r>
              <a:rPr lang="en-US" dirty="0" err="1"/>
              <a:t>Seemann</a:t>
            </a:r>
            <a:endParaRPr lang="en-US" dirty="0"/>
          </a:p>
        </p:txBody>
      </p:sp>
    </p:spTree>
    <p:extLst>
      <p:ext uri="{BB962C8B-B14F-4D97-AF65-F5344CB8AC3E}">
        <p14:creationId xmlns:p14="http://schemas.microsoft.com/office/powerpoint/2010/main" val="733590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solidFill>
                  <a:srgbClr val="FF0000"/>
                </a:solidFill>
              </a:rPr>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t>Variant calling</a:t>
            </a:r>
          </a:p>
          <a:p>
            <a:pPr lvl="1"/>
            <a:r>
              <a:rPr lang="en-US" dirty="0"/>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524510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3" name="Content Placeholder 2"/>
          <p:cNvSpPr>
            <a:spLocks noGrp="1"/>
          </p:cNvSpPr>
          <p:nvPr>
            <p:ph idx="1"/>
          </p:nvPr>
        </p:nvSpPr>
        <p:spPr>
          <a:xfrm>
            <a:off x="74565" y="4623590"/>
            <a:ext cx="9060810" cy="1371600"/>
          </a:xfrm>
        </p:spPr>
        <p:txBody>
          <a:bodyPr>
            <a:noAutofit/>
          </a:bodyPr>
          <a:lstStyle/>
          <a:p>
            <a:pPr marL="255588" indent="-182563">
              <a:spcBef>
                <a:spcPct val="0"/>
              </a:spcBef>
            </a:pPr>
            <a:r>
              <a:rPr lang="en-US" sz="2200" dirty="0"/>
              <a:t>Many different alignment programs</a:t>
            </a:r>
            <a:endParaRPr lang="en-US" sz="2200" dirty="0">
              <a:solidFill>
                <a:schemeClr val="tx1"/>
              </a:solidFill>
            </a:endParaRPr>
          </a:p>
          <a:p>
            <a:pPr marL="255588" indent="-182563">
              <a:spcBef>
                <a:spcPct val="0"/>
              </a:spcBef>
            </a:pPr>
            <a:r>
              <a:rPr lang="en-US" sz="2200" dirty="0">
                <a:solidFill>
                  <a:schemeClr val="tx1"/>
                </a:solidFill>
              </a:rPr>
              <a:t>Commonly used aligner: </a:t>
            </a:r>
            <a:r>
              <a:rPr lang="en-US" sz="2200" dirty="0"/>
              <a:t>BWA-MEM (Li and Durbin) - </a:t>
            </a:r>
            <a:r>
              <a:rPr lang="en-US" sz="2200" dirty="0">
                <a:solidFill>
                  <a:schemeClr val="tx1"/>
                </a:solidFill>
              </a:rPr>
              <a:t>robust, accurate ‘gold standard’</a:t>
            </a:r>
          </a:p>
        </p:txBody>
      </p:sp>
      <p:sp>
        <p:nvSpPr>
          <p:cNvPr id="8" name="Down Arrow 7"/>
          <p:cNvSpPr/>
          <p:nvPr/>
        </p:nvSpPr>
        <p:spPr>
          <a:xfrm>
            <a:off x="4292600" y="5816600"/>
            <a:ext cx="457200" cy="457200"/>
          </a:xfrm>
          <a:prstGeom prst="downArrow">
            <a:avLst/>
          </a:prstGeom>
        </p:spPr>
        <p:style>
          <a:lnRef idx="1">
            <a:schemeClr val="accent2"/>
          </a:lnRef>
          <a:fillRef idx="3">
            <a:schemeClr val="accent2"/>
          </a:fillRef>
          <a:effectRef idx="2">
            <a:schemeClr val="accent2"/>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3092067" y="6354372"/>
            <a:ext cx="2763674" cy="358094"/>
          </a:xfrm>
          <a:prstGeom prst="rect">
            <a:avLst/>
          </a:prstGeom>
          <a:ln>
            <a:noFill/>
          </a:ln>
        </p:spPr>
        <p:style>
          <a:lnRef idx="2">
            <a:schemeClr val="accent2"/>
          </a:lnRef>
          <a:fillRef idx="1">
            <a:schemeClr val="lt1"/>
          </a:fillRef>
          <a:effectRef idx="0">
            <a:schemeClr val="accent2"/>
          </a:effectRef>
          <a:fontRef idx="minor">
            <a:schemeClr val="dk1"/>
          </a:fontRef>
        </p:style>
        <p:txBody>
          <a:bodyPr anchor="ctr">
            <a:prstTxWarp prst="textNoShape">
              <a:avLst/>
            </a:prstTxWarp>
          </a:bodyPr>
          <a:lstStyle/>
          <a:p>
            <a:pPr algn="ctr"/>
            <a:r>
              <a:rPr lang="en-US" sz="2200" dirty="0">
                <a:solidFill>
                  <a:srgbClr val="000000"/>
                </a:solidFill>
                <a:ea typeface="ＭＳ Ｐゴシック" charset="-128"/>
                <a:cs typeface="ＭＳ Ｐゴシック" charset="-128"/>
              </a:rPr>
              <a:t>SAM/BAM/CRAM files</a:t>
            </a:r>
          </a:p>
        </p:txBody>
      </p:sp>
      <p:sp>
        <p:nvSpPr>
          <p:cNvPr id="22536" name="TextBox 119"/>
          <p:cNvSpPr txBox="1">
            <a:spLocks noChangeArrowheads="1"/>
          </p:cNvSpPr>
          <p:nvPr/>
        </p:nvSpPr>
        <p:spPr bwMode="auto">
          <a:xfrm>
            <a:off x="3771674" y="2003285"/>
            <a:ext cx="781050" cy="277812"/>
          </a:xfrm>
          <a:prstGeom prst="rect">
            <a:avLst/>
          </a:prstGeom>
          <a:noFill/>
          <a:ln w="9525">
            <a:noFill/>
            <a:miter lim="800000"/>
            <a:headEnd/>
            <a:tailEnd/>
          </a:ln>
        </p:spPr>
        <p:txBody>
          <a:bodyPr>
            <a:prstTxWarp prst="textNoShape">
              <a:avLst/>
            </a:prstTxWarp>
            <a:spAutoFit/>
          </a:bodyPr>
          <a:lstStyle/>
          <a:p>
            <a:r>
              <a:rPr lang="en-US" sz="1200">
                <a:latin typeface="Calibri" charset="0"/>
              </a:rPr>
              <a:t>Region 1</a:t>
            </a:r>
          </a:p>
        </p:txBody>
      </p:sp>
      <p:cxnSp>
        <p:nvCxnSpPr>
          <p:cNvPr id="22610" name="Straight Connector 159"/>
          <p:cNvCxnSpPr>
            <a:cxnSpLocks noChangeShapeType="1"/>
          </p:cNvCxnSpPr>
          <p:nvPr/>
        </p:nvCxnSpPr>
        <p:spPr bwMode="auto">
          <a:xfrm>
            <a:off x="1044497" y="2282288"/>
            <a:ext cx="914400" cy="0"/>
          </a:xfrm>
          <a:prstGeom prst="line">
            <a:avLst/>
          </a:prstGeom>
          <a:noFill/>
          <a:ln w="28575">
            <a:solidFill>
              <a:srgbClr val="0070C0"/>
            </a:solidFill>
            <a:round/>
            <a:headEnd/>
            <a:tailEnd/>
          </a:ln>
        </p:spPr>
      </p:cxnSp>
      <p:sp>
        <p:nvSpPr>
          <p:cNvPr id="22538" name="TextBox 164"/>
          <p:cNvSpPr txBox="1">
            <a:spLocks noChangeArrowheads="1"/>
          </p:cNvSpPr>
          <p:nvPr/>
        </p:nvSpPr>
        <p:spPr bwMode="auto">
          <a:xfrm>
            <a:off x="823686" y="3590785"/>
            <a:ext cx="1309688" cy="738187"/>
          </a:xfrm>
          <a:prstGeom prst="rect">
            <a:avLst/>
          </a:prstGeom>
          <a:noFill/>
          <a:ln w="9525">
            <a:noFill/>
            <a:miter lim="800000"/>
            <a:headEnd/>
            <a:tailEnd/>
          </a:ln>
        </p:spPr>
        <p:txBody>
          <a:bodyPr>
            <a:prstTxWarp prst="textNoShape">
              <a:avLst/>
            </a:prstTxWarp>
            <a:spAutoFit/>
          </a:bodyPr>
          <a:lstStyle/>
          <a:p>
            <a:pPr algn="ctr"/>
            <a:r>
              <a:rPr lang="en-US" sz="1400" dirty="0">
                <a:latin typeface="Calibri" charset="0"/>
              </a:rPr>
              <a:t>Enormous pile of short reads from NGS</a:t>
            </a:r>
          </a:p>
        </p:txBody>
      </p:sp>
      <p:sp>
        <p:nvSpPr>
          <p:cNvPr id="22540" name="TextBox 212"/>
          <p:cNvSpPr txBox="1">
            <a:spLocks noChangeArrowheads="1"/>
          </p:cNvSpPr>
          <p:nvPr/>
        </p:nvSpPr>
        <p:spPr bwMode="auto">
          <a:xfrm>
            <a:off x="3446605" y="3355546"/>
            <a:ext cx="2005013" cy="739775"/>
          </a:xfrm>
          <a:prstGeom prst="rect">
            <a:avLst/>
          </a:prstGeom>
          <a:noFill/>
          <a:ln w="9525">
            <a:noFill/>
            <a:miter lim="800000"/>
            <a:headEnd/>
            <a:tailEnd/>
          </a:ln>
        </p:spPr>
        <p:txBody>
          <a:bodyPr>
            <a:prstTxWarp prst="textNoShape">
              <a:avLst/>
            </a:prstTxWarp>
            <a:spAutoFit/>
          </a:bodyPr>
          <a:lstStyle/>
          <a:p>
            <a:pPr algn="ctr"/>
            <a:r>
              <a:rPr lang="en-US" sz="1400">
                <a:latin typeface="Calibri" charset="0"/>
              </a:rPr>
              <a:t>Detects correct read origin and flags them with high certainty</a:t>
            </a:r>
          </a:p>
        </p:txBody>
      </p:sp>
      <p:sp>
        <p:nvSpPr>
          <p:cNvPr id="22541" name="TextBox 216"/>
          <p:cNvSpPr txBox="1">
            <a:spLocks noChangeArrowheads="1"/>
          </p:cNvSpPr>
          <p:nvPr/>
        </p:nvSpPr>
        <p:spPr bwMode="auto">
          <a:xfrm>
            <a:off x="5984649" y="3560622"/>
            <a:ext cx="2005012" cy="738188"/>
          </a:xfrm>
          <a:prstGeom prst="rect">
            <a:avLst/>
          </a:prstGeom>
          <a:noFill/>
          <a:ln w="9525">
            <a:noFill/>
            <a:miter lim="800000"/>
            <a:headEnd/>
            <a:tailEnd/>
          </a:ln>
        </p:spPr>
        <p:txBody>
          <a:bodyPr>
            <a:prstTxWarp prst="textNoShape">
              <a:avLst/>
            </a:prstTxWarp>
            <a:spAutoFit/>
          </a:bodyPr>
          <a:lstStyle/>
          <a:p>
            <a:pPr algn="ctr"/>
            <a:r>
              <a:rPr lang="en-US" sz="1400">
                <a:latin typeface="Calibri" charset="0"/>
              </a:rPr>
              <a:t>Detects ambiguity in the origin of reads and flags them as uncertain</a:t>
            </a:r>
          </a:p>
        </p:txBody>
      </p:sp>
      <p:sp>
        <p:nvSpPr>
          <p:cNvPr id="22552" name="Rectangle 168"/>
          <p:cNvSpPr>
            <a:spLocks noChangeArrowheads="1"/>
          </p:cNvSpPr>
          <p:nvPr/>
        </p:nvSpPr>
        <p:spPr bwMode="auto">
          <a:xfrm>
            <a:off x="3711904" y="2300734"/>
            <a:ext cx="1301634" cy="58428"/>
          </a:xfrm>
          <a:prstGeom prst="rect">
            <a:avLst/>
          </a:prstGeom>
          <a:solidFill>
            <a:schemeClr val="accent1"/>
          </a:solidFill>
          <a:ln w="9525">
            <a:solidFill>
              <a:schemeClr val="tx1"/>
            </a:solidFill>
            <a:round/>
            <a:headEnd/>
            <a:tailEnd/>
          </a:ln>
        </p:spPr>
        <p:txBody>
          <a:bodyPr anchor="ctr">
            <a:prstTxWarp prst="textNoShape">
              <a:avLst/>
            </a:prstTxWarp>
          </a:bodyPr>
          <a:lstStyle/>
          <a:p>
            <a:pPr algn="ctr"/>
            <a:endParaRPr lang="en-US" sz="2000">
              <a:latin typeface="Calibri" charset="0"/>
            </a:endParaRPr>
          </a:p>
        </p:txBody>
      </p:sp>
      <p:sp>
        <p:nvSpPr>
          <p:cNvPr id="22553" name="Rectangle 169"/>
          <p:cNvSpPr>
            <a:spLocks noChangeArrowheads="1"/>
          </p:cNvSpPr>
          <p:nvPr/>
        </p:nvSpPr>
        <p:spPr bwMode="auto">
          <a:xfrm>
            <a:off x="5017226" y="2300734"/>
            <a:ext cx="1115728" cy="58428"/>
          </a:xfrm>
          <a:prstGeom prst="rect">
            <a:avLst/>
          </a:prstGeom>
          <a:solidFill>
            <a:schemeClr val="accent2">
              <a:lumMod val="60000"/>
              <a:lumOff val="40000"/>
            </a:schemeClr>
          </a:solidFill>
          <a:ln w="9525">
            <a:solidFill>
              <a:schemeClr val="tx1"/>
            </a:solidFill>
            <a:round/>
            <a:headEnd/>
            <a:tailEnd/>
          </a:ln>
        </p:spPr>
        <p:txBody>
          <a:bodyPr anchor="ctr">
            <a:prstTxWarp prst="textNoShape">
              <a:avLst/>
            </a:prstTxWarp>
          </a:bodyPr>
          <a:lstStyle/>
          <a:p>
            <a:pPr algn="ctr"/>
            <a:endParaRPr lang="en-US" sz="2000">
              <a:latin typeface="Calibri" charset="0"/>
            </a:endParaRPr>
          </a:p>
        </p:txBody>
      </p:sp>
      <p:cxnSp>
        <p:nvCxnSpPr>
          <p:cNvPr id="22556" name="Straight Connector 172"/>
          <p:cNvCxnSpPr>
            <a:cxnSpLocks noChangeShapeType="1"/>
            <a:stCxn id="22552" idx="3"/>
            <a:endCxn id="22553" idx="1"/>
          </p:cNvCxnSpPr>
          <p:nvPr/>
        </p:nvCxnSpPr>
        <p:spPr bwMode="auto">
          <a:xfrm>
            <a:off x="5013538" y="2329948"/>
            <a:ext cx="3688" cy="0"/>
          </a:xfrm>
          <a:prstGeom prst="line">
            <a:avLst/>
          </a:prstGeom>
          <a:noFill/>
          <a:ln w="9525">
            <a:solidFill>
              <a:schemeClr val="tx1"/>
            </a:solidFill>
            <a:round/>
            <a:headEnd/>
            <a:tailEnd/>
          </a:ln>
        </p:spPr>
      </p:cxnSp>
      <p:cxnSp>
        <p:nvCxnSpPr>
          <p:cNvPr id="22557" name="Straight Connector 173"/>
          <p:cNvCxnSpPr>
            <a:cxnSpLocks noChangeShapeType="1"/>
            <a:stCxn id="22553" idx="3"/>
          </p:cNvCxnSpPr>
          <p:nvPr/>
        </p:nvCxnSpPr>
        <p:spPr bwMode="auto">
          <a:xfrm>
            <a:off x="6132954" y="2329948"/>
            <a:ext cx="189593" cy="0"/>
          </a:xfrm>
          <a:prstGeom prst="line">
            <a:avLst/>
          </a:prstGeom>
          <a:noFill/>
          <a:ln w="9525">
            <a:solidFill>
              <a:schemeClr val="tx1"/>
            </a:solidFill>
            <a:round/>
            <a:headEnd/>
            <a:tailEnd/>
          </a:ln>
        </p:spPr>
      </p:cxnSp>
      <p:sp>
        <p:nvSpPr>
          <p:cNvPr id="22559" name="TextBox 175"/>
          <p:cNvSpPr txBox="1">
            <a:spLocks noChangeArrowheads="1"/>
          </p:cNvSpPr>
          <p:nvPr/>
        </p:nvSpPr>
        <p:spPr bwMode="auto">
          <a:xfrm>
            <a:off x="7409401" y="2025510"/>
            <a:ext cx="1212085" cy="461755"/>
          </a:xfrm>
          <a:prstGeom prst="rect">
            <a:avLst/>
          </a:prstGeom>
          <a:noFill/>
          <a:ln w="9525">
            <a:noFill/>
            <a:miter lim="800000"/>
            <a:headEnd/>
            <a:tailEnd/>
          </a:ln>
        </p:spPr>
        <p:txBody>
          <a:bodyPr>
            <a:prstTxWarp prst="textNoShape">
              <a:avLst/>
            </a:prstTxWarp>
            <a:spAutoFit/>
          </a:bodyPr>
          <a:lstStyle/>
          <a:p>
            <a:r>
              <a:rPr lang="en-US" sz="1200">
                <a:latin typeface="Calibri" charset="0"/>
              </a:rPr>
              <a:t>Reference genome</a:t>
            </a:r>
          </a:p>
        </p:txBody>
      </p:sp>
      <p:sp>
        <p:nvSpPr>
          <p:cNvPr id="212" name="Left Brace 211"/>
          <p:cNvSpPr/>
          <p:nvPr/>
        </p:nvSpPr>
        <p:spPr bwMode="auto">
          <a:xfrm rot="16200000">
            <a:off x="4396249" y="2303530"/>
            <a:ext cx="202049" cy="1646143"/>
          </a:xfrm>
          <a:prstGeom prst="leftBrace">
            <a:avLst/>
          </a:prstGeom>
          <a:noFill/>
          <a:ln>
            <a:solidFill>
              <a:schemeClr val="tx1"/>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defTabSz="914400" eaLnBrk="0" hangingPunct="0">
              <a:defRPr/>
            </a:pPr>
            <a:endParaRPr lang="en-US" sz="2400" dirty="0">
              <a:solidFill>
                <a:schemeClr val="tx1"/>
              </a:solidFill>
              <a:latin typeface="Arial" pitchFamily="-65" charset="0"/>
              <a:ea typeface="ＭＳ Ｐゴシック" pitchFamily="-65" charset="-128"/>
              <a:cs typeface="ＭＳ Ｐゴシック" pitchFamily="-65" charset="-128"/>
            </a:endParaRPr>
          </a:p>
        </p:txBody>
      </p:sp>
      <p:cxnSp>
        <p:nvCxnSpPr>
          <p:cNvPr id="22574" name="Straight Arrow Connector 220"/>
          <p:cNvCxnSpPr>
            <a:cxnSpLocks noChangeShapeType="1"/>
          </p:cNvCxnSpPr>
          <p:nvPr/>
        </p:nvCxnSpPr>
        <p:spPr bwMode="auto">
          <a:xfrm flipH="1" flipV="1">
            <a:off x="5709586" y="2697763"/>
            <a:ext cx="1443463" cy="856510"/>
          </a:xfrm>
          <a:prstGeom prst="straightConnector1">
            <a:avLst/>
          </a:prstGeom>
          <a:noFill/>
          <a:ln w="9525">
            <a:solidFill>
              <a:schemeClr val="tx1"/>
            </a:solidFill>
            <a:round/>
            <a:headEnd/>
            <a:tailEnd type="arrow" w="med" len="med"/>
          </a:ln>
        </p:spPr>
      </p:cxnSp>
      <p:cxnSp>
        <p:nvCxnSpPr>
          <p:cNvPr id="22575" name="Straight Arrow Connector 221"/>
          <p:cNvCxnSpPr>
            <a:cxnSpLocks noChangeShapeType="1"/>
          </p:cNvCxnSpPr>
          <p:nvPr/>
        </p:nvCxnSpPr>
        <p:spPr bwMode="auto">
          <a:xfrm flipH="1" flipV="1">
            <a:off x="6753461" y="2697763"/>
            <a:ext cx="399588" cy="856510"/>
          </a:xfrm>
          <a:prstGeom prst="straightConnector1">
            <a:avLst/>
          </a:prstGeom>
          <a:noFill/>
          <a:ln w="9525">
            <a:solidFill>
              <a:schemeClr val="tx1"/>
            </a:solidFill>
            <a:round/>
            <a:headEnd/>
            <a:tailEnd type="arrow" w="med" len="med"/>
          </a:ln>
        </p:spPr>
      </p:cxnSp>
      <p:sp>
        <p:nvSpPr>
          <p:cNvPr id="229" name="Left Brace 228"/>
          <p:cNvSpPr/>
          <p:nvPr/>
        </p:nvSpPr>
        <p:spPr bwMode="auto">
          <a:xfrm rot="16200000">
            <a:off x="1401682" y="3071818"/>
            <a:ext cx="227507" cy="941873"/>
          </a:xfrm>
          <a:prstGeom prst="leftBrace">
            <a:avLst/>
          </a:prstGeom>
          <a:noFill/>
          <a:ln>
            <a:solidFill>
              <a:schemeClr val="tx1"/>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a:prstTxWarp prst="textNoShape">
              <a:avLst/>
            </a:prstTxWarp>
          </a:bodyPr>
          <a:lstStyle/>
          <a:p>
            <a:pPr defTabSz="914400" eaLnBrk="0" hangingPunct="0">
              <a:defRPr/>
            </a:pPr>
            <a:endParaRPr lang="en-US" sz="2400" dirty="0">
              <a:solidFill>
                <a:schemeClr val="tx1"/>
              </a:solidFill>
              <a:latin typeface="Arial" pitchFamily="-65" charset="0"/>
              <a:ea typeface="ＭＳ Ｐゴシック" pitchFamily="-65" charset="-128"/>
              <a:cs typeface="ＭＳ Ｐゴシック" pitchFamily="-65" charset="-128"/>
            </a:endParaRPr>
          </a:p>
        </p:txBody>
      </p:sp>
      <p:sp>
        <p:nvSpPr>
          <p:cNvPr id="230" name="Right Arrow 229"/>
          <p:cNvSpPr/>
          <p:nvPr/>
        </p:nvSpPr>
        <p:spPr>
          <a:xfrm>
            <a:off x="2449286" y="2503347"/>
            <a:ext cx="762000" cy="609600"/>
          </a:xfrm>
          <a:prstGeom prst="rightArrow">
            <a:avLst/>
          </a:prstGeom>
        </p:spPr>
        <p:style>
          <a:lnRef idx="1">
            <a:schemeClr val="accent1"/>
          </a:lnRef>
          <a:fillRef idx="2">
            <a:schemeClr val="accen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sp>
        <p:nvSpPr>
          <p:cNvPr id="22545" name="TextBox 230"/>
          <p:cNvSpPr txBox="1">
            <a:spLocks noChangeArrowheads="1"/>
          </p:cNvSpPr>
          <p:nvPr/>
        </p:nvSpPr>
        <p:spPr bwMode="auto">
          <a:xfrm>
            <a:off x="2196874" y="3105010"/>
            <a:ext cx="1266825" cy="646112"/>
          </a:xfrm>
          <a:prstGeom prst="rect">
            <a:avLst/>
          </a:prstGeom>
          <a:noFill/>
          <a:ln w="9525">
            <a:noFill/>
            <a:miter lim="800000"/>
            <a:headEnd/>
            <a:tailEnd/>
          </a:ln>
        </p:spPr>
        <p:txBody>
          <a:bodyPr>
            <a:prstTxWarp prst="textNoShape">
              <a:avLst/>
            </a:prstTxWarp>
            <a:spAutoFit/>
          </a:bodyPr>
          <a:lstStyle/>
          <a:p>
            <a:pPr algn="ctr"/>
            <a:r>
              <a:rPr lang="en-US" sz="1200">
                <a:latin typeface="Calibri" charset="0"/>
              </a:rPr>
              <a:t>Mapping and alignment algorithm</a:t>
            </a:r>
          </a:p>
        </p:txBody>
      </p:sp>
      <p:sp>
        <p:nvSpPr>
          <p:cNvPr id="233" name="Title 1"/>
          <p:cNvSpPr>
            <a:spLocks noGrp="1"/>
          </p:cNvSpPr>
          <p:nvPr>
            <p:ph type="title"/>
          </p:nvPr>
        </p:nvSpPr>
        <p:spPr>
          <a:xfrm>
            <a:off x="352425" y="162740"/>
            <a:ext cx="8362950" cy="1325563"/>
          </a:xfrm>
        </p:spPr>
        <p:txBody>
          <a:bodyPr>
            <a:normAutofit/>
          </a:bodyPr>
          <a:lstStyle/>
          <a:p>
            <a:pPr algn="ctr"/>
            <a:r>
              <a:rPr lang="en-US" sz="2900"/>
              <a:t>Finding the true origin of each read is a computationally demanding and important first step</a:t>
            </a:r>
          </a:p>
        </p:txBody>
      </p:sp>
      <p:sp>
        <p:nvSpPr>
          <p:cNvPr id="22549" name="TextBox 108"/>
          <p:cNvSpPr txBox="1">
            <a:spLocks noChangeArrowheads="1"/>
          </p:cNvSpPr>
          <p:nvPr/>
        </p:nvSpPr>
        <p:spPr bwMode="auto">
          <a:xfrm>
            <a:off x="5046436" y="2003285"/>
            <a:ext cx="781050" cy="277812"/>
          </a:xfrm>
          <a:prstGeom prst="rect">
            <a:avLst/>
          </a:prstGeom>
          <a:noFill/>
          <a:ln w="9525">
            <a:noFill/>
            <a:miter lim="800000"/>
            <a:headEnd/>
            <a:tailEnd/>
          </a:ln>
        </p:spPr>
        <p:txBody>
          <a:bodyPr>
            <a:prstTxWarp prst="textNoShape">
              <a:avLst/>
            </a:prstTxWarp>
            <a:spAutoFit/>
          </a:bodyPr>
          <a:lstStyle/>
          <a:p>
            <a:r>
              <a:rPr lang="en-US" sz="1200">
                <a:latin typeface="Calibri" charset="0"/>
              </a:rPr>
              <a:t>Region 2</a:t>
            </a:r>
          </a:p>
        </p:txBody>
      </p:sp>
      <p:sp>
        <p:nvSpPr>
          <p:cNvPr id="22550" name="TextBox 109"/>
          <p:cNvSpPr txBox="1">
            <a:spLocks noChangeArrowheads="1"/>
          </p:cNvSpPr>
          <p:nvPr/>
        </p:nvSpPr>
        <p:spPr bwMode="auto">
          <a:xfrm>
            <a:off x="6348186" y="2003285"/>
            <a:ext cx="781050" cy="277812"/>
          </a:xfrm>
          <a:prstGeom prst="rect">
            <a:avLst/>
          </a:prstGeom>
          <a:noFill/>
          <a:ln w="9525">
            <a:noFill/>
            <a:miter lim="800000"/>
            <a:headEnd/>
            <a:tailEnd/>
          </a:ln>
        </p:spPr>
        <p:txBody>
          <a:bodyPr>
            <a:prstTxWarp prst="textNoShape">
              <a:avLst/>
            </a:prstTxWarp>
            <a:spAutoFit/>
          </a:bodyPr>
          <a:lstStyle/>
          <a:p>
            <a:r>
              <a:rPr lang="en-US" sz="1200">
                <a:latin typeface="Calibri" charset="0"/>
              </a:rPr>
              <a:t>Region 3</a:t>
            </a:r>
          </a:p>
        </p:txBody>
      </p:sp>
      <p:sp>
        <p:nvSpPr>
          <p:cNvPr id="109" name="TextBox 108"/>
          <p:cNvSpPr txBox="1"/>
          <p:nvPr/>
        </p:nvSpPr>
        <p:spPr>
          <a:xfrm>
            <a:off x="7892721" y="6527800"/>
            <a:ext cx="1251279" cy="369332"/>
          </a:xfrm>
          <a:prstGeom prst="rect">
            <a:avLst/>
          </a:prstGeom>
          <a:noFill/>
        </p:spPr>
        <p:txBody>
          <a:bodyPr wrap="square" rtlCol="0">
            <a:spAutoFit/>
          </a:bodyPr>
          <a:lstStyle/>
          <a:p>
            <a:r>
              <a:rPr lang="en-US"/>
              <a:t>Ben Neale</a:t>
            </a:r>
          </a:p>
        </p:txBody>
      </p:sp>
      <p:cxnSp>
        <p:nvCxnSpPr>
          <p:cNvPr id="107" name="Straight Connector 159"/>
          <p:cNvCxnSpPr>
            <a:cxnSpLocks noChangeShapeType="1"/>
          </p:cNvCxnSpPr>
          <p:nvPr/>
        </p:nvCxnSpPr>
        <p:spPr bwMode="auto">
          <a:xfrm>
            <a:off x="1078169" y="2449556"/>
            <a:ext cx="914400" cy="0"/>
          </a:xfrm>
          <a:prstGeom prst="line">
            <a:avLst/>
          </a:prstGeom>
          <a:noFill/>
          <a:ln w="28575">
            <a:solidFill>
              <a:srgbClr val="0070C0"/>
            </a:solidFill>
            <a:round/>
            <a:headEnd/>
            <a:tailEnd/>
          </a:ln>
        </p:spPr>
      </p:cxnSp>
      <p:cxnSp>
        <p:nvCxnSpPr>
          <p:cNvPr id="108" name="Straight Connector 159"/>
          <p:cNvCxnSpPr>
            <a:cxnSpLocks noChangeShapeType="1"/>
          </p:cNvCxnSpPr>
          <p:nvPr/>
        </p:nvCxnSpPr>
        <p:spPr bwMode="auto">
          <a:xfrm>
            <a:off x="1078169" y="2602427"/>
            <a:ext cx="914400" cy="0"/>
          </a:xfrm>
          <a:prstGeom prst="line">
            <a:avLst/>
          </a:prstGeom>
          <a:noFill/>
          <a:ln w="28575">
            <a:solidFill>
              <a:srgbClr val="0070C0"/>
            </a:solidFill>
            <a:round/>
            <a:headEnd/>
            <a:tailEnd/>
          </a:ln>
        </p:spPr>
      </p:cxnSp>
      <p:cxnSp>
        <p:nvCxnSpPr>
          <p:cNvPr id="110" name="Straight Connector 159"/>
          <p:cNvCxnSpPr>
            <a:cxnSpLocks noChangeShapeType="1"/>
          </p:cNvCxnSpPr>
          <p:nvPr/>
        </p:nvCxnSpPr>
        <p:spPr bwMode="auto">
          <a:xfrm>
            <a:off x="1078169" y="2784041"/>
            <a:ext cx="914400" cy="0"/>
          </a:xfrm>
          <a:prstGeom prst="line">
            <a:avLst/>
          </a:prstGeom>
          <a:noFill/>
          <a:ln w="28575">
            <a:solidFill>
              <a:schemeClr val="accent2">
                <a:lumMod val="60000"/>
                <a:lumOff val="40000"/>
              </a:schemeClr>
            </a:solidFill>
            <a:round/>
            <a:headEnd/>
            <a:tailEnd/>
          </a:ln>
        </p:spPr>
      </p:cxnSp>
      <p:cxnSp>
        <p:nvCxnSpPr>
          <p:cNvPr id="111" name="Straight Connector 159"/>
          <p:cNvCxnSpPr>
            <a:cxnSpLocks noChangeShapeType="1"/>
          </p:cNvCxnSpPr>
          <p:nvPr/>
        </p:nvCxnSpPr>
        <p:spPr bwMode="auto">
          <a:xfrm>
            <a:off x="1078169" y="2914888"/>
            <a:ext cx="914400" cy="0"/>
          </a:xfrm>
          <a:prstGeom prst="line">
            <a:avLst/>
          </a:prstGeom>
          <a:noFill/>
          <a:ln w="28575">
            <a:solidFill>
              <a:schemeClr val="accent2">
                <a:lumMod val="60000"/>
                <a:lumOff val="40000"/>
              </a:schemeClr>
            </a:solidFill>
            <a:round/>
            <a:headEnd/>
            <a:tailEnd/>
          </a:ln>
        </p:spPr>
      </p:cxnSp>
      <p:cxnSp>
        <p:nvCxnSpPr>
          <p:cNvPr id="112" name="Straight Connector 159"/>
          <p:cNvCxnSpPr>
            <a:cxnSpLocks noChangeShapeType="1"/>
          </p:cNvCxnSpPr>
          <p:nvPr/>
        </p:nvCxnSpPr>
        <p:spPr bwMode="auto">
          <a:xfrm>
            <a:off x="1078169" y="3085996"/>
            <a:ext cx="914400" cy="0"/>
          </a:xfrm>
          <a:prstGeom prst="line">
            <a:avLst/>
          </a:prstGeom>
          <a:noFill/>
          <a:ln w="28575">
            <a:solidFill>
              <a:schemeClr val="accent2">
                <a:lumMod val="60000"/>
                <a:lumOff val="40000"/>
              </a:schemeClr>
            </a:solidFill>
            <a:round/>
            <a:headEnd/>
            <a:tailEnd/>
          </a:ln>
        </p:spPr>
      </p:cxnSp>
      <p:cxnSp>
        <p:nvCxnSpPr>
          <p:cNvPr id="113" name="Straight Connector 159"/>
          <p:cNvCxnSpPr>
            <a:cxnSpLocks noChangeShapeType="1"/>
          </p:cNvCxnSpPr>
          <p:nvPr/>
        </p:nvCxnSpPr>
        <p:spPr bwMode="auto">
          <a:xfrm>
            <a:off x="1078169" y="3237757"/>
            <a:ext cx="914400" cy="0"/>
          </a:xfrm>
          <a:prstGeom prst="line">
            <a:avLst/>
          </a:prstGeom>
          <a:noFill/>
          <a:ln w="28575">
            <a:solidFill>
              <a:schemeClr val="accent2">
                <a:lumMod val="60000"/>
                <a:lumOff val="40000"/>
              </a:schemeClr>
            </a:solidFill>
            <a:round/>
            <a:headEnd/>
            <a:tailEnd/>
          </a:ln>
        </p:spPr>
      </p:cxnSp>
      <p:cxnSp>
        <p:nvCxnSpPr>
          <p:cNvPr id="114" name="Straight Connector 159"/>
          <p:cNvCxnSpPr>
            <a:cxnSpLocks noChangeShapeType="1"/>
          </p:cNvCxnSpPr>
          <p:nvPr/>
        </p:nvCxnSpPr>
        <p:spPr bwMode="auto">
          <a:xfrm>
            <a:off x="1078169" y="3375982"/>
            <a:ext cx="914400" cy="0"/>
          </a:xfrm>
          <a:prstGeom prst="line">
            <a:avLst/>
          </a:prstGeom>
          <a:noFill/>
          <a:ln w="28575">
            <a:solidFill>
              <a:schemeClr val="accent2">
                <a:lumMod val="60000"/>
                <a:lumOff val="40000"/>
              </a:schemeClr>
            </a:solidFill>
            <a:round/>
            <a:headEnd/>
            <a:tailEnd/>
          </a:ln>
        </p:spPr>
      </p:cxnSp>
      <p:sp>
        <p:nvSpPr>
          <p:cNvPr id="142" name="Rectangle 169"/>
          <p:cNvSpPr>
            <a:spLocks noChangeArrowheads="1"/>
          </p:cNvSpPr>
          <p:nvPr/>
        </p:nvSpPr>
        <p:spPr bwMode="auto">
          <a:xfrm>
            <a:off x="6136642" y="2292734"/>
            <a:ext cx="1115728" cy="58428"/>
          </a:xfrm>
          <a:prstGeom prst="rect">
            <a:avLst/>
          </a:prstGeom>
          <a:solidFill>
            <a:schemeClr val="accent2">
              <a:lumMod val="60000"/>
              <a:lumOff val="40000"/>
            </a:schemeClr>
          </a:solidFill>
          <a:ln w="9525">
            <a:solidFill>
              <a:schemeClr val="tx1"/>
            </a:solidFill>
            <a:round/>
            <a:headEnd/>
            <a:tailEnd/>
          </a:ln>
        </p:spPr>
        <p:txBody>
          <a:bodyPr anchor="ctr">
            <a:prstTxWarp prst="textNoShape">
              <a:avLst/>
            </a:prstTxWarp>
          </a:bodyPr>
          <a:lstStyle/>
          <a:p>
            <a:pPr algn="ctr"/>
            <a:endParaRPr lang="en-US" sz="2000">
              <a:latin typeface="Calibri" charset="0"/>
            </a:endParaRPr>
          </a:p>
        </p:txBody>
      </p:sp>
      <p:cxnSp>
        <p:nvCxnSpPr>
          <p:cNvPr id="145" name="Straight Connector 159"/>
          <p:cNvCxnSpPr>
            <a:cxnSpLocks noChangeShapeType="1"/>
          </p:cNvCxnSpPr>
          <p:nvPr/>
        </p:nvCxnSpPr>
        <p:spPr bwMode="auto">
          <a:xfrm>
            <a:off x="3711904" y="2423432"/>
            <a:ext cx="914400" cy="0"/>
          </a:xfrm>
          <a:prstGeom prst="line">
            <a:avLst/>
          </a:prstGeom>
          <a:noFill/>
          <a:ln w="28575">
            <a:solidFill>
              <a:srgbClr val="0070C0"/>
            </a:solidFill>
            <a:round/>
            <a:headEnd/>
            <a:tailEnd/>
          </a:ln>
        </p:spPr>
      </p:cxnSp>
      <p:cxnSp>
        <p:nvCxnSpPr>
          <p:cNvPr id="146" name="Straight Connector 159"/>
          <p:cNvCxnSpPr>
            <a:cxnSpLocks noChangeShapeType="1"/>
          </p:cNvCxnSpPr>
          <p:nvPr/>
        </p:nvCxnSpPr>
        <p:spPr bwMode="auto">
          <a:xfrm>
            <a:off x="3864304" y="2575832"/>
            <a:ext cx="914400" cy="0"/>
          </a:xfrm>
          <a:prstGeom prst="line">
            <a:avLst/>
          </a:prstGeom>
          <a:noFill/>
          <a:ln w="28575">
            <a:solidFill>
              <a:srgbClr val="0070C0"/>
            </a:solidFill>
            <a:round/>
            <a:headEnd/>
            <a:tailEnd/>
          </a:ln>
        </p:spPr>
      </p:cxnSp>
      <p:cxnSp>
        <p:nvCxnSpPr>
          <p:cNvPr id="147" name="Straight Connector 159"/>
          <p:cNvCxnSpPr>
            <a:cxnSpLocks noChangeShapeType="1"/>
          </p:cNvCxnSpPr>
          <p:nvPr/>
        </p:nvCxnSpPr>
        <p:spPr bwMode="auto">
          <a:xfrm>
            <a:off x="4016704" y="2728232"/>
            <a:ext cx="914400" cy="0"/>
          </a:xfrm>
          <a:prstGeom prst="line">
            <a:avLst/>
          </a:prstGeom>
          <a:noFill/>
          <a:ln w="28575">
            <a:solidFill>
              <a:srgbClr val="0070C0"/>
            </a:solidFill>
            <a:round/>
            <a:headEnd/>
            <a:tailEnd/>
          </a:ln>
        </p:spPr>
      </p:cxnSp>
      <p:cxnSp>
        <p:nvCxnSpPr>
          <p:cNvPr id="148" name="Straight Connector 159"/>
          <p:cNvCxnSpPr>
            <a:cxnSpLocks noChangeShapeType="1"/>
          </p:cNvCxnSpPr>
          <p:nvPr/>
        </p:nvCxnSpPr>
        <p:spPr bwMode="auto">
          <a:xfrm>
            <a:off x="5146235" y="2424791"/>
            <a:ext cx="914400" cy="0"/>
          </a:xfrm>
          <a:prstGeom prst="line">
            <a:avLst/>
          </a:prstGeom>
          <a:noFill/>
          <a:ln w="28575">
            <a:solidFill>
              <a:schemeClr val="accent2">
                <a:lumMod val="60000"/>
                <a:lumOff val="40000"/>
              </a:schemeClr>
            </a:solidFill>
            <a:round/>
            <a:headEnd/>
            <a:tailEnd/>
          </a:ln>
        </p:spPr>
      </p:cxnSp>
      <p:cxnSp>
        <p:nvCxnSpPr>
          <p:cNvPr id="149" name="Straight Connector 159"/>
          <p:cNvCxnSpPr>
            <a:cxnSpLocks noChangeShapeType="1"/>
          </p:cNvCxnSpPr>
          <p:nvPr/>
        </p:nvCxnSpPr>
        <p:spPr bwMode="auto">
          <a:xfrm>
            <a:off x="5186043" y="2563744"/>
            <a:ext cx="914400" cy="0"/>
          </a:xfrm>
          <a:prstGeom prst="line">
            <a:avLst/>
          </a:prstGeom>
          <a:noFill/>
          <a:ln w="28575">
            <a:solidFill>
              <a:schemeClr val="accent2">
                <a:lumMod val="60000"/>
                <a:lumOff val="40000"/>
              </a:schemeClr>
            </a:solidFill>
            <a:round/>
            <a:headEnd/>
            <a:tailEnd/>
          </a:ln>
        </p:spPr>
      </p:cxnSp>
      <p:cxnSp>
        <p:nvCxnSpPr>
          <p:cNvPr id="150" name="Straight Connector 159"/>
          <p:cNvCxnSpPr>
            <a:cxnSpLocks noChangeShapeType="1"/>
          </p:cNvCxnSpPr>
          <p:nvPr/>
        </p:nvCxnSpPr>
        <p:spPr bwMode="auto">
          <a:xfrm>
            <a:off x="6214836" y="2449556"/>
            <a:ext cx="914400" cy="0"/>
          </a:xfrm>
          <a:prstGeom prst="line">
            <a:avLst/>
          </a:prstGeom>
          <a:noFill/>
          <a:ln w="28575">
            <a:solidFill>
              <a:schemeClr val="accent2">
                <a:lumMod val="60000"/>
                <a:lumOff val="40000"/>
              </a:schemeClr>
            </a:solidFill>
            <a:round/>
            <a:headEnd/>
            <a:tailEnd/>
          </a:ln>
        </p:spPr>
      </p:cxnSp>
      <p:cxnSp>
        <p:nvCxnSpPr>
          <p:cNvPr id="151" name="Straight Connector 159"/>
          <p:cNvCxnSpPr>
            <a:cxnSpLocks noChangeShapeType="1"/>
          </p:cNvCxnSpPr>
          <p:nvPr/>
        </p:nvCxnSpPr>
        <p:spPr bwMode="auto">
          <a:xfrm>
            <a:off x="6300150" y="2563744"/>
            <a:ext cx="914400" cy="0"/>
          </a:xfrm>
          <a:prstGeom prst="line">
            <a:avLst/>
          </a:prstGeom>
          <a:noFill/>
          <a:ln w="28575">
            <a:solidFill>
              <a:schemeClr val="accent2">
                <a:lumMod val="60000"/>
                <a:lumOff val="40000"/>
              </a:schemeClr>
            </a:solidFill>
            <a:round/>
            <a:headEnd/>
            <a:tailEnd/>
          </a:ln>
        </p:spPr>
      </p:cxnSp>
      <p:cxnSp>
        <p:nvCxnSpPr>
          <p:cNvPr id="156" name="Straight Connector 159"/>
          <p:cNvCxnSpPr>
            <a:cxnSpLocks noChangeShapeType="1"/>
          </p:cNvCxnSpPr>
          <p:nvPr/>
        </p:nvCxnSpPr>
        <p:spPr bwMode="auto">
          <a:xfrm flipV="1">
            <a:off x="1044497" y="2151529"/>
            <a:ext cx="555703" cy="770"/>
          </a:xfrm>
          <a:prstGeom prst="line">
            <a:avLst/>
          </a:prstGeom>
          <a:noFill/>
          <a:ln w="28575">
            <a:solidFill>
              <a:srgbClr val="0070C0"/>
            </a:solidFill>
            <a:round/>
            <a:headEnd/>
            <a:tailEnd/>
          </a:ln>
        </p:spPr>
      </p:cxnSp>
      <p:cxnSp>
        <p:nvCxnSpPr>
          <p:cNvPr id="158" name="Straight Connector 159"/>
          <p:cNvCxnSpPr>
            <a:cxnSpLocks noChangeShapeType="1"/>
          </p:cNvCxnSpPr>
          <p:nvPr/>
        </p:nvCxnSpPr>
        <p:spPr bwMode="auto">
          <a:xfrm>
            <a:off x="1600200" y="2151529"/>
            <a:ext cx="358697" cy="0"/>
          </a:xfrm>
          <a:prstGeom prst="line">
            <a:avLst/>
          </a:prstGeom>
          <a:noFill/>
          <a:ln w="28575">
            <a:solidFill>
              <a:schemeClr val="accent2">
                <a:lumMod val="60000"/>
                <a:lumOff val="40000"/>
              </a:schemeClr>
            </a:solidFill>
            <a:round/>
            <a:headEnd/>
            <a:tailEnd/>
          </a:ln>
        </p:spPr>
      </p:cxnSp>
      <p:cxnSp>
        <p:nvCxnSpPr>
          <p:cNvPr id="160" name="Straight Connector 159"/>
          <p:cNvCxnSpPr>
            <a:cxnSpLocks noChangeShapeType="1"/>
          </p:cNvCxnSpPr>
          <p:nvPr/>
        </p:nvCxnSpPr>
        <p:spPr bwMode="auto">
          <a:xfrm flipV="1">
            <a:off x="4477866" y="2854257"/>
            <a:ext cx="555703" cy="770"/>
          </a:xfrm>
          <a:prstGeom prst="line">
            <a:avLst/>
          </a:prstGeom>
          <a:noFill/>
          <a:ln w="28575">
            <a:solidFill>
              <a:srgbClr val="0070C0"/>
            </a:solidFill>
            <a:round/>
            <a:headEnd/>
            <a:tailEnd/>
          </a:ln>
        </p:spPr>
      </p:cxnSp>
      <p:cxnSp>
        <p:nvCxnSpPr>
          <p:cNvPr id="161" name="Straight Connector 159"/>
          <p:cNvCxnSpPr>
            <a:cxnSpLocks noChangeShapeType="1"/>
          </p:cNvCxnSpPr>
          <p:nvPr/>
        </p:nvCxnSpPr>
        <p:spPr bwMode="auto">
          <a:xfrm>
            <a:off x="5033569" y="2854257"/>
            <a:ext cx="358697" cy="0"/>
          </a:xfrm>
          <a:prstGeom prst="line">
            <a:avLst/>
          </a:prstGeom>
          <a:noFill/>
          <a:ln w="28575">
            <a:solidFill>
              <a:schemeClr val="accent2">
                <a:lumMod val="60000"/>
                <a:lumOff val="40000"/>
              </a:schemeClr>
            </a:solidFill>
            <a:round/>
            <a:headEnd/>
            <a:tailEnd/>
          </a:ln>
        </p:spPr>
      </p:cxnSp>
    </p:spTree>
    <p:extLst>
      <p:ext uri="{BB962C8B-B14F-4D97-AF65-F5344CB8AC3E}">
        <p14:creationId xmlns:p14="http://schemas.microsoft.com/office/powerpoint/2010/main" val="1730671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03610" y="3836799"/>
            <a:ext cx="6889111" cy="3021202"/>
          </a:xfrm>
          <a:prstGeom prst="rect">
            <a:avLst/>
          </a:prstGeom>
        </p:spPr>
      </p:pic>
      <p:sp>
        <p:nvSpPr>
          <p:cNvPr id="23554" name="Title 1"/>
          <p:cNvSpPr>
            <a:spLocks noGrp="1"/>
          </p:cNvSpPr>
          <p:nvPr>
            <p:ph type="title"/>
          </p:nvPr>
        </p:nvSpPr>
        <p:spPr>
          <a:xfrm>
            <a:off x="628650" y="0"/>
            <a:ext cx="7886700" cy="1325563"/>
          </a:xfrm>
        </p:spPr>
        <p:txBody>
          <a:bodyPr>
            <a:normAutofit/>
          </a:bodyPr>
          <a:lstStyle/>
          <a:p>
            <a:pPr algn="ctr"/>
            <a:r>
              <a:rPr lang="en-US" sz="3200" dirty="0"/>
              <a:t>The SAM/BAM/CRAM file format</a:t>
            </a:r>
          </a:p>
        </p:txBody>
      </p:sp>
      <p:sp>
        <p:nvSpPr>
          <p:cNvPr id="3" name="Content Placeholder 2"/>
          <p:cNvSpPr>
            <a:spLocks noGrp="1"/>
          </p:cNvSpPr>
          <p:nvPr>
            <p:ph idx="1"/>
          </p:nvPr>
        </p:nvSpPr>
        <p:spPr>
          <a:xfrm>
            <a:off x="256268" y="1012825"/>
            <a:ext cx="8631464" cy="4351338"/>
          </a:xfrm>
        </p:spPr>
        <p:txBody>
          <a:bodyPr rtlCol="0">
            <a:normAutofit/>
          </a:bodyPr>
          <a:lstStyle/>
          <a:p>
            <a:pPr fontAlgn="auto">
              <a:spcAft>
                <a:spcPts val="0"/>
              </a:spcAft>
              <a:buFont typeface="Arial"/>
              <a:buChar char="•"/>
              <a:defRPr/>
            </a:pPr>
            <a:r>
              <a:rPr lang="en-US" sz="2200" dirty="0">
                <a:ea typeface="+mn-ea"/>
              </a:rPr>
              <a:t>file format was designed to capture all of the critical information about next-generation sequencing data in a single indexed and compressed file</a:t>
            </a:r>
          </a:p>
          <a:p>
            <a:pPr fontAlgn="auto">
              <a:spcAft>
                <a:spcPts val="0"/>
              </a:spcAft>
              <a:buFont typeface="Arial"/>
              <a:buChar char="•"/>
              <a:defRPr/>
            </a:pPr>
            <a:r>
              <a:rPr lang="en-US" sz="2200" dirty="0"/>
              <a:t>c</a:t>
            </a:r>
            <a:r>
              <a:rPr lang="en-US" sz="2200" dirty="0">
                <a:ea typeface="+mn-ea"/>
              </a:rPr>
              <a:t>ontains read sequence, base quality scores, location of alignments, differences relative to reference sequence, MAPQ</a:t>
            </a:r>
          </a:p>
          <a:p>
            <a:pPr fontAlgn="auto">
              <a:spcAft>
                <a:spcPts val="0"/>
              </a:spcAft>
              <a:buFont typeface="Arial"/>
              <a:buChar char="•"/>
              <a:defRPr/>
            </a:pPr>
            <a:r>
              <a:rPr lang="en-US" sz="2200" dirty="0"/>
              <a:t>h</a:t>
            </a:r>
            <a:r>
              <a:rPr lang="en-US" sz="2200" dirty="0">
                <a:ea typeface="+mn-ea"/>
              </a:rPr>
              <a:t>as enabled sharing of data across centers and the development of tools that work across platforms </a:t>
            </a:r>
          </a:p>
          <a:p>
            <a:pPr fontAlgn="auto">
              <a:spcAft>
                <a:spcPts val="0"/>
              </a:spcAft>
              <a:buFont typeface="Arial"/>
              <a:buChar char="•"/>
              <a:defRPr/>
            </a:pPr>
            <a:r>
              <a:rPr lang="en-US" sz="2200" dirty="0"/>
              <a:t>m</a:t>
            </a:r>
            <a:r>
              <a:rPr lang="en-US" sz="2200" dirty="0">
                <a:ea typeface="+mn-ea"/>
              </a:rPr>
              <a:t>ore info at </a:t>
            </a:r>
            <a:r>
              <a:rPr lang="en-US" sz="2200" dirty="0">
                <a:ea typeface="+mn-ea"/>
                <a:hlinkClick r:id="rId3"/>
              </a:rPr>
              <a:t>http://samtools.sourceforge.net/</a:t>
            </a:r>
            <a:endParaRPr lang="en-US" sz="2200" dirty="0">
              <a:ea typeface="+mn-ea"/>
            </a:endParaRPr>
          </a:p>
          <a:p>
            <a:pPr fontAlgn="auto">
              <a:spcAft>
                <a:spcPts val="0"/>
              </a:spcAft>
              <a:buFont typeface="Arial"/>
              <a:buChar char="•"/>
              <a:defRPr/>
            </a:pPr>
            <a:r>
              <a:rPr lang="en-US" sz="2200" dirty="0"/>
              <a:t>BAM and CRAM files are compressed versions of SAM</a:t>
            </a:r>
            <a:endParaRPr lang="en-US" sz="2200" dirty="0">
              <a:ea typeface="+mn-ea"/>
            </a:endParaRPr>
          </a:p>
        </p:txBody>
      </p:sp>
      <p:sp>
        <p:nvSpPr>
          <p:cNvPr id="5" name="TextBox 4"/>
          <p:cNvSpPr txBox="1"/>
          <p:nvPr/>
        </p:nvSpPr>
        <p:spPr>
          <a:xfrm>
            <a:off x="7892721" y="6527800"/>
            <a:ext cx="1251279" cy="369332"/>
          </a:xfrm>
          <a:prstGeom prst="rect">
            <a:avLst/>
          </a:prstGeom>
          <a:noFill/>
        </p:spPr>
        <p:txBody>
          <a:bodyPr wrap="square" rtlCol="0">
            <a:spAutoFit/>
          </a:bodyPr>
          <a:lstStyle/>
          <a:p>
            <a:r>
              <a:rPr lang="en-US"/>
              <a:t>Ben Neale</a:t>
            </a:r>
          </a:p>
        </p:txBody>
      </p:sp>
    </p:spTree>
    <p:extLst>
      <p:ext uri="{BB962C8B-B14F-4D97-AF65-F5344CB8AC3E}">
        <p14:creationId xmlns:p14="http://schemas.microsoft.com/office/powerpoint/2010/main" val="336221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Repeats cause problems with sequence data</a:t>
            </a:r>
          </a:p>
        </p:txBody>
      </p:sp>
      <p:sp>
        <p:nvSpPr>
          <p:cNvPr id="3" name="Content Placeholder 2"/>
          <p:cNvSpPr>
            <a:spLocks noGrp="1"/>
          </p:cNvSpPr>
          <p:nvPr>
            <p:ph idx="1"/>
          </p:nvPr>
        </p:nvSpPr>
        <p:spPr>
          <a:xfrm>
            <a:off x="432707" y="1381488"/>
            <a:ext cx="7886700" cy="4351338"/>
          </a:xfrm>
        </p:spPr>
        <p:txBody>
          <a:bodyPr/>
          <a:lstStyle/>
          <a:p>
            <a:r>
              <a:rPr lang="en-US" dirty="0"/>
              <a:t>Simple repeats</a:t>
            </a:r>
          </a:p>
          <a:p>
            <a:r>
              <a:rPr lang="en-US" dirty="0"/>
              <a:t>Paralogs resulting from genome duplication</a:t>
            </a:r>
          </a:p>
          <a:p>
            <a:r>
              <a:rPr lang="en-US" dirty="0"/>
              <a:t>Repeated domains found in many different proteins</a:t>
            </a:r>
          </a:p>
        </p:txBody>
      </p:sp>
      <p:pic>
        <p:nvPicPr>
          <p:cNvPr id="4" name="Picture 3"/>
          <p:cNvPicPr>
            <a:picLocks noChangeAspect="1"/>
          </p:cNvPicPr>
          <p:nvPr/>
        </p:nvPicPr>
        <p:blipFill>
          <a:blip r:embed="rId3"/>
          <a:stretch>
            <a:fillRect/>
          </a:stretch>
        </p:blipFill>
        <p:spPr>
          <a:xfrm>
            <a:off x="4728754" y="3261023"/>
            <a:ext cx="4415246" cy="2527728"/>
          </a:xfrm>
          <a:prstGeom prst="rect">
            <a:avLst/>
          </a:prstGeom>
        </p:spPr>
      </p:pic>
      <p:sp>
        <p:nvSpPr>
          <p:cNvPr id="5" name="TextBox 4"/>
          <p:cNvSpPr txBox="1"/>
          <p:nvPr/>
        </p:nvSpPr>
        <p:spPr>
          <a:xfrm>
            <a:off x="4963884" y="6400799"/>
            <a:ext cx="3200400" cy="276999"/>
          </a:xfrm>
          <a:prstGeom prst="rect">
            <a:avLst/>
          </a:prstGeom>
          <a:noFill/>
        </p:spPr>
        <p:txBody>
          <a:bodyPr wrap="square" rtlCol="0">
            <a:spAutoFit/>
          </a:bodyPr>
          <a:lstStyle/>
          <a:p>
            <a:r>
              <a:rPr lang="en-US" sz="1200" dirty="0" err="1"/>
              <a:t>Treangen</a:t>
            </a:r>
            <a:r>
              <a:rPr lang="en-US" sz="1200" dirty="0"/>
              <a:t> and </a:t>
            </a:r>
            <a:r>
              <a:rPr lang="en-US" sz="1200" dirty="0" err="1"/>
              <a:t>Salzberg</a:t>
            </a:r>
            <a:r>
              <a:rPr lang="en-US" sz="1200" dirty="0"/>
              <a:t>, Nat. Rev, Genet., 2011</a:t>
            </a:r>
          </a:p>
        </p:txBody>
      </p:sp>
      <p:sp>
        <p:nvSpPr>
          <p:cNvPr id="6" name="TextBox 5"/>
          <p:cNvSpPr txBox="1"/>
          <p:nvPr/>
        </p:nvSpPr>
        <p:spPr>
          <a:xfrm>
            <a:off x="143691" y="3601557"/>
            <a:ext cx="4428309" cy="923330"/>
          </a:xfrm>
          <a:prstGeom prst="rect">
            <a:avLst/>
          </a:prstGeom>
          <a:noFill/>
        </p:spPr>
        <p:txBody>
          <a:bodyPr wrap="square" rtlCol="0">
            <a:spAutoFit/>
          </a:bodyPr>
          <a:lstStyle/>
          <a:p>
            <a:r>
              <a:rPr lang="en-US" dirty="0">
                <a:latin typeface="Calibri" charset="0"/>
                <a:ea typeface="Calibri" charset="0"/>
                <a:cs typeface="Calibri" charset="0"/>
              </a:rPr>
              <a:t>Reference: TAGTAGTAGTAGTAGTAGTAGTAGT</a:t>
            </a:r>
            <a:endParaRPr lang="en-US" dirty="0">
              <a:solidFill>
                <a:srgbClr val="0070C0"/>
              </a:solidFill>
              <a:latin typeface="Calibri" charset="0"/>
              <a:ea typeface="Calibri" charset="0"/>
              <a:cs typeface="Calibri" charset="0"/>
            </a:endParaRPr>
          </a:p>
          <a:p>
            <a:endParaRPr lang="en-US" dirty="0">
              <a:solidFill>
                <a:srgbClr val="0070C0"/>
              </a:solidFill>
              <a:latin typeface="Calibri" charset="0"/>
              <a:ea typeface="Calibri" charset="0"/>
              <a:cs typeface="Calibri" charset="0"/>
            </a:endParaRPr>
          </a:p>
          <a:p>
            <a:r>
              <a:rPr lang="en-US" dirty="0">
                <a:solidFill>
                  <a:srgbClr val="0070C0"/>
                </a:solidFill>
                <a:latin typeface="Calibri" charset="0"/>
                <a:ea typeface="Calibri" charset="0"/>
                <a:cs typeface="Calibri" charset="0"/>
              </a:rPr>
              <a:t>Where to put the read TAGTAGTAGT ?</a:t>
            </a:r>
          </a:p>
        </p:txBody>
      </p:sp>
    </p:spTree>
    <p:extLst>
      <p:ext uri="{BB962C8B-B14F-4D97-AF65-F5344CB8AC3E}">
        <p14:creationId xmlns:p14="http://schemas.microsoft.com/office/powerpoint/2010/main" val="1513454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41300"/>
            <a:ext cx="7886700" cy="1325563"/>
          </a:xfrm>
        </p:spPr>
        <p:txBody>
          <a:bodyPr>
            <a:normAutofit/>
          </a:bodyPr>
          <a:lstStyle/>
          <a:p>
            <a:pPr algn="ctr"/>
            <a:r>
              <a:rPr lang="en-US" sz="3200" dirty="0"/>
              <a:t>Mapping quality</a:t>
            </a:r>
          </a:p>
        </p:txBody>
      </p:sp>
      <p:pic>
        <p:nvPicPr>
          <p:cNvPr id="4" name="Picture 3"/>
          <p:cNvPicPr>
            <a:picLocks noChangeAspect="1"/>
          </p:cNvPicPr>
          <p:nvPr/>
        </p:nvPicPr>
        <p:blipFill>
          <a:blip r:embed="rId3"/>
          <a:stretch>
            <a:fillRect/>
          </a:stretch>
        </p:blipFill>
        <p:spPr>
          <a:xfrm>
            <a:off x="1410789" y="2248762"/>
            <a:ext cx="6873164" cy="4382097"/>
          </a:xfrm>
          <a:prstGeom prst="rect">
            <a:avLst/>
          </a:prstGeom>
        </p:spPr>
      </p:pic>
      <p:sp>
        <p:nvSpPr>
          <p:cNvPr id="5" name="Oval 4"/>
          <p:cNvSpPr/>
          <p:nvPr/>
        </p:nvSpPr>
        <p:spPr>
          <a:xfrm>
            <a:off x="6431515" y="3841274"/>
            <a:ext cx="1045028" cy="2253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3814357" y="3841276"/>
            <a:ext cx="1045028" cy="18614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50593" y="761097"/>
            <a:ext cx="8164755" cy="1236236"/>
          </a:xfrm>
          <a:prstGeom prst="rect">
            <a:avLst/>
          </a:prstGeom>
        </p:spPr>
        <p:txBody>
          <a:bodyPr wrap="square">
            <a:spAutoFit/>
          </a:bodyPr>
          <a:lstStyle/>
          <a:p>
            <a:pPr marL="285750" indent="-285750">
              <a:spcAft>
                <a:spcPts val="1000"/>
              </a:spcAft>
              <a:buFont typeface="Arial" charset="0"/>
              <a:buChar char="•"/>
            </a:pPr>
            <a:r>
              <a:rPr lang="en-US" sz="2200" dirty="0">
                <a:latin typeface="Calibri" charset="0"/>
                <a:ea typeface="Calibri" charset="0"/>
                <a:cs typeface="Calibri" charset="0"/>
              </a:rPr>
              <a:t>quantifies the probability that a read is misplaced</a:t>
            </a:r>
          </a:p>
          <a:p>
            <a:pPr marL="285750" indent="-285750">
              <a:spcAft>
                <a:spcPts val="1000"/>
              </a:spcAft>
              <a:buFont typeface="Arial" charset="0"/>
              <a:buChar char="•"/>
            </a:pPr>
            <a:r>
              <a:rPr lang="en-US" sz="2200" dirty="0">
                <a:latin typeface="Calibri" charset="0"/>
                <a:ea typeface="Calibri" charset="0"/>
                <a:cs typeface="Calibri" charset="0"/>
              </a:rPr>
              <a:t>depends on base quality scores at mismatched bases, and also how many other possible mappings there are throughout the genome</a:t>
            </a:r>
          </a:p>
        </p:txBody>
      </p:sp>
    </p:spTree>
    <p:extLst>
      <p:ext uri="{BB962C8B-B14F-4D97-AF65-F5344CB8AC3E}">
        <p14:creationId xmlns:p14="http://schemas.microsoft.com/office/powerpoint/2010/main" val="154252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solidFill>
                  <a:srgbClr val="FF0000"/>
                </a:solidFill>
              </a:rPr>
              <a:t>Variant calling</a:t>
            </a:r>
          </a:p>
          <a:p>
            <a:pPr lvl="1"/>
            <a:r>
              <a:rPr lang="en-US" dirty="0"/>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18248148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BE8C4-22D2-2442-8B72-05688ED5851F}"/>
              </a:ext>
            </a:extLst>
          </p:cNvPr>
          <p:cNvSpPr>
            <a:spLocks noGrp="1"/>
          </p:cNvSpPr>
          <p:nvPr>
            <p:ph type="title"/>
          </p:nvPr>
        </p:nvSpPr>
        <p:spPr/>
        <p:txBody>
          <a:bodyPr/>
          <a:lstStyle/>
          <a:p>
            <a:pPr algn="ctr"/>
            <a:r>
              <a:rPr lang="en-US" dirty="0"/>
              <a:t>Variant calling</a:t>
            </a:r>
          </a:p>
        </p:txBody>
      </p:sp>
      <p:sp>
        <p:nvSpPr>
          <p:cNvPr id="3" name="Content Placeholder 2">
            <a:extLst>
              <a:ext uri="{FF2B5EF4-FFF2-40B4-BE49-F238E27FC236}">
                <a16:creationId xmlns:a16="http://schemas.microsoft.com/office/drawing/2014/main" id="{03542557-9B83-F049-8486-14CE8A5ED4B6}"/>
              </a:ext>
            </a:extLst>
          </p:cNvPr>
          <p:cNvSpPr>
            <a:spLocks noGrp="1"/>
          </p:cNvSpPr>
          <p:nvPr>
            <p:ph idx="1"/>
          </p:nvPr>
        </p:nvSpPr>
        <p:spPr/>
        <p:txBody>
          <a:bodyPr/>
          <a:lstStyle/>
          <a:p>
            <a:r>
              <a:rPr lang="en-US" dirty="0"/>
              <a:t>The process of ascertaining variants (SNPs, indels, copy number variants, structural variants) in the mapped sequencing reads, and genotyping individuals at those variants</a:t>
            </a:r>
          </a:p>
        </p:txBody>
      </p:sp>
    </p:spTree>
    <p:extLst>
      <p:ext uri="{BB962C8B-B14F-4D97-AF65-F5344CB8AC3E}">
        <p14:creationId xmlns:p14="http://schemas.microsoft.com/office/powerpoint/2010/main" val="1418331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38769"/>
            <a:ext cx="8229600" cy="1143000"/>
          </a:xfrm>
        </p:spPr>
        <p:txBody>
          <a:bodyPr>
            <a:normAutofit/>
          </a:bodyPr>
          <a:lstStyle/>
          <a:p>
            <a:pPr algn="ctr"/>
            <a:r>
              <a:rPr lang="en-US" sz="2800" dirty="0"/>
              <a:t>The Genome Analysis Toolkit (GATK)</a:t>
            </a:r>
          </a:p>
        </p:txBody>
      </p:sp>
      <p:sp>
        <p:nvSpPr>
          <p:cNvPr id="46" name="Down Arrow 45"/>
          <p:cNvSpPr/>
          <p:nvPr/>
        </p:nvSpPr>
        <p:spPr>
          <a:xfrm>
            <a:off x="2092325" y="3681413"/>
            <a:ext cx="341313" cy="3619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1513212" y="6201407"/>
            <a:ext cx="7630788" cy="430887"/>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a:prstTxWarp prst="textNoShape">
              <a:avLst/>
            </a:prstTxWarp>
            <a:spAutoFit/>
          </a:bodyPr>
          <a:lstStyle/>
          <a:p>
            <a:r>
              <a:rPr lang="en-US" sz="2200" b="1" dirty="0">
                <a:solidFill>
                  <a:srgbClr val="000000"/>
                </a:solidFill>
                <a:ea typeface="ＭＳ Ｐゴシック" charset="-128"/>
                <a:cs typeface="ＭＳ Ｐゴシック" charset="-128"/>
              </a:rPr>
              <a:t>More info: http://</a:t>
            </a:r>
            <a:r>
              <a:rPr lang="en-US" sz="2200" b="1" dirty="0" err="1">
                <a:solidFill>
                  <a:srgbClr val="000000"/>
                </a:solidFill>
                <a:ea typeface="ＭＳ Ｐゴシック" charset="-128"/>
                <a:cs typeface="ＭＳ Ｐゴシック" charset="-128"/>
              </a:rPr>
              <a:t>www.broadinstitute.org</a:t>
            </a:r>
            <a:r>
              <a:rPr lang="en-US" sz="2200" b="1" dirty="0">
                <a:solidFill>
                  <a:srgbClr val="000000"/>
                </a:solidFill>
                <a:ea typeface="ＭＳ Ｐゴシック" charset="-128"/>
                <a:cs typeface="ＭＳ Ｐゴシック" charset="-128"/>
              </a:rPr>
              <a:t>/</a:t>
            </a:r>
            <a:r>
              <a:rPr lang="en-US" sz="2200" b="1" dirty="0" err="1">
                <a:solidFill>
                  <a:srgbClr val="000000"/>
                </a:solidFill>
                <a:ea typeface="ＭＳ Ｐゴシック" charset="-128"/>
                <a:cs typeface="ＭＳ Ｐゴシック" charset="-128"/>
              </a:rPr>
              <a:t>gsa</a:t>
            </a:r>
            <a:r>
              <a:rPr lang="en-US" sz="2200" b="1" dirty="0">
                <a:solidFill>
                  <a:srgbClr val="000000"/>
                </a:solidFill>
                <a:ea typeface="ＭＳ Ｐゴシック" charset="-128"/>
                <a:cs typeface="ＭＳ Ｐゴシック" charset="-128"/>
              </a:rPr>
              <a:t>/wiki/</a:t>
            </a:r>
          </a:p>
        </p:txBody>
      </p:sp>
      <p:sp>
        <p:nvSpPr>
          <p:cNvPr id="33" name="Left Brace 32"/>
          <p:cNvSpPr/>
          <p:nvPr/>
        </p:nvSpPr>
        <p:spPr>
          <a:xfrm>
            <a:off x="6781800" y="2422525"/>
            <a:ext cx="381000" cy="3000375"/>
          </a:xfrm>
          <a:prstGeom prst="leftBrace">
            <a:avLst/>
          </a:pr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4" name="TextBox 33"/>
          <p:cNvSpPr txBox="1"/>
          <p:nvPr/>
        </p:nvSpPr>
        <p:spPr>
          <a:xfrm>
            <a:off x="175067" y="1080601"/>
            <a:ext cx="8793866" cy="4893647"/>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prstTxWarp prst="textNoShape">
              <a:avLst/>
            </a:prstTxWarp>
            <a:spAutoFit/>
          </a:bodyPr>
          <a:lstStyle/>
          <a:p>
            <a:pPr indent="182563">
              <a:buFont typeface="Arial" charset="0"/>
              <a:buChar char="•"/>
            </a:pPr>
            <a:r>
              <a:rPr lang="en-US" sz="2400" dirty="0">
                <a:solidFill>
                  <a:srgbClr val="000000"/>
                </a:solidFill>
                <a:ea typeface="ＭＳ Ｐゴシック" charset="-128"/>
                <a:cs typeface="ＭＳ Ｐゴシック" charset="-128"/>
              </a:rPr>
              <a:t>toolkit for processing sequence data (post-alignment), calling and filtering variants</a:t>
            </a:r>
          </a:p>
          <a:p>
            <a:pPr indent="182563">
              <a:buFont typeface="Arial" charset="0"/>
              <a:buChar char="•"/>
            </a:pPr>
            <a:endParaRPr lang="en-US" sz="2400" dirty="0">
              <a:solidFill>
                <a:srgbClr val="000000"/>
              </a:solidFill>
              <a:ea typeface="ＭＳ Ｐゴシック" charset="-128"/>
              <a:cs typeface="ＭＳ Ｐゴシック" charset="-128"/>
            </a:endParaRPr>
          </a:p>
          <a:p>
            <a:pPr indent="182563">
              <a:buFont typeface="Arial" charset="0"/>
              <a:buChar char="•"/>
            </a:pPr>
            <a:r>
              <a:rPr lang="en-US" sz="2400" dirty="0">
                <a:solidFill>
                  <a:srgbClr val="000000"/>
                </a:solidFill>
                <a:ea typeface="ＭＳ Ｐゴシック" charset="-128"/>
                <a:cs typeface="ＭＳ Ｐゴシック" charset="-128"/>
              </a:rPr>
              <a:t>supports any BAM-compatible aligner</a:t>
            </a:r>
          </a:p>
          <a:p>
            <a:pPr indent="182563">
              <a:buFont typeface="Arial" charset="0"/>
              <a:buChar char="•"/>
            </a:pPr>
            <a:endParaRPr lang="en-US" sz="2400" dirty="0">
              <a:solidFill>
                <a:srgbClr val="000000"/>
              </a:solidFill>
              <a:ea typeface="ＭＳ Ｐゴシック" charset="-128"/>
              <a:cs typeface="ＭＳ Ｐゴシック" charset="-128"/>
            </a:endParaRPr>
          </a:p>
          <a:p>
            <a:pPr indent="182563">
              <a:buFont typeface="Arial" charset="0"/>
              <a:buChar char="•"/>
            </a:pPr>
            <a:r>
              <a:rPr lang="en-US" sz="2400" dirty="0">
                <a:solidFill>
                  <a:srgbClr val="000000"/>
                </a:solidFill>
                <a:ea typeface="ＭＳ Ｐゴシック" charset="-128"/>
                <a:cs typeface="ＭＳ Ｐゴシック" charset="-128"/>
              </a:rPr>
              <a:t>many tools developed in GATK: base quality score recalibration, </a:t>
            </a:r>
            <a:r>
              <a:rPr lang="en-US" sz="2400" dirty="0" err="1">
                <a:solidFill>
                  <a:srgbClr val="000000"/>
                </a:solidFill>
                <a:ea typeface="ＭＳ Ｐゴシック" charset="-128"/>
                <a:cs typeface="ＭＳ Ｐゴシック" charset="-128"/>
              </a:rPr>
              <a:t>HaplotypeCaller</a:t>
            </a:r>
            <a:r>
              <a:rPr lang="en-US" sz="2400" dirty="0">
                <a:solidFill>
                  <a:srgbClr val="000000"/>
                </a:solidFill>
                <a:ea typeface="ＭＳ Ｐゴシック" charset="-128"/>
                <a:cs typeface="ＭＳ Ｐゴシック" charset="-128"/>
              </a:rPr>
              <a:t>, multi-sample genotyping, variant filtering, variant quality score recalibration</a:t>
            </a:r>
          </a:p>
          <a:p>
            <a:pPr indent="182563">
              <a:buFont typeface="Arial" charset="0"/>
              <a:buChar char="•"/>
            </a:pPr>
            <a:endParaRPr lang="en-US" sz="2400" dirty="0">
              <a:solidFill>
                <a:srgbClr val="000000"/>
              </a:solidFill>
              <a:ea typeface="ＭＳ Ｐゴシック" charset="-128"/>
              <a:cs typeface="ＭＳ Ｐゴシック" charset="-128"/>
            </a:endParaRPr>
          </a:p>
          <a:p>
            <a:pPr indent="182563">
              <a:buFont typeface="Arial" charset="0"/>
              <a:buChar char="•"/>
            </a:pPr>
            <a:r>
              <a:rPr lang="en-US" sz="2400" dirty="0">
                <a:solidFill>
                  <a:srgbClr val="000000"/>
                </a:solidFill>
                <a:ea typeface="ＭＳ Ｐゴシック" charset="-128"/>
                <a:cs typeface="ＭＳ Ｐゴシック" charset="-128"/>
              </a:rPr>
              <a:t>memory and CPU efficient, cluster friendly and are easily parallelized</a:t>
            </a:r>
          </a:p>
          <a:p>
            <a:pPr indent="182563">
              <a:buFont typeface="Arial" charset="0"/>
              <a:buChar char="•"/>
            </a:pPr>
            <a:endParaRPr lang="en-US" sz="2400" dirty="0">
              <a:solidFill>
                <a:srgbClr val="000000"/>
              </a:solidFill>
              <a:ea typeface="ＭＳ Ｐゴシック" charset="-128"/>
              <a:cs typeface="ＭＳ Ｐゴシック" charset="-128"/>
            </a:endParaRPr>
          </a:p>
          <a:p>
            <a:pPr indent="182563">
              <a:buFont typeface="Arial" charset="0"/>
              <a:buChar char="•"/>
            </a:pPr>
            <a:r>
              <a:rPr lang="en-US" sz="2400" dirty="0">
                <a:solidFill>
                  <a:srgbClr val="000000"/>
                </a:solidFill>
                <a:ea typeface="ＭＳ Ｐゴシック" charset="-128"/>
                <a:cs typeface="ＭＳ Ｐゴシック" charset="-128"/>
              </a:rPr>
              <a:t>being used at many sites around the world</a:t>
            </a:r>
          </a:p>
        </p:txBody>
      </p:sp>
      <p:sp>
        <p:nvSpPr>
          <p:cNvPr id="28" name="TextBox 27"/>
          <p:cNvSpPr txBox="1"/>
          <p:nvPr/>
        </p:nvSpPr>
        <p:spPr>
          <a:xfrm>
            <a:off x="7500395" y="6632294"/>
            <a:ext cx="1643605" cy="276999"/>
          </a:xfrm>
          <a:prstGeom prst="rect">
            <a:avLst/>
          </a:prstGeom>
          <a:noFill/>
        </p:spPr>
        <p:txBody>
          <a:bodyPr wrap="square" rtlCol="0">
            <a:spAutoFit/>
          </a:bodyPr>
          <a:lstStyle/>
          <a:p>
            <a:pPr algn="r"/>
            <a:r>
              <a:rPr lang="en-US" sz="1200"/>
              <a:t>Ben Neale</a:t>
            </a:r>
          </a:p>
        </p:txBody>
      </p:sp>
    </p:spTree>
    <p:extLst>
      <p:ext uri="{BB962C8B-B14F-4D97-AF65-F5344CB8AC3E}">
        <p14:creationId xmlns:p14="http://schemas.microsoft.com/office/powerpoint/2010/main" val="1205064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73299"/>
            <a:ext cx="7886700" cy="1325563"/>
          </a:xfrm>
        </p:spPr>
        <p:txBody>
          <a:bodyPr>
            <a:normAutofit/>
          </a:bodyPr>
          <a:lstStyle/>
          <a:p>
            <a:pPr algn="ctr"/>
            <a:r>
              <a:rPr lang="en-US" sz="3200" dirty="0"/>
              <a:t>Variant Call Format (VCF)</a:t>
            </a:r>
          </a:p>
        </p:txBody>
      </p:sp>
      <p:sp>
        <p:nvSpPr>
          <p:cNvPr id="7" name="TextBox 6"/>
          <p:cNvSpPr txBox="1"/>
          <p:nvPr/>
        </p:nvSpPr>
        <p:spPr>
          <a:xfrm rot="19909975">
            <a:off x="-116034" y="931302"/>
            <a:ext cx="1448609" cy="369332"/>
          </a:xfrm>
          <a:prstGeom prst="rect">
            <a:avLst/>
          </a:prstGeom>
          <a:noFill/>
        </p:spPr>
        <p:txBody>
          <a:bodyPr wrap="none" rtlCol="0">
            <a:spAutoFit/>
          </a:bodyPr>
          <a:lstStyle/>
          <a:p>
            <a:r>
              <a:rPr lang="en-US" dirty="0">
                <a:solidFill>
                  <a:srgbClr val="FF0000"/>
                </a:solidFill>
              </a:rPr>
              <a:t>Chromosome</a:t>
            </a:r>
          </a:p>
        </p:txBody>
      </p:sp>
      <p:sp>
        <p:nvSpPr>
          <p:cNvPr id="8" name="TextBox 7"/>
          <p:cNvSpPr txBox="1"/>
          <p:nvPr/>
        </p:nvSpPr>
        <p:spPr>
          <a:xfrm rot="19909975">
            <a:off x="1744865" y="903197"/>
            <a:ext cx="940507" cy="369332"/>
          </a:xfrm>
          <a:prstGeom prst="rect">
            <a:avLst/>
          </a:prstGeom>
          <a:noFill/>
        </p:spPr>
        <p:txBody>
          <a:bodyPr wrap="none" rtlCol="0">
            <a:spAutoFit/>
          </a:bodyPr>
          <a:lstStyle/>
          <a:p>
            <a:r>
              <a:rPr lang="en-US" dirty="0">
                <a:solidFill>
                  <a:srgbClr val="FF0000"/>
                </a:solidFill>
              </a:rPr>
              <a:t>Position</a:t>
            </a:r>
          </a:p>
        </p:txBody>
      </p:sp>
      <p:sp>
        <p:nvSpPr>
          <p:cNvPr id="10" name="TextBox 9"/>
          <p:cNvSpPr txBox="1"/>
          <p:nvPr/>
        </p:nvSpPr>
        <p:spPr>
          <a:xfrm rot="19909975">
            <a:off x="2951859" y="885328"/>
            <a:ext cx="813043" cy="369332"/>
          </a:xfrm>
          <a:prstGeom prst="rect">
            <a:avLst/>
          </a:prstGeom>
          <a:noFill/>
        </p:spPr>
        <p:txBody>
          <a:bodyPr wrap="none" rtlCol="0">
            <a:spAutoFit/>
          </a:bodyPr>
          <a:lstStyle/>
          <a:p>
            <a:r>
              <a:rPr lang="en-US" dirty="0">
                <a:solidFill>
                  <a:srgbClr val="FF0000"/>
                </a:solidFill>
              </a:rPr>
              <a:t>SNP ID</a:t>
            </a:r>
          </a:p>
        </p:txBody>
      </p:sp>
      <p:sp>
        <p:nvSpPr>
          <p:cNvPr id="11" name="TextBox 10"/>
          <p:cNvSpPr txBox="1"/>
          <p:nvPr/>
        </p:nvSpPr>
        <p:spPr>
          <a:xfrm rot="19909975">
            <a:off x="3881497" y="745132"/>
            <a:ext cx="1179682" cy="646331"/>
          </a:xfrm>
          <a:prstGeom prst="rect">
            <a:avLst/>
          </a:prstGeom>
          <a:noFill/>
        </p:spPr>
        <p:txBody>
          <a:bodyPr wrap="none" rtlCol="0">
            <a:spAutoFit/>
          </a:bodyPr>
          <a:lstStyle/>
          <a:p>
            <a:r>
              <a:rPr lang="en-US" dirty="0">
                <a:solidFill>
                  <a:srgbClr val="FF0000"/>
                </a:solidFill>
              </a:rPr>
              <a:t>Reference </a:t>
            </a:r>
          </a:p>
          <a:p>
            <a:r>
              <a:rPr lang="en-US" dirty="0">
                <a:solidFill>
                  <a:srgbClr val="FF0000"/>
                </a:solidFill>
              </a:rPr>
              <a:t>Allele</a:t>
            </a:r>
          </a:p>
        </p:txBody>
      </p:sp>
      <p:sp>
        <p:nvSpPr>
          <p:cNvPr id="12" name="TextBox 11"/>
          <p:cNvSpPr txBox="1"/>
          <p:nvPr/>
        </p:nvSpPr>
        <p:spPr>
          <a:xfrm rot="19800000">
            <a:off x="4902845" y="768324"/>
            <a:ext cx="1113703" cy="646331"/>
          </a:xfrm>
          <a:prstGeom prst="rect">
            <a:avLst/>
          </a:prstGeom>
          <a:noFill/>
        </p:spPr>
        <p:txBody>
          <a:bodyPr wrap="none" rtlCol="0">
            <a:spAutoFit/>
          </a:bodyPr>
          <a:lstStyle/>
          <a:p>
            <a:r>
              <a:rPr lang="en-US" dirty="0">
                <a:solidFill>
                  <a:srgbClr val="FF0000"/>
                </a:solidFill>
              </a:rPr>
              <a:t>Alternate </a:t>
            </a:r>
          </a:p>
          <a:p>
            <a:r>
              <a:rPr lang="en-US" dirty="0">
                <a:solidFill>
                  <a:srgbClr val="FF0000"/>
                </a:solidFill>
              </a:rPr>
              <a:t>Allele</a:t>
            </a:r>
          </a:p>
        </p:txBody>
      </p:sp>
      <p:sp>
        <p:nvSpPr>
          <p:cNvPr id="13" name="TextBox 12"/>
          <p:cNvSpPr txBox="1"/>
          <p:nvPr/>
        </p:nvSpPr>
        <p:spPr>
          <a:xfrm rot="19909975">
            <a:off x="5808788" y="681292"/>
            <a:ext cx="1418595" cy="646331"/>
          </a:xfrm>
          <a:prstGeom prst="rect">
            <a:avLst/>
          </a:prstGeom>
          <a:noFill/>
        </p:spPr>
        <p:txBody>
          <a:bodyPr wrap="square" rtlCol="0">
            <a:spAutoFit/>
          </a:bodyPr>
          <a:lstStyle/>
          <a:p>
            <a:pPr algn="ctr"/>
            <a:r>
              <a:rPr lang="en-US" dirty="0">
                <a:solidFill>
                  <a:srgbClr val="FF0000"/>
                </a:solidFill>
              </a:rPr>
              <a:t>Variant quality Score</a:t>
            </a:r>
          </a:p>
        </p:txBody>
      </p:sp>
      <p:sp>
        <p:nvSpPr>
          <p:cNvPr id="14" name="TextBox 13"/>
          <p:cNvSpPr txBox="1"/>
          <p:nvPr/>
        </p:nvSpPr>
        <p:spPr>
          <a:xfrm rot="19909975">
            <a:off x="7484647" y="754350"/>
            <a:ext cx="666464" cy="369332"/>
          </a:xfrm>
          <a:prstGeom prst="rect">
            <a:avLst/>
          </a:prstGeom>
          <a:noFill/>
        </p:spPr>
        <p:txBody>
          <a:bodyPr wrap="none" rtlCol="0">
            <a:spAutoFit/>
          </a:bodyPr>
          <a:lstStyle/>
          <a:p>
            <a:r>
              <a:rPr lang="en-US" dirty="0">
                <a:solidFill>
                  <a:srgbClr val="FF0000"/>
                </a:solidFill>
              </a:rPr>
              <a:t>Filter</a:t>
            </a:r>
          </a:p>
        </p:txBody>
      </p:sp>
      <p:sp>
        <p:nvSpPr>
          <p:cNvPr id="18" name="TextBox 17"/>
          <p:cNvSpPr txBox="1"/>
          <p:nvPr/>
        </p:nvSpPr>
        <p:spPr>
          <a:xfrm>
            <a:off x="-20650" y="4679241"/>
            <a:ext cx="9185299" cy="2123658"/>
          </a:xfrm>
          <a:prstGeom prst="rect">
            <a:avLst/>
          </a:prstGeom>
          <a:noFill/>
        </p:spPr>
        <p:txBody>
          <a:bodyPr wrap="square" rtlCol="0">
            <a:spAutoFit/>
          </a:bodyPr>
          <a:lstStyle/>
          <a:p>
            <a:r>
              <a:rPr lang="en-US" sz="2200" b="1" dirty="0">
                <a:solidFill>
                  <a:srgbClr val="FF0000"/>
                </a:solidFill>
              </a:rPr>
              <a:t>INFO field contains meta-data about the variant</a:t>
            </a:r>
          </a:p>
          <a:p>
            <a:r>
              <a:rPr lang="en-US" sz="2200" dirty="0">
                <a:solidFill>
                  <a:srgbClr val="FF0000"/>
                </a:solidFill>
              </a:rPr>
              <a:t>AC, AF, AN = allele count [of the ALT allele], allele frequency, allele number</a:t>
            </a:r>
          </a:p>
          <a:p>
            <a:r>
              <a:rPr lang="en-US" sz="2200" dirty="0">
                <a:solidFill>
                  <a:srgbClr val="FF0000"/>
                </a:solidFill>
              </a:rPr>
              <a:t>DP: Approximate read depth across all individuals (N.B. in this case, there were ~8000 individuals in the original VCF)</a:t>
            </a:r>
          </a:p>
          <a:p>
            <a:endParaRPr lang="en-US" sz="2200" dirty="0">
              <a:solidFill>
                <a:srgbClr val="FF0000"/>
              </a:solidFill>
            </a:endParaRPr>
          </a:p>
          <a:p>
            <a:pPr algn="ctr"/>
            <a:r>
              <a:rPr lang="en-US" sz="2200" dirty="0">
                <a:solidFill>
                  <a:srgbClr val="FF0000"/>
                </a:solidFill>
              </a:rPr>
              <a:t>More on the other variant-level quality metrics in the next few slides</a:t>
            </a:r>
          </a:p>
        </p:txBody>
      </p:sp>
      <p:sp>
        <p:nvSpPr>
          <p:cNvPr id="3" name="TextBox 2"/>
          <p:cNvSpPr txBox="1"/>
          <p:nvPr/>
        </p:nvSpPr>
        <p:spPr>
          <a:xfrm>
            <a:off x="1714546" y="2484445"/>
            <a:ext cx="7490298" cy="369332"/>
          </a:xfrm>
          <a:prstGeom prst="rect">
            <a:avLst/>
          </a:prstGeom>
          <a:noFill/>
          <a:ln>
            <a:noFill/>
          </a:ln>
        </p:spPr>
        <p:txBody>
          <a:bodyPr wrap="square" rtlCol="0">
            <a:spAutoFit/>
          </a:bodyPr>
          <a:lstStyle/>
          <a:p>
            <a:pPr algn="ctr"/>
            <a:r>
              <a:rPr lang="en-US" dirty="0"/>
              <a:t>N.B. differs from A1/A2 on genotyping chips, or minor/major allele</a:t>
            </a:r>
          </a:p>
        </p:txBody>
      </p:sp>
      <p:sp>
        <p:nvSpPr>
          <p:cNvPr id="4" name="Right Brace 3"/>
          <p:cNvSpPr/>
          <p:nvPr/>
        </p:nvSpPr>
        <p:spPr>
          <a:xfrm rot="5400000">
            <a:off x="5377431" y="1832058"/>
            <a:ext cx="164529" cy="125327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60E3A47B-3E73-3C47-B9DB-9A0F7A372E57}"/>
              </a:ext>
            </a:extLst>
          </p:cNvPr>
          <p:cNvGraphicFramePr>
            <a:graphicFrameLocks noGrp="1"/>
          </p:cNvGraphicFramePr>
          <p:nvPr>
            <p:extLst>
              <p:ext uri="{D42A27DB-BD31-4B8C-83A1-F6EECF244321}">
                <p14:modId xmlns:p14="http://schemas.microsoft.com/office/powerpoint/2010/main" val="1720916114"/>
              </p:ext>
            </p:extLst>
          </p:nvPr>
        </p:nvGraphicFramePr>
        <p:xfrm>
          <a:off x="264128" y="1532590"/>
          <a:ext cx="8615744" cy="866450"/>
        </p:xfrm>
        <a:graphic>
          <a:graphicData uri="http://schemas.openxmlformats.org/drawingml/2006/table">
            <a:tbl>
              <a:tblPr/>
              <a:tblGrid>
                <a:gridCol w="1473270">
                  <a:extLst>
                    <a:ext uri="{9D8B030D-6E8A-4147-A177-3AD203B41FA5}">
                      <a16:colId xmlns:a16="http://schemas.microsoft.com/office/drawing/2014/main" val="2234149395"/>
                    </a:ext>
                  </a:extLst>
                </a:gridCol>
                <a:gridCol w="1415494">
                  <a:extLst>
                    <a:ext uri="{9D8B030D-6E8A-4147-A177-3AD203B41FA5}">
                      <a16:colId xmlns:a16="http://schemas.microsoft.com/office/drawing/2014/main" val="706800074"/>
                    </a:ext>
                  </a:extLst>
                </a:gridCol>
                <a:gridCol w="1848811">
                  <a:extLst>
                    <a:ext uri="{9D8B030D-6E8A-4147-A177-3AD203B41FA5}">
                      <a16:colId xmlns:a16="http://schemas.microsoft.com/office/drawing/2014/main" val="2472717308"/>
                    </a:ext>
                  </a:extLst>
                </a:gridCol>
                <a:gridCol w="758302">
                  <a:extLst>
                    <a:ext uri="{9D8B030D-6E8A-4147-A177-3AD203B41FA5}">
                      <a16:colId xmlns:a16="http://schemas.microsoft.com/office/drawing/2014/main" val="1338974317"/>
                    </a:ext>
                  </a:extLst>
                </a:gridCol>
                <a:gridCol w="722192">
                  <a:extLst>
                    <a:ext uri="{9D8B030D-6E8A-4147-A177-3AD203B41FA5}">
                      <a16:colId xmlns:a16="http://schemas.microsoft.com/office/drawing/2014/main" val="591355626"/>
                    </a:ext>
                  </a:extLst>
                </a:gridCol>
                <a:gridCol w="1242169">
                  <a:extLst>
                    <a:ext uri="{9D8B030D-6E8A-4147-A177-3AD203B41FA5}">
                      <a16:colId xmlns:a16="http://schemas.microsoft.com/office/drawing/2014/main" val="2503030208"/>
                    </a:ext>
                  </a:extLst>
                </a:gridCol>
                <a:gridCol w="1155506">
                  <a:extLst>
                    <a:ext uri="{9D8B030D-6E8A-4147-A177-3AD203B41FA5}">
                      <a16:colId xmlns:a16="http://schemas.microsoft.com/office/drawing/2014/main" val="3088016627"/>
                    </a:ext>
                  </a:extLst>
                </a:gridCol>
              </a:tblGrid>
              <a:tr h="172904">
                <a:tc>
                  <a:txBody>
                    <a:bodyPr/>
                    <a:lstStyle/>
                    <a:p>
                      <a:pPr algn="l" fontAlgn="ctr"/>
                      <a:r>
                        <a:rPr lang="en-US" sz="1800" b="0" i="0" u="none" strike="noStrike">
                          <a:solidFill>
                            <a:srgbClr val="000000"/>
                          </a:solidFill>
                          <a:effectLst/>
                          <a:latin typeface="Calibri" panose="020F0502020204030204" pitchFamily="34" charset="0"/>
                        </a:rPr>
                        <a:t>#CHROM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REF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ALT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QUAL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FILTER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1028"/>
                  </a:ext>
                </a:extLst>
              </a:tr>
              <a:tr h="298760">
                <a:tc>
                  <a:txBody>
                    <a:bodyPr/>
                    <a:lstStyle/>
                    <a:p>
                      <a:pPr algn="l" fontAlgn="ctr"/>
                      <a:r>
                        <a:rPr lang="en-US" sz="1800" b="0" i="0" u="none" strike="noStrike" dirty="0">
                          <a:solidFill>
                            <a:srgbClr val="000000"/>
                          </a:solidFill>
                          <a:effectLst/>
                          <a:latin typeface="Calibri" panose="020F0502020204030204" pitchFamily="34" charset="0"/>
                        </a:rPr>
                        <a:t>chr8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1952745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rs2272608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771045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PASS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68873"/>
                  </a:ext>
                </a:extLst>
              </a:tr>
              <a:tr h="224070">
                <a:tc>
                  <a:txBody>
                    <a:bodyPr/>
                    <a:lstStyle/>
                    <a:p>
                      <a:pPr algn="l" fontAlgn="ctr"/>
                      <a:r>
                        <a:rPr lang="en-US" sz="1800" b="0" i="0" u="none" strike="noStrike">
                          <a:solidFill>
                            <a:srgbClr val="000000"/>
                          </a:solidFill>
                          <a:effectLst/>
                          <a:latin typeface="Calibri" panose="020F0502020204030204" pitchFamily="34" charset="0"/>
                        </a:rPr>
                        <a:t>chr8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3219437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rs28455997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153017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PASS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5159443"/>
                  </a:ext>
                </a:extLst>
              </a:tr>
            </a:tbl>
          </a:graphicData>
        </a:graphic>
      </p:graphicFrame>
      <p:graphicFrame>
        <p:nvGraphicFramePr>
          <p:cNvPr id="23" name="Table 22">
            <a:extLst>
              <a:ext uri="{FF2B5EF4-FFF2-40B4-BE49-F238E27FC236}">
                <a16:creationId xmlns:a16="http://schemas.microsoft.com/office/drawing/2014/main" id="{F38919BA-0BB3-F949-9515-8C8083C7AE4C}"/>
              </a:ext>
            </a:extLst>
          </p:cNvPr>
          <p:cNvGraphicFramePr>
            <a:graphicFrameLocks noGrp="1"/>
          </p:cNvGraphicFramePr>
          <p:nvPr>
            <p:extLst>
              <p:ext uri="{D42A27DB-BD31-4B8C-83A1-F6EECF244321}">
                <p14:modId xmlns:p14="http://schemas.microsoft.com/office/powerpoint/2010/main" val="3322205315"/>
              </p:ext>
            </p:extLst>
          </p:nvPr>
        </p:nvGraphicFramePr>
        <p:xfrm>
          <a:off x="241300" y="2638384"/>
          <a:ext cx="8638572" cy="1979930"/>
        </p:xfrm>
        <a:graphic>
          <a:graphicData uri="http://schemas.openxmlformats.org/drawingml/2006/table">
            <a:tbl>
              <a:tblPr/>
              <a:tblGrid>
                <a:gridCol w="8638572">
                  <a:extLst>
                    <a:ext uri="{9D8B030D-6E8A-4147-A177-3AD203B41FA5}">
                      <a16:colId xmlns:a16="http://schemas.microsoft.com/office/drawing/2014/main" val="1769697842"/>
                    </a:ext>
                  </a:extLst>
                </a:gridCol>
              </a:tblGrid>
              <a:tr h="203200">
                <a:tc>
                  <a:txBody>
                    <a:bodyPr/>
                    <a:lstStyle/>
                    <a:p>
                      <a:pPr algn="l" fontAlgn="ctr"/>
                      <a:r>
                        <a:rPr lang="en-US" sz="1800" b="0" i="0" u="none" strike="noStrike" dirty="0">
                          <a:solidFill>
                            <a:srgbClr val="000000"/>
                          </a:solidFill>
                          <a:effectLst/>
                          <a:latin typeface="Calibri" panose="020F0502020204030204" pitchFamily="34" charset="0"/>
                        </a:rPr>
                        <a:t>INFO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264973"/>
                  </a:ext>
                </a:extLst>
              </a:tr>
              <a:tr h="863600">
                <a:tc>
                  <a:txBody>
                    <a:bodyPr/>
                    <a:lstStyle/>
                    <a:p>
                      <a:pPr algn="l" fontAlgn="ctr"/>
                      <a:r>
                        <a:rPr lang="en-US" sz="1800" b="0" i="0" u="none" strike="noStrike" dirty="0">
                          <a:solidFill>
                            <a:srgbClr val="000000"/>
                          </a:solidFill>
                          <a:effectLst/>
                          <a:latin typeface="Calibri" panose="020F0502020204030204" pitchFamily="34" charset="0"/>
                        </a:rPr>
                        <a:t>AC=1;AF=0.125;AN=6;BaseQRankSum=0.124;ClippingRankSum=0;DP=200767;ExcessHet=0.0003; FS=1.214;InbreedingCoeff=0.0426;MLEAC=2036;MLEAF=0.125;MQ=60;MQRankSum=0; QD=16.95;ReadPosRankSum=0.048;SOR=0.837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1735"/>
                  </a:ext>
                </a:extLst>
              </a:tr>
              <a:tr h="647700">
                <a:tc>
                  <a:txBody>
                    <a:bodyPr/>
                    <a:lstStyle/>
                    <a:p>
                      <a:pPr algn="l" fontAlgn="ctr"/>
                      <a:r>
                        <a:rPr lang="en-US" sz="1800" b="0" i="0" u="none" strike="noStrike" dirty="0">
                          <a:solidFill>
                            <a:srgbClr val="000000"/>
                          </a:solidFill>
                          <a:effectLst/>
                          <a:latin typeface="Calibri" panose="020F0502020204030204" pitchFamily="34" charset="0"/>
                        </a:rPr>
                        <a:t>AC=2;AF=0.078;AN=6;BaseQRankSum=0;ClippingRankSum=0;DP=53124;ExcessHet=0;FS=0; </a:t>
                      </a:r>
                      <a:r>
                        <a:rPr lang="en-US" sz="1800" b="0" i="0" u="none" strike="noStrike" dirty="0" err="1">
                          <a:solidFill>
                            <a:srgbClr val="000000"/>
                          </a:solidFill>
                          <a:effectLst/>
                          <a:latin typeface="Calibri" panose="020F0502020204030204" pitchFamily="34" charset="0"/>
                        </a:rPr>
                        <a:t>InbreedingCoeff</a:t>
                      </a:r>
                      <a:r>
                        <a:rPr lang="en-US" sz="1800" b="0" i="0" u="none" strike="noStrike" dirty="0">
                          <a:solidFill>
                            <a:srgbClr val="000000"/>
                          </a:solidFill>
                          <a:effectLst/>
                          <a:latin typeface="Calibri" panose="020F0502020204030204" pitchFamily="34" charset="0"/>
                        </a:rPr>
                        <a:t>=0.0555;MLEAC=1306;MLEAF=0.081;MQ=59.69;MQRankSum=0;QD=18.37; </a:t>
                      </a:r>
                      <a:r>
                        <a:rPr lang="en-US" sz="1800" b="0" i="0" u="none" strike="noStrike" dirty="0" err="1">
                          <a:solidFill>
                            <a:srgbClr val="000000"/>
                          </a:solidFill>
                          <a:effectLst/>
                          <a:latin typeface="Calibri" panose="020F0502020204030204" pitchFamily="34" charset="0"/>
                        </a:rPr>
                        <a:t>ReadPosRankSum</a:t>
                      </a:r>
                      <a:r>
                        <a:rPr lang="en-US" sz="1800" b="0" i="0" u="none" strike="noStrike" dirty="0">
                          <a:solidFill>
                            <a:srgbClr val="000000"/>
                          </a:solidFill>
                          <a:effectLst/>
                          <a:latin typeface="Calibri" panose="020F0502020204030204" pitchFamily="34" charset="0"/>
                        </a:rPr>
                        <a:t>=0;SOR=0.667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20547"/>
                  </a:ext>
                </a:extLst>
              </a:tr>
            </a:tbl>
          </a:graphicData>
        </a:graphic>
      </p:graphicFrame>
    </p:spTree>
    <p:extLst>
      <p:ext uri="{BB962C8B-B14F-4D97-AF65-F5344CB8AC3E}">
        <p14:creationId xmlns:p14="http://schemas.microsoft.com/office/powerpoint/2010/main" val="143236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299"/>
            <a:ext cx="7886700" cy="1325563"/>
          </a:xfrm>
        </p:spPr>
        <p:txBody>
          <a:bodyPr>
            <a:normAutofit/>
          </a:bodyPr>
          <a:lstStyle/>
          <a:p>
            <a:pPr algn="ctr"/>
            <a:r>
              <a:rPr lang="en-US" sz="3200" dirty="0"/>
              <a:t>Variant Call Format (VCF)</a:t>
            </a:r>
          </a:p>
        </p:txBody>
      </p:sp>
      <p:sp>
        <p:nvSpPr>
          <p:cNvPr id="7" name="TextBox 6"/>
          <p:cNvSpPr txBox="1"/>
          <p:nvPr/>
        </p:nvSpPr>
        <p:spPr>
          <a:xfrm rot="19909975">
            <a:off x="-116034" y="931302"/>
            <a:ext cx="1448609" cy="369332"/>
          </a:xfrm>
          <a:prstGeom prst="rect">
            <a:avLst/>
          </a:prstGeom>
          <a:noFill/>
        </p:spPr>
        <p:txBody>
          <a:bodyPr wrap="none" rtlCol="0">
            <a:spAutoFit/>
          </a:bodyPr>
          <a:lstStyle/>
          <a:p>
            <a:r>
              <a:rPr lang="en-US" dirty="0">
                <a:solidFill>
                  <a:srgbClr val="FF0000"/>
                </a:solidFill>
              </a:rPr>
              <a:t>Chromosome</a:t>
            </a:r>
          </a:p>
        </p:txBody>
      </p:sp>
      <p:sp>
        <p:nvSpPr>
          <p:cNvPr id="8" name="TextBox 7"/>
          <p:cNvSpPr txBox="1"/>
          <p:nvPr/>
        </p:nvSpPr>
        <p:spPr>
          <a:xfrm rot="19909975">
            <a:off x="1744865" y="903197"/>
            <a:ext cx="940507" cy="369332"/>
          </a:xfrm>
          <a:prstGeom prst="rect">
            <a:avLst/>
          </a:prstGeom>
          <a:noFill/>
        </p:spPr>
        <p:txBody>
          <a:bodyPr wrap="none" rtlCol="0">
            <a:spAutoFit/>
          </a:bodyPr>
          <a:lstStyle/>
          <a:p>
            <a:r>
              <a:rPr lang="en-US" dirty="0">
                <a:solidFill>
                  <a:srgbClr val="FF0000"/>
                </a:solidFill>
              </a:rPr>
              <a:t>Position</a:t>
            </a:r>
          </a:p>
        </p:txBody>
      </p:sp>
      <p:sp>
        <p:nvSpPr>
          <p:cNvPr id="10" name="TextBox 9"/>
          <p:cNvSpPr txBox="1"/>
          <p:nvPr/>
        </p:nvSpPr>
        <p:spPr>
          <a:xfrm rot="19909975">
            <a:off x="2951859" y="885328"/>
            <a:ext cx="813043" cy="369332"/>
          </a:xfrm>
          <a:prstGeom prst="rect">
            <a:avLst/>
          </a:prstGeom>
          <a:noFill/>
        </p:spPr>
        <p:txBody>
          <a:bodyPr wrap="none" rtlCol="0">
            <a:spAutoFit/>
          </a:bodyPr>
          <a:lstStyle/>
          <a:p>
            <a:r>
              <a:rPr lang="en-US" dirty="0">
                <a:solidFill>
                  <a:srgbClr val="FF0000"/>
                </a:solidFill>
              </a:rPr>
              <a:t>SNP ID</a:t>
            </a:r>
          </a:p>
        </p:txBody>
      </p:sp>
      <p:sp>
        <p:nvSpPr>
          <p:cNvPr id="11" name="TextBox 10"/>
          <p:cNvSpPr txBox="1"/>
          <p:nvPr/>
        </p:nvSpPr>
        <p:spPr>
          <a:xfrm rot="19909975">
            <a:off x="3881497" y="745132"/>
            <a:ext cx="1179682" cy="646331"/>
          </a:xfrm>
          <a:prstGeom prst="rect">
            <a:avLst/>
          </a:prstGeom>
          <a:noFill/>
        </p:spPr>
        <p:txBody>
          <a:bodyPr wrap="none" rtlCol="0">
            <a:spAutoFit/>
          </a:bodyPr>
          <a:lstStyle/>
          <a:p>
            <a:r>
              <a:rPr lang="en-US" dirty="0">
                <a:solidFill>
                  <a:srgbClr val="FF0000"/>
                </a:solidFill>
              </a:rPr>
              <a:t>Reference </a:t>
            </a:r>
          </a:p>
          <a:p>
            <a:r>
              <a:rPr lang="en-US" dirty="0">
                <a:solidFill>
                  <a:srgbClr val="FF0000"/>
                </a:solidFill>
              </a:rPr>
              <a:t>Allele</a:t>
            </a:r>
          </a:p>
        </p:txBody>
      </p:sp>
      <p:sp>
        <p:nvSpPr>
          <p:cNvPr id="12" name="TextBox 11"/>
          <p:cNvSpPr txBox="1"/>
          <p:nvPr/>
        </p:nvSpPr>
        <p:spPr>
          <a:xfrm rot="19800000">
            <a:off x="4902845" y="768324"/>
            <a:ext cx="1113703" cy="646331"/>
          </a:xfrm>
          <a:prstGeom prst="rect">
            <a:avLst/>
          </a:prstGeom>
          <a:noFill/>
        </p:spPr>
        <p:txBody>
          <a:bodyPr wrap="none" rtlCol="0">
            <a:spAutoFit/>
          </a:bodyPr>
          <a:lstStyle/>
          <a:p>
            <a:r>
              <a:rPr lang="en-US" dirty="0">
                <a:solidFill>
                  <a:srgbClr val="FF0000"/>
                </a:solidFill>
              </a:rPr>
              <a:t>Alternate </a:t>
            </a:r>
          </a:p>
          <a:p>
            <a:r>
              <a:rPr lang="en-US" dirty="0">
                <a:solidFill>
                  <a:srgbClr val="FF0000"/>
                </a:solidFill>
              </a:rPr>
              <a:t>Allele</a:t>
            </a:r>
          </a:p>
        </p:txBody>
      </p:sp>
      <p:sp>
        <p:nvSpPr>
          <p:cNvPr id="13" name="TextBox 12"/>
          <p:cNvSpPr txBox="1"/>
          <p:nvPr/>
        </p:nvSpPr>
        <p:spPr>
          <a:xfrm rot="19909975">
            <a:off x="5808788" y="681292"/>
            <a:ext cx="1418595" cy="646331"/>
          </a:xfrm>
          <a:prstGeom prst="rect">
            <a:avLst/>
          </a:prstGeom>
          <a:noFill/>
        </p:spPr>
        <p:txBody>
          <a:bodyPr wrap="square" rtlCol="0">
            <a:spAutoFit/>
          </a:bodyPr>
          <a:lstStyle/>
          <a:p>
            <a:pPr algn="ctr"/>
            <a:r>
              <a:rPr lang="en-US" dirty="0">
                <a:solidFill>
                  <a:srgbClr val="FF0000"/>
                </a:solidFill>
              </a:rPr>
              <a:t>Variant quality Score</a:t>
            </a:r>
          </a:p>
        </p:txBody>
      </p:sp>
      <p:sp>
        <p:nvSpPr>
          <p:cNvPr id="14" name="TextBox 13"/>
          <p:cNvSpPr txBox="1"/>
          <p:nvPr/>
        </p:nvSpPr>
        <p:spPr>
          <a:xfrm rot="19909975">
            <a:off x="7484647" y="754350"/>
            <a:ext cx="666464" cy="369332"/>
          </a:xfrm>
          <a:prstGeom prst="rect">
            <a:avLst/>
          </a:prstGeom>
          <a:noFill/>
        </p:spPr>
        <p:txBody>
          <a:bodyPr wrap="none" rtlCol="0">
            <a:spAutoFit/>
          </a:bodyPr>
          <a:lstStyle/>
          <a:p>
            <a:r>
              <a:rPr lang="en-US" dirty="0">
                <a:solidFill>
                  <a:srgbClr val="FF0000"/>
                </a:solidFill>
              </a:rPr>
              <a:t>Filter</a:t>
            </a:r>
          </a:p>
        </p:txBody>
      </p:sp>
      <p:graphicFrame>
        <p:nvGraphicFramePr>
          <p:cNvPr id="15" name="Table 14">
            <a:extLst>
              <a:ext uri="{FF2B5EF4-FFF2-40B4-BE49-F238E27FC236}">
                <a16:creationId xmlns:a16="http://schemas.microsoft.com/office/drawing/2014/main" id="{60E3A47B-3E73-3C47-B9DB-9A0F7A372E57}"/>
              </a:ext>
            </a:extLst>
          </p:cNvPr>
          <p:cNvGraphicFramePr>
            <a:graphicFrameLocks noGrp="1"/>
          </p:cNvGraphicFramePr>
          <p:nvPr>
            <p:extLst>
              <p:ext uri="{D42A27DB-BD31-4B8C-83A1-F6EECF244321}">
                <p14:modId xmlns:p14="http://schemas.microsoft.com/office/powerpoint/2010/main" val="4109714333"/>
              </p:ext>
            </p:extLst>
          </p:nvPr>
        </p:nvGraphicFramePr>
        <p:xfrm>
          <a:off x="264128" y="1494490"/>
          <a:ext cx="8615744" cy="866450"/>
        </p:xfrm>
        <a:graphic>
          <a:graphicData uri="http://schemas.openxmlformats.org/drawingml/2006/table">
            <a:tbl>
              <a:tblPr/>
              <a:tblGrid>
                <a:gridCol w="1473270">
                  <a:extLst>
                    <a:ext uri="{9D8B030D-6E8A-4147-A177-3AD203B41FA5}">
                      <a16:colId xmlns:a16="http://schemas.microsoft.com/office/drawing/2014/main" val="2234149395"/>
                    </a:ext>
                  </a:extLst>
                </a:gridCol>
                <a:gridCol w="1415494">
                  <a:extLst>
                    <a:ext uri="{9D8B030D-6E8A-4147-A177-3AD203B41FA5}">
                      <a16:colId xmlns:a16="http://schemas.microsoft.com/office/drawing/2014/main" val="706800074"/>
                    </a:ext>
                  </a:extLst>
                </a:gridCol>
                <a:gridCol w="1848811">
                  <a:extLst>
                    <a:ext uri="{9D8B030D-6E8A-4147-A177-3AD203B41FA5}">
                      <a16:colId xmlns:a16="http://schemas.microsoft.com/office/drawing/2014/main" val="2472717308"/>
                    </a:ext>
                  </a:extLst>
                </a:gridCol>
                <a:gridCol w="758302">
                  <a:extLst>
                    <a:ext uri="{9D8B030D-6E8A-4147-A177-3AD203B41FA5}">
                      <a16:colId xmlns:a16="http://schemas.microsoft.com/office/drawing/2014/main" val="1338974317"/>
                    </a:ext>
                  </a:extLst>
                </a:gridCol>
                <a:gridCol w="722192">
                  <a:extLst>
                    <a:ext uri="{9D8B030D-6E8A-4147-A177-3AD203B41FA5}">
                      <a16:colId xmlns:a16="http://schemas.microsoft.com/office/drawing/2014/main" val="591355626"/>
                    </a:ext>
                  </a:extLst>
                </a:gridCol>
                <a:gridCol w="1242169">
                  <a:extLst>
                    <a:ext uri="{9D8B030D-6E8A-4147-A177-3AD203B41FA5}">
                      <a16:colId xmlns:a16="http://schemas.microsoft.com/office/drawing/2014/main" val="2503030208"/>
                    </a:ext>
                  </a:extLst>
                </a:gridCol>
                <a:gridCol w="1155506">
                  <a:extLst>
                    <a:ext uri="{9D8B030D-6E8A-4147-A177-3AD203B41FA5}">
                      <a16:colId xmlns:a16="http://schemas.microsoft.com/office/drawing/2014/main" val="3088016627"/>
                    </a:ext>
                  </a:extLst>
                </a:gridCol>
              </a:tblGrid>
              <a:tr h="172904">
                <a:tc>
                  <a:txBody>
                    <a:bodyPr/>
                    <a:lstStyle/>
                    <a:p>
                      <a:pPr algn="l" fontAlgn="ctr"/>
                      <a:r>
                        <a:rPr lang="en-US" sz="1800" b="0" i="0" u="none" strike="noStrike">
                          <a:solidFill>
                            <a:srgbClr val="000000"/>
                          </a:solidFill>
                          <a:effectLst/>
                          <a:latin typeface="Calibri" panose="020F0502020204030204" pitchFamily="34" charset="0"/>
                        </a:rPr>
                        <a:t>#CHROM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REF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ALT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QUAL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FILTER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1028"/>
                  </a:ext>
                </a:extLst>
              </a:tr>
              <a:tr h="298760">
                <a:tc>
                  <a:txBody>
                    <a:bodyPr/>
                    <a:lstStyle/>
                    <a:p>
                      <a:pPr algn="l" fontAlgn="ctr"/>
                      <a:r>
                        <a:rPr lang="en-US" sz="1800" b="0" i="0" u="none" strike="noStrike">
                          <a:solidFill>
                            <a:srgbClr val="000000"/>
                          </a:solidFill>
                          <a:effectLst/>
                          <a:latin typeface="Calibri" panose="020F0502020204030204" pitchFamily="34" charset="0"/>
                        </a:rPr>
                        <a:t>chr8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1952745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rs2272608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771045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PASS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68873"/>
                  </a:ext>
                </a:extLst>
              </a:tr>
              <a:tr h="224070">
                <a:tc>
                  <a:txBody>
                    <a:bodyPr/>
                    <a:lstStyle/>
                    <a:p>
                      <a:pPr algn="l" fontAlgn="ctr"/>
                      <a:r>
                        <a:rPr lang="en-US" sz="1800" b="0" i="0" u="none" strike="noStrike">
                          <a:solidFill>
                            <a:srgbClr val="000000"/>
                          </a:solidFill>
                          <a:effectLst/>
                          <a:latin typeface="Calibri" panose="020F0502020204030204" pitchFamily="34" charset="0"/>
                        </a:rPr>
                        <a:t>chr8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3219437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rs28455997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153017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PASS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5159443"/>
                  </a:ext>
                </a:extLst>
              </a:tr>
            </a:tbl>
          </a:graphicData>
        </a:graphic>
      </p:graphicFrame>
      <p:graphicFrame>
        <p:nvGraphicFramePr>
          <p:cNvPr id="21" name="Table 20">
            <a:extLst>
              <a:ext uri="{FF2B5EF4-FFF2-40B4-BE49-F238E27FC236}">
                <a16:creationId xmlns:a16="http://schemas.microsoft.com/office/drawing/2014/main" id="{1C4A5036-D937-7742-A383-8B6B98FDF6AD}"/>
              </a:ext>
            </a:extLst>
          </p:cNvPr>
          <p:cNvGraphicFramePr>
            <a:graphicFrameLocks noGrp="1"/>
          </p:cNvGraphicFramePr>
          <p:nvPr>
            <p:extLst>
              <p:ext uri="{D42A27DB-BD31-4B8C-83A1-F6EECF244321}">
                <p14:modId xmlns:p14="http://schemas.microsoft.com/office/powerpoint/2010/main" val="592669368"/>
              </p:ext>
            </p:extLst>
          </p:nvPr>
        </p:nvGraphicFramePr>
        <p:xfrm>
          <a:off x="258242" y="2403275"/>
          <a:ext cx="8621630" cy="1979930"/>
        </p:xfrm>
        <a:graphic>
          <a:graphicData uri="http://schemas.openxmlformats.org/drawingml/2006/table">
            <a:tbl>
              <a:tblPr/>
              <a:tblGrid>
                <a:gridCol w="8621630">
                  <a:extLst>
                    <a:ext uri="{9D8B030D-6E8A-4147-A177-3AD203B41FA5}">
                      <a16:colId xmlns:a16="http://schemas.microsoft.com/office/drawing/2014/main" val="1769697842"/>
                    </a:ext>
                  </a:extLst>
                </a:gridCol>
              </a:tblGrid>
              <a:tr h="203200">
                <a:tc>
                  <a:txBody>
                    <a:bodyPr/>
                    <a:lstStyle/>
                    <a:p>
                      <a:pPr algn="l" fontAlgn="ctr"/>
                      <a:r>
                        <a:rPr lang="en-US" sz="1800" b="0" i="0" u="none" strike="noStrike" dirty="0">
                          <a:solidFill>
                            <a:srgbClr val="000000"/>
                          </a:solidFill>
                          <a:effectLst/>
                          <a:latin typeface="Calibri" panose="020F0502020204030204" pitchFamily="34" charset="0"/>
                        </a:rPr>
                        <a:t>INFO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264973"/>
                  </a:ext>
                </a:extLst>
              </a:tr>
              <a:tr h="863600">
                <a:tc>
                  <a:txBody>
                    <a:bodyPr/>
                    <a:lstStyle/>
                    <a:p>
                      <a:pPr algn="l" fontAlgn="ctr"/>
                      <a:r>
                        <a:rPr lang="en-US" sz="1800" b="0" i="0" u="none" strike="noStrike" dirty="0">
                          <a:solidFill>
                            <a:srgbClr val="000000"/>
                          </a:solidFill>
                          <a:effectLst/>
                          <a:latin typeface="Calibri" panose="020F0502020204030204" pitchFamily="34" charset="0"/>
                        </a:rPr>
                        <a:t>AC=1;AF=0.125;AN=6;BaseQRankSum=0.124;ClippingRankSum=0;DP=200767;ExcessHet=0.0003; FS=1.214;InbreedingCoeff=0.0426;MLEAC=2036;MLEAF=0.125;MQ=60;MQRankSum=0; QD=16.95;ReadPosRankSum=0.048;SOR=0.837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1735"/>
                  </a:ext>
                </a:extLst>
              </a:tr>
              <a:tr h="647700">
                <a:tc>
                  <a:txBody>
                    <a:bodyPr/>
                    <a:lstStyle/>
                    <a:p>
                      <a:pPr algn="l" fontAlgn="ctr"/>
                      <a:r>
                        <a:rPr lang="en-US" sz="1800" b="0" i="0" u="none" strike="noStrike" dirty="0">
                          <a:solidFill>
                            <a:srgbClr val="000000"/>
                          </a:solidFill>
                          <a:effectLst/>
                          <a:latin typeface="Calibri" panose="020F0502020204030204" pitchFamily="34" charset="0"/>
                        </a:rPr>
                        <a:t>AC=2;AF=0.078;AN=6;BaseQRankSum=0;ClippingRankSum=0;DP=53124;ExcessHet=0;FS=0; </a:t>
                      </a:r>
                      <a:r>
                        <a:rPr lang="en-US" sz="1800" b="0" i="0" u="none" strike="noStrike" dirty="0" err="1">
                          <a:solidFill>
                            <a:srgbClr val="000000"/>
                          </a:solidFill>
                          <a:effectLst/>
                          <a:latin typeface="Calibri" panose="020F0502020204030204" pitchFamily="34" charset="0"/>
                        </a:rPr>
                        <a:t>InbreedingCoeff</a:t>
                      </a:r>
                      <a:r>
                        <a:rPr lang="en-US" sz="1800" b="0" i="0" u="none" strike="noStrike" dirty="0">
                          <a:solidFill>
                            <a:srgbClr val="000000"/>
                          </a:solidFill>
                          <a:effectLst/>
                          <a:latin typeface="Calibri" panose="020F0502020204030204" pitchFamily="34" charset="0"/>
                        </a:rPr>
                        <a:t>=0.0555;MLEAC=1306;MLEAF=0.081;MQ=59.69;MQRankSum=0;QD=18.37; </a:t>
                      </a:r>
                      <a:r>
                        <a:rPr lang="en-US" sz="1800" b="0" i="0" u="none" strike="noStrike" dirty="0" err="1">
                          <a:solidFill>
                            <a:srgbClr val="000000"/>
                          </a:solidFill>
                          <a:effectLst/>
                          <a:latin typeface="Calibri" panose="020F0502020204030204" pitchFamily="34" charset="0"/>
                        </a:rPr>
                        <a:t>ReadPosRankSum</a:t>
                      </a:r>
                      <a:r>
                        <a:rPr lang="en-US" sz="1800" b="0" i="0" u="none" strike="noStrike" dirty="0">
                          <a:solidFill>
                            <a:srgbClr val="000000"/>
                          </a:solidFill>
                          <a:effectLst/>
                          <a:latin typeface="Calibri" panose="020F0502020204030204" pitchFamily="34" charset="0"/>
                        </a:rPr>
                        <a:t>=0;SOR=0.667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20547"/>
                  </a:ext>
                </a:extLst>
              </a:tr>
            </a:tbl>
          </a:graphicData>
        </a:graphic>
      </p:graphicFrame>
      <p:graphicFrame>
        <p:nvGraphicFramePr>
          <p:cNvPr id="5" name="Table 4">
            <a:extLst>
              <a:ext uri="{FF2B5EF4-FFF2-40B4-BE49-F238E27FC236}">
                <a16:creationId xmlns:a16="http://schemas.microsoft.com/office/drawing/2014/main" id="{0ED23536-F12A-0B46-A7EF-0AC16FB2DBFD}"/>
              </a:ext>
            </a:extLst>
          </p:cNvPr>
          <p:cNvGraphicFramePr>
            <a:graphicFrameLocks noGrp="1"/>
          </p:cNvGraphicFramePr>
          <p:nvPr>
            <p:extLst>
              <p:ext uri="{D42A27DB-BD31-4B8C-83A1-F6EECF244321}">
                <p14:modId xmlns:p14="http://schemas.microsoft.com/office/powerpoint/2010/main" val="3507363732"/>
              </p:ext>
            </p:extLst>
          </p:nvPr>
        </p:nvGraphicFramePr>
        <p:xfrm>
          <a:off x="85978" y="4456110"/>
          <a:ext cx="9019922" cy="916403"/>
        </p:xfrm>
        <a:graphic>
          <a:graphicData uri="http://schemas.openxmlformats.org/drawingml/2006/table">
            <a:tbl>
              <a:tblPr/>
              <a:tblGrid>
                <a:gridCol w="1603121">
                  <a:extLst>
                    <a:ext uri="{9D8B030D-6E8A-4147-A177-3AD203B41FA5}">
                      <a16:colId xmlns:a16="http://schemas.microsoft.com/office/drawing/2014/main" val="1347883682"/>
                    </a:ext>
                  </a:extLst>
                </a:gridCol>
                <a:gridCol w="2433638">
                  <a:extLst>
                    <a:ext uri="{9D8B030D-6E8A-4147-A177-3AD203B41FA5}">
                      <a16:colId xmlns:a16="http://schemas.microsoft.com/office/drawing/2014/main" val="3055023984"/>
                    </a:ext>
                  </a:extLst>
                </a:gridCol>
                <a:gridCol w="2549525">
                  <a:extLst>
                    <a:ext uri="{9D8B030D-6E8A-4147-A177-3AD203B41FA5}">
                      <a16:colId xmlns:a16="http://schemas.microsoft.com/office/drawing/2014/main" val="2276440938"/>
                    </a:ext>
                  </a:extLst>
                </a:gridCol>
                <a:gridCol w="2433638">
                  <a:extLst>
                    <a:ext uri="{9D8B030D-6E8A-4147-A177-3AD203B41FA5}">
                      <a16:colId xmlns:a16="http://schemas.microsoft.com/office/drawing/2014/main" val="1428314354"/>
                    </a:ext>
                  </a:extLst>
                </a:gridCol>
              </a:tblGrid>
              <a:tr h="168124">
                <a:tc>
                  <a:txBody>
                    <a:bodyPr/>
                    <a:lstStyle/>
                    <a:p>
                      <a:pPr algn="l" fontAlgn="ctr"/>
                      <a:r>
                        <a:rPr lang="en-US" sz="1800" b="0" i="0" u="none" strike="noStrike">
                          <a:solidFill>
                            <a:srgbClr val="000000"/>
                          </a:solidFill>
                          <a:effectLst/>
                          <a:latin typeface="Calibri" panose="020F0502020204030204" pitchFamily="34" charset="0"/>
                        </a:rPr>
                        <a:t>FORMAT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person1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person2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person3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11030114"/>
                  </a:ext>
                </a:extLst>
              </a:tr>
              <a:tr h="348713">
                <a:tc>
                  <a:txBody>
                    <a:bodyPr/>
                    <a:lstStyle/>
                    <a:p>
                      <a:pPr algn="l" fontAlgn="ctr"/>
                      <a:r>
                        <a:rPr lang="en-US" sz="1800" b="0" i="0" u="none" strike="noStrike">
                          <a:solidFill>
                            <a:srgbClr val="000000"/>
                          </a:solidFill>
                          <a:effectLst/>
                          <a:latin typeface="Calibri" panose="020F0502020204030204" pitchFamily="34" charset="0"/>
                        </a:rPr>
                        <a:t>GT:AD:DP:GQ:PL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0/0:27,0:27:81:0,81,1070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0/1:17,14:31:99:449,0,613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0/0:31,0:31:87:0,87,1305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3629502"/>
                  </a:ext>
                </a:extLst>
              </a:tr>
              <a:tr h="261534">
                <a:tc>
                  <a:txBody>
                    <a:bodyPr/>
                    <a:lstStyle/>
                    <a:p>
                      <a:pPr algn="l" fontAlgn="ctr"/>
                      <a:r>
                        <a:rPr lang="en-US" sz="1800" b="0" i="0" u="none" strike="noStrike">
                          <a:solidFill>
                            <a:srgbClr val="000000"/>
                          </a:solidFill>
                          <a:effectLst/>
                          <a:latin typeface="Calibri" panose="020F0502020204030204" pitchFamily="34" charset="0"/>
                        </a:rPr>
                        <a:t>GT:AD:DP:GQ:PL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0/0:11,0:11:21:0,21,315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0/1:2,2:4:71:71,0,71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0/1:2,7:9:52:187,0,52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0793240"/>
                  </a:ext>
                </a:extLst>
              </a:tr>
            </a:tbl>
          </a:graphicData>
        </a:graphic>
      </p:graphicFrame>
      <p:sp>
        <p:nvSpPr>
          <p:cNvPr id="16" name="TextBox 15">
            <a:extLst>
              <a:ext uri="{FF2B5EF4-FFF2-40B4-BE49-F238E27FC236}">
                <a16:creationId xmlns:a16="http://schemas.microsoft.com/office/drawing/2014/main" id="{F33EC361-B5CE-2B4E-962F-68C8F5008AC5}"/>
              </a:ext>
            </a:extLst>
          </p:cNvPr>
          <p:cNvSpPr txBox="1"/>
          <p:nvPr/>
        </p:nvSpPr>
        <p:spPr>
          <a:xfrm>
            <a:off x="0" y="5389446"/>
            <a:ext cx="11728660" cy="1107996"/>
          </a:xfrm>
          <a:prstGeom prst="rect">
            <a:avLst/>
          </a:prstGeom>
          <a:noFill/>
        </p:spPr>
        <p:txBody>
          <a:bodyPr wrap="square" rtlCol="0">
            <a:spAutoFit/>
          </a:bodyPr>
          <a:lstStyle/>
          <a:p>
            <a:r>
              <a:rPr lang="en-US" sz="2200" b="1" dirty="0">
                <a:solidFill>
                  <a:srgbClr val="FF0000"/>
                </a:solidFill>
              </a:rPr>
              <a:t>FORMAT field indicates the structure of the GENOTYPE fields</a:t>
            </a:r>
          </a:p>
          <a:p>
            <a:r>
              <a:rPr lang="en-US" sz="2200" dirty="0">
                <a:solidFill>
                  <a:srgbClr val="FF0000"/>
                </a:solidFill>
              </a:rPr>
              <a:t>GT: genotype (0/0, 0/1, 1/1); AD: allele depth (ref, alt), DP (depth)</a:t>
            </a:r>
          </a:p>
          <a:p>
            <a:r>
              <a:rPr lang="en-US" sz="2200" dirty="0">
                <a:solidFill>
                  <a:srgbClr val="FF0000"/>
                </a:solidFill>
              </a:rPr>
              <a:t>PL: normalized, </a:t>
            </a:r>
            <a:r>
              <a:rPr lang="en-US" sz="2200" dirty="0" err="1">
                <a:solidFill>
                  <a:srgbClr val="FF0000"/>
                </a:solidFill>
              </a:rPr>
              <a:t>phred</a:t>
            </a:r>
            <a:r>
              <a:rPr lang="en-US" sz="2200" dirty="0">
                <a:solidFill>
                  <a:srgbClr val="FF0000"/>
                </a:solidFill>
              </a:rPr>
              <a:t>-scaled likelihoods  for genotypes; GQ: genotype quality</a:t>
            </a:r>
          </a:p>
        </p:txBody>
      </p:sp>
      <p:pic>
        <p:nvPicPr>
          <p:cNvPr id="6" name="Picture 5">
            <a:extLst>
              <a:ext uri="{FF2B5EF4-FFF2-40B4-BE49-F238E27FC236}">
                <a16:creationId xmlns:a16="http://schemas.microsoft.com/office/drawing/2014/main" id="{17C6B805-FDA0-4747-B42A-258E141AE00E}"/>
              </a:ext>
            </a:extLst>
          </p:cNvPr>
          <p:cNvPicPr>
            <a:picLocks noChangeAspect="1"/>
          </p:cNvPicPr>
          <p:nvPr/>
        </p:nvPicPr>
        <p:blipFill rotWithShape="1">
          <a:blip r:embed="rId3"/>
          <a:srcRect t="17470"/>
          <a:stretch/>
        </p:blipFill>
        <p:spPr>
          <a:xfrm>
            <a:off x="1827860" y="6426047"/>
            <a:ext cx="4847095" cy="567419"/>
          </a:xfrm>
          <a:prstGeom prst="rect">
            <a:avLst/>
          </a:prstGeom>
        </p:spPr>
      </p:pic>
    </p:spTree>
    <p:extLst>
      <p:ext uri="{BB962C8B-B14F-4D97-AF65-F5344CB8AC3E}">
        <p14:creationId xmlns:p14="http://schemas.microsoft.com/office/powerpoint/2010/main" val="24682651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1D695-04D8-304C-A60F-BD9584E642BC}"/>
              </a:ext>
            </a:extLst>
          </p:cNvPr>
          <p:cNvSpPr>
            <a:spLocks noGrp="1"/>
          </p:cNvSpPr>
          <p:nvPr>
            <p:ph type="title"/>
          </p:nvPr>
        </p:nvSpPr>
        <p:spPr>
          <a:xfrm>
            <a:off x="628650" y="88421"/>
            <a:ext cx="7886700" cy="1325563"/>
          </a:xfrm>
        </p:spPr>
        <p:txBody>
          <a:bodyPr/>
          <a:lstStyle/>
          <a:p>
            <a:pPr algn="ctr"/>
            <a:r>
              <a:rPr lang="en-US" dirty="0"/>
              <a:t>Multiallelic variants</a:t>
            </a:r>
          </a:p>
        </p:txBody>
      </p:sp>
      <p:graphicFrame>
        <p:nvGraphicFramePr>
          <p:cNvPr id="3" name="Table 2">
            <a:extLst>
              <a:ext uri="{FF2B5EF4-FFF2-40B4-BE49-F238E27FC236}">
                <a16:creationId xmlns:a16="http://schemas.microsoft.com/office/drawing/2014/main" id="{9A023B92-D71A-F54A-BA56-314AA2562EE2}"/>
              </a:ext>
            </a:extLst>
          </p:cNvPr>
          <p:cNvGraphicFramePr>
            <a:graphicFrameLocks noGrp="1"/>
          </p:cNvGraphicFramePr>
          <p:nvPr>
            <p:extLst>
              <p:ext uri="{D42A27DB-BD31-4B8C-83A1-F6EECF244321}">
                <p14:modId xmlns:p14="http://schemas.microsoft.com/office/powerpoint/2010/main" val="360603788"/>
              </p:ext>
            </p:extLst>
          </p:nvPr>
        </p:nvGraphicFramePr>
        <p:xfrm>
          <a:off x="244237" y="2345383"/>
          <a:ext cx="7624752" cy="567690"/>
        </p:xfrm>
        <a:graphic>
          <a:graphicData uri="http://schemas.openxmlformats.org/drawingml/2006/table">
            <a:tbl>
              <a:tblPr/>
              <a:tblGrid>
                <a:gridCol w="956295">
                  <a:extLst>
                    <a:ext uri="{9D8B030D-6E8A-4147-A177-3AD203B41FA5}">
                      <a16:colId xmlns:a16="http://schemas.microsoft.com/office/drawing/2014/main" val="2836842034"/>
                    </a:ext>
                  </a:extLst>
                </a:gridCol>
                <a:gridCol w="1652865">
                  <a:extLst>
                    <a:ext uri="{9D8B030D-6E8A-4147-A177-3AD203B41FA5}">
                      <a16:colId xmlns:a16="http://schemas.microsoft.com/office/drawing/2014/main" val="3517934215"/>
                    </a:ext>
                  </a:extLst>
                </a:gridCol>
                <a:gridCol w="436965">
                  <a:extLst>
                    <a:ext uri="{9D8B030D-6E8A-4147-A177-3AD203B41FA5}">
                      <a16:colId xmlns:a16="http://schemas.microsoft.com/office/drawing/2014/main" val="1788620076"/>
                    </a:ext>
                  </a:extLst>
                </a:gridCol>
                <a:gridCol w="664946">
                  <a:extLst>
                    <a:ext uri="{9D8B030D-6E8A-4147-A177-3AD203B41FA5}">
                      <a16:colId xmlns:a16="http://schemas.microsoft.com/office/drawing/2014/main" val="1038501084"/>
                    </a:ext>
                  </a:extLst>
                </a:gridCol>
                <a:gridCol w="607951">
                  <a:extLst>
                    <a:ext uri="{9D8B030D-6E8A-4147-A177-3AD203B41FA5}">
                      <a16:colId xmlns:a16="http://schemas.microsoft.com/office/drawing/2014/main" val="3111443805"/>
                    </a:ext>
                  </a:extLst>
                </a:gridCol>
                <a:gridCol w="1652865">
                  <a:extLst>
                    <a:ext uri="{9D8B030D-6E8A-4147-A177-3AD203B41FA5}">
                      <a16:colId xmlns:a16="http://schemas.microsoft.com/office/drawing/2014/main" val="440455002"/>
                    </a:ext>
                  </a:extLst>
                </a:gridCol>
                <a:gridCol w="1652865">
                  <a:extLst>
                    <a:ext uri="{9D8B030D-6E8A-4147-A177-3AD203B41FA5}">
                      <a16:colId xmlns:a16="http://schemas.microsoft.com/office/drawing/2014/main" val="2092176811"/>
                    </a:ext>
                  </a:extLst>
                </a:gridCol>
              </a:tblGrid>
              <a:tr h="203200">
                <a:tc>
                  <a:txBody>
                    <a:bodyPr/>
                    <a:lstStyle/>
                    <a:p>
                      <a:pPr algn="l" fontAlgn="b"/>
                      <a:r>
                        <a:rPr lang="en-US" sz="1800" b="0" i="0" u="none" strike="noStrike" dirty="0">
                          <a:solidFill>
                            <a:srgbClr val="000000"/>
                          </a:solidFill>
                          <a:effectLst/>
                          <a:latin typeface="Calibri" panose="020F0502020204030204" pitchFamily="34" charset="0"/>
                        </a:rPr>
                        <a:t>#CHROM</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POS</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ID</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REF</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ALT</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QUAL</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FILTER</a:t>
                      </a:r>
                    </a:p>
                  </a:txBody>
                  <a:tcPr marL="9525" marR="9525" marT="9525" marB="0" anchor="b">
                    <a:lnL>
                      <a:noFill/>
                    </a:lnL>
                    <a:lnR>
                      <a:noFill/>
                    </a:lnR>
                    <a:lnT>
                      <a:noFill/>
                    </a:lnT>
                    <a:lnB>
                      <a:noFill/>
                    </a:lnB>
                  </a:tcPr>
                </a:tc>
                <a:extLst>
                  <a:ext uri="{0D108BD9-81ED-4DB2-BD59-A6C34878D82A}">
                    <a16:rowId xmlns:a16="http://schemas.microsoft.com/office/drawing/2014/main" val="1857025456"/>
                  </a:ext>
                </a:extLst>
              </a:tr>
              <a:tr h="203200">
                <a:tc>
                  <a:txBody>
                    <a:bodyPr/>
                    <a:lstStyle/>
                    <a:p>
                      <a:pPr algn="l" fontAlgn="b"/>
                      <a:r>
                        <a:rPr lang="en-US" sz="1800" b="0" i="0" u="none" strike="noStrike">
                          <a:solidFill>
                            <a:srgbClr val="000000"/>
                          </a:solidFill>
                          <a:effectLst/>
                          <a:latin typeface="Calibri" panose="020F0502020204030204" pitchFamily="34" charset="0"/>
                        </a:rPr>
                        <a:t>chr1</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236739260</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C</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G,T</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4855970</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PASS</a:t>
                      </a:r>
                    </a:p>
                  </a:txBody>
                  <a:tcPr marL="9525" marR="9525" marT="9525" marB="0" anchor="b">
                    <a:lnL>
                      <a:noFill/>
                    </a:lnL>
                    <a:lnR>
                      <a:noFill/>
                    </a:lnR>
                    <a:lnT>
                      <a:noFill/>
                    </a:lnT>
                    <a:lnB>
                      <a:noFill/>
                    </a:lnB>
                  </a:tcPr>
                </a:tc>
                <a:extLst>
                  <a:ext uri="{0D108BD9-81ED-4DB2-BD59-A6C34878D82A}">
                    <a16:rowId xmlns:a16="http://schemas.microsoft.com/office/drawing/2014/main" val="785546568"/>
                  </a:ext>
                </a:extLst>
              </a:tr>
            </a:tbl>
          </a:graphicData>
        </a:graphic>
      </p:graphicFrame>
      <p:graphicFrame>
        <p:nvGraphicFramePr>
          <p:cNvPr id="5" name="Table 4">
            <a:extLst>
              <a:ext uri="{FF2B5EF4-FFF2-40B4-BE49-F238E27FC236}">
                <a16:creationId xmlns:a16="http://schemas.microsoft.com/office/drawing/2014/main" id="{F734E22C-F4AA-FF4E-AF57-ACBF462FEE3A}"/>
              </a:ext>
            </a:extLst>
          </p:cNvPr>
          <p:cNvGraphicFramePr>
            <a:graphicFrameLocks noGrp="1"/>
          </p:cNvGraphicFramePr>
          <p:nvPr>
            <p:extLst>
              <p:ext uri="{D42A27DB-BD31-4B8C-83A1-F6EECF244321}">
                <p14:modId xmlns:p14="http://schemas.microsoft.com/office/powerpoint/2010/main" val="2924690593"/>
              </p:ext>
            </p:extLst>
          </p:nvPr>
        </p:nvGraphicFramePr>
        <p:xfrm>
          <a:off x="263823" y="3083870"/>
          <a:ext cx="8643109" cy="1116330"/>
        </p:xfrm>
        <a:graphic>
          <a:graphicData uri="http://schemas.openxmlformats.org/drawingml/2006/table">
            <a:tbl>
              <a:tblPr/>
              <a:tblGrid>
                <a:gridCol w="8643109">
                  <a:extLst>
                    <a:ext uri="{9D8B030D-6E8A-4147-A177-3AD203B41FA5}">
                      <a16:colId xmlns:a16="http://schemas.microsoft.com/office/drawing/2014/main" val="1429502942"/>
                    </a:ext>
                  </a:extLst>
                </a:gridCol>
              </a:tblGrid>
              <a:tr h="203200">
                <a:tc>
                  <a:txBody>
                    <a:bodyPr/>
                    <a:lstStyle/>
                    <a:p>
                      <a:pPr algn="l" fontAlgn="b"/>
                      <a:r>
                        <a:rPr lang="en-US" sz="1800" b="0" i="0" u="none" strike="noStrike" dirty="0">
                          <a:solidFill>
                            <a:srgbClr val="000000"/>
                          </a:solidFill>
                          <a:effectLst/>
                          <a:latin typeface="Calibri" panose="020F0502020204030204" pitchFamily="34" charset="0"/>
                        </a:rPr>
                        <a:t>INFO</a:t>
                      </a:r>
                    </a:p>
                  </a:txBody>
                  <a:tcPr marL="9525" marR="9525" marT="9525" marB="0" anchor="b">
                    <a:lnL>
                      <a:noFill/>
                    </a:lnL>
                    <a:lnR>
                      <a:noFill/>
                    </a:lnR>
                    <a:lnT>
                      <a:noFill/>
                    </a:lnT>
                    <a:lnB>
                      <a:noFill/>
                    </a:lnB>
                  </a:tcPr>
                </a:tc>
                <a:extLst>
                  <a:ext uri="{0D108BD9-81ED-4DB2-BD59-A6C34878D82A}">
                    <a16:rowId xmlns:a16="http://schemas.microsoft.com/office/drawing/2014/main" val="2267750589"/>
                  </a:ext>
                </a:extLst>
              </a:tr>
              <a:tr h="203200">
                <a:tc>
                  <a:txBody>
                    <a:bodyPr/>
                    <a:lstStyle/>
                    <a:p>
                      <a:pPr algn="l" fontAlgn="b"/>
                      <a:r>
                        <a:rPr lang="en-US" sz="1800" b="0" i="0" u="none" strike="noStrike" dirty="0">
                          <a:solidFill>
                            <a:srgbClr val="000000"/>
                          </a:solidFill>
                          <a:effectLst/>
                          <a:latin typeface="Calibri" panose="020F0502020204030204" pitchFamily="34" charset="0"/>
                        </a:rPr>
                        <a:t>AC=1,1;AF=0.084,0.459;AN=6;BaseQRankSum=-0.428;ClippingRankSum=0;DP=272799; </a:t>
                      </a:r>
                      <a:r>
                        <a:rPr lang="en-US" sz="1800" b="0" i="0" u="none" strike="noStrike" dirty="0" err="1">
                          <a:solidFill>
                            <a:srgbClr val="000000"/>
                          </a:solidFill>
                          <a:effectLst/>
                          <a:latin typeface="Calibri" panose="020F0502020204030204" pitchFamily="34" charset="0"/>
                        </a:rPr>
                        <a:t>ExcessHet</a:t>
                      </a:r>
                      <a:r>
                        <a:rPr lang="en-US" sz="1800" b="0" i="0" u="none" strike="noStrike" dirty="0">
                          <a:solidFill>
                            <a:srgbClr val="000000"/>
                          </a:solidFill>
                          <a:effectLst/>
                          <a:latin typeface="Calibri" panose="020F0502020204030204" pitchFamily="34" charset="0"/>
                        </a:rPr>
                        <a:t>=0;FS=0;InbreedingCoeff=0.0499;MLEAC=1368,7505;MLEAF=0.084,0.46;MQ=60.06;MQRankSum=0;QD=23.01;ReadPosRankSum=0.114;SOR=1.078</a:t>
                      </a:r>
                    </a:p>
                  </a:txBody>
                  <a:tcPr marL="9525" marR="9525" marT="9525" marB="0" anchor="b">
                    <a:lnL>
                      <a:noFill/>
                    </a:lnL>
                    <a:lnR>
                      <a:noFill/>
                    </a:lnR>
                    <a:lnT>
                      <a:noFill/>
                    </a:lnT>
                    <a:lnB>
                      <a:noFill/>
                    </a:lnB>
                  </a:tcPr>
                </a:tc>
                <a:extLst>
                  <a:ext uri="{0D108BD9-81ED-4DB2-BD59-A6C34878D82A}">
                    <a16:rowId xmlns:a16="http://schemas.microsoft.com/office/drawing/2014/main" val="506998748"/>
                  </a:ext>
                </a:extLst>
              </a:tr>
            </a:tbl>
          </a:graphicData>
        </a:graphic>
      </p:graphicFrame>
      <p:graphicFrame>
        <p:nvGraphicFramePr>
          <p:cNvPr id="6" name="Table 5">
            <a:extLst>
              <a:ext uri="{FF2B5EF4-FFF2-40B4-BE49-F238E27FC236}">
                <a16:creationId xmlns:a16="http://schemas.microsoft.com/office/drawing/2014/main" id="{34C2FFCD-B448-0840-B97E-C3FD448C18D0}"/>
              </a:ext>
            </a:extLst>
          </p:cNvPr>
          <p:cNvGraphicFramePr>
            <a:graphicFrameLocks noGrp="1"/>
          </p:cNvGraphicFramePr>
          <p:nvPr>
            <p:extLst>
              <p:ext uri="{D42A27DB-BD31-4B8C-83A1-F6EECF244321}">
                <p14:modId xmlns:p14="http://schemas.microsoft.com/office/powerpoint/2010/main" val="3648056789"/>
              </p:ext>
            </p:extLst>
          </p:nvPr>
        </p:nvGraphicFramePr>
        <p:xfrm>
          <a:off x="277744" y="4388239"/>
          <a:ext cx="7591245" cy="563156"/>
        </p:xfrm>
        <a:graphic>
          <a:graphicData uri="http://schemas.openxmlformats.org/drawingml/2006/table">
            <a:tbl>
              <a:tblPr/>
              <a:tblGrid>
                <a:gridCol w="2769328">
                  <a:extLst>
                    <a:ext uri="{9D8B030D-6E8A-4147-A177-3AD203B41FA5}">
                      <a16:colId xmlns:a16="http://schemas.microsoft.com/office/drawing/2014/main" val="1845868725"/>
                    </a:ext>
                  </a:extLst>
                </a:gridCol>
                <a:gridCol w="4821917">
                  <a:extLst>
                    <a:ext uri="{9D8B030D-6E8A-4147-A177-3AD203B41FA5}">
                      <a16:colId xmlns:a16="http://schemas.microsoft.com/office/drawing/2014/main" val="398454173"/>
                    </a:ext>
                  </a:extLst>
                </a:gridCol>
              </a:tblGrid>
              <a:tr h="154831">
                <a:tc>
                  <a:txBody>
                    <a:bodyPr/>
                    <a:lstStyle/>
                    <a:p>
                      <a:pPr algn="l" fontAlgn="b"/>
                      <a:r>
                        <a:rPr lang="en-US" sz="1800" b="0" i="0" u="none" strike="noStrike">
                          <a:solidFill>
                            <a:srgbClr val="000000"/>
                          </a:solidFill>
                          <a:effectLst/>
                          <a:latin typeface="Calibri" panose="020F0502020204030204" pitchFamily="34" charset="0"/>
                        </a:rPr>
                        <a:t>FORMAT</a:t>
                      </a:r>
                    </a:p>
                  </a:txBody>
                  <a:tcPr marL="7258" marR="7258" marT="7258"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person1</a:t>
                      </a:r>
                    </a:p>
                  </a:txBody>
                  <a:tcPr marL="7258" marR="7258" marT="7258" marB="0" anchor="b">
                    <a:lnL>
                      <a:noFill/>
                    </a:lnL>
                    <a:lnR>
                      <a:noFill/>
                    </a:lnR>
                    <a:lnT>
                      <a:noFill/>
                    </a:lnT>
                    <a:lnB>
                      <a:noFill/>
                    </a:lnB>
                  </a:tcPr>
                </a:tc>
                <a:extLst>
                  <a:ext uri="{0D108BD9-81ED-4DB2-BD59-A6C34878D82A}">
                    <a16:rowId xmlns:a16="http://schemas.microsoft.com/office/drawing/2014/main" val="681659608"/>
                  </a:ext>
                </a:extLst>
              </a:tr>
              <a:tr h="154831">
                <a:tc>
                  <a:txBody>
                    <a:bodyPr/>
                    <a:lstStyle/>
                    <a:p>
                      <a:pPr algn="l" fontAlgn="b"/>
                      <a:r>
                        <a:rPr lang="en-US" sz="1800" b="0" i="0" u="none" strike="noStrike" dirty="0">
                          <a:solidFill>
                            <a:srgbClr val="000000"/>
                          </a:solidFill>
                          <a:effectLst/>
                          <a:latin typeface="Calibri" panose="020F0502020204030204" pitchFamily="34" charset="0"/>
                        </a:rPr>
                        <a:t>GT:AD:DP:GQ:PL</a:t>
                      </a:r>
                    </a:p>
                  </a:txBody>
                  <a:tcPr marL="7258" marR="7258" marT="7258"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0/0:38,0,0:38:99:0,99,1374,99,1374,1374</a:t>
                      </a:r>
                    </a:p>
                  </a:txBody>
                  <a:tcPr marL="7258" marR="7258" marT="7258" marB="0" anchor="b">
                    <a:lnL>
                      <a:noFill/>
                    </a:lnL>
                    <a:lnR>
                      <a:noFill/>
                    </a:lnR>
                    <a:lnT>
                      <a:noFill/>
                    </a:lnT>
                    <a:lnB>
                      <a:noFill/>
                    </a:lnB>
                  </a:tcPr>
                </a:tc>
                <a:extLst>
                  <a:ext uri="{0D108BD9-81ED-4DB2-BD59-A6C34878D82A}">
                    <a16:rowId xmlns:a16="http://schemas.microsoft.com/office/drawing/2014/main" val="1471189972"/>
                  </a:ext>
                </a:extLst>
              </a:tr>
            </a:tbl>
          </a:graphicData>
        </a:graphic>
      </p:graphicFrame>
      <p:graphicFrame>
        <p:nvGraphicFramePr>
          <p:cNvPr id="7" name="Table 6">
            <a:extLst>
              <a:ext uri="{FF2B5EF4-FFF2-40B4-BE49-F238E27FC236}">
                <a16:creationId xmlns:a16="http://schemas.microsoft.com/office/drawing/2014/main" id="{D56DB41A-64EE-3644-8B07-F9E461993682}"/>
              </a:ext>
            </a:extLst>
          </p:cNvPr>
          <p:cNvGraphicFramePr>
            <a:graphicFrameLocks noGrp="1"/>
          </p:cNvGraphicFramePr>
          <p:nvPr>
            <p:extLst>
              <p:ext uri="{D42A27DB-BD31-4B8C-83A1-F6EECF244321}">
                <p14:modId xmlns:p14="http://schemas.microsoft.com/office/powerpoint/2010/main" val="2272588152"/>
              </p:ext>
            </p:extLst>
          </p:nvPr>
        </p:nvGraphicFramePr>
        <p:xfrm>
          <a:off x="277744" y="5131599"/>
          <a:ext cx="9038784" cy="563156"/>
        </p:xfrm>
        <a:graphic>
          <a:graphicData uri="http://schemas.openxmlformats.org/drawingml/2006/table">
            <a:tbl>
              <a:tblPr/>
              <a:tblGrid>
                <a:gridCol w="4519392">
                  <a:extLst>
                    <a:ext uri="{9D8B030D-6E8A-4147-A177-3AD203B41FA5}">
                      <a16:colId xmlns:a16="http://schemas.microsoft.com/office/drawing/2014/main" val="3349381140"/>
                    </a:ext>
                  </a:extLst>
                </a:gridCol>
                <a:gridCol w="4519392">
                  <a:extLst>
                    <a:ext uri="{9D8B030D-6E8A-4147-A177-3AD203B41FA5}">
                      <a16:colId xmlns:a16="http://schemas.microsoft.com/office/drawing/2014/main" val="2077660075"/>
                    </a:ext>
                  </a:extLst>
                </a:gridCol>
              </a:tblGrid>
              <a:tr h="154831">
                <a:tc>
                  <a:txBody>
                    <a:bodyPr/>
                    <a:lstStyle/>
                    <a:p>
                      <a:pPr algn="l" fontAlgn="b"/>
                      <a:r>
                        <a:rPr lang="en-US" sz="1800" b="0" i="0" u="none" strike="noStrike" dirty="0">
                          <a:solidFill>
                            <a:srgbClr val="000000"/>
                          </a:solidFill>
                          <a:effectLst/>
                          <a:latin typeface="Calibri" panose="020F0502020204030204" pitchFamily="34" charset="0"/>
                        </a:rPr>
                        <a:t>person2</a:t>
                      </a:r>
                    </a:p>
                  </a:txBody>
                  <a:tcPr marL="7258" marR="7258" marT="7258"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person3</a:t>
                      </a:r>
                    </a:p>
                  </a:txBody>
                  <a:tcPr marL="7258" marR="7258" marT="7258" marB="0" anchor="b">
                    <a:lnL>
                      <a:noFill/>
                    </a:lnL>
                    <a:lnR>
                      <a:noFill/>
                    </a:lnR>
                    <a:lnT>
                      <a:noFill/>
                    </a:lnT>
                    <a:lnB>
                      <a:noFill/>
                    </a:lnB>
                  </a:tcPr>
                </a:tc>
                <a:extLst>
                  <a:ext uri="{0D108BD9-81ED-4DB2-BD59-A6C34878D82A}">
                    <a16:rowId xmlns:a16="http://schemas.microsoft.com/office/drawing/2014/main" val="2136719632"/>
                  </a:ext>
                </a:extLst>
              </a:tr>
              <a:tr h="154831">
                <a:tc>
                  <a:txBody>
                    <a:bodyPr/>
                    <a:lstStyle/>
                    <a:p>
                      <a:pPr algn="l" fontAlgn="b"/>
                      <a:r>
                        <a:rPr lang="en-US" sz="1800" b="0" i="0" u="none" strike="noStrike" dirty="0">
                          <a:solidFill>
                            <a:srgbClr val="000000"/>
                          </a:solidFill>
                          <a:effectLst/>
                          <a:latin typeface="Calibri" panose="020F0502020204030204" pitchFamily="34" charset="0"/>
                        </a:rPr>
                        <a:t>0/</a:t>
                      </a:r>
                      <a:r>
                        <a:rPr lang="en-US" sz="1800" b="1" i="0" u="none" strike="noStrike" dirty="0">
                          <a:solidFill>
                            <a:srgbClr val="FF0000"/>
                          </a:solidFill>
                          <a:effectLst/>
                          <a:latin typeface="Calibri" panose="020F0502020204030204" pitchFamily="34" charset="0"/>
                        </a:rPr>
                        <a:t>2</a:t>
                      </a:r>
                      <a:r>
                        <a:rPr lang="en-US" sz="1800" b="0" i="0" u="none" strike="noStrike" dirty="0">
                          <a:solidFill>
                            <a:srgbClr val="000000"/>
                          </a:solidFill>
                          <a:effectLst/>
                          <a:latin typeface="Calibri" panose="020F0502020204030204" pitchFamily="34" charset="0"/>
                        </a:rPr>
                        <a:t>:20,0,11:31:99:345,404,1078,0,674,641</a:t>
                      </a:r>
                    </a:p>
                  </a:txBody>
                  <a:tcPr marL="7258" marR="7258" marT="7258"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0/</a:t>
                      </a:r>
                      <a:r>
                        <a:rPr lang="en-US" sz="1800" b="1" i="0" u="none" strike="noStrike" dirty="0">
                          <a:solidFill>
                            <a:srgbClr val="FF0000"/>
                          </a:solidFill>
                          <a:effectLst/>
                          <a:latin typeface="Calibri" panose="020F0502020204030204" pitchFamily="34" charset="0"/>
                        </a:rPr>
                        <a:t>1</a:t>
                      </a:r>
                      <a:r>
                        <a:rPr lang="en-US" sz="1800" b="0" i="0" u="none" strike="noStrike" dirty="0">
                          <a:solidFill>
                            <a:srgbClr val="000000"/>
                          </a:solidFill>
                          <a:effectLst/>
                          <a:latin typeface="Calibri" panose="020F0502020204030204" pitchFamily="34" charset="0"/>
                        </a:rPr>
                        <a:t>:27,22,0:49:99:668,0,804,747,869,1616</a:t>
                      </a:r>
                    </a:p>
                  </a:txBody>
                  <a:tcPr marL="7258" marR="7258" marT="7258" marB="0" anchor="b">
                    <a:lnL>
                      <a:noFill/>
                    </a:lnL>
                    <a:lnR>
                      <a:noFill/>
                    </a:lnR>
                    <a:lnT>
                      <a:noFill/>
                    </a:lnT>
                    <a:lnB>
                      <a:noFill/>
                    </a:lnB>
                  </a:tcPr>
                </a:tc>
                <a:extLst>
                  <a:ext uri="{0D108BD9-81ED-4DB2-BD59-A6C34878D82A}">
                    <a16:rowId xmlns:a16="http://schemas.microsoft.com/office/drawing/2014/main" val="3529358158"/>
                  </a:ext>
                </a:extLst>
              </a:tr>
            </a:tbl>
          </a:graphicData>
        </a:graphic>
      </p:graphicFrame>
      <p:sp>
        <p:nvSpPr>
          <p:cNvPr id="8" name="TextBox 7">
            <a:extLst>
              <a:ext uri="{FF2B5EF4-FFF2-40B4-BE49-F238E27FC236}">
                <a16:creationId xmlns:a16="http://schemas.microsoft.com/office/drawing/2014/main" id="{9967CF7C-ABF2-9F4F-BC06-03FD282D735A}"/>
              </a:ext>
            </a:extLst>
          </p:cNvPr>
          <p:cNvSpPr txBox="1"/>
          <p:nvPr/>
        </p:nvSpPr>
        <p:spPr>
          <a:xfrm>
            <a:off x="277744" y="1413984"/>
            <a:ext cx="8452188" cy="430887"/>
          </a:xfrm>
          <a:prstGeom prst="rect">
            <a:avLst/>
          </a:prstGeom>
          <a:noFill/>
        </p:spPr>
        <p:txBody>
          <a:bodyPr wrap="square" rtlCol="0">
            <a:spAutoFit/>
          </a:bodyPr>
          <a:lstStyle/>
          <a:p>
            <a:pPr marL="342900" indent="-342900">
              <a:buFont typeface="Arial" panose="020B0604020202020204" pitchFamily="34" charset="0"/>
              <a:buChar char="•"/>
            </a:pPr>
            <a:r>
              <a:rPr lang="en-US" sz="2200" dirty="0"/>
              <a:t>Multiple alternate alleles are possible at the same site</a:t>
            </a:r>
          </a:p>
        </p:txBody>
      </p:sp>
    </p:spTree>
    <p:extLst>
      <p:ext uri="{BB962C8B-B14F-4D97-AF65-F5344CB8AC3E}">
        <p14:creationId xmlns:p14="http://schemas.microsoft.com/office/powerpoint/2010/main" val="237862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Human genome project</a:t>
            </a:r>
          </a:p>
        </p:txBody>
      </p:sp>
      <p:sp>
        <p:nvSpPr>
          <p:cNvPr id="3" name="TextBox 2"/>
          <p:cNvSpPr txBox="1"/>
          <p:nvPr/>
        </p:nvSpPr>
        <p:spPr>
          <a:xfrm>
            <a:off x="0" y="1361162"/>
            <a:ext cx="9338871" cy="1938992"/>
          </a:xfrm>
          <a:prstGeom prst="rect">
            <a:avLst/>
          </a:prstGeom>
          <a:noFill/>
        </p:spPr>
        <p:txBody>
          <a:bodyPr wrap="square" rtlCol="0">
            <a:spAutoFit/>
          </a:bodyPr>
          <a:lstStyle/>
          <a:p>
            <a:pPr marL="285750" indent="-285750">
              <a:buFont typeface="Arial" charset="0"/>
              <a:buChar char="•"/>
            </a:pPr>
            <a:r>
              <a:rPr lang="en-US" sz="2400" dirty="0"/>
              <a:t>Public effort - 1990-2003; $3 billion; hierarchical shotgun (“clone by clone”)</a:t>
            </a:r>
          </a:p>
          <a:p>
            <a:pPr marL="285750" indent="-285750">
              <a:buFont typeface="Arial" charset="0"/>
              <a:buChar char="•"/>
            </a:pPr>
            <a:r>
              <a:rPr lang="en-US" sz="2400" dirty="0"/>
              <a:t>Private effort (Celera) – 1998-2001; $300 million; whole-genome shotgun</a:t>
            </a:r>
          </a:p>
          <a:p>
            <a:pPr marL="285750" indent="-285750">
              <a:buFont typeface="Arial" charset="0"/>
              <a:buChar char="•"/>
            </a:pPr>
            <a:r>
              <a:rPr lang="en-US" sz="2400" dirty="0"/>
              <a:t>Both produced chimeric assemblies of multiple people</a:t>
            </a:r>
          </a:p>
        </p:txBody>
      </p:sp>
      <p:pic>
        <p:nvPicPr>
          <p:cNvPr id="4" name="Picture 3"/>
          <p:cNvPicPr>
            <a:picLocks noChangeAspect="1"/>
          </p:cNvPicPr>
          <p:nvPr/>
        </p:nvPicPr>
        <p:blipFill rotWithShape="1">
          <a:blip r:embed="rId3"/>
          <a:srcRect l="23544"/>
          <a:stretch/>
        </p:blipFill>
        <p:spPr>
          <a:xfrm>
            <a:off x="7378054" y="35599"/>
            <a:ext cx="1534452" cy="1254364"/>
          </a:xfrm>
          <a:prstGeom prst="rect">
            <a:avLst/>
          </a:prstGeom>
        </p:spPr>
      </p:pic>
      <p:pic>
        <p:nvPicPr>
          <p:cNvPr id="5" name="Picture 4"/>
          <p:cNvPicPr>
            <a:picLocks noChangeAspect="1"/>
          </p:cNvPicPr>
          <p:nvPr/>
        </p:nvPicPr>
        <p:blipFill rotWithShape="1">
          <a:blip r:embed="rId4"/>
          <a:srcRect r="22100" b="54077"/>
          <a:stretch/>
        </p:blipFill>
        <p:spPr>
          <a:xfrm>
            <a:off x="4687747" y="3818655"/>
            <a:ext cx="4651124" cy="2741881"/>
          </a:xfrm>
          <a:prstGeom prst="rect">
            <a:avLst/>
          </a:prstGeom>
        </p:spPr>
      </p:pic>
      <p:pic>
        <p:nvPicPr>
          <p:cNvPr id="6" name="Picture 5"/>
          <p:cNvPicPr>
            <a:picLocks noChangeAspect="1"/>
          </p:cNvPicPr>
          <p:nvPr/>
        </p:nvPicPr>
        <p:blipFill rotWithShape="1">
          <a:blip r:embed="rId4"/>
          <a:srcRect t="47423" r="22100" b="-1"/>
          <a:stretch/>
        </p:blipFill>
        <p:spPr>
          <a:xfrm>
            <a:off x="0" y="3672590"/>
            <a:ext cx="4719475" cy="3185410"/>
          </a:xfrm>
          <a:prstGeom prst="rect">
            <a:avLst/>
          </a:prstGeom>
        </p:spPr>
      </p:pic>
      <p:sp>
        <p:nvSpPr>
          <p:cNvPr id="7" name="TextBox 6"/>
          <p:cNvSpPr txBox="1"/>
          <p:nvPr/>
        </p:nvSpPr>
        <p:spPr>
          <a:xfrm flipH="1">
            <a:off x="674369" y="3429000"/>
            <a:ext cx="3637438" cy="369332"/>
          </a:xfrm>
          <a:prstGeom prst="rect">
            <a:avLst/>
          </a:prstGeom>
          <a:noFill/>
        </p:spPr>
        <p:txBody>
          <a:bodyPr wrap="square" rtlCol="0">
            <a:spAutoFit/>
          </a:bodyPr>
          <a:lstStyle/>
          <a:p>
            <a:r>
              <a:rPr lang="en-US" dirty="0"/>
              <a:t>Hierarchical shotgun sequencing</a:t>
            </a:r>
          </a:p>
        </p:txBody>
      </p:sp>
      <p:sp>
        <p:nvSpPr>
          <p:cNvPr id="8" name="TextBox 7"/>
          <p:cNvSpPr txBox="1"/>
          <p:nvPr/>
        </p:nvSpPr>
        <p:spPr>
          <a:xfrm flipH="1">
            <a:off x="5143936" y="3449323"/>
            <a:ext cx="3637438" cy="369332"/>
          </a:xfrm>
          <a:prstGeom prst="rect">
            <a:avLst/>
          </a:prstGeom>
          <a:noFill/>
        </p:spPr>
        <p:txBody>
          <a:bodyPr wrap="square" rtlCol="0">
            <a:spAutoFit/>
          </a:bodyPr>
          <a:lstStyle/>
          <a:p>
            <a:r>
              <a:rPr lang="en-US" dirty="0"/>
              <a:t>Whole-genome shotgun sequencing</a:t>
            </a:r>
          </a:p>
        </p:txBody>
      </p:sp>
    </p:spTree>
    <p:extLst>
      <p:ext uri="{BB962C8B-B14F-4D97-AF65-F5344CB8AC3E}">
        <p14:creationId xmlns:p14="http://schemas.microsoft.com/office/powerpoint/2010/main" val="113201884"/>
      </p:ext>
    </p:extLst>
  </p:cSld>
  <p:clrMapOvr>
    <a:masterClrMapping/>
  </p:clrMapOvr>
  <mc:AlternateContent xmlns:mc="http://schemas.openxmlformats.org/markup-compatibility/2006" xmlns:p14="http://schemas.microsoft.com/office/powerpoint/2010/main">
    <mc:Choice Requires="p14">
      <p:transition spd="slow" p14:dur="2000" advTm="66726"/>
    </mc:Choice>
    <mc:Fallback xmlns="">
      <p:transition spd="slow" advTm="6672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t>Variant calling</a:t>
            </a:r>
          </a:p>
          <a:p>
            <a:pPr lvl="1"/>
            <a:r>
              <a:rPr lang="en-US" dirty="0">
                <a:solidFill>
                  <a:srgbClr val="FF0000"/>
                </a:solidFill>
              </a:rPr>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57181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pPr algn="ctr"/>
            <a:r>
              <a:rPr lang="en-US" sz="3200" dirty="0"/>
              <a:t>Discovery versus genotyping</a:t>
            </a:r>
          </a:p>
        </p:txBody>
      </p:sp>
      <p:sp>
        <p:nvSpPr>
          <p:cNvPr id="3" name="Content Placeholder 2"/>
          <p:cNvSpPr>
            <a:spLocks noGrp="1"/>
          </p:cNvSpPr>
          <p:nvPr>
            <p:ph idx="1"/>
          </p:nvPr>
        </p:nvSpPr>
        <p:spPr/>
        <p:txBody>
          <a:bodyPr/>
          <a:lstStyle/>
          <a:p>
            <a:r>
              <a:rPr lang="en-US" dirty="0"/>
              <a:t>In genotype data, we know the variants are real – we just need to work out what individuals’ genotypes are</a:t>
            </a:r>
          </a:p>
          <a:p>
            <a:r>
              <a:rPr lang="en-US" dirty="0"/>
              <a:t>In sequence data, we also have a discovery problem – which variants are real? – as well as a genotyping problem</a:t>
            </a:r>
          </a:p>
        </p:txBody>
      </p:sp>
    </p:spTree>
    <p:extLst>
      <p:ext uri="{BB962C8B-B14F-4D97-AF65-F5344CB8AC3E}">
        <p14:creationId xmlns:p14="http://schemas.microsoft.com/office/powerpoint/2010/main" val="756740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EFCA0-FE6A-1B4E-A44F-407A3EAD210C}"/>
              </a:ext>
            </a:extLst>
          </p:cNvPr>
          <p:cNvSpPr>
            <a:spLocks noGrp="1"/>
          </p:cNvSpPr>
          <p:nvPr>
            <p:ph type="title"/>
          </p:nvPr>
        </p:nvSpPr>
        <p:spPr/>
        <p:txBody>
          <a:bodyPr>
            <a:normAutofit/>
          </a:bodyPr>
          <a:lstStyle/>
          <a:p>
            <a:pPr algn="ctr"/>
            <a:r>
              <a:rPr lang="en-US" sz="3200" dirty="0"/>
              <a:t>Different levels of QC</a:t>
            </a:r>
          </a:p>
        </p:txBody>
      </p:sp>
      <p:sp>
        <p:nvSpPr>
          <p:cNvPr id="3" name="Content Placeholder 2">
            <a:extLst>
              <a:ext uri="{FF2B5EF4-FFF2-40B4-BE49-F238E27FC236}">
                <a16:creationId xmlns:a16="http://schemas.microsoft.com/office/drawing/2014/main" id="{EA91595C-FA9D-DF41-B68B-FC808589DFCB}"/>
              </a:ext>
            </a:extLst>
          </p:cNvPr>
          <p:cNvSpPr>
            <a:spLocks noGrp="1"/>
          </p:cNvSpPr>
          <p:nvPr>
            <p:ph idx="1"/>
          </p:nvPr>
        </p:nvSpPr>
        <p:spPr/>
        <p:txBody>
          <a:bodyPr/>
          <a:lstStyle/>
          <a:p>
            <a:r>
              <a:rPr lang="en-US" dirty="0"/>
              <a:t>Sample-level (e.g. number of heterozygous and non-reference homozygous calls, missingness, contamination, number of singletons)</a:t>
            </a:r>
          </a:p>
          <a:p>
            <a:r>
              <a:rPr lang="en-US" dirty="0"/>
              <a:t>Variant-level (e.g. mapping quality, strand bias, overall depth, Hardy-Weinberg)</a:t>
            </a:r>
          </a:p>
          <a:p>
            <a:r>
              <a:rPr lang="en-US" dirty="0"/>
              <a:t>Genotype-level (e.g. genotype quality, depth, allele balance)</a:t>
            </a:r>
          </a:p>
        </p:txBody>
      </p:sp>
    </p:spTree>
    <p:extLst>
      <p:ext uri="{BB962C8B-B14F-4D97-AF65-F5344CB8AC3E}">
        <p14:creationId xmlns:p14="http://schemas.microsoft.com/office/powerpoint/2010/main" val="5972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What filters do we use?</a:t>
            </a:r>
          </a:p>
        </p:txBody>
      </p:sp>
      <p:sp>
        <p:nvSpPr>
          <p:cNvPr id="3" name="Content Placeholder 2"/>
          <p:cNvSpPr>
            <a:spLocks noGrp="1"/>
          </p:cNvSpPr>
          <p:nvPr>
            <p:ph idx="1"/>
          </p:nvPr>
        </p:nvSpPr>
        <p:spPr>
          <a:xfrm>
            <a:off x="212725" y="1838325"/>
            <a:ext cx="8718550" cy="4351338"/>
          </a:xfrm>
        </p:spPr>
        <p:txBody>
          <a:bodyPr>
            <a:normAutofit fontScale="92500" lnSpcReduction="10000"/>
          </a:bodyPr>
          <a:lstStyle/>
          <a:p>
            <a:r>
              <a:rPr lang="en-US" dirty="0"/>
              <a:t>Problem: correlated sequencing errors and mapping artefacts drive false positives (cause loss of power, spurious conclusions)</a:t>
            </a:r>
            <a:endParaRPr lang="en-US" dirty="0">
              <a:sym typeface="Wingdings"/>
            </a:endParaRPr>
          </a:p>
          <a:p>
            <a:r>
              <a:rPr lang="en-US" dirty="0"/>
              <a:t>The following should be random if the sequencing technology is working as expected:</a:t>
            </a:r>
          </a:p>
          <a:p>
            <a:pPr lvl="1"/>
            <a:r>
              <a:rPr lang="en-US" dirty="0"/>
              <a:t>Strand bias – 5’-to-3’ and 3’-to-5’ reads should give equal representation of alternate allele</a:t>
            </a:r>
          </a:p>
          <a:p>
            <a:pPr lvl="1"/>
            <a:r>
              <a:rPr lang="en-US" dirty="0"/>
              <a:t>Base quality – ALT and REF base calls should not differ systematically in quality</a:t>
            </a:r>
          </a:p>
          <a:p>
            <a:pPr lvl="1"/>
            <a:r>
              <a:rPr lang="en-US" dirty="0"/>
              <a:t>Variant position in read</a:t>
            </a:r>
          </a:p>
          <a:p>
            <a:pPr lvl="1"/>
            <a:r>
              <a:rPr lang="en-US" dirty="0"/>
              <a:t>Allele bias – at heterozygous sites, the number of ALT reads should follow a binomial distribution with p=0.5 (genotype level)</a:t>
            </a:r>
          </a:p>
          <a:p>
            <a:endParaRPr lang="en-US" dirty="0"/>
          </a:p>
          <a:p>
            <a:endParaRPr lang="en-US" dirty="0"/>
          </a:p>
        </p:txBody>
      </p:sp>
    </p:spTree>
    <p:extLst>
      <p:ext uri="{BB962C8B-B14F-4D97-AF65-F5344CB8AC3E}">
        <p14:creationId xmlns:p14="http://schemas.microsoft.com/office/powerpoint/2010/main" val="74123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299"/>
            <a:ext cx="7886700" cy="1325563"/>
          </a:xfrm>
        </p:spPr>
        <p:txBody>
          <a:bodyPr>
            <a:normAutofit/>
          </a:bodyPr>
          <a:lstStyle/>
          <a:p>
            <a:pPr algn="ctr"/>
            <a:r>
              <a:rPr lang="en-US" sz="3200" dirty="0"/>
              <a:t>Variant Call Format (VCF)</a:t>
            </a:r>
          </a:p>
        </p:txBody>
      </p:sp>
      <p:sp>
        <p:nvSpPr>
          <p:cNvPr id="7" name="TextBox 6"/>
          <p:cNvSpPr txBox="1"/>
          <p:nvPr/>
        </p:nvSpPr>
        <p:spPr>
          <a:xfrm rot="19909975">
            <a:off x="-116034" y="931302"/>
            <a:ext cx="1448609" cy="369332"/>
          </a:xfrm>
          <a:prstGeom prst="rect">
            <a:avLst/>
          </a:prstGeom>
          <a:noFill/>
        </p:spPr>
        <p:txBody>
          <a:bodyPr wrap="none" rtlCol="0">
            <a:spAutoFit/>
          </a:bodyPr>
          <a:lstStyle/>
          <a:p>
            <a:r>
              <a:rPr lang="en-US" dirty="0">
                <a:solidFill>
                  <a:srgbClr val="FF0000"/>
                </a:solidFill>
              </a:rPr>
              <a:t>Chromosome</a:t>
            </a:r>
          </a:p>
        </p:txBody>
      </p:sp>
      <p:sp>
        <p:nvSpPr>
          <p:cNvPr id="8" name="TextBox 7"/>
          <p:cNvSpPr txBox="1"/>
          <p:nvPr/>
        </p:nvSpPr>
        <p:spPr>
          <a:xfrm rot="19909975">
            <a:off x="1744865" y="903197"/>
            <a:ext cx="940507" cy="369332"/>
          </a:xfrm>
          <a:prstGeom prst="rect">
            <a:avLst/>
          </a:prstGeom>
          <a:noFill/>
        </p:spPr>
        <p:txBody>
          <a:bodyPr wrap="none" rtlCol="0">
            <a:spAutoFit/>
          </a:bodyPr>
          <a:lstStyle/>
          <a:p>
            <a:r>
              <a:rPr lang="en-US" dirty="0">
                <a:solidFill>
                  <a:srgbClr val="FF0000"/>
                </a:solidFill>
              </a:rPr>
              <a:t>Position</a:t>
            </a:r>
          </a:p>
        </p:txBody>
      </p:sp>
      <p:sp>
        <p:nvSpPr>
          <p:cNvPr id="10" name="TextBox 9"/>
          <p:cNvSpPr txBox="1"/>
          <p:nvPr/>
        </p:nvSpPr>
        <p:spPr>
          <a:xfrm rot="19909975">
            <a:off x="2951859" y="885328"/>
            <a:ext cx="813043" cy="369332"/>
          </a:xfrm>
          <a:prstGeom prst="rect">
            <a:avLst/>
          </a:prstGeom>
          <a:noFill/>
        </p:spPr>
        <p:txBody>
          <a:bodyPr wrap="none" rtlCol="0">
            <a:spAutoFit/>
          </a:bodyPr>
          <a:lstStyle/>
          <a:p>
            <a:r>
              <a:rPr lang="en-US" dirty="0">
                <a:solidFill>
                  <a:srgbClr val="FF0000"/>
                </a:solidFill>
              </a:rPr>
              <a:t>SNP ID</a:t>
            </a:r>
          </a:p>
        </p:txBody>
      </p:sp>
      <p:sp>
        <p:nvSpPr>
          <p:cNvPr id="11" name="TextBox 10"/>
          <p:cNvSpPr txBox="1"/>
          <p:nvPr/>
        </p:nvSpPr>
        <p:spPr>
          <a:xfrm rot="19909975">
            <a:off x="3881497" y="745132"/>
            <a:ext cx="1179682" cy="646331"/>
          </a:xfrm>
          <a:prstGeom prst="rect">
            <a:avLst/>
          </a:prstGeom>
          <a:noFill/>
        </p:spPr>
        <p:txBody>
          <a:bodyPr wrap="none" rtlCol="0">
            <a:spAutoFit/>
          </a:bodyPr>
          <a:lstStyle/>
          <a:p>
            <a:r>
              <a:rPr lang="en-US" dirty="0">
                <a:solidFill>
                  <a:srgbClr val="FF0000"/>
                </a:solidFill>
              </a:rPr>
              <a:t>Reference </a:t>
            </a:r>
          </a:p>
          <a:p>
            <a:r>
              <a:rPr lang="en-US" dirty="0">
                <a:solidFill>
                  <a:srgbClr val="FF0000"/>
                </a:solidFill>
              </a:rPr>
              <a:t>Allele</a:t>
            </a:r>
          </a:p>
        </p:txBody>
      </p:sp>
      <p:sp>
        <p:nvSpPr>
          <p:cNvPr id="12" name="TextBox 11"/>
          <p:cNvSpPr txBox="1"/>
          <p:nvPr/>
        </p:nvSpPr>
        <p:spPr>
          <a:xfrm rot="19800000">
            <a:off x="4902845" y="768324"/>
            <a:ext cx="1113703" cy="646331"/>
          </a:xfrm>
          <a:prstGeom prst="rect">
            <a:avLst/>
          </a:prstGeom>
          <a:noFill/>
        </p:spPr>
        <p:txBody>
          <a:bodyPr wrap="none" rtlCol="0">
            <a:spAutoFit/>
          </a:bodyPr>
          <a:lstStyle/>
          <a:p>
            <a:r>
              <a:rPr lang="en-US" dirty="0">
                <a:solidFill>
                  <a:srgbClr val="FF0000"/>
                </a:solidFill>
              </a:rPr>
              <a:t>Alternate </a:t>
            </a:r>
          </a:p>
          <a:p>
            <a:r>
              <a:rPr lang="en-US" dirty="0">
                <a:solidFill>
                  <a:srgbClr val="FF0000"/>
                </a:solidFill>
              </a:rPr>
              <a:t>Allele</a:t>
            </a:r>
          </a:p>
        </p:txBody>
      </p:sp>
      <p:sp>
        <p:nvSpPr>
          <p:cNvPr id="13" name="TextBox 12"/>
          <p:cNvSpPr txBox="1"/>
          <p:nvPr/>
        </p:nvSpPr>
        <p:spPr>
          <a:xfrm rot="19909975">
            <a:off x="5808788" y="681292"/>
            <a:ext cx="1418595" cy="646331"/>
          </a:xfrm>
          <a:prstGeom prst="rect">
            <a:avLst/>
          </a:prstGeom>
          <a:noFill/>
        </p:spPr>
        <p:txBody>
          <a:bodyPr wrap="square" rtlCol="0">
            <a:spAutoFit/>
          </a:bodyPr>
          <a:lstStyle/>
          <a:p>
            <a:pPr algn="ctr"/>
            <a:r>
              <a:rPr lang="en-US" dirty="0">
                <a:solidFill>
                  <a:srgbClr val="FF0000"/>
                </a:solidFill>
              </a:rPr>
              <a:t>Variant quality Score</a:t>
            </a:r>
          </a:p>
        </p:txBody>
      </p:sp>
      <p:sp>
        <p:nvSpPr>
          <p:cNvPr id="14" name="TextBox 13"/>
          <p:cNvSpPr txBox="1"/>
          <p:nvPr/>
        </p:nvSpPr>
        <p:spPr>
          <a:xfrm rot="19909975">
            <a:off x="7484647" y="754350"/>
            <a:ext cx="666464" cy="369332"/>
          </a:xfrm>
          <a:prstGeom prst="rect">
            <a:avLst/>
          </a:prstGeom>
          <a:noFill/>
        </p:spPr>
        <p:txBody>
          <a:bodyPr wrap="none" rtlCol="0">
            <a:spAutoFit/>
          </a:bodyPr>
          <a:lstStyle/>
          <a:p>
            <a:r>
              <a:rPr lang="en-US" dirty="0">
                <a:solidFill>
                  <a:srgbClr val="FF0000"/>
                </a:solidFill>
              </a:rPr>
              <a:t>Filter</a:t>
            </a:r>
          </a:p>
        </p:txBody>
      </p:sp>
      <p:sp>
        <p:nvSpPr>
          <p:cNvPr id="18" name="TextBox 17"/>
          <p:cNvSpPr txBox="1"/>
          <p:nvPr/>
        </p:nvSpPr>
        <p:spPr>
          <a:xfrm>
            <a:off x="67742" y="4599572"/>
            <a:ext cx="9185299" cy="2585323"/>
          </a:xfrm>
          <a:prstGeom prst="rect">
            <a:avLst/>
          </a:prstGeom>
          <a:noFill/>
        </p:spPr>
        <p:txBody>
          <a:bodyPr wrap="square" rtlCol="0">
            <a:spAutoFit/>
          </a:bodyPr>
          <a:lstStyle/>
          <a:p>
            <a:r>
              <a:rPr lang="en-US" b="1" dirty="0">
                <a:solidFill>
                  <a:srgbClr val="FF0000"/>
                </a:solidFill>
              </a:rPr>
              <a:t>INFO field contains meta-data about the variant</a:t>
            </a:r>
          </a:p>
          <a:p>
            <a:r>
              <a:rPr lang="en-US" dirty="0">
                <a:solidFill>
                  <a:srgbClr val="FF0000"/>
                </a:solidFill>
              </a:rPr>
              <a:t>AC, AF, AN = allele count, allele frequency, allele number</a:t>
            </a:r>
          </a:p>
          <a:p>
            <a:r>
              <a:rPr lang="en-US" dirty="0">
                <a:solidFill>
                  <a:srgbClr val="FF0000"/>
                </a:solidFill>
              </a:rPr>
              <a:t>DP: Approximate read depth across all individuals (N.B. in this case, there were ~8000 individuals in the original VCF)</a:t>
            </a:r>
          </a:p>
          <a:p>
            <a:r>
              <a:rPr lang="en-US" dirty="0">
                <a:solidFill>
                  <a:schemeClr val="accent1"/>
                </a:solidFill>
              </a:rPr>
              <a:t>FS: </a:t>
            </a:r>
            <a:r>
              <a:rPr lang="en-US" dirty="0" err="1">
                <a:solidFill>
                  <a:schemeClr val="accent1"/>
                </a:solidFill>
              </a:rPr>
              <a:t>Phred</a:t>
            </a:r>
            <a:r>
              <a:rPr lang="en-US" dirty="0">
                <a:solidFill>
                  <a:schemeClr val="accent1"/>
                </a:solidFill>
              </a:rPr>
              <a:t>-scaled p-value using Fisher's exact test to detect strand bias</a:t>
            </a:r>
          </a:p>
          <a:p>
            <a:r>
              <a:rPr lang="en-US" dirty="0" err="1">
                <a:solidFill>
                  <a:schemeClr val="accent1"/>
                </a:solidFill>
              </a:rPr>
              <a:t>BaseQRankSum</a:t>
            </a:r>
            <a:r>
              <a:rPr lang="en-US" dirty="0">
                <a:solidFill>
                  <a:schemeClr val="accent1"/>
                </a:solidFill>
              </a:rPr>
              <a:t>: Z-score from Wilcoxon rank sum test of Alt Vs. Ref base qualities</a:t>
            </a:r>
          </a:p>
          <a:p>
            <a:r>
              <a:rPr lang="en-US" dirty="0" err="1">
                <a:solidFill>
                  <a:schemeClr val="accent1"/>
                </a:solidFill>
              </a:rPr>
              <a:t>ReadPosRankSum</a:t>
            </a:r>
            <a:r>
              <a:rPr lang="en-US" dirty="0">
                <a:solidFill>
                  <a:schemeClr val="accent1"/>
                </a:solidFill>
              </a:rPr>
              <a:t>: Z-score from Wilcoxon rank sum test of Alt vs. Ref read position bias </a:t>
            </a:r>
          </a:p>
          <a:p>
            <a:endParaRPr lang="en-US" dirty="0">
              <a:solidFill>
                <a:schemeClr val="accent1"/>
              </a:solidFill>
            </a:endParaRPr>
          </a:p>
          <a:p>
            <a:endParaRPr lang="en-US" dirty="0">
              <a:solidFill>
                <a:schemeClr val="accent1"/>
              </a:solidFill>
            </a:endParaRPr>
          </a:p>
        </p:txBody>
      </p:sp>
      <p:sp>
        <p:nvSpPr>
          <p:cNvPr id="3" name="TextBox 2"/>
          <p:cNvSpPr txBox="1"/>
          <p:nvPr/>
        </p:nvSpPr>
        <p:spPr>
          <a:xfrm>
            <a:off x="1714546" y="2484445"/>
            <a:ext cx="7490298" cy="369332"/>
          </a:xfrm>
          <a:prstGeom prst="rect">
            <a:avLst/>
          </a:prstGeom>
          <a:noFill/>
          <a:ln>
            <a:noFill/>
          </a:ln>
        </p:spPr>
        <p:txBody>
          <a:bodyPr wrap="square" rtlCol="0">
            <a:spAutoFit/>
          </a:bodyPr>
          <a:lstStyle/>
          <a:p>
            <a:pPr algn="ctr"/>
            <a:r>
              <a:rPr lang="en-US" dirty="0"/>
              <a:t>N.B. differs from A1/A2 on genotyping chips, or minor/major allele</a:t>
            </a:r>
          </a:p>
        </p:txBody>
      </p:sp>
      <p:sp>
        <p:nvSpPr>
          <p:cNvPr id="4" name="Right Brace 3"/>
          <p:cNvSpPr/>
          <p:nvPr/>
        </p:nvSpPr>
        <p:spPr>
          <a:xfrm rot="5400000">
            <a:off x="5377431" y="1832058"/>
            <a:ext cx="164529" cy="125327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60E3A47B-3E73-3C47-B9DB-9A0F7A372E57}"/>
              </a:ext>
            </a:extLst>
          </p:cNvPr>
          <p:cNvGraphicFramePr>
            <a:graphicFrameLocks noGrp="1"/>
          </p:cNvGraphicFramePr>
          <p:nvPr/>
        </p:nvGraphicFramePr>
        <p:xfrm>
          <a:off x="264128" y="1532590"/>
          <a:ext cx="8615744" cy="866450"/>
        </p:xfrm>
        <a:graphic>
          <a:graphicData uri="http://schemas.openxmlformats.org/drawingml/2006/table">
            <a:tbl>
              <a:tblPr/>
              <a:tblGrid>
                <a:gridCol w="1473270">
                  <a:extLst>
                    <a:ext uri="{9D8B030D-6E8A-4147-A177-3AD203B41FA5}">
                      <a16:colId xmlns:a16="http://schemas.microsoft.com/office/drawing/2014/main" val="2234149395"/>
                    </a:ext>
                  </a:extLst>
                </a:gridCol>
                <a:gridCol w="1415494">
                  <a:extLst>
                    <a:ext uri="{9D8B030D-6E8A-4147-A177-3AD203B41FA5}">
                      <a16:colId xmlns:a16="http://schemas.microsoft.com/office/drawing/2014/main" val="706800074"/>
                    </a:ext>
                  </a:extLst>
                </a:gridCol>
                <a:gridCol w="1848811">
                  <a:extLst>
                    <a:ext uri="{9D8B030D-6E8A-4147-A177-3AD203B41FA5}">
                      <a16:colId xmlns:a16="http://schemas.microsoft.com/office/drawing/2014/main" val="2472717308"/>
                    </a:ext>
                  </a:extLst>
                </a:gridCol>
                <a:gridCol w="758302">
                  <a:extLst>
                    <a:ext uri="{9D8B030D-6E8A-4147-A177-3AD203B41FA5}">
                      <a16:colId xmlns:a16="http://schemas.microsoft.com/office/drawing/2014/main" val="1338974317"/>
                    </a:ext>
                  </a:extLst>
                </a:gridCol>
                <a:gridCol w="722192">
                  <a:extLst>
                    <a:ext uri="{9D8B030D-6E8A-4147-A177-3AD203B41FA5}">
                      <a16:colId xmlns:a16="http://schemas.microsoft.com/office/drawing/2014/main" val="591355626"/>
                    </a:ext>
                  </a:extLst>
                </a:gridCol>
                <a:gridCol w="1242169">
                  <a:extLst>
                    <a:ext uri="{9D8B030D-6E8A-4147-A177-3AD203B41FA5}">
                      <a16:colId xmlns:a16="http://schemas.microsoft.com/office/drawing/2014/main" val="2503030208"/>
                    </a:ext>
                  </a:extLst>
                </a:gridCol>
                <a:gridCol w="1155506">
                  <a:extLst>
                    <a:ext uri="{9D8B030D-6E8A-4147-A177-3AD203B41FA5}">
                      <a16:colId xmlns:a16="http://schemas.microsoft.com/office/drawing/2014/main" val="3088016627"/>
                    </a:ext>
                  </a:extLst>
                </a:gridCol>
              </a:tblGrid>
              <a:tr h="172904">
                <a:tc>
                  <a:txBody>
                    <a:bodyPr/>
                    <a:lstStyle/>
                    <a:p>
                      <a:pPr algn="l" fontAlgn="ctr"/>
                      <a:r>
                        <a:rPr lang="en-US" sz="1800" b="0" i="0" u="none" strike="noStrike">
                          <a:solidFill>
                            <a:srgbClr val="000000"/>
                          </a:solidFill>
                          <a:effectLst/>
                          <a:latin typeface="Calibri" panose="020F0502020204030204" pitchFamily="34" charset="0"/>
                        </a:rPr>
                        <a:t>#CHROM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REF</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ALT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QUAL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FILTER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1028"/>
                  </a:ext>
                </a:extLst>
              </a:tr>
              <a:tr h="298760">
                <a:tc>
                  <a:txBody>
                    <a:bodyPr/>
                    <a:lstStyle/>
                    <a:p>
                      <a:pPr algn="l" fontAlgn="ctr"/>
                      <a:r>
                        <a:rPr lang="en-US" sz="1800" b="0" i="0" u="none" strike="noStrike" dirty="0">
                          <a:solidFill>
                            <a:srgbClr val="000000"/>
                          </a:solidFill>
                          <a:effectLst/>
                          <a:latin typeface="Calibri" panose="020F0502020204030204" pitchFamily="34" charset="0"/>
                        </a:rPr>
                        <a:t>chr8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1952745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rs2272608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771045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PASS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7968873"/>
                  </a:ext>
                </a:extLst>
              </a:tr>
              <a:tr h="224070">
                <a:tc>
                  <a:txBody>
                    <a:bodyPr/>
                    <a:lstStyle/>
                    <a:p>
                      <a:pPr algn="l" fontAlgn="ctr"/>
                      <a:r>
                        <a:rPr lang="en-US" sz="1800" b="0" i="0" u="none" strike="noStrike">
                          <a:solidFill>
                            <a:srgbClr val="000000"/>
                          </a:solidFill>
                          <a:effectLst/>
                          <a:latin typeface="Calibri" panose="020F0502020204030204" pitchFamily="34" charset="0"/>
                        </a:rPr>
                        <a:t>chr8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3219437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rs28455997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a:solidFill>
                            <a:srgbClr val="000000"/>
                          </a:solidFill>
                          <a:effectLst/>
                          <a:latin typeface="Calibri" panose="020F0502020204030204" pitchFamily="34" charset="0"/>
                        </a:rPr>
                        <a:t>153017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800" b="0" i="0" u="none" strike="noStrike" dirty="0">
                          <a:solidFill>
                            <a:srgbClr val="000000"/>
                          </a:solidFill>
                          <a:effectLst/>
                          <a:latin typeface="Calibri" panose="020F0502020204030204" pitchFamily="34" charset="0"/>
                        </a:rPr>
                        <a:t>PASS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5159443"/>
                  </a:ext>
                </a:extLst>
              </a:tr>
            </a:tbl>
          </a:graphicData>
        </a:graphic>
      </p:graphicFrame>
      <p:graphicFrame>
        <p:nvGraphicFramePr>
          <p:cNvPr id="23" name="Table 22">
            <a:extLst>
              <a:ext uri="{FF2B5EF4-FFF2-40B4-BE49-F238E27FC236}">
                <a16:creationId xmlns:a16="http://schemas.microsoft.com/office/drawing/2014/main" id="{F38919BA-0BB3-F949-9515-8C8083C7AE4C}"/>
              </a:ext>
            </a:extLst>
          </p:cNvPr>
          <p:cNvGraphicFramePr>
            <a:graphicFrameLocks noGrp="1"/>
          </p:cNvGraphicFramePr>
          <p:nvPr>
            <p:extLst>
              <p:ext uri="{D42A27DB-BD31-4B8C-83A1-F6EECF244321}">
                <p14:modId xmlns:p14="http://schemas.microsoft.com/office/powerpoint/2010/main" val="3958751808"/>
              </p:ext>
            </p:extLst>
          </p:nvPr>
        </p:nvGraphicFramePr>
        <p:xfrm>
          <a:off x="80442" y="2619642"/>
          <a:ext cx="9038158" cy="1979930"/>
        </p:xfrm>
        <a:graphic>
          <a:graphicData uri="http://schemas.openxmlformats.org/drawingml/2006/table">
            <a:tbl>
              <a:tblPr/>
              <a:tblGrid>
                <a:gridCol w="9038158">
                  <a:extLst>
                    <a:ext uri="{9D8B030D-6E8A-4147-A177-3AD203B41FA5}">
                      <a16:colId xmlns:a16="http://schemas.microsoft.com/office/drawing/2014/main" val="1769697842"/>
                    </a:ext>
                  </a:extLst>
                </a:gridCol>
              </a:tblGrid>
              <a:tr h="203200">
                <a:tc>
                  <a:txBody>
                    <a:bodyPr/>
                    <a:lstStyle/>
                    <a:p>
                      <a:pPr algn="l" fontAlgn="ctr"/>
                      <a:r>
                        <a:rPr lang="en-US" sz="1800" b="0" i="0" u="none" strike="noStrike" dirty="0">
                          <a:solidFill>
                            <a:srgbClr val="000000"/>
                          </a:solidFill>
                          <a:effectLst/>
                          <a:latin typeface="Calibri" panose="020F0502020204030204" pitchFamily="34" charset="0"/>
                        </a:rPr>
                        <a:t>INFO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264973"/>
                  </a:ext>
                </a:extLst>
              </a:tr>
              <a:tr h="863600">
                <a:tc>
                  <a:txBody>
                    <a:bodyPr/>
                    <a:lstStyle/>
                    <a:p>
                      <a:pPr algn="l" fontAlgn="ctr"/>
                      <a:r>
                        <a:rPr lang="en-US" sz="1800" b="0" i="0" u="none" strike="noStrike" dirty="0">
                          <a:solidFill>
                            <a:srgbClr val="000000"/>
                          </a:solidFill>
                          <a:effectLst/>
                          <a:latin typeface="Calibri" panose="020F0502020204030204" pitchFamily="34" charset="0"/>
                        </a:rPr>
                        <a:t>AC=1;AF=0.125;AN=6;</a:t>
                      </a:r>
                      <a:r>
                        <a:rPr lang="en-US" sz="1800" b="0" i="0" u="none" strike="noStrike" dirty="0">
                          <a:solidFill>
                            <a:schemeClr val="accent1"/>
                          </a:solidFill>
                          <a:effectLst/>
                          <a:latin typeface="Calibri" panose="020F0502020204030204" pitchFamily="34" charset="0"/>
                        </a:rPr>
                        <a:t>BaseQRankSum</a:t>
                      </a:r>
                      <a:r>
                        <a:rPr lang="en-US" sz="1800" b="0" i="0" u="none" strike="noStrike" dirty="0">
                          <a:solidFill>
                            <a:srgbClr val="000000"/>
                          </a:solidFill>
                          <a:effectLst/>
                          <a:latin typeface="Calibri" panose="020F0502020204030204" pitchFamily="34" charset="0"/>
                        </a:rPr>
                        <a:t>=0.124;ClippingRankSum=0;DP=200767;ExcessHet=0.0003; </a:t>
                      </a:r>
                      <a:r>
                        <a:rPr lang="en-US" sz="1800" b="0" i="0" u="none" strike="noStrike" dirty="0">
                          <a:solidFill>
                            <a:schemeClr val="accent1"/>
                          </a:solidFill>
                          <a:effectLst/>
                          <a:latin typeface="Calibri" panose="020F0502020204030204" pitchFamily="34" charset="0"/>
                        </a:rPr>
                        <a:t>FS</a:t>
                      </a:r>
                      <a:r>
                        <a:rPr lang="en-US" sz="1800" b="0" i="0" u="none" strike="noStrike" dirty="0">
                          <a:solidFill>
                            <a:srgbClr val="000000"/>
                          </a:solidFill>
                          <a:effectLst/>
                          <a:latin typeface="Calibri" panose="020F0502020204030204" pitchFamily="34" charset="0"/>
                        </a:rPr>
                        <a:t>=1.214;InbreedingCoeff=0.0426;MLEAC=2036;MLEAF=0.125;MQ=60;MQRankSum=0; QD=16.95;</a:t>
                      </a:r>
                      <a:r>
                        <a:rPr lang="en-US" sz="1800" b="0" i="0" u="none" strike="noStrike" dirty="0">
                          <a:solidFill>
                            <a:schemeClr val="accent1"/>
                          </a:solidFill>
                          <a:effectLst/>
                          <a:latin typeface="Calibri" panose="020F0502020204030204" pitchFamily="34" charset="0"/>
                        </a:rPr>
                        <a:t>ReadPosRankSum</a:t>
                      </a:r>
                      <a:r>
                        <a:rPr lang="en-US" sz="1800" b="0" i="0" u="none" strike="noStrike" dirty="0">
                          <a:solidFill>
                            <a:srgbClr val="000000"/>
                          </a:solidFill>
                          <a:effectLst/>
                          <a:latin typeface="Calibri" panose="020F0502020204030204" pitchFamily="34" charset="0"/>
                        </a:rPr>
                        <a:t>=0.048;SOR=0.837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511735"/>
                  </a:ext>
                </a:extLst>
              </a:tr>
              <a:tr h="647700">
                <a:tc>
                  <a:txBody>
                    <a:bodyPr/>
                    <a:lstStyle/>
                    <a:p>
                      <a:pPr algn="l" fontAlgn="ctr"/>
                      <a:r>
                        <a:rPr lang="en-US" sz="1800" b="0" i="0" u="none" strike="noStrike" dirty="0">
                          <a:solidFill>
                            <a:srgbClr val="000000"/>
                          </a:solidFill>
                          <a:effectLst/>
                          <a:latin typeface="Calibri" panose="020F0502020204030204" pitchFamily="34" charset="0"/>
                        </a:rPr>
                        <a:t>AC=2;AF=0.078;AN=6;</a:t>
                      </a:r>
                      <a:r>
                        <a:rPr lang="en-US" sz="1800" b="0" i="0" u="none" strike="noStrike" dirty="0">
                          <a:solidFill>
                            <a:schemeClr val="accent1"/>
                          </a:solidFill>
                          <a:effectLst/>
                          <a:latin typeface="Calibri" panose="020F0502020204030204" pitchFamily="34" charset="0"/>
                        </a:rPr>
                        <a:t>BaseQRankSum</a:t>
                      </a:r>
                      <a:r>
                        <a:rPr lang="en-US" sz="1800" b="0" i="0" u="none" strike="noStrike" dirty="0">
                          <a:solidFill>
                            <a:srgbClr val="000000"/>
                          </a:solidFill>
                          <a:effectLst/>
                          <a:latin typeface="Calibri" panose="020F0502020204030204" pitchFamily="34" charset="0"/>
                        </a:rPr>
                        <a:t>=0;ClippingRankSum=0;DP=53124;ExcessHet=0;</a:t>
                      </a:r>
                      <a:r>
                        <a:rPr lang="en-US" sz="1800" b="0" i="0" u="none" strike="noStrike" dirty="0">
                          <a:solidFill>
                            <a:schemeClr val="accent1"/>
                          </a:solidFill>
                          <a:effectLst/>
                          <a:latin typeface="Calibri" panose="020F0502020204030204" pitchFamily="34" charset="0"/>
                        </a:rPr>
                        <a:t>FS</a:t>
                      </a:r>
                      <a:r>
                        <a:rPr lang="en-US" sz="1800" b="0" i="0" u="none" strike="noStrike" dirty="0">
                          <a:solidFill>
                            <a:srgbClr val="000000"/>
                          </a:solidFill>
                          <a:effectLst/>
                          <a:latin typeface="Calibri" panose="020F0502020204030204" pitchFamily="34" charset="0"/>
                        </a:rPr>
                        <a:t>=0; </a:t>
                      </a:r>
                      <a:r>
                        <a:rPr lang="en-US" sz="1800" b="0" i="0" u="none" strike="noStrike" dirty="0" err="1">
                          <a:solidFill>
                            <a:srgbClr val="000000"/>
                          </a:solidFill>
                          <a:effectLst/>
                          <a:latin typeface="Calibri" panose="020F0502020204030204" pitchFamily="34" charset="0"/>
                        </a:rPr>
                        <a:t>InbreedingCoeff</a:t>
                      </a:r>
                      <a:r>
                        <a:rPr lang="en-US" sz="1800" b="0" i="0" u="none" strike="noStrike" dirty="0">
                          <a:solidFill>
                            <a:srgbClr val="000000"/>
                          </a:solidFill>
                          <a:effectLst/>
                          <a:latin typeface="Calibri" panose="020F0502020204030204" pitchFamily="34" charset="0"/>
                        </a:rPr>
                        <a:t>=0.0555;MLEAC=1306;MLEAF=0.081;MQ=59.69;MQRankSum=0;QD=18.37; </a:t>
                      </a:r>
                      <a:r>
                        <a:rPr lang="en-US" sz="1800" b="0" i="0" u="none" strike="noStrike" dirty="0" err="1">
                          <a:solidFill>
                            <a:schemeClr val="accent1"/>
                          </a:solidFill>
                          <a:effectLst/>
                          <a:latin typeface="Calibri" panose="020F0502020204030204" pitchFamily="34" charset="0"/>
                        </a:rPr>
                        <a:t>ReadPosRankSum</a:t>
                      </a:r>
                      <a:r>
                        <a:rPr lang="en-US" sz="1800" b="0" i="0" u="none" strike="noStrike" dirty="0">
                          <a:solidFill>
                            <a:srgbClr val="000000"/>
                          </a:solidFill>
                          <a:effectLst/>
                          <a:latin typeface="Calibri" panose="020F0502020204030204" pitchFamily="34" charset="0"/>
                        </a:rPr>
                        <a:t>=0;SOR=0.667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920547"/>
                  </a:ext>
                </a:extLst>
              </a:tr>
            </a:tbl>
          </a:graphicData>
        </a:graphic>
      </p:graphicFrame>
    </p:spTree>
    <p:extLst>
      <p:ext uri="{BB962C8B-B14F-4D97-AF65-F5344CB8AC3E}">
        <p14:creationId xmlns:p14="http://schemas.microsoft.com/office/powerpoint/2010/main" val="6689675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802" y="143692"/>
            <a:ext cx="7500395" cy="1143000"/>
          </a:xfrm>
        </p:spPr>
        <p:txBody>
          <a:bodyPr>
            <a:noAutofit/>
          </a:bodyPr>
          <a:lstStyle/>
          <a:p>
            <a:pPr algn="ctr"/>
            <a:r>
              <a:rPr lang="en-US" sz="3200" dirty="0"/>
              <a:t>Value of simultaneous variant calling in multiple individuals</a:t>
            </a:r>
          </a:p>
        </p:txBody>
      </p:sp>
      <p:sp>
        <p:nvSpPr>
          <p:cNvPr id="3" name="Content Placeholder 2"/>
          <p:cNvSpPr>
            <a:spLocks noGrp="1"/>
          </p:cNvSpPr>
          <p:nvPr>
            <p:ph idx="1"/>
          </p:nvPr>
        </p:nvSpPr>
        <p:spPr>
          <a:xfrm>
            <a:off x="0" y="1067747"/>
            <a:ext cx="9042400" cy="4351338"/>
          </a:xfrm>
        </p:spPr>
        <p:txBody>
          <a:bodyPr>
            <a:normAutofit/>
          </a:bodyPr>
          <a:lstStyle/>
          <a:p>
            <a:r>
              <a:rPr lang="en-US" sz="2200" dirty="0">
                <a:latin typeface="Calibri" charset="0"/>
                <a:ea typeface="Calibri" charset="0"/>
                <a:cs typeface="Calibri" charset="0"/>
              </a:rPr>
              <a:t>Sensitivity: greater statistical evidence compiled for true variants seen in &gt;1 individual </a:t>
            </a:r>
          </a:p>
          <a:p>
            <a:r>
              <a:rPr lang="en-US" sz="2200" dirty="0">
                <a:latin typeface="Calibri" charset="0"/>
                <a:ea typeface="Calibri" charset="0"/>
                <a:cs typeface="Calibri" charset="0"/>
              </a:rPr>
              <a:t>Specificity: deviations in metrics that flag false positive sites become much more statistically significant e.g. allele balance, strand bias</a:t>
            </a:r>
          </a:p>
          <a:p>
            <a:r>
              <a:rPr lang="en-US" sz="2200" dirty="0">
                <a:latin typeface="Calibri" charset="0"/>
                <a:ea typeface="Calibri" charset="0"/>
                <a:cs typeface="Calibri" charset="0"/>
              </a:rPr>
              <a:t>Distinguishing missing genotype from homozygous reference</a:t>
            </a:r>
          </a:p>
        </p:txBody>
      </p:sp>
      <p:sp>
        <p:nvSpPr>
          <p:cNvPr id="4" name="TextBox 3"/>
          <p:cNvSpPr txBox="1"/>
          <p:nvPr/>
        </p:nvSpPr>
        <p:spPr>
          <a:xfrm>
            <a:off x="7500395" y="6632294"/>
            <a:ext cx="1643605" cy="276999"/>
          </a:xfrm>
          <a:prstGeom prst="rect">
            <a:avLst/>
          </a:prstGeom>
          <a:noFill/>
        </p:spPr>
        <p:txBody>
          <a:bodyPr wrap="square" rtlCol="0">
            <a:spAutoFit/>
          </a:bodyPr>
          <a:lstStyle/>
          <a:p>
            <a:pPr algn="r"/>
            <a:r>
              <a:rPr lang="en-US" sz="1200"/>
              <a:t>Ben Neale</a:t>
            </a:r>
          </a:p>
        </p:txBody>
      </p:sp>
      <p:pic>
        <p:nvPicPr>
          <p:cNvPr id="6" name="Picture 5"/>
          <p:cNvPicPr>
            <a:picLocks noChangeAspect="1"/>
          </p:cNvPicPr>
          <p:nvPr/>
        </p:nvPicPr>
        <p:blipFill rotWithShape="1">
          <a:blip r:embed="rId3"/>
          <a:srcRect r="63075"/>
          <a:stretch/>
        </p:blipFill>
        <p:spPr>
          <a:xfrm>
            <a:off x="585771" y="2982526"/>
            <a:ext cx="2976032" cy="3780399"/>
          </a:xfrm>
          <a:prstGeom prst="rect">
            <a:avLst/>
          </a:prstGeom>
        </p:spPr>
      </p:pic>
      <p:pic>
        <p:nvPicPr>
          <p:cNvPr id="9" name="Picture 8"/>
          <p:cNvPicPr>
            <a:picLocks noChangeAspect="1"/>
          </p:cNvPicPr>
          <p:nvPr/>
        </p:nvPicPr>
        <p:blipFill rotWithShape="1">
          <a:blip r:embed="rId3"/>
          <a:srcRect l="39564" t="6154"/>
          <a:stretch/>
        </p:blipFill>
        <p:spPr>
          <a:xfrm>
            <a:off x="3561803" y="2984277"/>
            <a:ext cx="4870995" cy="3547756"/>
          </a:xfrm>
          <a:prstGeom prst="rect">
            <a:avLst/>
          </a:prstGeom>
        </p:spPr>
      </p:pic>
    </p:spTree>
    <p:extLst>
      <p:ext uri="{BB962C8B-B14F-4D97-AF65-F5344CB8AC3E}">
        <p14:creationId xmlns:p14="http://schemas.microsoft.com/office/powerpoint/2010/main" val="23282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87455"/>
            <a:ext cx="7886700" cy="1325563"/>
          </a:xfrm>
        </p:spPr>
        <p:txBody>
          <a:bodyPr>
            <a:normAutofit/>
          </a:bodyPr>
          <a:lstStyle/>
          <a:p>
            <a:pPr algn="ctr"/>
            <a:r>
              <a:rPr lang="en-US" sz="3200" dirty="0"/>
              <a:t>Variant filtration strategies are still evolving</a:t>
            </a:r>
            <a:br>
              <a:rPr lang="en-US" sz="3200" dirty="0"/>
            </a:br>
            <a:r>
              <a:rPr lang="en-US" sz="2800" dirty="0"/>
              <a:t>VQSR is one approach</a:t>
            </a:r>
          </a:p>
        </p:txBody>
      </p:sp>
      <p:sp>
        <p:nvSpPr>
          <p:cNvPr id="3" name="Rectangle 2"/>
          <p:cNvSpPr/>
          <p:nvPr/>
        </p:nvSpPr>
        <p:spPr>
          <a:xfrm>
            <a:off x="101600" y="1444595"/>
            <a:ext cx="8902700" cy="3185487"/>
          </a:xfrm>
          <a:prstGeom prst="rect">
            <a:avLst/>
          </a:prstGeom>
        </p:spPr>
        <p:txBody>
          <a:bodyPr wrap="square">
            <a:spAutoFit/>
          </a:bodyPr>
          <a:lstStyle/>
          <a:p>
            <a:pPr marL="285750" indent="-285750">
              <a:spcAft>
                <a:spcPts val="1000"/>
              </a:spcAft>
              <a:buFont typeface="Arial" charset="0"/>
              <a:buChar char="•"/>
            </a:pPr>
            <a:r>
              <a:rPr lang="en-US" sz="2200" dirty="0"/>
              <a:t>variant quality score recalibration (VQSR) aims to enable variant filtering in order to balance sensitivity and specificity </a:t>
            </a:r>
          </a:p>
          <a:p>
            <a:pPr marL="285750" indent="-285750">
              <a:spcAft>
                <a:spcPts val="1000"/>
              </a:spcAft>
              <a:buFont typeface="Arial" charset="0"/>
              <a:buChar char="•"/>
            </a:pPr>
            <a:r>
              <a:rPr lang="en-US" sz="2200" dirty="0"/>
              <a:t>uses machine learning to learn the annotation profile of good versus bad variants across a dataset, by integrating information from multiple QC metrics</a:t>
            </a:r>
          </a:p>
          <a:p>
            <a:pPr marL="285750" indent="-285750">
              <a:spcAft>
                <a:spcPts val="1000"/>
              </a:spcAft>
              <a:buFont typeface="Arial" charset="0"/>
              <a:buChar char="•"/>
            </a:pPr>
            <a:r>
              <a:rPr lang="en-US" sz="2200" dirty="0"/>
              <a:t>requires a set of “true sites” as input e.g. HapMap3 sites</a:t>
            </a:r>
          </a:p>
          <a:p>
            <a:pPr marL="285750" indent="-285750">
              <a:spcAft>
                <a:spcPts val="1000"/>
              </a:spcAft>
              <a:buFont typeface="Arial" charset="0"/>
              <a:buChar char="•"/>
            </a:pPr>
            <a:r>
              <a:rPr lang="en-US" sz="2200" dirty="0"/>
              <a:t>calculates log odds ratio of being true variant versus being false under trained Gaussian mixture model - VQSLOD added to INFO field</a:t>
            </a:r>
          </a:p>
        </p:txBody>
      </p:sp>
      <p:sp>
        <p:nvSpPr>
          <p:cNvPr id="4" name="Rectangle 3"/>
          <p:cNvSpPr/>
          <p:nvPr/>
        </p:nvSpPr>
        <p:spPr>
          <a:xfrm>
            <a:off x="101600" y="6478369"/>
            <a:ext cx="9613900" cy="276999"/>
          </a:xfrm>
          <a:prstGeom prst="rect">
            <a:avLst/>
          </a:prstGeom>
        </p:spPr>
        <p:txBody>
          <a:bodyPr wrap="square">
            <a:spAutoFit/>
          </a:bodyPr>
          <a:lstStyle/>
          <a:p>
            <a:r>
              <a:rPr lang="en-US" sz="1200"/>
              <a:t>http://</a:t>
            </a:r>
            <a:r>
              <a:rPr lang="en-US" sz="1200" dirty="0" err="1"/>
              <a:t>gatkforums.broadinstitute.org</a:t>
            </a:r>
            <a:r>
              <a:rPr lang="en-US" sz="1200" dirty="0"/>
              <a:t>/</a:t>
            </a:r>
            <a:r>
              <a:rPr lang="en-US" sz="1200" dirty="0" err="1"/>
              <a:t>gatk</a:t>
            </a:r>
            <a:r>
              <a:rPr lang="en-US" sz="1200" dirty="0"/>
              <a:t>/discussion/39/variant-quality-score-recalibration-</a:t>
            </a:r>
            <a:r>
              <a:rPr lang="en-US" sz="1200" dirty="0" err="1"/>
              <a:t>vqsr</a:t>
            </a:r>
            <a:endParaRPr lang="en-US" sz="1200" dirty="0"/>
          </a:p>
        </p:txBody>
      </p:sp>
    </p:spTree>
    <p:extLst>
      <p:ext uri="{BB962C8B-B14F-4D97-AF65-F5344CB8AC3E}">
        <p14:creationId xmlns:p14="http://schemas.microsoft.com/office/powerpoint/2010/main" val="130093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An important variant-level QC metric</a:t>
            </a:r>
            <a:br>
              <a:rPr lang="en-US" sz="3200" dirty="0"/>
            </a:br>
            <a:r>
              <a:rPr lang="en-US" sz="2800" dirty="0" err="1"/>
              <a:t>Transition:transversion</a:t>
            </a:r>
            <a:r>
              <a:rPr lang="en-US" sz="2800" dirty="0"/>
              <a:t> ratio across the dataset</a:t>
            </a:r>
          </a:p>
        </p:txBody>
      </p:sp>
      <p:sp>
        <p:nvSpPr>
          <p:cNvPr id="3" name="Content Placeholder 2"/>
          <p:cNvSpPr>
            <a:spLocks noGrp="1"/>
          </p:cNvSpPr>
          <p:nvPr>
            <p:ph idx="1"/>
          </p:nvPr>
        </p:nvSpPr>
        <p:spPr>
          <a:xfrm>
            <a:off x="222845" y="4050478"/>
            <a:ext cx="8921155" cy="4351338"/>
          </a:xfrm>
        </p:spPr>
        <p:txBody>
          <a:bodyPr>
            <a:normAutofit/>
          </a:bodyPr>
          <a:lstStyle/>
          <a:p>
            <a:pPr>
              <a:spcBef>
                <a:spcPts val="600"/>
              </a:spcBef>
            </a:pPr>
            <a:r>
              <a:rPr lang="en-US" sz="2200" dirty="0"/>
              <a:t>transitions are expected to occur twice as frequently as transversions </a:t>
            </a:r>
          </a:p>
          <a:p>
            <a:pPr>
              <a:spcBef>
                <a:spcPts val="600"/>
              </a:spcBef>
            </a:pPr>
            <a:r>
              <a:rPr lang="en-US" sz="2200" dirty="0" err="1"/>
              <a:t>Ti:Tv</a:t>
            </a:r>
            <a:r>
              <a:rPr lang="en-US" sz="2200" dirty="0"/>
              <a:t> is typically ~2 across the whole genome, versus ~3 in protein coding regions</a:t>
            </a:r>
          </a:p>
          <a:p>
            <a:pPr>
              <a:spcBef>
                <a:spcPts val="600"/>
              </a:spcBef>
            </a:pPr>
            <a:r>
              <a:rPr lang="en-US" sz="2200" dirty="0"/>
              <a:t>not relevant for genotype data since we know the variants are real</a:t>
            </a:r>
          </a:p>
          <a:p>
            <a:pPr>
              <a:spcBef>
                <a:spcPts val="600"/>
              </a:spcBef>
            </a:pPr>
            <a:r>
              <a:rPr lang="en-US" sz="2200" dirty="0"/>
              <a:t>most useful at the individual level, as it changes with sample size (larger sample sizes </a:t>
            </a:r>
            <a:r>
              <a:rPr lang="en-US" sz="2200" dirty="0">
                <a:sym typeface="Wingdings" pitchFamily="2" charset="2"/>
              </a:rPr>
              <a:t> </a:t>
            </a:r>
            <a:r>
              <a:rPr lang="en-US" sz="2200" dirty="0"/>
              <a:t>more recurrent C&gt;T mutations)</a:t>
            </a:r>
          </a:p>
        </p:txBody>
      </p:sp>
      <p:pic>
        <p:nvPicPr>
          <p:cNvPr id="5" name="Picture 4">
            <a:extLst>
              <a:ext uri="{FF2B5EF4-FFF2-40B4-BE49-F238E27FC236}">
                <a16:creationId xmlns:a16="http://schemas.microsoft.com/office/drawing/2014/main" id="{0B1A5315-E9C3-1048-AD68-73195AA88647}"/>
              </a:ext>
            </a:extLst>
          </p:cNvPr>
          <p:cNvPicPr>
            <a:picLocks noChangeAspect="1"/>
          </p:cNvPicPr>
          <p:nvPr/>
        </p:nvPicPr>
        <p:blipFill>
          <a:blip r:embed="rId3"/>
          <a:stretch>
            <a:fillRect/>
          </a:stretch>
        </p:blipFill>
        <p:spPr>
          <a:xfrm>
            <a:off x="1606550" y="1102058"/>
            <a:ext cx="3584905" cy="2631742"/>
          </a:xfrm>
          <a:prstGeom prst="rect">
            <a:avLst/>
          </a:prstGeom>
        </p:spPr>
      </p:pic>
      <p:sp>
        <p:nvSpPr>
          <p:cNvPr id="6" name="Rectangle 5">
            <a:extLst>
              <a:ext uri="{FF2B5EF4-FFF2-40B4-BE49-F238E27FC236}">
                <a16:creationId xmlns:a16="http://schemas.microsoft.com/office/drawing/2014/main" id="{7E6BAE28-7B63-FA44-9785-93E29F526B00}"/>
              </a:ext>
            </a:extLst>
          </p:cNvPr>
          <p:cNvSpPr/>
          <p:nvPr/>
        </p:nvSpPr>
        <p:spPr>
          <a:xfrm>
            <a:off x="5191455" y="2068016"/>
            <a:ext cx="4068597" cy="1000274"/>
          </a:xfrm>
          <a:prstGeom prst="rect">
            <a:avLst/>
          </a:prstGeom>
        </p:spPr>
        <p:txBody>
          <a:bodyPr wrap="square">
            <a:spAutoFit/>
          </a:bodyPr>
          <a:lstStyle/>
          <a:p>
            <a:pPr algn="ctr">
              <a:spcBef>
                <a:spcPts val="600"/>
              </a:spcBef>
            </a:pPr>
            <a:r>
              <a:rPr lang="en-US" dirty="0"/>
              <a:t>Transitions (</a:t>
            </a:r>
            <a:r>
              <a:rPr lang="en-US" dirty="0" err="1"/>
              <a:t>Ti</a:t>
            </a:r>
            <a:r>
              <a:rPr lang="en-US" dirty="0"/>
              <a:t>) within purines/pyrimidines </a:t>
            </a:r>
          </a:p>
          <a:p>
            <a:pPr algn="ctr">
              <a:spcBef>
                <a:spcPts val="600"/>
              </a:spcBef>
            </a:pPr>
            <a:r>
              <a:rPr lang="en-US" dirty="0"/>
              <a:t>vs transversions (Tv) between them</a:t>
            </a:r>
          </a:p>
        </p:txBody>
      </p:sp>
      <p:sp>
        <p:nvSpPr>
          <p:cNvPr id="7" name="Rectangle 6">
            <a:extLst>
              <a:ext uri="{FF2B5EF4-FFF2-40B4-BE49-F238E27FC236}">
                <a16:creationId xmlns:a16="http://schemas.microsoft.com/office/drawing/2014/main" id="{E83E830A-E0E1-8445-B82E-F095DAEABD68}"/>
              </a:ext>
            </a:extLst>
          </p:cNvPr>
          <p:cNvSpPr/>
          <p:nvPr/>
        </p:nvSpPr>
        <p:spPr>
          <a:xfrm>
            <a:off x="470505" y="1057362"/>
            <a:ext cx="888385" cy="369332"/>
          </a:xfrm>
          <a:prstGeom prst="rect">
            <a:avLst/>
          </a:prstGeom>
        </p:spPr>
        <p:txBody>
          <a:bodyPr wrap="none">
            <a:spAutoFit/>
          </a:bodyPr>
          <a:lstStyle/>
          <a:p>
            <a:r>
              <a:rPr lang="en-US" dirty="0"/>
              <a:t>purines</a:t>
            </a:r>
          </a:p>
        </p:txBody>
      </p:sp>
      <p:sp>
        <p:nvSpPr>
          <p:cNvPr id="8" name="Rectangle 7">
            <a:extLst>
              <a:ext uri="{FF2B5EF4-FFF2-40B4-BE49-F238E27FC236}">
                <a16:creationId xmlns:a16="http://schemas.microsoft.com/office/drawing/2014/main" id="{4DB08037-2CFD-1645-B688-293D42F9CF7E}"/>
              </a:ext>
            </a:extLst>
          </p:cNvPr>
          <p:cNvSpPr/>
          <p:nvPr/>
        </p:nvSpPr>
        <p:spPr>
          <a:xfrm>
            <a:off x="222845" y="3190052"/>
            <a:ext cx="1281569" cy="369332"/>
          </a:xfrm>
          <a:prstGeom prst="rect">
            <a:avLst/>
          </a:prstGeom>
        </p:spPr>
        <p:txBody>
          <a:bodyPr wrap="none">
            <a:spAutoFit/>
          </a:bodyPr>
          <a:lstStyle/>
          <a:p>
            <a:r>
              <a:rPr lang="en-US" dirty="0"/>
              <a:t>pyrimidines</a:t>
            </a:r>
          </a:p>
        </p:txBody>
      </p:sp>
    </p:spTree>
    <p:extLst>
      <p:ext uri="{BB962C8B-B14F-4D97-AF65-F5344CB8AC3E}">
        <p14:creationId xmlns:p14="http://schemas.microsoft.com/office/powerpoint/2010/main" val="206194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t>Variant calling</a:t>
            </a:r>
          </a:p>
          <a:p>
            <a:pPr lvl="1"/>
            <a:r>
              <a:rPr lang="en-US" dirty="0"/>
              <a:t>Quality control</a:t>
            </a:r>
          </a:p>
          <a:p>
            <a:pPr lvl="1"/>
            <a:r>
              <a:rPr lang="en-US" dirty="0">
                <a:solidFill>
                  <a:srgbClr val="FF0000"/>
                </a:solidFill>
              </a:rPr>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1130819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397" y="10641"/>
            <a:ext cx="8254093" cy="1325563"/>
          </a:xfrm>
        </p:spPr>
        <p:txBody>
          <a:bodyPr>
            <a:normAutofit/>
          </a:bodyPr>
          <a:lstStyle/>
          <a:p>
            <a:pPr algn="ctr"/>
            <a:r>
              <a:rPr lang="en-US" sz="3200" dirty="0"/>
              <a:t>A cautionary tale: another peril of sequence data</a:t>
            </a:r>
          </a:p>
        </p:txBody>
      </p:sp>
      <p:sp>
        <p:nvSpPr>
          <p:cNvPr id="3" name="TextBox 2"/>
          <p:cNvSpPr txBox="1"/>
          <p:nvPr/>
        </p:nvSpPr>
        <p:spPr>
          <a:xfrm>
            <a:off x="465043" y="1063708"/>
            <a:ext cx="8213914" cy="2195473"/>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1000"/>
              </a:spcAft>
              <a:buClrTx/>
              <a:buSzTx/>
              <a:buFont typeface="Arial" charset="0"/>
              <a:buChar char="•"/>
              <a:tabLst/>
              <a:defRPr/>
            </a:pPr>
            <a:r>
              <a:rPr lang="en-US" sz="2400" dirty="0"/>
              <a:t>Sequenced ~60 platypus samples</a:t>
            </a:r>
          </a:p>
          <a:p>
            <a:pPr marL="285750" marR="0" lvl="0" indent="-285750" defTabSz="914400" eaLnBrk="1" fontAlgn="auto" latinLnBrk="0" hangingPunct="1">
              <a:lnSpc>
                <a:spcPct val="100000"/>
              </a:lnSpc>
              <a:spcBef>
                <a:spcPts val="0"/>
              </a:spcBef>
              <a:spcAft>
                <a:spcPts val="1000"/>
              </a:spcAft>
              <a:buClrTx/>
              <a:buSzTx/>
              <a:buFont typeface="Arial" charset="0"/>
              <a:buChar char="•"/>
              <a:tabLst/>
              <a:defRPr/>
            </a:pPr>
            <a:r>
              <a:rPr lang="en-US" sz="2400" dirty="0"/>
              <a:t>Two groups of samples from the same river fell far apart on the PCA</a:t>
            </a:r>
          </a:p>
          <a:p>
            <a:pPr marL="285750" marR="0" lvl="0" indent="-285750" defTabSz="914400" eaLnBrk="1" fontAlgn="auto" latinLnBrk="0" hangingPunct="1">
              <a:lnSpc>
                <a:spcPct val="100000"/>
              </a:lnSpc>
              <a:spcBef>
                <a:spcPts val="0"/>
              </a:spcBef>
              <a:spcAft>
                <a:spcPts val="1000"/>
              </a:spcAft>
              <a:buClrTx/>
              <a:buSzTx/>
              <a:buFont typeface="Arial" charset="0"/>
              <a:buChar char="•"/>
              <a:tabLst/>
              <a:defRPr/>
            </a:pPr>
            <a:r>
              <a:rPr lang="en-US" sz="2400" dirty="0"/>
              <a:t>Noticed that this was driven by dense heterozygous SNPs falling in exons, present only in some lanes in those samples</a:t>
            </a:r>
          </a:p>
        </p:txBody>
      </p:sp>
      <p:pic>
        <p:nvPicPr>
          <p:cNvPr id="5" name="Picture 4"/>
          <p:cNvPicPr>
            <a:picLocks noChangeAspect="1"/>
          </p:cNvPicPr>
          <p:nvPr/>
        </p:nvPicPr>
        <p:blipFill>
          <a:blip r:embed="rId2"/>
          <a:stretch>
            <a:fillRect/>
          </a:stretch>
        </p:blipFill>
        <p:spPr>
          <a:xfrm>
            <a:off x="791615" y="3675372"/>
            <a:ext cx="2991375" cy="2072286"/>
          </a:xfrm>
          <a:prstGeom prst="rect">
            <a:avLst/>
          </a:prstGeom>
        </p:spPr>
      </p:pic>
      <p:pic>
        <p:nvPicPr>
          <p:cNvPr id="6" name="Picture 5"/>
          <p:cNvPicPr>
            <a:picLocks noChangeAspect="1"/>
          </p:cNvPicPr>
          <p:nvPr/>
        </p:nvPicPr>
        <p:blipFill>
          <a:blip r:embed="rId3"/>
          <a:stretch>
            <a:fillRect/>
          </a:stretch>
        </p:blipFill>
        <p:spPr>
          <a:xfrm>
            <a:off x="4447211" y="3317966"/>
            <a:ext cx="3978566" cy="3540034"/>
          </a:xfrm>
          <a:prstGeom prst="rect">
            <a:avLst/>
          </a:prstGeom>
        </p:spPr>
      </p:pic>
    </p:spTree>
    <p:extLst>
      <p:ext uri="{BB962C8B-B14F-4D97-AF65-F5344CB8AC3E}">
        <p14:creationId xmlns:p14="http://schemas.microsoft.com/office/powerpoint/2010/main" val="98168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Cost of sequencing</a:t>
            </a:r>
          </a:p>
        </p:txBody>
      </p:sp>
      <p:pic>
        <p:nvPicPr>
          <p:cNvPr id="3" name="Picture 2"/>
          <p:cNvPicPr>
            <a:picLocks noChangeAspect="1"/>
          </p:cNvPicPr>
          <p:nvPr/>
        </p:nvPicPr>
        <p:blipFill>
          <a:blip r:embed="rId2"/>
          <a:stretch>
            <a:fillRect/>
          </a:stretch>
        </p:blipFill>
        <p:spPr>
          <a:xfrm>
            <a:off x="111073" y="1379184"/>
            <a:ext cx="8674100" cy="3378200"/>
          </a:xfrm>
          <a:prstGeom prst="rect">
            <a:avLst/>
          </a:prstGeom>
        </p:spPr>
      </p:pic>
      <p:sp>
        <p:nvSpPr>
          <p:cNvPr id="4" name="Rectangle 3"/>
          <p:cNvSpPr/>
          <p:nvPr/>
        </p:nvSpPr>
        <p:spPr>
          <a:xfrm>
            <a:off x="234950" y="6421531"/>
            <a:ext cx="9331377" cy="276999"/>
          </a:xfrm>
          <a:prstGeom prst="rect">
            <a:avLst/>
          </a:prstGeom>
        </p:spPr>
        <p:txBody>
          <a:bodyPr wrap="square">
            <a:spAutoFit/>
          </a:bodyPr>
          <a:lstStyle/>
          <a:p>
            <a:r>
              <a:rPr lang="en-US" sz="1200" dirty="0"/>
              <a:t>https://</a:t>
            </a:r>
            <a:r>
              <a:rPr lang="en-US" sz="1200" dirty="0" err="1"/>
              <a:t>www.illumina.com</a:t>
            </a:r>
            <a:r>
              <a:rPr lang="en-US" sz="1200" dirty="0"/>
              <a:t>/content/dam/</a:t>
            </a:r>
            <a:r>
              <a:rPr lang="en-US" sz="1200" dirty="0" err="1"/>
              <a:t>illumina</a:t>
            </a:r>
            <a:r>
              <a:rPr lang="en-US" sz="1200" dirty="0"/>
              <a:t>-marketing/documents/products/</a:t>
            </a:r>
            <a:r>
              <a:rPr lang="en-US" sz="1200" dirty="0" err="1"/>
              <a:t>illumina_sequencing_introduction.pdf</a:t>
            </a:r>
            <a:endParaRPr lang="en-US" sz="1200" dirty="0"/>
          </a:p>
        </p:txBody>
      </p:sp>
      <p:sp>
        <p:nvSpPr>
          <p:cNvPr id="5" name="TextBox 4"/>
          <p:cNvSpPr txBox="1"/>
          <p:nvPr/>
        </p:nvSpPr>
        <p:spPr>
          <a:xfrm>
            <a:off x="234950" y="5125111"/>
            <a:ext cx="8909050" cy="1107996"/>
          </a:xfrm>
          <a:prstGeom prst="rect">
            <a:avLst/>
          </a:prstGeom>
          <a:noFill/>
        </p:spPr>
        <p:txBody>
          <a:bodyPr wrap="square" rtlCol="0">
            <a:spAutoFit/>
          </a:bodyPr>
          <a:lstStyle/>
          <a:p>
            <a:pPr marL="285750" indent="-285750">
              <a:buFont typeface="Arial" charset="0"/>
              <a:buChar char="•"/>
            </a:pPr>
            <a:r>
              <a:rPr lang="en-US" sz="2200" dirty="0"/>
              <a:t>Reminder: human genome 3 </a:t>
            </a:r>
            <a:r>
              <a:rPr lang="en-US" sz="2200" dirty="0" err="1"/>
              <a:t>Gigabases</a:t>
            </a:r>
            <a:endParaRPr lang="en-US" sz="2200" dirty="0"/>
          </a:p>
          <a:p>
            <a:pPr marL="285750" indent="-285750">
              <a:buFont typeface="Arial" charset="0"/>
              <a:buChar char="•"/>
            </a:pPr>
            <a:r>
              <a:rPr lang="en-US" sz="2200" dirty="0"/>
              <a:t>Due to errors, we tend to sequence 20-30X to obtain high quality sequence i.e. 60-90Gb </a:t>
            </a:r>
            <a:r>
              <a:rPr lang="en-US" sz="2200" dirty="0">
                <a:sym typeface="Wingdings"/>
              </a:rPr>
              <a:t> currently ~$1000/genome</a:t>
            </a:r>
            <a:endParaRPr lang="en-US" sz="2200" dirty="0"/>
          </a:p>
        </p:txBody>
      </p:sp>
      <p:sp>
        <p:nvSpPr>
          <p:cNvPr id="6" name="Oval 5"/>
          <p:cNvSpPr/>
          <p:nvPr/>
        </p:nvSpPr>
        <p:spPr>
          <a:xfrm rot="1384864" flipV="1">
            <a:off x="7130540" y="4209983"/>
            <a:ext cx="703776" cy="1125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9385038"/>
      </p:ext>
    </p:extLst>
  </p:cSld>
  <p:clrMapOvr>
    <a:masterClrMapping/>
  </p:clrMapOvr>
  <mc:AlternateContent xmlns:mc="http://schemas.openxmlformats.org/markup-compatibility/2006" xmlns:p14="http://schemas.microsoft.com/office/powerpoint/2010/main">
    <mc:Choice Requires="p14">
      <p:transition spd="slow" p14:dur="2000" advTm="123922"/>
    </mc:Choice>
    <mc:Fallback xmlns="">
      <p:transition spd="slow" advTm="123922"/>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4-05-22 at 13.42.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4100"/>
            <a:ext cx="9144000" cy="4726922"/>
          </a:xfrm>
          <a:prstGeom prst="rect">
            <a:avLst/>
          </a:prstGeom>
        </p:spPr>
      </p:pic>
    </p:spTree>
    <p:extLst>
      <p:ext uri="{BB962C8B-B14F-4D97-AF65-F5344CB8AC3E}">
        <p14:creationId xmlns:p14="http://schemas.microsoft.com/office/powerpoint/2010/main" val="20205477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t>A cautionary tale: a new platypus sub-species?</a:t>
            </a:r>
          </a:p>
        </p:txBody>
      </p:sp>
      <p:sp>
        <p:nvSpPr>
          <p:cNvPr id="3" name="TextBox 2"/>
          <p:cNvSpPr txBox="1"/>
          <p:nvPr/>
        </p:nvSpPr>
        <p:spPr>
          <a:xfrm>
            <a:off x="156754" y="4824956"/>
            <a:ext cx="8830491" cy="1826141"/>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1000"/>
              </a:spcAft>
              <a:buClrTx/>
              <a:buSzTx/>
              <a:buFont typeface="Arial" charset="0"/>
              <a:buChar char="•"/>
              <a:tabLst/>
              <a:defRPr/>
            </a:pPr>
            <a:r>
              <a:rPr lang="en-US" sz="2400" dirty="0"/>
              <a:t>Turns out some sequencing lanes had been contaminated with human exome sequencing libraries</a:t>
            </a:r>
          </a:p>
          <a:p>
            <a:pPr marL="285750" marR="0" lvl="0" indent="-285750" defTabSz="914400" eaLnBrk="1" fontAlgn="auto" latinLnBrk="0" hangingPunct="1">
              <a:lnSpc>
                <a:spcPct val="100000"/>
              </a:lnSpc>
              <a:spcBef>
                <a:spcPts val="0"/>
              </a:spcBef>
              <a:spcAft>
                <a:spcPts val="1000"/>
              </a:spcAft>
              <a:buClrTx/>
              <a:buSzTx/>
              <a:buFont typeface="Arial" charset="0"/>
              <a:buChar char="•"/>
              <a:tabLst/>
              <a:defRPr/>
            </a:pPr>
            <a:r>
              <a:rPr lang="en-US" sz="2400" dirty="0"/>
              <a:t>Human </a:t>
            </a:r>
            <a:r>
              <a:rPr lang="en-US" sz="2400" dirty="0" err="1"/>
              <a:t>exonic</a:t>
            </a:r>
            <a:r>
              <a:rPr lang="en-US" sz="2400" dirty="0"/>
              <a:t> reads still close enough to platypus exons to align</a:t>
            </a:r>
          </a:p>
          <a:p>
            <a:pPr marL="285750" marR="0" lvl="0" indent="-285750" defTabSz="914400" eaLnBrk="1" fontAlgn="auto" latinLnBrk="0" hangingPunct="1">
              <a:lnSpc>
                <a:spcPct val="100000"/>
              </a:lnSpc>
              <a:spcBef>
                <a:spcPts val="0"/>
              </a:spcBef>
              <a:spcAft>
                <a:spcPts val="1000"/>
              </a:spcAft>
              <a:buClrTx/>
              <a:buSzTx/>
              <a:buFont typeface="Arial" charset="0"/>
              <a:buChar char="•"/>
              <a:tabLst/>
              <a:defRPr/>
            </a:pPr>
            <a:r>
              <a:rPr lang="en-US" sz="2400" dirty="0"/>
              <a:t>Would never see something like this with genotype chip data</a:t>
            </a:r>
          </a:p>
        </p:txBody>
      </p:sp>
      <p:sp>
        <p:nvSpPr>
          <p:cNvPr id="4" name="TextBox 3"/>
          <p:cNvSpPr txBox="1"/>
          <p:nvPr/>
        </p:nvSpPr>
        <p:spPr>
          <a:xfrm>
            <a:off x="4924697" y="350799"/>
            <a:ext cx="3135086" cy="584775"/>
          </a:xfrm>
          <a:prstGeom prst="rect">
            <a:avLst/>
          </a:prstGeom>
          <a:noFill/>
        </p:spPr>
        <p:txBody>
          <a:bodyPr wrap="square" rtlCol="0">
            <a:spAutoFit/>
          </a:bodyPr>
          <a:lstStyle/>
          <a:p>
            <a:r>
              <a:rPr lang="en-US" sz="3200" dirty="0">
                <a:latin typeface="+mj-lt"/>
                <a:ea typeface="Lucida Handwriting" charset="0"/>
                <a:cs typeface="Lucida Handwriting" charset="0"/>
              </a:rPr>
              <a:t>contamination</a:t>
            </a:r>
          </a:p>
        </p:txBody>
      </p:sp>
      <p:cxnSp>
        <p:nvCxnSpPr>
          <p:cNvPr id="6" name="Straight Connector 5"/>
          <p:cNvCxnSpPr>
            <a:endCxn id="2" idx="3"/>
          </p:cNvCxnSpPr>
          <p:nvPr/>
        </p:nvCxnSpPr>
        <p:spPr>
          <a:xfrm>
            <a:off x="3749040" y="1027907"/>
            <a:ext cx="476631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Picture 6" descr="Screen Shot 2014-05-22 at 13.42.14.png">
            <a:extLst>
              <a:ext uri="{FF2B5EF4-FFF2-40B4-BE49-F238E27FC236}">
                <a16:creationId xmlns:a16="http://schemas.microsoft.com/office/drawing/2014/main" id="{1F837777-2C0A-CD44-B134-B8877758C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9" y="1391176"/>
            <a:ext cx="6096002" cy="3151282"/>
          </a:xfrm>
          <a:prstGeom prst="rect">
            <a:avLst/>
          </a:prstGeom>
        </p:spPr>
      </p:pic>
    </p:spTree>
    <p:extLst>
      <p:ext uri="{BB962C8B-B14F-4D97-AF65-F5344CB8AC3E}">
        <p14:creationId xmlns:p14="http://schemas.microsoft.com/office/powerpoint/2010/main" val="679655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2974"/>
            <a:ext cx="7886700" cy="1325563"/>
          </a:xfrm>
        </p:spPr>
        <p:txBody>
          <a:bodyPr>
            <a:normAutofit/>
          </a:bodyPr>
          <a:lstStyle/>
          <a:p>
            <a:pPr algn="ctr"/>
            <a:r>
              <a:rPr lang="en-US" sz="3200" dirty="0"/>
              <a:t>More common contamination problems</a:t>
            </a:r>
          </a:p>
        </p:txBody>
      </p:sp>
      <p:sp>
        <p:nvSpPr>
          <p:cNvPr id="3" name="TextBox 2"/>
          <p:cNvSpPr txBox="1"/>
          <p:nvPr/>
        </p:nvSpPr>
        <p:spPr>
          <a:xfrm>
            <a:off x="228600" y="1358537"/>
            <a:ext cx="8686800" cy="4180632"/>
          </a:xfrm>
          <a:prstGeom prst="rect">
            <a:avLst/>
          </a:prstGeom>
          <a:noFill/>
        </p:spPr>
        <p:txBody>
          <a:bodyPr wrap="square" rtlCol="0">
            <a:spAutoFit/>
          </a:bodyPr>
          <a:lstStyle/>
          <a:p>
            <a:pPr marL="285750" indent="-285750">
              <a:spcAft>
                <a:spcPts val="1000"/>
              </a:spcAft>
              <a:buFont typeface="Arial" charset="0"/>
              <a:buChar char="•"/>
            </a:pPr>
            <a:r>
              <a:rPr lang="en-US" sz="2800" dirty="0"/>
              <a:t>contamination between samples multiplexed in the same sequencing lane (‘index hopping’)</a:t>
            </a:r>
          </a:p>
          <a:p>
            <a:pPr marL="285750" indent="-285750">
              <a:spcAft>
                <a:spcPts val="1000"/>
              </a:spcAft>
              <a:buFont typeface="Arial" charset="0"/>
              <a:buChar char="•"/>
            </a:pPr>
            <a:r>
              <a:rPr lang="en-US" sz="2800" dirty="0"/>
              <a:t>people who have just eaten ham for lunch before spitting</a:t>
            </a:r>
          </a:p>
          <a:p>
            <a:pPr marL="285750" indent="-285750">
              <a:spcAft>
                <a:spcPts val="1000"/>
              </a:spcAft>
              <a:buFont typeface="Arial" charset="0"/>
              <a:buChar char="•"/>
            </a:pPr>
            <a:r>
              <a:rPr lang="en-US" sz="2800" dirty="0"/>
              <a:t>bacterial/viral contamination</a:t>
            </a:r>
          </a:p>
          <a:p>
            <a:pPr marL="285750" indent="-285750">
              <a:spcAft>
                <a:spcPts val="1000"/>
              </a:spcAft>
              <a:buFont typeface="Arial" charset="0"/>
              <a:buChar char="•"/>
            </a:pPr>
            <a:r>
              <a:rPr lang="en-US" sz="2800" dirty="0"/>
              <a:t>Rarer problems:</a:t>
            </a:r>
          </a:p>
          <a:p>
            <a:pPr marL="742950" lvl="1" indent="-285750">
              <a:spcAft>
                <a:spcPts val="1000"/>
              </a:spcAft>
              <a:buFont typeface="Arial" charset="0"/>
              <a:buChar char="•"/>
            </a:pPr>
            <a:r>
              <a:rPr lang="en-US" sz="2800" dirty="0"/>
              <a:t>saliva samples from kids that contains parental saliva</a:t>
            </a:r>
          </a:p>
          <a:p>
            <a:pPr marL="742950" lvl="1" indent="-285750">
              <a:spcAft>
                <a:spcPts val="1000"/>
              </a:spcAft>
              <a:buFont typeface="Arial" charset="0"/>
              <a:buChar char="•"/>
            </a:pPr>
            <a:r>
              <a:rPr lang="en-US" sz="2800" dirty="0"/>
              <a:t>people who have had bone marrow transplants</a:t>
            </a:r>
          </a:p>
        </p:txBody>
      </p:sp>
    </p:spTree>
    <p:extLst>
      <p:ext uri="{BB962C8B-B14F-4D97-AF65-F5344CB8AC3E}">
        <p14:creationId xmlns:p14="http://schemas.microsoft.com/office/powerpoint/2010/main" val="1430627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25563"/>
          </a:xfrm>
        </p:spPr>
        <p:txBody>
          <a:bodyPr>
            <a:normAutofit/>
          </a:bodyPr>
          <a:lstStyle/>
          <a:p>
            <a:pPr algn="ctr"/>
            <a:r>
              <a:rPr lang="en-US" sz="3200" dirty="0"/>
              <a:t>Summary: QC for sequencing versus genotype data</a:t>
            </a:r>
          </a:p>
        </p:txBody>
      </p:sp>
      <p:sp>
        <p:nvSpPr>
          <p:cNvPr id="3" name="TextBox 2"/>
          <p:cNvSpPr txBox="1"/>
          <p:nvPr/>
        </p:nvSpPr>
        <p:spPr>
          <a:xfrm>
            <a:off x="347730" y="1185060"/>
            <a:ext cx="8167620" cy="4298613"/>
          </a:xfrm>
          <a:prstGeom prst="rect">
            <a:avLst/>
          </a:prstGeom>
          <a:noFill/>
        </p:spPr>
        <p:txBody>
          <a:bodyPr wrap="square" rtlCol="0">
            <a:spAutoFit/>
          </a:bodyPr>
          <a:lstStyle/>
          <a:p>
            <a:pPr marL="285750" indent="-285750">
              <a:spcAft>
                <a:spcPts val="1000"/>
              </a:spcAft>
              <a:buFont typeface="Arial" charset="0"/>
              <a:buChar char="•"/>
            </a:pPr>
            <a:r>
              <a:rPr lang="en-US" sz="2400" dirty="0"/>
              <a:t>in sequence data, there is a discovery problem as well as a genotyping problem (i.e. the variants may not be real variants at all) –</a:t>
            </a:r>
            <a:r>
              <a:rPr lang="en-US" sz="2400" b="1" dirty="0"/>
              <a:t> need to filter sites as well as genotypes</a:t>
            </a:r>
          </a:p>
          <a:p>
            <a:pPr marL="285750" indent="-285750">
              <a:spcAft>
                <a:spcPts val="1000"/>
              </a:spcAft>
              <a:buFont typeface="Arial" charset="0"/>
              <a:buChar char="•"/>
            </a:pPr>
            <a:r>
              <a:rPr lang="en-US" sz="2400" dirty="0"/>
              <a:t>contamination is more of a problem for sequencing than genotyping data</a:t>
            </a:r>
          </a:p>
          <a:p>
            <a:pPr marL="285750" indent="-285750">
              <a:spcAft>
                <a:spcPts val="1000"/>
              </a:spcAft>
              <a:buFont typeface="Arial" charset="0"/>
              <a:buChar char="•"/>
            </a:pPr>
            <a:r>
              <a:rPr lang="en-US" sz="2400" dirty="0"/>
              <a:t>error modes greatly differ between sequencing and genotyping chips</a:t>
            </a:r>
          </a:p>
          <a:p>
            <a:pPr marL="285750" indent="-285750">
              <a:spcAft>
                <a:spcPts val="1000"/>
              </a:spcAft>
              <a:buFont typeface="Arial" charset="0"/>
              <a:buChar char="•"/>
            </a:pPr>
            <a:r>
              <a:rPr lang="en-US" sz="2400" dirty="0"/>
              <a:t>spontaneous DNA damage (e.g. at chemically modified nucleotides) leads to false variants in reads</a:t>
            </a:r>
          </a:p>
          <a:p>
            <a:pPr marL="285750" indent="-285750">
              <a:spcAft>
                <a:spcPts val="1000"/>
              </a:spcAft>
              <a:buFont typeface="Arial" charset="0"/>
              <a:buChar char="•"/>
            </a:pPr>
            <a:endParaRPr lang="en-US" sz="2400" dirty="0"/>
          </a:p>
        </p:txBody>
      </p:sp>
    </p:spTree>
    <p:extLst>
      <p:ext uri="{BB962C8B-B14F-4D97-AF65-F5344CB8AC3E}">
        <p14:creationId xmlns:p14="http://schemas.microsoft.com/office/powerpoint/2010/main" val="214334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t>Variant calling</a:t>
            </a:r>
          </a:p>
          <a:p>
            <a:pPr lvl="1"/>
            <a:r>
              <a:rPr lang="en-US" dirty="0"/>
              <a:t>Quality control</a:t>
            </a:r>
          </a:p>
          <a:p>
            <a:pPr lvl="1"/>
            <a:r>
              <a:rPr lang="en-US" dirty="0"/>
              <a:t>Contamination</a:t>
            </a:r>
          </a:p>
          <a:p>
            <a:r>
              <a:rPr lang="en-US" dirty="0">
                <a:solidFill>
                  <a:srgbClr val="FF0000"/>
                </a:solidFill>
              </a:rPr>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24105632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3605"/>
            <a:ext cx="7886700" cy="1325563"/>
          </a:xfrm>
        </p:spPr>
        <p:txBody>
          <a:bodyPr>
            <a:normAutofit/>
          </a:bodyPr>
          <a:lstStyle/>
          <a:p>
            <a:pPr algn="ctr"/>
            <a:r>
              <a:rPr lang="en-US" sz="3200" dirty="0"/>
              <a:t>Coding variant consequences</a:t>
            </a:r>
          </a:p>
        </p:txBody>
      </p:sp>
      <p:sp>
        <p:nvSpPr>
          <p:cNvPr id="3" name="Content Placeholder 2"/>
          <p:cNvSpPr>
            <a:spLocks noGrp="1"/>
          </p:cNvSpPr>
          <p:nvPr>
            <p:ph idx="1"/>
          </p:nvPr>
        </p:nvSpPr>
        <p:spPr>
          <a:xfrm>
            <a:off x="181566" y="1029406"/>
            <a:ext cx="8093528" cy="4351338"/>
          </a:xfrm>
        </p:spPr>
        <p:txBody>
          <a:bodyPr>
            <a:normAutofit/>
          </a:bodyPr>
          <a:lstStyle/>
          <a:p>
            <a:r>
              <a:rPr lang="en-US" dirty="0"/>
              <a:t>Synonymous – same amino acid</a:t>
            </a:r>
          </a:p>
          <a:p>
            <a:r>
              <a:rPr lang="en-US" dirty="0"/>
              <a:t>Missense – different amino acid</a:t>
            </a:r>
          </a:p>
          <a:p>
            <a:r>
              <a:rPr lang="en-US" dirty="0"/>
              <a:t>Nonsense (loss-of-function) – premature stop codon</a:t>
            </a:r>
          </a:p>
          <a:p>
            <a:r>
              <a:rPr lang="en-US" dirty="0"/>
              <a:t>Splicing mutation  - disrupts splicing (often leading to loss-of-function)</a:t>
            </a:r>
          </a:p>
          <a:p>
            <a:endParaRPr lang="en-US" sz="2000" dirty="0"/>
          </a:p>
        </p:txBody>
      </p:sp>
      <p:sp>
        <p:nvSpPr>
          <p:cNvPr id="4" name="TextBox 3"/>
          <p:cNvSpPr txBox="1"/>
          <p:nvPr/>
        </p:nvSpPr>
        <p:spPr>
          <a:xfrm>
            <a:off x="7500395" y="6632294"/>
            <a:ext cx="1643605" cy="276999"/>
          </a:xfrm>
          <a:prstGeom prst="rect">
            <a:avLst/>
          </a:prstGeom>
          <a:noFill/>
        </p:spPr>
        <p:txBody>
          <a:bodyPr wrap="square" rtlCol="0">
            <a:spAutoFit/>
          </a:bodyPr>
          <a:lstStyle/>
          <a:p>
            <a:pPr algn="r"/>
            <a:r>
              <a:rPr lang="en-US" sz="1200" dirty="0"/>
              <a:t>Ben Neale</a:t>
            </a:r>
          </a:p>
        </p:txBody>
      </p:sp>
      <p:pic>
        <p:nvPicPr>
          <p:cNvPr id="5" name="Picture 4"/>
          <p:cNvPicPr>
            <a:picLocks noChangeAspect="1"/>
          </p:cNvPicPr>
          <p:nvPr/>
        </p:nvPicPr>
        <p:blipFill>
          <a:blip r:embed="rId3"/>
          <a:stretch>
            <a:fillRect/>
          </a:stretch>
        </p:blipFill>
        <p:spPr>
          <a:xfrm>
            <a:off x="2099733" y="3333814"/>
            <a:ext cx="4015317" cy="3436979"/>
          </a:xfrm>
          <a:prstGeom prst="rect">
            <a:avLst/>
          </a:prstGeom>
        </p:spPr>
      </p:pic>
    </p:spTree>
    <p:extLst>
      <p:ext uri="{BB962C8B-B14F-4D97-AF65-F5344CB8AC3E}">
        <p14:creationId xmlns:p14="http://schemas.microsoft.com/office/powerpoint/2010/main" val="42805633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Alternative splicing</a:t>
            </a:r>
          </a:p>
        </p:txBody>
      </p:sp>
      <p:pic>
        <p:nvPicPr>
          <p:cNvPr id="4" name="Picture 3"/>
          <p:cNvPicPr>
            <a:picLocks noChangeAspect="1"/>
          </p:cNvPicPr>
          <p:nvPr/>
        </p:nvPicPr>
        <p:blipFill>
          <a:blip r:embed="rId2"/>
          <a:stretch>
            <a:fillRect/>
          </a:stretch>
        </p:blipFill>
        <p:spPr>
          <a:xfrm>
            <a:off x="718675" y="1010493"/>
            <a:ext cx="7796675" cy="5847507"/>
          </a:xfrm>
          <a:prstGeom prst="rect">
            <a:avLst/>
          </a:prstGeom>
        </p:spPr>
      </p:pic>
    </p:spTree>
    <p:extLst>
      <p:ext uri="{BB962C8B-B14F-4D97-AF65-F5344CB8AC3E}">
        <p14:creationId xmlns:p14="http://schemas.microsoft.com/office/powerpoint/2010/main" val="502458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Annotation</a:t>
            </a:r>
          </a:p>
        </p:txBody>
      </p:sp>
      <p:sp>
        <p:nvSpPr>
          <p:cNvPr id="3" name="TextBox 2"/>
          <p:cNvSpPr txBox="1"/>
          <p:nvPr/>
        </p:nvSpPr>
        <p:spPr>
          <a:xfrm>
            <a:off x="283335" y="1119235"/>
            <a:ext cx="8577330" cy="3431709"/>
          </a:xfrm>
          <a:prstGeom prst="rect">
            <a:avLst/>
          </a:prstGeom>
          <a:noFill/>
        </p:spPr>
        <p:txBody>
          <a:bodyPr wrap="square" rtlCol="0">
            <a:spAutoFit/>
          </a:bodyPr>
          <a:lstStyle/>
          <a:p>
            <a:pPr marL="285750" indent="-285750">
              <a:spcAft>
                <a:spcPts val="1000"/>
              </a:spcAft>
              <a:buFont typeface="Arial" charset="0"/>
              <a:buChar char="•"/>
            </a:pPr>
            <a:r>
              <a:rPr lang="en-US" sz="2400" dirty="0"/>
              <a:t>process of adding information about frequency, expected functional consequence etc. of variants</a:t>
            </a:r>
          </a:p>
          <a:p>
            <a:pPr marL="742950" lvl="1" indent="-285750">
              <a:spcAft>
                <a:spcPts val="1000"/>
              </a:spcAft>
              <a:buFont typeface="Arial" charset="0"/>
              <a:buChar char="•"/>
            </a:pPr>
            <a:r>
              <a:rPr lang="en-US" sz="2400" dirty="0"/>
              <a:t>is the variant found in </a:t>
            </a:r>
            <a:r>
              <a:rPr lang="en-US" sz="2400" dirty="0" err="1"/>
              <a:t>dbSNP</a:t>
            </a:r>
            <a:r>
              <a:rPr lang="en-US" sz="2400" dirty="0"/>
              <a:t>? Is it found in 1000 Genomes? At what frequency in each population?</a:t>
            </a:r>
          </a:p>
          <a:p>
            <a:pPr marL="742950" lvl="1" indent="-285750">
              <a:spcAft>
                <a:spcPts val="1000"/>
              </a:spcAft>
              <a:buFont typeface="Arial" charset="0"/>
              <a:buChar char="•"/>
            </a:pPr>
            <a:r>
              <a:rPr lang="en-US" sz="2400" dirty="0"/>
              <a:t>functional consequence – synonymous, missense, nonsense, splicing etc.</a:t>
            </a:r>
          </a:p>
          <a:p>
            <a:pPr marL="285750" indent="-285750">
              <a:spcAft>
                <a:spcPts val="1000"/>
              </a:spcAft>
              <a:buFont typeface="Arial" charset="0"/>
              <a:buChar char="•"/>
            </a:pPr>
            <a:r>
              <a:rPr lang="en-US" sz="2400" dirty="0"/>
              <a:t>functional consequence often differs depending on transcript (e.g. exon may be present in some but not all transcripts)</a:t>
            </a:r>
          </a:p>
        </p:txBody>
      </p:sp>
    </p:spTree>
    <p:extLst>
      <p:ext uri="{BB962C8B-B14F-4D97-AF65-F5344CB8AC3E}">
        <p14:creationId xmlns:p14="http://schemas.microsoft.com/office/powerpoint/2010/main" val="260753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DA14-58A2-794C-A589-CB06263D52DF}"/>
              </a:ext>
            </a:extLst>
          </p:cNvPr>
          <p:cNvSpPr>
            <a:spLocks noGrp="1"/>
          </p:cNvSpPr>
          <p:nvPr>
            <p:ph type="title"/>
          </p:nvPr>
        </p:nvSpPr>
        <p:spPr>
          <a:xfrm>
            <a:off x="628650" y="0"/>
            <a:ext cx="7886700" cy="1325563"/>
          </a:xfrm>
        </p:spPr>
        <p:txBody>
          <a:bodyPr>
            <a:normAutofit/>
          </a:bodyPr>
          <a:lstStyle/>
          <a:p>
            <a:pPr algn="ctr"/>
            <a:r>
              <a:rPr lang="en-US" sz="3200" dirty="0"/>
              <a:t>Variant Effect Predictor</a:t>
            </a:r>
          </a:p>
        </p:txBody>
      </p:sp>
      <p:pic>
        <p:nvPicPr>
          <p:cNvPr id="4" name="Picture 3">
            <a:extLst>
              <a:ext uri="{FF2B5EF4-FFF2-40B4-BE49-F238E27FC236}">
                <a16:creationId xmlns:a16="http://schemas.microsoft.com/office/drawing/2014/main" id="{8AEB36EE-90B0-DC4B-B8ED-E0FF3F3BFD13}"/>
              </a:ext>
            </a:extLst>
          </p:cNvPr>
          <p:cNvPicPr>
            <a:picLocks noChangeAspect="1"/>
          </p:cNvPicPr>
          <p:nvPr/>
        </p:nvPicPr>
        <p:blipFill>
          <a:blip r:embed="rId3"/>
          <a:stretch>
            <a:fillRect/>
          </a:stretch>
        </p:blipFill>
        <p:spPr>
          <a:xfrm>
            <a:off x="825500" y="973872"/>
            <a:ext cx="7493000" cy="2531328"/>
          </a:xfrm>
          <a:prstGeom prst="rect">
            <a:avLst/>
          </a:prstGeom>
        </p:spPr>
      </p:pic>
      <p:sp>
        <p:nvSpPr>
          <p:cNvPr id="5" name="Rectangle 4">
            <a:extLst>
              <a:ext uri="{FF2B5EF4-FFF2-40B4-BE49-F238E27FC236}">
                <a16:creationId xmlns:a16="http://schemas.microsoft.com/office/drawing/2014/main" id="{C312B3E0-E37A-A646-AC87-14C24E816F08}"/>
              </a:ext>
            </a:extLst>
          </p:cNvPr>
          <p:cNvSpPr/>
          <p:nvPr/>
        </p:nvSpPr>
        <p:spPr>
          <a:xfrm>
            <a:off x="0" y="6550223"/>
            <a:ext cx="7416800" cy="307777"/>
          </a:xfrm>
          <a:prstGeom prst="rect">
            <a:avLst/>
          </a:prstGeom>
        </p:spPr>
        <p:txBody>
          <a:bodyPr wrap="square">
            <a:spAutoFit/>
          </a:bodyPr>
          <a:lstStyle/>
          <a:p>
            <a:r>
              <a:rPr lang="en-US" sz="1400" dirty="0"/>
              <a:t>https://</a:t>
            </a:r>
            <a:r>
              <a:rPr lang="en-US" sz="1400" dirty="0" err="1"/>
              <a:t>uswest.ensembl.org</a:t>
            </a:r>
            <a:r>
              <a:rPr lang="en-US" sz="1400" dirty="0"/>
              <a:t>/info/genome/variation/prediction/</a:t>
            </a:r>
            <a:r>
              <a:rPr lang="en-US" sz="1400" dirty="0" err="1"/>
              <a:t>predicted_data.html</a:t>
            </a:r>
            <a:endParaRPr lang="en-US" sz="1400" dirty="0"/>
          </a:p>
        </p:txBody>
      </p:sp>
      <p:pic>
        <p:nvPicPr>
          <p:cNvPr id="6" name="Picture 5">
            <a:extLst>
              <a:ext uri="{FF2B5EF4-FFF2-40B4-BE49-F238E27FC236}">
                <a16:creationId xmlns:a16="http://schemas.microsoft.com/office/drawing/2014/main" id="{44DBFC84-D8C1-E04F-A99A-549A5019D5B7}"/>
              </a:ext>
            </a:extLst>
          </p:cNvPr>
          <p:cNvPicPr>
            <a:picLocks noChangeAspect="1"/>
          </p:cNvPicPr>
          <p:nvPr/>
        </p:nvPicPr>
        <p:blipFill>
          <a:blip r:embed="rId4"/>
          <a:stretch>
            <a:fillRect/>
          </a:stretch>
        </p:blipFill>
        <p:spPr>
          <a:xfrm>
            <a:off x="1250950" y="3505199"/>
            <a:ext cx="6899892" cy="3045023"/>
          </a:xfrm>
          <a:prstGeom prst="rect">
            <a:avLst/>
          </a:prstGeom>
        </p:spPr>
      </p:pic>
      <p:sp>
        <p:nvSpPr>
          <p:cNvPr id="7" name="TextBox 6">
            <a:extLst>
              <a:ext uri="{FF2B5EF4-FFF2-40B4-BE49-F238E27FC236}">
                <a16:creationId xmlns:a16="http://schemas.microsoft.com/office/drawing/2014/main" id="{D3373A3A-F119-974F-91EA-2CA04445E415}"/>
              </a:ext>
            </a:extLst>
          </p:cNvPr>
          <p:cNvSpPr txBox="1"/>
          <p:nvPr/>
        </p:nvSpPr>
        <p:spPr>
          <a:xfrm>
            <a:off x="5372100" y="2489537"/>
            <a:ext cx="3771900" cy="1015663"/>
          </a:xfrm>
          <a:prstGeom prst="rect">
            <a:avLst/>
          </a:prstGeom>
          <a:noFill/>
        </p:spPr>
        <p:txBody>
          <a:bodyPr wrap="square" rtlCol="0">
            <a:spAutoFit/>
          </a:bodyPr>
          <a:lstStyle/>
          <a:p>
            <a:pPr algn="ctr"/>
            <a:r>
              <a:rPr lang="en-US" sz="2000" dirty="0">
                <a:solidFill>
                  <a:srgbClr val="FF0000"/>
                </a:solidFill>
              </a:rPr>
              <a:t>Make sure you use the correct version of the reference genome (GRCh37 versus GRCh38)!)</a:t>
            </a:r>
          </a:p>
        </p:txBody>
      </p:sp>
    </p:spTree>
    <p:extLst>
      <p:ext uri="{BB962C8B-B14F-4D97-AF65-F5344CB8AC3E}">
        <p14:creationId xmlns:p14="http://schemas.microsoft.com/office/powerpoint/2010/main" val="1249507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6957-4C10-1144-B9E2-8E3FCBC28890}"/>
              </a:ext>
            </a:extLst>
          </p:cNvPr>
          <p:cNvSpPr>
            <a:spLocks noGrp="1"/>
          </p:cNvSpPr>
          <p:nvPr>
            <p:ph type="title"/>
          </p:nvPr>
        </p:nvSpPr>
        <p:spPr>
          <a:xfrm>
            <a:off x="628650" y="-152400"/>
            <a:ext cx="7886700" cy="1325563"/>
          </a:xfrm>
        </p:spPr>
        <p:txBody>
          <a:bodyPr>
            <a:normAutofit/>
          </a:bodyPr>
          <a:lstStyle/>
          <a:p>
            <a:pPr algn="ctr"/>
            <a:r>
              <a:rPr lang="en-US" sz="3200" dirty="0"/>
              <a:t>Variant annotation is specific to the alternate allele and the transcript</a:t>
            </a:r>
          </a:p>
        </p:txBody>
      </p:sp>
      <p:graphicFrame>
        <p:nvGraphicFramePr>
          <p:cNvPr id="5" name="Table 4">
            <a:extLst>
              <a:ext uri="{FF2B5EF4-FFF2-40B4-BE49-F238E27FC236}">
                <a16:creationId xmlns:a16="http://schemas.microsoft.com/office/drawing/2014/main" id="{3D2D2D76-8E0C-4D4D-8934-D294C5342668}"/>
              </a:ext>
            </a:extLst>
          </p:cNvPr>
          <p:cNvGraphicFramePr>
            <a:graphicFrameLocks noGrp="1"/>
          </p:cNvGraphicFramePr>
          <p:nvPr>
            <p:extLst>
              <p:ext uri="{D42A27DB-BD31-4B8C-83A1-F6EECF244321}">
                <p14:modId xmlns:p14="http://schemas.microsoft.com/office/powerpoint/2010/main" val="2988427787"/>
              </p:ext>
            </p:extLst>
          </p:nvPr>
        </p:nvGraphicFramePr>
        <p:xfrm>
          <a:off x="420390" y="2031319"/>
          <a:ext cx="8547802" cy="2280285"/>
        </p:xfrm>
        <a:graphic>
          <a:graphicData uri="http://schemas.openxmlformats.org/drawingml/2006/table">
            <a:tbl>
              <a:tblPr/>
              <a:tblGrid>
                <a:gridCol w="1883855">
                  <a:extLst>
                    <a:ext uri="{9D8B030D-6E8A-4147-A177-3AD203B41FA5}">
                      <a16:colId xmlns:a16="http://schemas.microsoft.com/office/drawing/2014/main" val="3632740881"/>
                    </a:ext>
                  </a:extLst>
                </a:gridCol>
                <a:gridCol w="566103">
                  <a:extLst>
                    <a:ext uri="{9D8B030D-6E8A-4147-A177-3AD203B41FA5}">
                      <a16:colId xmlns:a16="http://schemas.microsoft.com/office/drawing/2014/main" val="532555865"/>
                    </a:ext>
                  </a:extLst>
                </a:gridCol>
                <a:gridCol w="1933781">
                  <a:extLst>
                    <a:ext uri="{9D8B030D-6E8A-4147-A177-3AD203B41FA5}">
                      <a16:colId xmlns:a16="http://schemas.microsoft.com/office/drawing/2014/main" val="733347007"/>
                    </a:ext>
                  </a:extLst>
                </a:gridCol>
                <a:gridCol w="1093142">
                  <a:extLst>
                    <a:ext uri="{9D8B030D-6E8A-4147-A177-3AD203B41FA5}">
                      <a16:colId xmlns:a16="http://schemas.microsoft.com/office/drawing/2014/main" val="3963376327"/>
                    </a:ext>
                  </a:extLst>
                </a:gridCol>
                <a:gridCol w="1764762">
                  <a:extLst>
                    <a:ext uri="{9D8B030D-6E8A-4147-A177-3AD203B41FA5}">
                      <a16:colId xmlns:a16="http://schemas.microsoft.com/office/drawing/2014/main" val="3409551928"/>
                    </a:ext>
                  </a:extLst>
                </a:gridCol>
                <a:gridCol w="532856">
                  <a:extLst>
                    <a:ext uri="{9D8B030D-6E8A-4147-A177-3AD203B41FA5}">
                      <a16:colId xmlns:a16="http://schemas.microsoft.com/office/drawing/2014/main" val="3273724637"/>
                    </a:ext>
                  </a:extLst>
                </a:gridCol>
                <a:gridCol w="773303">
                  <a:extLst>
                    <a:ext uri="{9D8B030D-6E8A-4147-A177-3AD203B41FA5}">
                      <a16:colId xmlns:a16="http://schemas.microsoft.com/office/drawing/2014/main" val="942386258"/>
                    </a:ext>
                  </a:extLst>
                </a:gridCol>
              </a:tblGrid>
              <a:tr h="185067">
                <a:tc>
                  <a:txBody>
                    <a:bodyPr/>
                    <a:lstStyle/>
                    <a:p>
                      <a:pPr algn="l" fontAlgn="b"/>
                      <a:r>
                        <a:rPr lang="en-US" sz="1600" b="1" i="0" u="none" strike="noStrike" dirty="0">
                          <a:solidFill>
                            <a:srgbClr val="000000"/>
                          </a:solidFill>
                          <a:effectLst/>
                          <a:latin typeface="Calibri" panose="020F0502020204030204" pitchFamily="34" charset="0"/>
                        </a:rPr>
                        <a:t>Location</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Allele</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Consequence</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IMPACT</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Feature</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EXON</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Codons</a:t>
                      </a:r>
                    </a:p>
                  </a:txBody>
                  <a:tcPr marL="9525" marR="9525" marT="9525" marB="0" anchor="b">
                    <a:lnL>
                      <a:noFill/>
                    </a:lnL>
                    <a:lnR>
                      <a:noFill/>
                    </a:lnR>
                    <a:lnT>
                      <a:noFill/>
                    </a:lnT>
                    <a:lnB>
                      <a:noFill/>
                    </a:lnB>
                  </a:tcPr>
                </a:tc>
                <a:extLst>
                  <a:ext uri="{0D108BD9-81ED-4DB2-BD59-A6C34878D82A}">
                    <a16:rowId xmlns:a16="http://schemas.microsoft.com/office/drawing/2014/main" val="1424889658"/>
                  </a:ext>
                </a:extLst>
              </a:tr>
              <a:tr h="185067">
                <a:tc>
                  <a:txBody>
                    <a:bodyPr/>
                    <a:lstStyle/>
                    <a:p>
                      <a:pPr algn="l" fontAlgn="b"/>
                      <a:r>
                        <a:rPr lang="en-US" sz="1600" b="0" i="0" u="none" strike="noStrike" dirty="0">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Calibri" panose="020F0502020204030204" pitchFamily="34" charset="0"/>
                        </a:rPr>
                        <a:t>synonymous_variant</a:t>
                      </a:r>
                      <a:endParaRPr lang="en-US" sz="1600" b="0" i="0" u="none" strike="noStrike" dirty="0">
                        <a:solidFill>
                          <a:schemeClr val="tx1"/>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LOW</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ENST00000328596</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Calibri" panose="020F0502020204030204" pitchFamily="34" charset="0"/>
                        </a:rPr>
                        <a:t>gcG</a:t>
                      </a:r>
                      <a:r>
                        <a:rPr lang="en-US" sz="1600" b="0" i="0" u="none" strike="noStrike" dirty="0">
                          <a:solidFill>
                            <a:schemeClr val="tx1"/>
                          </a:solidFill>
                          <a:effectLst/>
                          <a:latin typeface="Calibri" panose="020F0502020204030204" pitchFamily="34" charset="0"/>
                        </a:rPr>
                        <a:t>/</a:t>
                      </a:r>
                      <a:r>
                        <a:rPr lang="en-US" sz="1600" b="0" i="0" u="none" strike="noStrike" dirty="0" err="1">
                          <a:solidFill>
                            <a:schemeClr val="tx1"/>
                          </a:solidFill>
                          <a:effectLst/>
                          <a:latin typeface="Calibri" panose="020F0502020204030204" pitchFamily="34" charset="0"/>
                        </a:rPr>
                        <a:t>gcT</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62849944"/>
                  </a:ext>
                </a:extLst>
              </a:tr>
              <a:tr h="185067">
                <a:tc>
                  <a:txBody>
                    <a:bodyPr/>
                    <a:lstStyle/>
                    <a:p>
                      <a:pPr algn="l" fontAlgn="b"/>
                      <a:r>
                        <a:rPr lang="en-US" sz="1600" b="0" i="0" u="none" strike="noStrike">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synonymous_variant</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LOW</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ENST00000328596</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Calibri" panose="020F0502020204030204" pitchFamily="34" charset="0"/>
                        </a:rPr>
                        <a:t>gcG</a:t>
                      </a:r>
                      <a:r>
                        <a:rPr lang="en-US" sz="1600" b="0" i="0" u="none" strike="noStrike" dirty="0">
                          <a:solidFill>
                            <a:schemeClr val="tx1"/>
                          </a:solidFill>
                          <a:effectLst/>
                          <a:latin typeface="Calibri" panose="020F0502020204030204" pitchFamily="34" charset="0"/>
                        </a:rPr>
                        <a:t>/</a:t>
                      </a:r>
                      <a:r>
                        <a:rPr lang="en-US" sz="1600" b="0" i="0" u="none" strike="noStrike" dirty="0" err="1">
                          <a:solidFill>
                            <a:schemeClr val="tx1"/>
                          </a:solidFill>
                          <a:effectLst/>
                          <a:latin typeface="Calibri" panose="020F0502020204030204" pitchFamily="34" charset="0"/>
                        </a:rPr>
                        <a:t>gcA</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2697948"/>
                  </a:ext>
                </a:extLst>
              </a:tr>
              <a:tr h="185067">
                <a:tc>
                  <a:txBody>
                    <a:bodyPr/>
                    <a:lstStyle/>
                    <a:p>
                      <a:pPr algn="l" fontAlgn="b"/>
                      <a:r>
                        <a:rPr lang="en-US" sz="1600" b="0" i="0" u="none" strike="noStrike">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Calibri" panose="020F0502020204030204" pitchFamily="34" charset="0"/>
                        </a:rPr>
                        <a:t>stop_gained</a:t>
                      </a:r>
                      <a:endParaRPr lang="en-US" sz="1600" b="0" i="0" u="none" strike="noStrike" dirty="0">
                        <a:solidFill>
                          <a:schemeClr val="tx1"/>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HIGH</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ENST00000379265</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Gag/Tag</a:t>
                      </a:r>
                    </a:p>
                  </a:txBody>
                  <a:tcPr marL="9525" marR="9525" marT="9525" marB="0" anchor="b">
                    <a:lnL>
                      <a:noFill/>
                    </a:lnL>
                    <a:lnR>
                      <a:noFill/>
                    </a:lnR>
                    <a:lnT>
                      <a:noFill/>
                    </a:lnT>
                    <a:lnB>
                      <a:noFill/>
                    </a:lnB>
                  </a:tcPr>
                </a:tc>
                <a:extLst>
                  <a:ext uri="{0D108BD9-81ED-4DB2-BD59-A6C34878D82A}">
                    <a16:rowId xmlns:a16="http://schemas.microsoft.com/office/drawing/2014/main" val="1299209135"/>
                  </a:ext>
                </a:extLst>
              </a:tr>
              <a:tr h="185067">
                <a:tc>
                  <a:txBody>
                    <a:bodyPr/>
                    <a:lstStyle/>
                    <a:p>
                      <a:pPr algn="l" fontAlgn="b"/>
                      <a:r>
                        <a:rPr lang="en-US" sz="1600" b="0" i="0" u="none" strike="noStrike">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Calibri" panose="020F0502020204030204" pitchFamily="34" charset="0"/>
                        </a:rPr>
                        <a:t>missense_variant</a:t>
                      </a:r>
                      <a:endParaRPr lang="en-US" sz="1600" b="0" i="0" u="none" strike="noStrike" dirty="0">
                        <a:solidFill>
                          <a:schemeClr val="tx1"/>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MODERATE</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ENST00000379265</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Gag/</a:t>
                      </a:r>
                      <a:r>
                        <a:rPr lang="en-US" sz="1600" b="0" i="0" u="none" strike="noStrike" dirty="0" err="1">
                          <a:solidFill>
                            <a:schemeClr val="tx1"/>
                          </a:solidFill>
                          <a:effectLst/>
                          <a:latin typeface="Calibri" panose="020F0502020204030204" pitchFamily="34" charset="0"/>
                        </a:rPr>
                        <a:t>Aag</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502415578"/>
                  </a:ext>
                </a:extLst>
              </a:tr>
              <a:tr h="185067">
                <a:tc>
                  <a:txBody>
                    <a:bodyPr/>
                    <a:lstStyle/>
                    <a:p>
                      <a:pPr algn="l" fontAlgn="b"/>
                      <a:r>
                        <a:rPr lang="en-US" sz="1600" b="0" i="0" u="none" strike="noStrike">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stop_gained</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HIGH</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ENST00000379268</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Gag/Tag</a:t>
                      </a:r>
                    </a:p>
                  </a:txBody>
                  <a:tcPr marL="9525" marR="9525" marT="9525" marB="0" anchor="b">
                    <a:lnL>
                      <a:noFill/>
                    </a:lnL>
                    <a:lnR>
                      <a:noFill/>
                    </a:lnR>
                    <a:lnT>
                      <a:noFill/>
                    </a:lnT>
                    <a:lnB>
                      <a:noFill/>
                    </a:lnB>
                  </a:tcPr>
                </a:tc>
                <a:extLst>
                  <a:ext uri="{0D108BD9-81ED-4DB2-BD59-A6C34878D82A}">
                    <a16:rowId xmlns:a16="http://schemas.microsoft.com/office/drawing/2014/main" val="1551663435"/>
                  </a:ext>
                </a:extLst>
              </a:tr>
              <a:tr h="185067">
                <a:tc>
                  <a:txBody>
                    <a:bodyPr/>
                    <a:lstStyle/>
                    <a:p>
                      <a:pPr algn="l" fontAlgn="b"/>
                      <a:r>
                        <a:rPr lang="en-US" sz="1600" b="0" i="0" u="none" strike="noStrike">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tx1"/>
                          </a:solidFill>
                          <a:effectLst/>
                          <a:latin typeface="Calibri" panose="020F0502020204030204" pitchFamily="34" charset="0"/>
                        </a:rPr>
                        <a:t>missense_variant</a:t>
                      </a:r>
                      <a:endParaRPr lang="en-US" sz="1600" b="0" i="0" u="none" strike="noStrike" dirty="0">
                        <a:solidFill>
                          <a:schemeClr val="tx1"/>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MODERATE</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ENST00000379268</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Gag/</a:t>
                      </a:r>
                      <a:r>
                        <a:rPr lang="en-US" sz="1600" b="0" i="0" u="none" strike="noStrike" dirty="0" err="1">
                          <a:solidFill>
                            <a:schemeClr val="tx1"/>
                          </a:solidFill>
                          <a:effectLst/>
                          <a:latin typeface="Calibri" panose="020F0502020204030204" pitchFamily="34" charset="0"/>
                        </a:rPr>
                        <a:t>Aag</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04214287"/>
                  </a:ext>
                </a:extLst>
              </a:tr>
              <a:tr h="185067">
                <a:tc>
                  <a:txBody>
                    <a:bodyPr/>
                    <a:lstStyle/>
                    <a:p>
                      <a:pPr algn="l" fontAlgn="b"/>
                      <a:r>
                        <a:rPr lang="en-US" sz="1600" b="0" i="0" u="none" strike="noStrike">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stop_gained</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HIGH</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ENST00000486728</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Gag/Tag</a:t>
                      </a:r>
                    </a:p>
                  </a:txBody>
                  <a:tcPr marL="9525" marR="9525" marT="9525" marB="0" anchor="b">
                    <a:lnL>
                      <a:noFill/>
                    </a:lnL>
                    <a:lnR>
                      <a:noFill/>
                    </a:lnR>
                    <a:lnT>
                      <a:noFill/>
                    </a:lnT>
                    <a:lnB>
                      <a:noFill/>
                    </a:lnB>
                  </a:tcPr>
                </a:tc>
                <a:extLst>
                  <a:ext uri="{0D108BD9-81ED-4DB2-BD59-A6C34878D82A}">
                    <a16:rowId xmlns:a16="http://schemas.microsoft.com/office/drawing/2014/main" val="3300703095"/>
                  </a:ext>
                </a:extLst>
              </a:tr>
              <a:tr h="185067">
                <a:tc>
                  <a:txBody>
                    <a:bodyPr/>
                    <a:lstStyle/>
                    <a:p>
                      <a:pPr algn="l" fontAlgn="b"/>
                      <a:r>
                        <a:rPr lang="en-US" sz="1600" b="0" i="0" u="none" strike="noStrike" dirty="0">
                          <a:solidFill>
                            <a:schemeClr val="tx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a:solidFill>
                            <a:schemeClr val="tx1"/>
                          </a:solidFill>
                          <a:effectLst/>
                          <a:latin typeface="Calibri" panose="020F0502020204030204" pitchFamily="34" charset="0"/>
                        </a:rPr>
                        <a:t>missense_variant</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MODERATE</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ENST00000486728</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tx1"/>
                          </a:solidFill>
                          <a:effectLst/>
                          <a:latin typeface="Calibri" panose="020F0502020204030204" pitchFamily="34" charset="0"/>
                        </a:rPr>
                        <a:t>Gag/</a:t>
                      </a:r>
                      <a:r>
                        <a:rPr lang="en-US" sz="1600" b="0" i="0" u="none" strike="noStrike" dirty="0" err="1">
                          <a:solidFill>
                            <a:schemeClr val="tx1"/>
                          </a:solidFill>
                          <a:effectLst/>
                          <a:latin typeface="Calibri" panose="020F0502020204030204" pitchFamily="34" charset="0"/>
                        </a:rPr>
                        <a:t>Aag</a:t>
                      </a:r>
                      <a:endParaRPr lang="en-US" sz="16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410890040"/>
                  </a:ext>
                </a:extLst>
              </a:tr>
            </a:tbl>
          </a:graphicData>
        </a:graphic>
      </p:graphicFrame>
      <p:graphicFrame>
        <p:nvGraphicFramePr>
          <p:cNvPr id="6" name="Table 5">
            <a:extLst>
              <a:ext uri="{FF2B5EF4-FFF2-40B4-BE49-F238E27FC236}">
                <a16:creationId xmlns:a16="http://schemas.microsoft.com/office/drawing/2014/main" id="{1189072D-DF85-5C4B-B37F-B67A8D70D82E}"/>
              </a:ext>
            </a:extLst>
          </p:cNvPr>
          <p:cNvGraphicFramePr>
            <a:graphicFrameLocks noGrp="1"/>
          </p:cNvGraphicFramePr>
          <p:nvPr>
            <p:extLst>
              <p:ext uri="{D42A27DB-BD31-4B8C-83A1-F6EECF244321}">
                <p14:modId xmlns:p14="http://schemas.microsoft.com/office/powerpoint/2010/main" val="2867684777"/>
              </p:ext>
            </p:extLst>
          </p:nvPr>
        </p:nvGraphicFramePr>
        <p:xfrm>
          <a:off x="3562582" y="1476900"/>
          <a:ext cx="2835521" cy="587376"/>
        </p:xfrm>
        <a:graphic>
          <a:graphicData uri="http://schemas.openxmlformats.org/drawingml/2006/table">
            <a:tbl>
              <a:tblPr/>
              <a:tblGrid>
                <a:gridCol w="989231">
                  <a:extLst>
                    <a:ext uri="{9D8B030D-6E8A-4147-A177-3AD203B41FA5}">
                      <a16:colId xmlns:a16="http://schemas.microsoft.com/office/drawing/2014/main" val="1284937421"/>
                    </a:ext>
                  </a:extLst>
                </a:gridCol>
                <a:gridCol w="1846290">
                  <a:extLst>
                    <a:ext uri="{9D8B030D-6E8A-4147-A177-3AD203B41FA5}">
                      <a16:colId xmlns:a16="http://schemas.microsoft.com/office/drawing/2014/main" val="2114485687"/>
                    </a:ext>
                  </a:extLst>
                </a:gridCol>
              </a:tblGrid>
              <a:tr h="293688">
                <a:tc>
                  <a:txBody>
                    <a:bodyPr/>
                    <a:lstStyle/>
                    <a:p>
                      <a:pPr algn="l" fontAlgn="b"/>
                      <a:r>
                        <a:rPr lang="en-US" sz="1800" b="1" i="0" u="none" strike="noStrike" dirty="0">
                          <a:solidFill>
                            <a:srgbClr val="000000"/>
                          </a:solidFill>
                          <a:effectLst/>
                          <a:latin typeface="Calibri" panose="020F0502020204030204" pitchFamily="34" charset="0"/>
                        </a:rPr>
                        <a:t>SYMBOL</a:t>
                      </a:r>
                    </a:p>
                  </a:txBody>
                  <a:tcPr marL="5570" marR="5570" marT="557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Gene</a:t>
                      </a:r>
                    </a:p>
                  </a:txBody>
                  <a:tcPr marL="5570" marR="5570" marT="5570" marB="0" anchor="b">
                    <a:lnL>
                      <a:noFill/>
                    </a:lnL>
                    <a:lnR>
                      <a:noFill/>
                    </a:lnR>
                    <a:lnT>
                      <a:noFill/>
                    </a:lnT>
                    <a:lnB>
                      <a:noFill/>
                    </a:lnB>
                  </a:tcPr>
                </a:tc>
                <a:extLst>
                  <a:ext uri="{0D108BD9-81ED-4DB2-BD59-A6C34878D82A}">
                    <a16:rowId xmlns:a16="http://schemas.microsoft.com/office/drawing/2014/main" val="3134189316"/>
                  </a:ext>
                </a:extLst>
              </a:tr>
              <a:tr h="293688">
                <a:tc>
                  <a:txBody>
                    <a:bodyPr/>
                    <a:lstStyle/>
                    <a:p>
                      <a:pPr algn="l" fontAlgn="b"/>
                      <a:r>
                        <a:rPr lang="en-US" sz="1800" b="0" i="0" u="none" strike="noStrike" dirty="0">
                          <a:solidFill>
                            <a:srgbClr val="000000"/>
                          </a:solidFill>
                          <a:effectLst/>
                          <a:latin typeface="Calibri" panose="020F0502020204030204" pitchFamily="34" charset="0"/>
                        </a:rPr>
                        <a:t>TNFRSF18</a:t>
                      </a:r>
                    </a:p>
                  </a:txBody>
                  <a:tcPr marL="5570" marR="5570" marT="5570"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ENSG00000186891</a:t>
                      </a:r>
                    </a:p>
                  </a:txBody>
                  <a:tcPr marL="5570" marR="5570" marT="5570" marB="0" anchor="b">
                    <a:lnL>
                      <a:noFill/>
                    </a:lnL>
                    <a:lnR>
                      <a:noFill/>
                    </a:lnR>
                    <a:lnT>
                      <a:noFill/>
                    </a:lnT>
                    <a:lnB>
                      <a:noFill/>
                    </a:lnB>
                  </a:tcPr>
                </a:tc>
                <a:extLst>
                  <a:ext uri="{0D108BD9-81ED-4DB2-BD59-A6C34878D82A}">
                    <a16:rowId xmlns:a16="http://schemas.microsoft.com/office/drawing/2014/main" val="613967396"/>
                  </a:ext>
                </a:extLst>
              </a:tr>
            </a:tbl>
          </a:graphicData>
        </a:graphic>
      </p:graphicFrame>
      <p:graphicFrame>
        <p:nvGraphicFramePr>
          <p:cNvPr id="7" name="Table 6">
            <a:extLst>
              <a:ext uri="{FF2B5EF4-FFF2-40B4-BE49-F238E27FC236}">
                <a16:creationId xmlns:a16="http://schemas.microsoft.com/office/drawing/2014/main" id="{E65BB644-485A-CE45-BBEA-703F006DAC3A}"/>
              </a:ext>
            </a:extLst>
          </p:cNvPr>
          <p:cNvGraphicFramePr>
            <a:graphicFrameLocks noGrp="1"/>
          </p:cNvGraphicFramePr>
          <p:nvPr>
            <p:extLst>
              <p:ext uri="{D42A27DB-BD31-4B8C-83A1-F6EECF244321}">
                <p14:modId xmlns:p14="http://schemas.microsoft.com/office/powerpoint/2010/main" val="2514256120"/>
              </p:ext>
            </p:extLst>
          </p:nvPr>
        </p:nvGraphicFramePr>
        <p:xfrm>
          <a:off x="2477850" y="909210"/>
          <a:ext cx="4188300" cy="567690"/>
        </p:xfrm>
        <a:graphic>
          <a:graphicData uri="http://schemas.openxmlformats.org/drawingml/2006/table">
            <a:tbl>
              <a:tblPr/>
              <a:tblGrid>
                <a:gridCol w="837660">
                  <a:extLst>
                    <a:ext uri="{9D8B030D-6E8A-4147-A177-3AD203B41FA5}">
                      <a16:colId xmlns:a16="http://schemas.microsoft.com/office/drawing/2014/main" val="2977643122"/>
                    </a:ext>
                  </a:extLst>
                </a:gridCol>
                <a:gridCol w="837660">
                  <a:extLst>
                    <a:ext uri="{9D8B030D-6E8A-4147-A177-3AD203B41FA5}">
                      <a16:colId xmlns:a16="http://schemas.microsoft.com/office/drawing/2014/main" val="1079894805"/>
                    </a:ext>
                  </a:extLst>
                </a:gridCol>
                <a:gridCol w="837660">
                  <a:extLst>
                    <a:ext uri="{9D8B030D-6E8A-4147-A177-3AD203B41FA5}">
                      <a16:colId xmlns:a16="http://schemas.microsoft.com/office/drawing/2014/main" val="2139440818"/>
                    </a:ext>
                  </a:extLst>
                </a:gridCol>
                <a:gridCol w="837660">
                  <a:extLst>
                    <a:ext uri="{9D8B030D-6E8A-4147-A177-3AD203B41FA5}">
                      <a16:colId xmlns:a16="http://schemas.microsoft.com/office/drawing/2014/main" val="115964535"/>
                    </a:ext>
                  </a:extLst>
                </a:gridCol>
                <a:gridCol w="837660">
                  <a:extLst>
                    <a:ext uri="{9D8B030D-6E8A-4147-A177-3AD203B41FA5}">
                      <a16:colId xmlns:a16="http://schemas.microsoft.com/office/drawing/2014/main" val="60884279"/>
                    </a:ext>
                  </a:extLst>
                </a:gridCol>
              </a:tblGrid>
              <a:tr h="203200">
                <a:tc>
                  <a:txBody>
                    <a:bodyPr/>
                    <a:lstStyle/>
                    <a:p>
                      <a:pPr algn="l" fontAlgn="b"/>
                      <a:r>
                        <a:rPr lang="en-US" sz="1800" b="1" i="0" u="none" strike="noStrike" dirty="0">
                          <a:solidFill>
                            <a:srgbClr val="000000"/>
                          </a:solidFill>
                          <a:effectLst/>
                          <a:latin typeface="Calibri" panose="020F0502020204030204" pitchFamily="34" charset="0"/>
                        </a:rPr>
                        <a:t>CHROM</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POS</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ID</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REF</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ALT</a:t>
                      </a:r>
                    </a:p>
                  </a:txBody>
                  <a:tcPr marL="9525" marR="9525" marT="9525" marB="0" anchor="b">
                    <a:lnL>
                      <a:noFill/>
                    </a:lnL>
                    <a:lnR>
                      <a:noFill/>
                    </a:lnR>
                    <a:lnT>
                      <a:noFill/>
                    </a:lnT>
                    <a:lnB>
                      <a:noFill/>
                    </a:lnB>
                  </a:tcPr>
                </a:tc>
                <a:extLst>
                  <a:ext uri="{0D108BD9-81ED-4DB2-BD59-A6C34878D82A}">
                    <a16:rowId xmlns:a16="http://schemas.microsoft.com/office/drawing/2014/main" val="2118544868"/>
                  </a:ext>
                </a:extLst>
              </a:tr>
              <a:tr h="203200">
                <a:tc>
                  <a:txBody>
                    <a:bodyPr/>
                    <a:lstStyle/>
                    <a:p>
                      <a:pPr algn="l" fontAlgn="b"/>
                      <a:r>
                        <a:rPr lang="en-US" sz="1800" b="0" i="0" u="none" strike="noStrike" dirty="0">
                          <a:solidFill>
                            <a:srgbClr val="000000"/>
                          </a:solidFill>
                          <a:effectLst/>
                          <a:latin typeface="Calibri" panose="020F0502020204030204" pitchFamily="34" charset="0"/>
                        </a:rPr>
                        <a:t>chr1</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1203891</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C</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A,T</a:t>
                      </a:r>
                    </a:p>
                  </a:txBody>
                  <a:tcPr marL="9525" marR="9525" marT="9525" marB="0" anchor="b">
                    <a:lnL>
                      <a:noFill/>
                    </a:lnL>
                    <a:lnR>
                      <a:noFill/>
                    </a:lnR>
                    <a:lnT>
                      <a:noFill/>
                    </a:lnT>
                    <a:lnB>
                      <a:noFill/>
                    </a:lnB>
                  </a:tcPr>
                </a:tc>
                <a:extLst>
                  <a:ext uri="{0D108BD9-81ED-4DB2-BD59-A6C34878D82A}">
                    <a16:rowId xmlns:a16="http://schemas.microsoft.com/office/drawing/2014/main" val="2878120417"/>
                  </a:ext>
                </a:extLst>
              </a:tr>
            </a:tbl>
          </a:graphicData>
        </a:graphic>
      </p:graphicFrame>
      <p:pic>
        <p:nvPicPr>
          <p:cNvPr id="8" name="Picture 7">
            <a:extLst>
              <a:ext uri="{FF2B5EF4-FFF2-40B4-BE49-F238E27FC236}">
                <a16:creationId xmlns:a16="http://schemas.microsoft.com/office/drawing/2014/main" id="{C9CE463A-7021-F84A-AD99-AF45E7CBD035}"/>
              </a:ext>
            </a:extLst>
          </p:cNvPr>
          <p:cNvPicPr>
            <a:picLocks noChangeAspect="1"/>
          </p:cNvPicPr>
          <p:nvPr/>
        </p:nvPicPr>
        <p:blipFill>
          <a:blip r:embed="rId2"/>
          <a:stretch>
            <a:fillRect/>
          </a:stretch>
        </p:blipFill>
        <p:spPr>
          <a:xfrm>
            <a:off x="0" y="4331129"/>
            <a:ext cx="9144000" cy="2526871"/>
          </a:xfrm>
          <a:prstGeom prst="rect">
            <a:avLst/>
          </a:prstGeom>
        </p:spPr>
      </p:pic>
      <p:cxnSp>
        <p:nvCxnSpPr>
          <p:cNvPr id="15" name="Straight Connector 14">
            <a:extLst>
              <a:ext uri="{FF2B5EF4-FFF2-40B4-BE49-F238E27FC236}">
                <a16:creationId xmlns:a16="http://schemas.microsoft.com/office/drawing/2014/main" id="{5717DE17-7C72-7C4D-91BD-349BB2A8DBF1}"/>
              </a:ext>
            </a:extLst>
          </p:cNvPr>
          <p:cNvCxnSpPr/>
          <p:nvPr/>
        </p:nvCxnSpPr>
        <p:spPr>
          <a:xfrm flipV="1">
            <a:off x="2709333" y="4707467"/>
            <a:ext cx="0" cy="215053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444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Illumina sequencing</a:t>
            </a:r>
          </a:p>
        </p:txBody>
      </p:sp>
      <p:pic>
        <p:nvPicPr>
          <p:cNvPr id="3" name="Picture 2"/>
          <p:cNvPicPr>
            <a:picLocks noChangeAspect="1"/>
          </p:cNvPicPr>
          <p:nvPr/>
        </p:nvPicPr>
        <p:blipFill>
          <a:blip r:embed="rId2"/>
          <a:stretch>
            <a:fillRect/>
          </a:stretch>
        </p:blipFill>
        <p:spPr>
          <a:xfrm>
            <a:off x="0" y="1325563"/>
            <a:ext cx="9144000" cy="4632158"/>
          </a:xfrm>
          <a:prstGeom prst="rect">
            <a:avLst/>
          </a:prstGeom>
        </p:spPr>
      </p:pic>
    </p:spTree>
    <p:extLst>
      <p:ext uri="{BB962C8B-B14F-4D97-AF65-F5344CB8AC3E}">
        <p14:creationId xmlns:p14="http://schemas.microsoft.com/office/powerpoint/2010/main" val="560739402"/>
      </p:ext>
    </p:extLst>
  </p:cSld>
  <p:clrMapOvr>
    <a:masterClrMapping/>
  </p:clrMapOvr>
  <mc:AlternateContent xmlns:mc="http://schemas.openxmlformats.org/markup-compatibility/2006" xmlns:p14="http://schemas.microsoft.com/office/powerpoint/2010/main">
    <mc:Choice Requires="p14">
      <p:transition spd="slow" p14:dur="2000" advTm="44058"/>
    </mc:Choice>
    <mc:Fallback xmlns="">
      <p:transition spd="slow" advTm="4405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E6957-4C10-1144-B9E2-8E3FCBC28890}"/>
              </a:ext>
            </a:extLst>
          </p:cNvPr>
          <p:cNvSpPr>
            <a:spLocks noGrp="1"/>
          </p:cNvSpPr>
          <p:nvPr>
            <p:ph type="title"/>
          </p:nvPr>
        </p:nvSpPr>
        <p:spPr>
          <a:xfrm>
            <a:off x="628650" y="-152400"/>
            <a:ext cx="7886700" cy="1325563"/>
          </a:xfrm>
        </p:spPr>
        <p:txBody>
          <a:bodyPr>
            <a:normAutofit/>
          </a:bodyPr>
          <a:lstStyle/>
          <a:p>
            <a:pPr algn="ctr"/>
            <a:r>
              <a:rPr lang="en-US" sz="3200" dirty="0"/>
              <a:t>Variant annotation is specific to the alternate allele and the transcript</a:t>
            </a:r>
          </a:p>
        </p:txBody>
      </p:sp>
      <p:graphicFrame>
        <p:nvGraphicFramePr>
          <p:cNvPr id="5" name="Table 4">
            <a:extLst>
              <a:ext uri="{FF2B5EF4-FFF2-40B4-BE49-F238E27FC236}">
                <a16:creationId xmlns:a16="http://schemas.microsoft.com/office/drawing/2014/main" id="{3D2D2D76-8E0C-4D4D-8934-D294C5342668}"/>
              </a:ext>
            </a:extLst>
          </p:cNvPr>
          <p:cNvGraphicFramePr>
            <a:graphicFrameLocks noGrp="1"/>
          </p:cNvGraphicFramePr>
          <p:nvPr/>
        </p:nvGraphicFramePr>
        <p:xfrm>
          <a:off x="420390" y="1694910"/>
          <a:ext cx="8547802" cy="2280285"/>
        </p:xfrm>
        <a:graphic>
          <a:graphicData uri="http://schemas.openxmlformats.org/drawingml/2006/table">
            <a:tbl>
              <a:tblPr/>
              <a:tblGrid>
                <a:gridCol w="1883855">
                  <a:extLst>
                    <a:ext uri="{9D8B030D-6E8A-4147-A177-3AD203B41FA5}">
                      <a16:colId xmlns:a16="http://schemas.microsoft.com/office/drawing/2014/main" val="3632740881"/>
                    </a:ext>
                  </a:extLst>
                </a:gridCol>
                <a:gridCol w="566103">
                  <a:extLst>
                    <a:ext uri="{9D8B030D-6E8A-4147-A177-3AD203B41FA5}">
                      <a16:colId xmlns:a16="http://schemas.microsoft.com/office/drawing/2014/main" val="532555865"/>
                    </a:ext>
                  </a:extLst>
                </a:gridCol>
                <a:gridCol w="1933781">
                  <a:extLst>
                    <a:ext uri="{9D8B030D-6E8A-4147-A177-3AD203B41FA5}">
                      <a16:colId xmlns:a16="http://schemas.microsoft.com/office/drawing/2014/main" val="733347007"/>
                    </a:ext>
                  </a:extLst>
                </a:gridCol>
                <a:gridCol w="1093142">
                  <a:extLst>
                    <a:ext uri="{9D8B030D-6E8A-4147-A177-3AD203B41FA5}">
                      <a16:colId xmlns:a16="http://schemas.microsoft.com/office/drawing/2014/main" val="3963376327"/>
                    </a:ext>
                  </a:extLst>
                </a:gridCol>
                <a:gridCol w="1764762">
                  <a:extLst>
                    <a:ext uri="{9D8B030D-6E8A-4147-A177-3AD203B41FA5}">
                      <a16:colId xmlns:a16="http://schemas.microsoft.com/office/drawing/2014/main" val="3409551928"/>
                    </a:ext>
                  </a:extLst>
                </a:gridCol>
                <a:gridCol w="532856">
                  <a:extLst>
                    <a:ext uri="{9D8B030D-6E8A-4147-A177-3AD203B41FA5}">
                      <a16:colId xmlns:a16="http://schemas.microsoft.com/office/drawing/2014/main" val="3273724637"/>
                    </a:ext>
                  </a:extLst>
                </a:gridCol>
                <a:gridCol w="773303">
                  <a:extLst>
                    <a:ext uri="{9D8B030D-6E8A-4147-A177-3AD203B41FA5}">
                      <a16:colId xmlns:a16="http://schemas.microsoft.com/office/drawing/2014/main" val="942386258"/>
                    </a:ext>
                  </a:extLst>
                </a:gridCol>
              </a:tblGrid>
              <a:tr h="185067">
                <a:tc>
                  <a:txBody>
                    <a:bodyPr/>
                    <a:lstStyle/>
                    <a:p>
                      <a:pPr algn="l" fontAlgn="b"/>
                      <a:r>
                        <a:rPr lang="en-US" sz="1600" b="1" i="0" u="none" strike="noStrike" dirty="0">
                          <a:solidFill>
                            <a:srgbClr val="000000"/>
                          </a:solidFill>
                          <a:effectLst/>
                          <a:latin typeface="Calibri" panose="020F0502020204030204" pitchFamily="34" charset="0"/>
                        </a:rPr>
                        <a:t>Location</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Allele</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Consequence</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IMPACT</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Feature</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EXON</a:t>
                      </a:r>
                    </a:p>
                  </a:txBody>
                  <a:tcPr marL="5570" marR="5570" marT="5570" marB="0" anchor="b">
                    <a:lnL>
                      <a:noFill/>
                    </a:lnL>
                    <a:lnR>
                      <a:noFill/>
                    </a:lnR>
                    <a:lnT>
                      <a:noFill/>
                    </a:lnT>
                    <a:lnB>
                      <a:noFill/>
                    </a:lnB>
                  </a:tcPr>
                </a:tc>
                <a:tc>
                  <a:txBody>
                    <a:bodyPr/>
                    <a:lstStyle/>
                    <a:p>
                      <a:pPr algn="l" fontAlgn="b"/>
                      <a:r>
                        <a:rPr lang="en-US" sz="1600" b="1" i="0" u="none" strike="noStrike" dirty="0">
                          <a:solidFill>
                            <a:srgbClr val="000000"/>
                          </a:solidFill>
                          <a:effectLst/>
                          <a:latin typeface="Calibri" panose="020F0502020204030204" pitchFamily="34" charset="0"/>
                        </a:rPr>
                        <a:t>Codons</a:t>
                      </a:r>
                    </a:p>
                  </a:txBody>
                  <a:tcPr marL="9525" marR="9525" marT="9525" marB="0" anchor="b">
                    <a:lnL>
                      <a:noFill/>
                    </a:lnL>
                    <a:lnR>
                      <a:noFill/>
                    </a:lnR>
                    <a:lnT>
                      <a:noFill/>
                    </a:lnT>
                    <a:lnB>
                      <a:noFill/>
                    </a:lnB>
                  </a:tcPr>
                </a:tc>
                <a:extLst>
                  <a:ext uri="{0D108BD9-81ED-4DB2-BD59-A6C34878D82A}">
                    <a16:rowId xmlns:a16="http://schemas.microsoft.com/office/drawing/2014/main" val="1424889658"/>
                  </a:ext>
                </a:extLst>
              </a:tr>
              <a:tr h="185067">
                <a:tc>
                  <a:txBody>
                    <a:bodyPr/>
                    <a:lstStyle/>
                    <a:p>
                      <a:pPr algn="l" fontAlgn="b"/>
                      <a:r>
                        <a:rPr lang="en-US" sz="1600" b="0" i="0" u="none" strike="noStrike" dirty="0">
                          <a:solidFill>
                            <a:schemeClr val="accent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accent1"/>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accent1"/>
                          </a:solidFill>
                          <a:effectLst/>
                          <a:latin typeface="Calibri" panose="020F0502020204030204" pitchFamily="34" charset="0"/>
                        </a:rPr>
                        <a:t>synonymous_variant</a:t>
                      </a:r>
                      <a:endParaRPr lang="en-US" sz="1600" b="0" i="0" u="none" strike="noStrike" dirty="0">
                        <a:solidFill>
                          <a:schemeClr val="accent1"/>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dirty="0">
                          <a:solidFill>
                            <a:schemeClr val="accent1"/>
                          </a:solidFill>
                          <a:effectLst/>
                          <a:latin typeface="Calibri" panose="020F0502020204030204" pitchFamily="34" charset="0"/>
                        </a:rPr>
                        <a:t>LOW</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accent1"/>
                          </a:solidFill>
                          <a:effectLst/>
                          <a:latin typeface="Calibri" panose="020F0502020204030204" pitchFamily="34" charset="0"/>
                        </a:rPr>
                        <a:t>ENST00000328596</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accent1"/>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accent1"/>
                          </a:solidFill>
                          <a:effectLst/>
                          <a:latin typeface="Calibri" panose="020F0502020204030204" pitchFamily="34" charset="0"/>
                        </a:rPr>
                        <a:t>gcG</a:t>
                      </a:r>
                      <a:r>
                        <a:rPr lang="en-US" sz="1600" b="0" i="0" u="none" strike="noStrike" dirty="0">
                          <a:solidFill>
                            <a:schemeClr val="accent1"/>
                          </a:solidFill>
                          <a:effectLst/>
                          <a:latin typeface="Calibri" panose="020F0502020204030204" pitchFamily="34" charset="0"/>
                        </a:rPr>
                        <a:t>/</a:t>
                      </a:r>
                      <a:r>
                        <a:rPr lang="en-US" sz="1600" b="0" i="0" u="none" strike="noStrike" dirty="0" err="1">
                          <a:solidFill>
                            <a:schemeClr val="accent1"/>
                          </a:solidFill>
                          <a:effectLst/>
                          <a:latin typeface="Calibri" panose="020F0502020204030204" pitchFamily="34" charset="0"/>
                        </a:rPr>
                        <a:t>gcT</a:t>
                      </a:r>
                      <a:endParaRPr lang="en-US" sz="1600" b="0" i="0" u="none" strike="noStrike" dirty="0">
                        <a:solidFill>
                          <a:schemeClr val="accent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262849944"/>
                  </a:ext>
                </a:extLst>
              </a:tr>
              <a:tr h="185067">
                <a:tc>
                  <a:txBody>
                    <a:bodyPr/>
                    <a:lstStyle/>
                    <a:p>
                      <a:pPr algn="l" fontAlgn="b"/>
                      <a:r>
                        <a:rPr lang="en-US" sz="1600" b="0" i="0" u="none" strike="noStrike">
                          <a:solidFill>
                            <a:schemeClr val="accent1"/>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chemeClr val="accent1"/>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a:solidFill>
                            <a:schemeClr val="accent1"/>
                          </a:solidFill>
                          <a:effectLst/>
                          <a:latin typeface="Calibri" panose="020F0502020204030204" pitchFamily="34" charset="0"/>
                        </a:rPr>
                        <a:t>synonymous_variant</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accent1"/>
                          </a:solidFill>
                          <a:effectLst/>
                          <a:latin typeface="Calibri" panose="020F0502020204030204" pitchFamily="34" charset="0"/>
                        </a:rPr>
                        <a:t>LOW</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accent1"/>
                          </a:solidFill>
                          <a:effectLst/>
                          <a:latin typeface="Calibri" panose="020F0502020204030204" pitchFamily="34" charset="0"/>
                        </a:rPr>
                        <a:t>ENST00000328596</a:t>
                      </a:r>
                    </a:p>
                  </a:txBody>
                  <a:tcPr marL="5570" marR="5570" marT="5570" marB="0" anchor="b">
                    <a:lnL>
                      <a:noFill/>
                    </a:lnL>
                    <a:lnR>
                      <a:noFill/>
                    </a:lnR>
                    <a:lnT>
                      <a:noFill/>
                    </a:lnT>
                    <a:lnB>
                      <a:noFill/>
                    </a:lnB>
                  </a:tcPr>
                </a:tc>
                <a:tc>
                  <a:txBody>
                    <a:bodyPr/>
                    <a:lstStyle/>
                    <a:p>
                      <a:pPr algn="l" fontAlgn="b"/>
                      <a:r>
                        <a:rPr lang="en-US" sz="1600" b="0" i="0" u="none" strike="noStrike" dirty="0">
                          <a:solidFill>
                            <a:schemeClr val="accent1"/>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err="1">
                          <a:solidFill>
                            <a:schemeClr val="accent1"/>
                          </a:solidFill>
                          <a:effectLst/>
                          <a:latin typeface="Calibri" panose="020F0502020204030204" pitchFamily="34" charset="0"/>
                        </a:rPr>
                        <a:t>gcG</a:t>
                      </a:r>
                      <a:r>
                        <a:rPr lang="en-US" sz="1600" b="0" i="0" u="none" strike="noStrike" dirty="0">
                          <a:solidFill>
                            <a:schemeClr val="accent1"/>
                          </a:solidFill>
                          <a:effectLst/>
                          <a:latin typeface="Calibri" panose="020F0502020204030204" pitchFamily="34" charset="0"/>
                        </a:rPr>
                        <a:t>/</a:t>
                      </a:r>
                      <a:r>
                        <a:rPr lang="en-US" sz="1600" b="0" i="0" u="none" strike="noStrike" dirty="0" err="1">
                          <a:solidFill>
                            <a:schemeClr val="accent1"/>
                          </a:solidFill>
                          <a:effectLst/>
                          <a:latin typeface="Calibri" panose="020F0502020204030204" pitchFamily="34" charset="0"/>
                        </a:rPr>
                        <a:t>gcA</a:t>
                      </a:r>
                      <a:endParaRPr lang="en-US" sz="1600" b="0" i="0" u="none" strike="noStrike" dirty="0">
                        <a:solidFill>
                          <a:schemeClr val="accent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42697948"/>
                  </a:ext>
                </a:extLst>
              </a:tr>
              <a:tr h="185067">
                <a:tc>
                  <a:txBody>
                    <a:bodyPr/>
                    <a:lstStyle/>
                    <a:p>
                      <a:pPr algn="l" fontAlgn="b"/>
                      <a:r>
                        <a:rPr lang="en-US" sz="1600" b="0" i="0" u="none" strike="noStrike">
                          <a:solidFill>
                            <a:srgbClr val="FF0000"/>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dirty="0" err="1">
                          <a:solidFill>
                            <a:srgbClr val="FF0000"/>
                          </a:solidFill>
                          <a:effectLst/>
                          <a:latin typeface="Calibri" panose="020F0502020204030204" pitchFamily="34" charset="0"/>
                        </a:rPr>
                        <a:t>stop_gained</a:t>
                      </a:r>
                      <a:endParaRPr lang="en-US" sz="1600" b="0" i="0" u="none" strike="noStrike" dirty="0">
                        <a:solidFill>
                          <a:srgbClr val="FF0000"/>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HIGH</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ENST00000379265</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Gag/Tag</a:t>
                      </a:r>
                    </a:p>
                  </a:txBody>
                  <a:tcPr marL="9525" marR="9525" marT="9525" marB="0" anchor="b">
                    <a:lnL>
                      <a:noFill/>
                    </a:lnL>
                    <a:lnR>
                      <a:noFill/>
                    </a:lnR>
                    <a:lnT>
                      <a:noFill/>
                    </a:lnT>
                    <a:lnB>
                      <a:noFill/>
                    </a:lnB>
                  </a:tcPr>
                </a:tc>
                <a:extLst>
                  <a:ext uri="{0D108BD9-81ED-4DB2-BD59-A6C34878D82A}">
                    <a16:rowId xmlns:a16="http://schemas.microsoft.com/office/drawing/2014/main" val="1299209135"/>
                  </a:ext>
                </a:extLst>
              </a:tr>
              <a:tr h="185067">
                <a:tc>
                  <a:txBody>
                    <a:bodyPr/>
                    <a:lstStyle/>
                    <a:p>
                      <a:pPr algn="l" fontAlgn="b"/>
                      <a:r>
                        <a:rPr lang="en-US" sz="1600" b="0" i="0" u="none" strike="noStrike">
                          <a:solidFill>
                            <a:srgbClr val="FF0000"/>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dirty="0" err="1">
                          <a:solidFill>
                            <a:srgbClr val="FF0000"/>
                          </a:solidFill>
                          <a:effectLst/>
                          <a:latin typeface="Calibri" panose="020F0502020204030204" pitchFamily="34" charset="0"/>
                        </a:rPr>
                        <a:t>missense_variant</a:t>
                      </a:r>
                      <a:endParaRPr lang="en-US" sz="1600" b="0" i="0" u="none" strike="noStrike" dirty="0">
                        <a:solidFill>
                          <a:srgbClr val="FF0000"/>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MODERATE</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ENST00000379265</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Gag/</a:t>
                      </a:r>
                      <a:r>
                        <a:rPr lang="en-US" sz="1600" b="0" i="0" u="none" strike="noStrike" dirty="0" err="1">
                          <a:solidFill>
                            <a:srgbClr val="FF0000"/>
                          </a:solidFill>
                          <a:effectLst/>
                          <a:latin typeface="Calibri" panose="020F0502020204030204" pitchFamily="34" charset="0"/>
                        </a:rPr>
                        <a:t>Aag</a:t>
                      </a:r>
                      <a:endParaRPr lang="en-US" sz="1600" b="0"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502415578"/>
                  </a:ext>
                </a:extLst>
              </a:tr>
              <a:tr h="185067">
                <a:tc>
                  <a:txBody>
                    <a:bodyPr/>
                    <a:lstStyle/>
                    <a:p>
                      <a:pPr algn="l" fontAlgn="b"/>
                      <a:r>
                        <a:rPr lang="en-US" sz="1600" b="0" i="0" u="none" strike="noStrike">
                          <a:solidFill>
                            <a:srgbClr val="FF0000"/>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stop_gained</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HIGH</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ENST00000379268</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Gag/Tag</a:t>
                      </a:r>
                    </a:p>
                  </a:txBody>
                  <a:tcPr marL="9525" marR="9525" marT="9525" marB="0" anchor="b">
                    <a:lnL>
                      <a:noFill/>
                    </a:lnL>
                    <a:lnR>
                      <a:noFill/>
                    </a:lnR>
                    <a:lnT>
                      <a:noFill/>
                    </a:lnT>
                    <a:lnB>
                      <a:noFill/>
                    </a:lnB>
                  </a:tcPr>
                </a:tc>
                <a:extLst>
                  <a:ext uri="{0D108BD9-81ED-4DB2-BD59-A6C34878D82A}">
                    <a16:rowId xmlns:a16="http://schemas.microsoft.com/office/drawing/2014/main" val="1551663435"/>
                  </a:ext>
                </a:extLst>
              </a:tr>
              <a:tr h="185067">
                <a:tc>
                  <a:txBody>
                    <a:bodyPr/>
                    <a:lstStyle/>
                    <a:p>
                      <a:pPr algn="l" fontAlgn="b"/>
                      <a:r>
                        <a:rPr lang="en-US" sz="1600" b="0" i="0" u="none" strike="noStrike">
                          <a:solidFill>
                            <a:srgbClr val="FF0000"/>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dirty="0" err="1">
                          <a:solidFill>
                            <a:srgbClr val="FF0000"/>
                          </a:solidFill>
                          <a:effectLst/>
                          <a:latin typeface="Calibri" panose="020F0502020204030204" pitchFamily="34" charset="0"/>
                        </a:rPr>
                        <a:t>missense_variant</a:t>
                      </a:r>
                      <a:endParaRPr lang="en-US" sz="1600" b="0" i="0" u="none" strike="noStrike" dirty="0">
                        <a:solidFill>
                          <a:srgbClr val="FF0000"/>
                        </a:solidFill>
                        <a:effectLst/>
                        <a:latin typeface="Calibri" panose="020F0502020204030204" pitchFamily="34" charset="0"/>
                      </a:endParaRP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MODERATE</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ENST00000379268</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5/5</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Gag/</a:t>
                      </a:r>
                      <a:r>
                        <a:rPr lang="en-US" sz="1600" b="0" i="0" u="none" strike="noStrike" dirty="0" err="1">
                          <a:solidFill>
                            <a:srgbClr val="FF0000"/>
                          </a:solidFill>
                          <a:effectLst/>
                          <a:latin typeface="Calibri" panose="020F0502020204030204" pitchFamily="34" charset="0"/>
                        </a:rPr>
                        <a:t>Aag</a:t>
                      </a:r>
                      <a:endParaRPr lang="en-US" sz="1600" b="0"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804214287"/>
                  </a:ext>
                </a:extLst>
              </a:tr>
              <a:tr h="185067">
                <a:tc>
                  <a:txBody>
                    <a:bodyPr/>
                    <a:lstStyle/>
                    <a:p>
                      <a:pPr algn="l" fontAlgn="b"/>
                      <a:r>
                        <a:rPr lang="en-US" sz="1600" b="0" i="0" u="none" strike="noStrike">
                          <a:solidFill>
                            <a:srgbClr val="FF0000"/>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A</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stop_gained</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HIGH</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ENST00000486728</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Gag/Tag</a:t>
                      </a:r>
                    </a:p>
                  </a:txBody>
                  <a:tcPr marL="9525" marR="9525" marT="9525" marB="0" anchor="b">
                    <a:lnL>
                      <a:noFill/>
                    </a:lnL>
                    <a:lnR>
                      <a:noFill/>
                    </a:lnR>
                    <a:lnT>
                      <a:noFill/>
                    </a:lnT>
                    <a:lnB>
                      <a:noFill/>
                    </a:lnB>
                  </a:tcPr>
                </a:tc>
                <a:extLst>
                  <a:ext uri="{0D108BD9-81ED-4DB2-BD59-A6C34878D82A}">
                    <a16:rowId xmlns:a16="http://schemas.microsoft.com/office/drawing/2014/main" val="3300703095"/>
                  </a:ext>
                </a:extLst>
              </a:tr>
              <a:tr h="185067">
                <a:tc>
                  <a:txBody>
                    <a:bodyPr/>
                    <a:lstStyle/>
                    <a:p>
                      <a:pPr algn="l" fontAlgn="b"/>
                      <a:r>
                        <a:rPr lang="en-US" sz="1600" b="0" i="0" u="none" strike="noStrike" dirty="0">
                          <a:solidFill>
                            <a:srgbClr val="FF0000"/>
                          </a:solidFill>
                          <a:effectLst/>
                          <a:latin typeface="Calibri" panose="020F0502020204030204" pitchFamily="34" charset="0"/>
                        </a:rPr>
                        <a:t>1:1203891-1203891</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T</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missense_variant</a:t>
                      </a:r>
                    </a:p>
                  </a:txBody>
                  <a:tcPr marL="5570" marR="5570" marT="5570" marB="0" anchor="b">
                    <a:lnL>
                      <a:noFill/>
                    </a:lnL>
                    <a:lnR>
                      <a:noFill/>
                    </a:lnR>
                    <a:lnT>
                      <a:noFill/>
                    </a:lnT>
                    <a:lnB>
                      <a:noFill/>
                    </a:lnB>
                  </a:tcPr>
                </a:tc>
                <a:tc>
                  <a:txBody>
                    <a:bodyPr/>
                    <a:lstStyle/>
                    <a:p>
                      <a:pPr algn="l" fontAlgn="b"/>
                      <a:r>
                        <a:rPr lang="en-US" sz="1600" b="0" i="0" u="none" strike="noStrike">
                          <a:solidFill>
                            <a:srgbClr val="FF0000"/>
                          </a:solidFill>
                          <a:effectLst/>
                          <a:latin typeface="Calibri" panose="020F0502020204030204" pitchFamily="34" charset="0"/>
                        </a:rPr>
                        <a:t>MODERATE</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ENST00000486728</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4/4</a:t>
                      </a:r>
                    </a:p>
                  </a:txBody>
                  <a:tcPr marL="5570" marR="5570" marT="5570" marB="0" anchor="b">
                    <a:lnL>
                      <a:noFill/>
                    </a:lnL>
                    <a:lnR>
                      <a:noFill/>
                    </a:lnR>
                    <a:lnT>
                      <a:noFill/>
                    </a:lnT>
                    <a:lnB>
                      <a:noFill/>
                    </a:lnB>
                  </a:tcPr>
                </a:tc>
                <a:tc>
                  <a:txBody>
                    <a:bodyPr/>
                    <a:lstStyle/>
                    <a:p>
                      <a:pPr algn="l" fontAlgn="b"/>
                      <a:r>
                        <a:rPr lang="en-US" sz="1600" b="0" i="0" u="none" strike="noStrike" dirty="0">
                          <a:solidFill>
                            <a:srgbClr val="FF0000"/>
                          </a:solidFill>
                          <a:effectLst/>
                          <a:latin typeface="Calibri" panose="020F0502020204030204" pitchFamily="34" charset="0"/>
                        </a:rPr>
                        <a:t>Gag/</a:t>
                      </a:r>
                      <a:r>
                        <a:rPr lang="en-US" sz="1600" b="0" i="0" u="none" strike="noStrike" dirty="0" err="1">
                          <a:solidFill>
                            <a:srgbClr val="FF0000"/>
                          </a:solidFill>
                          <a:effectLst/>
                          <a:latin typeface="Calibri" panose="020F0502020204030204" pitchFamily="34" charset="0"/>
                        </a:rPr>
                        <a:t>Aag</a:t>
                      </a:r>
                      <a:endParaRPr lang="en-US" sz="1600" b="0" i="0" u="none" strike="noStrike" dirty="0">
                        <a:solidFill>
                          <a:srgbClr val="FF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410890040"/>
                  </a:ext>
                </a:extLst>
              </a:tr>
            </a:tbl>
          </a:graphicData>
        </a:graphic>
      </p:graphicFrame>
      <p:graphicFrame>
        <p:nvGraphicFramePr>
          <p:cNvPr id="6" name="Table 5">
            <a:extLst>
              <a:ext uri="{FF2B5EF4-FFF2-40B4-BE49-F238E27FC236}">
                <a16:creationId xmlns:a16="http://schemas.microsoft.com/office/drawing/2014/main" id="{1189072D-DF85-5C4B-B37F-B67A8D70D82E}"/>
              </a:ext>
            </a:extLst>
          </p:cNvPr>
          <p:cNvGraphicFramePr>
            <a:graphicFrameLocks noGrp="1"/>
          </p:cNvGraphicFramePr>
          <p:nvPr/>
        </p:nvGraphicFramePr>
        <p:xfrm>
          <a:off x="6308479" y="981388"/>
          <a:ext cx="2835521" cy="587376"/>
        </p:xfrm>
        <a:graphic>
          <a:graphicData uri="http://schemas.openxmlformats.org/drawingml/2006/table">
            <a:tbl>
              <a:tblPr/>
              <a:tblGrid>
                <a:gridCol w="989231">
                  <a:extLst>
                    <a:ext uri="{9D8B030D-6E8A-4147-A177-3AD203B41FA5}">
                      <a16:colId xmlns:a16="http://schemas.microsoft.com/office/drawing/2014/main" val="1284937421"/>
                    </a:ext>
                  </a:extLst>
                </a:gridCol>
                <a:gridCol w="1846290">
                  <a:extLst>
                    <a:ext uri="{9D8B030D-6E8A-4147-A177-3AD203B41FA5}">
                      <a16:colId xmlns:a16="http://schemas.microsoft.com/office/drawing/2014/main" val="2114485687"/>
                    </a:ext>
                  </a:extLst>
                </a:gridCol>
              </a:tblGrid>
              <a:tr h="293688">
                <a:tc>
                  <a:txBody>
                    <a:bodyPr/>
                    <a:lstStyle/>
                    <a:p>
                      <a:pPr algn="l" fontAlgn="b"/>
                      <a:r>
                        <a:rPr lang="en-US" sz="1800" b="1" i="0" u="none" strike="noStrike" dirty="0">
                          <a:solidFill>
                            <a:srgbClr val="000000"/>
                          </a:solidFill>
                          <a:effectLst/>
                          <a:latin typeface="Calibri" panose="020F0502020204030204" pitchFamily="34" charset="0"/>
                        </a:rPr>
                        <a:t>SYMBOL</a:t>
                      </a:r>
                    </a:p>
                  </a:txBody>
                  <a:tcPr marL="5570" marR="5570" marT="5570"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Gene</a:t>
                      </a:r>
                    </a:p>
                  </a:txBody>
                  <a:tcPr marL="5570" marR="5570" marT="5570" marB="0" anchor="b">
                    <a:lnL>
                      <a:noFill/>
                    </a:lnL>
                    <a:lnR>
                      <a:noFill/>
                    </a:lnR>
                    <a:lnT>
                      <a:noFill/>
                    </a:lnT>
                    <a:lnB>
                      <a:noFill/>
                    </a:lnB>
                  </a:tcPr>
                </a:tc>
                <a:extLst>
                  <a:ext uri="{0D108BD9-81ED-4DB2-BD59-A6C34878D82A}">
                    <a16:rowId xmlns:a16="http://schemas.microsoft.com/office/drawing/2014/main" val="3134189316"/>
                  </a:ext>
                </a:extLst>
              </a:tr>
              <a:tr h="293688">
                <a:tc>
                  <a:txBody>
                    <a:bodyPr/>
                    <a:lstStyle/>
                    <a:p>
                      <a:pPr algn="l" fontAlgn="b"/>
                      <a:r>
                        <a:rPr lang="en-US" sz="1800" b="0" i="0" u="none" strike="noStrike" dirty="0">
                          <a:solidFill>
                            <a:srgbClr val="000000"/>
                          </a:solidFill>
                          <a:effectLst/>
                          <a:latin typeface="Calibri" panose="020F0502020204030204" pitchFamily="34" charset="0"/>
                        </a:rPr>
                        <a:t>TNFRSF18</a:t>
                      </a:r>
                    </a:p>
                  </a:txBody>
                  <a:tcPr marL="5570" marR="5570" marT="5570"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ENSG00000186891</a:t>
                      </a:r>
                    </a:p>
                  </a:txBody>
                  <a:tcPr marL="5570" marR="5570" marT="5570" marB="0" anchor="b">
                    <a:lnL>
                      <a:noFill/>
                    </a:lnL>
                    <a:lnR>
                      <a:noFill/>
                    </a:lnR>
                    <a:lnT>
                      <a:noFill/>
                    </a:lnT>
                    <a:lnB>
                      <a:noFill/>
                    </a:lnB>
                  </a:tcPr>
                </a:tc>
                <a:extLst>
                  <a:ext uri="{0D108BD9-81ED-4DB2-BD59-A6C34878D82A}">
                    <a16:rowId xmlns:a16="http://schemas.microsoft.com/office/drawing/2014/main" val="613967396"/>
                  </a:ext>
                </a:extLst>
              </a:tr>
            </a:tbl>
          </a:graphicData>
        </a:graphic>
      </p:graphicFrame>
      <p:graphicFrame>
        <p:nvGraphicFramePr>
          <p:cNvPr id="7" name="Table 6">
            <a:extLst>
              <a:ext uri="{FF2B5EF4-FFF2-40B4-BE49-F238E27FC236}">
                <a16:creationId xmlns:a16="http://schemas.microsoft.com/office/drawing/2014/main" id="{E65BB644-485A-CE45-BBEA-703F006DAC3A}"/>
              </a:ext>
            </a:extLst>
          </p:cNvPr>
          <p:cNvGraphicFramePr>
            <a:graphicFrameLocks noGrp="1"/>
          </p:cNvGraphicFramePr>
          <p:nvPr/>
        </p:nvGraphicFramePr>
        <p:xfrm>
          <a:off x="420390" y="981549"/>
          <a:ext cx="5403850" cy="567690"/>
        </p:xfrm>
        <a:graphic>
          <a:graphicData uri="http://schemas.openxmlformats.org/drawingml/2006/table">
            <a:tbl>
              <a:tblPr/>
              <a:tblGrid>
                <a:gridCol w="1080770">
                  <a:extLst>
                    <a:ext uri="{9D8B030D-6E8A-4147-A177-3AD203B41FA5}">
                      <a16:colId xmlns:a16="http://schemas.microsoft.com/office/drawing/2014/main" val="2977643122"/>
                    </a:ext>
                  </a:extLst>
                </a:gridCol>
                <a:gridCol w="1080770">
                  <a:extLst>
                    <a:ext uri="{9D8B030D-6E8A-4147-A177-3AD203B41FA5}">
                      <a16:colId xmlns:a16="http://schemas.microsoft.com/office/drawing/2014/main" val="1079894805"/>
                    </a:ext>
                  </a:extLst>
                </a:gridCol>
                <a:gridCol w="1080770">
                  <a:extLst>
                    <a:ext uri="{9D8B030D-6E8A-4147-A177-3AD203B41FA5}">
                      <a16:colId xmlns:a16="http://schemas.microsoft.com/office/drawing/2014/main" val="2139440818"/>
                    </a:ext>
                  </a:extLst>
                </a:gridCol>
                <a:gridCol w="1080770">
                  <a:extLst>
                    <a:ext uri="{9D8B030D-6E8A-4147-A177-3AD203B41FA5}">
                      <a16:colId xmlns:a16="http://schemas.microsoft.com/office/drawing/2014/main" val="115964535"/>
                    </a:ext>
                  </a:extLst>
                </a:gridCol>
                <a:gridCol w="1080770">
                  <a:extLst>
                    <a:ext uri="{9D8B030D-6E8A-4147-A177-3AD203B41FA5}">
                      <a16:colId xmlns:a16="http://schemas.microsoft.com/office/drawing/2014/main" val="60884279"/>
                    </a:ext>
                  </a:extLst>
                </a:gridCol>
              </a:tblGrid>
              <a:tr h="203200">
                <a:tc>
                  <a:txBody>
                    <a:bodyPr/>
                    <a:lstStyle/>
                    <a:p>
                      <a:pPr algn="l" fontAlgn="b"/>
                      <a:r>
                        <a:rPr lang="en-US" sz="1800" b="1" i="0" u="none" strike="noStrike" dirty="0">
                          <a:solidFill>
                            <a:srgbClr val="000000"/>
                          </a:solidFill>
                          <a:effectLst/>
                          <a:latin typeface="Calibri" panose="020F0502020204030204" pitchFamily="34" charset="0"/>
                        </a:rPr>
                        <a:t>CHROM</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POS</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ID</a:t>
                      </a:r>
                    </a:p>
                  </a:txBody>
                  <a:tcPr marL="9525" marR="9525" marT="9525" marB="0">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REF</a:t>
                      </a:r>
                    </a:p>
                  </a:txBody>
                  <a:tcPr marL="9525" marR="9525" marT="9525" marB="0" anchor="b">
                    <a:lnL>
                      <a:noFill/>
                    </a:lnL>
                    <a:lnR>
                      <a:noFill/>
                    </a:lnR>
                    <a:lnT>
                      <a:noFill/>
                    </a:lnT>
                    <a:lnB>
                      <a:noFill/>
                    </a:lnB>
                  </a:tcPr>
                </a:tc>
                <a:tc>
                  <a:txBody>
                    <a:bodyPr/>
                    <a:lstStyle/>
                    <a:p>
                      <a:pPr algn="l" fontAlgn="b"/>
                      <a:r>
                        <a:rPr lang="en-US" sz="1800" b="1" i="0" u="none" strike="noStrike" dirty="0">
                          <a:solidFill>
                            <a:srgbClr val="000000"/>
                          </a:solidFill>
                          <a:effectLst/>
                          <a:latin typeface="Calibri" panose="020F0502020204030204" pitchFamily="34" charset="0"/>
                        </a:rPr>
                        <a:t>ALT</a:t>
                      </a:r>
                    </a:p>
                  </a:txBody>
                  <a:tcPr marL="9525" marR="9525" marT="9525" marB="0" anchor="b">
                    <a:lnL>
                      <a:noFill/>
                    </a:lnL>
                    <a:lnR>
                      <a:noFill/>
                    </a:lnR>
                    <a:lnT>
                      <a:noFill/>
                    </a:lnT>
                    <a:lnB>
                      <a:noFill/>
                    </a:lnB>
                  </a:tcPr>
                </a:tc>
                <a:extLst>
                  <a:ext uri="{0D108BD9-81ED-4DB2-BD59-A6C34878D82A}">
                    <a16:rowId xmlns:a16="http://schemas.microsoft.com/office/drawing/2014/main" val="2118544868"/>
                  </a:ext>
                </a:extLst>
              </a:tr>
              <a:tr h="203200">
                <a:tc>
                  <a:txBody>
                    <a:bodyPr/>
                    <a:lstStyle/>
                    <a:p>
                      <a:pPr algn="l" fontAlgn="b"/>
                      <a:r>
                        <a:rPr lang="en-US" sz="1800" b="0" i="0" u="none" strike="noStrike" dirty="0">
                          <a:solidFill>
                            <a:srgbClr val="000000"/>
                          </a:solidFill>
                          <a:effectLst/>
                          <a:latin typeface="Calibri" panose="020F0502020204030204" pitchFamily="34" charset="0"/>
                        </a:rPr>
                        <a:t>chr1</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1203891</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panose="020F0502020204030204" pitchFamily="34" charset="0"/>
                        </a:rPr>
                        <a:t>C</a:t>
                      </a:r>
                    </a:p>
                  </a:txBody>
                  <a:tcPr marL="9525" marR="9525" marT="9525" marB="0" anchor="b">
                    <a:lnL>
                      <a:noFill/>
                    </a:lnL>
                    <a:lnR>
                      <a:noFill/>
                    </a:lnR>
                    <a:lnT>
                      <a:noFill/>
                    </a:lnT>
                    <a:lnB>
                      <a:noFill/>
                    </a:lnB>
                  </a:tcPr>
                </a:tc>
                <a:tc>
                  <a:txBody>
                    <a:bodyPr/>
                    <a:lstStyle/>
                    <a:p>
                      <a:pPr algn="l" fontAlgn="b"/>
                      <a:r>
                        <a:rPr lang="en-US" sz="1800" b="0" i="0" u="none" strike="noStrike" dirty="0">
                          <a:solidFill>
                            <a:srgbClr val="000000"/>
                          </a:solidFill>
                          <a:effectLst/>
                          <a:latin typeface="Calibri" panose="020F0502020204030204" pitchFamily="34" charset="0"/>
                        </a:rPr>
                        <a:t>A,T</a:t>
                      </a:r>
                    </a:p>
                  </a:txBody>
                  <a:tcPr marL="9525" marR="9525" marT="9525" marB="0" anchor="b">
                    <a:lnL>
                      <a:noFill/>
                    </a:lnL>
                    <a:lnR>
                      <a:noFill/>
                    </a:lnR>
                    <a:lnT>
                      <a:noFill/>
                    </a:lnT>
                    <a:lnB>
                      <a:noFill/>
                    </a:lnB>
                  </a:tcPr>
                </a:tc>
                <a:extLst>
                  <a:ext uri="{0D108BD9-81ED-4DB2-BD59-A6C34878D82A}">
                    <a16:rowId xmlns:a16="http://schemas.microsoft.com/office/drawing/2014/main" val="2878120417"/>
                  </a:ext>
                </a:extLst>
              </a:tr>
            </a:tbl>
          </a:graphicData>
        </a:graphic>
      </p:graphicFrame>
      <p:pic>
        <p:nvPicPr>
          <p:cNvPr id="9" name="Picture 8">
            <a:extLst>
              <a:ext uri="{FF2B5EF4-FFF2-40B4-BE49-F238E27FC236}">
                <a16:creationId xmlns:a16="http://schemas.microsoft.com/office/drawing/2014/main" id="{2552E1FC-4E53-6945-A156-78783FC1F06B}"/>
              </a:ext>
            </a:extLst>
          </p:cNvPr>
          <p:cNvPicPr>
            <a:picLocks noChangeAspect="1"/>
          </p:cNvPicPr>
          <p:nvPr/>
        </p:nvPicPr>
        <p:blipFill rotWithShape="1">
          <a:blip r:embed="rId2"/>
          <a:srcRect b="60465"/>
          <a:stretch/>
        </p:blipFill>
        <p:spPr>
          <a:xfrm>
            <a:off x="0" y="4128642"/>
            <a:ext cx="9144000" cy="1114838"/>
          </a:xfrm>
          <a:prstGeom prst="rect">
            <a:avLst/>
          </a:prstGeom>
        </p:spPr>
      </p:pic>
      <p:sp>
        <p:nvSpPr>
          <p:cNvPr id="11" name="Right Arrow 10">
            <a:extLst>
              <a:ext uri="{FF2B5EF4-FFF2-40B4-BE49-F238E27FC236}">
                <a16:creationId xmlns:a16="http://schemas.microsoft.com/office/drawing/2014/main" id="{35268BF3-EB03-C04F-9A70-A7F8B6B5ACFD}"/>
              </a:ext>
            </a:extLst>
          </p:cNvPr>
          <p:cNvSpPr/>
          <p:nvPr/>
        </p:nvSpPr>
        <p:spPr>
          <a:xfrm rot="10800000">
            <a:off x="4728793" y="5233445"/>
            <a:ext cx="3367855" cy="3794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a:extLst>
              <a:ext uri="{FF2B5EF4-FFF2-40B4-BE49-F238E27FC236}">
                <a16:creationId xmlns:a16="http://schemas.microsoft.com/office/drawing/2014/main" id="{AADB4D42-0E90-8E4B-B174-7C63FB9C897D}"/>
              </a:ext>
            </a:extLst>
          </p:cNvPr>
          <p:cNvSpPr/>
          <p:nvPr/>
        </p:nvSpPr>
        <p:spPr>
          <a:xfrm rot="10800000">
            <a:off x="2456384" y="5576887"/>
            <a:ext cx="3367855" cy="3794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47F8E54-1BFE-F54C-9668-8F9C5CB83076}"/>
              </a:ext>
            </a:extLst>
          </p:cNvPr>
          <p:cNvSpPr/>
          <p:nvPr/>
        </p:nvSpPr>
        <p:spPr>
          <a:xfrm>
            <a:off x="5985657" y="5495924"/>
            <a:ext cx="1949573" cy="369332"/>
          </a:xfrm>
          <a:prstGeom prst="rect">
            <a:avLst/>
          </a:prstGeom>
        </p:spPr>
        <p:txBody>
          <a:bodyPr wrap="none">
            <a:spAutoFit/>
          </a:bodyPr>
          <a:lstStyle/>
          <a:p>
            <a:r>
              <a:rPr lang="en-US" dirty="0">
                <a:solidFill>
                  <a:schemeClr val="accent1"/>
                </a:solidFill>
                <a:latin typeface="Calibri" panose="020F0502020204030204" pitchFamily="34" charset="0"/>
              </a:rPr>
              <a:t>ENST00000328596</a:t>
            </a:r>
            <a:endParaRPr lang="en-US" dirty="0"/>
          </a:p>
        </p:txBody>
      </p:sp>
      <p:sp>
        <p:nvSpPr>
          <p:cNvPr id="4" name="Rectangle 3">
            <a:extLst>
              <a:ext uri="{FF2B5EF4-FFF2-40B4-BE49-F238E27FC236}">
                <a16:creationId xmlns:a16="http://schemas.microsoft.com/office/drawing/2014/main" id="{2E0118C8-0F32-3640-A308-2F5D368833FE}"/>
              </a:ext>
            </a:extLst>
          </p:cNvPr>
          <p:cNvSpPr/>
          <p:nvPr/>
        </p:nvSpPr>
        <p:spPr>
          <a:xfrm>
            <a:off x="3279713" y="5886618"/>
            <a:ext cx="1949573" cy="923330"/>
          </a:xfrm>
          <a:prstGeom prst="rect">
            <a:avLst/>
          </a:prstGeom>
        </p:spPr>
        <p:txBody>
          <a:bodyPr wrap="none">
            <a:spAutoFit/>
          </a:bodyPr>
          <a:lstStyle/>
          <a:p>
            <a:r>
              <a:rPr lang="en-US" dirty="0">
                <a:solidFill>
                  <a:srgbClr val="FF0000"/>
                </a:solidFill>
                <a:latin typeface="Calibri" panose="020F0502020204030204" pitchFamily="34" charset="0"/>
              </a:rPr>
              <a:t>ENST00000379265</a:t>
            </a:r>
          </a:p>
          <a:p>
            <a:r>
              <a:rPr lang="en-US" dirty="0">
                <a:solidFill>
                  <a:srgbClr val="FF0000"/>
                </a:solidFill>
                <a:latin typeface="Calibri" panose="020F0502020204030204" pitchFamily="34" charset="0"/>
              </a:rPr>
              <a:t>ENST00000379268</a:t>
            </a:r>
          </a:p>
          <a:p>
            <a:r>
              <a:rPr lang="en-US" dirty="0">
                <a:solidFill>
                  <a:srgbClr val="FF0000"/>
                </a:solidFill>
                <a:latin typeface="Calibri" panose="020F0502020204030204" pitchFamily="34" charset="0"/>
              </a:rPr>
              <a:t>ENST00000486728</a:t>
            </a:r>
            <a:endParaRPr lang="en-US" dirty="0"/>
          </a:p>
        </p:txBody>
      </p:sp>
    </p:spTree>
    <p:extLst>
      <p:ext uri="{BB962C8B-B14F-4D97-AF65-F5344CB8AC3E}">
        <p14:creationId xmlns:p14="http://schemas.microsoft.com/office/powerpoint/2010/main" val="3408527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3968"/>
            <a:ext cx="6731000" cy="1325563"/>
          </a:xfrm>
        </p:spPr>
        <p:txBody>
          <a:bodyPr>
            <a:normAutofit/>
          </a:bodyPr>
          <a:lstStyle/>
          <a:p>
            <a:pPr algn="ctr"/>
            <a:r>
              <a:rPr lang="en-US" sz="3200" dirty="0"/>
              <a:t>Loss-of-function variants are often of particular interest</a:t>
            </a:r>
          </a:p>
        </p:txBody>
      </p:sp>
      <p:sp>
        <p:nvSpPr>
          <p:cNvPr id="3" name="Content Placeholder 2"/>
          <p:cNvSpPr>
            <a:spLocks noGrp="1"/>
          </p:cNvSpPr>
          <p:nvPr>
            <p:ph idx="1"/>
          </p:nvPr>
        </p:nvSpPr>
        <p:spPr>
          <a:xfrm>
            <a:off x="0" y="1329531"/>
            <a:ext cx="9145078" cy="4351338"/>
          </a:xfrm>
        </p:spPr>
        <p:txBody>
          <a:bodyPr>
            <a:normAutofit/>
          </a:bodyPr>
          <a:lstStyle/>
          <a:p>
            <a:r>
              <a:rPr lang="en-US" dirty="0" err="1"/>
              <a:t>LoFs</a:t>
            </a:r>
            <a:r>
              <a:rPr lang="en-US" dirty="0"/>
              <a:t> are variants that severely affect the function of a protein-coding gene</a:t>
            </a:r>
          </a:p>
          <a:p>
            <a:r>
              <a:rPr lang="en-US" dirty="0"/>
              <a:t>typically do so by deleting it or prompting nonsense-mediated decay (degradation of mRNA molecules with premature stop codons – protects cells against aberrant proteins that may be deleterious)</a:t>
            </a:r>
          </a:p>
          <a:p>
            <a:r>
              <a:rPr lang="en-US" dirty="0" err="1"/>
              <a:t>LoFs</a:t>
            </a:r>
            <a:r>
              <a:rPr lang="en-US" dirty="0"/>
              <a:t> also called protein truncating variants (PTVs)</a:t>
            </a:r>
          </a:p>
          <a:p>
            <a:r>
              <a:rPr lang="en-US" dirty="0"/>
              <a:t>tend to be more deleterious than other types of variants</a:t>
            </a:r>
          </a:p>
        </p:txBody>
      </p:sp>
    </p:spTree>
    <p:extLst>
      <p:ext uri="{BB962C8B-B14F-4D97-AF65-F5344CB8AC3E}">
        <p14:creationId xmlns:p14="http://schemas.microsoft.com/office/powerpoint/2010/main" val="2005716647"/>
      </p:ext>
    </p:extLst>
  </p:cSld>
  <p:clrMapOvr>
    <a:masterClrMapping/>
  </p:clrMapOvr>
  <mc:AlternateContent xmlns:mc="http://schemas.openxmlformats.org/markup-compatibility/2006" xmlns:p14="http://schemas.microsoft.com/office/powerpoint/2010/main">
    <mc:Choice Requires="p14">
      <p:transition spd="slow" p14:dur="2000" advTm="20"/>
    </mc:Choice>
    <mc:Fallback xmlns="">
      <p:transition spd="slow" advTm="2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5206"/>
            <a:ext cx="7886700" cy="1325563"/>
          </a:xfrm>
        </p:spPr>
        <p:txBody>
          <a:bodyPr>
            <a:normAutofit/>
          </a:bodyPr>
          <a:lstStyle/>
          <a:p>
            <a:pPr algn="ctr"/>
            <a:r>
              <a:rPr lang="en-US" sz="3200" dirty="0"/>
              <a:t>Different types of </a:t>
            </a:r>
            <a:r>
              <a:rPr lang="en-US" sz="3200" dirty="0" err="1"/>
              <a:t>LoFs</a:t>
            </a:r>
            <a:endParaRPr lang="en-US" sz="3200" dirty="0"/>
          </a:p>
        </p:txBody>
      </p:sp>
      <p:pic>
        <p:nvPicPr>
          <p:cNvPr id="4" name="Picture 3"/>
          <p:cNvPicPr>
            <a:picLocks noChangeAspect="1"/>
          </p:cNvPicPr>
          <p:nvPr/>
        </p:nvPicPr>
        <p:blipFill rotWithShape="1">
          <a:blip r:embed="rId4"/>
          <a:srcRect b="63747"/>
          <a:stretch/>
        </p:blipFill>
        <p:spPr>
          <a:xfrm>
            <a:off x="229982" y="718270"/>
            <a:ext cx="3508188" cy="2016304"/>
          </a:xfrm>
          <a:prstGeom prst="rect">
            <a:avLst/>
          </a:prstGeom>
        </p:spPr>
      </p:pic>
      <p:pic>
        <p:nvPicPr>
          <p:cNvPr id="5" name="Picture 4"/>
          <p:cNvPicPr>
            <a:picLocks noChangeAspect="1"/>
          </p:cNvPicPr>
          <p:nvPr/>
        </p:nvPicPr>
        <p:blipFill rotWithShape="1">
          <a:blip r:embed="rId4"/>
          <a:srcRect t="35839" b="31744"/>
          <a:stretch/>
        </p:blipFill>
        <p:spPr>
          <a:xfrm>
            <a:off x="2817906" y="2849689"/>
            <a:ext cx="3508188" cy="1802921"/>
          </a:xfrm>
          <a:prstGeom prst="rect">
            <a:avLst/>
          </a:prstGeom>
        </p:spPr>
      </p:pic>
      <p:pic>
        <p:nvPicPr>
          <p:cNvPr id="6" name="Picture 5"/>
          <p:cNvPicPr>
            <a:picLocks noChangeAspect="1"/>
          </p:cNvPicPr>
          <p:nvPr/>
        </p:nvPicPr>
        <p:blipFill rotWithShape="1">
          <a:blip r:embed="rId4"/>
          <a:srcRect t="67997"/>
          <a:stretch/>
        </p:blipFill>
        <p:spPr>
          <a:xfrm>
            <a:off x="5635812" y="4761780"/>
            <a:ext cx="3508188" cy="1779918"/>
          </a:xfrm>
          <a:prstGeom prst="rect">
            <a:avLst/>
          </a:prstGeom>
        </p:spPr>
      </p:pic>
      <p:pic>
        <p:nvPicPr>
          <p:cNvPr id="7" name="Picture 6"/>
          <p:cNvPicPr>
            <a:picLocks noChangeAspect="1"/>
          </p:cNvPicPr>
          <p:nvPr/>
        </p:nvPicPr>
        <p:blipFill>
          <a:blip r:embed="rId5"/>
          <a:stretch>
            <a:fillRect/>
          </a:stretch>
        </p:blipFill>
        <p:spPr>
          <a:xfrm>
            <a:off x="4136838" y="756859"/>
            <a:ext cx="2262996" cy="1939125"/>
          </a:xfrm>
          <a:prstGeom prst="rect">
            <a:avLst/>
          </a:prstGeom>
        </p:spPr>
      </p:pic>
      <p:sp>
        <p:nvSpPr>
          <p:cNvPr id="8" name="Oval 7"/>
          <p:cNvSpPr/>
          <p:nvPr/>
        </p:nvSpPr>
        <p:spPr>
          <a:xfrm>
            <a:off x="5201329" y="1190357"/>
            <a:ext cx="985815" cy="2675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7906" y="5936665"/>
            <a:ext cx="4572000" cy="369332"/>
          </a:xfrm>
          <a:prstGeom prst="rect">
            <a:avLst/>
          </a:prstGeom>
        </p:spPr>
        <p:txBody>
          <a:bodyPr>
            <a:spAutoFit/>
          </a:bodyPr>
          <a:lstStyle/>
          <a:p>
            <a:r>
              <a:rPr lang="en-US" dirty="0">
                <a:solidFill>
                  <a:srgbClr val="000000"/>
                </a:solidFill>
                <a:latin typeface="Lucida Grande" charset="0"/>
              </a:rPr>
              <a:t>Breaks the GT-AG rule</a:t>
            </a:r>
            <a:endParaRPr lang="en-US" dirty="0"/>
          </a:p>
        </p:txBody>
      </p:sp>
      <p:cxnSp>
        <p:nvCxnSpPr>
          <p:cNvPr id="11" name="Straight Arrow Connector 10"/>
          <p:cNvCxnSpPr/>
          <p:nvPr/>
        </p:nvCxnSpPr>
        <p:spPr>
          <a:xfrm>
            <a:off x="5520906" y="6121331"/>
            <a:ext cx="353683"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26999456"/>
      </p:ext>
    </p:extLst>
  </p:cSld>
  <p:clrMapOvr>
    <a:masterClrMapping/>
  </p:clrMapOvr>
  <mc:AlternateContent xmlns:mc="http://schemas.openxmlformats.org/markup-compatibility/2006" xmlns:p14="http://schemas.microsoft.com/office/powerpoint/2010/main">
    <mc:Choice Requires="p14">
      <p:transition spd="slow" p14:dur="2000" advTm="267"/>
    </mc:Choice>
    <mc:Fallback xmlns="">
      <p:transition spd="slow" advTm="2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8594"/>
            <a:ext cx="7886700" cy="1325563"/>
          </a:xfrm>
        </p:spPr>
        <p:txBody>
          <a:bodyPr>
            <a:normAutofit/>
          </a:bodyPr>
          <a:lstStyle/>
          <a:p>
            <a:pPr algn="ctr"/>
            <a:r>
              <a:rPr lang="en-US" sz="3200" dirty="0"/>
              <a:t>Challenges to identifying true </a:t>
            </a:r>
            <a:r>
              <a:rPr lang="en-US" sz="3200" dirty="0" err="1"/>
              <a:t>LoFs</a:t>
            </a:r>
            <a:endParaRPr lang="en-US" sz="3200" dirty="0"/>
          </a:p>
        </p:txBody>
      </p:sp>
      <p:pic>
        <p:nvPicPr>
          <p:cNvPr id="6" name="Picture 5"/>
          <p:cNvPicPr>
            <a:picLocks noChangeAspect="1"/>
          </p:cNvPicPr>
          <p:nvPr/>
        </p:nvPicPr>
        <p:blipFill rotWithShape="1">
          <a:blip r:embed="rId3"/>
          <a:srcRect t="3552"/>
          <a:stretch/>
        </p:blipFill>
        <p:spPr>
          <a:xfrm>
            <a:off x="1721882" y="748554"/>
            <a:ext cx="5700236" cy="3294536"/>
          </a:xfrm>
          <a:prstGeom prst="rect">
            <a:avLst/>
          </a:prstGeom>
        </p:spPr>
      </p:pic>
      <p:sp>
        <p:nvSpPr>
          <p:cNvPr id="3" name="TextBox 2"/>
          <p:cNvSpPr txBox="1"/>
          <p:nvPr/>
        </p:nvSpPr>
        <p:spPr>
          <a:xfrm>
            <a:off x="0" y="3889202"/>
            <a:ext cx="9232623" cy="2800767"/>
          </a:xfrm>
          <a:prstGeom prst="rect">
            <a:avLst/>
          </a:prstGeom>
          <a:noFill/>
        </p:spPr>
        <p:txBody>
          <a:bodyPr wrap="square" rtlCol="0">
            <a:spAutoFit/>
          </a:bodyPr>
          <a:lstStyle/>
          <a:p>
            <a:pPr marL="285750" indent="-285750">
              <a:buFont typeface="Arial" charset="0"/>
              <a:buChar char="•"/>
            </a:pPr>
            <a:r>
              <a:rPr lang="en-US" sz="2200" dirty="0"/>
              <a:t>the fraction of variants that are sequencing/calling errors is higher for </a:t>
            </a:r>
            <a:r>
              <a:rPr lang="en-US" sz="2200" dirty="0" err="1"/>
              <a:t>LoFs</a:t>
            </a:r>
            <a:r>
              <a:rPr lang="en-US" sz="2200" dirty="0"/>
              <a:t> than other types of variants</a:t>
            </a:r>
          </a:p>
          <a:p>
            <a:pPr marL="285750" indent="-285750">
              <a:buFont typeface="Arial" charset="0"/>
              <a:buChar char="•"/>
            </a:pPr>
            <a:r>
              <a:rPr lang="en-US" sz="2200" dirty="0"/>
              <a:t>calling </a:t>
            </a:r>
            <a:r>
              <a:rPr lang="en-US" sz="2200" dirty="0" err="1"/>
              <a:t>indels</a:t>
            </a:r>
            <a:r>
              <a:rPr lang="en-US" sz="2200" dirty="0"/>
              <a:t> and large copy number variants from sequence data is particularly difficult, and they are enriched for </a:t>
            </a:r>
            <a:r>
              <a:rPr lang="en-US" sz="2200" dirty="0" err="1"/>
              <a:t>LoFs</a:t>
            </a:r>
            <a:endParaRPr lang="en-US" sz="2200" dirty="0"/>
          </a:p>
          <a:p>
            <a:pPr marL="285750" indent="-285750">
              <a:buFont typeface="Arial" charset="0"/>
              <a:buChar char="•"/>
            </a:pPr>
            <a:r>
              <a:rPr lang="en-US" sz="2200" dirty="0"/>
              <a:t>validation of variants (usually via Sanger sequencing) is necessary for some applications</a:t>
            </a:r>
          </a:p>
          <a:p>
            <a:pPr marL="285750" indent="-285750">
              <a:buFont typeface="Arial" charset="0"/>
              <a:buChar char="•"/>
            </a:pPr>
            <a:r>
              <a:rPr lang="en-US" sz="2200" dirty="0"/>
              <a:t>LOFTEE can be used (as a plugin to VEP) to filter out spurious </a:t>
            </a:r>
            <a:r>
              <a:rPr lang="en-US" sz="2200" dirty="0" err="1"/>
              <a:t>LoFs</a:t>
            </a:r>
            <a:r>
              <a:rPr lang="en-US" sz="2200" dirty="0"/>
              <a:t> based on gene/transcript annotation features/errors</a:t>
            </a:r>
          </a:p>
        </p:txBody>
      </p:sp>
      <p:sp>
        <p:nvSpPr>
          <p:cNvPr id="5" name="TextBox 4"/>
          <p:cNvSpPr txBox="1"/>
          <p:nvPr/>
        </p:nvSpPr>
        <p:spPr>
          <a:xfrm>
            <a:off x="6936377" y="6505303"/>
            <a:ext cx="2103120" cy="369332"/>
          </a:xfrm>
          <a:prstGeom prst="rect">
            <a:avLst/>
          </a:prstGeom>
          <a:noFill/>
        </p:spPr>
        <p:txBody>
          <a:bodyPr wrap="square" rtlCol="0">
            <a:spAutoFit/>
          </a:bodyPr>
          <a:lstStyle/>
          <a:p>
            <a:r>
              <a:rPr lang="en-US" dirty="0"/>
              <a:t>Daniel MacArthur</a:t>
            </a:r>
          </a:p>
        </p:txBody>
      </p:sp>
    </p:spTree>
    <p:custDataLst>
      <p:tags r:id="rId1"/>
    </p:custDataLst>
    <p:extLst>
      <p:ext uri="{BB962C8B-B14F-4D97-AF65-F5344CB8AC3E}">
        <p14:creationId xmlns:p14="http://schemas.microsoft.com/office/powerpoint/2010/main" val="1059412237"/>
      </p:ext>
    </p:extLst>
  </p:cSld>
  <p:clrMapOvr>
    <a:masterClrMapping/>
  </p:clrMapOvr>
  <mc:AlternateContent xmlns:mc="http://schemas.openxmlformats.org/markup-compatibility/2006" xmlns:p14="http://schemas.microsoft.com/office/powerpoint/2010/main">
    <mc:Choice Requires="p14">
      <p:transition spd="slow" p14:dur="2000" advTm="269"/>
    </mc:Choice>
    <mc:Fallback xmlns="">
      <p:transition spd="slow" advTm="2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t>Variant calling</a:t>
            </a:r>
          </a:p>
          <a:p>
            <a:pPr lvl="1"/>
            <a:r>
              <a:rPr lang="en-US" dirty="0"/>
              <a:t>Quality control</a:t>
            </a:r>
          </a:p>
          <a:p>
            <a:pPr lvl="1"/>
            <a:r>
              <a:rPr lang="en-US" dirty="0"/>
              <a:t>Contamination</a:t>
            </a:r>
          </a:p>
          <a:p>
            <a:r>
              <a:rPr lang="en-US" dirty="0"/>
              <a:t>Variant consequences and annotation</a:t>
            </a:r>
          </a:p>
          <a:p>
            <a:r>
              <a:rPr lang="en-US" dirty="0">
                <a:solidFill>
                  <a:srgbClr val="FF0000"/>
                </a:solidFill>
              </a:rPr>
              <a:t>Interpretation of </a:t>
            </a:r>
            <a:r>
              <a:rPr lang="en-US" i="1" dirty="0">
                <a:solidFill>
                  <a:srgbClr val="FF0000"/>
                </a:solidFill>
              </a:rPr>
              <a:t>de novo </a:t>
            </a:r>
            <a:r>
              <a:rPr lang="en-US" dirty="0">
                <a:solidFill>
                  <a:srgbClr val="FF0000"/>
                </a:solidFill>
              </a:rPr>
              <a:t>mutations</a:t>
            </a:r>
          </a:p>
          <a:p>
            <a:r>
              <a:rPr lang="en-US" dirty="0"/>
              <a:t>Importance of well-matched controls</a:t>
            </a:r>
          </a:p>
        </p:txBody>
      </p:sp>
    </p:spTree>
    <p:extLst>
      <p:ext uri="{BB962C8B-B14F-4D97-AF65-F5344CB8AC3E}">
        <p14:creationId xmlns:p14="http://schemas.microsoft.com/office/powerpoint/2010/main" val="2012769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080475"/>
            <a:ext cx="8854888" cy="4119076"/>
          </a:xfrm>
          <a:prstGeom prst="rect">
            <a:avLst/>
          </a:prstGeom>
          <a:noFill/>
        </p:spPr>
        <p:txBody>
          <a:bodyPr wrap="square" rtlCol="0">
            <a:spAutoFit/>
          </a:bodyPr>
          <a:lstStyle/>
          <a:p>
            <a:pPr marL="342900" indent="-342900">
              <a:spcBef>
                <a:spcPts val="1000"/>
              </a:spcBef>
              <a:buFont typeface="Arial" panose="020B0604020202020204" pitchFamily="34" charset="0"/>
              <a:buChar char="•"/>
            </a:pPr>
            <a:r>
              <a:rPr lang="en-US" sz="2200" dirty="0"/>
              <a:t>mutations that occurred in the egg or sperm (or one of their precursor cells) and are hence are not present in all the cells in a parent’s body</a:t>
            </a:r>
          </a:p>
          <a:p>
            <a:pPr marL="342900" indent="-342900">
              <a:spcBef>
                <a:spcPts val="1000"/>
              </a:spcBef>
              <a:buFont typeface="Arial" panose="020B0604020202020204" pitchFamily="34" charset="0"/>
              <a:buChar char="•"/>
            </a:pPr>
            <a:r>
              <a:rPr lang="en-US" sz="2200" dirty="0"/>
              <a:t>the most damaging mutations are likely to be </a:t>
            </a:r>
            <a:r>
              <a:rPr lang="en-US" sz="2200" i="1" dirty="0"/>
              <a:t>de novo</a:t>
            </a:r>
            <a:r>
              <a:rPr lang="en-US" sz="2200" dirty="0"/>
              <a:t> – they have not yet been subject to negative selection</a:t>
            </a:r>
          </a:p>
          <a:p>
            <a:pPr marL="342900" indent="-342900">
              <a:spcBef>
                <a:spcPts val="1000"/>
              </a:spcBef>
              <a:buFont typeface="Arial" panose="020B0604020202020204" pitchFamily="34" charset="0"/>
              <a:buChar char="•"/>
            </a:pPr>
            <a:r>
              <a:rPr lang="en-US" sz="2200" dirty="0"/>
              <a:t>abundant evidence for a large role of </a:t>
            </a:r>
            <a:r>
              <a:rPr lang="en-US" sz="2200" i="1" dirty="0"/>
              <a:t>de novo </a:t>
            </a:r>
            <a:r>
              <a:rPr lang="en-US" sz="2200" dirty="0"/>
              <a:t>mutations in severe, early- onset diseases (e.g. developmental disorders)</a:t>
            </a:r>
          </a:p>
          <a:p>
            <a:pPr marL="342900" indent="-342900">
              <a:spcBef>
                <a:spcPts val="1000"/>
              </a:spcBef>
              <a:buFont typeface="Arial" panose="020B0604020202020204" pitchFamily="34" charset="0"/>
              <a:buChar char="•"/>
            </a:pPr>
            <a:r>
              <a:rPr lang="en-US" sz="2200" dirty="0"/>
              <a:t>some contribution to later onset diseases e.g. schizophrenia, but likely to account for few cases</a:t>
            </a:r>
          </a:p>
          <a:p>
            <a:pPr marL="285750" indent="-285750">
              <a:spcBef>
                <a:spcPts val="1000"/>
              </a:spcBef>
              <a:buFont typeface="Arial" panose="020B0604020202020204" pitchFamily="34" charset="0"/>
              <a:buChar char="•"/>
            </a:pPr>
            <a:endParaRPr lang="en-US" sz="2200" dirty="0"/>
          </a:p>
          <a:p>
            <a:pPr marL="285750" indent="-285750">
              <a:spcBef>
                <a:spcPts val="1000"/>
              </a:spcBef>
              <a:buFont typeface="Arial" panose="020B0604020202020204" pitchFamily="34" charset="0"/>
              <a:buChar char="•"/>
            </a:pPr>
            <a:endParaRPr lang="en-US" sz="2200" dirty="0"/>
          </a:p>
        </p:txBody>
      </p:sp>
      <p:sp>
        <p:nvSpPr>
          <p:cNvPr id="6" name="Rectangle 5"/>
          <p:cNvSpPr/>
          <p:nvPr/>
        </p:nvSpPr>
        <p:spPr>
          <a:xfrm>
            <a:off x="1909482" y="184475"/>
            <a:ext cx="5706370" cy="600164"/>
          </a:xfrm>
          <a:prstGeom prst="rect">
            <a:avLst/>
          </a:prstGeom>
        </p:spPr>
        <p:txBody>
          <a:bodyPr wrap="none">
            <a:spAutoFit/>
          </a:bodyPr>
          <a:lstStyle/>
          <a:p>
            <a:r>
              <a:rPr lang="en-US" sz="3300" dirty="0">
                <a:latin typeface="+mj-lt"/>
              </a:rPr>
              <a:t>Why study </a:t>
            </a:r>
            <a:r>
              <a:rPr lang="en-US" sz="3300" i="1" dirty="0">
                <a:latin typeface="+mj-lt"/>
              </a:rPr>
              <a:t>de novo</a:t>
            </a:r>
            <a:r>
              <a:rPr lang="en-US" sz="3300" dirty="0">
                <a:latin typeface="+mj-lt"/>
              </a:rPr>
              <a:t> mutations? </a:t>
            </a:r>
          </a:p>
        </p:txBody>
      </p:sp>
    </p:spTree>
    <p:custDataLst>
      <p:tags r:id="rId1"/>
    </p:custDataLst>
    <p:extLst>
      <p:ext uri="{BB962C8B-B14F-4D97-AF65-F5344CB8AC3E}">
        <p14:creationId xmlns:p14="http://schemas.microsoft.com/office/powerpoint/2010/main" val="493397229"/>
      </p:ext>
    </p:extLst>
  </p:cSld>
  <p:clrMapOvr>
    <a:masterClrMapping/>
  </p:clrMapOvr>
  <mc:AlternateContent xmlns:mc="http://schemas.openxmlformats.org/markup-compatibility/2006" xmlns:p14="http://schemas.microsoft.com/office/powerpoint/2010/main">
    <mc:Choice Requires="p14">
      <p:transition spd="slow" p14:dur="2000" advTm="32732"/>
    </mc:Choice>
    <mc:Fallback xmlns="">
      <p:transition spd="slow" advTm="327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67FFB7-758B-7147-AC68-A4D87CBFD48F}"/>
              </a:ext>
            </a:extLst>
          </p:cNvPr>
          <p:cNvSpPr/>
          <p:nvPr/>
        </p:nvSpPr>
        <p:spPr>
          <a:xfrm>
            <a:off x="0" y="1221812"/>
            <a:ext cx="9144000" cy="2718693"/>
          </a:xfrm>
          <a:prstGeom prst="rect">
            <a:avLst/>
          </a:prstGeom>
        </p:spPr>
        <p:txBody>
          <a:bodyPr wrap="square">
            <a:spAutoFit/>
          </a:bodyPr>
          <a:lstStyle/>
          <a:p>
            <a:pPr marL="285750" indent="-285750">
              <a:spcBef>
                <a:spcPts val="1000"/>
              </a:spcBef>
              <a:buFont typeface="Arial" panose="020B0604020202020204" pitchFamily="34" charset="0"/>
              <a:buChar char="•"/>
            </a:pPr>
            <a:r>
              <a:rPr lang="en-US" sz="2200" dirty="0"/>
              <a:t>multiple </a:t>
            </a:r>
            <a:r>
              <a:rPr lang="en-US" sz="2200" i="1" dirty="0"/>
              <a:t>de novo</a:t>
            </a:r>
            <a:r>
              <a:rPr lang="en-US" sz="2200" dirty="0"/>
              <a:t> mutations in a gene in a cohort of disease cases are often used as evidence for that gene’s role in disease. </a:t>
            </a:r>
          </a:p>
          <a:p>
            <a:pPr marL="285750" indent="-285750">
              <a:spcBef>
                <a:spcPts val="1000"/>
              </a:spcBef>
              <a:buFont typeface="Arial" panose="020B0604020202020204" pitchFamily="34" charset="0"/>
              <a:buChar char="•"/>
            </a:pPr>
            <a:r>
              <a:rPr lang="en-US" sz="2200" dirty="0"/>
              <a:t>as we sequence large numbers of individuals, we can easily see recurrent mutations in a particular gene just by chance</a:t>
            </a:r>
          </a:p>
          <a:p>
            <a:pPr marL="285750" indent="-285750">
              <a:spcBef>
                <a:spcPts val="1000"/>
              </a:spcBef>
              <a:buFont typeface="Arial" panose="020B0604020202020204" pitchFamily="34" charset="0"/>
              <a:buChar char="•"/>
            </a:pPr>
            <a:r>
              <a:rPr lang="en-US" sz="2200" dirty="0">
                <a:solidFill>
                  <a:schemeClr val="accent1"/>
                </a:solidFill>
              </a:rPr>
              <a:t>need to understand the expectation for </a:t>
            </a:r>
            <a:r>
              <a:rPr lang="en-US" sz="2200" i="1" dirty="0">
                <a:solidFill>
                  <a:schemeClr val="accent1"/>
                </a:solidFill>
              </a:rPr>
              <a:t>de novo</a:t>
            </a:r>
            <a:r>
              <a:rPr lang="en-US" sz="2200" dirty="0">
                <a:solidFill>
                  <a:schemeClr val="accent1"/>
                </a:solidFill>
              </a:rPr>
              <a:t> variation so we can establish a statistical framework with which to evaluate the results of exome/genome sequencing studies</a:t>
            </a:r>
          </a:p>
        </p:txBody>
      </p:sp>
      <p:sp>
        <p:nvSpPr>
          <p:cNvPr id="3" name="TextBox 2">
            <a:extLst>
              <a:ext uri="{FF2B5EF4-FFF2-40B4-BE49-F238E27FC236}">
                <a16:creationId xmlns:a16="http://schemas.microsoft.com/office/drawing/2014/main" id="{79B58225-8C47-3D44-88DB-C55BE67C0EA3}"/>
              </a:ext>
            </a:extLst>
          </p:cNvPr>
          <p:cNvSpPr txBox="1"/>
          <p:nvPr/>
        </p:nvSpPr>
        <p:spPr>
          <a:xfrm>
            <a:off x="0" y="6555449"/>
            <a:ext cx="2712944" cy="300082"/>
          </a:xfrm>
          <a:prstGeom prst="rect">
            <a:avLst/>
          </a:prstGeom>
          <a:noFill/>
        </p:spPr>
        <p:txBody>
          <a:bodyPr wrap="square" rtlCol="0">
            <a:spAutoFit/>
          </a:bodyPr>
          <a:lstStyle/>
          <a:p>
            <a:r>
              <a:rPr lang="en-US" sz="1350" dirty="0"/>
              <a:t>Slide from Kaitlin </a:t>
            </a:r>
            <a:r>
              <a:rPr lang="en-US" sz="1350" dirty="0" err="1"/>
              <a:t>Samocha</a:t>
            </a:r>
            <a:endParaRPr lang="en-US" sz="1350" dirty="0"/>
          </a:p>
        </p:txBody>
      </p:sp>
      <p:sp>
        <p:nvSpPr>
          <p:cNvPr id="4" name="Title 3">
            <a:extLst>
              <a:ext uri="{FF2B5EF4-FFF2-40B4-BE49-F238E27FC236}">
                <a16:creationId xmlns:a16="http://schemas.microsoft.com/office/drawing/2014/main" id="{45E44E52-21EE-CA4A-B9C4-AD9300126A0C}"/>
              </a:ext>
            </a:extLst>
          </p:cNvPr>
          <p:cNvSpPr>
            <a:spLocks noGrp="1"/>
          </p:cNvSpPr>
          <p:nvPr>
            <p:ph type="title"/>
          </p:nvPr>
        </p:nvSpPr>
        <p:spPr>
          <a:xfrm>
            <a:off x="628650" y="0"/>
            <a:ext cx="7886700" cy="1325563"/>
          </a:xfrm>
        </p:spPr>
        <p:txBody>
          <a:bodyPr>
            <a:normAutofit/>
          </a:bodyPr>
          <a:lstStyle/>
          <a:p>
            <a:pPr algn="ctr"/>
            <a:r>
              <a:rPr lang="en-US" sz="3200" dirty="0"/>
              <a:t>Interpretation of </a:t>
            </a:r>
            <a:r>
              <a:rPr lang="en-US" sz="3200" i="1" dirty="0"/>
              <a:t>de novo</a:t>
            </a:r>
            <a:r>
              <a:rPr lang="en-US" sz="3200" dirty="0"/>
              <a:t> mutations</a:t>
            </a:r>
          </a:p>
        </p:txBody>
      </p:sp>
    </p:spTree>
    <p:extLst>
      <p:ext uri="{BB962C8B-B14F-4D97-AF65-F5344CB8AC3E}">
        <p14:creationId xmlns:p14="http://schemas.microsoft.com/office/powerpoint/2010/main" val="206540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200" y="-13517"/>
            <a:ext cx="7158790" cy="994172"/>
          </a:xfrm>
        </p:spPr>
        <p:txBody>
          <a:bodyPr>
            <a:normAutofit/>
          </a:bodyPr>
          <a:lstStyle/>
          <a:p>
            <a:pPr algn="ctr"/>
            <a:r>
              <a:rPr lang="en-US" sz="2400" dirty="0"/>
              <a:t>Creating a model of, and statistical framework for, evaluating </a:t>
            </a:r>
            <a:r>
              <a:rPr lang="en-US" sz="2400" i="1" dirty="0"/>
              <a:t>de novo</a:t>
            </a:r>
            <a:r>
              <a:rPr lang="en-US" sz="2400" dirty="0"/>
              <a:t> variation</a:t>
            </a:r>
          </a:p>
        </p:txBody>
      </p:sp>
      <p:sp>
        <p:nvSpPr>
          <p:cNvPr id="3" name="TextBox 2"/>
          <p:cNvSpPr txBox="1"/>
          <p:nvPr/>
        </p:nvSpPr>
        <p:spPr>
          <a:xfrm>
            <a:off x="6180747" y="3122378"/>
            <a:ext cx="1697452" cy="1477328"/>
          </a:xfrm>
          <a:prstGeom prst="rect">
            <a:avLst/>
          </a:prstGeom>
          <a:noFill/>
        </p:spPr>
        <p:txBody>
          <a:bodyPr wrap="none" rtlCol="0">
            <a:spAutoFit/>
          </a:bodyPr>
          <a:lstStyle/>
          <a:p>
            <a:pPr algn="ctr"/>
            <a:r>
              <a:rPr lang="en-US" u="sng" dirty="0"/>
              <a:t>Per gene:</a:t>
            </a:r>
          </a:p>
          <a:p>
            <a:pPr algn="ctr"/>
            <a:r>
              <a:rPr lang="en-US" dirty="0" err="1"/>
              <a:t>Pr</a:t>
            </a:r>
            <a:r>
              <a:rPr lang="en-US" dirty="0"/>
              <a:t>(synonymous)</a:t>
            </a:r>
          </a:p>
          <a:p>
            <a:pPr algn="ctr"/>
            <a:r>
              <a:rPr lang="en-US" dirty="0" err="1"/>
              <a:t>Pr</a:t>
            </a:r>
            <a:r>
              <a:rPr lang="en-US" dirty="0"/>
              <a:t>(missense)</a:t>
            </a:r>
          </a:p>
          <a:p>
            <a:pPr algn="ctr"/>
            <a:r>
              <a:rPr lang="en-US" dirty="0" err="1"/>
              <a:t>Pr</a:t>
            </a:r>
            <a:r>
              <a:rPr lang="en-US" dirty="0"/>
              <a:t>(nonsense)</a:t>
            </a:r>
          </a:p>
          <a:p>
            <a:pPr algn="ctr"/>
            <a:r>
              <a:rPr lang="en-US" dirty="0" err="1"/>
              <a:t>Pr</a:t>
            </a:r>
            <a:r>
              <a:rPr lang="en-US" dirty="0"/>
              <a:t>(splice site)</a:t>
            </a:r>
          </a:p>
        </p:txBody>
      </p:sp>
      <p:sp>
        <p:nvSpPr>
          <p:cNvPr id="4" name="TextBox 3"/>
          <p:cNvSpPr txBox="1"/>
          <p:nvPr/>
        </p:nvSpPr>
        <p:spPr>
          <a:xfrm>
            <a:off x="2949765" y="1017658"/>
            <a:ext cx="2509624" cy="2308324"/>
          </a:xfrm>
          <a:prstGeom prst="rect">
            <a:avLst/>
          </a:prstGeom>
          <a:noFill/>
        </p:spPr>
        <p:txBody>
          <a:bodyPr wrap="square">
            <a:spAutoFit/>
          </a:bodyPr>
          <a:lstStyle/>
          <a:p>
            <a:pPr>
              <a:defRPr/>
            </a:pPr>
            <a:r>
              <a:rPr lang="en-US" dirty="0"/>
              <a:t>     </a:t>
            </a:r>
            <a:r>
              <a:rPr lang="en-US" u="sng" dirty="0"/>
              <a:t>Change</a:t>
            </a:r>
            <a:r>
              <a:rPr lang="en-US" dirty="0"/>
              <a:t>       </a:t>
            </a:r>
            <a:r>
              <a:rPr lang="en-US" u="sng" dirty="0"/>
              <a:t>Probability</a:t>
            </a:r>
          </a:p>
          <a:p>
            <a:pPr>
              <a:defRPr/>
            </a:pPr>
            <a:r>
              <a:rPr lang="en-US" dirty="0">
                <a:solidFill>
                  <a:schemeClr val="accent3"/>
                </a:solidFill>
              </a:rPr>
              <a:t>AAA </a:t>
            </a:r>
            <a:r>
              <a:rPr lang="en-US" dirty="0">
                <a:solidFill>
                  <a:schemeClr val="accent3"/>
                </a:solidFill>
                <a:sym typeface="Wingdings"/>
              </a:rPr>
              <a:t> ACA	</a:t>
            </a:r>
            <a:r>
              <a:rPr lang="en-US" i="1" dirty="0">
                <a:solidFill>
                  <a:schemeClr val="accent3"/>
                </a:solidFill>
                <a:sym typeface="Wingdings"/>
              </a:rPr>
              <a:t>a</a:t>
            </a:r>
            <a:endParaRPr lang="en-US" dirty="0">
              <a:solidFill>
                <a:schemeClr val="accent3"/>
              </a:solidFill>
              <a:sym typeface="Wingdings"/>
            </a:endParaRPr>
          </a:p>
          <a:p>
            <a:pPr>
              <a:defRPr/>
            </a:pPr>
            <a:r>
              <a:rPr lang="en-US" dirty="0">
                <a:solidFill>
                  <a:schemeClr val="accent4"/>
                </a:solidFill>
                <a:sym typeface="Wingdings"/>
              </a:rPr>
              <a:t>AAA  AGA	</a:t>
            </a:r>
            <a:r>
              <a:rPr lang="en-US" i="1" dirty="0">
                <a:solidFill>
                  <a:schemeClr val="accent4"/>
                </a:solidFill>
                <a:sym typeface="Wingdings"/>
              </a:rPr>
              <a:t>b</a:t>
            </a:r>
            <a:endParaRPr lang="en-US" dirty="0">
              <a:solidFill>
                <a:schemeClr val="accent4"/>
              </a:solidFill>
              <a:sym typeface="Wingdings"/>
            </a:endParaRPr>
          </a:p>
          <a:p>
            <a:pPr>
              <a:defRPr/>
            </a:pPr>
            <a:r>
              <a:rPr lang="en-US" dirty="0">
                <a:solidFill>
                  <a:schemeClr val="accent5"/>
                </a:solidFill>
                <a:sym typeface="Wingdings"/>
              </a:rPr>
              <a:t>AAA  ATA	</a:t>
            </a:r>
            <a:r>
              <a:rPr lang="en-US" i="1" dirty="0">
                <a:solidFill>
                  <a:schemeClr val="accent5"/>
                </a:solidFill>
                <a:sym typeface="Wingdings"/>
              </a:rPr>
              <a:t>c</a:t>
            </a:r>
          </a:p>
          <a:p>
            <a:pPr>
              <a:defRPr/>
            </a:pPr>
            <a:r>
              <a:rPr lang="en-US" dirty="0">
                <a:solidFill>
                  <a:schemeClr val="accent6"/>
                </a:solidFill>
                <a:sym typeface="Wingdings"/>
              </a:rPr>
              <a:t>AAC  ACC	</a:t>
            </a:r>
            <a:r>
              <a:rPr lang="en-US" i="1" dirty="0">
                <a:solidFill>
                  <a:schemeClr val="accent6"/>
                </a:solidFill>
                <a:sym typeface="Wingdings"/>
              </a:rPr>
              <a:t>d</a:t>
            </a:r>
          </a:p>
          <a:p>
            <a:pPr>
              <a:defRPr/>
            </a:pPr>
            <a:r>
              <a:rPr lang="en-US" dirty="0">
                <a:solidFill>
                  <a:schemeClr val="accent1"/>
                </a:solidFill>
                <a:sym typeface="Wingdings"/>
              </a:rPr>
              <a:t>AAC  AGC	</a:t>
            </a:r>
            <a:r>
              <a:rPr lang="en-US" i="1" dirty="0">
                <a:solidFill>
                  <a:schemeClr val="accent1"/>
                </a:solidFill>
                <a:sym typeface="Wingdings"/>
              </a:rPr>
              <a:t>e</a:t>
            </a:r>
            <a:endParaRPr lang="en-US" dirty="0">
              <a:solidFill>
                <a:schemeClr val="accent1"/>
              </a:solidFill>
              <a:sym typeface="Wingdings"/>
            </a:endParaRPr>
          </a:p>
          <a:p>
            <a:pPr>
              <a:defRPr/>
            </a:pPr>
            <a:r>
              <a:rPr lang="en-US" dirty="0">
                <a:solidFill>
                  <a:schemeClr val="accent2"/>
                </a:solidFill>
                <a:sym typeface="Wingdings"/>
              </a:rPr>
              <a:t>AAC  ATC	</a:t>
            </a:r>
            <a:r>
              <a:rPr lang="en-US" i="1" dirty="0">
                <a:solidFill>
                  <a:schemeClr val="accent2"/>
                </a:solidFill>
                <a:sym typeface="Wingdings"/>
              </a:rPr>
              <a:t>f</a:t>
            </a:r>
            <a:endParaRPr lang="en-US" dirty="0">
              <a:solidFill>
                <a:schemeClr val="accent2"/>
              </a:solidFill>
              <a:sym typeface="Wingdings"/>
            </a:endParaRPr>
          </a:p>
          <a:p>
            <a:pPr algn="ctr">
              <a:defRPr/>
            </a:pPr>
            <a:r>
              <a:rPr lang="en-US" dirty="0">
                <a:sym typeface="Wingdings"/>
              </a:rPr>
              <a:t> …</a:t>
            </a:r>
          </a:p>
        </p:txBody>
      </p:sp>
      <p:sp>
        <p:nvSpPr>
          <p:cNvPr id="5" name="TextBox 4"/>
          <p:cNvSpPr txBox="1">
            <a:spLocks noChangeArrowheads="1"/>
          </p:cNvSpPr>
          <p:nvPr/>
        </p:nvSpPr>
        <p:spPr bwMode="auto">
          <a:xfrm>
            <a:off x="319070" y="1178336"/>
            <a:ext cx="117115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latin typeface="+mn-lt"/>
              </a:rPr>
              <a:t>…ATCG</a:t>
            </a:r>
            <a:r>
              <a:rPr lang="en-US" sz="1200" dirty="0">
                <a:solidFill>
                  <a:srgbClr val="B50B1B"/>
                </a:solidFill>
                <a:latin typeface="+mn-lt"/>
              </a:rPr>
              <a:t>G</a:t>
            </a:r>
            <a:r>
              <a:rPr lang="en-US" sz="1200" dirty="0">
                <a:latin typeface="+mn-lt"/>
              </a:rPr>
              <a:t>CTGG…</a:t>
            </a:r>
          </a:p>
          <a:p>
            <a:pPr eaLnBrk="1" hangingPunct="1"/>
            <a:endParaRPr lang="en-US" sz="1200" dirty="0">
              <a:latin typeface="+mn-lt"/>
            </a:endParaRPr>
          </a:p>
          <a:p>
            <a:pPr eaLnBrk="1" hangingPunct="1"/>
            <a:r>
              <a:rPr lang="en-US" sz="1200" dirty="0">
                <a:latin typeface="+mn-lt"/>
              </a:rPr>
              <a:t>…ATCG</a:t>
            </a:r>
            <a:r>
              <a:rPr lang="en-US" sz="1200" dirty="0">
                <a:solidFill>
                  <a:schemeClr val="accent1"/>
                </a:solidFill>
                <a:latin typeface="+mn-lt"/>
              </a:rPr>
              <a:t>A</a:t>
            </a:r>
            <a:r>
              <a:rPr lang="en-US" sz="1200" dirty="0">
                <a:latin typeface="+mn-lt"/>
              </a:rPr>
              <a:t>CTGG…</a:t>
            </a:r>
          </a:p>
        </p:txBody>
      </p:sp>
      <p:sp>
        <p:nvSpPr>
          <p:cNvPr id="6" name="TextBox 5"/>
          <p:cNvSpPr txBox="1">
            <a:spLocks noChangeArrowheads="1"/>
          </p:cNvSpPr>
          <p:nvPr/>
        </p:nvSpPr>
        <p:spPr bwMode="auto">
          <a:xfrm>
            <a:off x="497159" y="2194406"/>
            <a:ext cx="115236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latin typeface="+mn-lt"/>
              </a:rPr>
              <a:t>…CCT</a:t>
            </a:r>
            <a:r>
              <a:rPr lang="en-US" sz="1200" dirty="0">
                <a:solidFill>
                  <a:srgbClr val="B50B1B"/>
                </a:solidFill>
                <a:latin typeface="+mn-lt"/>
              </a:rPr>
              <a:t>A</a:t>
            </a:r>
            <a:r>
              <a:rPr lang="en-US" sz="1200" dirty="0">
                <a:latin typeface="+mn-lt"/>
              </a:rPr>
              <a:t>GCTAA…</a:t>
            </a:r>
          </a:p>
          <a:p>
            <a:pPr eaLnBrk="1" hangingPunct="1"/>
            <a:endParaRPr lang="en-US" sz="1200" dirty="0">
              <a:latin typeface="+mn-lt"/>
            </a:endParaRPr>
          </a:p>
          <a:p>
            <a:pPr eaLnBrk="1" hangingPunct="1"/>
            <a:r>
              <a:rPr lang="en-US" sz="1200" dirty="0">
                <a:latin typeface="+mn-lt"/>
              </a:rPr>
              <a:t>…CCT</a:t>
            </a:r>
            <a:r>
              <a:rPr lang="en-US" sz="1200" dirty="0">
                <a:solidFill>
                  <a:srgbClr val="1D86CD"/>
                </a:solidFill>
                <a:latin typeface="+mn-lt"/>
              </a:rPr>
              <a:t>G</a:t>
            </a:r>
            <a:r>
              <a:rPr lang="en-US" sz="1200" dirty="0">
                <a:latin typeface="+mn-lt"/>
              </a:rPr>
              <a:t>GCTAA…</a:t>
            </a:r>
          </a:p>
        </p:txBody>
      </p:sp>
      <p:sp>
        <p:nvSpPr>
          <p:cNvPr id="7" name="TextBox 6"/>
          <p:cNvSpPr txBox="1">
            <a:spLocks noChangeArrowheads="1"/>
          </p:cNvSpPr>
          <p:nvPr/>
        </p:nvSpPr>
        <p:spPr bwMode="auto">
          <a:xfrm>
            <a:off x="1318885" y="1692474"/>
            <a:ext cx="1168846"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dirty="0">
                <a:latin typeface="+mn-lt"/>
              </a:rPr>
              <a:t>…CTCAC</a:t>
            </a:r>
            <a:r>
              <a:rPr lang="en-US" sz="1200" dirty="0">
                <a:solidFill>
                  <a:srgbClr val="B50B1B"/>
                </a:solidFill>
                <a:latin typeface="+mn-lt"/>
              </a:rPr>
              <a:t>C</a:t>
            </a:r>
            <a:r>
              <a:rPr lang="en-US" sz="1200" dirty="0">
                <a:latin typeface="+mn-lt"/>
              </a:rPr>
              <a:t>GGA…</a:t>
            </a:r>
          </a:p>
          <a:p>
            <a:pPr eaLnBrk="1" hangingPunct="1"/>
            <a:endParaRPr lang="en-US" sz="1200" dirty="0">
              <a:latin typeface="+mn-lt"/>
            </a:endParaRPr>
          </a:p>
          <a:p>
            <a:pPr eaLnBrk="1" hangingPunct="1"/>
            <a:r>
              <a:rPr lang="en-US" sz="1200" dirty="0">
                <a:latin typeface="+mn-lt"/>
              </a:rPr>
              <a:t>…CTCAC</a:t>
            </a:r>
            <a:r>
              <a:rPr lang="en-US" sz="1200" dirty="0">
                <a:solidFill>
                  <a:srgbClr val="1D86CD"/>
                </a:solidFill>
                <a:latin typeface="+mn-lt"/>
              </a:rPr>
              <a:t>T</a:t>
            </a:r>
            <a:r>
              <a:rPr lang="en-US" sz="1200" dirty="0">
                <a:latin typeface="+mn-lt"/>
              </a:rPr>
              <a:t>GGA…</a:t>
            </a:r>
          </a:p>
        </p:txBody>
      </p:sp>
      <p:sp>
        <p:nvSpPr>
          <p:cNvPr id="8" name="Rectangle 7"/>
          <p:cNvSpPr/>
          <p:nvPr/>
        </p:nvSpPr>
        <p:spPr>
          <a:xfrm>
            <a:off x="700200" y="1234465"/>
            <a:ext cx="320877" cy="555782"/>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9" name="Rectangle 8"/>
          <p:cNvSpPr/>
          <p:nvPr/>
        </p:nvSpPr>
        <p:spPr>
          <a:xfrm>
            <a:off x="1793333" y="1738923"/>
            <a:ext cx="282990" cy="555498"/>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10" name="Rectangle 9"/>
          <p:cNvSpPr/>
          <p:nvPr/>
        </p:nvSpPr>
        <p:spPr>
          <a:xfrm>
            <a:off x="792725" y="2242951"/>
            <a:ext cx="321934" cy="555498"/>
          </a:xfrm>
          <a:prstGeom prst="rect">
            <a:avLst/>
          </a:prstGeom>
          <a:noFill/>
          <a:ln w="3810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500"/>
          </a:p>
        </p:txBody>
      </p:sp>
      <p:sp>
        <p:nvSpPr>
          <p:cNvPr id="11" name="Right Arrow 10"/>
          <p:cNvSpPr/>
          <p:nvPr/>
        </p:nvSpPr>
        <p:spPr>
          <a:xfrm>
            <a:off x="2464761" y="1859368"/>
            <a:ext cx="454391" cy="290387"/>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Right Arrow 11"/>
          <p:cNvSpPr/>
          <p:nvPr/>
        </p:nvSpPr>
        <p:spPr>
          <a:xfrm>
            <a:off x="5667439" y="3642359"/>
            <a:ext cx="454391" cy="290387"/>
          </a:xfrm>
          <a:prstGeom prst="rightArrow">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3" name="TextBox 12"/>
          <p:cNvSpPr txBox="1"/>
          <p:nvPr/>
        </p:nvSpPr>
        <p:spPr>
          <a:xfrm>
            <a:off x="3371545" y="3224789"/>
            <a:ext cx="1273810" cy="369332"/>
          </a:xfrm>
          <a:prstGeom prst="rect">
            <a:avLst/>
          </a:prstGeom>
          <a:noFill/>
        </p:spPr>
        <p:txBody>
          <a:bodyPr wrap="none" rtlCol="0">
            <a:spAutoFit/>
          </a:bodyPr>
          <a:lstStyle/>
          <a:p>
            <a:r>
              <a:rPr lang="en-US" dirty="0"/>
              <a:t>…TACGGA…</a:t>
            </a:r>
          </a:p>
        </p:txBody>
      </p:sp>
      <p:sp>
        <p:nvSpPr>
          <p:cNvPr id="14" name="TextBox 13"/>
          <p:cNvSpPr txBox="1"/>
          <p:nvPr/>
        </p:nvSpPr>
        <p:spPr>
          <a:xfrm>
            <a:off x="3602965" y="3754145"/>
            <a:ext cx="583301" cy="369332"/>
          </a:xfrm>
          <a:prstGeom prst="rect">
            <a:avLst/>
          </a:prstGeom>
          <a:noFill/>
        </p:spPr>
        <p:txBody>
          <a:bodyPr wrap="none" rtlCol="0">
            <a:spAutoFit/>
          </a:bodyPr>
          <a:lstStyle/>
          <a:p>
            <a:r>
              <a:rPr lang="en-US" dirty="0"/>
              <a:t>A</a:t>
            </a:r>
            <a:r>
              <a:rPr lang="en-US" dirty="0">
                <a:solidFill>
                  <a:schemeClr val="accent3"/>
                </a:solidFill>
              </a:rPr>
              <a:t>C</a:t>
            </a:r>
            <a:r>
              <a:rPr lang="en-US" dirty="0"/>
              <a:t>G</a:t>
            </a:r>
          </a:p>
        </p:txBody>
      </p:sp>
      <p:sp>
        <p:nvSpPr>
          <p:cNvPr id="15" name="TextBox 14"/>
          <p:cNvSpPr txBox="1"/>
          <p:nvPr/>
        </p:nvSpPr>
        <p:spPr>
          <a:xfrm>
            <a:off x="4786027" y="3734296"/>
            <a:ext cx="808982" cy="369332"/>
          </a:xfrm>
          <a:prstGeom prst="rect">
            <a:avLst/>
          </a:prstGeom>
          <a:noFill/>
        </p:spPr>
        <p:txBody>
          <a:bodyPr wrap="square" rtlCol="0">
            <a:spAutoFit/>
          </a:bodyPr>
          <a:lstStyle/>
          <a:p>
            <a:r>
              <a:rPr lang="en-US" dirty="0"/>
              <a:t>A</a:t>
            </a:r>
            <a:r>
              <a:rPr lang="en-US" dirty="0">
                <a:solidFill>
                  <a:srgbClr val="1D86CD"/>
                </a:solidFill>
              </a:rPr>
              <a:t>A</a:t>
            </a:r>
            <a:r>
              <a:rPr lang="en-US" dirty="0"/>
              <a:t>G</a:t>
            </a:r>
          </a:p>
        </p:txBody>
      </p:sp>
      <p:cxnSp>
        <p:nvCxnSpPr>
          <p:cNvPr id="16" name="Straight Arrow Connector 15"/>
          <p:cNvCxnSpPr/>
          <p:nvPr/>
        </p:nvCxnSpPr>
        <p:spPr>
          <a:xfrm rot="5400000" flipV="1">
            <a:off x="4552965" y="3790340"/>
            <a:ext cx="0" cy="339197"/>
          </a:xfrm>
          <a:prstGeom prst="straightConnector1">
            <a:avLst/>
          </a:prstGeom>
          <a:ln w="38100" cmpd="sng">
            <a:solidFill>
              <a:srgbClr val="5D6E75"/>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V="1">
            <a:off x="4557780" y="3981974"/>
            <a:ext cx="0" cy="339197"/>
          </a:xfrm>
          <a:prstGeom prst="straightConnector1">
            <a:avLst/>
          </a:prstGeom>
          <a:ln w="38100" cmpd="sng">
            <a:solidFill>
              <a:srgbClr val="5D6E75"/>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779894" y="3944749"/>
            <a:ext cx="815116" cy="369332"/>
          </a:xfrm>
          <a:prstGeom prst="rect">
            <a:avLst/>
          </a:prstGeom>
          <a:noFill/>
        </p:spPr>
        <p:txBody>
          <a:bodyPr wrap="square" rtlCol="0">
            <a:spAutoFit/>
          </a:bodyPr>
          <a:lstStyle/>
          <a:p>
            <a:r>
              <a:rPr lang="en-US" dirty="0"/>
              <a:t>A</a:t>
            </a:r>
            <a:r>
              <a:rPr lang="en-US" dirty="0">
                <a:solidFill>
                  <a:schemeClr val="accent1"/>
                </a:solidFill>
              </a:rPr>
              <a:t>G</a:t>
            </a:r>
            <a:r>
              <a:rPr lang="en-US" dirty="0"/>
              <a:t>G</a:t>
            </a:r>
          </a:p>
        </p:txBody>
      </p:sp>
      <p:cxnSp>
        <p:nvCxnSpPr>
          <p:cNvPr id="19" name="Straight Arrow Connector 18"/>
          <p:cNvCxnSpPr/>
          <p:nvPr/>
        </p:nvCxnSpPr>
        <p:spPr>
          <a:xfrm rot="5400000" flipV="1">
            <a:off x="4562595" y="4211246"/>
            <a:ext cx="0" cy="339197"/>
          </a:xfrm>
          <a:prstGeom prst="straightConnector1">
            <a:avLst/>
          </a:prstGeom>
          <a:ln w="38100" cmpd="sng">
            <a:solidFill>
              <a:srgbClr val="5D6E75"/>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784709" y="4164098"/>
            <a:ext cx="810301" cy="369332"/>
          </a:xfrm>
          <a:prstGeom prst="rect">
            <a:avLst/>
          </a:prstGeom>
          <a:noFill/>
        </p:spPr>
        <p:txBody>
          <a:bodyPr wrap="square" rtlCol="0">
            <a:spAutoFit/>
          </a:bodyPr>
          <a:lstStyle/>
          <a:p>
            <a:r>
              <a:rPr lang="en-US" dirty="0"/>
              <a:t>A</a:t>
            </a:r>
            <a:r>
              <a:rPr lang="en-US" dirty="0">
                <a:solidFill>
                  <a:srgbClr val="1D86CD"/>
                </a:solidFill>
              </a:rPr>
              <a:t>T</a:t>
            </a:r>
            <a:r>
              <a:rPr lang="en-US" dirty="0"/>
              <a:t>G</a:t>
            </a:r>
          </a:p>
        </p:txBody>
      </p:sp>
      <p:sp>
        <p:nvSpPr>
          <p:cNvPr id="21" name="TextBox 20"/>
          <p:cNvSpPr txBox="1"/>
          <p:nvPr/>
        </p:nvSpPr>
        <p:spPr>
          <a:xfrm>
            <a:off x="5349223" y="1832770"/>
            <a:ext cx="3680353" cy="577081"/>
          </a:xfrm>
          <a:prstGeom prst="rect">
            <a:avLst/>
          </a:prstGeom>
          <a:solidFill>
            <a:schemeClr val="accent2">
              <a:alpha val="18000"/>
            </a:schemeClr>
          </a:solidFill>
          <a:ln>
            <a:solidFill>
              <a:srgbClr val="000000"/>
            </a:solidFill>
          </a:ln>
        </p:spPr>
        <p:txBody>
          <a:bodyPr wrap="square" rtlCol="0">
            <a:spAutoFit/>
          </a:bodyPr>
          <a:lstStyle/>
          <a:p>
            <a:pPr algn="ctr"/>
            <a:r>
              <a:rPr lang="en-US" dirty="0">
                <a:solidFill>
                  <a:srgbClr val="000000"/>
                </a:solidFill>
              </a:rPr>
              <a:t>Created a mutation rate table:</a:t>
            </a:r>
          </a:p>
          <a:p>
            <a:pPr algn="ctr"/>
            <a:r>
              <a:rPr lang="en-US" sz="1350" dirty="0">
                <a:solidFill>
                  <a:srgbClr val="000000"/>
                </a:solidFill>
              </a:rPr>
              <a:t>4</a:t>
            </a:r>
            <a:r>
              <a:rPr lang="en-US" sz="1350" baseline="30000" dirty="0">
                <a:solidFill>
                  <a:srgbClr val="000000"/>
                </a:solidFill>
              </a:rPr>
              <a:t>3</a:t>
            </a:r>
            <a:r>
              <a:rPr lang="en-US" sz="1350" dirty="0">
                <a:solidFill>
                  <a:srgbClr val="000000"/>
                </a:solidFill>
              </a:rPr>
              <a:t> x 3 = 192 possible mutations</a:t>
            </a:r>
          </a:p>
        </p:txBody>
      </p:sp>
      <p:sp>
        <p:nvSpPr>
          <p:cNvPr id="22" name="TextBox 21"/>
          <p:cNvSpPr txBox="1"/>
          <p:nvPr/>
        </p:nvSpPr>
        <p:spPr>
          <a:xfrm>
            <a:off x="636566" y="3509815"/>
            <a:ext cx="2655525" cy="923330"/>
          </a:xfrm>
          <a:prstGeom prst="rect">
            <a:avLst/>
          </a:prstGeom>
          <a:solidFill>
            <a:schemeClr val="accent2">
              <a:alpha val="18000"/>
            </a:schemeClr>
          </a:solidFill>
          <a:ln>
            <a:solidFill>
              <a:srgbClr val="000000"/>
            </a:solidFill>
          </a:ln>
        </p:spPr>
        <p:txBody>
          <a:bodyPr wrap="square" rtlCol="0">
            <a:spAutoFit/>
          </a:bodyPr>
          <a:lstStyle/>
          <a:p>
            <a:pPr algn="ctr"/>
            <a:r>
              <a:rPr lang="en-US" dirty="0">
                <a:solidFill>
                  <a:srgbClr val="000000"/>
                </a:solidFill>
              </a:rPr>
              <a:t>Used the sequence to determine each gene’s probability of mutating</a:t>
            </a:r>
          </a:p>
        </p:txBody>
      </p:sp>
      <p:cxnSp>
        <p:nvCxnSpPr>
          <p:cNvPr id="23" name="Straight Arrow Connector 22"/>
          <p:cNvCxnSpPr/>
          <p:nvPr/>
        </p:nvCxnSpPr>
        <p:spPr>
          <a:xfrm>
            <a:off x="873350" y="1407394"/>
            <a:ext cx="0" cy="190837"/>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928282" y="1911160"/>
            <a:ext cx="0" cy="190837"/>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936931" y="2423485"/>
            <a:ext cx="0" cy="190837"/>
          </a:xfrm>
          <a:prstGeom prst="straightConnector1">
            <a:avLst/>
          </a:prstGeom>
          <a:ln>
            <a:solidFill>
              <a:schemeClr val="bg2">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Right Brace 25"/>
          <p:cNvSpPr/>
          <p:nvPr/>
        </p:nvSpPr>
        <p:spPr>
          <a:xfrm rot="5400000">
            <a:off x="3809437" y="3455316"/>
            <a:ext cx="245566" cy="417949"/>
          </a:xfrm>
          <a:prstGeom prst="rightBrace">
            <a:avLst>
              <a:gd name="adj1" fmla="val 29502"/>
              <a:gd name="adj2" fmla="val 51699"/>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endParaRPr lang="en-US" sz="1350" dirty="0"/>
          </a:p>
        </p:txBody>
      </p:sp>
      <p:sp>
        <p:nvSpPr>
          <p:cNvPr id="27" name="TextBox 26"/>
          <p:cNvSpPr txBox="1"/>
          <p:nvPr/>
        </p:nvSpPr>
        <p:spPr>
          <a:xfrm>
            <a:off x="6931599" y="6528730"/>
            <a:ext cx="2212401" cy="276999"/>
          </a:xfrm>
          <a:prstGeom prst="rect">
            <a:avLst/>
          </a:prstGeom>
          <a:noFill/>
        </p:spPr>
        <p:txBody>
          <a:bodyPr wrap="none" rtlCol="0">
            <a:spAutoFit/>
          </a:bodyPr>
          <a:lstStyle/>
          <a:p>
            <a:r>
              <a:rPr lang="en-US" sz="1200" dirty="0"/>
              <a:t>Samocha </a:t>
            </a:r>
            <a:r>
              <a:rPr lang="en-US" sz="1200" i="1" dirty="0"/>
              <a:t>et al.</a:t>
            </a:r>
            <a:r>
              <a:rPr lang="en-US" sz="1200" dirty="0"/>
              <a:t>, </a:t>
            </a:r>
            <a:r>
              <a:rPr lang="en-US" sz="1200" b="1" dirty="0"/>
              <a:t>Nat Genet</a:t>
            </a:r>
            <a:r>
              <a:rPr lang="en-US" sz="1200" dirty="0"/>
              <a:t>, 2014</a:t>
            </a:r>
          </a:p>
        </p:txBody>
      </p:sp>
      <p:sp>
        <p:nvSpPr>
          <p:cNvPr id="28" name="TextBox 27"/>
          <p:cNvSpPr txBox="1"/>
          <p:nvPr/>
        </p:nvSpPr>
        <p:spPr>
          <a:xfrm>
            <a:off x="953692" y="4929371"/>
            <a:ext cx="7711889" cy="600164"/>
          </a:xfrm>
          <a:prstGeom prst="rect">
            <a:avLst/>
          </a:prstGeom>
          <a:solidFill>
            <a:schemeClr val="accent1">
              <a:lumMod val="20000"/>
              <a:lumOff val="80000"/>
            </a:schemeClr>
          </a:solidFill>
          <a:ln w="38100" cmpd="sng">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3300" dirty="0"/>
              <a:t>Also corrected for sequencing depth</a:t>
            </a:r>
          </a:p>
        </p:txBody>
      </p:sp>
      <p:sp>
        <p:nvSpPr>
          <p:cNvPr id="29" name="TextBox 28"/>
          <p:cNvSpPr txBox="1"/>
          <p:nvPr/>
        </p:nvSpPr>
        <p:spPr>
          <a:xfrm>
            <a:off x="-37587" y="6570972"/>
            <a:ext cx="2712944" cy="300082"/>
          </a:xfrm>
          <a:prstGeom prst="rect">
            <a:avLst/>
          </a:prstGeom>
          <a:noFill/>
        </p:spPr>
        <p:txBody>
          <a:bodyPr wrap="square" rtlCol="0">
            <a:spAutoFit/>
          </a:bodyPr>
          <a:lstStyle/>
          <a:p>
            <a:r>
              <a:rPr lang="en-US" sz="1350" dirty="0"/>
              <a:t>Slide from Kaitlin </a:t>
            </a:r>
            <a:r>
              <a:rPr lang="en-US" sz="1350" dirty="0" err="1"/>
              <a:t>Samocha</a:t>
            </a:r>
            <a:endParaRPr lang="en-US" sz="1350" dirty="0"/>
          </a:p>
        </p:txBody>
      </p:sp>
      <mc:AlternateContent xmlns:mc="http://schemas.openxmlformats.org/markup-compatibility/2006" xmlns:a14="http://schemas.microsoft.com/office/drawing/2010/main">
        <mc:Choice Requires="a14">
          <p:sp>
            <p:nvSpPr>
              <p:cNvPr id="30" name="TextBox 29"/>
              <p:cNvSpPr txBox="1"/>
              <p:nvPr/>
            </p:nvSpPr>
            <p:spPr>
              <a:xfrm>
                <a:off x="5319120" y="855910"/>
                <a:ext cx="3585005" cy="8834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panose="02040503050406030204" pitchFamily="18" charset="0"/>
                            </a:rPr>
                          </m:ctrlPr>
                        </m:funcPr>
                        <m:fName>
                          <m:r>
                            <m:rPr>
                              <m:sty m:val="p"/>
                            </m:rPr>
                            <a:rPr lang="en-US">
                              <a:latin typeface="Cambria Math" charset="0"/>
                            </a:rPr>
                            <m:t>Pr</m:t>
                          </m:r>
                        </m:fName>
                        <m:e>
                          <m:d>
                            <m:dPr>
                              <m:ctrlPr>
                                <a:rPr lang="en-US" i="1">
                                  <a:latin typeface="Cambria Math" panose="02040503050406030204" pitchFamily="18" charset="0"/>
                                </a:rPr>
                              </m:ctrlPr>
                            </m:dPr>
                            <m:e>
                              <m:r>
                                <a:rPr lang="en-US" i="1">
                                  <a:latin typeface="Cambria Math" charset="0"/>
                                </a:rPr>
                                <m:t>𝐴𝐴𝐴</m:t>
                              </m:r>
                              <m:r>
                                <a:rPr lang="en-US" i="1">
                                  <a:latin typeface="Cambria Math" charset="0"/>
                                </a:rPr>
                                <m:t>→</m:t>
                              </m:r>
                              <m:r>
                                <a:rPr lang="en-US" i="1">
                                  <a:latin typeface="Cambria Math" charset="0"/>
                                </a:rPr>
                                <m:t>𝐴𝑇𝐶</m:t>
                              </m:r>
                            </m:e>
                          </m:d>
                        </m:e>
                      </m:func>
                      <m:r>
                        <a:rPr lang="en-US" i="1">
                          <a:latin typeface="Cambria Math" charset="0"/>
                        </a:rPr>
                        <m:t>=</m:t>
                      </m:r>
                      <m:r>
                        <a:rPr lang="en-US" i="1">
                          <a:latin typeface="Cambria Math" charset="0"/>
                          <a:ea typeface="Cambria Math" charset="0"/>
                          <a:cs typeface="Cambria Math" charset="0"/>
                        </a:rPr>
                        <m:t>𝜆</m:t>
                      </m:r>
                      <m:f>
                        <m:fPr>
                          <m:ctrlPr>
                            <a:rPr lang="bg-BG" i="1">
                              <a:latin typeface="Cambria Math" panose="02040503050406030204" pitchFamily="18" charset="0"/>
                            </a:rPr>
                          </m:ctrlPr>
                        </m:fPr>
                        <m:num>
                          <m:r>
                            <a:rPr lang="en-US" i="1">
                              <a:latin typeface="Cambria Math" charset="0"/>
                            </a:rPr>
                            <m:t># </m:t>
                          </m:r>
                          <m:r>
                            <a:rPr lang="en-US" i="1">
                              <a:latin typeface="Cambria Math" charset="0"/>
                            </a:rPr>
                            <m:t>𝐴𝐴𝐴</m:t>
                          </m:r>
                          <m:r>
                            <a:rPr lang="en-US" b="0" i="1" smtClean="0">
                              <a:latin typeface="Cambria Math" panose="02040503050406030204" pitchFamily="18" charset="0"/>
                            </a:rPr>
                            <m:t>&gt;</m:t>
                          </m:r>
                          <m:r>
                            <a:rPr lang="en-US" i="1">
                              <a:latin typeface="Cambria Math" charset="0"/>
                            </a:rPr>
                            <m:t> </m:t>
                          </m:r>
                          <m:r>
                            <a:rPr lang="en-US" i="1">
                              <a:latin typeface="Cambria Math" charset="0"/>
                            </a:rPr>
                            <m:t>𝐴𝑇𝐶</m:t>
                          </m:r>
                          <m:r>
                            <a:rPr lang="en-US" i="1">
                              <a:latin typeface="Cambria Math" charset="0"/>
                            </a:rPr>
                            <m:t> </m:t>
                          </m:r>
                          <m:r>
                            <a:rPr lang="en-US" i="1">
                              <a:latin typeface="Cambria Math" charset="0"/>
                            </a:rPr>
                            <m:t>𝑣𝑎𝑟𝑖𝑎𝑛𝑡𝑠</m:t>
                          </m:r>
                          <m:r>
                            <a:rPr lang="en-US" i="1">
                              <a:latin typeface="Cambria Math" charset="0"/>
                            </a:rPr>
                            <m:t> </m:t>
                          </m:r>
                          <m:r>
                            <a:rPr lang="en-US" i="1">
                              <a:latin typeface="Cambria Math" charset="0"/>
                            </a:rPr>
                            <m:t>𝑖𝑛</m:t>
                          </m:r>
                          <m:r>
                            <a:rPr lang="en-US" i="1">
                              <a:latin typeface="Cambria Math" charset="0"/>
                            </a:rPr>
                            <m:t> 1000</m:t>
                          </m:r>
                          <m:r>
                            <a:rPr lang="en-US" i="1">
                              <a:latin typeface="Cambria Math" charset="0"/>
                            </a:rPr>
                            <m:t>𝐺</m:t>
                          </m:r>
                        </m:num>
                        <m:den>
                          <m:r>
                            <a:rPr lang="en-US" i="1">
                              <a:latin typeface="Cambria Math" charset="0"/>
                            </a:rPr>
                            <m:t># </m:t>
                          </m:r>
                          <m:r>
                            <a:rPr lang="en-US" i="1">
                              <a:latin typeface="Cambria Math" charset="0"/>
                            </a:rPr>
                            <m:t>𝐴𝐴𝐴</m:t>
                          </m:r>
                          <m:r>
                            <a:rPr lang="en-US" i="1">
                              <a:latin typeface="Cambria Math" charset="0"/>
                            </a:rPr>
                            <m:t> </m:t>
                          </m:r>
                          <m:r>
                            <a:rPr lang="en-US" b="0" i="1" smtClean="0">
                              <a:latin typeface="Cambria Math" panose="02040503050406030204" pitchFamily="18" charset="0"/>
                            </a:rPr>
                            <m:t>𝑎𝑛𝑐𝑒𝑠𝑡𝑟𝑎𝑙</m:t>
                          </m:r>
                          <m:r>
                            <a:rPr lang="en-US" b="0" i="1" smtClean="0">
                              <a:latin typeface="Cambria Math" panose="02040503050406030204" pitchFamily="18" charset="0"/>
                            </a:rPr>
                            <m:t> </m:t>
                          </m:r>
                          <m:r>
                            <a:rPr lang="en-US" i="1">
                              <a:latin typeface="Cambria Math" charset="0"/>
                            </a:rPr>
                            <m:t>𝑡𝑟𝑢𝑐𝑙𝑒𝑜𝑡𝑖𝑑𝑒𝑠</m:t>
                          </m:r>
                        </m:den>
                      </m:f>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5319120" y="855910"/>
                <a:ext cx="3585005" cy="883447"/>
              </a:xfrm>
              <a:prstGeom prst="rect">
                <a:avLst/>
              </a:prstGeom>
              <a:blipFill>
                <a:blip r:embed="rId4"/>
                <a:stretch>
                  <a:fillRect r="-8127" b="-1267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430760728"/>
      </p:ext>
    </p:extLst>
  </p:cSld>
  <p:clrMapOvr>
    <a:masterClrMapping/>
  </p:clrMapOvr>
  <mc:AlternateContent xmlns:mc="http://schemas.openxmlformats.org/markup-compatibility/2006" xmlns:p14="http://schemas.microsoft.com/office/powerpoint/2010/main">
    <mc:Choice Requires="p14">
      <p:transition spd="slow" p14:dur="2000" advTm="95474"/>
    </mc:Choice>
    <mc:Fallback xmlns="">
      <p:transition spd="slow" advTm="954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p:bldP spid="14" grpId="0"/>
      <p:bldP spid="15" grpId="0"/>
      <p:bldP spid="18" grpId="0"/>
      <p:bldP spid="20" grpId="0"/>
      <p:bldP spid="21" grpId="0" animBg="1"/>
      <p:bldP spid="22" grpId="0" animBg="1"/>
      <p:bldP spid="26" grpId="0" animBg="1"/>
      <p:bldP spid="28" grpId="0" animBg="1"/>
      <p:bldP spid="3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159" y="103127"/>
            <a:ext cx="7886700" cy="994172"/>
          </a:xfrm>
        </p:spPr>
        <p:txBody>
          <a:bodyPr>
            <a:normAutofit/>
          </a:bodyPr>
          <a:lstStyle/>
          <a:p>
            <a:pPr algn="ctr"/>
            <a:r>
              <a:rPr lang="en-US" sz="2400" dirty="0"/>
              <a:t>Per-gene probabilities of mutation are small, but consider the number of “candidate” genes and number of samples</a:t>
            </a:r>
          </a:p>
        </p:txBody>
      </p:sp>
      <p:sp>
        <p:nvSpPr>
          <p:cNvPr id="3" name="Content Placeholder 2"/>
          <p:cNvSpPr>
            <a:spLocks noGrp="1"/>
          </p:cNvSpPr>
          <p:nvPr>
            <p:ph idx="1"/>
          </p:nvPr>
        </p:nvSpPr>
        <p:spPr>
          <a:xfrm>
            <a:off x="1218371" y="1610343"/>
            <a:ext cx="3943350" cy="3263504"/>
          </a:xfrm>
        </p:spPr>
        <p:txBody>
          <a:bodyPr>
            <a:normAutofit/>
          </a:bodyPr>
          <a:lstStyle/>
          <a:p>
            <a:pPr marL="0" indent="0">
              <a:buNone/>
            </a:pPr>
            <a:r>
              <a:rPr lang="en-US" sz="2200" dirty="0"/>
              <a:t>Example probabilities of mutation per gene, per trio:</a:t>
            </a:r>
          </a:p>
          <a:p>
            <a:pPr marL="0" indent="0">
              <a:buNone/>
            </a:pPr>
            <a:endParaRPr lang="en-US" dirty="0"/>
          </a:p>
        </p:txBody>
      </p:sp>
      <p:sp>
        <p:nvSpPr>
          <p:cNvPr id="16" name="Rectangle 15"/>
          <p:cNvSpPr/>
          <p:nvPr/>
        </p:nvSpPr>
        <p:spPr>
          <a:xfrm>
            <a:off x="2089741" y="5386891"/>
            <a:ext cx="4793704" cy="769441"/>
          </a:xfrm>
          <a:prstGeom prst="rect">
            <a:avLst/>
          </a:prstGeom>
          <a:noFill/>
        </p:spPr>
        <p:txBody>
          <a:bodyPr wrap="square">
            <a:spAutoFit/>
          </a:bodyPr>
          <a:lstStyle/>
          <a:p>
            <a:pPr algn="ctr"/>
            <a:r>
              <a:rPr lang="en-US" sz="2200" dirty="0">
                <a:solidFill>
                  <a:srgbClr val="FF0000"/>
                </a:solidFill>
              </a:rPr>
              <a:t>Probability of </a:t>
            </a:r>
            <a:r>
              <a:rPr lang="en-US" sz="2200" i="1" dirty="0">
                <a:solidFill>
                  <a:srgbClr val="FF0000"/>
                </a:solidFill>
              </a:rPr>
              <a:t>de novo </a:t>
            </a:r>
            <a:r>
              <a:rPr lang="en-US" sz="2200" dirty="0" err="1">
                <a:solidFill>
                  <a:srgbClr val="FF0000"/>
                </a:solidFill>
              </a:rPr>
              <a:t>LoF</a:t>
            </a:r>
            <a:r>
              <a:rPr lang="en-US" sz="2200" dirty="0">
                <a:solidFill>
                  <a:srgbClr val="FF0000"/>
                </a:solidFill>
              </a:rPr>
              <a:t> or missense in a gene expressed in fetal brain = 0.23</a:t>
            </a:r>
          </a:p>
        </p:txBody>
      </p:sp>
      <p:graphicFrame>
        <p:nvGraphicFramePr>
          <p:cNvPr id="17" name="Table 16"/>
          <p:cNvGraphicFramePr>
            <a:graphicFrameLocks noGrp="1"/>
          </p:cNvGraphicFramePr>
          <p:nvPr>
            <p:extLst/>
          </p:nvPr>
        </p:nvGraphicFramePr>
        <p:xfrm>
          <a:off x="4785203" y="3080489"/>
          <a:ext cx="3860331" cy="1547815"/>
        </p:xfrm>
        <a:graphic>
          <a:graphicData uri="http://schemas.openxmlformats.org/drawingml/2006/table">
            <a:tbl>
              <a:tblPr firstRow="1" bandRow="1">
                <a:tableStyleId>{5C22544A-7EE6-4342-B048-85BDC9FD1C3A}</a:tableStyleId>
              </a:tblPr>
              <a:tblGrid>
                <a:gridCol w="1044925">
                  <a:extLst>
                    <a:ext uri="{9D8B030D-6E8A-4147-A177-3AD203B41FA5}">
                      <a16:colId xmlns:a16="http://schemas.microsoft.com/office/drawing/2014/main" val="20000"/>
                    </a:ext>
                  </a:extLst>
                </a:gridCol>
                <a:gridCol w="1348754">
                  <a:extLst>
                    <a:ext uri="{9D8B030D-6E8A-4147-A177-3AD203B41FA5}">
                      <a16:colId xmlns:a16="http://schemas.microsoft.com/office/drawing/2014/main" val="20001"/>
                    </a:ext>
                  </a:extLst>
                </a:gridCol>
                <a:gridCol w="644526">
                  <a:extLst>
                    <a:ext uri="{9D8B030D-6E8A-4147-A177-3AD203B41FA5}">
                      <a16:colId xmlns:a16="http://schemas.microsoft.com/office/drawing/2014/main" val="20002"/>
                    </a:ext>
                  </a:extLst>
                </a:gridCol>
                <a:gridCol w="822126">
                  <a:extLst>
                    <a:ext uri="{9D8B030D-6E8A-4147-A177-3AD203B41FA5}">
                      <a16:colId xmlns:a16="http://schemas.microsoft.com/office/drawing/2014/main" val="20003"/>
                    </a:ext>
                  </a:extLst>
                </a:gridCol>
              </a:tblGrid>
              <a:tr h="233363">
                <a:tc rowSpan="2">
                  <a:txBody>
                    <a:bodyPr/>
                    <a:lstStyle/>
                    <a:p>
                      <a:pPr algn="ctr" fontAlgn="b"/>
                      <a:r>
                        <a:rPr lang="en-US" sz="2000" b="1" i="0" u="none" strike="noStrike" dirty="0">
                          <a:solidFill>
                            <a:srgbClr val="000000"/>
                          </a:solidFill>
                          <a:effectLst/>
                          <a:latin typeface="Calibri" charset="0"/>
                        </a:rPr>
                        <a:t>sample size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b"/>
                      <a:r>
                        <a:rPr lang="en-US" sz="2000" b="1" i="0" u="none" strike="noStrike" dirty="0">
                          <a:solidFill>
                            <a:srgbClr val="000000"/>
                          </a:solidFill>
                          <a:effectLst/>
                          <a:latin typeface="Calibri" charset="0"/>
                        </a:rPr>
                        <a:t>Probability of &gt;1 de novo</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8130">
                <a:tc vMerge="1">
                  <a:txBody>
                    <a:bodyPr/>
                    <a:lstStyle/>
                    <a:p>
                      <a:pPr algn="l" fontAlgn="b"/>
                      <a:endParaRPr lang="en-US" sz="2000" b="0" i="0" u="none" strike="noStrike" dirty="0">
                        <a:solidFill>
                          <a:srgbClr val="000000"/>
                        </a:solidFill>
                        <a:effectLst/>
                        <a:latin typeface="Calibri" charset="0"/>
                      </a:endParaRPr>
                    </a:p>
                  </a:txBody>
                  <a:tcPr marL="6350" marR="6350" marT="6350" marB="0" anchor="b"/>
                </a:tc>
                <a:tc>
                  <a:txBody>
                    <a:bodyPr/>
                    <a:lstStyle/>
                    <a:p>
                      <a:pPr algn="ctr" fontAlgn="b"/>
                      <a:r>
                        <a:rPr lang="en-US" sz="2000" b="1" i="0" u="none" strike="noStrike" dirty="0">
                          <a:solidFill>
                            <a:srgbClr val="000000"/>
                          </a:solidFill>
                          <a:effectLst/>
                          <a:latin typeface="Calibri" charset="0"/>
                        </a:rPr>
                        <a:t>missense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err="1">
                          <a:solidFill>
                            <a:srgbClr val="000000"/>
                          </a:solidFill>
                          <a:effectLst/>
                          <a:latin typeface="Calibri" charset="0"/>
                        </a:rPr>
                        <a:t>LoF</a:t>
                      </a:r>
                      <a:endParaRPr lang="en-US" sz="2000" b="1" i="0" u="none" strike="noStrike" dirty="0">
                        <a:solidFill>
                          <a:srgbClr val="000000"/>
                        </a:solidFill>
                        <a:effectLst/>
                        <a:latin typeface="Calibri"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000" b="1" i="0" u="none" strike="noStrike" dirty="0">
                          <a:solidFill>
                            <a:srgbClr val="000000"/>
                          </a:solidFill>
                          <a:effectLst/>
                          <a:latin typeface="Calibri" charset="0"/>
                        </a:rPr>
                        <a:t>either</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8130">
                <a:tc>
                  <a:txBody>
                    <a:bodyPr/>
                    <a:lstStyle/>
                    <a:p>
                      <a:pPr algn="ctr" fontAlgn="b"/>
                      <a:r>
                        <a:rPr lang="is-IS" sz="2000" b="0" i="0" u="none" strike="noStrike">
                          <a:solidFill>
                            <a:srgbClr val="000000"/>
                          </a:solidFill>
                          <a:effectLst/>
                          <a:latin typeface="Calibri" charset="0"/>
                        </a:rPr>
                        <a:t>100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pt-BR" sz="2000" b="0" i="0" u="none" strike="noStrike">
                          <a:solidFill>
                            <a:srgbClr val="000000"/>
                          </a:solidFill>
                          <a:effectLst/>
                          <a:latin typeface="Calibri" charset="0"/>
                        </a:rPr>
                        <a:t>0.053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2000" b="0" i="0" u="none" strike="noStrike">
                          <a:solidFill>
                            <a:srgbClr val="000000"/>
                          </a:solidFill>
                          <a:effectLst/>
                          <a:latin typeface="Calibri" charset="0"/>
                        </a:rPr>
                        <a:t>0.001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2000" b="0" i="0" u="none" strike="noStrike" dirty="0">
                          <a:solidFill>
                            <a:srgbClr val="000000"/>
                          </a:solidFill>
                          <a:effectLst/>
                          <a:latin typeface="Calibri" charset="0"/>
                        </a:rPr>
                        <a:t>0.068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78130">
                <a:tc>
                  <a:txBody>
                    <a:bodyPr/>
                    <a:lstStyle/>
                    <a:p>
                      <a:pPr algn="ctr" fontAlgn="b"/>
                      <a:r>
                        <a:rPr lang="is-IS" sz="2000" b="0" i="0" u="none" strike="noStrike">
                          <a:solidFill>
                            <a:srgbClr val="000000"/>
                          </a:solidFill>
                          <a:effectLst/>
                          <a:latin typeface="Calibri" charset="0"/>
                        </a:rPr>
                        <a:t>200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2000" b="0" i="0" u="none" strike="noStrike">
                          <a:solidFill>
                            <a:srgbClr val="000000"/>
                          </a:solidFill>
                          <a:effectLst/>
                          <a:latin typeface="Calibri" charset="0"/>
                        </a:rPr>
                        <a:t>0.208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2000" b="0" i="0" u="none" strike="noStrike" dirty="0">
                          <a:solidFill>
                            <a:srgbClr val="000000"/>
                          </a:solidFill>
                          <a:effectLst/>
                          <a:latin typeface="Calibri" charset="0"/>
                        </a:rPr>
                        <a:t>0.004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2000" b="0" i="0" u="none" strike="noStrike" dirty="0">
                          <a:solidFill>
                            <a:srgbClr val="000000"/>
                          </a:solidFill>
                          <a:effectLst/>
                          <a:latin typeface="Calibri" charset="0"/>
                        </a:rPr>
                        <a:t>0.268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8130">
                <a:tc>
                  <a:txBody>
                    <a:bodyPr/>
                    <a:lstStyle/>
                    <a:p>
                      <a:pPr algn="ctr" fontAlgn="b"/>
                      <a:r>
                        <a:rPr lang="is-IS" sz="2000" b="0" i="0" u="none" strike="noStrike" dirty="0">
                          <a:solidFill>
                            <a:srgbClr val="000000"/>
                          </a:solidFill>
                          <a:effectLst/>
                          <a:latin typeface="Calibri" charset="0"/>
                        </a:rPr>
                        <a:t>300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2000" b="0" i="0" u="none" strike="noStrike">
                          <a:solidFill>
                            <a:srgbClr val="000000"/>
                          </a:solidFill>
                          <a:effectLst/>
                          <a:latin typeface="Calibri" charset="0"/>
                        </a:rPr>
                        <a:t>0.465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s-IS" sz="2000" b="0" i="0" u="none" strike="noStrike">
                          <a:solidFill>
                            <a:srgbClr val="000000"/>
                          </a:solidFill>
                          <a:effectLst/>
                          <a:latin typeface="Calibri" charset="0"/>
                        </a:rPr>
                        <a:t>0.009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nb-NO" sz="2000" b="0" i="0" u="none" strike="noStrike" dirty="0">
                          <a:solidFill>
                            <a:srgbClr val="000000"/>
                          </a:solidFill>
                          <a:effectLst/>
                          <a:latin typeface="Calibri" charset="0"/>
                        </a:rPr>
                        <a:t>0.597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18" name="TextBox 17"/>
          <p:cNvSpPr txBox="1"/>
          <p:nvPr/>
        </p:nvSpPr>
        <p:spPr>
          <a:xfrm>
            <a:off x="4622890" y="1791418"/>
            <a:ext cx="4521110" cy="1107996"/>
          </a:xfrm>
          <a:prstGeom prst="rect">
            <a:avLst/>
          </a:prstGeom>
          <a:noFill/>
        </p:spPr>
        <p:txBody>
          <a:bodyPr wrap="square" rtlCol="0">
            <a:spAutoFit/>
          </a:bodyPr>
          <a:lstStyle/>
          <a:p>
            <a:pPr algn="ctr"/>
            <a:r>
              <a:rPr lang="en-US" sz="2200" dirty="0">
                <a:solidFill>
                  <a:schemeClr val="accent2">
                    <a:lumMod val="75000"/>
                  </a:schemeClr>
                </a:solidFill>
              </a:rPr>
              <a:t>Probability of seeing &gt;1 </a:t>
            </a:r>
            <a:r>
              <a:rPr lang="en-US" sz="2200" i="1" dirty="0">
                <a:solidFill>
                  <a:schemeClr val="accent2">
                    <a:lumMod val="75000"/>
                  </a:schemeClr>
                </a:solidFill>
              </a:rPr>
              <a:t>de novo</a:t>
            </a:r>
            <a:r>
              <a:rPr lang="en-US" sz="2200" dirty="0">
                <a:solidFill>
                  <a:schemeClr val="accent2">
                    <a:lumMod val="75000"/>
                  </a:schemeClr>
                </a:solidFill>
              </a:rPr>
              <a:t> in the same gene is quite high once you have a few hundred samples</a:t>
            </a:r>
          </a:p>
        </p:txBody>
      </p:sp>
      <p:sp>
        <p:nvSpPr>
          <p:cNvPr id="11" name="TextBox 10"/>
          <p:cNvSpPr txBox="1"/>
          <p:nvPr/>
        </p:nvSpPr>
        <p:spPr>
          <a:xfrm>
            <a:off x="38929" y="3740355"/>
            <a:ext cx="1588164" cy="646331"/>
          </a:xfrm>
          <a:prstGeom prst="rect">
            <a:avLst/>
          </a:prstGeom>
          <a:noFill/>
        </p:spPr>
        <p:txBody>
          <a:bodyPr wrap="square" rtlCol="0">
            <a:spAutoFit/>
          </a:bodyPr>
          <a:lstStyle/>
          <a:p>
            <a:pPr algn="ctr"/>
            <a:r>
              <a:rPr lang="en-US" dirty="0"/>
              <a:t>Loss-of-function (</a:t>
            </a:r>
            <a:r>
              <a:rPr lang="en-US" dirty="0" err="1"/>
              <a:t>LoF</a:t>
            </a:r>
            <a:r>
              <a:rPr lang="en-US" dirty="0"/>
              <a:t>)</a:t>
            </a:r>
          </a:p>
        </p:txBody>
      </p:sp>
      <p:sp>
        <p:nvSpPr>
          <p:cNvPr id="12" name="Left Brace 11"/>
          <p:cNvSpPr/>
          <p:nvPr/>
        </p:nvSpPr>
        <p:spPr>
          <a:xfrm>
            <a:off x="1559859" y="3455894"/>
            <a:ext cx="134469" cy="1134784"/>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graphicFrame>
        <p:nvGraphicFramePr>
          <p:cNvPr id="4" name="Table 3">
            <a:extLst>
              <a:ext uri="{FF2B5EF4-FFF2-40B4-BE49-F238E27FC236}">
                <a16:creationId xmlns:a16="http://schemas.microsoft.com/office/drawing/2014/main" id="{95ED295B-A727-8D4B-9381-09F40F4CB06D}"/>
              </a:ext>
            </a:extLst>
          </p:cNvPr>
          <p:cNvGraphicFramePr>
            <a:graphicFrameLocks noGrp="1"/>
          </p:cNvGraphicFramePr>
          <p:nvPr>
            <p:extLst/>
          </p:nvPr>
        </p:nvGraphicFramePr>
        <p:xfrm>
          <a:off x="1694861" y="2389444"/>
          <a:ext cx="2330831" cy="2225040"/>
        </p:xfrm>
        <a:graphic>
          <a:graphicData uri="http://schemas.openxmlformats.org/drawingml/2006/table">
            <a:tbl>
              <a:tblPr firstRow="1" bandRow="1">
                <a:tableStyleId>{5C22544A-7EE6-4342-B048-85BDC9FD1C3A}</a:tableStyleId>
              </a:tblPr>
              <a:tblGrid>
                <a:gridCol w="1396873">
                  <a:extLst>
                    <a:ext uri="{9D8B030D-6E8A-4147-A177-3AD203B41FA5}">
                      <a16:colId xmlns:a16="http://schemas.microsoft.com/office/drawing/2014/main" val="265416984"/>
                    </a:ext>
                  </a:extLst>
                </a:gridCol>
                <a:gridCol w="933958">
                  <a:extLst>
                    <a:ext uri="{9D8B030D-6E8A-4147-A177-3AD203B41FA5}">
                      <a16:colId xmlns:a16="http://schemas.microsoft.com/office/drawing/2014/main" val="2636266698"/>
                    </a:ext>
                  </a:extLst>
                </a:gridCol>
              </a:tblGrid>
              <a:tr h="370840">
                <a:tc>
                  <a:txBody>
                    <a:bodyPr/>
                    <a:lstStyle/>
                    <a:p>
                      <a:pPr algn="ctr"/>
                      <a:r>
                        <a:rPr lang="en-US" dirty="0"/>
                        <a:t>class</a:t>
                      </a:r>
                    </a:p>
                  </a:txBody>
                  <a:tcPr/>
                </a:tc>
                <a:tc>
                  <a:txBody>
                    <a:bodyPr/>
                    <a:lstStyle/>
                    <a:p>
                      <a:pPr algn="ctr"/>
                      <a:r>
                        <a:rPr lang="en-US" dirty="0"/>
                        <a:t>rate</a:t>
                      </a:r>
                    </a:p>
                  </a:txBody>
                  <a:tcPr/>
                </a:tc>
                <a:extLst>
                  <a:ext uri="{0D108BD9-81ED-4DB2-BD59-A6C34878D82A}">
                    <a16:rowId xmlns:a16="http://schemas.microsoft.com/office/drawing/2014/main" val="3612144958"/>
                  </a:ext>
                </a:extLst>
              </a:tr>
              <a:tr h="370840">
                <a:tc>
                  <a:txBody>
                    <a:bodyPr/>
                    <a:lstStyle/>
                    <a:p>
                      <a:r>
                        <a:rPr lang="en-US" dirty="0"/>
                        <a:t>synonymous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9.88E-6</a:t>
                      </a:r>
                    </a:p>
                  </a:txBody>
                  <a:tcPr/>
                </a:tc>
                <a:extLst>
                  <a:ext uri="{0D108BD9-81ED-4DB2-BD59-A6C34878D82A}">
                    <a16:rowId xmlns:a16="http://schemas.microsoft.com/office/drawing/2014/main" val="3565418493"/>
                  </a:ext>
                </a:extLst>
              </a:tr>
              <a:tr h="370840">
                <a:tc>
                  <a:txBody>
                    <a:bodyPr/>
                    <a:lstStyle/>
                    <a:p>
                      <a:r>
                        <a:rPr lang="en-US" dirty="0"/>
                        <a:t>missense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2.36E-5</a:t>
                      </a:r>
                    </a:p>
                  </a:txBody>
                  <a:tcPr/>
                </a:tc>
                <a:extLst>
                  <a:ext uri="{0D108BD9-81ED-4DB2-BD59-A6C34878D82A}">
                    <a16:rowId xmlns:a16="http://schemas.microsoft.com/office/drawing/2014/main" val="2570081631"/>
                  </a:ext>
                </a:extLst>
              </a:tr>
              <a:tr h="370840">
                <a:tc>
                  <a:txBody>
                    <a:bodyPr/>
                    <a:lstStyle/>
                    <a:p>
                      <a:r>
                        <a:rPr lang="en-US" dirty="0"/>
                        <a:t>nonsense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1.14E-6</a:t>
                      </a:r>
                    </a:p>
                  </a:txBody>
                  <a:tcPr/>
                </a:tc>
                <a:extLst>
                  <a:ext uri="{0D108BD9-81ED-4DB2-BD59-A6C34878D82A}">
                    <a16:rowId xmlns:a16="http://schemas.microsoft.com/office/drawing/2014/main" val="1040305819"/>
                  </a:ext>
                </a:extLst>
              </a:tr>
              <a:tr h="370840">
                <a:tc>
                  <a:txBody>
                    <a:bodyPr/>
                    <a:lstStyle/>
                    <a:p>
                      <a:r>
                        <a:rPr lang="en-US" dirty="0"/>
                        <a:t>Splice site</a:t>
                      </a:r>
                    </a:p>
                  </a:txBody>
                  <a:tcPr/>
                </a:tc>
                <a:tc>
                  <a:txBody>
                    <a:bodyPr/>
                    <a:lstStyle/>
                    <a:p>
                      <a:r>
                        <a:rPr lang="en-US" dirty="0"/>
                        <a:t>6.82E-7</a:t>
                      </a:r>
                    </a:p>
                  </a:txBody>
                  <a:tcPr/>
                </a:tc>
                <a:extLst>
                  <a:ext uri="{0D108BD9-81ED-4DB2-BD59-A6C34878D82A}">
                    <a16:rowId xmlns:a16="http://schemas.microsoft.com/office/drawing/2014/main" val="4231139478"/>
                  </a:ext>
                </a:extLst>
              </a:tr>
              <a:tr h="370840">
                <a:tc>
                  <a:txBody>
                    <a:bodyPr/>
                    <a:lstStyle/>
                    <a:p>
                      <a:r>
                        <a:rPr lang="en-US" dirty="0"/>
                        <a:t>frameshift</a:t>
                      </a:r>
                    </a:p>
                  </a:txBody>
                  <a:tcPr/>
                </a:tc>
                <a:tc>
                  <a:txBody>
                    <a:bodyPr/>
                    <a:lstStyle/>
                    <a:p>
                      <a:r>
                        <a:rPr lang="en-US" dirty="0"/>
                        <a:t>1.30E-6</a:t>
                      </a:r>
                    </a:p>
                  </a:txBody>
                  <a:tcPr/>
                </a:tc>
                <a:extLst>
                  <a:ext uri="{0D108BD9-81ED-4DB2-BD59-A6C34878D82A}">
                    <a16:rowId xmlns:a16="http://schemas.microsoft.com/office/drawing/2014/main" val="3405248214"/>
                  </a:ext>
                </a:extLst>
              </a:tr>
            </a:tbl>
          </a:graphicData>
        </a:graphic>
      </p:graphicFrame>
    </p:spTree>
    <p:custDataLst>
      <p:tags r:id="rId1"/>
    </p:custDataLst>
    <p:extLst>
      <p:ext uri="{BB962C8B-B14F-4D97-AF65-F5344CB8AC3E}">
        <p14:creationId xmlns:p14="http://schemas.microsoft.com/office/powerpoint/2010/main" val="473908482"/>
      </p:ext>
    </p:extLst>
  </p:cSld>
  <p:clrMapOvr>
    <a:masterClrMapping/>
  </p:clrMapOvr>
  <mc:AlternateContent xmlns:mc="http://schemas.openxmlformats.org/markup-compatibility/2006" xmlns:p14="http://schemas.microsoft.com/office/powerpoint/2010/main">
    <mc:Choice Requires="p14">
      <p:transition spd="slow" p14:dur="2000" advTm="64182"/>
    </mc:Choice>
    <mc:Fallback xmlns="">
      <p:transition spd="slow" advTm="641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46490" y="405560"/>
            <a:ext cx="7812911" cy="923330"/>
          </a:xfrm>
          <a:prstGeom prst="rect">
            <a:avLst/>
          </a:prstGeom>
          <a:noFill/>
        </p:spPr>
        <p:txBody>
          <a:bodyPr wrap="square" rtlCol="0">
            <a:spAutoFit/>
          </a:bodyPr>
          <a:lstStyle/>
          <a:p>
            <a:pPr algn="ctr"/>
            <a:r>
              <a:rPr lang="en-US" sz="2700" dirty="0">
                <a:latin typeface="+mj-lt"/>
              </a:rPr>
              <a:t>Do we see more deleterious </a:t>
            </a:r>
            <a:r>
              <a:rPr lang="en-US" sz="2700" i="1" dirty="0">
                <a:latin typeface="+mj-lt"/>
              </a:rPr>
              <a:t>de novo</a:t>
            </a:r>
            <a:r>
              <a:rPr lang="en-US" sz="2700" dirty="0">
                <a:latin typeface="+mj-lt"/>
              </a:rPr>
              <a:t> variants in cases than expected?</a:t>
            </a:r>
          </a:p>
        </p:txBody>
      </p:sp>
      <p:grpSp>
        <p:nvGrpSpPr>
          <p:cNvPr id="4" name="Group 13"/>
          <p:cNvGrpSpPr>
            <a:grpSpLocks noChangeAspect="1"/>
          </p:cNvGrpSpPr>
          <p:nvPr/>
        </p:nvGrpSpPr>
        <p:grpSpPr bwMode="auto">
          <a:xfrm>
            <a:off x="2532943" y="2683980"/>
            <a:ext cx="1757797" cy="1584048"/>
            <a:chOff x="454025" y="1767193"/>
            <a:chExt cx="2343729" cy="2112463"/>
          </a:xfrm>
        </p:grpSpPr>
        <p:grpSp>
          <p:nvGrpSpPr>
            <p:cNvPr id="5" name="Group 11"/>
            <p:cNvGrpSpPr>
              <a:grpSpLocks noChangeAspect="1"/>
            </p:cNvGrpSpPr>
            <p:nvPr/>
          </p:nvGrpSpPr>
          <p:grpSpPr bwMode="auto">
            <a:xfrm>
              <a:off x="454025" y="1767193"/>
              <a:ext cx="2286000" cy="1685967"/>
              <a:chOff x="1493838" y="2376495"/>
              <a:chExt cx="3390900" cy="2500377"/>
            </a:xfrm>
          </p:grpSpPr>
          <p:grpSp>
            <p:nvGrpSpPr>
              <p:cNvPr id="9" name="Group 8"/>
              <p:cNvGrpSpPr>
                <a:grpSpLocks/>
              </p:cNvGrpSpPr>
              <p:nvPr/>
            </p:nvGrpSpPr>
            <p:grpSpPr bwMode="auto">
              <a:xfrm>
                <a:off x="1493838" y="2376495"/>
                <a:ext cx="3390900" cy="1602410"/>
                <a:chOff x="2461532" y="1885540"/>
                <a:chExt cx="3391151" cy="1602823"/>
              </a:xfrm>
            </p:grpSpPr>
            <p:sp>
              <p:nvSpPr>
                <p:cNvPr id="11" name="Rectangle 10"/>
                <p:cNvSpPr/>
                <p:nvPr/>
              </p:nvSpPr>
              <p:spPr>
                <a:xfrm>
                  <a:off x="2461532" y="1885540"/>
                  <a:ext cx="904307" cy="902117"/>
                </a:xfrm>
                <a:prstGeom prst="rect">
                  <a:avLst/>
                </a:prstGeom>
                <a:solidFill>
                  <a:schemeClr val="bg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2" name="Oval 11"/>
                <p:cNvSpPr/>
                <p:nvPr/>
              </p:nvSpPr>
              <p:spPr>
                <a:xfrm>
                  <a:off x="4948376" y="1885540"/>
                  <a:ext cx="904307" cy="902117"/>
                </a:xfrm>
                <a:prstGeom prst="ellipse">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cxnSp>
              <p:nvCxnSpPr>
                <p:cNvPr id="13" name="Straight Connector 12"/>
                <p:cNvCxnSpPr>
                  <a:stCxn id="11" idx="3"/>
                  <a:endCxn id="12" idx="2"/>
                </p:cNvCxnSpPr>
                <p:nvPr/>
              </p:nvCxnSpPr>
              <p:spPr>
                <a:xfrm>
                  <a:off x="3365839" y="2335421"/>
                  <a:ext cx="1582537"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150042" y="2335421"/>
                  <a:ext cx="0" cy="1175341"/>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10" name="Diamond 9"/>
              <p:cNvSpPr/>
              <p:nvPr/>
            </p:nvSpPr>
            <p:spPr>
              <a:xfrm>
                <a:off x="2730103" y="3973041"/>
                <a:ext cx="904240" cy="904239"/>
              </a:xfrm>
              <a:prstGeom prst="diamond">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grpSp>
        <p:sp>
          <p:nvSpPr>
            <p:cNvPr id="6" name="TextBox 10"/>
            <p:cNvSpPr txBox="1">
              <a:spLocks noChangeArrowheads="1"/>
            </p:cNvSpPr>
            <p:nvPr/>
          </p:nvSpPr>
          <p:spPr bwMode="auto">
            <a:xfrm>
              <a:off x="481012" y="2365681"/>
              <a:ext cx="618117" cy="430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500" dirty="0">
                  <a:latin typeface="Times New Roman" charset="0"/>
                  <a:cs typeface="Times New Roman" charset="0"/>
                </a:rPr>
                <a:t>AA</a:t>
              </a:r>
            </a:p>
          </p:txBody>
        </p:sp>
        <p:sp>
          <p:nvSpPr>
            <p:cNvPr id="7" name="TextBox 11"/>
            <p:cNvSpPr txBox="1">
              <a:spLocks noChangeArrowheads="1"/>
            </p:cNvSpPr>
            <p:nvPr/>
          </p:nvSpPr>
          <p:spPr bwMode="auto">
            <a:xfrm>
              <a:off x="2179637" y="2365681"/>
              <a:ext cx="618117" cy="430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500" dirty="0">
                  <a:latin typeface="Times New Roman" charset="0"/>
                  <a:cs typeface="Times New Roman" charset="0"/>
                </a:rPr>
                <a:t>AA</a:t>
              </a:r>
            </a:p>
          </p:txBody>
        </p:sp>
        <p:sp>
          <p:nvSpPr>
            <p:cNvPr id="8" name="TextBox 12"/>
            <p:cNvSpPr txBox="1">
              <a:spLocks noChangeArrowheads="1"/>
            </p:cNvSpPr>
            <p:nvPr/>
          </p:nvSpPr>
          <p:spPr bwMode="auto">
            <a:xfrm>
              <a:off x="1344900" y="3448688"/>
              <a:ext cx="603157" cy="430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500" dirty="0">
                  <a:latin typeface="Times New Roman" charset="0"/>
                  <a:cs typeface="Times New Roman" charset="0"/>
                </a:rPr>
                <a:t>A</a:t>
              </a:r>
              <a:r>
                <a:rPr lang="en-US" sz="1500" dirty="0">
                  <a:solidFill>
                    <a:srgbClr val="B50B1B"/>
                  </a:solidFill>
                  <a:latin typeface="Times New Roman" charset="0"/>
                  <a:cs typeface="Times New Roman" charset="0"/>
                </a:rPr>
                <a:t>C</a:t>
              </a:r>
            </a:p>
          </p:txBody>
        </p:sp>
      </p:grpSp>
      <p:sp>
        <p:nvSpPr>
          <p:cNvPr id="15" name="TextBox 14"/>
          <p:cNvSpPr txBox="1"/>
          <p:nvPr/>
        </p:nvSpPr>
        <p:spPr>
          <a:xfrm>
            <a:off x="4652946" y="2914629"/>
            <a:ext cx="2900730" cy="1061829"/>
          </a:xfrm>
          <a:prstGeom prst="rect">
            <a:avLst/>
          </a:prstGeom>
          <a:noFill/>
        </p:spPr>
        <p:txBody>
          <a:bodyPr wrap="none" rtlCol="0">
            <a:spAutoFit/>
          </a:bodyPr>
          <a:lstStyle/>
          <a:p>
            <a:r>
              <a:rPr lang="en-US" sz="2100" dirty="0"/>
              <a:t>3,982 cases with ASD</a:t>
            </a:r>
          </a:p>
          <a:p>
            <a:endParaRPr lang="en-US" sz="2100" dirty="0"/>
          </a:p>
          <a:p>
            <a:r>
              <a:rPr lang="en-US" sz="2100" dirty="0"/>
              <a:t>2,078 unaffected siblings</a:t>
            </a:r>
          </a:p>
        </p:txBody>
      </p:sp>
      <p:pic>
        <p:nvPicPr>
          <p:cNvPr id="17" name="Picture 16" descr="Screen Shot 2015-10-03 at 5.12.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230" y="4698585"/>
            <a:ext cx="4269586" cy="834107"/>
          </a:xfrm>
          <a:prstGeom prst="rect">
            <a:avLst/>
          </a:prstGeom>
        </p:spPr>
      </p:pic>
      <p:pic>
        <p:nvPicPr>
          <p:cNvPr id="18" name="Picture 17" descr="Screen Shot 2015-10-03 at 5.12.54 PM.png"/>
          <p:cNvPicPr>
            <a:picLocks noChangeAspect="1"/>
          </p:cNvPicPr>
          <p:nvPr/>
        </p:nvPicPr>
        <p:blipFill rotWithShape="1">
          <a:blip r:embed="rId4">
            <a:extLst>
              <a:ext uri="{28A0092B-C50C-407E-A947-70E740481C1C}">
                <a14:useLocalDpi xmlns:a14="http://schemas.microsoft.com/office/drawing/2010/main" val="0"/>
              </a:ext>
            </a:extLst>
          </a:blip>
          <a:srcRect b="42558"/>
          <a:stretch/>
        </p:blipFill>
        <p:spPr>
          <a:xfrm>
            <a:off x="4692012" y="4717657"/>
            <a:ext cx="4322131" cy="776935"/>
          </a:xfrm>
          <a:prstGeom prst="rect">
            <a:avLst/>
          </a:prstGeom>
        </p:spPr>
      </p:pic>
      <p:sp>
        <p:nvSpPr>
          <p:cNvPr id="2" name="TextBox 1"/>
          <p:cNvSpPr txBox="1"/>
          <p:nvPr/>
        </p:nvSpPr>
        <p:spPr>
          <a:xfrm>
            <a:off x="444067" y="4469390"/>
            <a:ext cx="3684022" cy="369332"/>
          </a:xfrm>
          <a:prstGeom prst="rect">
            <a:avLst/>
          </a:prstGeom>
          <a:noFill/>
        </p:spPr>
        <p:txBody>
          <a:bodyPr wrap="none" rtlCol="0">
            <a:spAutoFit/>
          </a:bodyPr>
          <a:lstStyle/>
          <a:p>
            <a:r>
              <a:rPr lang="en-US" dirty="0">
                <a:solidFill>
                  <a:srgbClr val="1D86CD"/>
                </a:solidFill>
              </a:rPr>
              <a:t>Autism Sequencing Consortium (ASC)</a:t>
            </a:r>
          </a:p>
        </p:txBody>
      </p:sp>
      <p:sp>
        <p:nvSpPr>
          <p:cNvPr id="19" name="TextBox 18"/>
          <p:cNvSpPr txBox="1"/>
          <p:nvPr/>
        </p:nvSpPr>
        <p:spPr>
          <a:xfrm>
            <a:off x="5204102" y="4469390"/>
            <a:ext cx="3162789" cy="369332"/>
          </a:xfrm>
          <a:prstGeom prst="rect">
            <a:avLst/>
          </a:prstGeom>
          <a:noFill/>
        </p:spPr>
        <p:txBody>
          <a:bodyPr wrap="none" rtlCol="0">
            <a:spAutoFit/>
          </a:bodyPr>
          <a:lstStyle/>
          <a:p>
            <a:r>
              <a:rPr lang="en-US" dirty="0">
                <a:solidFill>
                  <a:srgbClr val="1D86CD"/>
                </a:solidFill>
              </a:rPr>
              <a:t>Simons Simplex Collection (SSC)</a:t>
            </a:r>
          </a:p>
        </p:txBody>
      </p:sp>
      <p:sp>
        <p:nvSpPr>
          <p:cNvPr id="20" name="TextBox 19"/>
          <p:cNvSpPr txBox="1"/>
          <p:nvPr/>
        </p:nvSpPr>
        <p:spPr>
          <a:xfrm>
            <a:off x="488155" y="6509684"/>
            <a:ext cx="2712944" cy="300082"/>
          </a:xfrm>
          <a:prstGeom prst="rect">
            <a:avLst/>
          </a:prstGeom>
          <a:noFill/>
        </p:spPr>
        <p:txBody>
          <a:bodyPr wrap="square" rtlCol="0">
            <a:spAutoFit/>
          </a:bodyPr>
          <a:lstStyle/>
          <a:p>
            <a:r>
              <a:rPr lang="en-US" sz="1350" dirty="0"/>
              <a:t>Slide from Kaitlin </a:t>
            </a:r>
            <a:r>
              <a:rPr lang="en-US" sz="1350" dirty="0" err="1"/>
              <a:t>Samocha</a:t>
            </a:r>
            <a:endParaRPr lang="en-US" sz="1350" dirty="0"/>
          </a:p>
        </p:txBody>
      </p:sp>
      <p:sp>
        <p:nvSpPr>
          <p:cNvPr id="16" name="Rectangle 15"/>
          <p:cNvSpPr/>
          <p:nvPr/>
        </p:nvSpPr>
        <p:spPr>
          <a:xfrm>
            <a:off x="1213654" y="1441320"/>
            <a:ext cx="6797637" cy="769441"/>
          </a:xfrm>
          <a:prstGeom prst="rect">
            <a:avLst/>
          </a:prstGeom>
        </p:spPr>
        <p:txBody>
          <a:bodyPr wrap="square">
            <a:spAutoFit/>
          </a:bodyPr>
          <a:lstStyle/>
          <a:p>
            <a:pPr algn="ctr"/>
            <a:r>
              <a:rPr lang="en-US" sz="2200" dirty="0"/>
              <a:t>Application to </a:t>
            </a:r>
            <a:r>
              <a:rPr lang="en-US" sz="2200" i="1" dirty="0"/>
              <a:t>de novo</a:t>
            </a:r>
            <a:r>
              <a:rPr lang="en-US" sz="2200" dirty="0"/>
              <a:t> variation found in cases with autism spectrum disorders (ASD)</a:t>
            </a:r>
          </a:p>
        </p:txBody>
      </p:sp>
    </p:spTree>
    <p:extLst>
      <p:ext uri="{BB962C8B-B14F-4D97-AF65-F5344CB8AC3E}">
        <p14:creationId xmlns:p14="http://schemas.microsoft.com/office/powerpoint/2010/main" val="2193012158"/>
      </p:ext>
    </p:extLst>
  </p:cSld>
  <p:clrMapOvr>
    <a:masterClrMapping/>
  </p:clrMapOvr>
  <mc:AlternateContent xmlns:mc="http://schemas.openxmlformats.org/markup-compatibility/2006" xmlns:p14="http://schemas.microsoft.com/office/powerpoint/2010/main">
    <mc:Choice Requires="p14">
      <p:transition spd="slow" p14:dur="2000" advTm="19583"/>
    </mc:Choice>
    <mc:Fallback xmlns="">
      <p:transition spd="slow" advTm="1958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pPr algn="ctr"/>
            <a:r>
              <a:rPr lang="en-US" sz="3200" dirty="0"/>
              <a:t>Illumina sequencing</a:t>
            </a:r>
          </a:p>
        </p:txBody>
      </p:sp>
      <p:pic>
        <p:nvPicPr>
          <p:cNvPr id="3" name="Picture 2"/>
          <p:cNvPicPr>
            <a:picLocks noChangeAspect="1"/>
          </p:cNvPicPr>
          <p:nvPr/>
        </p:nvPicPr>
        <p:blipFill>
          <a:blip r:embed="rId2"/>
          <a:stretch>
            <a:fillRect/>
          </a:stretch>
        </p:blipFill>
        <p:spPr>
          <a:xfrm>
            <a:off x="0" y="1207083"/>
            <a:ext cx="9144000" cy="4997774"/>
          </a:xfrm>
          <a:prstGeom prst="rect">
            <a:avLst/>
          </a:prstGeom>
        </p:spPr>
      </p:pic>
    </p:spTree>
    <p:extLst>
      <p:ext uri="{BB962C8B-B14F-4D97-AF65-F5344CB8AC3E}">
        <p14:creationId xmlns:p14="http://schemas.microsoft.com/office/powerpoint/2010/main" val="1188886378"/>
      </p:ext>
    </p:extLst>
  </p:cSld>
  <p:clrMapOvr>
    <a:masterClrMapping/>
  </p:clrMapOvr>
  <mc:AlternateContent xmlns:mc="http://schemas.openxmlformats.org/markup-compatibility/2006" xmlns:p14="http://schemas.microsoft.com/office/powerpoint/2010/main">
    <mc:Choice Requires="p14">
      <p:transition spd="slow" p14:dur="2000" advTm="82902"/>
    </mc:Choice>
    <mc:Fallback xmlns="">
      <p:transition spd="slow" advTm="82902"/>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03007"/>
            <a:ext cx="7886700" cy="994172"/>
          </a:xfrm>
        </p:spPr>
        <p:txBody>
          <a:bodyPr>
            <a:noAutofit/>
          </a:bodyPr>
          <a:lstStyle/>
          <a:p>
            <a:pPr algn="ctr"/>
            <a:r>
              <a:rPr lang="en-US" sz="2400" dirty="0"/>
              <a:t>Genome-wide excess of both missense and loss-of-function (</a:t>
            </a:r>
            <a:r>
              <a:rPr lang="en-US" sz="2400" dirty="0" err="1"/>
              <a:t>LoF</a:t>
            </a:r>
            <a:r>
              <a:rPr lang="en-US" sz="2400" dirty="0"/>
              <a:t>) </a:t>
            </a:r>
            <a:r>
              <a:rPr lang="en-US" sz="2400" i="1" dirty="0"/>
              <a:t>de novo</a:t>
            </a:r>
            <a:r>
              <a:rPr lang="en-US" sz="2400" dirty="0"/>
              <a:t> variants in ASD cases</a:t>
            </a:r>
          </a:p>
        </p:txBody>
      </p:sp>
      <p:sp>
        <p:nvSpPr>
          <p:cNvPr id="11" name="TextBox 10"/>
          <p:cNvSpPr txBox="1"/>
          <p:nvPr/>
        </p:nvSpPr>
        <p:spPr>
          <a:xfrm>
            <a:off x="5173041" y="6487211"/>
            <a:ext cx="3970959" cy="276999"/>
          </a:xfrm>
          <a:prstGeom prst="rect">
            <a:avLst/>
          </a:prstGeom>
          <a:noFill/>
        </p:spPr>
        <p:txBody>
          <a:bodyPr wrap="none" rtlCol="0">
            <a:spAutoFit/>
          </a:bodyPr>
          <a:lstStyle/>
          <a:p>
            <a:r>
              <a:rPr lang="en-US" sz="1200" dirty="0"/>
              <a:t>Samocha et al 2014; De </a:t>
            </a:r>
            <a:r>
              <a:rPr lang="en-US" sz="1200" dirty="0" err="1"/>
              <a:t>Rubeis</a:t>
            </a:r>
            <a:r>
              <a:rPr lang="en-US" sz="1200" dirty="0"/>
              <a:t> et al 2014; </a:t>
            </a:r>
            <a:r>
              <a:rPr lang="en-US" sz="1200" dirty="0" err="1"/>
              <a:t>Iossifov</a:t>
            </a:r>
            <a:r>
              <a:rPr lang="en-US" sz="1200" dirty="0"/>
              <a:t> et al 2014</a:t>
            </a:r>
          </a:p>
        </p:txBody>
      </p:sp>
      <mc:AlternateContent xmlns:mc="http://schemas.openxmlformats.org/markup-compatibility/2006" xmlns:a14="http://schemas.microsoft.com/office/drawing/2010/main">
        <mc:Choice Requires="a14">
          <p:sp>
            <p:nvSpPr>
              <p:cNvPr id="4" name="TextBox 3"/>
              <p:cNvSpPr txBox="1"/>
              <p:nvPr/>
            </p:nvSpPr>
            <p:spPr>
              <a:xfrm>
                <a:off x="0" y="4152437"/>
                <a:ext cx="9143999" cy="1656544"/>
              </a:xfrm>
              <a:prstGeom prst="rect">
                <a:avLst/>
              </a:prstGeom>
              <a:noFill/>
            </p:spPr>
            <p:txBody>
              <a:bodyPr wrap="square" rtlCol="0">
                <a:spAutoFit/>
              </a:bodyPr>
              <a:lstStyle/>
              <a:p>
                <a:pPr algn="ctr"/>
                <a:r>
                  <a:rPr lang="en-US" sz="2200" dirty="0">
                    <a:solidFill>
                      <a:schemeClr val="accent1"/>
                    </a:solidFill>
                  </a:rPr>
                  <a:t>X~Poisson(</a:t>
                </a:r>
                <a:r>
                  <a:rPr lang="en-US" sz="2200" dirty="0" err="1">
                    <a:solidFill>
                      <a:schemeClr val="accent1"/>
                    </a:solidFill>
                  </a:rPr>
                  <a:t>λ</a:t>
                </a:r>
                <a:r>
                  <a:rPr lang="en-US" sz="2200" dirty="0">
                    <a:solidFill>
                      <a:schemeClr val="accent1"/>
                    </a:solidFill>
                  </a:rPr>
                  <a:t>=Expected)</a:t>
                </a:r>
              </a:p>
              <a:p>
                <a:pPr algn="ctr"/>
                <a:r>
                  <a:rPr lang="en-US" sz="2200" dirty="0">
                    <a:solidFill>
                      <a:schemeClr val="accent1"/>
                    </a:solidFill>
                  </a:rPr>
                  <a:t>One-sided Poisson test: </a:t>
                </a:r>
              </a:p>
              <a:p>
                <a:pPr algn="ctr"/>
                <a14:m>
                  <m:oMath xmlns:m="http://schemas.openxmlformats.org/officeDocument/2006/math">
                    <m:func>
                      <m:funcPr>
                        <m:ctrlPr>
                          <a:rPr lang="en-US" sz="2200" i="1">
                            <a:solidFill>
                              <a:schemeClr val="accent1"/>
                            </a:solidFill>
                            <a:latin typeface="Cambria Math" panose="02040503050406030204" pitchFamily="18" charset="0"/>
                          </a:rPr>
                        </m:ctrlPr>
                      </m:funcPr>
                      <m:fName>
                        <m:r>
                          <m:rPr>
                            <m:sty m:val="p"/>
                          </m:rPr>
                          <a:rPr lang="en-US" sz="2200">
                            <a:solidFill>
                              <a:schemeClr val="accent1"/>
                            </a:solidFill>
                            <a:latin typeface="Cambria Math" charset="0"/>
                          </a:rPr>
                          <m:t>Pr</m:t>
                        </m:r>
                      </m:fName>
                      <m:e>
                        <m:d>
                          <m:dPr>
                            <m:ctrlPr>
                              <a:rPr lang="en-US" sz="2200" i="1">
                                <a:solidFill>
                                  <a:schemeClr val="accent1"/>
                                </a:solidFill>
                                <a:latin typeface="Cambria Math" panose="02040503050406030204" pitchFamily="18" charset="0"/>
                              </a:rPr>
                            </m:ctrlPr>
                          </m:dPr>
                          <m:e>
                            <m:r>
                              <a:rPr lang="en-US" sz="2200" i="1">
                                <a:solidFill>
                                  <a:schemeClr val="accent1"/>
                                </a:solidFill>
                                <a:latin typeface="Cambria Math" charset="0"/>
                              </a:rPr>
                              <m:t>𝑋</m:t>
                            </m:r>
                            <m:r>
                              <a:rPr lang="en-US" sz="2200" i="1">
                                <a:solidFill>
                                  <a:schemeClr val="accent1"/>
                                </a:solidFill>
                                <a:latin typeface="Cambria Math" charset="0"/>
                                <a:ea typeface="Cambria Math" charset="0"/>
                                <a:cs typeface="Cambria Math" charset="0"/>
                              </a:rPr>
                              <m:t>≥</m:t>
                            </m:r>
                            <m:r>
                              <a:rPr lang="en-US" sz="2200" i="1">
                                <a:solidFill>
                                  <a:schemeClr val="accent1"/>
                                </a:solidFill>
                                <a:latin typeface="Cambria Math" charset="0"/>
                                <a:ea typeface="Cambria Math" charset="0"/>
                                <a:cs typeface="Cambria Math" charset="0"/>
                              </a:rPr>
                              <m:t>𝑂𝑏𝑠𝑒𝑟𝑣𝑒𝑑</m:t>
                            </m:r>
                          </m:e>
                        </m:d>
                      </m:e>
                    </m:func>
                  </m:oMath>
                </a14:m>
                <a:r>
                  <a:rPr lang="en-US" sz="2200" i="1" dirty="0">
                    <a:solidFill>
                      <a:schemeClr val="accent1"/>
                    </a:solidFill>
                    <a:latin typeface="Cambria Math" charset="0"/>
                    <a:ea typeface="Cambria Math" charset="0"/>
                    <a:cs typeface="Cambria Math" charset="0"/>
                  </a:rPr>
                  <a:t> </a:t>
                </a:r>
                <a14:m>
                  <m:oMath xmlns:m="http://schemas.openxmlformats.org/officeDocument/2006/math">
                    <m:r>
                      <a:rPr lang="en-US" sz="2200" i="1">
                        <a:solidFill>
                          <a:schemeClr val="accent1"/>
                        </a:solidFill>
                        <a:latin typeface="Cambria Math" charset="0"/>
                        <a:ea typeface="Cambria Math" charset="0"/>
                        <a:cs typeface="Cambria Math" charset="0"/>
                      </a:rPr>
                      <m:t>=1−</m:t>
                    </m:r>
                    <m:func>
                      <m:funcPr>
                        <m:ctrlPr>
                          <a:rPr lang="en-US" sz="2200" i="1">
                            <a:solidFill>
                              <a:schemeClr val="accent1"/>
                            </a:solidFill>
                            <a:latin typeface="Cambria Math" panose="02040503050406030204" pitchFamily="18" charset="0"/>
                            <a:ea typeface="Cambria Math" charset="0"/>
                            <a:cs typeface="Cambria Math" charset="0"/>
                          </a:rPr>
                        </m:ctrlPr>
                      </m:funcPr>
                      <m:fName>
                        <m:r>
                          <m:rPr>
                            <m:sty m:val="p"/>
                          </m:rPr>
                          <a:rPr lang="en-US" sz="2200">
                            <a:solidFill>
                              <a:schemeClr val="accent1"/>
                            </a:solidFill>
                            <a:latin typeface="Cambria Math" charset="0"/>
                            <a:ea typeface="Cambria Math" charset="0"/>
                            <a:cs typeface="Cambria Math" charset="0"/>
                          </a:rPr>
                          <m:t>Pr</m:t>
                        </m:r>
                      </m:fName>
                      <m:e>
                        <m:d>
                          <m:dPr>
                            <m:ctrlPr>
                              <a:rPr lang="en-US" sz="2200" i="1">
                                <a:solidFill>
                                  <a:schemeClr val="accent1"/>
                                </a:solidFill>
                                <a:latin typeface="Cambria Math" panose="02040503050406030204" pitchFamily="18" charset="0"/>
                                <a:ea typeface="Cambria Math" charset="0"/>
                                <a:cs typeface="Cambria Math" charset="0"/>
                              </a:rPr>
                            </m:ctrlPr>
                          </m:dPr>
                          <m:e>
                            <m:r>
                              <a:rPr lang="en-US" sz="2200" i="1">
                                <a:solidFill>
                                  <a:schemeClr val="accent1"/>
                                </a:solidFill>
                                <a:latin typeface="Cambria Math" charset="0"/>
                                <a:ea typeface="Cambria Math" charset="0"/>
                                <a:cs typeface="Cambria Math" charset="0"/>
                              </a:rPr>
                              <m:t>𝑋</m:t>
                            </m:r>
                            <m:r>
                              <a:rPr lang="en-US" sz="2200" i="1">
                                <a:solidFill>
                                  <a:schemeClr val="accent1"/>
                                </a:solidFill>
                                <a:latin typeface="Cambria Math" charset="0"/>
                                <a:ea typeface="Cambria Math" charset="0"/>
                                <a:cs typeface="Cambria Math" charset="0"/>
                              </a:rPr>
                              <m:t>&lt;</m:t>
                            </m:r>
                            <m:r>
                              <a:rPr lang="en-US" sz="2200" i="1">
                                <a:solidFill>
                                  <a:schemeClr val="accent1"/>
                                </a:solidFill>
                                <a:latin typeface="Cambria Math" charset="0"/>
                                <a:ea typeface="Cambria Math" charset="0"/>
                                <a:cs typeface="Cambria Math" charset="0"/>
                              </a:rPr>
                              <m:t>𝑂𝑏𝑠𝑒𝑟𝑣𝑒𝑑</m:t>
                            </m:r>
                          </m:e>
                        </m:d>
                        <m:r>
                          <a:rPr lang="en-US" sz="2200" b="0" i="1" smtClean="0">
                            <a:solidFill>
                              <a:schemeClr val="accent1"/>
                            </a:solidFill>
                            <a:latin typeface="Cambria Math" panose="02040503050406030204" pitchFamily="18" charset="0"/>
                            <a:ea typeface="Cambria Math" charset="0"/>
                            <a:cs typeface="Cambria Math" charset="0"/>
                          </a:rPr>
                          <m:t> </m:t>
                        </m:r>
                      </m:e>
                    </m:func>
                    <m:r>
                      <a:rPr lang="en-US" sz="2200" i="1">
                        <a:solidFill>
                          <a:schemeClr val="accent1"/>
                        </a:solidFill>
                        <a:latin typeface="Cambria Math" charset="0"/>
                      </a:rPr>
                      <m:t>=1−</m:t>
                    </m:r>
                    <m:nary>
                      <m:naryPr>
                        <m:chr m:val="∑"/>
                        <m:ctrlPr>
                          <a:rPr lang="is-IS" sz="2200" i="1">
                            <a:solidFill>
                              <a:schemeClr val="accent1"/>
                            </a:solidFill>
                            <a:latin typeface="Cambria Math" panose="02040503050406030204" pitchFamily="18" charset="0"/>
                          </a:rPr>
                        </m:ctrlPr>
                      </m:naryPr>
                      <m:sub>
                        <m:r>
                          <m:rPr>
                            <m:brk m:alnAt="23"/>
                          </m:rPr>
                          <a:rPr lang="en-US" sz="2200" i="1">
                            <a:solidFill>
                              <a:schemeClr val="accent1"/>
                            </a:solidFill>
                            <a:latin typeface="Cambria Math" charset="0"/>
                          </a:rPr>
                          <m:t>𝑥</m:t>
                        </m:r>
                        <m:r>
                          <a:rPr lang="en-US" sz="2200" i="1">
                            <a:solidFill>
                              <a:schemeClr val="accent1"/>
                            </a:solidFill>
                            <a:latin typeface="Cambria Math" charset="0"/>
                          </a:rPr>
                          <m:t>=0</m:t>
                        </m:r>
                      </m:sub>
                      <m:sup>
                        <m:r>
                          <a:rPr lang="en-US" sz="2200" i="1">
                            <a:solidFill>
                              <a:schemeClr val="accent1"/>
                            </a:solidFill>
                            <a:latin typeface="Cambria Math" charset="0"/>
                          </a:rPr>
                          <m:t>𝑂𝑏𝑠𝑒𝑟𝑣𝑒𝑑</m:t>
                        </m:r>
                        <m:r>
                          <a:rPr lang="en-US" sz="2200" i="1">
                            <a:solidFill>
                              <a:schemeClr val="accent1"/>
                            </a:solidFill>
                            <a:latin typeface="Cambria Math" charset="0"/>
                          </a:rPr>
                          <m:t>−1</m:t>
                        </m:r>
                      </m:sup>
                      <m:e>
                        <m:f>
                          <m:fPr>
                            <m:ctrlPr>
                              <a:rPr lang="bg-BG" sz="2200" i="1">
                                <a:solidFill>
                                  <a:schemeClr val="accent1"/>
                                </a:solidFill>
                                <a:latin typeface="Cambria Math" panose="02040503050406030204" pitchFamily="18" charset="0"/>
                              </a:rPr>
                            </m:ctrlPr>
                          </m:fPr>
                          <m:num>
                            <m:sSup>
                              <m:sSupPr>
                                <m:ctrlPr>
                                  <a:rPr lang="bg-BG" sz="2200" i="1">
                                    <a:solidFill>
                                      <a:schemeClr val="accent1"/>
                                    </a:solidFill>
                                    <a:latin typeface="Cambria Math" panose="02040503050406030204" pitchFamily="18" charset="0"/>
                                  </a:rPr>
                                </m:ctrlPr>
                              </m:sSupPr>
                              <m:e>
                                <m:r>
                                  <a:rPr lang="en-US" sz="2200" i="1">
                                    <a:solidFill>
                                      <a:schemeClr val="accent1"/>
                                    </a:solidFill>
                                    <a:latin typeface="Cambria Math" charset="0"/>
                                  </a:rPr>
                                  <m:t>𝑒</m:t>
                                </m:r>
                              </m:e>
                              <m:sup>
                                <m:r>
                                  <a:rPr lang="en-US" sz="2200" i="1">
                                    <a:solidFill>
                                      <a:schemeClr val="accent1"/>
                                    </a:solidFill>
                                    <a:latin typeface="Cambria Math" charset="0"/>
                                  </a:rPr>
                                  <m:t>−</m:t>
                                </m:r>
                                <m:r>
                                  <a:rPr lang="en-US" sz="2200" i="1">
                                    <a:solidFill>
                                      <a:schemeClr val="accent1"/>
                                    </a:solidFill>
                                    <a:latin typeface="Cambria Math" charset="0"/>
                                    <a:ea typeface="Cambria Math" charset="0"/>
                                    <a:cs typeface="Cambria Math" charset="0"/>
                                  </a:rPr>
                                  <m:t>𝜆</m:t>
                                </m:r>
                              </m:sup>
                            </m:sSup>
                            <m:sSup>
                              <m:sSupPr>
                                <m:ctrlPr>
                                  <a:rPr lang="bg-BG" sz="2200" i="1">
                                    <a:solidFill>
                                      <a:schemeClr val="accent1"/>
                                    </a:solidFill>
                                    <a:latin typeface="Cambria Math" panose="02040503050406030204" pitchFamily="18" charset="0"/>
                                  </a:rPr>
                                </m:ctrlPr>
                              </m:sSupPr>
                              <m:e>
                                <m:r>
                                  <a:rPr lang="bg-BG" sz="2200" i="1">
                                    <a:solidFill>
                                      <a:schemeClr val="accent1"/>
                                    </a:solidFill>
                                    <a:latin typeface="Cambria Math" charset="0"/>
                                    <a:ea typeface="Cambria Math" charset="0"/>
                                    <a:cs typeface="Cambria Math" charset="0"/>
                                  </a:rPr>
                                  <m:t>𝜆</m:t>
                                </m:r>
                              </m:e>
                              <m:sup>
                                <m:r>
                                  <a:rPr lang="en-US" sz="2200" i="1">
                                    <a:solidFill>
                                      <a:schemeClr val="accent1"/>
                                    </a:solidFill>
                                    <a:latin typeface="Cambria Math" charset="0"/>
                                  </a:rPr>
                                  <m:t>𝑥</m:t>
                                </m:r>
                              </m:sup>
                            </m:sSup>
                          </m:num>
                          <m:den>
                            <m:r>
                              <a:rPr lang="en-US" sz="2200" i="1">
                                <a:solidFill>
                                  <a:schemeClr val="accent1"/>
                                </a:solidFill>
                                <a:latin typeface="Cambria Math" charset="0"/>
                              </a:rPr>
                              <m:t>𝑥</m:t>
                            </m:r>
                            <m:r>
                              <a:rPr lang="en-US" sz="2200" i="1">
                                <a:solidFill>
                                  <a:schemeClr val="accent1"/>
                                </a:solidFill>
                                <a:latin typeface="Cambria Math" charset="0"/>
                              </a:rPr>
                              <m:t>!</m:t>
                            </m:r>
                          </m:den>
                        </m:f>
                      </m:e>
                    </m:nary>
                  </m:oMath>
                </a14:m>
                <a:r>
                  <a:rPr lang="en-US" sz="2200" dirty="0">
                    <a:solidFill>
                      <a:schemeClr val="accent1"/>
                    </a:solidFill>
                  </a:rPr>
                  <a:t> </a:t>
                </a:r>
              </a:p>
              <a:p>
                <a:endParaRPr lang="en-US" sz="2200" dirty="0">
                  <a:solidFill>
                    <a:schemeClr val="accent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0" y="4152437"/>
                <a:ext cx="9143999" cy="1656544"/>
              </a:xfrm>
              <a:prstGeom prst="rect">
                <a:avLst/>
              </a:prstGeom>
              <a:blipFill>
                <a:blip r:embed="rId4"/>
                <a:stretch>
                  <a:fillRect t="-1527" b="-24427"/>
                </a:stretch>
              </a:blipFill>
            </p:spPr>
            <p:txBody>
              <a:bodyPr/>
              <a:lstStyle/>
              <a:p>
                <a:r>
                  <a:rPr lang="en-US">
                    <a:noFill/>
                  </a:rPr>
                  <a:t> </a:t>
                </a:r>
              </a:p>
            </p:txBody>
          </p:sp>
        </mc:Fallback>
      </mc:AlternateContent>
      <p:graphicFrame>
        <p:nvGraphicFramePr>
          <p:cNvPr id="12" name="Table 11"/>
          <p:cNvGraphicFramePr>
            <a:graphicFrameLocks noGrp="1"/>
          </p:cNvGraphicFramePr>
          <p:nvPr>
            <p:extLst>
              <p:ext uri="{D42A27DB-BD31-4B8C-83A1-F6EECF244321}">
                <p14:modId xmlns:p14="http://schemas.microsoft.com/office/powerpoint/2010/main" val="2069108614"/>
              </p:ext>
            </p:extLst>
          </p:nvPr>
        </p:nvGraphicFramePr>
        <p:xfrm>
          <a:off x="514303" y="1175123"/>
          <a:ext cx="8413797" cy="2715581"/>
        </p:xfrm>
        <a:graphic>
          <a:graphicData uri="http://schemas.openxmlformats.org/drawingml/2006/table">
            <a:tbl>
              <a:tblPr/>
              <a:tblGrid>
                <a:gridCol w="1606597">
                  <a:extLst>
                    <a:ext uri="{9D8B030D-6E8A-4147-A177-3AD203B41FA5}">
                      <a16:colId xmlns:a16="http://schemas.microsoft.com/office/drawing/2014/main" val="20000"/>
                    </a:ext>
                  </a:extLst>
                </a:gridCol>
                <a:gridCol w="638176">
                  <a:extLst>
                    <a:ext uri="{9D8B030D-6E8A-4147-A177-3AD203B41FA5}">
                      <a16:colId xmlns:a16="http://schemas.microsoft.com/office/drawing/2014/main" val="20001"/>
                    </a:ext>
                  </a:extLst>
                </a:gridCol>
                <a:gridCol w="1620838">
                  <a:extLst>
                    <a:ext uri="{9D8B030D-6E8A-4147-A177-3AD203B41FA5}">
                      <a16:colId xmlns:a16="http://schemas.microsoft.com/office/drawing/2014/main" val="20002"/>
                    </a:ext>
                  </a:extLst>
                </a:gridCol>
                <a:gridCol w="1184403">
                  <a:extLst>
                    <a:ext uri="{9D8B030D-6E8A-4147-A177-3AD203B41FA5}">
                      <a16:colId xmlns:a16="http://schemas.microsoft.com/office/drawing/2014/main" val="20003"/>
                    </a:ext>
                  </a:extLst>
                </a:gridCol>
                <a:gridCol w="1130047">
                  <a:extLst>
                    <a:ext uri="{9D8B030D-6E8A-4147-A177-3AD203B41FA5}">
                      <a16:colId xmlns:a16="http://schemas.microsoft.com/office/drawing/2014/main" val="20004"/>
                    </a:ext>
                  </a:extLst>
                </a:gridCol>
                <a:gridCol w="2233736">
                  <a:extLst>
                    <a:ext uri="{9D8B030D-6E8A-4147-A177-3AD203B41FA5}">
                      <a16:colId xmlns:a16="http://schemas.microsoft.com/office/drawing/2014/main" val="20005"/>
                    </a:ext>
                  </a:extLst>
                </a:gridCol>
              </a:tblGrid>
              <a:tr h="461963">
                <a:tc>
                  <a:txBody>
                    <a:bodyPr/>
                    <a:lstStyle/>
                    <a:p>
                      <a:pPr algn="ctr" fontAlgn="ctr"/>
                      <a:r>
                        <a:rPr lang="en-US" sz="2200" b="1" i="0" u="none" strike="noStrike" dirty="0">
                          <a:solidFill>
                            <a:srgbClr val="000000"/>
                          </a:solidFill>
                          <a:effectLst/>
                          <a:latin typeface="Calibri" charset="0"/>
                        </a:rPr>
                        <a:t>Sample set</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Calibri" charset="0"/>
                        </a:rPr>
                        <a:t>N</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Calibri" charset="0"/>
                        </a:rPr>
                        <a:t>Consequence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Calibri" charset="0"/>
                        </a:rPr>
                        <a:t>Observed</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Calibri" charset="0"/>
                        </a:rPr>
                        <a:t>Expected</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1" i="0" u="none" strike="noStrike" dirty="0">
                          <a:solidFill>
                            <a:srgbClr val="000000"/>
                          </a:solidFill>
                          <a:effectLst/>
                          <a:latin typeface="Calibri" charset="0"/>
                        </a:rPr>
                        <a:t>one-sided Poisson p-value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33363">
                <a:tc rowSpan="3">
                  <a:txBody>
                    <a:bodyPr/>
                    <a:lstStyle/>
                    <a:p>
                      <a:pPr algn="ctr" fontAlgn="ctr"/>
                      <a:r>
                        <a:rPr lang="en-US" sz="2200" b="0" i="0" u="none" strike="noStrike" dirty="0">
                          <a:solidFill>
                            <a:srgbClr val="000000"/>
                          </a:solidFill>
                          <a:effectLst/>
                          <a:latin typeface="Calibri" charset="0"/>
                        </a:rPr>
                        <a:t>affected siblings</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is-IS" sz="2200" b="0" i="0" u="none" strike="noStrike">
                          <a:solidFill>
                            <a:srgbClr val="000000"/>
                          </a:solidFill>
                          <a:effectLst/>
                          <a:latin typeface="Calibri" charset="0"/>
                        </a:rPr>
                        <a:t>3982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0" i="0" u="none" strike="noStrike" dirty="0">
                          <a:solidFill>
                            <a:srgbClr val="000000"/>
                          </a:solidFill>
                          <a:effectLst/>
                          <a:latin typeface="Calibri" charset="0"/>
                        </a:rPr>
                        <a:t>s</a:t>
                      </a:r>
                      <a:r>
                        <a:rPr lang="is-IS" sz="2200" b="0" i="0" u="none" strike="noStrike" dirty="0">
                          <a:solidFill>
                            <a:srgbClr val="000000"/>
                          </a:solidFill>
                          <a:effectLst/>
                          <a:latin typeface="Calibri" charset="0"/>
                        </a:rPr>
                        <a:t>ynonymous</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s-IS" sz="2200" b="0" i="0" u="none" strike="noStrike" dirty="0">
                          <a:solidFill>
                            <a:srgbClr val="000000"/>
                          </a:solidFill>
                          <a:effectLst/>
                          <a:latin typeface="Calibri" charset="0"/>
                        </a:rPr>
                        <a:t>1048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r-HR" sz="2200" b="0" i="0" u="none" strike="noStrike" dirty="0">
                          <a:solidFill>
                            <a:srgbClr val="000000"/>
                          </a:solidFill>
                          <a:effectLst/>
                          <a:latin typeface="Calibri" charset="0"/>
                        </a:rPr>
                        <a:t>1092.66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b-NO" sz="2200" b="0" i="0" u="none" strike="noStrike" dirty="0">
                          <a:solidFill>
                            <a:srgbClr val="000000"/>
                          </a:solidFill>
                          <a:effectLst/>
                          <a:latin typeface="Calibri" charset="0"/>
                        </a:rPr>
                        <a:t>0.91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33363">
                <a:tc vMerge="1">
                  <a:txBody>
                    <a:bodyPr/>
                    <a:lstStyle/>
                    <a:p>
                      <a:endParaRPr lang="en-US"/>
                    </a:p>
                  </a:txBody>
                  <a:tcPr/>
                </a:tc>
                <a:tc vMerge="1">
                  <a:txBody>
                    <a:bodyPr/>
                    <a:lstStyle/>
                    <a:p>
                      <a:endParaRPr lang="en-US"/>
                    </a:p>
                  </a:txBody>
                  <a:tcPr/>
                </a:tc>
                <a:tc>
                  <a:txBody>
                    <a:bodyPr/>
                    <a:lstStyle/>
                    <a:p>
                      <a:pPr algn="ctr" fontAlgn="ctr"/>
                      <a:r>
                        <a:rPr lang="is-IS" sz="2200" b="0" i="0" u="none" strike="noStrike" dirty="0">
                          <a:solidFill>
                            <a:srgbClr val="000000"/>
                          </a:solidFill>
                          <a:effectLst/>
                          <a:latin typeface="Calibri" charset="0"/>
                        </a:rPr>
                        <a:t>missense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s-IS" sz="2200" b="0" i="0" u="none" strike="noStrike">
                          <a:solidFill>
                            <a:srgbClr val="000000"/>
                          </a:solidFill>
                          <a:effectLst/>
                          <a:latin typeface="Calibri" charset="0"/>
                        </a:rPr>
                        <a:t>2814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r-HR" sz="2200" b="0" i="0" u="none" strike="noStrike">
                          <a:solidFill>
                            <a:srgbClr val="000000"/>
                          </a:solidFill>
                          <a:effectLst/>
                          <a:latin typeface="Calibri" charset="0"/>
                        </a:rPr>
                        <a:t>2470.03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b-NO" sz="2200" b="0" i="0" u="none" strike="noStrike" dirty="0">
                          <a:solidFill>
                            <a:srgbClr val="000000"/>
                          </a:solidFill>
                          <a:effectLst/>
                          <a:latin typeface="Calibri" charset="0"/>
                        </a:rPr>
                        <a:t>7x10</a:t>
                      </a:r>
                      <a:r>
                        <a:rPr lang="nb-NO" sz="2200" b="0" i="0" u="none" strike="noStrike" baseline="30000" dirty="0">
                          <a:solidFill>
                            <a:srgbClr val="000000"/>
                          </a:solidFill>
                          <a:effectLst/>
                          <a:latin typeface="Calibri" charset="0"/>
                        </a:rPr>
                        <a:t>-12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33363">
                <a:tc vMerge="1">
                  <a:txBody>
                    <a:bodyPr/>
                    <a:lstStyle/>
                    <a:p>
                      <a:endParaRPr lang="en-US"/>
                    </a:p>
                  </a:txBody>
                  <a:tcPr/>
                </a:tc>
                <a:tc vMerge="1">
                  <a:txBody>
                    <a:bodyPr/>
                    <a:lstStyle/>
                    <a:p>
                      <a:endParaRPr lang="en-US"/>
                    </a:p>
                  </a:txBody>
                  <a:tcPr/>
                </a:tc>
                <a:tc>
                  <a:txBody>
                    <a:bodyPr/>
                    <a:lstStyle/>
                    <a:p>
                      <a:pPr algn="ctr" fontAlgn="ctr"/>
                      <a:r>
                        <a:rPr lang="fi-FI" sz="2200" b="0" i="0" u="none" strike="noStrike" dirty="0" err="1">
                          <a:solidFill>
                            <a:srgbClr val="000000"/>
                          </a:solidFill>
                          <a:effectLst/>
                          <a:latin typeface="Calibri" charset="0"/>
                        </a:rPr>
                        <a:t>LoF</a:t>
                      </a:r>
                      <a:endParaRPr lang="fi-FI" sz="2200" b="0" i="0" u="none" strike="noStrike" dirty="0">
                        <a:solidFill>
                          <a:srgbClr val="000000"/>
                        </a:solidFill>
                        <a:effectLst/>
                        <a:latin typeface="Calibri"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i-FI" sz="2200" b="0" i="0" u="none" strike="noStrike">
                          <a:solidFill>
                            <a:srgbClr val="000000"/>
                          </a:solidFill>
                          <a:effectLst/>
                          <a:latin typeface="Calibri" charset="0"/>
                        </a:rPr>
                        <a:t>579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r-HR" sz="2200" b="0" i="0" u="none" strike="noStrike">
                          <a:solidFill>
                            <a:srgbClr val="000000"/>
                          </a:solidFill>
                          <a:effectLst/>
                          <a:latin typeface="Calibri" charset="0"/>
                        </a:rPr>
                        <a:t>341.26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b-NO" sz="2200" b="0" i="0" u="none" strike="noStrike" dirty="0">
                          <a:solidFill>
                            <a:srgbClr val="000000"/>
                          </a:solidFill>
                          <a:effectLst/>
                          <a:latin typeface="Calibri" charset="0"/>
                        </a:rPr>
                        <a:t>9x10</a:t>
                      </a:r>
                      <a:r>
                        <a:rPr lang="nb-NO" sz="2200" b="0" i="0" u="none" strike="noStrike" baseline="30000" dirty="0">
                          <a:solidFill>
                            <a:srgbClr val="000000"/>
                          </a:solidFill>
                          <a:effectLst/>
                          <a:latin typeface="Calibri" charset="0"/>
                        </a:rPr>
                        <a:t>-32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33363">
                <a:tc rowSpan="3">
                  <a:txBody>
                    <a:bodyPr/>
                    <a:lstStyle/>
                    <a:p>
                      <a:pPr algn="ctr" fontAlgn="ctr"/>
                      <a:r>
                        <a:rPr lang="en-US" sz="2200" b="0" i="0" u="none" strike="noStrike" dirty="0">
                          <a:solidFill>
                            <a:srgbClr val="000000"/>
                          </a:solidFill>
                          <a:effectLst/>
                          <a:latin typeface="Calibri" charset="0"/>
                        </a:rPr>
                        <a:t>unaffected siblings</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fontAlgn="ctr"/>
                      <a:r>
                        <a:rPr lang="is-IS" sz="2200" b="0" i="0" u="none" strike="noStrike">
                          <a:solidFill>
                            <a:srgbClr val="000000"/>
                          </a:solidFill>
                          <a:effectLst/>
                          <a:latin typeface="Calibri" charset="0"/>
                        </a:rPr>
                        <a:t>2078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0" i="0" u="none" strike="noStrike" dirty="0">
                          <a:solidFill>
                            <a:srgbClr val="000000"/>
                          </a:solidFill>
                          <a:effectLst/>
                          <a:latin typeface="Calibri" charset="0"/>
                        </a:rPr>
                        <a:t>s</a:t>
                      </a:r>
                      <a:r>
                        <a:rPr lang="is-IS" sz="2200" b="0" i="0" u="none" strike="noStrike" dirty="0">
                          <a:solidFill>
                            <a:srgbClr val="000000"/>
                          </a:solidFill>
                          <a:effectLst/>
                          <a:latin typeface="Calibri" charset="0"/>
                        </a:rPr>
                        <a:t>ynonymous</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s-IS" sz="2200" b="0" i="0" u="none" strike="noStrike">
                          <a:solidFill>
                            <a:srgbClr val="000000"/>
                          </a:solidFill>
                          <a:effectLst/>
                          <a:latin typeface="Calibri" charset="0"/>
                        </a:rPr>
                        <a:t>532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b-NO" sz="2200" b="0" i="0" u="none" strike="noStrike">
                          <a:solidFill>
                            <a:srgbClr val="000000"/>
                          </a:solidFill>
                          <a:effectLst/>
                          <a:latin typeface="Calibri" charset="0"/>
                        </a:rPr>
                        <a:t>570.20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b-NO" sz="2200" b="0" i="0" u="none" strike="noStrike" dirty="0">
                          <a:solidFill>
                            <a:srgbClr val="000000"/>
                          </a:solidFill>
                          <a:effectLst/>
                          <a:latin typeface="Calibri" charset="0"/>
                        </a:rPr>
                        <a:t>0.95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33363">
                <a:tc vMerge="1">
                  <a:txBody>
                    <a:bodyPr/>
                    <a:lstStyle/>
                    <a:p>
                      <a:endParaRPr lang="en-US"/>
                    </a:p>
                  </a:txBody>
                  <a:tcPr/>
                </a:tc>
                <a:tc vMerge="1">
                  <a:txBody>
                    <a:bodyPr/>
                    <a:lstStyle/>
                    <a:p>
                      <a:endParaRPr lang="en-US"/>
                    </a:p>
                  </a:txBody>
                  <a:tcPr/>
                </a:tc>
                <a:tc>
                  <a:txBody>
                    <a:bodyPr/>
                    <a:lstStyle/>
                    <a:p>
                      <a:pPr algn="ctr" fontAlgn="ctr"/>
                      <a:r>
                        <a:rPr lang="is-IS" sz="2200" b="0" i="0" u="none" strike="noStrike" dirty="0">
                          <a:solidFill>
                            <a:srgbClr val="000000"/>
                          </a:solidFill>
                          <a:effectLst/>
                          <a:latin typeface="Calibri" charset="0"/>
                        </a:rPr>
                        <a:t>missense</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s-IS" sz="2200" b="0" i="0" u="none" strike="noStrike">
                          <a:solidFill>
                            <a:srgbClr val="000000"/>
                          </a:solidFill>
                          <a:effectLst/>
                          <a:latin typeface="Calibri" charset="0"/>
                        </a:rPr>
                        <a:t>1258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is-IS" sz="2200" b="0" i="0" u="none" strike="noStrike">
                          <a:solidFill>
                            <a:srgbClr val="000000"/>
                          </a:solidFill>
                          <a:effectLst/>
                          <a:latin typeface="Calibri" charset="0"/>
                        </a:rPr>
                        <a:t>1288.98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r-HR" sz="2200" b="0" i="0" u="none" strike="noStrike" dirty="0">
                          <a:solidFill>
                            <a:srgbClr val="000000"/>
                          </a:solidFill>
                          <a:effectLst/>
                          <a:latin typeface="Calibri" charset="0"/>
                        </a:rPr>
                        <a:t>0.8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01859">
                <a:tc vMerge="1">
                  <a:txBody>
                    <a:bodyPr/>
                    <a:lstStyle/>
                    <a:p>
                      <a:endParaRPr lang="en-US"/>
                    </a:p>
                  </a:txBody>
                  <a:tcPr/>
                </a:tc>
                <a:tc vMerge="1">
                  <a:txBody>
                    <a:bodyPr/>
                    <a:lstStyle/>
                    <a:p>
                      <a:endParaRPr lang="en-US"/>
                    </a:p>
                  </a:txBody>
                  <a:tcPr/>
                </a:tc>
                <a:tc>
                  <a:txBody>
                    <a:bodyPr/>
                    <a:lstStyle/>
                    <a:p>
                      <a:pPr algn="ctr" fontAlgn="ctr"/>
                      <a:r>
                        <a:rPr lang="fi-FI" sz="2200" b="0" i="0" u="none" strike="noStrike" dirty="0" err="1">
                          <a:solidFill>
                            <a:srgbClr val="000000"/>
                          </a:solidFill>
                          <a:effectLst/>
                          <a:latin typeface="Calibri" charset="0"/>
                        </a:rPr>
                        <a:t>LoF</a:t>
                      </a:r>
                      <a:endParaRPr lang="fi-FI" sz="2200" b="0" i="0" u="none" strike="noStrike" dirty="0">
                        <a:solidFill>
                          <a:srgbClr val="000000"/>
                        </a:solidFill>
                        <a:effectLst/>
                        <a:latin typeface="Calibri" charset="0"/>
                      </a:endParaRP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2200" b="0" i="0" u="none" strike="noStrike">
                          <a:solidFill>
                            <a:srgbClr val="000000"/>
                          </a:solidFill>
                          <a:effectLst/>
                          <a:latin typeface="Calibri" charset="0"/>
                        </a:rPr>
                        <a:t>190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hr-HR" sz="2200" b="0" i="0" u="none" strike="noStrike">
                          <a:solidFill>
                            <a:srgbClr val="000000"/>
                          </a:solidFill>
                          <a:effectLst/>
                          <a:latin typeface="Calibri" charset="0"/>
                        </a:rPr>
                        <a:t>178.08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nb-NO" sz="2200" b="0" i="0" u="none" strike="noStrike" dirty="0">
                          <a:solidFill>
                            <a:srgbClr val="000000"/>
                          </a:solidFill>
                          <a:effectLst/>
                          <a:latin typeface="Calibri" charset="0"/>
                        </a:rPr>
                        <a:t>0.2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3" name="Rectangle 12"/>
          <p:cNvSpPr/>
          <p:nvPr/>
        </p:nvSpPr>
        <p:spPr>
          <a:xfrm>
            <a:off x="243176" y="5717770"/>
            <a:ext cx="8900824" cy="769441"/>
          </a:xfrm>
          <a:prstGeom prst="rect">
            <a:avLst/>
          </a:prstGeom>
        </p:spPr>
        <p:txBody>
          <a:bodyPr wrap="square">
            <a:spAutoFit/>
          </a:bodyPr>
          <a:lstStyle/>
          <a:p>
            <a:pPr algn="ctr"/>
            <a:r>
              <a:rPr lang="en-US" sz="2200" dirty="0"/>
              <a:t>Genome-wide burden of synonymous: should have </a:t>
            </a:r>
            <a:r>
              <a:rPr lang="en-US" sz="2200" dirty="0" err="1"/>
              <a:t>observed≈expected</a:t>
            </a:r>
            <a:r>
              <a:rPr lang="en-US" sz="2200" dirty="0"/>
              <a:t> </a:t>
            </a:r>
          </a:p>
          <a:p>
            <a:pPr algn="ctr"/>
            <a:r>
              <a:rPr lang="en-US" sz="2200" dirty="0">
                <a:sym typeface="Wingdings"/>
              </a:rPr>
              <a:t> can use this metric to set threshold for calling </a:t>
            </a:r>
            <a:r>
              <a:rPr lang="en-US" sz="2200" i="1" dirty="0">
                <a:sym typeface="Wingdings"/>
              </a:rPr>
              <a:t>de </a:t>
            </a:r>
            <a:r>
              <a:rPr lang="en-US" sz="2200" i="1" dirty="0" err="1">
                <a:sym typeface="Wingdings"/>
              </a:rPr>
              <a:t>novos</a:t>
            </a:r>
            <a:r>
              <a:rPr lang="en-US" sz="2200" i="1" dirty="0">
                <a:sym typeface="Wingdings"/>
              </a:rPr>
              <a:t> </a:t>
            </a:r>
            <a:r>
              <a:rPr lang="en-US" sz="2200" dirty="0">
                <a:sym typeface="Wingdings"/>
              </a:rPr>
              <a:t>accurately</a:t>
            </a:r>
            <a:endParaRPr lang="en-US" sz="2200" dirty="0"/>
          </a:p>
        </p:txBody>
      </p:sp>
    </p:spTree>
    <p:custDataLst>
      <p:tags r:id="rId1"/>
    </p:custDataLst>
    <p:extLst>
      <p:ext uri="{BB962C8B-B14F-4D97-AF65-F5344CB8AC3E}">
        <p14:creationId xmlns:p14="http://schemas.microsoft.com/office/powerpoint/2010/main" val="2884819915"/>
      </p:ext>
    </p:extLst>
  </p:cSld>
  <p:clrMapOvr>
    <a:masterClrMapping/>
  </p:clrMapOvr>
  <mc:AlternateContent xmlns:mc="http://schemas.openxmlformats.org/markup-compatibility/2006" xmlns:p14="http://schemas.microsoft.com/office/powerpoint/2010/main">
    <mc:Choice Requires="p14">
      <p:transition spd="slow" p14:dur="2000" advTm="105273"/>
    </mc:Choice>
    <mc:Fallback xmlns="">
      <p:transition spd="slow" advTm="1052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7675"/>
            <a:ext cx="7886700" cy="994172"/>
          </a:xfrm>
        </p:spPr>
        <p:txBody>
          <a:bodyPr>
            <a:noAutofit/>
          </a:bodyPr>
          <a:lstStyle/>
          <a:p>
            <a:pPr algn="ctr"/>
            <a:r>
              <a:rPr lang="en-US" sz="3200" dirty="0"/>
              <a:t>Is there a significant excess of </a:t>
            </a:r>
            <a:r>
              <a:rPr lang="en-US" sz="3200" i="1" dirty="0"/>
              <a:t>de novo </a:t>
            </a:r>
            <a:r>
              <a:rPr lang="en-US" sz="3200" dirty="0"/>
              <a:t>variants in a specific gene?</a:t>
            </a:r>
          </a:p>
        </p:txBody>
      </p:sp>
      <p:graphicFrame>
        <p:nvGraphicFramePr>
          <p:cNvPr id="3" name="Table 2"/>
          <p:cNvGraphicFramePr>
            <a:graphicFrameLocks noGrp="1"/>
          </p:cNvGraphicFramePr>
          <p:nvPr>
            <p:extLst/>
          </p:nvPr>
        </p:nvGraphicFramePr>
        <p:xfrm>
          <a:off x="402276" y="1744607"/>
          <a:ext cx="4621336" cy="3739515"/>
        </p:xfrm>
        <a:graphic>
          <a:graphicData uri="http://schemas.openxmlformats.org/drawingml/2006/table">
            <a:tbl>
              <a:tblPr firstRow="1" bandRow="1">
                <a:tableStyleId>{2D5ABB26-0587-4C30-8999-92F81FD0307C}</a:tableStyleId>
              </a:tblPr>
              <a:tblGrid>
                <a:gridCol w="1057275">
                  <a:extLst>
                    <a:ext uri="{9D8B030D-6E8A-4147-A177-3AD203B41FA5}">
                      <a16:colId xmlns:a16="http://schemas.microsoft.com/office/drawing/2014/main" val="20000"/>
                    </a:ext>
                  </a:extLst>
                </a:gridCol>
                <a:gridCol w="1310919">
                  <a:extLst>
                    <a:ext uri="{9D8B030D-6E8A-4147-A177-3AD203B41FA5}">
                      <a16:colId xmlns:a16="http://schemas.microsoft.com/office/drawing/2014/main" val="20001"/>
                    </a:ext>
                  </a:extLst>
                </a:gridCol>
                <a:gridCol w="1331402">
                  <a:extLst>
                    <a:ext uri="{9D8B030D-6E8A-4147-A177-3AD203B41FA5}">
                      <a16:colId xmlns:a16="http://schemas.microsoft.com/office/drawing/2014/main" val="20002"/>
                    </a:ext>
                  </a:extLst>
                </a:gridCol>
                <a:gridCol w="921740">
                  <a:extLst>
                    <a:ext uri="{9D8B030D-6E8A-4147-A177-3AD203B41FA5}">
                      <a16:colId xmlns:a16="http://schemas.microsoft.com/office/drawing/2014/main" val="20003"/>
                    </a:ext>
                  </a:extLst>
                </a:gridCol>
              </a:tblGrid>
              <a:tr h="280252">
                <a:tc>
                  <a:txBody>
                    <a:bodyPr/>
                    <a:lstStyle/>
                    <a:p>
                      <a:pPr algn="ctr" fontAlgn="ctr">
                        <a:lnSpc>
                          <a:spcPct val="100000"/>
                        </a:lnSpc>
                      </a:pPr>
                      <a:r>
                        <a:rPr lang="en-US" sz="1800" b="1" i="0" u="none" strike="noStrike" dirty="0">
                          <a:solidFill>
                            <a:srgbClr val="000000"/>
                          </a:solidFill>
                          <a:effectLst/>
                          <a:latin typeface="+mn-lt"/>
                        </a:rPr>
                        <a:t>Gene</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00000"/>
                        </a:lnSpc>
                      </a:pPr>
                      <a:r>
                        <a:rPr lang="en-US" sz="1800" b="1" dirty="0">
                          <a:latin typeface="+mn-lt"/>
                        </a:rPr>
                        <a:t># </a:t>
                      </a:r>
                      <a:r>
                        <a:rPr lang="en-US" sz="1800" b="1" dirty="0" err="1">
                          <a:latin typeface="+mn-lt"/>
                        </a:rPr>
                        <a:t>LoFs</a:t>
                      </a:r>
                      <a:r>
                        <a:rPr lang="en-US" sz="1800" b="1" dirty="0">
                          <a:latin typeface="+mn-lt"/>
                        </a:rPr>
                        <a:t> Observed</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00000"/>
                        </a:lnSpc>
                      </a:pPr>
                      <a:r>
                        <a:rPr lang="en-US" sz="1800" b="1" dirty="0">
                          <a:latin typeface="+mn-lt"/>
                        </a:rPr>
                        <a:t># </a:t>
                      </a:r>
                      <a:r>
                        <a:rPr lang="en-US" sz="1800" b="1" dirty="0" err="1">
                          <a:latin typeface="+mn-lt"/>
                        </a:rPr>
                        <a:t>LoFs</a:t>
                      </a:r>
                      <a:r>
                        <a:rPr lang="en-US" sz="1800" b="1" dirty="0">
                          <a:latin typeface="+mn-lt"/>
                        </a:rPr>
                        <a:t> Expected</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lnSpc>
                          <a:spcPct val="100000"/>
                        </a:lnSpc>
                      </a:pPr>
                      <a:r>
                        <a:rPr lang="en-US" sz="1800" b="1" dirty="0">
                          <a:latin typeface="+mn-lt"/>
                        </a:rPr>
                        <a:t>p-value</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r h="227222">
                <a:tc>
                  <a:txBody>
                    <a:bodyPr/>
                    <a:lstStyle/>
                    <a:p>
                      <a:pPr algn="ctr" fontAlgn="b"/>
                      <a:r>
                        <a:rPr lang="en-US" sz="1800" b="0" i="1" u="none" strike="noStrike" dirty="0">
                          <a:solidFill>
                            <a:srgbClr val="000000"/>
                          </a:solidFill>
                          <a:effectLst/>
                          <a:latin typeface="+mn-lt"/>
                        </a:rPr>
                        <a:t>CHD8</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7</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0.0604</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mn-lt"/>
                        </a:rPr>
                        <a:t>5.51E-13</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27222">
                <a:tc>
                  <a:txBody>
                    <a:bodyPr/>
                    <a:lstStyle/>
                    <a:p>
                      <a:pPr algn="ctr" fontAlgn="b"/>
                      <a:r>
                        <a:rPr lang="en-US" sz="1800" b="0" i="1" u="none" strike="noStrike" dirty="0">
                          <a:solidFill>
                            <a:srgbClr val="000000"/>
                          </a:solidFill>
                          <a:effectLst/>
                          <a:latin typeface="+mn-lt"/>
                        </a:rPr>
                        <a:t>DYRK1A</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5</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0.0201</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mn-lt"/>
                        </a:rPr>
                        <a:t>2.71E-11</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27222">
                <a:tc>
                  <a:txBody>
                    <a:bodyPr/>
                    <a:lstStyle/>
                    <a:p>
                      <a:pPr algn="ctr" fontAlgn="b"/>
                      <a:r>
                        <a:rPr lang="en-US" sz="1800" b="0" i="1" u="none" strike="noStrike" dirty="0">
                          <a:solidFill>
                            <a:srgbClr val="000000"/>
                          </a:solidFill>
                          <a:effectLst/>
                          <a:latin typeface="+mn-lt"/>
                        </a:rPr>
                        <a:t>SYNGAP1</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5</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0.0313</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mn-lt"/>
                        </a:rPr>
                        <a:t>2.46E-10</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27222">
                <a:tc>
                  <a:txBody>
                    <a:bodyPr/>
                    <a:lstStyle/>
                    <a:p>
                      <a:pPr algn="ctr" fontAlgn="b"/>
                      <a:r>
                        <a:rPr lang="en-US" sz="1800" b="0" i="1" u="none" strike="noStrike" dirty="0">
                          <a:solidFill>
                            <a:srgbClr val="000000"/>
                          </a:solidFill>
                          <a:effectLst/>
                          <a:latin typeface="+mn-lt"/>
                        </a:rPr>
                        <a:t>ADNP</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4</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0.0176</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FF0000"/>
                          </a:solidFill>
                          <a:effectLst/>
                          <a:latin typeface="+mn-lt"/>
                        </a:rPr>
                        <a:t>3.93E-09</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27222">
                <a:tc>
                  <a:txBody>
                    <a:bodyPr/>
                    <a:lstStyle/>
                    <a:p>
                      <a:pPr algn="ctr" fontAlgn="b"/>
                      <a:r>
                        <a:rPr lang="en-US" sz="1800" b="0" i="1" u="none" strike="noStrike" dirty="0">
                          <a:solidFill>
                            <a:srgbClr val="000000"/>
                          </a:solidFill>
                          <a:effectLst/>
                          <a:latin typeface="+mn-lt"/>
                        </a:rPr>
                        <a:t>ARID1B</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5</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0.0674</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mn-lt"/>
                        </a:rPr>
                        <a:t>1.10E-08</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27222">
                <a:tc>
                  <a:txBody>
                    <a:bodyPr/>
                    <a:lstStyle/>
                    <a:p>
                      <a:pPr algn="ctr" fontAlgn="b"/>
                      <a:r>
                        <a:rPr lang="en-US" sz="1800" b="0" i="1" u="none" strike="noStrike" dirty="0">
                          <a:solidFill>
                            <a:srgbClr val="000000"/>
                          </a:solidFill>
                          <a:effectLst/>
                          <a:latin typeface="+mn-lt"/>
                        </a:rPr>
                        <a:t>DSCAM</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4</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0.0551</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FF0000"/>
                          </a:solidFill>
                          <a:effectLst/>
                          <a:latin typeface="+mn-lt"/>
                        </a:rPr>
                        <a:t>3.69E-07</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27222">
                <a:tc>
                  <a:txBody>
                    <a:bodyPr/>
                    <a:lstStyle/>
                    <a:p>
                      <a:pPr algn="ctr" fontAlgn="b"/>
                      <a:r>
                        <a:rPr lang="en-US" sz="1800" b="0" i="1" u="none" strike="noStrike" dirty="0">
                          <a:solidFill>
                            <a:srgbClr val="000000"/>
                          </a:solidFill>
                          <a:effectLst/>
                          <a:latin typeface="+mn-lt"/>
                        </a:rPr>
                        <a:t>GRIN2B</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3</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0.0221</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1.77E-06</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227222">
                <a:tc>
                  <a:txBody>
                    <a:bodyPr/>
                    <a:lstStyle/>
                    <a:p>
                      <a:pPr algn="ctr" fontAlgn="b"/>
                      <a:r>
                        <a:rPr lang="en-US" sz="1800" b="0" i="1" u="none" strike="noStrike" dirty="0">
                          <a:solidFill>
                            <a:srgbClr val="000000"/>
                          </a:solidFill>
                          <a:effectLst/>
                          <a:latin typeface="+mn-lt"/>
                        </a:rPr>
                        <a:t>SCN2A</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4</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0.0825</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1.81E-06</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227222">
                <a:tc>
                  <a:txBody>
                    <a:bodyPr/>
                    <a:lstStyle/>
                    <a:p>
                      <a:pPr algn="ctr" fontAlgn="b"/>
                      <a:r>
                        <a:rPr lang="en-US" sz="1800" b="0" i="1" u="none" strike="noStrike" dirty="0">
                          <a:solidFill>
                            <a:srgbClr val="000000"/>
                          </a:solidFill>
                          <a:effectLst/>
                          <a:latin typeface="+mn-lt"/>
                        </a:rPr>
                        <a:t>SUV420H1</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3</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0.0236</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2.16E-06</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227222">
                <a:tc>
                  <a:txBody>
                    <a:bodyPr/>
                    <a:lstStyle/>
                    <a:p>
                      <a:pPr algn="ctr" fontAlgn="b"/>
                      <a:r>
                        <a:rPr lang="en-US" sz="1800" b="0" i="1" u="none" strike="noStrike" dirty="0">
                          <a:solidFill>
                            <a:srgbClr val="000000"/>
                          </a:solidFill>
                          <a:effectLst/>
                          <a:latin typeface="+mn-lt"/>
                        </a:rPr>
                        <a:t>ANK2</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4</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0.1227</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mn-lt"/>
                        </a:rPr>
                        <a:t>8.57E-06</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r h="227222">
                <a:tc>
                  <a:txBody>
                    <a:bodyPr/>
                    <a:lstStyle/>
                    <a:p>
                      <a:pPr algn="ctr" fontAlgn="b"/>
                      <a:r>
                        <a:rPr lang="en-US" sz="1800" b="0" i="1" u="none" strike="noStrike" dirty="0">
                          <a:solidFill>
                            <a:srgbClr val="000000"/>
                          </a:solidFill>
                          <a:effectLst/>
                          <a:latin typeface="+mn-lt"/>
                        </a:rPr>
                        <a:t>POGZ</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3</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0.0583</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rPr>
                        <a:t>3.16E-05</a:t>
                      </a:r>
                    </a:p>
                  </a:txBody>
                  <a:tcPr marL="9525" marR="9525" marT="9525"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4" name="TextBox 3"/>
          <p:cNvSpPr txBox="1"/>
          <p:nvPr/>
        </p:nvSpPr>
        <p:spPr>
          <a:xfrm>
            <a:off x="453449" y="5515306"/>
            <a:ext cx="4672106" cy="646331"/>
          </a:xfrm>
          <a:prstGeom prst="rect">
            <a:avLst/>
          </a:prstGeom>
          <a:noFill/>
        </p:spPr>
        <p:txBody>
          <a:bodyPr wrap="square" rtlCol="0">
            <a:spAutoFit/>
          </a:bodyPr>
          <a:lstStyle/>
          <a:p>
            <a:pPr algn="ctr"/>
            <a:r>
              <a:rPr lang="en-US" dirty="0"/>
              <a:t>27 more genes with at least 2 </a:t>
            </a:r>
            <a:r>
              <a:rPr lang="en-US" i="1" dirty="0"/>
              <a:t>de novo</a:t>
            </a:r>
            <a:r>
              <a:rPr lang="en-US" dirty="0"/>
              <a:t> </a:t>
            </a:r>
            <a:r>
              <a:rPr lang="en-US" dirty="0" err="1"/>
              <a:t>LoF</a:t>
            </a:r>
            <a:r>
              <a:rPr lang="en-US" dirty="0"/>
              <a:t> variants not shown </a:t>
            </a:r>
          </a:p>
        </p:txBody>
      </p:sp>
      <p:sp>
        <p:nvSpPr>
          <p:cNvPr id="8" name="TextBox 7"/>
          <p:cNvSpPr txBox="1"/>
          <p:nvPr/>
        </p:nvSpPr>
        <p:spPr>
          <a:xfrm>
            <a:off x="5052815" y="6581001"/>
            <a:ext cx="4091185" cy="276999"/>
          </a:xfrm>
          <a:prstGeom prst="rect">
            <a:avLst/>
          </a:prstGeom>
          <a:noFill/>
        </p:spPr>
        <p:txBody>
          <a:bodyPr wrap="none" rtlCol="0">
            <a:spAutoFit/>
          </a:bodyPr>
          <a:lstStyle/>
          <a:p>
            <a:r>
              <a:rPr lang="en-US" sz="1200" dirty="0" err="1"/>
              <a:t>Samocha</a:t>
            </a:r>
            <a:r>
              <a:rPr lang="en-US" sz="1200" dirty="0"/>
              <a:t> </a:t>
            </a:r>
            <a:r>
              <a:rPr lang="en-US" sz="1200" i="1" dirty="0"/>
              <a:t>et al. </a:t>
            </a:r>
            <a:r>
              <a:rPr lang="en-US" sz="1200" dirty="0"/>
              <a:t>2014; De </a:t>
            </a:r>
            <a:r>
              <a:rPr lang="en-US" sz="1200" dirty="0" err="1"/>
              <a:t>Rubeis</a:t>
            </a:r>
            <a:r>
              <a:rPr lang="en-US" sz="1200" dirty="0"/>
              <a:t> </a:t>
            </a:r>
            <a:r>
              <a:rPr lang="en-US" sz="1200" i="1" dirty="0"/>
              <a:t>et al. </a:t>
            </a:r>
            <a:r>
              <a:rPr lang="en-US" sz="1200" dirty="0"/>
              <a:t>2014; </a:t>
            </a:r>
            <a:r>
              <a:rPr lang="en-US" sz="1200" dirty="0" err="1"/>
              <a:t>Iossifov</a:t>
            </a:r>
            <a:r>
              <a:rPr lang="en-US" sz="1200" dirty="0"/>
              <a:t> </a:t>
            </a:r>
            <a:r>
              <a:rPr lang="en-US" sz="1200" i="1" dirty="0"/>
              <a:t>et al.</a:t>
            </a:r>
            <a:r>
              <a:rPr lang="en-US" sz="1200" dirty="0"/>
              <a:t> 2014</a:t>
            </a:r>
          </a:p>
        </p:txBody>
      </p:sp>
      <p:sp>
        <p:nvSpPr>
          <p:cNvPr id="6" name="TextBox 5"/>
          <p:cNvSpPr txBox="1"/>
          <p:nvPr/>
        </p:nvSpPr>
        <p:spPr>
          <a:xfrm>
            <a:off x="0" y="6557918"/>
            <a:ext cx="2712944" cy="300082"/>
          </a:xfrm>
          <a:prstGeom prst="rect">
            <a:avLst/>
          </a:prstGeom>
          <a:noFill/>
        </p:spPr>
        <p:txBody>
          <a:bodyPr wrap="square" rtlCol="0">
            <a:spAutoFit/>
          </a:bodyPr>
          <a:lstStyle/>
          <a:p>
            <a:r>
              <a:rPr lang="en-US" sz="1350" dirty="0"/>
              <a:t>Slide from Kaitlin </a:t>
            </a:r>
            <a:r>
              <a:rPr lang="en-US" sz="1350" dirty="0" err="1"/>
              <a:t>Samocha</a:t>
            </a:r>
            <a:endParaRPr lang="en-US" sz="1350" dirty="0"/>
          </a:p>
        </p:txBody>
      </p:sp>
      <p:sp>
        <p:nvSpPr>
          <p:cNvPr id="5" name="Rectangle 4"/>
          <p:cNvSpPr/>
          <p:nvPr/>
        </p:nvSpPr>
        <p:spPr>
          <a:xfrm>
            <a:off x="5125555" y="2888065"/>
            <a:ext cx="3716539" cy="1446550"/>
          </a:xfrm>
          <a:prstGeom prst="rect">
            <a:avLst/>
          </a:prstGeom>
        </p:spPr>
        <p:txBody>
          <a:bodyPr wrap="square">
            <a:spAutoFit/>
          </a:bodyPr>
          <a:lstStyle/>
          <a:p>
            <a:pPr algn="ctr"/>
            <a:r>
              <a:rPr lang="en-US" sz="2200" dirty="0"/>
              <a:t>Bonferroni correction for multiple testing</a:t>
            </a:r>
          </a:p>
          <a:p>
            <a:pPr algn="ctr"/>
            <a:endParaRPr lang="en-US" sz="2200" dirty="0"/>
          </a:p>
          <a:p>
            <a:pPr algn="ctr"/>
            <a:r>
              <a:rPr lang="en-US" sz="2200" dirty="0"/>
              <a:t>p&lt; 5x10</a:t>
            </a:r>
            <a:r>
              <a:rPr lang="en-US" sz="2200" baseline="30000" dirty="0"/>
              <a:t>-7</a:t>
            </a:r>
            <a:r>
              <a:rPr lang="en-US" sz="2200" dirty="0"/>
              <a:t> (0.01/20,000 genes)</a:t>
            </a:r>
          </a:p>
        </p:txBody>
      </p:sp>
      <p:sp>
        <p:nvSpPr>
          <p:cNvPr id="7" name="Rectangle 6"/>
          <p:cNvSpPr/>
          <p:nvPr/>
        </p:nvSpPr>
        <p:spPr>
          <a:xfrm>
            <a:off x="-57150" y="937092"/>
            <a:ext cx="9201150" cy="769441"/>
          </a:xfrm>
          <a:prstGeom prst="rect">
            <a:avLst/>
          </a:prstGeom>
        </p:spPr>
        <p:txBody>
          <a:bodyPr wrap="square">
            <a:spAutoFit/>
          </a:bodyPr>
          <a:lstStyle/>
          <a:p>
            <a:pPr algn="ctr"/>
            <a:r>
              <a:rPr lang="en-US" sz="2200" dirty="0"/>
              <a:t>Six genes cross the significance threshold for harboring multiple </a:t>
            </a:r>
            <a:r>
              <a:rPr lang="en-US" sz="2200" i="1" dirty="0"/>
              <a:t>de novo</a:t>
            </a:r>
            <a:r>
              <a:rPr lang="en-US" sz="2200" dirty="0"/>
              <a:t> variants in ASD cases</a:t>
            </a:r>
          </a:p>
        </p:txBody>
      </p:sp>
    </p:spTree>
    <p:extLst>
      <p:ext uri="{BB962C8B-B14F-4D97-AF65-F5344CB8AC3E}">
        <p14:creationId xmlns:p14="http://schemas.microsoft.com/office/powerpoint/2010/main" val="3175110944"/>
      </p:ext>
    </p:extLst>
  </p:cSld>
  <p:clrMapOvr>
    <a:masterClrMapping/>
  </p:clrMapOvr>
  <mc:AlternateContent xmlns:mc="http://schemas.openxmlformats.org/markup-compatibility/2006" xmlns:p14="http://schemas.microsoft.com/office/powerpoint/2010/main">
    <mc:Choice Requires="p14">
      <p:transition spd="slow" p14:dur="2000" advTm="80116"/>
    </mc:Choice>
    <mc:Fallback xmlns="">
      <p:transition spd="slow" advTm="80116"/>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t>Technical aspect of sequencing studies</a:t>
            </a:r>
          </a:p>
          <a:p>
            <a:pPr lvl="1"/>
            <a:r>
              <a:rPr lang="en-US" dirty="0"/>
              <a:t>Coverage</a:t>
            </a:r>
          </a:p>
          <a:p>
            <a:pPr lvl="1"/>
            <a:r>
              <a:rPr lang="en-US" dirty="0"/>
              <a:t>Exomes versus genomes</a:t>
            </a:r>
          </a:p>
          <a:p>
            <a:pPr lvl="1"/>
            <a:r>
              <a:rPr lang="en-US" dirty="0"/>
              <a:t>Alignment</a:t>
            </a:r>
          </a:p>
          <a:p>
            <a:pPr lvl="1"/>
            <a:r>
              <a:rPr lang="en-US" dirty="0"/>
              <a:t>Variant calling</a:t>
            </a:r>
          </a:p>
          <a:p>
            <a:pPr lvl="1"/>
            <a:r>
              <a:rPr lang="en-US" dirty="0"/>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solidFill>
                  <a:srgbClr val="FF0000"/>
                </a:solidFill>
              </a:rPr>
              <a:t>Importance of well-matched controls</a:t>
            </a:r>
          </a:p>
        </p:txBody>
      </p:sp>
    </p:spTree>
    <p:extLst>
      <p:ext uri="{BB962C8B-B14F-4D97-AF65-F5344CB8AC3E}">
        <p14:creationId xmlns:p14="http://schemas.microsoft.com/office/powerpoint/2010/main" val="13497348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normAutofit/>
          </a:bodyPr>
          <a:lstStyle/>
          <a:p>
            <a:pPr algn="ctr"/>
            <a:r>
              <a:rPr lang="en-US" sz="3200" dirty="0"/>
              <a:t>Case/control studies</a:t>
            </a:r>
          </a:p>
        </p:txBody>
      </p:sp>
      <p:sp>
        <p:nvSpPr>
          <p:cNvPr id="3" name="TextBox 2"/>
          <p:cNvSpPr txBox="1"/>
          <p:nvPr/>
        </p:nvSpPr>
        <p:spPr>
          <a:xfrm>
            <a:off x="0" y="1078484"/>
            <a:ext cx="9034818" cy="5550237"/>
          </a:xfrm>
          <a:prstGeom prst="rect">
            <a:avLst/>
          </a:prstGeom>
          <a:noFill/>
        </p:spPr>
        <p:txBody>
          <a:bodyPr wrap="square" rtlCol="0">
            <a:spAutoFit/>
          </a:bodyPr>
          <a:lstStyle/>
          <a:p>
            <a:pPr marL="285750" indent="-285750">
              <a:spcAft>
                <a:spcPts val="1000"/>
              </a:spcAft>
              <a:buFont typeface="Arial" charset="0"/>
              <a:buChar char="•"/>
            </a:pPr>
            <a:r>
              <a:rPr lang="en-US" sz="2400" dirty="0"/>
              <a:t>sequence datasets often used to do per-variant or gene-based burden tests comparing cases and controls</a:t>
            </a:r>
          </a:p>
          <a:p>
            <a:pPr marL="285750" indent="-285750">
              <a:spcAft>
                <a:spcPts val="1000"/>
              </a:spcAft>
              <a:buFont typeface="Arial" charset="0"/>
              <a:buChar char="•"/>
            </a:pPr>
            <a:r>
              <a:rPr lang="en-US" sz="2400" dirty="0"/>
              <a:t>can’t always afford to sequence both cases and controls, so use publicly available controls </a:t>
            </a:r>
            <a:r>
              <a:rPr lang="en-US" sz="2400" dirty="0">
                <a:sym typeface="Wingdings" pitchFamily="2" charset="2"/>
              </a:rPr>
              <a:t> </a:t>
            </a:r>
            <a:r>
              <a:rPr lang="en-US" sz="2400" dirty="0"/>
              <a:t>lots of potential artefacts</a:t>
            </a:r>
          </a:p>
          <a:p>
            <a:pPr marL="285750" indent="-285750">
              <a:spcAft>
                <a:spcPts val="1000"/>
              </a:spcAft>
              <a:buFont typeface="Arial" charset="0"/>
              <a:buChar char="•"/>
            </a:pPr>
            <a:r>
              <a:rPr lang="en-US" sz="2400" dirty="0"/>
              <a:t>as far as possible, we need to </a:t>
            </a:r>
            <a:r>
              <a:rPr lang="en-US" sz="2400" dirty="0" err="1"/>
              <a:t>harmonise</a:t>
            </a:r>
            <a:r>
              <a:rPr lang="en-US" sz="2400" dirty="0"/>
              <a:t>:</a:t>
            </a:r>
          </a:p>
          <a:p>
            <a:pPr marL="742950" lvl="1" indent="-285750">
              <a:spcAft>
                <a:spcPts val="1000"/>
              </a:spcAft>
              <a:buFont typeface="Arial" charset="0"/>
              <a:buChar char="•"/>
            </a:pPr>
            <a:r>
              <a:rPr lang="en-US" sz="2400" dirty="0"/>
              <a:t>sequencing (same technology, depth, sequencing </a:t>
            </a:r>
            <a:r>
              <a:rPr lang="en-US" sz="2400" dirty="0" err="1"/>
              <a:t>centre</a:t>
            </a:r>
            <a:r>
              <a:rPr lang="en-US" sz="2400" dirty="0"/>
              <a:t>)</a:t>
            </a:r>
          </a:p>
          <a:p>
            <a:pPr marL="742950" lvl="1" indent="-285750">
              <a:spcAft>
                <a:spcPts val="1000"/>
              </a:spcAft>
              <a:buFont typeface="Arial" charset="0"/>
              <a:buChar char="•"/>
            </a:pPr>
            <a:r>
              <a:rPr lang="en-US" sz="2400" dirty="0"/>
              <a:t>read mapping</a:t>
            </a:r>
          </a:p>
          <a:p>
            <a:pPr marL="742950" lvl="1" indent="-285750">
              <a:spcAft>
                <a:spcPts val="1000"/>
              </a:spcAft>
              <a:buFont typeface="Arial" charset="0"/>
              <a:buChar char="•"/>
            </a:pPr>
            <a:r>
              <a:rPr lang="en-US" sz="2400" dirty="0"/>
              <a:t>variant calling</a:t>
            </a:r>
          </a:p>
          <a:p>
            <a:pPr marL="285750" indent="-285750">
              <a:spcAft>
                <a:spcPts val="1000"/>
              </a:spcAft>
              <a:buFont typeface="Arial" charset="0"/>
              <a:buChar char="•"/>
            </a:pPr>
            <a:r>
              <a:rPr lang="en-US" sz="2400" dirty="0"/>
              <a:t>usually interested in rare variants, so having ancestry-matched controls is particularly important, since rare variants tend to be more geographically localized than common variants</a:t>
            </a:r>
          </a:p>
          <a:p>
            <a:pPr marL="285750" indent="-285750">
              <a:spcAft>
                <a:spcPts val="1000"/>
              </a:spcAft>
              <a:buFont typeface="Arial" charset="0"/>
              <a:buChar char="•"/>
            </a:pPr>
            <a:endParaRPr lang="en-US" sz="2400" dirty="0"/>
          </a:p>
        </p:txBody>
      </p:sp>
    </p:spTree>
    <p:custDataLst>
      <p:tags r:id="rId1"/>
    </p:custDataLst>
    <p:extLst>
      <p:ext uri="{BB962C8B-B14F-4D97-AF65-F5344CB8AC3E}">
        <p14:creationId xmlns:p14="http://schemas.microsoft.com/office/powerpoint/2010/main" val="1672489644"/>
      </p:ext>
    </p:extLst>
  </p:cSld>
  <p:clrMapOvr>
    <a:masterClrMapping/>
  </p:clrMapOvr>
  <mc:AlternateContent xmlns:mc="http://schemas.openxmlformats.org/markup-compatibility/2006" xmlns:p14="http://schemas.microsoft.com/office/powerpoint/2010/main">
    <mc:Choice Requires="p14">
      <p:transition spd="slow" p14:dur="2000" advTm="100067"/>
    </mc:Choice>
    <mc:Fallback xmlns="">
      <p:transition spd="slow" advTm="100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15300"/>
            <a:ext cx="7886700" cy="1325563"/>
          </a:xfrm>
        </p:spPr>
        <p:txBody>
          <a:bodyPr>
            <a:normAutofit/>
          </a:bodyPr>
          <a:lstStyle/>
          <a:p>
            <a:pPr algn="ctr"/>
            <a:r>
              <a:rPr lang="en-US" sz="3200" dirty="0"/>
              <a:t>Population stratification of rare variants</a:t>
            </a:r>
          </a:p>
        </p:txBody>
      </p:sp>
      <p:pic>
        <p:nvPicPr>
          <p:cNvPr id="4" name="Picture 3"/>
          <p:cNvPicPr>
            <a:picLocks noChangeAspect="1"/>
          </p:cNvPicPr>
          <p:nvPr/>
        </p:nvPicPr>
        <p:blipFill rotWithShape="1">
          <a:blip r:embed="rId3"/>
          <a:srcRect t="61964"/>
          <a:stretch/>
        </p:blipFill>
        <p:spPr>
          <a:xfrm>
            <a:off x="2497037" y="789273"/>
            <a:ext cx="5846835" cy="904060"/>
          </a:xfrm>
          <a:prstGeom prst="rect">
            <a:avLst/>
          </a:prstGeom>
        </p:spPr>
      </p:pic>
      <p:pic>
        <p:nvPicPr>
          <p:cNvPr id="5" name="Picture 4"/>
          <p:cNvPicPr>
            <a:picLocks noChangeAspect="1"/>
          </p:cNvPicPr>
          <p:nvPr/>
        </p:nvPicPr>
        <p:blipFill rotWithShape="1">
          <a:blip r:embed="rId4"/>
          <a:srcRect r="49225" b="33645"/>
          <a:stretch/>
        </p:blipFill>
        <p:spPr>
          <a:xfrm>
            <a:off x="384628" y="1545465"/>
            <a:ext cx="3312161" cy="3168435"/>
          </a:xfrm>
          <a:prstGeom prst="rect">
            <a:avLst/>
          </a:prstGeom>
        </p:spPr>
      </p:pic>
      <p:pic>
        <p:nvPicPr>
          <p:cNvPr id="6" name="Picture 5"/>
          <p:cNvPicPr>
            <a:picLocks noChangeAspect="1"/>
          </p:cNvPicPr>
          <p:nvPr/>
        </p:nvPicPr>
        <p:blipFill>
          <a:blip r:embed="rId5"/>
          <a:stretch>
            <a:fillRect/>
          </a:stretch>
        </p:blipFill>
        <p:spPr>
          <a:xfrm>
            <a:off x="5225144" y="1545465"/>
            <a:ext cx="3029286" cy="3195731"/>
          </a:xfrm>
          <a:prstGeom prst="rect">
            <a:avLst/>
          </a:prstGeom>
        </p:spPr>
      </p:pic>
      <p:sp>
        <p:nvSpPr>
          <p:cNvPr id="7" name="Rectangle 6"/>
          <p:cNvSpPr/>
          <p:nvPr/>
        </p:nvSpPr>
        <p:spPr>
          <a:xfrm>
            <a:off x="5342709" y="4676961"/>
            <a:ext cx="3801291" cy="1200329"/>
          </a:xfrm>
          <a:prstGeom prst="rect">
            <a:avLst/>
          </a:prstGeom>
        </p:spPr>
        <p:txBody>
          <a:bodyPr wrap="square">
            <a:spAutoFit/>
          </a:bodyPr>
          <a:lstStyle/>
          <a:p>
            <a:pPr algn="ctr"/>
            <a:r>
              <a:rPr lang="en-US" dirty="0"/>
              <a:t>Quantile-quantile plot of association test P values broken down by allele frequency for a small, sharply defined region of constant non-genetic risk</a:t>
            </a:r>
          </a:p>
        </p:txBody>
      </p:sp>
      <p:sp>
        <p:nvSpPr>
          <p:cNvPr id="8" name="Rectangle 7"/>
          <p:cNvSpPr/>
          <p:nvPr/>
        </p:nvSpPr>
        <p:spPr>
          <a:xfrm>
            <a:off x="2032" y="4624480"/>
            <a:ext cx="4572000" cy="1477328"/>
          </a:xfrm>
          <a:prstGeom prst="rect">
            <a:avLst/>
          </a:prstGeom>
        </p:spPr>
        <p:txBody>
          <a:bodyPr>
            <a:spAutoFit/>
          </a:bodyPr>
          <a:lstStyle/>
          <a:p>
            <a:pPr algn="ctr"/>
            <a:r>
              <a:rPr lang="en-US" dirty="0"/>
              <a:t>Plot of excess allele sharing: ratio of how much more likely two individuals at a given spatial distance are to share a derived allele compared to what would be expected in a homogenous population</a:t>
            </a:r>
          </a:p>
        </p:txBody>
      </p:sp>
      <p:sp>
        <p:nvSpPr>
          <p:cNvPr id="3" name="TextBox 2"/>
          <p:cNvSpPr txBox="1"/>
          <p:nvPr/>
        </p:nvSpPr>
        <p:spPr>
          <a:xfrm>
            <a:off x="2040708" y="6088559"/>
            <a:ext cx="5342708" cy="769441"/>
          </a:xfrm>
          <a:prstGeom prst="rect">
            <a:avLst/>
          </a:prstGeom>
          <a:noFill/>
          <a:ln>
            <a:noFill/>
          </a:ln>
        </p:spPr>
        <p:txBody>
          <a:bodyPr wrap="square" rtlCol="0">
            <a:spAutoFit/>
          </a:bodyPr>
          <a:lstStyle/>
          <a:p>
            <a:pPr algn="ctr"/>
            <a:r>
              <a:rPr lang="en-US" sz="2200" b="1" dirty="0"/>
              <a:t>N.B. the scenarios simulated in this paper are probably more extreme than reality </a:t>
            </a:r>
          </a:p>
        </p:txBody>
      </p:sp>
    </p:spTree>
    <p:extLst>
      <p:ext uri="{BB962C8B-B14F-4D97-AF65-F5344CB8AC3E}">
        <p14:creationId xmlns:p14="http://schemas.microsoft.com/office/powerpoint/2010/main" val="7725717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871" y="55652"/>
            <a:ext cx="7886700" cy="1325563"/>
          </a:xfrm>
        </p:spPr>
        <p:txBody>
          <a:bodyPr>
            <a:normAutofit/>
          </a:bodyPr>
          <a:lstStyle/>
          <a:p>
            <a:pPr algn="ctr"/>
            <a:r>
              <a:rPr lang="en-US" sz="3200" dirty="0"/>
              <a:t>Publicly available controls</a:t>
            </a:r>
          </a:p>
        </p:txBody>
      </p:sp>
      <p:sp>
        <p:nvSpPr>
          <p:cNvPr id="3" name="Rectangle 2"/>
          <p:cNvSpPr/>
          <p:nvPr/>
        </p:nvSpPr>
        <p:spPr>
          <a:xfrm>
            <a:off x="137160" y="1175046"/>
            <a:ext cx="8869680" cy="1574790"/>
          </a:xfrm>
          <a:prstGeom prst="rect">
            <a:avLst/>
          </a:prstGeom>
        </p:spPr>
        <p:txBody>
          <a:bodyPr wrap="square">
            <a:spAutoFit/>
          </a:bodyPr>
          <a:lstStyle/>
          <a:p>
            <a:pPr marL="285750" indent="-285750">
              <a:spcAft>
                <a:spcPts val="1000"/>
              </a:spcAft>
              <a:buFont typeface="Arial" charset="0"/>
              <a:buChar char="•"/>
            </a:pPr>
            <a:r>
              <a:rPr lang="en-US" sz="2200" dirty="0"/>
              <a:t>Since 2010, several projects have made large databases of sequence variation in healthy individuals available</a:t>
            </a:r>
          </a:p>
          <a:p>
            <a:pPr marL="285750" indent="-285750">
              <a:spcAft>
                <a:spcPts val="1000"/>
              </a:spcAft>
              <a:buFont typeface="Arial" charset="0"/>
              <a:buChar char="•"/>
            </a:pPr>
            <a:r>
              <a:rPr lang="en-US" sz="2200" dirty="0"/>
              <a:t>These are very valuable, but if you can afford to sequence in-house controls alongside your cases too, this is even better</a:t>
            </a:r>
          </a:p>
        </p:txBody>
      </p:sp>
      <p:pic>
        <p:nvPicPr>
          <p:cNvPr id="4" name="Picture 3"/>
          <p:cNvPicPr>
            <a:picLocks noChangeAspect="1"/>
          </p:cNvPicPr>
          <p:nvPr/>
        </p:nvPicPr>
        <p:blipFill>
          <a:blip r:embed="rId2"/>
          <a:stretch>
            <a:fillRect/>
          </a:stretch>
        </p:blipFill>
        <p:spPr>
          <a:xfrm>
            <a:off x="1022979" y="2933421"/>
            <a:ext cx="2251695" cy="571779"/>
          </a:xfrm>
          <a:prstGeom prst="rect">
            <a:avLst/>
          </a:prstGeom>
        </p:spPr>
      </p:pic>
      <p:pic>
        <p:nvPicPr>
          <p:cNvPr id="6" name="Picture 5"/>
          <p:cNvPicPr>
            <a:picLocks noChangeAspect="1"/>
          </p:cNvPicPr>
          <p:nvPr/>
        </p:nvPicPr>
        <p:blipFill>
          <a:blip r:embed="rId3"/>
          <a:stretch>
            <a:fillRect/>
          </a:stretch>
        </p:blipFill>
        <p:spPr>
          <a:xfrm>
            <a:off x="1371445" y="4273257"/>
            <a:ext cx="1892023" cy="1207901"/>
          </a:xfrm>
          <a:prstGeom prst="rect">
            <a:avLst/>
          </a:prstGeom>
        </p:spPr>
      </p:pic>
      <p:pic>
        <p:nvPicPr>
          <p:cNvPr id="7" name="Picture 6"/>
          <p:cNvPicPr>
            <a:picLocks noChangeAspect="1"/>
          </p:cNvPicPr>
          <p:nvPr/>
        </p:nvPicPr>
        <p:blipFill>
          <a:blip r:embed="rId4"/>
          <a:stretch>
            <a:fillRect/>
          </a:stretch>
        </p:blipFill>
        <p:spPr>
          <a:xfrm>
            <a:off x="4591221" y="2882793"/>
            <a:ext cx="3784821" cy="546889"/>
          </a:xfrm>
          <a:prstGeom prst="rect">
            <a:avLst/>
          </a:prstGeom>
        </p:spPr>
      </p:pic>
      <p:sp>
        <p:nvSpPr>
          <p:cNvPr id="8" name="TextBox 7"/>
          <p:cNvSpPr txBox="1"/>
          <p:nvPr/>
        </p:nvSpPr>
        <p:spPr>
          <a:xfrm>
            <a:off x="4384986" y="3772464"/>
            <a:ext cx="4572000" cy="338554"/>
          </a:xfrm>
          <a:prstGeom prst="rect">
            <a:avLst/>
          </a:prstGeom>
          <a:noFill/>
        </p:spPr>
        <p:txBody>
          <a:bodyPr wrap="square" rtlCol="0">
            <a:spAutoFit/>
          </a:bodyPr>
          <a:lstStyle/>
          <a:p>
            <a:r>
              <a:rPr lang="en-US" sz="1600"/>
              <a:t>(caveat: focused on heart, lung and blood disorders)</a:t>
            </a:r>
            <a:endParaRPr lang="en-US" sz="1600" dirty="0"/>
          </a:p>
        </p:txBody>
      </p:sp>
      <p:sp>
        <p:nvSpPr>
          <p:cNvPr id="9" name="TextBox 8"/>
          <p:cNvSpPr txBox="1"/>
          <p:nvPr/>
        </p:nvSpPr>
        <p:spPr>
          <a:xfrm>
            <a:off x="308349" y="3474923"/>
            <a:ext cx="3680957" cy="646331"/>
          </a:xfrm>
          <a:prstGeom prst="rect">
            <a:avLst/>
          </a:prstGeom>
          <a:noFill/>
        </p:spPr>
        <p:txBody>
          <a:bodyPr wrap="square" rtlCol="0">
            <a:spAutoFit/>
          </a:bodyPr>
          <a:lstStyle/>
          <a:p>
            <a:pPr algn="ctr"/>
            <a:r>
              <a:rPr lang="en-US" dirty="0"/>
              <a:t>2,500 low-coverage whole genomes, various ancestries</a:t>
            </a:r>
          </a:p>
        </p:txBody>
      </p:sp>
      <p:sp>
        <p:nvSpPr>
          <p:cNvPr id="10" name="TextBox 9"/>
          <p:cNvSpPr txBox="1"/>
          <p:nvPr/>
        </p:nvSpPr>
        <p:spPr>
          <a:xfrm>
            <a:off x="4378816" y="3448962"/>
            <a:ext cx="4628024" cy="369332"/>
          </a:xfrm>
          <a:prstGeom prst="rect">
            <a:avLst/>
          </a:prstGeom>
          <a:noFill/>
        </p:spPr>
        <p:txBody>
          <a:bodyPr wrap="square" rtlCol="0">
            <a:spAutoFit/>
          </a:bodyPr>
          <a:lstStyle/>
          <a:p>
            <a:r>
              <a:rPr lang="en-US" dirty="0"/>
              <a:t>6,500 European and African </a:t>
            </a:r>
            <a:r>
              <a:rPr lang="en-US"/>
              <a:t>American exomes</a:t>
            </a:r>
            <a:endParaRPr lang="en-US" dirty="0"/>
          </a:p>
        </p:txBody>
      </p:sp>
      <p:sp>
        <p:nvSpPr>
          <p:cNvPr id="11" name="TextBox 10"/>
          <p:cNvSpPr txBox="1"/>
          <p:nvPr/>
        </p:nvSpPr>
        <p:spPr>
          <a:xfrm>
            <a:off x="-8091" y="5628924"/>
            <a:ext cx="4205722" cy="1200329"/>
          </a:xfrm>
          <a:prstGeom prst="rect">
            <a:avLst/>
          </a:prstGeom>
          <a:noFill/>
        </p:spPr>
        <p:txBody>
          <a:bodyPr wrap="square" rtlCol="0">
            <a:spAutoFit/>
          </a:bodyPr>
          <a:lstStyle/>
          <a:p>
            <a:pPr algn="ctr"/>
            <a:r>
              <a:rPr lang="en-US" dirty="0"/>
              <a:t>4,000 low-coverage whole genomes (</a:t>
            </a:r>
            <a:r>
              <a:rPr lang="en-US" dirty="0" err="1"/>
              <a:t>TwinsUK</a:t>
            </a:r>
            <a:r>
              <a:rPr lang="en-US" dirty="0"/>
              <a:t> and ALSPAC)</a:t>
            </a:r>
          </a:p>
          <a:p>
            <a:pPr algn="ctr"/>
            <a:r>
              <a:rPr lang="en-US" dirty="0"/>
              <a:t>6,000 exomes of people with extreme phenotypes of specific conditions</a:t>
            </a:r>
          </a:p>
        </p:txBody>
      </p:sp>
      <p:pic>
        <p:nvPicPr>
          <p:cNvPr id="12" name="Picture 11">
            <a:extLst>
              <a:ext uri="{FF2B5EF4-FFF2-40B4-BE49-F238E27FC236}">
                <a16:creationId xmlns:a16="http://schemas.microsoft.com/office/drawing/2014/main" id="{19066373-6124-A24E-A847-293EDCDEE291}"/>
              </a:ext>
            </a:extLst>
          </p:cNvPr>
          <p:cNvPicPr>
            <a:picLocks noChangeAspect="1"/>
          </p:cNvPicPr>
          <p:nvPr/>
        </p:nvPicPr>
        <p:blipFill>
          <a:blip r:embed="rId5"/>
          <a:stretch>
            <a:fillRect/>
          </a:stretch>
        </p:blipFill>
        <p:spPr>
          <a:xfrm>
            <a:off x="5185136" y="4488312"/>
            <a:ext cx="3015384" cy="1392209"/>
          </a:xfrm>
          <a:prstGeom prst="rect">
            <a:avLst/>
          </a:prstGeom>
        </p:spPr>
      </p:pic>
      <p:sp>
        <p:nvSpPr>
          <p:cNvPr id="13" name="Rectangle 12">
            <a:extLst>
              <a:ext uri="{FF2B5EF4-FFF2-40B4-BE49-F238E27FC236}">
                <a16:creationId xmlns:a16="http://schemas.microsoft.com/office/drawing/2014/main" id="{974FFE52-5CFF-9A40-823E-2A15B007B433}"/>
              </a:ext>
            </a:extLst>
          </p:cNvPr>
          <p:cNvSpPr/>
          <p:nvPr/>
        </p:nvSpPr>
        <p:spPr>
          <a:xfrm>
            <a:off x="4197631" y="5975440"/>
            <a:ext cx="4572000" cy="646331"/>
          </a:xfrm>
          <a:prstGeom prst="rect">
            <a:avLst/>
          </a:prstGeom>
        </p:spPr>
        <p:txBody>
          <a:bodyPr>
            <a:spAutoFit/>
          </a:bodyPr>
          <a:lstStyle/>
          <a:p>
            <a:pPr algn="ctr"/>
            <a:r>
              <a:rPr lang="en-US" dirty="0"/>
              <a:t>~125k exomes, ~15k genomes, various ancestries, some with complex diseases</a:t>
            </a:r>
          </a:p>
        </p:txBody>
      </p:sp>
    </p:spTree>
    <p:extLst>
      <p:ext uri="{BB962C8B-B14F-4D97-AF65-F5344CB8AC3E}">
        <p14:creationId xmlns:p14="http://schemas.microsoft.com/office/powerpoint/2010/main" val="2927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45140"/>
            <a:ext cx="9226550" cy="1325563"/>
          </a:xfrm>
        </p:spPr>
        <p:txBody>
          <a:bodyPr>
            <a:normAutofit/>
          </a:bodyPr>
          <a:lstStyle/>
          <a:p>
            <a:pPr algn="ctr"/>
            <a:r>
              <a:rPr lang="en-US" sz="3200" dirty="0"/>
              <a:t>Value of in-house controls</a:t>
            </a:r>
          </a:p>
        </p:txBody>
      </p:sp>
      <p:sp>
        <p:nvSpPr>
          <p:cNvPr id="5" name="TextBox 4"/>
          <p:cNvSpPr txBox="1"/>
          <p:nvPr/>
        </p:nvSpPr>
        <p:spPr>
          <a:xfrm>
            <a:off x="0" y="856767"/>
            <a:ext cx="9144000" cy="2846933"/>
          </a:xfrm>
          <a:prstGeom prst="rect">
            <a:avLst/>
          </a:prstGeom>
          <a:noFill/>
        </p:spPr>
        <p:txBody>
          <a:bodyPr wrap="square" rtlCol="0">
            <a:spAutoFit/>
          </a:bodyPr>
          <a:lstStyle/>
          <a:p>
            <a:pPr marL="342900" indent="-342900">
              <a:spcAft>
                <a:spcPts val="1000"/>
              </a:spcAft>
              <a:buFont typeface="Arial" panose="020B0604020202020204" pitchFamily="34" charset="0"/>
              <a:buChar char="•"/>
            </a:pPr>
            <a:r>
              <a:rPr lang="en-US" sz="2200" dirty="0"/>
              <a:t>plot shows distribution of number of “novel” heterozygous protein-altering variants per person, across 500 people in a clinical WGS project (WGS500)</a:t>
            </a:r>
          </a:p>
          <a:p>
            <a:pPr marL="285750" indent="-285750">
              <a:spcAft>
                <a:spcPts val="1000"/>
              </a:spcAft>
              <a:buFont typeface="Arial" charset="0"/>
              <a:buChar char="•"/>
            </a:pPr>
            <a:r>
              <a:rPr lang="en-US" sz="2200" dirty="0"/>
              <a:t>“novel” is defined based on absence from different control datasets (2500 individuals from 1000 Genomes, 6500 from ESP, 499 from WGS500)</a:t>
            </a:r>
          </a:p>
          <a:p>
            <a:pPr marL="285750" indent="-285750">
              <a:spcAft>
                <a:spcPts val="1000"/>
              </a:spcAft>
              <a:buFont typeface="Arial" charset="0"/>
              <a:buChar char="•"/>
            </a:pPr>
            <a:r>
              <a:rPr lang="en-US" sz="2200" dirty="0"/>
              <a:t>filtering against in-house control datasets sequenced and processed in same way as patient samples helps to eliminate artefacts (erroneous variant calls)</a:t>
            </a:r>
          </a:p>
          <a:p>
            <a:pPr marL="285750" indent="-285750">
              <a:spcAft>
                <a:spcPts val="1000"/>
              </a:spcAft>
              <a:buFont typeface="Arial" charset="0"/>
              <a:buChar char="•"/>
            </a:pPr>
            <a:endParaRPr lang="en-US" sz="2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6930" y="3319904"/>
            <a:ext cx="3804404" cy="3538096"/>
          </a:xfrm>
          <a:prstGeom prst="rect">
            <a:avLst/>
          </a:prstGeom>
        </p:spPr>
      </p:pic>
    </p:spTree>
    <p:extLst>
      <p:ext uri="{BB962C8B-B14F-4D97-AF65-F5344CB8AC3E}">
        <p14:creationId xmlns:p14="http://schemas.microsoft.com/office/powerpoint/2010/main" val="692512840"/>
      </p:ext>
    </p:extLst>
  </p:cSld>
  <p:clrMapOvr>
    <a:masterClrMapping/>
  </p:clrMapOvr>
  <mc:AlternateContent xmlns:mc="http://schemas.openxmlformats.org/markup-compatibility/2006" xmlns:p14="http://schemas.microsoft.com/office/powerpoint/2010/main">
    <mc:Choice Requires="p14">
      <p:transition spd="slow" p14:dur="2000" advTm="160343"/>
    </mc:Choice>
    <mc:Fallback xmlns="">
      <p:transition spd="slow" advTm="160343"/>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4935" y="0"/>
            <a:ext cx="7886700" cy="1325563"/>
          </a:xfrm>
        </p:spPr>
        <p:txBody>
          <a:bodyPr>
            <a:normAutofit/>
          </a:bodyPr>
          <a:lstStyle/>
          <a:p>
            <a:pPr algn="ctr"/>
            <a:r>
              <a:rPr lang="en-US" sz="3200" dirty="0"/>
              <a:t>Limitations in using external sequencing datasets as controls</a:t>
            </a:r>
          </a:p>
        </p:txBody>
      </p:sp>
      <p:sp>
        <p:nvSpPr>
          <p:cNvPr id="3" name="TextBox 2"/>
          <p:cNvSpPr txBox="1"/>
          <p:nvPr/>
        </p:nvSpPr>
        <p:spPr>
          <a:xfrm>
            <a:off x="194491" y="1325563"/>
            <a:ext cx="8461829" cy="5037276"/>
          </a:xfrm>
          <a:prstGeom prst="rect">
            <a:avLst/>
          </a:prstGeom>
          <a:noFill/>
        </p:spPr>
        <p:txBody>
          <a:bodyPr wrap="square" rtlCol="0">
            <a:spAutoFit/>
          </a:bodyPr>
          <a:lstStyle/>
          <a:p>
            <a:pPr marL="285750" indent="-285750">
              <a:spcAft>
                <a:spcPts val="1000"/>
              </a:spcAft>
              <a:buFont typeface="Arial" charset="0"/>
              <a:buChar char="•"/>
            </a:pPr>
            <a:r>
              <a:rPr lang="en-US" sz="2400" dirty="0"/>
              <a:t>differences in coverage, mapping, variant calling or QC between your dataset and theirs may lead to mis-estimation of allele frequency for variants in some regions</a:t>
            </a:r>
          </a:p>
          <a:p>
            <a:pPr marL="285750" indent="-285750">
              <a:spcAft>
                <a:spcPts val="1000"/>
              </a:spcAft>
              <a:buFont typeface="Arial" charset="0"/>
              <a:buChar char="•"/>
            </a:pPr>
            <a:r>
              <a:rPr lang="en-US" sz="2400" dirty="0"/>
              <a:t>these differences become very apparent when doing genome/exome-wide analyses</a:t>
            </a:r>
          </a:p>
          <a:p>
            <a:pPr marL="285750" indent="-285750">
              <a:spcAft>
                <a:spcPts val="1000"/>
              </a:spcAft>
              <a:buFont typeface="Arial" charset="0"/>
              <a:buChar char="•"/>
            </a:pPr>
            <a:r>
              <a:rPr lang="en-US" sz="2400" dirty="0"/>
              <a:t>beware poorly matched ancestry e.g. a singleton in </a:t>
            </a:r>
            <a:r>
              <a:rPr lang="en-US" sz="2400" dirty="0" err="1"/>
              <a:t>gnomAD</a:t>
            </a:r>
            <a:r>
              <a:rPr lang="en-US" sz="2400" dirty="0"/>
              <a:t> may be more common in a tiny Swiss village</a:t>
            </a:r>
          </a:p>
          <a:p>
            <a:pPr marL="285750" indent="-285750">
              <a:spcAft>
                <a:spcPts val="1000"/>
              </a:spcAft>
              <a:buFont typeface="Arial" charset="0"/>
              <a:buChar char="•"/>
            </a:pPr>
            <a:r>
              <a:rPr lang="en-US" sz="2400" dirty="0"/>
              <a:t>certain populations still poorly represented in publicly available datasets</a:t>
            </a:r>
          </a:p>
          <a:p>
            <a:pPr marL="285750" indent="-285750">
              <a:spcAft>
                <a:spcPts val="1000"/>
              </a:spcAft>
              <a:buFont typeface="Arial" charset="0"/>
              <a:buChar char="•"/>
            </a:pPr>
            <a:r>
              <a:rPr lang="en-US" sz="2400" dirty="0"/>
              <a:t>publicly available datasets not necessarily useful as controls for complex disease studies because have not been screened for those phenotypes</a:t>
            </a:r>
          </a:p>
        </p:txBody>
      </p:sp>
    </p:spTree>
    <p:extLst>
      <p:ext uri="{BB962C8B-B14F-4D97-AF65-F5344CB8AC3E}">
        <p14:creationId xmlns:p14="http://schemas.microsoft.com/office/powerpoint/2010/main" val="159239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FE9AF-6757-1A45-A3AD-92114E5EE7E9}"/>
              </a:ext>
            </a:extLst>
          </p:cNvPr>
          <p:cNvSpPr>
            <a:spLocks noGrp="1"/>
          </p:cNvSpPr>
          <p:nvPr>
            <p:ph type="title"/>
          </p:nvPr>
        </p:nvSpPr>
        <p:spPr>
          <a:xfrm>
            <a:off x="730250" y="2842418"/>
            <a:ext cx="7886700" cy="1325563"/>
          </a:xfrm>
        </p:spPr>
        <p:txBody>
          <a:bodyPr/>
          <a:lstStyle/>
          <a:p>
            <a:pPr algn="ctr"/>
            <a:r>
              <a:rPr lang="en-US" dirty="0"/>
              <a:t>Up next: Konrad </a:t>
            </a:r>
            <a:r>
              <a:rPr lang="en-US" dirty="0" err="1"/>
              <a:t>Karczewski</a:t>
            </a:r>
            <a:r>
              <a:rPr lang="en-US" dirty="0"/>
              <a:t> on </a:t>
            </a:r>
            <a:r>
              <a:rPr lang="en-US" dirty="0" err="1"/>
              <a:t>gnomAD</a:t>
            </a:r>
            <a:r>
              <a:rPr lang="en-US" dirty="0"/>
              <a:t> and constraint</a:t>
            </a:r>
          </a:p>
        </p:txBody>
      </p:sp>
    </p:spTree>
    <p:extLst>
      <p:ext uri="{BB962C8B-B14F-4D97-AF65-F5344CB8AC3E}">
        <p14:creationId xmlns:p14="http://schemas.microsoft.com/office/powerpoint/2010/main" val="3203401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619933" y="-36116"/>
            <a:ext cx="7791718" cy="1325563"/>
          </a:xfrm>
        </p:spPr>
        <p:txBody>
          <a:bodyPr>
            <a:normAutofit/>
          </a:bodyPr>
          <a:lstStyle/>
          <a:p>
            <a:pPr algn="ctr"/>
            <a:r>
              <a:rPr lang="en-GB" sz="3200" dirty="0">
                <a:ea typeface="ＭＳ Ｐゴシック" charset="-128"/>
                <a:cs typeface="ＭＳ Ｐゴシック" charset="-128"/>
              </a:rPr>
              <a:t>Direct sequencing has enormous potential</a:t>
            </a:r>
          </a:p>
        </p:txBody>
      </p:sp>
      <p:pic>
        <p:nvPicPr>
          <p:cNvPr id="4" name="Picture 3"/>
          <p:cNvPicPr>
            <a:picLocks noChangeAspect="1"/>
          </p:cNvPicPr>
          <p:nvPr/>
        </p:nvPicPr>
        <p:blipFill>
          <a:blip r:embed="rId2"/>
          <a:stretch>
            <a:fillRect/>
          </a:stretch>
        </p:blipFill>
        <p:spPr>
          <a:xfrm>
            <a:off x="0" y="886011"/>
            <a:ext cx="5415159" cy="2410759"/>
          </a:xfrm>
          <a:prstGeom prst="rect">
            <a:avLst/>
          </a:prstGeom>
        </p:spPr>
      </p:pic>
      <p:pic>
        <p:nvPicPr>
          <p:cNvPr id="6" name="Picture 5"/>
          <p:cNvPicPr>
            <a:picLocks noChangeAspect="1"/>
          </p:cNvPicPr>
          <p:nvPr/>
        </p:nvPicPr>
        <p:blipFill>
          <a:blip r:embed="rId3"/>
          <a:stretch>
            <a:fillRect/>
          </a:stretch>
        </p:blipFill>
        <p:spPr>
          <a:xfrm>
            <a:off x="818554" y="1608020"/>
            <a:ext cx="6621745" cy="2988982"/>
          </a:xfrm>
          <a:prstGeom prst="rect">
            <a:avLst/>
          </a:prstGeom>
        </p:spPr>
      </p:pic>
      <p:pic>
        <p:nvPicPr>
          <p:cNvPr id="2" name="Picture 1"/>
          <p:cNvPicPr>
            <a:picLocks noChangeAspect="1"/>
          </p:cNvPicPr>
          <p:nvPr/>
        </p:nvPicPr>
        <p:blipFill>
          <a:blip r:embed="rId4"/>
          <a:stretch>
            <a:fillRect/>
          </a:stretch>
        </p:blipFill>
        <p:spPr>
          <a:xfrm>
            <a:off x="1832891" y="3102511"/>
            <a:ext cx="5774833" cy="2022657"/>
          </a:xfrm>
          <a:prstGeom prst="rect">
            <a:avLst/>
          </a:prstGeom>
        </p:spPr>
      </p:pic>
      <p:pic>
        <p:nvPicPr>
          <p:cNvPr id="3" name="Picture 2"/>
          <p:cNvPicPr>
            <a:picLocks noChangeAspect="1"/>
          </p:cNvPicPr>
          <p:nvPr/>
        </p:nvPicPr>
        <p:blipFill>
          <a:blip r:embed="rId5"/>
          <a:stretch>
            <a:fillRect/>
          </a:stretch>
        </p:blipFill>
        <p:spPr>
          <a:xfrm>
            <a:off x="2926689" y="4443212"/>
            <a:ext cx="6217311" cy="1783715"/>
          </a:xfrm>
          <a:prstGeom prst="rect">
            <a:avLst/>
          </a:prstGeom>
        </p:spPr>
      </p:pic>
    </p:spTree>
    <p:extLst>
      <p:ext uri="{BB962C8B-B14F-4D97-AF65-F5344CB8AC3E}">
        <p14:creationId xmlns:p14="http://schemas.microsoft.com/office/powerpoint/2010/main" val="175514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4"/>
          <p:cNvSpPr>
            <a:spLocks noGrp="1"/>
          </p:cNvSpPr>
          <p:nvPr>
            <p:ph type="title"/>
          </p:nvPr>
        </p:nvSpPr>
        <p:spPr>
          <a:xfrm>
            <a:off x="628650" y="161930"/>
            <a:ext cx="7886700" cy="1325563"/>
          </a:xfrm>
        </p:spPr>
        <p:txBody>
          <a:bodyPr>
            <a:normAutofit/>
          </a:bodyPr>
          <a:lstStyle/>
          <a:p>
            <a:pPr algn="ctr"/>
            <a:r>
              <a:rPr lang="en-US" sz="3200" dirty="0">
                <a:ea typeface="ＭＳ Ｐゴシック" charset="-128"/>
                <a:cs typeface="ＭＳ Ｐゴシック" charset="-128"/>
              </a:rPr>
              <a:t>…and tremendous challenges</a:t>
            </a:r>
          </a:p>
        </p:txBody>
      </p:sp>
      <p:sp>
        <p:nvSpPr>
          <p:cNvPr id="88067" name="Content Placeholder 5"/>
          <p:cNvSpPr>
            <a:spLocks noGrp="1"/>
          </p:cNvSpPr>
          <p:nvPr>
            <p:ph idx="1"/>
          </p:nvPr>
        </p:nvSpPr>
        <p:spPr>
          <a:xfrm>
            <a:off x="628650" y="1622429"/>
            <a:ext cx="7886700" cy="4351338"/>
          </a:xfrm>
        </p:spPr>
        <p:txBody>
          <a:bodyPr/>
          <a:lstStyle/>
          <a:p>
            <a:r>
              <a:rPr lang="en-US" sz="2400" dirty="0">
                <a:ea typeface="ＭＳ Ｐゴシック" charset="-128"/>
                <a:cs typeface="ＭＳ Ｐゴシック" charset="-128"/>
              </a:rPr>
              <a:t>Managing and processing vast quantities of data into variation</a:t>
            </a:r>
          </a:p>
          <a:p>
            <a:r>
              <a:rPr lang="en-US" sz="2400" dirty="0">
                <a:ea typeface="ＭＳ Ｐゴシック" charset="-128"/>
                <a:cs typeface="ＭＳ Ｐゴシック" charset="-128"/>
              </a:rPr>
              <a:t>Interpreting millions of variants per individual</a:t>
            </a:r>
          </a:p>
          <a:p>
            <a:pPr lvl="1"/>
            <a:r>
              <a:rPr lang="en-US" dirty="0"/>
              <a:t>An individual’s genome harbors:</a:t>
            </a:r>
          </a:p>
          <a:p>
            <a:pPr lvl="2"/>
            <a:r>
              <a:rPr lang="en-US" dirty="0">
                <a:ea typeface="ＭＳ Ｐゴシック" charset="-128"/>
              </a:rPr>
              <a:t>~100,000 </a:t>
            </a:r>
            <a:r>
              <a:rPr lang="en-US" dirty="0" err="1">
                <a:ea typeface="ＭＳ Ｐゴシック" charset="-128"/>
              </a:rPr>
              <a:t>exonic</a:t>
            </a:r>
            <a:r>
              <a:rPr lang="en-US" dirty="0">
                <a:ea typeface="ＭＳ Ｐゴシック" charset="-128"/>
              </a:rPr>
              <a:t> variants</a:t>
            </a:r>
          </a:p>
          <a:p>
            <a:pPr lvl="2"/>
            <a:r>
              <a:rPr lang="en-US" dirty="0">
                <a:ea typeface="ＭＳ Ｐゴシック" charset="-128"/>
              </a:rPr>
              <a:t>~80 point nonsense (loss-of-function) mutations</a:t>
            </a:r>
          </a:p>
          <a:p>
            <a:pPr lvl="2"/>
            <a:r>
              <a:rPr lang="en-US" dirty="0">
                <a:ea typeface="ＭＳ Ｐゴシック" charset="-128"/>
              </a:rPr>
              <a:t>~100-200 frameshift mutations</a:t>
            </a:r>
          </a:p>
          <a:p>
            <a:pPr lvl="2"/>
            <a:r>
              <a:rPr lang="en-US" dirty="0">
                <a:ea typeface="ＭＳ Ｐゴシック" charset="-128"/>
              </a:rPr>
              <a:t>Tens of splice site mutations, CNV-induced gene disruptions</a:t>
            </a:r>
          </a:p>
        </p:txBody>
      </p:sp>
      <p:sp>
        <p:nvSpPr>
          <p:cNvPr id="88068" name="TextBox 6"/>
          <p:cNvSpPr txBox="1">
            <a:spLocks noChangeArrowheads="1"/>
          </p:cNvSpPr>
          <p:nvPr/>
        </p:nvSpPr>
        <p:spPr bwMode="auto">
          <a:xfrm>
            <a:off x="628650" y="5777040"/>
            <a:ext cx="8266943" cy="830997"/>
          </a:xfrm>
          <a:prstGeom prst="rect">
            <a:avLst/>
          </a:prstGeom>
          <a:noFill/>
          <a:ln w="9525">
            <a:noFill/>
            <a:miter lim="800000"/>
            <a:headEnd/>
            <a:tailEnd/>
          </a:ln>
        </p:spPr>
        <p:txBody>
          <a:bodyPr wrap="none">
            <a:prstTxWarp prst="textNoShape">
              <a:avLst/>
            </a:prstTxWarp>
            <a:spAutoFit/>
          </a:bodyPr>
          <a:lstStyle/>
          <a:p>
            <a:r>
              <a:rPr lang="en-US" sz="2400" b="1" i="1" dirty="0"/>
              <a:t>For very few of these do we have any conclusive understanding </a:t>
            </a:r>
          </a:p>
          <a:p>
            <a:r>
              <a:rPr lang="en-US" sz="2400" b="1" i="1" dirty="0"/>
              <a:t>of their medical impact in the population </a:t>
            </a:r>
          </a:p>
        </p:txBody>
      </p:sp>
    </p:spTree>
    <p:extLst>
      <p:ext uri="{BB962C8B-B14F-4D97-AF65-F5344CB8AC3E}">
        <p14:creationId xmlns:p14="http://schemas.microsoft.com/office/powerpoint/2010/main" val="138382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06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06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806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806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06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8067">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8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A194B-6400-624F-A1B7-A179404217E8}"/>
              </a:ext>
            </a:extLst>
          </p:cNvPr>
          <p:cNvSpPr>
            <a:spLocks noGrp="1"/>
          </p:cNvSpPr>
          <p:nvPr>
            <p:ph type="title"/>
          </p:nvPr>
        </p:nvSpPr>
        <p:spPr/>
        <p:txBody>
          <a:bodyPr/>
          <a:lstStyle/>
          <a:p>
            <a:pPr algn="ctr"/>
            <a:r>
              <a:rPr lang="en-US" dirty="0"/>
              <a:t>Plan for lecture</a:t>
            </a:r>
          </a:p>
        </p:txBody>
      </p:sp>
      <p:sp>
        <p:nvSpPr>
          <p:cNvPr id="3" name="Content Placeholder 2">
            <a:extLst>
              <a:ext uri="{FF2B5EF4-FFF2-40B4-BE49-F238E27FC236}">
                <a16:creationId xmlns:a16="http://schemas.microsoft.com/office/drawing/2014/main" id="{E1E89282-24D7-C747-8EBB-E2C4B1FCB6BD}"/>
              </a:ext>
            </a:extLst>
          </p:cNvPr>
          <p:cNvSpPr>
            <a:spLocks noGrp="1"/>
          </p:cNvSpPr>
          <p:nvPr>
            <p:ph idx="1"/>
          </p:nvPr>
        </p:nvSpPr>
        <p:spPr/>
        <p:txBody>
          <a:bodyPr>
            <a:normAutofit fontScale="92500" lnSpcReduction="10000"/>
          </a:bodyPr>
          <a:lstStyle/>
          <a:p>
            <a:r>
              <a:rPr lang="en-US" dirty="0"/>
              <a:t>The sequencing revolution</a:t>
            </a:r>
          </a:p>
          <a:p>
            <a:r>
              <a:rPr lang="en-US" dirty="0">
                <a:solidFill>
                  <a:srgbClr val="FF0000"/>
                </a:solidFill>
              </a:rPr>
              <a:t>Technical aspect of sequencing studies</a:t>
            </a:r>
          </a:p>
          <a:p>
            <a:pPr lvl="1"/>
            <a:r>
              <a:rPr lang="en-US" dirty="0">
                <a:solidFill>
                  <a:srgbClr val="FF0000"/>
                </a:solidFill>
              </a:rPr>
              <a:t>Coverage</a:t>
            </a:r>
          </a:p>
          <a:p>
            <a:pPr lvl="1"/>
            <a:r>
              <a:rPr lang="en-US" dirty="0"/>
              <a:t>Exomes versus genomes</a:t>
            </a:r>
          </a:p>
          <a:p>
            <a:pPr lvl="1"/>
            <a:r>
              <a:rPr lang="en-US" dirty="0"/>
              <a:t>Alignment</a:t>
            </a:r>
          </a:p>
          <a:p>
            <a:pPr lvl="1"/>
            <a:r>
              <a:rPr lang="en-US" dirty="0"/>
              <a:t>Variant calling</a:t>
            </a:r>
          </a:p>
          <a:p>
            <a:pPr lvl="1"/>
            <a:r>
              <a:rPr lang="en-US" dirty="0"/>
              <a:t>Quality control</a:t>
            </a:r>
          </a:p>
          <a:p>
            <a:pPr lvl="1"/>
            <a:r>
              <a:rPr lang="en-US" dirty="0"/>
              <a:t>Contamination</a:t>
            </a:r>
          </a:p>
          <a:p>
            <a:r>
              <a:rPr lang="en-US" dirty="0"/>
              <a:t>Variant consequences and annotation</a:t>
            </a:r>
          </a:p>
          <a:p>
            <a:r>
              <a:rPr lang="en-US" dirty="0"/>
              <a:t>Interpretation of </a:t>
            </a:r>
            <a:r>
              <a:rPr lang="en-US" i="1" dirty="0"/>
              <a:t>de novo </a:t>
            </a:r>
            <a:r>
              <a:rPr lang="en-US" dirty="0"/>
              <a:t>mutations</a:t>
            </a:r>
          </a:p>
          <a:p>
            <a:r>
              <a:rPr lang="en-US" dirty="0"/>
              <a:t>Importance of well-matched controls</a:t>
            </a:r>
          </a:p>
        </p:txBody>
      </p:sp>
    </p:spTree>
    <p:extLst>
      <p:ext uri="{BB962C8B-B14F-4D97-AF65-F5344CB8AC3E}">
        <p14:creationId xmlns:p14="http://schemas.microsoft.com/office/powerpoint/2010/main" val="29100816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0.1|0"/>
</p:tagLst>
</file>

<file path=ppt/tags/tag2.xml><?xml version="1.0" encoding="utf-8"?>
<p:tagLst xmlns:a="http://schemas.openxmlformats.org/drawingml/2006/main" xmlns:r="http://schemas.openxmlformats.org/officeDocument/2006/relationships" xmlns:p="http://schemas.openxmlformats.org/presentationml/2006/main">
  <p:tag name="TIMING" val="|0|0|0|0"/>
</p:tagLst>
</file>

<file path=ppt/tags/tag3.xml><?xml version="1.0" encoding="utf-8"?>
<p:tagLst xmlns:a="http://schemas.openxmlformats.org/drawingml/2006/main" xmlns:r="http://schemas.openxmlformats.org/officeDocument/2006/relationships" xmlns:p="http://schemas.openxmlformats.org/presentationml/2006/main">
  <p:tag name="TIMING" val="|17.4"/>
</p:tagLst>
</file>

<file path=ppt/tags/tag4.xml><?xml version="1.0" encoding="utf-8"?>
<p:tagLst xmlns:a="http://schemas.openxmlformats.org/drawingml/2006/main" xmlns:r="http://schemas.openxmlformats.org/officeDocument/2006/relationships" xmlns:p="http://schemas.openxmlformats.org/presentationml/2006/main">
  <p:tag name="TIMING" val="|40|19.4|22.7"/>
</p:tagLst>
</file>

<file path=ppt/tags/tag5.xml><?xml version="1.0" encoding="utf-8"?>
<p:tagLst xmlns:a="http://schemas.openxmlformats.org/drawingml/2006/main" xmlns:r="http://schemas.openxmlformats.org/officeDocument/2006/relationships" xmlns:p="http://schemas.openxmlformats.org/presentationml/2006/main">
  <p:tag name="TIMING" val="|12.8|25.3"/>
</p:tagLst>
</file>

<file path=ppt/tags/tag6.xml><?xml version="1.0" encoding="utf-8"?>
<p:tagLst xmlns:a="http://schemas.openxmlformats.org/drawingml/2006/main" xmlns:r="http://schemas.openxmlformats.org/officeDocument/2006/relationships" xmlns:p="http://schemas.openxmlformats.org/presentationml/2006/main">
  <p:tag name="TIMING" val="|72.5"/>
</p:tagLst>
</file>

<file path=ppt/tags/tag7.xml><?xml version="1.0" encoding="utf-8"?>
<p:tagLst xmlns:a="http://schemas.openxmlformats.org/drawingml/2006/main" xmlns:r="http://schemas.openxmlformats.org/officeDocument/2006/relationships" xmlns:p="http://schemas.openxmlformats.org/presentationml/2006/main">
  <p:tag name="TIMING" val="|0.7|26.7|27.8|16.4|16.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7170</TotalTime>
  <Words>7869</Words>
  <Application>Microsoft Macintosh PowerPoint</Application>
  <PresentationFormat>On-screen Show (4:3)</PresentationFormat>
  <Paragraphs>1006</Paragraphs>
  <Slides>68</Slides>
  <Notes>29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ＭＳ Ｐゴシック</vt:lpstr>
      <vt:lpstr>Arial</vt:lpstr>
      <vt:lpstr>Arial</vt:lpstr>
      <vt:lpstr>Calibri</vt:lpstr>
      <vt:lpstr>Calibri Light</vt:lpstr>
      <vt:lpstr>Cambria Math</vt:lpstr>
      <vt:lpstr>Courier New</vt:lpstr>
      <vt:lpstr>Lucida Grande</vt:lpstr>
      <vt:lpstr>Lucida Handwriting</vt:lpstr>
      <vt:lpstr>Times New Roman</vt:lpstr>
      <vt:lpstr>Wingdings</vt:lpstr>
      <vt:lpstr>Office Theme</vt:lpstr>
      <vt:lpstr>Introduction to sequencing</vt:lpstr>
      <vt:lpstr>Plan for lecture</vt:lpstr>
      <vt:lpstr>Human genome project</vt:lpstr>
      <vt:lpstr>Cost of sequencing</vt:lpstr>
      <vt:lpstr>Illumina sequencing</vt:lpstr>
      <vt:lpstr>Illumina sequencing</vt:lpstr>
      <vt:lpstr>Direct sequencing has enormous potential</vt:lpstr>
      <vt:lpstr>…and tremendous challenges</vt:lpstr>
      <vt:lpstr>Plan for lecture</vt:lpstr>
      <vt:lpstr>Coverage</vt:lpstr>
      <vt:lpstr>Why do we need &gt;1X (or &gt;2X) coverage?</vt:lpstr>
      <vt:lpstr>Plan for lecture</vt:lpstr>
      <vt:lpstr>Technologies for sequencing humans</vt:lpstr>
      <vt:lpstr>The exome</vt:lpstr>
      <vt:lpstr>Targeted exome capture</vt:lpstr>
      <vt:lpstr>Variable coverage in exome sequencing</vt:lpstr>
      <vt:lpstr>Depth considerations</vt:lpstr>
      <vt:lpstr>Plan for lecture</vt:lpstr>
      <vt:lpstr>Step 1: Aligning to a reference</vt:lpstr>
      <vt:lpstr>Finding the true origin of each read is a computationally demanding and important first step</vt:lpstr>
      <vt:lpstr>The SAM/BAM/CRAM file format</vt:lpstr>
      <vt:lpstr>Repeats cause problems with sequence data</vt:lpstr>
      <vt:lpstr>Mapping quality</vt:lpstr>
      <vt:lpstr>Plan for lecture</vt:lpstr>
      <vt:lpstr>Variant calling</vt:lpstr>
      <vt:lpstr>The Genome Analysis Toolkit (GATK)</vt:lpstr>
      <vt:lpstr>Variant Call Format (VCF)</vt:lpstr>
      <vt:lpstr>Variant Call Format (VCF)</vt:lpstr>
      <vt:lpstr>Multiallelic variants</vt:lpstr>
      <vt:lpstr>Plan for lecture</vt:lpstr>
      <vt:lpstr>Discovery versus genotyping</vt:lpstr>
      <vt:lpstr>Different levels of QC</vt:lpstr>
      <vt:lpstr>What filters do we use?</vt:lpstr>
      <vt:lpstr>Variant Call Format (VCF)</vt:lpstr>
      <vt:lpstr>Value of simultaneous variant calling in multiple individuals</vt:lpstr>
      <vt:lpstr>Variant filtration strategies are still evolving VQSR is one approach</vt:lpstr>
      <vt:lpstr>An important variant-level QC metric Transition:transversion ratio across the dataset</vt:lpstr>
      <vt:lpstr>Plan for lecture</vt:lpstr>
      <vt:lpstr>A cautionary tale: another peril of sequence data</vt:lpstr>
      <vt:lpstr>PowerPoint Presentation</vt:lpstr>
      <vt:lpstr>A cautionary tale: a new platypus sub-species?</vt:lpstr>
      <vt:lpstr>More common contamination problems</vt:lpstr>
      <vt:lpstr>Summary: QC for sequencing versus genotype data</vt:lpstr>
      <vt:lpstr>Plan for lecture</vt:lpstr>
      <vt:lpstr>Coding variant consequences</vt:lpstr>
      <vt:lpstr>Alternative splicing</vt:lpstr>
      <vt:lpstr>Annotation</vt:lpstr>
      <vt:lpstr>Variant Effect Predictor</vt:lpstr>
      <vt:lpstr>Variant annotation is specific to the alternate allele and the transcript</vt:lpstr>
      <vt:lpstr>Variant annotation is specific to the alternate allele and the transcript</vt:lpstr>
      <vt:lpstr>Loss-of-function variants are often of particular interest</vt:lpstr>
      <vt:lpstr>Different types of LoFs</vt:lpstr>
      <vt:lpstr>Challenges to identifying true LoFs</vt:lpstr>
      <vt:lpstr>Plan for lecture</vt:lpstr>
      <vt:lpstr>PowerPoint Presentation</vt:lpstr>
      <vt:lpstr>Interpretation of de novo mutations</vt:lpstr>
      <vt:lpstr>Creating a model of, and statistical framework for, evaluating de novo variation</vt:lpstr>
      <vt:lpstr>Per-gene probabilities of mutation are small, but consider the number of “candidate” genes and number of samples</vt:lpstr>
      <vt:lpstr>PowerPoint Presentation</vt:lpstr>
      <vt:lpstr>Genome-wide excess of both missense and loss-of-function (LoF) de novo variants in ASD cases</vt:lpstr>
      <vt:lpstr>Is there a significant excess of de novo variants in a specific gene?</vt:lpstr>
      <vt:lpstr>Plan for lecture</vt:lpstr>
      <vt:lpstr>Case/control studies</vt:lpstr>
      <vt:lpstr>Population stratification of rare variants</vt:lpstr>
      <vt:lpstr>Publicly available controls</vt:lpstr>
      <vt:lpstr>Value of in-house controls</vt:lpstr>
      <vt:lpstr>Limitations in using external sequencing datasets as controls</vt:lpstr>
      <vt:lpstr>Up next: Konrad Karczewski on gnomAD and constraint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286</cp:revision>
  <dcterms:created xsi:type="dcterms:W3CDTF">2017-03-05T21:10:25Z</dcterms:created>
  <dcterms:modified xsi:type="dcterms:W3CDTF">2019-03-06T22:31:32Z</dcterms:modified>
</cp:coreProperties>
</file>