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17"/>
  </p:notesMasterIdLst>
  <p:sldIdLst>
    <p:sldId id="256" r:id="rId2"/>
    <p:sldId id="321" r:id="rId3"/>
    <p:sldId id="359" r:id="rId4"/>
    <p:sldId id="315" r:id="rId5"/>
    <p:sldId id="361" r:id="rId6"/>
    <p:sldId id="365" r:id="rId7"/>
    <p:sldId id="345" r:id="rId8"/>
    <p:sldId id="346" r:id="rId9"/>
    <p:sldId id="347" r:id="rId10"/>
    <p:sldId id="354" r:id="rId11"/>
    <p:sldId id="349" r:id="rId12"/>
    <p:sldId id="364" r:id="rId13"/>
    <p:sldId id="363" r:id="rId14"/>
    <p:sldId id="362" r:id="rId15"/>
    <p:sldId id="35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1309"/>
    <a:srgbClr val="424444"/>
    <a:srgbClr val="FF0000"/>
    <a:srgbClr val="7A81FF"/>
    <a:srgbClr val="D883FF"/>
    <a:srgbClr val="76D6FF"/>
    <a:srgbClr val="73FB79"/>
    <a:srgbClr val="CBCBCB"/>
    <a:srgbClr val="A6C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373"/>
    <p:restoredTop sz="78424"/>
  </p:normalViewPr>
  <p:slideViewPr>
    <p:cSldViewPr snapToGrid="0" snapToObjects="1">
      <p:cViewPr varScale="1">
        <p:scale>
          <a:sx n="70" d="100"/>
          <a:sy n="70" d="100"/>
        </p:scale>
        <p:origin x="9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44F63-CB00-7D4C-9D1A-F688F7E1BC7F}" type="datetimeFigureOut">
              <a:rPr lang="en-US" smtClean="0"/>
              <a:t>3/6/19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6B5C4-382F-5747-A854-0330A31A1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1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6B5C4-382F-5747-A854-0330A31A14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0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6B5C4-382F-5747-A854-0330A31A14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50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6B5C4-382F-5747-A854-0330A31A14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53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6B5C4-382F-5747-A854-0330A31A14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31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1164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6B5C4-382F-5747-A854-0330A31A14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90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6B5C4-382F-5747-A854-0330A31A14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75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6B5C4-382F-5747-A854-0330A31A14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95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6B5C4-382F-5747-A854-0330A31A14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9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6B5C4-382F-5747-A854-0330A31A14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34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6B5C4-382F-5747-A854-0330A31A14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84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6B5C4-382F-5747-A854-0330A31A14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66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6B5C4-382F-5747-A854-0330A31A14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3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6B5C4-382F-5747-A854-0330A31A14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34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6B5C4-382F-5747-A854-0330A31A14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59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6B5C4-382F-5747-A854-0330A31A14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56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2DBA-C875-1C4F-B71A-45D1E5135332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5D8E-8426-2E44-8F6A-F22EF7866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2DBA-C875-1C4F-B71A-45D1E5135332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5D8E-8426-2E44-8F6A-F22EF7866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2DBA-C875-1C4F-B71A-45D1E5135332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5D8E-8426-2E44-8F6A-F22EF7866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2DBA-C875-1C4F-B71A-45D1E5135332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5D8E-8426-2E44-8F6A-F22EF7866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2DBA-C875-1C4F-B71A-45D1E5135332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5D8E-8426-2E44-8F6A-F22EF7866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2DBA-C875-1C4F-B71A-45D1E5135332}" type="datetimeFigureOut">
              <a:rPr lang="en-US" smtClean="0"/>
              <a:t>3/6/19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5D8E-8426-2E44-8F6A-F22EF7866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2DBA-C875-1C4F-B71A-45D1E5135332}" type="datetimeFigureOut">
              <a:rPr lang="en-US" smtClean="0"/>
              <a:t>3/6/19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5D8E-8426-2E44-8F6A-F22EF7866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2DBA-C875-1C4F-B71A-45D1E5135332}" type="datetimeFigureOut">
              <a:rPr lang="en-US" smtClean="0"/>
              <a:t>3/6/19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5D8E-8426-2E44-8F6A-F22EF7866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2DBA-C875-1C4F-B71A-45D1E5135332}" type="datetimeFigureOut">
              <a:rPr lang="en-US" smtClean="0"/>
              <a:t>3/6/19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5D8E-8426-2E44-8F6A-F22EF7866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2DBA-C875-1C4F-B71A-45D1E5135332}" type="datetimeFigureOut">
              <a:rPr lang="en-US" smtClean="0"/>
              <a:t>3/6/19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5D8E-8426-2E44-8F6A-F22EF7866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2DBA-C875-1C4F-B71A-45D1E5135332}" type="datetimeFigureOut">
              <a:rPr lang="en-US" smtClean="0"/>
              <a:t>3/6/19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5D8E-8426-2E44-8F6A-F22EF7866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32DBA-C875-1C4F-B71A-45D1E5135332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B5D8E-8426-2E44-8F6A-F22EF7866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tiff"/><Relationship Id="rId4" Type="http://schemas.openxmlformats.org/officeDocument/2006/relationships/hyperlink" Target="https://broad.io/gnomad_lo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tiff"/><Relationship Id="rId5" Type="http://schemas.openxmlformats.org/officeDocument/2006/relationships/hyperlink" Target="http://gnomad.broadinstitute.org/" TargetMode="Externa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broad.io/gnomad_qc" TargetMode="External"/><Relationship Id="rId7" Type="http://schemas.openxmlformats.org/officeDocument/2006/relationships/image" Target="../media/image6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jpeg"/><Relationship Id="rId10" Type="http://schemas.openxmlformats.org/officeDocument/2006/relationships/image" Target="../media/image9.tiff"/><Relationship Id="rId4" Type="http://schemas.openxmlformats.org/officeDocument/2006/relationships/hyperlink" Target="hail.is" TargetMode="Externa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gnomad.broadinstitute.org/" TargetMode="External"/><Relationship Id="rId4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6909" y="428019"/>
            <a:ext cx="9698182" cy="3357598"/>
          </a:xfrm>
        </p:spPr>
        <p:txBody>
          <a:bodyPr>
            <a:normAutofit/>
          </a:bodyPr>
          <a:lstStyle/>
          <a:p>
            <a:r>
              <a:rPr lang="en-US" sz="5400" dirty="0"/>
              <a:t>The Genome Aggregation Database (</a:t>
            </a:r>
            <a:r>
              <a:rPr lang="en-US" sz="5400" dirty="0" err="1"/>
              <a:t>gnomAD</a:t>
            </a:r>
            <a:r>
              <a:rPr lang="en-US" sz="5400" dirty="0"/>
              <a:t>)</a:t>
            </a:r>
            <a:endParaRPr lang="en-US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08186"/>
            <a:ext cx="9144000" cy="1188063"/>
          </a:xfrm>
        </p:spPr>
        <p:txBody>
          <a:bodyPr/>
          <a:lstStyle/>
          <a:p>
            <a:r>
              <a:rPr lang="en-US" dirty="0"/>
              <a:t>Konrad Karczewski</a:t>
            </a:r>
          </a:p>
          <a:p>
            <a:r>
              <a:rPr lang="en-US" dirty="0"/>
              <a:t>March 4, 2019</a:t>
            </a:r>
          </a:p>
        </p:txBody>
      </p:sp>
      <p:sp>
        <p:nvSpPr>
          <p:cNvPr id="4" name="Shape 164"/>
          <p:cNvSpPr/>
          <p:nvPr/>
        </p:nvSpPr>
        <p:spPr>
          <a:xfrm>
            <a:off x="10216805" y="5955294"/>
            <a:ext cx="1681742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2800" dirty="0"/>
              <a:t>@konradjk</a:t>
            </a:r>
          </a:p>
        </p:txBody>
      </p:sp>
      <p:pic>
        <p:nvPicPr>
          <p:cNvPr id="5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87990" y="5925771"/>
            <a:ext cx="728815" cy="59252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42DF85-6BD3-2644-9CA7-B2F9D2A2613C}"/>
              </a:ext>
            </a:extLst>
          </p:cNvPr>
          <p:cNvSpPr txBox="1"/>
          <p:nvPr/>
        </p:nvSpPr>
        <p:spPr>
          <a:xfrm>
            <a:off x="1524000" y="6264448"/>
            <a:ext cx="2331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hlinkClick r:id="rId4"/>
              </a:rPr>
              <a:t>broad.io/gnomad_lof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E8CC0E-BF72-7440-9A1E-9CEC87E08C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227" y="6222032"/>
            <a:ext cx="1307773" cy="45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25640" y="0"/>
            <a:ext cx="109407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Most genes are depleted of </a:t>
            </a:r>
            <a:r>
              <a:rPr lang="en-US" dirty="0" err="1"/>
              <a:t>LoF</a:t>
            </a:r>
            <a:r>
              <a:rPr lang="en-US" dirty="0"/>
              <a:t> variation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4E2D43E-EE4B-B048-9903-AC6D4AC65F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32951"/>
              </p:ext>
            </p:extLst>
          </p:nvPr>
        </p:nvGraphicFramePr>
        <p:xfrm>
          <a:off x="110431" y="4819951"/>
          <a:ext cx="10426956" cy="1904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4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6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8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8980">
                  <a:extLst>
                    <a:ext uri="{9D8B030D-6E8A-4147-A177-3AD203B41FA5}">
                      <a16:colId xmlns:a16="http://schemas.microsoft.com/office/drawing/2014/main" val="2352059322"/>
                    </a:ext>
                  </a:extLst>
                </a:gridCol>
                <a:gridCol w="1236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8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1980">
                  <a:extLst>
                    <a:ext uri="{9D8B030D-6E8A-4147-A177-3AD203B41FA5}">
                      <a16:colId xmlns:a16="http://schemas.microsoft.com/office/drawing/2014/main" val="275911776"/>
                    </a:ext>
                  </a:extLst>
                </a:gridCol>
              </a:tblGrid>
              <a:tr h="3809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MED13L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FNDC3B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40">
                <a:tc>
                  <a:txBody>
                    <a:bodyPr/>
                    <a:lstStyle/>
                    <a:p>
                      <a:r>
                        <a:rPr lang="en-US" dirty="0"/>
                        <a:t>Phenotype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Severe Intellectual</a:t>
                      </a:r>
                      <a:r>
                        <a:rPr lang="en-US" baseline="0" dirty="0"/>
                        <a:t> Disability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Observed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Expected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/>
                        <a:t>Obs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Exp</a:t>
                      </a:r>
                      <a:r>
                        <a:rPr lang="en-US" dirty="0"/>
                        <a:t> (CI)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Observed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Expected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(CI)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40">
                <a:tc>
                  <a:txBody>
                    <a:bodyPr/>
                    <a:lstStyle/>
                    <a:p>
                      <a:r>
                        <a:rPr lang="en-US" dirty="0"/>
                        <a:t>Synonymous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462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465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0.993 (0.92-1.07)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271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266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1.02 (0.92-1.13)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40">
                <a:tc>
                  <a:txBody>
                    <a:bodyPr/>
                    <a:lstStyle/>
                    <a:p>
                      <a:r>
                        <a:rPr lang="en-US" dirty="0" err="1"/>
                        <a:t>LoF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102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 (0-0.029)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 (0-0.043)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32" y="1325563"/>
            <a:ext cx="5025762" cy="4351338"/>
          </a:xfrm>
        </p:spPr>
        <p:txBody>
          <a:bodyPr>
            <a:normAutofit/>
          </a:bodyPr>
          <a:lstStyle/>
          <a:p>
            <a:r>
              <a:rPr lang="en-US" sz="2700" dirty="0"/>
              <a:t>Many are extremely depleted (&lt;20% observed compared to expected)</a:t>
            </a:r>
          </a:p>
          <a:p>
            <a:pPr lvl="1"/>
            <a:r>
              <a:rPr lang="en-US" sz="2300" dirty="0"/>
              <a:t>Including most known dominant Mendelian genes</a:t>
            </a:r>
          </a:p>
          <a:p>
            <a:r>
              <a:rPr lang="en-US" sz="2700" dirty="0"/>
              <a:t>Using upper bound of confidence interval corrects for small genes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1FC490-2838-B24F-84AA-B1A735EEB5EE}"/>
              </a:ext>
            </a:extLst>
          </p:cNvPr>
          <p:cNvSpPr/>
          <p:nvPr/>
        </p:nvSpPr>
        <p:spPr>
          <a:xfrm>
            <a:off x="110430" y="6359167"/>
            <a:ext cx="6101248" cy="365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B75E33-8DED-5046-A9FB-5A0E07EAB220}"/>
              </a:ext>
            </a:extLst>
          </p:cNvPr>
          <p:cNvSpPr/>
          <p:nvPr/>
        </p:nvSpPr>
        <p:spPr>
          <a:xfrm>
            <a:off x="6211679" y="4801021"/>
            <a:ext cx="4525259" cy="1947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916D8B-E94F-A044-AB1D-D98C6AD94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210" y="1044844"/>
            <a:ext cx="5598148" cy="37320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35C95D-BEC8-EB47-8C23-CAE4BF9E3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210" y="1068922"/>
            <a:ext cx="5598148" cy="373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40" y="1325563"/>
            <a:ext cx="10940720" cy="4351338"/>
          </a:xfrm>
        </p:spPr>
        <p:txBody>
          <a:bodyPr/>
          <a:lstStyle/>
          <a:p>
            <a:r>
              <a:rPr lang="en-US" dirty="0"/>
              <a:t>Binning this spectrum into deciles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5640" y="0"/>
            <a:ext cx="109407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Resolving the spectrum of LoF intolerance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276600" y="2162296"/>
            <a:ext cx="6004560" cy="602205"/>
            <a:chOff x="478466" y="1773237"/>
            <a:chExt cx="10962167" cy="1008063"/>
          </a:xfrm>
        </p:grpSpPr>
        <p:sp>
          <p:nvSpPr>
            <p:cNvPr id="20" name="Shape 204"/>
            <p:cNvSpPr/>
            <p:nvPr/>
          </p:nvSpPr>
          <p:spPr>
            <a:xfrm>
              <a:off x="478466" y="1773237"/>
              <a:ext cx="5483102" cy="1008063"/>
            </a:xfrm>
            <a:prstGeom prst="rect">
              <a:avLst/>
            </a:prstGeom>
            <a:gradFill>
              <a:gsLst>
                <a:gs pos="0">
                  <a:srgbClr val="FF2600"/>
                </a:gs>
                <a:gs pos="50000">
                  <a:srgbClr val="FF9300"/>
                </a:gs>
                <a:gs pos="100000">
                  <a:srgbClr val="FFC000"/>
                </a:gs>
              </a:gsLst>
            </a:gradFill>
            <a:ln w="12700">
              <a:miter lim="400000"/>
            </a:ln>
          </p:spPr>
          <p:txBody>
            <a:bodyPr lIns="45719" tIns="45719" rIns="45719" bIns="45719" anchor="ctr"/>
            <a:lstStyle/>
            <a:p>
              <a:pPr defTabSz="642915">
                <a:def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687"/>
            </a:p>
          </p:txBody>
        </p:sp>
        <p:sp>
          <p:nvSpPr>
            <p:cNvPr id="21" name="Shape 206"/>
            <p:cNvSpPr/>
            <p:nvPr/>
          </p:nvSpPr>
          <p:spPr>
            <a:xfrm>
              <a:off x="5951538" y="1773237"/>
              <a:ext cx="5489095" cy="1008063"/>
            </a:xfrm>
            <a:prstGeom prst="rect">
              <a:avLst/>
            </a:prstGeom>
            <a:gradFill>
              <a:gsLst>
                <a:gs pos="0">
                  <a:srgbClr val="8EFA00"/>
                </a:gs>
                <a:gs pos="194">
                  <a:srgbClr val="A8E577"/>
                </a:gs>
                <a:gs pos="3992">
                  <a:srgbClr val="C2D1ED"/>
                </a:gs>
                <a:gs pos="71999">
                  <a:srgbClr val="E1C977"/>
                </a:gs>
                <a:gs pos="100000">
                  <a:srgbClr val="FFC000"/>
                </a:gs>
              </a:gsLst>
              <a:lin ang="10800000"/>
            </a:gradFill>
            <a:ln w="12700">
              <a:miter lim="400000"/>
            </a:ln>
          </p:spPr>
          <p:txBody>
            <a:bodyPr lIns="45719" tIns="45719" rIns="45719" bIns="45719" anchor="ctr"/>
            <a:lstStyle/>
            <a:p>
              <a:pPr defTabSz="642915">
                <a:def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687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FABE4DB-D151-4842-A87C-2CD20561B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315" y="2728568"/>
            <a:ext cx="6882385" cy="41294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F75B77-DCF5-1E4B-BECA-2B0AAF648E19}"/>
              </a:ext>
            </a:extLst>
          </p:cNvPr>
          <p:cNvSpPr txBox="1"/>
          <p:nvPr/>
        </p:nvSpPr>
        <p:spPr>
          <a:xfrm>
            <a:off x="292374" y="2047899"/>
            <a:ext cx="25651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More depleted</a:t>
            </a:r>
          </a:p>
          <a:p>
            <a:pPr algn="ctr"/>
            <a:r>
              <a:rPr lang="en-US" sz="2400" dirty="0"/>
              <a:t>More constrained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AD0738-0B33-C34E-B105-DBBBEE2654F7}"/>
              </a:ext>
            </a:extLst>
          </p:cNvPr>
          <p:cNvSpPr txBox="1"/>
          <p:nvPr/>
        </p:nvSpPr>
        <p:spPr>
          <a:xfrm>
            <a:off x="9639285" y="2047899"/>
            <a:ext cx="2513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More tolerant</a:t>
            </a:r>
          </a:p>
          <a:p>
            <a:pPr algn="ctr"/>
            <a:r>
              <a:rPr lang="en-US" sz="2400" dirty="0"/>
              <a:t>Less constrained</a:t>
            </a:r>
          </a:p>
        </p:txBody>
      </p:sp>
    </p:spTree>
    <p:extLst>
      <p:ext uri="{BB962C8B-B14F-4D97-AF65-F5344CB8AC3E}">
        <p14:creationId xmlns:p14="http://schemas.microsoft.com/office/powerpoint/2010/main" val="912550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40" y="1325563"/>
            <a:ext cx="10940720" cy="4351338"/>
          </a:xfrm>
        </p:spPr>
        <p:txBody>
          <a:bodyPr/>
          <a:lstStyle/>
          <a:p>
            <a:r>
              <a:rPr lang="en-US" dirty="0"/>
              <a:t>Known </a:t>
            </a:r>
            <a:r>
              <a:rPr lang="en-US" dirty="0" err="1"/>
              <a:t>haploinsufficient</a:t>
            </a:r>
            <a:r>
              <a:rPr lang="en-US" dirty="0"/>
              <a:t> genes have ~10% of the expected </a:t>
            </a:r>
            <a:r>
              <a:rPr lang="en-US" dirty="0" err="1"/>
              <a:t>LoFs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5640" y="0"/>
            <a:ext cx="109407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Resolving the spectrum of LoF intolerance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276600" y="2162296"/>
            <a:ext cx="6004560" cy="602205"/>
            <a:chOff x="478466" y="1773237"/>
            <a:chExt cx="10962167" cy="1008063"/>
          </a:xfrm>
        </p:grpSpPr>
        <p:sp>
          <p:nvSpPr>
            <p:cNvPr id="20" name="Shape 204"/>
            <p:cNvSpPr/>
            <p:nvPr/>
          </p:nvSpPr>
          <p:spPr>
            <a:xfrm>
              <a:off x="478466" y="1773237"/>
              <a:ext cx="5483102" cy="1008063"/>
            </a:xfrm>
            <a:prstGeom prst="rect">
              <a:avLst/>
            </a:prstGeom>
            <a:gradFill>
              <a:gsLst>
                <a:gs pos="0">
                  <a:srgbClr val="FF2600"/>
                </a:gs>
                <a:gs pos="50000">
                  <a:srgbClr val="FF9300"/>
                </a:gs>
                <a:gs pos="100000">
                  <a:srgbClr val="FFC000"/>
                </a:gs>
              </a:gsLst>
            </a:gradFill>
            <a:ln w="12700">
              <a:miter lim="400000"/>
            </a:ln>
          </p:spPr>
          <p:txBody>
            <a:bodyPr lIns="45719" tIns="45719" rIns="45719" bIns="45719" anchor="ctr"/>
            <a:lstStyle/>
            <a:p>
              <a:pPr defTabSz="642915">
                <a:def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687"/>
            </a:p>
          </p:txBody>
        </p:sp>
        <p:sp>
          <p:nvSpPr>
            <p:cNvPr id="21" name="Shape 206"/>
            <p:cNvSpPr/>
            <p:nvPr/>
          </p:nvSpPr>
          <p:spPr>
            <a:xfrm>
              <a:off x="5951538" y="1773237"/>
              <a:ext cx="5489095" cy="1008063"/>
            </a:xfrm>
            <a:prstGeom prst="rect">
              <a:avLst/>
            </a:prstGeom>
            <a:gradFill>
              <a:gsLst>
                <a:gs pos="0">
                  <a:srgbClr val="8EFA00"/>
                </a:gs>
                <a:gs pos="194">
                  <a:srgbClr val="A8E577"/>
                </a:gs>
                <a:gs pos="3992">
                  <a:srgbClr val="C2D1ED"/>
                </a:gs>
                <a:gs pos="71999">
                  <a:srgbClr val="E1C977"/>
                </a:gs>
                <a:gs pos="100000">
                  <a:srgbClr val="FFC000"/>
                </a:gs>
              </a:gsLst>
              <a:lin ang="10800000"/>
            </a:gradFill>
            <a:ln w="12700">
              <a:miter lim="400000"/>
            </a:ln>
          </p:spPr>
          <p:txBody>
            <a:bodyPr lIns="45719" tIns="45719" rIns="45719" bIns="45719" anchor="ctr"/>
            <a:lstStyle/>
            <a:p>
              <a:pPr defTabSz="642915">
                <a:def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687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FABE4DB-D151-4842-A87C-2CD20561B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315" y="2728568"/>
            <a:ext cx="6882385" cy="412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55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40" y="1325563"/>
            <a:ext cx="10940720" cy="4351338"/>
          </a:xfrm>
        </p:spPr>
        <p:txBody>
          <a:bodyPr/>
          <a:lstStyle/>
          <a:p>
            <a:r>
              <a:rPr lang="en-US" dirty="0"/>
              <a:t>Autosomal recessive genes are centered around 60% of expected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5640" y="0"/>
            <a:ext cx="109407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Resolving the spectrum of LoF intolerance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276600" y="2162296"/>
            <a:ext cx="6004560" cy="602205"/>
            <a:chOff x="478466" y="1773237"/>
            <a:chExt cx="10962167" cy="1008063"/>
          </a:xfrm>
        </p:grpSpPr>
        <p:sp>
          <p:nvSpPr>
            <p:cNvPr id="20" name="Shape 204"/>
            <p:cNvSpPr/>
            <p:nvPr/>
          </p:nvSpPr>
          <p:spPr>
            <a:xfrm>
              <a:off x="478466" y="1773237"/>
              <a:ext cx="5483102" cy="1008063"/>
            </a:xfrm>
            <a:prstGeom prst="rect">
              <a:avLst/>
            </a:prstGeom>
            <a:gradFill>
              <a:gsLst>
                <a:gs pos="0">
                  <a:srgbClr val="FF2600"/>
                </a:gs>
                <a:gs pos="50000">
                  <a:srgbClr val="FF9300"/>
                </a:gs>
                <a:gs pos="100000">
                  <a:srgbClr val="FFC000"/>
                </a:gs>
              </a:gsLst>
            </a:gradFill>
            <a:ln w="12700">
              <a:miter lim="400000"/>
            </a:ln>
          </p:spPr>
          <p:txBody>
            <a:bodyPr lIns="45719" tIns="45719" rIns="45719" bIns="45719" anchor="ctr"/>
            <a:lstStyle/>
            <a:p>
              <a:pPr defTabSz="642915">
                <a:def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687"/>
            </a:p>
          </p:txBody>
        </p:sp>
        <p:sp>
          <p:nvSpPr>
            <p:cNvPr id="21" name="Shape 206"/>
            <p:cNvSpPr/>
            <p:nvPr/>
          </p:nvSpPr>
          <p:spPr>
            <a:xfrm>
              <a:off x="5951538" y="1773237"/>
              <a:ext cx="5489095" cy="1008063"/>
            </a:xfrm>
            <a:prstGeom prst="rect">
              <a:avLst/>
            </a:prstGeom>
            <a:gradFill>
              <a:gsLst>
                <a:gs pos="0">
                  <a:srgbClr val="8EFA00"/>
                </a:gs>
                <a:gs pos="194">
                  <a:srgbClr val="A8E577"/>
                </a:gs>
                <a:gs pos="3992">
                  <a:srgbClr val="C2D1ED"/>
                </a:gs>
                <a:gs pos="71999">
                  <a:srgbClr val="E1C977"/>
                </a:gs>
                <a:gs pos="100000">
                  <a:srgbClr val="FFC000"/>
                </a:gs>
              </a:gsLst>
              <a:lin ang="10800000"/>
            </a:gradFill>
            <a:ln w="12700">
              <a:miter lim="400000"/>
            </a:ln>
          </p:spPr>
          <p:txBody>
            <a:bodyPr lIns="45719" tIns="45719" rIns="45719" bIns="45719" anchor="ctr"/>
            <a:lstStyle/>
            <a:p>
              <a:pPr defTabSz="642915">
                <a:def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687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FABE4DB-D151-4842-A87C-2CD20561B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315" y="2728568"/>
            <a:ext cx="6882385" cy="41294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3BAB6E-EEAB-2C4B-AE46-729D91F8812D}"/>
              </a:ext>
            </a:extLst>
          </p:cNvPr>
          <p:cNvSpPr txBox="1"/>
          <p:nvPr/>
        </p:nvSpPr>
        <p:spPr>
          <a:xfrm>
            <a:off x="9529092" y="5820853"/>
            <a:ext cx="2662908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sz="2000" dirty="0"/>
              <a:t>Gene list from:</a:t>
            </a:r>
            <a:endParaRPr lang="pt-BR" sz="2000" dirty="0"/>
          </a:p>
          <a:p>
            <a:pPr algn="r"/>
            <a:r>
              <a:rPr lang="pt-BR" sz="2000" dirty="0" err="1"/>
              <a:t>Blekhman</a:t>
            </a:r>
            <a:r>
              <a:rPr lang="pt-BR" sz="2000" dirty="0"/>
              <a:t> et al., 2008</a:t>
            </a:r>
          </a:p>
          <a:p>
            <a:pPr algn="r"/>
            <a:r>
              <a:rPr lang="pt-BR" sz="2000" dirty="0"/>
              <a:t>Berg et al., 2013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7512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A44A4E9-1681-E945-B230-C19E9A05F5E1}"/>
              </a:ext>
            </a:extLst>
          </p:cNvPr>
          <p:cNvGrpSpPr/>
          <p:nvPr/>
        </p:nvGrpSpPr>
        <p:grpSpPr>
          <a:xfrm>
            <a:off x="3272212" y="2162296"/>
            <a:ext cx="6004560" cy="602205"/>
            <a:chOff x="478466" y="1773237"/>
            <a:chExt cx="10962167" cy="1008063"/>
          </a:xfrm>
        </p:grpSpPr>
        <p:sp>
          <p:nvSpPr>
            <p:cNvPr id="13" name="Shape 204">
              <a:extLst>
                <a:ext uri="{FF2B5EF4-FFF2-40B4-BE49-F238E27FC236}">
                  <a16:creationId xmlns:a16="http://schemas.microsoft.com/office/drawing/2014/main" id="{C0B3D0F8-E921-E343-8887-79E25C1ECED8}"/>
                </a:ext>
              </a:extLst>
            </p:cNvPr>
            <p:cNvSpPr/>
            <p:nvPr/>
          </p:nvSpPr>
          <p:spPr>
            <a:xfrm>
              <a:off x="478466" y="1773237"/>
              <a:ext cx="5483102" cy="1008063"/>
            </a:xfrm>
            <a:prstGeom prst="rect">
              <a:avLst/>
            </a:prstGeom>
            <a:gradFill>
              <a:gsLst>
                <a:gs pos="0">
                  <a:srgbClr val="FF2600"/>
                </a:gs>
                <a:gs pos="50000">
                  <a:srgbClr val="FF9300"/>
                </a:gs>
                <a:gs pos="100000">
                  <a:srgbClr val="FFC000"/>
                </a:gs>
              </a:gsLst>
            </a:gradFill>
            <a:ln w="12700">
              <a:miter lim="400000"/>
            </a:ln>
          </p:spPr>
          <p:txBody>
            <a:bodyPr lIns="45719" tIns="45719" rIns="45719" bIns="45719" anchor="ctr"/>
            <a:lstStyle/>
            <a:p>
              <a:pPr defTabSz="642915">
                <a:def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687"/>
            </a:p>
          </p:txBody>
        </p:sp>
        <p:sp>
          <p:nvSpPr>
            <p:cNvPr id="14" name="Shape 206">
              <a:extLst>
                <a:ext uri="{FF2B5EF4-FFF2-40B4-BE49-F238E27FC236}">
                  <a16:creationId xmlns:a16="http://schemas.microsoft.com/office/drawing/2014/main" id="{782658F6-5D02-7040-9702-CBDF9927A0AD}"/>
                </a:ext>
              </a:extLst>
            </p:cNvPr>
            <p:cNvSpPr/>
            <p:nvPr/>
          </p:nvSpPr>
          <p:spPr>
            <a:xfrm>
              <a:off x="5951538" y="1773237"/>
              <a:ext cx="5489095" cy="1008063"/>
            </a:xfrm>
            <a:prstGeom prst="rect">
              <a:avLst/>
            </a:prstGeom>
            <a:gradFill>
              <a:gsLst>
                <a:gs pos="0">
                  <a:srgbClr val="8EFA00"/>
                </a:gs>
                <a:gs pos="194">
                  <a:srgbClr val="A8E577"/>
                </a:gs>
                <a:gs pos="3992">
                  <a:srgbClr val="C2D1ED"/>
                </a:gs>
                <a:gs pos="71999">
                  <a:srgbClr val="E1C977"/>
                </a:gs>
                <a:gs pos="100000">
                  <a:srgbClr val="FFC000"/>
                </a:gs>
              </a:gsLst>
              <a:lin ang="10800000"/>
            </a:gradFill>
            <a:ln w="12700">
              <a:miter lim="400000"/>
            </a:ln>
          </p:spPr>
          <p:txBody>
            <a:bodyPr lIns="45719" tIns="45719" rIns="45719" bIns="45719" anchor="ctr"/>
            <a:lstStyle/>
            <a:p>
              <a:pPr defTabSz="642915">
                <a:def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687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316" y="2728569"/>
            <a:ext cx="6882385" cy="412943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40" y="1325563"/>
            <a:ext cx="10940720" cy="4351338"/>
          </a:xfrm>
        </p:spPr>
        <p:txBody>
          <a:bodyPr/>
          <a:lstStyle/>
          <a:p>
            <a:r>
              <a:rPr lang="en-US" dirty="0"/>
              <a:t>Some genes, e.g. olfactory receptors, are unconstrained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5640" y="0"/>
            <a:ext cx="109407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Resolving the spectrum of LoF intolerance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74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EFA9677D-8C06-3945-9B51-E4227ADA61F2}"/>
              </a:ext>
            </a:extLst>
          </p:cNvPr>
          <p:cNvGrpSpPr/>
          <p:nvPr/>
        </p:nvGrpSpPr>
        <p:grpSpPr>
          <a:xfrm>
            <a:off x="4268443" y="853372"/>
            <a:ext cx="7024607" cy="6157027"/>
            <a:chOff x="0" y="-2322556"/>
            <a:chExt cx="12192000" cy="10686215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2216049-6782-664B-AC45-56E9B75BD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2322556"/>
              <a:ext cx="12192000" cy="662633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53CB219-557C-EB4F-A518-05FDAB687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303461"/>
              <a:ext cx="12192000" cy="4060198"/>
            </a:xfrm>
            <a:prstGeom prst="rect">
              <a:avLst/>
            </a:prstGeom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0590849B-DCF9-064D-8462-5FC524589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83" y="37081"/>
            <a:ext cx="11871174" cy="816292"/>
          </a:xfrm>
        </p:spPr>
        <p:txBody>
          <a:bodyPr>
            <a:noAutofit/>
          </a:bodyPr>
          <a:lstStyle/>
          <a:p>
            <a:r>
              <a:rPr lang="en-US" sz="3800" dirty="0"/>
              <a:t>Data publicly released with no publication restrictions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08F7C3-96B5-8A48-80B8-D542408A87F8}"/>
              </a:ext>
            </a:extLst>
          </p:cNvPr>
          <p:cNvSpPr/>
          <p:nvPr/>
        </p:nvSpPr>
        <p:spPr>
          <a:xfrm>
            <a:off x="164372" y="1325337"/>
            <a:ext cx="34676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hlinkClick r:id="rId5"/>
              </a:rPr>
              <a:t>gnomad.broadinstitute.org</a:t>
            </a:r>
            <a:endParaRPr lang="en-US" sz="22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FB85298-F87D-9D45-AFEF-51D6908AAF6A}"/>
              </a:ext>
            </a:extLst>
          </p:cNvPr>
          <p:cNvGrpSpPr/>
          <p:nvPr/>
        </p:nvGrpSpPr>
        <p:grpSpPr>
          <a:xfrm>
            <a:off x="0" y="2964186"/>
            <a:ext cx="1569622" cy="3893814"/>
            <a:chOff x="0" y="2964186"/>
            <a:chExt cx="1569622" cy="389381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26C9260-9D31-2C46-8181-DB5A275C9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4226" y="2964186"/>
              <a:ext cx="952500" cy="1270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0187D0C-D218-754A-9028-5476BD232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2110" y="4943792"/>
              <a:ext cx="952500" cy="1270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98BBE20-BF03-3B4E-9BAB-0CC98E83EE07}"/>
                </a:ext>
              </a:extLst>
            </p:cNvPr>
            <p:cNvSpPr txBox="1"/>
            <p:nvPr/>
          </p:nvSpPr>
          <p:spPr>
            <a:xfrm>
              <a:off x="0" y="4232063"/>
              <a:ext cx="15696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Matt</a:t>
              </a:r>
            </a:p>
            <a:p>
              <a:pPr algn="ctr"/>
              <a:r>
                <a:rPr lang="en-US" dirty="0" err="1"/>
                <a:t>Solomonson</a:t>
              </a:r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31F4D86-4DB0-944C-8446-65CDACCBC250}"/>
                </a:ext>
              </a:extLst>
            </p:cNvPr>
            <p:cNvSpPr txBox="1"/>
            <p:nvPr/>
          </p:nvSpPr>
          <p:spPr>
            <a:xfrm>
              <a:off x="211780" y="6211669"/>
              <a:ext cx="1053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Nick Watts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B0A6ACE-8C16-E047-9701-B5C43C84AACE}"/>
              </a:ext>
            </a:extLst>
          </p:cNvPr>
          <p:cNvGrpSpPr/>
          <p:nvPr/>
        </p:nvGrpSpPr>
        <p:grpSpPr>
          <a:xfrm>
            <a:off x="2037156" y="4135071"/>
            <a:ext cx="2179916" cy="588422"/>
            <a:chOff x="1553073" y="3937852"/>
            <a:chExt cx="2179916" cy="588422"/>
          </a:xfrm>
        </p:grpSpPr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49149BD2-181E-3B42-9F55-8EEC4E1F4AA2}"/>
                </a:ext>
              </a:extLst>
            </p:cNvPr>
            <p:cNvSpPr/>
            <p:nvPr/>
          </p:nvSpPr>
          <p:spPr>
            <a:xfrm>
              <a:off x="3631988" y="3948235"/>
              <a:ext cx="101001" cy="574637"/>
            </a:xfrm>
            <a:custGeom>
              <a:avLst/>
              <a:gdLst/>
              <a:ahLst/>
              <a:cxnLst/>
              <a:rect l="l" t="t" r="r" b="b"/>
              <a:pathLst>
                <a:path w="179070" h="685800">
                  <a:moveTo>
                    <a:pt x="178765" y="685393"/>
                  </a:moveTo>
                  <a:lnTo>
                    <a:pt x="0" y="685393"/>
                  </a:lnTo>
                  <a:lnTo>
                    <a:pt x="0" y="0"/>
                  </a:lnTo>
                  <a:lnTo>
                    <a:pt x="178765" y="0"/>
                  </a:lnTo>
                </a:path>
              </a:pathLst>
            </a:custGeom>
            <a:ln w="254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7DBC69D0-6C25-334F-A88E-7A402F4873A9}"/>
                </a:ext>
              </a:extLst>
            </p:cNvPr>
            <p:cNvSpPr txBox="1"/>
            <p:nvPr/>
          </p:nvSpPr>
          <p:spPr>
            <a:xfrm>
              <a:off x="1553073" y="3937852"/>
              <a:ext cx="1992074" cy="588422"/>
            </a:xfrm>
            <a:prstGeom prst="rect">
              <a:avLst/>
            </a:prstGeom>
          </p:spPr>
          <p:txBody>
            <a:bodyPr vert="horz" wrap="square" lIns="0" tIns="10583" rIns="0" bIns="0" rtlCol="0">
              <a:spAutoFit/>
            </a:bodyPr>
            <a:lstStyle/>
            <a:p>
              <a:pPr algn="ctr"/>
              <a:r>
                <a:rPr lang="en-US" dirty="0"/>
                <a:t>Gene model with transcripts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AF6B436-AE8B-7F45-B4C2-3EAC30BADC8E}"/>
              </a:ext>
            </a:extLst>
          </p:cNvPr>
          <p:cNvGrpSpPr/>
          <p:nvPr/>
        </p:nvGrpSpPr>
        <p:grpSpPr>
          <a:xfrm>
            <a:off x="1987531" y="4946036"/>
            <a:ext cx="2248941" cy="549295"/>
            <a:chOff x="1503448" y="4605379"/>
            <a:chExt cx="2248941" cy="549295"/>
          </a:xfrm>
        </p:grpSpPr>
        <p:sp>
          <p:nvSpPr>
            <p:cNvPr id="17" name="object 10">
              <a:extLst>
                <a:ext uri="{FF2B5EF4-FFF2-40B4-BE49-F238E27FC236}">
                  <a16:creationId xmlns:a16="http://schemas.microsoft.com/office/drawing/2014/main" id="{7D88DAEF-36C9-B649-AEF5-AF65E17C11DF}"/>
                </a:ext>
              </a:extLst>
            </p:cNvPr>
            <p:cNvSpPr txBox="1"/>
            <p:nvPr/>
          </p:nvSpPr>
          <p:spPr>
            <a:xfrm>
              <a:off x="1503448" y="4605379"/>
              <a:ext cx="1992074" cy="549295"/>
            </a:xfrm>
            <a:prstGeom prst="rect">
              <a:avLst/>
            </a:prstGeom>
          </p:spPr>
          <p:txBody>
            <a:bodyPr vert="horz" wrap="square" lIns="0" tIns="10583" rIns="0" bIns="0" rtlCol="0">
              <a:spAutoFit/>
            </a:bodyPr>
            <a:lstStyle/>
            <a:p>
              <a:pPr marL="10054" marR="4233" indent="-529" algn="ctr">
                <a:spcBef>
                  <a:spcPts val="83"/>
                </a:spcBef>
              </a:pPr>
              <a:r>
                <a:rPr lang="en-US" sz="1750" dirty="0">
                  <a:cs typeface="Roboto-Medium"/>
                </a:rPr>
                <a:t>Pathogenic </a:t>
              </a:r>
              <a:r>
                <a:rPr lang="en-US" sz="1750" dirty="0" err="1">
                  <a:cs typeface="Roboto-Medium"/>
                </a:rPr>
                <a:t>Clinvar</a:t>
              </a:r>
              <a:r>
                <a:rPr lang="en-US" sz="1750" dirty="0">
                  <a:cs typeface="Roboto-Medium"/>
                </a:rPr>
                <a:t> Variants</a:t>
              </a:r>
              <a:endParaRPr sz="1750" dirty="0">
                <a:cs typeface="Roboto-Medium"/>
              </a:endParaRPr>
            </a:p>
          </p:txBody>
        </p:sp>
        <p:sp>
          <p:nvSpPr>
            <p:cNvPr id="18" name="object 11">
              <a:extLst>
                <a:ext uri="{FF2B5EF4-FFF2-40B4-BE49-F238E27FC236}">
                  <a16:creationId xmlns:a16="http://schemas.microsoft.com/office/drawing/2014/main" id="{906687F7-18C0-9F46-89CA-7F2E27CFC1CB}"/>
                </a:ext>
              </a:extLst>
            </p:cNvPr>
            <p:cNvSpPr/>
            <p:nvPr/>
          </p:nvSpPr>
          <p:spPr>
            <a:xfrm>
              <a:off x="3637988" y="4687435"/>
              <a:ext cx="114401" cy="327301"/>
            </a:xfrm>
            <a:custGeom>
              <a:avLst/>
              <a:gdLst/>
              <a:ahLst/>
              <a:cxnLst/>
              <a:rect l="l" t="t" r="r" b="b"/>
              <a:pathLst>
                <a:path w="179070" h="1519554">
                  <a:moveTo>
                    <a:pt x="178765" y="1518983"/>
                  </a:moveTo>
                  <a:lnTo>
                    <a:pt x="0" y="1518983"/>
                  </a:lnTo>
                  <a:lnTo>
                    <a:pt x="0" y="0"/>
                  </a:lnTo>
                  <a:lnTo>
                    <a:pt x="178765" y="0"/>
                  </a:lnTo>
                </a:path>
              </a:pathLst>
            </a:custGeom>
            <a:ln w="254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 sz="15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15D0B27-65AF-C149-97AC-80C36609CAEB}"/>
              </a:ext>
            </a:extLst>
          </p:cNvPr>
          <p:cNvGrpSpPr/>
          <p:nvPr/>
        </p:nvGrpSpPr>
        <p:grpSpPr>
          <a:xfrm>
            <a:off x="10672292" y="1275391"/>
            <a:ext cx="1556108" cy="572387"/>
            <a:chOff x="10690228" y="1275391"/>
            <a:chExt cx="1556108" cy="572387"/>
          </a:xfrm>
        </p:grpSpPr>
        <p:sp>
          <p:nvSpPr>
            <p:cNvPr id="19" name="object 4">
              <a:extLst>
                <a:ext uri="{FF2B5EF4-FFF2-40B4-BE49-F238E27FC236}">
                  <a16:creationId xmlns:a16="http://schemas.microsoft.com/office/drawing/2014/main" id="{148984EF-8B4A-CC4B-B4C0-C2E20F818034}"/>
                </a:ext>
              </a:extLst>
            </p:cNvPr>
            <p:cNvSpPr txBox="1"/>
            <p:nvPr/>
          </p:nvSpPr>
          <p:spPr>
            <a:xfrm>
              <a:off x="10772882" y="1275391"/>
              <a:ext cx="1473454" cy="572387"/>
            </a:xfrm>
            <a:prstGeom prst="rect">
              <a:avLst/>
            </a:prstGeom>
          </p:spPr>
          <p:txBody>
            <a:bodyPr vert="horz" wrap="square" lIns="0" tIns="10583" rIns="0" bIns="0" rtlCol="0">
              <a:spAutoFit/>
            </a:bodyPr>
            <a:lstStyle/>
            <a:p>
              <a:pPr marL="10583" marR="4233" indent="-54502" algn="ctr">
                <a:spcBef>
                  <a:spcPts val="83"/>
                </a:spcBef>
              </a:pPr>
              <a:r>
                <a:rPr sz="1750" spc="-12" dirty="0">
                  <a:solidFill>
                    <a:srgbClr val="231F20"/>
                  </a:solidFill>
                  <a:cs typeface="Roboto-Medium"/>
                </a:rPr>
                <a:t>Dataset  selection </a:t>
              </a:r>
              <a:r>
                <a:rPr sz="1750" spc="-25" dirty="0">
                  <a:solidFill>
                    <a:srgbClr val="231F20"/>
                  </a:solidFill>
                  <a:cs typeface="Roboto-Medium"/>
                </a:rPr>
                <a:t>box</a:t>
              </a:r>
              <a:endParaRPr sz="1750" dirty="0">
                <a:cs typeface="Roboto-Medium"/>
              </a:endParaRPr>
            </a:p>
          </p:txBody>
        </p:sp>
        <p:sp>
          <p:nvSpPr>
            <p:cNvPr id="20" name="object 5">
              <a:extLst>
                <a:ext uri="{FF2B5EF4-FFF2-40B4-BE49-F238E27FC236}">
                  <a16:creationId xmlns:a16="http://schemas.microsoft.com/office/drawing/2014/main" id="{3888B1FE-A4A2-984B-8F04-24820CF09017}"/>
                </a:ext>
              </a:extLst>
            </p:cNvPr>
            <p:cNvSpPr/>
            <p:nvPr/>
          </p:nvSpPr>
          <p:spPr>
            <a:xfrm>
              <a:off x="10690228" y="1342394"/>
              <a:ext cx="150044" cy="195270"/>
            </a:xfrm>
            <a:custGeom>
              <a:avLst/>
              <a:gdLst/>
              <a:ahLst/>
              <a:cxnLst/>
              <a:rect l="l" t="t" r="r" b="b"/>
              <a:pathLst>
                <a:path w="179070" h="233044">
                  <a:moveTo>
                    <a:pt x="0" y="232905"/>
                  </a:moveTo>
                  <a:lnTo>
                    <a:pt x="178777" y="232968"/>
                  </a:lnTo>
                  <a:lnTo>
                    <a:pt x="178854" y="63"/>
                  </a:lnTo>
                  <a:lnTo>
                    <a:pt x="88" y="0"/>
                  </a:lnTo>
                </a:path>
              </a:pathLst>
            </a:custGeom>
            <a:ln w="254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</p:grpSp>
      <p:sp>
        <p:nvSpPr>
          <p:cNvPr id="21" name="object 6">
            <a:extLst>
              <a:ext uri="{FF2B5EF4-FFF2-40B4-BE49-F238E27FC236}">
                <a16:creationId xmlns:a16="http://schemas.microsoft.com/office/drawing/2014/main" id="{6798A6FE-6C01-3948-9188-D73E050E6F75}"/>
              </a:ext>
            </a:extLst>
          </p:cNvPr>
          <p:cNvSpPr txBox="1"/>
          <p:nvPr/>
        </p:nvSpPr>
        <p:spPr>
          <a:xfrm>
            <a:off x="10847937" y="3019700"/>
            <a:ext cx="1287472" cy="818600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 marR="4233" algn="ctr">
              <a:spcBef>
                <a:spcPts val="83"/>
              </a:spcBef>
            </a:pPr>
            <a:r>
              <a:rPr lang="en-US" sz="1750" spc="-12" dirty="0">
                <a:solidFill>
                  <a:srgbClr val="231F20"/>
                </a:solidFill>
                <a:cs typeface="Roboto-Medium"/>
              </a:rPr>
              <a:t>Tissue </a:t>
            </a:r>
            <a:r>
              <a:rPr sz="1750" spc="-12" dirty="0">
                <a:solidFill>
                  <a:srgbClr val="231F20"/>
                </a:solidFill>
                <a:cs typeface="Roboto-Medium"/>
              </a:rPr>
              <a:t>isoform  expression</a:t>
            </a:r>
            <a:endParaRPr sz="1750" dirty="0">
              <a:cs typeface="Roboto-Medium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16ED042-C9FA-7846-8574-B3710739B61F}"/>
              </a:ext>
            </a:extLst>
          </p:cNvPr>
          <p:cNvGrpSpPr/>
          <p:nvPr/>
        </p:nvGrpSpPr>
        <p:grpSpPr>
          <a:xfrm>
            <a:off x="5920968" y="1683945"/>
            <a:ext cx="4526731" cy="1137892"/>
            <a:chOff x="5920968" y="1683945"/>
            <a:chExt cx="4526731" cy="1137892"/>
          </a:xfrm>
        </p:grpSpPr>
        <p:sp>
          <p:nvSpPr>
            <p:cNvPr id="24" name="object 6">
              <a:extLst>
                <a:ext uri="{FF2B5EF4-FFF2-40B4-BE49-F238E27FC236}">
                  <a16:creationId xmlns:a16="http://schemas.microsoft.com/office/drawing/2014/main" id="{D3C27A6D-8954-6E4A-936E-110101CA81D8}"/>
                </a:ext>
              </a:extLst>
            </p:cNvPr>
            <p:cNvSpPr txBox="1"/>
            <p:nvPr/>
          </p:nvSpPr>
          <p:spPr>
            <a:xfrm>
              <a:off x="5920968" y="2272542"/>
              <a:ext cx="1186574" cy="549295"/>
            </a:xfrm>
            <a:prstGeom prst="rect">
              <a:avLst/>
            </a:prstGeom>
          </p:spPr>
          <p:txBody>
            <a:bodyPr vert="horz" wrap="square" lIns="0" tIns="10583" rIns="0" bIns="0" rtlCol="0">
              <a:spAutoFit/>
            </a:bodyPr>
            <a:lstStyle/>
            <a:p>
              <a:pPr marL="10583" marR="4233" algn="ctr">
                <a:spcBef>
                  <a:spcPts val="83"/>
                </a:spcBef>
              </a:pPr>
              <a:r>
                <a:rPr lang="en-US" sz="1750" spc="-12" dirty="0">
                  <a:solidFill>
                    <a:srgbClr val="231F20"/>
                  </a:solidFill>
                  <a:cs typeface="Roboto-Medium"/>
                </a:rPr>
                <a:t>Constraint metrics</a:t>
              </a:r>
              <a:endParaRPr sz="1750" dirty="0">
                <a:cs typeface="Roboto-Medium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411C0C3-27E4-5443-98D3-E34F56D62FE2}"/>
                </a:ext>
              </a:extLst>
            </p:cNvPr>
            <p:cNvSpPr/>
            <p:nvPr/>
          </p:nvSpPr>
          <p:spPr>
            <a:xfrm>
              <a:off x="7088863" y="1683945"/>
              <a:ext cx="3358836" cy="1104522"/>
            </a:xfrm>
            <a:prstGeom prst="rect">
              <a:avLst/>
            </a:pr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421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300" dirty="0"/>
              <a:t>Identifying true </a:t>
            </a:r>
            <a:r>
              <a:rPr lang="en-US" sz="4300" dirty="0" err="1"/>
              <a:t>LoF</a:t>
            </a:r>
            <a:r>
              <a:rPr lang="en-US" sz="4300" dirty="0"/>
              <a:t> variants is challenging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28E64-F966-2746-B04C-0A04D4D2C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r>
              <a:rPr lang="en-US" dirty="0" err="1"/>
              <a:t>LoFs</a:t>
            </a:r>
            <a:r>
              <a:rPr lang="en-US" dirty="0"/>
              <a:t> are rare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LoFs</a:t>
            </a:r>
            <a:r>
              <a:rPr lang="en-US" dirty="0"/>
              <a:t> are enriched for artifacts</a:t>
            </a:r>
          </a:p>
        </p:txBody>
      </p:sp>
    </p:spTree>
    <p:extLst>
      <p:ext uri="{BB962C8B-B14F-4D97-AF65-F5344CB8AC3E}">
        <p14:creationId xmlns:p14="http://schemas.microsoft.com/office/powerpoint/2010/main" val="2056416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300" dirty="0"/>
              <a:t>Identifying true </a:t>
            </a:r>
            <a:r>
              <a:rPr lang="en-US" sz="4300" dirty="0" err="1"/>
              <a:t>LoF</a:t>
            </a:r>
            <a:r>
              <a:rPr lang="en-US" sz="4300" dirty="0"/>
              <a:t> variants is challenging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28E64-F966-2746-B04C-0A04D4D2C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r>
              <a:rPr lang="en-US" dirty="0" err="1"/>
              <a:t>LoFs</a:t>
            </a:r>
            <a:r>
              <a:rPr lang="en-US" dirty="0"/>
              <a:t> are rare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LoFs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are enriched for artifacts</a:t>
            </a:r>
          </a:p>
        </p:txBody>
      </p:sp>
    </p:spTree>
    <p:extLst>
      <p:ext uri="{BB962C8B-B14F-4D97-AF65-F5344CB8AC3E}">
        <p14:creationId xmlns:p14="http://schemas.microsoft.com/office/powerpoint/2010/main" val="267413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2"/>
          <p:cNvSpPr>
            <a:spLocks noGrp="1"/>
          </p:cNvSpPr>
          <p:nvPr>
            <p:ph idx="1"/>
          </p:nvPr>
        </p:nvSpPr>
        <p:spPr bwMode="auto">
          <a:xfrm>
            <a:off x="7882528" y="1897236"/>
            <a:ext cx="4170692" cy="403411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5" tIns="60957" rIns="121915" bIns="60957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b="1" dirty="0" err="1">
                <a:latin typeface="Helvetica" charset="0"/>
                <a:ea typeface="Helvetica" charset="0"/>
                <a:cs typeface="Helvetica" charset="0"/>
                <a:sym typeface="Roboto"/>
              </a:rPr>
              <a:t>gnomAD</a:t>
            </a:r>
            <a:r>
              <a:rPr lang="en-US" b="1" dirty="0">
                <a:latin typeface="Helvetica" charset="0"/>
                <a:ea typeface="Helvetica" charset="0"/>
                <a:cs typeface="Helvetica" charset="0"/>
                <a:sym typeface="Roboto"/>
              </a:rPr>
              <a:t>: </a:t>
            </a:r>
            <a:r>
              <a:rPr lang="en-US" dirty="0">
                <a:latin typeface="Helvetica" charset="0"/>
                <a:ea typeface="Helvetica" charset="0"/>
                <a:cs typeface="Helvetica" charset="0"/>
                <a:sym typeface="Roboto"/>
              </a:rPr>
              <a:t>125,748 </a:t>
            </a:r>
            <a:r>
              <a:rPr lang="en-GB" dirty="0">
                <a:latin typeface="Helvetica" charset="0"/>
                <a:ea typeface="Helvetica" charset="0"/>
                <a:cs typeface="Helvetica" charset="0"/>
              </a:rPr>
              <a:t>exomes and </a:t>
            </a:r>
            <a:r>
              <a:rPr lang="en-US" dirty="0">
                <a:latin typeface="Helvetica" charset="0"/>
                <a:ea typeface="Helvetica" charset="0"/>
                <a:cs typeface="Helvetica" charset="0"/>
                <a:sym typeface="Roboto"/>
              </a:rPr>
              <a:t>15,708</a:t>
            </a:r>
            <a:r>
              <a:rPr lang="en-GB" dirty="0">
                <a:latin typeface="Helvetica" charset="0"/>
                <a:ea typeface="Helvetica" charset="0"/>
                <a:cs typeface="Helvetica" charset="0"/>
              </a:rPr>
              <a:t> whole genomes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7882" y="239621"/>
            <a:ext cx="11116236" cy="1194734"/>
          </a:xfrm>
        </p:spPr>
        <p:txBody>
          <a:bodyPr/>
          <a:lstStyle/>
          <a:p>
            <a:r>
              <a:rPr lang="en-US"/>
              <a:t>Increasing the scale of reference databases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4D2104-E410-554F-8B46-D7B607CA6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4354"/>
            <a:ext cx="7965978" cy="542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60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0CC14-8E0F-024B-9D27-BF1F56279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98" y="246129"/>
            <a:ext cx="10515600" cy="1132515"/>
          </a:xfrm>
        </p:spPr>
        <p:txBody>
          <a:bodyPr/>
          <a:lstStyle/>
          <a:p>
            <a:r>
              <a:rPr lang="en-US" dirty="0" err="1"/>
              <a:t>gnomAD</a:t>
            </a:r>
            <a:r>
              <a:rPr lang="en-US" dirty="0"/>
              <a:t> 2.1.1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ACB83-346C-CC4B-B7E2-7EAC18AFB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116" y="1445528"/>
            <a:ext cx="8080373" cy="5198737"/>
          </a:xfrm>
        </p:spPr>
        <p:txBody>
          <a:bodyPr/>
          <a:lstStyle/>
          <a:p>
            <a:r>
              <a:rPr lang="en-GB" sz="2600" dirty="0">
                <a:ea typeface="Helvetica" charset="0"/>
                <a:cs typeface="Helvetica" charset="0"/>
              </a:rPr>
              <a:t>Data provided by 109 PIs</a:t>
            </a:r>
          </a:p>
          <a:p>
            <a:pPr lvl="1"/>
            <a:r>
              <a:rPr lang="en-US" sz="2200" dirty="0"/>
              <a:t>1.3 and 1.6 petabytes of BAM files</a:t>
            </a:r>
          </a:p>
          <a:p>
            <a:r>
              <a:rPr lang="en-GB" sz="2600" dirty="0">
                <a:ea typeface="Helvetica" charset="0"/>
                <a:cs typeface="Helvetica" charset="0"/>
              </a:rPr>
              <a:t>Uniformly processed and joint called</a:t>
            </a:r>
          </a:p>
          <a:p>
            <a:pPr lvl="1"/>
            <a:r>
              <a:rPr lang="en-GB" sz="2200" dirty="0">
                <a:ea typeface="Helvetica" charset="0"/>
                <a:cs typeface="Helvetica" charset="0"/>
              </a:rPr>
              <a:t>12 and 24 terabyte VCFs</a:t>
            </a:r>
          </a:p>
          <a:p>
            <a:endParaRPr lang="en-GB" dirty="0">
              <a:ea typeface="Helvetica" charset="0"/>
              <a:cs typeface="Helvetica" charset="0"/>
            </a:endParaRPr>
          </a:p>
          <a:p>
            <a:r>
              <a:rPr lang="en-US" sz="2600" dirty="0"/>
              <a:t>Developed a novel QC pipeline</a:t>
            </a:r>
          </a:p>
          <a:p>
            <a:pPr lvl="1"/>
            <a:r>
              <a:rPr lang="en-US" sz="2200" dirty="0"/>
              <a:t>Complete pipeline publicly available: </a:t>
            </a:r>
            <a:r>
              <a:rPr lang="en-US" sz="2200" dirty="0">
                <a:hlinkClick r:id="rId3"/>
              </a:rPr>
              <a:t>broad.io/gnomad_qc</a:t>
            </a:r>
            <a:endParaRPr lang="en-US" sz="2200" baseline="30000" dirty="0">
              <a:solidFill>
                <a:srgbClr val="C00000"/>
              </a:solidFill>
            </a:endParaRPr>
          </a:p>
          <a:p>
            <a:endParaRPr lang="en-US" sz="2600" dirty="0"/>
          </a:p>
          <a:p>
            <a:r>
              <a:rPr lang="en-US" sz="2600" dirty="0"/>
              <a:t>All QC and analysis performed using Hail: </a:t>
            </a:r>
            <a:r>
              <a:rPr lang="en-US" sz="2600" dirty="0">
                <a:hlinkClick r:id="rId4"/>
              </a:rPr>
              <a:t>hail.is</a:t>
            </a:r>
            <a:endParaRPr lang="en-GB" dirty="0">
              <a:ea typeface="Helvetica" charset="0"/>
              <a:cs typeface="Helvetica" charset="0"/>
            </a:endParaRPr>
          </a:p>
          <a:p>
            <a:pPr lvl="1"/>
            <a:r>
              <a:rPr lang="en-GB" sz="2200" dirty="0">
                <a:ea typeface="Helvetica" charset="0"/>
                <a:cs typeface="Helvetica" charset="0"/>
              </a:rPr>
              <a:t>Scalable to thousands of CPUs</a:t>
            </a:r>
          </a:p>
          <a:p>
            <a:pPr lvl="1"/>
            <a:r>
              <a:rPr lang="en-GB" sz="2200" dirty="0">
                <a:ea typeface="Helvetica" charset="0"/>
                <a:cs typeface="Helvetica" charset="0"/>
              </a:rPr>
              <a:t>Enabled rapid iteration (few hours for each component, few days for entire process)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D399D4A-84A4-E542-A876-7F2AA40D31BF}"/>
              </a:ext>
            </a:extLst>
          </p:cNvPr>
          <p:cNvGrpSpPr/>
          <p:nvPr/>
        </p:nvGrpSpPr>
        <p:grpSpPr>
          <a:xfrm>
            <a:off x="9519470" y="3097603"/>
            <a:ext cx="2173308" cy="1813577"/>
            <a:chOff x="9519470" y="3097603"/>
            <a:chExt cx="2173308" cy="1813577"/>
          </a:xfrm>
        </p:grpSpPr>
        <p:pic>
          <p:nvPicPr>
            <p:cNvPr id="5" name="Picture 2" descr="Grace Tiao">
              <a:extLst>
                <a:ext uri="{FF2B5EF4-FFF2-40B4-BE49-F238E27FC236}">
                  <a16:creationId xmlns:a16="http://schemas.microsoft.com/office/drawing/2014/main" id="{51241ADB-CC59-0C4B-BAB4-8F98BA21F7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9470" y="3097842"/>
              <a:ext cx="871552" cy="1162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64A2BE8-5C14-2A4D-BCC2-BF731B5E7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26859" y="3097603"/>
              <a:ext cx="878678" cy="117157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EE5AA9-A5A2-9C48-B204-87DF4603AA94}"/>
                </a:ext>
              </a:extLst>
            </p:cNvPr>
            <p:cNvSpPr txBox="1"/>
            <p:nvPr/>
          </p:nvSpPr>
          <p:spPr>
            <a:xfrm>
              <a:off x="9524234" y="4264848"/>
              <a:ext cx="8495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Grace</a:t>
              </a:r>
            </a:p>
            <a:p>
              <a:pPr algn="ctr"/>
              <a:r>
                <a:rPr lang="en-US" dirty="0" err="1"/>
                <a:t>Tiao</a:t>
              </a:r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EE874C0-6B35-8E46-B508-12579424F9BC}"/>
                </a:ext>
              </a:extLst>
            </p:cNvPr>
            <p:cNvSpPr txBox="1"/>
            <p:nvPr/>
          </p:nvSpPr>
          <p:spPr>
            <a:xfrm>
              <a:off x="10639618" y="4264849"/>
              <a:ext cx="1053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Laurent</a:t>
              </a:r>
            </a:p>
            <a:p>
              <a:pPr algn="ctr"/>
              <a:r>
                <a:rPr lang="en-US" dirty="0" err="1"/>
                <a:t>Francioli</a:t>
              </a:r>
              <a:endParaRPr lang="en-US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C1EC1BC-1B64-8A4A-B730-7E0C69A4180A}"/>
              </a:ext>
            </a:extLst>
          </p:cNvPr>
          <p:cNvSpPr txBox="1"/>
          <p:nvPr/>
        </p:nvSpPr>
        <p:spPr>
          <a:xfrm>
            <a:off x="8921095" y="1835635"/>
            <a:ext cx="3251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Broad Genomics Platform</a:t>
            </a:r>
          </a:p>
          <a:p>
            <a:pPr algn="ctr"/>
            <a:r>
              <a:rPr lang="en-US" dirty="0"/>
              <a:t>Broad Data Sciences Platform</a:t>
            </a:r>
          </a:p>
        </p:txBody>
      </p:sp>
      <p:pic>
        <p:nvPicPr>
          <p:cNvPr id="16" name="Image" descr="Image">
            <a:extLst>
              <a:ext uri="{FF2B5EF4-FFF2-40B4-BE49-F238E27FC236}">
                <a16:creationId xmlns:a16="http://schemas.microsoft.com/office/drawing/2014/main" id="{36AA3437-4C4B-8242-AA88-3AA85E79C2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222592" y="5160288"/>
            <a:ext cx="953663" cy="5708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3CECCB4-5D62-E040-AAE4-284426510C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40198" y="1135588"/>
            <a:ext cx="2412862" cy="61014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5310EFE-22EE-D242-A20C-D4745BDB8800}"/>
              </a:ext>
            </a:extLst>
          </p:cNvPr>
          <p:cNvGrpSpPr/>
          <p:nvPr/>
        </p:nvGrpSpPr>
        <p:grpSpPr>
          <a:xfrm>
            <a:off x="9032371" y="5282730"/>
            <a:ext cx="2951889" cy="1546201"/>
            <a:chOff x="9014083" y="5282730"/>
            <a:chExt cx="2951889" cy="154620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880981-23D7-F841-B946-1304C707813B}"/>
                </a:ext>
              </a:extLst>
            </p:cNvPr>
            <p:cNvGrpSpPr/>
            <p:nvPr/>
          </p:nvGrpSpPr>
          <p:grpSpPr>
            <a:xfrm>
              <a:off x="9014083" y="5282730"/>
              <a:ext cx="2951889" cy="1546201"/>
              <a:chOff x="9253069" y="160710"/>
              <a:chExt cx="2951889" cy="1546201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DFC13FC-BF61-3146-93AD-F4526E6AC5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7611" t="12870" r="7611" b="3337"/>
              <a:stretch/>
            </p:blipFill>
            <p:spPr>
              <a:xfrm>
                <a:off x="11072028" y="160710"/>
                <a:ext cx="844746" cy="1170570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DFFCA03-5B93-F842-BAD2-5E6C9552CFE5}"/>
                  </a:ext>
                </a:extLst>
              </p:cNvPr>
              <p:cNvSpPr txBox="1"/>
              <p:nvPr/>
            </p:nvSpPr>
            <p:spPr>
              <a:xfrm>
                <a:off x="10783844" y="1337579"/>
                <a:ext cx="14211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Tim Poterba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DB29D2-A521-1544-A0AE-CE1B9449A3E6}"/>
                  </a:ext>
                </a:extLst>
              </p:cNvPr>
              <p:cNvSpPr txBox="1"/>
              <p:nvPr/>
            </p:nvSpPr>
            <p:spPr>
              <a:xfrm>
                <a:off x="9253069" y="1337579"/>
                <a:ext cx="16496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Cotton Seed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321DBE9-C100-874A-83EF-E314A190D9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10114" r="15724"/>
            <a:stretch/>
          </p:blipFill>
          <p:spPr>
            <a:xfrm>
              <a:off x="9420149" y="5282730"/>
              <a:ext cx="871552" cy="11751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937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0CC14-8E0F-024B-9D27-BF1F56279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4" y="114779"/>
            <a:ext cx="10515600" cy="1132515"/>
          </a:xfrm>
        </p:spPr>
        <p:txBody>
          <a:bodyPr/>
          <a:lstStyle/>
          <a:p>
            <a:r>
              <a:rPr lang="en-US" dirty="0" err="1"/>
              <a:t>gnomAD</a:t>
            </a:r>
            <a:r>
              <a:rPr lang="en-US" dirty="0"/>
              <a:t> 2.1.1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ACB83-346C-CC4B-B7E2-7EAC18AFB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949" y="1408176"/>
            <a:ext cx="4439644" cy="2706624"/>
          </a:xfrm>
        </p:spPr>
        <p:txBody>
          <a:bodyPr>
            <a:normAutofit/>
          </a:bodyPr>
          <a:lstStyle/>
          <a:p>
            <a:r>
              <a:rPr lang="en-US" sz="2600" dirty="0"/>
              <a:t>Sub-continental ancestry</a:t>
            </a:r>
          </a:p>
          <a:p>
            <a:r>
              <a:rPr lang="en-US" sz="2600" dirty="0"/>
              <a:t>Subsets:</a:t>
            </a:r>
          </a:p>
          <a:p>
            <a:pPr lvl="1"/>
            <a:r>
              <a:rPr lang="en-US" sz="2200" dirty="0"/>
              <a:t>controls-only</a:t>
            </a:r>
          </a:p>
          <a:p>
            <a:pPr lvl="1"/>
            <a:r>
              <a:rPr lang="en-US" sz="2200" dirty="0"/>
              <a:t>non-neuro/non-psychiatric</a:t>
            </a:r>
          </a:p>
          <a:p>
            <a:pPr lvl="1"/>
            <a:r>
              <a:rPr lang="en-US" sz="2200" dirty="0"/>
              <a:t>non-cancer</a:t>
            </a:r>
          </a:p>
          <a:p>
            <a:pPr lvl="1"/>
            <a:r>
              <a:rPr lang="en-US" sz="2200" dirty="0"/>
              <a:t>non-</a:t>
            </a:r>
            <a:r>
              <a:rPr lang="en-US" sz="2200" dirty="0" err="1"/>
              <a:t>TOPMed</a:t>
            </a:r>
            <a:r>
              <a:rPr lang="en-US" sz="2200" dirty="0"/>
              <a:t> Bravo</a:t>
            </a:r>
            <a:endParaRPr lang="en-US" sz="1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21F3967-27EB-274B-967A-C10A2981C873}"/>
              </a:ext>
            </a:extLst>
          </p:cNvPr>
          <p:cNvGrpSpPr/>
          <p:nvPr/>
        </p:nvGrpSpPr>
        <p:grpSpPr>
          <a:xfrm>
            <a:off x="803045" y="4275682"/>
            <a:ext cx="2173308" cy="1813577"/>
            <a:chOff x="9444473" y="4520467"/>
            <a:chExt cx="2173308" cy="1813577"/>
          </a:xfrm>
        </p:grpSpPr>
        <p:pic>
          <p:nvPicPr>
            <p:cNvPr id="5" name="Picture 2" descr="Grace Tiao">
              <a:extLst>
                <a:ext uri="{FF2B5EF4-FFF2-40B4-BE49-F238E27FC236}">
                  <a16:creationId xmlns:a16="http://schemas.microsoft.com/office/drawing/2014/main" id="{51241ADB-CC59-0C4B-BAB4-8F98BA21F7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4473" y="4520706"/>
              <a:ext cx="871552" cy="1162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64A2BE8-5C14-2A4D-BCC2-BF731B5E7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51862" y="4520467"/>
              <a:ext cx="878678" cy="117157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EE5AA9-A5A2-9C48-B204-87DF4603AA94}"/>
                </a:ext>
              </a:extLst>
            </p:cNvPr>
            <p:cNvSpPr txBox="1"/>
            <p:nvPr/>
          </p:nvSpPr>
          <p:spPr>
            <a:xfrm>
              <a:off x="9449237" y="5687712"/>
              <a:ext cx="8495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Grace</a:t>
              </a:r>
            </a:p>
            <a:p>
              <a:pPr algn="ctr"/>
              <a:r>
                <a:rPr lang="en-US" dirty="0" err="1"/>
                <a:t>Tiao</a:t>
              </a:r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EE874C0-6B35-8E46-B508-12579424F9BC}"/>
                </a:ext>
              </a:extLst>
            </p:cNvPr>
            <p:cNvSpPr txBox="1"/>
            <p:nvPr/>
          </p:nvSpPr>
          <p:spPr>
            <a:xfrm>
              <a:off x="10564621" y="5687713"/>
              <a:ext cx="1053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Laurent</a:t>
              </a:r>
            </a:p>
            <a:p>
              <a:pPr algn="ctr"/>
              <a:r>
                <a:rPr lang="en-US" dirty="0" err="1"/>
                <a:t>Francioli</a:t>
              </a:r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AC37FA08-A08B-F94C-B7B0-59DC77C39E10}"/>
              </a:ext>
            </a:extLst>
          </p:cNvPr>
          <p:cNvSpPr/>
          <p:nvPr/>
        </p:nvSpPr>
        <p:spPr>
          <a:xfrm>
            <a:off x="290981" y="6312333"/>
            <a:ext cx="417454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hlinkClick r:id="rId5"/>
              </a:rPr>
              <a:t>http://gnomad.broadinstitute.org</a:t>
            </a:r>
            <a:endParaRPr lang="en-US" sz="22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BAC6D1E-402C-AE4D-9239-056E1737A25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07" t="3935"/>
          <a:stretch/>
        </p:blipFill>
        <p:spPr>
          <a:xfrm>
            <a:off x="5208474" y="243664"/>
            <a:ext cx="6686577" cy="637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8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7A73E-6293-3F43-910D-058C487E4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5535"/>
          </a:xfrm>
        </p:spPr>
        <p:txBody>
          <a:bodyPr/>
          <a:lstStyle/>
          <a:p>
            <a:r>
              <a:rPr lang="en-US" dirty="0"/>
              <a:t>Staggering amounts of variation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966108-BB23-2D40-BAAB-8881110AA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764" y="1690688"/>
            <a:ext cx="6283036" cy="471227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E24C4E1-A90A-4842-868A-13D56322DCC8}"/>
              </a:ext>
            </a:extLst>
          </p:cNvPr>
          <p:cNvSpPr txBox="1">
            <a:spLocks/>
          </p:cNvSpPr>
          <p:nvPr/>
        </p:nvSpPr>
        <p:spPr>
          <a:xfrm>
            <a:off x="375558" y="1690687"/>
            <a:ext cx="4695206" cy="4848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Helvetica" pitchFamily="2" charset="0"/>
              </a:rPr>
              <a:t>gnomAD</a:t>
            </a:r>
            <a:r>
              <a:rPr lang="en-US" dirty="0">
                <a:latin typeface="Helvetica" pitchFamily="2" charset="0"/>
              </a:rPr>
              <a:t> 2.1 contains:</a:t>
            </a:r>
          </a:p>
          <a:p>
            <a:pPr lvl="1"/>
            <a:r>
              <a:rPr lang="en-US" dirty="0"/>
              <a:t>230M</a:t>
            </a:r>
            <a:r>
              <a:rPr lang="en-US" dirty="0">
                <a:latin typeface="Helvetica" pitchFamily="2" charset="0"/>
              </a:rPr>
              <a:t> variants in 15,708 genomes</a:t>
            </a:r>
          </a:p>
          <a:p>
            <a:pPr lvl="1"/>
            <a:r>
              <a:rPr lang="en-US" dirty="0">
                <a:latin typeface="Helvetica" pitchFamily="2" charset="0"/>
              </a:rPr>
              <a:t>15M variants in 125,748 exomes</a:t>
            </a:r>
          </a:p>
        </p:txBody>
      </p:sp>
    </p:spTree>
    <p:extLst>
      <p:ext uri="{BB962C8B-B14F-4D97-AF65-F5344CB8AC3E}">
        <p14:creationId xmlns:p14="http://schemas.microsoft.com/office/powerpoint/2010/main" val="3457072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7A73E-6293-3F43-910D-058C487E4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5535"/>
          </a:xfrm>
        </p:spPr>
        <p:txBody>
          <a:bodyPr/>
          <a:lstStyle/>
          <a:p>
            <a:r>
              <a:rPr lang="en-US" dirty="0"/>
              <a:t>Staggering amounts of </a:t>
            </a:r>
            <a:r>
              <a:rPr lang="en-US" dirty="0" err="1"/>
              <a:t>LoFs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68930-C875-AD4D-B4BF-F0DEA2759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8" y="1690687"/>
            <a:ext cx="4695206" cy="5002721"/>
          </a:xfrm>
        </p:spPr>
        <p:txBody>
          <a:bodyPr>
            <a:normAutofit/>
          </a:bodyPr>
          <a:lstStyle/>
          <a:p>
            <a:r>
              <a:rPr lang="en-US" dirty="0" err="1">
                <a:latin typeface="Helvetica" pitchFamily="2" charset="0"/>
              </a:rPr>
              <a:t>gnomAD</a:t>
            </a:r>
            <a:r>
              <a:rPr lang="en-US" dirty="0">
                <a:latin typeface="Helvetica" pitchFamily="2" charset="0"/>
              </a:rPr>
              <a:t> 2.1 contains:</a:t>
            </a:r>
          </a:p>
          <a:p>
            <a:pPr lvl="1"/>
            <a:r>
              <a:rPr lang="en-US" dirty="0"/>
              <a:t>230M</a:t>
            </a:r>
            <a:r>
              <a:rPr lang="en-US" dirty="0">
                <a:latin typeface="Helvetica" pitchFamily="2" charset="0"/>
              </a:rPr>
              <a:t> variants in 15,708 genomes</a:t>
            </a:r>
          </a:p>
          <a:p>
            <a:pPr lvl="1"/>
            <a:r>
              <a:rPr lang="en-US" dirty="0"/>
              <a:t>15M </a:t>
            </a:r>
            <a:r>
              <a:rPr lang="en-US" dirty="0">
                <a:latin typeface="Helvetica" pitchFamily="2" charset="0"/>
              </a:rPr>
              <a:t>variants in 125,748 exomes</a:t>
            </a:r>
          </a:p>
          <a:p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Of these, we observe 515,326 loss-of-function (</a:t>
            </a:r>
            <a:r>
              <a:rPr lang="en-US" dirty="0" err="1">
                <a:latin typeface="Helvetica" pitchFamily="2" charset="0"/>
              </a:rPr>
              <a:t>LoF</a:t>
            </a:r>
            <a:r>
              <a:rPr lang="en-US" dirty="0">
                <a:latin typeface="Helvetica" pitchFamily="2" charset="0"/>
              </a:rPr>
              <a:t>) variants</a:t>
            </a:r>
          </a:p>
          <a:p>
            <a:pPr lvl="1"/>
            <a:r>
              <a:rPr lang="en-US" dirty="0">
                <a:latin typeface="Helvetica" pitchFamily="2" charset="0"/>
              </a:rPr>
              <a:t>Stop-gained</a:t>
            </a:r>
          </a:p>
          <a:p>
            <a:pPr lvl="1"/>
            <a:r>
              <a:rPr lang="en-US" dirty="0">
                <a:latin typeface="Helvetica" pitchFamily="2" charset="0"/>
              </a:rPr>
              <a:t>Essential splice</a:t>
            </a:r>
          </a:p>
          <a:p>
            <a:pPr lvl="1"/>
            <a:r>
              <a:rPr lang="en-US" dirty="0">
                <a:latin typeface="Helvetica" pitchFamily="2" charset="0"/>
              </a:rPr>
              <a:t>Frameshift indel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966108-BB23-2D40-BAAB-8881110AA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764" y="1690688"/>
            <a:ext cx="6283036" cy="471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05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01F7CD0-8564-EF48-807D-64A8BEDC3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858" y="290662"/>
            <a:ext cx="10515600" cy="868746"/>
          </a:xfrm>
        </p:spPr>
        <p:txBody>
          <a:bodyPr/>
          <a:lstStyle/>
          <a:p>
            <a:r>
              <a:rPr lang="en-US" dirty="0"/>
              <a:t>Detecting genes depleted for </a:t>
            </a:r>
            <a:r>
              <a:rPr lang="en-US" dirty="0" err="1"/>
              <a:t>LoFs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8BA9CBE-FFD2-9B42-A5F3-8916A68B5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043" y="1404256"/>
            <a:ext cx="8974804" cy="4723720"/>
          </a:xfrm>
        </p:spPr>
        <p:txBody>
          <a:bodyPr/>
          <a:lstStyle/>
          <a:p>
            <a:r>
              <a:rPr lang="en-US" dirty="0"/>
              <a:t>Mutational model that predicts the number of SNVs </a:t>
            </a:r>
            <a:r>
              <a:rPr lang="en-US" dirty="0">
                <a:sym typeface="Calibri"/>
              </a:rPr>
              <a:t>in a given functional class</a:t>
            </a:r>
            <a:r>
              <a:rPr lang="en-US" dirty="0"/>
              <a:t> we would expect to see </a:t>
            </a:r>
            <a:r>
              <a:rPr lang="en-US" dirty="0">
                <a:sym typeface="Calibri"/>
              </a:rPr>
              <a:t>in each gene</a:t>
            </a:r>
            <a:r>
              <a:rPr lang="en-US" dirty="0"/>
              <a:t> in a cohort</a:t>
            </a:r>
          </a:p>
        </p:txBody>
      </p:sp>
      <p:pic>
        <p:nvPicPr>
          <p:cNvPr id="12" name="image23.jpg" descr="headshot_kes.jpg">
            <a:extLst>
              <a:ext uri="{FF2B5EF4-FFF2-40B4-BE49-F238E27FC236}">
                <a16:creationId xmlns:a16="http://schemas.microsoft.com/office/drawing/2014/main" id="{C8EE5835-5A68-2140-8328-18DFF2A30ED1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/>
          </a:blip>
          <a:stretch>
            <a:fillRect/>
          </a:stretch>
        </p:blipFill>
        <p:spPr>
          <a:xfrm>
            <a:off x="10607697" y="797493"/>
            <a:ext cx="1368219" cy="1641229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B6C246-8F95-B74A-B0BC-3318B5B687AE}"/>
              </a:ext>
            </a:extLst>
          </p:cNvPr>
          <p:cNvSpPr txBox="1"/>
          <p:nvPr/>
        </p:nvSpPr>
        <p:spPr>
          <a:xfrm>
            <a:off x="9589847" y="2390069"/>
            <a:ext cx="2512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Kaitlin </a:t>
            </a:r>
            <a:r>
              <a:rPr lang="en-US" sz="2400" dirty="0" err="1"/>
              <a:t>Samocha</a:t>
            </a:r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8A850D-D855-7840-A022-C75800EC60AC}"/>
              </a:ext>
            </a:extLst>
          </p:cNvPr>
          <p:cNvSpPr/>
          <p:nvPr/>
        </p:nvSpPr>
        <p:spPr>
          <a:xfrm>
            <a:off x="9454183" y="83693"/>
            <a:ext cx="2521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(</a:t>
            </a:r>
            <a:r>
              <a:rPr lang="en-US" dirty="0" err="1"/>
              <a:t>Samocha</a:t>
            </a:r>
            <a:r>
              <a:rPr lang="en-US" dirty="0"/>
              <a:t> </a:t>
            </a:r>
            <a:r>
              <a:rPr lang="en-US" i="1" dirty="0">
                <a:ea typeface="Calibri"/>
                <a:cs typeface="Calibri"/>
                <a:sym typeface="Calibri"/>
              </a:rPr>
              <a:t>et al</a:t>
            </a:r>
            <a:r>
              <a:rPr lang="en-US" dirty="0"/>
              <a:t>. 2014; </a:t>
            </a:r>
            <a:r>
              <a:rPr lang="en-US" dirty="0" err="1"/>
              <a:t>Lek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. 2016)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1BAF97-959C-A640-B971-CAC41EC12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96" y="3645295"/>
            <a:ext cx="4027272" cy="30204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62511D-921A-D047-A660-83B96D2655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6938" y="3645295"/>
            <a:ext cx="4027272" cy="30204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309276-ACAE-E74B-9C33-68ACC4EA05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3732" y="3645295"/>
            <a:ext cx="4027272" cy="302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6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46104</TotalTime>
  <Words>489</Words>
  <Application>Microsoft Macintosh PowerPoint</Application>
  <PresentationFormat>Widescreen</PresentationFormat>
  <Paragraphs>138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Helvetica</vt:lpstr>
      <vt:lpstr>Roboto</vt:lpstr>
      <vt:lpstr>Roboto-Medium</vt:lpstr>
      <vt:lpstr>Office Theme</vt:lpstr>
      <vt:lpstr>The Genome Aggregation Database (gnomAD)</vt:lpstr>
      <vt:lpstr>Identifying true LoF variants is challenging</vt:lpstr>
      <vt:lpstr>Identifying true LoF variants is challenging</vt:lpstr>
      <vt:lpstr>Increasing the scale of reference databases</vt:lpstr>
      <vt:lpstr>gnomAD 2.1.1</vt:lpstr>
      <vt:lpstr>gnomAD 2.1.1</vt:lpstr>
      <vt:lpstr>Staggering amounts of variation</vt:lpstr>
      <vt:lpstr>Staggering amounts of LoFs</vt:lpstr>
      <vt:lpstr>Detecting genes depleted for LoFs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publicly released with no publication restrictions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gnomAD exome summary</dc:title>
  <dc:creator>Karczewski, Konrad J.</dc:creator>
  <cp:lastModifiedBy>Microsoft Office User</cp:lastModifiedBy>
  <cp:revision>479</cp:revision>
  <dcterms:created xsi:type="dcterms:W3CDTF">2017-05-01T20:24:33Z</dcterms:created>
  <dcterms:modified xsi:type="dcterms:W3CDTF">2019-03-06T22:34:51Z</dcterms:modified>
</cp:coreProperties>
</file>