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59" r:id="rId3"/>
    <p:sldId id="257" r:id="rId4"/>
    <p:sldId id="259" r:id="rId5"/>
    <p:sldId id="258" r:id="rId6"/>
    <p:sldId id="261" r:id="rId7"/>
    <p:sldId id="262" r:id="rId8"/>
    <p:sldId id="263" r:id="rId9"/>
    <p:sldId id="270" r:id="rId10"/>
    <p:sldId id="264" r:id="rId11"/>
    <p:sldId id="265" r:id="rId12"/>
    <p:sldId id="274" r:id="rId13"/>
    <p:sldId id="275" r:id="rId14"/>
    <p:sldId id="271" r:id="rId15"/>
    <p:sldId id="273" r:id="rId16"/>
    <p:sldId id="268" r:id="rId17"/>
    <p:sldId id="272" r:id="rId18"/>
    <p:sldId id="267" r:id="rId19"/>
    <p:sldId id="276" r:id="rId20"/>
    <p:sldId id="3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7"/>
    <p:restoredTop sz="93232"/>
  </p:normalViewPr>
  <p:slideViewPr>
    <p:cSldViewPr snapToGrid="0" snapToObjects="1">
      <p:cViewPr varScale="1">
        <p:scale>
          <a:sx n="77" d="100"/>
          <a:sy n="77" d="100"/>
        </p:scale>
        <p:origin x="208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CDAFE-3603-8144-9076-FFC9F57C50DB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50840-8A65-1443-A303-A6337FEB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1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you’re interested in doing PRS work, how would the lack of diverse samples impact your prediction accuracy?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factors should you be considering when you’re running a PRS analysis?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50840-8A65-1443-A303-A6337FEBB2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40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assumptions underlying each of the models in the figure?</a:t>
            </a:r>
          </a:p>
          <a:p>
            <a:r>
              <a:rPr lang="en-US" dirty="0"/>
              <a:t>What happens when a model assumption is violated? Is the estimate likely going to be a good one?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50840-8A65-1443-A303-A6337FEBB2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1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What sources of variation influence genotypes?</a:t>
            </a:r>
          </a:p>
          <a:p>
            <a:pPr lvl="1"/>
            <a:r>
              <a:rPr lang="en-US" sz="2000" dirty="0"/>
              <a:t>Range of allele frequencies? Distribution of the allele frequencies? Additive effects vs. other models of gene action?</a:t>
            </a:r>
          </a:p>
          <a:p>
            <a:r>
              <a:rPr lang="en-US" sz="2400" dirty="0"/>
              <a:t>What other extensions might you come up with?</a:t>
            </a:r>
          </a:p>
          <a:p>
            <a:pPr lvl="1"/>
            <a:r>
              <a:rPr lang="en-US" sz="2000" dirty="0"/>
              <a:t>Structure? Distribution of effect sizes? Non-independence of loci? Heritability?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50840-8A65-1443-A303-A6337FEBB2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8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025D-F99D-EB41-9FA2-1B9874FBC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6AF34E-D7B4-A440-A519-25F381D97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97603-8916-8649-84DD-0B625989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B4D1C-30B3-7442-A8DC-D4F79C08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C0CB-0CA1-E94E-A86F-8DE89832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2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D44F-7E2E-FB4F-AF1D-5CB6DAF3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5F8E-197B-844C-8C1E-44D96868D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B9B2-F6D1-7543-B76D-FBB70C1D1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F5A69-08B6-A54F-8D62-1C2CEEA7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A6738-F237-9549-9BDD-29882035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4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4762A-285C-9343-87E3-C4042041D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241F0-E318-8E40-8285-E4FB47160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ADCEF-2A59-9046-B5D6-0BA17DDF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97D34-8777-ED45-9115-9BE064082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39D79-21D2-5442-9704-ADD42235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4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CCC3-C6A4-6E4C-AE6E-24B9E716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44253-1242-9848-92EF-C53F86639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1A17-46FB-7B4D-B5D7-41C1FB90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02A4B-D592-2E4C-A483-43C657EC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F8F82-C401-4449-9E81-E867933E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574C-9ED2-704A-B743-0AD29E39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DB46B-2C83-0846-8D4E-961F52D99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2738C-2B32-174D-9692-C758A0F6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63307-4B1B-8047-95D1-123514DA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B3BE1-F00F-C840-8963-57084A06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9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EBC1-8276-E046-8148-0A5BBACC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40949-ECCF-F441-A04C-63C6B211A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D3929-26D9-464F-8F1C-B654EE7B2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F16E5-EE5E-0A42-8992-FFA6D757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D0FDA-7B4E-DC45-9A20-E9F547A0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66171-6734-7F45-B11B-6E6B1C63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BD00A-6688-DE44-B76E-374CD447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8782F-0853-4141-998B-A98D6AC58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09F7A-2F79-9E48-8F8E-96C8BD90F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F478DB-9173-D44A-9A7A-6B4FAA77F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22630-D97C-854F-9CC8-5B59C8A80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C254F-6E4F-3541-AA6C-4370E2F3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B01423-8880-2A40-BF9A-9D3E26AD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E6FB1F-61BE-B041-8E71-105F55EB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8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9C55C-773E-AA40-AB20-E93C804E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DFEDD2-8CAC-2749-A6B6-98F12CC2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356DB-2BA0-634D-A861-6083B45C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57135-1385-5449-B632-33E70FE4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7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AE4491-6A93-4A46-95E0-FC8771DD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8EA9E-0830-C640-B6B7-285FC2D6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41A66-E796-DC43-9EAB-08AE4879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5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8DD5C-CABE-2844-B049-363EFAC1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42DA8-952A-9C41-A33D-97B1FCEE3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E0787-95A7-9544-B5D2-14DE4BBFC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23639-7DD6-0946-9779-C16D22EA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48F09-7018-8544-B0E4-A09A02AF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8ED28-B3B4-1446-A944-57768E17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CCE73-30EB-7B49-B866-22FFCD01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7658C-8391-3849-8F33-7A22634B0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CB163-18C9-084E-9E9B-834DF41E9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02002-9E4B-5340-85CE-0A48506C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2AC80-F294-5C40-B818-68DDAEC6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FB248-233F-C846-8A07-3D4115BF9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0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A890D5-6EDC-684F-BE8C-4EF0DAA5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03A9F-26BD-D94C-91EA-C6D75D61F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2A08-47A7-994F-B310-E51E0D542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E0B54-CEDA-D341-8B21-F0E088FDC6F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8088A-158E-BC40-8914-9E6263B79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4FED7-F3D6-AF4F-BB00-7E45E1D48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BE49-2E19-BA47-AB27-3558BF1DF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2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.c.keller@gmail.com" TargetMode="External"/><Relationship Id="rId2" Type="http://schemas.openxmlformats.org/officeDocument/2006/relationships/hyperlink" Target="mailto:Luke.m.evans@Colorado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7B9A0-E9ED-F940-AEB8-2E32128FA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706"/>
            <a:ext cx="9144000" cy="2387600"/>
          </a:xfrm>
        </p:spPr>
        <p:txBody>
          <a:bodyPr/>
          <a:lstStyle/>
          <a:p>
            <a:r>
              <a:rPr lang="en-US" dirty="0"/>
              <a:t>Simulation – software, applications, and approaches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A7DEE-C7CA-4740-A500-F1946471B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21381"/>
            <a:ext cx="9144000" cy="1655762"/>
          </a:xfrm>
        </p:spPr>
        <p:txBody>
          <a:bodyPr/>
          <a:lstStyle/>
          <a:p>
            <a:r>
              <a:rPr lang="en-US" dirty="0"/>
              <a:t>Luke Evans</a:t>
            </a:r>
          </a:p>
          <a:p>
            <a:r>
              <a:rPr lang="en-US" dirty="0"/>
              <a:t>CU Boulder &amp; IBG</a:t>
            </a:r>
          </a:p>
          <a:p>
            <a:r>
              <a:rPr lang="en-US" dirty="0"/>
              <a:t>March 8, 2019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FAEC54-6285-D649-991C-4EC57AD36707}"/>
              </a:ext>
            </a:extLst>
          </p:cNvPr>
          <p:cNvSpPr txBox="1">
            <a:spLocks/>
          </p:cNvSpPr>
          <p:nvPr/>
        </p:nvSpPr>
        <p:spPr>
          <a:xfrm>
            <a:off x="838200" y="4841948"/>
            <a:ext cx="10515600" cy="1032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LOCATION: Faculty folders/</a:t>
            </a:r>
            <a:r>
              <a:rPr lang="en-US" sz="3200" b="1" dirty="0" err="1"/>
              <a:t>luke</a:t>
            </a:r>
            <a:r>
              <a:rPr lang="en-US" sz="3200" b="1" dirty="0"/>
              <a:t>/2019/</a:t>
            </a:r>
            <a:r>
              <a:rPr lang="en-US" sz="3200" b="1" dirty="0" err="1"/>
              <a:t>Friday_simulation_practical</a:t>
            </a:r>
            <a:endParaRPr lang="en-US" sz="3200" b="1" dirty="0"/>
          </a:p>
          <a:p>
            <a:r>
              <a:rPr lang="en-US" sz="3200" b="1" dirty="0"/>
              <a:t>Copy that into your directory, cd into it.</a:t>
            </a:r>
          </a:p>
        </p:txBody>
      </p:sp>
    </p:spTree>
    <p:extLst>
      <p:ext uri="{BB962C8B-B14F-4D97-AF65-F5344CB8AC3E}">
        <p14:creationId xmlns:p14="http://schemas.microsoft.com/office/powerpoint/2010/main" val="357634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B8E3-E7DF-6748-9E8F-A3980D78F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Real Data (or in this case, a simulated genotype dataset, but for our purposes, it’s the same thing)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2193-FE9A-974F-8371-FFD756D22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Genotypes obtained from some real data set </a:t>
            </a:r>
          </a:p>
          <a:p>
            <a:pPr marL="457200" lvl="1" indent="0">
              <a:buNone/>
            </a:pPr>
            <a:r>
              <a:rPr lang="en-US" dirty="0"/>
              <a:t>(here simulated from </a:t>
            </a:r>
            <a:r>
              <a:rPr lang="en-US" dirty="0" err="1"/>
              <a:t>GeneEvolve</a:t>
            </a:r>
            <a:r>
              <a:rPr lang="en-US" dirty="0"/>
              <a:t>).</a:t>
            </a:r>
          </a:p>
          <a:p>
            <a:r>
              <a:rPr lang="en-US" dirty="0"/>
              <a:t>Phenotypes generated from some model (you decide! Your choice matters!), either in R yourself, or in PLINK, GCTA, etc.</a:t>
            </a:r>
          </a:p>
          <a:p>
            <a:r>
              <a:rPr lang="en-US" dirty="0"/>
              <a:t>What kinds of data? What are the impacts of simulating from any of the following?</a:t>
            </a:r>
          </a:p>
          <a:p>
            <a:pPr lvl="1"/>
            <a:r>
              <a:rPr lang="en-US" dirty="0"/>
              <a:t>Sequence data: 1KGv3, </a:t>
            </a:r>
            <a:r>
              <a:rPr lang="en-US" dirty="0" err="1"/>
              <a:t>TOPMed</a:t>
            </a:r>
            <a:r>
              <a:rPr lang="en-US" dirty="0"/>
              <a:t>, HRC</a:t>
            </a:r>
          </a:p>
          <a:p>
            <a:pPr lvl="1"/>
            <a:r>
              <a:rPr lang="en-US" dirty="0"/>
              <a:t>Imputed data: UK Biobank, maybe your own?</a:t>
            </a:r>
          </a:p>
          <a:p>
            <a:pPr lvl="1"/>
            <a:r>
              <a:rPr lang="en-US" dirty="0"/>
              <a:t>Array data: Lots! Just look through </a:t>
            </a:r>
            <a:r>
              <a:rPr lang="en-US" dirty="0" err="1"/>
              <a:t>dbGaP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8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B8E3-E7DF-6748-9E8F-A3980D78F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Real Data (or in this case, a simulated genotype dataset, but for our purposes, it’s the same thing)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2193-FE9A-974F-8371-FFD756D22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Options to simulate phenotypes from existing genotypes</a:t>
            </a:r>
          </a:p>
          <a:p>
            <a:pPr lvl="1"/>
            <a:r>
              <a:rPr lang="en-US" dirty="0"/>
              <a:t>GCTA, Plink, others </a:t>
            </a:r>
          </a:p>
          <a:p>
            <a:r>
              <a:rPr lang="en-US" dirty="0"/>
              <a:t>Can specify </a:t>
            </a:r>
          </a:p>
          <a:p>
            <a:pPr lvl="1"/>
            <a:r>
              <a:rPr lang="en-US" dirty="0"/>
              <a:t>Causal variants – how do you choose?</a:t>
            </a:r>
          </a:p>
          <a:p>
            <a:pPr lvl="1"/>
            <a:r>
              <a:rPr lang="en-US" dirty="0"/>
              <a:t>Trait heritability – what impact might this have?</a:t>
            </a:r>
          </a:p>
          <a:p>
            <a:pPr lvl="1"/>
            <a:r>
              <a:rPr lang="en-US" dirty="0"/>
              <a:t>Allelic effect sizes – what distribution might you draw effect sizes from?</a:t>
            </a:r>
          </a:p>
          <a:p>
            <a:pPr lvl="1"/>
            <a:r>
              <a:rPr lang="en-US" dirty="0"/>
              <a:t>Case control - specify prev. &amp; ascertainment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8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B8E3-E7DF-6748-9E8F-A3980D78F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Real Data (or in this case, a simulated genotype dataset, but for our purposes, it’s the same thing)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2193-FE9A-974F-8371-FFD756D22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Practical #2 </a:t>
            </a:r>
            <a:r>
              <a:rPr lang="en-US" dirty="0"/>
              <a:t>– generate some phenotypes from randomly chosen causal variants of different MAF ranges</a:t>
            </a:r>
          </a:p>
          <a:p>
            <a:r>
              <a:rPr lang="en-US" dirty="0"/>
              <a:t>Step 1: Randomly choose some CVs based on some criteria (here, MAF)</a:t>
            </a:r>
          </a:p>
          <a:p>
            <a:r>
              <a:rPr lang="en-US" dirty="0"/>
              <a:t>Step 2: Use that list of CVs to create phenotypes with GCTA from a real plink binary file set.</a:t>
            </a:r>
          </a:p>
          <a:p>
            <a:r>
              <a:rPr lang="en-US" dirty="0"/>
              <a:t>Step 3: Do some test on the simulated phenotypes, to see what the influence of your assumptions are.</a:t>
            </a:r>
          </a:p>
          <a:p>
            <a:pPr lvl="1"/>
            <a:r>
              <a:rPr lang="en-US" dirty="0"/>
              <a:t>Here, we’re going to test the influence of CV MAF on your estimates of GCTA-based heritability – You’ve already done something like this during </a:t>
            </a:r>
            <a:r>
              <a:rPr lang="en-US" dirty="0" err="1"/>
              <a:t>Loic’s</a:t>
            </a:r>
            <a:r>
              <a:rPr lang="en-US" dirty="0"/>
              <a:t> session, so it should be familiar to you.</a:t>
            </a:r>
          </a:p>
          <a:p>
            <a:pPr lvl="1"/>
            <a:r>
              <a:rPr lang="en-US" dirty="0"/>
              <a:t>The single GRM is from common variants, kind of the basic h2SNP model (previously computed, in the simulation_2/ directory)</a:t>
            </a:r>
          </a:p>
          <a:p>
            <a:endParaRPr lang="en-US" sz="1700" dirty="0">
              <a:highlight>
                <a:srgbClr val="FFFF00"/>
              </a:highlight>
            </a:endParaRPr>
          </a:p>
          <a:p>
            <a:r>
              <a:rPr lang="en-US" b="1" dirty="0">
                <a:highlight>
                  <a:srgbClr val="FFFF00"/>
                </a:highlight>
              </a:rPr>
              <a:t>FILE: </a:t>
            </a:r>
            <a:r>
              <a:rPr lang="en-US" dirty="0">
                <a:highlight>
                  <a:srgbClr val="FFFF00"/>
                </a:highlight>
              </a:rPr>
              <a:t>simulation_2.bash</a:t>
            </a:r>
          </a:p>
          <a:p>
            <a:r>
              <a:rPr lang="en-US" b="1" dirty="0">
                <a:highlight>
                  <a:srgbClr val="FFFF00"/>
                </a:highlight>
              </a:rPr>
              <a:t>NOTE:</a:t>
            </a:r>
            <a:r>
              <a:rPr lang="en-US" dirty="0">
                <a:highlight>
                  <a:srgbClr val="FFFF00"/>
                </a:highlight>
              </a:rPr>
              <a:t> In the terminal run command “bash” first, before you copy &amp; paste any of the commands, so that you’re running in bash rather than another shell</a:t>
            </a:r>
          </a:p>
        </p:txBody>
      </p:sp>
    </p:spTree>
    <p:extLst>
      <p:ext uri="{BB962C8B-B14F-4D97-AF65-F5344CB8AC3E}">
        <p14:creationId xmlns:p14="http://schemas.microsoft.com/office/powerpoint/2010/main" val="253473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FBEB-13EE-B140-BB0B-5CD52A00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8" y="305014"/>
            <a:ext cx="498070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2: Varying MAF of causal variants: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096E5-906F-5746-8D3A-5CC328E9C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986" y="132052"/>
            <a:ext cx="5408469" cy="5861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4276C3-94D5-914E-AE78-1BE231D8A8F1}"/>
              </a:ext>
            </a:extLst>
          </p:cNvPr>
          <p:cNvSpPr txBox="1"/>
          <p:nvPr/>
        </p:nvSpPr>
        <p:spPr>
          <a:xfrm>
            <a:off x="6848218" y="5614863"/>
            <a:ext cx="335066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Common		        Rare</a:t>
            </a:r>
          </a:p>
          <a:p>
            <a:pPr algn="ctr"/>
            <a:r>
              <a:rPr lang="en-US" sz="2800" dirty="0"/>
              <a:t>Causal Variant MAF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40E87-37BA-B94B-BD57-A04AFA3F1BE9}"/>
              </a:ext>
            </a:extLst>
          </p:cNvPr>
          <p:cNvSpPr txBox="1"/>
          <p:nvPr/>
        </p:nvSpPr>
        <p:spPr>
          <a:xfrm rot="16200000">
            <a:off x="4459269" y="2591899"/>
            <a:ext cx="24458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SNP-heritability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B455CC-F37D-F044-94ED-F9D5983E7127}"/>
              </a:ext>
            </a:extLst>
          </p:cNvPr>
          <p:cNvCxnSpPr/>
          <p:nvPr/>
        </p:nvCxnSpPr>
        <p:spPr>
          <a:xfrm>
            <a:off x="6359236" y="2853508"/>
            <a:ext cx="443345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9136F9-7246-924A-8DCB-894A975C6821}"/>
              </a:ext>
            </a:extLst>
          </p:cNvPr>
          <p:cNvSpPr txBox="1"/>
          <p:nvPr/>
        </p:nvSpPr>
        <p:spPr>
          <a:xfrm>
            <a:off x="159328" y="3338946"/>
            <a:ext cx="441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does it the analysis underestimate the true trait heritability when the causal variants are rare (or at least rarer than the markers)?</a:t>
            </a:r>
          </a:p>
          <a:p>
            <a:r>
              <a:rPr lang="en-US" dirty="0"/>
              <a:t>	- See </a:t>
            </a:r>
            <a:r>
              <a:rPr lang="en-US" dirty="0" err="1"/>
              <a:t>Loic’s</a:t>
            </a:r>
            <a:r>
              <a:rPr lang="en-US" dirty="0"/>
              <a:t> talk &amp; practical</a:t>
            </a:r>
          </a:p>
        </p:txBody>
      </p:sp>
    </p:spTree>
    <p:extLst>
      <p:ext uri="{BB962C8B-B14F-4D97-AF65-F5344CB8AC3E}">
        <p14:creationId xmlns:p14="http://schemas.microsoft.com/office/powerpoint/2010/main" val="1836449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B8E3-E7DF-6748-9E8F-A3980D78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192128"/>
            <a:ext cx="11623590" cy="1325563"/>
          </a:xfrm>
        </p:spPr>
        <p:txBody>
          <a:bodyPr>
            <a:normAutofit/>
          </a:bodyPr>
          <a:lstStyle/>
          <a:p>
            <a:r>
              <a:rPr lang="en-US" dirty="0"/>
              <a:t>What are your assumptions? What are their impacts? Vary them in simulations &amp; find out.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2193-FE9A-974F-8371-FFD756D22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6" y="1615561"/>
            <a:ext cx="11333205" cy="4885418"/>
          </a:xfrm>
        </p:spPr>
        <p:txBody>
          <a:bodyPr>
            <a:normAutofit/>
          </a:bodyPr>
          <a:lstStyle/>
          <a:p>
            <a:r>
              <a:rPr lang="en-US" sz="2400" dirty="0"/>
              <a:t>What are you assuming in your analysis? </a:t>
            </a:r>
          </a:p>
        </p:txBody>
      </p:sp>
    </p:spTree>
    <p:extLst>
      <p:ext uri="{BB962C8B-B14F-4D97-AF65-F5344CB8AC3E}">
        <p14:creationId xmlns:p14="http://schemas.microsoft.com/office/powerpoint/2010/main" val="63971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B8E3-E7DF-6748-9E8F-A3980D78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192128"/>
            <a:ext cx="11623590" cy="1325563"/>
          </a:xfrm>
        </p:spPr>
        <p:txBody>
          <a:bodyPr>
            <a:normAutofit/>
          </a:bodyPr>
          <a:lstStyle/>
          <a:p>
            <a:r>
              <a:rPr lang="en-US" dirty="0"/>
              <a:t>What are your assumptions? What are their impacts? Vary them in simulations &amp; find out.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2193-FE9A-974F-8371-FFD756D22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6" y="1615561"/>
            <a:ext cx="11333205" cy="4885418"/>
          </a:xfrm>
        </p:spPr>
        <p:txBody>
          <a:bodyPr>
            <a:normAutofit/>
          </a:bodyPr>
          <a:lstStyle/>
          <a:p>
            <a:r>
              <a:rPr lang="en-US" sz="2400" dirty="0"/>
              <a:t>What are you assuming in your analysis? </a:t>
            </a:r>
          </a:p>
          <a:p>
            <a:pPr lvl="1"/>
            <a:r>
              <a:rPr lang="en-US" sz="2000" dirty="0"/>
              <a:t>MAF-effect size relationship or none? </a:t>
            </a:r>
          </a:p>
          <a:p>
            <a:pPr lvl="1"/>
            <a:r>
              <a:rPr lang="en-US" sz="2000" dirty="0"/>
              <a:t>LD-effect size relationship or none?</a:t>
            </a:r>
          </a:p>
          <a:p>
            <a:pPr lvl="1"/>
            <a:r>
              <a:rPr lang="en-US" sz="2000" dirty="0"/>
              <a:t>Panmictic population or stratification effects? </a:t>
            </a:r>
          </a:p>
          <a:p>
            <a:pPr lvl="1"/>
            <a:r>
              <a:rPr lang="en-US" sz="2000" dirty="0"/>
              <a:t>Polygenicity? </a:t>
            </a:r>
          </a:p>
          <a:p>
            <a:pPr lvl="1"/>
            <a:r>
              <a:rPr lang="en-US" sz="2000" dirty="0"/>
              <a:t>Shared environments or independent environments for all individuals in the sample? </a:t>
            </a:r>
          </a:p>
          <a:p>
            <a:pPr lvl="1"/>
            <a:r>
              <a:rPr lang="en-US" sz="2000" dirty="0"/>
              <a:t>Combinations of these and others?</a:t>
            </a:r>
          </a:p>
          <a:p>
            <a:pPr lvl="1"/>
            <a:r>
              <a:rPr lang="en-US" sz="2000" dirty="0"/>
              <a:t>There are lots of assumptions for even a simple GWAS…</a:t>
            </a:r>
          </a:p>
        </p:txBody>
      </p:sp>
    </p:spTree>
    <p:extLst>
      <p:ext uri="{BB962C8B-B14F-4D97-AF65-F5344CB8AC3E}">
        <p14:creationId xmlns:p14="http://schemas.microsoft.com/office/powerpoint/2010/main" val="2639453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B8E3-E7DF-6748-9E8F-A3980D78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192128"/>
            <a:ext cx="11623590" cy="1325563"/>
          </a:xfrm>
        </p:spPr>
        <p:txBody>
          <a:bodyPr>
            <a:normAutofit/>
          </a:bodyPr>
          <a:lstStyle/>
          <a:p>
            <a:r>
              <a:rPr lang="en-US" dirty="0"/>
              <a:t>What are your assumptions? What are their impacts? Vary them in simulations &amp; find out.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2193-FE9A-974F-8371-FFD756D22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6" y="1615561"/>
            <a:ext cx="11333205" cy="4885418"/>
          </a:xfrm>
        </p:spPr>
        <p:txBody>
          <a:bodyPr>
            <a:normAutofit/>
          </a:bodyPr>
          <a:lstStyle/>
          <a:p>
            <a:r>
              <a:rPr lang="en-US" sz="2400" dirty="0"/>
              <a:t>What are you assuming in your analysis? </a:t>
            </a:r>
          </a:p>
          <a:p>
            <a:pPr lvl="1"/>
            <a:r>
              <a:rPr lang="en-US" sz="2000" dirty="0"/>
              <a:t>MAF-effect size relationship or none? </a:t>
            </a:r>
          </a:p>
          <a:p>
            <a:pPr lvl="1"/>
            <a:r>
              <a:rPr lang="en-US" sz="2000" dirty="0"/>
              <a:t>LD-effect size relationship or none?</a:t>
            </a:r>
          </a:p>
          <a:p>
            <a:pPr lvl="1"/>
            <a:r>
              <a:rPr lang="en-US" sz="2000" dirty="0"/>
              <a:t>Panmictic population or stratification effects? </a:t>
            </a:r>
          </a:p>
          <a:p>
            <a:pPr lvl="1"/>
            <a:r>
              <a:rPr lang="en-US" sz="2000" dirty="0"/>
              <a:t>Polygenicity? </a:t>
            </a:r>
          </a:p>
          <a:p>
            <a:pPr lvl="1"/>
            <a:r>
              <a:rPr lang="en-US" sz="2000" dirty="0"/>
              <a:t>Shared environments or independent environments for all individuals in the sample? </a:t>
            </a:r>
          </a:p>
          <a:p>
            <a:pPr lvl="1"/>
            <a:r>
              <a:rPr lang="en-US" sz="2000" dirty="0"/>
              <a:t>Combinations of these and others?</a:t>
            </a:r>
          </a:p>
          <a:p>
            <a:pPr lvl="1"/>
            <a:r>
              <a:rPr lang="en-US" sz="2000" dirty="0"/>
              <a:t>There are lots of assumptions for even a simple GWAS…</a:t>
            </a:r>
          </a:p>
          <a:p>
            <a:r>
              <a:rPr lang="en-US" sz="2400" dirty="0"/>
              <a:t>Alter these relationships, then test what that will do to the phenotype, results, and your conclusions.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17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B8E3-E7DF-6748-9E8F-A3980D78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192128"/>
            <a:ext cx="11623590" cy="1325563"/>
          </a:xfrm>
        </p:spPr>
        <p:txBody>
          <a:bodyPr>
            <a:normAutofit/>
          </a:bodyPr>
          <a:lstStyle/>
          <a:p>
            <a:r>
              <a:rPr lang="en-US" dirty="0"/>
              <a:t>What are your assumptions? What are their impacts? Vary them in simulations &amp; find out.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2193-FE9A-974F-8371-FFD756D22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6" y="1615561"/>
            <a:ext cx="11333205" cy="488541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What are you assuming in your analysis? </a:t>
            </a:r>
          </a:p>
          <a:p>
            <a:pPr lvl="1"/>
            <a:r>
              <a:rPr lang="en-US" sz="2200" dirty="0"/>
              <a:t>MAF-effect size relationship or none? </a:t>
            </a:r>
          </a:p>
          <a:p>
            <a:pPr lvl="1"/>
            <a:r>
              <a:rPr lang="en-US" sz="2200" dirty="0"/>
              <a:t>LD-effect size relationship or none?</a:t>
            </a:r>
          </a:p>
          <a:p>
            <a:pPr lvl="1"/>
            <a:r>
              <a:rPr lang="en-US" sz="2200" dirty="0"/>
              <a:t>Panmictic population or stratification effects? </a:t>
            </a:r>
          </a:p>
          <a:p>
            <a:pPr lvl="1"/>
            <a:r>
              <a:rPr lang="en-US" sz="2200" dirty="0"/>
              <a:t>Polygenicity? </a:t>
            </a:r>
          </a:p>
          <a:p>
            <a:pPr lvl="1"/>
            <a:r>
              <a:rPr lang="en-US" sz="2200" dirty="0"/>
              <a:t>Shared environments or independent environments for all individuals in the sample? </a:t>
            </a:r>
          </a:p>
          <a:p>
            <a:pPr lvl="1"/>
            <a:r>
              <a:rPr lang="en-US" sz="2200" dirty="0"/>
              <a:t>Combinations of these and others?</a:t>
            </a:r>
          </a:p>
          <a:p>
            <a:pPr lvl="1"/>
            <a:r>
              <a:rPr lang="en-US" sz="2200" dirty="0"/>
              <a:t>There are lots of assumptions for even a simple GWAS…</a:t>
            </a:r>
          </a:p>
          <a:p>
            <a:r>
              <a:rPr lang="en-US" sz="2200" dirty="0"/>
              <a:t>Alter these relationships, then test what that will do to the phenotype, results, and your conclusions.</a:t>
            </a:r>
          </a:p>
          <a:p>
            <a:r>
              <a:rPr lang="en-US" sz="2200" dirty="0"/>
              <a:t>What kinds of data? What are the impacts of simulating from any of the following?</a:t>
            </a:r>
          </a:p>
          <a:p>
            <a:pPr lvl="1"/>
            <a:r>
              <a:rPr lang="en-US" sz="2200" dirty="0"/>
              <a:t>Sequence data: Biases from sequencing itself?</a:t>
            </a:r>
          </a:p>
          <a:p>
            <a:pPr lvl="1"/>
            <a:r>
              <a:rPr lang="en-US" sz="2200" dirty="0"/>
              <a:t>Imputed data: What variants are imputed? Imputation quality? </a:t>
            </a:r>
          </a:p>
          <a:p>
            <a:pPr lvl="1"/>
            <a:r>
              <a:rPr lang="en-US" sz="2200" dirty="0"/>
              <a:t>Array data: Why are particular SNPs on genotyping chips?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060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C1F3A-92C5-0D47-8186-6CDE0C75C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Vary assumptions and test your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5AAFC-5A6C-0545-A01A-9088C1745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Practical #3 – generate some genotypes &amp; phenotypes, varying the assumptions (the generating model), and see how it impacts your conclusions</a:t>
            </a:r>
          </a:p>
          <a:p>
            <a:r>
              <a:rPr lang="en-US" dirty="0"/>
              <a:t>FILES: </a:t>
            </a:r>
          </a:p>
          <a:p>
            <a:pPr marL="457200" lvl="1" indent="0">
              <a:buNone/>
            </a:pPr>
            <a:r>
              <a:rPr lang="en-US" dirty="0"/>
              <a:t>Step 1 - </a:t>
            </a:r>
            <a:r>
              <a:rPr lang="en-US" dirty="0">
                <a:highlight>
                  <a:srgbClr val="FFFF00"/>
                </a:highlight>
              </a:rPr>
              <a:t>FILE simulation_3.R </a:t>
            </a:r>
            <a:r>
              <a:rPr lang="en-US" dirty="0"/>
              <a:t>– generate effect sizes with different assumptions, specifically making betas related to MAF.</a:t>
            </a:r>
          </a:p>
          <a:p>
            <a:pPr marL="457200" lvl="1" indent="0">
              <a:buNone/>
            </a:pPr>
            <a:r>
              <a:rPr lang="en-US" dirty="0"/>
              <a:t>Step 2 - </a:t>
            </a:r>
            <a:r>
              <a:rPr lang="en-US" dirty="0">
                <a:highlight>
                  <a:srgbClr val="FFFF00"/>
                </a:highlight>
              </a:rPr>
              <a:t>FILE simulation_3.bash </a:t>
            </a:r>
            <a:r>
              <a:rPr lang="en-US" dirty="0"/>
              <a:t>- Bash script to run GCTA to first make the phenotypes with your MAF-scaled betas, then estimate heritability (think back to </a:t>
            </a:r>
            <a:r>
              <a:rPr lang="en-US" dirty="0" err="1"/>
              <a:t>Loic’s</a:t>
            </a:r>
            <a:r>
              <a:rPr lang="en-US" dirty="0"/>
              <a:t> talk – what is the impact of MAF &amp; LD on estimates?). </a:t>
            </a:r>
          </a:p>
          <a:p>
            <a:pPr marL="457200" lvl="1" indent="0">
              <a:buNone/>
            </a:pPr>
            <a:r>
              <a:rPr lang="en-US" dirty="0"/>
              <a:t>Step 3 - </a:t>
            </a:r>
            <a:r>
              <a:rPr lang="en-US" dirty="0">
                <a:highlight>
                  <a:srgbClr val="FFFF00"/>
                </a:highlight>
              </a:rPr>
              <a:t>FILE simulation_3.R </a:t>
            </a:r>
            <a:r>
              <a:rPr lang="en-US" dirty="0"/>
              <a:t>– at the end of the script, visualize how all of these different simulations (all with the same TRUE h2SNP (=0.5) impact the ESTIMATED h2SNP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Extra exercises &amp; things to think about at the end of the R script.</a:t>
            </a:r>
          </a:p>
        </p:txBody>
      </p:sp>
    </p:spTree>
    <p:extLst>
      <p:ext uri="{BB962C8B-B14F-4D97-AF65-F5344CB8AC3E}">
        <p14:creationId xmlns:p14="http://schemas.microsoft.com/office/powerpoint/2010/main" val="2726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FBEB-13EE-B140-BB0B-5CD52A00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81" y="213715"/>
            <a:ext cx="1145968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Varying model assumptions and simulation parameters – test how robust your estimates may be.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E03AF4-3E08-A644-A5A5-A9F86109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03" y="1539278"/>
            <a:ext cx="10515682" cy="516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F4573-6B6C-4E46-9D56-25361E48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44" y="4821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Postdoctoral &amp; Graduate Student Positions Available at University of Colorado Institute for Behavioral Genetics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75167-C5AB-9A41-AB34-D008BF803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32" y="2540618"/>
            <a:ext cx="6229027" cy="3069768"/>
          </a:xfrm>
        </p:spPr>
        <p:txBody>
          <a:bodyPr/>
          <a:lstStyle/>
          <a:p>
            <a:r>
              <a:rPr lang="en-US" dirty="0"/>
              <a:t>Complex Trait Statistical Genetics</a:t>
            </a:r>
          </a:p>
          <a:p>
            <a:r>
              <a:rPr lang="en-US" dirty="0"/>
              <a:t>Nicotine use, mental health</a:t>
            </a:r>
          </a:p>
          <a:p>
            <a:r>
              <a:rPr lang="en-US" dirty="0"/>
              <a:t>Contact me or Matt Keller</a:t>
            </a:r>
          </a:p>
          <a:p>
            <a:pPr lvl="1"/>
            <a:r>
              <a:rPr lang="en-US" dirty="0">
                <a:hlinkClick r:id="rId2"/>
              </a:rPr>
              <a:t>Luke.m.evans@Colorado.edu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Matthew.c.keller@gmail.com</a:t>
            </a: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BA662-98DC-664C-835C-C2036F2C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D451A-5241-E54C-97A2-36C2105E6C2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5766C-45F2-5B4E-B3D9-45A866AE1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0688"/>
            <a:ext cx="6034007" cy="4525505"/>
          </a:xfrm>
          <a:prstGeom prst="rect">
            <a:avLst/>
          </a:prstGeom>
        </p:spPr>
      </p:pic>
      <p:pic>
        <p:nvPicPr>
          <p:cNvPr id="7" name="Picture 6" descr="Screen Shot 2017-04-08 at 10.01.29 PM.png">
            <a:extLst>
              <a:ext uri="{FF2B5EF4-FFF2-40B4-BE49-F238E27FC236}">
                <a16:creationId xmlns:a16="http://schemas.microsoft.com/office/drawing/2014/main" id="{4CC3C426-B375-5B4A-B186-E4792AE8AE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66"/>
          <a:stretch/>
        </p:blipFill>
        <p:spPr>
          <a:xfrm>
            <a:off x="1285396" y="4779367"/>
            <a:ext cx="1432353" cy="1257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8D15E-409D-164C-8E88-F67F3800C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81" y="4718491"/>
            <a:ext cx="1637859" cy="16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6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FBEB-13EE-B140-BB0B-5CD52A00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598"/>
            <a:ext cx="398318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3: Varying MAF &amp; beta distributions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D27EF-DA76-B147-AE28-2F7A9A1A7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156" y="0"/>
            <a:ext cx="7359843" cy="61098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12AB01-D4B0-2E48-B16C-A998D8E394C8}"/>
              </a:ext>
            </a:extLst>
          </p:cNvPr>
          <p:cNvCxnSpPr>
            <a:cxnSpLocks/>
          </p:cNvCxnSpPr>
          <p:nvPr/>
        </p:nvCxnSpPr>
        <p:spPr>
          <a:xfrm>
            <a:off x="5921104" y="2756525"/>
            <a:ext cx="610437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F8DD6D-F2E6-2740-9EFC-7A8979419EC3}"/>
              </a:ext>
            </a:extLst>
          </p:cNvPr>
          <p:cNvSpPr txBox="1"/>
          <p:nvPr/>
        </p:nvSpPr>
        <p:spPr>
          <a:xfrm>
            <a:off x="5527964" y="5632801"/>
            <a:ext cx="64975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N(0,1/2pq)	 N(0,1) 	    N(0,1/2pq)	    N(0,1)</a:t>
            </a:r>
          </a:p>
          <a:p>
            <a:pPr algn="ctr"/>
            <a:r>
              <a:rPr lang="en-US" sz="2400" dirty="0"/>
              <a:t>Allelic Effect Size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41148-64CE-0146-AB5B-B5CB3AA640AB}"/>
              </a:ext>
            </a:extLst>
          </p:cNvPr>
          <p:cNvSpPr txBox="1"/>
          <p:nvPr/>
        </p:nvSpPr>
        <p:spPr>
          <a:xfrm rot="16200000">
            <a:off x="3870834" y="2591899"/>
            <a:ext cx="24458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SNP-heritability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99FFA-284D-204E-AAA0-C045344D3698}"/>
              </a:ext>
            </a:extLst>
          </p:cNvPr>
          <p:cNvSpPr txBox="1"/>
          <p:nvPr/>
        </p:nvSpPr>
        <p:spPr>
          <a:xfrm>
            <a:off x="6485930" y="510598"/>
            <a:ext cx="4581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Causal Variant MAF</a:t>
            </a:r>
          </a:p>
          <a:p>
            <a:pPr algn="ctr"/>
            <a:r>
              <a:rPr lang="en-US" sz="2800" dirty="0"/>
              <a:t>Common		        Rare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81F4A-A1F8-3B43-92A1-D1C8CAD3F159}"/>
              </a:ext>
            </a:extLst>
          </p:cNvPr>
          <p:cNvSpPr txBox="1"/>
          <p:nvPr/>
        </p:nvSpPr>
        <p:spPr>
          <a:xfrm>
            <a:off x="155864" y="5509690"/>
            <a:ext cx="3671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The “rare” category is still pretty common. Bigger impacts of the MAF-scaling happen when variants are really rare.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EB909A-5FB3-EC40-8B20-F3E5E1B2C342}"/>
              </a:ext>
            </a:extLst>
          </p:cNvPr>
          <p:cNvSpPr txBox="1"/>
          <p:nvPr/>
        </p:nvSpPr>
        <p:spPr>
          <a:xfrm>
            <a:off x="623455" y="3048000"/>
            <a:ext cx="3158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Impacts of model assumptions?</a:t>
            </a:r>
          </a:p>
          <a:p>
            <a:r>
              <a:rPr lang="en-US" dirty="0"/>
              <a:t>Need more replicates?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3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E48E7-E14D-7D47-89DB-E65E9C0C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277"/>
            <a:ext cx="8403336" cy="1325563"/>
          </a:xfrm>
        </p:spPr>
        <p:txBody>
          <a:bodyPr/>
          <a:lstStyle/>
          <a:p>
            <a:r>
              <a:rPr lang="en-US" dirty="0"/>
              <a:t>Why would you want to make up your own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F17-196E-524F-B6AD-5412B67CD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do you think?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Idea 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Idea 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6188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F17-196E-524F-B6AD-5412B67CD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Some reasons I’ve thought of: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Test new methods or compare across methods with the same data (equal footing to compare)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the key assumptions for an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Test how robust an analysis is to violations of those assumptions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Introduce new variables that you might be interested 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Get a sense of statistical power, or how variable something might be by chance alone.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849705-2574-1143-A7BE-7BC8F24A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277"/>
            <a:ext cx="8403336" cy="1325563"/>
          </a:xfrm>
        </p:spPr>
        <p:txBody>
          <a:bodyPr/>
          <a:lstStyle/>
          <a:p>
            <a:r>
              <a:rPr lang="en-US" dirty="0"/>
              <a:t>Why would you want to make up your own data?</a:t>
            </a:r>
          </a:p>
        </p:txBody>
      </p:sp>
    </p:spTree>
    <p:extLst>
      <p:ext uri="{BB962C8B-B14F-4D97-AF65-F5344CB8AC3E}">
        <p14:creationId xmlns:p14="http://schemas.microsoft.com/office/powerpoint/2010/main" val="281380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2CD55-875F-AE4D-9728-FCB6E2E7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75758"/>
            <a:ext cx="10076727" cy="1325563"/>
          </a:xfrm>
        </p:spPr>
        <p:txBody>
          <a:bodyPr/>
          <a:lstStyle/>
          <a:p>
            <a:r>
              <a:rPr lang="en-US" dirty="0"/>
              <a:t>Example #1: How does human demographic history impact genetic risk prediction?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2C44E-BDDC-BA4F-8649-B7BB2EE97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46" y="2152891"/>
            <a:ext cx="5655197" cy="4004841"/>
          </a:xfrm>
        </p:spPr>
        <p:txBody>
          <a:bodyPr>
            <a:normAutofit/>
          </a:bodyPr>
          <a:lstStyle/>
          <a:p>
            <a:r>
              <a:rPr lang="en-US" dirty="0"/>
              <a:t>Alicia Martin et al. 2017 </a:t>
            </a:r>
            <a:r>
              <a:rPr lang="en-US" i="1" dirty="0"/>
              <a:t>AJHG </a:t>
            </a:r>
            <a:r>
              <a:rPr lang="en-US" dirty="0"/>
              <a:t>100:635-649</a:t>
            </a:r>
          </a:p>
          <a:p>
            <a:r>
              <a:rPr lang="en-US" dirty="0"/>
              <a:t>Used coalescent simulations based on previously-estimated human demography to generate many replicates of human populations</a:t>
            </a:r>
          </a:p>
          <a:p>
            <a:r>
              <a:rPr lang="en-US" dirty="0"/>
              <a:t>Created phenotypes, assessed associations in EUR population, tested PRS in a OTHER populations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BFC1A-0D3B-2A43-9DC5-08A219983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8" r="6393"/>
          <a:stretch/>
        </p:blipFill>
        <p:spPr>
          <a:xfrm>
            <a:off x="5741043" y="1292425"/>
            <a:ext cx="6450957" cy="547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0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2CD55-875F-AE4D-9728-FCB6E2E7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75758"/>
            <a:ext cx="1167403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#2: How do different </a:t>
            </a:r>
            <a:r>
              <a:rPr lang="en-US" i="1" dirty="0"/>
              <a:t>h</a:t>
            </a:r>
            <a:r>
              <a:rPr lang="en-US" i="1" baseline="30000" dirty="0"/>
              <a:t>2</a:t>
            </a:r>
            <a:r>
              <a:rPr lang="en-US" i="1" baseline="-25000" dirty="0"/>
              <a:t>SNP</a:t>
            </a:r>
            <a:r>
              <a:rPr lang="en-US" dirty="0"/>
              <a:t> methods perform across varying complex trait genetic architectures?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2C44E-BDDC-BA4F-8649-B7BB2EE97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46" y="1927260"/>
            <a:ext cx="5246175" cy="4004841"/>
          </a:xfrm>
        </p:spPr>
        <p:txBody>
          <a:bodyPr>
            <a:normAutofit fontScale="92500"/>
          </a:bodyPr>
          <a:lstStyle/>
          <a:p>
            <a:r>
              <a:rPr lang="en-US" dirty="0"/>
              <a:t>Evans et al. 2018 </a:t>
            </a:r>
            <a:r>
              <a:rPr lang="en-US" i="1" dirty="0"/>
              <a:t>Nat. Gen.</a:t>
            </a:r>
            <a:r>
              <a:rPr lang="en-US" dirty="0"/>
              <a:t> 50:737-745.</a:t>
            </a:r>
          </a:p>
          <a:p>
            <a:r>
              <a:rPr lang="en-US" dirty="0"/>
              <a:t>Used whole genome sequence data to simulate phenotypes from different genetic architectures</a:t>
            </a:r>
          </a:p>
          <a:p>
            <a:r>
              <a:rPr lang="en-US" dirty="0"/>
              <a:t>Methods to estimate </a:t>
            </a:r>
            <a:r>
              <a:rPr lang="en-US" i="1" dirty="0"/>
              <a:t>h</a:t>
            </a:r>
            <a:r>
              <a:rPr lang="en-US" i="1" baseline="30000" dirty="0"/>
              <a:t>2</a:t>
            </a:r>
            <a:r>
              <a:rPr lang="en-US" i="1" baseline="-25000" dirty="0"/>
              <a:t>SNP</a:t>
            </a:r>
            <a:r>
              <a:rPr lang="en-US" dirty="0"/>
              <a:t> all have key assumptions, how robust are these approaches when those assumptions are not met?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27A43-AA83-AD45-B5CA-B4E68F4E9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105" y="1508199"/>
            <a:ext cx="6976895" cy="46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24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EC99-3BAB-8046-AA95-440A290E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would you actually simulate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1A1A3-B0B2-BA43-B894-05C9C3D17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949"/>
            <a:ext cx="10515600" cy="48529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Lots of different ways!</a:t>
            </a:r>
          </a:p>
          <a:p>
            <a:r>
              <a:rPr lang="en-US" dirty="0"/>
              <a:t>R – </a:t>
            </a:r>
            <a:r>
              <a:rPr lang="en-US" dirty="0" err="1"/>
              <a:t>rbinom</a:t>
            </a:r>
            <a:r>
              <a:rPr lang="en-US" dirty="0"/>
              <a:t> function, for example, or more complex ways if you want linkage, relatives, demography, mutation, etc.</a:t>
            </a:r>
          </a:p>
          <a:p>
            <a:r>
              <a:rPr lang="en-US" dirty="0"/>
              <a:t>Sequence simulators </a:t>
            </a:r>
          </a:p>
          <a:p>
            <a:pPr lvl="1"/>
            <a:r>
              <a:rPr lang="en-US" dirty="0"/>
              <a:t>Forward-time or coalescent</a:t>
            </a:r>
          </a:p>
          <a:p>
            <a:pPr lvl="1"/>
            <a:r>
              <a:rPr lang="en-US" dirty="0"/>
              <a:t>Hudson’s </a:t>
            </a:r>
            <a:r>
              <a:rPr lang="en-US" dirty="0" err="1"/>
              <a:t>ms</a:t>
            </a:r>
            <a:r>
              <a:rPr lang="en-US" dirty="0"/>
              <a:t>, MSPRIME, </a:t>
            </a:r>
            <a:r>
              <a:rPr lang="en-US" dirty="0" err="1"/>
              <a:t>GeneEvolve</a:t>
            </a:r>
            <a:r>
              <a:rPr lang="en-US" dirty="0"/>
              <a:t> just a couple of examples (see papers in directory)</a:t>
            </a:r>
          </a:p>
          <a:p>
            <a:pPr lvl="1"/>
            <a:r>
              <a:rPr lang="en-US" dirty="0"/>
              <a:t>Scale to whole genomes &amp; large sample sizes? Existing LD patterns or just simulate based on average recombination rates? Mutation rates? Demography? Long time frames or only several generations? Environmental influences? Selection? </a:t>
            </a:r>
          </a:p>
          <a:p>
            <a:pPr lvl="1"/>
            <a:r>
              <a:rPr lang="en-US" dirty="0"/>
              <a:t>Many things to consider!</a:t>
            </a:r>
          </a:p>
          <a:p>
            <a:r>
              <a:rPr lang="en-US" dirty="0"/>
              <a:t>Just use real genotype data &amp; assign effect sizes to particular variants</a:t>
            </a:r>
          </a:p>
          <a:p>
            <a:pPr lvl="1"/>
            <a:r>
              <a:rPr lang="en-US" dirty="0"/>
              <a:t>Maintain existing structure of the data – LD, polymorphism, etc.</a:t>
            </a:r>
          </a:p>
          <a:p>
            <a:pPr lvl="1"/>
            <a:r>
              <a:rPr lang="en-US" dirty="0"/>
              <a:t>What data are available? Samples &amp; sample sizes? Biases, ascertainment, etc.?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F781-2699-4F4F-BDCC-4637096A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Just make up some new genotypes &amp; phenotypes in 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2846-3712-3E48-9EAA-5C13CCA89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Generate some genotypes &amp; phenotypes in R with the </a:t>
            </a:r>
            <a:r>
              <a:rPr lang="en-US" sz="2400" dirty="0" err="1"/>
              <a:t>rbinom</a:t>
            </a:r>
            <a:r>
              <a:rPr lang="en-US" sz="2400" dirty="0"/>
              <a:t> function</a:t>
            </a:r>
          </a:p>
          <a:p>
            <a:r>
              <a:rPr lang="en-US" sz="2400" dirty="0"/>
              <a:t>FILE: Genotype_simulation_1.R</a:t>
            </a:r>
          </a:p>
          <a:p>
            <a:pPr lvl="1"/>
            <a:r>
              <a:rPr lang="en-US" sz="2000" dirty="0"/>
              <a:t>Run through 1a, 1b, 1c (you’ll have to do a few things yourself in the R code)</a:t>
            </a:r>
          </a:p>
          <a:p>
            <a:pPr lvl="1"/>
            <a:r>
              <a:rPr lang="en-US" sz="2000" dirty="0"/>
              <a:t>1d is another example, simulating genotypes in different populations – optional if you want</a:t>
            </a:r>
          </a:p>
        </p:txBody>
      </p:sp>
    </p:spTree>
    <p:extLst>
      <p:ext uri="{BB962C8B-B14F-4D97-AF65-F5344CB8AC3E}">
        <p14:creationId xmlns:p14="http://schemas.microsoft.com/office/powerpoint/2010/main" val="1902386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F781-2699-4F4F-BDCC-4637096A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Just make up some new genotypes &amp; phenotypes in 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2846-3712-3E48-9EAA-5C13CCA89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Generate some genotypes &amp; phenotypes in R with the </a:t>
            </a:r>
            <a:r>
              <a:rPr lang="en-US" sz="2400" dirty="0" err="1"/>
              <a:t>rbinom</a:t>
            </a:r>
            <a:r>
              <a:rPr lang="en-US" sz="2400" dirty="0"/>
              <a:t> function</a:t>
            </a:r>
          </a:p>
          <a:p>
            <a:r>
              <a:rPr lang="en-US" sz="2400" dirty="0"/>
              <a:t>FILE: Genotype_simulation_1.R</a:t>
            </a:r>
          </a:p>
          <a:p>
            <a:pPr lvl="1"/>
            <a:r>
              <a:rPr lang="en-US" sz="2000" dirty="0"/>
              <a:t>Run through 1a, 1b, 1c (you’ll have to do a few things yourself in the R code)</a:t>
            </a:r>
          </a:p>
          <a:p>
            <a:pPr lvl="1"/>
            <a:r>
              <a:rPr lang="en-US" sz="2000" dirty="0"/>
              <a:t>1d is another example, simulating genotypes in different populations – optional if you want</a:t>
            </a:r>
          </a:p>
          <a:p>
            <a:endParaRPr lang="en-US" sz="2400" dirty="0"/>
          </a:p>
          <a:p>
            <a:r>
              <a:rPr lang="en-US" sz="2400" dirty="0"/>
              <a:t>Simplest way to simulate genotypes!</a:t>
            </a:r>
          </a:p>
          <a:p>
            <a:r>
              <a:rPr lang="en-US" sz="2400" dirty="0"/>
              <a:t>What sources of variation influence genotypes?</a:t>
            </a:r>
          </a:p>
          <a:p>
            <a:r>
              <a:rPr lang="en-US" sz="2400" dirty="0"/>
              <a:t>What other things might you change or add that could influence your trait?</a:t>
            </a:r>
          </a:p>
        </p:txBody>
      </p:sp>
    </p:spTree>
    <p:extLst>
      <p:ext uri="{BB962C8B-B14F-4D97-AF65-F5344CB8AC3E}">
        <p14:creationId xmlns:p14="http://schemas.microsoft.com/office/powerpoint/2010/main" val="1576743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1711</Words>
  <Application>Microsoft Macintosh PowerPoint</Application>
  <PresentationFormat>Widescreen</PresentationFormat>
  <Paragraphs>154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Simulation – software, applications, and approaches</vt:lpstr>
      <vt:lpstr>Postdoctoral &amp; Graduate Student Positions Available at University of Colorado Institute for Behavioral Genetics </vt:lpstr>
      <vt:lpstr>Why would you want to make up your own data?</vt:lpstr>
      <vt:lpstr>Why would you want to make up your own data?</vt:lpstr>
      <vt:lpstr>Example #1: How does human demographic history impact genetic risk prediction?</vt:lpstr>
      <vt:lpstr>Example #2: How do different h2SNP methods perform across varying complex trait genetic architectures?</vt:lpstr>
      <vt:lpstr>How would you actually simulate data?</vt:lpstr>
      <vt:lpstr>1. Just make up some new genotypes &amp; phenotypes in R</vt:lpstr>
      <vt:lpstr>1. Just make up some new genotypes &amp; phenotypes in R</vt:lpstr>
      <vt:lpstr>2. Real Data (or in this case, a simulated genotype dataset, but for our purposes, it’s the same thing)</vt:lpstr>
      <vt:lpstr>2. Real Data (or in this case, a simulated genotype dataset, but for our purposes, it’s the same thing)</vt:lpstr>
      <vt:lpstr>2. Real Data (or in this case, a simulated genotype dataset, but for our purposes, it’s the same thing)</vt:lpstr>
      <vt:lpstr>Simulation 2: Varying MAF of causal variants:</vt:lpstr>
      <vt:lpstr>What are your assumptions? What are their impacts? Vary them in simulations &amp; find out.</vt:lpstr>
      <vt:lpstr>What are your assumptions? What are their impacts? Vary them in simulations &amp; find out.</vt:lpstr>
      <vt:lpstr>What are your assumptions? What are their impacts? Vary them in simulations &amp; find out.</vt:lpstr>
      <vt:lpstr>What are your assumptions? What are their impacts? Vary them in simulations &amp; find out.</vt:lpstr>
      <vt:lpstr>3. Vary assumptions and test your models</vt:lpstr>
      <vt:lpstr>Varying model assumptions and simulation parameters – test how robust your estimates may be.</vt:lpstr>
      <vt:lpstr>Simulation 3: Varying MAF &amp; beta distributions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90</cp:revision>
  <dcterms:created xsi:type="dcterms:W3CDTF">2019-03-04T19:48:59Z</dcterms:created>
  <dcterms:modified xsi:type="dcterms:W3CDTF">2019-03-08T13:53:54Z</dcterms:modified>
</cp:coreProperties>
</file>