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427" r:id="rId2"/>
    <p:sldId id="626" r:id="rId3"/>
    <p:sldId id="621" r:id="rId4"/>
    <p:sldId id="618" r:id="rId5"/>
    <p:sldId id="627" r:id="rId6"/>
    <p:sldId id="628" r:id="rId7"/>
    <p:sldId id="629" r:id="rId8"/>
    <p:sldId id="619" r:id="rId9"/>
    <p:sldId id="630" r:id="rId10"/>
    <p:sldId id="632" r:id="rId11"/>
    <p:sldId id="631" r:id="rId12"/>
    <p:sldId id="63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3" autoAdjust="0"/>
    <p:restoredTop sz="80144" autoAdjust="0"/>
  </p:normalViewPr>
  <p:slideViewPr>
    <p:cSldViewPr>
      <p:cViewPr varScale="1">
        <p:scale>
          <a:sx n="55" d="100"/>
          <a:sy n="55" d="100"/>
        </p:scale>
        <p:origin x="161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9116"/>
    </p:cViewPr>
  </p:sorterViewPr>
  <p:gridSpacing cx="64801" cy="648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545AD-27DB-4209-B9C6-408C3B620F37}" type="datetimeFigureOut">
              <a:rPr lang="en-GB" smtClean="0"/>
              <a:pPr/>
              <a:t>08/03/2019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80D4D-B734-4681-9257-57E5ED3C6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34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0D4D-B734-4681-9257-57E5ED3C6156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798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ffectLst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0D4D-B734-4681-9257-57E5ED3C6156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485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ffectLst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0D4D-B734-4681-9257-57E5ED3C6156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4858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0D4D-B734-4681-9257-57E5ED3C6156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502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0D4D-B734-4681-9257-57E5ED3C615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50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0D4D-B734-4681-9257-57E5ED3C6156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726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0D4D-B734-4681-9257-57E5ED3C6156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493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0D4D-B734-4681-9257-57E5ED3C6156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126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0D4D-B734-4681-9257-57E5ED3C6156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40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0D4D-B734-4681-9257-57E5ED3C6156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428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0D4D-B734-4681-9257-57E5ED3C6156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172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0D4D-B734-4681-9257-57E5ED3C6156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05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08/03/2019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08/03/2019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08/03/2019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C4CCB-9D43-412D-A0AC-BB84032C120D}" type="datetimeFigureOut">
              <a:rPr lang="en-GB" smtClean="0"/>
              <a:pPr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940" y="2327383"/>
            <a:ext cx="7990656" cy="1470025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Mendelian Randomization:</a:t>
            </a:r>
            <a:r>
              <a:rPr lang="en-GB" dirty="0" smtClean="0">
                <a:solidFill>
                  <a:schemeClr val="tx2"/>
                </a:solidFill>
              </a:rPr>
              <a:t/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sz="3600" b="1" dirty="0" smtClean="0">
                <a:solidFill>
                  <a:schemeClr val="tx2"/>
                </a:solidFill>
              </a:rPr>
              <a:t>Practical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chemeClr val="accent1"/>
                </a:solidFill>
              </a:rPr>
              <a:t>Applied research question: </a:t>
            </a:r>
            <a:r>
              <a:rPr lang="en-AU" sz="3100" dirty="0">
                <a:solidFill>
                  <a:schemeClr val="accent1"/>
                </a:solidFill>
              </a:rPr>
              <a:t>Does having higher </a:t>
            </a:r>
            <a:r>
              <a:rPr lang="en-AU" sz="3100" dirty="0" err="1">
                <a:solidFill>
                  <a:schemeClr val="accent1"/>
                </a:solidFill>
              </a:rPr>
              <a:t>proinflammatory</a:t>
            </a:r>
            <a:r>
              <a:rPr lang="en-AU" sz="3100" dirty="0">
                <a:solidFill>
                  <a:schemeClr val="accent1"/>
                </a:solidFill>
              </a:rPr>
              <a:t> CRP causally increase your blood pressure? </a:t>
            </a:r>
            <a:r>
              <a:rPr lang="en-AU" sz="3100" dirty="0" smtClean="0">
                <a:solidFill>
                  <a:schemeClr val="accent1"/>
                </a:solidFill>
              </a:rPr>
              <a:t/>
            </a:r>
            <a:br>
              <a:rPr lang="en-AU" sz="3100" dirty="0" smtClean="0">
                <a:solidFill>
                  <a:schemeClr val="accent1"/>
                </a:solidFill>
              </a:rPr>
            </a:b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916832"/>
            <a:ext cx="9108504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AU" dirty="0"/>
              <a:t>From the above output, compute the causal effect using the Wald estimator, as well as it’s SE and 95% CI. What do the results show and what do they mean?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/>
              <a:t> </a:t>
            </a:r>
            <a:endParaRPr lang="en-AU" dirty="0"/>
          </a:p>
          <a:p>
            <a:pPr marL="0" indent="0">
              <a:buNone/>
            </a:pPr>
            <a:r>
              <a:rPr lang="en-AU" b="1" dirty="0"/>
              <a:t>Wald estimator causal Beta =  </a:t>
            </a:r>
            <a:endParaRPr lang="en-AU" dirty="0"/>
          </a:p>
          <a:p>
            <a:pPr marL="0" indent="0">
              <a:buNone/>
            </a:pPr>
            <a:r>
              <a:rPr lang="en-AU" b="1" dirty="0"/>
              <a:t>SE = </a:t>
            </a:r>
            <a:endParaRPr lang="en-AU" dirty="0"/>
          </a:p>
          <a:p>
            <a:pPr marL="0" indent="0">
              <a:buNone/>
            </a:pPr>
            <a:r>
              <a:rPr lang="en-AU" b="1" dirty="0"/>
              <a:t>95% CI = 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endParaRPr lang="en-AU" b="1" dirty="0" smtClean="0"/>
          </a:p>
          <a:p>
            <a:endParaRPr lang="en-AU" b="1" dirty="0"/>
          </a:p>
          <a:p>
            <a:pPr marL="0" indent="0">
              <a:buNone/>
            </a:pPr>
            <a:r>
              <a:rPr lang="en-AU" dirty="0" smtClean="0"/>
              <a:t>Rerun </a:t>
            </a:r>
            <a:r>
              <a:rPr lang="en-AU" dirty="0"/>
              <a:t>the observational OLS of CRP and SBP and compare with the results from the Wald estimator. What do you notice about the Beta and SEs</a:t>
            </a:r>
            <a:r>
              <a:rPr lang="en-AU" dirty="0" smtClean="0"/>
              <a:t>?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# Observational OLS regression</a:t>
            </a:r>
          </a:p>
          <a:p>
            <a:pPr marL="0" indent="0">
              <a:buNone/>
            </a:pPr>
            <a:r>
              <a:rPr lang="en-AU" dirty="0"/>
              <a:t>summary(lm(SBP~CRP))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4565" y="2456985"/>
            <a:ext cx="4295097" cy="24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chemeClr val="accent1"/>
                </a:solidFill>
              </a:rPr>
              <a:t>Applied research question: </a:t>
            </a:r>
            <a:r>
              <a:rPr lang="en-AU" sz="3100" dirty="0">
                <a:solidFill>
                  <a:schemeClr val="accent1"/>
                </a:solidFill>
              </a:rPr>
              <a:t>Does having higher </a:t>
            </a:r>
            <a:r>
              <a:rPr lang="en-AU" sz="3100" dirty="0" err="1">
                <a:solidFill>
                  <a:schemeClr val="accent1"/>
                </a:solidFill>
              </a:rPr>
              <a:t>proinflammatory</a:t>
            </a:r>
            <a:r>
              <a:rPr lang="en-AU" sz="3100" dirty="0">
                <a:solidFill>
                  <a:schemeClr val="accent1"/>
                </a:solidFill>
              </a:rPr>
              <a:t> CRP causally increase your blood pressure? </a:t>
            </a:r>
            <a:r>
              <a:rPr lang="en-AU" sz="3100" dirty="0" smtClean="0">
                <a:solidFill>
                  <a:schemeClr val="accent1"/>
                </a:solidFill>
              </a:rPr>
              <a:t/>
            </a:r>
            <a:br>
              <a:rPr lang="en-AU" sz="3100" dirty="0" smtClean="0">
                <a:solidFill>
                  <a:schemeClr val="accent1"/>
                </a:solidFill>
              </a:rPr>
            </a:b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916832"/>
            <a:ext cx="9108504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AU" dirty="0"/>
              <a:t>From the above output, compute the causal effect using the Wald estimator, as well as it’s SE and 95% CI. What do the results show and what do they mean?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/>
              <a:t> </a:t>
            </a:r>
            <a:endParaRPr lang="en-AU" dirty="0"/>
          </a:p>
          <a:p>
            <a:pPr marL="0" indent="0">
              <a:buNone/>
            </a:pPr>
            <a:r>
              <a:rPr lang="en-AU" b="1" dirty="0"/>
              <a:t>Wald estimator causal Beta =  </a:t>
            </a:r>
            <a:r>
              <a:rPr lang="en-US" dirty="0"/>
              <a:t>-0.1014 / 0.041937 = -</a:t>
            </a:r>
            <a:r>
              <a:rPr lang="en-US" dirty="0" smtClean="0"/>
              <a:t>2.417913</a:t>
            </a:r>
            <a:endParaRPr lang="en-AU" dirty="0"/>
          </a:p>
          <a:p>
            <a:pPr marL="0" indent="0">
              <a:buNone/>
            </a:pPr>
            <a:r>
              <a:rPr lang="en-AU" b="1" dirty="0"/>
              <a:t>SE = </a:t>
            </a:r>
            <a:r>
              <a:rPr lang="en-US" dirty="0"/>
              <a:t>0.1396 / 0.041937 = </a:t>
            </a:r>
            <a:r>
              <a:rPr lang="en-US" dirty="0" smtClean="0"/>
              <a:t>3.328803</a:t>
            </a:r>
            <a:endParaRPr lang="en-AU" dirty="0"/>
          </a:p>
          <a:p>
            <a:pPr marL="0" indent="0">
              <a:buNone/>
            </a:pPr>
            <a:r>
              <a:rPr lang="en-AU" b="1" dirty="0"/>
              <a:t>95% CI = </a:t>
            </a:r>
            <a:r>
              <a:rPr lang="en-US" dirty="0"/>
              <a:t>-</a:t>
            </a:r>
            <a:r>
              <a:rPr lang="en-US" dirty="0" smtClean="0"/>
              <a:t>2.417913 ± 6.524454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endParaRPr lang="en-AU" b="1" dirty="0" smtClean="0"/>
          </a:p>
          <a:p>
            <a:endParaRPr lang="en-AU" b="1" dirty="0"/>
          </a:p>
          <a:p>
            <a:pPr marL="0" indent="0">
              <a:buNone/>
            </a:pPr>
            <a:r>
              <a:rPr lang="en-AU" dirty="0" smtClean="0"/>
              <a:t>Rerun </a:t>
            </a:r>
            <a:r>
              <a:rPr lang="en-AU" dirty="0"/>
              <a:t>the observational OLS of CRP and SBP and compare with the results from the Wald estimator. What do you notice about the Beta and SEs</a:t>
            </a:r>
            <a:r>
              <a:rPr lang="en-AU" dirty="0" smtClean="0"/>
              <a:t>?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# Observational OLS regression</a:t>
            </a:r>
          </a:p>
          <a:p>
            <a:pPr marL="0" indent="0">
              <a:buNone/>
            </a:pPr>
            <a:r>
              <a:rPr lang="en-AU" dirty="0"/>
              <a:t>summary(lm(SBP~CRP))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89089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760"/>
            <a:ext cx="9144000" cy="1143000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Conclusion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5792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800" dirty="0" smtClean="0"/>
              <a:t>CRP </a:t>
            </a:r>
            <a:r>
              <a:rPr lang="nb-NO" sz="2800" dirty="0" err="1" smtClean="0"/>
              <a:t>observationally</a:t>
            </a:r>
            <a:r>
              <a:rPr lang="nb-NO" sz="2800" dirty="0" smtClean="0"/>
              <a:t> </a:t>
            </a:r>
            <a:r>
              <a:rPr lang="nb-NO" sz="2800" dirty="0" err="1" smtClean="0"/>
              <a:t>associated</a:t>
            </a:r>
            <a:r>
              <a:rPr lang="nb-NO" sz="2800" dirty="0" smtClean="0"/>
              <a:t> </a:t>
            </a:r>
            <a:r>
              <a:rPr lang="nb-NO" sz="2800" dirty="0" err="1" smtClean="0"/>
              <a:t>with</a:t>
            </a:r>
            <a:r>
              <a:rPr lang="nb-NO" sz="2800" dirty="0" smtClean="0"/>
              <a:t> SBP</a:t>
            </a:r>
            <a:endParaRPr lang="en-US" sz="2800" dirty="0" smtClean="0"/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No evidence that CRP causally affects SBP</a:t>
            </a: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91216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760"/>
            <a:ext cx="9144000" cy="1143000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Applied research question: </a:t>
            </a:r>
            <a:br>
              <a:rPr lang="en-GB" sz="2800" dirty="0" smtClean="0">
                <a:solidFill>
                  <a:schemeClr val="accent1"/>
                </a:solidFill>
              </a:rPr>
            </a:br>
            <a:r>
              <a:rPr lang="en-AU" sz="2800" dirty="0" smtClean="0">
                <a:solidFill>
                  <a:schemeClr val="accent1"/>
                </a:solidFill>
              </a:rPr>
              <a:t>Does </a:t>
            </a:r>
            <a:r>
              <a:rPr lang="en-AU" sz="2800" dirty="0">
                <a:solidFill>
                  <a:schemeClr val="accent1"/>
                </a:solidFill>
              </a:rPr>
              <a:t>having higher </a:t>
            </a:r>
            <a:r>
              <a:rPr lang="en-AU" sz="2800" dirty="0" err="1">
                <a:solidFill>
                  <a:schemeClr val="accent1"/>
                </a:solidFill>
              </a:rPr>
              <a:t>proinflammatory</a:t>
            </a:r>
            <a:r>
              <a:rPr lang="en-AU" sz="2800" dirty="0">
                <a:solidFill>
                  <a:schemeClr val="accent1"/>
                </a:solidFill>
              </a:rPr>
              <a:t> CRP causally increase your blood pressure?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579296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Observational analyses (simple linear regressions in R)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AU" sz="2800" dirty="0"/>
              <a:t>MR/IV Analyses: Wald </a:t>
            </a:r>
            <a:r>
              <a:rPr lang="en-AU" sz="2800" dirty="0" smtClean="0"/>
              <a:t>Estimator (simple linear regression)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51273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53752"/>
            <a:ext cx="9108504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chemeClr val="accent1"/>
                </a:solidFill>
              </a:rPr>
              <a:t>Applied research question: </a:t>
            </a:r>
            <a:r>
              <a:rPr lang="en-AU" sz="3100" dirty="0">
                <a:solidFill>
                  <a:schemeClr val="accent1"/>
                </a:solidFill>
              </a:rPr>
              <a:t>Does having higher </a:t>
            </a:r>
            <a:r>
              <a:rPr lang="en-AU" sz="3100" dirty="0" err="1">
                <a:solidFill>
                  <a:schemeClr val="accent1"/>
                </a:solidFill>
              </a:rPr>
              <a:t>proinflammatory</a:t>
            </a:r>
            <a:r>
              <a:rPr lang="en-AU" sz="3100" dirty="0">
                <a:solidFill>
                  <a:schemeClr val="accent1"/>
                </a:solidFill>
              </a:rPr>
              <a:t> CRP causally increase your blood pressure?</a:t>
            </a:r>
            <a:r>
              <a:rPr lang="en-AU" sz="3100" i="1" dirty="0"/>
              <a:t>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88924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945" y="1102166"/>
            <a:ext cx="6868906" cy="58113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9537" y="4420489"/>
            <a:ext cx="11664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dirty="0"/>
              <a:t>rs3091244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507199" y="2262582"/>
            <a:ext cx="1684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HDL, income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405582" y="4550091"/>
            <a:ext cx="583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CRP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451229" y="4530617"/>
            <a:ext cx="583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SBP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37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53752"/>
            <a:ext cx="9108504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chemeClr val="accent1"/>
                </a:solidFill>
              </a:rPr>
              <a:t>Applied research question: </a:t>
            </a:r>
            <a:r>
              <a:rPr lang="en-AU" sz="3100" dirty="0">
                <a:solidFill>
                  <a:schemeClr val="accent1"/>
                </a:solidFill>
              </a:rPr>
              <a:t>Does having higher </a:t>
            </a:r>
            <a:r>
              <a:rPr lang="en-AU" sz="3100" dirty="0" err="1">
                <a:solidFill>
                  <a:schemeClr val="accent1"/>
                </a:solidFill>
              </a:rPr>
              <a:t>proinflammatory</a:t>
            </a:r>
            <a:r>
              <a:rPr lang="en-AU" sz="3100" dirty="0">
                <a:solidFill>
                  <a:schemeClr val="accent1"/>
                </a:solidFill>
              </a:rPr>
              <a:t> CRP causally increase your blood pressure? </a:t>
            </a:r>
            <a:r>
              <a:rPr lang="en-AU" sz="2400" i="1" dirty="0" smtClean="0"/>
              <a:t/>
            </a:r>
            <a:br>
              <a:rPr lang="en-AU" sz="2400" i="1" dirty="0" smtClean="0"/>
            </a:br>
            <a:r>
              <a:rPr lang="en-AU" sz="2400" i="1" dirty="0" smtClean="0">
                <a:solidFill>
                  <a:srgbClr val="FF0000"/>
                </a:solidFill>
              </a:rPr>
              <a:t>Why: </a:t>
            </a:r>
            <a:r>
              <a:rPr lang="en-AU" sz="2400" b="1" i="1" dirty="0" smtClean="0">
                <a:solidFill>
                  <a:srgbClr val="FF0000"/>
                </a:solidFill>
              </a:rPr>
              <a:t>to</a:t>
            </a:r>
            <a:r>
              <a:rPr lang="en-AU" sz="2400" i="1" dirty="0" smtClean="0">
                <a:solidFill>
                  <a:srgbClr val="FF0000"/>
                </a:solidFill>
              </a:rPr>
              <a:t> </a:t>
            </a:r>
            <a:r>
              <a:rPr lang="en-AU" sz="2400" b="1" i="1" dirty="0" smtClean="0">
                <a:solidFill>
                  <a:srgbClr val="FF0000"/>
                </a:solidFill>
              </a:rPr>
              <a:t>get a grip on the data, look at the MR assumptions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355368"/>
            <a:ext cx="8892480" cy="5502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dirty="0" err="1" smtClean="0"/>
              <a:t>mkdir</a:t>
            </a:r>
            <a:r>
              <a:rPr lang="en-US" sz="2600" dirty="0" smtClean="0"/>
              <a:t> MR_PRACTICAL</a:t>
            </a:r>
          </a:p>
          <a:p>
            <a:pPr marL="0" indent="0">
              <a:buNone/>
            </a:pPr>
            <a:r>
              <a:rPr lang="en-US" sz="2600" dirty="0"/>
              <a:t>c</a:t>
            </a:r>
            <a:r>
              <a:rPr lang="en-US" sz="2600" dirty="0" smtClean="0"/>
              <a:t>d MR_PRACTICAL</a:t>
            </a:r>
          </a:p>
          <a:p>
            <a:pPr marL="0" indent="0">
              <a:buNone/>
            </a:pPr>
            <a:r>
              <a:rPr lang="en-US" sz="2600" dirty="0" err="1" smtClean="0"/>
              <a:t>cp</a:t>
            </a:r>
            <a:r>
              <a:rPr lang="en-US" sz="2600" dirty="0" smtClean="0"/>
              <a:t> /faculty/</a:t>
            </a:r>
            <a:r>
              <a:rPr lang="en-US" sz="2600" dirty="0" err="1" smtClean="0"/>
              <a:t>davide</a:t>
            </a:r>
            <a:r>
              <a:rPr lang="en-US" sz="2600" dirty="0" smtClean="0"/>
              <a:t>/BOULDER2019/MR_PRACTICAL/* .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600" dirty="0" smtClean="0"/>
              <a:t>In R:</a:t>
            </a:r>
          </a:p>
          <a:p>
            <a:pPr marL="0" indent="0">
              <a:buNone/>
            </a:pPr>
            <a:r>
              <a:rPr lang="en-US" sz="2600" dirty="0" err="1" smtClean="0"/>
              <a:t>setwd</a:t>
            </a:r>
            <a:r>
              <a:rPr lang="en-US" sz="2600" dirty="0" smtClean="0"/>
              <a:t>(“~/MR_PRACTICAL/”)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data</a:t>
            </a:r>
            <a:r>
              <a:rPr lang="en-US" sz="2600" dirty="0" smtClean="0"/>
              <a:t>&lt;-</a:t>
            </a:r>
            <a:r>
              <a:rPr lang="en-US" sz="2600" dirty="0" err="1" smtClean="0"/>
              <a:t>read.table</a:t>
            </a:r>
            <a:r>
              <a:rPr lang="en-US" sz="2600" dirty="0" smtClean="0"/>
              <a:t>(file= </a:t>
            </a:r>
            <a:r>
              <a:rPr lang="en-US" sz="2600" dirty="0" smtClean="0"/>
              <a:t>“</a:t>
            </a:r>
            <a:r>
              <a:rPr lang="en-US" sz="2600" dirty="0" smtClean="0"/>
              <a:t>data.txt</a:t>
            </a:r>
            <a:r>
              <a:rPr lang="en-US" sz="2600" dirty="0" smtClean="0"/>
              <a:t>", </a:t>
            </a:r>
            <a:r>
              <a:rPr lang="en-US" sz="2600" dirty="0"/>
              <a:t>header = TRUE)</a:t>
            </a:r>
          </a:p>
          <a:p>
            <a:pPr marL="0" indent="0">
              <a:buNone/>
            </a:pPr>
            <a:r>
              <a:rPr lang="nb-NO" sz="2600" dirty="0"/>
              <a:t>head(data)</a:t>
            </a:r>
            <a:endParaRPr lang="en-US" sz="2600" dirty="0"/>
          </a:p>
          <a:p>
            <a:pPr marL="0" indent="0">
              <a:buNone/>
            </a:pPr>
            <a:r>
              <a:rPr lang="nb-NO" sz="2600" dirty="0" err="1"/>
              <a:t>attach</a:t>
            </a:r>
            <a:r>
              <a:rPr lang="nb-NO" sz="2600" dirty="0"/>
              <a:t>(data)</a:t>
            </a:r>
            <a:endParaRPr lang="en-GB" sz="2600" dirty="0"/>
          </a:p>
          <a:p>
            <a:pPr marL="0" indent="0">
              <a:buNone/>
            </a:pPr>
            <a:endParaRPr lang="en-US" sz="2800" b="1" dirty="0" smtClean="0"/>
          </a:p>
          <a:p>
            <a:pPr marL="514350" indent="-514350">
              <a:buAutoNum type="arabicPeriod"/>
            </a:pPr>
            <a:r>
              <a:rPr lang="en-US" sz="2800" b="1" dirty="0" smtClean="0"/>
              <a:t>Observational analyses </a:t>
            </a:r>
            <a:r>
              <a:rPr lang="en-US" sz="2800" dirty="0" smtClean="0"/>
              <a:t>(simple linear regressions in R)</a:t>
            </a:r>
          </a:p>
          <a:p>
            <a:pPr marL="0" indent="0">
              <a:buNone/>
            </a:pPr>
            <a:r>
              <a:rPr lang="en-US" sz="2600" dirty="0" smtClean="0"/>
              <a:t>a. CRP-SBP OLS association</a:t>
            </a:r>
          </a:p>
          <a:p>
            <a:pPr marL="0" indent="0">
              <a:buNone/>
            </a:pPr>
            <a:r>
              <a:rPr lang="en-AU" sz="2600" dirty="0"/>
              <a:t># Run observational OLS </a:t>
            </a:r>
            <a:r>
              <a:rPr lang="en-AU" sz="2600" dirty="0" smtClean="0"/>
              <a:t>regression </a:t>
            </a:r>
            <a:r>
              <a:rPr lang="en-AU" sz="2600" dirty="0"/>
              <a:t>for BP &amp; CRP</a:t>
            </a:r>
          </a:p>
          <a:p>
            <a:pPr marL="0" indent="0">
              <a:buNone/>
            </a:pPr>
            <a:r>
              <a:rPr lang="en-AU" sz="2600" dirty="0" smtClean="0"/>
              <a:t>summary(lm(SBP~CRP</a:t>
            </a:r>
            <a:r>
              <a:rPr lang="en-AU" sz="2600" dirty="0"/>
              <a:t>)) </a:t>
            </a:r>
          </a:p>
          <a:p>
            <a:pPr marL="0" indent="0">
              <a:buNone/>
            </a:pPr>
            <a:r>
              <a:rPr lang="en-AU" sz="2600" dirty="0"/>
              <a:t> </a:t>
            </a:r>
          </a:p>
          <a:p>
            <a:pPr marL="0" indent="0">
              <a:buNone/>
            </a:pPr>
            <a:r>
              <a:rPr lang="en-AU" sz="2600" dirty="0"/>
              <a:t># Plot the observational association between BP and CRP</a:t>
            </a:r>
          </a:p>
          <a:p>
            <a:pPr marL="0" indent="0">
              <a:buNone/>
            </a:pPr>
            <a:r>
              <a:rPr lang="en-AU" sz="2600" dirty="0"/>
              <a:t>plot(CRP,SBP)</a:t>
            </a:r>
          </a:p>
          <a:p>
            <a:pPr marL="0" indent="0">
              <a:buNone/>
            </a:pPr>
            <a:r>
              <a:rPr lang="en-AU" sz="2600" dirty="0" err="1"/>
              <a:t>abline</a:t>
            </a:r>
            <a:r>
              <a:rPr lang="en-AU" sz="2600" dirty="0"/>
              <a:t>(lm(SBP~CRP),col="red")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3250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53752"/>
            <a:ext cx="9108504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chemeClr val="accent1"/>
                </a:solidFill>
              </a:rPr>
              <a:t>Applied research question: </a:t>
            </a:r>
            <a:r>
              <a:rPr lang="en-AU" sz="3100" dirty="0">
                <a:solidFill>
                  <a:schemeClr val="accent1"/>
                </a:solidFill>
              </a:rPr>
              <a:t>Does having higher </a:t>
            </a:r>
            <a:r>
              <a:rPr lang="en-AU" sz="3100" dirty="0" err="1">
                <a:solidFill>
                  <a:schemeClr val="accent1"/>
                </a:solidFill>
              </a:rPr>
              <a:t>proinflammatory</a:t>
            </a:r>
            <a:r>
              <a:rPr lang="en-AU" sz="3100" dirty="0">
                <a:solidFill>
                  <a:schemeClr val="accent1"/>
                </a:solidFill>
              </a:rPr>
              <a:t> CRP causally increase your blood pressure? </a:t>
            </a:r>
            <a:r>
              <a:rPr lang="en-AU" sz="2400" i="1" dirty="0" smtClean="0"/>
              <a:t/>
            </a:r>
            <a:br>
              <a:rPr lang="en-AU" sz="2400" i="1" dirty="0" smtClean="0"/>
            </a:br>
            <a:r>
              <a:rPr lang="en-AU" sz="2400" i="1" dirty="0" smtClean="0">
                <a:solidFill>
                  <a:srgbClr val="FF0000"/>
                </a:solidFill>
              </a:rPr>
              <a:t>Why: </a:t>
            </a:r>
            <a:r>
              <a:rPr lang="en-AU" sz="2400" b="1" i="1" dirty="0" smtClean="0">
                <a:solidFill>
                  <a:srgbClr val="FF0000"/>
                </a:solidFill>
              </a:rPr>
              <a:t>to</a:t>
            </a:r>
            <a:r>
              <a:rPr lang="en-AU" sz="2400" i="1" dirty="0" smtClean="0">
                <a:solidFill>
                  <a:srgbClr val="FF0000"/>
                </a:solidFill>
              </a:rPr>
              <a:t> </a:t>
            </a:r>
            <a:r>
              <a:rPr lang="en-AU" sz="2400" b="1" i="1" dirty="0" smtClean="0">
                <a:solidFill>
                  <a:srgbClr val="FF0000"/>
                </a:solidFill>
              </a:rPr>
              <a:t>get a grip on the data, look at the MR assumptions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889248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800" b="1" dirty="0" smtClean="0"/>
              <a:t>Observational analyses </a:t>
            </a:r>
            <a:r>
              <a:rPr lang="en-US" sz="2800" dirty="0" smtClean="0"/>
              <a:t>(simple linear regressions in R)</a:t>
            </a:r>
          </a:p>
          <a:p>
            <a:pPr marL="0" indent="0">
              <a:buNone/>
            </a:pPr>
            <a:r>
              <a:rPr lang="en-US" sz="2600" dirty="0" smtClean="0"/>
              <a:t>b. </a:t>
            </a:r>
            <a:r>
              <a:rPr lang="en-AU" sz="2600" dirty="0" smtClean="0"/>
              <a:t>SNP </a:t>
            </a:r>
            <a:r>
              <a:rPr lang="en-AU" sz="2600" dirty="0"/>
              <a:t>rs3091244 </a:t>
            </a:r>
            <a:r>
              <a:rPr lang="en-AU" sz="2600" dirty="0" smtClean="0"/>
              <a:t>– CRP  association</a:t>
            </a:r>
          </a:p>
          <a:p>
            <a:pPr marL="0" indent="0">
              <a:buNone/>
            </a:pPr>
            <a:r>
              <a:rPr lang="en-AU" sz="2600" dirty="0"/>
              <a:t># Observational OLS regression of CRP on CRP SNP</a:t>
            </a:r>
          </a:p>
          <a:p>
            <a:pPr marL="0" indent="0">
              <a:buNone/>
            </a:pPr>
            <a:r>
              <a:rPr lang="en-AU" sz="2600" dirty="0" smtClean="0"/>
              <a:t>summary(lm(CRP~rs3091244))</a:t>
            </a:r>
          </a:p>
          <a:p>
            <a:pPr marL="0" indent="0">
              <a:buNone/>
            </a:pPr>
            <a:endParaRPr lang="en-AU" sz="2600" dirty="0"/>
          </a:p>
          <a:p>
            <a:pPr marL="0" indent="0">
              <a:buNone/>
            </a:pPr>
            <a:r>
              <a:rPr lang="en-AU" sz="2600" dirty="0" smtClean="0"/>
              <a:t>#Is rs3091244 a strong instrument?</a:t>
            </a:r>
            <a:endParaRPr lang="en-AU" sz="2600" dirty="0"/>
          </a:p>
          <a:p>
            <a:pPr marL="0" indent="0">
              <a:buNone/>
            </a:pPr>
            <a:r>
              <a:rPr lang="en-AU" sz="2600" dirty="0"/>
              <a:t> </a:t>
            </a:r>
          </a:p>
          <a:p>
            <a:pPr marL="0" indent="0">
              <a:buNone/>
            </a:pPr>
            <a:r>
              <a:rPr lang="en-AU" sz="2600" dirty="0"/>
              <a:t># Plot the relationship between CRP and rs3091244</a:t>
            </a:r>
          </a:p>
          <a:p>
            <a:pPr marL="0" indent="0">
              <a:buNone/>
            </a:pPr>
            <a:r>
              <a:rPr lang="en-AU" sz="2600" dirty="0"/>
              <a:t>plot(rs3091244, CRP)</a:t>
            </a:r>
          </a:p>
          <a:p>
            <a:pPr marL="0" indent="0">
              <a:buNone/>
            </a:pPr>
            <a:r>
              <a:rPr lang="en-AU" sz="2600" dirty="0" err="1"/>
              <a:t>abline</a:t>
            </a:r>
            <a:r>
              <a:rPr lang="en-AU" sz="2600" dirty="0"/>
              <a:t>(lm(CRP~rs3091244),col="red")</a:t>
            </a:r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1007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53752"/>
            <a:ext cx="9108504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chemeClr val="accent1"/>
                </a:solidFill>
              </a:rPr>
              <a:t>Applied research question: </a:t>
            </a:r>
            <a:r>
              <a:rPr lang="en-AU" sz="3100" dirty="0">
                <a:solidFill>
                  <a:schemeClr val="accent1"/>
                </a:solidFill>
              </a:rPr>
              <a:t>Does having higher </a:t>
            </a:r>
            <a:r>
              <a:rPr lang="en-AU" sz="3100" dirty="0" err="1">
                <a:solidFill>
                  <a:schemeClr val="accent1"/>
                </a:solidFill>
              </a:rPr>
              <a:t>proinflammatory</a:t>
            </a:r>
            <a:r>
              <a:rPr lang="en-AU" sz="3100" dirty="0">
                <a:solidFill>
                  <a:schemeClr val="accent1"/>
                </a:solidFill>
              </a:rPr>
              <a:t> CRP causally increase your blood pressure? </a:t>
            </a:r>
            <a:r>
              <a:rPr lang="en-AU" sz="2400" i="1" dirty="0" smtClean="0"/>
              <a:t/>
            </a:r>
            <a:br>
              <a:rPr lang="en-AU" sz="2400" i="1" dirty="0" smtClean="0"/>
            </a:br>
            <a:r>
              <a:rPr lang="en-AU" sz="2400" i="1" dirty="0" smtClean="0">
                <a:solidFill>
                  <a:srgbClr val="FF0000"/>
                </a:solidFill>
              </a:rPr>
              <a:t>Why: </a:t>
            </a:r>
            <a:r>
              <a:rPr lang="en-AU" sz="2400" b="1" i="1" dirty="0" smtClean="0">
                <a:solidFill>
                  <a:srgbClr val="FF0000"/>
                </a:solidFill>
              </a:rPr>
              <a:t>to</a:t>
            </a:r>
            <a:r>
              <a:rPr lang="en-AU" sz="2400" i="1" dirty="0" smtClean="0">
                <a:solidFill>
                  <a:srgbClr val="FF0000"/>
                </a:solidFill>
              </a:rPr>
              <a:t> </a:t>
            </a:r>
            <a:r>
              <a:rPr lang="en-AU" sz="2400" b="1" i="1" dirty="0" smtClean="0">
                <a:solidFill>
                  <a:srgbClr val="FF0000"/>
                </a:solidFill>
              </a:rPr>
              <a:t>get a grip on the data, look at the MR assumptions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889248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2800" b="1" dirty="0" smtClean="0"/>
              <a:t>Observational analyses </a:t>
            </a:r>
            <a:r>
              <a:rPr lang="en-US" sz="2800" dirty="0" smtClean="0"/>
              <a:t>(simple linear regressions in R)</a:t>
            </a:r>
          </a:p>
          <a:p>
            <a:pPr marL="0" indent="0">
              <a:buNone/>
            </a:pPr>
            <a:r>
              <a:rPr lang="en-AU" sz="2800" dirty="0" smtClean="0"/>
              <a:t>c. confounders’ (</a:t>
            </a:r>
            <a:r>
              <a:rPr lang="en-AU" sz="2800" i="1" dirty="0" smtClean="0"/>
              <a:t>HDL, Income</a:t>
            </a:r>
            <a:r>
              <a:rPr lang="en-AU" sz="2800" dirty="0" smtClean="0"/>
              <a:t>) effect on CRP &amp; SBP</a:t>
            </a:r>
          </a:p>
          <a:p>
            <a:pPr marL="0" indent="0">
              <a:buNone/>
            </a:pPr>
            <a:r>
              <a:rPr lang="en-AU" sz="2800" dirty="0"/>
              <a:t># Confounders</a:t>
            </a:r>
          </a:p>
          <a:p>
            <a:pPr marL="0" indent="0">
              <a:buNone/>
            </a:pPr>
            <a:r>
              <a:rPr lang="en-AU" sz="2800" dirty="0" smtClean="0"/>
              <a:t>summary(lm(SBP~INCOME</a:t>
            </a:r>
            <a:r>
              <a:rPr lang="en-AU" sz="2800" dirty="0"/>
              <a:t>))</a:t>
            </a:r>
          </a:p>
          <a:p>
            <a:pPr marL="0" indent="0">
              <a:buNone/>
            </a:pPr>
            <a:r>
              <a:rPr lang="en-AU" sz="2800" dirty="0" smtClean="0"/>
              <a:t>summary(lm(CRP~INCOME</a:t>
            </a:r>
            <a:r>
              <a:rPr lang="en-AU" sz="2800" dirty="0"/>
              <a:t>))</a:t>
            </a:r>
          </a:p>
          <a:p>
            <a:pPr marL="0" indent="0">
              <a:buNone/>
            </a:pPr>
            <a:r>
              <a:rPr lang="en-AU" sz="2800" dirty="0" smtClean="0"/>
              <a:t>summary(lm(INCOME~rs3091244</a:t>
            </a:r>
            <a:r>
              <a:rPr lang="en-AU" sz="2800" dirty="0"/>
              <a:t>))</a:t>
            </a:r>
          </a:p>
          <a:p>
            <a:pPr marL="0" indent="0">
              <a:buNone/>
            </a:pPr>
            <a:r>
              <a:rPr lang="en-AU" sz="2800" dirty="0"/>
              <a:t> </a:t>
            </a:r>
          </a:p>
          <a:p>
            <a:pPr marL="0" indent="0">
              <a:buNone/>
            </a:pPr>
            <a:r>
              <a:rPr lang="en-AU" sz="2800" dirty="0"/>
              <a:t>summary(lm(SBP~HDL))</a:t>
            </a:r>
          </a:p>
          <a:p>
            <a:pPr marL="0" indent="0">
              <a:buNone/>
            </a:pPr>
            <a:r>
              <a:rPr lang="en-AU" sz="2800" dirty="0"/>
              <a:t>summary(lm(CRP~HDL))</a:t>
            </a:r>
          </a:p>
          <a:p>
            <a:pPr marL="0" indent="0">
              <a:buNone/>
            </a:pPr>
            <a:r>
              <a:rPr lang="en-AU" sz="2800" dirty="0"/>
              <a:t>summary(lm(HDL~rs3091244))</a:t>
            </a:r>
          </a:p>
          <a:p>
            <a:pPr marL="0" indent="0">
              <a:buNone/>
            </a:pPr>
            <a:endParaRPr lang="en-AU" sz="2800" dirty="0" smtClean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425556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53752"/>
            <a:ext cx="9108504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chemeClr val="accent1"/>
                </a:solidFill>
              </a:rPr>
              <a:t>Applied research question: </a:t>
            </a:r>
            <a:r>
              <a:rPr lang="en-AU" sz="3100" dirty="0">
                <a:solidFill>
                  <a:schemeClr val="accent1"/>
                </a:solidFill>
              </a:rPr>
              <a:t>Does having higher </a:t>
            </a:r>
            <a:r>
              <a:rPr lang="en-AU" sz="3100" dirty="0" err="1">
                <a:solidFill>
                  <a:schemeClr val="accent1"/>
                </a:solidFill>
              </a:rPr>
              <a:t>proinflammatory</a:t>
            </a:r>
            <a:r>
              <a:rPr lang="en-AU" sz="3100" dirty="0">
                <a:solidFill>
                  <a:schemeClr val="accent1"/>
                </a:solidFill>
              </a:rPr>
              <a:t> CRP causally increase your blood pressure? </a:t>
            </a:r>
            <a:r>
              <a:rPr lang="en-AU" sz="2400" i="1" dirty="0" smtClean="0"/>
              <a:t/>
            </a:r>
            <a:br>
              <a:rPr lang="en-AU" sz="2400" i="1" dirty="0" smtClean="0"/>
            </a:br>
            <a:r>
              <a:rPr lang="en-AU" sz="2400" i="1" dirty="0" smtClean="0">
                <a:solidFill>
                  <a:srgbClr val="FF0000"/>
                </a:solidFill>
              </a:rPr>
              <a:t>Why: </a:t>
            </a:r>
            <a:r>
              <a:rPr lang="en-AU" sz="2400" b="1" i="1" dirty="0" smtClean="0">
                <a:solidFill>
                  <a:srgbClr val="FF0000"/>
                </a:solidFill>
              </a:rPr>
              <a:t>to</a:t>
            </a:r>
            <a:r>
              <a:rPr lang="en-AU" sz="2400" i="1" dirty="0" smtClean="0">
                <a:solidFill>
                  <a:srgbClr val="FF0000"/>
                </a:solidFill>
              </a:rPr>
              <a:t> </a:t>
            </a:r>
            <a:r>
              <a:rPr lang="en-AU" sz="2400" b="1" i="1" dirty="0" smtClean="0">
                <a:solidFill>
                  <a:srgbClr val="FF0000"/>
                </a:solidFill>
              </a:rPr>
              <a:t>get a grip on the data, look at the MR assumptions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889248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/>
              <a:t>Observational analyses </a:t>
            </a:r>
            <a:r>
              <a:rPr lang="en-US" sz="2800" dirty="0" smtClean="0"/>
              <a:t>(simple linear regressions in R)</a:t>
            </a:r>
          </a:p>
          <a:p>
            <a:pPr marL="0" indent="0">
              <a:buNone/>
            </a:pPr>
            <a:r>
              <a:rPr lang="en-AU" sz="2600" dirty="0" smtClean="0"/>
              <a:t>d. confounders’ (</a:t>
            </a:r>
            <a:r>
              <a:rPr lang="en-AU" sz="2600" i="1" dirty="0" smtClean="0"/>
              <a:t>HDL, Income</a:t>
            </a:r>
            <a:r>
              <a:rPr lang="en-AU" sz="2600" dirty="0" smtClean="0"/>
              <a:t>) effect on CRP &amp; SBP</a:t>
            </a:r>
          </a:p>
          <a:p>
            <a:pPr marL="0" indent="0">
              <a:buNone/>
            </a:pPr>
            <a:r>
              <a:rPr lang="en-AU" sz="2600" dirty="0" smtClean="0"/>
              <a:t># </a:t>
            </a:r>
            <a:r>
              <a:rPr lang="en-AU" sz="2600" dirty="0"/>
              <a:t>Run a covariate-adjusted model for the association between CRP &amp; BP</a:t>
            </a:r>
          </a:p>
          <a:p>
            <a:pPr marL="0" indent="0">
              <a:buNone/>
            </a:pPr>
            <a:r>
              <a:rPr lang="en-AU" sz="2600" dirty="0"/>
              <a:t>summary(lm(SBP~CRP))</a:t>
            </a:r>
          </a:p>
          <a:p>
            <a:pPr marL="0" indent="0">
              <a:buNone/>
            </a:pPr>
            <a:r>
              <a:rPr lang="en-AU" sz="2600" dirty="0"/>
              <a:t>summary(lm(SBP~CRP+INCOME+HDL))</a:t>
            </a:r>
          </a:p>
          <a:p>
            <a:pPr marL="0" indent="0">
              <a:buNone/>
            </a:pPr>
            <a:endParaRPr lang="en-AU" sz="2800" dirty="0" smtClean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42894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chemeClr val="accent1"/>
                </a:solidFill>
              </a:rPr>
              <a:t>Applied research question: </a:t>
            </a:r>
            <a:r>
              <a:rPr lang="en-AU" sz="3100" dirty="0">
                <a:solidFill>
                  <a:schemeClr val="accent1"/>
                </a:solidFill>
              </a:rPr>
              <a:t>Does having higher </a:t>
            </a:r>
            <a:r>
              <a:rPr lang="en-AU" sz="3100" dirty="0" err="1">
                <a:solidFill>
                  <a:schemeClr val="accent1"/>
                </a:solidFill>
              </a:rPr>
              <a:t>proinflammatory</a:t>
            </a:r>
            <a:r>
              <a:rPr lang="en-AU" sz="3100" dirty="0">
                <a:solidFill>
                  <a:schemeClr val="accent1"/>
                </a:solidFill>
              </a:rPr>
              <a:t> CRP causally increase your blood pressure? </a:t>
            </a:r>
            <a:r>
              <a:rPr lang="en-AU" sz="3100" dirty="0" smtClean="0">
                <a:solidFill>
                  <a:schemeClr val="accent1"/>
                </a:solidFill>
              </a:rPr>
              <a:t/>
            </a:r>
            <a:br>
              <a:rPr lang="en-AU" sz="3100" dirty="0" smtClean="0">
                <a:solidFill>
                  <a:schemeClr val="accent1"/>
                </a:solidFill>
              </a:rPr>
            </a:br>
            <a:r>
              <a:rPr lang="en-AU" sz="2400" b="1" i="1" dirty="0" smtClean="0">
                <a:solidFill>
                  <a:srgbClr val="FF0000"/>
                </a:solidFill>
              </a:rPr>
              <a:t>Why: 1</a:t>
            </a:r>
            <a:r>
              <a:rPr lang="en-AU" sz="2400" b="1" i="1" baseline="30000" dirty="0" smtClean="0">
                <a:solidFill>
                  <a:srgbClr val="FF0000"/>
                </a:solidFill>
              </a:rPr>
              <a:t>st</a:t>
            </a:r>
            <a:r>
              <a:rPr lang="en-AU" sz="2400" b="1" i="1" dirty="0" smtClean="0">
                <a:solidFill>
                  <a:srgbClr val="FF0000"/>
                </a:solidFill>
              </a:rPr>
              <a:t> MR/IV method to test causality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916832"/>
            <a:ext cx="93610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AU" sz="2800" dirty="0" smtClean="0"/>
              <a:t>MR/IV </a:t>
            </a:r>
            <a:r>
              <a:rPr lang="en-AU" sz="2800" dirty="0"/>
              <a:t>Analyses: </a:t>
            </a:r>
            <a:r>
              <a:rPr lang="en-AU" sz="2800" b="1" dirty="0"/>
              <a:t>Wald </a:t>
            </a:r>
            <a:r>
              <a:rPr lang="en-AU" sz="2800" b="1" dirty="0" smtClean="0"/>
              <a:t>Estimator </a:t>
            </a:r>
            <a:r>
              <a:rPr lang="en-AU" sz="2800" dirty="0" smtClean="0"/>
              <a:t>(</a:t>
            </a:r>
            <a:r>
              <a:rPr lang="en-AU" sz="2800" dirty="0"/>
              <a:t>simple linear </a:t>
            </a:r>
            <a:r>
              <a:rPr lang="en-AU" sz="2800" dirty="0" smtClean="0"/>
              <a:t>regressions)</a:t>
            </a:r>
          </a:p>
          <a:p>
            <a:pPr marL="0" indent="0">
              <a:buNone/>
            </a:pPr>
            <a:endParaRPr lang="en-AU" sz="2800" dirty="0" smtClean="0"/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endParaRPr lang="en-AU" sz="2800" dirty="0" smtClean="0"/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r>
              <a:rPr lang="en-AU" sz="2800" dirty="0" smtClean="0"/>
              <a:t>a. </a:t>
            </a:r>
            <a:r>
              <a:rPr lang="en-AU" sz="2800" dirty="0"/>
              <a:t>compute the causal effect using the Wald estimator</a:t>
            </a:r>
            <a:endParaRPr lang="en-AU" sz="2800" dirty="0" smtClean="0"/>
          </a:p>
          <a:p>
            <a:pPr marL="0" indent="0">
              <a:buNone/>
            </a:pPr>
            <a:r>
              <a:rPr lang="en-US" sz="2800" dirty="0" smtClean="0"/>
              <a:t>b. compare Wald with </a:t>
            </a:r>
            <a:r>
              <a:rPr lang="en-AU" sz="2800" dirty="0"/>
              <a:t>the observational OLS of </a:t>
            </a:r>
            <a:r>
              <a:rPr lang="en-AU" sz="2800" dirty="0" smtClean="0"/>
              <a:t>CRP-SBP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451" y="2456985"/>
            <a:ext cx="4295097" cy="24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2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chemeClr val="accent1"/>
                </a:solidFill>
              </a:rPr>
              <a:t>Applied research question: </a:t>
            </a:r>
            <a:r>
              <a:rPr lang="en-AU" sz="3100" dirty="0">
                <a:solidFill>
                  <a:schemeClr val="accent1"/>
                </a:solidFill>
              </a:rPr>
              <a:t>Does having higher </a:t>
            </a:r>
            <a:r>
              <a:rPr lang="en-AU" sz="3100" dirty="0" err="1">
                <a:solidFill>
                  <a:schemeClr val="accent1"/>
                </a:solidFill>
              </a:rPr>
              <a:t>proinflammatory</a:t>
            </a:r>
            <a:r>
              <a:rPr lang="en-AU" sz="3100" dirty="0">
                <a:solidFill>
                  <a:schemeClr val="accent1"/>
                </a:solidFill>
              </a:rPr>
              <a:t> CRP causally increase your blood pressure? </a:t>
            </a:r>
            <a:r>
              <a:rPr lang="en-AU" sz="3100" dirty="0" smtClean="0">
                <a:solidFill>
                  <a:schemeClr val="accent1"/>
                </a:solidFill>
              </a:rPr>
              <a:t/>
            </a:r>
            <a:br>
              <a:rPr lang="en-AU" sz="3100" dirty="0" smtClean="0">
                <a:solidFill>
                  <a:schemeClr val="accent1"/>
                </a:solidFill>
              </a:rPr>
            </a:br>
            <a:r>
              <a:rPr lang="en-AU" sz="2400" b="1" i="1" dirty="0" smtClean="0">
                <a:solidFill>
                  <a:srgbClr val="FF0000"/>
                </a:solidFill>
              </a:rPr>
              <a:t>Why: 1</a:t>
            </a:r>
            <a:r>
              <a:rPr lang="en-AU" sz="2400" b="1" i="1" baseline="30000" dirty="0" smtClean="0">
                <a:solidFill>
                  <a:srgbClr val="FF0000"/>
                </a:solidFill>
              </a:rPr>
              <a:t>st</a:t>
            </a:r>
            <a:r>
              <a:rPr lang="en-AU" sz="2400" b="1" i="1" dirty="0" smtClean="0">
                <a:solidFill>
                  <a:srgbClr val="FF0000"/>
                </a:solidFill>
              </a:rPr>
              <a:t> MR/IV method to test causality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916832"/>
            <a:ext cx="910850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AU" sz="2800" dirty="0" smtClean="0"/>
              <a:t>MR/IV </a:t>
            </a:r>
            <a:r>
              <a:rPr lang="en-AU" sz="2800" dirty="0"/>
              <a:t>Analyses: </a:t>
            </a:r>
            <a:r>
              <a:rPr lang="en-AU" sz="2800" b="1" dirty="0"/>
              <a:t>Wald </a:t>
            </a:r>
            <a:r>
              <a:rPr lang="en-AU" sz="2800" b="1" dirty="0" smtClean="0"/>
              <a:t>Estimator </a:t>
            </a:r>
            <a:r>
              <a:rPr lang="en-AU" sz="2800" dirty="0" smtClean="0"/>
              <a:t>(</a:t>
            </a:r>
            <a:r>
              <a:rPr lang="en-AU" sz="2800" dirty="0"/>
              <a:t>simple linear </a:t>
            </a:r>
            <a:r>
              <a:rPr lang="en-AU" sz="2800" dirty="0" smtClean="0"/>
              <a:t>regressions)</a:t>
            </a:r>
          </a:p>
          <a:p>
            <a:pPr marL="0" indent="0">
              <a:buNone/>
            </a:pPr>
            <a:r>
              <a:rPr lang="en-AU" sz="2600" dirty="0"/>
              <a:t>Run the necessary OLS regressions to compute a Wald estimator</a:t>
            </a:r>
          </a:p>
          <a:p>
            <a:pPr marL="0" indent="0">
              <a:buNone/>
            </a:pPr>
            <a:r>
              <a:rPr lang="en-AU" sz="2600" dirty="0"/>
              <a:t># OLS regression of CRP on CRP </a:t>
            </a:r>
            <a:r>
              <a:rPr lang="en-AU" sz="2600" dirty="0" smtClean="0"/>
              <a:t>SNP</a:t>
            </a:r>
          </a:p>
          <a:p>
            <a:pPr marL="0" indent="0">
              <a:buNone/>
            </a:pPr>
            <a:r>
              <a:rPr lang="en-AU" sz="2600" dirty="0"/>
              <a:t>summary(lm(CRP~rs3091244))</a:t>
            </a:r>
          </a:p>
          <a:p>
            <a:pPr marL="0" indent="0">
              <a:buNone/>
            </a:pPr>
            <a:r>
              <a:rPr lang="en-AU" sz="2600" dirty="0" smtClean="0"/>
              <a:t># </a:t>
            </a:r>
            <a:r>
              <a:rPr lang="en-AU" sz="2600" dirty="0"/>
              <a:t>OLS regression of BP on CRP SNP</a:t>
            </a:r>
          </a:p>
          <a:p>
            <a:pPr marL="0" indent="0">
              <a:buNone/>
            </a:pPr>
            <a:r>
              <a:rPr lang="en-AU" sz="2600" dirty="0" smtClean="0"/>
              <a:t>summary(lm(SBP~rs3091244</a:t>
            </a:r>
            <a:r>
              <a:rPr lang="en-AU" sz="2600" dirty="0"/>
              <a:t>))</a:t>
            </a:r>
          </a:p>
          <a:p>
            <a:pPr marL="0" indent="0">
              <a:buNone/>
            </a:pPr>
            <a:endParaRPr lang="en-AU" sz="2800" dirty="0" smtClean="0"/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endParaRPr lang="en-AU" sz="2800" dirty="0" smtClean="0"/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88705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Microsoft Office PowerPoint</Application>
  <PresentationFormat>On-screen Show (4:3)</PresentationFormat>
  <Paragraphs>140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Mendelian Randomization: Practical</vt:lpstr>
      <vt:lpstr>Applied research question:  Does having higher proinflammatory CRP causally increase your blood pressure? </vt:lpstr>
      <vt:lpstr>Applied research question: Does having higher proinflammatory CRP causally increase your blood pressure? </vt:lpstr>
      <vt:lpstr>Applied research question: Does having higher proinflammatory CRP causally increase your blood pressure?  Why: to get a grip on the data, look at the MR assumptions</vt:lpstr>
      <vt:lpstr>Applied research question: Does having higher proinflammatory CRP causally increase your blood pressure?  Why: to get a grip on the data, look at the MR assumptions</vt:lpstr>
      <vt:lpstr>Applied research question: Does having higher proinflammatory CRP causally increase your blood pressure?  Why: to get a grip on the data, look at the MR assumptions</vt:lpstr>
      <vt:lpstr>Applied research question: Does having higher proinflammatory CRP causally increase your blood pressure?  Why: to get a grip on the data, look at the MR assumptions</vt:lpstr>
      <vt:lpstr>Applied research question: Does having higher proinflammatory CRP causally increase your blood pressure?  Why: 1st MR/IV method to test causality</vt:lpstr>
      <vt:lpstr>Applied research question: Does having higher proinflammatory CRP causally increase your blood pressure?  Why: 1st MR/IV method to test causality</vt:lpstr>
      <vt:lpstr>Applied research question: Does having higher proinflammatory CRP causally increase your blood pressure?  </vt:lpstr>
      <vt:lpstr>Applied research question: Does having higher proinflammatory CRP causally increase your blood pressure? 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2017-03-09T22:16:53Z</dcterms:created>
  <dcterms:modified xsi:type="dcterms:W3CDTF">2019-03-07T18:41:20Z</dcterms:modified>
</cp:coreProperties>
</file>