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27" r:id="rId2"/>
    <p:sldId id="629" r:id="rId3"/>
    <p:sldId id="615" r:id="rId4"/>
    <p:sldId id="456" r:id="rId5"/>
    <p:sldId id="457" r:id="rId6"/>
    <p:sldId id="642" r:id="rId7"/>
    <p:sldId id="419" r:id="rId8"/>
    <p:sldId id="623" r:id="rId9"/>
    <p:sldId id="624" r:id="rId10"/>
    <p:sldId id="421" r:id="rId11"/>
    <p:sldId id="422" r:id="rId12"/>
    <p:sldId id="625" r:id="rId13"/>
    <p:sldId id="562" r:id="rId14"/>
    <p:sldId id="565" r:id="rId15"/>
    <p:sldId id="566" r:id="rId16"/>
    <p:sldId id="405" r:id="rId17"/>
    <p:sldId id="523" r:id="rId18"/>
    <p:sldId id="560" r:id="rId19"/>
    <p:sldId id="561" r:id="rId20"/>
    <p:sldId id="425" r:id="rId21"/>
    <p:sldId id="426" r:id="rId22"/>
    <p:sldId id="545" r:id="rId23"/>
    <p:sldId id="563" r:id="rId24"/>
    <p:sldId id="508" r:id="rId25"/>
    <p:sldId id="578" r:id="rId26"/>
    <p:sldId id="577" r:id="rId27"/>
    <p:sldId id="573" r:id="rId28"/>
    <p:sldId id="581" r:id="rId29"/>
    <p:sldId id="477" r:id="rId30"/>
    <p:sldId id="544" r:id="rId31"/>
    <p:sldId id="434" r:id="rId32"/>
    <p:sldId id="512" r:id="rId33"/>
    <p:sldId id="569" r:id="rId34"/>
    <p:sldId id="511" r:id="rId35"/>
    <p:sldId id="622" r:id="rId36"/>
    <p:sldId id="571" r:id="rId37"/>
    <p:sldId id="649" r:id="rId38"/>
    <p:sldId id="643" r:id="rId39"/>
    <p:sldId id="644" r:id="rId40"/>
    <p:sldId id="645" r:id="rId41"/>
    <p:sldId id="646" r:id="rId42"/>
    <p:sldId id="647" r:id="rId43"/>
    <p:sldId id="648" r:id="rId44"/>
    <p:sldId id="598" r:id="rId45"/>
    <p:sldId id="599" r:id="rId46"/>
    <p:sldId id="600" r:id="rId47"/>
    <p:sldId id="601" r:id="rId48"/>
    <p:sldId id="602" r:id="rId49"/>
    <p:sldId id="603" r:id="rId50"/>
    <p:sldId id="604" r:id="rId51"/>
    <p:sldId id="605" r:id="rId52"/>
    <p:sldId id="606" r:id="rId53"/>
    <p:sldId id="607" r:id="rId54"/>
    <p:sldId id="608" r:id="rId55"/>
    <p:sldId id="650" r:id="rId56"/>
    <p:sldId id="63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78097" autoAdjust="0"/>
  </p:normalViewPr>
  <p:slideViewPr>
    <p:cSldViewPr>
      <p:cViewPr varScale="1">
        <p:scale>
          <a:sx n="54" d="100"/>
          <a:sy n="54" d="100"/>
        </p:scale>
        <p:origin x="16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9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20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21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7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22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5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6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15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6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latin typeface="Gill Sans"/>
                <a:cs typeface="Gill Sans"/>
              </a:rPr>
              <a:t>Odds Ratio for MI: 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0.54 (0.40 – 0.72)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P=2x10</a:t>
            </a:r>
            <a:r>
              <a:rPr lang="en-US" baseline="30000" dirty="0" smtClean="0">
                <a:latin typeface="Gill Sans"/>
                <a:cs typeface="Gill Sans"/>
              </a:rPr>
              <a:t>-5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N=3490 cases, 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3497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2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71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BD734-0B74-6E41-983F-77ECDD994ED3}" type="slidenum">
              <a:rPr lang="en-US">
                <a:solidFill>
                  <a:prstClr val="black"/>
                </a:solidFill>
                <a:latin typeface="Gill Sans" pitchFamily="-110" charset="0"/>
              </a:rPr>
              <a:pPr/>
              <a:t>51</a:t>
            </a:fld>
            <a:endParaRPr lang="en-US">
              <a:solidFill>
                <a:prstClr val="black"/>
              </a:solidFill>
              <a:latin typeface="Gill Sans" pitchFamily="-110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32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0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7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9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11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12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8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14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1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90656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Mendelian Randomization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010" y="2708920"/>
            <a:ext cx="6400800" cy="16561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David Evans</a:t>
            </a:r>
          </a:p>
          <a:p>
            <a:endParaRPr lang="en-GB" dirty="0"/>
          </a:p>
          <a:p>
            <a:r>
              <a:rPr lang="en-GB" dirty="0" smtClean="0"/>
              <a:t>University of Queensland</a:t>
            </a:r>
          </a:p>
          <a:p>
            <a:r>
              <a:rPr lang="en-GB" dirty="0" smtClean="0"/>
              <a:t>University of Bristol</a:t>
            </a:r>
          </a:p>
        </p:txBody>
      </p:sp>
      <p:pic>
        <p:nvPicPr>
          <p:cNvPr id="5" name="Picture 4" descr="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6"/>
          <a:stretch>
            <a:fillRect/>
          </a:stretch>
        </p:blipFill>
        <p:spPr bwMode="auto">
          <a:xfrm>
            <a:off x="-11684" y="5842000"/>
            <a:ext cx="9120188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3" name="Chart" r:id="rId3" imgW="7600950" imgH="4362450" progId="MSGraph.Chart.8">
                  <p:embed followColorScheme="full"/>
                </p:oleObj>
              </mc:Choice>
              <mc:Fallback>
                <p:oleObj name="Chart" r:id="rId3" imgW="7600950" imgH="4362450" progId="MSGraph.Chart.8">
                  <p:embed followColorScheme="full"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560513"/>
                        <a:ext cx="815975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87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6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772400" cy="201622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</a:rPr>
              <a:t>Many other </a:t>
            </a:r>
            <a:r>
              <a:rPr lang="en-US" dirty="0" err="1" smtClean="0">
                <a:solidFill>
                  <a:schemeClr val="tx2"/>
                </a:solidFill>
              </a:rPr>
              <a:t>exaMPLEs</a:t>
            </a: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sz="2800" dirty="0" smtClean="0"/>
              <a:t>vitamin c, vitamin a, HRT, </a:t>
            </a:r>
            <a:br>
              <a:rPr lang="en-US" sz="2800" dirty="0" smtClean="0"/>
            </a:br>
            <a:r>
              <a:rPr lang="en-US" sz="2800" dirty="0" smtClean="0"/>
              <a:t>many drug targets…….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4F81BD"/>
                </a:solidFill>
              </a:rPr>
              <a:t/>
            </a:r>
            <a:br>
              <a:rPr lang="en-US" dirty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What’s the explanation?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-123904" y="-99392"/>
            <a:ext cx="92525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Vitamin E levels and </a:t>
            </a:r>
            <a:r>
              <a:rPr lang="en-GB" sz="3600" dirty="0" smtClean="0">
                <a:solidFill>
                  <a:schemeClr val="tx2"/>
                </a:solidFill>
              </a:rPr>
              <a:t>confounding risk </a:t>
            </a:r>
            <a:r>
              <a:rPr lang="en-GB" sz="3600" dirty="0">
                <a:solidFill>
                  <a:schemeClr val="tx2"/>
                </a:solidFill>
              </a:rPr>
              <a:t>factors</a:t>
            </a:r>
            <a:r>
              <a:rPr lang="en-GB" sz="3600" dirty="0" smtClean="0">
                <a:solidFill>
                  <a:schemeClr val="tx2"/>
                </a:solidFill>
              </a:rPr>
              <a:t>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619672" y="1268760"/>
            <a:ext cx="223914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State pension </a:t>
            </a:r>
            <a:r>
              <a:rPr lang="en-GB" sz="2000" dirty="0" smtClean="0"/>
              <a:t>only</a:t>
            </a:r>
            <a:endParaRPr lang="en-GB" sz="2000" dirty="0"/>
          </a:p>
          <a:p>
            <a:pPr>
              <a:spcBef>
                <a:spcPct val="50000"/>
              </a:spcBef>
            </a:pPr>
            <a:r>
              <a:rPr lang="en-GB" sz="2000" dirty="0"/>
              <a:t>Smoker	</a:t>
            </a:r>
            <a:endParaRPr lang="en-GB" sz="2000" dirty="0" smtClean="0"/>
          </a:p>
          <a:p>
            <a:pPr>
              <a:spcBef>
                <a:spcPct val="50000"/>
              </a:spcBef>
            </a:pPr>
            <a:r>
              <a:rPr lang="en-GB" sz="2000" dirty="0"/>
              <a:t>Obese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Height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	</a:t>
            </a:r>
            <a:r>
              <a:rPr lang="en-GB" dirty="0"/>
              <a:t>						</a:t>
            </a:r>
            <a:endParaRPr lang="en-US" dirty="0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8448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27687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7809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21297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4572000" y="3645024"/>
            <a:ext cx="0" cy="326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V="1">
            <a:off x="4572000" y="5157192"/>
            <a:ext cx="0" cy="288032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298057" y="6023029"/>
            <a:ext cx="3954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smtClean="0"/>
              <a:t>Women’s Heart and Health Study</a:t>
            </a:r>
          </a:p>
          <a:p>
            <a:r>
              <a:rPr lang="en-GB" dirty="0" err="1" smtClean="0"/>
              <a:t>Lawlor</a:t>
            </a:r>
            <a:r>
              <a:rPr lang="en-GB" dirty="0" smtClean="0"/>
              <a:t> </a:t>
            </a:r>
            <a:r>
              <a:rPr lang="en-GB" dirty="0"/>
              <a:t>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34076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Confounding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634" y="4187008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Exposure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26002" y="4187009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Outcome</a:t>
            </a:r>
            <a:endParaRPr lang="en-AU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67944" y="4475041"/>
            <a:ext cx="1242034" cy="1"/>
          </a:xfrm>
          <a:prstGeom prst="straightConnector1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63888" y="2492896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Confounders</a:t>
            </a:r>
            <a:endParaRPr lang="en-AU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21746" y="3259616"/>
            <a:ext cx="792088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09978" y="3259616"/>
            <a:ext cx="558166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60" y="4941168"/>
            <a:ext cx="108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Vitamin 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19888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Smoking, diet, alcohol, socioeconomic position….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941168"/>
            <a:ext cx="14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Heart disease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74146" y="3284984"/>
            <a:ext cx="792088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26546" y="3284984"/>
            <a:ext cx="792088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2378" y="3284984"/>
            <a:ext cx="558166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14778" y="3284984"/>
            <a:ext cx="558166" cy="7920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b="1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1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How can it help 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observational epidemiology?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132856"/>
            <a:ext cx="2059018" cy="2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is </a:t>
            </a:r>
            <a:r>
              <a:rPr lang="en-US" dirty="0" err="1" smtClean="0">
                <a:solidFill>
                  <a:schemeClr val="tx2"/>
                </a:solidFill>
              </a:rPr>
              <a:t>Mendelian</a:t>
            </a:r>
            <a:r>
              <a:rPr lang="en-US" dirty="0" smtClean="0">
                <a:solidFill>
                  <a:schemeClr val="tx2"/>
                </a:solidFill>
              </a:rPr>
              <a:t> randomization?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Mendelian</a:t>
            </a:r>
            <a:r>
              <a:rPr lang="en-US" sz="2400" dirty="0" smtClean="0"/>
              <a:t> randomization (MR) is an epidemiological technique that uses genetic variants as proxy measures for an environmental exposure</a:t>
            </a:r>
          </a:p>
          <a:p>
            <a:endParaRPr lang="en-US" sz="2400" dirty="0" smtClean="0"/>
          </a:p>
          <a:p>
            <a:r>
              <a:rPr lang="en-US" sz="2400" dirty="0" smtClean="0"/>
              <a:t>It is an application of “Instrumental Variable” (IV) analysis: </a:t>
            </a:r>
          </a:p>
          <a:p>
            <a:pPr lvl="1"/>
            <a:r>
              <a:rPr lang="en-US" sz="2000" dirty="0" smtClean="0"/>
              <a:t>it uses genetic variants as ‘instruments’ for the exposure of interest. An IV is a variable that is only associated with an outcome because of its association with the exposure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631631"/>
            <a:ext cx="162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Instrument</a:t>
            </a:r>
            <a:endParaRPr lang="en-A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81786" y="5631630"/>
            <a:ext cx="156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Exposure</a:t>
            </a:r>
            <a:endParaRPr lang="en-A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50138" y="5631631"/>
            <a:ext cx="192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Outcome</a:t>
            </a:r>
            <a:endParaRPr lang="en-AU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5877272"/>
            <a:ext cx="1368152" cy="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92080" y="5919663"/>
            <a:ext cx="1242034" cy="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7970" y="4534488"/>
            <a:ext cx="2502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Confounders</a:t>
            </a:r>
            <a:endParaRPr lang="en-AU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77930" y="4941168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56176" y="4941168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does MR do?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 causal relationship between two variables</a:t>
            </a:r>
          </a:p>
          <a:p>
            <a:endParaRPr lang="en-US" sz="2800" dirty="0"/>
          </a:p>
          <a:p>
            <a:r>
              <a:rPr lang="en-US" sz="2800" dirty="0" smtClean="0"/>
              <a:t>Estimate magnitude of causal effect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How does it do this?</a:t>
            </a:r>
          </a:p>
          <a:p>
            <a:pPr marL="0" indent="0" algn="ctr">
              <a:buNone/>
            </a:pPr>
            <a:r>
              <a:rPr lang="en-US" sz="2800" dirty="0" smtClean="0"/>
              <a:t>By harnessing Mendel’s laws of inheritance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864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GWA Studies…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do you translate the results from GWAS?</a:t>
            </a:r>
          </a:p>
          <a:p>
            <a:r>
              <a:rPr lang="en-GB" dirty="0" smtClean="0"/>
              <a:t>You can’t change people’s genotypes (at least not yet)</a:t>
            </a:r>
          </a:p>
          <a:p>
            <a:r>
              <a:rPr lang="en-GB" dirty="0" smtClean="0"/>
              <a:t>You can however modify people’s environments…</a:t>
            </a:r>
          </a:p>
          <a:p>
            <a:r>
              <a:rPr lang="en-GB" dirty="0" smtClean="0"/>
              <a:t>Mendelian Randomization is a method of using genetics to inform us about associations in traditional observational epidemiology and MUCH </a:t>
            </a:r>
            <a:r>
              <a:rPr lang="en-GB" dirty="0" err="1" smtClean="0"/>
              <a:t>MUCH</a:t>
            </a:r>
            <a:r>
              <a:rPr lang="en-GB" dirty="0" smtClean="0"/>
              <a:t> more…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4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Mendel’s Laws of Inheritance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5496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635896" y="1640989"/>
            <a:ext cx="53943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AU" sz="2000" dirty="0"/>
          </a:p>
          <a:p>
            <a:pPr marL="271463" indent="-271463">
              <a:buAutoNum type="arabicPeriod"/>
            </a:pPr>
            <a:r>
              <a:rPr lang="en-AU" b="1" dirty="0"/>
              <a:t>S</a:t>
            </a:r>
            <a:r>
              <a:rPr lang="en-AU" b="1" dirty="0" smtClean="0"/>
              <a:t>egregation: </a:t>
            </a:r>
            <a:r>
              <a:rPr lang="en-AU" dirty="0" smtClean="0"/>
              <a:t>alleles separate at meiosis and a randomly selected allele is transmitted to offspring</a:t>
            </a:r>
            <a:endParaRPr lang="en-AU" b="1" dirty="0" smtClean="0"/>
          </a:p>
          <a:p>
            <a:pPr marL="342900" indent="-342900">
              <a:buAutoNum type="arabicPeriod"/>
            </a:pP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2. Independent assortment: </a:t>
            </a:r>
            <a:r>
              <a:rPr lang="en-AU" dirty="0"/>
              <a:t>alleles for separate traits are </a:t>
            </a:r>
            <a:r>
              <a:rPr lang="en-AU" dirty="0" smtClean="0"/>
              <a:t>transmitted independently </a:t>
            </a:r>
            <a:r>
              <a:rPr lang="en-AU" dirty="0"/>
              <a:t>of one </a:t>
            </a:r>
            <a:r>
              <a:rPr lang="en-AU" dirty="0" smtClean="0"/>
              <a:t>another</a:t>
            </a:r>
            <a:endParaRPr lang="en-AU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tx2"/>
                </a:solidFill>
              </a:rPr>
              <a:t>Mendelian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randomization </a:t>
            </a:r>
            <a:r>
              <a:rPr lang="en-GB" sz="3600" b="1" dirty="0">
                <a:solidFill>
                  <a:schemeClr val="tx2"/>
                </a:solidFill>
              </a:rPr>
              <a:t>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</a:t>
            </a:r>
            <a:r>
              <a:rPr lang="en-US" sz="1400" dirty="0" smtClean="0">
                <a:latin typeface="Comic Sans MS" pitchFamily="66" charset="0"/>
              </a:rPr>
              <a:t>RANDOMIZATION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>
                <a:latin typeface="Comic Sans MS" pitchFamily="66" charset="0"/>
              </a:rPr>
              <a:t>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EXPOSED: FUNCTIONAL  </a:t>
            </a:r>
            <a:r>
              <a:rPr lang="en-US" sz="1600" dirty="0" smtClean="0">
                <a:latin typeface="Comic Sans MS" pitchFamily="66" charset="0"/>
              </a:rPr>
              <a:t>ALLELES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>
                <a:latin typeface="Comic Sans MS" pitchFamily="66" charset="0"/>
              </a:rPr>
              <a:t>CONTROL: NULL </a:t>
            </a:r>
            <a:r>
              <a:rPr lang="en-US" sz="1600" dirty="0" smtClean="0">
                <a:latin typeface="Comic Sans MS" pitchFamily="66" charset="0"/>
              </a:rPr>
              <a:t>ALLELES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05000" y="2271967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independent assortment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8206680" cy="1143000"/>
          </a:xfrm>
        </p:spPr>
        <p:txBody>
          <a:bodyPr/>
          <a:lstStyle/>
          <a:p>
            <a:r>
              <a:rPr lang="en-GB" sz="2800" dirty="0" err="1">
                <a:solidFill>
                  <a:schemeClr val="tx2"/>
                </a:solidFill>
              </a:rPr>
              <a:t>Mendelian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randomization: Smoking and Lung Cancer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dirty="0">
                <a:latin typeface="Comic Sans MS" pitchFamily="66" charset="0"/>
              </a:rPr>
              <a:t>MENDELIAN </a:t>
            </a:r>
            <a:r>
              <a:rPr lang="en-US" sz="1400" dirty="0" smtClean="0">
                <a:latin typeface="Comic Sans MS" pitchFamily="66" charset="0"/>
              </a:rPr>
              <a:t>RANDOMIZATION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RANDOM SEGREGATION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>
                <a:latin typeface="Comic Sans MS" pitchFamily="66" charset="0"/>
              </a:rPr>
              <a:t>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Heavy Smokers: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C/C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EXPOSED: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SMOKERS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Light/Non Smokers: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C/T or T/T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CONTROL: </a:t>
            </a: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NON SMOKERS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LUNG CANCER </a:t>
            </a:r>
            <a:r>
              <a:rPr lang="en-US" sz="1600" dirty="0">
                <a:latin typeface="Comic Sans MS" pitchFamily="66" charset="0"/>
              </a:rPr>
              <a:t>COMPARED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BETWEEN </a:t>
            </a:r>
            <a:r>
              <a:rPr lang="en-US" sz="1600" dirty="0">
                <a:latin typeface="Comic Sans MS" pitchFamily="66" charset="0"/>
              </a:rPr>
              <a:t>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LUNG CANCER </a:t>
            </a:r>
            <a:r>
              <a:rPr lang="en-US" sz="1600" dirty="0">
                <a:latin typeface="Comic Sans MS" pitchFamily="66" charset="0"/>
              </a:rPr>
              <a:t>COMPARED </a:t>
            </a:r>
            <a:endParaRPr lang="en-US" sz="1600" dirty="0" smtClean="0">
              <a:latin typeface="Comic Sans MS" pitchFamily="66" charset="0"/>
            </a:endParaRPr>
          </a:p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BETWEEN </a:t>
            </a:r>
            <a:r>
              <a:rPr lang="en-US" sz="1600" dirty="0">
                <a:latin typeface="Comic Sans MS" pitchFamily="66" charset="0"/>
              </a:rPr>
              <a:t>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905000" y="2271967"/>
            <a:ext cx="2160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+ independent assortment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05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Mendelian</a:t>
            </a:r>
            <a:r>
              <a:rPr lang="en-US" dirty="0" smtClean="0">
                <a:solidFill>
                  <a:schemeClr val="tx2"/>
                </a:solidFill>
              </a:rPr>
              <a:t> Randomization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3 Core Assumptions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682953"/>
            <a:ext cx="99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SNP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93754" y="3682952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Exposure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06122" y="3682953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Outcome</a:t>
            </a:r>
            <a:endParaRPr lang="en-AU" sz="32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1673782" y="3975340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48064" y="3970985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008" y="1988840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Confounders</a:t>
            </a:r>
            <a:endParaRPr lang="en-AU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83968" y="2755560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90098" y="2755560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8675" y="5507940"/>
            <a:ext cx="384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(1) SNP is associated with the exposure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5867980"/>
            <a:ext cx="51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(2) SNP is NOT associated with confounding variables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6228020"/>
            <a:ext cx="591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(3) SNP ONLY associated with outcome through the exposure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63688" y="2323512"/>
            <a:ext cx="2736304" cy="1368154"/>
          </a:xfrm>
          <a:prstGeom prst="straightConnector1">
            <a:avLst/>
          </a:prstGeom>
          <a:ln w="31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27555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55561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(2)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3933056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(1)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614359" y="4195720"/>
            <a:ext cx="6131055" cy="569291"/>
          </a:xfrm>
          <a:custGeom>
            <a:avLst/>
            <a:gdLst>
              <a:gd name="connsiteX0" fmla="*/ 0 w 6131055"/>
              <a:gd name="connsiteY0" fmla="*/ 122765 h 569291"/>
              <a:gd name="connsiteX1" fmla="*/ 1269963 w 6131055"/>
              <a:gd name="connsiteY1" fmla="*/ 488669 h 569291"/>
              <a:gd name="connsiteX2" fmla="*/ 4670880 w 6131055"/>
              <a:gd name="connsiteY2" fmla="*/ 531716 h 569291"/>
              <a:gd name="connsiteX3" fmla="*/ 6026942 w 6131055"/>
              <a:gd name="connsiteY3" fmla="*/ 36670 h 569291"/>
              <a:gd name="connsiteX4" fmla="*/ 6037704 w 6131055"/>
              <a:gd name="connsiteY4" fmla="*/ 36670 h 56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055" h="569291">
                <a:moveTo>
                  <a:pt x="0" y="122765"/>
                </a:moveTo>
                <a:cubicBezTo>
                  <a:pt x="245741" y="271638"/>
                  <a:pt x="491483" y="420511"/>
                  <a:pt x="1269963" y="488669"/>
                </a:cubicBezTo>
                <a:cubicBezTo>
                  <a:pt x="2048443" y="556828"/>
                  <a:pt x="3878050" y="607049"/>
                  <a:pt x="4670880" y="531716"/>
                </a:cubicBezTo>
                <a:cubicBezTo>
                  <a:pt x="5463710" y="456383"/>
                  <a:pt x="5799138" y="119178"/>
                  <a:pt x="6026942" y="36670"/>
                </a:cubicBezTo>
                <a:cubicBezTo>
                  <a:pt x="6254746" y="-45838"/>
                  <a:pt x="6037704" y="36670"/>
                  <a:pt x="6037704" y="36670"/>
                </a:cubicBezTo>
              </a:path>
            </a:pathLst>
          </a:custGeom>
          <a:ln w="9525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27984" y="451569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X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3968" y="4797152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(3)</a:t>
            </a:r>
            <a:endParaRPr lang="en-US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23728" y="242088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3928" y="2492896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?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48" name="Right Brace 47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755576" y="4365104"/>
            <a:ext cx="636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SNP identified robustly associated with exposure of interest:</a:t>
            </a:r>
          </a:p>
          <a:p>
            <a:endParaRPr lang="en-US" dirty="0"/>
          </a:p>
          <a:p>
            <a:r>
              <a:rPr lang="en-US" dirty="0" smtClean="0"/>
              <a:t>- Wald Estimator</a:t>
            </a:r>
          </a:p>
          <a:p>
            <a:r>
              <a:rPr lang="en-US" dirty="0" smtClean="0"/>
              <a:t>- Two-stage least-squares (TSLS)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6309320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6933" y="242088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1800" y="2424101"/>
            <a:ext cx="17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23528" y="4150821"/>
            <a:ext cx="189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Causal effect by</a:t>
            </a:r>
          </a:p>
          <a:p>
            <a:r>
              <a:rPr lang="en-US" b="1" dirty="0" smtClean="0"/>
              <a:t>Wald Estimator* :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8469" y="400506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410" y="446067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08410" y="4493275"/>
            <a:ext cx="11811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3933056"/>
            <a:ext cx="3672408" cy="115212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60677" y="3933056"/>
            <a:ext cx="127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 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6336" y="3933056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8104" y="3933056"/>
            <a:ext cx="231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= </a:t>
            </a:r>
            <a:r>
              <a:rPr lang="el-GR" dirty="0" smtClean="0"/>
              <a:t>β</a:t>
            </a:r>
            <a:r>
              <a:rPr lang="en-US" baseline="-25000" dirty="0" smtClean="0"/>
              <a:t>CAUSAL EXP-OUTCOME   </a:t>
            </a:r>
            <a:r>
              <a:rPr lang="en-US" dirty="0"/>
              <a:t>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57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Weight</a:t>
            </a:r>
            <a:endParaRPr lang="en-AU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0943" y="3203684"/>
            <a:ext cx="76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SNP-BP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28" y="2420888"/>
            <a:ext cx="112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SNP-WEIGHT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2420888"/>
            <a:ext cx="156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CAUSAL WEIGHT-BP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323528" y="4150821"/>
            <a:ext cx="189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Causal effect by</a:t>
            </a:r>
          </a:p>
          <a:p>
            <a:r>
              <a:rPr lang="en-US" b="1" dirty="0" smtClean="0"/>
              <a:t>Wald Estimator* :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8469" y="400506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7933C"/>
                </a:solidFill>
              </a:rPr>
              <a:t>β</a:t>
            </a:r>
            <a:r>
              <a:rPr lang="en-US" baseline="-25000" dirty="0" smtClean="0">
                <a:solidFill>
                  <a:srgbClr val="77933C"/>
                </a:solidFill>
              </a:rPr>
              <a:t>SNP-OUTCOME</a:t>
            </a:r>
            <a:endParaRPr lang="en-AU" baseline="-25000" dirty="0">
              <a:solidFill>
                <a:srgbClr val="77933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410" y="446067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08410" y="4493275"/>
            <a:ext cx="11811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3933056"/>
            <a:ext cx="3672408" cy="1152128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55976" y="3895888"/>
            <a:ext cx="2796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= change in outcome </a:t>
            </a:r>
          </a:p>
          <a:p>
            <a:r>
              <a:rPr lang="en-US" dirty="0" smtClean="0"/>
              <a:t>per unit change in exposure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3501008"/>
            <a:ext cx="1566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 and weight:</a:t>
            </a:r>
          </a:p>
          <a:p>
            <a:endParaRPr lang="en-US" sz="16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0.9 mmHg/allele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0.5 kg/allele</a:t>
            </a:r>
          </a:p>
          <a:p>
            <a:endParaRPr lang="en-US" sz="16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=1.8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mmHg/kg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09320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2276872"/>
            <a:ext cx="4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2708920"/>
            <a:ext cx="578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0.5kg</a:t>
            </a: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3501008"/>
            <a:ext cx="89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0.9mmHg</a:t>
            </a:r>
            <a:endParaRPr lang="en-US" sz="1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933056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Regress exposure on SNP &amp; obtain predicted values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293096"/>
            <a:ext cx="68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Regress outcome on </a:t>
            </a:r>
            <a:r>
              <a:rPr lang="en-US" b="1" dirty="0" smtClean="0"/>
              <a:t>predicted</a:t>
            </a:r>
            <a:r>
              <a:rPr lang="en-US" dirty="0" smtClean="0"/>
              <a:t> exposure (from 1</a:t>
            </a:r>
            <a:r>
              <a:rPr lang="en-US" baseline="30000" dirty="0" smtClean="0"/>
              <a:t>st</a:t>
            </a:r>
            <a:r>
              <a:rPr lang="en-US" dirty="0" smtClean="0"/>
              <a:t> stage regression)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846380" y="4725144"/>
            <a:ext cx="25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Adjust standard errors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801814"/>
            <a:ext cx="149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Two-stage </a:t>
            </a:r>
          </a:p>
          <a:p>
            <a:r>
              <a:rPr lang="en-US" b="1" dirty="0" smtClean="0"/>
              <a:t>Least Squares</a:t>
            </a:r>
          </a:p>
          <a:p>
            <a:r>
              <a:rPr lang="en-US" b="1" dirty="0" smtClean="0"/>
              <a:t> (2SLS):</a:t>
            </a:r>
            <a:endParaRPr lang="en-A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6309320"/>
            <a:ext cx="568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*Needs to be done in the one sample (“Single sample MR”)</a:t>
            </a:r>
            <a:endParaRPr lang="en-AU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15924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8" y="2204864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24036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2651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94899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36004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6164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8815" y="3068960"/>
            <a:ext cx="216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PREDICTED VALUE-OUTCOME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592" y="234888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1800" y="2420888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?</a:t>
            </a:r>
            <a:r>
              <a:rPr lang="en-AU" dirty="0" smtClean="0"/>
              <a:t>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37" name="Right Brace 36"/>
          <p:cNvSpPr/>
          <p:nvPr/>
        </p:nvSpPr>
        <p:spPr>
          <a:xfrm rot="5400000">
            <a:off x="3570903" y="1851840"/>
            <a:ext cx="57977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87" y="1340768"/>
            <a:ext cx="286762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933056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Regress exposure on SNP &amp; obtain predicted values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4293096"/>
            <a:ext cx="68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Regress outcome on </a:t>
            </a:r>
            <a:r>
              <a:rPr lang="en-US" b="1" dirty="0" smtClean="0"/>
              <a:t>predicted</a:t>
            </a:r>
            <a:r>
              <a:rPr lang="en-US" dirty="0" smtClean="0"/>
              <a:t> exposure (from 1</a:t>
            </a:r>
            <a:r>
              <a:rPr lang="en-US" baseline="30000" dirty="0" smtClean="0"/>
              <a:t>st</a:t>
            </a:r>
            <a:r>
              <a:rPr lang="en-US" dirty="0" smtClean="0"/>
              <a:t> stage regression)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4725144"/>
            <a:ext cx="25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Adjust standard errors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801814"/>
            <a:ext cx="1497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Two-stage </a:t>
            </a:r>
          </a:p>
          <a:p>
            <a:r>
              <a:rPr lang="en-US" b="1" dirty="0" smtClean="0"/>
              <a:t>Least Squares</a:t>
            </a:r>
          </a:p>
          <a:p>
            <a:r>
              <a:rPr lang="en-US" b="1" dirty="0" smtClean="0"/>
              <a:t> (2SLS):</a:t>
            </a:r>
            <a:endParaRPr lang="en-A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6474822"/>
            <a:ext cx="5116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*Needs to be done in the one sample (“Single sample MR”)</a:t>
            </a:r>
            <a:endParaRPr lang="en-AU" sz="16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SNP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15924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Exposure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8" y="2204864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</a:t>
            </a:r>
            <a:endParaRPr lang="en-A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24036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62651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94899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736004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76164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98815" y="3068960"/>
            <a:ext cx="216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PREDICTED VALUE-OUTCOME</a:t>
            </a:r>
            <a:endParaRPr lang="en-AU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592" y="234888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SNP-EXPOSURE</a:t>
            </a:r>
            <a:endParaRPr lang="en-A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1800" y="2420888"/>
            <a:ext cx="199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? </a:t>
            </a:r>
            <a:r>
              <a:rPr lang="el-GR" dirty="0" smtClean="0"/>
              <a:t>β</a:t>
            </a:r>
            <a:r>
              <a:rPr lang="en-AU" dirty="0" smtClean="0"/>
              <a:t> </a:t>
            </a:r>
            <a:r>
              <a:rPr lang="en-US" baseline="-25000" dirty="0" smtClean="0"/>
              <a:t>CAUSAL EXP-OUTCOME</a:t>
            </a:r>
            <a:endParaRPr lang="en-AU" baseline="-25000" dirty="0"/>
          </a:p>
        </p:txBody>
      </p:sp>
      <p:sp>
        <p:nvSpPr>
          <p:cNvPr id="37" name="Right Brace 36"/>
          <p:cNvSpPr/>
          <p:nvPr/>
        </p:nvSpPr>
        <p:spPr>
          <a:xfrm rot="5400000">
            <a:off x="3570903" y="1851840"/>
            <a:ext cx="57977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1" y="1340767"/>
            <a:ext cx="2837852" cy="24941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645" y="5229200"/>
            <a:ext cx="8504101" cy="1200329"/>
          </a:xfrm>
          <a:prstGeom prst="rect">
            <a:avLst/>
          </a:prstGeom>
          <a:noFill/>
          <a:ln w="34925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gives you: difference in outcome per unit change in (genetically-predicted) exposure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Genetically determined exposure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“randomized”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can ascribe causality</a:t>
            </a:r>
          </a:p>
          <a:p>
            <a:pPr algn="ctr"/>
            <a:r>
              <a:rPr lang="en-US" dirty="0"/>
              <a:t>	</a:t>
            </a:r>
            <a:r>
              <a:rPr lang="en-US" dirty="0" smtClean="0"/>
              <a:t>			                          </a:t>
            </a:r>
            <a:r>
              <a:rPr lang="en-US" sz="1400" dirty="0" smtClean="0"/>
              <a:t>  </a:t>
            </a:r>
            <a:r>
              <a:rPr lang="en-US" sz="1400" i="1" dirty="0" smtClean="0"/>
              <a:t>(if assumptions are met)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66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 Example using CRP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C-Reactive Protein (CRP) is a biomarker of inflammation</a:t>
            </a:r>
          </a:p>
          <a:p>
            <a:endParaRPr lang="en-GB" sz="3300" dirty="0" smtClean="0"/>
          </a:p>
          <a:p>
            <a:r>
              <a:rPr lang="en-GB" sz="3300" dirty="0" smtClean="0"/>
              <a:t>It is associated with BMI, metabolic syndrome, CHD and a number of other diseases</a:t>
            </a:r>
          </a:p>
          <a:p>
            <a:endParaRPr lang="en-GB" sz="3300" dirty="0" smtClean="0"/>
          </a:p>
          <a:p>
            <a:r>
              <a:rPr lang="en-GB" sz="3300" dirty="0" smtClean="0"/>
              <a:t>It is unclear whether these observational relationships are causal or due to confounding or reverse causality</a:t>
            </a:r>
          </a:p>
          <a:p>
            <a:endParaRPr lang="en-GB" sz="3300" dirty="0"/>
          </a:p>
          <a:p>
            <a:r>
              <a:rPr lang="en-GB" sz="3300" dirty="0" smtClean="0"/>
              <a:t>This question is important from the perspective of intervention and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7929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Determining causality in observational studies</a:t>
            </a:r>
          </a:p>
          <a:p>
            <a:endParaRPr lang="en-GB" dirty="0" smtClean="0"/>
          </a:p>
          <a:p>
            <a:r>
              <a:rPr lang="en-GB" dirty="0" smtClean="0"/>
              <a:t>Mendelian randomization (MR)</a:t>
            </a:r>
          </a:p>
          <a:p>
            <a:endParaRPr lang="en-GB" dirty="0" smtClean="0"/>
          </a:p>
          <a:p>
            <a:r>
              <a:rPr lang="en-GB" dirty="0" smtClean="0"/>
              <a:t>An Example of MR</a:t>
            </a:r>
          </a:p>
          <a:p>
            <a:endParaRPr lang="en-GB" dirty="0"/>
          </a:p>
          <a:p>
            <a:r>
              <a:rPr lang="en-GB" dirty="0" err="1" smtClean="0"/>
              <a:t>MRBase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MR and Drug Development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Practical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72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“Bi-directional </a:t>
            </a:r>
            <a:r>
              <a:rPr lang="en-GB" sz="3600" dirty="0" err="1" smtClean="0">
                <a:solidFill>
                  <a:schemeClr val="tx2"/>
                </a:solidFill>
              </a:rPr>
              <a:t>Mendelian</a:t>
            </a:r>
            <a:r>
              <a:rPr lang="en-GB" sz="3600" dirty="0" smtClean="0">
                <a:solidFill>
                  <a:schemeClr val="tx2"/>
                </a:solidFill>
              </a:rPr>
              <a:t> Randomization”: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Testing causality and reverse causation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8765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FTO</a:t>
            </a:r>
          </a:p>
          <a:p>
            <a:pPr algn="ctr"/>
            <a:r>
              <a:rPr lang="en-US" dirty="0" smtClean="0"/>
              <a:t>Genotype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2905780"/>
            <a:ext cx="180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BMI</a:t>
            </a:r>
            <a:endParaRPr lang="en-AU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31524" y="3194973"/>
            <a:ext cx="908228" cy="47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55860" y="3018873"/>
            <a:ext cx="908228" cy="479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9227" y="2901424"/>
            <a:ext cx="115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CRP</a:t>
            </a:r>
            <a:endParaRPr lang="en-A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496452" y="286897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CRP</a:t>
            </a:r>
          </a:p>
          <a:p>
            <a:pPr algn="ctr"/>
            <a:r>
              <a:rPr lang="en-US" dirty="0" smtClean="0"/>
              <a:t>Genotype</a:t>
            </a:r>
            <a:endParaRPr lang="en-AU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192143"/>
            <a:ext cx="908228" cy="479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435824" y="3392125"/>
            <a:ext cx="908228" cy="4791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25969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34917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5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Verdana" charset="0"/>
              </a:rPr>
              <a:t>Randomization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1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>
                <a:latin typeface="Verdana" charset="0"/>
              </a:rPr>
              <a:t>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</a:t>
            </a:r>
            <a:r>
              <a:rPr lang="en-US" dirty="0" smtClean="0">
                <a:latin typeface="Verdana" charset="0"/>
              </a:rPr>
              <a:t>- </a:t>
            </a:r>
            <a:r>
              <a:rPr lang="en-US" dirty="0" err="1" smtClean="0">
                <a:latin typeface="Verdana" charset="0"/>
              </a:rPr>
              <a:t>Canalisation</a:t>
            </a:r>
            <a:r>
              <a:rPr lang="en-US" dirty="0" smtClean="0">
                <a:latin typeface="Verdana" charset="0"/>
              </a:rPr>
              <a:t> (“Developmental compensation”)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3</a:t>
            </a:r>
            <a:r>
              <a:rPr lang="en-US" dirty="0" smtClean="0">
                <a:latin typeface="Verdana" charset="0"/>
              </a:rPr>
              <a:t>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Verdana" charset="0"/>
              </a:rPr>
              <a:t>4-  </a:t>
            </a:r>
            <a:r>
              <a:rPr lang="en-US" b="1" dirty="0">
                <a:latin typeface="Verdana" charset="0"/>
              </a:rPr>
              <a:t>Power (also “weak instrument bias”)</a:t>
            </a:r>
          </a:p>
          <a:p>
            <a:pPr>
              <a:spcBef>
                <a:spcPct val="50000"/>
              </a:spcBef>
            </a:pPr>
            <a:endParaRPr lang="en-US" b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Verdana" charset="0"/>
              </a:rPr>
              <a:t>5- Pleiotropy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Power and Weak Instruments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Power:</a:t>
            </a:r>
          </a:p>
          <a:p>
            <a:pPr lvl="1"/>
            <a:r>
              <a:rPr lang="en-US" sz="2200" dirty="0" smtClean="0"/>
              <a:t>Genetic variants explain very small amounts of phenotypic variance in a given trait</a:t>
            </a:r>
          </a:p>
          <a:p>
            <a:pPr lvl="1"/>
            <a:r>
              <a:rPr lang="en-US" sz="2200" dirty="0" smtClean="0"/>
              <a:t>VERY large sample sizes are generally required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Weak instruments: </a:t>
            </a:r>
          </a:p>
          <a:p>
            <a:pPr lvl="1"/>
            <a:r>
              <a:rPr lang="en-US" sz="2400" dirty="0" smtClean="0"/>
              <a:t>Genetic variants that are weak proxies for the exposure</a:t>
            </a:r>
          </a:p>
          <a:p>
            <a:pPr lvl="1"/>
            <a:r>
              <a:rPr lang="en-US" sz="2600" dirty="0" smtClean="0"/>
              <a:t>Results in biased causal estimates from MR</a:t>
            </a:r>
          </a:p>
          <a:p>
            <a:endParaRPr lang="en-US" sz="2600" dirty="0" smtClean="0"/>
          </a:p>
          <a:p>
            <a:r>
              <a:rPr lang="en-US" sz="2400" dirty="0"/>
              <a:t>Different impact of the bias from weak instruments:</a:t>
            </a:r>
          </a:p>
          <a:p>
            <a:pPr lvl="1"/>
            <a:r>
              <a:rPr lang="en-US" sz="2400" b="1" dirty="0"/>
              <a:t>Single Sample MR</a:t>
            </a:r>
            <a:r>
              <a:rPr lang="en-US" sz="2400" b="1" dirty="0" smtClean="0"/>
              <a:t>: </a:t>
            </a:r>
            <a:r>
              <a:rPr lang="en-US" sz="2400" dirty="0" smtClean="0"/>
              <a:t> to the confounded estimate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lvl="1"/>
            <a:r>
              <a:rPr lang="en-US" sz="2400" b="1" dirty="0"/>
              <a:t>Two-Sample MR</a:t>
            </a:r>
            <a:r>
              <a:rPr lang="en-US" sz="2400" b="1" dirty="0" smtClean="0"/>
              <a:t>:</a:t>
            </a:r>
            <a:r>
              <a:rPr lang="en-US" sz="2400" dirty="0" smtClean="0"/>
              <a:t> to the null</a:t>
            </a:r>
            <a:endParaRPr lang="en-US" sz="2400" b="1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8710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04048" y="4077072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4509120"/>
            <a:ext cx="8229600" cy="676671"/>
          </a:xfrm>
        </p:spPr>
        <p:txBody>
          <a:bodyPr>
            <a:normAutofit/>
          </a:bodyPr>
          <a:lstStyle/>
          <a:p>
            <a:r>
              <a:rPr lang="en-GB" dirty="0" smtClean="0"/>
              <a:t>Allelic scores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272609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Testing multiple variants individually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5992689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Meta-analyse individual SNPs</a:t>
            </a:r>
          </a:p>
        </p:txBody>
      </p:sp>
    </p:spTree>
    <p:extLst>
      <p:ext uri="{BB962C8B-B14F-4D97-AF65-F5344CB8AC3E}">
        <p14:creationId xmlns:p14="http://schemas.microsoft.com/office/powerpoint/2010/main" val="17702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476672"/>
            <a:ext cx="6575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>
                <a:solidFill>
                  <a:schemeClr val="tx2"/>
                </a:solidFill>
              </a:rPr>
              <a:t>http://cnsgenomics.com/shiny/mRnd</a:t>
            </a:r>
            <a:r>
              <a:rPr lang="en-AU" sz="3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Pleiotropy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Genetic variant influences more than one trait</a:t>
            </a:r>
          </a:p>
          <a:p>
            <a:r>
              <a:rPr lang="en-US" sz="2400" dirty="0" smtClean="0"/>
              <a:t>Pleiotropy only violates MR’s assumptions if it involves a pathway outside that of the exposure and is a pathway that </a:t>
            </a:r>
            <a:r>
              <a:rPr lang="en-US" sz="2400" u="sng" dirty="0" smtClean="0"/>
              <a:t>affects your outcome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355812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3477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34197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87624" y="3707740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1720" y="3779748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32040" y="5949280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79912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427984" y="5301208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2080" y="5373216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9992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11960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40352" y="6093296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47971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236296" y="5445224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00392" y="5517232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0272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740352" y="4077072"/>
            <a:ext cx="1008112" cy="1008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308304" y="400506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532440" y="50851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</a:t>
            </a:r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16" y="48691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Exposure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444208" y="2564904"/>
            <a:ext cx="2592288" cy="3960440"/>
            <a:chOff x="6444208" y="2564904"/>
            <a:chExt cx="2592288" cy="3960440"/>
          </a:xfrm>
        </p:grpSpPr>
        <p:sp>
          <p:nvSpPr>
            <p:cNvPr id="7" name="Rectangle 6"/>
            <p:cNvSpPr/>
            <p:nvPr/>
          </p:nvSpPr>
          <p:spPr>
            <a:xfrm>
              <a:off x="6444208" y="2996952"/>
              <a:ext cx="2592288" cy="3528392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4288" y="2564904"/>
              <a:ext cx="1025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Violation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1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59FF53-6B2D-0E43-A162-13374FC9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Tests of Heterogeneity to Identify Pleiotropy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C5BD1-D73B-6A44-ACB5-25C15789C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0" y="2709080"/>
            <a:ext cx="4529759" cy="154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DFF3C-C69C-0949-AAE3-3DDAB00D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82058"/>
            <a:ext cx="3024485" cy="977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286BCC-D8DC-3C44-9946-8F2DF12C4C34}"/>
              </a:ext>
            </a:extLst>
          </p:cNvPr>
          <p:cNvSpPr txBox="1"/>
          <p:nvPr/>
        </p:nvSpPr>
        <p:spPr>
          <a:xfrm>
            <a:off x="757859" y="2805058"/>
            <a:ext cx="15976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Cochran’s Q statistic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86AEF-17C4-0748-934A-F5F89979C0EB}"/>
              </a:ext>
            </a:extLst>
          </p:cNvPr>
          <p:cNvSpPr txBox="1"/>
          <p:nvPr/>
        </p:nvSpPr>
        <p:spPr>
          <a:xfrm>
            <a:off x="628651" y="4513619"/>
            <a:ext cx="68281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n=6 instruments</a:t>
            </a:r>
          </a:p>
          <a:p>
            <a:r>
              <a:rPr lang="en-US" sz="1350" dirty="0"/>
              <a:t>Expect Q = 5 if there is no heterogeneity</a:t>
            </a:r>
          </a:p>
          <a:p>
            <a:r>
              <a:rPr lang="en-US" sz="1350" dirty="0"/>
              <a:t>Q is chi-square distributed with n-1 degrees of freedom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E813E-3D53-2043-AEDC-FD286A7967A5}"/>
              </a:ext>
            </a:extLst>
          </p:cNvPr>
          <p:cNvSpPr txBox="1"/>
          <p:nvPr/>
        </p:nvSpPr>
        <p:spPr>
          <a:xfrm>
            <a:off x="757859" y="1549327"/>
            <a:ext cx="709405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 expect that each SNP represents an independent study, and each should give an unbiased (if imprecise) estimate of the causal effect of x on y</a:t>
            </a:r>
          </a:p>
          <a:p>
            <a:endParaRPr lang="en-US" sz="1350" dirty="0"/>
          </a:p>
          <a:p>
            <a:r>
              <a:rPr lang="en-US" sz="1350" dirty="0"/>
              <a:t>Heterogeneity, where effect estimates are more different than expected due to standard errors, arises because at least some of the instruments are invalid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E813E-3D53-2043-AEDC-FD286A7967A5}"/>
              </a:ext>
            </a:extLst>
          </p:cNvPr>
          <p:cNvSpPr txBox="1"/>
          <p:nvPr/>
        </p:nvSpPr>
        <p:spPr>
          <a:xfrm>
            <a:off x="628650" y="5383538"/>
            <a:ext cx="70940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MR Egger regression</a:t>
            </a:r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E813E-3D53-2043-AEDC-FD286A7967A5}"/>
              </a:ext>
            </a:extLst>
          </p:cNvPr>
          <p:cNvSpPr txBox="1"/>
          <p:nvPr/>
        </p:nvSpPr>
        <p:spPr>
          <a:xfrm>
            <a:off x="634423" y="5733256"/>
            <a:ext cx="70940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MR Weighte</a:t>
            </a:r>
            <a:r>
              <a:rPr lang="en-US" sz="1350" dirty="0" smtClean="0"/>
              <a:t>d Median</a:t>
            </a:r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E813E-3D53-2043-AEDC-FD286A7967A5}"/>
              </a:ext>
            </a:extLst>
          </p:cNvPr>
          <p:cNvSpPr txBox="1"/>
          <p:nvPr/>
        </p:nvSpPr>
        <p:spPr>
          <a:xfrm>
            <a:off x="634423" y="6165304"/>
            <a:ext cx="70940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MR Modal Estimator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874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MR Base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" y="883921"/>
            <a:ext cx="857446" cy="857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755" y="1810293"/>
            <a:ext cx="10102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Gib</a:t>
            </a:r>
            <a:r>
              <a:rPr lang="en-US" sz="1350" dirty="0"/>
              <a:t> Hemani</a:t>
            </a:r>
            <a:endParaRPr lang="en-AU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36" y="2302092"/>
            <a:ext cx="6156908" cy="455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64" y="857251"/>
            <a:ext cx="855411" cy="884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42" y="842967"/>
            <a:ext cx="770627" cy="89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72" y="1791021"/>
            <a:ext cx="13724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Jie “Chris” Zheng</a:t>
            </a:r>
            <a:endParaRPr lang="en-A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8178917" y="1810293"/>
            <a:ext cx="10643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Phil Haycock</a:t>
            </a:r>
            <a:endParaRPr lang="en-AU" sz="1350" dirty="0"/>
          </a:p>
        </p:txBody>
      </p:sp>
      <p:sp>
        <p:nvSpPr>
          <p:cNvPr id="13" name="Rectangle 12"/>
          <p:cNvSpPr/>
          <p:nvPr/>
        </p:nvSpPr>
        <p:spPr>
          <a:xfrm>
            <a:off x="2259934" y="1442888"/>
            <a:ext cx="434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http://www.mrbase.org/</a:t>
            </a:r>
          </a:p>
        </p:txBody>
      </p:sp>
    </p:spTree>
    <p:extLst>
      <p:ext uri="{BB962C8B-B14F-4D97-AF65-F5344CB8AC3E}">
        <p14:creationId xmlns:p14="http://schemas.microsoft.com/office/powerpoint/2010/main" val="31127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RCTs: the Gold Standard in Inferring Causality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666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 smtClean="0">
                <a:latin typeface="Comic Sans MS" pitchFamily="66" charset="0"/>
              </a:rPr>
              <a:t>RANDOMIZATION </a:t>
            </a:r>
            <a:r>
              <a:rPr lang="en-US" sz="1600" dirty="0">
                <a:latin typeface="Comic Sans MS" pitchFamily="66" charset="0"/>
              </a:rPr>
              <a:t>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5385" y="2636912"/>
            <a:ext cx="2413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 smtClean="0"/>
              <a:t>Randomization</a:t>
            </a:r>
          </a:p>
          <a:p>
            <a:pPr algn="ctr"/>
            <a:r>
              <a:rPr lang="en-US" i="1" u="sng" dirty="0"/>
              <a:t>m</a:t>
            </a:r>
            <a:r>
              <a:rPr lang="en-US" i="1" u="sng" dirty="0" smtClean="0"/>
              <a:t>akes causal inference</a:t>
            </a:r>
          </a:p>
          <a:p>
            <a:pPr algn="ctr"/>
            <a:r>
              <a:rPr lang="en-US" i="1" u="sng" dirty="0" smtClean="0"/>
              <a:t>possible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76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7281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09344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" y="980729"/>
            <a:ext cx="9110856" cy="51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Mendelian Randomization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Drug Targets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156920" y="6411912"/>
            <a:ext cx="3023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Thanks 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Sek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Gill Sans"/>
                <a:cs typeface="Gill Sans"/>
              </a:rPr>
              <a:t>Kathiresan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760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Late Stage Failure in Drug Trials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84" y="1700808"/>
            <a:ext cx="3912548" cy="4668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8021" y="6444044"/>
            <a:ext cx="35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Cook et al. (2014) </a:t>
            </a:r>
            <a:r>
              <a:rPr lang="en-US" i="1" dirty="0" smtClean="0"/>
              <a:t>Nat Rev Drug Disc</a:t>
            </a:r>
            <a:endParaRPr lang="en-AU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3658099" cy="43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-76200" y="3810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Association of </a:t>
            </a:r>
            <a:r>
              <a:rPr lang="en-US" sz="3200" dirty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L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DL-C, HDL-C, and </a:t>
            </a:r>
            <a:b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</a:b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risk for coronary heart disease (CHD</a:t>
            </a:r>
            <a:r>
              <a:rPr lang="en-US" sz="3200" dirty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)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 </a:t>
            </a:r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/>
            </a:r>
            <a:br>
              <a:rPr lang="en-US" sz="3200" dirty="0" smtClean="0">
                <a:latin typeface="Gill Sans"/>
                <a:ea typeface="ＭＳ Ｐゴシック" charset="-128"/>
                <a:cs typeface="Gill Sans"/>
              </a:rPr>
            </a:br>
            <a:endParaRPr lang="en-US" sz="3200" dirty="0" smtClean="0">
              <a:latin typeface="Gill Sans"/>
              <a:ea typeface="ＭＳ Ｐゴシック" charset="-128"/>
              <a:cs typeface="Gill Sans"/>
            </a:endParaRPr>
          </a:p>
        </p:txBody>
      </p:sp>
      <p:pic>
        <p:nvPicPr>
          <p:cNvPr id="5" name="Picture 4" descr="Screen shot 2011-06-22 at 5.12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1600200"/>
            <a:ext cx="4183063" cy="4318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76600" y="6411913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Emerging Risk Factors Collaboration,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JAMA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2009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8288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791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"/>
                <a:ea typeface="ＭＳ Ｐゴシック" charset="-128"/>
                <a:cs typeface="Gill Sans"/>
              </a:rPr>
              <a:t>302K participants in 68 prospective studies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15" descr="Screen shot 2012-02-20 at 9.52.3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24" y="1524000"/>
            <a:ext cx="3442376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600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LDL-C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DL-C</a:t>
            </a:r>
          </a:p>
          <a:p>
            <a:pPr algn="ctr"/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592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HDL:  endothelial lipase Asn396Ser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505200"/>
            <a:ext cx="8839200" cy="2667000"/>
          </a:xfrm>
        </p:spPr>
        <p:txBody>
          <a:bodyPr/>
          <a:lstStyle/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2.6% of population carry Serine allele</a:t>
            </a:r>
          </a:p>
          <a:p>
            <a:r>
              <a:rPr lang="en-US" sz="3400" dirty="0">
                <a:latin typeface="Gill Sans" charset="0"/>
                <a:ea typeface="ＭＳ Ｐゴシック" charset="0"/>
                <a:cs typeface="ＭＳ Ｐゴシック" charset="0"/>
              </a:rPr>
              <a:t>higher HDL-</a:t>
            </a:r>
            <a:r>
              <a:rPr lang="en-US" sz="3400" dirty="0" smtClean="0">
                <a:latin typeface="Gill Sans" charset="0"/>
                <a:ea typeface="ＭＳ Ｐゴシック" charset="0"/>
                <a:cs typeface="ＭＳ Ｐゴシック" charset="0"/>
              </a:rPr>
              <a:t>C</a:t>
            </a:r>
            <a:endParaRPr lang="en-US" sz="34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lipid fractions</a:t>
            </a: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MI risk factors</a:t>
            </a: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Edmondson,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J </a:t>
            </a:r>
            <a:r>
              <a:rPr lang="en-US" i="1" dirty="0" err="1">
                <a:solidFill>
                  <a:srgbClr val="000000"/>
                </a:solidFill>
                <a:latin typeface="Gill Sans" charset="0"/>
              </a:rPr>
              <a:t>Clin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 Invest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009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2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LIPG</a:t>
            </a:r>
            <a:r>
              <a:rPr lang="en-US" sz="4000" dirty="0" smtClean="0">
                <a:solidFill>
                  <a:schemeClr val="tx2"/>
                </a:solidFill>
              </a:rPr>
              <a:t> N396S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and plasma HDL-C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1653762" name="Content Placeholder 9"/>
          <p:cNvGraphicFramePr>
            <a:graphicFrameLocks noGrp="1"/>
          </p:cNvGraphicFramePr>
          <p:nvPr>
            <p:extLst/>
          </p:nvPr>
        </p:nvGraphicFramePr>
        <p:xfrm>
          <a:off x="2349500" y="1981200"/>
          <a:ext cx="39751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9" name="Worksheet" r:id="rId4" imgW="31339683" imgH="20977778" progId="Excel.Sheet.8">
                  <p:embed/>
                </p:oleObj>
              </mc:Choice>
              <mc:Fallback>
                <p:oleObj name="Worksheet" r:id="rId4" imgW="31339683" imgH="2097777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981200"/>
                        <a:ext cx="3975100" cy="241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HDL Difference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396S carriers have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Gill Sans"/>
                <a:cs typeface="Gill Sans"/>
              </a:rPr>
              <a:t>5.5 mg/dl higher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HDL-C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P&lt;10</a:t>
            </a:r>
            <a:r>
              <a:rPr lang="en-US" sz="3400" baseline="30000" dirty="0" smtClean="0">
                <a:solidFill>
                  <a:prstClr val="black"/>
                </a:solidFill>
                <a:latin typeface="Gill Sans"/>
                <a:cs typeface="Gill Sans"/>
              </a:rPr>
              <a:t>-8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endParaRPr lang="en-US" sz="34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806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The Need for 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Randomized Controlled Trials (RCTs):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ot always ethical or practically feasible </a:t>
            </a:r>
            <a:r>
              <a:rPr lang="en-GB" dirty="0" err="1" smtClean="0"/>
              <a:t>eg</a:t>
            </a:r>
            <a:r>
              <a:rPr lang="en-GB" dirty="0" smtClean="0"/>
              <a:t> anything toxic</a:t>
            </a:r>
          </a:p>
          <a:p>
            <a:pPr lvl="1"/>
            <a:r>
              <a:rPr lang="en-GB" dirty="0" smtClean="0"/>
              <a:t>Expensive, requires experimentation in humans</a:t>
            </a:r>
          </a:p>
          <a:p>
            <a:pPr lvl="1"/>
            <a:r>
              <a:rPr lang="en-GB" dirty="0" smtClean="0"/>
              <a:t>Should only be conducted on interventions that show very strong observational evidence in humans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Observational studies:</a:t>
            </a:r>
          </a:p>
          <a:p>
            <a:pPr lvl="1"/>
            <a:r>
              <a:rPr lang="en-GB" dirty="0" smtClean="0"/>
              <a:t>Association between environmental exposures and disease measured in observational designs (non-experimental)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err="1" smtClean="0"/>
              <a:t>eg</a:t>
            </a:r>
            <a:r>
              <a:rPr lang="en-GB" dirty="0" smtClean="0"/>
              <a:t>  case-control studies or cohort studies</a:t>
            </a:r>
            <a:endParaRPr lang="en-GB" dirty="0"/>
          </a:p>
          <a:p>
            <a:pPr lvl="1"/>
            <a:r>
              <a:rPr lang="en-GB" dirty="0" smtClean="0"/>
              <a:t>Reliably assigning causality in these types of studies is </a:t>
            </a:r>
          </a:p>
          <a:p>
            <a:pPr marL="457200" lvl="1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 very limited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After testing in 116,320 people,</a:t>
            </a:r>
            <a:b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summary OR for </a:t>
            </a:r>
            <a:r>
              <a:rPr lang="en-US" sz="3600" i="1" dirty="0" smtClean="0">
                <a:latin typeface="Gill Sans" charset="0"/>
                <a:ea typeface="ＭＳ Ｐゴシック" charset="-128"/>
                <a:cs typeface="ＭＳ Ｐゴシック" charset="-128"/>
              </a:rPr>
              <a:t>LIPG</a:t>
            </a: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 Asn396Ser is </a:t>
            </a:r>
            <a:r>
              <a:rPr lang="en-US" sz="3600" dirty="0" smtClean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0.99</a:t>
            </a:r>
          </a:p>
        </p:txBody>
      </p:sp>
      <p:pic>
        <p:nvPicPr>
          <p:cNvPr id="2" name="Picture 1" descr="Screen shot 2012-04-01 at 6.41.1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584398" cy="5432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6400800" cy="304800"/>
          </a:xfrm>
          <a:prstGeom prst="rect">
            <a:avLst/>
          </a:prstGeom>
          <a:noFill/>
          <a:ln w="28575" cmpd="sng">
            <a:solidFill>
              <a:srgbClr val="EE2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93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90800"/>
            <a:ext cx="9144000" cy="16764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Individuals who carry the HDL-boosting variant have the same risk for heart attack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as those who do not carry the variant</a:t>
            </a:r>
          </a:p>
        </p:txBody>
      </p:sp>
    </p:spTree>
    <p:extLst>
      <p:ext uri="{BB962C8B-B14F-4D97-AF65-F5344CB8AC3E}">
        <p14:creationId xmlns:p14="http://schemas.microsoft.com/office/powerpoint/2010/main" val="416368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7286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672157" cy="29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077072"/>
            <a:ext cx="7560840" cy="50405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83568" y="5373216"/>
            <a:ext cx="7560840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338936" cy="32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42" y="3116311"/>
            <a:ext cx="6632426" cy="37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33344" y="3789040"/>
            <a:ext cx="6552728" cy="9361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259632" y="5157192"/>
            <a:ext cx="6552728" cy="12241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84325"/>
            <a:ext cx="7738467" cy="50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7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886023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6886" y="228600"/>
            <a:ext cx="397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References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73273" y="3520257"/>
            <a:ext cx="8131175" cy="461963"/>
            <a:chOff x="207" y="3430"/>
            <a:chExt cx="5122" cy="291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Davey-Smith &amp; </a:t>
              </a:r>
              <a:r>
                <a:rPr lang="en-AU" altLang="en-US" sz="1200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Ebrahim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(2003). “Mendelian randomization”: can genetic epidemiology contribute to understanding environmental determinants of disease? IJE, 32, 1-22.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73273" y="2924944"/>
            <a:ext cx="8131175" cy="461963"/>
            <a:chOff x="207" y="3430"/>
            <a:chExt cx="5122" cy="291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Davey-Smith &amp; Hemani (2014). Mendelian randomization: genetic studies for causal inference in epidemiological studies. 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Hum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Mol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Genet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23(1), R89-98.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8363" y="4178691"/>
            <a:ext cx="79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Evans &amp; Davey-Smith (2015). Mendelian randomization: New applications in the coming age of hypothesis free causality. </a:t>
            </a:r>
            <a:r>
              <a:rPr lang="en-AU" altLang="en-US" sz="1200" i="1" u="sng" dirty="0" err="1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Annu</a:t>
            </a:r>
            <a:r>
              <a:rPr lang="en-AU" altLang="en-US" sz="1200" i="1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 Rev Genomics Hum Genet</a:t>
            </a:r>
            <a:r>
              <a:rPr lang="en-AU" altLang="en-US" sz="1200" u="sng" dirty="0" smtClean="0">
                <a:solidFill>
                  <a:srgbClr val="0000FF"/>
                </a:solidFill>
                <a:latin typeface="Futura Bk BT" pitchFamily="34" charset="0"/>
                <a:cs typeface="Arial" panose="020B0604020202020204" pitchFamily="34" charset="0"/>
              </a:rPr>
              <a:t>, 16, 327-50.</a:t>
            </a:r>
            <a:endParaRPr lang="el-GR" altLang="en-US" sz="1200" dirty="0">
              <a:latin typeface="Futura Bk BT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400000">
            <a:off x="466750" y="4304351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82058" y="2378795"/>
            <a:ext cx="8131175" cy="461963"/>
            <a:chOff x="207" y="3430"/>
            <a:chExt cx="5122" cy="291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Brion et al (2013). Calculating statistical power in Mendelian randomization studies.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Int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J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42(5), 1497-501.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67544" y="1454869"/>
            <a:ext cx="8131175" cy="461963"/>
            <a:chOff x="207" y="3430"/>
            <a:chExt cx="5122" cy="291"/>
          </a:xfrm>
        </p:grpSpPr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Bowden et al (2015). Mendelian randomization with invalid instruments: effect estimation and bias detection through Egger regression.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Int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J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44, 512-25.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466750" y="5449366"/>
            <a:ext cx="8131175" cy="461963"/>
            <a:chOff x="207" y="3430"/>
            <a:chExt cx="5122" cy="291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Hemani, et al. (2018). The MR Base platform supports systematic causal inference across the human phenome.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Elife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e34408.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473273" y="1916832"/>
            <a:ext cx="8131175" cy="461963"/>
            <a:chOff x="207" y="3430"/>
            <a:chExt cx="5122" cy="291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Bowden et al (2016). Consistent estimation in Mendelian randomization with some invalid instruments using a weighted median estimator. 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Genet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Epidemiol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, 40, 304-14.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473273" y="4797152"/>
            <a:ext cx="8131175" cy="461963"/>
            <a:chOff x="207" y="3430"/>
            <a:chExt cx="5122" cy="291"/>
          </a:xfrm>
        </p:grpSpPr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333" y="3430"/>
              <a:ext cx="49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Hemani, Bowden, Davey Smith (2018). Evaluating the role of pleiotropy in Mendelian randomization studies. 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Hum </a:t>
              </a:r>
              <a:r>
                <a:rPr lang="en-AU" altLang="en-US" sz="1200" i="1" u="sng" dirty="0" err="1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Mol</a:t>
              </a:r>
              <a:r>
                <a:rPr lang="en-AU" altLang="en-US" sz="1200" i="1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Genet,</a:t>
              </a:r>
              <a:r>
                <a:rPr lang="en-AU" altLang="en-US" sz="1200" u="sng" dirty="0" smtClean="0">
                  <a:solidFill>
                    <a:srgbClr val="0000FF"/>
                  </a:solidFill>
                  <a:latin typeface="Futura Bk BT" pitchFamily="34" charset="0"/>
                  <a:cs typeface="Arial" panose="020B0604020202020204" pitchFamily="34" charset="0"/>
                </a:rPr>
                <a:t> 27(R2), R195-R208.</a:t>
              </a:r>
              <a:endParaRPr lang="el-GR" altLang="en-US" sz="1200" dirty="0">
                <a:latin typeface="Futura Bk BT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 rot="5400000">
              <a:off x="206" y="3528"/>
              <a:ext cx="91" cy="9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9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Practica</a:t>
            </a:r>
            <a:r>
              <a:rPr lang="en-GB" dirty="0">
                <a:solidFill>
                  <a:schemeClr val="tx2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45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A3BE6-708B-3B4F-8CDE-8CBF9715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38" y="1339850"/>
            <a:ext cx="640352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139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2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148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10196</TotalTime>
  <Words>1660</Words>
  <Application>Microsoft Office PowerPoint</Application>
  <PresentationFormat>On-screen Show (4:3)</PresentationFormat>
  <Paragraphs>386</Paragraphs>
  <Slides>56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ＭＳ Ｐゴシック</vt:lpstr>
      <vt:lpstr>Arial</vt:lpstr>
      <vt:lpstr>Calibri</vt:lpstr>
      <vt:lpstr>Comic Sans MS</vt:lpstr>
      <vt:lpstr>Futura Bk BT</vt:lpstr>
      <vt:lpstr>Gill Sans</vt:lpstr>
      <vt:lpstr>Tahoma</vt:lpstr>
      <vt:lpstr>Times New Roman</vt:lpstr>
      <vt:lpstr>Verdana</vt:lpstr>
      <vt:lpstr>Wingdings</vt:lpstr>
      <vt:lpstr>Office Theme</vt:lpstr>
      <vt:lpstr>Chart</vt:lpstr>
      <vt:lpstr>Worksheet</vt:lpstr>
      <vt:lpstr>Mendelian Randomization</vt:lpstr>
      <vt:lpstr>Some Criticisms of GWA Studies…</vt:lpstr>
      <vt:lpstr>This Session</vt:lpstr>
      <vt:lpstr>RCTs: the Gold Standard in Inferring Causality</vt:lpstr>
      <vt:lpstr>The Need for Observational Studies</vt:lpstr>
      <vt:lpstr>PowerPoint Presentation</vt:lpstr>
      <vt:lpstr>PowerPoint Presentation</vt:lpstr>
      <vt:lpstr>PowerPoint Presentation</vt:lpstr>
      <vt:lpstr>PowerPoint Presentation</vt:lpstr>
      <vt:lpstr>Use of vitamin supplements by US adults, 1987-2000</vt:lpstr>
      <vt:lpstr>Vitamin E supplement use and risk of Coronary Heart Disease</vt:lpstr>
      <vt:lpstr>PowerPoint Presentation</vt:lpstr>
      <vt:lpstr>Many other exaMPLEs  vitamin c, vitamin a, HRT,  many drug targets…….   What’s the explanation?</vt:lpstr>
      <vt:lpstr>PowerPoint Presentation</vt:lpstr>
      <vt:lpstr>Confounding</vt:lpstr>
      <vt:lpstr>Classic limitations to “observational” science</vt:lpstr>
      <vt:lpstr>Mendelian randomization     How can it help  observational epidemiology?</vt:lpstr>
      <vt:lpstr>What is Mendelian randomization?</vt:lpstr>
      <vt:lpstr>What does MR do?</vt:lpstr>
      <vt:lpstr>Mendel’s Laws of Inheritance</vt:lpstr>
      <vt:lpstr>Mendelian randomization and RCTs</vt:lpstr>
      <vt:lpstr>Mendelian randomization: Smoking and Lung Cancer</vt:lpstr>
      <vt:lpstr>Mendelian Randomization:  3 Core Assumptions</vt:lpstr>
      <vt:lpstr>Calculating Causal Effect Estimates</vt:lpstr>
      <vt:lpstr>Calculating Causal Effect Estimates</vt:lpstr>
      <vt:lpstr>Calculating Causal Effect Estimates</vt:lpstr>
      <vt:lpstr>Calculating Causal Effect Estimates</vt:lpstr>
      <vt:lpstr>Calculating Causal Effect Estimates</vt:lpstr>
      <vt:lpstr>MR Example using CRP</vt:lpstr>
      <vt:lpstr>“Bi-directional Mendelian Randomization”: Testing causality and reverse causation</vt:lpstr>
      <vt:lpstr>PowerPoint Presentation</vt:lpstr>
      <vt:lpstr>PowerPoint Presentation</vt:lpstr>
      <vt:lpstr>Power and Weak Instruments</vt:lpstr>
      <vt:lpstr>Using Multiple Genetic Variants as Instruments</vt:lpstr>
      <vt:lpstr>PowerPoint Presentation</vt:lpstr>
      <vt:lpstr>Pleiotropy</vt:lpstr>
      <vt:lpstr>Tests of Heterogeneity to Identify Pleiotropy</vt:lpstr>
      <vt:lpstr>MR 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Mendelian Randomization and Drug Targets</vt:lpstr>
      <vt:lpstr>Late Stage Failure in Drug Trials</vt:lpstr>
      <vt:lpstr>Association of LDL-C, HDL-C, and  risk for coronary heart disease (CHD)  </vt:lpstr>
      <vt:lpstr>LDL and CHD Risk</vt:lpstr>
      <vt:lpstr>HDL:  endothelial lipase Asn396Ser</vt:lpstr>
      <vt:lpstr>LIPG N396S and plasma HDL-C</vt:lpstr>
      <vt:lpstr>After testing in 116,320 people, summary OR for LIPG Asn396Ser is 0.99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David Evans</cp:lastModifiedBy>
  <cp:revision>365</cp:revision>
  <dcterms:created xsi:type="dcterms:W3CDTF">2010-08-24T07:10:46Z</dcterms:created>
  <dcterms:modified xsi:type="dcterms:W3CDTF">2019-03-07T00:02:58Z</dcterms:modified>
</cp:coreProperties>
</file>