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16" r:id="rId2"/>
    <p:sldId id="317" r:id="rId3"/>
    <p:sldId id="349" r:id="rId4"/>
    <p:sldId id="305" r:id="rId5"/>
    <p:sldId id="272" r:id="rId6"/>
    <p:sldId id="350" r:id="rId7"/>
    <p:sldId id="279" r:id="rId8"/>
    <p:sldId id="306" r:id="rId9"/>
    <p:sldId id="307" r:id="rId10"/>
    <p:sldId id="310" r:id="rId11"/>
    <p:sldId id="311" r:id="rId12"/>
    <p:sldId id="312" r:id="rId13"/>
    <p:sldId id="313" r:id="rId14"/>
    <p:sldId id="308" r:id="rId15"/>
    <p:sldId id="284" r:id="rId16"/>
    <p:sldId id="318" r:id="rId17"/>
    <p:sldId id="320" r:id="rId18"/>
    <p:sldId id="327" r:id="rId19"/>
    <p:sldId id="335" r:id="rId20"/>
    <p:sldId id="336" r:id="rId21"/>
    <p:sldId id="323" r:id="rId22"/>
    <p:sldId id="337" r:id="rId23"/>
    <p:sldId id="334" r:id="rId24"/>
    <p:sldId id="333" r:id="rId25"/>
    <p:sldId id="322" r:id="rId26"/>
    <p:sldId id="321" r:id="rId27"/>
    <p:sldId id="328" r:id="rId28"/>
    <p:sldId id="273" r:id="rId29"/>
    <p:sldId id="290" r:id="rId30"/>
    <p:sldId id="354" r:id="rId31"/>
    <p:sldId id="355" r:id="rId32"/>
    <p:sldId id="359" r:id="rId33"/>
    <p:sldId id="360" r:id="rId34"/>
    <p:sldId id="362" r:id="rId35"/>
    <p:sldId id="361" r:id="rId36"/>
    <p:sldId id="269" r:id="rId37"/>
    <p:sldId id="330" r:id="rId38"/>
    <p:sldId id="332" r:id="rId39"/>
    <p:sldId id="331" r:id="rId40"/>
    <p:sldId id="351" r:id="rId41"/>
    <p:sldId id="352" r:id="rId42"/>
    <p:sldId id="356" r:id="rId43"/>
    <p:sldId id="353" r:id="rId44"/>
    <p:sldId id="358" r:id="rId45"/>
    <p:sldId id="357" r:id="rId46"/>
    <p:sldId id="329" r:id="rId47"/>
    <p:sldId id="324" r:id="rId48"/>
    <p:sldId id="338" r:id="rId49"/>
    <p:sldId id="344" r:id="rId50"/>
    <p:sldId id="345" r:id="rId51"/>
    <p:sldId id="342" r:id="rId52"/>
    <p:sldId id="346" r:id="rId53"/>
    <p:sldId id="364" r:id="rId54"/>
    <p:sldId id="347" r:id="rId55"/>
    <p:sldId id="339" r:id="rId56"/>
    <p:sldId id="340" r:id="rId57"/>
    <p:sldId id="341" r:id="rId58"/>
    <p:sldId id="36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0837" autoAdjust="0"/>
  </p:normalViewPr>
  <p:slideViewPr>
    <p:cSldViewPr snapToGrid="0">
      <p:cViewPr varScale="1">
        <p:scale>
          <a:sx n="56" d="100"/>
          <a:sy n="56" d="100"/>
        </p:scale>
        <p:origin x="12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7D15-624F-45A0-AE58-7620144B6A22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689D-7E94-4579-859E-DB4BEA72FB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48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617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92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10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729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6238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570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052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729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839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617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333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85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95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25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31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54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53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Deviations from the identity line suggest either that the assumed distribution is incorrect or that the sample contains values arising in some other manner, as by a true association.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Since the underlying assumption in GWA studies is that the vast majority of assayed SNPs are not associated with the trait, strong deviations from the null suggest either a very highly associated and heavily genotyped locus or significant differences in population structure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689D-7E94-4579-859E-DB4BEA72FBC3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20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587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67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899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87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516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39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99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847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9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426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8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CC4D-616D-437A-B5FD-292A884BBF51}" type="datetimeFigureOut">
              <a:rPr lang="en-AU" smtClean="0"/>
              <a:t>4/03/2019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4913-00F7-4DE8-9A31-A3354C69478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76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-genomics.org/plink/1.9/formats#ass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g-genomics.org/plink/1.9/formats#assoc_linea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g-genomics.org/plink/1.9/assoc#linea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med.miami.edu/myers/LFuN/LFUN/DATA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zz.bwh.harvard.edu/plink/anal.shtml" TargetMode="External"/><Relationship Id="rId2" Type="http://schemas.openxmlformats.org/officeDocument/2006/relationships/hyperlink" Target="https://www.cog-genomics.org/plink/1.9/assoc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dlink.nci.nih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GWAS and PLINK PRACTICAL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544" y="4102244"/>
            <a:ext cx="6858000" cy="3328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Lucia Colodro-Conde and Katrina Grasby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56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1016"/>
            <a:ext cx="7886700" cy="599581"/>
          </a:xfrm>
        </p:spPr>
        <p:txBody>
          <a:bodyPr>
            <a:normAutofit/>
          </a:bodyPr>
          <a:lstStyle/>
          <a:p>
            <a:r>
              <a:rPr lang="en-US" sz="2700" dirty="0"/>
              <a:t>Exercise 1. Association test for a binary trait</a:t>
            </a:r>
            <a:endParaRPr lang="en-AU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30" y="2263140"/>
            <a:ext cx="4593780" cy="2372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plink </a:t>
            </a:r>
          </a:p>
          <a:p>
            <a:pPr marL="0" indent="0">
              <a:buNone/>
            </a:pP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adclean.cc </a:t>
            </a:r>
          </a:p>
          <a:p>
            <a:pPr marL="0" indent="0">
              <a:buNone/>
            </a:pP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--out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1_adclean.cc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48" y="1463040"/>
            <a:ext cx="7822002" cy="50177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50" dirty="0">
              <a:latin typeface="+mj-lt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rPr>
              <a:t>1_adclean.cc.log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Options in effect: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endParaRPr lang="en-AU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AU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adclean.cc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--out 1_adclean.cc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64148 MB RAM detected; reserving 32074 MB for main workspace.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loaded from .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bim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352 people (188 males, 164 females) loaded from .fam.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352 phenotype values loaded from .fam.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Using 1 thread (no multithreaded calculations invoked.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Before main variant filters, 352 founders and 0 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nonfounders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present.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allele frequencies... done.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Total genotyping rate is 0.985941.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and 352 people pass filters and QC.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Among remaining phenotypes, </a:t>
            </a: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170 are cases and 182 are controls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BC6CD-D756-4BEE-B8F4-8B59D22A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1016"/>
            <a:ext cx="7886700" cy="599581"/>
          </a:xfrm>
        </p:spPr>
        <p:txBody>
          <a:bodyPr>
            <a:normAutofit/>
          </a:bodyPr>
          <a:lstStyle/>
          <a:p>
            <a:r>
              <a:rPr lang="en-US" sz="2700" dirty="0"/>
              <a:t>Exercise 1. Association test for a binary trait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341622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86" y="2524083"/>
            <a:ext cx="8561714" cy="32252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>
              <a:latin typeface="+mj-lt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CHR         SNP         BP   A1      F_A      F_U   A2        CHISQ            P           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0.1824   0.1425    T        2.046       0.1526        1.343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rs4040617     779322    G   0.1235  0.09669    A        1.294       0.2554        1.317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rs4075116    1003629    G   0.3029   0.2956    A      0.04531       0.8314        1.036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rs9442385    1097335    T  0.05952  0.09341    G        2.818      0.09324       0.6143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rs10907175    1130727    C  0.08434   0.0678    A       0.6691       0.4134        1.266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rs6603781    1158631    T   0.1596   0.1096    C        3.721      0.05375        1.544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rs11260562    1165310    T  0.04412  0.04945    C       0.1119        0.738       0.8872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rs6685064    1211292    T  0.05422  0.06319    C        0.252       0.6157       0.8499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 rs307378    1268847    T  0.02679   0.0221    G       0.1611       0.6882        1.218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283" y="2186173"/>
            <a:ext cx="1726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1_adclean.cc.assoc</a:t>
            </a:r>
          </a:p>
        </p:txBody>
      </p:sp>
    </p:spTree>
    <p:extLst>
      <p:ext uri="{BB962C8B-B14F-4D97-AF65-F5344CB8AC3E}">
        <p14:creationId xmlns:p14="http://schemas.microsoft.com/office/powerpoint/2010/main" val="41038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912579"/>
            <a:ext cx="6241431" cy="4846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557" y="6199959"/>
            <a:ext cx="41572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50" dirty="0">
                <a:hlinkClick r:id="rId3"/>
              </a:rPr>
              <a:t>https://www.cog-genomics.org/plink/1.9/formats#assoc</a:t>
            </a:r>
            <a:endParaRPr lang="en-AU" sz="1350" dirty="0"/>
          </a:p>
          <a:p>
            <a:endParaRPr lang="en-AU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CC1D8-7C99-4675-BD52-D52E170B0305}"/>
              </a:ext>
            </a:extLst>
          </p:cNvPr>
          <p:cNvSpPr/>
          <p:nvPr/>
        </p:nvSpPr>
        <p:spPr>
          <a:xfrm>
            <a:off x="900112" y="3582814"/>
            <a:ext cx="6241431" cy="1885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F0B7F-9541-480C-9901-E8C624E81388}"/>
              </a:ext>
            </a:extLst>
          </p:cNvPr>
          <p:cNvSpPr txBox="1"/>
          <p:nvPr/>
        </p:nvSpPr>
        <p:spPr>
          <a:xfrm>
            <a:off x="7260908" y="3261612"/>
            <a:ext cx="157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accent2"/>
                </a:solidFill>
                <a:latin typeface="+mj-lt"/>
              </a:rPr>
              <a:t>Always check which allele is the effect allele!</a:t>
            </a:r>
          </a:p>
        </p:txBody>
      </p:sp>
    </p:spTree>
    <p:extLst>
      <p:ext uri="{BB962C8B-B14F-4D97-AF65-F5344CB8AC3E}">
        <p14:creationId xmlns:p14="http://schemas.microsoft.com/office/powerpoint/2010/main" val="368022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sz="3000" dirty="0"/>
              <a:t>(you will rarely use an association test)</a:t>
            </a:r>
          </a:p>
        </p:txBody>
      </p:sp>
    </p:spTree>
    <p:extLst>
      <p:ext uri="{BB962C8B-B14F-4D97-AF65-F5344CB8AC3E}">
        <p14:creationId xmlns:p14="http://schemas.microsoft.com/office/powerpoint/2010/main" val="158571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8622982" cy="2302191"/>
          </a:xfrm>
        </p:spPr>
        <p:txBody>
          <a:bodyPr>
            <a:normAutofit/>
          </a:bodyPr>
          <a:lstStyle/>
          <a:p>
            <a:r>
              <a:rPr lang="en-AU" sz="5400" dirty="0"/>
              <a:t>Logistic and linear regression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35134"/>
            <a:ext cx="7886700" cy="1500187"/>
          </a:xfrm>
        </p:spPr>
        <p:txBody>
          <a:bodyPr/>
          <a:lstStyle/>
          <a:p>
            <a:r>
              <a:rPr lang="en-AU" dirty="0"/>
              <a:t>Allowing the inclusion of covariates</a:t>
            </a:r>
          </a:p>
        </p:txBody>
      </p:sp>
    </p:spTree>
    <p:extLst>
      <p:ext uri="{BB962C8B-B14F-4D97-AF65-F5344CB8AC3E}">
        <p14:creationId xmlns:p14="http://schemas.microsoft.com/office/powerpoint/2010/main" val="322632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29" y="1590453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dirty="0"/>
              <a:t>How many covariates does the file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adpc.txt </a:t>
            </a:r>
            <a:r>
              <a:rPr lang="en-US" sz="2700" dirty="0"/>
              <a:t>have?</a:t>
            </a:r>
            <a:br>
              <a:rPr lang="en-US" sz="2700" dirty="0"/>
            </a:br>
            <a:r>
              <a:rPr lang="en-US" sz="2700" dirty="0"/>
              <a:t>What are they?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322909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29" y="1590453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dirty="0"/>
              <a:t>How many covariates does the file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adpc.txt </a:t>
            </a:r>
            <a:r>
              <a:rPr lang="en-US" sz="2700" dirty="0"/>
              <a:t>have?</a:t>
            </a:r>
            <a:br>
              <a:rPr lang="en-US" sz="2700" dirty="0"/>
            </a:br>
            <a:r>
              <a:rPr lang="en-US" sz="2700" dirty="0"/>
              <a:t>What are they?</a:t>
            </a:r>
            <a:endParaRPr lang="en-AU" sz="2700" dirty="0"/>
          </a:p>
        </p:txBody>
      </p:sp>
      <p:sp>
        <p:nvSpPr>
          <p:cNvPr id="3" name="Rectangle 2"/>
          <p:cNvSpPr/>
          <p:nvPr/>
        </p:nvSpPr>
        <p:spPr>
          <a:xfrm>
            <a:off x="1785671" y="2717940"/>
            <a:ext cx="63080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FID IID PC1 PC2 PC3 PC4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10 0.0550949 0.0507711 0.00845787 -0.00116914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15 0.0470604 0.0474843 0.00315769 0.00810905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18 0.0564277 0.0471303 0.00803162 -0.00242266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20 0.0564051 0.0436962 0.00419304 -0.007482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24 0.0540288 0.0477145 0.00711973 -0.00223988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25 0.0475798 0.0504094 0.00207224 0.00637812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28 0.0570727 0.0493075 0.00609508 -0.00164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29 0.054579 0.0496459 0.00995307 -0.00327564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WGAAD 31 0.0552207 0.0516809 0.00705046 -0.00485599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865" y="5386119"/>
            <a:ext cx="678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+mj-lt"/>
              </a:rPr>
              <a:t>They are principal components of genetic ancestry </a:t>
            </a:r>
            <a:r>
              <a:rPr lang="en-US" sz="1600" i="1" dirty="0">
                <a:latin typeface="+mj-lt"/>
              </a:rPr>
              <a:t>– more on this on Tuesday</a:t>
            </a:r>
            <a:endParaRPr lang="en-AU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559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47" y="1948267"/>
            <a:ext cx="3978934" cy="21568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plink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adclean.cc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--logistic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adpc.txt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--out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2.1_adclean.cc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976" y="4765619"/>
            <a:ext cx="8377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A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600" dirty="0">
                <a:latin typeface="+mj-lt"/>
              </a:rPr>
              <a:t>can be added to create a separate file with the MAF (only founders) and this can be merged with the results</a:t>
            </a:r>
          </a:p>
          <a:p>
            <a:r>
              <a:rPr lang="en-A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--beta </a:t>
            </a:r>
            <a:r>
              <a:rPr lang="en-AU" sz="1600" dirty="0">
                <a:latin typeface="+mj-lt"/>
              </a:rPr>
              <a:t>can be added to obtain regression coefficients instead of odds ratios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3AC3A-DB4F-462E-B3C1-1B0D40F1515A}"/>
              </a:ext>
            </a:extLst>
          </p:cNvPr>
          <p:cNvSpPr txBox="1">
            <a:spLocks/>
          </p:cNvSpPr>
          <p:nvPr/>
        </p:nvSpPr>
        <p:spPr>
          <a:xfrm>
            <a:off x="628651" y="1131096"/>
            <a:ext cx="8377328" cy="817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27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D6469C-E868-434D-9ECA-166F7A1E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1016"/>
            <a:ext cx="8377328" cy="599581"/>
          </a:xfrm>
        </p:spPr>
        <p:txBody>
          <a:bodyPr>
            <a:noAutofit/>
          </a:bodyPr>
          <a:lstStyle/>
          <a:p>
            <a:r>
              <a:rPr lang="en-US" sz="2700" dirty="0"/>
              <a:t>Exercise 2.1. Logistic regression with PC1-PC4 as covariates</a:t>
            </a:r>
          </a:p>
        </p:txBody>
      </p:sp>
    </p:spTree>
    <p:extLst>
      <p:ext uri="{BB962C8B-B14F-4D97-AF65-F5344CB8AC3E}">
        <p14:creationId xmlns:p14="http://schemas.microsoft.com/office/powerpoint/2010/main" val="75730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81" y="2058581"/>
            <a:ext cx="7983747" cy="454795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Options in effect: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adclean.cc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U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adpc.txt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--logistic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--out 2.1_adclean.cc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Random number seed: 1551416198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64148 MB RAM detected; reserving 32074 MB for main workspace.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loaded from 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352 people (188 males, 164 females) loaded from .fam.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352 phenotype values loaded from .fam.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Using 1 thread (no multithreaded calculations invoked.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4 covariates loaded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Before main variant filters, 352 founders and 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nonfounders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present.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allele frequencies... done.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Total genotyping rate is 0.985941.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and 352 people pass filters and QC.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Among remaining phenotypes,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170 are cases and 182 are controls.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Writing logistic model association results to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2.1_adclean.cc.assoc.logistic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081" y="1576426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2.1_adclean.cc.log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CBE657-4211-49F9-A8B9-A562A70A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1016"/>
            <a:ext cx="8377328" cy="599581"/>
          </a:xfrm>
        </p:spPr>
        <p:txBody>
          <a:bodyPr>
            <a:noAutofit/>
          </a:bodyPr>
          <a:lstStyle/>
          <a:p>
            <a:r>
              <a:rPr lang="en-US" sz="2700" dirty="0"/>
              <a:t>Exercise 2.1. Logistic regression with PC1-PC4 as covariates</a:t>
            </a:r>
          </a:p>
        </p:txBody>
      </p:sp>
    </p:spTree>
    <p:extLst>
      <p:ext uri="{BB962C8B-B14F-4D97-AF65-F5344CB8AC3E}">
        <p14:creationId xmlns:p14="http://schemas.microsoft.com/office/powerpoint/2010/main" val="78059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Basic association tests</a:t>
            </a:r>
          </a:p>
          <a:p>
            <a:r>
              <a:rPr lang="en-US" dirty="0">
                <a:latin typeface="+mj-lt"/>
              </a:rPr>
              <a:t>Logistic regression</a:t>
            </a:r>
          </a:p>
          <a:p>
            <a:r>
              <a:rPr lang="en-US" dirty="0">
                <a:latin typeface="+mj-lt"/>
              </a:rPr>
              <a:t>Linear regression</a:t>
            </a:r>
          </a:p>
          <a:p>
            <a:r>
              <a:rPr lang="en-US" dirty="0">
                <a:latin typeface="+mj-lt"/>
              </a:rPr>
              <a:t>Plotting results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87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1042" y="2294149"/>
            <a:ext cx="2490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2.1_adclean.cc.assoc.logistic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044" y="2882580"/>
            <a:ext cx="77091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CHR         SNP         BP   A1       TEST    NMISS         OR         STAT            P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     ADD      349      1.352        1.437       0.1508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     PC1      349  4.426e-50       -1.866      0.06207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     PC2      349  8.759e+17       0.7017       0.4828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     PC3      349   2.97e+21       0.8452        0.398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     PC4      349   9.61e-25       -1.017       0.3094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rs4040617     779322    G        ADD      351      1.276        1.047       0.2953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rs4040617     779322    G        PC1      351  8.682e-51       -1.892      0.05843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rs4040617     779322    G        PC2      351  2.841e+21       0.8415       0.4001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rs4040617     779322    G        PC3      351  2.764e+17        0.687       0.4921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850475-C585-44D6-B1DF-E16C94177F10}"/>
              </a:ext>
            </a:extLst>
          </p:cNvPr>
          <p:cNvSpPr txBox="1">
            <a:spLocks/>
          </p:cNvSpPr>
          <p:nvPr/>
        </p:nvSpPr>
        <p:spPr>
          <a:xfrm>
            <a:off x="628650" y="491016"/>
            <a:ext cx="8377328" cy="5995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Exercise 2.1. Logistic regression with PC1-PC4 as covariates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7557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926" t="16604" r="64238" b="43648"/>
          <a:stretch/>
        </p:blipFill>
        <p:spPr>
          <a:xfrm>
            <a:off x="1148864" y="1260902"/>
            <a:ext cx="6737836" cy="4443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5758378"/>
            <a:ext cx="4646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50" dirty="0">
                <a:hlinkClick r:id="rId4"/>
              </a:rPr>
              <a:t>https://www.cog-genomics.org/plink/1.9/formats#assoc_linear</a:t>
            </a:r>
            <a:endParaRPr lang="en-AU" sz="1350" dirty="0"/>
          </a:p>
          <a:p>
            <a:endParaRPr lang="en-AU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69930C-CC68-49E1-96F9-A182A11F565B}"/>
              </a:ext>
            </a:extLst>
          </p:cNvPr>
          <p:cNvSpPr txBox="1">
            <a:spLocks/>
          </p:cNvSpPr>
          <p:nvPr/>
        </p:nvSpPr>
        <p:spPr>
          <a:xfrm>
            <a:off x="628650" y="491016"/>
            <a:ext cx="8377328" cy="5995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Exercise 2.1. Logistic regression with PC1-PC4 as covariates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7101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F94040-F3B9-4DCA-B1C4-758E48CC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1016"/>
            <a:ext cx="8377328" cy="599581"/>
          </a:xfrm>
        </p:spPr>
        <p:txBody>
          <a:bodyPr>
            <a:noAutofit/>
          </a:bodyPr>
          <a:lstStyle/>
          <a:p>
            <a:r>
              <a:rPr lang="en-US" sz="2700" dirty="0"/>
              <a:t>Exercise 2.2. Logistic regression with PC1-PC4 as covariates</a:t>
            </a:r>
            <a:br>
              <a:rPr lang="en-US" sz="2700" dirty="0"/>
            </a:br>
            <a:r>
              <a:rPr lang="en-US" sz="2700" u="sng" dirty="0"/>
              <a:t>hiding</a:t>
            </a:r>
            <a:r>
              <a:rPr lang="en-US" sz="2700" dirty="0"/>
              <a:t> the covariates)</a:t>
            </a:r>
          </a:p>
        </p:txBody>
      </p:sp>
    </p:spTree>
    <p:extLst>
      <p:ext uri="{BB962C8B-B14F-4D97-AF65-F5344CB8AC3E}">
        <p14:creationId xmlns:p14="http://schemas.microsoft.com/office/powerpoint/2010/main" val="3610174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B625A8-FF58-487E-93A4-E43C42FBD78F}"/>
              </a:ext>
            </a:extLst>
          </p:cNvPr>
          <p:cNvSpPr/>
          <p:nvPr/>
        </p:nvSpPr>
        <p:spPr>
          <a:xfrm>
            <a:off x="2031456" y="3016183"/>
            <a:ext cx="5889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https://www.cog-genomics.org/plink/1.9/assoc#linear</a:t>
            </a:r>
            <a:endParaRPr lang="en-AU" dirty="0"/>
          </a:p>
          <a:p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7DD8EC-2ECA-4C50-ACFA-8A3659B8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1016"/>
            <a:ext cx="8377328" cy="599581"/>
          </a:xfrm>
        </p:spPr>
        <p:txBody>
          <a:bodyPr>
            <a:noAutofit/>
          </a:bodyPr>
          <a:lstStyle/>
          <a:p>
            <a:r>
              <a:rPr lang="en-US" sz="2700" dirty="0"/>
              <a:t>Exercise 2.2. Logistic regression with PC1-PC4 as covariates</a:t>
            </a:r>
            <a:br>
              <a:rPr lang="en-US" sz="2700" dirty="0"/>
            </a:br>
            <a:r>
              <a:rPr lang="en-US" sz="2700" u="sng" dirty="0"/>
              <a:t>hiding</a:t>
            </a:r>
            <a:r>
              <a:rPr lang="en-US" sz="2700" dirty="0"/>
              <a:t> the covariates)</a:t>
            </a:r>
          </a:p>
        </p:txBody>
      </p:sp>
    </p:spTree>
    <p:extLst>
      <p:ext uri="{BB962C8B-B14F-4D97-AF65-F5344CB8AC3E}">
        <p14:creationId xmlns:p14="http://schemas.microsoft.com/office/powerpoint/2010/main" val="1899028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46" y="1948266"/>
            <a:ext cx="4783564" cy="32638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plink</a:t>
            </a: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adclean.cc</a:t>
            </a: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--logistic hide-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endParaRPr 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adpc.txt</a:t>
            </a:r>
            <a:endParaRPr 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--out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2.2_adclean.cc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675DBF-806F-41A0-9D4E-35387F27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1016"/>
            <a:ext cx="8377328" cy="599581"/>
          </a:xfrm>
        </p:spPr>
        <p:txBody>
          <a:bodyPr>
            <a:noAutofit/>
          </a:bodyPr>
          <a:lstStyle/>
          <a:p>
            <a:r>
              <a:rPr lang="en-US" sz="2700" dirty="0"/>
              <a:t>Exercise 2.2. Logistic regression with PC1-PC4 as covariates</a:t>
            </a:r>
            <a:br>
              <a:rPr lang="en-US" sz="2700" dirty="0"/>
            </a:br>
            <a:r>
              <a:rPr lang="en-US" sz="2700" u="sng" dirty="0"/>
              <a:t>hiding</a:t>
            </a:r>
            <a:r>
              <a:rPr lang="en-US" sz="2700" dirty="0"/>
              <a:t> the covariates)</a:t>
            </a:r>
          </a:p>
        </p:txBody>
      </p:sp>
    </p:spTree>
    <p:extLst>
      <p:ext uri="{BB962C8B-B14F-4D97-AF65-F5344CB8AC3E}">
        <p14:creationId xmlns:p14="http://schemas.microsoft.com/office/powerpoint/2010/main" val="2389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81" y="2213746"/>
            <a:ext cx="7983747" cy="44956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Options in effect: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adclean.cc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U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adpc.txt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--logistic hide-</a:t>
            </a:r>
            <a:r>
              <a:rPr lang="en-U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endParaRPr lang="en-US" sz="12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--out 2.2_adclean.cc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Random number seed: 1551713462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64148 MB RAM detected; reserving 32074 MB for main workspace.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loaded from 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352 people (188 males, 164 females) loaded from .fam.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352 phenotype values loaded from .fam.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Using 1 thread (no multithreaded calculations invoked.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4 covariates loaded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Before main variant filters, 352 founders and 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nonfounders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present.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allele frequencies... done.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Total genotyping rate is 0.985941.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and 352 people pass filters and QC.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Among remaining phenotypes,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170 are cases and 182 are control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Writing logistic model association results to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2.2_adclean.cc.assoc.logistic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081" y="1725216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2.2_adclean.cc.log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F3251E-3A97-42D2-BB09-BDE9D335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1016"/>
            <a:ext cx="8377328" cy="599581"/>
          </a:xfrm>
        </p:spPr>
        <p:txBody>
          <a:bodyPr>
            <a:noAutofit/>
          </a:bodyPr>
          <a:lstStyle/>
          <a:p>
            <a:r>
              <a:rPr lang="en-US" sz="2700" dirty="0"/>
              <a:t>Exercise 2.2. Logistic regression with PC1-PC4 as covariates</a:t>
            </a:r>
            <a:br>
              <a:rPr lang="en-US" sz="2700" dirty="0"/>
            </a:br>
            <a:r>
              <a:rPr lang="en-US" sz="2700" u="sng" dirty="0"/>
              <a:t>hiding</a:t>
            </a:r>
            <a:r>
              <a:rPr lang="en-US" sz="2700" dirty="0"/>
              <a:t> the covariates)</a:t>
            </a:r>
          </a:p>
        </p:txBody>
      </p:sp>
    </p:spTree>
    <p:extLst>
      <p:ext uri="{BB962C8B-B14F-4D97-AF65-F5344CB8AC3E}">
        <p14:creationId xmlns:p14="http://schemas.microsoft.com/office/powerpoint/2010/main" val="3406720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1042" y="2294149"/>
            <a:ext cx="2490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2.2_adclean.cc.assoc.logistic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51EBA9-4295-4996-BDE2-3CA48D94807B}"/>
              </a:ext>
            </a:extLst>
          </p:cNvPr>
          <p:cNvSpPr/>
          <p:nvPr/>
        </p:nvSpPr>
        <p:spPr>
          <a:xfrm>
            <a:off x="721044" y="3014241"/>
            <a:ext cx="79867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CHR         SNP         BP   A1       TEST    NMISS         OR         STAT            P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     ADD      349      1.352        1.437       0.1508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rs4040617     779322    G        ADD      351      1.276        1.047       0.2953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rs4075116    1003629    G        ADD      351      1.013      0.08192       0.9347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rs9442385    1097335    T        ADD      350     0.6388       -1.587       0.1125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rs10907175    1130727    C        ADD      343      1.353        1.063       0.2879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rs6603781    1158631    T        ADD      344      1.496        1.817      0.06918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rs11260562    1165310    T        ADD      352     0.8613      -0.4002        0.689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rs6685064    1211292    T        ADD      348     0.8395       -0.529       0.5968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 rs307378    1268847    T        ADD      349      1.212       0.4058       0.6849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64159B-285F-4574-8DCF-F95255DB845A}"/>
              </a:ext>
            </a:extLst>
          </p:cNvPr>
          <p:cNvSpPr txBox="1">
            <a:spLocks/>
          </p:cNvSpPr>
          <p:nvPr/>
        </p:nvSpPr>
        <p:spPr>
          <a:xfrm>
            <a:off x="628650" y="491016"/>
            <a:ext cx="8377328" cy="5995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Exercise 2.2. Logistic regression with PC1-PC4 as covariates</a:t>
            </a:r>
            <a:br>
              <a:rPr lang="en-US" sz="2700"/>
            </a:br>
            <a:r>
              <a:rPr lang="en-US" sz="2700" u="sng"/>
              <a:t>hiding</a:t>
            </a:r>
            <a:r>
              <a:rPr lang="en-US" sz="2700"/>
              <a:t> the covariates)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23778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plot the results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24042"/>
            <a:ext cx="6858000" cy="53984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QQ plots, Manhattan plots, and regional plots</a:t>
            </a: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6890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86" y="442211"/>
            <a:ext cx="7886700" cy="994172"/>
          </a:xfrm>
        </p:spPr>
        <p:txBody>
          <a:bodyPr>
            <a:normAutofit/>
          </a:bodyPr>
          <a:lstStyle/>
          <a:p>
            <a:r>
              <a:rPr lang="en-AU" sz="3600" dirty="0"/>
              <a:t>QQ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86" y="1257058"/>
            <a:ext cx="8027957" cy="1428992"/>
          </a:xfrm>
        </p:spPr>
        <p:txBody>
          <a:bodyPr>
            <a:noAutofit/>
          </a:bodyPr>
          <a:lstStyle/>
          <a:p>
            <a:pPr algn="just"/>
            <a:r>
              <a:rPr lang="en-AU" sz="1800" dirty="0">
                <a:latin typeface="+mj-lt"/>
              </a:rPr>
              <a:t>Checks the overall distribution of test statistics or –log10 p-values with the expectation under the null hypothesis of no association (the diagonal line shows where the points should fall under the null).</a:t>
            </a:r>
          </a:p>
          <a:p>
            <a:pPr algn="just"/>
            <a:r>
              <a:rPr lang="en-AU" sz="1800" dirty="0">
                <a:latin typeface="+mj-lt"/>
              </a:rPr>
              <a:t>Evaluates systematic bias and inflation (undetected sample duplications, unknown familial relationships, gross population stratification, problems in QC…).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586" y="28605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Lambda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027" y="3669396"/>
            <a:ext cx="5394745" cy="2746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It is the ratio of the median of the empirically observed distribution of the test statistic to the expected median.</a:t>
            </a:r>
          </a:p>
          <a:p>
            <a:pPr marL="171446" indent="-1714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It quantifies the extent of the bulk inflation and the excess false positive rate.</a:t>
            </a:r>
          </a:p>
          <a:p>
            <a:pPr marL="514337" lvl="1" indent="-1714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The expected median of the chi-square distribution with one degree of freedom is 0.455. </a:t>
            </a:r>
          </a:p>
          <a:p>
            <a:pPr marL="514337" lvl="1" indent="-1714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lambda=median(chi^2)/0.455 </a:t>
            </a:r>
          </a:p>
          <a:p>
            <a:pPr marL="171446" indent="-1714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It should be close to 1.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078" t="439" r="3212" b="1009"/>
          <a:stretch/>
        </p:blipFill>
        <p:spPr>
          <a:xfrm>
            <a:off x="5692140" y="3443577"/>
            <a:ext cx="3352657" cy="29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chizophrenia GWAS">
            <a:extLst>
              <a:ext uri="{FF2B5EF4-FFF2-40B4-BE49-F238E27FC236}">
                <a16:creationId xmlns:a16="http://schemas.microsoft.com/office/drawing/2014/main" id="{ED438817-C237-4B68-8E17-44AF3BD73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2" r="51914" b="6971"/>
          <a:stretch/>
        </p:blipFill>
        <p:spPr bwMode="auto">
          <a:xfrm>
            <a:off x="355510" y="3164576"/>
            <a:ext cx="6678152" cy="3361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7518"/>
            <a:ext cx="7886700" cy="994172"/>
          </a:xfrm>
        </p:spPr>
        <p:txBody>
          <a:bodyPr>
            <a:normAutofit/>
          </a:bodyPr>
          <a:lstStyle/>
          <a:p>
            <a:r>
              <a:rPr lang="en-AU" sz="3600" dirty="0"/>
              <a:t>Manhattan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32" y="2080328"/>
            <a:ext cx="6261699" cy="1805872"/>
          </a:xfrm>
        </p:spPr>
        <p:txBody>
          <a:bodyPr>
            <a:normAutofit/>
          </a:bodyPr>
          <a:lstStyle/>
          <a:p>
            <a:pPr algn="just"/>
            <a:r>
              <a:rPr lang="en-AU" sz="2000" dirty="0">
                <a:latin typeface="+mj-lt"/>
              </a:rPr>
              <a:t>Plots the -log10 of the association p-value for each SNP against the genomic coordinates.</a:t>
            </a:r>
          </a:p>
          <a:p>
            <a:pPr algn="just"/>
            <a:r>
              <a:rPr lang="en-AU" sz="2000" dirty="0">
                <a:latin typeface="+mj-lt"/>
              </a:rPr>
              <a:t>The strongest associations will have the smallest p-values and the –log10 of these p-values will have the highest height in the plot.</a:t>
            </a:r>
          </a:p>
        </p:txBody>
      </p:sp>
    </p:spTree>
    <p:extLst>
      <p:ext uri="{BB962C8B-B14F-4D97-AF65-F5344CB8AC3E}">
        <p14:creationId xmlns:p14="http://schemas.microsoft.com/office/powerpoint/2010/main" val="280488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8595-D394-4D65-A580-F2871B34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959"/>
            <a:ext cx="9144000" cy="85452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Data are freely available from: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1BD86-DF8B-456C-99AB-99CB0A4E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71798"/>
            <a:ext cx="7886700" cy="249814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4257D-BF23-4FB9-AAC9-240903DF7A9D}"/>
              </a:ext>
            </a:extLst>
          </p:cNvPr>
          <p:cNvSpPr txBox="1">
            <a:spLocks/>
          </p:cNvSpPr>
          <p:nvPr/>
        </p:nvSpPr>
        <p:spPr>
          <a:xfrm>
            <a:off x="3145094" y="4562608"/>
            <a:ext cx="6172200" cy="4235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3"/>
              </a:rPr>
              <a:t>http://labs.med.miami.edu/myers/LFuN/LFUN/DATA.html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C293EB-691A-4518-A7CF-BF38A22C6F83}"/>
              </a:ext>
            </a:extLst>
          </p:cNvPr>
          <p:cNvSpPr/>
          <p:nvPr/>
        </p:nvSpPr>
        <p:spPr>
          <a:xfrm>
            <a:off x="628650" y="5465044"/>
            <a:ext cx="8195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+mj-lt"/>
              </a:rPr>
              <a:t>Note these are genotyped data of 358 unrelated participants and we have limited the analyses to the autosomal chromosomes.</a:t>
            </a:r>
            <a:endParaRPr lang="en-A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918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7B45-5BFA-4F1A-90A1-F56A8220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examples of problematic QQ and Manhattan plots</a:t>
            </a:r>
          </a:p>
        </p:txBody>
      </p:sp>
    </p:spTree>
    <p:extLst>
      <p:ext uri="{BB962C8B-B14F-4D97-AF65-F5344CB8AC3E}">
        <p14:creationId xmlns:p14="http://schemas.microsoft.com/office/powerpoint/2010/main" val="3495944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9BDFC7-0B10-49F5-A905-FC7EB67E9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/>
          <a:stretch/>
        </p:blipFill>
        <p:spPr>
          <a:xfrm>
            <a:off x="476501" y="0"/>
            <a:ext cx="8190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31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D41C7D-C507-421D-B4DA-7045B093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0" y="0"/>
            <a:ext cx="833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4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FDF42-CDDD-4D5A-98DC-D48AF4C13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353"/>
            <a:ext cx="9144000" cy="36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4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6A58CC5-A070-4B98-BAD2-2A05248DE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6" y="0"/>
            <a:ext cx="8224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1DBC9-97E6-432A-B58D-F3D2CF6FA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383"/>
            <a:ext cx="9144000" cy="34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5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6" y="2385287"/>
            <a:ext cx="4531670" cy="1056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9" y="1308519"/>
            <a:ext cx="731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>
                <a:latin typeface="+mj-lt"/>
              </a:rPr>
              <a:t>qqman</a:t>
            </a:r>
            <a:r>
              <a:rPr lang="en-AU" sz="2400" dirty="0">
                <a:latin typeface="+mj-lt"/>
              </a:rPr>
              <a:t> package in R to build Manhattan and QQ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964" y="2385287"/>
            <a:ext cx="3705839" cy="3192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60700"/>
          <a:stretch/>
        </p:blipFill>
        <p:spPr>
          <a:xfrm>
            <a:off x="233979" y="4173641"/>
            <a:ext cx="3274988" cy="5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69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8651" y="1131096"/>
            <a:ext cx="8377328" cy="800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2.3. Logistic regression with PC1-PC4 as covariates – plot the results</a:t>
            </a:r>
            <a:endParaRPr lang="en-A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628651" y="2293955"/>
            <a:ext cx="803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7030A0"/>
                </a:solidFill>
                <a:latin typeface="+mj-lt"/>
              </a:rPr>
              <a:t>Use the script </a:t>
            </a:r>
            <a:r>
              <a:rPr lang="en-AU" sz="2400" b="1" dirty="0" err="1">
                <a:solidFill>
                  <a:srgbClr val="7030A0"/>
                </a:solidFill>
                <a:latin typeface="+mj-lt"/>
              </a:rPr>
              <a:t>Rscript_qqMan.R</a:t>
            </a:r>
            <a:endParaRPr lang="en-AU" sz="2400" b="1" dirty="0">
              <a:solidFill>
                <a:srgbClr val="7030A0"/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+mj-lt"/>
              </a:rPr>
              <a:t>The script provided is ready to work with a file with no headers that will contain the chromosome, base-pair, and p-value of each SNP.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5741A-828A-4A12-A728-57EEF5EE92BA}"/>
              </a:ext>
            </a:extLst>
          </p:cNvPr>
          <p:cNvSpPr/>
          <p:nvPr/>
        </p:nvSpPr>
        <p:spPr>
          <a:xfrm>
            <a:off x="6232209" y="4364829"/>
            <a:ext cx="2430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plot_adclean.logistic</a:t>
            </a:r>
            <a:endParaRPr lang="en-AU" sz="13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1 752566 0.1508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1 779322 0.2953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1 1003629 0.9347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1 1097335 0.1125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1 1130727 0.2879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F32B8-F91F-46E0-A6CF-A4E18CDE4102}"/>
              </a:ext>
            </a:extLst>
          </p:cNvPr>
          <p:cNvSpPr txBox="1"/>
          <p:nvPr/>
        </p:nvSpPr>
        <p:spPr>
          <a:xfrm>
            <a:off x="645361" y="4226330"/>
            <a:ext cx="4898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To prepare the file, do:</a:t>
            </a:r>
          </a:p>
          <a:p>
            <a:endParaRPr lang="en-US" b="1" dirty="0"/>
          </a:p>
          <a:p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'{if (NR&gt;1) print $1,$3,$9}’ 2.2_adclean.cc.assoc.logistic | grep –v NA </a:t>
            </a:r>
          </a:p>
          <a:p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plot_adclean.logistic.txt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4703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3CB876-94B9-4B33-8844-E77164266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85750"/>
            <a:ext cx="5257800" cy="5257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7926DE-FE0C-4B38-B89A-E5FF9150739F}"/>
              </a:ext>
            </a:extLst>
          </p:cNvPr>
          <p:cNvSpPr/>
          <p:nvPr/>
        </p:nvSpPr>
        <p:spPr>
          <a:xfrm>
            <a:off x="377190" y="5863590"/>
            <a:ext cx="5132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Logistic regression with PC1-PC4 as covariates </a:t>
            </a:r>
            <a:endParaRPr lang="en-AU" sz="20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4A5A1-4DBF-4CE1-A6F3-745F686114D5}"/>
              </a:ext>
            </a:extLst>
          </p:cNvPr>
          <p:cNvSpPr txBox="1"/>
          <p:nvPr/>
        </p:nvSpPr>
        <p:spPr>
          <a:xfrm>
            <a:off x="5413533" y="608314"/>
            <a:ext cx="322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>
                <a:latin typeface="+mj-lt"/>
              </a:rPr>
              <a:t>QQ plot</a:t>
            </a:r>
          </a:p>
        </p:txBody>
      </p:sp>
    </p:spTree>
    <p:extLst>
      <p:ext uri="{BB962C8B-B14F-4D97-AF65-F5344CB8AC3E}">
        <p14:creationId xmlns:p14="http://schemas.microsoft.com/office/powerpoint/2010/main" val="3694821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347192-C105-4B03-9E25-33F7DF056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4" y="857252"/>
            <a:ext cx="7108798" cy="4814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493C8-C0E5-4502-8FF4-EBCFD0CCE6C7}"/>
              </a:ext>
            </a:extLst>
          </p:cNvPr>
          <p:cNvSpPr txBox="1"/>
          <p:nvPr/>
        </p:nvSpPr>
        <p:spPr>
          <a:xfrm>
            <a:off x="3789047" y="1442860"/>
            <a:ext cx="3523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We usually expect that some of its neighbouring SNPs in LD were also associated with the phenotype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87FBF-A2F9-45BD-8E66-B71A9D0691FC}"/>
              </a:ext>
            </a:extLst>
          </p:cNvPr>
          <p:cNvSpPr txBox="1"/>
          <p:nvPr/>
        </p:nvSpPr>
        <p:spPr>
          <a:xfrm>
            <a:off x="5509260" y="392213"/>
            <a:ext cx="315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>
                <a:latin typeface="+mj-lt"/>
              </a:rPr>
              <a:t>Manhattan  plot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41424-D9CA-44A2-B14E-04DEC7F21810}"/>
              </a:ext>
            </a:extLst>
          </p:cNvPr>
          <p:cNvSpPr/>
          <p:nvPr/>
        </p:nvSpPr>
        <p:spPr>
          <a:xfrm>
            <a:off x="377190" y="5863590"/>
            <a:ext cx="5132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Logistic regression with PC1-PC4 as covariates </a:t>
            </a:r>
            <a:endParaRPr lang="en-A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585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0. 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264"/>
            <a:ext cx="8210406" cy="4880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We will use the text editor, the terminal, R Studio, and the browser.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Exercises: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Monday_pract2_Exercises.txt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AU" sz="2400" dirty="0">
                <a:latin typeface="+mj-lt"/>
              </a:rPr>
              <a:t>Related documentation:</a:t>
            </a:r>
          </a:p>
          <a:p>
            <a:endParaRPr lang="en-AU" sz="2400" dirty="0"/>
          </a:p>
          <a:p>
            <a:r>
              <a:rPr lang="en-AU" sz="2400" dirty="0">
                <a:latin typeface="+mj-lt"/>
              </a:rPr>
              <a:t>PLINK 1.9: </a:t>
            </a:r>
            <a:r>
              <a:rPr lang="en-AU" sz="2400" dirty="0">
                <a:hlinkClick r:id="rId2"/>
              </a:rPr>
              <a:t>https://www.cog-genomics.org/plink/1.9/assoc</a:t>
            </a:r>
            <a:endParaRPr lang="en-AU" sz="2400" dirty="0"/>
          </a:p>
          <a:p>
            <a:r>
              <a:rPr lang="en-AU" sz="2400" dirty="0">
                <a:latin typeface="+mj-lt"/>
              </a:rPr>
              <a:t>PLINK 1:</a:t>
            </a:r>
            <a:r>
              <a:rPr lang="en-AU" sz="2400" dirty="0"/>
              <a:t> </a:t>
            </a:r>
            <a:r>
              <a:rPr lang="en-AU" sz="2400" dirty="0">
                <a:hlinkClick r:id="rId3"/>
              </a:rPr>
              <a:t>http://zzz.bwh.harvard.edu/plink/anal.shtml</a:t>
            </a:r>
            <a:endParaRPr lang="en-AU" sz="2400" dirty="0"/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A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27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C2222-4D58-495A-8BA6-B2425F8B8294}"/>
              </a:ext>
            </a:extLst>
          </p:cNvPr>
          <p:cNvSpPr/>
          <p:nvPr/>
        </p:nvSpPr>
        <p:spPr>
          <a:xfrm>
            <a:off x="5880577" y="6150114"/>
            <a:ext cx="2846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hlinkClick r:id="rId3"/>
              </a:rPr>
              <a:t>https://ldlink.nci.nih.gov</a:t>
            </a:r>
            <a:r>
              <a:rPr lang="en-AU" sz="2000" dirty="0"/>
              <a:t>/</a:t>
            </a:r>
          </a:p>
          <a:p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C3D14-E595-477B-8D2D-56AEE811C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2" t="9621" r="11070" b="13189"/>
          <a:stretch/>
        </p:blipFill>
        <p:spPr>
          <a:xfrm>
            <a:off x="417195" y="1411605"/>
            <a:ext cx="8309610" cy="40347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05D7A7-C177-4775-A4C1-5A1FE1BC997F}"/>
              </a:ext>
            </a:extLst>
          </p:cNvPr>
          <p:cNvSpPr txBox="1">
            <a:spLocks/>
          </p:cNvSpPr>
          <p:nvPr/>
        </p:nvSpPr>
        <p:spPr>
          <a:xfrm>
            <a:off x="628650" y="537518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Regional plot</a:t>
            </a:r>
          </a:p>
        </p:txBody>
      </p:sp>
    </p:spTree>
    <p:extLst>
      <p:ext uri="{BB962C8B-B14F-4D97-AF65-F5344CB8AC3E}">
        <p14:creationId xmlns:p14="http://schemas.microsoft.com/office/powerpoint/2010/main" val="150861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927898-78DB-4387-A352-D434A110E84C}"/>
              </a:ext>
            </a:extLst>
          </p:cNvPr>
          <p:cNvSpPr/>
          <p:nvPr/>
        </p:nvSpPr>
        <p:spPr>
          <a:xfrm>
            <a:off x="720090" y="2563380"/>
            <a:ext cx="50169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To prepare the file, do:</a:t>
            </a:r>
          </a:p>
          <a:p>
            <a:endParaRPr lang="en-US" sz="1400" b="1" dirty="0"/>
          </a:p>
          <a:p>
            <a:endParaRPr lang="en-AU" sz="1600" dirty="0"/>
          </a:p>
          <a:p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'{if (NR==1 || $1==19) print $1,$3,$2,$9}'  2.2_adclean.cc.assoc.logistic | grep -v NA &gt; ld19.adclean.cc.logistic.txt</a:t>
            </a:r>
          </a:p>
          <a:p>
            <a:endParaRPr lang="en-A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AU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To find the name of the SNP, do:</a:t>
            </a:r>
            <a:endParaRPr lang="en-AU" sz="2000" dirty="0">
              <a:latin typeface="+mj-lt"/>
            </a:endParaRPr>
          </a:p>
          <a:p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 -k4 -r ld19.adclean.cc.logistic.txt | head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C13E97-BDCB-44D1-B3C7-5E7A0378BC87}"/>
              </a:ext>
            </a:extLst>
          </p:cNvPr>
          <p:cNvSpPr txBox="1">
            <a:spLocks/>
          </p:cNvSpPr>
          <p:nvPr/>
        </p:nvSpPr>
        <p:spPr>
          <a:xfrm>
            <a:off x="628651" y="1131096"/>
            <a:ext cx="8377328" cy="800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2.3. Logistic regression with PC1-PC4 as covariates – plot the results</a:t>
            </a:r>
            <a:endParaRPr lang="en-AU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7266B-434E-4B7C-A626-EDB7567279CE}"/>
              </a:ext>
            </a:extLst>
          </p:cNvPr>
          <p:cNvSpPr/>
          <p:nvPr/>
        </p:nvSpPr>
        <p:spPr>
          <a:xfrm>
            <a:off x="5588409" y="3449433"/>
            <a:ext cx="331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CHR BP SNP P</a:t>
            </a:r>
          </a:p>
          <a:p>
            <a:r>
              <a:rPr lang="en-AU" dirty="0"/>
              <a:t>19 261033 rs8105536 0.6398</a:t>
            </a:r>
          </a:p>
          <a:p>
            <a:r>
              <a:rPr lang="en-AU" dirty="0"/>
              <a:t>19 277776 rs11084928 0.1609</a:t>
            </a:r>
          </a:p>
          <a:p>
            <a:r>
              <a:rPr lang="en-AU" dirty="0"/>
              <a:t>19 293934 rs1106581 0.8085</a:t>
            </a:r>
          </a:p>
          <a:p>
            <a:r>
              <a:rPr lang="en-AU" dirty="0"/>
              <a:t>19 301639 rs4897940 0.7669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09A76-5BD4-4831-8901-8F03C2B906A0}"/>
              </a:ext>
            </a:extLst>
          </p:cNvPr>
          <p:cNvSpPr/>
          <p:nvPr/>
        </p:nvSpPr>
        <p:spPr>
          <a:xfrm>
            <a:off x="7254166" y="5918954"/>
            <a:ext cx="116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rs4420638</a:t>
            </a:r>
          </a:p>
        </p:txBody>
      </p:sp>
    </p:spTree>
    <p:extLst>
      <p:ext uri="{BB962C8B-B14F-4D97-AF65-F5344CB8AC3E}">
        <p14:creationId xmlns:p14="http://schemas.microsoft.com/office/powerpoint/2010/main" val="1608256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CB280-D666-4102-8DC4-7927440C6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" t="5334" r="13751" b="36000"/>
          <a:stretch/>
        </p:blipFill>
        <p:spPr>
          <a:xfrm>
            <a:off x="262890" y="1751116"/>
            <a:ext cx="8618220" cy="33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30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780EA-B242-47C3-A914-CC325735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28" y="393605"/>
            <a:ext cx="4900612" cy="60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0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A0358B-61DC-460B-A51E-39661833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71"/>
            <a:ext cx="8302136" cy="3263504"/>
          </a:xfrm>
        </p:spPr>
        <p:txBody>
          <a:bodyPr/>
          <a:lstStyle/>
          <a:p>
            <a:r>
              <a:rPr lang="en-AU" dirty="0">
                <a:latin typeface="+mj-lt"/>
                <a:cs typeface="Courier New" panose="02070309020205020404" pitchFamily="49" charset="0"/>
              </a:rPr>
              <a:t>Go to the continuous folder: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cd ../continuous</a:t>
            </a:r>
            <a:endParaRPr lang="en-AU" dirty="0">
              <a:latin typeface="+mj-lt"/>
              <a:cs typeface="Courier New" panose="02070309020205020404" pitchFamily="49" charset="0"/>
            </a:endParaRP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Have a look to the file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rPr>
              <a:t>adclean.cont.txt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14DE1-DEB2-4114-8CEE-87DEB4F63631}"/>
              </a:ext>
            </a:extLst>
          </p:cNvPr>
          <p:cNvSpPr txBox="1">
            <a:spLocks/>
          </p:cNvSpPr>
          <p:nvPr/>
        </p:nvSpPr>
        <p:spPr>
          <a:xfrm>
            <a:off x="628650" y="536016"/>
            <a:ext cx="7886700" cy="832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3.1. Linear regression with PC1-PC4 as covariates, (hiding the covariates and using the --</a:t>
            </a:r>
            <a:r>
              <a:rPr lang="en-US" sz="2700" dirty="0" err="1"/>
              <a:t>pheno</a:t>
            </a:r>
            <a:r>
              <a:rPr lang="en-US" sz="2700" dirty="0"/>
              <a:t> command)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1152748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0BE35A-3EBE-4C68-A859-37A87BBF4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" t="6901" r="77684" b="35170"/>
          <a:stretch/>
        </p:blipFill>
        <p:spPr>
          <a:xfrm>
            <a:off x="5869706" y="3555898"/>
            <a:ext cx="3061080" cy="2514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23888-5219-4F97-A56C-133052887C5D}"/>
              </a:ext>
            </a:extLst>
          </p:cNvPr>
          <p:cNvSpPr txBox="1"/>
          <p:nvPr/>
        </p:nvSpPr>
        <p:spPr>
          <a:xfrm>
            <a:off x="833528" y="4658870"/>
            <a:ext cx="4023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+mj-lt"/>
              </a:rPr>
              <a:t>GI_34147330-S is a </a:t>
            </a:r>
            <a:r>
              <a:rPr lang="en-AU" sz="2100" dirty="0">
                <a:latin typeface="+mj-lt"/>
              </a:rPr>
              <a:t>transcript probe (gene expression)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70F51-0F75-4A99-94BF-B25F2C9383C2}"/>
              </a:ext>
            </a:extLst>
          </p:cNvPr>
          <p:cNvSpPr/>
          <p:nvPr/>
        </p:nvSpPr>
        <p:spPr>
          <a:xfrm>
            <a:off x="4200275" y="6070876"/>
            <a:ext cx="47305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350" dirty="0">
                <a:latin typeface="+mj-lt"/>
              </a:rPr>
              <a:t>n mean </a:t>
            </a:r>
            <a:r>
              <a:rPr lang="en-AU" sz="1350" dirty="0" err="1">
                <a:latin typeface="+mj-lt"/>
              </a:rPr>
              <a:t>sd</a:t>
            </a:r>
            <a:r>
              <a:rPr lang="en-AU" sz="1350" dirty="0">
                <a:latin typeface="+mj-lt"/>
              </a:rPr>
              <a:t> median trimmed mad min max range skew kurtosis se</a:t>
            </a:r>
          </a:p>
          <a:p>
            <a:r>
              <a:rPr lang="en-AU" sz="1350" dirty="0">
                <a:latin typeface="+mj-lt"/>
              </a:rPr>
              <a:t>352 0 0.35 0.01 0.01 0.31 -1.43 0.8 2.24 -0.62 1.11 0.02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A0358B-61DC-460B-A51E-39661833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71"/>
            <a:ext cx="8302136" cy="3263504"/>
          </a:xfrm>
        </p:spPr>
        <p:txBody>
          <a:bodyPr/>
          <a:lstStyle/>
          <a:p>
            <a:r>
              <a:rPr lang="en-AU" dirty="0">
                <a:latin typeface="+mj-lt"/>
                <a:cs typeface="Courier New" panose="02070309020205020404" pitchFamily="49" charset="0"/>
              </a:rPr>
              <a:t>Go to the continuous folder: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cd ../continuous</a:t>
            </a:r>
            <a:endParaRPr lang="en-AU" dirty="0">
              <a:latin typeface="+mj-lt"/>
              <a:cs typeface="Courier New" panose="02070309020205020404" pitchFamily="49" charset="0"/>
            </a:endParaRP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Have a look to the file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rPr>
              <a:t>adclean.cont.txt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14DE1-DEB2-4114-8CEE-87DEB4F63631}"/>
              </a:ext>
            </a:extLst>
          </p:cNvPr>
          <p:cNvSpPr txBox="1">
            <a:spLocks/>
          </p:cNvSpPr>
          <p:nvPr/>
        </p:nvSpPr>
        <p:spPr>
          <a:xfrm>
            <a:off x="628650" y="536016"/>
            <a:ext cx="7886700" cy="832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3.1. Linear regression with PC1-PC4 as covariates, (hiding the covariates and using the --</a:t>
            </a:r>
            <a:r>
              <a:rPr lang="en-US" sz="2700" dirty="0" err="1"/>
              <a:t>pheno</a:t>
            </a:r>
            <a:r>
              <a:rPr lang="en-US" sz="2700" dirty="0"/>
              <a:t> command)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1392924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4689875"/>
            <a:ext cx="82181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dirty="0">
                <a:latin typeface="+mj-lt"/>
              </a:rPr>
              <a:t>The --</a:t>
            </a:r>
            <a:r>
              <a:rPr lang="en-AU" dirty="0" err="1">
                <a:latin typeface="+mj-lt"/>
              </a:rPr>
              <a:t>pheno</a:t>
            </a:r>
            <a:r>
              <a:rPr lang="en-AU" dirty="0">
                <a:latin typeface="+mj-lt"/>
              </a:rPr>
              <a:t> option allows for the specification of alternative (one or more) phenotypes.</a:t>
            </a:r>
          </a:p>
          <a:p>
            <a:pPr algn="just"/>
            <a:r>
              <a:rPr lang="en-AU" dirty="0">
                <a:latin typeface="+mj-lt"/>
              </a:rPr>
              <a:t>When using the --</a:t>
            </a:r>
            <a:r>
              <a:rPr lang="en-AU" dirty="0" err="1">
                <a:latin typeface="+mj-lt"/>
              </a:rPr>
              <a:t>pheno</a:t>
            </a:r>
            <a:r>
              <a:rPr lang="en-AU" dirty="0">
                <a:latin typeface="+mj-lt"/>
              </a:rPr>
              <a:t> option, the original PED or FAM  file must still contain a phenotype Column 6.</a:t>
            </a:r>
          </a:p>
          <a:p>
            <a:pPr algn="just"/>
            <a:r>
              <a:rPr lang="en-AU" dirty="0">
                <a:latin typeface="+mj-lt"/>
              </a:rPr>
              <a:t>When using --linear, adding the option --standard-beta will first standard the phenotype (mean 0, unit variance), so the resulting coefficients will be standardized.</a:t>
            </a:r>
          </a:p>
          <a:p>
            <a:pPr algn="just"/>
            <a:endParaRPr lang="en-AU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A3CBDB-2DFE-4ED6-A0C6-828A2259DB57}"/>
              </a:ext>
            </a:extLst>
          </p:cNvPr>
          <p:cNvSpPr txBox="1">
            <a:spLocks/>
          </p:cNvSpPr>
          <p:nvPr/>
        </p:nvSpPr>
        <p:spPr>
          <a:xfrm>
            <a:off x="628650" y="1529565"/>
            <a:ext cx="5965166" cy="29395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plink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adclean.cont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-–linear hide-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adclean.cont.txt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adpc.txt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--out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3.1_adclean.cont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B137B2-EAF0-4388-B89B-11603C627314}"/>
              </a:ext>
            </a:extLst>
          </p:cNvPr>
          <p:cNvSpPr txBox="1">
            <a:spLocks/>
          </p:cNvSpPr>
          <p:nvPr/>
        </p:nvSpPr>
        <p:spPr>
          <a:xfrm>
            <a:off x="628650" y="536016"/>
            <a:ext cx="7886700" cy="832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3.1. Linear regression with PC1-PC4 as covariates, (hiding the covariates and using the --</a:t>
            </a:r>
            <a:r>
              <a:rPr lang="en-US" sz="2700" dirty="0" err="1"/>
              <a:t>pheno</a:t>
            </a:r>
            <a:r>
              <a:rPr lang="en-US" sz="2700" dirty="0"/>
              <a:t> command)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2321619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667976-67A2-473F-A62B-3FCA353DC431}"/>
              </a:ext>
            </a:extLst>
          </p:cNvPr>
          <p:cNvSpPr/>
          <p:nvPr/>
        </p:nvSpPr>
        <p:spPr>
          <a:xfrm>
            <a:off x="628650" y="1494055"/>
            <a:ext cx="2292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3.1_adclean.cont.log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E988D-C200-4EF6-8C99-C8579983918B}"/>
              </a:ext>
            </a:extLst>
          </p:cNvPr>
          <p:cNvSpPr/>
          <p:nvPr/>
        </p:nvSpPr>
        <p:spPr>
          <a:xfrm>
            <a:off x="514350" y="2020196"/>
            <a:ext cx="82753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Options in effect: 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adclean.cont</a:t>
            </a:r>
            <a:endParaRPr lang="en-AU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AU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adpc.txt</a:t>
            </a:r>
          </a:p>
          <a:p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--linear hide-</a:t>
            </a:r>
            <a:r>
              <a:rPr lang="en-AU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endParaRPr lang="en-AU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--out 3.1_adclean.cont</a:t>
            </a:r>
          </a:p>
          <a:p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AU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pheno</a:t>
            </a: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adclean.cont.txt</a:t>
            </a:r>
          </a:p>
          <a:p>
            <a:endParaRPr lang="en-A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loaded from .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bim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file.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352 people (188 males, 164 females) loaded from .fam.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352 phenotype values present after --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pheno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Using 1 thread.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Warning: This run includes BLAS/LAPACK linear algebra operations which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currently disregard the --threads limit.  If this is problematic, you may want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recompile against single-threaded BLAS/LAPACK.</a:t>
            </a:r>
          </a:p>
          <a:p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4 covariates loaded.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Before main variant filters, 352 founders and 0 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nonfounders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present.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allele frequencies... done.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Total genotyping rate is 0.985941.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and 352 people pass filters and QC.</a:t>
            </a:r>
          </a:p>
          <a:p>
            <a:r>
              <a:rPr lang="en-AU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Phenotype data is quantitative.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Writing linear model association results to 3.1_adclean.cont.assoc.linear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9A0209-EBDC-4458-B729-120359C0DF02}"/>
              </a:ext>
            </a:extLst>
          </p:cNvPr>
          <p:cNvSpPr txBox="1">
            <a:spLocks/>
          </p:cNvSpPr>
          <p:nvPr/>
        </p:nvSpPr>
        <p:spPr>
          <a:xfrm>
            <a:off x="628650" y="536016"/>
            <a:ext cx="7886700" cy="832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3.1. Linear regression with PC1-PC4 as covariates, (hiding the covariates and using the --</a:t>
            </a:r>
            <a:r>
              <a:rPr lang="en-US" sz="2700" dirty="0" err="1"/>
              <a:t>pheno</a:t>
            </a:r>
            <a:r>
              <a:rPr lang="en-US" sz="2700" dirty="0"/>
              <a:t> command)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445475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009502-B705-4622-8C48-6E47055BC291}"/>
              </a:ext>
            </a:extLst>
          </p:cNvPr>
          <p:cNvSpPr/>
          <p:nvPr/>
        </p:nvSpPr>
        <p:spPr>
          <a:xfrm>
            <a:off x="628650" y="2808500"/>
            <a:ext cx="85153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CHR         SNP         BP   A1       TEST    NMISS       BETA         STAT            P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     ADD      349  -0.007604      -0.1616       0.8717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rs4040617     779322    G        ADD      351    0.01192        0.228       0.8198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rs4075116    1003629    G        ADD      351    0.01296       0.3529       0.7244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rs9442385    1097335    T        ADD      350     0.0141        0.231       0.8174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rs10907175    1130727    C        ADD      343   -0.05706      -0.8978       0.3699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rs6603781    1158631    T        ADD      344   -0.04046      -0.8216       0.4119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rs11260562    1165310    T        ADD      352   -0.05212      -0.6232       0.5336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rs6685064    1211292    T        ADD      348   -0.07093      -0.9571       0.3392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    rs307378    1268847    T        ADD      349    0.07568       0.7111       0.4775</a:t>
            </a:r>
          </a:p>
          <a:p>
            <a:endParaRPr lang="en-A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F7DA6-8EF9-42AB-9942-7CBEA72439E9}"/>
              </a:ext>
            </a:extLst>
          </p:cNvPr>
          <p:cNvSpPr/>
          <p:nvPr/>
        </p:nvSpPr>
        <p:spPr>
          <a:xfrm>
            <a:off x="628650" y="2110353"/>
            <a:ext cx="2572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3.1_adclean.cont.assoc.linear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32C19A-8B1A-4078-B550-7D10F0319DFD}"/>
              </a:ext>
            </a:extLst>
          </p:cNvPr>
          <p:cNvSpPr txBox="1">
            <a:spLocks/>
          </p:cNvSpPr>
          <p:nvPr/>
        </p:nvSpPr>
        <p:spPr>
          <a:xfrm>
            <a:off x="628650" y="536016"/>
            <a:ext cx="7886700" cy="832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3.1. Linear regression with PC1-PC4 as covariates, (hiding the covariates and using the --</a:t>
            </a:r>
            <a:r>
              <a:rPr lang="en-US" sz="2700" dirty="0" err="1"/>
              <a:t>pheno</a:t>
            </a:r>
            <a:r>
              <a:rPr lang="en-US" sz="2700" dirty="0"/>
              <a:t> command)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1008646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8651" y="1131096"/>
            <a:ext cx="8377328" cy="800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3.2. Linear regression with PC1-PC4 as covariates – plot the results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187428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Basic Association Test</a:t>
            </a:r>
          </a:p>
        </p:txBody>
      </p:sp>
    </p:spTree>
    <p:extLst>
      <p:ext uri="{BB962C8B-B14F-4D97-AF65-F5344CB8AC3E}">
        <p14:creationId xmlns:p14="http://schemas.microsoft.com/office/powerpoint/2010/main" val="3715922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8651" y="1131096"/>
            <a:ext cx="8377328" cy="800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3.2. Linear regression with PC1-PC4 as covariates – plot the results</a:t>
            </a:r>
            <a:endParaRPr lang="en-A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628651" y="2597632"/>
            <a:ext cx="8034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7030A0"/>
                </a:solidFill>
                <a:latin typeface="+mj-lt"/>
              </a:rPr>
              <a:t>Use the script </a:t>
            </a:r>
            <a:r>
              <a:rPr lang="en-AU" sz="2000" b="1" dirty="0" err="1">
                <a:solidFill>
                  <a:srgbClr val="7030A0"/>
                </a:solidFill>
                <a:latin typeface="+mj-lt"/>
              </a:rPr>
              <a:t>Rscript_qqMan.R</a:t>
            </a:r>
            <a:endParaRPr lang="en-AU" sz="2000" b="1" dirty="0">
              <a:solidFill>
                <a:srgbClr val="7030A0"/>
              </a:solidFill>
              <a:latin typeface="+mj-lt"/>
            </a:endParaRP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latin typeface="+mj-lt"/>
              </a:rPr>
              <a:t>The script provided is ready to work with a file with no headers that will contain the chromosome, base-pair, and p-value of each SNP.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5741A-828A-4A12-A728-57EEF5EE92BA}"/>
              </a:ext>
            </a:extLst>
          </p:cNvPr>
          <p:cNvSpPr/>
          <p:nvPr/>
        </p:nvSpPr>
        <p:spPr>
          <a:xfrm>
            <a:off x="5709285" y="4087832"/>
            <a:ext cx="318040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plot.adclean.cont.linear.txt 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1 752566 0.1176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1 779322 0.1008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1 1003629 0.5088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1 1097335 0.7746</a:t>
            </a:r>
          </a:p>
          <a:p>
            <a:r>
              <a:rPr lang="en-A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1 1130727 0.885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F32B8-F91F-46E0-A6CF-A4E18CDE4102}"/>
              </a:ext>
            </a:extLst>
          </p:cNvPr>
          <p:cNvSpPr txBox="1"/>
          <p:nvPr/>
        </p:nvSpPr>
        <p:spPr>
          <a:xfrm>
            <a:off x="645361" y="4226330"/>
            <a:ext cx="5063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To prepare the file, do:</a:t>
            </a:r>
          </a:p>
          <a:p>
            <a:endParaRPr lang="en-US" sz="1500" b="1" dirty="0"/>
          </a:p>
          <a:p>
            <a:r>
              <a:rPr lang="en-AU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'{if (NR&gt;1) print $1,$3,$9}’ 3.1_adclean.cont.assoc.linear | grep –v NA </a:t>
            </a:r>
          </a:p>
          <a:p>
            <a:r>
              <a:rPr lang="en-AU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plot.adclean.cont.linear.txt</a:t>
            </a:r>
          </a:p>
          <a:p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242430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boat&#10;&#10;Description automatically generated">
            <a:extLst>
              <a:ext uri="{FF2B5EF4-FFF2-40B4-BE49-F238E27FC236}">
                <a16:creationId xmlns:a16="http://schemas.microsoft.com/office/drawing/2014/main" id="{CF3F6DF3-4B83-4A4D-9079-F01608EF14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r="222"/>
          <a:stretch/>
        </p:blipFill>
        <p:spPr>
          <a:xfrm>
            <a:off x="2000250" y="977266"/>
            <a:ext cx="5132070" cy="4817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3FDCDA-43BA-458C-86E3-E03B5DE3F612}"/>
              </a:ext>
            </a:extLst>
          </p:cNvPr>
          <p:cNvSpPr/>
          <p:nvPr/>
        </p:nvSpPr>
        <p:spPr>
          <a:xfrm>
            <a:off x="283871" y="6222295"/>
            <a:ext cx="3933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Linear regression with PC1-PC4 as covariates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605167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B9FA09-7412-4FF6-830B-E2B04E6726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r="255"/>
          <a:stretch/>
        </p:blipFill>
        <p:spPr>
          <a:xfrm>
            <a:off x="937922" y="881631"/>
            <a:ext cx="7574571" cy="47405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1A5BBD-868C-44EC-A856-E8F0E2ADC6FA}"/>
              </a:ext>
            </a:extLst>
          </p:cNvPr>
          <p:cNvSpPr/>
          <p:nvPr/>
        </p:nvSpPr>
        <p:spPr>
          <a:xfrm>
            <a:off x="283871" y="6222295"/>
            <a:ext cx="3933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Linear regression with PC1-PC4 as covariates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8127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927898-78DB-4387-A352-D434A110E84C}"/>
              </a:ext>
            </a:extLst>
          </p:cNvPr>
          <p:cNvSpPr/>
          <p:nvPr/>
        </p:nvSpPr>
        <p:spPr>
          <a:xfrm>
            <a:off x="720090" y="2563380"/>
            <a:ext cx="50169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To prepare the file, do:</a:t>
            </a:r>
          </a:p>
          <a:p>
            <a:endParaRPr lang="en-US" sz="1400" b="1" dirty="0"/>
          </a:p>
          <a:p>
            <a:endParaRPr lang="en-AU" sz="1600" dirty="0"/>
          </a:p>
          <a:p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'{if (NR==1 || $1==19) print $1,$3,$2,$9}'  2.2_adclean.cont.assoc.linear | grep -v NA &gt; ld20.adclean.cont.linear.txt</a:t>
            </a:r>
          </a:p>
          <a:p>
            <a:endParaRPr lang="en-A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AU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To find the name of the SNP, do:</a:t>
            </a:r>
            <a:endParaRPr lang="en-AU" sz="2000" dirty="0">
              <a:latin typeface="+mj-lt"/>
            </a:endParaRPr>
          </a:p>
          <a:p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 -k4 -r ld20.adclean.cont.linear.txt | head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C13E97-BDCB-44D1-B3C7-5E7A0378BC87}"/>
              </a:ext>
            </a:extLst>
          </p:cNvPr>
          <p:cNvSpPr txBox="1">
            <a:spLocks/>
          </p:cNvSpPr>
          <p:nvPr/>
        </p:nvSpPr>
        <p:spPr>
          <a:xfrm>
            <a:off x="628651" y="1131096"/>
            <a:ext cx="8377328" cy="800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2.3. Logistic regression with PC1-PC4 as covariates – plot the results</a:t>
            </a:r>
            <a:endParaRPr lang="en-AU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7266B-434E-4B7C-A626-EDB7567279CE}"/>
              </a:ext>
            </a:extLst>
          </p:cNvPr>
          <p:cNvSpPr/>
          <p:nvPr/>
        </p:nvSpPr>
        <p:spPr>
          <a:xfrm>
            <a:off x="5588409" y="3449433"/>
            <a:ext cx="3314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CHR BP SNP P</a:t>
            </a:r>
          </a:p>
          <a:p>
            <a:r>
              <a:rPr lang="en-AU" dirty="0"/>
              <a:t>20 69408 rs17685809 0.05855</a:t>
            </a:r>
          </a:p>
          <a:p>
            <a:r>
              <a:rPr lang="en-AU" dirty="0"/>
              <a:t>20 109272 rs6038037 0.006237</a:t>
            </a:r>
          </a:p>
          <a:p>
            <a:r>
              <a:rPr lang="en-AU" dirty="0"/>
              <a:t>20 134476 rs6055084 0.1093</a:t>
            </a:r>
          </a:p>
          <a:p>
            <a:r>
              <a:rPr lang="en-AU" dirty="0"/>
              <a:t>20 138125 rs2298108 0.3534</a:t>
            </a:r>
          </a:p>
          <a:p>
            <a:r>
              <a:rPr lang="en-AU" dirty="0"/>
              <a:t>20 138148 rs2298109 0.3534</a:t>
            </a:r>
          </a:p>
          <a:p>
            <a:r>
              <a:rPr lang="en-AU" dirty="0"/>
              <a:t>20 138460 rs6077288 0.3176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09A76-5BD4-4831-8901-8F03C2B906A0}"/>
              </a:ext>
            </a:extLst>
          </p:cNvPr>
          <p:cNvSpPr/>
          <p:nvPr/>
        </p:nvSpPr>
        <p:spPr>
          <a:xfrm>
            <a:off x="7254166" y="5918954"/>
            <a:ext cx="116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rs6132819</a:t>
            </a:r>
          </a:p>
        </p:txBody>
      </p:sp>
    </p:spTree>
    <p:extLst>
      <p:ext uri="{BB962C8B-B14F-4D97-AF65-F5344CB8AC3E}">
        <p14:creationId xmlns:p14="http://schemas.microsoft.com/office/powerpoint/2010/main" val="786055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60761-6691-41E7-B16B-B7D899AD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75" t="18221" r="31875" b="11556"/>
          <a:stretch/>
        </p:blipFill>
        <p:spPr>
          <a:xfrm>
            <a:off x="960120" y="119791"/>
            <a:ext cx="7498080" cy="66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3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6168-8BA4-4B1D-AEC5-22F0E5464875}"/>
              </a:ext>
            </a:extLst>
          </p:cNvPr>
          <p:cNvSpPr txBox="1">
            <a:spLocks/>
          </p:cNvSpPr>
          <p:nvPr/>
        </p:nvSpPr>
        <p:spPr>
          <a:xfrm>
            <a:off x="537210" y="639606"/>
            <a:ext cx="7886700" cy="832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3.3. Linear regression with PC1 as covariate, (hiding the covariates and using the --</a:t>
            </a:r>
            <a:r>
              <a:rPr lang="en-US" sz="2700" dirty="0" err="1"/>
              <a:t>pheno</a:t>
            </a:r>
            <a:r>
              <a:rPr lang="en-US" sz="2700" dirty="0"/>
              <a:t> command)</a:t>
            </a:r>
            <a:endParaRPr lang="en-AU" sz="2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10001-03EB-4AE9-8675-E067CE3AF3CB}"/>
              </a:ext>
            </a:extLst>
          </p:cNvPr>
          <p:cNvSpPr/>
          <p:nvPr/>
        </p:nvSpPr>
        <p:spPr>
          <a:xfrm>
            <a:off x="717233" y="2422669"/>
            <a:ext cx="7886700" cy="275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plink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21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adclean.cont</a:t>
            </a:r>
            <a:r>
              <a:rPr lang="en-AU" sz="21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--linear  hide-</a:t>
            </a:r>
            <a:r>
              <a:rPr lang="en-AU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pheno</a:t>
            </a: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21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adclean.cont.txt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21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adpc.txt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-name </a:t>
            </a:r>
            <a:r>
              <a:rPr lang="en-AU" sz="21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PC1</a:t>
            </a: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--out </a:t>
            </a:r>
            <a:r>
              <a:rPr lang="en-AU" sz="21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3.3_adclean.cont</a:t>
            </a:r>
          </a:p>
        </p:txBody>
      </p:sp>
    </p:spTree>
    <p:extLst>
      <p:ext uri="{BB962C8B-B14F-4D97-AF65-F5344CB8AC3E}">
        <p14:creationId xmlns:p14="http://schemas.microsoft.com/office/powerpoint/2010/main" val="104848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01F85D-425B-4AC7-8576-D076A9D29AFB}"/>
              </a:ext>
            </a:extLst>
          </p:cNvPr>
          <p:cNvSpPr/>
          <p:nvPr/>
        </p:nvSpPr>
        <p:spPr>
          <a:xfrm>
            <a:off x="628652" y="2279810"/>
            <a:ext cx="819245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Options in effect: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adclean.cont</a:t>
            </a:r>
            <a:endParaRPr lang="en-AU" sz="12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AU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adpc.txt</a:t>
            </a:r>
          </a:p>
          <a:p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AU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-name PC1</a:t>
            </a:r>
          </a:p>
          <a:p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--linear hide-</a:t>
            </a:r>
            <a:r>
              <a:rPr lang="en-AU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endParaRPr lang="en-AU" sz="12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--out 3.3_adclean.cont</a:t>
            </a:r>
          </a:p>
          <a:p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AU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pheno</a:t>
            </a:r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adclean.cont.txt</a:t>
            </a:r>
          </a:p>
          <a:p>
            <a:endParaRPr lang="en-A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64148 MB RAM detected; reserving 32074 MB for main workspace.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loaded from .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bim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file.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352 people (188 males, 164 females) loaded from .fam.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352 phenotype values present after --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pheno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Using 1 thread.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Warning: This run includes BLAS/LAPACK linear algebra operations which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currently disregard the --threads limit.  If this is problematic, you may want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to recompile against single-threaded BLAS/LAPACK.</a:t>
            </a:r>
          </a:p>
          <a:p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</a:t>
            </a:r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 out of 4 covariates loaded.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Before main variant filters, 352 founders and 0 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nonfounders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present.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allele frequencies... done.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Total genotyping rate is 0.985941.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297237 variants and 352 people pass filters and QC.</a:t>
            </a:r>
          </a:p>
          <a:p>
            <a:r>
              <a:rPr lang="en-AU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Phenotype data is quantitative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Writing linear model association results to 3.3_adclean.cont.assoc.linear 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D170C4-6C1B-475E-9F69-32C8ED76FF81}"/>
              </a:ext>
            </a:extLst>
          </p:cNvPr>
          <p:cNvSpPr/>
          <p:nvPr/>
        </p:nvSpPr>
        <p:spPr>
          <a:xfrm>
            <a:off x="628652" y="1819930"/>
            <a:ext cx="1868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3.3_adclean.cont.log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9B4D1F-7A0B-4FC6-8294-2C4FDC4DD080}"/>
              </a:ext>
            </a:extLst>
          </p:cNvPr>
          <p:cNvSpPr txBox="1">
            <a:spLocks/>
          </p:cNvSpPr>
          <p:nvPr/>
        </p:nvSpPr>
        <p:spPr>
          <a:xfrm>
            <a:off x="537210" y="639606"/>
            <a:ext cx="7886700" cy="832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3.3. Linear regression with PC1 as covariate, (hiding the covariates and using the --</a:t>
            </a:r>
            <a:r>
              <a:rPr lang="en-US" sz="2700" dirty="0" err="1"/>
              <a:t>pheno</a:t>
            </a:r>
            <a:r>
              <a:rPr lang="en-US" sz="2700" dirty="0"/>
              <a:t> command)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820540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FDA1CF-5CB4-4C27-924B-04460282D618}"/>
              </a:ext>
            </a:extLst>
          </p:cNvPr>
          <p:cNvSpPr/>
          <p:nvPr/>
        </p:nvSpPr>
        <p:spPr>
          <a:xfrm>
            <a:off x="628652" y="3048531"/>
            <a:ext cx="80324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CHR         SNP         BP   A1       TEST    NMISS       BETA         STAT            P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rs3094315     752566    C        ADD      349    -0.0549       -1.517       0.1303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rs4040617     779322    G        ADD      351   -0.06181       -1.538       0.1249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rs4075116    1003629    G        ADD      351   -0.01604      -0.5652       0.5723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rs9442385    1097335    T        ADD      350    -0.0161      -0.3403       0.7338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rs10907175    1130727    C        ADD      343   0.001747      0.03535       0.9718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rs6603781    1158631    T        ADD      344   -0.03843       -1.028       0.3046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rs11260562    1165310    T        ADD      352   -0.07412       -1.155       0.2488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rs6685064    1211292    T        ADD      348     0.0268        0.473       0.6365</a:t>
            </a:r>
          </a:p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1    rs307378    1268847    T        ADD      349    0.07615       0.9301        0.353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5FCA27-B3B6-42AC-931F-831933E554E3}"/>
              </a:ext>
            </a:extLst>
          </p:cNvPr>
          <p:cNvSpPr/>
          <p:nvPr/>
        </p:nvSpPr>
        <p:spPr>
          <a:xfrm>
            <a:off x="628652" y="2324665"/>
            <a:ext cx="2572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3.3_adclean.cont.assoc.linear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A1DCC7-5545-4E09-AC45-91797B6930E9}"/>
              </a:ext>
            </a:extLst>
          </p:cNvPr>
          <p:cNvSpPr txBox="1">
            <a:spLocks/>
          </p:cNvSpPr>
          <p:nvPr/>
        </p:nvSpPr>
        <p:spPr>
          <a:xfrm>
            <a:off x="537210" y="639606"/>
            <a:ext cx="7886700" cy="832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Exercise 3.3. Linear regression with PC1 as covariate, (hiding the covariates and using the --</a:t>
            </a:r>
            <a:r>
              <a:rPr lang="en-US" sz="2700" dirty="0" err="1"/>
              <a:t>pheno</a:t>
            </a:r>
            <a:r>
              <a:rPr lang="en-US" sz="2700" dirty="0"/>
              <a:t> command)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1023379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4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7140C1AB-DA02-4849-A953-2A78556F45F2}"/>
              </a:ext>
            </a:extLst>
          </p:cNvPr>
          <p:cNvSpPr txBox="1">
            <a:spLocks noChangeArrowheads="1"/>
          </p:cNvSpPr>
          <p:nvPr/>
        </p:nvSpPr>
        <p:spPr>
          <a:xfrm>
            <a:off x="362189" y="1423511"/>
            <a:ext cx="3935491" cy="5009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+mj-lt"/>
              </a:rPr>
              <a:t>Each individual contributes two counts to 2x2 table.</a:t>
            </a:r>
          </a:p>
          <a:p>
            <a:r>
              <a:rPr lang="en-GB" altLang="en-US" sz="2000" dirty="0">
                <a:latin typeface="+mj-lt"/>
              </a:rPr>
              <a:t>Test of association</a:t>
            </a:r>
          </a:p>
          <a:p>
            <a:endParaRPr lang="en-GB" altLang="en-US" sz="2000" dirty="0">
              <a:latin typeface="+mj-lt"/>
            </a:endParaRPr>
          </a:p>
          <a:p>
            <a:endParaRPr lang="en-GB" altLang="en-US" sz="2000" dirty="0">
              <a:latin typeface="+mj-lt"/>
            </a:endParaRPr>
          </a:p>
          <a:p>
            <a:endParaRPr lang="en-GB" altLang="en-US" sz="2000" dirty="0">
              <a:latin typeface="+mj-lt"/>
            </a:endParaRPr>
          </a:p>
          <a:p>
            <a:pPr>
              <a:buFontTx/>
              <a:buNone/>
            </a:pPr>
            <a:r>
              <a:rPr lang="en-GB" altLang="en-US" sz="2000" dirty="0">
                <a:latin typeface="+mj-lt"/>
              </a:rPr>
              <a:t>    </a:t>
            </a:r>
          </a:p>
          <a:p>
            <a:pPr>
              <a:buFontTx/>
              <a:buNone/>
            </a:pPr>
            <a:r>
              <a:rPr lang="en-GB" altLang="en-US" sz="2000" dirty="0">
                <a:latin typeface="+mj-lt"/>
              </a:rPr>
              <a:t>    where</a:t>
            </a:r>
          </a:p>
          <a:p>
            <a:endParaRPr lang="en-GB" altLang="en-US" sz="2000" dirty="0">
              <a:latin typeface="+mj-lt"/>
            </a:endParaRPr>
          </a:p>
          <a:p>
            <a:endParaRPr lang="en-GB" altLang="en-US" sz="2000" dirty="0">
              <a:latin typeface="+mj-lt"/>
            </a:endParaRPr>
          </a:p>
          <a:p>
            <a:r>
              <a:rPr lang="en-GB" altLang="en-US" sz="2000" dirty="0">
                <a:latin typeface="+mj-lt"/>
              </a:rPr>
              <a:t>X</a:t>
            </a:r>
            <a:r>
              <a:rPr lang="en-GB" altLang="en-US" sz="2000" baseline="30000" dirty="0">
                <a:latin typeface="+mj-lt"/>
              </a:rPr>
              <a:t>2</a:t>
            </a:r>
            <a:r>
              <a:rPr lang="en-GB" altLang="en-US" sz="2000" dirty="0">
                <a:latin typeface="+mj-lt"/>
              </a:rPr>
              <a:t> has </a:t>
            </a:r>
            <a:r>
              <a:rPr lang="el-GR" altLang="en-US" sz="2000" dirty="0">
                <a:latin typeface="+mj-lt"/>
                <a:cs typeface="Times New Roman" panose="02020603050405020304" pitchFamily="18" charset="0"/>
              </a:rPr>
              <a:t>χ</a:t>
            </a:r>
            <a:r>
              <a:rPr lang="en-GB" alt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GB" altLang="en-US" sz="2000" dirty="0">
                <a:latin typeface="+mj-lt"/>
                <a:cs typeface="Times New Roman" panose="02020603050405020304" pitchFamily="18" charset="0"/>
              </a:rPr>
              <a:t> distribution with 1 degrees of freedom under null hypothesis.</a:t>
            </a:r>
          </a:p>
          <a:p>
            <a:endParaRPr lang="en-GB" alt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11D577B-F94D-4FCF-A2CF-411A4635E6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6154" y="2057400"/>
            <a:ext cx="3183731" cy="3099792"/>
          </a:xfrm>
          <a:prstGeom prst="rect">
            <a:avLst/>
          </a:prstGeom>
          <a:blipFill rotWithShape="1">
            <a:blip r:embed="rId4" cstate="print"/>
            <a:stretch>
              <a:fillRect l="-3592"/>
            </a:stretch>
          </a:blipFill>
          <a:ln>
            <a:miter lim="800000"/>
            <a:headEnd/>
            <a:tailEnd/>
          </a:ln>
          <a:ex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100">
                <a:noFill/>
              </a:rPr>
              <a:t> </a:t>
            </a:r>
            <a:endParaRPr lang="en-GB" sz="2100" dirty="0">
              <a:noFill/>
            </a:endParaRPr>
          </a:p>
        </p:txBody>
      </p:sp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04B7E60D-FA97-4918-8733-325B7A534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913770"/>
              </p:ext>
            </p:extLst>
          </p:nvPr>
        </p:nvGraphicFramePr>
        <p:xfrm>
          <a:off x="4648438" y="1874520"/>
          <a:ext cx="3706891" cy="1744737"/>
        </p:xfrm>
        <a:graphic>
          <a:graphicData uri="http://schemas.openxmlformats.org/drawingml/2006/table">
            <a:tbl>
              <a:tblPr/>
              <a:tblGrid>
                <a:gridCol w="78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1A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1U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0A</a:t>
                      </a: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0U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··</a:t>
                      </a: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Object 32">
            <a:extLst>
              <a:ext uri="{FF2B5EF4-FFF2-40B4-BE49-F238E27FC236}">
                <a16:creationId xmlns:a16="http://schemas.microsoft.com/office/drawing/2014/main" id="{1A403E8E-2382-42B6-8B59-C1C84EA03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94559"/>
              </p:ext>
            </p:extLst>
          </p:nvPr>
        </p:nvGraphicFramePr>
        <p:xfrm>
          <a:off x="1075014" y="2929523"/>
          <a:ext cx="2281238" cy="67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1612900" imgH="495300" progId="Equation.3">
                  <p:embed/>
                </p:oleObj>
              </mc:Choice>
              <mc:Fallback>
                <p:oleObj name="Equation" r:id="rId5" imgW="1612900" imgH="495300" progId="Equation.3">
                  <p:embed/>
                  <p:pic>
                    <p:nvPicPr>
                      <p:cNvPr id="13338" name="Object 32">
                        <a:extLst>
                          <a:ext uri="{FF2B5EF4-FFF2-40B4-BE49-F238E27FC236}">
                            <a16:creationId xmlns:a16="http://schemas.microsoft.com/office/drawing/2014/main" id="{B47A5CDD-C92A-4214-B977-9756639D3EE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14" y="2929523"/>
                        <a:ext cx="2281238" cy="675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3">
            <a:extLst>
              <a:ext uri="{FF2B5EF4-FFF2-40B4-BE49-F238E27FC236}">
                <a16:creationId xmlns:a16="http://schemas.microsoft.com/office/drawing/2014/main" id="{091EC7F4-9DA5-47F6-B085-47AA2D14A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63147"/>
              </p:ext>
            </p:extLst>
          </p:nvPr>
        </p:nvGraphicFramePr>
        <p:xfrm>
          <a:off x="1605438" y="3928477"/>
          <a:ext cx="1220391" cy="68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812447" imgH="457002" progId="Equation.3">
                  <p:embed/>
                </p:oleObj>
              </mc:Choice>
              <mc:Fallback>
                <p:oleObj name="Equation" r:id="rId7" imgW="812447" imgH="457002" progId="Equation.3">
                  <p:embed/>
                  <p:pic>
                    <p:nvPicPr>
                      <p:cNvPr id="13339" name="Object 33">
                        <a:extLst>
                          <a:ext uri="{FF2B5EF4-FFF2-40B4-BE49-F238E27FC236}">
                            <a16:creationId xmlns:a16="http://schemas.microsoft.com/office/drawing/2014/main" id="{2E57A956-2DBE-4FA6-B13A-C0AA1BF8B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438" y="3928477"/>
                        <a:ext cx="1220391" cy="686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F91FBBC-9D01-4228-8668-99D4BBA644A8}"/>
              </a:ext>
            </a:extLst>
          </p:cNvPr>
          <p:cNvSpPr/>
          <p:nvPr/>
        </p:nvSpPr>
        <p:spPr>
          <a:xfrm>
            <a:off x="362189" y="424555"/>
            <a:ext cx="2140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Case-control</a:t>
            </a: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643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-- </a:t>
            </a:r>
            <a:r>
              <a:rPr lang="en-AU" dirty="0" err="1"/>
              <a:t>assoc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58562" y="1950096"/>
            <a:ext cx="83225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It works with case/control and continuous phenotypes.</a:t>
            </a:r>
          </a:p>
          <a:p>
            <a:endParaRPr lang="en-US" dirty="0">
              <a:latin typeface="+mj-lt"/>
            </a:endParaRPr>
          </a:p>
          <a:p>
            <a:r>
              <a:rPr lang="en-US" sz="2100" b="1" dirty="0">
                <a:latin typeface="+mj-lt"/>
              </a:rPr>
              <a:t>Case-control  (</a:t>
            </a:r>
            <a:r>
              <a:rPr lang="en-AU" sz="2100" b="1" dirty="0">
                <a:latin typeface="+mj-lt"/>
              </a:rPr>
              <a:t>1df chi-square test, outputs </a:t>
            </a:r>
            <a:r>
              <a:rPr lang="en-AU" sz="2100" b="1" dirty="0" err="1">
                <a:latin typeface="+mj-lt"/>
              </a:rPr>
              <a:t>assoc</a:t>
            </a:r>
            <a:r>
              <a:rPr lang="en-AU" sz="2100" b="1" dirty="0">
                <a:latin typeface="+mj-lt"/>
              </a:rPr>
              <a:t>)</a:t>
            </a:r>
          </a:p>
          <a:p>
            <a:r>
              <a:rPr lang="en-AU" dirty="0">
                <a:latin typeface="+mj-lt"/>
              </a:rPr>
              <a:t>PLINK will recognise this is a case/control analysis because the phenotype just has:</a:t>
            </a:r>
          </a:p>
          <a:p>
            <a:r>
              <a:rPr lang="en-AU" dirty="0">
                <a:latin typeface="+mj-lt"/>
              </a:rPr>
              <a:t> 1 (for controls),</a:t>
            </a:r>
          </a:p>
          <a:p>
            <a:r>
              <a:rPr lang="en-AU" dirty="0">
                <a:latin typeface="+mj-lt"/>
              </a:rPr>
              <a:t> 2 (for cases),</a:t>
            </a:r>
          </a:p>
          <a:p>
            <a:r>
              <a:rPr lang="en-AU" dirty="0">
                <a:latin typeface="+mj-lt"/>
              </a:rPr>
              <a:t> and 0/-9/non-numeric (for missing). </a:t>
            </a:r>
          </a:p>
          <a:p>
            <a:endParaRPr lang="en-US" dirty="0">
              <a:latin typeface="+mj-lt"/>
            </a:endParaRPr>
          </a:p>
          <a:p>
            <a:r>
              <a:rPr lang="en-US" sz="21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Continuous (regression, outputs </a:t>
            </a:r>
            <a:r>
              <a:rPr lang="en-US" sz="21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qassoc</a:t>
            </a:r>
            <a:r>
              <a:rPr lang="en-AU" sz="21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)</a:t>
            </a:r>
            <a:endParaRPr lang="en-US" sz="2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If the file had </a:t>
            </a:r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more values than 0/-9/non-numeric, 1, and 2, PLINK will recognise the phenotype as continuous.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Note the code for cases, controls, and missing data can be changed using different flags.</a:t>
            </a:r>
          </a:p>
        </p:txBody>
      </p:sp>
    </p:spTree>
    <p:extLst>
      <p:ext uri="{BB962C8B-B14F-4D97-AF65-F5344CB8AC3E}">
        <p14:creationId xmlns:p14="http://schemas.microsoft.com/office/powerpoint/2010/main" val="19053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+mj-lt"/>
                <a:cs typeface="Courier New" panose="02070309020205020404" pitchFamily="49" charset="0"/>
              </a:rPr>
              <a:t>Go to the case-control folder</a:t>
            </a:r>
          </a:p>
          <a:p>
            <a:r>
              <a:rPr lang="en-AU" dirty="0">
                <a:latin typeface="+mj-lt"/>
                <a:cs typeface="Courier New" panose="02070309020205020404" pitchFamily="49" charset="0"/>
              </a:rPr>
              <a:t>How many cases and controls do you have?</a:t>
            </a:r>
          </a:p>
          <a:p>
            <a:r>
              <a:rPr lang="en-AU" dirty="0">
                <a:latin typeface="+mj-lt"/>
                <a:cs typeface="Courier New" panose="02070309020205020404" pitchFamily="49" charset="0"/>
              </a:rPr>
              <a:t>Is there any missing data?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C692A-E54E-44B1-BEDB-4A5FE069A2A5}"/>
              </a:ext>
            </a:extLst>
          </p:cNvPr>
          <p:cNvSpPr txBox="1"/>
          <p:nvPr/>
        </p:nvSpPr>
        <p:spPr>
          <a:xfrm>
            <a:off x="722465" y="681037"/>
            <a:ext cx="678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This is an Alzheimer's disease case-control sample</a:t>
            </a:r>
            <a:endParaRPr lang="en-AU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92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+mj-lt"/>
                <a:cs typeface="Courier New" panose="02070309020205020404" pitchFamily="49" charset="0"/>
              </a:rPr>
              <a:t>Go to the case-control folder</a:t>
            </a:r>
          </a:p>
          <a:p>
            <a:r>
              <a:rPr lang="en-AU" dirty="0">
                <a:latin typeface="+mj-lt"/>
                <a:cs typeface="Courier New" panose="02070309020205020404" pitchFamily="49" charset="0"/>
              </a:rPr>
              <a:t>How many cases and controls do you have?</a:t>
            </a:r>
          </a:p>
          <a:p>
            <a:r>
              <a:rPr lang="en-AU" dirty="0">
                <a:latin typeface="+mj-lt"/>
                <a:cs typeface="Courier New" panose="02070309020205020404" pitchFamily="49" charset="0"/>
              </a:rPr>
              <a:t>Is there any missing data?</a:t>
            </a:r>
          </a:p>
          <a:p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/>
              <a:t>awk</a:t>
            </a:r>
            <a:r>
              <a:rPr lang="en-US" dirty="0"/>
              <a:t> '{print $6}' </a:t>
            </a:r>
            <a:r>
              <a:rPr lang="en-US" dirty="0" err="1"/>
              <a:t>adclean.cc.fam</a:t>
            </a:r>
            <a:r>
              <a:rPr lang="en-US" dirty="0"/>
              <a:t> | sort | </a:t>
            </a:r>
            <a:r>
              <a:rPr lang="en-US" dirty="0" err="1"/>
              <a:t>uniq</a:t>
            </a:r>
            <a:r>
              <a:rPr lang="en-US" dirty="0"/>
              <a:t> -c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Courier New" panose="02070309020205020404" pitchFamily="49" charset="0"/>
              </a:rPr>
              <a:t>170 cases and 182 controls, no missing data</a:t>
            </a:r>
            <a:endParaRPr lang="en-AU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09390-4B2E-4385-9808-78FB036A12F8}"/>
              </a:ext>
            </a:extLst>
          </p:cNvPr>
          <p:cNvSpPr txBox="1"/>
          <p:nvPr/>
        </p:nvSpPr>
        <p:spPr>
          <a:xfrm>
            <a:off x="722465" y="681037"/>
            <a:ext cx="678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This is an Alzheimer's disease case-control sample</a:t>
            </a:r>
            <a:endParaRPr lang="en-AU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92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3589</TotalTime>
  <Words>3325</Words>
  <Application>Microsoft Office PowerPoint</Application>
  <PresentationFormat>On-screen Show (4:3)</PresentationFormat>
  <Paragraphs>429</Paragraphs>
  <Slides>58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Times New Roman</vt:lpstr>
      <vt:lpstr>Office Theme</vt:lpstr>
      <vt:lpstr>Equation</vt:lpstr>
      <vt:lpstr>GWAS and PLINK PRACTICAL</vt:lpstr>
      <vt:lpstr>Contents</vt:lpstr>
      <vt:lpstr>Data are freely available from:</vt:lpstr>
      <vt:lpstr>0. Set up</vt:lpstr>
      <vt:lpstr>Basic Association Test</vt:lpstr>
      <vt:lpstr>PowerPoint Presentation</vt:lpstr>
      <vt:lpstr>-- assoc</vt:lpstr>
      <vt:lpstr>PowerPoint Presentation</vt:lpstr>
      <vt:lpstr>PowerPoint Presentation</vt:lpstr>
      <vt:lpstr>Exercise 1. Association test for a binary trait</vt:lpstr>
      <vt:lpstr>Exercise 1. Association test for a binary trait</vt:lpstr>
      <vt:lpstr>PowerPoint Presentation</vt:lpstr>
      <vt:lpstr>PowerPoint Presentation</vt:lpstr>
      <vt:lpstr>(you will rarely use an association test)</vt:lpstr>
      <vt:lpstr>Logistic and linear regression</vt:lpstr>
      <vt:lpstr>How many covariates does the file adpc.txt have? What are they?</vt:lpstr>
      <vt:lpstr>How many covariates does the file adpc.txt have? What are they?</vt:lpstr>
      <vt:lpstr>Exercise 2.1. Logistic regression with PC1-PC4 as covariates</vt:lpstr>
      <vt:lpstr>Exercise 2.1. Logistic regression with PC1-PC4 as covariates</vt:lpstr>
      <vt:lpstr>PowerPoint Presentation</vt:lpstr>
      <vt:lpstr>PowerPoint Presentation</vt:lpstr>
      <vt:lpstr>Exercise 2.2. Logistic regression with PC1-PC4 as covariates hiding the covariates)</vt:lpstr>
      <vt:lpstr>Exercise 2.2. Logistic regression with PC1-PC4 as covariates hiding the covariates)</vt:lpstr>
      <vt:lpstr>Exercise 2.2. Logistic regression with PC1-PC4 as covariates hiding the covariates)</vt:lpstr>
      <vt:lpstr>Exercise 2.2. Logistic regression with PC1-PC4 as covariates hiding the covariates)</vt:lpstr>
      <vt:lpstr>PowerPoint Presentation</vt:lpstr>
      <vt:lpstr>Let’s plot the results</vt:lpstr>
      <vt:lpstr>QQ plot</vt:lpstr>
      <vt:lpstr>Manhattan plot</vt:lpstr>
      <vt:lpstr>Some examples of problematic QQ and Manhattan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QIMR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Colodro Conde</dc:creator>
  <cp:lastModifiedBy>Lucia Colodro Conde</cp:lastModifiedBy>
  <cp:revision>88</cp:revision>
  <dcterms:created xsi:type="dcterms:W3CDTF">2019-02-22T05:41:08Z</dcterms:created>
  <dcterms:modified xsi:type="dcterms:W3CDTF">2019-03-04T15:43:37Z</dcterms:modified>
</cp:coreProperties>
</file>