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15"/>
  </p:notesMasterIdLst>
  <p:sldIdLst>
    <p:sldId id="256" r:id="rId2"/>
    <p:sldId id="280" r:id="rId3"/>
    <p:sldId id="281" r:id="rId4"/>
    <p:sldId id="297" r:id="rId5"/>
    <p:sldId id="309" r:id="rId6"/>
    <p:sldId id="310" r:id="rId7"/>
    <p:sldId id="259" r:id="rId8"/>
    <p:sldId id="279" r:id="rId9"/>
    <p:sldId id="314" r:id="rId10"/>
    <p:sldId id="313" r:id="rId11"/>
    <p:sldId id="298" r:id="rId12"/>
    <p:sldId id="311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0FF"/>
    <a:srgbClr val="66FFFF"/>
    <a:srgbClr val="66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9" autoAdjust="0"/>
  </p:normalViewPr>
  <p:slideViewPr>
    <p:cSldViewPr snapToGrid="0" snapToObjects="1">
      <p:cViewPr varScale="1">
        <p:scale>
          <a:sx n="76" d="100"/>
          <a:sy n="7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9E25-C10B-724B-B9F3-51E2980FFD0F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2394-4C8B-C743-B7E0-ABF5BD2B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 = intercept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r>
              <a:rPr lang="en-US" baseline="0" dirty="0" smtClean="0"/>
              <a:t> = circles = 0; Cases = squares = 1; divide cases &amp; controls with a logistic function</a:t>
            </a:r>
          </a:p>
          <a:p>
            <a:r>
              <a:rPr lang="en-US" baseline="0" dirty="0" smtClean="0"/>
              <a:t>Odds of being a case given that a person has the ‘G’ allele</a:t>
            </a:r>
          </a:p>
          <a:p>
            <a:r>
              <a:rPr lang="en-US" dirty="0" smtClean="0"/>
              <a:t>Taking the logarithm of the logistic function</a:t>
            </a:r>
            <a:r>
              <a:rPr lang="en-US" baseline="0" dirty="0" smtClean="0"/>
              <a:t> (</a:t>
            </a:r>
            <a:r>
              <a:rPr lang="en-US" dirty="0" err="1" smtClean="0"/>
              <a:t>logit</a:t>
            </a:r>
            <a:r>
              <a:rPr lang="en-US" dirty="0" smtClean="0"/>
              <a:t>) gives</a:t>
            </a:r>
            <a:r>
              <a:rPr lang="en-US" baseline="0" dirty="0" smtClean="0"/>
              <a:t> </a:t>
            </a:r>
            <a:r>
              <a:rPr lang="en-US" dirty="0" smtClean="0"/>
              <a:t>terms that resemble a linear regression model; </a:t>
            </a:r>
            <a:r>
              <a:rPr lang="en-US" dirty="0" err="1" smtClean="0"/>
              <a:t>ln</a:t>
            </a:r>
            <a:r>
              <a:rPr lang="en-US" dirty="0" smtClean="0"/>
              <a:t>(P/1-P) = α + </a:t>
            </a:r>
            <a:r>
              <a:rPr lang="el-GR" dirty="0" smtClean="0"/>
              <a:t>β</a:t>
            </a:r>
            <a:r>
              <a:rPr lang="en-US" dirty="0" smtClean="0"/>
              <a:t>x</a:t>
            </a:r>
          </a:p>
          <a:p>
            <a:r>
              <a:rPr lang="en-US" dirty="0" smtClean="0"/>
              <a:t>α = log odds</a:t>
            </a:r>
            <a:r>
              <a:rPr lang="en-US" baseline="0" dirty="0" smtClean="0"/>
              <a:t> for control; </a:t>
            </a:r>
            <a:r>
              <a:rPr lang="en-US" dirty="0" smtClean="0"/>
              <a:t>α +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0" dirty="0" smtClean="0"/>
              <a:t> = log odds for cases;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0" dirty="0" smtClean="0"/>
              <a:t> = difference in log odds for cases compared to controls</a:t>
            </a:r>
            <a:endParaRPr lang="en-US" dirty="0" smtClean="0"/>
          </a:p>
          <a:p>
            <a:r>
              <a:rPr lang="en-AU" dirty="0" smtClean="0"/>
              <a:t>Taking the exponent</a:t>
            </a:r>
            <a:r>
              <a:rPr lang="en-AU" baseline="0" dirty="0" smtClean="0"/>
              <a:t> of the log odds gives the odds; difference in odds = odds ratio; exponent of the logistic </a:t>
            </a:r>
            <a:r>
              <a:rPr lang="el-GR" dirty="0" smtClean="0"/>
              <a:t>β</a:t>
            </a:r>
            <a:r>
              <a:rPr lang="en-AU" dirty="0" smtClean="0"/>
              <a:t> gives the odds ratio.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Disproportionate</a:t>
            </a:r>
            <a:r>
              <a:rPr lang="en-US" baseline="0" dirty="0" smtClean="0"/>
              <a:t> representation of cases in one population group, i.e. more cases in Population 1, also more blue, blue might be disease associated might be something else in population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1 million independent tests, common SNPs 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HapMap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5 x10-8 for 5% alpha, based on genome-wide testing burden of common sequence variation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LD (European) less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independence, higher p value: Lower LD (African) more independent tests, lower p-value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 &amp; YRI: 1 million testing burden in CEU &amp; twice that in YRI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Caucasian</a:t>
            </a:r>
            <a:r>
              <a:rPr lang="en-A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WTCCC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22AC-E33F-4921-A46A-2BDA240A65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41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effects = need large sample for power to detect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Replication through magnitude and direction.</a:t>
            </a:r>
          </a:p>
          <a:p>
            <a:r>
              <a:rPr lang="en-US" dirty="0" smtClean="0"/>
              <a:t>Indirect association, all</a:t>
            </a:r>
            <a:r>
              <a:rPr lang="en-US" baseline="0" dirty="0" smtClean="0"/>
              <a:t> SNPs in high LD are potential replicates, but need to check direction of the allele effects (LD link very useful)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zz.bwh.harvard.edu/gpc/" TargetMode="External"/><Relationship Id="rId3" Type="http://schemas.openxmlformats.org/officeDocument/2006/relationships/hyperlink" Target="https://csg.sph.umich.edu/abecasis/gas_power_calculator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Katrina Grasby and Lucia </a:t>
            </a:r>
            <a:r>
              <a:rPr lang="en-US" dirty="0" err="1" smtClean="0"/>
              <a:t>Colodro</a:t>
            </a:r>
            <a:r>
              <a:rPr lang="en-US" dirty="0" smtClean="0"/>
              <a:t> </a:t>
            </a:r>
            <a:r>
              <a:rPr lang="en-US" smtClean="0"/>
              <a:t>Conde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15018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Introduction to common variation, quality control, GWAS, and PLINK (Part II)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5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32" r="3132"/>
          <a:stretch>
            <a:fillRect/>
          </a:stretch>
        </p:blipFill>
        <p:spPr>
          <a:xfrm>
            <a:off x="4269157" y="1010802"/>
            <a:ext cx="4687913" cy="5476897"/>
          </a:xfrm>
        </p:spPr>
      </p:pic>
      <p:sp>
        <p:nvSpPr>
          <p:cNvPr id="9" name="TextBox 8"/>
          <p:cNvSpPr txBox="1"/>
          <p:nvPr/>
        </p:nvSpPr>
        <p:spPr>
          <a:xfrm>
            <a:off x="5897291" y="6477375"/>
            <a:ext cx="3059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 smtClean="0"/>
              <a:t>Manolio</a:t>
            </a:r>
            <a:r>
              <a:rPr lang="en-AU" sz="1000" dirty="0"/>
              <a:t>. </a:t>
            </a:r>
            <a:r>
              <a:rPr lang="en-AU" sz="1000" i="1" dirty="0"/>
              <a:t>N </a:t>
            </a:r>
            <a:r>
              <a:rPr lang="en-AU" sz="1000" i="1" dirty="0" err="1"/>
              <a:t>Engl</a:t>
            </a:r>
            <a:r>
              <a:rPr lang="en-AU" sz="1000" i="1" dirty="0"/>
              <a:t> J </a:t>
            </a:r>
            <a:r>
              <a:rPr lang="en-AU" sz="1000" i="1" dirty="0" smtClean="0"/>
              <a:t>Med</a:t>
            </a:r>
            <a:r>
              <a:rPr lang="en-AU" sz="1000" dirty="0" smtClean="0"/>
              <a:t>, </a:t>
            </a:r>
            <a:r>
              <a:rPr lang="en-AU" sz="1000" dirty="0"/>
              <a:t>2010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545134" cy="4718304"/>
          </a:xfrm>
        </p:spPr>
        <p:txBody>
          <a:bodyPr/>
          <a:lstStyle/>
          <a:p>
            <a:r>
              <a:rPr lang="en-US" dirty="0" smtClean="0"/>
              <a:t>Run GWAS in multiple samples &amp; meta-analyze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Replicate the just the “top hits”	 (i.e. </a:t>
            </a:r>
            <a:r>
              <a:rPr lang="en-US" i="1" dirty="0" smtClean="0"/>
              <a:t>p</a:t>
            </a:r>
            <a:r>
              <a:rPr lang="en-US" dirty="0" smtClean="0"/>
              <a:t> &lt; 1e-5)</a:t>
            </a:r>
          </a:p>
        </p:txBody>
      </p:sp>
    </p:spTree>
    <p:extLst>
      <p:ext uri="{BB962C8B-B14F-4D97-AF65-F5344CB8AC3E}">
        <p14:creationId xmlns:p14="http://schemas.microsoft.com/office/powerpoint/2010/main" val="275003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GWAS Findings (so far)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Thousands of genetic variants </a:t>
            </a:r>
          </a:p>
          <a:p>
            <a:r>
              <a:rPr lang="en-AU" sz="2800" dirty="0" smtClean="0"/>
              <a:t>Each has a very small effect</a:t>
            </a:r>
          </a:p>
          <a:p>
            <a:r>
              <a:rPr lang="en-AU" sz="2800" dirty="0" smtClean="0"/>
              <a:t>Large samples required</a:t>
            </a:r>
          </a:p>
          <a:p>
            <a:r>
              <a:rPr lang="en-AU" sz="2800" dirty="0" smtClean="0"/>
              <a:t>Can look at the cumulative effect</a:t>
            </a:r>
            <a:r>
              <a:rPr lang="mr-IN" sz="2800" dirty="0" smtClean="0"/>
              <a:t>…</a:t>
            </a:r>
            <a:endParaRPr lang="en-AU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4" y="3690695"/>
            <a:ext cx="8686800" cy="2866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114" y="6582689"/>
            <a:ext cx="3059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 smtClean="0"/>
              <a:t>Khera</a:t>
            </a:r>
            <a:r>
              <a:rPr lang="en-AU" sz="1000" dirty="0" smtClean="0"/>
              <a:t> et al. </a:t>
            </a:r>
            <a:r>
              <a:rPr lang="en-AU" sz="1000" i="1" dirty="0" smtClean="0"/>
              <a:t>Nat Gen</a:t>
            </a:r>
            <a:r>
              <a:rPr lang="en-AU" sz="1000" dirty="0" smtClean="0"/>
              <a:t>, 2018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4067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Quality Control</a:t>
            </a:r>
          </a:p>
          <a:p>
            <a:pPr marL="968349" lvl="1" indent="-457200"/>
            <a:r>
              <a:rPr lang="en-AU" dirty="0"/>
              <a:t>Genotyping Call Rate, HWE, MAF, Sample Call Rate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Confounders</a:t>
            </a:r>
          </a:p>
          <a:p>
            <a:pPr marL="968349" lvl="1" indent="-457200"/>
            <a:r>
              <a:rPr lang="en-AU" dirty="0"/>
              <a:t>Population stratification, any systematic difference between cases &amp;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Appropriate methods </a:t>
            </a:r>
            <a:r>
              <a:rPr lang="en-AU" dirty="0" smtClean="0"/>
              <a:t>for </a:t>
            </a:r>
            <a:r>
              <a:rPr lang="en-AU" dirty="0"/>
              <a:t>individuals are related</a:t>
            </a:r>
          </a:p>
          <a:p>
            <a:pPr marL="968349" lvl="1" indent="-457200"/>
            <a:r>
              <a:rPr lang="en-AU" dirty="0"/>
              <a:t>mixed models (e.g. SAIGE later in the week)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Sample size large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Indirect association</a:t>
            </a:r>
          </a:p>
          <a:p>
            <a:pPr marL="968349" lvl="1" indent="-457200"/>
            <a:r>
              <a:rPr lang="en-AU" dirty="0"/>
              <a:t>be wary of over-interpreting biology, follow-up work is essential</a:t>
            </a:r>
            <a:r>
              <a:rPr lang="en-AU" dirty="0" smtClean="0"/>
              <a:t>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657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A hypothesis free study of genetic variation across the entire human genome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Tests for genetic associations with continuous traits (e.g. height) or with the presence / absence of disease (e.g. cancer</a:t>
            </a:r>
            <a:r>
              <a:rPr lang="en-AU" dirty="0"/>
              <a:t>)</a:t>
            </a:r>
            <a:endParaRPr lang="en-AU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With a focus on low penetrance &amp; high frequency loci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Tests indirect association</a:t>
            </a:r>
          </a:p>
        </p:txBody>
      </p:sp>
      <p:pic>
        <p:nvPicPr>
          <p:cNvPr id="4" name="Picture 2" descr="Image result for direct indirect association GW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b="27424"/>
          <a:stretch/>
        </p:blipFill>
        <p:spPr bwMode="auto">
          <a:xfrm>
            <a:off x="457200" y="4877033"/>
            <a:ext cx="7680000" cy="15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477376"/>
            <a:ext cx="3059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Hirschhorn &amp; Daly. </a:t>
            </a:r>
            <a:r>
              <a:rPr lang="en-AU" sz="1000" i="1" dirty="0" smtClean="0"/>
              <a:t>Nat Rev Genet</a:t>
            </a:r>
            <a:r>
              <a:rPr lang="en-AU" sz="1000" i="1" dirty="0"/>
              <a:t> </a:t>
            </a:r>
            <a:r>
              <a:rPr lang="en-AU" sz="1000" dirty="0" smtClean="0"/>
              <a:t>(2014)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39703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it?</a:t>
            </a: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55" y="1778689"/>
            <a:ext cx="7476191" cy="4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477376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McCarthy et al. </a:t>
            </a:r>
            <a:r>
              <a:rPr lang="en-AU" sz="1000" i="1" dirty="0" smtClean="0"/>
              <a:t>Nat Rev Genet</a:t>
            </a:r>
            <a:r>
              <a:rPr lang="en-AU" sz="1000" i="1" dirty="0"/>
              <a:t> </a:t>
            </a:r>
            <a:r>
              <a:rPr lang="en-AU" sz="1000" dirty="0" smtClean="0"/>
              <a:t>(2008)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68598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Quantitative Trait</a:t>
            </a:r>
            <a:endParaRPr lang="en-AU" dirty="0"/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Linear Regression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dirty="0" smtClean="0"/>
              <a:t>	</a:t>
            </a:r>
            <a:r>
              <a:rPr lang="en-AU" dirty="0" err="1" smtClean="0"/>
              <a:t>Ŷ</a:t>
            </a:r>
            <a:r>
              <a:rPr lang="en-AU" dirty="0" smtClean="0"/>
              <a:t> =</a:t>
            </a:r>
            <a:r>
              <a:rPr lang="el-GR" dirty="0" smtClean="0"/>
              <a:t> α</a:t>
            </a:r>
            <a:r>
              <a:rPr lang="en-AU" i="1" dirty="0" smtClean="0"/>
              <a:t> + β</a:t>
            </a:r>
            <a:r>
              <a:rPr lang="en-AU" dirty="0" smtClean="0"/>
              <a:t>X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Ŷ</a:t>
            </a:r>
            <a:r>
              <a:rPr lang="en-AU" dirty="0" smtClean="0"/>
              <a:t> = score on phenotype</a:t>
            </a:r>
          </a:p>
          <a:p>
            <a:pPr marL="0" indent="0">
              <a:buNone/>
            </a:pPr>
            <a:r>
              <a:rPr lang="en-AU" dirty="0" smtClean="0"/>
              <a:t>X = </a:t>
            </a:r>
            <a:r>
              <a:rPr lang="en-US" dirty="0">
                <a:latin typeface="Futura Bk BT"/>
              </a:rPr>
              <a:t>0, 1 or 2 copies of </a:t>
            </a:r>
            <a:r>
              <a:rPr lang="en-US" dirty="0" smtClean="0">
                <a:latin typeface="Futura Bk BT"/>
              </a:rPr>
              <a:t>allele (“G”)</a:t>
            </a:r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i="1" dirty="0" smtClean="0"/>
              <a:t>β</a:t>
            </a:r>
            <a:r>
              <a:rPr lang="en-AU" dirty="0" smtClean="0"/>
              <a:t> = 0 	no association</a:t>
            </a:r>
            <a:endParaRPr lang="en-US" dirty="0"/>
          </a:p>
          <a:p>
            <a:pPr marL="0" indent="0">
              <a:buNone/>
            </a:pPr>
            <a:r>
              <a:rPr lang="en-AU" i="1" dirty="0"/>
              <a:t>β</a:t>
            </a:r>
            <a:r>
              <a:rPr lang="en-AU" dirty="0"/>
              <a:t> </a:t>
            </a:r>
            <a:r>
              <a:rPr lang="en-AU" dirty="0" smtClean="0"/>
              <a:t>&gt; </a:t>
            </a:r>
            <a:r>
              <a:rPr lang="en-AU" dirty="0"/>
              <a:t>0 </a:t>
            </a:r>
            <a:r>
              <a:rPr lang="en-AU" dirty="0" smtClean="0"/>
              <a:t>	G allele increases trait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β</a:t>
            </a:r>
            <a:r>
              <a:rPr lang="en-AU" dirty="0"/>
              <a:t> </a:t>
            </a:r>
            <a:r>
              <a:rPr lang="en-AU" dirty="0" smtClean="0"/>
              <a:t>&lt; </a:t>
            </a:r>
            <a:r>
              <a:rPr lang="en-AU" dirty="0"/>
              <a:t>0 </a:t>
            </a:r>
            <a:r>
              <a:rPr lang="en-AU" dirty="0" smtClean="0"/>
              <a:t>	G allele decreases trait</a:t>
            </a:r>
            <a:endParaRPr lang="en-AU" dirty="0"/>
          </a:p>
          <a:p>
            <a:endParaRPr lang="en-AU" dirty="0" smtClean="0"/>
          </a:p>
        </p:txBody>
      </p:sp>
      <p:pic>
        <p:nvPicPr>
          <p:cNvPr id="9" name="Picture 6" descr="FIGURE 3 | Linear regression test of single-SNP associations wit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3"/>
          <a:stretch/>
        </p:blipFill>
        <p:spPr bwMode="auto">
          <a:xfrm>
            <a:off x="5175370" y="1620044"/>
            <a:ext cx="3607487" cy="27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4665" y="6466657"/>
            <a:ext cx="1917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Balding. </a:t>
            </a:r>
            <a:r>
              <a:rPr lang="en-AU" sz="1000" i="1" dirty="0" smtClean="0"/>
              <a:t>Nat Rev Genet</a:t>
            </a:r>
            <a:r>
              <a:rPr lang="en-AU" sz="1000" i="1" dirty="0"/>
              <a:t> </a:t>
            </a:r>
            <a:r>
              <a:rPr lang="en-AU" sz="1000" dirty="0" smtClean="0"/>
              <a:t>(2006)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1580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Case-Control</a:t>
            </a:r>
            <a:endParaRPr lang="en-AU" dirty="0"/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Logistic Regression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14662" y="2286000"/>
            <a:ext cx="2799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j-lt"/>
              </a:rPr>
              <a:t>Controls</a:t>
            </a:r>
            <a:endParaRPr lang="en-GB" sz="2400" dirty="0">
              <a:latin typeface="+mj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264769" y="2286000"/>
            <a:ext cx="2335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j-lt"/>
              </a:rPr>
              <a:t>Cases</a:t>
            </a:r>
            <a:endParaRPr lang="en-GB" sz="2400" dirty="0"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3794" y="2945935"/>
            <a:ext cx="533400" cy="533400"/>
            <a:chOff x="3124496" y="2947558"/>
            <a:chExt cx="533400" cy="533400"/>
          </a:xfrm>
          <a:noFill/>
        </p:grpSpPr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95458" y="2972420"/>
            <a:ext cx="533400" cy="533400"/>
            <a:chOff x="3124496" y="2947558"/>
            <a:chExt cx="533400" cy="533400"/>
          </a:xfrm>
          <a:noFill/>
        </p:grpSpPr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6656" y="3663840"/>
            <a:ext cx="560871" cy="533400"/>
            <a:chOff x="3114154" y="2947558"/>
            <a:chExt cx="560871" cy="533400"/>
          </a:xfrm>
          <a:noFill/>
        </p:grpSpPr>
        <p:sp>
          <p:nvSpPr>
            <p:cNvPr id="43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solidFill>
              <a:srgbClr val="0F80FF"/>
            </a:solidFill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3114154" y="3034309"/>
              <a:ext cx="560871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>
                  <a:latin typeface="+mj-lt"/>
                </a:rPr>
                <a:t>G</a:t>
              </a:r>
              <a:r>
                <a:rPr lang="en-GB" sz="1600" dirty="0" smtClean="0">
                  <a:latin typeface="+mj-lt"/>
                </a:rPr>
                <a:t>/G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15252" y="3421717"/>
            <a:ext cx="533400" cy="533400"/>
            <a:chOff x="3124496" y="2947558"/>
            <a:chExt cx="533400" cy="533400"/>
          </a:xfrm>
          <a:noFill/>
        </p:grpSpPr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4785" y="4051211"/>
            <a:ext cx="533400" cy="533400"/>
            <a:chOff x="3124496" y="2947558"/>
            <a:chExt cx="533400" cy="533400"/>
          </a:xfrm>
          <a:noFill/>
        </p:grpSpPr>
        <p:sp>
          <p:nvSpPr>
            <p:cNvPr id="49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60111" y="3555745"/>
            <a:ext cx="535551" cy="533400"/>
            <a:chOff x="3124496" y="2947558"/>
            <a:chExt cx="535551" cy="533400"/>
          </a:xfrm>
        </p:grpSpPr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3129132" y="3034309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4554" y="4463695"/>
            <a:ext cx="533400" cy="533400"/>
            <a:chOff x="3124496" y="2947558"/>
            <a:chExt cx="533400" cy="533400"/>
          </a:xfrm>
          <a:noFill/>
        </p:grpSpPr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40494" y="4907701"/>
            <a:ext cx="533400" cy="533400"/>
            <a:chOff x="3124496" y="2947558"/>
            <a:chExt cx="533400" cy="533400"/>
          </a:xfrm>
          <a:noFill/>
        </p:grpSpPr>
        <p:sp>
          <p:nvSpPr>
            <p:cNvPr id="58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75614" y="4272655"/>
            <a:ext cx="533400" cy="533400"/>
            <a:chOff x="3124496" y="2947558"/>
            <a:chExt cx="533400" cy="533400"/>
          </a:xfrm>
          <a:noFill/>
        </p:grpSpPr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3141956" y="3034309"/>
              <a:ext cx="50526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61760" y="4321846"/>
            <a:ext cx="505267" cy="457200"/>
            <a:chOff x="5385037" y="3372863"/>
            <a:chExt cx="505267" cy="457200"/>
          </a:xfrm>
        </p:grpSpPr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5385037" y="3442142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26213" y="4947728"/>
            <a:ext cx="505267" cy="457200"/>
            <a:chOff x="5385037" y="3372863"/>
            <a:chExt cx="505267" cy="457200"/>
          </a:xfrm>
        </p:grpSpPr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5385037" y="3442142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A/A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703898" y="4997095"/>
            <a:ext cx="560871" cy="457200"/>
            <a:chOff x="5357236" y="3372863"/>
            <a:chExt cx="560871" cy="457200"/>
          </a:xfrm>
        </p:grpSpPr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0F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85" name="Text Box 12"/>
            <p:cNvSpPr txBox="1">
              <a:spLocks noChangeArrowheads="1"/>
            </p:cNvSpPr>
            <p:nvPr/>
          </p:nvSpPr>
          <p:spPr bwMode="auto">
            <a:xfrm>
              <a:off x="5357236" y="3442142"/>
              <a:ext cx="560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G/G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871889" y="4232116"/>
            <a:ext cx="530915" cy="457200"/>
            <a:chOff x="5372214" y="3372863"/>
            <a:chExt cx="530915" cy="457200"/>
          </a:xfrm>
        </p:grpSpPr>
        <p:sp>
          <p:nvSpPr>
            <p:cNvPr id="90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91" name="Text Box 12"/>
            <p:cNvSpPr txBox="1">
              <a:spLocks noChangeArrowheads="1"/>
            </p:cNvSpPr>
            <p:nvPr/>
          </p:nvSpPr>
          <p:spPr bwMode="auto">
            <a:xfrm>
              <a:off x="5372214" y="3442142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263134" y="3631945"/>
            <a:ext cx="530915" cy="457200"/>
            <a:chOff x="5372214" y="3372863"/>
            <a:chExt cx="530915" cy="457200"/>
          </a:xfrm>
        </p:grpSpPr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00" name="Text Box 12"/>
            <p:cNvSpPr txBox="1">
              <a:spLocks noChangeArrowheads="1"/>
            </p:cNvSpPr>
            <p:nvPr/>
          </p:nvSpPr>
          <p:spPr bwMode="auto">
            <a:xfrm>
              <a:off x="5372214" y="3442142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36112" y="2987677"/>
            <a:ext cx="530915" cy="457200"/>
            <a:chOff x="5372214" y="3372863"/>
            <a:chExt cx="530915" cy="457200"/>
          </a:xfrm>
        </p:grpSpPr>
        <p:sp>
          <p:nvSpPr>
            <p:cNvPr id="102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03" name="Text Box 12"/>
            <p:cNvSpPr txBox="1">
              <a:spLocks noChangeArrowheads="1"/>
            </p:cNvSpPr>
            <p:nvPr/>
          </p:nvSpPr>
          <p:spPr bwMode="auto">
            <a:xfrm>
              <a:off x="5372214" y="3442142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825843" y="3367199"/>
            <a:ext cx="530915" cy="457200"/>
            <a:chOff x="5372214" y="3372863"/>
            <a:chExt cx="530915" cy="457200"/>
          </a:xfrm>
        </p:grpSpPr>
        <p:sp>
          <p:nvSpPr>
            <p:cNvPr id="105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06" name="Text Box 12"/>
            <p:cNvSpPr txBox="1">
              <a:spLocks noChangeArrowheads="1"/>
            </p:cNvSpPr>
            <p:nvPr/>
          </p:nvSpPr>
          <p:spPr bwMode="auto">
            <a:xfrm>
              <a:off x="5372214" y="3442142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578868" y="4892829"/>
            <a:ext cx="535551" cy="533400"/>
            <a:chOff x="3124496" y="2947558"/>
            <a:chExt cx="535551" cy="533400"/>
          </a:xfrm>
        </p:grpSpPr>
        <p:sp>
          <p:nvSpPr>
            <p:cNvPr id="108" name="Oval 29"/>
            <p:cNvSpPr>
              <a:spLocks noChangeArrowheads="1"/>
            </p:cNvSpPr>
            <p:nvPr/>
          </p:nvSpPr>
          <p:spPr bwMode="auto">
            <a:xfrm>
              <a:off x="3124496" y="2947558"/>
              <a:ext cx="533400" cy="533400"/>
            </a:xfrm>
            <a:prstGeom prst="ellipse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09" name="Text Box 12"/>
            <p:cNvSpPr txBox="1">
              <a:spLocks noChangeArrowheads="1"/>
            </p:cNvSpPr>
            <p:nvPr/>
          </p:nvSpPr>
          <p:spPr bwMode="auto">
            <a:xfrm>
              <a:off x="3129132" y="3034309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G/A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67027" y="5004467"/>
            <a:ext cx="560871" cy="457200"/>
            <a:chOff x="5357236" y="3372863"/>
            <a:chExt cx="560871" cy="4572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0F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12" name="Text Box 12"/>
            <p:cNvSpPr txBox="1">
              <a:spLocks noChangeArrowheads="1"/>
            </p:cNvSpPr>
            <p:nvPr/>
          </p:nvSpPr>
          <p:spPr bwMode="auto">
            <a:xfrm>
              <a:off x="5357236" y="3442142"/>
              <a:ext cx="560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G/G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596668" y="4212004"/>
            <a:ext cx="560871" cy="457200"/>
            <a:chOff x="5357236" y="3372863"/>
            <a:chExt cx="560871" cy="457200"/>
          </a:xfrm>
        </p:grpSpPr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0F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15" name="Text Box 12"/>
            <p:cNvSpPr txBox="1">
              <a:spLocks noChangeArrowheads="1"/>
            </p:cNvSpPr>
            <p:nvPr/>
          </p:nvSpPr>
          <p:spPr bwMode="auto">
            <a:xfrm>
              <a:off x="5357236" y="3442142"/>
              <a:ext cx="560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G/G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91267" y="3280587"/>
            <a:ext cx="560871" cy="457200"/>
            <a:chOff x="5357236" y="3372863"/>
            <a:chExt cx="560871" cy="457200"/>
          </a:xfrm>
        </p:grpSpPr>
        <p:sp>
          <p:nvSpPr>
            <p:cNvPr id="117" name="Rectangle 21"/>
            <p:cNvSpPr>
              <a:spLocks noChangeArrowheads="1"/>
            </p:cNvSpPr>
            <p:nvPr/>
          </p:nvSpPr>
          <p:spPr bwMode="auto">
            <a:xfrm>
              <a:off x="5394669" y="3372863"/>
              <a:ext cx="457200" cy="457200"/>
            </a:xfrm>
            <a:prstGeom prst="rect">
              <a:avLst/>
            </a:prstGeom>
            <a:solidFill>
              <a:srgbClr val="0F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18" name="Text Box 12"/>
            <p:cNvSpPr txBox="1">
              <a:spLocks noChangeArrowheads="1"/>
            </p:cNvSpPr>
            <p:nvPr/>
          </p:nvSpPr>
          <p:spPr bwMode="auto">
            <a:xfrm>
              <a:off x="5357236" y="3442142"/>
              <a:ext cx="560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dirty="0" smtClean="0">
                  <a:latin typeface="+mj-lt"/>
                </a:rPr>
                <a:t>G/G</a:t>
              </a:r>
              <a:endParaRPr lang="en-GB" sz="1600" dirty="0">
                <a:latin typeface="+mj-lt"/>
              </a:endParaRPr>
            </a:p>
          </p:txBody>
        </p:sp>
      </p:grp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271374" y="5939028"/>
            <a:ext cx="5635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n-lt"/>
              </a:rPr>
              <a:t>The G allele </a:t>
            </a:r>
            <a:r>
              <a:rPr lang="en-GB" sz="2400" dirty="0">
                <a:latin typeface="+mn-lt"/>
              </a:rPr>
              <a:t>is </a:t>
            </a:r>
            <a:r>
              <a:rPr lang="en-GB" sz="2400" dirty="0" smtClean="0">
                <a:latin typeface="+mn-lt"/>
              </a:rPr>
              <a:t>associated </a:t>
            </a:r>
            <a:r>
              <a:rPr lang="en-GB" sz="2400" dirty="0">
                <a:latin typeface="+mn-lt"/>
              </a:rPr>
              <a:t>with disease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906705" y="3498573"/>
            <a:ext cx="30929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Allelic effect is an</a:t>
            </a:r>
          </a:p>
          <a:p>
            <a:r>
              <a:rPr lang="en-US" sz="2200" dirty="0" smtClean="0"/>
              <a:t>Odds Ratio (OR)</a:t>
            </a:r>
          </a:p>
          <a:p>
            <a:endParaRPr lang="en-US" sz="2200" dirty="0"/>
          </a:p>
          <a:p>
            <a:r>
              <a:rPr lang="en-US" sz="2200" dirty="0" smtClean="0"/>
              <a:t>OR &gt; 1 increases risk</a:t>
            </a:r>
          </a:p>
          <a:p>
            <a:r>
              <a:rPr lang="en-US" sz="2200" dirty="0" smtClean="0"/>
              <a:t>OR &lt; 1 decreases risk</a:t>
            </a:r>
            <a:endParaRPr lang="en-US" sz="2200" dirty="0"/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>
            <a:off x="4321647" y="2322998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129" name="Oval 29"/>
          <p:cNvSpPr>
            <a:spLocks noChangeArrowheads="1"/>
          </p:cNvSpPr>
          <p:nvPr/>
        </p:nvSpPr>
        <p:spPr bwMode="auto">
          <a:xfrm>
            <a:off x="1818185" y="230109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1" hangingPunct="1"/>
            <a:endParaRPr lang="en-US">
              <a:latin typeface="+mj-lt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906185" y="701499"/>
            <a:ext cx="4093455" cy="2320628"/>
            <a:chOff x="4906185" y="384349"/>
            <a:chExt cx="4093455" cy="2320628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3"/>
            <a:srcRect l="-104" r="1"/>
            <a:stretch/>
          </p:blipFill>
          <p:spPr>
            <a:xfrm>
              <a:off x="4906185" y="384349"/>
              <a:ext cx="4093455" cy="2320628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6254313" y="640311"/>
              <a:ext cx="1451513" cy="3735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20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1301" cy="4876800"/>
          </a:xfrm>
        </p:spPr>
        <p:txBody>
          <a:bodyPr/>
          <a:lstStyle/>
          <a:p>
            <a:r>
              <a:rPr lang="en-US" dirty="0" smtClean="0"/>
              <a:t>Population Stratification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Mean trait or case frequency</a:t>
            </a:r>
          </a:p>
          <a:p>
            <a:pPr marL="0" indent="0">
              <a:buNone/>
            </a:pPr>
            <a:r>
              <a:rPr lang="en-US" dirty="0" smtClean="0"/>
              <a:t>differences between populations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lleles with frequency differences</a:t>
            </a:r>
          </a:p>
          <a:p>
            <a:pPr marL="0" indent="0">
              <a:buNone/>
            </a:pPr>
            <a:r>
              <a:rPr lang="en-US" dirty="0" smtClean="0"/>
              <a:t>between populations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False positive </a:t>
            </a:r>
            <a:r>
              <a:rPr lang="en-US" smtClean="0"/>
              <a:t>/ negative </a:t>
            </a:r>
            <a:r>
              <a:rPr lang="en-US" dirty="0" smtClean="0"/>
              <a:t>associations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980"/>
          <a:stretch/>
        </p:blipFill>
        <p:spPr>
          <a:xfrm>
            <a:off x="5123211" y="1835850"/>
            <a:ext cx="3810000" cy="2379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4665" y="6466657"/>
            <a:ext cx="1917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Balding. </a:t>
            </a:r>
            <a:r>
              <a:rPr lang="en-AU" sz="1000" i="1" dirty="0" smtClean="0"/>
              <a:t>Nat Rev Genet</a:t>
            </a:r>
            <a:r>
              <a:rPr lang="en-AU" sz="1000" i="1" dirty="0"/>
              <a:t> </a:t>
            </a:r>
            <a:r>
              <a:rPr lang="en-AU" sz="1000" dirty="0" smtClean="0"/>
              <a:t>(2006)</a:t>
            </a:r>
            <a:endParaRPr lang="en-AU" sz="1000" dirty="0"/>
          </a:p>
        </p:txBody>
      </p:sp>
      <p:sp>
        <p:nvSpPr>
          <p:cNvPr id="7" name="Down Arrow 6"/>
          <p:cNvSpPr/>
          <p:nvPr/>
        </p:nvSpPr>
        <p:spPr>
          <a:xfrm>
            <a:off x="2070543" y="5239881"/>
            <a:ext cx="490953" cy="62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995833" y="3468352"/>
            <a:ext cx="640373" cy="6723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Multiple </a:t>
            </a:r>
            <a:r>
              <a:rPr lang="en-AU" dirty="0"/>
              <a:t>T</a:t>
            </a:r>
            <a:r>
              <a:rPr lang="en-AU" dirty="0" smtClean="0"/>
              <a:t>esting </a:t>
            </a:r>
            <a:r>
              <a:rPr lang="en-AU" dirty="0"/>
              <a:t>B</a:t>
            </a:r>
            <a:r>
              <a:rPr lang="en-AU" dirty="0" smtClean="0"/>
              <a:t>urden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38" y="2000769"/>
            <a:ext cx="4808194" cy="1595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6760" cy="487680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AU" i="1" dirty="0" smtClean="0">
                <a:solidFill>
                  <a:srgbClr val="FF0000"/>
                </a:solidFill>
              </a:rPr>
              <a:t>p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&lt; 5 x </a:t>
            </a:r>
            <a:r>
              <a:rPr lang="en-AU" dirty="0" smtClean="0">
                <a:solidFill>
                  <a:srgbClr val="FF0000"/>
                </a:solidFill>
              </a:rPr>
              <a:t>10</a:t>
            </a:r>
            <a:r>
              <a:rPr lang="en-AU" baseline="30000" dirty="0" smtClean="0">
                <a:solidFill>
                  <a:srgbClr val="FF0000"/>
                </a:solidFill>
              </a:rPr>
              <a:t>-8</a:t>
            </a:r>
          </a:p>
          <a:p>
            <a:pPr>
              <a:spcAft>
                <a:spcPts val="300"/>
              </a:spcAft>
            </a:pPr>
            <a:endParaRPr lang="en-AU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endParaRPr lang="en-AU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AU" dirty="0" smtClean="0">
                <a:solidFill>
                  <a:srgbClr val="000000"/>
                </a:solidFill>
              </a:rPr>
              <a:t>Consider ancestry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AU" dirty="0" smtClean="0">
                <a:solidFill>
                  <a:srgbClr val="000000"/>
                </a:solidFill>
              </a:rPr>
              <a:t>~ 1 million independent tests in Caucasians (CEU)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AU" dirty="0" smtClean="0">
                <a:solidFill>
                  <a:srgbClr val="000000"/>
                </a:solidFill>
              </a:rPr>
              <a:t>~ 2 million in African (YRI)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04" y="4389617"/>
            <a:ext cx="4637428" cy="12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</a:t>
            </a:r>
            <a:r>
              <a:rPr lang="en-AU" dirty="0"/>
              <a:t>S</a:t>
            </a:r>
            <a:r>
              <a:rPr lang="en-AU" dirty="0" smtClean="0"/>
              <a:t>ize &amp; Power</a:t>
            </a:r>
            <a:endParaRPr lang="en-AU" dirty="0"/>
          </a:p>
        </p:txBody>
      </p:sp>
      <p:pic>
        <p:nvPicPr>
          <p:cNvPr id="1026" name="Picture 2" descr="Image result for schizophrenia GW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802978"/>
            <a:ext cx="8709046" cy="30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5662989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36,989 cases</a:t>
            </a:r>
          </a:p>
          <a:p>
            <a:r>
              <a:rPr lang="en-AU" dirty="0" smtClean="0"/>
              <a:t>113,075 controls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598667" y="559098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9,394 cases</a:t>
            </a:r>
          </a:p>
          <a:p>
            <a:r>
              <a:rPr lang="en-AU" dirty="0" smtClean="0"/>
              <a:t>12,462 controls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802821" y="2220068"/>
            <a:ext cx="751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Schizophrenia Working Group of the Psychiatric Genomics Consortium.</a:t>
            </a:r>
          </a:p>
        </p:txBody>
      </p:sp>
    </p:spTree>
    <p:extLst>
      <p:ext uri="{BB962C8B-B14F-4D97-AF65-F5344CB8AC3E}">
        <p14:creationId xmlns:p14="http://schemas.microsoft.com/office/powerpoint/2010/main" val="233194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Power Calculation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Consider: Effect size, Sample size, Prevalence, MAF</a:t>
            </a:r>
          </a:p>
          <a:p>
            <a:pPr>
              <a:buNone/>
            </a:pPr>
            <a:r>
              <a:rPr lang="en-US" dirty="0" smtClean="0"/>
              <a:t>(more on Power later in the week)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Purcell</a:t>
            </a:r>
            <a:r>
              <a:rPr lang="en-US" dirty="0"/>
              <a:t>, </a:t>
            </a:r>
            <a:r>
              <a:rPr lang="en-US" dirty="0" err="1"/>
              <a:t>Cherny</a:t>
            </a:r>
            <a:r>
              <a:rPr lang="en-US" dirty="0"/>
              <a:t>, &amp; Sham. </a:t>
            </a:r>
            <a:r>
              <a:rPr lang="en-US" i="1" dirty="0"/>
              <a:t>Bioinformatics,</a:t>
            </a:r>
            <a:r>
              <a:rPr lang="en-US" dirty="0"/>
              <a:t> 2003</a:t>
            </a:r>
          </a:p>
          <a:p>
            <a:pPr>
              <a:buNone/>
            </a:pPr>
            <a:r>
              <a:rPr lang="en-US" dirty="0" smtClean="0">
                <a:latin typeface="Arial" charset="0"/>
                <a:hlinkClick r:id="rId2"/>
              </a:rPr>
              <a:t>http</a:t>
            </a:r>
            <a:r>
              <a:rPr lang="en-US" dirty="0">
                <a:latin typeface="Arial" charset="0"/>
                <a:hlinkClick r:id="rId2"/>
              </a:rPr>
              <a:t>://zzz.bwh.harvard.edu/gpc/</a:t>
            </a:r>
            <a:endParaRPr lang="en-US" dirty="0">
              <a:latin typeface="Arial" charset="0"/>
            </a:endParaRPr>
          </a:p>
          <a:p>
            <a:pPr>
              <a:buNone/>
            </a:pPr>
            <a:endParaRPr lang="en-US" dirty="0">
              <a:latin typeface="Arial" charset="0"/>
              <a:hlinkClick r:id="rId3"/>
            </a:endParaRPr>
          </a:p>
          <a:p>
            <a:pPr>
              <a:buNone/>
            </a:pPr>
            <a:r>
              <a:rPr lang="en-US" dirty="0"/>
              <a:t>Johnson &amp; </a:t>
            </a:r>
            <a:r>
              <a:rPr lang="en-US" dirty="0" err="1"/>
              <a:t>Abecasis</a:t>
            </a:r>
            <a:r>
              <a:rPr lang="en-US" dirty="0"/>
              <a:t>. </a:t>
            </a:r>
            <a:r>
              <a:rPr lang="en-US" i="1" dirty="0" err="1"/>
              <a:t>bioRxiv</a:t>
            </a:r>
            <a:r>
              <a:rPr lang="en-US" dirty="0"/>
              <a:t>, 2017</a:t>
            </a:r>
          </a:p>
          <a:p>
            <a:pPr>
              <a:buNone/>
            </a:pPr>
            <a:r>
              <a:rPr lang="en-US" dirty="0" smtClean="0">
                <a:latin typeface="Arial" charset="0"/>
                <a:hlinkClick r:id="rId3"/>
              </a:rPr>
              <a:t>https</a:t>
            </a:r>
            <a:r>
              <a:rPr lang="en-US" dirty="0">
                <a:latin typeface="Arial" charset="0"/>
                <a:hlinkClick r:id="rId3"/>
              </a:rPr>
              <a:t>://csg.sph.umich.edu/abecasis/gas_power_calculator/index.html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1408</TotalTime>
  <Words>757</Words>
  <Application>Microsoft Macintosh PowerPoint</Application>
  <PresentationFormat>On-screen Show (4:3)</PresentationFormat>
  <Paragraphs>134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PowerPoint Presentation</vt:lpstr>
      <vt:lpstr>What is it?</vt:lpstr>
      <vt:lpstr>Why do it?</vt:lpstr>
      <vt:lpstr>Quantitative Trait</vt:lpstr>
      <vt:lpstr>Case-Control</vt:lpstr>
      <vt:lpstr>Confounders</vt:lpstr>
      <vt:lpstr>Multiple Testing Burden</vt:lpstr>
      <vt:lpstr>Sample Size &amp; Power</vt:lpstr>
      <vt:lpstr>Power Calculation Tools</vt:lpstr>
      <vt:lpstr>Replication</vt:lpstr>
      <vt:lpstr>Key GWAS Findings (so far)</vt:lpstr>
      <vt:lpstr>GWAS check list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intensities to genotypes</dc:title>
  <dc:creator>Katrina Grasby</dc:creator>
  <cp:lastModifiedBy>Katrina Grasby</cp:lastModifiedBy>
  <cp:revision>396</cp:revision>
  <dcterms:created xsi:type="dcterms:W3CDTF">2019-02-25T20:28:32Z</dcterms:created>
  <dcterms:modified xsi:type="dcterms:W3CDTF">2019-03-04T16:10:09Z</dcterms:modified>
</cp:coreProperties>
</file>