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notesMasterIdLst>
    <p:notesMasterId r:id="rId39"/>
  </p:notesMasterIdLst>
  <p:sldIdLst>
    <p:sldId id="300" r:id="rId2"/>
    <p:sldId id="301" r:id="rId3"/>
    <p:sldId id="302" r:id="rId4"/>
    <p:sldId id="265" r:id="rId5"/>
    <p:sldId id="305" r:id="rId6"/>
    <p:sldId id="257" r:id="rId7"/>
    <p:sldId id="306" r:id="rId8"/>
    <p:sldId id="325" r:id="rId9"/>
    <p:sldId id="315" r:id="rId10"/>
    <p:sldId id="316" r:id="rId11"/>
    <p:sldId id="307" r:id="rId12"/>
    <p:sldId id="347" r:id="rId13"/>
    <p:sldId id="346" r:id="rId14"/>
    <p:sldId id="317" r:id="rId15"/>
    <p:sldId id="321" r:id="rId16"/>
    <p:sldId id="318" r:id="rId17"/>
    <p:sldId id="324" r:id="rId18"/>
    <p:sldId id="319" r:id="rId19"/>
    <p:sldId id="322" r:id="rId20"/>
    <p:sldId id="323" r:id="rId21"/>
    <p:sldId id="326" r:id="rId22"/>
    <p:sldId id="320" r:id="rId23"/>
    <p:sldId id="328" r:id="rId24"/>
    <p:sldId id="334" r:id="rId25"/>
    <p:sldId id="331" r:id="rId26"/>
    <p:sldId id="333" r:id="rId27"/>
    <p:sldId id="327" r:id="rId28"/>
    <p:sldId id="332" r:id="rId29"/>
    <p:sldId id="330" r:id="rId30"/>
    <p:sldId id="335" r:id="rId31"/>
    <p:sldId id="336" r:id="rId32"/>
    <p:sldId id="337" r:id="rId33"/>
    <p:sldId id="338" r:id="rId34"/>
    <p:sldId id="339" r:id="rId35"/>
    <p:sldId id="329" r:id="rId36"/>
    <p:sldId id="340" r:id="rId37"/>
    <p:sldId id="34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0FF"/>
    <a:srgbClr val="66FFFF"/>
    <a:srgbClr val="66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9" autoAdjust="0"/>
  </p:normalViewPr>
  <p:slideViewPr>
    <p:cSldViewPr snapToGrid="0" snapToObjects="1">
      <p:cViewPr varScale="1">
        <p:scale>
          <a:sx n="76" d="100"/>
          <a:sy n="76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9E25-C10B-724B-B9F3-51E2980FFD0F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2394-4C8B-C743-B7E0-ABF5BD2B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Sources</a:t>
            </a:r>
            <a:r>
              <a:rPr lang="en-AU" baseline="0" dirty="0" smtClean="0"/>
              <a:t> of genotyping errors are many and varied:</a:t>
            </a:r>
          </a:p>
          <a:p>
            <a:r>
              <a:rPr lang="en-AU" baseline="0" dirty="0" smtClean="0"/>
              <a:t>The DNA itself, low quality DNA, low quantity DNA, artefacts, contamination, chemical processing failure, machinery failure, human errors…</a:t>
            </a:r>
          </a:p>
          <a:p>
            <a:r>
              <a:rPr lang="en-AU" baseline="0" dirty="0" smtClean="0"/>
              <a:t>Prevention steps, or at least steps to ensure errors can be identified:</a:t>
            </a:r>
          </a:p>
          <a:p>
            <a:r>
              <a:rPr lang="en-AU" baseline="0" dirty="0" smtClean="0"/>
              <a:t>Plating of cases, controls, blanks (batch effects), males &amp; females (plate rotation),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Barcoded</a:t>
            </a:r>
            <a:r>
              <a:rPr lang="en-US" baseline="0" dirty="0" smtClean="0"/>
              <a:t> spit kit; Manifest with ID details; Rack of tubes; Extract DNA; Aliquot some for archive, some for use;  Plate some for SNP array.</a:t>
            </a:r>
          </a:p>
          <a:p>
            <a:r>
              <a:rPr lang="en-US" baseline="0" dirty="0" smtClean="0"/>
              <a:t>SNP array beads have probes to locate genomic position; designed to fluoresce if next nucleotide is a specific base;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2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Colour</a:t>
            </a:r>
            <a:r>
              <a:rPr lang="en-US" baseline="0" dirty="0" smtClean="0"/>
              <a:t> intensity read into genotyping code (a, c, t, g).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Top row: I</a:t>
            </a:r>
            <a:r>
              <a:rPr lang="en-US" dirty="0" smtClean="0"/>
              <a:t>deally 3 clusters,</a:t>
            </a:r>
            <a:r>
              <a:rPr lang="en-US" baseline="0" dirty="0" smtClean="0"/>
              <a:t> e.g. AA AG GG; </a:t>
            </a:r>
            <a:r>
              <a:rPr lang="en-US" dirty="0" smtClean="0"/>
              <a:t>Overlap between clusters leads to missing genotype calls; If failed genotypes are biased to one allele it will biased estimates of frequencies.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Bottom</a:t>
            </a:r>
            <a:r>
              <a:rPr lang="en-US" baseline="0" dirty="0" smtClean="0"/>
              <a:t> row: Rare alleles; Monomorphic; </a:t>
            </a:r>
            <a:r>
              <a:rPr lang="en-US" dirty="0" smtClean="0"/>
              <a:t>Error in allele calling.</a:t>
            </a:r>
            <a:endParaRPr lang="en-US" baseline="0" dirty="0" smtClean="0"/>
          </a:p>
          <a:p>
            <a:r>
              <a:rPr lang="en-US" baseline="0" dirty="0" smtClean="0"/>
              <a:t>While image files are provided by genotyping company, the first genotyping quality steps are done by the genotyping company and a report returned with the genotyped data.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Sex check compares</a:t>
            </a:r>
            <a:r>
              <a:rPr lang="en-US" baseline="0" dirty="0" smtClean="0"/>
              <a:t> sex of </a:t>
            </a:r>
            <a:r>
              <a:rPr lang="en-US" baseline="0" dirty="0" err="1" smtClean="0"/>
              <a:t>ped</a:t>
            </a:r>
            <a:r>
              <a:rPr lang="en-US" baseline="0" dirty="0" smtClean="0"/>
              <a:t> file with sex from genotype</a:t>
            </a:r>
            <a:endParaRPr lang="en-US" dirty="0" smtClean="0"/>
          </a:p>
          <a:p>
            <a:r>
              <a:rPr lang="en-US" dirty="0" err="1" smtClean="0"/>
              <a:t>Heterozygosity</a:t>
            </a:r>
            <a:r>
              <a:rPr lang="en-US" dirty="0" smtClean="0"/>
              <a:t>: excessive ~ DNA contamination, reduced ~ inbreeding</a:t>
            </a:r>
          </a:p>
          <a:p>
            <a:r>
              <a:rPr lang="en-US" dirty="0" smtClean="0"/>
              <a:t>Order of QC will affect how many people or SNPs are kept/dropped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Inappropriate</a:t>
            </a:r>
            <a:r>
              <a:rPr lang="en-US" baseline="0" dirty="0" smtClean="0"/>
              <a:t> inferences can be concluded about a sample based on </a:t>
            </a:r>
            <a:r>
              <a:rPr lang="en-US" baseline="0" dirty="0" err="1" smtClean="0"/>
              <a:t>QC,another</a:t>
            </a:r>
            <a:r>
              <a:rPr lang="en-US" baseline="0" dirty="0" smtClean="0"/>
              <a:t> reason why order of QC might matter.</a:t>
            </a:r>
          </a:p>
          <a:p>
            <a:r>
              <a:rPr lang="en-US" baseline="0" dirty="0" smtClean="0"/>
              <a:t>This example shows that high rates of </a:t>
            </a:r>
            <a:r>
              <a:rPr lang="en-US" baseline="0" dirty="0" err="1" smtClean="0"/>
              <a:t>homozygosity</a:t>
            </a:r>
            <a:r>
              <a:rPr lang="en-US" baseline="0" dirty="0" smtClean="0"/>
              <a:t> can correlate with poor sample call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6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 &lt; 0.2 = female calls, F &gt; 0.8 = male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before and after QC on </a:t>
            </a:r>
            <a:r>
              <a:rPr lang="en-US" dirty="0" err="1" smtClean="0"/>
              <a:t>geno</a:t>
            </a:r>
            <a:r>
              <a:rPr lang="en-US" dirty="0" smtClean="0"/>
              <a:t>, </a:t>
            </a:r>
            <a:r>
              <a:rPr lang="en-US" dirty="0" err="1" smtClean="0"/>
              <a:t>maf</a:t>
            </a:r>
            <a:r>
              <a:rPr lang="en-US" dirty="0" smtClean="0"/>
              <a:t>, </a:t>
            </a:r>
            <a:r>
              <a:rPr lang="en-US" dirty="0" err="1" smtClean="0"/>
              <a:t>hwe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02C34B-57FA-004A-9B41-71F23A5D9DF0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g-genomics.org/plink/1.9" TargetMode="External"/><Relationship Id="rId3" Type="http://schemas.openxmlformats.org/officeDocument/2006/relationships/hyperlink" Target="http://zzz.bwh.harvard.edu/plink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genome.ucsc.edu/cgi-bin/hgLiftOve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med.miami.edu/myers/LFuN/LFUN/DATA.html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Quality control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practical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00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Plink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://www.cog-genomics.org/plink/1.9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://zzz.bwh.harvard.edu/plink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Default Plink coding</a:t>
            </a:r>
          </a:p>
          <a:p>
            <a:pPr marL="0" indent="0">
              <a:buNone/>
            </a:pPr>
            <a:r>
              <a:rPr lang="en-US" dirty="0" smtClean="0"/>
              <a:t>Male </a:t>
            </a:r>
            <a:r>
              <a:rPr lang="en-US" dirty="0"/>
              <a:t>= 1, </a:t>
            </a:r>
            <a:r>
              <a:rPr lang="en-US" dirty="0" smtClean="0"/>
              <a:t>Female </a:t>
            </a:r>
            <a:r>
              <a:rPr lang="en-US" dirty="0"/>
              <a:t>= 2;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ase </a:t>
            </a:r>
            <a:r>
              <a:rPr lang="en-US" dirty="0"/>
              <a:t>= 1, </a:t>
            </a:r>
            <a:r>
              <a:rPr lang="en-US" dirty="0" smtClean="0"/>
              <a:t>Control </a:t>
            </a:r>
            <a:r>
              <a:rPr lang="en-US" dirty="0"/>
              <a:t>= 2, </a:t>
            </a:r>
            <a:r>
              <a:rPr lang="en-US" dirty="0" smtClean="0"/>
              <a:t>Missing </a:t>
            </a:r>
            <a:r>
              <a:rPr lang="en-US" dirty="0"/>
              <a:t>= -</a:t>
            </a:r>
            <a:r>
              <a:rPr lang="en-US" dirty="0" smtClean="0"/>
              <a:t>9 or 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ap </a:t>
            </a:r>
            <a:r>
              <a:rPr lang="en-US" dirty="0"/>
              <a:t>file contains location/position information in the genetic variants</a:t>
            </a:r>
            <a:endParaRPr lang="en-US" dirty="0" smtClean="0"/>
          </a:p>
          <a:p>
            <a:r>
              <a:rPr lang="en-US" dirty="0" smtClean="0"/>
              <a:t>Columns: CHR </a:t>
            </a:r>
            <a:r>
              <a:rPr lang="en-US" dirty="0"/>
              <a:t>SNP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centimorgan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BP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0" y="3663874"/>
            <a:ext cx="69088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776" y="1800255"/>
            <a:ext cx="4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less </a:t>
            </a:r>
            <a:r>
              <a:rPr lang="en-AU" sz="2000" dirty="0">
                <a:latin typeface="Courier"/>
                <a:cs typeface="Courier"/>
              </a:rPr>
              <a:t>-</a:t>
            </a:r>
            <a:r>
              <a:rPr lang="en-US" sz="2000" dirty="0" smtClean="0">
                <a:latin typeface="Courier"/>
                <a:cs typeface="Courier"/>
              </a:rPr>
              <a:t>S </a:t>
            </a:r>
            <a:r>
              <a:rPr lang="en-US" sz="2000" dirty="0" err="1" smtClean="0">
                <a:latin typeface="Courier"/>
                <a:cs typeface="Courier"/>
              </a:rPr>
              <a:t>cc.map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446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https://genome.ucsc.edu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7901"/>
            <a:ext cx="9144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9299"/>
            <a:ext cx="9144000" cy="213064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7404" y="2797051"/>
            <a:ext cx="1286189" cy="73945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9872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Remap build (if required)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112"/>
            <a:ext cx="9144000" cy="2778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623781"/>
            <a:ext cx="836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https://genome.ucsc.edu/cgi-bin/</a:t>
            </a:r>
            <a:r>
              <a:rPr lang="en-US" dirty="0" smtClean="0">
                <a:hlinkClick r:id="rId3"/>
              </a:rPr>
              <a:t>hgLiftOver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Plink file format --</a:t>
            </a:r>
            <a:r>
              <a:rPr lang="en-US" dirty="0" err="1" smtClean="0"/>
              <a:t>bfile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Plink has a binary file format for genotyped data that reduces the size of the </a:t>
            </a:r>
            <a:r>
              <a:rPr lang="en-US" dirty="0" err="1"/>
              <a:t>ped</a:t>
            </a:r>
            <a:r>
              <a:rPr lang="en-US" dirty="0"/>
              <a:t> file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Converting to </a:t>
            </a:r>
            <a:r>
              <a:rPr lang="en-US" dirty="0" err="1" smtClean="0"/>
              <a:t>bfile</a:t>
            </a:r>
            <a:r>
              <a:rPr lang="en-US" dirty="0" smtClean="0"/>
              <a:t> format holds the phenotypic and genetic data in 3 files.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phenotype </a:t>
            </a:r>
            <a:r>
              <a:rPr lang="en-US" dirty="0" smtClean="0"/>
              <a:t>information is contained in the </a:t>
            </a:r>
            <a:r>
              <a:rPr lang="en-US" dirty="0"/>
              <a:t>.</a:t>
            </a:r>
            <a:r>
              <a:rPr lang="en-US" dirty="0" err="1"/>
              <a:t>fam</a:t>
            </a:r>
            <a:r>
              <a:rPr lang="en-US" dirty="0"/>
              <a:t> </a:t>
            </a:r>
            <a:r>
              <a:rPr lang="en-US" dirty="0" smtClean="0"/>
              <a:t>file </a:t>
            </a:r>
          </a:p>
          <a:p>
            <a:r>
              <a:rPr lang="en-US" dirty="0" smtClean="0"/>
              <a:t>The genotype data is converted into </a:t>
            </a:r>
            <a:r>
              <a:rPr lang="en-US" dirty="0"/>
              <a:t>a binary </a:t>
            </a:r>
            <a:r>
              <a:rPr lang="en-US" dirty="0" smtClean="0"/>
              <a:t>form and saved in the .bed file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map file is converted to a .</a:t>
            </a:r>
            <a:r>
              <a:rPr lang="en-US" dirty="0" err="1"/>
              <a:t>bim</a:t>
            </a:r>
            <a:r>
              <a:rPr lang="en-US" dirty="0"/>
              <a:t> file, which in addition to the position information it includes the alleles.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file format to </a:t>
            </a:r>
            <a:r>
              <a:rPr lang="en-US" dirty="0" err="1" smtClean="0"/>
              <a:t>bfile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2376"/>
            <a:ext cx="8229600" cy="3824623"/>
          </a:xfrm>
        </p:spPr>
        <p:txBody>
          <a:bodyPr/>
          <a:lstStyle/>
          <a:p>
            <a:r>
              <a:rPr lang="en-US" dirty="0" smtClean="0"/>
              <a:t>Errors </a:t>
            </a:r>
            <a:r>
              <a:rPr lang="en-US" dirty="0"/>
              <a:t>in Plink will stop progress, warnings are for you to make decisions </a:t>
            </a:r>
            <a:r>
              <a:rPr lang="en-US" dirty="0" smtClean="0"/>
              <a:t>about</a:t>
            </a:r>
          </a:p>
          <a:p>
            <a:endParaRPr lang="en-US" dirty="0"/>
          </a:p>
          <a:p>
            <a:r>
              <a:rPr lang="en-US" dirty="0"/>
              <a:t>Warning: 2177 het. haploid genotypes present (see </a:t>
            </a:r>
            <a:r>
              <a:rPr lang="en-US" dirty="0" err="1"/>
              <a:t>cc.begin.hh</a:t>
            </a:r>
            <a:r>
              <a:rPr lang="en-US" dirty="0"/>
              <a:t> )</a:t>
            </a:r>
          </a:p>
          <a:p>
            <a:r>
              <a:rPr lang="en-US" dirty="0" smtClean="0"/>
              <a:t>Heterozygous </a:t>
            </a:r>
            <a:r>
              <a:rPr lang="en-US" dirty="0"/>
              <a:t>haploid errors may be pseudo-autosomal region of </a:t>
            </a:r>
            <a:r>
              <a:rPr lang="en-US" dirty="0" err="1"/>
              <a:t>chr</a:t>
            </a:r>
            <a:r>
              <a:rPr lang="en-US" dirty="0"/>
              <a:t> X, </a:t>
            </a:r>
            <a:r>
              <a:rPr lang="en-US" dirty="0" smtClean="0"/>
              <a:t>if they are can use the </a:t>
            </a:r>
            <a:r>
              <a:rPr lang="en-US" dirty="0"/>
              <a:t>split-</a:t>
            </a:r>
            <a:r>
              <a:rPr lang="en-US" dirty="0" smtClean="0"/>
              <a:t>x </a:t>
            </a:r>
            <a:r>
              <a:rPr lang="en-US" dirty="0" err="1" smtClean="0"/>
              <a:t>fcommand</a:t>
            </a:r>
            <a:endParaRPr lang="en-US" dirty="0"/>
          </a:p>
          <a:p>
            <a:r>
              <a:rPr lang="en-US" dirty="0" smtClean="0"/>
              <a:t>First </a:t>
            </a:r>
            <a:r>
              <a:rPr lang="en-US" dirty="0"/>
              <a:t>we will check for sex errors in the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1671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ped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cc.ped</a:t>
            </a:r>
            <a:r>
              <a:rPr lang="en-US" sz="2000" dirty="0">
                <a:latin typeface="Courier"/>
                <a:cs typeface="Courier"/>
              </a:rPr>
              <a:t> --map </a:t>
            </a:r>
            <a:r>
              <a:rPr lang="en-US" sz="2000" dirty="0" err="1">
                <a:latin typeface="Courier"/>
                <a:cs typeface="Courier"/>
              </a:rPr>
              <a:t>cc.map</a:t>
            </a:r>
            <a:r>
              <a:rPr lang="en-US" sz="2000" dirty="0">
                <a:latin typeface="Courier"/>
                <a:cs typeface="Courier"/>
              </a:rPr>
              <a:t> --make-bed --out </a:t>
            </a:r>
            <a:r>
              <a:rPr lang="en-US" sz="2000" dirty="0" err="1">
                <a:latin typeface="Courier"/>
                <a:cs typeface="Courier"/>
              </a:rPr>
              <a:t>cc.begin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1888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heck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4251"/>
            <a:ext cx="8229600" cy="3652748"/>
          </a:xfrm>
        </p:spPr>
        <p:txBody>
          <a:bodyPr/>
          <a:lstStyle/>
          <a:p>
            <a:r>
              <a:rPr lang="en-US" dirty="0"/>
              <a:t>Checking sex early in QC can be a useful to see if there has been a plate rotation in the genotyping. </a:t>
            </a:r>
            <a:endParaRPr lang="en-US" dirty="0" smtClean="0"/>
          </a:p>
          <a:p>
            <a:r>
              <a:rPr lang="en-US" dirty="0" smtClean="0"/>
              <a:t>check</a:t>
            </a:r>
            <a:r>
              <a:rPr lang="en-US" dirty="0"/>
              <a:t>-sex is </a:t>
            </a:r>
            <a:r>
              <a:rPr lang="en-US" dirty="0" smtClean="0"/>
              <a:t>a </a:t>
            </a:r>
            <a:r>
              <a:rPr lang="en-US" dirty="0" err="1"/>
              <a:t>heterozygosity</a:t>
            </a:r>
            <a:r>
              <a:rPr lang="en-US" dirty="0"/>
              <a:t> check of </a:t>
            </a:r>
            <a:r>
              <a:rPr lang="en-US" dirty="0" err="1"/>
              <a:t>chr</a:t>
            </a:r>
            <a:r>
              <a:rPr lang="en-US" dirty="0"/>
              <a:t> </a:t>
            </a:r>
            <a:r>
              <a:rPr lang="en-US" dirty="0" smtClean="0"/>
              <a:t>X</a:t>
            </a:r>
            <a:endParaRPr lang="en-US" dirty="0"/>
          </a:p>
          <a:p>
            <a:r>
              <a:rPr lang="en-US" dirty="0" smtClean="0"/>
              <a:t>Males </a:t>
            </a:r>
            <a:r>
              <a:rPr lang="en-US" dirty="0"/>
              <a:t>have one </a:t>
            </a:r>
            <a:r>
              <a:rPr lang="en-US" dirty="0" err="1"/>
              <a:t>chr</a:t>
            </a:r>
            <a:r>
              <a:rPr lang="en-US" dirty="0"/>
              <a:t> X, females have 2</a:t>
            </a:r>
          </a:p>
          <a:p>
            <a:r>
              <a:rPr lang="en-US" dirty="0" smtClean="0"/>
              <a:t>The </a:t>
            </a:r>
            <a:r>
              <a:rPr lang="en-US" dirty="0"/>
              <a:t>F statistic is the probability an individual inherited two </a:t>
            </a:r>
            <a:r>
              <a:rPr lang="en-US" dirty="0" smtClean="0"/>
              <a:t>identical alleles from </a:t>
            </a:r>
            <a:r>
              <a:rPr lang="en-US" dirty="0"/>
              <a:t>a single ancestor.</a:t>
            </a:r>
          </a:p>
          <a:p>
            <a:r>
              <a:rPr lang="en-US" dirty="0" smtClean="0"/>
              <a:t>In </a:t>
            </a:r>
            <a:r>
              <a:rPr lang="en-US" dirty="0"/>
              <a:t>the case of males this should be close to 1, for females it should be close to 0.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671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cc.begin</a:t>
            </a:r>
            <a:r>
              <a:rPr lang="en-US" sz="2000" dirty="0">
                <a:latin typeface="Courier"/>
                <a:cs typeface="Courier"/>
              </a:rPr>
              <a:t> --check-sex --out </a:t>
            </a:r>
            <a:r>
              <a:rPr lang="en-US" sz="2000" dirty="0" smtClean="0">
                <a:latin typeface="Courier"/>
                <a:cs typeface="Courier"/>
              </a:rPr>
              <a:t>sex</a:t>
            </a:r>
          </a:p>
          <a:p>
            <a:endParaRPr lang="en-US" sz="2000" dirty="0">
              <a:latin typeface="Courier"/>
              <a:cs typeface="Courier"/>
            </a:endParaRPr>
          </a:p>
          <a:p>
            <a:r>
              <a:rPr lang="en-US" sz="2000" dirty="0">
                <a:latin typeface="Courier"/>
                <a:cs typeface="Courier"/>
              </a:rPr>
              <a:t>less </a:t>
            </a:r>
            <a:r>
              <a:rPr lang="en-US" sz="2000" dirty="0" err="1">
                <a:latin typeface="Courier"/>
                <a:cs typeface="Courier"/>
              </a:rPr>
              <a:t>sex.sexcheck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46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Sex (plink-</a:t>
            </a:r>
            <a:r>
              <a:rPr lang="en-US" dirty="0" err="1" smtClean="0"/>
              <a:t>qc.R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7" y="1540713"/>
            <a:ext cx="3713911" cy="4772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94" t="12709" b="9637"/>
          <a:stretch/>
        </p:blipFill>
        <p:spPr>
          <a:xfrm>
            <a:off x="4611684" y="1771424"/>
            <a:ext cx="4294681" cy="4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emove IDs mismatched on sex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the 3 individuals flagged as not a match between reported and genotyped sex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Remove </a:t>
            </a:r>
            <a:r>
              <a:rPr lang="en-US" dirty="0"/>
              <a:t>those individuals</a:t>
            </a:r>
          </a:p>
          <a:p>
            <a:r>
              <a:rPr lang="en-US" dirty="0"/>
              <a:t>plink --</a:t>
            </a:r>
            <a:r>
              <a:rPr lang="en-US" dirty="0" err="1"/>
              <a:t>bfile</a:t>
            </a:r>
            <a:r>
              <a:rPr lang="en-US" dirty="0"/>
              <a:t> </a:t>
            </a:r>
            <a:r>
              <a:rPr lang="en-US" dirty="0" err="1"/>
              <a:t>cc.begin</a:t>
            </a:r>
            <a:r>
              <a:rPr lang="en-US" dirty="0"/>
              <a:t> --remove </a:t>
            </a:r>
            <a:r>
              <a:rPr lang="en-US" dirty="0" err="1"/>
              <a:t>sex.drop</a:t>
            </a:r>
            <a:r>
              <a:rPr lang="en-US" dirty="0"/>
              <a:t> --make-bed --out cc.qc1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3701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grep</a:t>
            </a:r>
            <a:r>
              <a:rPr lang="en-US" sz="2000" dirty="0">
                <a:latin typeface="Courier"/>
                <a:cs typeface="Courier"/>
              </a:rPr>
              <a:t> PROBLEM </a:t>
            </a:r>
            <a:r>
              <a:rPr lang="en-US" sz="2000" dirty="0" err="1">
                <a:latin typeface="Courier"/>
                <a:cs typeface="Courier"/>
              </a:rPr>
              <a:t>sex.sexcheck</a:t>
            </a:r>
            <a:r>
              <a:rPr lang="en-US" sz="2000" dirty="0">
                <a:latin typeface="Courier"/>
                <a:cs typeface="Courier"/>
              </a:rPr>
              <a:t> &gt; </a:t>
            </a:r>
            <a:r>
              <a:rPr lang="en-US" sz="2000" dirty="0" err="1">
                <a:latin typeface="Courier"/>
                <a:cs typeface="Courier"/>
              </a:rPr>
              <a:t>sex.drop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6191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cc.begin</a:t>
            </a:r>
            <a:r>
              <a:rPr lang="en-US" sz="2000" dirty="0">
                <a:latin typeface="Courier"/>
                <a:cs typeface="Courier"/>
              </a:rPr>
              <a:t> --remove </a:t>
            </a:r>
            <a:r>
              <a:rPr lang="en-US" sz="2000" dirty="0" err="1">
                <a:latin typeface="Courier"/>
                <a:cs typeface="Courier"/>
              </a:rPr>
              <a:t>sex.drop</a:t>
            </a:r>
            <a:r>
              <a:rPr lang="en-US" sz="2000" dirty="0">
                <a:latin typeface="Courier"/>
                <a:cs typeface="Courier"/>
              </a:rPr>
              <a:t> --make-bed --out cc.qc1</a:t>
            </a:r>
          </a:p>
        </p:txBody>
      </p:sp>
    </p:spTree>
    <p:extLst>
      <p:ext uri="{BB962C8B-B14F-4D97-AF65-F5344CB8AC3E}">
        <p14:creationId xmlns:p14="http://schemas.microsoft.com/office/powerpoint/2010/main" val="300326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haploid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split-x to see if the remaining issues are due to the pseudo-autosomal </a:t>
            </a:r>
            <a:r>
              <a:rPr lang="en-US" dirty="0" smtClean="0"/>
              <a:t>regions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check chromosome, this </a:t>
            </a:r>
            <a:r>
              <a:rPr lang="en-US" dirty="0" err="1"/>
              <a:t>awk</a:t>
            </a:r>
            <a:r>
              <a:rPr lang="en-US" dirty="0"/>
              <a:t> code will match on the chromosome from the </a:t>
            </a:r>
            <a:r>
              <a:rPr lang="en-US" dirty="0" err="1" smtClean="0"/>
              <a:t>bim</a:t>
            </a:r>
            <a:r>
              <a:rPr lang="en-US" dirty="0" smtClean="0"/>
              <a:t> </a:t>
            </a:r>
            <a:r>
              <a:rPr lang="en-US" dirty="0"/>
              <a:t>file to the remaining </a:t>
            </a:r>
            <a:r>
              <a:rPr lang="en-US" dirty="0" err="1"/>
              <a:t>het.haploid</a:t>
            </a:r>
            <a:r>
              <a:rPr lang="en-US" dirty="0"/>
              <a:t> </a:t>
            </a:r>
            <a:r>
              <a:rPr lang="en-US" dirty="0" smtClean="0"/>
              <a:t>variants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3701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cc.qc1 --split-x b37 no-fail --make-bed --out cc.qc2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1558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'NR==FNR{a[$2]=$1; next} $3 in a{print $0,a[$3]}' </a:t>
            </a:r>
            <a:r>
              <a:rPr lang="en-US" sz="2000" dirty="0" err="1">
                <a:latin typeface="Courier"/>
                <a:cs typeface="Courier"/>
              </a:rPr>
              <a:t>cc.begin.bim</a:t>
            </a:r>
            <a:r>
              <a:rPr lang="en-US" sz="2000" dirty="0">
                <a:latin typeface="Courier"/>
                <a:cs typeface="Courier"/>
              </a:rPr>
              <a:t> cc.qc2.hh &gt; </a:t>
            </a:r>
            <a:r>
              <a:rPr lang="en-US" sz="2000" dirty="0" err="1">
                <a:latin typeface="Courier"/>
                <a:cs typeface="Courier"/>
              </a:rPr>
              <a:t>check.hh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7501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Quality Control?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o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remove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genotyping errors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Low quality or quantity of DNA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Contaminated DNA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Chemical or machinery failure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Human error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To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ensure data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suitable for the analyses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Relatedness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Calibri" charset="0"/>
              </a:rPr>
              <a:t>Poor quality data	</a:t>
            </a:r>
            <a:r>
              <a:rPr lang="en-AU" sz="2600" b="1" dirty="0" smtClean="0">
                <a:solidFill>
                  <a:srgbClr val="FF0000"/>
                </a:solidFill>
                <a:latin typeface="Calibri" charset="0"/>
              </a:rPr>
              <a:t>false positives / negatives</a:t>
            </a:r>
            <a:endParaRPr lang="en-US" sz="26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45884" y="6088808"/>
            <a:ext cx="531162" cy="218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9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haploid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remaining het haploid issues to missing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will be excluded from analysis anyway.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307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cc.qc2 --set-</a:t>
            </a:r>
            <a:r>
              <a:rPr lang="en-US" sz="2000" dirty="0" err="1">
                <a:latin typeface="Courier"/>
                <a:cs typeface="Courier"/>
              </a:rPr>
              <a:t>hh</a:t>
            </a:r>
            <a:r>
              <a:rPr lang="en-US" sz="2000" dirty="0">
                <a:latin typeface="Courier"/>
                <a:cs typeface="Courier"/>
              </a:rPr>
              <a:t>-missing --make-bed --out cc.qc3</a:t>
            </a:r>
          </a:p>
        </p:txBody>
      </p:sp>
    </p:spTree>
    <p:extLst>
      <p:ext uri="{BB962C8B-B14F-4D97-AF65-F5344CB8AC3E}">
        <p14:creationId xmlns:p14="http://schemas.microsoft.com/office/powerpoint/2010/main" val="34695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files for 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</a:t>
            </a:r>
            <a:r>
              <a:rPr lang="en-US" dirty="0" err="1"/>
              <a:t>heterozygosity</a:t>
            </a:r>
            <a:r>
              <a:rPr lang="en-US" dirty="0"/>
              <a:t> information (this is across </a:t>
            </a:r>
            <a:r>
              <a:rPr lang="en-US" dirty="0" err="1"/>
              <a:t>chr</a:t>
            </a:r>
            <a:r>
              <a:rPr lang="en-US" dirty="0"/>
              <a:t> 1-22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Create file with the proportion of </a:t>
            </a:r>
            <a:r>
              <a:rPr lang="en-US" dirty="0" err="1"/>
              <a:t>heterozygosity</a:t>
            </a:r>
            <a:r>
              <a:rPr lang="en-US" dirty="0"/>
              <a:t> for each person.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307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cc.qc3 --het --out het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89646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echo "FID IID </a:t>
            </a:r>
            <a:r>
              <a:rPr lang="en-US" sz="2000" dirty="0" err="1">
                <a:latin typeface="Courier"/>
                <a:cs typeface="Courier"/>
              </a:rPr>
              <a:t>obs_HOM</a:t>
            </a:r>
            <a:r>
              <a:rPr lang="en-US" sz="2000" dirty="0">
                <a:latin typeface="Courier"/>
                <a:cs typeface="Courier"/>
              </a:rPr>
              <a:t> N_SNPs </a:t>
            </a:r>
            <a:r>
              <a:rPr lang="en-US" sz="2000" dirty="0" err="1">
                <a:latin typeface="Courier"/>
                <a:cs typeface="Courier"/>
              </a:rPr>
              <a:t>prop_HET</a:t>
            </a:r>
            <a:r>
              <a:rPr lang="en-US" sz="2000" dirty="0">
                <a:latin typeface="Courier"/>
                <a:cs typeface="Courier"/>
              </a:rPr>
              <a:t>" &gt; </a:t>
            </a:r>
            <a:r>
              <a:rPr lang="en-US" sz="2000" dirty="0" err="1">
                <a:latin typeface="Courier"/>
                <a:cs typeface="Courier"/>
              </a:rPr>
              <a:t>het.txt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  <a:p>
            <a:endParaRPr lang="en-US" sz="2000" dirty="0">
              <a:latin typeface="Courier"/>
              <a:cs typeface="Courier"/>
            </a:endParaRPr>
          </a:p>
          <a:p>
            <a:r>
              <a:rPr lang="en-US" sz="2000" dirty="0" err="1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'NR&gt;1{print $1,$2,$3,$5,($5-$3)/$5}' </a:t>
            </a:r>
            <a:r>
              <a:rPr lang="en-US" sz="2000" dirty="0" err="1">
                <a:latin typeface="Courier"/>
                <a:cs typeface="Courier"/>
              </a:rPr>
              <a:t>het.het</a:t>
            </a:r>
            <a:r>
              <a:rPr lang="en-US" sz="2000" dirty="0">
                <a:latin typeface="Courier"/>
                <a:cs typeface="Courier"/>
              </a:rPr>
              <a:t> &gt;&gt; </a:t>
            </a:r>
            <a:r>
              <a:rPr lang="en-US" sz="2000" dirty="0" err="1">
                <a:latin typeface="Courier"/>
                <a:cs typeface="Courier"/>
              </a:rPr>
              <a:t>het.txt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405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Rate / </a:t>
            </a:r>
            <a:r>
              <a:rPr lang="en-US" dirty="0" err="1" smtClean="0"/>
              <a:t>Missingness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Sample = Individuals missing genotypes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Genotyping = variants missing data from individuals</a:t>
            </a:r>
          </a:p>
          <a:p>
            <a:endParaRPr lang="en-US" dirty="0" smtClean="0"/>
          </a:p>
          <a:p>
            <a:r>
              <a:rPr lang="en-US" dirty="0" smtClean="0"/>
              <a:t>Obtain </a:t>
            </a:r>
            <a:r>
              <a:rPr lang="en-US" dirty="0" err="1"/>
              <a:t>missingness</a:t>
            </a:r>
            <a:r>
              <a:rPr lang="en-US" dirty="0"/>
              <a:t> on individuals and on </a:t>
            </a:r>
            <a:r>
              <a:rPr lang="en-US" dirty="0" smtClean="0"/>
              <a:t>SNPs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Create a file that holds both proportion of </a:t>
            </a:r>
            <a:r>
              <a:rPr lang="en-US" dirty="0" err="1"/>
              <a:t>heterozygosity</a:t>
            </a:r>
            <a:r>
              <a:rPr lang="en-US" dirty="0"/>
              <a:t> and individual </a:t>
            </a:r>
            <a:r>
              <a:rPr lang="en-US" dirty="0" err="1" smtClean="0"/>
              <a:t>missingness</a:t>
            </a:r>
            <a:r>
              <a:rPr lang="en-US" dirty="0" smtClean="0"/>
              <a:t> (for plotting)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1972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cc.qc3 --missing --out miss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263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'NR==FNR{a[$1,$2]=$5;next}($1,$2) in a{print $1,$2,$6,a[$1,$2]}' </a:t>
            </a:r>
            <a:r>
              <a:rPr lang="en-US" sz="2000" dirty="0" err="1">
                <a:latin typeface="Courier"/>
                <a:cs typeface="Courier"/>
              </a:rPr>
              <a:t>het.txt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miss.imiss</a:t>
            </a:r>
            <a:r>
              <a:rPr lang="en-US" sz="2000" dirty="0">
                <a:latin typeface="Courier"/>
                <a:cs typeface="Courier"/>
              </a:rPr>
              <a:t> &gt; </a:t>
            </a:r>
            <a:r>
              <a:rPr lang="en-US" sz="2000" dirty="0" err="1">
                <a:latin typeface="Courier"/>
                <a:cs typeface="Courier"/>
              </a:rPr>
              <a:t>het.imiss.txt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67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r>
              <a:rPr lang="en-US" dirty="0" err="1" smtClean="0"/>
              <a:t>Heterozygosity</a:t>
            </a:r>
            <a:r>
              <a:rPr lang="en-US" dirty="0" smtClean="0"/>
              <a:t> by Sample Call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567"/>
          <a:stretch/>
        </p:blipFill>
        <p:spPr>
          <a:xfrm>
            <a:off x="1981200" y="1520825"/>
            <a:ext cx="4702400" cy="52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 Call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SNP call rate, variants with proportion of data missing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425"/>
          <a:stretch/>
        </p:blipFill>
        <p:spPr>
          <a:xfrm>
            <a:off x="1981200" y="2055524"/>
            <a:ext cx="4384929" cy="48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 Call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variants that are missing too much data from individuals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7449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cc.qc3 --</a:t>
            </a:r>
            <a:r>
              <a:rPr lang="en-US" sz="2000" dirty="0" err="1">
                <a:latin typeface="Courier"/>
                <a:cs typeface="Courier"/>
              </a:rPr>
              <a:t>geno</a:t>
            </a:r>
            <a:r>
              <a:rPr lang="en-US" sz="2000" dirty="0">
                <a:latin typeface="Courier"/>
                <a:cs typeface="Courier"/>
              </a:rPr>
              <a:t> 0.05 --make-bed --out cc.qc4 </a:t>
            </a:r>
          </a:p>
        </p:txBody>
      </p:sp>
    </p:spTree>
    <p:extLst>
      <p:ext uri="{BB962C8B-B14F-4D97-AF65-F5344CB8AC3E}">
        <p14:creationId xmlns:p14="http://schemas.microsoft.com/office/powerpoint/2010/main" val="23675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Genotyping Call Rate by Case-Control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Case-Control data check that SNP call rate is not significantly different between cases and controls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dirty="0" err="1"/>
              <a:t>awk</a:t>
            </a:r>
            <a:r>
              <a:rPr lang="en-US" dirty="0"/>
              <a:t> code will copy any variants that differ in </a:t>
            </a:r>
            <a:r>
              <a:rPr lang="en-US" dirty="0" err="1"/>
              <a:t>missingness</a:t>
            </a:r>
            <a:r>
              <a:rPr lang="en-US" dirty="0"/>
              <a:t> with a p value &lt; .00001 into a </a:t>
            </a:r>
            <a:r>
              <a:rPr lang="en-US" dirty="0" smtClean="0"/>
              <a:t>file that can be used to exclude them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6343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cc.qc4 --test-missing --out case-control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37269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'$5&lt;=0.00001' case-</a:t>
            </a:r>
            <a:r>
              <a:rPr lang="en-US" sz="2000" dirty="0" err="1">
                <a:latin typeface="Courier"/>
                <a:cs typeface="Courier"/>
              </a:rPr>
              <a:t>control.missing</a:t>
            </a:r>
            <a:r>
              <a:rPr lang="en-US" sz="2000" dirty="0">
                <a:latin typeface="Courier"/>
                <a:cs typeface="Courier"/>
              </a:rPr>
              <a:t> &gt; case-</a:t>
            </a:r>
            <a:r>
              <a:rPr lang="en-US" sz="2000" dirty="0" err="1">
                <a:latin typeface="Courier"/>
                <a:cs typeface="Courier"/>
              </a:rPr>
              <a:t>control.missing.drop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4552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123" r="7604" b="3365"/>
          <a:stretch/>
        </p:blipFill>
        <p:spPr>
          <a:xfrm>
            <a:off x="1" y="2064113"/>
            <a:ext cx="4628392" cy="479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MAF </a:t>
            </a:r>
            <a:r>
              <a:rPr lang="en-US" dirty="0" smtClean="0"/>
              <a:t>information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8371" y="2083995"/>
            <a:ext cx="715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cc.qc3  --</a:t>
            </a:r>
            <a:r>
              <a:rPr lang="en-US" sz="2000" dirty="0" err="1">
                <a:latin typeface="Courier"/>
                <a:cs typeface="Courier"/>
              </a:rPr>
              <a:t>freq</a:t>
            </a:r>
            <a:r>
              <a:rPr lang="en-US" sz="2000" dirty="0">
                <a:latin typeface="Courier"/>
                <a:cs typeface="Courier"/>
              </a:rPr>
              <a:t> --out </a:t>
            </a:r>
            <a:r>
              <a:rPr lang="en-US" sz="2000" dirty="0" err="1">
                <a:latin typeface="Courier"/>
                <a:cs typeface="Courier"/>
              </a:rPr>
              <a:t>maf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59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Hardy-Weinberg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default HWE check on case-control data is to only conduct the check on the controls.</a:t>
            </a:r>
          </a:p>
          <a:p>
            <a:r>
              <a:rPr lang="en-US" dirty="0" smtClean="0"/>
              <a:t>We </a:t>
            </a:r>
            <a:r>
              <a:rPr lang="en-US" dirty="0"/>
              <a:t>have overwritten that here with the [include-</a:t>
            </a:r>
            <a:r>
              <a:rPr lang="en-US" dirty="0" err="1"/>
              <a:t>nonctrl</a:t>
            </a:r>
            <a:r>
              <a:rPr lang="en-US" dirty="0"/>
              <a:t>] flag.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MAF of .01 in a sample of 190 = MAC of 3.8</a:t>
            </a:r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AU" dirty="0" smtClean="0"/>
              <a:t>.</a:t>
            </a:r>
            <a:r>
              <a:rPr lang="en-US" dirty="0" smtClean="0"/>
              <a:t>(a bit liberal)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6258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cc.qc4 --</a:t>
            </a:r>
            <a:r>
              <a:rPr lang="en-US" sz="2000" dirty="0" err="1">
                <a:latin typeface="Courier"/>
                <a:cs typeface="Courier"/>
              </a:rPr>
              <a:t>maf</a:t>
            </a:r>
            <a:r>
              <a:rPr lang="en-US" sz="2000" dirty="0">
                <a:latin typeface="Courier"/>
                <a:cs typeface="Courier"/>
              </a:rPr>
              <a:t> 0.01 --</a:t>
            </a:r>
            <a:r>
              <a:rPr lang="en-US" sz="2000" dirty="0" err="1">
                <a:latin typeface="Courier"/>
                <a:cs typeface="Courier"/>
              </a:rPr>
              <a:t>hwe</a:t>
            </a:r>
            <a:r>
              <a:rPr lang="en-US" sz="2000" dirty="0">
                <a:latin typeface="Courier"/>
                <a:cs typeface="Courier"/>
              </a:rPr>
              <a:t> 1e-6 include-</a:t>
            </a:r>
            <a:r>
              <a:rPr lang="en-US" sz="2000" dirty="0" err="1">
                <a:latin typeface="Courier"/>
                <a:cs typeface="Courier"/>
              </a:rPr>
              <a:t>nonctrl</a:t>
            </a:r>
            <a:r>
              <a:rPr lang="en-US" sz="2000" dirty="0">
                <a:latin typeface="Courier"/>
                <a:cs typeface="Courier"/>
              </a:rPr>
              <a:t> --make-bed --out cc.qc5</a:t>
            </a:r>
          </a:p>
        </p:txBody>
      </p:sp>
    </p:spTree>
    <p:extLst>
      <p:ext uri="{BB962C8B-B14F-4D97-AF65-F5344CB8AC3E}">
        <p14:creationId xmlns:p14="http://schemas.microsoft.com/office/powerpoint/2010/main" val="22894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Call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2257" y="6188878"/>
            <a:ext cx="272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QC on genotypes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2230" y="6228753"/>
            <a:ext cx="254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QC on genotypes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327"/>
          <a:stretch/>
        </p:blipFill>
        <p:spPr>
          <a:xfrm>
            <a:off x="176628" y="1524000"/>
            <a:ext cx="4324018" cy="4704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3567"/>
          <a:stretch/>
        </p:blipFill>
        <p:spPr>
          <a:xfrm>
            <a:off x="4368435" y="1190120"/>
            <a:ext cx="4643354" cy="51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6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From DNA to data</a:t>
            </a:r>
            <a:endParaRPr lang="en-AU" dirty="0"/>
          </a:p>
        </p:txBody>
      </p:sp>
      <p:pic>
        <p:nvPicPr>
          <p:cNvPr id="4" name="Picture 4" descr="Image result for SALIVA SPIT iso hel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3499" r="21942" b="21608"/>
          <a:stretch/>
        </p:blipFill>
        <p:spPr bwMode="auto">
          <a:xfrm>
            <a:off x="747101" y="1462040"/>
            <a:ext cx="2070541" cy="18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211"/>
          <a:stretch/>
        </p:blipFill>
        <p:spPr>
          <a:xfrm>
            <a:off x="5928426" y="1462040"/>
            <a:ext cx="2320786" cy="1643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744" y="1462040"/>
            <a:ext cx="2368497" cy="1856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630" t="9317" r="6447" b="8578"/>
          <a:stretch/>
        </p:blipFill>
        <p:spPr>
          <a:xfrm>
            <a:off x="457200" y="3527594"/>
            <a:ext cx="3927624" cy="3094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718" y="3318942"/>
            <a:ext cx="3380899" cy="34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Remove individuals </a:t>
            </a:r>
            <a:r>
              <a:rPr lang="en-US" dirty="0" smtClean="0"/>
              <a:t>that are still </a:t>
            </a:r>
            <a:r>
              <a:rPr lang="en-US" dirty="0"/>
              <a:t>missing information on more than 5% of the </a:t>
            </a:r>
            <a:r>
              <a:rPr lang="en-US" dirty="0" smtClean="0"/>
              <a:t>variants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Obtain the </a:t>
            </a:r>
            <a:r>
              <a:rPr lang="en-US" dirty="0" err="1"/>
              <a:t>heterozygosity</a:t>
            </a:r>
            <a:r>
              <a:rPr lang="en-US" dirty="0"/>
              <a:t> scores now that the data variant have been cleaned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1029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cc.qc5 --mind 0.05 --make-bed --out </a:t>
            </a:r>
            <a:r>
              <a:rPr lang="en-US" sz="2000" dirty="0" smtClean="0">
                <a:latin typeface="Courier"/>
                <a:cs typeface="Courier"/>
              </a:rPr>
              <a:t>cc.qc6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34928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cc.qc6 --het --out het2</a:t>
            </a:r>
          </a:p>
        </p:txBody>
      </p:sp>
    </p:spTree>
    <p:extLst>
      <p:ext uri="{BB962C8B-B14F-4D97-AF65-F5344CB8AC3E}">
        <p14:creationId xmlns:p14="http://schemas.microsoft.com/office/powerpoint/2010/main" val="261152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Heterozygosity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+/- 3SD cut off for </a:t>
            </a:r>
            <a:r>
              <a:rPr lang="en-US" dirty="0" err="1" smtClean="0"/>
              <a:t>heterozygosity</a:t>
            </a:r>
            <a:endParaRPr lang="en-US" dirty="0" smtClean="0"/>
          </a:p>
          <a:p>
            <a:r>
              <a:rPr lang="en-US" dirty="0" smtClean="0"/>
              <a:t>First obtain the proportion of </a:t>
            </a:r>
            <a:r>
              <a:rPr lang="en-US" dirty="0" err="1" smtClean="0"/>
              <a:t>heterozygosity</a:t>
            </a:r>
            <a:r>
              <a:rPr lang="en-US" dirty="0" smtClean="0"/>
              <a:t> per person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 err="1" smtClean="0"/>
              <a:t>awk</a:t>
            </a:r>
            <a:r>
              <a:rPr lang="en-US" dirty="0" smtClean="0"/>
              <a:t> code will give +3SD and -3SD for a file with a header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55943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dirty="0">
                <a:latin typeface="Courier"/>
                <a:cs typeface="Courier"/>
              </a:rPr>
              <a:t>echo "FID IID obs_HOM N_SNPs prop_HET" &gt; het2.txt </a:t>
            </a:r>
          </a:p>
          <a:p>
            <a:r>
              <a:rPr lang="mr-IN" sz="2000" dirty="0">
                <a:latin typeface="Courier"/>
                <a:cs typeface="Courier"/>
              </a:rPr>
              <a:t>awk 'NR&gt;1{print $1,$2,$3,$5,($5-$3)/$5}' het2.het &gt;&gt; het2.</a:t>
            </a:r>
            <a:r>
              <a:rPr lang="mr-IN" sz="2000" dirty="0" smtClean="0">
                <a:latin typeface="Courier"/>
                <a:cs typeface="Courier"/>
              </a:rPr>
              <a:t>txt)</a:t>
            </a:r>
            <a:r>
              <a:rPr lang="mr-IN" sz="2000" dirty="0">
                <a:latin typeface="Courier"/>
                <a:cs typeface="Courier"/>
              </a:rPr>
              <a:t>}' het2.txt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1209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dirty="0" smtClean="0">
                <a:latin typeface="Courier"/>
                <a:cs typeface="Courier"/>
              </a:rPr>
              <a:t>awk </a:t>
            </a:r>
            <a:r>
              <a:rPr lang="mr-IN" sz="2000" dirty="0">
                <a:latin typeface="Courier"/>
                <a:cs typeface="Courier"/>
              </a:rPr>
              <a:t>'NR&gt;1{sum+=$5;sq+=$5^2}END{avg=sum/(NR-1);print  avg-3*(sqrt(sq/(NR-2)-2*avg*(sum/(NR-2))+(((NR-1)*(avg^2))/(NR-2)))),avg+3*(sqrt(sq/(NR-2)-2*avg*(sum/(NR-2))+(((NR-1)*(avg^2))/(NR-2))))}' het2.txt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4637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Heterozygosity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the individuals outside 3SD from the mean </a:t>
            </a:r>
            <a:r>
              <a:rPr lang="en-US" dirty="0" err="1" smtClean="0"/>
              <a:t>heterozygosity</a:t>
            </a:r>
            <a:r>
              <a:rPr lang="en-US" dirty="0" smtClean="0"/>
              <a:t> score into a file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Drop those participants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5594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'$5&lt;=0.29957 || $5&gt;= 0.326526' het2.txt  &gt; </a:t>
            </a:r>
            <a:r>
              <a:rPr lang="en-US" sz="2000" dirty="0" err="1">
                <a:latin typeface="Courier"/>
                <a:cs typeface="Courier"/>
              </a:rPr>
              <a:t>het.drop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6633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cc.qc6 --remove </a:t>
            </a:r>
            <a:r>
              <a:rPr lang="en-US" sz="2000" dirty="0" err="1">
                <a:latin typeface="Courier"/>
                <a:cs typeface="Courier"/>
              </a:rPr>
              <a:t>het.drop</a:t>
            </a:r>
            <a:r>
              <a:rPr lang="en-US" sz="2000" dirty="0">
                <a:latin typeface="Courier"/>
                <a:cs typeface="Courier"/>
              </a:rPr>
              <a:t> --make-bed --out </a:t>
            </a:r>
            <a:r>
              <a:rPr lang="en-US" sz="2000" dirty="0" err="1">
                <a:latin typeface="Courier"/>
                <a:cs typeface="Courier"/>
              </a:rPr>
              <a:t>cc.clean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8859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Prune the SNPs and select </a:t>
            </a:r>
            <a:r>
              <a:rPr lang="en-US" dirty="0" err="1" smtClean="0"/>
              <a:t>chr</a:t>
            </a:r>
            <a:r>
              <a:rPr lang="en-US" dirty="0" smtClean="0"/>
              <a:t> 1-22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Calculate identity by descent (IBD) on those pruned </a:t>
            </a:r>
            <a:r>
              <a:rPr lang="en-US" dirty="0" smtClean="0"/>
              <a:t>SNPs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02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cc.clean</a:t>
            </a:r>
            <a:r>
              <a:rPr lang="en-US" sz="2000" dirty="0">
                <a:latin typeface="Courier"/>
                <a:cs typeface="Courier"/>
              </a:rPr>
              <a:t> --</a:t>
            </a:r>
            <a:r>
              <a:rPr lang="en-US" sz="2000" dirty="0" err="1">
                <a:latin typeface="Courier"/>
                <a:cs typeface="Courier"/>
              </a:rPr>
              <a:t>chr</a:t>
            </a:r>
            <a:r>
              <a:rPr lang="en-US" sz="2000" dirty="0">
                <a:latin typeface="Courier"/>
                <a:cs typeface="Courier"/>
              </a:rPr>
              <a:t> 1-22 --</a:t>
            </a:r>
            <a:r>
              <a:rPr lang="en-US" sz="2000" dirty="0" err="1">
                <a:latin typeface="Courier"/>
                <a:cs typeface="Courier"/>
              </a:rPr>
              <a:t>indep</a:t>
            </a:r>
            <a:r>
              <a:rPr lang="en-US" sz="2000" dirty="0">
                <a:latin typeface="Courier"/>
                <a:cs typeface="Courier"/>
              </a:rPr>
              <a:t>-pairwise 1000 5 0.2 --out </a:t>
            </a:r>
            <a:r>
              <a:rPr lang="en-US" sz="2000" dirty="0" err="1">
                <a:latin typeface="Courier"/>
                <a:cs typeface="Courier"/>
              </a:rPr>
              <a:t>indep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2528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cc.clean</a:t>
            </a:r>
            <a:r>
              <a:rPr lang="en-US" sz="2000" dirty="0">
                <a:latin typeface="Courier"/>
                <a:cs typeface="Courier"/>
              </a:rPr>
              <a:t> --extract </a:t>
            </a:r>
            <a:r>
              <a:rPr lang="en-US" sz="2000" dirty="0" err="1">
                <a:latin typeface="Courier"/>
                <a:cs typeface="Courier"/>
              </a:rPr>
              <a:t>indep.prune.in</a:t>
            </a:r>
            <a:r>
              <a:rPr lang="en-US" sz="2000" dirty="0">
                <a:latin typeface="Courier"/>
                <a:cs typeface="Courier"/>
              </a:rPr>
              <a:t> --genome --out </a:t>
            </a:r>
            <a:r>
              <a:rPr lang="en-US" sz="2000" dirty="0" err="1">
                <a:latin typeface="Courier"/>
                <a:cs typeface="Courier"/>
              </a:rPr>
              <a:t>ibd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6340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look at the Identity by descent results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Z0 Z1 Z2 = the pair of IDs share 0, 1 or 2 alleles by descent</a:t>
            </a:r>
          </a:p>
          <a:p>
            <a:pPr lvl="1"/>
            <a:r>
              <a:rPr lang="en-US" dirty="0" smtClean="0"/>
              <a:t>1,0,0 </a:t>
            </a:r>
            <a:r>
              <a:rPr lang="en-US" dirty="0"/>
              <a:t>= </a:t>
            </a:r>
            <a:r>
              <a:rPr lang="en-US" dirty="0" smtClean="0"/>
              <a:t>unrelated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ideallistic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0,1,0 </a:t>
            </a:r>
            <a:r>
              <a:rPr lang="en-US" dirty="0"/>
              <a:t>= parent-</a:t>
            </a:r>
            <a:r>
              <a:rPr lang="en-US" dirty="0" smtClean="0"/>
              <a:t>child </a:t>
            </a:r>
          </a:p>
          <a:p>
            <a:pPr lvl="1"/>
            <a:r>
              <a:rPr lang="en-US" dirty="0" smtClean="0"/>
              <a:t>.25</a:t>
            </a:r>
            <a:r>
              <a:rPr lang="en-US" dirty="0"/>
              <a:t>,.5,.25 = </a:t>
            </a:r>
            <a:r>
              <a:rPr lang="en-US" dirty="0" smtClean="0"/>
              <a:t>siblings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 smtClean="0"/>
              <a:t>pihat</a:t>
            </a:r>
            <a:r>
              <a:rPr lang="en-US" dirty="0" smtClean="0"/>
              <a:t> </a:t>
            </a:r>
            <a:r>
              <a:rPr lang="en-US" dirty="0"/>
              <a:t>= proportion IBD = P(IBD=2)+0.5*P(IBD=1) </a:t>
            </a:r>
            <a:endParaRPr lang="en-US" dirty="0" smtClean="0"/>
          </a:p>
          <a:p>
            <a:pPr lvl="1"/>
            <a:r>
              <a:rPr lang="en-US" dirty="0" smtClean="0"/>
              <a:t>0 = unrelated</a:t>
            </a:r>
          </a:p>
          <a:p>
            <a:pPr lvl="1"/>
            <a:r>
              <a:rPr lang="en-US" dirty="0" smtClean="0"/>
              <a:t>.5 = parent-child or siblings</a:t>
            </a:r>
          </a:p>
          <a:p>
            <a:pPr lvl="1"/>
            <a:r>
              <a:rPr lang="en-US" dirty="0" smtClean="0"/>
              <a:t>.125 = cousins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02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less </a:t>
            </a:r>
            <a:r>
              <a:rPr lang="en-US" sz="2000" dirty="0" err="1">
                <a:latin typeface="Courier"/>
                <a:cs typeface="Courier"/>
              </a:rPr>
              <a:t>ibd.genome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1645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a list of individuals related more than a </a:t>
            </a:r>
            <a:r>
              <a:rPr lang="en-US" dirty="0" err="1"/>
              <a:t>pihat</a:t>
            </a:r>
            <a:r>
              <a:rPr lang="en-US" dirty="0"/>
              <a:t> of .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them in the file </a:t>
            </a:r>
            <a:r>
              <a:rPr lang="en-US" dirty="0" err="1"/>
              <a:t>pihat.genome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02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plink --</a:t>
            </a:r>
            <a:r>
              <a:rPr lang="en-US" sz="2000" dirty="0" err="1">
                <a:latin typeface="Courier"/>
                <a:cs typeface="Courier"/>
              </a:rPr>
              <a:t>bfile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cc.clean</a:t>
            </a:r>
            <a:r>
              <a:rPr lang="en-US" sz="2000" dirty="0">
                <a:latin typeface="Courier"/>
                <a:cs typeface="Courier"/>
              </a:rPr>
              <a:t> --extract </a:t>
            </a:r>
            <a:r>
              <a:rPr lang="en-US" sz="2000" dirty="0" err="1">
                <a:latin typeface="Courier"/>
                <a:cs typeface="Courier"/>
              </a:rPr>
              <a:t>indep.prune.in</a:t>
            </a:r>
            <a:r>
              <a:rPr lang="en-US" sz="2000" dirty="0">
                <a:latin typeface="Courier"/>
                <a:cs typeface="Courier"/>
              </a:rPr>
              <a:t> --genome --min 0.2 --out </a:t>
            </a:r>
            <a:r>
              <a:rPr lang="en-US" sz="2000" dirty="0" err="1">
                <a:latin typeface="Courier"/>
                <a:cs typeface="Courier"/>
              </a:rPr>
              <a:t>pihat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7542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less </a:t>
            </a:r>
            <a:r>
              <a:rPr lang="en-US" sz="2000" dirty="0" err="1" smtClean="0">
                <a:latin typeface="Courier"/>
                <a:cs typeface="Courier"/>
              </a:rPr>
              <a:t>pihat.genome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3111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Systematic differences in allele frequency across populations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Principal components (PC) is one method to decompose the variation in allele frequency into components that describe the population structure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PCs can be included as covariates in GWAS as a way to control for population structure as a confounder.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(more on this Tuesday morning)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7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Genotyping Intensities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0353" y="1341404"/>
            <a:ext cx="7614921" cy="5385673"/>
            <a:chOff x="704411" y="1407430"/>
            <a:chExt cx="7614921" cy="5385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65967"/>
            <a:stretch/>
          </p:blipFill>
          <p:spPr>
            <a:xfrm>
              <a:off x="704411" y="1560717"/>
              <a:ext cx="2687913" cy="523238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77929" y="1407430"/>
              <a:ext cx="1861207" cy="3693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2755" y="4034241"/>
              <a:ext cx="677657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91132" y="1277104"/>
            <a:ext cx="5531359" cy="2918473"/>
            <a:chOff x="3719066" y="2038703"/>
            <a:chExt cx="5290366" cy="26579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066" y="2179573"/>
              <a:ext cx="5290366" cy="25171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19066" y="2038703"/>
              <a:ext cx="453544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9632" b="14408"/>
          <a:stretch/>
        </p:blipFill>
        <p:spPr>
          <a:xfrm>
            <a:off x="5755547" y="4195577"/>
            <a:ext cx="3207343" cy="24654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90798" y="3900625"/>
            <a:ext cx="2639456" cy="2760425"/>
            <a:chOff x="3239029" y="3900625"/>
            <a:chExt cx="2639456" cy="2760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66580" t="52881"/>
            <a:stretch/>
          </p:blipFill>
          <p:spPr>
            <a:xfrm>
              <a:off x="3239029" y="4195577"/>
              <a:ext cx="2639456" cy="24654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9032" y="3900625"/>
              <a:ext cx="1861207" cy="3693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98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Steps in QC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Sex-check (</a:t>
            </a:r>
            <a:r>
              <a:rPr lang="en-AU" dirty="0" err="1" smtClean="0"/>
              <a:t>chr</a:t>
            </a:r>
            <a:r>
              <a:rPr lang="en-AU" dirty="0" smtClean="0"/>
              <a:t> X </a:t>
            </a:r>
            <a:r>
              <a:rPr lang="en-AU" dirty="0" err="1" smtClean="0"/>
              <a:t>heterozygosity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Genotyping Call </a:t>
            </a:r>
            <a:r>
              <a:rPr lang="en-AU" dirty="0"/>
              <a:t>R</a:t>
            </a:r>
            <a:r>
              <a:rPr lang="en-AU" dirty="0" smtClean="0"/>
              <a:t>ate (SNPs missing individuals)</a:t>
            </a:r>
          </a:p>
          <a:p>
            <a:r>
              <a:rPr lang="en-AU" dirty="0" smtClean="0"/>
              <a:t>Hardy-Weinberg Equilibrium </a:t>
            </a:r>
          </a:p>
          <a:p>
            <a:r>
              <a:rPr lang="en-AU" dirty="0" smtClean="0"/>
              <a:t>Minor Allele Frequency</a:t>
            </a:r>
          </a:p>
          <a:p>
            <a:endParaRPr lang="en-AU" dirty="0"/>
          </a:p>
          <a:p>
            <a:r>
              <a:rPr lang="en-AU" dirty="0" smtClean="0"/>
              <a:t>Sample Call Rate (individuals missing genotypes)</a:t>
            </a:r>
          </a:p>
          <a:p>
            <a:r>
              <a:rPr lang="en-AU" dirty="0" smtClean="0"/>
              <a:t>Proportion of </a:t>
            </a:r>
            <a:r>
              <a:rPr lang="en-AU" dirty="0" err="1" smtClean="0"/>
              <a:t>Heterozygosity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Relatedness</a:t>
            </a:r>
          </a:p>
          <a:p>
            <a:r>
              <a:rPr lang="en-AU" dirty="0" smtClean="0"/>
              <a:t>Population Stratification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20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56" y="968465"/>
            <a:ext cx="5880398" cy="5481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6" y="6469981"/>
            <a:ext cx="3315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Anderson et al. </a:t>
            </a:r>
            <a:r>
              <a:rPr lang="en-US" sz="1000" i="1" dirty="0" smtClean="0"/>
              <a:t>Nat Proc.</a:t>
            </a:r>
            <a:r>
              <a:rPr lang="en-US" sz="1000" dirty="0" smtClean="0"/>
              <a:t> </a:t>
            </a:r>
            <a:r>
              <a:rPr lang="en-US" sz="1000" dirty="0"/>
              <a:t> 2010</a:t>
            </a:r>
            <a:endParaRPr lang="en-US" sz="10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4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Calibri" charset="0"/>
              </a:rPr>
              <a:t>Heterozygosity</a:t>
            </a:r>
            <a:r>
              <a:rPr lang="en-US" dirty="0" smtClean="0">
                <a:latin typeface="Calibri" charset="0"/>
              </a:rPr>
              <a:t> vs. Missing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027"/>
            <a:ext cx="8229600" cy="5647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http://labs.med.miami.edu/myers/LFuN/LFUN/</a:t>
            </a:r>
            <a:r>
              <a:rPr lang="en-US" dirty="0" smtClean="0">
                <a:hlinkClick r:id="rId2"/>
              </a:rPr>
              <a:t>DATA.html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1176"/>
          <a:stretch/>
        </p:blipFill>
        <p:spPr>
          <a:xfrm>
            <a:off x="2032000" y="1994820"/>
            <a:ext cx="5080000" cy="20400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193 individuals</a:t>
            </a:r>
          </a:p>
          <a:p>
            <a:r>
              <a:rPr lang="en-AU" dirty="0" smtClean="0"/>
              <a:t>genotypes from this published data set, but we have made up the phenotype for the purpose of this QC practical.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9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for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files to clean</a:t>
            </a:r>
          </a:p>
          <a:p>
            <a:r>
              <a:rPr lang="en-US" dirty="0" err="1" smtClean="0"/>
              <a:t>cc.ped</a:t>
            </a:r>
            <a:endParaRPr lang="en-US" dirty="0" smtClean="0"/>
          </a:p>
          <a:p>
            <a:r>
              <a:rPr lang="en-US" dirty="0" err="1" smtClean="0"/>
              <a:t>cc.map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Rscript</a:t>
            </a:r>
            <a:r>
              <a:rPr lang="en-US" dirty="0" smtClean="0"/>
              <a:t> to plot data</a:t>
            </a:r>
          </a:p>
          <a:p>
            <a:r>
              <a:rPr lang="en-US" dirty="0"/>
              <a:t>plink-</a:t>
            </a:r>
            <a:r>
              <a:rPr lang="en-US" dirty="0" err="1" smtClean="0"/>
              <a:t>qc.R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Text file with </a:t>
            </a:r>
            <a:r>
              <a:rPr lang="en-US" dirty="0" err="1" smtClean="0"/>
              <a:t>unix</a:t>
            </a:r>
            <a:r>
              <a:rPr lang="en-US" dirty="0" smtClean="0"/>
              <a:t> &amp; plink command</a:t>
            </a:r>
          </a:p>
          <a:p>
            <a:pPr marL="0" indent="0">
              <a:buNone/>
            </a:pPr>
            <a:r>
              <a:rPr lang="en-US"/>
              <a:t>part1_practical_commands.txt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0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ped</a:t>
            </a:r>
            <a:r>
              <a:rPr lang="en-US" dirty="0"/>
              <a:t> file contains both phenotype and genotype information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Columns: FID </a:t>
            </a:r>
            <a:r>
              <a:rPr lang="en-US" dirty="0"/>
              <a:t>IID PID MID SEX </a:t>
            </a:r>
            <a:r>
              <a:rPr lang="en-US" dirty="0" smtClean="0"/>
              <a:t>Trait SNPs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coding </a:t>
            </a:r>
            <a:r>
              <a:rPr lang="en-US" dirty="0"/>
              <a:t>of sex, missing data, case-control status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936" y="3420800"/>
            <a:ext cx="6223000" cy="138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7808" y="1600200"/>
            <a:ext cx="4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less </a:t>
            </a:r>
            <a:r>
              <a:rPr lang="en-AU" sz="2000" dirty="0">
                <a:latin typeface="Courier"/>
                <a:cs typeface="Courier"/>
              </a:rPr>
              <a:t>-</a:t>
            </a:r>
            <a:r>
              <a:rPr lang="en-US" sz="2000" dirty="0" smtClean="0">
                <a:latin typeface="Courier"/>
                <a:cs typeface="Courier"/>
              </a:rPr>
              <a:t>S </a:t>
            </a:r>
            <a:r>
              <a:rPr lang="en-US" sz="2000" dirty="0" err="1" smtClean="0">
                <a:latin typeface="Courier"/>
                <a:cs typeface="Courier"/>
              </a:rPr>
              <a:t>cc.ped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0353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'NR==1{min=max=$6};$6&lt;min{min=$6};$6&gt;max{max=$6}END{print </a:t>
            </a:r>
            <a:r>
              <a:rPr lang="en-US" sz="2000" dirty="0" err="1">
                <a:latin typeface="Courier"/>
                <a:cs typeface="Courier"/>
              </a:rPr>
              <a:t>min,max</a:t>
            </a:r>
            <a:r>
              <a:rPr lang="en-US" sz="2000" dirty="0">
                <a:latin typeface="Courier"/>
                <a:cs typeface="Courier"/>
              </a:rPr>
              <a:t>}' </a:t>
            </a:r>
            <a:r>
              <a:rPr lang="en-US" sz="2000" dirty="0" err="1">
                <a:latin typeface="Courier"/>
                <a:cs typeface="Courier"/>
              </a:rPr>
              <a:t>cc.ped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642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1434</TotalTime>
  <Words>2175</Words>
  <Application>Microsoft Macintosh PowerPoint</Application>
  <PresentationFormat>On-screen Show (4:3)</PresentationFormat>
  <Paragraphs>271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Quality control</vt:lpstr>
      <vt:lpstr>Why Do Quality Control?</vt:lpstr>
      <vt:lpstr>From DNA to data</vt:lpstr>
      <vt:lpstr>Genotyping Intensities</vt:lpstr>
      <vt:lpstr>Key Steps in QC</vt:lpstr>
      <vt:lpstr>Heterozygosity vs. Missing</vt:lpstr>
      <vt:lpstr>Today’s Practical</vt:lpstr>
      <vt:lpstr>Files for practical</vt:lpstr>
      <vt:lpstr>Check the data</vt:lpstr>
      <vt:lpstr>Plink resources</vt:lpstr>
      <vt:lpstr>Check the data</vt:lpstr>
      <vt:lpstr>Check the build</vt:lpstr>
      <vt:lpstr>Remap build (if required)</vt:lpstr>
      <vt:lpstr>Plink file format --bfile</vt:lpstr>
      <vt:lpstr>Convert file format to bfile</vt:lpstr>
      <vt:lpstr>Check sex</vt:lpstr>
      <vt:lpstr>Plot Sex (plink-qc.R)</vt:lpstr>
      <vt:lpstr>Remove IDs mismatched on sex </vt:lpstr>
      <vt:lpstr>het haploid</vt:lpstr>
      <vt:lpstr>het haploid</vt:lpstr>
      <vt:lpstr>Create files for plotting</vt:lpstr>
      <vt:lpstr>Call Rate / Missingness</vt:lpstr>
      <vt:lpstr>Plot Heterozygosity by Sample Call Rate</vt:lpstr>
      <vt:lpstr>Genotyping Call Rate</vt:lpstr>
      <vt:lpstr>Genotyping Call Rate</vt:lpstr>
      <vt:lpstr>Genotyping Call Rate by Case-Control</vt:lpstr>
      <vt:lpstr>MAF</vt:lpstr>
      <vt:lpstr>Hardy-Weinberg Equilibrium</vt:lpstr>
      <vt:lpstr>Sample Call Rate</vt:lpstr>
      <vt:lpstr>Sample Call Rate</vt:lpstr>
      <vt:lpstr>Heterozygosity</vt:lpstr>
      <vt:lpstr>Heterozygosity</vt:lpstr>
      <vt:lpstr>Relatedness</vt:lpstr>
      <vt:lpstr>Relatedness</vt:lpstr>
      <vt:lpstr>Relatedness</vt:lpstr>
      <vt:lpstr>Population Stratification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intensities to genotypes</dc:title>
  <dc:creator>Katrina Grasby</dc:creator>
  <cp:lastModifiedBy>Katrina Grasby</cp:lastModifiedBy>
  <cp:revision>401</cp:revision>
  <dcterms:created xsi:type="dcterms:W3CDTF">2019-02-25T20:28:32Z</dcterms:created>
  <dcterms:modified xsi:type="dcterms:W3CDTF">2019-03-04T16:12:14Z</dcterms:modified>
</cp:coreProperties>
</file>