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349" r:id="rId3"/>
    <p:sldId id="289" r:id="rId4"/>
    <p:sldId id="318" r:id="rId5"/>
    <p:sldId id="338" r:id="rId6"/>
    <p:sldId id="341" r:id="rId7"/>
    <p:sldId id="337" r:id="rId8"/>
    <p:sldId id="287" r:id="rId9"/>
    <p:sldId id="292" r:id="rId10"/>
    <p:sldId id="315" r:id="rId11"/>
    <p:sldId id="272" r:id="rId12"/>
    <p:sldId id="296" r:id="rId13"/>
    <p:sldId id="295" r:id="rId14"/>
    <p:sldId id="307" r:id="rId15"/>
    <p:sldId id="348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1" autoAdjust="0"/>
    <p:restoredTop sz="82447" autoAdjust="0"/>
  </p:normalViewPr>
  <p:slideViewPr>
    <p:cSldViewPr snapToGrid="0">
      <p:cViewPr varScale="1">
        <p:scale>
          <a:sx n="57" d="100"/>
          <a:sy n="57" d="100"/>
        </p:scale>
        <p:origin x="5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65A3-F1E5-47F7-B55D-12B1E728E94D}" type="datetimeFigureOut">
              <a:rPr lang="en-AU" smtClean="0"/>
              <a:t>4/03/2019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D76F-D733-4D86-B79E-56E7C3E2E8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05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3383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813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8452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04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4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7454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615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636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81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77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308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76F-D733-4D86-B79E-56E7C3E2E8B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93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4/03/2019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25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4/03/2019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09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4/03/2019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100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4/03/2019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53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4/03/2019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562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4/03/2019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30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4/03/2019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672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4/03/2019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641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4/03/2019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983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4/03/2019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84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C700-7539-4187-8662-9B6F0F6319D3}" type="datetimeFigureOut">
              <a:rPr lang="en-AU" smtClean="0"/>
              <a:t>4/03/2019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22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AC700-7539-4187-8662-9B6F0F6319D3}" type="datetimeFigureOut">
              <a:rPr lang="en-AU" smtClean="0"/>
              <a:t>4/03/2019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C7F5F-7E12-465B-81B3-26CAE833A2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868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Introduction to common variation, quality control, GWAS, </a:t>
            </a:r>
            <a:br>
              <a:rPr lang="en-AU" b="1" dirty="0"/>
            </a:br>
            <a:r>
              <a:rPr lang="en-AU" b="1" dirty="0"/>
              <a:t>and PLINK (Part I)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41838"/>
            <a:ext cx="9144000" cy="504295"/>
          </a:xfrm>
        </p:spPr>
        <p:txBody>
          <a:bodyPr/>
          <a:lstStyle/>
          <a:p>
            <a:r>
              <a:rPr lang="en-US" dirty="0"/>
              <a:t>Lucia Colodro Conde and Katrina Grasby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273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A54FD1-93AD-48CC-AFC3-BDC4CE19AF6A}"/>
              </a:ext>
            </a:extLst>
          </p:cNvPr>
          <p:cNvSpPr/>
          <p:nvPr/>
        </p:nvSpPr>
        <p:spPr>
          <a:xfrm>
            <a:off x="566056" y="754520"/>
            <a:ext cx="11048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2"/>
                </a:solidFill>
                <a:latin typeface="+mj-lt"/>
              </a:rPr>
              <a:t>Insertion–deletion variants (indels): </a:t>
            </a:r>
          </a:p>
          <a:p>
            <a:r>
              <a:rPr lang="en-AU" sz="2400" dirty="0">
                <a:latin typeface="+mj-lt"/>
              </a:rPr>
              <a:t>one or more base pairs are present in some genomes but absent in others in relation  to the reference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EE67A8-BD83-413C-BEE6-03944CE63E30}"/>
              </a:ext>
            </a:extLst>
          </p:cNvPr>
          <p:cNvGrpSpPr/>
          <p:nvPr/>
        </p:nvGrpSpPr>
        <p:grpSpPr>
          <a:xfrm>
            <a:off x="1415376" y="2299810"/>
            <a:ext cx="8410140" cy="2808312"/>
            <a:chOff x="213420" y="1674520"/>
            <a:chExt cx="8410140" cy="28083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D1ECCD-9143-4183-9AB4-36564A2172C1}"/>
                </a:ext>
              </a:extLst>
            </p:cNvPr>
            <p:cNvSpPr txBox="1"/>
            <p:nvPr/>
          </p:nvSpPr>
          <p:spPr>
            <a:xfrm>
              <a:off x="7039384" y="1706251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latin typeface="Futura Bk BT"/>
                </a:rPr>
                <a:t>Genotype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99339D-5D78-4E90-8920-C5F9E1C9DDAD}"/>
                </a:ext>
              </a:extLst>
            </p:cNvPr>
            <p:cNvSpPr txBox="1"/>
            <p:nvPr/>
          </p:nvSpPr>
          <p:spPr>
            <a:xfrm>
              <a:off x="7435428" y="2356500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latin typeface="Courier New" pitchFamily="49" charset="0"/>
                  <a:cs typeface="Courier New" pitchFamily="49" charset="0"/>
                </a:rPr>
                <a:t>R 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79EF2F-BB31-40D2-A531-9E98CF0456B3}"/>
                </a:ext>
              </a:extLst>
            </p:cNvPr>
            <p:cNvSpPr txBox="1"/>
            <p:nvPr/>
          </p:nvSpPr>
          <p:spPr>
            <a:xfrm>
              <a:off x="2314352" y="2174508"/>
              <a:ext cx="549800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009900"/>
                  </a:solidFill>
                  <a:latin typeface="Courier New" pitchFamily="49" charset="0"/>
                  <a:cs typeface="Courier New" pitchFamily="49" charset="0"/>
                </a:rPr>
                <a:t>GAT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GACCAGATAG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---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GACCAGATAG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009900"/>
                  </a:solidFill>
                  <a:latin typeface="Courier New" pitchFamily="49" charset="0"/>
                  <a:cs typeface="Courier New" pitchFamily="49" charset="0"/>
                </a:rPr>
                <a:t>GAT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GACCAGATAG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009900"/>
                  </a:solidFill>
                  <a:latin typeface="Courier New" pitchFamily="49" charset="0"/>
                  <a:cs typeface="Courier New" pitchFamily="49" charset="0"/>
                </a:rPr>
                <a:t>GAT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GACCAGATAG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---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GACCAGATAG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---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GACCAGATAG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0192664-59B7-41D1-ADB3-C6E88A90CF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520" y="2949113"/>
              <a:ext cx="823678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E4F7F9-F142-4193-9B0C-11EA80D0D069}"/>
                </a:ext>
              </a:extLst>
            </p:cNvPr>
            <p:cNvSpPr txBox="1"/>
            <p:nvPr/>
          </p:nvSpPr>
          <p:spPr>
            <a:xfrm>
              <a:off x="3669804" y="168643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latin typeface="Futura Bk BT"/>
                </a:rPr>
                <a:t>DNA sequence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02DE93-FDEB-48EC-A944-63F1AE7036ED}"/>
                </a:ext>
              </a:extLst>
            </p:cNvPr>
            <p:cNvSpPr txBox="1"/>
            <p:nvPr/>
          </p:nvSpPr>
          <p:spPr>
            <a:xfrm>
              <a:off x="357436" y="235584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Futura Bk BT"/>
                </a:rPr>
                <a:t>Person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68B1C2-672B-439A-B40C-FDC3F99D4808}"/>
                </a:ext>
              </a:extLst>
            </p:cNvPr>
            <p:cNvSpPr txBox="1"/>
            <p:nvPr/>
          </p:nvSpPr>
          <p:spPr>
            <a:xfrm>
              <a:off x="357436" y="31013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Futura Bk BT"/>
                </a:rPr>
                <a:t>Person 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B42AF1-104A-4543-82CB-D750BBBDC833}"/>
                </a:ext>
              </a:extLst>
            </p:cNvPr>
            <p:cNvSpPr txBox="1"/>
            <p:nvPr/>
          </p:nvSpPr>
          <p:spPr>
            <a:xfrm>
              <a:off x="357436" y="38214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Futura Bk BT"/>
                </a:rPr>
                <a:t>Person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B02E06-A017-49E3-A0DC-E913D1EC85EC}"/>
                </a:ext>
              </a:extLst>
            </p:cNvPr>
            <p:cNvSpPr txBox="1"/>
            <p:nvPr/>
          </p:nvSpPr>
          <p:spPr>
            <a:xfrm>
              <a:off x="1005508" y="167452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 err="1">
                  <a:latin typeface="Futura Bk BT"/>
                </a:rPr>
                <a:t>Chrom</a:t>
              </a:r>
              <a:r>
                <a:rPr lang="en-AU" sz="1800" b="1" dirty="0">
                  <a:latin typeface="Futura Bk BT"/>
                </a:rPr>
                <a:t>.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6EFA1A0-AA0F-4645-95FB-A3C474A7FB5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1520" y="2172534"/>
              <a:ext cx="8236789" cy="41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A35BCAE-CE67-4059-AE28-FF87AD6A71B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3420" y="4398248"/>
              <a:ext cx="8274889" cy="803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7A7AA6-F882-425D-8D53-8D9E99AAB24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1424" y="3657555"/>
              <a:ext cx="8246885" cy="119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0D6ACA-EDBE-4F00-80C9-F555869DBC18}"/>
                </a:ext>
              </a:extLst>
            </p:cNvPr>
            <p:cNvSpPr txBox="1"/>
            <p:nvPr/>
          </p:nvSpPr>
          <p:spPr>
            <a:xfrm>
              <a:off x="7439620" y="3118088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latin typeface="Courier New" pitchFamily="49" charset="0"/>
                  <a:cs typeface="Courier New" pitchFamily="49" charset="0"/>
                </a:rPr>
                <a:t>R </a:t>
              </a:r>
              <a:r>
                <a:rPr lang="en-AU" sz="2000" b="1" dirty="0" err="1">
                  <a:latin typeface="Courier New" pitchFamily="49" charset="0"/>
                  <a:cs typeface="Courier New" pitchFamily="49" charset="0"/>
                </a:rPr>
                <a:t>R</a:t>
              </a:r>
              <a:endParaRPr lang="en-AU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643F50-520A-4BD8-972E-DF580581F708}"/>
                </a:ext>
              </a:extLst>
            </p:cNvPr>
            <p:cNvSpPr txBox="1"/>
            <p:nvPr/>
          </p:nvSpPr>
          <p:spPr>
            <a:xfrm>
              <a:off x="7439620" y="3850868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latin typeface="Courier New" pitchFamily="49" charset="0"/>
                  <a:cs typeface="Courier New" pitchFamily="49" charset="0"/>
                </a:rPr>
                <a:t>D </a:t>
              </a:r>
              <a:r>
                <a:rPr lang="en-AU" sz="2000" b="1" dirty="0" err="1">
                  <a:latin typeface="Courier New" pitchFamily="49" charset="0"/>
                  <a:cs typeface="Courier New" pitchFamily="49" charset="0"/>
                </a:rPr>
                <a:t>D</a:t>
              </a:r>
              <a:endParaRPr lang="en-AU" sz="2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4" name="Text Box 9">
            <a:extLst>
              <a:ext uri="{FF2B5EF4-FFF2-40B4-BE49-F238E27FC236}">
                <a16:creationId xmlns:a16="http://schemas.microsoft.com/office/drawing/2014/main" id="{21FB7A81-E762-4A2D-A93F-2D2CE3F5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093" y="2833984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0774A941-3B7C-4F3D-BB7E-DBF5D39DA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317" y="318940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FFAE09AB-DE3A-44C6-AA52-CD6F1EC3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528" y="3574403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B2041348-6454-4B01-A27F-007E36BDF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317" y="3933129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593C7A95-CA91-4C92-AA2E-FB45A07A6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344" y="4304698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4968EC54-9DAF-49CE-9695-F782FC63F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133" y="4663424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</a:p>
        </p:txBody>
      </p:sp>
    </p:spTree>
    <p:extLst>
      <p:ext uri="{BB962C8B-B14F-4D97-AF65-F5344CB8AC3E}">
        <p14:creationId xmlns:p14="http://schemas.microsoft.com/office/powerpoint/2010/main" val="221901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6333" y="6409267"/>
            <a:ext cx="669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Collins et al 2003, </a:t>
            </a:r>
            <a:r>
              <a:rPr lang="en-AU" dirty="0"/>
              <a:t>A vision for the future of genomics research, </a:t>
            </a:r>
            <a:r>
              <a:rPr lang="en-AU" i="1" dirty="0"/>
              <a:t>Nature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937CA-1481-4BF0-8E18-A1F915D40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31"/>
          <a:stretch/>
        </p:blipFill>
        <p:spPr>
          <a:xfrm>
            <a:off x="0" y="1817688"/>
            <a:ext cx="12192000" cy="36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70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hap map nature co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5460023" y="1713849"/>
            <a:ext cx="649751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HapMap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(haplotype map) Project</a:t>
            </a:r>
          </a:p>
          <a:p>
            <a:endParaRPr lang="en-US" dirty="0">
              <a:latin typeface="+mj-lt"/>
            </a:endParaRPr>
          </a:p>
          <a:p>
            <a:endParaRPr lang="en-AU" dirty="0">
              <a:latin typeface="+mj-lt"/>
            </a:endParaRPr>
          </a:p>
          <a:p>
            <a:r>
              <a:rPr lang="en-AU" dirty="0">
                <a:latin typeface="+mj-lt"/>
              </a:rPr>
              <a:t>270 samples:</a:t>
            </a:r>
          </a:p>
          <a:p>
            <a:endParaRPr lang="en-AU" dirty="0">
              <a:latin typeface="+mj-lt"/>
            </a:endParaRPr>
          </a:p>
          <a:p>
            <a:r>
              <a:rPr lang="en-AU" dirty="0">
                <a:latin typeface="+mj-lt"/>
              </a:rPr>
              <a:t>30 parent-offspring trios of the Yoruba from Ibadan, Nigeria (YRI) </a:t>
            </a:r>
          </a:p>
          <a:p>
            <a:r>
              <a:rPr lang="en-AU" dirty="0">
                <a:latin typeface="+mj-lt"/>
              </a:rPr>
              <a:t>30 trios of Utah residents with European ancestry (CEU) </a:t>
            </a:r>
          </a:p>
          <a:p>
            <a:r>
              <a:rPr lang="en-AU" dirty="0">
                <a:latin typeface="+mj-lt"/>
              </a:rPr>
              <a:t>45 individuals from Beijing, China (CHB)</a:t>
            </a:r>
          </a:p>
          <a:p>
            <a:r>
              <a:rPr lang="en-AU" dirty="0">
                <a:latin typeface="+mj-lt"/>
              </a:rPr>
              <a:t>45 individuals from Tokyo, Japan (JPT)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9A66E-9C91-44AB-8E91-44DB72DE6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5" t="1375" r="1220"/>
          <a:stretch/>
        </p:blipFill>
        <p:spPr>
          <a:xfrm>
            <a:off x="307975" y="600876"/>
            <a:ext cx="4495801" cy="57345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39320C-F209-4811-B6F1-CA337186DE8C}"/>
              </a:ext>
            </a:extLst>
          </p:cNvPr>
          <p:cNvSpPr/>
          <p:nvPr/>
        </p:nvSpPr>
        <p:spPr>
          <a:xfrm>
            <a:off x="5604370" y="6012308"/>
            <a:ext cx="658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+mj-lt"/>
              </a:rPr>
              <a:t>The International HapMap Consortium (2005). A haplotype map of the human genome. </a:t>
            </a:r>
            <a:r>
              <a:rPr lang="en-AU" i="1" dirty="0">
                <a:latin typeface="+mj-lt"/>
              </a:rPr>
              <a:t>Nature</a:t>
            </a:r>
            <a:r>
              <a:rPr lang="en-AU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14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7520" y="134805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+mj-lt"/>
              </a:rPr>
              <a:t>Phase 1: </a:t>
            </a:r>
            <a:r>
              <a:rPr lang="en-AU" dirty="0">
                <a:latin typeface="+mj-lt"/>
              </a:rPr>
              <a:t>1,092 individuals from 14 populations..</a:t>
            </a:r>
            <a:endParaRPr lang="en-US" b="1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Phase 3: 2,504 individuals from 26 populations (~500 samples form each 5 continental ancestry groups, with ~5 populations for each group)</a:t>
            </a:r>
          </a:p>
        </p:txBody>
      </p:sp>
      <p:sp>
        <p:nvSpPr>
          <p:cNvPr id="5" name="Rectangle 4"/>
          <p:cNvSpPr/>
          <p:nvPr/>
        </p:nvSpPr>
        <p:spPr>
          <a:xfrm>
            <a:off x="5157520" y="637673"/>
            <a:ext cx="340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+mj-lt"/>
              </a:rPr>
              <a:t>1000 Genomes Project</a:t>
            </a:r>
          </a:p>
        </p:txBody>
      </p:sp>
      <p:pic>
        <p:nvPicPr>
          <p:cNvPr id="7" name="Picture 6" descr="Nature Oct 2010.jpg">
            <a:extLst>
              <a:ext uri="{FF2B5EF4-FFF2-40B4-BE49-F238E27FC236}">
                <a16:creationId xmlns:a16="http://schemas.microsoft.com/office/drawing/2014/main" id="{BECB4D95-B87A-4225-942B-1D0513762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87" t="1052" r="1933" b="1687"/>
          <a:stretch/>
        </p:blipFill>
        <p:spPr>
          <a:xfrm>
            <a:off x="421105" y="637673"/>
            <a:ext cx="4199021" cy="554655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4923E-E55B-40C2-BF53-289367D7A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380" y="3661968"/>
            <a:ext cx="3808020" cy="25222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1626F0-58CB-4C77-921E-F176D3E1A3E4}"/>
              </a:ext>
            </a:extLst>
          </p:cNvPr>
          <p:cNvSpPr/>
          <p:nvPr/>
        </p:nvSpPr>
        <p:spPr>
          <a:xfrm>
            <a:off x="311215" y="6322092"/>
            <a:ext cx="11973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1600" dirty="0">
                <a:latin typeface="+mj-lt"/>
              </a:rPr>
              <a:t>The 1000 Genomes Project Consortium (2012). An integrated map of genetic variation from 1,092 human genomes. </a:t>
            </a:r>
            <a:r>
              <a:rPr lang="en-AU" sz="1600" i="1" dirty="0">
                <a:latin typeface="+mj-lt"/>
              </a:rPr>
              <a:t>Nature</a:t>
            </a:r>
            <a:r>
              <a:rPr lang="en-AU" sz="1600" dirty="0">
                <a:latin typeface="+mj-lt"/>
              </a:rPr>
              <a:t>.</a:t>
            </a:r>
          </a:p>
          <a:p>
            <a:pPr algn="r"/>
            <a:r>
              <a:rPr lang="en-AU" sz="1600" dirty="0">
                <a:latin typeface="+mj-lt"/>
              </a:rPr>
              <a:t>The 1000 Genomes Project Consortium (2015). A global reference for human genetic variation. </a:t>
            </a:r>
            <a:r>
              <a:rPr lang="en-AU" sz="1600" i="1" dirty="0">
                <a:latin typeface="+mj-lt"/>
              </a:rPr>
              <a:t>Nature</a:t>
            </a:r>
            <a:r>
              <a:rPr lang="en-AU" sz="16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01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4" y="600511"/>
            <a:ext cx="655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+mj-lt"/>
              </a:rPr>
              <a:t>The Haplotype Reference Consortium (HRC)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FB54D-50DB-4FE2-BDCF-1D87493BB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31" y="2168385"/>
            <a:ext cx="10631648" cy="37377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7DA847-7FA3-47AA-8542-A2FFD289AF4C}"/>
              </a:ext>
            </a:extLst>
          </p:cNvPr>
          <p:cNvSpPr/>
          <p:nvPr/>
        </p:nvSpPr>
        <p:spPr>
          <a:xfrm>
            <a:off x="0" y="6488668"/>
            <a:ext cx="12134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/>
              <a:t>The Haplotype Reference Consortium (2016). A reference panel of 64,976 haplotypes for genotype imputation. </a:t>
            </a:r>
            <a:r>
              <a:rPr lang="en-AU" i="1" dirty="0"/>
              <a:t>Nature Genetics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764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79077-E965-4F03-BBD5-D1E6BC2CA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6" r="-1" b="18708"/>
          <a:stretch/>
        </p:blipFill>
        <p:spPr>
          <a:xfrm>
            <a:off x="8954551" y="675093"/>
            <a:ext cx="2454122" cy="5557264"/>
          </a:xfrm>
          <a:prstGeom prst="rect">
            <a:avLst/>
          </a:prstGeom>
        </p:spPr>
      </p:pic>
      <p:pic>
        <p:nvPicPr>
          <p:cNvPr id="1026" name="Picture 2" descr="Image result for allele frequencies map">
            <a:extLst>
              <a:ext uri="{FF2B5EF4-FFF2-40B4-BE49-F238E27FC236}">
                <a16:creationId xmlns:a16="http://schemas.microsoft.com/office/drawing/2014/main" id="{B03CA5C7-7D8A-457D-BF68-8005C7EDC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3" y="2225842"/>
            <a:ext cx="8346906" cy="400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9D2F83-A016-499F-AA1B-F470D6F5A00B}"/>
              </a:ext>
            </a:extLst>
          </p:cNvPr>
          <p:cNvSpPr/>
          <p:nvPr/>
        </p:nvSpPr>
        <p:spPr>
          <a:xfrm>
            <a:off x="318335" y="476741"/>
            <a:ext cx="858052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2400" dirty="0">
                <a:latin typeface="+mj-lt"/>
              </a:rPr>
              <a:t>These projects have provided information on:</a:t>
            </a:r>
            <a:endParaRPr lang="en-US" sz="2000" dirty="0">
              <a:latin typeface="+mj-lt"/>
            </a:endParaRPr>
          </a:p>
          <a:p>
            <a:pPr algn="just">
              <a:buFont typeface="Symbol" panose="05050102010706020507" pitchFamily="18" charset="2"/>
              <a:buChar char=""/>
            </a:pPr>
            <a:r>
              <a:rPr lang="en-AU" sz="2000" dirty="0">
                <a:latin typeface="+mj-lt"/>
              </a:rPr>
              <a:t> Patterns of human common genetic variation</a:t>
            </a:r>
            <a:endParaRPr lang="en-US" sz="2000" dirty="0">
              <a:latin typeface="+mj-lt"/>
            </a:endParaRPr>
          </a:p>
          <a:p>
            <a:pPr algn="just">
              <a:buFont typeface="Symbol" panose="05050102010706020507" pitchFamily="18" charset="2"/>
              <a:buChar char=""/>
            </a:pPr>
            <a:r>
              <a:rPr lang="en-AU" sz="2000" dirty="0">
                <a:latin typeface="+mj-lt"/>
              </a:rPr>
              <a:t> Linkage disequilibrium (LD)</a:t>
            </a:r>
            <a:r>
              <a:rPr lang="en-US" sz="2000" dirty="0">
                <a:latin typeface="+mj-lt"/>
              </a:rPr>
              <a:t> and allele frequencies differences in populations</a:t>
            </a:r>
          </a:p>
          <a:p>
            <a:pPr algn="just">
              <a:buFont typeface="Symbol" panose="05050102010706020507" pitchFamily="18" charset="2"/>
              <a:buChar char=""/>
            </a:pPr>
            <a:r>
              <a:rPr lang="en-AU" sz="2000" dirty="0">
                <a:latin typeface="+mj-lt"/>
              </a:rPr>
              <a:t> Tag SNPS for the design of SNP arrays to facilitate imputation and GWAS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70CB6-B412-4F56-B8A0-540CAA35AED1}"/>
              </a:ext>
            </a:extLst>
          </p:cNvPr>
          <p:cNvSpPr txBox="1"/>
          <p:nvPr/>
        </p:nvSpPr>
        <p:spPr>
          <a:xfrm>
            <a:off x="11347561" y="4619307"/>
            <a:ext cx="101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CHB _ JPG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8017D8-E527-4D96-B40B-A115C747FA6C}"/>
              </a:ext>
            </a:extLst>
          </p:cNvPr>
          <p:cNvSpPr txBox="1"/>
          <p:nvPr/>
        </p:nvSpPr>
        <p:spPr>
          <a:xfrm>
            <a:off x="11347561" y="3163937"/>
            <a:ext cx="62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CEU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4417A-DBC1-45F6-94CB-6D4B559BC7D3}"/>
              </a:ext>
            </a:extLst>
          </p:cNvPr>
          <p:cNvSpPr txBox="1"/>
          <p:nvPr/>
        </p:nvSpPr>
        <p:spPr>
          <a:xfrm>
            <a:off x="11347560" y="1353155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YRI</a:t>
            </a:r>
          </a:p>
        </p:txBody>
      </p:sp>
    </p:spTree>
    <p:extLst>
      <p:ext uri="{BB962C8B-B14F-4D97-AF65-F5344CB8AC3E}">
        <p14:creationId xmlns:p14="http://schemas.microsoft.com/office/powerpoint/2010/main" val="240567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Practical. Where to start with</a:t>
            </a:r>
            <a:r>
              <a:rPr lang="en-AU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3141"/>
            <a:ext cx="10515600" cy="26289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+mj-lt"/>
              </a:rPr>
              <a:t>GWAS have been facilitated by the development of relatively inexpensive SNP arrays. </a:t>
            </a:r>
          </a:p>
          <a:p>
            <a:pPr marL="0" indent="0" algn="just">
              <a:buNone/>
            </a:pPr>
            <a:endParaRPr lang="en-US" dirty="0">
              <a:latin typeface="+mj-lt"/>
            </a:endParaRPr>
          </a:p>
          <a:p>
            <a:pPr marL="0" indent="0" algn="just">
              <a:buNone/>
            </a:pPr>
            <a:r>
              <a:rPr lang="en-US" dirty="0">
                <a:latin typeface="+mj-lt"/>
              </a:rPr>
              <a:t>How do we make the information provided by SNP arrays usable?</a:t>
            </a: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052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0B80-E17B-4700-9FE9-C6DF5E4A6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Introduction to common variation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38EBF-A0E5-4D20-957D-F678FB274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86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8393" y="5616827"/>
            <a:ext cx="11693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rgbClr val="FF0000"/>
                </a:solidFill>
                <a:latin typeface="+mj-lt"/>
              </a:rPr>
              <a:t>Genetic variation</a:t>
            </a:r>
            <a:r>
              <a:rPr lang="en-AU" sz="2800" dirty="0">
                <a:latin typeface="+mj-lt"/>
              </a:rPr>
              <a:t>: differences in the sequence of DNA among individuals.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25387A-C715-41B4-A6C4-1441E943754A}"/>
              </a:ext>
            </a:extLst>
          </p:cNvPr>
          <p:cNvSpPr/>
          <p:nvPr/>
        </p:nvSpPr>
        <p:spPr>
          <a:xfrm>
            <a:off x="401454" y="6140047"/>
            <a:ext cx="4911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Mutation</a:t>
            </a:r>
            <a:r>
              <a:rPr lang="en-US" sz="2800" dirty="0">
                <a:latin typeface="+mj-lt"/>
              </a:rPr>
              <a:t>: a newly arisen variant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500400-2B2E-4E54-8035-99E3CBC95B4C}"/>
              </a:ext>
            </a:extLst>
          </p:cNvPr>
          <p:cNvSpPr txBox="1"/>
          <p:nvPr/>
        </p:nvSpPr>
        <p:spPr>
          <a:xfrm>
            <a:off x="10120593" y="1985355"/>
            <a:ext cx="189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+mj-lt"/>
              </a:rPr>
              <a:t>person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7F131E-04C4-494C-BF45-E743F5B18C00}"/>
              </a:ext>
            </a:extLst>
          </p:cNvPr>
          <p:cNvSpPr txBox="1"/>
          <p:nvPr/>
        </p:nvSpPr>
        <p:spPr>
          <a:xfrm>
            <a:off x="10120593" y="2812979"/>
            <a:ext cx="189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+mj-lt"/>
              </a:rPr>
              <a:t>person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D69CB5-5235-4D46-AAAE-70EBC006CAC0}"/>
              </a:ext>
            </a:extLst>
          </p:cNvPr>
          <p:cNvSpPr/>
          <p:nvPr/>
        </p:nvSpPr>
        <p:spPr>
          <a:xfrm>
            <a:off x="481372" y="4446898"/>
            <a:ext cx="5365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222222"/>
                </a:solidFill>
                <a:latin typeface="Helvetica Neue"/>
              </a:rPr>
              <a:t>adenine (A), thymine (T), cytosine (C), guanine (G)</a:t>
            </a:r>
            <a:endParaRPr lang="en-AU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92EB486-17C8-4CDF-ABDC-C8E4D0C6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 r="3211" b="12035"/>
          <a:stretch/>
        </p:blipFill>
        <p:spPr>
          <a:xfrm>
            <a:off x="9631" y="0"/>
            <a:ext cx="5837312" cy="443840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3E76194-3E7B-49E9-8D81-396681E8CBE7}"/>
              </a:ext>
            </a:extLst>
          </p:cNvPr>
          <p:cNvGrpSpPr/>
          <p:nvPr/>
        </p:nvGrpSpPr>
        <p:grpSpPr>
          <a:xfrm>
            <a:off x="6555179" y="1484781"/>
            <a:ext cx="3846618" cy="2264228"/>
            <a:chOff x="7346978" y="3542244"/>
            <a:chExt cx="3050089" cy="1761732"/>
          </a:xfrm>
        </p:grpSpPr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9AB3240F-E579-4B5D-AD84-95517C54E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72" t="70930" r="24855" b="13114"/>
            <a:stretch/>
          </p:blipFill>
          <p:spPr>
            <a:xfrm>
              <a:off x="7346978" y="3542244"/>
              <a:ext cx="3050089" cy="962301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DAA39A04-BC81-4B09-B240-D808EAB11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72" t="70930" r="24855" b="13114"/>
            <a:stretch/>
          </p:blipFill>
          <p:spPr>
            <a:xfrm>
              <a:off x="7346978" y="4338829"/>
              <a:ext cx="3050089" cy="962301"/>
            </a:xfrm>
            <a:prstGeom prst="rect">
              <a:avLst/>
            </a:prstGeom>
          </p:spPr>
        </p:pic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E33BDE7C-F81C-4122-8E58-741810522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87" t="70930" r="50124" b="13114"/>
            <a:stretch/>
          </p:blipFill>
          <p:spPr>
            <a:xfrm>
              <a:off x="9153625" y="4341675"/>
              <a:ext cx="186267" cy="962301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ADFE66A-23CB-4EED-9EE2-447484BF757C}"/>
              </a:ext>
            </a:extLst>
          </p:cNvPr>
          <p:cNvSpPr/>
          <p:nvPr/>
        </p:nvSpPr>
        <p:spPr>
          <a:xfrm>
            <a:off x="8848004" y="1317375"/>
            <a:ext cx="220538" cy="25572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65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095" y="1302808"/>
            <a:ext cx="10243705" cy="42313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Genetic variant</a:t>
            </a:r>
            <a:r>
              <a:rPr lang="en-US" dirty="0">
                <a:latin typeface="+mj-lt"/>
                <a:ea typeface="+mj-ea"/>
                <a:cs typeface="+mj-cs"/>
              </a:rPr>
              <a:t>: any </a:t>
            </a:r>
            <a:r>
              <a:rPr lang="en-AU" dirty="0">
                <a:latin typeface="+mj-lt"/>
                <a:ea typeface="+mj-ea"/>
                <a:cs typeface="+mj-cs"/>
              </a:rPr>
              <a:t>specific region of the genome which differs between two genomes.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Allele</a:t>
            </a:r>
            <a:r>
              <a:rPr lang="en-US" dirty="0">
                <a:latin typeface="+mj-lt"/>
                <a:ea typeface="+mj-ea"/>
                <a:cs typeface="+mj-cs"/>
              </a:rPr>
              <a:t>: version of a variant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Allele frequency</a:t>
            </a:r>
            <a:r>
              <a:rPr lang="en-US" dirty="0">
                <a:latin typeface="+mj-lt"/>
                <a:ea typeface="+mj-ea"/>
                <a:cs typeface="+mj-cs"/>
              </a:rPr>
              <a:t>: </a:t>
            </a:r>
            <a:r>
              <a:rPr lang="en-AU" dirty="0">
                <a:latin typeface="+mj-lt"/>
                <a:ea typeface="+mj-ea"/>
                <a:cs typeface="+mj-cs"/>
              </a:rPr>
              <a:t>incidence of an allele in a population.</a:t>
            </a:r>
            <a:endParaRPr lang="en-US" dirty="0"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Minor allele frequency (MAF)</a:t>
            </a:r>
            <a:r>
              <a:rPr lang="en-US" dirty="0">
                <a:latin typeface="+mj-lt"/>
                <a:ea typeface="+mj-ea"/>
                <a:cs typeface="+mj-cs"/>
              </a:rPr>
              <a:t>:</a:t>
            </a:r>
            <a:r>
              <a:rPr lang="en-AU" dirty="0">
                <a:latin typeface="+mj-lt"/>
                <a:ea typeface="+mj-ea"/>
                <a:cs typeface="+mj-cs"/>
              </a:rPr>
              <a:t> frequency at which the less common allele occurs in a given population.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1657279" cy="1302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02458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FBBEA6-2F3C-45A5-BFD2-2CB5D999DA6D}"/>
              </a:ext>
            </a:extLst>
          </p:cNvPr>
          <p:cNvSpPr/>
          <p:nvPr/>
        </p:nvSpPr>
        <p:spPr>
          <a:xfrm>
            <a:off x="921327" y="1626913"/>
            <a:ext cx="10455234" cy="243444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CA1B3-B4A2-4342-9B6F-CF2C7D63BEFE}"/>
              </a:ext>
            </a:extLst>
          </p:cNvPr>
          <p:cNvSpPr/>
          <p:nvPr/>
        </p:nvSpPr>
        <p:spPr>
          <a:xfrm>
            <a:off x="1068779" y="1721917"/>
            <a:ext cx="98208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+mj-lt"/>
              </a:rPr>
              <a:t>Rare variant</a:t>
            </a:r>
            <a:r>
              <a:rPr lang="en-US" sz="2800" dirty="0">
                <a:latin typeface="+mj-lt"/>
              </a:rPr>
              <a:t>: a genetic variant present in &lt; 1% of the alleles in the population</a:t>
            </a:r>
          </a:p>
          <a:p>
            <a:pPr algn="just"/>
            <a:endParaRPr lang="en-US" sz="2800" dirty="0">
              <a:latin typeface="+mj-lt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+mj-lt"/>
              </a:rPr>
              <a:t>Common variant</a:t>
            </a:r>
            <a:r>
              <a:rPr lang="en-US" sz="2800" dirty="0">
                <a:latin typeface="+mj-lt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a genetic variant present in &gt;= 1% of the alleles in the population </a:t>
            </a:r>
          </a:p>
          <a:p>
            <a:pPr algn="just">
              <a:spcBef>
                <a:spcPct val="0"/>
              </a:spcBef>
            </a:pPr>
            <a:endParaRPr lang="en-AU" sz="2800" dirty="0">
              <a:latin typeface="+mj-lt"/>
            </a:endParaRPr>
          </a:p>
          <a:p>
            <a:pPr algn="just">
              <a:spcBef>
                <a:spcPct val="0"/>
              </a:spcBef>
            </a:pPr>
            <a:r>
              <a:rPr lang="en-AU" sz="2800" i="1" dirty="0">
                <a:latin typeface="+mj-lt"/>
              </a:rPr>
              <a:t>Note 1% is arbitrary</a:t>
            </a:r>
          </a:p>
        </p:txBody>
      </p:sp>
    </p:spTree>
    <p:extLst>
      <p:ext uri="{BB962C8B-B14F-4D97-AF65-F5344CB8AC3E}">
        <p14:creationId xmlns:p14="http://schemas.microsoft.com/office/powerpoint/2010/main" val="72262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1018D8-3AA1-45AF-B5A9-F768400132CD}"/>
              </a:ext>
            </a:extLst>
          </p:cNvPr>
          <p:cNvCxnSpPr>
            <a:cxnSpLocks/>
          </p:cNvCxnSpPr>
          <p:nvPr/>
        </p:nvCxnSpPr>
        <p:spPr>
          <a:xfrm>
            <a:off x="2375063" y="843147"/>
            <a:ext cx="0" cy="4073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18E18C-D65E-416D-BA0A-A65F05D2B826}"/>
              </a:ext>
            </a:extLst>
          </p:cNvPr>
          <p:cNvCxnSpPr>
            <a:cxnSpLocks/>
          </p:cNvCxnSpPr>
          <p:nvPr/>
        </p:nvCxnSpPr>
        <p:spPr>
          <a:xfrm>
            <a:off x="2375063" y="4916385"/>
            <a:ext cx="6436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CF45298-EA1A-448E-BE17-9E03ED0038EF}"/>
              </a:ext>
            </a:extLst>
          </p:cNvPr>
          <p:cNvSpPr txBox="1"/>
          <p:nvPr/>
        </p:nvSpPr>
        <p:spPr>
          <a:xfrm>
            <a:off x="1104404" y="260182"/>
            <a:ext cx="1852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+mj-lt"/>
              </a:rPr>
              <a:t>Effect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67169-6B71-495E-8E34-E1FC472A770C}"/>
              </a:ext>
            </a:extLst>
          </p:cNvPr>
          <p:cNvSpPr txBox="1"/>
          <p:nvPr/>
        </p:nvSpPr>
        <p:spPr>
          <a:xfrm>
            <a:off x="1104405" y="1011467"/>
            <a:ext cx="116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/>
              <a:t>High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EC90E-E35E-4051-A97D-FF5A6F4832E3}"/>
              </a:ext>
            </a:extLst>
          </p:cNvPr>
          <p:cNvSpPr txBox="1"/>
          <p:nvPr/>
        </p:nvSpPr>
        <p:spPr>
          <a:xfrm>
            <a:off x="831277" y="2013046"/>
            <a:ext cx="143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/>
              <a:t>Intermediate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35786-BB15-44F6-9A30-2AD0EC3B4ADC}"/>
              </a:ext>
            </a:extLst>
          </p:cNvPr>
          <p:cNvSpPr txBox="1"/>
          <p:nvPr/>
        </p:nvSpPr>
        <p:spPr>
          <a:xfrm>
            <a:off x="860963" y="3135264"/>
            <a:ext cx="143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/>
              <a:t>Modest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F0B57-DB78-4C2A-AA3E-4493CD5DD351}"/>
              </a:ext>
            </a:extLst>
          </p:cNvPr>
          <p:cNvSpPr txBox="1"/>
          <p:nvPr/>
        </p:nvSpPr>
        <p:spPr>
          <a:xfrm>
            <a:off x="831277" y="4257482"/>
            <a:ext cx="143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/>
              <a:t>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8539D-89FD-494F-AB87-AF882616FC7D}"/>
              </a:ext>
            </a:extLst>
          </p:cNvPr>
          <p:cNvSpPr txBox="1"/>
          <p:nvPr/>
        </p:nvSpPr>
        <p:spPr>
          <a:xfrm>
            <a:off x="8811491" y="4965495"/>
            <a:ext cx="2339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+mj-lt"/>
              </a:rPr>
              <a:t>Allele frequency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831F33-DA22-444F-97E3-88F984138C4C}"/>
              </a:ext>
            </a:extLst>
          </p:cNvPr>
          <p:cNvSpPr txBox="1"/>
          <p:nvPr/>
        </p:nvSpPr>
        <p:spPr>
          <a:xfrm>
            <a:off x="2375063" y="5011662"/>
            <a:ext cx="699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0.001		0.01		0.1		0.3	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91522E-9A48-422D-8656-6DBA145D2F11}"/>
              </a:ext>
            </a:extLst>
          </p:cNvPr>
          <p:cNvSpPr/>
          <p:nvPr/>
        </p:nvSpPr>
        <p:spPr>
          <a:xfrm>
            <a:off x="6146332" y="6528975"/>
            <a:ext cx="6045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1600" i="1" dirty="0">
                <a:solidFill>
                  <a:srgbClr val="222222"/>
                </a:solidFill>
                <a:latin typeface="Source Sans Pro"/>
              </a:rPr>
              <a:t>Based on McCarthy et al (2008) Nature Reviews Genetics</a:t>
            </a:r>
            <a:r>
              <a:rPr lang="en-AU" sz="1600" dirty="0">
                <a:solidFill>
                  <a:srgbClr val="222222"/>
                </a:solidFill>
                <a:latin typeface="Source Sans Pro"/>
              </a:rPr>
              <a:t> 9, 356-369 </a:t>
            </a:r>
            <a:endParaRPr lang="en-AU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28D33C-4D3E-4A66-969F-F272164F5B45}"/>
              </a:ext>
            </a:extLst>
          </p:cNvPr>
          <p:cNvSpPr txBox="1"/>
          <p:nvPr/>
        </p:nvSpPr>
        <p:spPr>
          <a:xfrm>
            <a:off x="2452256" y="1267194"/>
            <a:ext cx="2022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00B050"/>
                </a:solidFill>
                <a:latin typeface="+mj-lt"/>
              </a:rPr>
              <a:t>Rare variants</a:t>
            </a:r>
          </a:p>
          <a:p>
            <a:pPr algn="ctr"/>
            <a:r>
              <a:rPr lang="en-AU" sz="2000" b="1" dirty="0">
                <a:solidFill>
                  <a:srgbClr val="00B050"/>
                </a:solidFill>
                <a:latin typeface="+mj-lt"/>
              </a:rPr>
              <a:t>causing</a:t>
            </a:r>
          </a:p>
          <a:p>
            <a:pPr algn="ctr"/>
            <a:r>
              <a:rPr lang="en-AU" sz="2000" b="1" dirty="0">
                <a:solidFill>
                  <a:srgbClr val="00B050"/>
                </a:solidFill>
                <a:latin typeface="+mj-lt"/>
              </a:rPr>
              <a:t>Mendelian traits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B8B1EB-B625-4C70-940D-86DC85067A41}"/>
              </a:ext>
            </a:extLst>
          </p:cNvPr>
          <p:cNvSpPr txBox="1"/>
          <p:nvPr/>
        </p:nvSpPr>
        <p:spPr>
          <a:xfrm>
            <a:off x="6498775" y="3768404"/>
            <a:ext cx="2222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00B050"/>
                </a:solidFill>
                <a:latin typeface="+mj-lt"/>
              </a:rPr>
              <a:t>Common variants implicated in  complex traits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F698B1-6225-4A0B-A781-A73603CF9767}"/>
              </a:ext>
            </a:extLst>
          </p:cNvPr>
          <p:cNvSpPr txBox="1"/>
          <p:nvPr/>
        </p:nvSpPr>
        <p:spPr>
          <a:xfrm>
            <a:off x="2559127" y="4078596"/>
            <a:ext cx="202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75000"/>
                  </a:schemeClr>
                </a:solidFill>
              </a:rPr>
              <a:t>Difficult to detect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CFD246-17ED-4D36-A7B4-6AECA7952822}"/>
              </a:ext>
            </a:extLst>
          </p:cNvPr>
          <p:cNvSpPr txBox="1"/>
          <p:nvPr/>
        </p:nvSpPr>
        <p:spPr>
          <a:xfrm>
            <a:off x="6095999" y="1477006"/>
            <a:ext cx="202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2">
                    <a:lumMod val="75000"/>
                  </a:schemeClr>
                </a:solidFill>
              </a:rPr>
              <a:t>Very unlikely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70BFE7-C77A-4DC1-9893-A2FC7711F2FC}"/>
              </a:ext>
            </a:extLst>
          </p:cNvPr>
          <p:cNvSpPr/>
          <p:nvPr/>
        </p:nvSpPr>
        <p:spPr>
          <a:xfrm>
            <a:off x="2375063" y="28621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b="1" dirty="0">
                <a:solidFill>
                  <a:srgbClr val="00B050"/>
                </a:solidFill>
                <a:latin typeface="+mj-lt"/>
              </a:rPr>
              <a:t>Low frequency variants</a:t>
            </a:r>
          </a:p>
          <a:p>
            <a:pPr algn="ctr"/>
            <a:r>
              <a:rPr lang="de-DE" sz="1600" b="1" dirty="0">
                <a:solidFill>
                  <a:srgbClr val="00B050"/>
                </a:solidFill>
                <a:latin typeface="+mj-lt"/>
              </a:rPr>
              <a:t> with intermediate effects</a:t>
            </a:r>
          </a:p>
        </p:txBody>
      </p:sp>
    </p:spTree>
    <p:extLst>
      <p:ext uri="{BB962C8B-B14F-4D97-AF65-F5344CB8AC3E}">
        <p14:creationId xmlns:p14="http://schemas.microsoft.com/office/powerpoint/2010/main" val="254336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2149" y="492332"/>
            <a:ext cx="34685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Examples of genetic variation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4F5A0C-584E-4E30-9075-E2438BD9A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52" t="18702" r="45259" b="5282"/>
          <a:stretch/>
        </p:blipFill>
        <p:spPr>
          <a:xfrm>
            <a:off x="5165766" y="139229"/>
            <a:ext cx="3705102" cy="59362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90D09C-7A32-4B58-997E-77C402BA4073}"/>
              </a:ext>
            </a:extLst>
          </p:cNvPr>
          <p:cNvSpPr txBox="1"/>
          <p:nvPr/>
        </p:nvSpPr>
        <p:spPr>
          <a:xfrm>
            <a:off x="0" y="6212062"/>
            <a:ext cx="12223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+mj-lt"/>
              </a:rPr>
              <a:t>Knight JC (2009). Genetics and the general physician: insights, applications and future challenge. </a:t>
            </a:r>
            <a:r>
              <a:rPr lang="pt-BR" sz="1600" i="1" dirty="0">
                <a:latin typeface="+mj-lt"/>
              </a:rPr>
              <a:t>QJM</a:t>
            </a:r>
            <a:r>
              <a:rPr lang="pt-BR" sz="1600" dirty="0">
                <a:latin typeface="+mj-lt"/>
              </a:rPr>
              <a:t>..</a:t>
            </a:r>
          </a:p>
          <a:p>
            <a:r>
              <a:rPr lang="pt-BR" sz="1600" dirty="0">
                <a:latin typeface="+mj-lt"/>
              </a:rPr>
              <a:t>Sherer SW et al (2007). </a:t>
            </a:r>
            <a:r>
              <a:rPr lang="en-AU" sz="1600" dirty="0">
                <a:latin typeface="+mj-lt"/>
              </a:rPr>
              <a:t>Challenges and standards in integrating surveys of structural variation. </a:t>
            </a:r>
            <a:r>
              <a:rPr lang="en-AU" sz="1600" i="1" dirty="0">
                <a:latin typeface="+mj-lt"/>
              </a:rPr>
              <a:t>Nat Genet</a:t>
            </a:r>
            <a:endParaRPr lang="en-AU" sz="16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E1D2E-679B-404B-BBE0-9B590713327C}"/>
              </a:ext>
            </a:extLst>
          </p:cNvPr>
          <p:cNvSpPr/>
          <p:nvPr/>
        </p:nvSpPr>
        <p:spPr>
          <a:xfrm>
            <a:off x="9621436" y="385453"/>
            <a:ext cx="971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dirty="0"/>
              <a:t>GWAS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874EA1-E473-48DD-B7D7-B63331B6364C}"/>
              </a:ext>
            </a:extLst>
          </p:cNvPr>
          <p:cNvSpPr/>
          <p:nvPr/>
        </p:nvSpPr>
        <p:spPr>
          <a:xfrm rot="10800000">
            <a:off x="9062084" y="139231"/>
            <a:ext cx="2090057" cy="954107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039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59620" y="1964472"/>
            <a:ext cx="9183116" cy="3295476"/>
            <a:chOff x="213420" y="1674520"/>
            <a:chExt cx="9183116" cy="3295476"/>
          </a:xfrm>
        </p:grpSpPr>
        <p:sp>
          <p:nvSpPr>
            <p:cNvPr id="2" name="TextBox 1"/>
            <p:cNvSpPr txBox="1"/>
            <p:nvPr/>
          </p:nvSpPr>
          <p:spPr>
            <a:xfrm>
              <a:off x="7030727" y="169317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latin typeface="Futura Bk BT"/>
                </a:rPr>
                <a:t>Genotype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435428" y="2356500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latin typeface="Courier New" pitchFamily="49" charset="0"/>
                  <a:cs typeface="Courier New" pitchFamily="49" charset="0"/>
                </a:rPr>
                <a:t>A </a:t>
              </a:r>
              <a:r>
                <a:rPr lang="en-AU" sz="2000" b="1" dirty="0" err="1">
                  <a:latin typeface="Courier New" pitchFamily="49" charset="0"/>
                  <a:cs typeface="Courier New" pitchFamily="49" charset="0"/>
                </a:rPr>
                <a:t>A</a:t>
              </a:r>
              <a:endParaRPr lang="en-AU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14352" y="2174508"/>
              <a:ext cx="5400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009900"/>
                  </a:solidFill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GACCAATAGAT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009900"/>
                  </a:solidFill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GACCAATAGAT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009900"/>
                  </a:solidFill>
                  <a:latin typeface="Courier New" pitchFamily="49" charset="0"/>
                  <a:cs typeface="Courier New" pitchFamily="49" charset="0"/>
                </a:rPr>
                <a:t>A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GACCAATAGAT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GACCAATAGAT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GACCAATAGAT</a:t>
              </a:r>
            </a:p>
            <a:p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GTAACTTGGGATCT</a:t>
              </a:r>
              <a:r>
                <a:rPr lang="en-AU" sz="24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AU" sz="2400" dirty="0">
                  <a:solidFill>
                    <a:schemeClr val="bg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GACCAATAGAT</a:t>
              </a:r>
            </a:p>
          </p:txBody>
        </p:sp>
        <p:cxnSp>
          <p:nvCxnSpPr>
            <p:cNvPr id="5" name="Straight Connector 4"/>
            <p:cNvCxnSpPr>
              <a:cxnSpLocks/>
            </p:cNvCxnSpPr>
            <p:nvPr/>
          </p:nvCxnSpPr>
          <p:spPr bwMode="auto">
            <a:xfrm>
              <a:off x="228724" y="2952082"/>
              <a:ext cx="829097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567791" y="2200438"/>
              <a:ext cx="792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800" dirty="0">
                  <a:solidFill>
                    <a:schemeClr val="bg1">
                      <a:lumMod val="50000"/>
                    </a:schemeClr>
                  </a:solidFill>
                  <a:latin typeface="Futura Bk BT"/>
                  <a:ea typeface="Arial Unicode MS" pitchFamily="34" charset="-128"/>
                  <a:cs typeface="Arial Unicode MS" pitchFamily="34" charset="-128"/>
                </a:rPr>
                <a:t>Mat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69804" y="168643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>
                  <a:latin typeface="Futura Bk BT"/>
                </a:rPr>
                <a:t>DNA sequence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436" y="235584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Futura Bk BT"/>
                </a:rPr>
                <a:t>Person 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436" y="31013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Futura Bk BT"/>
                </a:rPr>
                <a:t>Person 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436" y="38214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dirty="0">
                  <a:latin typeface="Futura Bk BT"/>
                </a:rPr>
                <a:t>Person 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5508" y="167452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 err="1">
                  <a:latin typeface="Futura Bk BT"/>
                </a:rPr>
                <a:t>Chrom</a:t>
              </a:r>
              <a:r>
                <a:rPr lang="en-AU" sz="1800" b="1" dirty="0">
                  <a:latin typeface="Futura Bk BT"/>
                </a:rPr>
                <a:t>.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653580" y="2559164"/>
              <a:ext cx="5762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1800" dirty="0">
                  <a:solidFill>
                    <a:schemeClr val="bg1">
                      <a:lumMod val="50000"/>
                    </a:schemeClr>
                  </a:solidFill>
                  <a:latin typeface="Futura Bk BT"/>
                  <a:ea typeface="Arial Unicode MS" pitchFamily="34" charset="-128"/>
                  <a:cs typeface="Arial Unicode MS" pitchFamily="34" charset="-128"/>
                </a:rPr>
                <a:t>Pat</a:t>
              </a:r>
            </a:p>
          </p:txBody>
        </p:sp>
        <p:cxnSp>
          <p:nvCxnSpPr>
            <p:cNvPr id="17" name="Straight Connector 16"/>
            <p:cNvCxnSpPr>
              <a:cxnSpLocks/>
            </p:cNvCxnSpPr>
            <p:nvPr/>
          </p:nvCxnSpPr>
          <p:spPr bwMode="auto">
            <a:xfrm>
              <a:off x="264220" y="2174508"/>
              <a:ext cx="8255475" cy="259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cxnSpLocks/>
            </p:cNvCxnSpPr>
            <p:nvPr/>
          </p:nvCxnSpPr>
          <p:spPr bwMode="auto">
            <a:xfrm>
              <a:off x="213420" y="4406448"/>
              <a:ext cx="84014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cxnSpLocks/>
            </p:cNvCxnSpPr>
            <p:nvPr/>
          </p:nvCxnSpPr>
          <p:spPr bwMode="auto">
            <a:xfrm flipV="1">
              <a:off x="241424" y="3645948"/>
              <a:ext cx="8278271" cy="23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7812360" y="1759228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AU" sz="1600" dirty="0">
                <a:latin typeface="Futura Bk B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93608" y="2356500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AU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9620" y="3118088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latin typeface="Courier New" pitchFamily="49" charset="0"/>
                  <a:cs typeface="Courier New" pitchFamily="49" charset="0"/>
                </a:rPr>
                <a:t>A 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39620" y="3850868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latin typeface="Courier New" pitchFamily="49" charset="0"/>
                  <a:cs typeface="Courier New" pitchFamily="49" charset="0"/>
                </a:rPr>
                <a:t>C </a:t>
              </a:r>
              <a:r>
                <a:rPr lang="en-AU" sz="2000" b="1" dirty="0" err="1">
                  <a:latin typeface="Courier New" pitchFamily="49" charset="0"/>
                  <a:cs typeface="Courier New" pitchFamily="49" charset="0"/>
                </a:rPr>
                <a:t>C</a:t>
              </a:r>
              <a:endParaRPr lang="en-AU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26720" y="4631442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AU" sz="1600" dirty="0">
                <a:latin typeface="Futura Bk B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440333" y="6488668"/>
            <a:ext cx="275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Slide based on Manuel Ferreira’s</a:t>
            </a:r>
            <a:endParaRPr lang="en-AU" sz="1400" dirty="0"/>
          </a:p>
        </p:txBody>
      </p:sp>
      <p:sp>
        <p:nvSpPr>
          <p:cNvPr id="35" name="Rectangle 34"/>
          <p:cNvSpPr/>
          <p:nvPr/>
        </p:nvSpPr>
        <p:spPr>
          <a:xfrm>
            <a:off x="382365" y="497937"/>
            <a:ext cx="1162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+mj-lt"/>
              </a:rPr>
              <a:t>SNP (single nucleotide polymorphism):</a:t>
            </a:r>
          </a:p>
          <a:p>
            <a:r>
              <a:rPr lang="en-AU" sz="2400" dirty="0">
                <a:latin typeface="+mj-lt"/>
              </a:rPr>
              <a:t>variation at a single base pair in a DNA sequence among individuals.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E74A3D28-CAB9-4562-BEA8-ECFD6E5A6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772" y="3207842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85571291-BC27-4B68-854A-2649F3CD4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561" y="3566568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23FE52E9-8EF9-49FB-8CD2-E9FA93856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772" y="3997559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57DB973F-2492-430C-BE75-D81F5720B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561" y="4356285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</a:p>
        </p:txBody>
      </p:sp>
    </p:spTree>
    <p:extLst>
      <p:ext uri="{BB962C8B-B14F-4D97-AF65-F5344CB8AC3E}">
        <p14:creationId xmlns:p14="http://schemas.microsoft.com/office/powerpoint/2010/main" val="257151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4/47/Types_of_SNP_new1.png">
            <a:extLst>
              <a:ext uri="{FF2B5EF4-FFF2-40B4-BE49-F238E27FC236}">
                <a16:creationId xmlns:a16="http://schemas.microsoft.com/office/drawing/2014/main" id="{BB354DB2-9800-49E7-BA84-8C5191831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30" y="1787203"/>
            <a:ext cx="7482590" cy="439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3966" y="3675206"/>
            <a:ext cx="19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They may affect regulation of genes in coding regions</a:t>
            </a:r>
            <a:endParaRPr lang="en-A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649543" y="4795740"/>
            <a:ext cx="19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They do not change the </a:t>
            </a:r>
            <a:r>
              <a:rPr lang="en-AU" sz="1400" dirty="0"/>
              <a:t>amino acid</a:t>
            </a:r>
            <a:r>
              <a:rPr lang="en-US" sz="1400" dirty="0"/>
              <a:t> sequence</a:t>
            </a:r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202665" y="4233988"/>
            <a:ext cx="19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They change the </a:t>
            </a:r>
            <a:r>
              <a:rPr lang="en-AU" sz="1400" dirty="0"/>
              <a:t>amino acid </a:t>
            </a:r>
            <a:r>
              <a:rPr lang="en-US" sz="1400" dirty="0"/>
              <a:t>sequence</a:t>
            </a:r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418725" y="5515037"/>
            <a:ext cx="1855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They change one amino acid in a protein (which may have an effect in the protein)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2222" y="5515038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They produce a premature stop codon, that results in an incomplete and usually non-functional protein product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5B947A-F950-4F9A-8FB0-FBEECFBA9C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" b="14995"/>
          <a:stretch/>
        </p:blipFill>
        <p:spPr>
          <a:xfrm>
            <a:off x="6073629" y="367706"/>
            <a:ext cx="5708796" cy="23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7262</TotalTime>
  <Words>682</Words>
  <Application>Microsoft Office PowerPoint</Application>
  <PresentationFormat>Widescreen</PresentationFormat>
  <Paragraphs>134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Futura Bk BT</vt:lpstr>
      <vt:lpstr>Helvetica Neue</vt:lpstr>
      <vt:lpstr>Source Sans Pro</vt:lpstr>
      <vt:lpstr>Symbol</vt:lpstr>
      <vt:lpstr>Office Theme</vt:lpstr>
      <vt:lpstr>Introduction to common variation, quality control, GWAS,  and PLINK (Part I) </vt:lpstr>
      <vt:lpstr>Introduction to common variation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Practical. Where to start with.</vt:lpstr>
    </vt:vector>
  </TitlesOfParts>
  <Company>QIMR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GWAS, common variation, quality control, and PLINK (Part I)</dc:title>
  <dc:creator>Lucia Colodro Conde</dc:creator>
  <cp:lastModifiedBy>Lucia Colodro Conde</cp:lastModifiedBy>
  <cp:revision>138</cp:revision>
  <cp:lastPrinted>2019-03-03T00:48:55Z</cp:lastPrinted>
  <dcterms:created xsi:type="dcterms:W3CDTF">2019-02-20T04:14:59Z</dcterms:created>
  <dcterms:modified xsi:type="dcterms:W3CDTF">2019-03-04T16:07:48Z</dcterms:modified>
</cp:coreProperties>
</file>