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3" r:id="rId2"/>
    <p:sldId id="264" r:id="rId3"/>
    <p:sldId id="331" r:id="rId4"/>
    <p:sldId id="332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4" r:id="rId19"/>
    <p:sldId id="335" r:id="rId20"/>
    <p:sldId id="336" r:id="rId21"/>
    <p:sldId id="337" r:id="rId22"/>
    <p:sldId id="259" r:id="rId23"/>
    <p:sldId id="261" r:id="rId24"/>
    <p:sldId id="262" r:id="rId25"/>
    <p:sldId id="315" r:id="rId26"/>
    <p:sldId id="316" r:id="rId27"/>
    <p:sldId id="265" r:id="rId28"/>
    <p:sldId id="310" r:id="rId29"/>
    <p:sldId id="312" r:id="rId30"/>
    <p:sldId id="313" r:id="rId31"/>
    <p:sldId id="311" r:id="rId3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96" autoAdjust="0"/>
  </p:normalViewPr>
  <p:slideViewPr>
    <p:cSldViewPr>
      <p:cViewPr varScale="1">
        <p:scale>
          <a:sx n="60" d="100"/>
          <a:sy n="60" d="100"/>
        </p:scale>
        <p:origin x="146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96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D9D37-477A-4C61-A152-9501A8E7ABA2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878C2-734B-43BD-8F0E-E75311459E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2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E4AE390-F71F-476B-B5BD-984668FA6896}" type="slidenum">
              <a:rPr lang="en-GB" altLang="en-US">
                <a:solidFill>
                  <a:srgbClr val="000000"/>
                </a:solidFill>
                <a:latin typeface="Calibri" pitchFamily="34" charset="0"/>
              </a:rPr>
              <a:pPr/>
              <a:t>4</a:t>
            </a:fld>
            <a:endParaRPr lang="en-GB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regression of phenotype on genetic</a:t>
            </a:r>
            <a:r>
              <a:rPr lang="en-US" baseline="0"/>
              <a:t> variant (GV). Top: unrelateds, bottom: twins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68AE1-D295-4444-92C8-079BA96048D6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What to do about the</a:t>
            </a:r>
            <a:r>
              <a:rPr lang="en-US" baseline="0"/>
              <a:t> correlated residuals? A,B,C or D?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68AE1-D295-4444-92C8-079BA96048D6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D6F4247F-6CAB-44E0-8987-76EBDB4D2534}" type="slidenum">
              <a:rPr lang="nl-NL" altLang="en-US">
                <a:solidFill>
                  <a:srgbClr val="000000"/>
                </a:solidFill>
                <a:latin typeface="Calibri" pitchFamily="34" charset="0"/>
              </a:rPr>
              <a:pPr/>
              <a:t>25</a:t>
            </a:fld>
            <a:endParaRPr lang="nl-NL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E738B5B1-9751-4D38-A266-A0A24C9469D6}" type="slidenum">
              <a:rPr lang="nl-NL" altLang="en-US">
                <a:solidFill>
                  <a:srgbClr val="000000"/>
                </a:solidFill>
                <a:latin typeface="Calibri" pitchFamily="34" charset="0"/>
              </a:rPr>
              <a:pPr/>
              <a:t>26</a:t>
            </a:fld>
            <a:endParaRPr lang="nl-NL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68AE1-D295-4444-92C8-079BA96048D6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</a:t>
            </a:r>
            <a:r>
              <a:rPr lang="en-US" baseline="-25000"/>
              <a:t>Effective</a:t>
            </a:r>
            <a:r>
              <a:rPr lang="en-US"/>
              <a:t> = (k*m) / (1 + (m-1)*r), where 'k 'is the number of clusters, ‘m’ is the number of patients per cluster, and ‘r’ is the intracluster coefficient (ICC).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68AE1-D295-4444-92C8-079BA96048D6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# function (power)</a:t>
            </a:r>
          </a:p>
          <a:p>
            <a:r>
              <a:rPr lang="en-US" dirty="0" err="1"/>
              <a:t>powf</a:t>
            </a:r>
            <a:r>
              <a:rPr lang="en-US" dirty="0"/>
              <a:t>=function(r2,N,alpha)</a:t>
            </a:r>
          </a:p>
          <a:p>
            <a:r>
              <a:rPr lang="en-US" dirty="0"/>
              <a:t># power given r2 </a:t>
            </a:r>
            <a:r>
              <a:rPr lang="en-US" dirty="0" err="1"/>
              <a:t>noncentral</a:t>
            </a:r>
            <a:r>
              <a:rPr lang="en-US" dirty="0"/>
              <a:t> F </a:t>
            </a:r>
            <a:r>
              <a:rPr lang="en-US" dirty="0" err="1"/>
              <a:t>distribtion</a:t>
            </a:r>
            <a:endParaRPr lang="en-US" dirty="0"/>
          </a:p>
          <a:p>
            <a:r>
              <a:rPr lang="en-US" dirty="0"/>
              <a:t># just 1 predictor test of R2 = test of b1</a:t>
            </a:r>
          </a:p>
          <a:p>
            <a:r>
              <a:rPr lang="en-US" dirty="0"/>
              <a:t># y = b0 + b1*x + e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N2=N-2</a:t>
            </a:r>
          </a:p>
          <a:p>
            <a:r>
              <a:rPr lang="en-US" dirty="0"/>
              <a:t>f2=r2/(1-r2)     # assumption r2&lt;1</a:t>
            </a:r>
          </a:p>
          <a:p>
            <a:r>
              <a:rPr lang="en-US" dirty="0"/>
              <a:t>lam=f2*(N2)    # the non-centrality parameters of the F distribution under the alt</a:t>
            </a:r>
          </a:p>
          <a:p>
            <a:r>
              <a:rPr lang="en-US" dirty="0"/>
              <a:t>cv=</a:t>
            </a:r>
            <a:r>
              <a:rPr lang="en-US" dirty="0" err="1"/>
              <a:t>qf</a:t>
            </a:r>
            <a:r>
              <a:rPr lang="en-US" dirty="0"/>
              <a:t>(alpha,1,(N2),lower=F)  # critical value under the null (central F)</a:t>
            </a:r>
          </a:p>
          <a:p>
            <a:r>
              <a:rPr lang="en-US" dirty="0"/>
              <a:t>power=pf(</a:t>
            </a:r>
            <a:r>
              <a:rPr lang="en-US" dirty="0" err="1"/>
              <a:t>cv,ncp</a:t>
            </a:r>
            <a:r>
              <a:rPr lang="en-US" dirty="0"/>
              <a:t>=lam,1,(N2),lower=F) # the power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#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Nmz</a:t>
            </a:r>
            <a:r>
              <a:rPr lang="en-US" dirty="0"/>
              <a:t>=1000</a:t>
            </a:r>
          </a:p>
          <a:p>
            <a:r>
              <a:rPr lang="en-US" dirty="0" err="1"/>
              <a:t>Ndz</a:t>
            </a:r>
            <a:r>
              <a:rPr lang="en-US" dirty="0"/>
              <a:t>=1000</a:t>
            </a:r>
          </a:p>
          <a:p>
            <a:r>
              <a:rPr lang="en-US" dirty="0"/>
              <a:t>Ns=2000</a:t>
            </a:r>
          </a:p>
          <a:p>
            <a:r>
              <a:rPr lang="en-US" dirty="0"/>
              <a:t>r2=.01</a:t>
            </a:r>
          </a:p>
          <a:p>
            <a:r>
              <a:rPr lang="en-US" dirty="0"/>
              <a:t>alpha=.001</a:t>
            </a:r>
          </a:p>
          <a:p>
            <a:r>
              <a:rPr lang="en-US" dirty="0"/>
              <a:t>rho=</a:t>
            </a:r>
            <a:r>
              <a:rPr lang="en-US" dirty="0" err="1"/>
              <a:t>seq</a:t>
            </a:r>
            <a:r>
              <a:rPr lang="en-US" dirty="0"/>
              <a:t>(0,.9,len=20)</a:t>
            </a:r>
          </a:p>
          <a:p>
            <a:r>
              <a:rPr lang="en-US" dirty="0"/>
              <a:t>pows1=rep(0,20)</a:t>
            </a:r>
          </a:p>
          <a:p>
            <a:r>
              <a:rPr lang="en-US" dirty="0"/>
              <a:t>pows2=rep(0,20)</a:t>
            </a:r>
          </a:p>
          <a:p>
            <a:endParaRPr lang="en-US" dirty="0"/>
          </a:p>
          <a:p>
            <a:r>
              <a:rPr lang="en-US" dirty="0" err="1"/>
              <a:t>powdz</a:t>
            </a:r>
            <a:r>
              <a:rPr lang="en-US" dirty="0"/>
              <a:t>=rep(0,20)</a:t>
            </a:r>
          </a:p>
          <a:p>
            <a:r>
              <a:rPr lang="en-US" dirty="0" err="1"/>
              <a:t>powmz</a:t>
            </a:r>
            <a:r>
              <a:rPr lang="en-US" dirty="0"/>
              <a:t>=rep(0,20)</a:t>
            </a:r>
          </a:p>
          <a:p>
            <a:r>
              <a:rPr lang="en-US" dirty="0"/>
              <a:t>ii=0</a:t>
            </a:r>
          </a:p>
          <a:p>
            <a:r>
              <a:rPr lang="en-US" dirty="0"/>
              <a:t>for (r in rho) {</a:t>
            </a:r>
          </a:p>
          <a:p>
            <a:r>
              <a:rPr lang="en-US" dirty="0"/>
              <a:t>ii=ii+1</a:t>
            </a:r>
          </a:p>
          <a:p>
            <a:r>
              <a:rPr lang="en-US" dirty="0" err="1"/>
              <a:t>NEmz</a:t>
            </a:r>
            <a:r>
              <a:rPr lang="en-US" dirty="0"/>
              <a:t>=(</a:t>
            </a:r>
            <a:r>
              <a:rPr lang="en-US" dirty="0" err="1"/>
              <a:t>Nmz</a:t>
            </a:r>
            <a:r>
              <a:rPr lang="en-US" dirty="0"/>
              <a:t>*2)/(1+r)</a:t>
            </a:r>
          </a:p>
          <a:p>
            <a:r>
              <a:rPr lang="en-US" dirty="0" err="1"/>
              <a:t>NEdz</a:t>
            </a:r>
            <a:r>
              <a:rPr lang="en-US" dirty="0"/>
              <a:t>=(</a:t>
            </a:r>
            <a:r>
              <a:rPr lang="en-US" dirty="0" err="1"/>
              <a:t>Ndz</a:t>
            </a:r>
            <a:r>
              <a:rPr lang="en-US" dirty="0"/>
              <a:t>*2)/(1+(r/2))</a:t>
            </a:r>
          </a:p>
          <a:p>
            <a:r>
              <a:rPr lang="en-US" dirty="0"/>
              <a:t>Ns=Ns</a:t>
            </a:r>
          </a:p>
          <a:p>
            <a:r>
              <a:rPr lang="en-US" dirty="0"/>
              <a:t>pows1[ii]=</a:t>
            </a:r>
            <a:r>
              <a:rPr lang="en-US" dirty="0" err="1"/>
              <a:t>powf</a:t>
            </a:r>
            <a:r>
              <a:rPr lang="en-US" dirty="0"/>
              <a:t>(r2,Ns,alpha)</a:t>
            </a:r>
          </a:p>
          <a:p>
            <a:r>
              <a:rPr lang="en-US" dirty="0"/>
              <a:t>pows2[ii]=</a:t>
            </a:r>
            <a:r>
              <a:rPr lang="en-US" dirty="0" err="1"/>
              <a:t>powf</a:t>
            </a:r>
            <a:r>
              <a:rPr lang="en-US" dirty="0"/>
              <a:t>(r2,Ndz,alpha)</a:t>
            </a:r>
          </a:p>
          <a:p>
            <a:endParaRPr lang="en-US" dirty="0"/>
          </a:p>
          <a:p>
            <a:r>
              <a:rPr lang="en-US" dirty="0" err="1"/>
              <a:t>powdz</a:t>
            </a:r>
            <a:r>
              <a:rPr lang="en-US" dirty="0"/>
              <a:t>[ii]=</a:t>
            </a:r>
            <a:r>
              <a:rPr lang="en-US" dirty="0" err="1"/>
              <a:t>powf</a:t>
            </a:r>
            <a:r>
              <a:rPr lang="en-US" dirty="0"/>
              <a:t>(r2,NEdz,alpha)</a:t>
            </a:r>
          </a:p>
          <a:p>
            <a:r>
              <a:rPr lang="en-US" dirty="0" err="1"/>
              <a:t>powmz</a:t>
            </a:r>
            <a:r>
              <a:rPr lang="en-US" dirty="0"/>
              <a:t>[ii]=</a:t>
            </a:r>
            <a:r>
              <a:rPr lang="en-US" dirty="0" err="1"/>
              <a:t>powf</a:t>
            </a:r>
            <a:r>
              <a:rPr lang="en-US" dirty="0"/>
              <a:t>(r2,NEmz,alpha)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plot(rho,pows1,xlim=c(.0,.95),</a:t>
            </a:r>
            <a:r>
              <a:rPr lang="en-US" dirty="0" err="1"/>
              <a:t>ylim</a:t>
            </a:r>
            <a:r>
              <a:rPr lang="en-US" dirty="0"/>
              <a:t>=c(.35,1),type='b',</a:t>
            </a:r>
            <a:r>
              <a:rPr lang="en-US" dirty="0" err="1"/>
              <a:t>pch</a:t>
            </a:r>
            <a:r>
              <a:rPr lang="en-US" dirty="0"/>
              <a:t>='</a:t>
            </a:r>
            <a:r>
              <a:rPr lang="en-US" dirty="0" err="1"/>
              <a:t>u',col</a:t>
            </a:r>
            <a:r>
              <a:rPr lang="en-US" dirty="0"/>
              <a:t>=1,</a:t>
            </a:r>
          </a:p>
          <a:p>
            <a:r>
              <a:rPr lang="en-US" dirty="0"/>
              <a:t>                 main='power based on effective N',</a:t>
            </a:r>
            <a:r>
              <a:rPr lang="en-US" dirty="0" err="1"/>
              <a:t>xlab</a:t>
            </a:r>
            <a:r>
              <a:rPr lang="en-US" dirty="0"/>
              <a:t>='</a:t>
            </a:r>
            <a:r>
              <a:rPr lang="en-US" dirty="0" err="1"/>
              <a:t>mz</a:t>
            </a:r>
            <a:r>
              <a:rPr lang="en-US" dirty="0"/>
              <a:t> </a:t>
            </a:r>
            <a:r>
              <a:rPr lang="en-US" dirty="0" err="1"/>
              <a:t>pheno</a:t>
            </a:r>
            <a:r>
              <a:rPr lang="en-US" dirty="0"/>
              <a:t>. </a:t>
            </a:r>
            <a:r>
              <a:rPr lang="en-US" dirty="0" err="1"/>
              <a:t>corr</a:t>
            </a:r>
            <a:r>
              <a:rPr lang="en-US" dirty="0"/>
              <a:t>',</a:t>
            </a:r>
            <a:r>
              <a:rPr lang="en-US" dirty="0" err="1"/>
              <a:t>ylab</a:t>
            </a:r>
            <a:r>
              <a:rPr lang="en-US" dirty="0"/>
              <a:t>='power')</a:t>
            </a:r>
          </a:p>
          <a:p>
            <a:r>
              <a:rPr lang="en-US" dirty="0"/>
              <a:t>lines(</a:t>
            </a:r>
            <a:r>
              <a:rPr lang="en-US" dirty="0" err="1"/>
              <a:t>rho,powdz,type</a:t>
            </a:r>
            <a:r>
              <a:rPr lang="en-US" dirty="0"/>
              <a:t>='b',</a:t>
            </a:r>
            <a:r>
              <a:rPr lang="en-US" dirty="0" err="1"/>
              <a:t>pch</a:t>
            </a:r>
            <a:r>
              <a:rPr lang="en-US" dirty="0"/>
              <a:t>='</a:t>
            </a:r>
            <a:r>
              <a:rPr lang="en-US" dirty="0" err="1"/>
              <a:t>d',col</a:t>
            </a:r>
            <a:r>
              <a:rPr lang="en-US" dirty="0"/>
              <a:t>=2)</a:t>
            </a:r>
          </a:p>
          <a:p>
            <a:r>
              <a:rPr lang="en-US" dirty="0"/>
              <a:t>lines(</a:t>
            </a:r>
            <a:r>
              <a:rPr lang="en-US" dirty="0" err="1"/>
              <a:t>rho,powmz,type</a:t>
            </a:r>
            <a:r>
              <a:rPr lang="en-US" dirty="0"/>
              <a:t>='b',</a:t>
            </a:r>
            <a:r>
              <a:rPr lang="en-US" dirty="0" err="1"/>
              <a:t>pch</a:t>
            </a:r>
            <a:r>
              <a:rPr lang="en-US" dirty="0"/>
              <a:t>='</a:t>
            </a:r>
            <a:r>
              <a:rPr lang="en-US" dirty="0" err="1"/>
              <a:t>m',col</a:t>
            </a:r>
            <a:r>
              <a:rPr lang="en-US" dirty="0"/>
              <a:t>=3)</a:t>
            </a:r>
          </a:p>
          <a:p>
            <a:r>
              <a:rPr lang="en-US" dirty="0"/>
              <a:t>lines(rho,pows2,type='b',</a:t>
            </a:r>
            <a:r>
              <a:rPr lang="en-US" dirty="0" err="1"/>
              <a:t>pch</a:t>
            </a:r>
            <a:r>
              <a:rPr lang="en-US" dirty="0"/>
              <a:t>='</a:t>
            </a:r>
            <a:r>
              <a:rPr lang="en-US" dirty="0" err="1"/>
              <a:t>u',col</a:t>
            </a:r>
            <a:r>
              <a:rPr lang="en-US" dirty="0"/>
              <a:t>=1)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68AE1-D295-4444-92C8-079BA96048D6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5-3-2019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5-3-2019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5-3-2019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5-3-2019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5-3-2019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5-3-2019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5-3-2019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5-3-2019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5-3-2019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5-3-2019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5-3-2019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36C07-7E76-46D3-B86B-6AF7C60E533E}" type="datetimeFigureOut">
              <a:rPr lang="nl-NL" smtClean="0"/>
              <a:t>5-3-2019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632" y="451073"/>
            <a:ext cx="8050816" cy="18466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Family-based association methods -&gt;  </a:t>
            </a:r>
          </a:p>
          <a:p>
            <a:endParaRPr lang="en-US" sz="3200" b="1" dirty="0"/>
          </a:p>
          <a:p>
            <a:r>
              <a:rPr lang="en-US" sz="3200" b="1" dirty="0"/>
              <a:t>Observations in the study are not independent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2780928"/>
            <a:ext cx="8784976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Jenny van Dongen, </a:t>
            </a:r>
            <a:r>
              <a:rPr lang="en-US" sz="2400" b="1" dirty="0" err="1"/>
              <a:t>Dorret</a:t>
            </a:r>
            <a:r>
              <a:rPr lang="en-US" sz="2400" b="1" dirty="0"/>
              <a:t> Boomsma, Camelia Minica, </a:t>
            </a:r>
            <a:r>
              <a:rPr lang="en-US" sz="2400" b="1" dirty="0" err="1"/>
              <a:t>Conor</a:t>
            </a:r>
            <a:r>
              <a:rPr lang="en-US" sz="2400" b="1" dirty="0"/>
              <a:t> Dolan, </a:t>
            </a:r>
          </a:p>
          <a:p>
            <a:r>
              <a:rPr lang="en-US" sz="2400" b="1" dirty="0"/>
              <a:t>Joshua Pritikin</a:t>
            </a:r>
          </a:p>
        </p:txBody>
      </p:sp>
    </p:spTree>
    <p:extLst>
      <p:ext uri="{BB962C8B-B14F-4D97-AF65-F5344CB8AC3E}">
        <p14:creationId xmlns:p14="http://schemas.microsoft.com/office/powerpoint/2010/main" val="3189169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980728"/>
            <a:ext cx="84969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How to conclude that differences between level means are evidence for differences in the population?</a:t>
            </a:r>
          </a:p>
          <a:p>
            <a:endParaRPr lang="en-US" sz="2800" b="1" dirty="0"/>
          </a:p>
          <a:p>
            <a:r>
              <a:rPr lang="en-US" sz="2800" dirty="0"/>
              <a:t>We need a yardstick to measure the size of the differences -&gt; the variance of the scores within the levels of the factor in the population (i.e. based on the differences of the individual scores to the level means).</a:t>
            </a:r>
          </a:p>
          <a:p>
            <a:endParaRPr lang="en-US" sz="2800" dirty="0"/>
          </a:p>
          <a:p>
            <a:r>
              <a:rPr lang="en-US" sz="2800" dirty="0"/>
              <a:t>Larger variance increases likelihood of observing differences in the sample if the levels have no effect. </a:t>
            </a:r>
          </a:p>
          <a:p>
            <a:r>
              <a:rPr lang="en-US" sz="2800" dirty="0"/>
              <a:t>The probability refers to repetitions of the experiment.</a:t>
            </a:r>
          </a:p>
        </p:txBody>
      </p:sp>
    </p:spTree>
    <p:extLst>
      <p:ext uri="{BB962C8B-B14F-4D97-AF65-F5344CB8AC3E}">
        <p14:creationId xmlns:p14="http://schemas.microsoft.com/office/powerpoint/2010/main" val="1434179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2136339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In this simple design, the </a:t>
            </a:r>
            <a:r>
              <a:rPr lang="en-US" sz="2800" b="1" dirty="0"/>
              <a:t>levels of the factor </a:t>
            </a:r>
            <a:r>
              <a:rPr lang="en-US" sz="2800" dirty="0"/>
              <a:t>remain the same over repeated experiments. The level effects are therefore </a:t>
            </a:r>
            <a:r>
              <a:rPr lang="en-US" sz="2800" b="1" dirty="0"/>
              <a:t>fixed effects </a:t>
            </a:r>
            <a:r>
              <a:rPr lang="en-US" sz="2800" dirty="0"/>
              <a:t>or parameters.</a:t>
            </a:r>
          </a:p>
          <a:p>
            <a:endParaRPr lang="en-US" sz="2800" dirty="0"/>
          </a:p>
          <a:p>
            <a:r>
              <a:rPr lang="en-US" sz="2800" dirty="0"/>
              <a:t>The </a:t>
            </a:r>
            <a:r>
              <a:rPr lang="en-US" sz="2800" b="1" dirty="0"/>
              <a:t>individual scores </a:t>
            </a:r>
            <a:r>
              <a:rPr lang="en-US" sz="2800" dirty="0"/>
              <a:t>change over experiments and are therefore called </a:t>
            </a:r>
            <a:r>
              <a:rPr lang="en-US" sz="2800" b="1" dirty="0"/>
              <a:t>random effects </a:t>
            </a:r>
            <a:r>
              <a:rPr lang="en-US" sz="2800" dirty="0"/>
              <a:t>(defined as deviations from the level effects).</a:t>
            </a:r>
          </a:p>
        </p:txBody>
      </p:sp>
    </p:spTree>
    <p:extLst>
      <p:ext uri="{BB962C8B-B14F-4D97-AF65-F5344CB8AC3E}">
        <p14:creationId xmlns:p14="http://schemas.microsoft.com/office/powerpoint/2010/main" val="1527568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827" y="764704"/>
            <a:ext cx="5742384" cy="55399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tx2"/>
                </a:solidFill>
              </a:rPr>
              <a:t>The linear model: </a:t>
            </a:r>
            <a:r>
              <a:rPr lang="en-US" sz="3000" b="1" dirty="0" err="1">
                <a:solidFill>
                  <a:schemeClr val="tx2"/>
                </a:solidFill>
              </a:rPr>
              <a:t>y</a:t>
            </a:r>
            <a:r>
              <a:rPr lang="en-US" sz="3000" b="1" baseline="-25000" dirty="0" err="1">
                <a:solidFill>
                  <a:schemeClr val="tx2"/>
                </a:solidFill>
              </a:rPr>
              <a:t>ij</a:t>
            </a:r>
            <a:r>
              <a:rPr lang="en-US" sz="3000" b="1" dirty="0">
                <a:solidFill>
                  <a:schemeClr val="tx2"/>
                </a:solidFill>
              </a:rPr>
              <a:t> = m + b</a:t>
            </a:r>
            <a:r>
              <a:rPr lang="en-US" sz="3000" b="1" baseline="-25000" dirty="0">
                <a:solidFill>
                  <a:schemeClr val="tx2"/>
                </a:solidFill>
              </a:rPr>
              <a:t>i</a:t>
            </a:r>
            <a:r>
              <a:rPr lang="en-US" sz="3000" b="1" dirty="0">
                <a:solidFill>
                  <a:schemeClr val="tx2"/>
                </a:solidFill>
              </a:rPr>
              <a:t> + </a:t>
            </a:r>
            <a:r>
              <a:rPr lang="en-US" sz="3000" b="1" dirty="0" err="1">
                <a:solidFill>
                  <a:schemeClr val="tx2"/>
                </a:solidFill>
              </a:rPr>
              <a:t>e</a:t>
            </a:r>
            <a:r>
              <a:rPr lang="en-US" sz="3000" b="1" baseline="-25000" dirty="0" err="1">
                <a:solidFill>
                  <a:schemeClr val="tx2"/>
                </a:solidFill>
              </a:rPr>
              <a:t>ij</a:t>
            </a:r>
            <a:endParaRPr lang="en-US" sz="3000" b="1" baseline="-250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628800"/>
            <a:ext cx="8352928" cy="4626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m</a:t>
            </a:r>
            <a:r>
              <a:rPr lang="en-US" sz="2800" dirty="0"/>
              <a:t> = general constant; fixed effect</a:t>
            </a:r>
          </a:p>
          <a:p>
            <a:r>
              <a:rPr lang="en-US" sz="2800" b="1" dirty="0"/>
              <a:t>b</a:t>
            </a:r>
            <a:r>
              <a:rPr lang="en-US" sz="2800" b="1" baseline="-25000" dirty="0"/>
              <a:t>i</a:t>
            </a:r>
            <a:r>
              <a:rPr lang="en-US" sz="2800" b="1" dirty="0"/>
              <a:t> = </a:t>
            </a:r>
            <a:r>
              <a:rPr lang="en-US" sz="2800" dirty="0"/>
              <a:t>effect of factor level </a:t>
            </a:r>
            <a:r>
              <a:rPr lang="en-US" sz="2800" i="1" dirty="0"/>
              <a:t>i</a:t>
            </a:r>
            <a:r>
              <a:rPr lang="en-US" sz="2800" dirty="0"/>
              <a:t>; </a:t>
            </a:r>
            <a:r>
              <a:rPr lang="en-US" sz="2800" b="1" dirty="0"/>
              <a:t>fixed </a:t>
            </a:r>
            <a:r>
              <a:rPr lang="en-US" sz="2800" dirty="0"/>
              <a:t>effect; same levels in repeated experiments</a:t>
            </a:r>
          </a:p>
          <a:p>
            <a:r>
              <a:rPr lang="en-US" sz="2800" b="1" dirty="0" err="1"/>
              <a:t>e</a:t>
            </a:r>
            <a:r>
              <a:rPr lang="en-US" sz="2800" b="1" baseline="-25000" dirty="0" err="1"/>
              <a:t>ij</a:t>
            </a:r>
            <a:r>
              <a:rPr lang="en-US" sz="2800" b="1" baseline="-25000" dirty="0"/>
              <a:t>  </a:t>
            </a:r>
            <a:r>
              <a:rPr lang="en-US" sz="2800" b="1" dirty="0"/>
              <a:t> = </a:t>
            </a:r>
            <a:r>
              <a:rPr lang="en-US" sz="2800" b="1" dirty="0" err="1"/>
              <a:t>y</a:t>
            </a:r>
            <a:r>
              <a:rPr lang="en-US" sz="2800" b="1" baseline="-25000" dirty="0" err="1"/>
              <a:t>ij</a:t>
            </a:r>
            <a:r>
              <a:rPr lang="en-US" sz="2800" b="1" dirty="0"/>
              <a:t> – (m + b</a:t>
            </a:r>
            <a:r>
              <a:rPr lang="en-US" sz="2800" b="1" baseline="-25000" dirty="0"/>
              <a:t>i</a:t>
            </a:r>
            <a:r>
              <a:rPr lang="en-US" sz="2800" b="1" dirty="0"/>
              <a:t>) = </a:t>
            </a:r>
            <a:r>
              <a:rPr lang="en-US" sz="2800" dirty="0"/>
              <a:t>residual: </a:t>
            </a:r>
            <a:r>
              <a:rPr lang="en-US" sz="2800" b="1" dirty="0"/>
              <a:t>random </a:t>
            </a:r>
            <a:r>
              <a:rPr lang="en-US" sz="2800" dirty="0"/>
              <a:t>effect (different subjects in repeated experiments)</a:t>
            </a:r>
          </a:p>
          <a:p>
            <a:endParaRPr lang="en-US" sz="2800" dirty="0"/>
          </a:p>
          <a:p>
            <a:r>
              <a:rPr lang="en-US" sz="2800" dirty="0"/>
              <a:t>Statistical properties of </a:t>
            </a:r>
            <a:r>
              <a:rPr lang="en-US" sz="2800" b="1" dirty="0" err="1"/>
              <a:t>e</a:t>
            </a:r>
            <a:r>
              <a:rPr lang="en-US" sz="2800" b="1" baseline="-25000" dirty="0" err="1"/>
              <a:t>ij</a:t>
            </a:r>
            <a:r>
              <a:rPr lang="en-US" sz="2800" b="1" baseline="-25000" dirty="0"/>
              <a:t> </a:t>
            </a:r>
            <a:r>
              <a:rPr lang="en-US" sz="2800" dirty="0"/>
              <a:t>: mean zero and variance </a:t>
            </a:r>
            <a:r>
              <a:rPr lang="el-GR" sz="2800" dirty="0"/>
              <a:t>σ</a:t>
            </a:r>
            <a:r>
              <a:rPr lang="en-US" sz="2800" baseline="-25000" dirty="0"/>
              <a:t>e</a:t>
            </a:r>
            <a:r>
              <a:rPr lang="en-US" sz="2800" baseline="30000" dirty="0"/>
              <a:t>2</a:t>
            </a:r>
          </a:p>
          <a:p>
            <a:endParaRPr lang="en-US" sz="2800" baseline="-25000" dirty="0"/>
          </a:p>
          <a:p>
            <a:r>
              <a:rPr lang="en-US" sz="2800" dirty="0"/>
              <a:t>Models such as these, where </a:t>
            </a:r>
            <a:r>
              <a:rPr lang="en-US" sz="2800" b="1" dirty="0" err="1"/>
              <a:t>e</a:t>
            </a:r>
            <a:r>
              <a:rPr lang="en-US" sz="2800" b="1" baseline="-25000" dirty="0" err="1"/>
              <a:t>ij</a:t>
            </a:r>
            <a:r>
              <a:rPr lang="en-US" sz="2800" dirty="0"/>
              <a:t> is the only random effect, are called </a:t>
            </a:r>
            <a:r>
              <a:rPr lang="en-US" sz="2800" b="1" dirty="0"/>
              <a:t>fixed effects models</a:t>
            </a:r>
            <a:r>
              <a:rPr lang="en-US" sz="2800" dirty="0"/>
              <a:t>.</a:t>
            </a:r>
            <a:endParaRPr lang="en-US" sz="2800" baseline="-25000" dirty="0"/>
          </a:p>
          <a:p>
            <a:r>
              <a:rPr lang="en-US" sz="2400" dirty="0"/>
              <a:t>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84970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82714"/>
            <a:ext cx="8712968" cy="89255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600" b="1" dirty="0"/>
              <a:t>A change in the design: </a:t>
            </a:r>
            <a:r>
              <a:rPr lang="en-US" sz="2600" dirty="0" err="1"/>
              <a:t>Ss</a:t>
            </a:r>
            <a:r>
              <a:rPr lang="en-US" sz="2600" dirty="0"/>
              <a:t> are still sampled randomly from the population, but each subject is observed at each factor  level.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1484784"/>
            <a:ext cx="8720376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FACTOR LEVELS</a:t>
            </a:r>
          </a:p>
          <a:p>
            <a:r>
              <a:rPr lang="en-US" sz="2000" dirty="0"/>
              <a:t>	1	 2 	3</a:t>
            </a:r>
          </a:p>
          <a:p>
            <a:r>
              <a:rPr lang="en-US" sz="2000" b="1" dirty="0"/>
              <a:t>	y11	y21 	y31</a:t>
            </a:r>
          </a:p>
          <a:p>
            <a:r>
              <a:rPr lang="en-US" sz="2000" b="1" dirty="0"/>
              <a:t>	y12 	y22 	y32</a:t>
            </a:r>
          </a:p>
          <a:p>
            <a:r>
              <a:rPr lang="en-US" sz="2000" b="1" dirty="0"/>
              <a:t>	y13 	y23 	y33</a:t>
            </a:r>
          </a:p>
          <a:p>
            <a:r>
              <a:rPr lang="en-US" sz="2000" b="1" dirty="0"/>
              <a:t>	y14 	y24 	y34</a:t>
            </a:r>
          </a:p>
          <a:p>
            <a:r>
              <a:rPr lang="en-US" sz="2000" b="1" dirty="0"/>
              <a:t>	y15 	y25 	y35</a:t>
            </a:r>
          </a:p>
          <a:p>
            <a:r>
              <a:rPr lang="en-US" sz="2000" dirty="0"/>
              <a:t>means 	</a:t>
            </a:r>
            <a:r>
              <a:rPr lang="en-US" sz="2000" b="1" dirty="0"/>
              <a:t>m1 	m2 	m3</a:t>
            </a:r>
          </a:p>
          <a:p>
            <a:endParaRPr lang="en-US" sz="1100" b="1" dirty="0"/>
          </a:p>
          <a:p>
            <a:r>
              <a:rPr lang="en-US" sz="2000" dirty="0"/>
              <a:t>(the factor cannot represent 3 genotypes for the same person (AA, Aa and aa) but if we have family members they can be observed at each level of the factor).</a:t>
            </a:r>
          </a:p>
          <a:p>
            <a:endParaRPr lang="en-US" sz="2200" dirty="0"/>
          </a:p>
          <a:p>
            <a:r>
              <a:rPr lang="en-US" sz="2200" dirty="0"/>
              <a:t>Row scores come from the same subject / family. In the previous design, y</a:t>
            </a:r>
            <a:r>
              <a:rPr lang="en-US" sz="2200" baseline="-25000" dirty="0"/>
              <a:t>11</a:t>
            </a:r>
            <a:r>
              <a:rPr lang="en-US" sz="2200" dirty="0"/>
              <a:t> and y</a:t>
            </a:r>
            <a:r>
              <a:rPr lang="en-US" sz="2200" baseline="-25000" dirty="0"/>
              <a:t>12</a:t>
            </a:r>
            <a:r>
              <a:rPr lang="en-US" sz="2200" dirty="0"/>
              <a:t> referred to different </a:t>
            </a:r>
            <a:r>
              <a:rPr lang="en-US" sz="2200" dirty="0" err="1"/>
              <a:t>Ss</a:t>
            </a:r>
            <a:r>
              <a:rPr lang="en-US" sz="2200" dirty="0"/>
              <a:t>, who were sampled </a:t>
            </a:r>
            <a:r>
              <a:rPr lang="en-US" sz="2200" b="1" i="1" dirty="0"/>
              <a:t>independently. </a:t>
            </a:r>
            <a:r>
              <a:rPr lang="en-US" sz="2200" b="1" dirty="0"/>
              <a:t>We now have within subject (or within family)  correlation or </a:t>
            </a:r>
            <a:r>
              <a:rPr lang="es-ES" sz="2200" b="1" dirty="0" err="1"/>
              <a:t>covariance</a:t>
            </a:r>
            <a:r>
              <a:rPr lang="es-ES" sz="2200" b="1" dirty="0"/>
              <a:t> </a:t>
            </a:r>
            <a:r>
              <a:rPr lang="es-ES" sz="2200" b="1" dirty="0" err="1"/>
              <a:t>among</a:t>
            </a:r>
            <a:r>
              <a:rPr lang="es-ES" sz="2200" b="1" dirty="0"/>
              <a:t> y11, y12, y13</a:t>
            </a:r>
            <a:r>
              <a:rPr lang="es-ES" sz="2200" dirty="0"/>
              <a:t>.</a:t>
            </a:r>
            <a:endParaRPr lang="en-US" sz="2200" b="1" i="1" dirty="0"/>
          </a:p>
        </p:txBody>
      </p:sp>
    </p:spTree>
    <p:extLst>
      <p:ext uri="{BB962C8B-B14F-4D97-AF65-F5344CB8AC3E}">
        <p14:creationId xmlns:p14="http://schemas.microsoft.com/office/powerpoint/2010/main" val="3591935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336" y="908720"/>
            <a:ext cx="8892480" cy="5119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linear model now is: </a:t>
            </a:r>
            <a:r>
              <a:rPr lang="en-US" sz="2800" b="1" dirty="0" err="1"/>
              <a:t>y</a:t>
            </a:r>
            <a:r>
              <a:rPr lang="en-US" sz="2800" b="1" baseline="-25000" dirty="0" err="1"/>
              <a:t>ij</a:t>
            </a:r>
            <a:r>
              <a:rPr lang="en-US" sz="2800" b="1" dirty="0"/>
              <a:t> = m + </a:t>
            </a:r>
            <a:r>
              <a:rPr lang="en-US" sz="2800" b="1" dirty="0" err="1"/>
              <a:t>a</a:t>
            </a:r>
            <a:r>
              <a:rPr lang="en-US" sz="2800" b="1" baseline="-25000" dirty="0" err="1"/>
              <a:t>i</a:t>
            </a:r>
            <a:r>
              <a:rPr lang="en-US" sz="2800" b="1" dirty="0"/>
              <a:t> + </a:t>
            </a:r>
            <a:r>
              <a:rPr lang="en-US" sz="2800" b="1" dirty="0" err="1"/>
              <a:t>b</a:t>
            </a:r>
            <a:r>
              <a:rPr lang="en-US" sz="2800" b="1" baseline="-25000" dirty="0" err="1"/>
              <a:t>j</a:t>
            </a:r>
            <a:r>
              <a:rPr lang="en-US" sz="2800" b="1" dirty="0"/>
              <a:t> + </a:t>
            </a:r>
            <a:r>
              <a:rPr lang="en-US" sz="2800" b="1" dirty="0" err="1"/>
              <a:t>e</a:t>
            </a:r>
            <a:r>
              <a:rPr lang="en-US" sz="2800" b="1" baseline="-25000" dirty="0" err="1"/>
              <a:t>ij</a:t>
            </a:r>
            <a:endParaRPr lang="en-US" sz="2800" b="1" baseline="-25000" dirty="0"/>
          </a:p>
          <a:p>
            <a:endParaRPr lang="en-US" sz="2800" b="1" baseline="-25000" dirty="0"/>
          </a:p>
          <a:p>
            <a:r>
              <a:rPr lang="en-US" sz="2800" b="1" dirty="0"/>
              <a:t>m</a:t>
            </a:r>
            <a:r>
              <a:rPr lang="en-US" sz="2800" dirty="0"/>
              <a:t> = general constant; fixed effect</a:t>
            </a:r>
          </a:p>
          <a:p>
            <a:r>
              <a:rPr lang="en-US" sz="2800" b="1" dirty="0" err="1"/>
              <a:t>a</a:t>
            </a:r>
            <a:r>
              <a:rPr lang="en-US" sz="2800" b="1" baseline="-25000" dirty="0" err="1"/>
              <a:t>i</a:t>
            </a:r>
            <a:r>
              <a:rPr lang="en-US" sz="2800" b="1" baseline="-25000" dirty="0"/>
              <a:t> </a:t>
            </a:r>
            <a:r>
              <a:rPr lang="en-US" sz="2800" b="1" dirty="0"/>
              <a:t> = </a:t>
            </a:r>
            <a:r>
              <a:rPr lang="en-US" sz="2800" dirty="0"/>
              <a:t>effect of subject </a:t>
            </a:r>
            <a:r>
              <a:rPr lang="en-US" sz="2800" i="1" dirty="0"/>
              <a:t>i</a:t>
            </a:r>
            <a:r>
              <a:rPr lang="en-US" sz="2800" dirty="0"/>
              <a:t>; </a:t>
            </a:r>
            <a:r>
              <a:rPr lang="en-US" sz="2800" b="1" dirty="0"/>
              <a:t>random </a:t>
            </a:r>
            <a:r>
              <a:rPr lang="en-US" sz="2800" dirty="0"/>
              <a:t>effect, since </a:t>
            </a:r>
            <a:r>
              <a:rPr lang="en-US" sz="2800" b="1" dirty="0" err="1"/>
              <a:t>a</a:t>
            </a:r>
            <a:r>
              <a:rPr lang="en-US" sz="2800" b="1" baseline="-25000" dirty="0" err="1"/>
              <a:t>i</a:t>
            </a:r>
            <a:r>
              <a:rPr lang="en-US" sz="2800" i="1" dirty="0"/>
              <a:t> </a:t>
            </a:r>
            <a:r>
              <a:rPr lang="en-US" sz="2800" dirty="0"/>
              <a:t>changes over repeated experiments; mean zero; variance </a:t>
            </a:r>
            <a:r>
              <a:rPr lang="el-GR" sz="2800" dirty="0"/>
              <a:t>σ</a:t>
            </a:r>
            <a:r>
              <a:rPr lang="en-US" sz="2800" baseline="-25000" dirty="0"/>
              <a:t>a</a:t>
            </a:r>
            <a:r>
              <a:rPr lang="en-US" sz="2800" baseline="30000" dirty="0"/>
              <a:t>2</a:t>
            </a:r>
          </a:p>
          <a:p>
            <a:r>
              <a:rPr lang="en-US" sz="2800" b="1" dirty="0" err="1"/>
              <a:t>b</a:t>
            </a:r>
            <a:r>
              <a:rPr lang="en-US" sz="2800" b="1" baseline="-25000" dirty="0" err="1"/>
              <a:t>j</a:t>
            </a:r>
            <a:r>
              <a:rPr lang="en-US" sz="2800" b="1" baseline="-25000" dirty="0"/>
              <a:t> </a:t>
            </a:r>
            <a:r>
              <a:rPr lang="en-US" sz="2800" b="1" dirty="0"/>
              <a:t> = </a:t>
            </a:r>
            <a:r>
              <a:rPr lang="en-US" sz="2800" dirty="0"/>
              <a:t>effect of factor level </a:t>
            </a:r>
            <a:r>
              <a:rPr lang="en-US" sz="2800" i="1" dirty="0"/>
              <a:t>j</a:t>
            </a:r>
            <a:r>
              <a:rPr lang="en-US" sz="2800" dirty="0"/>
              <a:t>; </a:t>
            </a:r>
            <a:r>
              <a:rPr lang="en-US" sz="2800" b="1" dirty="0"/>
              <a:t>fixed </a:t>
            </a:r>
            <a:r>
              <a:rPr lang="en-US" sz="2800" dirty="0"/>
              <a:t>effect; same levels in repeated experiments</a:t>
            </a:r>
          </a:p>
          <a:p>
            <a:endParaRPr lang="en-US" sz="2800" dirty="0"/>
          </a:p>
          <a:p>
            <a:r>
              <a:rPr lang="en-US" sz="2800" b="1" dirty="0" err="1"/>
              <a:t>e</a:t>
            </a:r>
            <a:r>
              <a:rPr lang="en-US" sz="2800" b="1" baseline="-25000" dirty="0" err="1"/>
              <a:t>ij</a:t>
            </a:r>
            <a:r>
              <a:rPr lang="en-US" sz="2800" b="1" baseline="-25000" dirty="0"/>
              <a:t> </a:t>
            </a:r>
            <a:r>
              <a:rPr lang="es-ES" sz="2800" b="1" dirty="0"/>
              <a:t> </a:t>
            </a:r>
            <a:r>
              <a:rPr lang="es-ES" sz="2800" dirty="0"/>
              <a:t>= </a:t>
            </a:r>
            <a:r>
              <a:rPr lang="es-ES" sz="2800" b="1" dirty="0" err="1"/>
              <a:t>y</a:t>
            </a:r>
            <a:r>
              <a:rPr lang="es-ES" sz="2800" b="1" baseline="-25000" dirty="0" err="1"/>
              <a:t>ij</a:t>
            </a:r>
            <a:r>
              <a:rPr lang="es-ES" sz="2800" b="1" dirty="0"/>
              <a:t> – ( m + </a:t>
            </a:r>
            <a:r>
              <a:rPr lang="en-US" sz="2800" b="1" dirty="0" err="1"/>
              <a:t>a</a:t>
            </a:r>
            <a:r>
              <a:rPr lang="en-US" sz="2800" b="1" baseline="-25000" dirty="0" err="1"/>
              <a:t>i</a:t>
            </a:r>
            <a:r>
              <a:rPr lang="en-US" sz="2800" b="1" dirty="0"/>
              <a:t> + </a:t>
            </a:r>
            <a:r>
              <a:rPr lang="en-US" sz="2800" b="1" dirty="0" err="1"/>
              <a:t>b</a:t>
            </a:r>
            <a:r>
              <a:rPr lang="en-US" sz="2800" b="1" baseline="-25000" dirty="0" err="1"/>
              <a:t>j</a:t>
            </a:r>
            <a:r>
              <a:rPr lang="en-US" sz="2800" b="1" dirty="0"/>
              <a:t> </a:t>
            </a:r>
            <a:r>
              <a:rPr lang="es-ES" sz="2800" dirty="0"/>
              <a:t>) residual </a:t>
            </a:r>
            <a:r>
              <a:rPr lang="es-ES" sz="2800" dirty="0" err="1"/>
              <a:t>or</a:t>
            </a:r>
            <a:r>
              <a:rPr lang="es-ES" sz="2800" dirty="0"/>
              <a:t> error; </a:t>
            </a:r>
            <a:r>
              <a:rPr lang="en-US" sz="2800" b="1" dirty="0"/>
              <a:t>random </a:t>
            </a:r>
            <a:r>
              <a:rPr lang="en-US" sz="2800" dirty="0"/>
              <a:t>effect;</a:t>
            </a:r>
          </a:p>
          <a:p>
            <a:r>
              <a:rPr lang="en-US" sz="2800" dirty="0"/>
              <a:t> </a:t>
            </a:r>
          </a:p>
          <a:p>
            <a:r>
              <a:rPr lang="en-US" sz="2800" dirty="0"/>
              <a:t>Model contains fixed factor effects and </a:t>
            </a:r>
            <a:r>
              <a:rPr lang="en-US" sz="2800" b="1" dirty="0"/>
              <a:t>one random effect besides the residual</a:t>
            </a:r>
            <a:r>
              <a:rPr lang="en-US" sz="2800" dirty="0"/>
              <a:t>. Such models are called </a:t>
            </a:r>
            <a:r>
              <a:rPr lang="en-US" sz="2800" b="1" dirty="0"/>
              <a:t>mixed models</a:t>
            </a:r>
            <a:r>
              <a:rPr lang="en-US" sz="28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572308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052736"/>
            <a:ext cx="7128792" cy="3590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Consequences of the model</a:t>
            </a:r>
          </a:p>
          <a:p>
            <a:endParaRPr lang="en-US" sz="2800" dirty="0"/>
          </a:p>
          <a:p>
            <a:r>
              <a:rPr lang="en-US" sz="2800" dirty="0"/>
              <a:t>Expected variance within the level of a factor is </a:t>
            </a:r>
            <a:r>
              <a:rPr lang="el-GR" sz="2800" dirty="0"/>
              <a:t>σ</a:t>
            </a:r>
            <a:r>
              <a:rPr lang="en-US" sz="2800" baseline="-25000" dirty="0"/>
              <a:t>a</a:t>
            </a:r>
            <a:r>
              <a:rPr lang="en-US" sz="2800" baseline="30000" dirty="0"/>
              <a:t>2</a:t>
            </a:r>
            <a:r>
              <a:rPr lang="en-US" sz="2800" baseline="-25000" dirty="0"/>
              <a:t> </a:t>
            </a:r>
            <a:r>
              <a:rPr lang="en-US" sz="2800" dirty="0"/>
              <a:t>+ </a:t>
            </a:r>
            <a:r>
              <a:rPr lang="el-GR" sz="2800" dirty="0"/>
              <a:t>σ</a:t>
            </a:r>
            <a:r>
              <a:rPr lang="en-US" sz="2800" baseline="-25000" dirty="0"/>
              <a:t>e</a:t>
            </a:r>
            <a:r>
              <a:rPr lang="en-US" sz="2800" baseline="30000" dirty="0"/>
              <a:t>2</a:t>
            </a:r>
            <a:endParaRPr lang="en-US" sz="2800" baseline="-25000" dirty="0"/>
          </a:p>
          <a:p>
            <a:endParaRPr lang="en-US" sz="2800" baseline="-25000" dirty="0"/>
          </a:p>
          <a:p>
            <a:r>
              <a:rPr lang="en-US" sz="2800" dirty="0"/>
              <a:t>Covariance of observations at two different levels of the factor is </a:t>
            </a:r>
            <a:r>
              <a:rPr lang="el-GR" sz="2800" dirty="0"/>
              <a:t>σ</a:t>
            </a:r>
            <a:r>
              <a:rPr lang="en-US" sz="2800" baseline="-25000" dirty="0"/>
              <a:t>a</a:t>
            </a:r>
            <a:r>
              <a:rPr lang="en-US" sz="2800" baseline="30000" dirty="0"/>
              <a:t>2</a:t>
            </a:r>
            <a:endParaRPr lang="en-US" sz="2800" baseline="-25000" dirty="0"/>
          </a:p>
          <a:p>
            <a:endParaRPr lang="en-US" sz="2800" baseline="-250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27500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3064" y="332656"/>
            <a:ext cx="799288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General representation of mixed models as matrix equation:</a:t>
            </a:r>
          </a:p>
          <a:p>
            <a:endParaRPr lang="en-US" sz="2200" dirty="0"/>
          </a:p>
          <a:p>
            <a:r>
              <a:rPr lang="en-US" sz="2200" b="1" dirty="0"/>
              <a:t>y = </a:t>
            </a:r>
            <a:r>
              <a:rPr lang="en-US" sz="2200" b="1" dirty="0" err="1"/>
              <a:t>Xb</a:t>
            </a:r>
            <a:r>
              <a:rPr lang="en-US" sz="2200" b="1" dirty="0"/>
              <a:t> + </a:t>
            </a:r>
            <a:r>
              <a:rPr lang="en-US" sz="2200" b="1" dirty="0" err="1"/>
              <a:t>Za</a:t>
            </a:r>
            <a:r>
              <a:rPr lang="en-US" sz="2200" b="1" dirty="0"/>
              <a:t> + e</a:t>
            </a:r>
          </a:p>
          <a:p>
            <a:endParaRPr lang="en-US" sz="2200" b="1" dirty="0"/>
          </a:p>
          <a:p>
            <a:r>
              <a:rPr lang="en-US" sz="2400" b="1" dirty="0"/>
              <a:t>b</a:t>
            </a:r>
            <a:r>
              <a:rPr lang="en-US" sz="2400" dirty="0"/>
              <a:t> = [ m, b1, b2, b3]’</a:t>
            </a:r>
          </a:p>
          <a:p>
            <a:r>
              <a:rPr lang="en-US" sz="2400" b="1" dirty="0"/>
              <a:t>a </a:t>
            </a:r>
            <a:r>
              <a:rPr lang="en-US" sz="2400" dirty="0"/>
              <a:t>= [a1, a2]’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1800" y="2924944"/>
            <a:ext cx="6048672" cy="37856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For the first two subjects:</a:t>
            </a:r>
            <a:r>
              <a:rPr lang="en-US" sz="2400" b="1" dirty="0"/>
              <a:t>	</a:t>
            </a:r>
          </a:p>
          <a:p>
            <a:r>
              <a:rPr lang="en-US" sz="2400" b="1" dirty="0"/>
              <a:t>	X 		Z	e</a:t>
            </a:r>
          </a:p>
          <a:p>
            <a:r>
              <a:rPr lang="pt-BR" sz="2400" b="1" dirty="0"/>
              <a:t>	m b1 b2 b3 	a1 a2</a:t>
            </a:r>
          </a:p>
          <a:p>
            <a:r>
              <a:rPr lang="es-ES" sz="2400" b="1" dirty="0"/>
              <a:t>y11 = 	1  1    0    0 	1   0 	e</a:t>
            </a:r>
            <a:r>
              <a:rPr lang="es-ES" sz="2400" b="1" baseline="-25000" dirty="0"/>
              <a:t>11</a:t>
            </a:r>
          </a:p>
          <a:p>
            <a:r>
              <a:rPr lang="es-ES" sz="2400" b="1" dirty="0"/>
              <a:t>y12 = 	1  0    1    0 	1   0 	e</a:t>
            </a:r>
            <a:r>
              <a:rPr lang="es-ES" sz="2400" b="1" baseline="-25000" dirty="0"/>
              <a:t>12</a:t>
            </a:r>
            <a:r>
              <a:rPr lang="es-ES" sz="2400" b="1" dirty="0"/>
              <a:t> </a:t>
            </a:r>
          </a:p>
          <a:p>
            <a:r>
              <a:rPr lang="es-ES" sz="2400" b="1" dirty="0"/>
              <a:t>y13 = 	1  0    0    1 	1   0 	e</a:t>
            </a:r>
            <a:r>
              <a:rPr lang="es-ES" sz="2400" b="1" baseline="-25000" dirty="0"/>
              <a:t>13</a:t>
            </a:r>
          </a:p>
          <a:p>
            <a:r>
              <a:rPr lang="es-ES" sz="2400" b="1" dirty="0"/>
              <a:t> </a:t>
            </a:r>
          </a:p>
          <a:p>
            <a:r>
              <a:rPr lang="es-ES" sz="2400" b="1" dirty="0"/>
              <a:t>y21 = 	1  1    0    0 	0   1 	e</a:t>
            </a:r>
            <a:r>
              <a:rPr lang="es-ES" sz="2400" b="1" baseline="-25000" dirty="0"/>
              <a:t>21</a:t>
            </a:r>
          </a:p>
          <a:p>
            <a:r>
              <a:rPr lang="es-ES" sz="2400" b="1" dirty="0"/>
              <a:t>y22 = 	1  0    1    0 	0   1 	e</a:t>
            </a:r>
            <a:r>
              <a:rPr lang="es-ES" sz="2400" b="1" baseline="-25000" dirty="0"/>
              <a:t>22</a:t>
            </a:r>
            <a:r>
              <a:rPr lang="es-ES" sz="2400" b="1" dirty="0"/>
              <a:t> </a:t>
            </a:r>
          </a:p>
          <a:p>
            <a:r>
              <a:rPr lang="es-ES" sz="2400" b="1" dirty="0"/>
              <a:t>y23 = 	1  0    0    1 	0   1 	e</a:t>
            </a:r>
            <a:r>
              <a:rPr lang="es-ES" sz="2400" b="1" baseline="-25000" dirty="0"/>
              <a:t>23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0898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305342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Specification of the covariance structure</a:t>
            </a:r>
          </a:p>
          <a:p>
            <a:r>
              <a:rPr lang="en-US" sz="2400" dirty="0"/>
              <a:t> </a:t>
            </a:r>
          </a:p>
          <a:p>
            <a:r>
              <a:rPr lang="en-US" sz="2400" dirty="0"/>
              <a:t>Expected covariance matrix of the random effects: </a:t>
            </a:r>
            <a:r>
              <a:rPr lang="en-US" sz="2400" b="1" dirty="0" err="1"/>
              <a:t>V</a:t>
            </a:r>
            <a:r>
              <a:rPr lang="en-US" sz="2400" dirty="0" err="1"/>
              <a:t>a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r>
              <a:rPr lang="en-US" sz="2400" b="1" dirty="0"/>
              <a:t>	a1 a2</a:t>
            </a:r>
          </a:p>
          <a:p>
            <a:r>
              <a:rPr lang="en-US" sz="2400" b="1" dirty="0"/>
              <a:t>a1 	</a:t>
            </a:r>
            <a:r>
              <a:rPr lang="el-GR" sz="2400" b="1" dirty="0"/>
              <a:t>σ</a:t>
            </a:r>
            <a:r>
              <a:rPr lang="en-US" sz="2400" b="1" baseline="-25000" dirty="0"/>
              <a:t>a</a:t>
            </a:r>
            <a:r>
              <a:rPr lang="en-US" sz="2400" b="1" baseline="30000" dirty="0"/>
              <a:t>2</a:t>
            </a:r>
            <a:r>
              <a:rPr lang="en-US" sz="2400" b="1" dirty="0"/>
              <a:t> 0</a:t>
            </a:r>
          </a:p>
          <a:p>
            <a:r>
              <a:rPr lang="en-US" sz="2400" b="1" dirty="0"/>
              <a:t>a2	0   </a:t>
            </a:r>
            <a:r>
              <a:rPr lang="el-GR" sz="2400" b="1" dirty="0"/>
              <a:t>σ</a:t>
            </a:r>
            <a:r>
              <a:rPr lang="en-US" sz="2400" b="1" baseline="-25000" dirty="0"/>
              <a:t>a</a:t>
            </a:r>
            <a:r>
              <a:rPr lang="en-US" sz="2400" b="1" baseline="30000" dirty="0"/>
              <a:t>2</a:t>
            </a:r>
            <a:r>
              <a:rPr lang="en-US" sz="2400" b="1" dirty="0"/>
              <a:t>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For the residuals: </a:t>
            </a:r>
            <a:r>
              <a:rPr lang="en-US" sz="2400" b="1" dirty="0"/>
              <a:t>R </a:t>
            </a:r>
            <a:r>
              <a:rPr lang="en-US" sz="2400" dirty="0"/>
              <a:t>= </a:t>
            </a:r>
            <a:r>
              <a:rPr lang="el-GR" sz="2400" b="1" dirty="0"/>
              <a:t>σ</a:t>
            </a:r>
            <a:r>
              <a:rPr lang="en-US" sz="2400" b="1" baseline="-25000" dirty="0"/>
              <a:t>e</a:t>
            </a:r>
            <a:r>
              <a:rPr lang="en-US" sz="2400" b="1" baseline="30000" dirty="0"/>
              <a:t>2</a:t>
            </a:r>
            <a:r>
              <a:rPr lang="en-US" sz="2400" dirty="0"/>
              <a:t> </a:t>
            </a:r>
            <a:r>
              <a:rPr lang="en-US" sz="2400" b="1" dirty="0"/>
              <a:t>I     </a:t>
            </a:r>
            <a:r>
              <a:rPr lang="en-US" sz="2400" dirty="0"/>
              <a:t>( i.e. a diagonal matrix)</a:t>
            </a:r>
          </a:p>
        </p:txBody>
      </p:sp>
    </p:spTree>
    <p:extLst>
      <p:ext uri="{BB962C8B-B14F-4D97-AF65-F5344CB8AC3E}">
        <p14:creationId xmlns:p14="http://schemas.microsoft.com/office/powerpoint/2010/main" val="1262463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60648"/>
            <a:ext cx="7565276" cy="12618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Linear regression (discarding covariates) in unrelated Subjects  (j=1...N)</a:t>
            </a:r>
          </a:p>
          <a:p>
            <a:endParaRPr lang="en-US" sz="800" dirty="0"/>
          </a:p>
          <a:p>
            <a:r>
              <a:rPr lang="en-US" sz="2000" dirty="0" err="1"/>
              <a:t>pheno</a:t>
            </a:r>
            <a:r>
              <a:rPr lang="en-US" sz="2000" baseline="-25000" dirty="0" err="1"/>
              <a:t>j</a:t>
            </a:r>
            <a:r>
              <a:rPr lang="en-US" sz="2000" dirty="0"/>
              <a:t> = b</a:t>
            </a:r>
            <a:r>
              <a:rPr lang="en-US" sz="2000" baseline="-25000" dirty="0"/>
              <a:t>0</a:t>
            </a:r>
            <a:r>
              <a:rPr lang="en-US" sz="2000" dirty="0"/>
              <a:t> + b</a:t>
            </a:r>
            <a:r>
              <a:rPr lang="en-US" sz="2000" baseline="-25000" dirty="0"/>
              <a:t>1</a:t>
            </a:r>
            <a:r>
              <a:rPr lang="en-US" sz="2000" dirty="0"/>
              <a:t>*</a:t>
            </a:r>
            <a:r>
              <a:rPr lang="en-US" sz="2000" dirty="0" err="1"/>
              <a:t>GV</a:t>
            </a:r>
            <a:r>
              <a:rPr lang="en-US" sz="2000" baseline="-25000" dirty="0" err="1"/>
              <a:t>j</a:t>
            </a:r>
            <a:r>
              <a:rPr lang="en-US" sz="2000" dirty="0"/>
              <a:t> + </a:t>
            </a:r>
            <a:r>
              <a:rPr lang="en-US" sz="2000" dirty="0" err="1"/>
              <a:t>e</a:t>
            </a:r>
            <a:r>
              <a:rPr lang="en-US" sz="2000" baseline="-25000" dirty="0" err="1"/>
              <a:t>j</a:t>
            </a:r>
            <a:r>
              <a:rPr lang="en-US" sz="2000" dirty="0"/>
              <a:t>	(y = XB + e)</a:t>
            </a:r>
          </a:p>
          <a:p>
            <a:endParaRPr lang="en-US" sz="800" dirty="0"/>
          </a:p>
          <a:p>
            <a:r>
              <a:rPr lang="en-US" sz="2000" dirty="0"/>
              <a:t>Wald test b</a:t>
            </a:r>
            <a:r>
              <a:rPr lang="en-US" sz="2000" baseline="-25000" dirty="0"/>
              <a:t>1</a:t>
            </a:r>
            <a:r>
              <a:rPr lang="en-US" sz="2000" dirty="0"/>
              <a:t>/</a:t>
            </a:r>
            <a:r>
              <a:rPr lang="en-US" sz="2000" dirty="0" err="1"/>
              <a:t>s.e.</a:t>
            </a:r>
            <a:r>
              <a:rPr lang="en-US" sz="2000" dirty="0"/>
              <a:t>(b</a:t>
            </a:r>
            <a:r>
              <a:rPr lang="en-US" sz="2000" baseline="-25000" dirty="0"/>
              <a:t>1</a:t>
            </a:r>
            <a:r>
              <a:rPr lang="en-US" sz="2000" dirty="0"/>
              <a:t>)	</a:t>
            </a:r>
            <a:r>
              <a:rPr lang="en-US" sz="2000" dirty="0" err="1"/>
              <a:t>s.e.</a:t>
            </a:r>
            <a:r>
              <a:rPr lang="en-US" sz="2000" dirty="0"/>
              <a:t> (b</a:t>
            </a:r>
            <a:r>
              <a:rPr lang="en-US" sz="2000" baseline="-25000" dirty="0"/>
              <a:t>1</a:t>
            </a:r>
            <a:r>
              <a:rPr lang="en-US" sz="2000" dirty="0"/>
              <a:t>) from (</a:t>
            </a:r>
            <a:r>
              <a:rPr lang="en-US" sz="2000" dirty="0" err="1"/>
              <a:t>X</a:t>
            </a:r>
            <a:r>
              <a:rPr lang="en-US" sz="2000" baseline="30000" dirty="0" err="1"/>
              <a:t>t</a:t>
            </a:r>
            <a:r>
              <a:rPr lang="en-US" sz="2000" baseline="30000" dirty="0"/>
              <a:t> </a:t>
            </a:r>
            <a:r>
              <a:rPr lang="en-US" sz="2000" dirty="0"/>
              <a:t>V</a:t>
            </a:r>
            <a:r>
              <a:rPr lang="en-US" sz="2000" baseline="30000" dirty="0"/>
              <a:t>-1</a:t>
            </a:r>
            <a:r>
              <a:rPr lang="en-US" sz="2000" dirty="0"/>
              <a:t>X)</a:t>
            </a:r>
            <a:r>
              <a:rPr lang="en-US" sz="2000" baseline="30000" dirty="0"/>
              <a:t>-1</a:t>
            </a:r>
            <a:r>
              <a:rPr lang="en-US" sz="2000" dirty="0"/>
              <a:t>, V is </a:t>
            </a:r>
            <a:r>
              <a:rPr lang="en-US" sz="2000" dirty="0" err="1"/>
              <a:t>cov</a:t>
            </a:r>
            <a:r>
              <a:rPr lang="en-US" sz="2000" dirty="0"/>
              <a:t> matrix of e.</a:t>
            </a:r>
            <a:r>
              <a:rPr lang="en-US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590800" y="1905000"/>
            <a:ext cx="990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pheno</a:t>
            </a:r>
          </a:p>
        </p:txBody>
      </p:sp>
      <p:sp>
        <p:nvSpPr>
          <p:cNvPr id="5" name="Rectangle 4"/>
          <p:cNvSpPr/>
          <p:nvPr/>
        </p:nvSpPr>
        <p:spPr>
          <a:xfrm>
            <a:off x="4267200" y="1905000"/>
            <a:ext cx="990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GeneticVariant</a:t>
            </a:r>
            <a:endParaRPr lang="en-US" dirty="0"/>
          </a:p>
        </p:txBody>
      </p:sp>
      <p:cxnSp>
        <p:nvCxnSpPr>
          <p:cNvPr id="7" name="Straight Arrow Connector 6"/>
          <p:cNvCxnSpPr>
            <a:stCxn id="8" idx="6"/>
            <a:endCxn id="3" idx="1"/>
          </p:cNvCxnSpPr>
          <p:nvPr/>
        </p:nvCxnSpPr>
        <p:spPr>
          <a:xfrm>
            <a:off x="2057400" y="21336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295400" y="1905000"/>
            <a:ext cx="762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Symbol" pitchFamily="18" charset="2"/>
              </a:rPr>
              <a:t>e</a:t>
            </a:r>
          </a:p>
        </p:txBody>
      </p:sp>
      <p:cxnSp>
        <p:nvCxnSpPr>
          <p:cNvPr id="11" name="Straight Arrow Connector 10"/>
          <p:cNvCxnSpPr>
            <a:stCxn id="5" idx="1"/>
            <a:endCxn id="3" idx="3"/>
          </p:cNvCxnSpPr>
          <p:nvPr/>
        </p:nvCxnSpPr>
        <p:spPr>
          <a:xfrm flipH="1">
            <a:off x="3581400" y="21336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733800" y="1752600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b</a:t>
            </a:r>
            <a:r>
              <a:rPr lang="en-US" baseline="-25000"/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59769" y="4495800"/>
            <a:ext cx="990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pheno</a:t>
            </a:r>
            <a:r>
              <a:rPr lang="en-US" baseline="-25000"/>
              <a:t>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36169" y="4495800"/>
            <a:ext cx="990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GV</a:t>
            </a:r>
            <a:r>
              <a:rPr lang="en-US" baseline="-25000"/>
              <a:t>1</a:t>
            </a:r>
          </a:p>
        </p:txBody>
      </p:sp>
      <p:cxnSp>
        <p:nvCxnSpPr>
          <p:cNvPr id="15" name="Straight Arrow Connector 14"/>
          <p:cNvCxnSpPr>
            <a:stCxn id="16" idx="6"/>
            <a:endCxn id="13" idx="1"/>
          </p:cNvCxnSpPr>
          <p:nvPr/>
        </p:nvCxnSpPr>
        <p:spPr>
          <a:xfrm>
            <a:off x="2026369" y="47244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264369" y="4495800"/>
            <a:ext cx="762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Symbol" pitchFamily="18" charset="2"/>
              </a:rPr>
              <a:t>e</a:t>
            </a:r>
            <a:r>
              <a:rPr lang="en-US" baseline="-25000"/>
              <a:t>1</a:t>
            </a:r>
          </a:p>
        </p:txBody>
      </p:sp>
      <p:cxnSp>
        <p:nvCxnSpPr>
          <p:cNvPr id="17" name="Straight Arrow Connector 16"/>
          <p:cNvCxnSpPr>
            <a:stCxn id="14" idx="1"/>
            <a:endCxn id="13" idx="3"/>
          </p:cNvCxnSpPr>
          <p:nvPr/>
        </p:nvCxnSpPr>
        <p:spPr>
          <a:xfrm flipH="1">
            <a:off x="3550369" y="47244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702769" y="4343400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b</a:t>
            </a:r>
            <a:r>
              <a:rPr lang="en-US" baseline="-25000"/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59769" y="5486400"/>
            <a:ext cx="990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pheno</a:t>
            </a:r>
            <a:r>
              <a:rPr lang="en-US" baseline="-25000"/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36169" y="5486400"/>
            <a:ext cx="990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GV</a:t>
            </a:r>
            <a:r>
              <a:rPr lang="en-US" baseline="-25000"/>
              <a:t>2</a:t>
            </a:r>
          </a:p>
        </p:txBody>
      </p:sp>
      <p:cxnSp>
        <p:nvCxnSpPr>
          <p:cNvPr id="21" name="Straight Arrow Connector 20"/>
          <p:cNvCxnSpPr>
            <a:stCxn id="22" idx="6"/>
            <a:endCxn id="19" idx="1"/>
          </p:cNvCxnSpPr>
          <p:nvPr/>
        </p:nvCxnSpPr>
        <p:spPr>
          <a:xfrm>
            <a:off x="2026369" y="57150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264369" y="5486400"/>
            <a:ext cx="762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Symbol" pitchFamily="18" charset="2"/>
              </a:rPr>
              <a:t>e</a:t>
            </a:r>
            <a:r>
              <a:rPr lang="en-US" baseline="-25000"/>
              <a:t>2</a:t>
            </a:r>
          </a:p>
        </p:txBody>
      </p:sp>
      <p:cxnSp>
        <p:nvCxnSpPr>
          <p:cNvPr id="23" name="Straight Arrow Connector 22"/>
          <p:cNvCxnSpPr>
            <a:stCxn id="20" idx="1"/>
            <a:endCxn id="19" idx="3"/>
          </p:cNvCxnSpPr>
          <p:nvPr/>
        </p:nvCxnSpPr>
        <p:spPr>
          <a:xfrm flipH="1">
            <a:off x="3550369" y="57150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702769" y="5334000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b</a:t>
            </a:r>
            <a:r>
              <a:rPr lang="en-US" baseline="-25000"/>
              <a:t>1</a:t>
            </a:r>
          </a:p>
        </p:txBody>
      </p:sp>
      <p:cxnSp>
        <p:nvCxnSpPr>
          <p:cNvPr id="26" name="Curved Connector 25"/>
          <p:cNvCxnSpPr>
            <a:stCxn id="16" idx="2"/>
            <a:endCxn id="22" idx="2"/>
          </p:cNvCxnSpPr>
          <p:nvPr/>
        </p:nvCxnSpPr>
        <p:spPr>
          <a:xfrm rot="10800000" flipV="1">
            <a:off x="1264369" y="4724400"/>
            <a:ext cx="12700" cy="990600"/>
          </a:xfrm>
          <a:prstGeom prst="curvedConnector3">
            <a:avLst>
              <a:gd name="adj1" fmla="val 180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3528" y="2819400"/>
            <a:ext cx="835908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linear regression (discarding covariates) twins / sibs (i=1...</a:t>
            </a:r>
            <a:r>
              <a:rPr lang="en-US" sz="2000" dirty="0" err="1"/>
              <a:t>Nmz</a:t>
            </a:r>
            <a:r>
              <a:rPr lang="en-US" sz="2000" dirty="0"/>
              <a:t> (</a:t>
            </a:r>
            <a:r>
              <a:rPr lang="en-US" sz="2000" dirty="0" err="1"/>
              <a:t>Ndz</a:t>
            </a:r>
            <a:r>
              <a:rPr lang="en-US" sz="2000" dirty="0"/>
              <a:t>) and j=1,2)</a:t>
            </a:r>
          </a:p>
          <a:p>
            <a:endParaRPr lang="en-US" sz="800" dirty="0"/>
          </a:p>
          <a:p>
            <a:r>
              <a:rPr lang="en-US" sz="2000" dirty="0" err="1"/>
              <a:t>pheno</a:t>
            </a:r>
            <a:r>
              <a:rPr lang="en-US" sz="2000" baseline="-25000" dirty="0" err="1"/>
              <a:t>ij</a:t>
            </a:r>
            <a:r>
              <a:rPr lang="en-US" sz="2000" dirty="0"/>
              <a:t> = b</a:t>
            </a:r>
            <a:r>
              <a:rPr lang="en-US" sz="2000" baseline="-25000" dirty="0"/>
              <a:t>0</a:t>
            </a:r>
            <a:r>
              <a:rPr lang="en-US" sz="2000" dirty="0"/>
              <a:t> + b</a:t>
            </a:r>
            <a:r>
              <a:rPr lang="en-US" sz="2000" baseline="-25000" dirty="0"/>
              <a:t>1</a:t>
            </a:r>
            <a:r>
              <a:rPr lang="en-US" sz="2000" dirty="0"/>
              <a:t>*</a:t>
            </a:r>
            <a:r>
              <a:rPr lang="en-US" sz="2000" dirty="0" err="1"/>
              <a:t>GV</a:t>
            </a:r>
            <a:r>
              <a:rPr lang="en-US" sz="2000" baseline="-25000" dirty="0" err="1"/>
              <a:t>ij</a:t>
            </a:r>
            <a:r>
              <a:rPr lang="en-US" sz="2000" dirty="0"/>
              <a:t> + </a:t>
            </a:r>
            <a:r>
              <a:rPr lang="en-US" sz="2000" dirty="0" err="1"/>
              <a:t>e</a:t>
            </a:r>
            <a:r>
              <a:rPr lang="en-US" sz="2000" baseline="-25000" dirty="0" err="1"/>
              <a:t>ij</a:t>
            </a:r>
            <a:r>
              <a:rPr lang="en-US" sz="2000" dirty="0"/>
              <a:t>	(y = XB + e)</a:t>
            </a:r>
          </a:p>
        </p:txBody>
      </p:sp>
      <p:cxnSp>
        <p:nvCxnSpPr>
          <p:cNvPr id="29" name="Curved Connector 28"/>
          <p:cNvCxnSpPr>
            <a:stCxn id="14" idx="3"/>
            <a:endCxn id="20" idx="3"/>
          </p:cNvCxnSpPr>
          <p:nvPr/>
        </p:nvCxnSpPr>
        <p:spPr>
          <a:xfrm>
            <a:off x="5226769" y="4724400"/>
            <a:ext cx="12700" cy="990600"/>
          </a:xfrm>
          <a:prstGeom prst="curvedConnector3">
            <a:avLst>
              <a:gd name="adj1" fmla="val 180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33400" y="4800600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</a:t>
            </a:r>
            <a:r>
              <a:rPr lang="en-US" baseline="-25000"/>
              <a:t>mz</a:t>
            </a:r>
          </a:p>
          <a:p>
            <a:r>
              <a:rPr lang="en-US"/>
              <a:t>r</a:t>
            </a:r>
            <a:r>
              <a:rPr lang="en-US" baseline="-25000"/>
              <a:t>dz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562600" y="5105400"/>
            <a:ext cx="2156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 (</a:t>
            </a:r>
            <a:r>
              <a:rPr lang="en-US" dirty="0" err="1"/>
              <a:t>dz</a:t>
            </a:r>
            <a:r>
              <a:rPr lang="en-US" dirty="0"/>
              <a:t>/ sibs) or 1 (</a:t>
            </a:r>
            <a:r>
              <a:rPr lang="en-US" dirty="0" err="1"/>
              <a:t>mz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78086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209800" y="2057400"/>
            <a:ext cx="990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pheno</a:t>
            </a:r>
            <a:r>
              <a:rPr lang="en-US" baseline="-25000"/>
              <a:t>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86200" y="2057400"/>
            <a:ext cx="990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GV</a:t>
            </a:r>
            <a:r>
              <a:rPr lang="en-US" baseline="-25000"/>
              <a:t>1</a:t>
            </a:r>
          </a:p>
        </p:txBody>
      </p:sp>
      <p:cxnSp>
        <p:nvCxnSpPr>
          <p:cNvPr id="15" name="Straight Arrow Connector 14"/>
          <p:cNvCxnSpPr>
            <a:stCxn id="16" idx="6"/>
            <a:endCxn id="13" idx="1"/>
          </p:cNvCxnSpPr>
          <p:nvPr/>
        </p:nvCxnSpPr>
        <p:spPr>
          <a:xfrm>
            <a:off x="1676400" y="22860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914400" y="2057400"/>
            <a:ext cx="762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</a:t>
            </a:r>
            <a:r>
              <a:rPr lang="en-US" baseline="-25000"/>
              <a:t>1</a:t>
            </a:r>
          </a:p>
        </p:txBody>
      </p:sp>
      <p:cxnSp>
        <p:nvCxnSpPr>
          <p:cNvPr id="17" name="Straight Arrow Connector 16"/>
          <p:cNvCxnSpPr>
            <a:stCxn id="14" idx="1"/>
            <a:endCxn id="13" idx="3"/>
          </p:cNvCxnSpPr>
          <p:nvPr/>
        </p:nvCxnSpPr>
        <p:spPr>
          <a:xfrm flipH="1">
            <a:off x="3200400" y="22860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352800" y="1905000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b</a:t>
            </a:r>
            <a:r>
              <a:rPr lang="en-US" baseline="-25000"/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09800" y="3048000"/>
            <a:ext cx="990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pheno</a:t>
            </a:r>
            <a:r>
              <a:rPr lang="en-US" baseline="-25000"/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886200" y="3048000"/>
            <a:ext cx="990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GV</a:t>
            </a:r>
            <a:r>
              <a:rPr lang="en-US" baseline="-25000"/>
              <a:t>2</a:t>
            </a:r>
          </a:p>
        </p:txBody>
      </p:sp>
      <p:cxnSp>
        <p:nvCxnSpPr>
          <p:cNvPr id="21" name="Straight Arrow Connector 20"/>
          <p:cNvCxnSpPr>
            <a:stCxn id="22" idx="6"/>
            <a:endCxn id="19" idx="1"/>
          </p:cNvCxnSpPr>
          <p:nvPr/>
        </p:nvCxnSpPr>
        <p:spPr>
          <a:xfrm>
            <a:off x="1676400" y="32766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914400" y="3048000"/>
            <a:ext cx="762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</a:t>
            </a:r>
            <a:r>
              <a:rPr lang="en-US" baseline="-25000"/>
              <a:t>2</a:t>
            </a:r>
          </a:p>
        </p:txBody>
      </p:sp>
      <p:cxnSp>
        <p:nvCxnSpPr>
          <p:cNvPr id="23" name="Straight Arrow Connector 22"/>
          <p:cNvCxnSpPr>
            <a:stCxn id="20" idx="1"/>
            <a:endCxn id="19" idx="3"/>
          </p:cNvCxnSpPr>
          <p:nvPr/>
        </p:nvCxnSpPr>
        <p:spPr>
          <a:xfrm flipH="1">
            <a:off x="3200400" y="32766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352800" y="2895600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b</a:t>
            </a:r>
            <a:r>
              <a:rPr lang="en-US" baseline="-25000"/>
              <a:t>1</a:t>
            </a:r>
          </a:p>
        </p:txBody>
      </p:sp>
      <p:cxnSp>
        <p:nvCxnSpPr>
          <p:cNvPr id="26" name="Curved Connector 25"/>
          <p:cNvCxnSpPr>
            <a:stCxn id="16" idx="2"/>
            <a:endCxn id="22" idx="2"/>
          </p:cNvCxnSpPr>
          <p:nvPr/>
        </p:nvCxnSpPr>
        <p:spPr>
          <a:xfrm rot="10800000" flipV="1">
            <a:off x="914400" y="2286000"/>
            <a:ext cx="12700" cy="990600"/>
          </a:xfrm>
          <a:prstGeom prst="curvedConnector3">
            <a:avLst>
              <a:gd name="adj1" fmla="val 180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62000" y="381000"/>
            <a:ext cx="74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linear regression (discarding covariates) in twins / sibs</a:t>
            </a:r>
          </a:p>
          <a:p>
            <a:endParaRPr lang="en-US" sz="800" dirty="0"/>
          </a:p>
          <a:p>
            <a:r>
              <a:rPr lang="en-US" sz="2000" dirty="0" err="1"/>
              <a:t>pheno</a:t>
            </a:r>
            <a:r>
              <a:rPr lang="en-US" sz="2000" baseline="-25000" dirty="0" err="1"/>
              <a:t>ij</a:t>
            </a:r>
            <a:r>
              <a:rPr lang="en-US" sz="2000" dirty="0"/>
              <a:t> = b</a:t>
            </a:r>
            <a:r>
              <a:rPr lang="en-US" sz="2000" baseline="-25000" dirty="0"/>
              <a:t>0</a:t>
            </a:r>
            <a:r>
              <a:rPr lang="en-US" sz="2000" dirty="0"/>
              <a:t> + b</a:t>
            </a:r>
            <a:r>
              <a:rPr lang="en-US" sz="2000" baseline="-25000" dirty="0"/>
              <a:t>1</a:t>
            </a:r>
            <a:r>
              <a:rPr lang="en-US" sz="2000" dirty="0"/>
              <a:t>*</a:t>
            </a:r>
            <a:r>
              <a:rPr lang="en-US" sz="2000" dirty="0" err="1"/>
              <a:t>GV</a:t>
            </a:r>
            <a:r>
              <a:rPr lang="en-US" sz="2000" baseline="-25000" dirty="0" err="1"/>
              <a:t>ij</a:t>
            </a:r>
            <a:r>
              <a:rPr lang="en-US" sz="2000" dirty="0"/>
              <a:t> + </a:t>
            </a:r>
            <a:r>
              <a:rPr lang="en-US" sz="2000" dirty="0" err="1"/>
              <a:t>e</a:t>
            </a:r>
            <a:r>
              <a:rPr lang="en-US" sz="2000" baseline="-25000" dirty="0" err="1"/>
              <a:t>ij</a:t>
            </a:r>
            <a:r>
              <a:rPr lang="en-US" sz="2000" dirty="0"/>
              <a:t>	(i=1...</a:t>
            </a:r>
            <a:r>
              <a:rPr lang="en-US" sz="2000" dirty="0" err="1"/>
              <a:t>Nmz</a:t>
            </a:r>
            <a:r>
              <a:rPr lang="en-US" sz="2000" dirty="0"/>
              <a:t> (</a:t>
            </a:r>
            <a:r>
              <a:rPr lang="en-US" sz="2000" dirty="0" err="1"/>
              <a:t>Ndz</a:t>
            </a:r>
            <a:r>
              <a:rPr lang="en-US" sz="2000" dirty="0"/>
              <a:t>) and j=1,2)</a:t>
            </a:r>
          </a:p>
        </p:txBody>
      </p:sp>
      <p:cxnSp>
        <p:nvCxnSpPr>
          <p:cNvPr id="29" name="Curved Connector 28"/>
          <p:cNvCxnSpPr>
            <a:stCxn id="14" idx="3"/>
            <a:endCxn id="20" idx="3"/>
          </p:cNvCxnSpPr>
          <p:nvPr/>
        </p:nvCxnSpPr>
        <p:spPr>
          <a:xfrm>
            <a:off x="4876800" y="2286000"/>
            <a:ext cx="12700" cy="990600"/>
          </a:xfrm>
          <a:prstGeom prst="curvedConnector3">
            <a:avLst>
              <a:gd name="adj1" fmla="val 180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12031" y="2590800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12631" y="2667000"/>
            <a:ext cx="2156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 (</a:t>
            </a:r>
            <a:r>
              <a:rPr lang="en-US" dirty="0" err="1"/>
              <a:t>dz</a:t>
            </a:r>
            <a:r>
              <a:rPr lang="en-US" dirty="0"/>
              <a:t>/ sibs) or 1 (</a:t>
            </a:r>
            <a:r>
              <a:rPr lang="en-US" dirty="0" err="1"/>
              <a:t>mz</a:t>
            </a:r>
            <a:r>
              <a:rPr lang="en-US" dirty="0"/>
              <a:t>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7599" y="4149080"/>
            <a:ext cx="8502199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Analysis options: </a:t>
            </a:r>
          </a:p>
          <a:p>
            <a:r>
              <a:rPr lang="en-US" sz="2400" dirty="0"/>
              <a:t>A. ignore relatedness</a:t>
            </a:r>
          </a:p>
          <a:p>
            <a:r>
              <a:rPr lang="en-US" sz="2400" dirty="0"/>
              <a:t>B. model correlated background</a:t>
            </a:r>
          </a:p>
          <a:p>
            <a:r>
              <a:rPr lang="en-US" sz="2400" dirty="0"/>
              <a:t>C. discard 1 twin member (e.g., occasionally: drop 1 MZ twin) </a:t>
            </a:r>
          </a:p>
          <a:p>
            <a:r>
              <a:rPr lang="en-US" sz="2400" dirty="0"/>
              <a:t>D. GEE regression (GEE = Generalized Estimating Equations) -&gt; </a:t>
            </a:r>
            <a:r>
              <a:rPr lang="en-US" sz="2400" dirty="0" err="1"/>
              <a:t>prac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3174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304800" y="1052736"/>
            <a:ext cx="8610600" cy="42484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3200" b="1" dirty="0">
                <a:solidFill>
                  <a:schemeClr val="tx2"/>
                </a:solidFill>
                <a:latin typeface="+mn-lt"/>
              </a:rPr>
              <a:t>This session</a:t>
            </a:r>
            <a:br>
              <a:rPr lang="en-US" altLang="en-US" sz="3200" dirty="0">
                <a:latin typeface="+mn-lt"/>
              </a:rPr>
            </a:br>
            <a:br>
              <a:rPr lang="en-US" altLang="en-US" sz="3200" dirty="0">
                <a:latin typeface="+mn-lt"/>
              </a:rPr>
            </a:b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1. Family based association analyses: intro</a:t>
            </a:r>
            <a:br>
              <a:rPr lang="en-US" altLang="en-US" sz="3200" dirty="0">
                <a:latin typeface="+mn-lt"/>
                <a:cs typeface="Times New Roman" panose="02020603050405020304" pitchFamily="18" charset="0"/>
              </a:rPr>
            </a:b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altLang="en-US" sz="3200" i="1" dirty="0" err="1">
                <a:latin typeface="+mn-lt"/>
                <a:cs typeface="Times New Roman" panose="02020603050405020304" pitchFamily="18" charset="0"/>
              </a:rPr>
              <a:t>Dorret</a:t>
            </a:r>
            <a:r>
              <a:rPr lang="en-US" altLang="en-US" sz="3200" i="1" dirty="0">
                <a:latin typeface="+mn-lt"/>
                <a:cs typeface="Times New Roman" panose="02020603050405020304" pitchFamily="18" charset="0"/>
              </a:rPr>
              <a:t> Boomsma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)</a:t>
            </a:r>
            <a:br>
              <a:rPr lang="en-US" altLang="en-US" sz="3200" dirty="0">
                <a:latin typeface="+mn-lt"/>
                <a:cs typeface="Times New Roman" panose="02020603050405020304" pitchFamily="18" charset="0"/>
              </a:rPr>
            </a:br>
            <a:br>
              <a:rPr lang="en-US" altLang="en-US" sz="3200" dirty="0">
                <a:latin typeface="+mn-lt"/>
                <a:cs typeface="Times New Roman" panose="02020603050405020304" pitchFamily="18" charset="0"/>
              </a:rPr>
            </a:b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2. Genetic association tests: Plink and R</a:t>
            </a:r>
            <a:br>
              <a:rPr lang="en-US" altLang="en-US" sz="3200" dirty="0">
                <a:latin typeface="+mn-lt"/>
                <a:cs typeface="Times New Roman" panose="02020603050405020304" pitchFamily="18" charset="0"/>
              </a:rPr>
            </a:b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3. Apply the GWAS results (</a:t>
            </a:r>
            <a:r>
              <a:rPr lang="en-US" altLang="en-US" sz="3200" i="1" dirty="0">
                <a:latin typeface="+mn-lt"/>
                <a:cs typeface="Times New Roman" panose="02020603050405020304" pitchFamily="18" charset="0"/>
              </a:rPr>
              <a:t>Jenny van Dongen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)</a:t>
            </a:r>
            <a:br>
              <a:rPr lang="en-US" altLang="en-US" sz="3200" dirty="0">
                <a:latin typeface="+mn-lt"/>
              </a:rPr>
            </a:br>
            <a:endParaRPr lang="en-US" alt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6387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81000" y="260648"/>
            <a:ext cx="7924800" cy="31700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options: 	A</a:t>
            </a:r>
            <a:r>
              <a:rPr lang="en-US" sz="2000" strike="sngStrike" dirty="0"/>
              <a:t>. ignore relatedness</a:t>
            </a:r>
          </a:p>
          <a:p>
            <a:r>
              <a:rPr lang="en-US" sz="2000" dirty="0"/>
              <a:t>	B. model correlated residual (background)</a:t>
            </a:r>
          </a:p>
          <a:p>
            <a:r>
              <a:rPr lang="en-US" sz="2000" dirty="0"/>
              <a:t>	</a:t>
            </a:r>
            <a:r>
              <a:rPr lang="en-US" sz="2000" strike="sngStrike" dirty="0"/>
              <a:t>C. discard 1 twin member </a:t>
            </a:r>
          </a:p>
          <a:p>
            <a:r>
              <a:rPr lang="en-US" sz="2000" dirty="0"/>
              <a:t>	D. GEE regression</a:t>
            </a:r>
          </a:p>
          <a:p>
            <a:endParaRPr lang="en-US" sz="2000" dirty="0"/>
          </a:p>
          <a:p>
            <a:pPr marL="342900" indent="-342900">
              <a:buAutoNum type="alphaUcPeriod"/>
            </a:pPr>
            <a:r>
              <a:rPr lang="en-US" sz="2000" b="1" dirty="0"/>
              <a:t>BAD </a:t>
            </a:r>
            <a:r>
              <a:rPr lang="en-US" sz="2000" dirty="0"/>
              <a:t>– results in downward bias in </a:t>
            </a:r>
            <a:r>
              <a:rPr lang="en-US" sz="2000" dirty="0" err="1"/>
              <a:t>s.e.</a:t>
            </a:r>
            <a:r>
              <a:rPr lang="en-US" sz="2000" dirty="0"/>
              <a:t> (b1) and increase in type I error rate (false positives!)</a:t>
            </a:r>
          </a:p>
          <a:p>
            <a:pPr marL="342900" indent="-342900">
              <a:buAutoNum type="alphaUcPeriod"/>
            </a:pPr>
            <a:r>
              <a:rPr lang="en-US" sz="2000" dirty="0"/>
              <a:t>Good,  linear mixed modeling or </a:t>
            </a:r>
            <a:r>
              <a:rPr lang="en-US" sz="2000" dirty="0" err="1"/>
              <a:t>OpenMx</a:t>
            </a:r>
            <a:endParaRPr lang="en-US" sz="2000" dirty="0"/>
          </a:p>
          <a:p>
            <a:pPr marL="342900" indent="-342900">
              <a:buAutoNum type="alphaUcPeriod"/>
            </a:pPr>
            <a:r>
              <a:rPr lang="en-US" sz="2000" b="1" dirty="0"/>
              <a:t>BAD</a:t>
            </a:r>
            <a:r>
              <a:rPr lang="en-US" sz="2000" dirty="0"/>
              <a:t> – loss of power </a:t>
            </a:r>
          </a:p>
          <a:p>
            <a:pPr marL="342900" indent="-342900">
              <a:buAutoNum type="alphaUcPeriod"/>
            </a:pPr>
            <a:r>
              <a:rPr lang="en-US" sz="2000" dirty="0"/>
              <a:t>Good, corrects </a:t>
            </a:r>
            <a:r>
              <a:rPr lang="en-US" sz="2000" dirty="0" err="1"/>
              <a:t>s.e.</a:t>
            </a:r>
            <a:r>
              <a:rPr lang="en-US" sz="2000" dirty="0"/>
              <a:t> (b1) for correlated residuals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1000" y="3581400"/>
            <a:ext cx="8511480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Computational Burden:</a:t>
            </a:r>
          </a:p>
          <a:p>
            <a:endParaRPr lang="en-US" sz="800" dirty="0"/>
          </a:p>
          <a:p>
            <a:r>
              <a:rPr lang="en-US" sz="2200" dirty="0"/>
              <a:t>B. 1. Genetic covariance structure modeling (ACE  / ADE) in </a:t>
            </a:r>
            <a:r>
              <a:rPr lang="en-US" sz="2200" dirty="0" err="1"/>
              <a:t>OpenMx</a:t>
            </a:r>
            <a:r>
              <a:rPr lang="en-US" sz="2200" dirty="0"/>
              <a:t> or linear mixed modeling (SPSS, R: </a:t>
            </a:r>
            <a:r>
              <a:rPr lang="en-US" sz="2200" dirty="0" err="1"/>
              <a:t>nlme</a:t>
            </a:r>
            <a:r>
              <a:rPr lang="en-US" sz="2200" dirty="0"/>
              <a:t>, R: </a:t>
            </a:r>
            <a:r>
              <a:rPr lang="en-US" sz="2200" dirty="0" err="1"/>
              <a:t>lmer</a:t>
            </a:r>
            <a:r>
              <a:rPr lang="en-US" sz="2200" dirty="0"/>
              <a:t>) – heavy, unwieldy</a:t>
            </a:r>
          </a:p>
          <a:p>
            <a:r>
              <a:rPr lang="en-US" sz="2200" dirty="0"/>
              <a:t>B. 2. Based on genetic relatedness matrix OK: GCTA, Fast-LLM (any pedigree structure)</a:t>
            </a:r>
          </a:p>
          <a:p>
            <a:r>
              <a:rPr lang="en-US" sz="2200" dirty="0"/>
              <a:t>D.1. GEE (Generalized Estimating Equations) regression – light, simple OK in the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/>
              <a:t>case of nuclear family data (what about extended pedigrees?). </a:t>
            </a:r>
          </a:p>
        </p:txBody>
      </p:sp>
    </p:spTree>
    <p:extLst>
      <p:ext uri="{BB962C8B-B14F-4D97-AF65-F5344CB8AC3E}">
        <p14:creationId xmlns:p14="http://schemas.microsoft.com/office/powerpoint/2010/main" val="1850076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720840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Both GEE and mixed model are </a:t>
            </a:r>
            <a:r>
              <a:rPr lang="nl-NL" sz="2400" dirty="0" err="1"/>
              <a:t>suitable</a:t>
            </a:r>
            <a:r>
              <a:rPr lang="nl-NL" sz="2400" dirty="0"/>
              <a:t> </a:t>
            </a:r>
            <a:r>
              <a:rPr lang="nl-NL" sz="2400" dirty="0" err="1"/>
              <a:t>when</a:t>
            </a:r>
            <a:r>
              <a:rPr lang="nl-NL" sz="2400" dirty="0"/>
              <a:t> independent </a:t>
            </a:r>
            <a:r>
              <a:rPr lang="nl-NL" sz="2400" dirty="0" err="1"/>
              <a:t>errors</a:t>
            </a:r>
            <a:r>
              <a:rPr lang="nl-NL" sz="2400" dirty="0"/>
              <a:t>' </a:t>
            </a:r>
            <a:r>
              <a:rPr lang="nl-NL" sz="2400" dirty="0" err="1"/>
              <a:t>assumption</a:t>
            </a:r>
            <a:r>
              <a:rPr lang="nl-NL" sz="2400" dirty="0"/>
              <a:t> is </a:t>
            </a:r>
            <a:r>
              <a:rPr lang="nl-NL" sz="2400" dirty="0" err="1"/>
              <a:t>violated</a:t>
            </a:r>
            <a:r>
              <a:rPr lang="nl-NL" sz="2400" dirty="0"/>
              <a:t>. </a:t>
            </a:r>
            <a:endParaRPr lang="en-US" sz="2400" dirty="0"/>
          </a:p>
          <a:p>
            <a:r>
              <a:rPr lang="en-US" sz="2400" dirty="0"/>
              <a:t>GEE takes into account the within-cluster correlations by using an empirical covariance matrix (</a:t>
            </a:r>
            <a:r>
              <a:rPr lang="en-US" sz="2400" i="1" dirty="0"/>
              <a:t>sandwich</a:t>
            </a:r>
            <a:r>
              <a:rPr lang="en-US" sz="2400" dirty="0"/>
              <a:t>). It can really only account for one source of clustering at a time. In a GEE we cannot put any structure the correlation pattern.</a:t>
            </a:r>
          </a:p>
          <a:p>
            <a:r>
              <a:rPr lang="en-US" sz="2400" dirty="0"/>
              <a:t>A mixed model accounts for correlated outcomes by using random effects for each cluster variable. So mixed models are more versatile .</a:t>
            </a:r>
          </a:p>
        </p:txBody>
      </p:sp>
    </p:spTree>
    <p:extLst>
      <p:ext uri="{BB962C8B-B14F-4D97-AF65-F5344CB8AC3E}">
        <p14:creationId xmlns:p14="http://schemas.microsoft.com/office/powerpoint/2010/main" val="3756578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6409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Benefits of family data (in genetic association studies)</a:t>
            </a:r>
          </a:p>
          <a:p>
            <a:endParaRPr lang="en-US" sz="2400" dirty="0"/>
          </a:p>
          <a:p>
            <a:r>
              <a:rPr lang="en-US" sz="2400" dirty="0"/>
              <a:t>Control for factors that can spuriously influence association tests (e.g. population stratification).</a:t>
            </a:r>
          </a:p>
          <a:p>
            <a:endParaRPr lang="en-US" sz="2400" dirty="0"/>
          </a:p>
          <a:p>
            <a:r>
              <a:rPr lang="en-US" sz="2400" dirty="0"/>
              <a:t>Base estimates of association effects on within family tests.</a:t>
            </a:r>
          </a:p>
          <a:p>
            <a:endParaRPr lang="en-US" sz="2400" dirty="0"/>
          </a:p>
          <a:p>
            <a:r>
              <a:rPr lang="en-US" sz="2400" dirty="0"/>
              <a:t>QC: Can test for Mendelian transmission errors.</a:t>
            </a:r>
          </a:p>
          <a:p>
            <a:endParaRPr lang="en-US" sz="2400" dirty="0"/>
          </a:p>
          <a:p>
            <a:r>
              <a:rPr lang="en-US" sz="2400" dirty="0"/>
              <a:t>Can obtain estimates of transmitted and un-transmitted PRS (if family design involves parents and offspring).</a:t>
            </a:r>
          </a:p>
          <a:p>
            <a:endParaRPr lang="en-US" sz="2400" dirty="0"/>
          </a:p>
          <a:p>
            <a:r>
              <a:rPr lang="en-US" sz="2400" dirty="0"/>
              <a:t>Can estimate heritability from pedigree (check on phenotype data).</a:t>
            </a:r>
          </a:p>
          <a:p>
            <a:endParaRPr lang="en-US" sz="2400" dirty="0"/>
          </a:p>
          <a:p>
            <a:r>
              <a:rPr lang="en-US" sz="2400" dirty="0"/>
              <a:t>May be easier to recruit large numbers by targeting families.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5186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8" t="20165" r="18120" b="9752"/>
          <a:stretch/>
        </p:blipFill>
        <p:spPr bwMode="auto">
          <a:xfrm>
            <a:off x="107505" y="260648"/>
            <a:ext cx="6408712" cy="375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365104"/>
            <a:ext cx="8640960" cy="17851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GWAS meta-analyses for height / BMI in a Europeans (~250,000 </a:t>
            </a:r>
            <a:r>
              <a:rPr lang="en-US" sz="2200" dirty="0" err="1"/>
              <a:t>Ss</a:t>
            </a:r>
            <a:r>
              <a:rPr lang="en-US" sz="2200" dirty="0"/>
              <a:t> for height and ~350,000 for BMI). </a:t>
            </a:r>
            <a:r>
              <a:rPr lang="en-US" sz="2200" b="1" dirty="0"/>
              <a:t>We re-estimated the effects of each SNP in a within-family design, which is unbiased by population stratification, and used these effect sizes to create a genetic predictor for both phenotypes </a:t>
            </a:r>
            <a:r>
              <a:rPr lang="en-US" sz="2200" dirty="0"/>
              <a:t>(also termed ‘polygenic score’).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60232" y="908720"/>
            <a:ext cx="1936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Within family tests</a:t>
            </a:r>
          </a:p>
        </p:txBody>
      </p:sp>
    </p:spTree>
    <p:extLst>
      <p:ext uri="{BB962C8B-B14F-4D97-AF65-F5344CB8AC3E}">
        <p14:creationId xmlns:p14="http://schemas.microsoft.com/office/powerpoint/2010/main" val="2228364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78" t="18181" r="15764" b="8650"/>
          <a:stretch/>
        </p:blipFill>
        <p:spPr bwMode="auto">
          <a:xfrm>
            <a:off x="179512" y="188640"/>
            <a:ext cx="6336704" cy="5724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5877272"/>
            <a:ext cx="8928991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Predicted genetic means (</a:t>
            </a:r>
            <a:r>
              <a:rPr lang="en-US" b="1" dirty="0" err="1"/>
              <a:t>a</a:t>
            </a:r>
            <a:r>
              <a:rPr lang="en-US" dirty="0" err="1"/>
              <a:t>,</a:t>
            </a:r>
            <a:r>
              <a:rPr lang="en-US" b="1" dirty="0" err="1"/>
              <a:t>c</a:t>
            </a:r>
            <a:r>
              <a:rPr lang="en-US" dirty="0"/>
              <a:t>) and observed means (</a:t>
            </a:r>
            <a:r>
              <a:rPr lang="en-US" b="1" dirty="0" err="1"/>
              <a:t>b</a:t>
            </a:r>
            <a:r>
              <a:rPr lang="en-US" dirty="0" err="1"/>
              <a:t>,</a:t>
            </a:r>
            <a:r>
              <a:rPr lang="en-US" b="1" dirty="0" err="1"/>
              <a:t>d</a:t>
            </a:r>
            <a:r>
              <a:rPr lang="en-US" dirty="0"/>
              <a:t>) for height and BMI for 14 </a:t>
            </a:r>
            <a:r>
              <a:rPr lang="en-US" dirty="0" err="1"/>
              <a:t>Eu</a:t>
            </a:r>
            <a:r>
              <a:rPr lang="en-US" dirty="0"/>
              <a:t> nations. From recently published data, we estimated national differences in mean height and BMI, with a European average height of 171.1 cm and an average BMI of 25.0  for males.</a:t>
            </a:r>
          </a:p>
        </p:txBody>
      </p:sp>
    </p:spTree>
    <p:extLst>
      <p:ext uri="{BB962C8B-B14F-4D97-AF65-F5344CB8AC3E}">
        <p14:creationId xmlns:p14="http://schemas.microsoft.com/office/powerpoint/2010/main" val="1962481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387350" y="955675"/>
            <a:ext cx="83026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0000"/>
                </a:solidFill>
                <a:latin typeface="Microsoft Sans Serif" pitchFamily="34" charset="0"/>
                <a:cs typeface="Microsoft Sans Serif" pitchFamily="34" charset="0"/>
              </a:rPr>
              <a:t>Identification of seven loci affecting mean TELOMERE length and their association with disease</a:t>
            </a:r>
            <a:endParaRPr lang="en-GB" altLang="en-US">
              <a:solidFill>
                <a:srgbClr val="0000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767171"/>
                </a:solidFill>
                <a:latin typeface="Microsoft Sans Serif" pitchFamily="34" charset="0"/>
                <a:cs typeface="Microsoft Sans Serif" pitchFamily="34" charset="0"/>
              </a:rPr>
              <a:t>Veryan Codd et al. (ENGAGE consortium)</a:t>
            </a:r>
            <a:r>
              <a:rPr lang="en-GB" altLang="en-US" i="1">
                <a:solidFill>
                  <a:srgbClr val="767171"/>
                </a:solidFill>
                <a:latin typeface="Microsoft Sans Serif" pitchFamily="34" charset="0"/>
                <a:cs typeface="Microsoft Sans Serif" pitchFamily="34" charset="0"/>
              </a:rPr>
              <a:t> Nature Genetics</a:t>
            </a:r>
            <a:r>
              <a:rPr lang="en-GB" altLang="en-US">
                <a:solidFill>
                  <a:srgbClr val="767171"/>
                </a:solidFill>
                <a:latin typeface="Microsoft Sans Serif" pitchFamily="34" charset="0"/>
                <a:cs typeface="Microsoft Sans Serif" pitchFamily="34" charset="0"/>
              </a:rPr>
              <a:t>, 2013</a:t>
            </a:r>
            <a:r>
              <a:rPr lang="en-GB" altLang="en-US">
                <a:solidFill>
                  <a:srgbClr val="00000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</a:p>
        </p:txBody>
      </p:sp>
      <p:grpSp>
        <p:nvGrpSpPr>
          <p:cNvPr id="30723" name="Group 2"/>
          <p:cNvGrpSpPr>
            <a:grpSpLocks/>
          </p:cNvGrpSpPr>
          <p:nvPr/>
        </p:nvGrpSpPr>
        <p:grpSpPr bwMode="auto">
          <a:xfrm>
            <a:off x="1258888" y="2944813"/>
            <a:ext cx="6343650" cy="3032125"/>
            <a:chOff x="0" y="1140167"/>
            <a:chExt cx="9144000" cy="4577665"/>
          </a:xfrm>
        </p:grpSpPr>
        <p:pic>
          <p:nvPicPr>
            <p:cNvPr id="30725" name="Picture 3" descr="manhattan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40167"/>
              <a:ext cx="9144000" cy="4577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405009" y="3735774"/>
              <a:ext cx="576649" cy="5057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88" i="1" dirty="0">
                  <a:solidFill>
                    <a:prstClr val="black"/>
                  </a:solidFill>
                </a:rPr>
                <a:t>ACYP2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94468" y="1324711"/>
              <a:ext cx="576649" cy="3235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88" i="1" dirty="0">
                  <a:solidFill>
                    <a:prstClr val="black"/>
                  </a:solidFill>
                </a:rPr>
                <a:t>TERC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44342" y="2908919"/>
              <a:ext cx="576649" cy="5056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88" i="1" dirty="0">
                  <a:solidFill>
                    <a:prstClr val="black"/>
                  </a:solidFill>
                </a:rPr>
                <a:t>NAF1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23008" y="3520073"/>
              <a:ext cx="576649" cy="503303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88" i="1" dirty="0">
                  <a:solidFill>
                    <a:prstClr val="black"/>
                  </a:solidFill>
                </a:rPr>
                <a:t>OBFC1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956378" y="3663874"/>
              <a:ext cx="720812" cy="3235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88" i="1" dirty="0">
                  <a:solidFill>
                    <a:prstClr val="black"/>
                  </a:solidFill>
                </a:rPr>
                <a:t>ZNF208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8462090" y="3663874"/>
              <a:ext cx="574360" cy="5057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88" i="1" dirty="0">
                  <a:solidFill>
                    <a:prstClr val="black"/>
                  </a:solidFill>
                </a:rPr>
                <a:t>RTEL1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203604" y="2477516"/>
              <a:ext cx="574360" cy="323551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88" i="1" dirty="0">
                  <a:solidFill>
                    <a:prstClr val="black"/>
                  </a:solidFill>
                </a:rPr>
                <a:t>TERT</a:t>
              </a:r>
            </a:p>
          </p:txBody>
        </p:sp>
      </p:grpSp>
      <p:sp>
        <p:nvSpPr>
          <p:cNvPr id="30724" name="TextBox 11"/>
          <p:cNvSpPr txBox="1">
            <a:spLocks noChangeArrowheads="1"/>
          </p:cNvSpPr>
          <p:nvPr/>
        </p:nvSpPr>
        <p:spPr bwMode="auto">
          <a:xfrm>
            <a:off x="1393825" y="2560638"/>
            <a:ext cx="6435725" cy="50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000000"/>
                </a:solidFill>
                <a:latin typeface="Microsoft Sans Serif" pitchFamily="34" charset="0"/>
                <a:cs typeface="Microsoft Sans Serif" pitchFamily="34" charset="0"/>
              </a:rPr>
              <a:t>Twin registries supplied  34% of samples</a:t>
            </a:r>
          </a:p>
        </p:txBody>
      </p:sp>
    </p:spTree>
    <p:extLst>
      <p:ext uri="{BB962C8B-B14F-4D97-AF65-F5344CB8AC3E}">
        <p14:creationId xmlns:p14="http://schemas.microsoft.com/office/powerpoint/2010/main" val="476985694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847725"/>
            <a:ext cx="82232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11"/>
          <p:cNvSpPr txBox="1">
            <a:spLocks noChangeArrowheads="1"/>
          </p:cNvSpPr>
          <p:nvPr/>
        </p:nvSpPr>
        <p:spPr bwMode="auto">
          <a:xfrm>
            <a:off x="6618288" y="3598863"/>
            <a:ext cx="2346200" cy="92333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700" b="1" dirty="0">
                <a:solidFill>
                  <a:srgbClr val="000000"/>
                </a:solidFill>
                <a:latin typeface="Microsoft Sans Serif" pitchFamily="34" charset="0"/>
                <a:cs typeface="Microsoft Sans Serif" pitchFamily="34" charset="0"/>
              </a:rPr>
              <a:t>13% cases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700" b="1" dirty="0">
                <a:solidFill>
                  <a:srgbClr val="000000"/>
                </a:solidFill>
                <a:latin typeface="Microsoft Sans Serif" pitchFamily="34" charset="0"/>
                <a:cs typeface="Microsoft Sans Serif" pitchFamily="34" charset="0"/>
              </a:rPr>
              <a:t> 9% controls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2952750"/>
            <a:ext cx="27162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3419476" y="3437160"/>
            <a:ext cx="3198812" cy="7839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1747" idx="1"/>
          </p:cNvCxnSpPr>
          <p:nvPr/>
        </p:nvCxnSpPr>
        <p:spPr>
          <a:xfrm flipH="1">
            <a:off x="3695700" y="4060528"/>
            <a:ext cx="2922588" cy="1092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31747" idx="1"/>
          </p:cNvCxnSpPr>
          <p:nvPr/>
        </p:nvCxnSpPr>
        <p:spPr>
          <a:xfrm flipH="1">
            <a:off x="3486150" y="4060528"/>
            <a:ext cx="3132138" cy="923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31747" idx="1"/>
          </p:cNvCxnSpPr>
          <p:nvPr/>
        </p:nvCxnSpPr>
        <p:spPr>
          <a:xfrm flipH="1">
            <a:off x="3543300" y="4060528"/>
            <a:ext cx="3074988" cy="1387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308398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92696"/>
            <a:ext cx="86409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Other considerations</a:t>
            </a:r>
          </a:p>
          <a:p>
            <a:endParaRPr lang="en-US" sz="2400" dirty="0"/>
          </a:p>
          <a:p>
            <a:r>
              <a:rPr lang="en-US" sz="2400" dirty="0"/>
              <a:t>Does not control cryptic relatedness. </a:t>
            </a:r>
          </a:p>
          <a:p>
            <a:endParaRPr lang="en-US" sz="2400" dirty="0"/>
          </a:p>
          <a:p>
            <a:r>
              <a:rPr lang="en-US" sz="2400" dirty="0"/>
              <a:t>Family sizes differ (not everyone can participate with their family).</a:t>
            </a:r>
          </a:p>
          <a:p>
            <a:endParaRPr lang="en-US" sz="2400" dirty="0"/>
          </a:p>
          <a:p>
            <a:r>
              <a:rPr lang="en-US" sz="2400" dirty="0"/>
              <a:t>May decrease statistical power. 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9402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33400"/>
            <a:ext cx="87849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Power calculation </a:t>
            </a:r>
            <a:r>
              <a:rPr lang="en-US" sz="2200" dirty="0"/>
              <a:t>(see R script (provided by </a:t>
            </a:r>
            <a:r>
              <a:rPr lang="en-US" sz="2200" dirty="0" err="1"/>
              <a:t>Conor</a:t>
            </a:r>
            <a:r>
              <a:rPr lang="en-US" sz="2200" dirty="0"/>
              <a:t>) in faculty folder)</a:t>
            </a:r>
          </a:p>
          <a:p>
            <a:endParaRPr lang="en-US" sz="2200" dirty="0"/>
          </a:p>
          <a:p>
            <a:r>
              <a:rPr lang="en-US" sz="2200" dirty="0"/>
              <a:t>Suppose you have  N unrelated </a:t>
            </a:r>
            <a:r>
              <a:rPr lang="en-US" sz="2200" dirty="0" err="1"/>
              <a:t>Ss</a:t>
            </a:r>
            <a:r>
              <a:rPr lang="en-US" sz="2200" dirty="0"/>
              <a:t> and you want to calculate power?</a:t>
            </a:r>
          </a:p>
          <a:p>
            <a:r>
              <a:rPr lang="en-US" sz="2200" b="1" dirty="0"/>
              <a:t>Simple</a:t>
            </a:r>
            <a:r>
              <a:rPr lang="en-US" sz="2200" dirty="0"/>
              <a:t>: use </a:t>
            </a:r>
            <a:r>
              <a:rPr lang="en-US" sz="2200" dirty="0" err="1"/>
              <a:t>Gpower</a:t>
            </a:r>
            <a:r>
              <a:rPr lang="en-US" sz="2200" dirty="0"/>
              <a:t>, R libraries (pow), or dedicated (genetics) software</a:t>
            </a:r>
          </a:p>
          <a:p>
            <a:endParaRPr lang="en-US" sz="2200" dirty="0"/>
          </a:p>
          <a:p>
            <a:r>
              <a:rPr lang="en-US" sz="2200" dirty="0"/>
              <a:t>Suppose you have </a:t>
            </a:r>
            <a:r>
              <a:rPr lang="en-US" sz="2200" dirty="0" err="1"/>
              <a:t>N</a:t>
            </a:r>
            <a:r>
              <a:rPr lang="en-US" sz="2200" baseline="-25000" dirty="0" err="1"/>
              <a:t>mz</a:t>
            </a:r>
            <a:r>
              <a:rPr lang="en-US" sz="2200" dirty="0"/>
              <a:t> and </a:t>
            </a:r>
            <a:r>
              <a:rPr lang="en-US" sz="2200" dirty="0" err="1"/>
              <a:t>N</a:t>
            </a:r>
            <a:r>
              <a:rPr lang="en-US" sz="2200" baseline="-25000" dirty="0" err="1"/>
              <a:t>dz</a:t>
            </a:r>
            <a:r>
              <a:rPr lang="en-US" sz="2200" dirty="0"/>
              <a:t> twin pairs and N unrelated </a:t>
            </a:r>
            <a:r>
              <a:rPr lang="en-US" sz="2200" dirty="0" err="1"/>
              <a:t>Ss</a:t>
            </a:r>
            <a:r>
              <a:rPr lang="en-US" sz="2200" dirty="0"/>
              <a:t>  and want to calculate power?</a:t>
            </a:r>
          </a:p>
          <a:p>
            <a:r>
              <a:rPr lang="en-US" sz="2200" b="1" dirty="0"/>
              <a:t>Simple</a:t>
            </a:r>
            <a:r>
              <a:rPr lang="en-US" sz="2200" dirty="0"/>
              <a:t>: calculate effective sample size and use standard software</a:t>
            </a:r>
          </a:p>
          <a:p>
            <a:endParaRPr lang="en-US" sz="2200" dirty="0"/>
          </a:p>
          <a:p>
            <a:r>
              <a:rPr lang="en-US" sz="2200" dirty="0" err="1"/>
              <a:t>N</a:t>
            </a:r>
            <a:r>
              <a:rPr lang="en-US" sz="2200" baseline="-25000" dirty="0" err="1"/>
              <a:t>mz</a:t>
            </a:r>
            <a:r>
              <a:rPr lang="en-US" sz="2200" dirty="0"/>
              <a:t> pairs is effectively N</a:t>
            </a:r>
            <a:r>
              <a:rPr lang="en-US" sz="2200" baseline="-25000" dirty="0"/>
              <a:t>1mz</a:t>
            </a:r>
            <a:r>
              <a:rPr lang="en-US" sz="2200" dirty="0"/>
              <a:t> = (</a:t>
            </a:r>
            <a:r>
              <a:rPr lang="en-US" sz="2200" dirty="0" err="1"/>
              <a:t>N</a:t>
            </a:r>
            <a:r>
              <a:rPr lang="en-US" sz="2200" baseline="-25000" dirty="0" err="1"/>
              <a:t>mz</a:t>
            </a:r>
            <a:r>
              <a:rPr lang="en-US" sz="2200" dirty="0"/>
              <a:t>*2) / (1 + </a:t>
            </a:r>
            <a:r>
              <a:rPr lang="en-US" sz="2200" dirty="0" err="1"/>
              <a:t>r</a:t>
            </a:r>
            <a:r>
              <a:rPr lang="en-US" sz="2200" baseline="-25000" dirty="0" err="1"/>
              <a:t>mz</a:t>
            </a:r>
            <a:r>
              <a:rPr lang="en-US" sz="2200" dirty="0"/>
              <a:t>)</a:t>
            </a:r>
          </a:p>
          <a:p>
            <a:r>
              <a:rPr lang="en-US" sz="2200" dirty="0" err="1"/>
              <a:t>N</a:t>
            </a:r>
            <a:r>
              <a:rPr lang="en-US" sz="2200" baseline="-25000" dirty="0" err="1"/>
              <a:t>dz</a:t>
            </a:r>
            <a:r>
              <a:rPr lang="en-US" sz="2200" dirty="0"/>
              <a:t> pairs is effectively N</a:t>
            </a:r>
            <a:r>
              <a:rPr lang="en-US" sz="2200" baseline="-25000" dirty="0"/>
              <a:t>1dz</a:t>
            </a:r>
            <a:r>
              <a:rPr lang="en-US" sz="2200" dirty="0"/>
              <a:t> = (</a:t>
            </a:r>
            <a:r>
              <a:rPr lang="en-US" sz="2200" dirty="0" err="1"/>
              <a:t>N</a:t>
            </a:r>
            <a:r>
              <a:rPr lang="en-US" sz="2200" baseline="-25000" dirty="0" err="1"/>
              <a:t>dz</a:t>
            </a:r>
            <a:r>
              <a:rPr lang="en-US" sz="2200" dirty="0"/>
              <a:t>*2) / (1 + </a:t>
            </a:r>
            <a:r>
              <a:rPr lang="en-US" sz="2200" dirty="0" err="1"/>
              <a:t>r</a:t>
            </a:r>
            <a:r>
              <a:rPr lang="en-US" sz="2200" baseline="-25000" dirty="0" err="1"/>
              <a:t>dz</a:t>
            </a:r>
            <a:r>
              <a:rPr lang="en-US" sz="2200" dirty="0"/>
              <a:t>)</a:t>
            </a:r>
          </a:p>
          <a:p>
            <a:r>
              <a:rPr lang="en-US" sz="2200" dirty="0"/>
              <a:t>N </a:t>
            </a:r>
            <a:r>
              <a:rPr lang="en-US" sz="2200" dirty="0" err="1"/>
              <a:t>unrelateds</a:t>
            </a:r>
            <a:r>
              <a:rPr lang="en-US" sz="2200" dirty="0"/>
              <a:t> N=N</a:t>
            </a:r>
            <a:r>
              <a:rPr lang="en-US" sz="2200" baseline="-25000" dirty="0"/>
              <a:t>1u</a:t>
            </a:r>
          </a:p>
          <a:p>
            <a:endParaRPr lang="en-US" sz="2200" dirty="0"/>
          </a:p>
          <a:p>
            <a:r>
              <a:rPr lang="en-US" sz="2200" b="1" dirty="0"/>
              <a:t>Total effective sample size</a:t>
            </a:r>
            <a:r>
              <a:rPr lang="en-US" sz="2200" dirty="0"/>
              <a:t> N = N</a:t>
            </a:r>
            <a:r>
              <a:rPr lang="en-US" sz="2200" baseline="-25000" dirty="0"/>
              <a:t>1u</a:t>
            </a:r>
            <a:r>
              <a:rPr lang="en-US" sz="2200" dirty="0"/>
              <a:t> + N</a:t>
            </a:r>
            <a:r>
              <a:rPr lang="en-US" sz="2200" baseline="-25000" dirty="0"/>
              <a:t>1mz</a:t>
            </a:r>
            <a:r>
              <a:rPr lang="en-US" sz="2200" dirty="0"/>
              <a:t> + N</a:t>
            </a:r>
            <a:r>
              <a:rPr lang="en-US" sz="2200" baseline="-25000" dirty="0"/>
              <a:t>1dz</a:t>
            </a:r>
            <a:r>
              <a:rPr lang="en-US" sz="2200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60232" y="3726324"/>
            <a:ext cx="2016224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/>
              <a:t>r</a:t>
            </a:r>
            <a:r>
              <a:rPr lang="en-US" sz="1400" baseline="-25000" dirty="0" err="1"/>
              <a:t>mz</a:t>
            </a:r>
            <a:r>
              <a:rPr lang="en-US" sz="1400" dirty="0"/>
              <a:t> and </a:t>
            </a:r>
            <a:r>
              <a:rPr lang="en-US" sz="1400" dirty="0" err="1"/>
              <a:t>r</a:t>
            </a:r>
            <a:r>
              <a:rPr lang="en-US" sz="1400" baseline="-25000" dirty="0" err="1"/>
              <a:t>dz</a:t>
            </a:r>
            <a:r>
              <a:rPr lang="en-US" sz="1400" dirty="0"/>
              <a:t> are phenotypic (</a:t>
            </a:r>
            <a:r>
              <a:rPr lang="en-US" sz="1400" dirty="0" err="1"/>
              <a:t>intraclass</a:t>
            </a:r>
            <a:r>
              <a:rPr lang="en-US" sz="1400" dirty="0"/>
              <a:t>) correlation coefficients.</a:t>
            </a:r>
          </a:p>
        </p:txBody>
      </p:sp>
    </p:spTree>
    <p:extLst>
      <p:ext uri="{BB962C8B-B14F-4D97-AF65-F5344CB8AC3E}">
        <p14:creationId xmlns:p14="http://schemas.microsoft.com/office/powerpoint/2010/main" val="3266660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322599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General equation is   NE = (K*M) / (1 + (M-1)*r)</a:t>
            </a:r>
          </a:p>
          <a:p>
            <a:endParaRPr lang="en-US" dirty="0"/>
          </a:p>
          <a:p>
            <a:r>
              <a:rPr lang="en-US" dirty="0"/>
              <a:t>					Applied to </a:t>
            </a:r>
            <a:r>
              <a:rPr lang="en-US" dirty="0" err="1"/>
              <a:t>N</a:t>
            </a:r>
            <a:r>
              <a:rPr lang="en-US" baseline="-25000" dirty="0" err="1"/>
              <a:t>mz</a:t>
            </a:r>
            <a:r>
              <a:rPr lang="en-US" dirty="0"/>
              <a:t> pairs</a:t>
            </a:r>
          </a:p>
          <a:p>
            <a:r>
              <a:rPr lang="en-US" dirty="0"/>
              <a:t>NE = effective sample size			</a:t>
            </a:r>
          </a:p>
          <a:p>
            <a:r>
              <a:rPr lang="en-US" dirty="0"/>
              <a:t>K = number of clusters			</a:t>
            </a:r>
            <a:r>
              <a:rPr lang="en-US" dirty="0" err="1"/>
              <a:t>N</a:t>
            </a:r>
            <a:r>
              <a:rPr lang="en-US" baseline="-25000" dirty="0" err="1"/>
              <a:t>mz</a:t>
            </a:r>
            <a:r>
              <a:rPr lang="en-US" dirty="0"/>
              <a:t> pairs</a:t>
            </a:r>
          </a:p>
          <a:p>
            <a:r>
              <a:rPr lang="en-US" dirty="0"/>
              <a:t>M = number of members per cluster		M=2 (for pairs!)</a:t>
            </a:r>
          </a:p>
          <a:p>
            <a:r>
              <a:rPr lang="en-US" dirty="0"/>
              <a:t>r = intra-class correlation			</a:t>
            </a:r>
            <a:r>
              <a:rPr lang="en-US" dirty="0" err="1"/>
              <a:t>rmz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Suppose we have 	MZ pairs, with and without siblings and </a:t>
            </a:r>
          </a:p>
          <a:p>
            <a:r>
              <a:rPr lang="en-US" dirty="0"/>
              <a:t>		DZ pairs with and without siblings</a:t>
            </a:r>
          </a:p>
          <a:p>
            <a:endParaRPr lang="en-US" dirty="0"/>
          </a:p>
          <a:p>
            <a:r>
              <a:rPr lang="en-US" dirty="0"/>
              <a:t>Rough and ready: suppose we have </a:t>
            </a:r>
          </a:p>
          <a:p>
            <a:endParaRPr lang="en-US" dirty="0"/>
          </a:p>
          <a:p>
            <a:r>
              <a:rPr lang="en-US" dirty="0"/>
              <a:t>300 MZ + 0 sibs, i.e., 600 individuals</a:t>
            </a:r>
          </a:p>
          <a:p>
            <a:r>
              <a:rPr lang="en-US" dirty="0"/>
              <a:t>200 MZ + 1 sibs, i.e., 400 + 200 = 600 individuals </a:t>
            </a:r>
          </a:p>
          <a:p>
            <a:r>
              <a:rPr lang="en-US" dirty="0"/>
              <a:t>150 MZ + 2 sibs, i.e., 300 + 300 = 600 individuals</a:t>
            </a:r>
          </a:p>
          <a:p>
            <a:endParaRPr lang="en-US" dirty="0"/>
          </a:p>
          <a:p>
            <a:endParaRPr lang="en-US" dirty="0"/>
          </a:p>
          <a:p>
            <a:pPr marL="342900" indent="-342900"/>
            <a:r>
              <a:rPr lang="en-US" dirty="0"/>
              <a:t>Calculate NE for each using the </a:t>
            </a:r>
            <a:r>
              <a:rPr lang="en-US" dirty="0" err="1"/>
              <a:t>intraclass</a:t>
            </a:r>
            <a:r>
              <a:rPr lang="en-US" dirty="0"/>
              <a:t> correlation (average phenotypic relatedness) </a:t>
            </a:r>
          </a:p>
        </p:txBody>
      </p:sp>
    </p:spTree>
    <p:extLst>
      <p:ext uri="{BB962C8B-B14F-4D97-AF65-F5344CB8AC3E}">
        <p14:creationId xmlns:p14="http://schemas.microsoft.com/office/powerpoint/2010/main" val="1799960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251520" y="1371600"/>
            <a:ext cx="828288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b="1" dirty="0">
                <a:solidFill>
                  <a:schemeClr val="tx2"/>
                </a:solidFill>
                <a:latin typeface="+mn-lt"/>
              </a:rPr>
              <a:t>Data collected in families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l-NL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l-NL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dirty="0">
                <a:latin typeface="+mn-lt"/>
              </a:rPr>
              <a:t>Some methods require twin / family data: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dirty="0">
                <a:latin typeface="+mn-lt"/>
              </a:rPr>
              <a:t> 	-&gt; heritability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dirty="0">
                <a:latin typeface="+mn-lt"/>
              </a:rPr>
              <a:t>	-&gt; linkage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l-NL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l-NL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dirty="0">
                <a:latin typeface="+mn-lt"/>
              </a:rPr>
              <a:t>However, when looking at association, we need to adjust for clustering in family data.</a:t>
            </a:r>
          </a:p>
        </p:txBody>
      </p:sp>
    </p:spTree>
    <p:extLst>
      <p:ext uri="{BB962C8B-B14F-4D97-AF65-F5344CB8AC3E}">
        <p14:creationId xmlns:p14="http://schemas.microsoft.com/office/powerpoint/2010/main" val="36791245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04800"/>
            <a:ext cx="8305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rmz = .5</a:t>
            </a:r>
          </a:p>
          <a:p>
            <a:r>
              <a:rPr lang="en-US"/>
              <a:t>rfs (full sib) = .25</a:t>
            </a:r>
          </a:p>
          <a:p>
            <a:endParaRPr lang="en-US"/>
          </a:p>
          <a:p>
            <a:r>
              <a:rPr lang="en-US"/>
              <a:t>300 MZ + 0 sibs, i.e., 600 individuals</a:t>
            </a:r>
          </a:p>
          <a:p>
            <a:r>
              <a:rPr lang="en-US"/>
              <a:t>	1	.5</a:t>
            </a:r>
          </a:p>
          <a:p>
            <a:r>
              <a:rPr lang="en-US"/>
              <a:t>	.5	1			r=.5	NE=300*2/(1+.5) = ~400  </a:t>
            </a:r>
          </a:p>
          <a:p>
            <a:endParaRPr lang="en-US"/>
          </a:p>
          <a:p>
            <a:r>
              <a:rPr lang="en-US"/>
              <a:t>200 MZ + 1 sibs, i.e., 400 + 200 = 600 individuals</a:t>
            </a:r>
          </a:p>
          <a:p>
            <a:r>
              <a:rPr lang="en-US"/>
              <a:t>	1	.5	.25</a:t>
            </a:r>
          </a:p>
          <a:p>
            <a:r>
              <a:rPr lang="en-US"/>
              <a:t>	.5	1	.25</a:t>
            </a:r>
          </a:p>
          <a:p>
            <a:r>
              <a:rPr lang="en-US"/>
              <a:t>	.25	.25	1		r =~.333	NE=(200*3)/(1+.333) = ~450 </a:t>
            </a:r>
          </a:p>
          <a:p>
            <a:r>
              <a:rPr lang="en-US"/>
              <a:t> </a:t>
            </a:r>
          </a:p>
          <a:p>
            <a:r>
              <a:rPr lang="en-US"/>
              <a:t>150 MZ + 2 sibs, i.e., 300 + 300 = 600 individuals</a:t>
            </a:r>
          </a:p>
          <a:p>
            <a:r>
              <a:rPr lang="en-US"/>
              <a:t>	1	.5	.25	.25</a:t>
            </a:r>
          </a:p>
          <a:p>
            <a:r>
              <a:rPr lang="en-US"/>
              <a:t>	.5	1	.25	.25</a:t>
            </a:r>
          </a:p>
          <a:p>
            <a:r>
              <a:rPr lang="en-US"/>
              <a:t>	.25	.25	1	.25</a:t>
            </a:r>
          </a:p>
          <a:p>
            <a:r>
              <a:rPr lang="en-US"/>
              <a:t>	.25	.25	.25	.25 	r= ~.29     NE=(150*4)/(1+.29) = ~465 </a:t>
            </a:r>
          </a:p>
          <a:p>
            <a:endParaRPr lang="en-US"/>
          </a:p>
          <a:p>
            <a:r>
              <a:rPr lang="en-US"/>
              <a:t>Total sample size in individuals = 600+600+600 = 1800</a:t>
            </a:r>
          </a:p>
          <a:p>
            <a:r>
              <a:rPr lang="en-US"/>
              <a:t>Total effective sample size  = 400 +450 + 465 =1315</a:t>
            </a:r>
          </a:p>
        </p:txBody>
      </p:sp>
    </p:spTree>
    <p:extLst>
      <p:ext uri="{BB962C8B-B14F-4D97-AF65-F5344CB8AC3E}">
        <p14:creationId xmlns:p14="http://schemas.microsoft.com/office/powerpoint/2010/main" val="32865589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590800" y="1295400"/>
            <a:ext cx="3615815" cy="3874532"/>
            <a:chOff x="2590800" y="1295400"/>
            <a:chExt cx="3615815" cy="3874532"/>
          </a:xfrm>
        </p:grpSpPr>
        <p:sp>
          <p:nvSpPr>
            <p:cNvPr id="3" name="TextBox 2"/>
            <p:cNvSpPr txBox="1"/>
            <p:nvPr/>
          </p:nvSpPr>
          <p:spPr>
            <a:xfrm>
              <a:off x="4191000" y="1295400"/>
              <a:ext cx="18794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unrelated N=2000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038600" y="4800600"/>
              <a:ext cx="18794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unrelated N=1000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72000" y="2286000"/>
              <a:ext cx="16346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Ndz=1000 pairs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90800" y="3505200"/>
              <a:ext cx="16971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00B050"/>
                  </a:solidFill>
                </a:rPr>
                <a:t>Nmz=1000 pairs</a:t>
              </a: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76200"/>
            <a:ext cx="6400800" cy="639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629400" y="2209800"/>
            <a:ext cx="1619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NE</a:t>
            </a:r>
            <a:r>
              <a:rPr lang="en-US" baseline="-25000"/>
              <a:t>mz</a:t>
            </a:r>
            <a:r>
              <a:rPr lang="en-US"/>
              <a:t>=</a:t>
            </a:r>
          </a:p>
          <a:p>
            <a:r>
              <a:rPr lang="en-US"/>
              <a:t>(N</a:t>
            </a:r>
            <a:r>
              <a:rPr lang="en-US" baseline="-25000"/>
              <a:t>mz</a:t>
            </a:r>
            <a:r>
              <a:rPr lang="en-US"/>
              <a:t>*2)/(1+r</a:t>
            </a:r>
            <a:r>
              <a:rPr lang="en-US" baseline="-25000"/>
              <a:t>mz</a:t>
            </a:r>
            <a:r>
              <a:rPr lang="en-US"/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29400" y="3962400"/>
            <a:ext cx="152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NE</a:t>
            </a:r>
            <a:r>
              <a:rPr lang="en-US" baseline="-25000"/>
              <a:t>dz</a:t>
            </a:r>
            <a:r>
              <a:rPr lang="en-US"/>
              <a:t>=</a:t>
            </a:r>
          </a:p>
          <a:p>
            <a:r>
              <a:rPr lang="en-US"/>
              <a:t>(N</a:t>
            </a:r>
            <a:r>
              <a:rPr lang="en-US" baseline="-25000"/>
              <a:t>dz</a:t>
            </a:r>
            <a:r>
              <a:rPr lang="en-US"/>
              <a:t>*2)/(1+r</a:t>
            </a:r>
            <a:r>
              <a:rPr lang="en-US" baseline="-25000"/>
              <a:t>dz</a:t>
            </a:r>
            <a:r>
              <a:rPr lang="en-US"/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05600" y="5029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</a:t>
            </a:r>
            <a:r>
              <a:rPr lang="en-US" baseline="-25000"/>
              <a:t>dz</a:t>
            </a:r>
            <a:r>
              <a:rPr lang="en-US"/>
              <a:t> = .5*r</a:t>
            </a:r>
            <a:r>
              <a:rPr lang="en-US" baseline="-25000"/>
              <a:t>mz</a:t>
            </a:r>
            <a:endParaRPr lang="en-US"/>
          </a:p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95400" y="838200"/>
            <a:ext cx="1226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R2=1%</a:t>
            </a:r>
          </a:p>
          <a:p>
            <a:r>
              <a:rPr lang="en-US"/>
              <a:t>alpha=.001</a:t>
            </a:r>
          </a:p>
        </p:txBody>
      </p:sp>
    </p:spTree>
    <p:extLst>
      <p:ext uri="{BB962C8B-B14F-4D97-AF65-F5344CB8AC3E}">
        <p14:creationId xmlns:p14="http://schemas.microsoft.com/office/powerpoint/2010/main" val="1951833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251520" y="836712"/>
            <a:ext cx="8801100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+mn-lt"/>
              <a:cs typeface="Microsoft Sans Serif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+mn-lt"/>
              <a:cs typeface="Microsoft Sans Serif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tx2"/>
                </a:solidFill>
                <a:latin typeface="+mn-lt"/>
                <a:cs typeface="Microsoft Sans Serif" pitchFamily="34" charset="0"/>
              </a:rPr>
              <a:t>Focus: family-based Genome-Wide Association Studies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000000"/>
              </a:solidFill>
              <a:latin typeface="+mn-lt"/>
              <a:cs typeface="Microsoft Sans Serif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+mn-lt"/>
                <a:cs typeface="Microsoft Sans Serif" pitchFamily="34" charset="0"/>
              </a:rPr>
              <a:t>These are regression based approaches, with outcomes (phenotypes) and predictors (Genetic Variants (GV), or polygenic scores, other and covariates)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000000"/>
              </a:solidFill>
              <a:latin typeface="+mn-lt"/>
              <a:cs typeface="Microsoft Sans Serif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000000"/>
                </a:solidFill>
                <a:latin typeface="+mn-lt"/>
                <a:cs typeface="Microsoft Sans Serif" pitchFamily="34" charset="0"/>
              </a:rPr>
              <a:t>Ignoring clustering in family data may lead to wrong conclusions: point estimates of effects OK, but SE too small!</a:t>
            </a:r>
          </a:p>
        </p:txBody>
      </p:sp>
    </p:spTree>
    <p:extLst>
      <p:ext uri="{BB962C8B-B14F-4D97-AF65-F5344CB8AC3E}">
        <p14:creationId xmlns:p14="http://schemas.microsoft.com/office/powerpoint/2010/main" val="383473412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3384376"/>
          </a:xfrm>
        </p:spPr>
        <p:txBody>
          <a:bodyPr>
            <a:normAutofit/>
          </a:bodyPr>
          <a:lstStyle/>
          <a:p>
            <a:r>
              <a:rPr lang="en-US" dirty="0"/>
              <a:t>Mixed models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</a:t>
            </a:r>
            <a:br>
              <a:rPr lang="en-US" dirty="0"/>
            </a:br>
            <a:r>
              <a:rPr lang="en-US" dirty="0"/>
              <a:t>What does ‘mixed model’ mean?</a:t>
            </a:r>
          </a:p>
        </p:txBody>
      </p:sp>
    </p:spTree>
    <p:extLst>
      <p:ext uri="{BB962C8B-B14F-4D97-AF65-F5344CB8AC3E}">
        <p14:creationId xmlns:p14="http://schemas.microsoft.com/office/powerpoint/2010/main" val="505626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What does ‘mixed model’ mean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Mixed models contain fixed effects</a:t>
            </a:r>
          </a:p>
          <a:p>
            <a:r>
              <a:rPr lang="en-US" sz="3000" dirty="0">
                <a:solidFill>
                  <a:schemeClr val="tx1"/>
                </a:solidFill>
              </a:rPr>
              <a:t>(parameters) and random effects</a:t>
            </a:r>
          </a:p>
          <a:p>
            <a:endParaRPr lang="en-US" sz="3000" dirty="0">
              <a:solidFill>
                <a:schemeClr val="tx1"/>
              </a:solidFill>
            </a:endParaRPr>
          </a:p>
          <a:p>
            <a:r>
              <a:rPr lang="en-US" sz="3000" dirty="0">
                <a:solidFill>
                  <a:schemeClr val="tx1"/>
                </a:solidFill>
              </a:rPr>
              <a:t>The elementary mixed model is a</a:t>
            </a:r>
          </a:p>
          <a:p>
            <a:r>
              <a:rPr lang="en-US" sz="3000" dirty="0">
                <a:solidFill>
                  <a:schemeClr val="tx1"/>
                </a:solidFill>
              </a:rPr>
              <a:t>two-way ANOVA model:</a:t>
            </a:r>
          </a:p>
          <a:p>
            <a:r>
              <a:rPr lang="en-US" sz="3000" b="1" dirty="0">
                <a:solidFill>
                  <a:schemeClr val="tx1"/>
                </a:solidFill>
              </a:rPr>
              <a:t>One fixed factor, one random factor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668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620688"/>
            <a:ext cx="81369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One-way fixed effect ANOVA</a:t>
            </a:r>
          </a:p>
          <a:p>
            <a:r>
              <a:rPr lang="en-US" sz="2400" dirty="0"/>
              <a:t> </a:t>
            </a:r>
          </a:p>
          <a:p>
            <a:r>
              <a:rPr lang="en-US" sz="2400" dirty="0"/>
              <a:t>Evaluate the effect of a factor with a limited number of levels.</a:t>
            </a:r>
          </a:p>
          <a:p>
            <a:r>
              <a:rPr lang="en-US" sz="2400" dirty="0"/>
              <a:t>	-Level effect definition: mean score</a:t>
            </a:r>
          </a:p>
          <a:p>
            <a:r>
              <a:rPr lang="en-US" sz="2400" dirty="0"/>
              <a:t>	-Obtained in the population of subjects</a:t>
            </a:r>
          </a:p>
          <a:p>
            <a:endParaRPr lang="en-US" sz="2400" dirty="0"/>
          </a:p>
          <a:p>
            <a:r>
              <a:rPr lang="en-US" sz="2400" b="1" dirty="0"/>
              <a:t>	FACTOR LEVELS</a:t>
            </a:r>
          </a:p>
          <a:p>
            <a:r>
              <a:rPr lang="en-US" sz="2400" dirty="0"/>
              <a:t>	1	 2 	3</a:t>
            </a:r>
          </a:p>
          <a:p>
            <a:r>
              <a:rPr lang="en-US" sz="2400" b="1" dirty="0"/>
              <a:t>	Y11	y21 	y31</a:t>
            </a:r>
          </a:p>
          <a:p>
            <a:r>
              <a:rPr lang="en-US" sz="2400" b="1" dirty="0"/>
              <a:t>	y12 	y22 	y32</a:t>
            </a:r>
          </a:p>
          <a:p>
            <a:r>
              <a:rPr lang="en-US" sz="2400" b="1" dirty="0"/>
              <a:t>	y13 	y23 	y33</a:t>
            </a:r>
          </a:p>
          <a:p>
            <a:r>
              <a:rPr lang="en-US" sz="2400" b="1" dirty="0"/>
              <a:t>	y14 	y24 	y34</a:t>
            </a:r>
          </a:p>
          <a:p>
            <a:r>
              <a:rPr lang="en-US" sz="2400" b="1" dirty="0"/>
              <a:t>	y15 	y25 	y35</a:t>
            </a:r>
          </a:p>
          <a:p>
            <a:r>
              <a:rPr lang="en-US" sz="2400" dirty="0"/>
              <a:t>means 	</a:t>
            </a:r>
            <a:r>
              <a:rPr lang="en-US" sz="2400" b="1" dirty="0"/>
              <a:t>m1 	m2 	m3</a:t>
            </a:r>
          </a:p>
          <a:p>
            <a:endParaRPr lang="en-US" sz="2400" b="1" dirty="0"/>
          </a:p>
          <a:p>
            <a:r>
              <a:rPr lang="en-US" sz="2400" dirty="0"/>
              <a:t>(the factor could represent 3 genotypes: e.g. AA, Aa and aa).</a:t>
            </a:r>
          </a:p>
        </p:txBody>
      </p:sp>
    </p:spTree>
    <p:extLst>
      <p:ext uri="{BB962C8B-B14F-4D97-AF65-F5344CB8AC3E}">
        <p14:creationId xmlns:p14="http://schemas.microsoft.com/office/powerpoint/2010/main" val="4053393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908720"/>
            <a:ext cx="82089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Procedure</a:t>
            </a:r>
          </a:p>
          <a:p>
            <a:endParaRPr lang="en-US" sz="2800" dirty="0"/>
          </a:p>
          <a:p>
            <a:pPr marL="514350" indent="-514350">
              <a:buAutoNum type="arabicPeriod"/>
            </a:pPr>
            <a:r>
              <a:rPr lang="en-US" sz="2800" dirty="0"/>
              <a:t>randomly sample subjects from the population.</a:t>
            </a:r>
          </a:p>
          <a:p>
            <a:pPr marL="514350" indent="-514350">
              <a:buAutoNum type="arabicPeriod"/>
            </a:pPr>
            <a:endParaRPr lang="en-US" sz="2800" dirty="0"/>
          </a:p>
          <a:p>
            <a:r>
              <a:rPr lang="en-US" sz="2800" dirty="0"/>
              <a:t>2. randomly “assign” them to the levels of the factor.</a:t>
            </a:r>
          </a:p>
          <a:p>
            <a:endParaRPr lang="en-US" sz="2800" dirty="0"/>
          </a:p>
          <a:p>
            <a:r>
              <a:rPr lang="en-US" sz="2800" dirty="0"/>
              <a:t>3. compute the sample means for each level.</a:t>
            </a:r>
          </a:p>
          <a:p>
            <a:endParaRPr lang="en-US" sz="2800" dirty="0"/>
          </a:p>
          <a:p>
            <a:r>
              <a:rPr lang="en-US" sz="2800" dirty="0"/>
              <a:t>4. “decide” if observed differences between the means are sufficient evidence for differences between the levels in the population.</a:t>
            </a:r>
          </a:p>
        </p:txBody>
      </p:sp>
    </p:spTree>
    <p:extLst>
      <p:ext uri="{BB962C8B-B14F-4D97-AF65-F5344CB8AC3E}">
        <p14:creationId xmlns:p14="http://schemas.microsoft.com/office/powerpoint/2010/main" val="1185960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980728"/>
            <a:ext cx="81369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population is not observed and observed sample</a:t>
            </a:r>
          </a:p>
          <a:p>
            <a:r>
              <a:rPr lang="en-US" sz="2800" dirty="0"/>
              <a:t>differences might change if the experiment is repeated </a:t>
            </a:r>
            <a:r>
              <a:rPr lang="en-US" sz="2800" b="1" dirty="0"/>
              <a:t>with the same factor levels </a:t>
            </a:r>
            <a:r>
              <a:rPr lang="en-US" sz="2800" dirty="0"/>
              <a:t>but </a:t>
            </a:r>
            <a:r>
              <a:rPr lang="en-US" sz="2800" b="1" dirty="0"/>
              <a:t>with a different random sample</a:t>
            </a:r>
            <a:r>
              <a:rPr lang="en-US" sz="2800" dirty="0"/>
              <a:t>.</a:t>
            </a:r>
          </a:p>
          <a:p>
            <a:endParaRPr lang="en-US" sz="2800" b="1" dirty="0"/>
          </a:p>
          <a:p>
            <a:r>
              <a:rPr lang="en-US" sz="2800" b="1" dirty="0"/>
              <a:t>How to conclude that observed differences between the means can be taken as evidence for differences in the population?</a:t>
            </a:r>
          </a:p>
          <a:p>
            <a:endParaRPr lang="en-US" sz="2800" b="1" dirty="0"/>
          </a:p>
          <a:p>
            <a:r>
              <a:rPr lang="en-US" sz="2800" dirty="0"/>
              <a:t>We need a yardstick to measure the size of the differences between levels.  </a:t>
            </a:r>
          </a:p>
        </p:txBody>
      </p:sp>
    </p:spTree>
    <p:extLst>
      <p:ext uri="{BB962C8B-B14F-4D97-AF65-F5344CB8AC3E}">
        <p14:creationId xmlns:p14="http://schemas.microsoft.com/office/powerpoint/2010/main" val="1070951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1989</Words>
  <Application>Microsoft Office PowerPoint</Application>
  <PresentationFormat>Diavoorstelling (4:3)</PresentationFormat>
  <Paragraphs>345</Paragraphs>
  <Slides>31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6" baseType="lpstr">
      <vt:lpstr>Arial</vt:lpstr>
      <vt:lpstr>Calibri</vt:lpstr>
      <vt:lpstr>Microsoft Sans Serif</vt:lpstr>
      <vt:lpstr>Symbol</vt:lpstr>
      <vt:lpstr>Office-thema</vt:lpstr>
      <vt:lpstr>PowerPoint-presentatie</vt:lpstr>
      <vt:lpstr>This session  1. Family based association analyses: intro (Dorret Boomsma)  2. Genetic association tests: Plink and R 3. Apply the GWAS results (Jenny van Dongen) </vt:lpstr>
      <vt:lpstr>PowerPoint-presentatie</vt:lpstr>
      <vt:lpstr>PowerPoint-presentatie</vt:lpstr>
      <vt:lpstr>Mixed models     What does ‘mixed model’ mean?</vt:lpstr>
      <vt:lpstr>What does ‘mixed model’ mean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dba400</dc:creator>
  <cp:lastModifiedBy>Jenny van Dongen</cp:lastModifiedBy>
  <cp:revision>27</cp:revision>
  <dcterms:created xsi:type="dcterms:W3CDTF">2019-01-24T15:00:45Z</dcterms:created>
  <dcterms:modified xsi:type="dcterms:W3CDTF">2019-03-05T02:36:13Z</dcterms:modified>
</cp:coreProperties>
</file>