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96" r:id="rId3"/>
    <p:sldId id="322" r:id="rId4"/>
    <p:sldId id="313" r:id="rId5"/>
    <p:sldId id="315" r:id="rId6"/>
    <p:sldId id="257" r:id="rId7"/>
    <p:sldId id="285" r:id="rId8"/>
    <p:sldId id="287" r:id="rId9"/>
    <p:sldId id="286" r:id="rId10"/>
    <p:sldId id="277" r:id="rId11"/>
    <p:sldId id="258" r:id="rId12"/>
    <p:sldId id="260" r:id="rId13"/>
    <p:sldId id="261" r:id="rId14"/>
    <p:sldId id="288" r:id="rId15"/>
    <p:sldId id="289" r:id="rId16"/>
    <p:sldId id="290" r:id="rId17"/>
    <p:sldId id="295" r:id="rId18"/>
    <p:sldId id="319" r:id="rId19"/>
    <p:sldId id="265" r:id="rId20"/>
    <p:sldId id="264" r:id="rId21"/>
    <p:sldId id="266" r:id="rId22"/>
    <p:sldId id="318" r:id="rId23"/>
    <p:sldId id="294" r:id="rId24"/>
    <p:sldId id="283" r:id="rId25"/>
    <p:sldId id="321" r:id="rId26"/>
    <p:sldId id="279" r:id="rId27"/>
    <p:sldId id="291" r:id="rId28"/>
    <p:sldId id="316" r:id="rId29"/>
    <p:sldId id="259" r:id="rId30"/>
    <p:sldId id="298" r:id="rId31"/>
    <p:sldId id="299" r:id="rId32"/>
    <p:sldId id="300" r:id="rId33"/>
    <p:sldId id="274" r:id="rId34"/>
    <p:sldId id="262" r:id="rId35"/>
    <p:sldId id="263" r:id="rId36"/>
    <p:sldId id="301" r:id="rId37"/>
    <p:sldId id="302" r:id="rId38"/>
    <p:sldId id="272" r:id="rId39"/>
    <p:sldId id="303" r:id="rId40"/>
    <p:sldId id="304" r:id="rId41"/>
    <p:sldId id="297" r:id="rId42"/>
    <p:sldId id="317" r:id="rId43"/>
    <p:sldId id="278" r:id="rId44"/>
    <p:sldId id="309" r:id="rId45"/>
    <p:sldId id="305" r:id="rId46"/>
    <p:sldId id="306" r:id="rId47"/>
    <p:sldId id="308" r:id="rId48"/>
    <p:sldId id="307" r:id="rId49"/>
    <p:sldId id="310" r:id="rId50"/>
    <p:sldId id="311" r:id="rId51"/>
    <p:sldId id="312" r:id="rId52"/>
    <p:sldId id="320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98"/>
  </p:normalViewPr>
  <p:slideViewPr>
    <p:cSldViewPr>
      <p:cViewPr varScale="1">
        <p:scale>
          <a:sx n="88" d="100"/>
          <a:sy n="88" d="100"/>
        </p:scale>
        <p:origin x="92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624B5-A65A-A24F-870B-3B1FCFB6A57B}" type="datetimeFigureOut">
              <a:rPr lang="en-US" smtClean="0"/>
              <a:t>3/6/19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7B37E-71C4-E54E-8BD9-C6BFEC2DC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06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74B61-66BF-48FA-BB78-F79AE791C4D7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650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6F0F-232D-4AF6-B8D4-C716D5B79B9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9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6F0F-232D-4AF6-B8D4-C716D5B79B9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96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623B-09FF-464F-AAD2-53D32674B5E6}" type="datetimeFigureOut">
              <a:rPr lang="en-US" smtClean="0"/>
              <a:t>3/6/19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D2E7-2BD6-44AC-8615-C8A7DC0E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93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623B-09FF-464F-AAD2-53D32674B5E6}" type="datetimeFigureOut">
              <a:rPr lang="en-US" smtClean="0"/>
              <a:t>3/6/19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D2E7-2BD6-44AC-8615-C8A7DC0E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30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623B-09FF-464F-AAD2-53D32674B5E6}" type="datetimeFigureOut">
              <a:rPr lang="en-US" smtClean="0"/>
              <a:t>3/6/19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D2E7-2BD6-44AC-8615-C8A7DC0E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23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>
            <a:spLocks noChangeArrowheads="1"/>
          </p:cNvSpPr>
          <p:nvPr userDrawn="1"/>
        </p:nvSpPr>
        <p:spPr bwMode="auto">
          <a:xfrm>
            <a:off x="5614990" y="6625581"/>
            <a:ext cx="31321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defRPr/>
            </a:pPr>
            <a:r>
              <a:rPr lang="nl-NL" sz="900">
                <a:solidFill>
                  <a:schemeClr val="bg1"/>
                </a:solidFill>
              </a:rPr>
              <a:t>Vrije Universiteit Amsterdam</a:t>
            </a:r>
          </a:p>
        </p:txBody>
      </p:sp>
      <p:pic>
        <p:nvPicPr>
          <p:cNvPr id="6" name="Afbeelding 19" descr="VU_NL_400px-15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2" y="6237288"/>
            <a:ext cx="10334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jdelijke aanduiding voor tekst 13"/>
          <p:cNvSpPr>
            <a:spLocks noGrp="1"/>
          </p:cNvSpPr>
          <p:nvPr>
            <p:ph type="body" sz="quarter" idx="10"/>
          </p:nvPr>
        </p:nvSpPr>
        <p:spPr>
          <a:xfrm>
            <a:off x="322909" y="1440000"/>
            <a:ext cx="8461093" cy="4968000"/>
          </a:xfrm>
        </p:spPr>
        <p:txBody>
          <a:bodyPr>
            <a:noAutofit/>
          </a:bodyPr>
          <a:lstStyle>
            <a:lvl1pPr marL="270000" indent="0">
              <a:spcBef>
                <a:spcPts val="0"/>
              </a:spcBef>
              <a:buNone/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70000" indent="-270000">
              <a:spcBef>
                <a:spcPts val="0"/>
              </a:spcBef>
              <a:buClr>
                <a:srgbClr val="C00000"/>
              </a:buClr>
              <a:buSzPct val="80000"/>
              <a:buFont typeface="Wingdings" charset="2"/>
              <a:buChar char="§"/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36575" indent="-266700">
              <a:spcBef>
                <a:spcPts val="0"/>
              </a:spcBef>
              <a:buClr>
                <a:srgbClr val="C00000"/>
              </a:buClr>
              <a:buSzPct val="80000"/>
              <a:buFont typeface="Lucida Grande"/>
              <a:buChar char="&gt;"/>
              <a:defRPr sz="2000">
                <a:latin typeface="Calibri" panose="020F0502020204030204" pitchFamily="34" charset="0"/>
              </a:defRPr>
            </a:lvl3pPr>
            <a:lvl4pPr marL="809625" indent="-273050">
              <a:spcBef>
                <a:spcPts val="0"/>
              </a:spcBef>
              <a:buClr>
                <a:srgbClr val="C00000"/>
              </a:buClr>
              <a:buSzPct val="80000"/>
              <a:buFont typeface="Arial"/>
              <a:buChar char="&gt;"/>
              <a:defRPr sz="2000">
                <a:latin typeface="Calibri" panose="020F0502020204030204" pitchFamily="34" charset="0"/>
              </a:defRPr>
            </a:lvl4pPr>
            <a:lvl5pPr marL="1071563" indent="-261938">
              <a:spcBef>
                <a:spcPts val="0"/>
              </a:spcBef>
              <a:buClr>
                <a:srgbClr val="C00000"/>
              </a:buClr>
              <a:buSzPct val="80000"/>
              <a:buFont typeface="Arial"/>
              <a:buChar char="&gt;"/>
              <a:defRPr sz="20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545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623B-09FF-464F-AAD2-53D32674B5E6}" type="datetimeFigureOut">
              <a:rPr lang="en-US" smtClean="0"/>
              <a:t>3/6/19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D2E7-2BD6-44AC-8615-C8A7DC0E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5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623B-09FF-464F-AAD2-53D32674B5E6}" type="datetimeFigureOut">
              <a:rPr lang="en-US" smtClean="0"/>
              <a:t>3/6/19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D2E7-2BD6-44AC-8615-C8A7DC0E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75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623B-09FF-464F-AAD2-53D32674B5E6}" type="datetimeFigureOut">
              <a:rPr lang="en-US" smtClean="0"/>
              <a:t>3/6/19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D2E7-2BD6-44AC-8615-C8A7DC0E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1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623B-09FF-464F-AAD2-53D32674B5E6}" type="datetimeFigureOut">
              <a:rPr lang="en-US" smtClean="0"/>
              <a:t>3/6/19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D2E7-2BD6-44AC-8615-C8A7DC0E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04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623B-09FF-464F-AAD2-53D32674B5E6}" type="datetimeFigureOut">
              <a:rPr lang="en-US" smtClean="0"/>
              <a:t>3/6/19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D2E7-2BD6-44AC-8615-C8A7DC0E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24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623B-09FF-464F-AAD2-53D32674B5E6}" type="datetimeFigureOut">
              <a:rPr lang="en-US" smtClean="0"/>
              <a:t>3/6/19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D2E7-2BD6-44AC-8615-C8A7DC0E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3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623B-09FF-464F-AAD2-53D32674B5E6}" type="datetimeFigureOut">
              <a:rPr lang="en-US" smtClean="0"/>
              <a:t>3/6/19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D2E7-2BD6-44AC-8615-C8A7DC0E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8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6623B-09FF-464F-AAD2-53D32674B5E6}" type="datetimeFigureOut">
              <a:rPr lang="en-US" smtClean="0"/>
              <a:t>3/6/19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D2E7-2BD6-44AC-8615-C8A7DC0E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74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6623B-09FF-464F-AAD2-53D32674B5E6}" type="datetimeFigureOut">
              <a:rPr lang="en-US" smtClean="0"/>
              <a:t>3/6/19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BD2E7-2BD6-44AC-8615-C8A7DC0E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0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h.umich.edu/csg/abecasis/metal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enome.sph.umich.edu/wiki/Metal_Documentatio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rm.gbh.fgb@vu.nl" TargetMode="Externa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979" y="609600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Quality</a:t>
            </a:r>
            <a:r>
              <a:rPr lang="nl-NL" dirty="0"/>
              <a:t> Control</a:t>
            </a:r>
            <a:br>
              <a:rPr lang="nl-NL" dirty="0"/>
            </a:br>
            <a:r>
              <a:rPr lang="nl-NL" dirty="0"/>
              <a:t>&amp;</a:t>
            </a:r>
            <a:br>
              <a:rPr lang="nl-NL" dirty="0"/>
            </a:br>
            <a:r>
              <a:rPr lang="nl-NL" dirty="0"/>
              <a:t>Meta-Analysis in METAL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743200"/>
            <a:ext cx="9144000" cy="1752600"/>
          </a:xfrm>
        </p:spPr>
        <p:txBody>
          <a:bodyPr>
            <a:normAutofit/>
          </a:bodyPr>
          <a:lstStyle/>
          <a:p>
            <a:r>
              <a:rPr lang="nl-NL" sz="2400" dirty="0">
                <a:solidFill>
                  <a:schemeClr val="tx1"/>
                </a:solidFill>
              </a:rPr>
              <a:t>Meike Bartels &amp; Bart Baselmans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8D9A4C-72AB-684C-8417-784A7A78D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121" y="3644900"/>
            <a:ext cx="1701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09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2878" y="97491"/>
            <a:ext cx="9109746" cy="6668706"/>
            <a:chOff x="-2878" y="97491"/>
            <a:chExt cx="9109746" cy="6668706"/>
          </a:xfrm>
        </p:grpSpPr>
        <p:grpSp>
          <p:nvGrpSpPr>
            <p:cNvPr id="73" name="Group 72"/>
            <p:cNvGrpSpPr/>
            <p:nvPr/>
          </p:nvGrpSpPr>
          <p:grpSpPr>
            <a:xfrm>
              <a:off x="-2878" y="97491"/>
              <a:ext cx="9109746" cy="5326232"/>
              <a:chOff x="-2878" y="97491"/>
              <a:chExt cx="9109746" cy="5326232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/>
              <a:srcRect l="1958" r="7138" b="4370"/>
              <a:stretch/>
            </p:blipFill>
            <p:spPr>
              <a:xfrm>
                <a:off x="-2878" y="97491"/>
                <a:ext cx="9109746" cy="5326232"/>
              </a:xfrm>
              <a:prstGeom prst="rect">
                <a:avLst/>
              </a:prstGeom>
            </p:spPr>
          </p:pic>
          <p:grpSp>
            <p:nvGrpSpPr>
              <p:cNvPr id="72" name="Group 71"/>
              <p:cNvGrpSpPr/>
              <p:nvPr/>
            </p:nvGrpSpPr>
            <p:grpSpPr>
              <a:xfrm>
                <a:off x="1258581" y="676445"/>
                <a:ext cx="7152218" cy="3729829"/>
                <a:chOff x="1258581" y="676445"/>
                <a:chExt cx="7152218" cy="3729829"/>
              </a:xfrm>
            </p:grpSpPr>
            <p:pic>
              <p:nvPicPr>
                <p:cNvPr id="22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426141" y="875583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722888" y="1056838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016708" y="1273859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128570" y="1273859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240433" y="1373428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016708" y="1074721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426141" y="676445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904845" y="1074721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464158" y="676445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647183" y="1472997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187074" y="4107567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185169" y="4207136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258581" y="1472997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044138" y="1174290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681120" y="975152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286011" y="1606980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016707" y="729813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432814" y="729813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3904844" y="1074721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009545" y="1507411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2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156000" y="729813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45" descr="MC900432586.PN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370443" y="1472997"/>
                  <a:ext cx="223725" cy="19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2"/>
            <a:srcRect l="37833" t="6274" r="50143" b="67598"/>
            <a:stretch/>
          </p:blipFill>
          <p:spPr>
            <a:xfrm>
              <a:off x="1370444" y="3838301"/>
              <a:ext cx="3009282" cy="2927896"/>
            </a:xfrm>
            <a:prstGeom prst="rect">
              <a:avLst/>
            </a:prstGeom>
            <a:effectLst>
              <a:softEdge rad="190500"/>
            </a:effectLst>
          </p:spPr>
        </p:pic>
        <p:pic>
          <p:nvPicPr>
            <p:cNvPr id="49" name="Picture 45" descr="MC90043258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26304" y="5958557"/>
              <a:ext cx="223725" cy="19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5" descr="MC900432586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0159" y="5241000"/>
              <a:ext cx="242167" cy="2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45" descr="MC90043258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60463" y="5257415"/>
              <a:ext cx="223725" cy="19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45" descr="MC90043258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854" y="5257415"/>
              <a:ext cx="223725" cy="19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45" descr="MC90043258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814" y="5579602"/>
              <a:ext cx="223725" cy="19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45" descr="MC90043258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26304" y="5615702"/>
              <a:ext cx="223725" cy="19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45" descr="MC90043258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76814" y="5751309"/>
              <a:ext cx="223725" cy="19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45" descr="MC90043258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304" y="5257415"/>
              <a:ext cx="223725" cy="19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45" descr="MC90043258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710" y="4727780"/>
              <a:ext cx="268268" cy="238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45" descr="MC90043258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08738" y="5224585"/>
              <a:ext cx="223725" cy="19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45" descr="MC90043258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69257" y="4628211"/>
              <a:ext cx="223725" cy="19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45" descr="MC90043258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1120" y="4628211"/>
              <a:ext cx="223725" cy="19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45" descr="MC90043258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790280" y="5516133"/>
              <a:ext cx="223725" cy="19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45" descr="MC90043258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730" y="4946742"/>
              <a:ext cx="268268" cy="238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45" descr="MC90043258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56146" y="4608387"/>
              <a:ext cx="268268" cy="238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45" descr="MC900432586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681350">
              <a:off x="3542322" y="4725086"/>
              <a:ext cx="229779" cy="204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45" descr="MC900432586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98329" y="5191136"/>
              <a:ext cx="227975" cy="202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45" descr="MC900432586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381" y="5257415"/>
              <a:ext cx="236465" cy="210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45" descr="MC900432586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463" y="5160914"/>
              <a:ext cx="242548" cy="215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45" descr="MC90043258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770710" y="1042511"/>
              <a:ext cx="223725" cy="199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45" descr="MC900432586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76814" y="4699295"/>
              <a:ext cx="268268" cy="238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ounded Rectangular Callout 2"/>
          <p:cNvSpPr/>
          <p:nvPr/>
        </p:nvSpPr>
        <p:spPr>
          <a:xfrm>
            <a:off x="3681119" y="502379"/>
            <a:ext cx="1205727" cy="1303739"/>
          </a:xfrm>
          <a:prstGeom prst="wedgeRoundRectCallout">
            <a:avLst>
              <a:gd name="adj1" fmla="val -40571"/>
              <a:gd name="adj2" fmla="val 218448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43702" y="5491674"/>
            <a:ext cx="4600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298,420 individuals</a:t>
            </a:r>
          </a:p>
          <a:p>
            <a:r>
              <a:rPr lang="nl-NL" dirty="0"/>
              <a:t>181 scientists </a:t>
            </a:r>
          </a:p>
          <a:p>
            <a:r>
              <a:rPr lang="nl-NL" dirty="0"/>
              <a:t>145 </a:t>
            </a:r>
            <a:r>
              <a:rPr lang="en-US" dirty="0"/>
              <a:t>institutions</a:t>
            </a:r>
          </a:p>
          <a:p>
            <a:r>
              <a:rPr lang="en-US" dirty="0"/>
              <a:t>167 different files</a:t>
            </a:r>
          </a:p>
        </p:txBody>
      </p:sp>
    </p:spTree>
    <p:extLst>
      <p:ext uri="{BB962C8B-B14F-4D97-AF65-F5344CB8AC3E}">
        <p14:creationId xmlns:p14="http://schemas.microsoft.com/office/powerpoint/2010/main" val="2057850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EasyQC</a:t>
            </a:r>
            <a:r>
              <a:rPr lang="nl-NL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For the well-being GWAMA, we used </a:t>
            </a:r>
            <a:r>
              <a:rPr lang="en-US" sz="2000" dirty="0" err="1"/>
              <a:t>EasyQC</a:t>
            </a:r>
            <a:r>
              <a:rPr lang="en-US" sz="2000" dirty="0"/>
              <a:t> for QC-</a:t>
            </a:r>
            <a:r>
              <a:rPr lang="en-US" sz="2000" dirty="0" err="1"/>
              <a:t>ing</a:t>
            </a:r>
            <a:r>
              <a:rPr lang="en-US" sz="2000" dirty="0"/>
              <a:t> the GWAS summary statistics</a:t>
            </a:r>
          </a:p>
          <a:p>
            <a:endParaRPr lang="en-US" sz="2000" dirty="0"/>
          </a:p>
          <a:p>
            <a:r>
              <a:rPr lang="en-US" sz="2000" dirty="0"/>
              <a:t>Positive experience because it provides guidelines how to perform QC at the:</a:t>
            </a:r>
          </a:p>
          <a:p>
            <a:pPr lvl="1"/>
            <a:r>
              <a:rPr lang="en-US" sz="2000" dirty="0"/>
              <a:t>study file level </a:t>
            </a:r>
          </a:p>
          <a:p>
            <a:pPr lvl="1"/>
            <a:r>
              <a:rPr lang="en-US" sz="2000" dirty="0"/>
              <a:t>meta-file level</a:t>
            </a:r>
          </a:p>
          <a:p>
            <a:pPr lvl="1"/>
            <a:r>
              <a:rPr lang="en-US" sz="2000" dirty="0"/>
              <a:t>meta-analysis OUTPUT level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8379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needs to be detected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File name errors -&gt; sounds simple, but with 167 files it is essential that all files can be traced back to a specific cohort</a:t>
            </a:r>
          </a:p>
          <a:p>
            <a:r>
              <a:rPr lang="en-US" sz="2000" dirty="0"/>
              <a:t>Incorrect specification of the Phenotype</a:t>
            </a:r>
          </a:p>
          <a:p>
            <a:r>
              <a:rPr lang="en-US" sz="2000" dirty="0"/>
              <a:t>Flipped alleles</a:t>
            </a:r>
          </a:p>
          <a:p>
            <a:r>
              <a:rPr lang="en-US" sz="2000" dirty="0"/>
              <a:t>Duplicated SNPs</a:t>
            </a:r>
          </a:p>
          <a:p>
            <a:r>
              <a:rPr lang="en-US" sz="2000" dirty="0"/>
              <a:t>Bad imputation quality</a:t>
            </a:r>
          </a:p>
          <a:p>
            <a:r>
              <a:rPr lang="en-US" sz="2000" dirty="0"/>
              <a:t>Association issues from incorrect analysis models</a:t>
            </a:r>
          </a:p>
          <a:p>
            <a:pPr lvl="1"/>
            <a:r>
              <a:rPr lang="en-US" sz="2000" dirty="0"/>
              <a:t>Population stratification</a:t>
            </a:r>
          </a:p>
          <a:p>
            <a:pPr lvl="1"/>
            <a:r>
              <a:rPr lang="en-US" sz="2000" dirty="0"/>
              <a:t>Unaccounted relatedness of individuals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539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These errors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Limit the contribution of a specific cohort to the meta-analysis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or</a:t>
            </a:r>
          </a:p>
          <a:p>
            <a:endParaRPr lang="en-US" sz="2000" dirty="0"/>
          </a:p>
          <a:p>
            <a:r>
              <a:rPr lang="en-US" sz="2000" dirty="0"/>
              <a:t>Inflate the number of inflate the number of false positive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7066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02920" indent="-457200"/>
            <a:r>
              <a:rPr lang="en-US" sz="2800" dirty="0"/>
              <a:t>Descriptive Summary Statistics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5800" y="2038388"/>
            <a:ext cx="7620000" cy="3951337"/>
          </a:xfrm>
        </p:spPr>
        <p:txBody>
          <a:bodyPr>
            <a:normAutofit/>
          </a:bodyPr>
          <a:lstStyle/>
          <a:p>
            <a:r>
              <a:rPr lang="en-US" sz="1800" dirty="0"/>
              <a:t>Participating cohorts were asked to complete a </a:t>
            </a:r>
            <a:r>
              <a:rPr lang="en-US" sz="1800" b="1" dirty="0"/>
              <a:t>descriptive statistics summary </a:t>
            </a:r>
            <a:r>
              <a:rPr lang="en-US" sz="1800" dirty="0"/>
              <a:t>file for their sample</a:t>
            </a:r>
          </a:p>
          <a:p>
            <a:endParaRPr lang="en-US" sz="1800" dirty="0"/>
          </a:p>
          <a:p>
            <a:pPr lvl="1"/>
            <a:r>
              <a:rPr lang="en-US" sz="1800" b="1" dirty="0"/>
              <a:t>8 cohorts </a:t>
            </a:r>
            <a:r>
              <a:rPr lang="en-US" sz="1800" dirty="0"/>
              <a:t>did not specify their question, or did not report the distribution of the question (no categories specified)</a:t>
            </a:r>
          </a:p>
          <a:p>
            <a:pPr lvl="1"/>
            <a:endParaRPr lang="en-US" sz="1800" dirty="0"/>
          </a:p>
          <a:p>
            <a:pPr lvl="1"/>
            <a:r>
              <a:rPr lang="en-US" sz="1800" b="1" dirty="0"/>
              <a:t>3 cohorts </a:t>
            </a:r>
            <a:r>
              <a:rPr lang="en-US" sz="1800" dirty="0"/>
              <a:t>gave </a:t>
            </a:r>
            <a:r>
              <a:rPr lang="en-US" sz="1800" b="1" dirty="0"/>
              <a:t>lower values to higher wellbeing </a:t>
            </a:r>
            <a:r>
              <a:rPr lang="en-US" sz="1800" dirty="0"/>
              <a:t>(reversed coding)</a:t>
            </a:r>
          </a:p>
          <a:p>
            <a:pPr lvl="1"/>
            <a:endParaRPr lang="en-US" sz="1800" dirty="0"/>
          </a:p>
          <a:p>
            <a:pPr lvl="1"/>
            <a:r>
              <a:rPr lang="en-US" sz="1800" b="1" dirty="0"/>
              <a:t>8 cohorts </a:t>
            </a:r>
            <a:r>
              <a:rPr lang="en-US" sz="1800" dirty="0"/>
              <a:t>did not map the categories to numeric values, but where the first option was higher wellbeing (suspicious reversed coding) 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56493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8001000" cy="3528958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6858000" y="5715000"/>
            <a:ext cx="685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hoek 7"/>
          <p:cNvSpPr/>
          <p:nvPr/>
        </p:nvSpPr>
        <p:spPr>
          <a:xfrm>
            <a:off x="1524000" y="3352800"/>
            <a:ext cx="25527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hoek 8"/>
          <p:cNvSpPr/>
          <p:nvPr/>
        </p:nvSpPr>
        <p:spPr>
          <a:xfrm>
            <a:off x="3810000" y="3886200"/>
            <a:ext cx="28575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hoek 9"/>
          <p:cNvSpPr/>
          <p:nvPr/>
        </p:nvSpPr>
        <p:spPr>
          <a:xfrm>
            <a:off x="4191000" y="2895600"/>
            <a:ext cx="3657600" cy="76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43000" y="2667001"/>
            <a:ext cx="7924800" cy="2937246"/>
            <a:chOff x="1143000" y="2667001"/>
            <a:chExt cx="7924800" cy="2937246"/>
          </a:xfrm>
        </p:grpSpPr>
        <p:grpSp>
          <p:nvGrpSpPr>
            <p:cNvPr id="12" name="Group 11"/>
            <p:cNvGrpSpPr/>
            <p:nvPr/>
          </p:nvGrpSpPr>
          <p:grpSpPr>
            <a:xfrm>
              <a:off x="1143000" y="2667001"/>
              <a:ext cx="7924800" cy="2937246"/>
              <a:chOff x="1143000" y="2667001"/>
              <a:chExt cx="7924800" cy="2937246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143000" y="2667001"/>
                <a:ext cx="7924800" cy="2937246"/>
                <a:chOff x="1143000" y="2667001"/>
                <a:chExt cx="7924800" cy="2937246"/>
              </a:xfrm>
            </p:grpSpPr>
            <p:pic>
              <p:nvPicPr>
                <p:cNvPr id="6" name="Afbeelding 5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3544"/>
                <a:stretch/>
              </p:blipFill>
              <p:spPr>
                <a:xfrm>
                  <a:off x="1143000" y="2667001"/>
                  <a:ext cx="7924800" cy="2937246"/>
                </a:xfrm>
                <a:prstGeom prst="rect">
                  <a:avLst/>
                </a:prstGeom>
              </p:spPr>
            </p:pic>
            <p:sp>
              <p:nvSpPr>
                <p:cNvPr id="2" name="Rectangle 1"/>
                <p:cNvSpPr/>
                <p:nvPr/>
              </p:nvSpPr>
              <p:spPr>
                <a:xfrm>
                  <a:off x="5106368" y="3605158"/>
                  <a:ext cx="392798" cy="2810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" name="Rectangle 3"/>
              <p:cNvSpPr/>
              <p:nvPr/>
            </p:nvSpPr>
            <p:spPr>
              <a:xfrm>
                <a:off x="1524000" y="3352800"/>
                <a:ext cx="2011178" cy="152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809999" y="3886200"/>
                <a:ext cx="2762813" cy="152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4191000" y="2895600"/>
              <a:ext cx="2381812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1632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1638300"/>
            <a:ext cx="6261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58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896CF4-192B-014B-AF48-AF4A292C11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2666" r="16667" b="8667"/>
          <a:stretch/>
        </p:blipFill>
        <p:spPr>
          <a:xfrm>
            <a:off x="838200" y="1905000"/>
            <a:ext cx="7010400" cy="449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2C2993-019B-7644-8FBE-639964B2D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0666" r="41667" b="52667"/>
          <a:stretch/>
        </p:blipFill>
        <p:spPr>
          <a:xfrm>
            <a:off x="1752600" y="228600"/>
            <a:ext cx="48768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86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BEBAC5-94FE-C244-9F4C-F5DEAAA986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r="50833" b="7333"/>
          <a:stretch/>
        </p:blipFill>
        <p:spPr>
          <a:xfrm>
            <a:off x="2209800" y="1143000"/>
            <a:ext cx="44958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34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" r="15145"/>
          <a:stretch/>
        </p:blipFill>
        <p:spPr>
          <a:xfrm>
            <a:off x="914399" y="838200"/>
            <a:ext cx="7315201" cy="5181600"/>
          </a:xfrm>
        </p:spPr>
      </p:pic>
    </p:spTree>
    <p:extLst>
      <p:ext uri="{BB962C8B-B14F-4D97-AF65-F5344CB8AC3E}">
        <p14:creationId xmlns:p14="http://schemas.microsoft.com/office/powerpoint/2010/main" val="123518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40BCB-0769-1E40-8B58-72063690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 GWAMA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043515-26C7-A94B-A9C2-D5ABC6D82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895600"/>
            <a:ext cx="2324100" cy="2324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7D5FFB-187D-E641-93AF-FB8C5DCC1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917371"/>
            <a:ext cx="2302329" cy="2302329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96F81590-E8A7-1740-A2FA-557974B2430B}"/>
              </a:ext>
            </a:extLst>
          </p:cNvPr>
          <p:cNvSpPr txBox="1">
            <a:spLocks/>
          </p:cNvSpPr>
          <p:nvPr/>
        </p:nvSpPr>
        <p:spPr>
          <a:xfrm>
            <a:off x="0" y="2041071"/>
            <a:ext cx="9144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400" dirty="0"/>
              <a:t>Michel </a:t>
            </a:r>
            <a:r>
              <a:rPr lang="nl-NL" sz="2400" dirty="0" err="1"/>
              <a:t>Nivard</a:t>
            </a:r>
            <a:r>
              <a:rPr lang="nl-NL" sz="2400" dirty="0"/>
              <a:t> &amp; </a:t>
            </a:r>
            <a:r>
              <a:rPr lang="nl-NL" sz="2400" dirty="0" err="1"/>
              <a:t>Aysu</a:t>
            </a:r>
            <a:r>
              <a:rPr lang="nl-NL" sz="2400" dirty="0"/>
              <a:t> </a:t>
            </a:r>
            <a:r>
              <a:rPr lang="nl-NL" sz="2400" dirty="0" err="1"/>
              <a:t>Okbay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9367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QC workflow- step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Step 1: File level QC</a:t>
            </a:r>
          </a:p>
          <a:p>
            <a:r>
              <a:rPr lang="en-US" sz="2000" dirty="0"/>
              <a:t>This stage involves cleaning of the data </a:t>
            </a:r>
          </a:p>
          <a:p>
            <a:pPr lvl="1"/>
            <a:r>
              <a:rPr lang="en-US" sz="2000" dirty="0"/>
              <a:t>Deleting poor quality data</a:t>
            </a:r>
          </a:p>
          <a:p>
            <a:pPr lvl="1"/>
            <a:r>
              <a:rPr lang="en-US" sz="2000" dirty="0"/>
              <a:t>Provide summaries to judge data quality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Think about</a:t>
            </a:r>
          </a:p>
          <a:p>
            <a:r>
              <a:rPr lang="en-US" sz="2000" dirty="0"/>
              <a:t>Monomorphic SNPs</a:t>
            </a:r>
          </a:p>
          <a:p>
            <a:r>
              <a:rPr lang="en-US" sz="2000" dirty="0"/>
              <a:t>Missingness (e.g. P-values, Beta’s, SE’s and more)</a:t>
            </a:r>
          </a:p>
          <a:p>
            <a:r>
              <a:rPr lang="en-US" sz="2000" dirty="0"/>
              <a:t>Nonsensical information (</a:t>
            </a:r>
            <a:r>
              <a:rPr lang="en-US" sz="2000" dirty="0" err="1"/>
              <a:t>e.g</a:t>
            </a:r>
            <a:r>
              <a:rPr lang="en-US" sz="2000" dirty="0"/>
              <a:t> Alleles other than A, C, G or T, or p-values larger than 1 or smaller than 0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r>
              <a:rPr lang="en-US" sz="2000" dirty="0"/>
              <a:t>Low number of individuals per SNP (GIANT &lt; 30)</a:t>
            </a:r>
          </a:p>
          <a:p>
            <a:r>
              <a:rPr lang="en-US" sz="2000" dirty="0"/>
              <a:t>Harmonization of SNP identifiers using maps with unique SNP identifiers and genomic positions </a:t>
            </a:r>
          </a:p>
          <a:p>
            <a:endParaRPr lang="en-US" sz="2000" dirty="0"/>
          </a:p>
          <a:p>
            <a:endParaRPr lang="en-US" sz="2000" dirty="0"/>
          </a:p>
          <a:p>
            <a:pPr marL="457200" lvl="1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0440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QC workflow – step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z="2000" dirty="0"/>
          </a:p>
          <a:p>
            <a:endParaRPr lang="nl-NL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7986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Step 2: Meta level QC</a:t>
            </a:r>
          </a:p>
          <a:p>
            <a:r>
              <a:rPr lang="en-US" sz="2000" dirty="0"/>
              <a:t>This stage consists of the cross-study comparison of statistics and comparison to reference panels to identify study specific problems.</a:t>
            </a:r>
          </a:p>
          <a:p>
            <a:pPr marL="457200" lvl="1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000" b="1" dirty="0"/>
              <a:t>Think about</a:t>
            </a:r>
          </a:p>
          <a:p>
            <a:r>
              <a:rPr lang="en-US" sz="2000" dirty="0"/>
              <a:t>QQ-plots – to detect early signs of inflation that might be an indication of relatedness problems</a:t>
            </a:r>
          </a:p>
          <a:p>
            <a:endParaRPr lang="en-US" sz="2000" dirty="0"/>
          </a:p>
          <a:p>
            <a:r>
              <a:rPr lang="en-US" sz="2000" dirty="0"/>
              <a:t>PZ plots -&gt; by B/SE you calculate the corresponding Z statistics. From Z you can obtain P, which can be compared to the actual reported P-value. </a:t>
            </a:r>
          </a:p>
          <a:p>
            <a:endParaRPr lang="en-US" sz="2000" dirty="0"/>
          </a:p>
          <a:p>
            <a:r>
              <a:rPr lang="en-US" sz="2000" dirty="0"/>
              <a:t>AF plots -&gt; compare the reported allele frequencies to a reference data set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600" dirty="0"/>
          </a:p>
          <a:p>
            <a:pPr lvl="2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96118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PZ plot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/>
          <a:stretch/>
        </p:blipFill>
        <p:spPr>
          <a:xfrm>
            <a:off x="2133600" y="1828800"/>
            <a:ext cx="4191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93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30D775-E47E-9543-81D9-4BC078417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"/>
            <a:ext cx="6553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6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 plot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/>
          <a:stretch/>
        </p:blipFill>
        <p:spPr>
          <a:xfrm>
            <a:off x="1600200" y="1752600"/>
            <a:ext cx="4998396" cy="43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58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7B4902-AC59-414F-A1A7-F923D2AF3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705901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17239F-ABC0-C44B-9FFB-DC57BC7DE4C2}"/>
              </a:ext>
            </a:extLst>
          </p:cNvPr>
          <p:cNvSpPr txBox="1"/>
          <p:nvPr/>
        </p:nvSpPr>
        <p:spPr>
          <a:xfrm>
            <a:off x="6858000" y="838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AF correct but different ancestry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D7E0FC-AD71-514D-87C9-89095A67A06E}"/>
              </a:ext>
            </a:extLst>
          </p:cNvPr>
          <p:cNvSpPr txBox="1"/>
          <p:nvPr/>
        </p:nvSpPr>
        <p:spPr>
          <a:xfrm>
            <a:off x="4800600" y="4724400"/>
            <a:ext cx="434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(d) wrong allele consistently labeled as effect allele</a:t>
            </a:r>
          </a:p>
          <a:p>
            <a:endParaRPr lang="en-US" dirty="0"/>
          </a:p>
          <a:p>
            <a:r>
              <a:rPr lang="en-US" dirty="0"/>
              <a:t>(e) a fraction of the effect alleles mis-specified, e.g. MAF instead of the effect allele or incorrectly assigning strand</a:t>
            </a:r>
          </a:p>
        </p:txBody>
      </p:sp>
    </p:spTree>
    <p:extLst>
      <p:ext uri="{BB962C8B-B14F-4D97-AF65-F5344CB8AC3E}">
        <p14:creationId xmlns:p14="http://schemas.microsoft.com/office/powerpoint/2010/main" val="1279419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182"/>
            <a:ext cx="6781800" cy="6781800"/>
          </a:xfrm>
        </p:spPr>
      </p:pic>
    </p:spTree>
    <p:extLst>
      <p:ext uri="{BB962C8B-B14F-4D97-AF65-F5344CB8AC3E}">
        <p14:creationId xmlns:p14="http://schemas.microsoft.com/office/powerpoint/2010/main" val="339603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QC workflow – step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438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Compare results with the other data-analyst and resolve any issues remaining</a:t>
            </a:r>
          </a:p>
        </p:txBody>
      </p:sp>
    </p:spTree>
    <p:extLst>
      <p:ext uri="{BB962C8B-B14F-4D97-AF65-F5344CB8AC3E}">
        <p14:creationId xmlns:p14="http://schemas.microsoft.com/office/powerpoint/2010/main" val="1912143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F9E42B-2FEF-1942-80CC-07ED31CEC6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676400"/>
            <a:ext cx="2956560" cy="29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34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3000" b="42000"/>
          <a:stretch>
            <a:fillRect/>
          </a:stretch>
        </p:blipFill>
        <p:spPr bwMode="auto">
          <a:xfrm>
            <a:off x="685800" y="2362200"/>
            <a:ext cx="8153400" cy="393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9906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u="sng" dirty="0">
              <a:hlinkClick r:id="" action="ppaction://noaction"/>
            </a:endParaRPr>
          </a:p>
          <a:p>
            <a:pPr algn="ctr"/>
            <a:r>
              <a:rPr lang="en-US" u="sng" dirty="0">
                <a:hlinkClick r:id="" action="ppaction://noaction"/>
              </a:rPr>
              <a:t>http</a:t>
            </a:r>
            <a:r>
              <a:rPr lang="en-US" u="sng" dirty="0">
                <a:hlinkClick r:id="rId3"/>
              </a:rPr>
              <a:t>://www.sph.umich.edu/csg/abecasis/metal/</a:t>
            </a:r>
            <a:endParaRPr lang="nl-NL" dirty="0"/>
          </a:p>
          <a:p>
            <a:pPr algn="ctr"/>
            <a:r>
              <a:rPr lang="en-US" dirty="0"/>
              <a:t>Documentation can be found at the metal wiki:</a:t>
            </a:r>
            <a:endParaRPr lang="nl-NL" dirty="0"/>
          </a:p>
          <a:p>
            <a:pPr algn="ctr"/>
            <a:r>
              <a:rPr lang="en-US" u="sng" dirty="0">
                <a:hlinkClick r:id="rId4"/>
              </a:rPr>
              <a:t>http://genome.sph.umich.edu/wiki/Metal_Documentation</a:t>
            </a:r>
            <a:endParaRPr lang="nl-NL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>
                <a:ea typeface="ＭＳ Ｐゴシック" charset="-128"/>
              </a:rPr>
              <a:t>METAL</a:t>
            </a:r>
          </a:p>
        </p:txBody>
      </p:sp>
    </p:spTree>
    <p:extLst>
      <p:ext uri="{BB962C8B-B14F-4D97-AF65-F5344CB8AC3E}">
        <p14:creationId xmlns:p14="http://schemas.microsoft.com/office/powerpoint/2010/main" val="551608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DAC944-D5E4-C14E-B5E4-9DC5118117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0666" r="40000" b="7333"/>
          <a:stretch/>
        </p:blipFill>
        <p:spPr>
          <a:xfrm>
            <a:off x="304800" y="152400"/>
            <a:ext cx="4724400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ADA54C-8B1B-5643-B44D-D6FB39725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71" y="2743200"/>
            <a:ext cx="6629400" cy="3418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18E37-30E3-B041-83B1-AF91ED503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637501"/>
            <a:ext cx="35306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26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METAL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Metal is flexible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By default, METAL combines p-values across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studies (sample size, direction of effect)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baseline="0" dirty="0"/>
              <a:t>Alternative,</a:t>
            </a:r>
            <a:r>
              <a:rPr lang="en-US" sz="2800" dirty="0"/>
              <a:t> standard error based weights (but beta and standard error use same units in all studies)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537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METAL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Requires results files</a:t>
            </a:r>
          </a:p>
          <a:p>
            <a:r>
              <a:rPr lang="en-US" dirty="0"/>
              <a:t>‘Driver’ file</a:t>
            </a:r>
          </a:p>
          <a:p>
            <a:pPr lvl="1"/>
            <a:r>
              <a:rPr lang="en-US" dirty="0"/>
              <a:t>Describes the input files</a:t>
            </a:r>
          </a:p>
          <a:p>
            <a:pPr lvl="1"/>
            <a:r>
              <a:rPr lang="en-US" dirty="0"/>
              <a:t>Defines meta-analysis strategy</a:t>
            </a:r>
          </a:p>
          <a:p>
            <a:pPr lvl="1"/>
            <a:r>
              <a:rPr lang="en-US" dirty="0"/>
              <a:t>Names output file</a:t>
            </a:r>
          </a:p>
        </p:txBody>
      </p:sp>
    </p:spTree>
    <p:extLst>
      <p:ext uri="{BB962C8B-B14F-4D97-AF65-F5344CB8AC3E}">
        <p14:creationId xmlns:p14="http://schemas.microsoft.com/office/powerpoint/2010/main" val="161744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Check format of results files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Ensure all necessary columns are available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Modify files to include all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Prepare driver file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Ensure headers match description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Crosscheck each results file matches Process name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Run metal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Steps</a:t>
            </a:r>
          </a:p>
        </p:txBody>
      </p:sp>
    </p:spTree>
    <p:extLst>
      <p:ext uri="{BB962C8B-B14F-4D97-AF65-F5344CB8AC3E}">
        <p14:creationId xmlns:p14="http://schemas.microsoft.com/office/powerpoint/2010/main" val="3422036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Results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Previously asked for standard columns in SOP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In QC all files are checked (and if necessary corrected)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00200"/>
            <a:ext cx="5867400" cy="383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32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nl-NL" dirty="0"/>
              <a:t>We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two</a:t>
            </a:r>
            <a:r>
              <a:rPr lang="nl-NL" dirty="0"/>
              <a:t> </a:t>
            </a:r>
            <a:r>
              <a:rPr lang="nl-NL" dirty="0" err="1"/>
              <a:t>GWAs</a:t>
            </a:r>
            <a:r>
              <a:rPr lang="nl-NL" dirty="0"/>
              <a:t> </a:t>
            </a:r>
            <a:r>
              <a:rPr lang="nl-NL" dirty="0" err="1"/>
              <a:t>results</a:t>
            </a:r>
            <a:r>
              <a:rPr lang="nl-NL" dirty="0"/>
              <a:t> dataset </a:t>
            </a:r>
          </a:p>
          <a:p>
            <a:pPr marL="0" indent="0">
              <a:buNone/>
            </a:pPr>
            <a:r>
              <a:rPr lang="nl-NL" dirty="0"/>
              <a:t>		- results1.txt</a:t>
            </a:r>
          </a:p>
          <a:p>
            <a:pPr marL="0" indent="0">
              <a:buNone/>
            </a:pPr>
            <a:r>
              <a:rPr lang="nl-NL" dirty="0"/>
              <a:t>		- results2.txt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INPUT FILES</a:t>
            </a:r>
          </a:p>
        </p:txBody>
      </p:sp>
    </p:spTree>
    <p:extLst>
      <p:ext uri="{BB962C8B-B14F-4D97-AF65-F5344CB8AC3E}">
        <p14:creationId xmlns:p14="http://schemas.microsoft.com/office/powerpoint/2010/main" val="1052516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Columns METAL uses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 [for standard error meta-analysis]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P-value [for Z-score meta-analysis]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we had two samples of different sizes we would have to add an N/weight column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0364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Meta-analysis running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We will run meta-analysis based on effect size and on test statistic</a:t>
            </a:r>
          </a:p>
          <a:p>
            <a:r>
              <a:rPr lang="en-US" dirty="0"/>
              <a:t>For the weights of test statistic, I’ve assumed that the sample sizes are the same</a:t>
            </a:r>
          </a:p>
          <a:p>
            <a:pPr lvl="1"/>
            <a:r>
              <a:rPr lang="en-US" dirty="0"/>
              <a:t>METAL defaults to weight of 1 when no weight column is supplied</a:t>
            </a:r>
          </a:p>
        </p:txBody>
      </p:sp>
    </p:spTree>
    <p:extLst>
      <p:ext uri="{BB962C8B-B14F-4D97-AF65-F5344CB8AC3E}">
        <p14:creationId xmlns:p14="http://schemas.microsoft.com/office/powerpoint/2010/main" val="2417507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Step 2: driver file: </a:t>
            </a:r>
            <a:r>
              <a:rPr lang="en-US" dirty="0" err="1"/>
              <a:t>meta_run_file</a:t>
            </a:r>
            <a:endParaRPr lang="en-US" dirty="0"/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457200" y="1676400"/>
            <a:ext cx="8229600" cy="4379912"/>
          </a:xfrm>
          <a:prstGeom prst="rect">
            <a:avLst/>
          </a:prstGeom>
          <a:solidFill>
            <a:srgbClr val="F2F2F2"/>
          </a:solidFill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# PERFORM META-ANALYSIS based on effect size and on test statistic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# Loading in the input files with results from the  participating samples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# Note: Order of samples is …[sample size, alphabetic order,..]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# Phenotype is 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# MB March 2019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MARKER  SNP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 ALLELE  A1 A2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 PVALUE  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 EFFECT  log(OR)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 STDERR  SE				specifies column names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PROCESS results1.txt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PROCESS results2.txt			processes two results files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OUTFILE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meta_res_Z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 .txt			Output file naming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ANALYZE				Conducts Z-based meta-analysis from test statistic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CLEAR				Clears workspace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SCHEME STDERR			Changes meta-analysis scheme to beta + SE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PROCESS results1.txt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PROCESS results2.txt			processes two results files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OUTFILE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meta_res_SE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 .txt			Output file naming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</a:rPr>
              <a:t>ANALYZE				Conducts effect size meta-analysis 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966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Larger</a:t>
            </a:r>
            <a:r>
              <a:rPr lang="nl-NL" dirty="0"/>
              <a:t> Consortia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533400"/>
            <a:ext cx="716280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# Labels</a:t>
            </a:r>
          </a:p>
          <a:p>
            <a:r>
              <a:rPr lang="en-US" sz="1000" dirty="0"/>
              <a:t>SEPARATOR TAB</a:t>
            </a:r>
          </a:p>
          <a:p>
            <a:r>
              <a:rPr lang="en-US" sz="1000" dirty="0"/>
              <a:t>MARKER </a:t>
            </a:r>
            <a:r>
              <a:rPr lang="en-US" sz="1000" dirty="0" err="1"/>
              <a:t>cptid</a:t>
            </a:r>
            <a:endParaRPr lang="en-US" sz="1000" dirty="0"/>
          </a:p>
          <a:p>
            <a:r>
              <a:rPr lang="en-US" sz="1000" dirty="0"/>
              <a:t>ALLELE EFFECT_ALLELE OTHER_ALLELE</a:t>
            </a:r>
          </a:p>
          <a:p>
            <a:r>
              <a:rPr lang="en-US" sz="1000" dirty="0"/>
              <a:t>EFFECT BETA		</a:t>
            </a:r>
          </a:p>
          <a:p>
            <a:r>
              <a:rPr lang="en-US" sz="1000" dirty="0"/>
              <a:t>PVALUE PVAL</a:t>
            </a:r>
          </a:p>
          <a:p>
            <a:r>
              <a:rPr lang="en-US" sz="1000" dirty="0"/>
              <a:t>FREQ EAF</a:t>
            </a:r>
          </a:p>
          <a:p>
            <a:r>
              <a:rPr lang="en-US" sz="1000" dirty="0"/>
              <a:t>WEIGHT N</a:t>
            </a:r>
          </a:p>
          <a:p>
            <a:endParaRPr lang="en-US" sz="1000" dirty="0"/>
          </a:p>
          <a:p>
            <a:r>
              <a:rPr lang="en-US" sz="1000" dirty="0"/>
              <a:t># Options</a:t>
            </a:r>
          </a:p>
          <a:p>
            <a:r>
              <a:rPr lang="en-US" sz="1000" dirty="0"/>
              <a:t>SCHEME SAMPLESIZE</a:t>
            </a:r>
          </a:p>
          <a:p>
            <a:r>
              <a:rPr lang="en-US" sz="1000" dirty="0"/>
              <a:t>MINMAXFREQ ON</a:t>
            </a:r>
          </a:p>
          <a:p>
            <a:r>
              <a:rPr lang="en-US" sz="1000" dirty="0"/>
              <a:t>AVERAGEFREQ ON</a:t>
            </a:r>
          </a:p>
          <a:p>
            <a:r>
              <a:rPr lang="en-US" sz="1000" dirty="0"/>
              <a:t>GENOMICCONTROL 0.999</a:t>
            </a:r>
          </a:p>
          <a:p>
            <a:endParaRPr lang="en-US" sz="1000" dirty="0"/>
          </a:p>
          <a:p>
            <a:r>
              <a:rPr lang="en-US" sz="1000" dirty="0"/>
              <a:t># Process files</a:t>
            </a:r>
          </a:p>
          <a:p>
            <a:r>
              <a:rPr lang="en-US" sz="1000" dirty="0"/>
              <a:t>PROCESS CLEANED.1958T1D.LS.gz  </a:t>
            </a:r>
          </a:p>
          <a:p>
            <a:r>
              <a:rPr lang="en-US" sz="1000" dirty="0"/>
              <a:t>PROCESS </a:t>
            </a:r>
            <a:r>
              <a:rPr lang="en-US" sz="1000" dirty="0" err="1"/>
              <a:t>CLEANED.BASE.LS.gz</a:t>
            </a:r>
            <a:r>
              <a:rPr lang="en-US" sz="1000" dirty="0"/>
              <a:t>       </a:t>
            </a:r>
          </a:p>
          <a:p>
            <a:r>
              <a:rPr lang="en-US" sz="1000" dirty="0"/>
              <a:t>PROCESS </a:t>
            </a:r>
            <a:r>
              <a:rPr lang="en-US" sz="1000" dirty="0" err="1"/>
              <a:t>CLEANED.HNRSoexpr.LS.gz</a:t>
            </a:r>
            <a:r>
              <a:rPr lang="en-US" sz="1000" dirty="0"/>
              <a:t>  </a:t>
            </a:r>
          </a:p>
          <a:p>
            <a:r>
              <a:rPr lang="en-US" sz="1000" dirty="0"/>
              <a:t>PROCESS </a:t>
            </a:r>
            <a:r>
              <a:rPr lang="en-US" sz="1000" dirty="0" err="1"/>
              <a:t>CLEANED.HRS.LS.gz</a:t>
            </a:r>
            <a:r>
              <a:rPr lang="en-US" sz="1000" dirty="0"/>
              <a:t>     </a:t>
            </a:r>
          </a:p>
          <a:p>
            <a:r>
              <a:rPr lang="en-US" sz="1000" dirty="0"/>
              <a:t>PROCESS </a:t>
            </a:r>
            <a:r>
              <a:rPr lang="en-US" sz="1000" dirty="0" err="1"/>
              <a:t>CLEANED.NHSBRCA.LS.gz</a:t>
            </a:r>
            <a:r>
              <a:rPr lang="en-US" sz="1000" dirty="0"/>
              <a:t>  </a:t>
            </a:r>
          </a:p>
          <a:p>
            <a:r>
              <a:rPr lang="en-US" sz="1000" dirty="0"/>
              <a:t>PROCESS </a:t>
            </a:r>
            <a:r>
              <a:rPr lang="en-US" sz="1000" dirty="0" err="1"/>
              <a:t>CLEANED.RUSHMAP.LS.gz</a:t>
            </a:r>
            <a:endParaRPr lang="en-US" sz="1000" dirty="0"/>
          </a:p>
          <a:p>
            <a:r>
              <a:rPr lang="en-US" sz="1000" dirty="0"/>
              <a:t>PROCESS CLEANED.1958WTC.LS.gz  </a:t>
            </a:r>
          </a:p>
          <a:p>
            <a:r>
              <a:rPr lang="en-US" sz="1000" dirty="0"/>
              <a:t>PROCESS CLEANED.EGCUT370.LS.gz  </a:t>
            </a:r>
          </a:p>
          <a:p>
            <a:r>
              <a:rPr lang="en-US" sz="1000" dirty="0"/>
              <a:t>PROCESS CLEANED.HNRSomni1.LS.gz  </a:t>
            </a:r>
          </a:p>
          <a:p>
            <a:r>
              <a:rPr lang="en-US" sz="1000" dirty="0"/>
              <a:t>PROCESS CLEANED.KORAF3.LS.gz  </a:t>
            </a:r>
          </a:p>
          <a:p>
            <a:r>
              <a:rPr lang="en-US" sz="1000" dirty="0"/>
              <a:t>PROCESS </a:t>
            </a:r>
            <a:r>
              <a:rPr lang="en-US" sz="1000" dirty="0" err="1"/>
              <a:t>CLEANED.NHSCHD.LS.gz</a:t>
            </a:r>
            <a:r>
              <a:rPr lang="en-US" sz="1000" dirty="0"/>
              <a:t>  </a:t>
            </a:r>
          </a:p>
          <a:p>
            <a:r>
              <a:rPr lang="en-US" sz="1000" dirty="0"/>
              <a:t>PROCESS </a:t>
            </a:r>
            <a:r>
              <a:rPr lang="en-US" sz="1000" dirty="0" err="1"/>
              <a:t>CLEANED.TEDS.LS.gz</a:t>
            </a:r>
            <a:endParaRPr lang="en-US" sz="1000" dirty="0"/>
          </a:p>
          <a:p>
            <a:r>
              <a:rPr lang="en-US" sz="1000" dirty="0"/>
              <a:t>PROCESS </a:t>
            </a:r>
            <a:r>
              <a:rPr lang="en-US" sz="1000" dirty="0" err="1"/>
              <a:t>CLEANED.AGES.LS.gz</a:t>
            </a:r>
            <a:r>
              <a:rPr lang="en-US" sz="1000" dirty="0"/>
              <a:t>     </a:t>
            </a:r>
          </a:p>
          <a:p>
            <a:r>
              <a:rPr lang="en-US" sz="1000" dirty="0"/>
              <a:t>PROCESS </a:t>
            </a:r>
            <a:r>
              <a:rPr lang="en-US" sz="1000" dirty="0" err="1"/>
              <a:t>CLEANED.EGCUTOMNI.LS.gz</a:t>
            </a:r>
            <a:r>
              <a:rPr lang="en-US" sz="1000" dirty="0"/>
              <a:t> </a:t>
            </a:r>
          </a:p>
          <a:p>
            <a:r>
              <a:rPr lang="en-US" sz="1000" dirty="0"/>
              <a:t>PROCESS </a:t>
            </a:r>
            <a:r>
              <a:rPr lang="en-US" sz="1000" dirty="0" err="1"/>
              <a:t>CLEANED.HPFSCHD.LS.gz</a:t>
            </a:r>
            <a:r>
              <a:rPr lang="en-US" sz="1000" dirty="0"/>
              <a:t>  </a:t>
            </a:r>
          </a:p>
          <a:p>
            <a:endParaRPr lang="en-US" sz="1000" dirty="0"/>
          </a:p>
          <a:p>
            <a:r>
              <a:rPr lang="en-US" sz="1000" dirty="0" err="1"/>
              <a:t>Etc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####################################################################</a:t>
            </a:r>
          </a:p>
          <a:p>
            <a:endParaRPr lang="en-US" sz="1000" dirty="0"/>
          </a:p>
          <a:p>
            <a:r>
              <a:rPr lang="en-US" sz="1000" dirty="0"/>
              <a:t># </a:t>
            </a:r>
            <a:r>
              <a:rPr lang="en-US" sz="1000" dirty="0" err="1"/>
              <a:t>Analyse</a:t>
            </a:r>
            <a:r>
              <a:rPr lang="en-US" sz="1000" dirty="0"/>
              <a:t> and output</a:t>
            </a:r>
          </a:p>
          <a:p>
            <a:r>
              <a:rPr lang="en-US" sz="1000" dirty="0"/>
              <a:t>MINWEIGHT 50000</a:t>
            </a:r>
          </a:p>
          <a:p>
            <a:r>
              <a:rPr lang="en-US" sz="1000" dirty="0"/>
              <a:t>ANALYZE HETEROGENEITY</a:t>
            </a:r>
          </a:p>
          <a:p>
            <a:endParaRPr lang="en-US" sz="1000" dirty="0"/>
          </a:p>
          <a:p>
            <a:r>
              <a:rPr lang="en-US" sz="1000" dirty="0"/>
              <a:t>QUIT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520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Running metal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en-US" dirty="0"/>
              <a:t>metal &lt; </a:t>
            </a:r>
            <a:r>
              <a:rPr lang="en-US" dirty="0" err="1"/>
              <a:t>metal_run_file</a:t>
            </a:r>
            <a:endParaRPr lang="en-US" dirty="0"/>
          </a:p>
          <a:p>
            <a:r>
              <a:rPr lang="en-US" dirty="0"/>
              <a:t>metal is the command</a:t>
            </a:r>
          </a:p>
          <a:p>
            <a:r>
              <a:rPr lang="en-US" dirty="0" err="1"/>
              <a:t>metal_run_file</a:t>
            </a:r>
            <a:r>
              <a:rPr lang="en-US" dirty="0"/>
              <a:t> is the driver file</a:t>
            </a:r>
          </a:p>
          <a:p>
            <a:r>
              <a:rPr lang="en-US" dirty="0"/>
              <a:t>This will output information on the running of METAL things to standard out [the terminal]</a:t>
            </a:r>
          </a:p>
          <a:p>
            <a:r>
              <a:rPr lang="en-US" dirty="0"/>
              <a:t>It will spawn 4 files:</a:t>
            </a:r>
          </a:p>
          <a:p>
            <a:pPr lvl="1"/>
            <a:r>
              <a:rPr lang="en-US" dirty="0"/>
              <a:t>2 results files: meta_res_Z1.txt + meta_res_SE1.txt</a:t>
            </a:r>
          </a:p>
          <a:p>
            <a:pPr lvl="1"/>
            <a:r>
              <a:rPr lang="en-US" dirty="0"/>
              <a:t>2 info files: meta_res_Z1.txt.info + meta_res_SE1.txt.info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240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49A93-F6AC-AF4A-8735-DAE34EE81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71" y="152400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VU </a:t>
            </a:r>
            <a:r>
              <a:rPr lang="en-US" dirty="0" err="1"/>
              <a:t>Summerschool</a:t>
            </a:r>
            <a:r>
              <a:rPr lang="en-US" dirty="0"/>
              <a:t>: 6 July to 20 July 2019 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4F2CE2-DC43-B74E-BD10-72F4A14BD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50509" r="51052" b="29288"/>
          <a:stretch/>
        </p:blipFill>
        <p:spPr>
          <a:xfrm>
            <a:off x="3048000" y="1295400"/>
            <a:ext cx="3048000" cy="91440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B71754-94D9-C14D-9166-30B232E546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6666" r="51668" b="12667"/>
          <a:stretch/>
        </p:blipFill>
        <p:spPr>
          <a:xfrm>
            <a:off x="2743200" y="2209801"/>
            <a:ext cx="3657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658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Output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Overview of METAL commands</a:t>
            </a:r>
          </a:p>
          <a:p>
            <a:r>
              <a:rPr lang="en-US" dirty="0"/>
              <a:t>Any errors</a:t>
            </a:r>
          </a:p>
          <a:p>
            <a:r>
              <a:rPr lang="en-US" dirty="0"/>
              <a:t>And your best hit from meta-analysis</a:t>
            </a:r>
          </a:p>
        </p:txBody>
      </p:sp>
    </p:spTree>
    <p:extLst>
      <p:ext uri="{BB962C8B-B14F-4D97-AF65-F5344CB8AC3E}">
        <p14:creationId xmlns:p14="http://schemas.microsoft.com/office/powerpoint/2010/main" val="3375027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ea typeface="ＭＳ Ｐゴシック" charset="-128"/>
              </a:rPr>
              <a:t>METAL Practical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76400"/>
            <a:ext cx="8763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Copy files from </a:t>
            </a:r>
            <a:r>
              <a:rPr lang="en-US" sz="2400" b="1" dirty="0"/>
              <a:t>faculty/</a:t>
            </a:r>
            <a:r>
              <a:rPr lang="en-US" sz="2400" b="1" dirty="0" err="1"/>
              <a:t>meike</a:t>
            </a:r>
            <a:r>
              <a:rPr lang="en-US" sz="2400" b="1" dirty="0"/>
              <a:t>/2019/metal</a:t>
            </a:r>
            <a:r>
              <a:rPr lang="en-US" sz="2400" dirty="0"/>
              <a:t> to your own folder</a:t>
            </a:r>
          </a:p>
          <a:p>
            <a:pPr algn="ctr"/>
            <a:endParaRPr lang="en-US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Open Metal_prac_Boulder2019.pdf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follow along 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run the meta-analysis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create Manhattan plots</a:t>
            </a:r>
          </a:p>
        </p:txBody>
      </p:sp>
    </p:spTree>
    <p:extLst>
      <p:ext uri="{BB962C8B-B14F-4D97-AF65-F5344CB8AC3E}">
        <p14:creationId xmlns:p14="http://schemas.microsoft.com/office/powerpoint/2010/main" val="3356589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F0081F-49B1-9F48-A6AB-252FD1F05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83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9078" y="6496493"/>
            <a:ext cx="3784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Okbay</a:t>
            </a:r>
            <a:r>
              <a:rPr lang="en-US" sz="1200" dirty="0"/>
              <a:t> et al., Nature Genetics, 2016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0364"/>
            <a:ext cx="9144000" cy="2420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70600" cy="221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132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9870B2-1690-214F-8D68-3C5CA9102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9" b="1"/>
          <a:stretch/>
        </p:blipFill>
        <p:spPr>
          <a:xfrm>
            <a:off x="0" y="2133600"/>
            <a:ext cx="8915400" cy="26344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5B82AC-7548-4443-8005-58F32D5ED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Depressive Symptoms and Neuroticism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A32F78-13DE-1C41-97CB-48360D8A3777}"/>
              </a:ext>
            </a:extLst>
          </p:cNvPr>
          <p:cNvSpPr txBox="1"/>
          <p:nvPr/>
        </p:nvSpPr>
        <p:spPr>
          <a:xfrm>
            <a:off x="5359078" y="6496493"/>
            <a:ext cx="3784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Okbay</a:t>
            </a:r>
            <a:r>
              <a:rPr lang="en-US" sz="1200" dirty="0"/>
              <a:t> et al., Nature Genetics, 2016</a:t>
            </a:r>
          </a:p>
        </p:txBody>
      </p:sp>
    </p:spTree>
    <p:extLst>
      <p:ext uri="{BB962C8B-B14F-4D97-AF65-F5344CB8AC3E}">
        <p14:creationId xmlns:p14="http://schemas.microsoft.com/office/powerpoint/2010/main" val="42474675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1A3DD8-4505-1844-88A1-AB9F1D04E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2272"/>
            <a:ext cx="9144000" cy="44334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D20A0E-E5A5-2E4F-80D8-E86C20E62879}"/>
              </a:ext>
            </a:extLst>
          </p:cNvPr>
          <p:cNvSpPr txBox="1"/>
          <p:nvPr/>
        </p:nvSpPr>
        <p:spPr>
          <a:xfrm>
            <a:off x="5359078" y="6496493"/>
            <a:ext cx="3784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Okbay</a:t>
            </a:r>
            <a:r>
              <a:rPr lang="en-US" sz="1200" dirty="0"/>
              <a:t> et al., Nature Genetics, 2016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542933-CD61-5444-B4D7-93FE89C3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Genetic Correlations</a:t>
            </a:r>
          </a:p>
        </p:txBody>
      </p:sp>
    </p:spTree>
    <p:extLst>
      <p:ext uri="{BB962C8B-B14F-4D97-AF65-F5344CB8AC3E}">
        <p14:creationId xmlns:p14="http://schemas.microsoft.com/office/powerpoint/2010/main" val="17793195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A76BAC-5CBA-F344-9D6A-225709A37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67200"/>
            <a:ext cx="7269238" cy="649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9C9C5A-4DF3-E643-BA56-B5D41D7CC76A}"/>
              </a:ext>
            </a:extLst>
          </p:cNvPr>
          <p:cNvSpPr txBox="1"/>
          <p:nvPr/>
        </p:nvSpPr>
        <p:spPr>
          <a:xfrm>
            <a:off x="5359078" y="6496493"/>
            <a:ext cx="3784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/>
              <a:t>Okbay</a:t>
            </a:r>
            <a:r>
              <a:rPr lang="en-US" sz="1200" dirty="0"/>
              <a:t> et al., Nature Genetics, 2016</a:t>
            </a:r>
          </a:p>
        </p:txBody>
      </p:sp>
    </p:spTree>
    <p:extLst>
      <p:ext uri="{BB962C8B-B14F-4D97-AF65-F5344CB8AC3E}">
        <p14:creationId xmlns:p14="http://schemas.microsoft.com/office/powerpoint/2010/main" val="3414970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D77015-453F-C34E-9691-92CA12B03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6084"/>
            <a:ext cx="9144000" cy="5505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B315F8-C701-7747-B94A-00E71969864E}"/>
              </a:ext>
            </a:extLst>
          </p:cNvPr>
          <p:cNvSpPr txBox="1"/>
          <p:nvPr/>
        </p:nvSpPr>
        <p:spPr>
          <a:xfrm>
            <a:off x="3810000" y="6477000"/>
            <a:ext cx="533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Nat Genet. 2019 Mar;51(3):445-451.</a:t>
            </a:r>
          </a:p>
        </p:txBody>
      </p:sp>
    </p:spTree>
    <p:extLst>
      <p:ext uri="{BB962C8B-B14F-4D97-AF65-F5344CB8AC3E}">
        <p14:creationId xmlns:p14="http://schemas.microsoft.com/office/powerpoint/2010/main" val="1746197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994905-631F-AD44-926E-EAF73DA2C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902497" cy="627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01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506B-2BF4-C044-95EA-300A1F78C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Multivariate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178FD-2FBC-7249-878E-FF64D5712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N-weighted multivariate GWAMA (N-GWAMA)</a:t>
            </a:r>
          </a:p>
          <a:p>
            <a:pPr marL="0" indent="0">
              <a:buNone/>
            </a:pPr>
            <a:r>
              <a:rPr lang="en-US" dirty="0"/>
              <a:t>     with a unitary effect of the SNP on all traits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Model-averaging GWAMA (MA-GWAMA)</a:t>
            </a:r>
          </a:p>
          <a:p>
            <a:pPr marL="0" indent="0">
              <a:buNone/>
            </a:pPr>
            <a:r>
              <a:rPr lang="en-US" dirty="0"/>
              <a:t>     in which we relaxed the assumption of a   </a:t>
            </a:r>
          </a:p>
          <a:p>
            <a:pPr marL="0" indent="0">
              <a:buNone/>
            </a:pPr>
            <a:r>
              <a:rPr lang="en-US" dirty="0"/>
              <a:t>     unitary effect of the SNP on all traits.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06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1453" y="1485602"/>
            <a:ext cx="8461093" cy="4968000"/>
          </a:xfrm>
        </p:spPr>
        <p:txBody>
          <a:bodyPr lIns="0" tIns="0" rIns="0" bIns="0"/>
          <a:lstStyle/>
          <a:p>
            <a:pPr marL="265113">
              <a:buClr>
                <a:srgbClr val="C00000"/>
              </a:buClr>
              <a:defRPr/>
            </a:pPr>
            <a:endParaRPr lang="nl-NL" sz="2000" b="1" dirty="0"/>
          </a:p>
        </p:txBody>
      </p:sp>
      <p:grpSp>
        <p:nvGrpSpPr>
          <p:cNvPr id="6" name="Groeperen 20"/>
          <p:cNvGrpSpPr>
            <a:grpSpLocks/>
          </p:cNvGrpSpPr>
          <p:nvPr/>
        </p:nvGrpSpPr>
        <p:grpSpPr bwMode="auto">
          <a:xfrm>
            <a:off x="2" y="6415088"/>
            <a:ext cx="5364163" cy="442912"/>
            <a:chOff x="0" y="6414797"/>
            <a:chExt cx="5364163" cy="443204"/>
          </a:xfrm>
        </p:grpSpPr>
        <p:sp>
          <p:nvSpPr>
            <p:cNvPr id="7" name="Slide Number Placeholder 3"/>
            <p:cNvSpPr txBox="1">
              <a:spLocks/>
            </p:cNvSpPr>
            <p:nvPr/>
          </p:nvSpPr>
          <p:spPr bwMode="auto">
            <a:xfrm>
              <a:off x="0" y="6453336"/>
              <a:ext cx="611188" cy="40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lIns="0" tIns="0" rIns="0" bIns="0"/>
            <a:lstStyle>
              <a:lvl1pPr marL="27146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fld id="{B0CD6B2D-E675-D544-B9CE-F8DE5395A406}" type="slidenum">
                <a:rPr lang="nl-NL" sz="1200">
                  <a:latin typeface="Calibri" charset="0"/>
                  <a:cs typeface="Calibri" charset="0"/>
                </a:rPr>
                <a:pPr eaLnBrk="1" hangingPunct="1">
                  <a:spcBef>
                    <a:spcPct val="20000"/>
                  </a:spcBef>
                </a:pPr>
                <a:t>5</a:t>
              </a:fld>
              <a:endParaRPr lang="nl-NL" sz="1200" dirty="0">
                <a:latin typeface="Calibri" charset="0"/>
                <a:cs typeface="Calibri" charset="0"/>
              </a:endParaRPr>
            </a:p>
          </p:txBody>
        </p:sp>
        <p:sp>
          <p:nvSpPr>
            <p:cNvPr id="8" name="Footer Placeholder 2"/>
            <p:cNvSpPr txBox="1">
              <a:spLocks/>
            </p:cNvSpPr>
            <p:nvPr/>
          </p:nvSpPr>
          <p:spPr bwMode="auto">
            <a:xfrm>
              <a:off x="611188" y="6414797"/>
              <a:ext cx="4752975" cy="4432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nl-NL" sz="1200" dirty="0">
                <a:latin typeface="Calibri" charset="0"/>
                <a:cs typeface="Calibri" charset="0"/>
              </a:endParaRPr>
            </a:p>
          </p:txBody>
        </p:sp>
      </p:grpSp>
      <p:sp>
        <p:nvSpPr>
          <p:cNvPr id="10" name="Driehoekje"/>
          <p:cNvSpPr/>
          <p:nvPr/>
        </p:nvSpPr>
        <p:spPr>
          <a:xfrm flipV="1">
            <a:off x="617540" y="1197770"/>
            <a:ext cx="192087" cy="107951"/>
          </a:xfrm>
          <a:prstGeom prst="triangle">
            <a:avLst/>
          </a:prstGeom>
          <a:solidFill>
            <a:srgbClr val="B1101A">
              <a:alpha val="89804"/>
            </a:srgbClr>
          </a:solidFill>
          <a:ln w="6350"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07504" y="116632"/>
            <a:ext cx="8928992" cy="1080000"/>
          </a:xfrm>
          <a:prstGeom prst="rect">
            <a:avLst/>
          </a:prstGeom>
          <a:solidFill>
            <a:srgbClr val="B1101A">
              <a:alpha val="89804"/>
            </a:srgbClr>
          </a:solidFill>
          <a:ln>
            <a:noFill/>
          </a:ln>
          <a:effectLst>
            <a:outerShdw blurRad="50800" dist="38100" dir="5400000" algn="ctr" rotWithShape="0">
              <a:srgbClr val="A6A6A6">
                <a:alpha val="40000"/>
              </a:srgbClr>
            </a:outerShdw>
          </a:effectLst>
        </p:spPr>
        <p:txBody>
          <a:bodyPr lIns="288000" tIns="144000" rIns="72000" bIns="72000" anchor="ctr">
            <a:normAutofit/>
          </a:bodyPr>
          <a:lstStyle>
            <a:lvl1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kern="1200" cap="all" baseline="0">
                <a:solidFill>
                  <a:schemeClr val="bg1"/>
                </a:solidFill>
                <a:latin typeface="Calibri"/>
                <a:ea typeface="ＭＳ Ｐゴシック" charset="-128"/>
                <a:cs typeface="Arial Narrow Bold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 Bold" charset="0"/>
                <a:ea typeface="ＭＳ Ｐゴシック" charset="-128"/>
              </a:defRPr>
            </a:lvl9pPr>
          </a:lstStyle>
          <a:p>
            <a:r>
              <a:rPr lang="nl-NL" dirty="0"/>
              <a:t>We hope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welcome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in sept 2018!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2" y="2367"/>
            <a:ext cx="8687725" cy="68789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860"/>
            <a:ext cx="9144000" cy="72402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8144" y="186955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>
              <a:buClr>
                <a:srgbClr val="C00000"/>
              </a:buClr>
              <a:defRPr/>
            </a:pPr>
            <a:r>
              <a:rPr lang="nl-NL" b="1" dirty="0" err="1">
                <a:solidFill>
                  <a:schemeClr val="bg1"/>
                </a:solidFill>
              </a:rPr>
              <a:t>Interested</a:t>
            </a:r>
            <a:r>
              <a:rPr lang="nl-NL" b="1" dirty="0">
                <a:solidFill>
                  <a:schemeClr val="bg1"/>
                </a:solidFill>
              </a:rPr>
              <a:t> in </a:t>
            </a:r>
            <a:r>
              <a:rPr lang="nl-NL" b="1" dirty="0" err="1">
                <a:solidFill>
                  <a:schemeClr val="bg1"/>
                </a:solidFill>
              </a:rPr>
              <a:t>this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err="1">
                <a:solidFill>
                  <a:schemeClr val="bg1"/>
                </a:solidFill>
              </a:rPr>
              <a:t>unique</a:t>
            </a:r>
            <a:r>
              <a:rPr lang="nl-NL" b="1" dirty="0">
                <a:solidFill>
                  <a:schemeClr val="bg1"/>
                </a:solidFill>
              </a:rPr>
              <a:t> Master </a:t>
            </a:r>
            <a:r>
              <a:rPr lang="nl-NL" b="1" dirty="0" err="1">
                <a:solidFill>
                  <a:schemeClr val="bg1"/>
                </a:solidFill>
              </a:rPr>
              <a:t>programme</a:t>
            </a:r>
            <a:r>
              <a:rPr lang="nl-NL" b="1" dirty="0">
                <a:solidFill>
                  <a:schemeClr val="bg1"/>
                </a:solidFill>
              </a:rPr>
              <a:t> in </a:t>
            </a:r>
            <a:r>
              <a:rPr lang="nl-NL" b="1" dirty="0" err="1">
                <a:solidFill>
                  <a:schemeClr val="bg1"/>
                </a:solidFill>
              </a:rPr>
              <a:t>the</a:t>
            </a:r>
            <a:r>
              <a:rPr lang="nl-NL" b="1" dirty="0">
                <a:solidFill>
                  <a:schemeClr val="bg1"/>
                </a:solidFill>
              </a:rPr>
              <a:t> Netherlands?</a:t>
            </a:r>
          </a:p>
          <a:p>
            <a:pPr marL="265113">
              <a:buClr>
                <a:srgbClr val="C00000"/>
              </a:buClr>
              <a:defRPr/>
            </a:pPr>
            <a:endParaRPr lang="nl-NL" b="1" dirty="0">
              <a:solidFill>
                <a:schemeClr val="bg1"/>
              </a:solidFill>
            </a:endParaRPr>
          </a:p>
          <a:p>
            <a:pPr marL="265113">
              <a:buClr>
                <a:srgbClr val="C00000"/>
              </a:buClr>
              <a:defRPr/>
            </a:pPr>
            <a:r>
              <a:rPr lang="nl-NL" b="1" dirty="0" err="1">
                <a:solidFill>
                  <a:schemeClr val="bg1"/>
                </a:solidFill>
              </a:rPr>
              <a:t>Visit</a:t>
            </a:r>
            <a:r>
              <a:rPr lang="nl-NL" b="1" dirty="0">
                <a:solidFill>
                  <a:schemeClr val="bg1"/>
                </a:solidFill>
              </a:rPr>
              <a:t> </a:t>
            </a:r>
            <a:r>
              <a:rPr lang="nl-NL" b="1" dirty="0" err="1">
                <a:solidFill>
                  <a:schemeClr val="bg1"/>
                </a:solidFill>
              </a:rPr>
              <a:t>our</a:t>
            </a:r>
            <a:r>
              <a:rPr lang="nl-NL" b="1" dirty="0">
                <a:solidFill>
                  <a:schemeClr val="bg1"/>
                </a:solidFill>
              </a:rPr>
              <a:t> website or</a:t>
            </a:r>
          </a:p>
          <a:p>
            <a:pPr marL="265113">
              <a:buClr>
                <a:srgbClr val="C00000"/>
              </a:buClr>
              <a:defRPr/>
            </a:pPr>
            <a:r>
              <a:rPr lang="nl-NL" b="1" dirty="0">
                <a:solidFill>
                  <a:schemeClr val="bg1"/>
                </a:solidFill>
              </a:rPr>
              <a:t>email </a:t>
            </a:r>
            <a:r>
              <a:rPr lang="nl-NL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rm.gbh.fgb@vu.nl</a:t>
            </a:r>
            <a:endParaRPr lang="nl-NL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2703"/>
      </p:ext>
    </p:extLst>
  </p:cSld>
  <p:clrMapOvr>
    <a:masterClrMapping/>
  </p:clrMapOvr>
  <p:transition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BC56E-AEC5-6043-9C33-302103637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336"/>
            <a:ext cx="9144000" cy="513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186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D98A1-F391-DD4C-B077-65B735A91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9154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https://</a:t>
            </a:r>
            <a:r>
              <a:rPr lang="en-US" sz="2800" dirty="0" err="1"/>
              <a:t>github.com</a:t>
            </a:r>
            <a:r>
              <a:rPr lang="en-US" sz="2800" dirty="0"/>
              <a:t>/</a:t>
            </a:r>
            <a:r>
              <a:rPr lang="en-US" sz="2800" dirty="0" err="1"/>
              <a:t>baselmans</a:t>
            </a:r>
            <a:r>
              <a:rPr lang="en-US" sz="2800" dirty="0"/>
              <a:t>/</a:t>
            </a:r>
            <a:r>
              <a:rPr lang="en-US" sz="2800" dirty="0" err="1"/>
              <a:t>multivariate_GWAMA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B11175-52E7-BA45-A25F-E6142CBE1F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6" t="49322" r="20834" b="7333"/>
          <a:stretch/>
        </p:blipFill>
        <p:spPr>
          <a:xfrm>
            <a:off x="1257300" y="1417638"/>
            <a:ext cx="6057900" cy="2477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928490-729A-C042-9D97-C9A16AE3A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0000" r="19841" b="46000"/>
          <a:stretch/>
        </p:blipFill>
        <p:spPr>
          <a:xfrm>
            <a:off x="1257300" y="4191000"/>
            <a:ext cx="60579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50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13F605-E143-E34F-9277-5721EEBB6D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2000" r="41667" b="21999"/>
          <a:stretch/>
        </p:blipFill>
        <p:spPr>
          <a:xfrm>
            <a:off x="1219200" y="1143000"/>
            <a:ext cx="686162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67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GWAMA</a:t>
            </a:r>
            <a:br>
              <a:rPr lang="en-US"/>
            </a:br>
            <a:r>
              <a:rPr lang="en-US" sz="3600" u="sng"/>
              <a:t>G</a:t>
            </a:r>
            <a:r>
              <a:rPr lang="en-US" sz="3600"/>
              <a:t>enome-</a:t>
            </a:r>
            <a:r>
              <a:rPr lang="en-US" sz="3600" u="sng"/>
              <a:t>W</a:t>
            </a:r>
            <a:r>
              <a:rPr lang="en-US" sz="3600"/>
              <a:t>ide </a:t>
            </a:r>
            <a:r>
              <a:rPr lang="en-US" sz="3600" u="sng"/>
              <a:t>A</a:t>
            </a:r>
            <a:r>
              <a:rPr lang="en-US" sz="3600"/>
              <a:t>ssociation </a:t>
            </a:r>
            <a:r>
              <a:rPr lang="en-US" sz="3600" u="sng"/>
              <a:t>M</a:t>
            </a:r>
            <a:r>
              <a:rPr lang="en-US" sz="3600"/>
              <a:t>eta-</a:t>
            </a:r>
            <a:r>
              <a:rPr lang="en-US" sz="3600" u="sng"/>
              <a:t>A</a:t>
            </a:r>
            <a:r>
              <a:rPr lang="en-US" sz="3600"/>
              <a:t>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Large collaborative studies to increase sample size</a:t>
            </a:r>
          </a:p>
          <a:p>
            <a:endParaRPr lang="en-US" sz="2000" dirty="0"/>
          </a:p>
          <a:p>
            <a:r>
              <a:rPr lang="en-US" sz="2000" dirty="0"/>
              <a:t>Different cohorts run their own GWA and upload summary statistics</a:t>
            </a:r>
          </a:p>
          <a:p>
            <a:endParaRPr lang="en-US" sz="2000" dirty="0"/>
          </a:p>
          <a:p>
            <a:r>
              <a:rPr lang="en-US" sz="2000" dirty="0"/>
              <a:t>To make these projects successful and trustworthy, we need rigorous </a:t>
            </a:r>
            <a:r>
              <a:rPr lang="en-US" sz="2000" dirty="0" err="1"/>
              <a:t>organisation</a:t>
            </a:r>
            <a:r>
              <a:rPr lang="en-US" sz="2000" dirty="0"/>
              <a:t> AND quality control (QC) </a:t>
            </a:r>
          </a:p>
        </p:txBody>
      </p:sp>
    </p:spTree>
    <p:extLst>
      <p:ext uri="{BB962C8B-B14F-4D97-AF65-F5344CB8AC3E}">
        <p14:creationId xmlns:p14="http://schemas.microsoft.com/office/powerpoint/2010/main" val="1547171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47" y="325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SOP</a:t>
            </a:r>
            <a:br>
              <a:rPr lang="en-US" dirty="0"/>
            </a:br>
            <a:r>
              <a:rPr lang="en-US" sz="3600" u="sng" dirty="0"/>
              <a:t>S</a:t>
            </a:r>
            <a:r>
              <a:rPr lang="en-US" sz="3600" dirty="0"/>
              <a:t>tandard </a:t>
            </a:r>
            <a:r>
              <a:rPr lang="en-US" sz="3600" u="sng" dirty="0"/>
              <a:t>O</a:t>
            </a:r>
            <a:r>
              <a:rPr lang="en-US" sz="3600" dirty="0"/>
              <a:t>perating </a:t>
            </a:r>
            <a:r>
              <a:rPr lang="en-US" sz="3600" u="sng" dirty="0"/>
              <a:t>P</a:t>
            </a:r>
            <a:r>
              <a:rPr lang="en-US" sz="3600" dirty="0"/>
              <a:t>rocedure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7" y="1227897"/>
            <a:ext cx="9144000" cy="2206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187700"/>
            <a:ext cx="60706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35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1536700"/>
            <a:ext cx="60071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93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400050"/>
            <a:ext cx="62865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42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</TotalTime>
  <Words>1114</Words>
  <Application>Microsoft Macintosh PowerPoint</Application>
  <PresentationFormat>On-screen Show (4:3)</PresentationFormat>
  <Paragraphs>244</Paragraphs>
  <Slides>52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ＭＳ Ｐゴシック</vt:lpstr>
      <vt:lpstr>Arial</vt:lpstr>
      <vt:lpstr>Arial Narrow Bold</vt:lpstr>
      <vt:lpstr>Calibri</vt:lpstr>
      <vt:lpstr>Cambria</vt:lpstr>
      <vt:lpstr>Lucida Grande</vt:lpstr>
      <vt:lpstr>Wingdings</vt:lpstr>
      <vt:lpstr>Office Theme</vt:lpstr>
      <vt:lpstr>Quality Control &amp; Meta-Analysis in METAL</vt:lpstr>
      <vt:lpstr>Multivariate GWAMA</vt:lpstr>
      <vt:lpstr>PowerPoint Presentation</vt:lpstr>
      <vt:lpstr>VU Summerschool: 6 July to 20 July 2019 </vt:lpstr>
      <vt:lpstr>PowerPoint Presentation</vt:lpstr>
      <vt:lpstr>GWAMA Genome-Wide Association Meta-Analysis</vt:lpstr>
      <vt:lpstr>SOP Standard Operating Procedure</vt:lpstr>
      <vt:lpstr>PowerPoint Presentation</vt:lpstr>
      <vt:lpstr>PowerPoint Presentation</vt:lpstr>
      <vt:lpstr>PowerPoint Presentation</vt:lpstr>
      <vt:lpstr>EasyQC </vt:lpstr>
      <vt:lpstr>What needs to be detected</vt:lpstr>
      <vt:lpstr>These errors</vt:lpstr>
      <vt:lpstr>Descriptive Summary Statistics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QC workflow- step 1</vt:lpstr>
      <vt:lpstr>QC workflow – step 2</vt:lpstr>
      <vt:lpstr>PZ plot</vt:lpstr>
      <vt:lpstr>PowerPoint Presentation</vt:lpstr>
      <vt:lpstr>AF plot</vt:lpstr>
      <vt:lpstr>PowerPoint Presentation</vt:lpstr>
      <vt:lpstr>PowerPoint Presentation</vt:lpstr>
      <vt:lpstr>QC workflow – step 3</vt:lpstr>
      <vt:lpstr>PowerPoint Presentation</vt:lpstr>
      <vt:lpstr>METAL</vt:lpstr>
      <vt:lpstr>METAL</vt:lpstr>
      <vt:lpstr>METAL</vt:lpstr>
      <vt:lpstr>Steps</vt:lpstr>
      <vt:lpstr>Results Files</vt:lpstr>
      <vt:lpstr>INPUT FILES</vt:lpstr>
      <vt:lpstr>PowerPoint Presentation</vt:lpstr>
      <vt:lpstr>Meta-analysis running</vt:lpstr>
      <vt:lpstr>Step 2: driver file: meta_run_file</vt:lpstr>
      <vt:lpstr>Larger Consortia</vt:lpstr>
      <vt:lpstr>Running metal</vt:lpstr>
      <vt:lpstr>Output</vt:lpstr>
      <vt:lpstr>METAL Practical</vt:lpstr>
      <vt:lpstr>PowerPoint Presentation</vt:lpstr>
      <vt:lpstr>PowerPoint Presentation</vt:lpstr>
      <vt:lpstr>Depressive Symptoms and Neuroticism</vt:lpstr>
      <vt:lpstr>Genetic Correlations</vt:lpstr>
      <vt:lpstr>PowerPoint Presentation</vt:lpstr>
      <vt:lpstr>PowerPoint Presentation</vt:lpstr>
      <vt:lpstr>PowerPoint Presentation</vt:lpstr>
      <vt:lpstr>Two Multivariate Approaches</vt:lpstr>
      <vt:lpstr>PowerPoint Presentation</vt:lpstr>
      <vt:lpstr>https://github.com/baselmans/multivariate_GWAMA</vt:lpstr>
      <vt:lpstr>PowerPoint Presentation</vt:lpstr>
    </vt:vector>
  </TitlesOfParts>
  <Company>Vrije Universiteit Amsterdam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Quality Control Using EasyQC to facilitate successful GWAMA</dc:title>
  <dc:creator>bbs520</dc:creator>
  <cp:lastModifiedBy>Meike Bartels</cp:lastModifiedBy>
  <cp:revision>80</cp:revision>
  <dcterms:created xsi:type="dcterms:W3CDTF">2016-11-01T18:25:48Z</dcterms:created>
  <dcterms:modified xsi:type="dcterms:W3CDTF">2019-03-06T16:26:28Z</dcterms:modified>
</cp:coreProperties>
</file>