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33"/>
  </p:notesMasterIdLst>
  <p:sldIdLst>
    <p:sldId id="256" r:id="rId2"/>
    <p:sldId id="262" r:id="rId3"/>
    <p:sldId id="261" r:id="rId4"/>
    <p:sldId id="265" r:id="rId5"/>
    <p:sldId id="257" r:id="rId6"/>
    <p:sldId id="258" r:id="rId7"/>
    <p:sldId id="259" r:id="rId8"/>
    <p:sldId id="264" r:id="rId9"/>
    <p:sldId id="260" r:id="rId10"/>
    <p:sldId id="266" r:id="rId11"/>
    <p:sldId id="267" r:id="rId12"/>
    <p:sldId id="268" r:id="rId13"/>
    <p:sldId id="288" r:id="rId14"/>
    <p:sldId id="289" r:id="rId15"/>
    <p:sldId id="276" r:id="rId16"/>
    <p:sldId id="270" r:id="rId17"/>
    <p:sldId id="271" r:id="rId18"/>
    <p:sldId id="272" r:id="rId19"/>
    <p:sldId id="273" r:id="rId20"/>
    <p:sldId id="274" r:id="rId21"/>
    <p:sldId id="275" r:id="rId22"/>
    <p:sldId id="277" r:id="rId23"/>
    <p:sldId id="278" r:id="rId24"/>
    <p:sldId id="279" r:id="rId25"/>
    <p:sldId id="281" r:id="rId26"/>
    <p:sldId id="282" r:id="rId27"/>
    <p:sldId id="283" r:id="rId28"/>
    <p:sldId id="284" r:id="rId29"/>
    <p:sldId id="285" r:id="rId30"/>
    <p:sldId id="286" r:id="rId31"/>
    <p:sldId id="287" r:id="rId32"/>
  </p:sldIdLst>
  <p:sldSz cx="10972800" cy="8229600" type="B4JIS"/>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94654"/>
  </p:normalViewPr>
  <p:slideViewPr>
    <p:cSldViewPr snapToGrid="0" snapToObjects="1">
      <p:cViewPr varScale="1">
        <p:scale>
          <a:sx n="68" d="100"/>
          <a:sy n="68" d="100"/>
        </p:scale>
        <p:origin x="224" y="1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C9536-7D09-5847-AF30-2A9AFF70C54C}" type="datetimeFigureOut">
              <a:rPr lang="en-US" smtClean="0"/>
              <a:t>3/5/18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BD6C0-DB46-8941-AEEB-39E46981DA2A}" type="slidenum">
              <a:rPr lang="en-US" smtClean="0"/>
              <a:t>‹#›</a:t>
            </a:fld>
            <a:endParaRPr lang="en-US"/>
          </a:p>
        </p:txBody>
      </p:sp>
    </p:spTree>
    <p:extLst>
      <p:ext uri="{BB962C8B-B14F-4D97-AF65-F5344CB8AC3E}">
        <p14:creationId xmlns:p14="http://schemas.microsoft.com/office/powerpoint/2010/main" val="3994473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257300" y="720725"/>
            <a:ext cx="4800600" cy="3600450"/>
          </a:xfrm>
          <a:ln/>
        </p:spPr>
      </p:sp>
      <p:sp>
        <p:nvSpPr>
          <p:cNvPr id="48131"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b="1"/>
              <a:t>But its hard to see how we can go from count data to generating these tetrachoric correlations, when we are assessing complex disorders that </a:t>
            </a:r>
            <a:r>
              <a:rPr lang="en-US" altLang="en-US" b="1"/>
              <a:t>are assessed as diagnoses (categorical variables) rather than quantitative dimension.</a:t>
            </a:r>
          </a:p>
          <a:p>
            <a:endParaRPr lang="en-GB" altLang="en-US" b="1"/>
          </a:p>
          <a:p>
            <a:r>
              <a:rPr lang="en-GB" altLang="en-US" b="1"/>
              <a:t>The answer is to use LTM</a:t>
            </a:r>
            <a:endParaRPr lang="en-US" altLang="en-US" b="1"/>
          </a:p>
        </p:txBody>
      </p:sp>
    </p:spTree>
    <p:extLst>
      <p:ext uri="{BB962C8B-B14F-4D97-AF65-F5344CB8AC3E}">
        <p14:creationId xmlns:p14="http://schemas.microsoft.com/office/powerpoint/2010/main" val="3655654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257300" y="720725"/>
            <a:ext cx="4800600" cy="3600450"/>
          </a:xfrm>
          <a:ln/>
        </p:spPr>
      </p:sp>
      <p:sp>
        <p:nvSpPr>
          <p:cNvPr id="62467"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GB" altLang="en-US"/>
              <a:t>This is not a proper path diagram, in that the path tracing rules do not apply for the arrows below the latent liability circles.</a:t>
            </a:r>
          </a:p>
          <a:p>
            <a:r>
              <a:rPr lang="en-GB" altLang="en-US"/>
              <a:t>It shows the </a:t>
            </a:r>
            <a:r>
              <a:rPr lang="en-US" altLang="en-US"/>
              <a:t>underlying assumptions of liability, thresholds etc. And shows that what we start from is just counts for pairs of twins.</a:t>
            </a:r>
          </a:p>
        </p:txBody>
      </p:sp>
    </p:spTree>
    <p:extLst>
      <p:ext uri="{BB962C8B-B14F-4D97-AF65-F5344CB8AC3E}">
        <p14:creationId xmlns:p14="http://schemas.microsoft.com/office/powerpoint/2010/main" val="3381474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257300" y="720725"/>
            <a:ext cx="4800600" cy="3600450"/>
          </a:xfrm>
          <a:ln/>
        </p:spPr>
      </p:sp>
      <p:sp>
        <p:nvSpPr>
          <p:cNvPr id="63491"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So that’s the theory behind how ordinal analysis works,</a:t>
            </a:r>
          </a:p>
          <a:p>
            <a:r>
              <a:rPr lang="en-GB" altLang="en-US"/>
              <a:t>Questions??</a:t>
            </a:r>
          </a:p>
          <a:p>
            <a:r>
              <a:rPr lang="en-GB" altLang="en-US"/>
              <a:t> now I’ll describe some tips on how to do it for different types of data.</a:t>
            </a:r>
            <a:endParaRPr lang="en-US" altLang="en-US"/>
          </a:p>
        </p:txBody>
      </p:sp>
    </p:spTree>
    <p:extLst>
      <p:ext uri="{BB962C8B-B14F-4D97-AF65-F5344CB8AC3E}">
        <p14:creationId xmlns:p14="http://schemas.microsoft.com/office/powerpoint/2010/main" val="3880617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257300" y="720725"/>
            <a:ext cx="4800600" cy="3600450"/>
          </a:xfrm>
          <a:ln/>
        </p:spPr>
      </p:sp>
      <p:sp>
        <p:nvSpPr>
          <p:cNvPr id="64515"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defTabSz="914400"/>
            <a:r>
              <a:rPr lang="en-GB" altLang="en-US"/>
              <a:t>Sometimes it is necessary to convert v skewed data into an ordinal scale, but if possible its better to analyse continuous data since using the LTM has lower power than analysing the same phenotype if you have continuous data. This means you’ll be less certain of your parameter estimates (because they will have larger confidence intervals).</a:t>
            </a:r>
          </a:p>
          <a:p>
            <a:pPr marL="228600" indent="-228600" defTabSz="914400"/>
            <a:endParaRPr lang="en-GB" altLang="en-US"/>
          </a:p>
          <a:p>
            <a:pPr marL="228600" indent="-228600" defTabSz="914400"/>
            <a:r>
              <a:rPr lang="en-GB" altLang="en-US"/>
              <a:t>But there are some things you can do to get some of this power back. </a:t>
            </a:r>
          </a:p>
          <a:p>
            <a:pPr marL="228600" indent="-228600" defTabSz="914400">
              <a:buFontTx/>
              <a:buAutoNum type="arabicPeriod"/>
            </a:pPr>
            <a:r>
              <a:rPr lang="en-GB" altLang="en-US"/>
              <a:t>Firstly, you can get more people, but this can be expensive and you may have finished data collection by the time you realise your variable needs to be categorical.</a:t>
            </a:r>
          </a:p>
          <a:p>
            <a:pPr marL="228600" indent="-228600" defTabSz="914400">
              <a:buFontTx/>
              <a:buAutoNum type="arabicPeriod"/>
            </a:pPr>
            <a:r>
              <a:rPr lang="en-GB" altLang="en-US"/>
              <a:t>Rather than binary data, try using several categories, such as fine-graining your cases into those severely affected and those mildly affected (e.g. model 2 thresholds, which might separate people with no disease, moderate disease and severe disease)</a:t>
            </a:r>
          </a:p>
          <a:p>
            <a:pPr marL="228600" indent="-228600" defTabSz="914400">
              <a:buFontTx/>
              <a:buAutoNum type="arabicPeriod"/>
            </a:pPr>
            <a:endParaRPr lang="en-GB" altLang="en-US"/>
          </a:p>
          <a:p>
            <a:pPr marL="228600" indent="-228600" defTabSz="914400"/>
            <a:endParaRPr lang="en-US" altLang="en-US"/>
          </a:p>
          <a:p>
            <a:pPr marL="228600" indent="-228600" defTabSz="914400"/>
            <a:r>
              <a:rPr lang="en-US" altLang="en-US"/>
              <a:t>Neale, Eaves &amp; Kendler 1994, The power of the classical twin study to resolve variation in threshold traits</a:t>
            </a:r>
          </a:p>
        </p:txBody>
      </p:sp>
    </p:spTree>
    <p:extLst>
      <p:ext uri="{BB962C8B-B14F-4D97-AF65-F5344CB8AC3E}">
        <p14:creationId xmlns:p14="http://schemas.microsoft.com/office/powerpoint/2010/main" val="3995839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gn="just"/>
            <a:endParaRPr lang="en-US" altLang="en-US"/>
          </a:p>
        </p:txBody>
      </p:sp>
    </p:spTree>
    <p:extLst>
      <p:ext uri="{BB962C8B-B14F-4D97-AF65-F5344CB8AC3E}">
        <p14:creationId xmlns:p14="http://schemas.microsoft.com/office/powerpoint/2010/main" val="1482947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257300" y="720725"/>
            <a:ext cx="4800600" cy="3600450"/>
          </a:xfrm>
          <a:ln/>
        </p:spPr>
      </p:sp>
      <p:sp>
        <p:nvSpPr>
          <p:cNvPr id="55299"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lvl="1" algn="just"/>
            <a:r>
              <a:rPr lang="en-US" altLang="en-US" sz="1400" b="1" u="sng"/>
              <a:t>What happens when we have Categorical Data for Twins ? </a:t>
            </a:r>
          </a:p>
          <a:p>
            <a:pPr algn="just"/>
            <a:endParaRPr lang="en-US" altLang="en-US" sz="1400"/>
          </a:p>
          <a:p>
            <a:pPr algn="just"/>
            <a:r>
              <a:rPr lang="en-US" altLang="en-US" sz="1400"/>
              <a:t>When the measured trait is dichotomous i.e. a disorder is either present or not, we can partition our observations into pairs concordant for not having the disorder (a), pairs concordant for the disorder (d) and discordant pairs in which one is affected and one is unaffected (b and c). These frequencies are summarized in a 2x2 contingency table:</a:t>
            </a:r>
          </a:p>
          <a:p>
            <a:endParaRPr lang="en-US" altLang="en-US" sz="1400"/>
          </a:p>
        </p:txBody>
      </p:sp>
    </p:spTree>
    <p:extLst>
      <p:ext uri="{BB962C8B-B14F-4D97-AF65-F5344CB8AC3E}">
        <p14:creationId xmlns:p14="http://schemas.microsoft.com/office/powerpoint/2010/main" val="41896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257300" y="720725"/>
            <a:ext cx="4800600" cy="3600450"/>
          </a:xfrm>
          <a:ln/>
        </p:spPr>
      </p:sp>
      <p:sp>
        <p:nvSpPr>
          <p:cNvPr id="56323"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z="1400"/>
              <a:t>When we have twin pair data, the assumption now is that the joint distribution of liabilities of twin pairs follows a </a:t>
            </a:r>
            <a:r>
              <a:rPr lang="en-US" altLang="en-US" sz="1400" b="1" i="1"/>
              <a:t>bivariate normal distribution</a:t>
            </a:r>
            <a:r>
              <a:rPr lang="en-US" altLang="en-US" sz="1400"/>
              <a:t>, </a:t>
            </a:r>
          </a:p>
          <a:p>
            <a:endParaRPr lang="en-US" altLang="en-US" sz="1400"/>
          </a:p>
          <a:p>
            <a:r>
              <a:rPr lang="en-US" altLang="en-US" sz="1400"/>
              <a:t>where both traits have a mean of 0 and standard deviation 1, but the correlation between them is unknown. </a:t>
            </a:r>
          </a:p>
          <a:p>
            <a:endParaRPr lang="en-US" altLang="en-US" sz="1400"/>
          </a:p>
          <a:p>
            <a:r>
              <a:rPr lang="en-US" altLang="en-US" sz="1400">
                <a:solidFill>
                  <a:srgbClr val="000000"/>
                </a:solidFill>
              </a:rPr>
              <a:t>The shape of such a bivariate normal distribution is determined by the correlation. </a:t>
            </a:r>
          </a:p>
        </p:txBody>
      </p:sp>
    </p:spTree>
    <p:extLst>
      <p:ext uri="{BB962C8B-B14F-4D97-AF65-F5344CB8AC3E}">
        <p14:creationId xmlns:p14="http://schemas.microsoft.com/office/powerpoint/2010/main" val="1717268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257300" y="720725"/>
            <a:ext cx="4800600" cy="3600450"/>
          </a:xfrm>
          <a:ln/>
        </p:spPr>
      </p:sp>
      <p:sp>
        <p:nvSpPr>
          <p:cNvPr id="57347"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i="1"/>
          </a:p>
        </p:txBody>
      </p:sp>
    </p:spTree>
    <p:extLst>
      <p:ext uri="{BB962C8B-B14F-4D97-AF65-F5344CB8AC3E}">
        <p14:creationId xmlns:p14="http://schemas.microsoft.com/office/powerpoint/2010/main" val="553944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257300" y="720725"/>
            <a:ext cx="4800600" cy="3600450"/>
          </a:xfrm>
          <a:ln/>
        </p:spPr>
      </p:sp>
      <p:sp>
        <p:nvSpPr>
          <p:cNvPr id="58371"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a:solidFill>
                <a:srgbClr val="000000"/>
              </a:solidFill>
            </a:endParaRPr>
          </a:p>
          <a:p>
            <a:r>
              <a:rPr lang="en-US" altLang="en-US" sz="1400">
                <a:solidFill>
                  <a:srgbClr val="000000"/>
                </a:solidFill>
              </a:rPr>
              <a:t>Like</a:t>
            </a:r>
            <a:r>
              <a:rPr lang="en-US" altLang="en-US" sz="1400"/>
              <a:t> the SND the expected proportion under the curve between any ranges of values of the two traits can be calculated by means of numerical integration. </a:t>
            </a:r>
          </a:p>
          <a:p>
            <a:r>
              <a:rPr lang="en-US" altLang="en-US" sz="1400"/>
              <a:t>How is numerical integration performed? There are programmed mathematical subroutines that can do these calculations. OpenMx uses one of them.</a:t>
            </a:r>
          </a:p>
          <a:p>
            <a:endParaRPr lang="en-GB" altLang="en-US" sz="1400">
              <a:solidFill>
                <a:srgbClr val="000000"/>
              </a:solidFill>
            </a:endParaRPr>
          </a:p>
        </p:txBody>
      </p:sp>
    </p:spTree>
    <p:extLst>
      <p:ext uri="{BB962C8B-B14F-4D97-AF65-F5344CB8AC3E}">
        <p14:creationId xmlns:p14="http://schemas.microsoft.com/office/powerpoint/2010/main" val="37296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257300" y="720725"/>
            <a:ext cx="4800600" cy="3600450"/>
          </a:xfrm>
          <a:ln/>
        </p:spPr>
      </p:sp>
      <p:sp>
        <p:nvSpPr>
          <p:cNvPr id="59395"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z="1400">
              <a:solidFill>
                <a:srgbClr val="000000"/>
              </a:solidFill>
            </a:endParaRPr>
          </a:p>
        </p:txBody>
      </p:sp>
    </p:spTree>
    <p:extLst>
      <p:ext uri="{BB962C8B-B14F-4D97-AF65-F5344CB8AC3E}">
        <p14:creationId xmlns:p14="http://schemas.microsoft.com/office/powerpoint/2010/main" val="1861547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257300" y="720725"/>
            <a:ext cx="4800600" cy="3600450"/>
          </a:xfrm>
          <a:ln/>
        </p:spPr>
      </p:sp>
      <p:sp>
        <p:nvSpPr>
          <p:cNvPr id="60419"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i="1"/>
          </a:p>
        </p:txBody>
      </p:sp>
    </p:spTree>
    <p:extLst>
      <p:ext uri="{BB962C8B-B14F-4D97-AF65-F5344CB8AC3E}">
        <p14:creationId xmlns:p14="http://schemas.microsoft.com/office/powerpoint/2010/main" val="3201703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257300" y="720725"/>
            <a:ext cx="4800600" cy="3600450"/>
          </a:xfrm>
          <a:ln/>
        </p:spPr>
      </p:sp>
      <p:sp>
        <p:nvSpPr>
          <p:cNvPr id="61443" name="Rectangle 3"/>
          <p:cNvSpPr>
            <a:spLocks noGrp="1" noChangeArrowheads="1"/>
          </p:cNvSpPr>
          <p:nvPr>
            <p:ph type="body" idx="1"/>
          </p:nvPr>
        </p:nvSpPr>
        <p:spPr>
          <a:xfrm>
            <a:off x="974725" y="4560888"/>
            <a:ext cx="5365750" cy="43195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sz="1400"/>
              <a:t>When data on MZ and DZ twin pairs are available, then of course we can estimate a correlation in </a:t>
            </a:r>
            <a:r>
              <a:rPr lang="en-US" altLang="en-US" sz="1400" b="1"/>
              <a:t>liability</a:t>
            </a:r>
            <a:r>
              <a:rPr lang="en-US" altLang="en-US" sz="1400"/>
              <a:t> for each type of twins.</a:t>
            </a:r>
          </a:p>
          <a:p>
            <a:endParaRPr lang="en-US" altLang="en-US" sz="1400"/>
          </a:p>
          <a:p>
            <a:r>
              <a:rPr lang="en-US" altLang="en-US" sz="1400"/>
              <a:t>However, we can also go further by fitting a model for the liability that would explain these MZ and DZ correlations. We can decompose the liability correlation into A, C and E, as we do for continuous traits, where correlations in liability are determined by path model.</a:t>
            </a:r>
          </a:p>
          <a:p>
            <a:endParaRPr lang="en-US" altLang="en-US" sz="1400"/>
          </a:p>
          <a:p>
            <a:r>
              <a:rPr lang="en-US" altLang="en-US" sz="1400"/>
              <a:t>This leads to an estimate of the heritability of the liability.</a:t>
            </a:r>
          </a:p>
        </p:txBody>
      </p:sp>
    </p:spTree>
    <p:extLst>
      <p:ext uri="{BB962C8B-B14F-4D97-AF65-F5344CB8AC3E}">
        <p14:creationId xmlns:p14="http://schemas.microsoft.com/office/powerpoint/2010/main" val="3446844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346836"/>
            <a:ext cx="9326880" cy="2865120"/>
          </a:xfrm>
        </p:spPr>
        <p:txBody>
          <a:bodyPr anchor="b"/>
          <a:lstStyle>
            <a:lvl1pPr algn="ctr">
              <a:defRPr sz="7200"/>
            </a:lvl1pPr>
          </a:lstStyle>
          <a:p>
            <a:r>
              <a:rPr lang="en-US"/>
              <a:t>Click to edit Master title style</a:t>
            </a:r>
            <a:endParaRPr lang="en-US" dirty="0"/>
          </a:p>
        </p:txBody>
      </p:sp>
      <p:sp>
        <p:nvSpPr>
          <p:cNvPr id="3" name="Subtitle 2"/>
          <p:cNvSpPr>
            <a:spLocks noGrp="1"/>
          </p:cNvSpPr>
          <p:nvPr>
            <p:ph type="subTitle" idx="1"/>
          </p:nvPr>
        </p:nvSpPr>
        <p:spPr>
          <a:xfrm>
            <a:off x="1371600" y="4322446"/>
            <a:ext cx="8229600" cy="1986914"/>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CE77AB-30B4-DF45-8B9D-F92166D26076}"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399351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E77AB-30B4-DF45-8B9D-F92166D26076}"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401467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438150"/>
            <a:ext cx="2366010" cy="697420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1" y="438150"/>
            <a:ext cx="6960870" cy="697420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E77AB-30B4-DF45-8B9D-F92166D26076}"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264816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E77AB-30B4-DF45-8B9D-F92166D26076}"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359447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2051688"/>
            <a:ext cx="9464040" cy="3423284"/>
          </a:xfrm>
        </p:spPr>
        <p:txBody>
          <a:bodyPr anchor="b"/>
          <a:lstStyle>
            <a:lvl1pPr>
              <a:defRPr sz="7200"/>
            </a:lvl1pPr>
          </a:lstStyle>
          <a:p>
            <a:r>
              <a:rPr lang="en-US"/>
              <a:t>Click to edit Master title style</a:t>
            </a:r>
            <a:endParaRPr lang="en-US" dirty="0"/>
          </a:p>
        </p:txBody>
      </p:sp>
      <p:sp>
        <p:nvSpPr>
          <p:cNvPr id="3" name="Text Placeholder 2"/>
          <p:cNvSpPr>
            <a:spLocks noGrp="1"/>
          </p:cNvSpPr>
          <p:nvPr>
            <p:ph type="body" idx="1"/>
          </p:nvPr>
        </p:nvSpPr>
        <p:spPr>
          <a:xfrm>
            <a:off x="748666" y="5507358"/>
            <a:ext cx="9464040" cy="1800224"/>
          </a:xfrm>
        </p:spPr>
        <p:txBody>
          <a:bodyPr/>
          <a:lstStyle>
            <a:lvl1pPr marL="0" indent="0">
              <a:buNone/>
              <a:defRPr sz="2880">
                <a:solidFill>
                  <a:schemeClr val="tx1"/>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CE77AB-30B4-DF45-8B9D-F92166D26076}"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45071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2190750"/>
            <a:ext cx="466344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2190750"/>
            <a:ext cx="4663440" cy="52216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CE77AB-30B4-DF45-8B9D-F92166D26076}"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17161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438152"/>
            <a:ext cx="9464040" cy="15906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2017396"/>
            <a:ext cx="4642008"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4" name="Content Placeholder 3"/>
          <p:cNvSpPr>
            <a:spLocks noGrp="1"/>
          </p:cNvSpPr>
          <p:nvPr>
            <p:ph sz="half" idx="2"/>
          </p:nvPr>
        </p:nvSpPr>
        <p:spPr>
          <a:xfrm>
            <a:off x="755810" y="3006090"/>
            <a:ext cx="4642008"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1" y="2017396"/>
            <a:ext cx="4664869" cy="988694"/>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Edit Master text styles</a:t>
            </a:r>
          </a:p>
        </p:txBody>
      </p:sp>
      <p:sp>
        <p:nvSpPr>
          <p:cNvPr id="6" name="Content Placeholder 5"/>
          <p:cNvSpPr>
            <a:spLocks noGrp="1"/>
          </p:cNvSpPr>
          <p:nvPr>
            <p:ph sz="quarter" idx="4"/>
          </p:nvPr>
        </p:nvSpPr>
        <p:spPr>
          <a:xfrm>
            <a:off x="5554981" y="3006090"/>
            <a:ext cx="4664869" cy="442150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CE77AB-30B4-DF45-8B9D-F92166D26076}" type="datetimeFigureOut">
              <a:rPr lang="en-US" smtClean="0"/>
              <a:t>3/5/18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395613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CE77AB-30B4-DF45-8B9D-F92166D26076}" type="datetimeFigureOut">
              <a:rPr lang="en-US" smtClean="0"/>
              <a:t>3/5/18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374108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77AB-30B4-DF45-8B9D-F92166D26076}" type="datetimeFigureOut">
              <a:rPr lang="en-US" smtClean="0"/>
              <a:t>3/5/18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3031375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548640"/>
            <a:ext cx="3539014" cy="1920240"/>
          </a:xfrm>
        </p:spPr>
        <p:txBody>
          <a:bodyPr anchor="b"/>
          <a:lstStyle>
            <a:lvl1pPr>
              <a:defRPr sz="3840"/>
            </a:lvl1pPr>
          </a:lstStyle>
          <a:p>
            <a:r>
              <a:rPr lang="en-US"/>
              <a:t>Click to edit Master title style</a:t>
            </a:r>
            <a:endParaRPr lang="en-US" dirty="0"/>
          </a:p>
        </p:txBody>
      </p:sp>
      <p:sp>
        <p:nvSpPr>
          <p:cNvPr id="3" name="Content Placeholder 2"/>
          <p:cNvSpPr>
            <a:spLocks noGrp="1"/>
          </p:cNvSpPr>
          <p:nvPr>
            <p:ph idx="1"/>
          </p:nvPr>
        </p:nvSpPr>
        <p:spPr>
          <a:xfrm>
            <a:off x="4664869" y="1184912"/>
            <a:ext cx="5554980" cy="584835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09" y="2468880"/>
            <a:ext cx="353901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03CE77AB-30B4-DF45-8B9D-F92166D26076}"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603459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548640"/>
            <a:ext cx="3539014" cy="1920240"/>
          </a:xfrm>
        </p:spPr>
        <p:txBody>
          <a:bodyPr anchor="b"/>
          <a:lstStyle>
            <a:lvl1pPr>
              <a:defRPr sz="384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1184912"/>
            <a:ext cx="5554980" cy="5848350"/>
          </a:xfrm>
        </p:spPr>
        <p:txBody>
          <a:bodyPr anchor="t"/>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a:t>Click icon to add picture</a:t>
            </a:r>
            <a:endParaRPr lang="en-US" dirty="0"/>
          </a:p>
        </p:txBody>
      </p:sp>
      <p:sp>
        <p:nvSpPr>
          <p:cNvPr id="4" name="Text Placeholder 3"/>
          <p:cNvSpPr>
            <a:spLocks noGrp="1"/>
          </p:cNvSpPr>
          <p:nvPr>
            <p:ph type="body" sz="half" idx="2"/>
          </p:nvPr>
        </p:nvSpPr>
        <p:spPr>
          <a:xfrm>
            <a:off x="755809" y="2468880"/>
            <a:ext cx="3539014" cy="4573906"/>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a:t>Edit Master text styles</a:t>
            </a:r>
          </a:p>
        </p:txBody>
      </p:sp>
      <p:sp>
        <p:nvSpPr>
          <p:cNvPr id="5" name="Date Placeholder 4"/>
          <p:cNvSpPr>
            <a:spLocks noGrp="1"/>
          </p:cNvSpPr>
          <p:nvPr>
            <p:ph type="dt" sz="half" idx="10"/>
          </p:nvPr>
        </p:nvSpPr>
        <p:spPr/>
        <p:txBody>
          <a:bodyPr/>
          <a:lstStyle/>
          <a:p>
            <a:fld id="{03CE77AB-30B4-DF45-8B9D-F92166D26076}"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12C61-F3B2-F64A-9878-E54BE2CE8890}" type="slidenum">
              <a:rPr lang="en-US" smtClean="0"/>
              <a:t>‹#›</a:t>
            </a:fld>
            <a:endParaRPr lang="en-US"/>
          </a:p>
        </p:txBody>
      </p:sp>
    </p:spTree>
    <p:extLst>
      <p:ext uri="{BB962C8B-B14F-4D97-AF65-F5344CB8AC3E}">
        <p14:creationId xmlns:p14="http://schemas.microsoft.com/office/powerpoint/2010/main" val="118792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438152"/>
            <a:ext cx="9464040" cy="15906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2190750"/>
            <a:ext cx="9464040" cy="52216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7627622"/>
            <a:ext cx="2468880" cy="438150"/>
          </a:xfrm>
          <a:prstGeom prst="rect">
            <a:avLst/>
          </a:prstGeom>
        </p:spPr>
        <p:txBody>
          <a:bodyPr vert="horz" lIns="91440" tIns="45720" rIns="91440" bIns="45720" rtlCol="0" anchor="ctr"/>
          <a:lstStyle>
            <a:lvl1pPr algn="l">
              <a:defRPr sz="1440">
                <a:solidFill>
                  <a:schemeClr val="tx1">
                    <a:tint val="75000"/>
                  </a:schemeClr>
                </a:solidFill>
              </a:defRPr>
            </a:lvl1pPr>
          </a:lstStyle>
          <a:p>
            <a:fld id="{03CE77AB-30B4-DF45-8B9D-F92166D26076}" type="datetimeFigureOut">
              <a:rPr lang="en-US" smtClean="0"/>
              <a:t>3/5/18</a:t>
            </a:fld>
            <a:endParaRPr lang="en-US"/>
          </a:p>
        </p:txBody>
      </p:sp>
      <p:sp>
        <p:nvSpPr>
          <p:cNvPr id="5" name="Footer Placeholder 4"/>
          <p:cNvSpPr>
            <a:spLocks noGrp="1"/>
          </p:cNvSpPr>
          <p:nvPr>
            <p:ph type="ftr" sz="quarter" idx="3"/>
          </p:nvPr>
        </p:nvSpPr>
        <p:spPr>
          <a:xfrm>
            <a:off x="3634740" y="7627622"/>
            <a:ext cx="3703320" cy="43815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7627622"/>
            <a:ext cx="2468880" cy="438150"/>
          </a:xfrm>
          <a:prstGeom prst="rect">
            <a:avLst/>
          </a:prstGeom>
        </p:spPr>
        <p:txBody>
          <a:bodyPr vert="horz" lIns="91440" tIns="45720" rIns="91440" bIns="45720" rtlCol="0" anchor="ctr"/>
          <a:lstStyle>
            <a:lvl1pPr algn="r">
              <a:defRPr sz="1440">
                <a:solidFill>
                  <a:schemeClr val="tx1">
                    <a:tint val="75000"/>
                  </a:schemeClr>
                </a:solidFill>
              </a:defRPr>
            </a:lvl1pPr>
          </a:lstStyle>
          <a:p>
            <a:fld id="{14412C61-F3B2-F64A-9878-E54BE2CE8890}" type="slidenum">
              <a:rPr lang="en-US" smtClean="0"/>
              <a:t>‹#›</a:t>
            </a:fld>
            <a:endParaRPr lang="en-US"/>
          </a:p>
        </p:txBody>
      </p:sp>
    </p:spTree>
    <p:extLst>
      <p:ext uri="{BB962C8B-B14F-4D97-AF65-F5344CB8AC3E}">
        <p14:creationId xmlns:p14="http://schemas.microsoft.com/office/powerpoint/2010/main" val="34079025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5.xml"/><Relationship Id="rId7"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7.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11" Type="http://schemas.openxmlformats.org/officeDocument/2006/relationships/image" Target="../media/image13.wmf"/><Relationship Id="rId5" Type="http://schemas.openxmlformats.org/officeDocument/2006/relationships/oleObject" Target="../embeddings/oleObject4.bin"/><Relationship Id="rId10" Type="http://schemas.openxmlformats.org/officeDocument/2006/relationships/oleObject" Target="../embeddings/oleObject6.bin"/><Relationship Id="rId4" Type="http://schemas.openxmlformats.org/officeDocument/2006/relationships/image" Target="../media/image8.png"/><Relationship Id="rId9" Type="http://schemas.openxmlformats.org/officeDocument/2006/relationships/image" Target="../media/image1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B2448-7DFE-644E-80C1-D79D31FB544E}"/>
              </a:ext>
            </a:extLst>
          </p:cNvPr>
          <p:cNvSpPr>
            <a:spLocks noGrp="1"/>
          </p:cNvSpPr>
          <p:nvPr>
            <p:ph type="ctrTitle"/>
          </p:nvPr>
        </p:nvSpPr>
        <p:spPr/>
        <p:txBody>
          <a:bodyPr/>
          <a:lstStyle/>
          <a:p>
            <a:r>
              <a:rPr lang="en-US" dirty="0"/>
              <a:t>Ordinal Data</a:t>
            </a:r>
          </a:p>
        </p:txBody>
      </p:sp>
      <p:sp>
        <p:nvSpPr>
          <p:cNvPr id="3" name="Subtitle 2">
            <a:extLst>
              <a:ext uri="{FF2B5EF4-FFF2-40B4-BE49-F238E27FC236}">
                <a16:creationId xmlns:a16="http://schemas.microsoft.com/office/drawing/2014/main" id="{ED613C03-B790-EA40-876C-F559C91AC641}"/>
              </a:ext>
            </a:extLst>
          </p:cNvPr>
          <p:cNvSpPr>
            <a:spLocks noGrp="1"/>
          </p:cNvSpPr>
          <p:nvPr>
            <p:ph type="subTitle" idx="1"/>
          </p:nvPr>
        </p:nvSpPr>
        <p:spPr/>
        <p:txBody>
          <a:bodyPr/>
          <a:lstStyle/>
          <a:p>
            <a:r>
              <a:rPr lang="en-US" dirty="0"/>
              <a:t>Brad Verhulst</a:t>
            </a:r>
          </a:p>
          <a:p>
            <a:r>
              <a:rPr lang="en-US" dirty="0"/>
              <a:t>&amp;</a:t>
            </a:r>
          </a:p>
          <a:p>
            <a:r>
              <a:rPr lang="en-US" dirty="0"/>
              <a:t>Sarah </a:t>
            </a:r>
            <a:r>
              <a:rPr lang="en-US" dirty="0" err="1"/>
              <a:t>Medland</a:t>
            </a:r>
            <a:endParaRPr lang="en-US" dirty="0"/>
          </a:p>
        </p:txBody>
      </p:sp>
      <p:sp>
        <p:nvSpPr>
          <p:cNvPr id="4" name="Rectangle 3">
            <a:extLst>
              <a:ext uri="{FF2B5EF4-FFF2-40B4-BE49-F238E27FC236}">
                <a16:creationId xmlns:a16="http://schemas.microsoft.com/office/drawing/2014/main" id="{A6494C42-E54A-F241-8888-275B32171A6F}"/>
              </a:ext>
            </a:extLst>
          </p:cNvPr>
          <p:cNvSpPr/>
          <p:nvPr/>
        </p:nvSpPr>
        <p:spPr>
          <a:xfrm>
            <a:off x="1893116" y="6901934"/>
            <a:ext cx="7186583" cy="369332"/>
          </a:xfrm>
          <a:prstGeom prst="rect">
            <a:avLst/>
          </a:prstGeom>
        </p:spPr>
        <p:txBody>
          <a:bodyPr wrap="none">
            <a:spAutoFit/>
          </a:bodyPr>
          <a:lstStyle/>
          <a:p>
            <a:pPr algn="ctr">
              <a:spcBef>
                <a:spcPct val="0"/>
              </a:spcBef>
              <a:buSzTx/>
              <a:buFontTx/>
              <a:buNone/>
            </a:pPr>
            <a:r>
              <a:rPr lang="en-US" altLang="en-US" b="1" dirty="0">
                <a:solidFill>
                  <a:srgbClr val="FFFFFF"/>
                </a:solidFill>
                <a:latin typeface="Arial" charset="0"/>
              </a:rPr>
              <a:t>Special thanks to </a:t>
            </a:r>
            <a:r>
              <a:rPr lang="en-US" altLang="en-US" b="1" dirty="0" err="1">
                <a:solidFill>
                  <a:srgbClr val="FFFFFF"/>
                </a:solidFill>
                <a:latin typeface="Arial" charset="0"/>
              </a:rPr>
              <a:t>Frühling</a:t>
            </a:r>
            <a:r>
              <a:rPr lang="en-US" altLang="en-US" b="1" dirty="0">
                <a:solidFill>
                  <a:srgbClr val="FFFFFF"/>
                </a:solidFill>
                <a:latin typeface="Arial" charset="0"/>
              </a:rPr>
              <a:t> </a:t>
            </a:r>
            <a:r>
              <a:rPr lang="en-US" altLang="en-US" b="1" dirty="0" err="1">
                <a:solidFill>
                  <a:srgbClr val="FFFFFF"/>
                </a:solidFill>
                <a:latin typeface="Arial" charset="0"/>
              </a:rPr>
              <a:t>Rijsdijk</a:t>
            </a:r>
            <a:r>
              <a:rPr lang="en-US" altLang="en-US" b="1" dirty="0">
                <a:solidFill>
                  <a:srgbClr val="FFFFFF"/>
                </a:solidFill>
                <a:latin typeface="Arial" charset="0"/>
              </a:rPr>
              <a:t> and those who came before </a:t>
            </a:r>
          </a:p>
        </p:txBody>
      </p:sp>
    </p:spTree>
    <p:extLst>
      <p:ext uri="{BB962C8B-B14F-4D97-AF65-F5344CB8AC3E}">
        <p14:creationId xmlns:p14="http://schemas.microsoft.com/office/powerpoint/2010/main" val="45177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Identifying Assumptions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solidFill>
                  <a:srgbClr val="FFC000"/>
                </a:solidFill>
              </a:rPr>
              <a:t>Mean Assumption</a:t>
            </a:r>
            <a:r>
              <a:rPr lang="en-US" dirty="0"/>
              <a:t> </a:t>
            </a:r>
          </a:p>
          <a:p>
            <a:pPr marL="548640" lvl="1" indent="0">
              <a:buNone/>
            </a:pPr>
            <a:r>
              <a:rPr lang="en-US" dirty="0"/>
              <a:t>The intercept (mean) is 0 </a:t>
            </a:r>
          </a:p>
          <a:p>
            <a:pPr marL="548640" lvl="1" indent="0">
              <a:buNone/>
            </a:pPr>
            <a:r>
              <a:rPr lang="en-US" dirty="0">
                <a:solidFill>
                  <a:srgbClr val="FFC000"/>
                </a:solidFill>
              </a:rPr>
              <a:t>or</a:t>
            </a:r>
            <a:r>
              <a:rPr lang="en-US" dirty="0"/>
              <a:t> </a:t>
            </a:r>
          </a:p>
          <a:p>
            <a:pPr marL="548640" lvl="1" indent="0">
              <a:buNone/>
            </a:pPr>
            <a:r>
              <a:rPr lang="en-US" dirty="0"/>
              <a:t>The threshold is 0 (</a:t>
            </a:r>
            <a:r>
              <a:rPr lang="en-US" dirty="0" err="1"/>
              <a:t>τ</a:t>
            </a:r>
            <a:r>
              <a:rPr lang="en-US" dirty="0"/>
              <a:t> = 0)  </a:t>
            </a:r>
          </a:p>
          <a:p>
            <a:pPr lvl="1">
              <a:buFont typeface="Arial"/>
              <a:buChar char="•"/>
            </a:pPr>
            <a:r>
              <a:rPr lang="en-US" dirty="0"/>
              <a:t>Either of these two assumptions provide equivalent model fit and the intercept is a transformation of </a:t>
            </a:r>
            <a:r>
              <a:rPr lang="en-US" dirty="0" err="1"/>
              <a:t>τ</a:t>
            </a:r>
            <a:r>
              <a:rPr lang="en-US" dirty="0"/>
              <a:t>.</a:t>
            </a:r>
          </a:p>
          <a:p>
            <a:pPr marL="0" indent="0">
              <a:buNone/>
            </a:pPr>
            <a:r>
              <a:rPr lang="en-US" dirty="0">
                <a:solidFill>
                  <a:srgbClr val="FFC000"/>
                </a:solidFill>
              </a:rPr>
              <a:t>Variance Assumption</a:t>
            </a:r>
            <a:r>
              <a:rPr lang="en-US" dirty="0"/>
              <a:t> </a:t>
            </a:r>
          </a:p>
          <a:p>
            <a:pPr marL="548640" lvl="1" indent="0">
              <a:buNone/>
            </a:pPr>
            <a:r>
              <a:rPr lang="en-US" dirty="0" err="1"/>
              <a:t>Var</a:t>
            </a:r>
            <a:r>
              <a:rPr lang="en-US" dirty="0"/>
              <a:t>(</a:t>
            </a:r>
            <a:r>
              <a:rPr lang="en-US" dirty="0" err="1"/>
              <a:t>ε|x</a:t>
            </a:r>
            <a:r>
              <a:rPr lang="en-US" dirty="0"/>
              <a:t>) = 1 in the normal-ogive model</a:t>
            </a:r>
          </a:p>
          <a:p>
            <a:pPr marL="548640" lvl="1" indent="0">
              <a:buNone/>
            </a:pPr>
            <a:r>
              <a:rPr lang="en-US" dirty="0" err="1"/>
              <a:t>Var</a:t>
            </a:r>
            <a:r>
              <a:rPr lang="en-US" dirty="0"/>
              <a:t>(</a:t>
            </a:r>
            <a:r>
              <a:rPr lang="en-US" dirty="0" err="1"/>
              <a:t>ε|x</a:t>
            </a:r>
            <a:r>
              <a:rPr lang="en-US" dirty="0"/>
              <a:t>) = π</a:t>
            </a:r>
            <a:r>
              <a:rPr lang="en-US" baseline="30000" dirty="0"/>
              <a:t>2</a:t>
            </a:r>
            <a:r>
              <a:rPr lang="en-US" dirty="0"/>
              <a:t>/3 in the logit model.</a:t>
            </a:r>
          </a:p>
          <a:p>
            <a:pPr marL="0" indent="0">
              <a:buNone/>
            </a:pPr>
            <a:r>
              <a:rPr lang="en-US" dirty="0">
                <a:solidFill>
                  <a:srgbClr val="FFC000"/>
                </a:solidFill>
              </a:rPr>
              <a:t>Assumption 3</a:t>
            </a:r>
          </a:p>
          <a:p>
            <a:pPr marL="548640" lvl="1" indent="0">
              <a:buNone/>
            </a:pPr>
            <a:r>
              <a:rPr lang="en-US" dirty="0"/>
              <a:t>The conditional mean of </a:t>
            </a:r>
            <a:r>
              <a:rPr lang="en-US" dirty="0" err="1"/>
              <a:t>ε</a:t>
            </a:r>
            <a:r>
              <a:rPr lang="en-US" dirty="0"/>
              <a:t> is 0.</a:t>
            </a:r>
          </a:p>
          <a:p>
            <a:pPr lvl="1">
              <a:buFont typeface="Arial"/>
              <a:buChar char="•"/>
            </a:pPr>
            <a:r>
              <a:rPr lang="en-US" dirty="0"/>
              <a:t>This is the same assumption as we make for continuous variables, and allows the parameters to be unbiased</a:t>
            </a:r>
          </a:p>
        </p:txBody>
      </p:sp>
      <p:cxnSp>
        <p:nvCxnSpPr>
          <p:cNvPr id="4" name="Straight Arrow Connector 3">
            <a:extLst>
              <a:ext uri="{FF2B5EF4-FFF2-40B4-BE49-F238E27FC236}">
                <a16:creationId xmlns:a16="http://schemas.microsoft.com/office/drawing/2014/main" id="{05078207-2D2E-284B-8747-633974F913AB}"/>
              </a:ext>
            </a:extLst>
          </p:cNvPr>
          <p:cNvCxnSpPr>
            <a:cxnSpLocks/>
          </p:cNvCxnSpPr>
          <p:nvPr/>
        </p:nvCxnSpPr>
        <p:spPr>
          <a:xfrm flipH="1">
            <a:off x="4979774" y="1853514"/>
            <a:ext cx="2829696" cy="88968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E6AA6F3-295D-A748-97C3-8854C4726BED}"/>
              </a:ext>
            </a:extLst>
          </p:cNvPr>
          <p:cNvSpPr txBox="1"/>
          <p:nvPr/>
        </p:nvSpPr>
        <p:spPr>
          <a:xfrm>
            <a:off x="7809470" y="1659496"/>
            <a:ext cx="2904551" cy="830997"/>
          </a:xfrm>
          <a:prstGeom prst="rect">
            <a:avLst/>
          </a:prstGeom>
          <a:noFill/>
        </p:spPr>
        <p:txBody>
          <a:bodyPr wrap="square" rtlCol="0">
            <a:spAutoFit/>
          </a:bodyPr>
          <a:lstStyle/>
          <a:p>
            <a:r>
              <a:rPr lang="en-US" sz="2400" dirty="0">
                <a:solidFill>
                  <a:srgbClr val="FF0000"/>
                </a:solidFill>
              </a:rPr>
              <a:t>The traditional assumption</a:t>
            </a:r>
          </a:p>
        </p:txBody>
      </p:sp>
      <p:cxnSp>
        <p:nvCxnSpPr>
          <p:cNvPr id="8" name="Straight Arrow Connector 7">
            <a:extLst>
              <a:ext uri="{FF2B5EF4-FFF2-40B4-BE49-F238E27FC236}">
                <a16:creationId xmlns:a16="http://schemas.microsoft.com/office/drawing/2014/main" id="{BD7D57A6-7052-844A-9DAE-099B4867FEF5}"/>
              </a:ext>
            </a:extLst>
          </p:cNvPr>
          <p:cNvCxnSpPr>
            <a:cxnSpLocks/>
          </p:cNvCxnSpPr>
          <p:nvPr/>
        </p:nvCxnSpPr>
        <p:spPr>
          <a:xfrm flipH="1">
            <a:off x="6896100" y="4545278"/>
            <a:ext cx="953792" cy="40772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D373756-6BAF-8B4E-BF8A-9037DE98E299}"/>
              </a:ext>
            </a:extLst>
          </p:cNvPr>
          <p:cNvSpPr txBox="1"/>
          <p:nvPr/>
        </p:nvSpPr>
        <p:spPr>
          <a:xfrm>
            <a:off x="7849892" y="4351260"/>
            <a:ext cx="2904551" cy="461665"/>
          </a:xfrm>
          <a:prstGeom prst="rect">
            <a:avLst/>
          </a:prstGeom>
          <a:noFill/>
        </p:spPr>
        <p:txBody>
          <a:bodyPr wrap="square" rtlCol="0">
            <a:spAutoFit/>
          </a:bodyPr>
          <a:lstStyle/>
          <a:p>
            <a:r>
              <a:rPr lang="en-US" sz="2400" dirty="0">
                <a:solidFill>
                  <a:srgbClr val="FF0000"/>
                </a:solidFill>
              </a:rPr>
              <a:t>The </a:t>
            </a:r>
            <a:r>
              <a:rPr lang="en-US" sz="2400" dirty="0" err="1">
                <a:solidFill>
                  <a:srgbClr val="FF0000"/>
                </a:solidFill>
              </a:rPr>
              <a:t>Probit</a:t>
            </a:r>
            <a:r>
              <a:rPr lang="en-US" sz="2400" dirty="0">
                <a:solidFill>
                  <a:srgbClr val="FF0000"/>
                </a:solidFill>
              </a:rPr>
              <a:t> Model</a:t>
            </a:r>
          </a:p>
        </p:txBody>
      </p:sp>
      <p:cxnSp>
        <p:nvCxnSpPr>
          <p:cNvPr id="11" name="Straight Arrow Connector 10">
            <a:extLst>
              <a:ext uri="{FF2B5EF4-FFF2-40B4-BE49-F238E27FC236}">
                <a16:creationId xmlns:a16="http://schemas.microsoft.com/office/drawing/2014/main" id="{858A8762-549B-AE47-86D9-B6B449F175BB}"/>
              </a:ext>
            </a:extLst>
          </p:cNvPr>
          <p:cNvCxnSpPr>
            <a:cxnSpLocks/>
          </p:cNvCxnSpPr>
          <p:nvPr/>
        </p:nvCxnSpPr>
        <p:spPr>
          <a:xfrm flipH="1" flipV="1">
            <a:off x="6324600" y="5408418"/>
            <a:ext cx="1484870" cy="935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CAD48DD-A529-0249-9062-08F5FD0BAEA5}"/>
              </a:ext>
            </a:extLst>
          </p:cNvPr>
          <p:cNvSpPr txBox="1"/>
          <p:nvPr/>
        </p:nvSpPr>
        <p:spPr>
          <a:xfrm>
            <a:off x="7809470" y="5223752"/>
            <a:ext cx="2904551" cy="461665"/>
          </a:xfrm>
          <a:prstGeom prst="rect">
            <a:avLst/>
          </a:prstGeom>
          <a:noFill/>
        </p:spPr>
        <p:txBody>
          <a:bodyPr wrap="square" rtlCol="0">
            <a:spAutoFit/>
          </a:bodyPr>
          <a:lstStyle/>
          <a:p>
            <a:r>
              <a:rPr lang="en-US" sz="2400" dirty="0">
                <a:solidFill>
                  <a:srgbClr val="FF0000"/>
                </a:solidFill>
              </a:rPr>
              <a:t>The Logit Model</a:t>
            </a:r>
          </a:p>
        </p:txBody>
      </p:sp>
    </p:spTree>
    <p:extLst>
      <p:ext uri="{BB962C8B-B14F-4D97-AF65-F5344CB8AC3E}">
        <p14:creationId xmlns:p14="http://schemas.microsoft.com/office/powerpoint/2010/main" val="249463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Identifying Assumptions of Ordinal Associations</a:t>
            </a:r>
          </a:p>
        </p:txBody>
      </p:sp>
      <p:sp>
        <p:nvSpPr>
          <p:cNvPr id="3" name="Content Placeholder 2"/>
          <p:cNvSpPr>
            <a:spLocks noGrp="1"/>
          </p:cNvSpPr>
          <p:nvPr>
            <p:ph idx="1"/>
          </p:nvPr>
        </p:nvSpPr>
        <p:spPr>
          <a:xfrm>
            <a:off x="226563" y="2400300"/>
            <a:ext cx="10442438" cy="5651682"/>
          </a:xfrm>
        </p:spPr>
        <p:txBody>
          <a:bodyPr>
            <a:normAutofit/>
          </a:bodyPr>
          <a:lstStyle/>
          <a:p>
            <a:r>
              <a:rPr lang="en-US" dirty="0">
                <a:solidFill>
                  <a:srgbClr val="FFC000"/>
                </a:solidFill>
              </a:rPr>
              <a:t>The assumptions are arbitrary. </a:t>
            </a:r>
          </a:p>
          <a:p>
            <a:pPr lvl="1"/>
            <a:r>
              <a:rPr lang="en-US" dirty="0"/>
              <a:t>We can make slightly different assumptions and still estimate the model, but that could come at the cost of efficiency, bias and ease of interpretation.</a:t>
            </a:r>
          </a:p>
          <a:p>
            <a:pPr lvl="1"/>
            <a:endParaRPr lang="en-US" dirty="0"/>
          </a:p>
          <a:p>
            <a:r>
              <a:rPr lang="en-US" dirty="0">
                <a:solidFill>
                  <a:srgbClr val="FFC000"/>
                </a:solidFill>
              </a:rPr>
              <a:t>The assumptions are necessary. </a:t>
            </a:r>
          </a:p>
          <a:p>
            <a:pPr lvl="1"/>
            <a:r>
              <a:rPr lang="en-US" dirty="0"/>
              <a:t>The magnitude of the covariance depends on the scale of the dependent variable. </a:t>
            </a:r>
          </a:p>
          <a:p>
            <a:pPr lvl="1"/>
            <a:r>
              <a:rPr lang="en-US" dirty="0"/>
              <a:t>If we don’t make some assumptions about the variances, then the correlation coefficients are unidentified.</a:t>
            </a:r>
          </a:p>
        </p:txBody>
      </p:sp>
    </p:spTree>
    <p:extLst>
      <p:ext uri="{BB962C8B-B14F-4D97-AF65-F5344CB8AC3E}">
        <p14:creationId xmlns:p14="http://schemas.microsoft.com/office/powerpoint/2010/main" val="1597721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3863-CBDB-844D-BBF1-3ABD8FA4E386}"/>
              </a:ext>
            </a:extLst>
          </p:cNvPr>
          <p:cNvSpPr>
            <a:spLocks noGrp="1"/>
          </p:cNvSpPr>
          <p:nvPr>
            <p:ph type="title"/>
          </p:nvPr>
        </p:nvSpPr>
        <p:spPr/>
        <p:txBody>
          <a:bodyPr>
            <a:normAutofit fontScale="90000"/>
          </a:bodyPr>
          <a:lstStyle/>
          <a:p>
            <a:r>
              <a:rPr lang="en-US" dirty="0"/>
              <a:t>Intuitive explanation of thresholds in the univariate normal distribution</a:t>
            </a:r>
          </a:p>
        </p:txBody>
      </p:sp>
      <p:pic>
        <p:nvPicPr>
          <p:cNvPr id="4" name="Content Placeholder 7">
            <a:extLst>
              <a:ext uri="{FF2B5EF4-FFF2-40B4-BE49-F238E27FC236}">
                <a16:creationId xmlns:a16="http://schemas.microsoft.com/office/drawing/2014/main" id="{B783CBF3-C19C-434C-A57C-2BA6470AEA7B}"/>
              </a:ext>
            </a:extLst>
          </p:cNvPr>
          <p:cNvPicPr>
            <a:picLocks noGrp="1" noChangeAspect="1"/>
          </p:cNvPicPr>
          <p:nvPr>
            <p:ph idx="1"/>
          </p:nvPr>
        </p:nvPicPr>
        <p:blipFill>
          <a:blip r:embed="rId3"/>
          <a:stretch>
            <a:fillRect/>
          </a:stretch>
        </p:blipFill>
        <p:spPr>
          <a:xfrm>
            <a:off x="2200120" y="1879021"/>
            <a:ext cx="6227188" cy="6227188"/>
          </a:xfrm>
        </p:spPr>
      </p:pic>
      <p:sp>
        <p:nvSpPr>
          <p:cNvPr id="5" name="TextBox 4">
            <a:extLst>
              <a:ext uri="{FF2B5EF4-FFF2-40B4-BE49-F238E27FC236}">
                <a16:creationId xmlns:a16="http://schemas.microsoft.com/office/drawing/2014/main" id="{24928B74-474A-1D40-A92C-8B621C7F1A12}"/>
              </a:ext>
            </a:extLst>
          </p:cNvPr>
          <p:cNvSpPr txBox="1"/>
          <p:nvPr/>
        </p:nvSpPr>
        <p:spPr>
          <a:xfrm>
            <a:off x="256608" y="3824843"/>
            <a:ext cx="4235477" cy="830997"/>
          </a:xfrm>
          <a:prstGeom prst="rect">
            <a:avLst/>
          </a:prstGeom>
          <a:noFill/>
        </p:spPr>
        <p:txBody>
          <a:bodyPr wrap="square" rtlCol="0">
            <a:spAutoFit/>
          </a:bodyPr>
          <a:lstStyle/>
          <a:p>
            <a:r>
              <a:rPr lang="en-US" sz="2400" dirty="0"/>
              <a:t>The threshold is just a z score and can be interpreted as such</a:t>
            </a:r>
          </a:p>
        </p:txBody>
      </p:sp>
      <p:graphicFrame>
        <p:nvGraphicFramePr>
          <p:cNvPr id="10" name="Object 5">
            <a:extLst>
              <a:ext uri="{FF2B5EF4-FFF2-40B4-BE49-F238E27FC236}">
                <a16:creationId xmlns:a16="http://schemas.microsoft.com/office/drawing/2014/main" id="{E622B6D1-BFDB-5544-8272-BBBCCF27308C}"/>
              </a:ext>
            </a:extLst>
          </p:cNvPr>
          <p:cNvGraphicFramePr>
            <a:graphicFrameLocks noChangeAspect="1"/>
          </p:cNvGraphicFramePr>
          <p:nvPr>
            <p:extLst>
              <p:ext uri="{D42A27DB-BD31-4B8C-83A1-F6EECF244321}">
                <p14:modId xmlns:p14="http://schemas.microsoft.com/office/powerpoint/2010/main" val="2922911467"/>
              </p:ext>
            </p:extLst>
          </p:nvPr>
        </p:nvGraphicFramePr>
        <p:xfrm>
          <a:off x="577393" y="2392947"/>
          <a:ext cx="3245453" cy="1025759"/>
        </p:xfrm>
        <a:graphic>
          <a:graphicData uri="http://schemas.openxmlformats.org/presentationml/2006/ole">
            <mc:AlternateContent xmlns:mc="http://schemas.openxmlformats.org/markup-compatibility/2006">
              <mc:Choice xmlns:v="urn:schemas-microsoft-com:vml" Requires="v">
                <p:oleObj spid="_x0000_s1039" name="Equation" r:id="rId4" imgW="1409824" imgH="342900" progId="Equation.3">
                  <p:embed/>
                </p:oleObj>
              </mc:Choice>
              <mc:Fallback>
                <p:oleObj name="Equation" r:id="rId4" imgW="1409824" imgH="342900" progId="Equation.3">
                  <p:embed/>
                  <p:pic>
                    <p:nvPicPr>
                      <p:cNvPr id="11268"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393" y="2392947"/>
                        <a:ext cx="3245453" cy="102575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02979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3863-CBDB-844D-BBF1-3ABD8FA4E386}"/>
              </a:ext>
            </a:extLst>
          </p:cNvPr>
          <p:cNvSpPr>
            <a:spLocks noGrp="1"/>
          </p:cNvSpPr>
          <p:nvPr>
            <p:ph type="title"/>
          </p:nvPr>
        </p:nvSpPr>
        <p:spPr/>
        <p:txBody>
          <a:bodyPr>
            <a:normAutofit fontScale="90000"/>
          </a:bodyPr>
          <a:lstStyle/>
          <a:p>
            <a:r>
              <a:rPr lang="en-US" dirty="0"/>
              <a:t>Intuitive explanation of thresholds in the univariate normal distribution</a:t>
            </a:r>
          </a:p>
        </p:txBody>
      </p:sp>
      <p:pic>
        <p:nvPicPr>
          <p:cNvPr id="4" name="Content Placeholder 7">
            <a:extLst>
              <a:ext uri="{FF2B5EF4-FFF2-40B4-BE49-F238E27FC236}">
                <a16:creationId xmlns:a16="http://schemas.microsoft.com/office/drawing/2014/main" id="{B783CBF3-C19C-434C-A57C-2BA6470AEA7B}"/>
              </a:ext>
            </a:extLst>
          </p:cNvPr>
          <p:cNvPicPr>
            <a:picLocks noGrp="1" noChangeAspect="1"/>
          </p:cNvPicPr>
          <p:nvPr>
            <p:ph idx="1"/>
          </p:nvPr>
        </p:nvPicPr>
        <p:blipFill>
          <a:blip r:embed="rId3"/>
          <a:stretch>
            <a:fillRect/>
          </a:stretch>
        </p:blipFill>
        <p:spPr>
          <a:xfrm>
            <a:off x="2200120" y="1879021"/>
            <a:ext cx="6227188" cy="6227188"/>
          </a:xfrm>
        </p:spPr>
      </p:pic>
      <p:sp>
        <p:nvSpPr>
          <p:cNvPr id="5" name="TextBox 4">
            <a:extLst>
              <a:ext uri="{FF2B5EF4-FFF2-40B4-BE49-F238E27FC236}">
                <a16:creationId xmlns:a16="http://schemas.microsoft.com/office/drawing/2014/main" id="{24928B74-474A-1D40-A92C-8B621C7F1A12}"/>
              </a:ext>
            </a:extLst>
          </p:cNvPr>
          <p:cNvSpPr txBox="1"/>
          <p:nvPr/>
        </p:nvSpPr>
        <p:spPr>
          <a:xfrm>
            <a:off x="256608" y="3824843"/>
            <a:ext cx="4235477" cy="830997"/>
          </a:xfrm>
          <a:prstGeom prst="rect">
            <a:avLst/>
          </a:prstGeom>
          <a:noFill/>
        </p:spPr>
        <p:txBody>
          <a:bodyPr wrap="square" rtlCol="0">
            <a:spAutoFit/>
          </a:bodyPr>
          <a:lstStyle/>
          <a:p>
            <a:r>
              <a:rPr lang="en-US" sz="2400" dirty="0"/>
              <a:t>The threshold is just a z score and can be interpreted as such</a:t>
            </a:r>
          </a:p>
        </p:txBody>
      </p:sp>
      <p:sp>
        <p:nvSpPr>
          <p:cNvPr id="6" name="TextBox 5">
            <a:extLst>
              <a:ext uri="{FF2B5EF4-FFF2-40B4-BE49-F238E27FC236}">
                <a16:creationId xmlns:a16="http://schemas.microsoft.com/office/drawing/2014/main" id="{1E67FB85-849A-C94E-9661-91C16F5A9E6C}"/>
              </a:ext>
            </a:extLst>
          </p:cNvPr>
          <p:cNvSpPr txBox="1"/>
          <p:nvPr/>
        </p:nvSpPr>
        <p:spPr>
          <a:xfrm>
            <a:off x="6689033" y="2432755"/>
            <a:ext cx="4235477" cy="1200329"/>
          </a:xfrm>
          <a:prstGeom prst="rect">
            <a:avLst/>
          </a:prstGeom>
          <a:noFill/>
        </p:spPr>
        <p:txBody>
          <a:bodyPr wrap="square" rtlCol="0">
            <a:spAutoFit/>
          </a:bodyPr>
          <a:lstStyle/>
          <a:p>
            <a:r>
              <a:rPr lang="en-US" sz="2400" dirty="0"/>
              <a:t>If </a:t>
            </a:r>
            <a:r>
              <a:rPr lang="el-GR" sz="2400" dirty="0">
                <a:latin typeface="Times New Roman" panose="02020603050405020304" pitchFamily="18" charset="0"/>
                <a:cs typeface="Times New Roman" panose="02020603050405020304" pitchFamily="18" charset="0"/>
              </a:rPr>
              <a:t>τ</a:t>
            </a:r>
            <a:r>
              <a:rPr lang="en-US" sz="2400" dirty="0"/>
              <a:t> is -1.65 then 5% of the distribution will be to the left of </a:t>
            </a:r>
            <a:r>
              <a:rPr lang="el-GR" sz="2400" dirty="0">
                <a:latin typeface="Times New Roman" panose="02020603050405020304" pitchFamily="18" charset="0"/>
                <a:cs typeface="Times New Roman" panose="02020603050405020304" pitchFamily="18" charset="0"/>
              </a:rPr>
              <a:t>τ</a:t>
            </a:r>
            <a:r>
              <a:rPr lang="en-US" sz="2400" dirty="0"/>
              <a:t> and 95% will be to the right</a:t>
            </a:r>
          </a:p>
        </p:txBody>
      </p:sp>
      <p:graphicFrame>
        <p:nvGraphicFramePr>
          <p:cNvPr id="10" name="Object 5">
            <a:extLst>
              <a:ext uri="{FF2B5EF4-FFF2-40B4-BE49-F238E27FC236}">
                <a16:creationId xmlns:a16="http://schemas.microsoft.com/office/drawing/2014/main" id="{E622B6D1-BFDB-5544-8272-BBBCCF27308C}"/>
              </a:ext>
            </a:extLst>
          </p:cNvPr>
          <p:cNvGraphicFramePr>
            <a:graphicFrameLocks noChangeAspect="1"/>
          </p:cNvGraphicFramePr>
          <p:nvPr>
            <p:extLst/>
          </p:nvPr>
        </p:nvGraphicFramePr>
        <p:xfrm>
          <a:off x="577393" y="2392947"/>
          <a:ext cx="3245453" cy="1025759"/>
        </p:xfrm>
        <a:graphic>
          <a:graphicData uri="http://schemas.openxmlformats.org/presentationml/2006/ole">
            <mc:AlternateContent xmlns:mc="http://schemas.openxmlformats.org/markup-compatibility/2006">
              <mc:Choice xmlns:v="urn:schemas-microsoft-com:vml" Requires="v">
                <p:oleObj spid="_x0000_s5121" name="Equation" r:id="rId4" imgW="1409824" imgH="342900" progId="Equation.3">
                  <p:embed/>
                </p:oleObj>
              </mc:Choice>
              <mc:Fallback>
                <p:oleObj name="Equation" r:id="rId4" imgW="1409824" imgH="342900" progId="Equation.3">
                  <p:embed/>
                  <p:pic>
                    <p:nvPicPr>
                      <p:cNvPr id="10" name="Object 5">
                        <a:extLst>
                          <a:ext uri="{FF2B5EF4-FFF2-40B4-BE49-F238E27FC236}">
                            <a16:creationId xmlns:a16="http://schemas.microsoft.com/office/drawing/2014/main" id="{E622B6D1-BFDB-5544-8272-BBBCCF2730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393" y="2392947"/>
                        <a:ext cx="3245453" cy="1025759"/>
                      </a:xfrm>
                      <a:prstGeom prst="rect">
                        <a:avLst/>
                      </a:prstGeom>
                      <a:noFill/>
                      <a:ln>
                        <a:noFill/>
                      </a:ln>
                      <a:effectLst/>
                      <a:extLst/>
                    </p:spPr>
                  </p:pic>
                </p:oleObj>
              </mc:Fallback>
            </mc:AlternateContent>
          </a:graphicData>
        </a:graphic>
      </p:graphicFrame>
      <p:sp>
        <p:nvSpPr>
          <p:cNvPr id="11" name="TextBox 10">
            <a:extLst>
              <a:ext uri="{FF2B5EF4-FFF2-40B4-BE49-F238E27FC236}">
                <a16:creationId xmlns:a16="http://schemas.microsoft.com/office/drawing/2014/main" id="{FEADA455-278D-E24E-96A2-E10B8D84D7E9}"/>
              </a:ext>
            </a:extLst>
          </p:cNvPr>
          <p:cNvSpPr txBox="1"/>
          <p:nvPr/>
        </p:nvSpPr>
        <p:spPr>
          <a:xfrm>
            <a:off x="6689032" y="3944358"/>
            <a:ext cx="4235477" cy="1200329"/>
          </a:xfrm>
          <a:prstGeom prst="rect">
            <a:avLst/>
          </a:prstGeom>
          <a:noFill/>
        </p:spPr>
        <p:txBody>
          <a:bodyPr wrap="square" rtlCol="0">
            <a:spAutoFit/>
          </a:bodyPr>
          <a:lstStyle/>
          <a:p>
            <a:r>
              <a:rPr lang="en-US" sz="2400" dirty="0"/>
              <a:t>If we had 1000 people, 50 would be less than </a:t>
            </a:r>
            <a:r>
              <a:rPr lang="el-GR" sz="2400" dirty="0">
                <a:latin typeface="Times New Roman" panose="02020603050405020304" pitchFamily="18" charset="0"/>
                <a:cs typeface="Times New Roman" panose="02020603050405020304" pitchFamily="18" charset="0"/>
              </a:rPr>
              <a:t>τ</a:t>
            </a:r>
            <a:r>
              <a:rPr lang="en-US" sz="2400" dirty="0">
                <a:latin typeface="Times New Roman" panose="02020603050405020304" pitchFamily="18" charset="0"/>
                <a:cs typeface="Times New Roman" panose="02020603050405020304" pitchFamily="18" charset="0"/>
              </a:rPr>
              <a:t> and 950 would be more than </a:t>
            </a:r>
            <a:r>
              <a:rPr lang="el-GR" sz="2400" dirty="0">
                <a:latin typeface="Times New Roman" panose="02020603050405020304" pitchFamily="18" charset="0"/>
                <a:cs typeface="Times New Roman" panose="02020603050405020304" pitchFamily="18" charset="0"/>
              </a:rPr>
              <a:t>τ</a:t>
            </a:r>
            <a:endParaRPr lang="en-US" sz="2400" dirty="0"/>
          </a:p>
        </p:txBody>
      </p:sp>
    </p:spTree>
    <p:extLst>
      <p:ext uri="{BB962C8B-B14F-4D97-AF65-F5344CB8AC3E}">
        <p14:creationId xmlns:p14="http://schemas.microsoft.com/office/powerpoint/2010/main" val="398117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3863-CBDB-844D-BBF1-3ABD8FA4E386}"/>
              </a:ext>
            </a:extLst>
          </p:cNvPr>
          <p:cNvSpPr>
            <a:spLocks noGrp="1"/>
          </p:cNvSpPr>
          <p:nvPr>
            <p:ph type="title"/>
          </p:nvPr>
        </p:nvSpPr>
        <p:spPr/>
        <p:txBody>
          <a:bodyPr>
            <a:normAutofit fontScale="90000"/>
          </a:bodyPr>
          <a:lstStyle/>
          <a:p>
            <a:r>
              <a:rPr lang="en-US" dirty="0"/>
              <a:t>Intuitive explanation of thresholds in the univariate normal distribution</a:t>
            </a:r>
          </a:p>
        </p:txBody>
      </p:sp>
      <p:pic>
        <p:nvPicPr>
          <p:cNvPr id="4" name="Content Placeholder 7">
            <a:extLst>
              <a:ext uri="{FF2B5EF4-FFF2-40B4-BE49-F238E27FC236}">
                <a16:creationId xmlns:a16="http://schemas.microsoft.com/office/drawing/2014/main" id="{B783CBF3-C19C-434C-A57C-2BA6470AEA7B}"/>
              </a:ext>
            </a:extLst>
          </p:cNvPr>
          <p:cNvPicPr>
            <a:picLocks noGrp="1" noChangeAspect="1"/>
          </p:cNvPicPr>
          <p:nvPr>
            <p:ph idx="1"/>
          </p:nvPr>
        </p:nvPicPr>
        <p:blipFill>
          <a:blip r:embed="rId3"/>
          <a:stretch>
            <a:fillRect/>
          </a:stretch>
        </p:blipFill>
        <p:spPr>
          <a:xfrm>
            <a:off x="2200120" y="1879021"/>
            <a:ext cx="6227188" cy="6227188"/>
          </a:xfrm>
        </p:spPr>
      </p:pic>
      <p:sp>
        <p:nvSpPr>
          <p:cNvPr id="5" name="TextBox 4">
            <a:extLst>
              <a:ext uri="{FF2B5EF4-FFF2-40B4-BE49-F238E27FC236}">
                <a16:creationId xmlns:a16="http://schemas.microsoft.com/office/drawing/2014/main" id="{24928B74-474A-1D40-A92C-8B621C7F1A12}"/>
              </a:ext>
            </a:extLst>
          </p:cNvPr>
          <p:cNvSpPr txBox="1"/>
          <p:nvPr/>
        </p:nvSpPr>
        <p:spPr>
          <a:xfrm>
            <a:off x="256608" y="3824843"/>
            <a:ext cx="4235477" cy="830997"/>
          </a:xfrm>
          <a:prstGeom prst="rect">
            <a:avLst/>
          </a:prstGeom>
          <a:noFill/>
        </p:spPr>
        <p:txBody>
          <a:bodyPr wrap="square" rtlCol="0">
            <a:spAutoFit/>
          </a:bodyPr>
          <a:lstStyle/>
          <a:p>
            <a:r>
              <a:rPr lang="en-US" sz="2400" dirty="0"/>
              <a:t>The threshold is just a z score and can be interpreted as such</a:t>
            </a:r>
          </a:p>
        </p:txBody>
      </p:sp>
      <p:sp>
        <p:nvSpPr>
          <p:cNvPr id="6" name="TextBox 5">
            <a:extLst>
              <a:ext uri="{FF2B5EF4-FFF2-40B4-BE49-F238E27FC236}">
                <a16:creationId xmlns:a16="http://schemas.microsoft.com/office/drawing/2014/main" id="{1E67FB85-849A-C94E-9661-91C16F5A9E6C}"/>
              </a:ext>
            </a:extLst>
          </p:cNvPr>
          <p:cNvSpPr txBox="1"/>
          <p:nvPr/>
        </p:nvSpPr>
        <p:spPr>
          <a:xfrm>
            <a:off x="6689033" y="2432755"/>
            <a:ext cx="4235477" cy="1200329"/>
          </a:xfrm>
          <a:prstGeom prst="rect">
            <a:avLst/>
          </a:prstGeom>
          <a:noFill/>
        </p:spPr>
        <p:txBody>
          <a:bodyPr wrap="square" rtlCol="0">
            <a:spAutoFit/>
          </a:bodyPr>
          <a:lstStyle/>
          <a:p>
            <a:r>
              <a:rPr lang="en-US" sz="2400" dirty="0"/>
              <a:t>If </a:t>
            </a:r>
            <a:r>
              <a:rPr lang="el-GR" sz="2400" dirty="0">
                <a:latin typeface="Times New Roman" panose="02020603050405020304" pitchFamily="18" charset="0"/>
                <a:cs typeface="Times New Roman" panose="02020603050405020304" pitchFamily="18" charset="0"/>
              </a:rPr>
              <a:t>τ</a:t>
            </a:r>
            <a:r>
              <a:rPr lang="en-US" sz="2400" dirty="0"/>
              <a:t> is -1.65 then 5% of the distribution will be to the left of </a:t>
            </a:r>
            <a:r>
              <a:rPr lang="el-GR" sz="2400" dirty="0">
                <a:latin typeface="Times New Roman" panose="02020603050405020304" pitchFamily="18" charset="0"/>
                <a:cs typeface="Times New Roman" panose="02020603050405020304" pitchFamily="18" charset="0"/>
              </a:rPr>
              <a:t>τ</a:t>
            </a:r>
            <a:r>
              <a:rPr lang="en-US" sz="2400" dirty="0"/>
              <a:t> and 95% will be to the right</a:t>
            </a:r>
          </a:p>
        </p:txBody>
      </p:sp>
      <p:sp>
        <p:nvSpPr>
          <p:cNvPr id="9" name="TextBox 8">
            <a:extLst>
              <a:ext uri="{FF2B5EF4-FFF2-40B4-BE49-F238E27FC236}">
                <a16:creationId xmlns:a16="http://schemas.microsoft.com/office/drawing/2014/main" id="{C61284C5-B408-3344-BB9A-239E5C7BA7E7}"/>
              </a:ext>
            </a:extLst>
          </p:cNvPr>
          <p:cNvSpPr txBox="1"/>
          <p:nvPr/>
        </p:nvSpPr>
        <p:spPr>
          <a:xfrm>
            <a:off x="754380" y="6451855"/>
            <a:ext cx="4235477" cy="1200329"/>
          </a:xfrm>
          <a:prstGeom prst="rect">
            <a:avLst/>
          </a:prstGeom>
          <a:noFill/>
        </p:spPr>
        <p:txBody>
          <a:bodyPr wrap="square" rtlCol="0">
            <a:spAutoFit/>
          </a:bodyPr>
          <a:lstStyle/>
          <a:p>
            <a:r>
              <a:rPr lang="en-US" sz="2400" dirty="0"/>
              <a:t>If </a:t>
            </a:r>
            <a:r>
              <a:rPr lang="el-GR" sz="2400" dirty="0">
                <a:latin typeface="Times New Roman" panose="02020603050405020304" pitchFamily="18" charset="0"/>
                <a:cs typeface="Times New Roman" panose="02020603050405020304" pitchFamily="18" charset="0"/>
              </a:rPr>
              <a:t>τ</a:t>
            </a:r>
            <a:r>
              <a:rPr lang="en-US" sz="2400" dirty="0"/>
              <a:t> is 1.96 then 97.5% of the distribution will be to the left of </a:t>
            </a:r>
            <a:r>
              <a:rPr lang="el-GR" sz="2400" dirty="0">
                <a:latin typeface="Times New Roman" panose="02020603050405020304" pitchFamily="18" charset="0"/>
                <a:cs typeface="Times New Roman" panose="02020603050405020304" pitchFamily="18" charset="0"/>
              </a:rPr>
              <a:t>τ</a:t>
            </a:r>
            <a:r>
              <a:rPr lang="en-US" sz="2400" dirty="0"/>
              <a:t> and .025% will be to the right</a:t>
            </a:r>
          </a:p>
        </p:txBody>
      </p:sp>
      <p:graphicFrame>
        <p:nvGraphicFramePr>
          <p:cNvPr id="10" name="Object 5">
            <a:extLst>
              <a:ext uri="{FF2B5EF4-FFF2-40B4-BE49-F238E27FC236}">
                <a16:creationId xmlns:a16="http://schemas.microsoft.com/office/drawing/2014/main" id="{E622B6D1-BFDB-5544-8272-BBBCCF27308C}"/>
              </a:ext>
            </a:extLst>
          </p:cNvPr>
          <p:cNvGraphicFramePr>
            <a:graphicFrameLocks noChangeAspect="1"/>
          </p:cNvGraphicFramePr>
          <p:nvPr>
            <p:extLst/>
          </p:nvPr>
        </p:nvGraphicFramePr>
        <p:xfrm>
          <a:off x="577393" y="2392947"/>
          <a:ext cx="3245453" cy="1025759"/>
        </p:xfrm>
        <a:graphic>
          <a:graphicData uri="http://schemas.openxmlformats.org/presentationml/2006/ole">
            <mc:AlternateContent xmlns:mc="http://schemas.openxmlformats.org/markup-compatibility/2006">
              <mc:Choice xmlns:v="urn:schemas-microsoft-com:vml" Requires="v">
                <p:oleObj spid="_x0000_s6145" name="Equation" r:id="rId4" imgW="1409824" imgH="342900" progId="Equation.3">
                  <p:embed/>
                </p:oleObj>
              </mc:Choice>
              <mc:Fallback>
                <p:oleObj name="Equation" r:id="rId4" imgW="1409824" imgH="342900" progId="Equation.3">
                  <p:embed/>
                  <p:pic>
                    <p:nvPicPr>
                      <p:cNvPr id="10" name="Object 5">
                        <a:extLst>
                          <a:ext uri="{FF2B5EF4-FFF2-40B4-BE49-F238E27FC236}">
                            <a16:creationId xmlns:a16="http://schemas.microsoft.com/office/drawing/2014/main" id="{E622B6D1-BFDB-5544-8272-BBBCCF2730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393" y="2392947"/>
                        <a:ext cx="3245453" cy="1025759"/>
                      </a:xfrm>
                      <a:prstGeom prst="rect">
                        <a:avLst/>
                      </a:prstGeom>
                      <a:noFill/>
                      <a:ln>
                        <a:noFill/>
                      </a:ln>
                      <a:effectLst/>
                      <a:extLst/>
                    </p:spPr>
                  </p:pic>
                </p:oleObj>
              </mc:Fallback>
            </mc:AlternateContent>
          </a:graphicData>
        </a:graphic>
      </p:graphicFrame>
      <p:sp>
        <p:nvSpPr>
          <p:cNvPr id="11" name="TextBox 10">
            <a:extLst>
              <a:ext uri="{FF2B5EF4-FFF2-40B4-BE49-F238E27FC236}">
                <a16:creationId xmlns:a16="http://schemas.microsoft.com/office/drawing/2014/main" id="{FEADA455-278D-E24E-96A2-E10B8D84D7E9}"/>
              </a:ext>
            </a:extLst>
          </p:cNvPr>
          <p:cNvSpPr txBox="1"/>
          <p:nvPr/>
        </p:nvSpPr>
        <p:spPr>
          <a:xfrm>
            <a:off x="6689032" y="3944358"/>
            <a:ext cx="4235477" cy="1200329"/>
          </a:xfrm>
          <a:prstGeom prst="rect">
            <a:avLst/>
          </a:prstGeom>
          <a:noFill/>
        </p:spPr>
        <p:txBody>
          <a:bodyPr wrap="square" rtlCol="0">
            <a:spAutoFit/>
          </a:bodyPr>
          <a:lstStyle/>
          <a:p>
            <a:r>
              <a:rPr lang="en-US" sz="2400" dirty="0"/>
              <a:t>If we had 1000 people, 50 would be less than </a:t>
            </a:r>
            <a:r>
              <a:rPr lang="el-GR" sz="2400" dirty="0">
                <a:latin typeface="Times New Roman" panose="02020603050405020304" pitchFamily="18" charset="0"/>
                <a:cs typeface="Times New Roman" panose="02020603050405020304" pitchFamily="18" charset="0"/>
              </a:rPr>
              <a:t>τ</a:t>
            </a:r>
            <a:r>
              <a:rPr lang="en-US" sz="2400" dirty="0">
                <a:latin typeface="Times New Roman" panose="02020603050405020304" pitchFamily="18" charset="0"/>
                <a:cs typeface="Times New Roman" panose="02020603050405020304" pitchFamily="18" charset="0"/>
              </a:rPr>
              <a:t> and 950 would be more than </a:t>
            </a:r>
            <a:r>
              <a:rPr lang="el-GR" sz="2400" dirty="0">
                <a:latin typeface="Times New Roman" panose="02020603050405020304" pitchFamily="18" charset="0"/>
                <a:cs typeface="Times New Roman" panose="02020603050405020304" pitchFamily="18" charset="0"/>
              </a:rPr>
              <a:t>τ</a:t>
            </a:r>
            <a:endParaRPr lang="en-US" sz="2400" dirty="0"/>
          </a:p>
        </p:txBody>
      </p:sp>
      <p:sp>
        <p:nvSpPr>
          <p:cNvPr id="12" name="TextBox 11">
            <a:extLst>
              <a:ext uri="{FF2B5EF4-FFF2-40B4-BE49-F238E27FC236}">
                <a16:creationId xmlns:a16="http://schemas.microsoft.com/office/drawing/2014/main" id="{BCFEC2AE-38E2-3242-95F6-5977FF1AEC40}"/>
              </a:ext>
            </a:extLst>
          </p:cNvPr>
          <p:cNvSpPr txBox="1"/>
          <p:nvPr/>
        </p:nvSpPr>
        <p:spPr>
          <a:xfrm>
            <a:off x="5313714" y="6461353"/>
            <a:ext cx="4235477" cy="1200329"/>
          </a:xfrm>
          <a:prstGeom prst="rect">
            <a:avLst/>
          </a:prstGeom>
          <a:noFill/>
        </p:spPr>
        <p:txBody>
          <a:bodyPr wrap="square" rtlCol="0">
            <a:spAutoFit/>
          </a:bodyPr>
          <a:lstStyle/>
          <a:p>
            <a:r>
              <a:rPr lang="en-US" sz="2400" dirty="0"/>
              <a:t>If we had 1000 people, 975 would be less than </a:t>
            </a:r>
            <a:r>
              <a:rPr lang="el-GR" sz="2400" dirty="0">
                <a:latin typeface="Times New Roman" panose="02020603050405020304" pitchFamily="18" charset="0"/>
                <a:cs typeface="Times New Roman" panose="02020603050405020304" pitchFamily="18" charset="0"/>
              </a:rPr>
              <a:t>τ</a:t>
            </a:r>
            <a:r>
              <a:rPr lang="en-US" sz="2400" dirty="0">
                <a:latin typeface="Times New Roman" panose="02020603050405020304" pitchFamily="18" charset="0"/>
                <a:cs typeface="Times New Roman" panose="02020603050405020304" pitchFamily="18" charset="0"/>
              </a:rPr>
              <a:t> and 25 would be more than </a:t>
            </a:r>
            <a:r>
              <a:rPr lang="el-GR" sz="2400" dirty="0">
                <a:latin typeface="Times New Roman" panose="02020603050405020304" pitchFamily="18" charset="0"/>
                <a:cs typeface="Times New Roman" panose="02020603050405020304" pitchFamily="18" charset="0"/>
              </a:rPr>
              <a:t>τ</a:t>
            </a:r>
            <a:endParaRPr lang="en-US" sz="2400" dirty="0"/>
          </a:p>
        </p:txBody>
      </p:sp>
    </p:spTree>
    <p:extLst>
      <p:ext uri="{BB962C8B-B14F-4D97-AF65-F5344CB8AC3E}">
        <p14:creationId xmlns:p14="http://schemas.microsoft.com/office/powerpoint/2010/main" val="213569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B7127-7760-A94E-AC8F-7A2ACD5CA130}"/>
              </a:ext>
            </a:extLst>
          </p:cNvPr>
          <p:cNvSpPr>
            <a:spLocks noGrp="1"/>
          </p:cNvSpPr>
          <p:nvPr>
            <p:ph type="title"/>
          </p:nvPr>
        </p:nvSpPr>
        <p:spPr/>
        <p:txBody>
          <a:bodyPr/>
          <a:lstStyle/>
          <a:p>
            <a:r>
              <a:rPr lang="en-US" dirty="0"/>
              <a:t>Bivariate normal distribution</a:t>
            </a:r>
          </a:p>
        </p:txBody>
      </p:sp>
      <p:sp>
        <p:nvSpPr>
          <p:cNvPr id="3" name="Content Placeholder 2">
            <a:extLst>
              <a:ext uri="{FF2B5EF4-FFF2-40B4-BE49-F238E27FC236}">
                <a16:creationId xmlns:a16="http://schemas.microsoft.com/office/drawing/2014/main" id="{C35905D2-112A-8A43-9623-1CE71302A623}"/>
              </a:ext>
            </a:extLst>
          </p:cNvPr>
          <p:cNvSpPr>
            <a:spLocks noGrp="1"/>
          </p:cNvSpPr>
          <p:nvPr>
            <p:ph idx="1"/>
          </p:nvPr>
        </p:nvSpPr>
        <p:spPr>
          <a:xfrm>
            <a:off x="754380" y="2190750"/>
            <a:ext cx="9464040" cy="1924050"/>
          </a:xfrm>
        </p:spPr>
        <p:txBody>
          <a:bodyPr/>
          <a:lstStyle/>
          <a:p>
            <a:r>
              <a:rPr lang="en-US" dirty="0"/>
              <a:t>There are 2 variables </a:t>
            </a:r>
          </a:p>
          <a:p>
            <a:r>
              <a:rPr lang="en-US" dirty="0"/>
              <a:t>We need to say something about the covariance</a:t>
            </a:r>
          </a:p>
          <a:p>
            <a:endParaRPr lang="en-US" dirty="0"/>
          </a:p>
        </p:txBody>
      </p:sp>
      <p:pic>
        <p:nvPicPr>
          <p:cNvPr id="4" name="Picture 4" descr="BNR0">
            <a:extLst>
              <a:ext uri="{FF2B5EF4-FFF2-40B4-BE49-F238E27FC236}">
                <a16:creationId xmlns:a16="http://schemas.microsoft.com/office/drawing/2014/main" id="{736CAF95-413E-5D47-833B-D504F49135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4916806"/>
            <a:ext cx="3792856" cy="2998470"/>
          </a:xfrm>
          <a:prstGeom prst="rect">
            <a:avLst/>
          </a:prstGeom>
          <a:solidFill>
            <a:srgbClr val="9966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5" descr="BNR9">
            <a:extLst>
              <a:ext uri="{FF2B5EF4-FFF2-40B4-BE49-F238E27FC236}">
                <a16:creationId xmlns:a16="http://schemas.microsoft.com/office/drawing/2014/main" id="{DFC1BEA7-F07B-7B4D-BB92-BAE75528CA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6550" y="4869180"/>
            <a:ext cx="3724276" cy="3133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a:extLst>
              <a:ext uri="{FF2B5EF4-FFF2-40B4-BE49-F238E27FC236}">
                <a16:creationId xmlns:a16="http://schemas.microsoft.com/office/drawing/2014/main" id="{B6EDF129-43A4-1544-9DCA-5D9F1E3C7364}"/>
              </a:ext>
            </a:extLst>
          </p:cNvPr>
          <p:cNvSpPr txBox="1">
            <a:spLocks noChangeArrowheads="1"/>
          </p:cNvSpPr>
          <p:nvPr/>
        </p:nvSpPr>
        <p:spPr bwMode="auto">
          <a:xfrm>
            <a:off x="1758315" y="4366260"/>
            <a:ext cx="132279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3360" b="1" i="1">
                <a:latin typeface="Arial" charset="0"/>
              </a:rPr>
              <a:t>r</a:t>
            </a:r>
            <a:r>
              <a:rPr lang="en-US" altLang="en-US" sz="3360" b="1">
                <a:latin typeface="Arial" charset="0"/>
              </a:rPr>
              <a:t> =.00</a:t>
            </a:r>
          </a:p>
        </p:txBody>
      </p:sp>
      <p:sp>
        <p:nvSpPr>
          <p:cNvPr id="7" name="Text Box 7">
            <a:extLst>
              <a:ext uri="{FF2B5EF4-FFF2-40B4-BE49-F238E27FC236}">
                <a16:creationId xmlns:a16="http://schemas.microsoft.com/office/drawing/2014/main" id="{C9503C8C-59D5-4D48-962B-6859B2ADF9CE}"/>
              </a:ext>
            </a:extLst>
          </p:cNvPr>
          <p:cNvSpPr txBox="1">
            <a:spLocks noChangeArrowheads="1"/>
          </p:cNvSpPr>
          <p:nvPr/>
        </p:nvSpPr>
        <p:spPr bwMode="auto">
          <a:xfrm>
            <a:off x="7730490" y="4305300"/>
            <a:ext cx="132279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3360" b="1" i="1">
                <a:latin typeface="Arial" charset="0"/>
              </a:rPr>
              <a:t>r</a:t>
            </a:r>
            <a:r>
              <a:rPr lang="en-US" altLang="en-US" sz="3360" b="1">
                <a:latin typeface="Arial" charset="0"/>
              </a:rPr>
              <a:t> =.90</a:t>
            </a:r>
          </a:p>
        </p:txBody>
      </p:sp>
    </p:spTree>
    <p:extLst>
      <p:ext uri="{BB962C8B-B14F-4D97-AF65-F5344CB8AC3E}">
        <p14:creationId xmlns:p14="http://schemas.microsoft.com/office/powerpoint/2010/main" val="896436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5266" y="312420"/>
            <a:ext cx="10368914" cy="914400"/>
          </a:xfrm>
        </p:spPr>
        <p:txBody>
          <a:bodyPr>
            <a:normAutofit/>
          </a:bodyPr>
          <a:lstStyle/>
          <a:p>
            <a:r>
              <a:rPr lang="en-US" altLang="en-US" sz="4320" b="1" dirty="0">
                <a:latin typeface="Arial" charset="0"/>
              </a:rPr>
              <a:t>Two binary traits (e.g. data from twins)</a:t>
            </a:r>
          </a:p>
        </p:txBody>
      </p:sp>
      <p:sp>
        <p:nvSpPr>
          <p:cNvPr id="13315" name="Rectangle 3"/>
          <p:cNvSpPr>
            <a:spLocks noGrp="1" noChangeArrowheads="1"/>
          </p:cNvSpPr>
          <p:nvPr>
            <p:ph type="body" idx="1"/>
          </p:nvPr>
        </p:nvSpPr>
        <p:spPr>
          <a:xfrm>
            <a:off x="474346" y="1682116"/>
            <a:ext cx="10149840" cy="3383280"/>
          </a:xfrm>
        </p:spPr>
        <p:txBody>
          <a:bodyPr/>
          <a:lstStyle/>
          <a:p>
            <a:pPr>
              <a:lnSpc>
                <a:spcPct val="80000"/>
              </a:lnSpc>
              <a:buFontTx/>
              <a:buNone/>
            </a:pPr>
            <a:r>
              <a:rPr lang="en-US" altLang="en-US" dirty="0">
                <a:solidFill>
                  <a:srgbClr val="FFFFFF"/>
                </a:solidFill>
                <a:latin typeface="Arial" charset="0"/>
              </a:rPr>
              <a:t> Contingency Table with 4 observed cells:</a:t>
            </a:r>
          </a:p>
          <a:p>
            <a:pPr>
              <a:lnSpc>
                <a:spcPct val="80000"/>
              </a:lnSpc>
              <a:buFontTx/>
              <a:buNone/>
            </a:pPr>
            <a:endParaRPr lang="en-US" altLang="en-US" dirty="0">
              <a:solidFill>
                <a:srgbClr val="FFFFFF"/>
              </a:solidFill>
              <a:latin typeface="Arial" charset="0"/>
            </a:endParaRPr>
          </a:p>
          <a:p>
            <a:pPr>
              <a:lnSpc>
                <a:spcPct val="70000"/>
              </a:lnSpc>
              <a:buFontTx/>
              <a:buNone/>
            </a:pPr>
            <a:r>
              <a:rPr lang="en-US" altLang="en-US" dirty="0">
                <a:solidFill>
                  <a:srgbClr val="FFFFFF"/>
                </a:solidFill>
                <a:latin typeface="Arial" charset="0"/>
              </a:rPr>
              <a:t>Cell a: 	pairs concordant for unaffected</a:t>
            </a:r>
          </a:p>
          <a:p>
            <a:pPr>
              <a:lnSpc>
                <a:spcPct val="70000"/>
              </a:lnSpc>
              <a:buFontTx/>
              <a:buNone/>
            </a:pPr>
            <a:r>
              <a:rPr lang="en-US" altLang="en-US" dirty="0">
                <a:solidFill>
                  <a:srgbClr val="FFFFFF"/>
                </a:solidFill>
                <a:latin typeface="Arial" charset="0"/>
              </a:rPr>
              <a:t>Cell b/c: 	pairs discordant for the disorder</a:t>
            </a:r>
          </a:p>
          <a:p>
            <a:pPr>
              <a:lnSpc>
                <a:spcPct val="70000"/>
              </a:lnSpc>
              <a:buNone/>
            </a:pPr>
            <a:r>
              <a:rPr lang="en-US" altLang="en-US" dirty="0">
                <a:solidFill>
                  <a:srgbClr val="FFFFFF"/>
                </a:solidFill>
                <a:latin typeface="Arial" charset="0"/>
              </a:rPr>
              <a:t>Cell d: 	pairs concordant for affected</a:t>
            </a:r>
          </a:p>
          <a:p>
            <a:pPr>
              <a:lnSpc>
                <a:spcPct val="70000"/>
              </a:lnSpc>
              <a:buFontTx/>
              <a:buNone/>
            </a:pPr>
            <a:endParaRPr lang="en-US" altLang="en-US" dirty="0">
              <a:solidFill>
                <a:srgbClr val="FFFFFF"/>
              </a:solidFill>
              <a:latin typeface="Arial" charset="0"/>
            </a:endParaRPr>
          </a:p>
        </p:txBody>
      </p:sp>
      <p:sp>
        <p:nvSpPr>
          <p:cNvPr id="13316" name="Rectangle 174"/>
          <p:cNvSpPr>
            <a:spLocks noChangeArrowheads="1"/>
          </p:cNvSpPr>
          <p:nvPr/>
        </p:nvSpPr>
        <p:spPr bwMode="auto">
          <a:xfrm>
            <a:off x="6610351" y="5513070"/>
            <a:ext cx="2990850" cy="978729"/>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880" b="1">
                <a:latin typeface="Tahoma" pitchFamily="34" charset="0"/>
              </a:rPr>
              <a:t>0 = unaffected</a:t>
            </a:r>
          </a:p>
          <a:p>
            <a:pPr>
              <a:spcBef>
                <a:spcPct val="0"/>
              </a:spcBef>
              <a:buSzTx/>
              <a:buFontTx/>
              <a:buNone/>
            </a:pPr>
            <a:r>
              <a:rPr lang="en-US" altLang="en-US" sz="2880" b="1">
                <a:latin typeface="Tahoma" pitchFamily="34" charset="0"/>
              </a:rPr>
              <a:t>1 = affected</a:t>
            </a:r>
          </a:p>
        </p:txBody>
      </p:sp>
      <p:graphicFrame>
        <p:nvGraphicFramePr>
          <p:cNvPr id="175" name="Table 174"/>
          <p:cNvGraphicFramePr>
            <a:graphicFrameLocks noGrp="1"/>
          </p:cNvGraphicFramePr>
          <p:nvPr>
            <p:extLst>
              <p:ext uri="{D42A27DB-BD31-4B8C-83A1-F6EECF244321}">
                <p14:modId xmlns:p14="http://schemas.microsoft.com/office/powerpoint/2010/main" val="4093946636"/>
              </p:ext>
            </p:extLst>
          </p:nvPr>
        </p:nvGraphicFramePr>
        <p:xfrm>
          <a:off x="1424940" y="4806315"/>
          <a:ext cx="4147185" cy="2646046"/>
        </p:xfrm>
        <a:graphic>
          <a:graphicData uri="http://schemas.openxmlformats.org/drawingml/2006/table">
            <a:tbl>
              <a:tblPr firstRow="1" bandRow="1">
                <a:tableStyleId>{F5AB1C69-6EDB-4FF4-983F-18BD219EF322}</a:tableStyleId>
              </a:tblPr>
              <a:tblGrid>
                <a:gridCol w="1743020">
                  <a:extLst>
                    <a:ext uri="{9D8B030D-6E8A-4147-A177-3AD203B41FA5}">
                      <a16:colId xmlns:a16="http://schemas.microsoft.com/office/drawing/2014/main" val="20000"/>
                    </a:ext>
                  </a:extLst>
                </a:gridCol>
                <a:gridCol w="1141979">
                  <a:extLst>
                    <a:ext uri="{9D8B030D-6E8A-4147-A177-3AD203B41FA5}">
                      <a16:colId xmlns:a16="http://schemas.microsoft.com/office/drawing/2014/main" val="20001"/>
                    </a:ext>
                  </a:extLst>
                </a:gridCol>
                <a:gridCol w="1262186">
                  <a:extLst>
                    <a:ext uri="{9D8B030D-6E8A-4147-A177-3AD203B41FA5}">
                      <a16:colId xmlns:a16="http://schemas.microsoft.com/office/drawing/2014/main" val="20002"/>
                    </a:ext>
                  </a:extLst>
                </a:gridCol>
              </a:tblGrid>
              <a:tr h="1256326">
                <a:tc>
                  <a:txBody>
                    <a:bodyPr/>
                    <a:lstStyle/>
                    <a:p>
                      <a:r>
                        <a:rPr lang="en-GB" sz="2900" dirty="0"/>
                        <a:t>      Twin1</a:t>
                      </a:r>
                    </a:p>
                    <a:p>
                      <a:r>
                        <a:rPr lang="en-GB" sz="2900" dirty="0"/>
                        <a:t>Twin2</a:t>
                      </a:r>
                      <a:endParaRPr lang="en-US" sz="2900" dirty="0"/>
                    </a:p>
                  </a:txBody>
                  <a:tcPr marL="109723" marR="109723" marT="54822" marB="54822"/>
                </a:tc>
                <a:tc>
                  <a:txBody>
                    <a:bodyPr/>
                    <a:lstStyle/>
                    <a:p>
                      <a:pPr algn="ctr"/>
                      <a:r>
                        <a:rPr lang="en-GB" sz="2900" dirty="0"/>
                        <a:t>0</a:t>
                      </a:r>
                      <a:endParaRPr lang="en-US" sz="2900" dirty="0"/>
                    </a:p>
                  </a:txBody>
                  <a:tcPr marL="109723" marR="109723" marT="54822" marB="54822"/>
                </a:tc>
                <a:tc>
                  <a:txBody>
                    <a:bodyPr/>
                    <a:lstStyle/>
                    <a:p>
                      <a:pPr algn="ctr"/>
                      <a:r>
                        <a:rPr lang="en-GB" sz="2900" dirty="0"/>
                        <a:t>1</a:t>
                      </a:r>
                      <a:endParaRPr lang="en-US" sz="2900" dirty="0"/>
                    </a:p>
                  </a:txBody>
                  <a:tcPr marL="109723" marR="109723" marT="54822" marB="54822"/>
                </a:tc>
                <a:extLst>
                  <a:ext uri="{0D108BD9-81ED-4DB2-BD59-A6C34878D82A}">
                    <a16:rowId xmlns:a16="http://schemas.microsoft.com/office/drawing/2014/main" val="10000"/>
                  </a:ext>
                </a:extLst>
              </a:tr>
              <a:tr h="694860">
                <a:tc>
                  <a:txBody>
                    <a:bodyPr/>
                    <a:lstStyle/>
                    <a:p>
                      <a:pPr algn="ctr"/>
                      <a:r>
                        <a:rPr lang="en-GB" sz="3800" b="1" dirty="0">
                          <a:solidFill>
                            <a:srgbClr val="000000"/>
                          </a:solidFill>
                        </a:rPr>
                        <a:t>0</a:t>
                      </a:r>
                      <a:endParaRPr lang="en-US" sz="3800" b="1" dirty="0">
                        <a:solidFill>
                          <a:srgbClr val="000000"/>
                        </a:solidFill>
                      </a:endParaRPr>
                    </a:p>
                  </a:txBody>
                  <a:tcPr marL="109723" marR="109723" marT="54822" marB="54822"/>
                </a:tc>
                <a:tc>
                  <a:txBody>
                    <a:bodyPr/>
                    <a:lstStyle/>
                    <a:p>
                      <a:pPr algn="ctr"/>
                      <a:r>
                        <a:rPr lang="en-GB" sz="3800" b="1" dirty="0">
                          <a:solidFill>
                            <a:srgbClr val="000000"/>
                          </a:solidFill>
                        </a:rPr>
                        <a:t>a</a:t>
                      </a:r>
                      <a:endParaRPr lang="en-US" sz="3800" b="1" dirty="0">
                        <a:solidFill>
                          <a:srgbClr val="000000"/>
                        </a:solidFill>
                      </a:endParaRPr>
                    </a:p>
                  </a:txBody>
                  <a:tcPr marL="109723" marR="109723" marT="54822" marB="54822"/>
                </a:tc>
                <a:tc>
                  <a:txBody>
                    <a:bodyPr/>
                    <a:lstStyle/>
                    <a:p>
                      <a:pPr algn="ctr"/>
                      <a:r>
                        <a:rPr lang="en-GB" sz="3800" b="1" dirty="0">
                          <a:solidFill>
                            <a:srgbClr val="000000"/>
                          </a:solidFill>
                        </a:rPr>
                        <a:t>b</a:t>
                      </a:r>
                      <a:endParaRPr lang="en-US" sz="3800" b="1" dirty="0">
                        <a:solidFill>
                          <a:srgbClr val="000000"/>
                        </a:solidFill>
                      </a:endParaRPr>
                    </a:p>
                  </a:txBody>
                  <a:tcPr marL="109723" marR="109723" marT="54822" marB="54822"/>
                </a:tc>
                <a:extLst>
                  <a:ext uri="{0D108BD9-81ED-4DB2-BD59-A6C34878D82A}">
                    <a16:rowId xmlns:a16="http://schemas.microsoft.com/office/drawing/2014/main" val="10001"/>
                  </a:ext>
                </a:extLst>
              </a:tr>
              <a:tr h="694860">
                <a:tc>
                  <a:txBody>
                    <a:bodyPr/>
                    <a:lstStyle/>
                    <a:p>
                      <a:pPr algn="ctr"/>
                      <a:r>
                        <a:rPr lang="en-GB" sz="3800" b="1" dirty="0">
                          <a:solidFill>
                            <a:srgbClr val="000000"/>
                          </a:solidFill>
                        </a:rPr>
                        <a:t>1</a:t>
                      </a:r>
                      <a:endParaRPr lang="en-US" sz="3800" b="1" dirty="0">
                        <a:solidFill>
                          <a:srgbClr val="000000"/>
                        </a:solidFill>
                      </a:endParaRPr>
                    </a:p>
                  </a:txBody>
                  <a:tcPr marL="109723" marR="109723" marT="54822" marB="54822"/>
                </a:tc>
                <a:tc>
                  <a:txBody>
                    <a:bodyPr/>
                    <a:lstStyle/>
                    <a:p>
                      <a:pPr algn="ctr"/>
                      <a:r>
                        <a:rPr lang="en-GB" sz="3800" b="1" dirty="0">
                          <a:solidFill>
                            <a:srgbClr val="000000"/>
                          </a:solidFill>
                        </a:rPr>
                        <a:t>c</a:t>
                      </a:r>
                      <a:endParaRPr lang="en-US" sz="3800" b="1" dirty="0">
                        <a:solidFill>
                          <a:srgbClr val="000000"/>
                        </a:solidFill>
                      </a:endParaRPr>
                    </a:p>
                  </a:txBody>
                  <a:tcPr marL="109723" marR="109723" marT="54822" marB="54822"/>
                </a:tc>
                <a:tc>
                  <a:txBody>
                    <a:bodyPr/>
                    <a:lstStyle/>
                    <a:p>
                      <a:pPr algn="ctr"/>
                      <a:r>
                        <a:rPr lang="en-GB" sz="3800" b="1" dirty="0">
                          <a:solidFill>
                            <a:srgbClr val="000000"/>
                          </a:solidFill>
                        </a:rPr>
                        <a:t>d</a:t>
                      </a:r>
                      <a:endParaRPr lang="en-US" sz="3800" b="1" dirty="0">
                        <a:solidFill>
                          <a:srgbClr val="000000"/>
                        </a:solidFill>
                      </a:endParaRPr>
                    </a:p>
                  </a:txBody>
                  <a:tcPr marL="109723" marR="109723" marT="54822" marB="54822"/>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49641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91440"/>
            <a:ext cx="10972800" cy="1371600"/>
          </a:xfrm>
        </p:spPr>
        <p:txBody>
          <a:bodyPr/>
          <a:lstStyle/>
          <a:p>
            <a:r>
              <a:rPr lang="en-US" altLang="en-US" sz="3840" b="1" dirty="0">
                <a:latin typeface="Arial" charset="0"/>
              </a:rPr>
              <a:t>Joint Liability Threshold Model for twin pairs </a:t>
            </a:r>
          </a:p>
        </p:txBody>
      </p:sp>
      <p:sp>
        <p:nvSpPr>
          <p:cNvPr id="14339" name="Rectangle 3"/>
          <p:cNvSpPr>
            <a:spLocks noGrp="1" noChangeArrowheads="1"/>
          </p:cNvSpPr>
          <p:nvPr>
            <p:ph type="body" idx="1"/>
          </p:nvPr>
        </p:nvSpPr>
        <p:spPr>
          <a:xfrm>
            <a:off x="129540" y="1436370"/>
            <a:ext cx="10607040" cy="3284220"/>
          </a:xfrm>
        </p:spPr>
        <p:txBody>
          <a:bodyPr/>
          <a:lstStyle/>
          <a:p>
            <a:pPr algn="just"/>
            <a:r>
              <a:rPr lang="en-US" altLang="en-US" sz="2880" dirty="0">
                <a:solidFill>
                  <a:srgbClr val="FFFFFF"/>
                </a:solidFill>
                <a:latin typeface="Arial" charset="0"/>
              </a:rPr>
              <a:t>Assumed to follow a </a:t>
            </a:r>
            <a:r>
              <a:rPr lang="en-US" altLang="en-US" sz="2880" b="1" dirty="0">
                <a:solidFill>
                  <a:srgbClr val="FF9933"/>
                </a:solidFill>
                <a:latin typeface="Arial" charset="0"/>
              </a:rPr>
              <a:t>bivariate normal</a:t>
            </a:r>
            <a:r>
              <a:rPr lang="en-US" altLang="en-US" sz="2880" dirty="0">
                <a:solidFill>
                  <a:srgbClr val="FF9933"/>
                </a:solidFill>
                <a:latin typeface="Arial" charset="0"/>
              </a:rPr>
              <a:t> distribution</a:t>
            </a:r>
            <a:r>
              <a:rPr lang="en-US" altLang="en-US" sz="2880" dirty="0">
                <a:solidFill>
                  <a:srgbClr val="FFFFFF"/>
                </a:solidFill>
                <a:latin typeface="Arial" charset="0"/>
              </a:rPr>
              <a:t>, where both traits have a mean of 0 and standard deviation of 1, and the </a:t>
            </a:r>
            <a:r>
              <a:rPr lang="en-US" altLang="en-US" sz="2880" b="1" dirty="0">
                <a:solidFill>
                  <a:srgbClr val="FF9933"/>
                </a:solidFill>
                <a:latin typeface="Arial" charset="0"/>
              </a:rPr>
              <a:t>correlation</a:t>
            </a:r>
            <a:r>
              <a:rPr lang="en-US" altLang="en-US" sz="2880" dirty="0">
                <a:solidFill>
                  <a:srgbClr val="FFFFFF"/>
                </a:solidFill>
                <a:latin typeface="Arial" charset="0"/>
              </a:rPr>
              <a:t> between them is what we want to know. </a:t>
            </a:r>
          </a:p>
          <a:p>
            <a:pPr algn="just">
              <a:lnSpc>
                <a:spcPct val="50000"/>
              </a:lnSpc>
              <a:buFontTx/>
              <a:buNone/>
            </a:pPr>
            <a:endParaRPr lang="en-US" altLang="en-US" sz="2880" dirty="0">
              <a:solidFill>
                <a:srgbClr val="FFFFFF"/>
              </a:solidFill>
              <a:latin typeface="Arial" charset="0"/>
            </a:endParaRPr>
          </a:p>
          <a:p>
            <a:pPr algn="just">
              <a:lnSpc>
                <a:spcPct val="90000"/>
              </a:lnSpc>
            </a:pPr>
            <a:r>
              <a:rPr lang="en-US" altLang="en-US" sz="2880" dirty="0">
                <a:solidFill>
                  <a:srgbClr val="FFFFFF"/>
                </a:solidFill>
                <a:latin typeface="Arial" charset="0"/>
              </a:rPr>
              <a:t>The </a:t>
            </a:r>
            <a:r>
              <a:rPr lang="en-US" altLang="en-US" sz="2880" b="1" dirty="0">
                <a:solidFill>
                  <a:srgbClr val="FFFFFF"/>
                </a:solidFill>
                <a:latin typeface="Arial" charset="0"/>
              </a:rPr>
              <a:t>shape</a:t>
            </a:r>
            <a:r>
              <a:rPr lang="en-US" altLang="en-US" sz="2880" dirty="0">
                <a:solidFill>
                  <a:srgbClr val="FFFFFF"/>
                </a:solidFill>
                <a:latin typeface="Arial" charset="0"/>
              </a:rPr>
              <a:t> of a bivariate normal distribution is determined by the </a:t>
            </a:r>
            <a:r>
              <a:rPr lang="en-US" altLang="en-US" sz="2880" b="1" dirty="0">
                <a:solidFill>
                  <a:srgbClr val="FF9933"/>
                </a:solidFill>
                <a:latin typeface="Arial" charset="0"/>
              </a:rPr>
              <a:t>correlation</a:t>
            </a:r>
            <a:r>
              <a:rPr lang="en-US" altLang="en-US" sz="2880" dirty="0">
                <a:solidFill>
                  <a:srgbClr val="FFFFFF"/>
                </a:solidFill>
                <a:latin typeface="Arial" charset="0"/>
              </a:rPr>
              <a:t> between the traits</a:t>
            </a:r>
          </a:p>
          <a:p>
            <a:pPr algn="just">
              <a:buFontTx/>
              <a:buNone/>
            </a:pPr>
            <a:endParaRPr lang="en-US" altLang="en-US" sz="2880" dirty="0">
              <a:solidFill>
                <a:srgbClr val="FFFFFF"/>
              </a:solidFill>
              <a:latin typeface="Arial" charset="0"/>
            </a:endParaRPr>
          </a:p>
        </p:txBody>
      </p:sp>
      <p:pic>
        <p:nvPicPr>
          <p:cNvPr id="14340" name="Picture 4" descr="BNR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4916806"/>
            <a:ext cx="3792856" cy="2998470"/>
          </a:xfrm>
          <a:prstGeom prst="rect">
            <a:avLst/>
          </a:prstGeom>
          <a:solidFill>
            <a:srgbClr val="9966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41" name="Picture 5" descr="BNR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6550" y="4869180"/>
            <a:ext cx="3724276" cy="3133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6"/>
          <p:cNvSpPr txBox="1">
            <a:spLocks noChangeArrowheads="1"/>
          </p:cNvSpPr>
          <p:nvPr/>
        </p:nvSpPr>
        <p:spPr bwMode="auto">
          <a:xfrm>
            <a:off x="1758315" y="4366260"/>
            <a:ext cx="132279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3360" b="1" i="1">
                <a:latin typeface="Arial" charset="0"/>
              </a:rPr>
              <a:t>r</a:t>
            </a:r>
            <a:r>
              <a:rPr lang="en-US" altLang="en-US" sz="3360" b="1">
                <a:latin typeface="Arial" charset="0"/>
              </a:rPr>
              <a:t> =.00</a:t>
            </a:r>
          </a:p>
        </p:txBody>
      </p:sp>
      <p:sp>
        <p:nvSpPr>
          <p:cNvPr id="14343" name="Text Box 7"/>
          <p:cNvSpPr txBox="1">
            <a:spLocks noChangeArrowheads="1"/>
          </p:cNvSpPr>
          <p:nvPr/>
        </p:nvSpPr>
        <p:spPr bwMode="auto">
          <a:xfrm>
            <a:off x="7730490" y="4305300"/>
            <a:ext cx="132279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3360" b="1" i="1">
                <a:latin typeface="Arial" charset="0"/>
              </a:rPr>
              <a:t>r</a:t>
            </a:r>
            <a:r>
              <a:rPr lang="en-US" altLang="en-US" sz="3360" b="1">
                <a:latin typeface="Arial" charset="0"/>
              </a:rPr>
              <a:t> =.90</a:t>
            </a:r>
          </a:p>
        </p:txBody>
      </p:sp>
    </p:spTree>
    <p:extLst>
      <p:ext uri="{BB962C8B-B14F-4D97-AF65-F5344CB8AC3E}">
        <p14:creationId xmlns:p14="http://schemas.microsoft.com/office/powerpoint/2010/main" val="724340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1746886" y="1676400"/>
          <a:ext cx="7480934" cy="4876800"/>
        </p:xfrm>
        <a:graphic>
          <a:graphicData uri="http://schemas.openxmlformats.org/presentationml/2006/ole">
            <mc:AlternateContent xmlns:mc="http://schemas.openxmlformats.org/markup-compatibility/2006">
              <mc:Choice xmlns:v="urn:schemas-microsoft-com:vml" Requires="v">
                <p:oleObj spid="_x0000_s2063" name="Document" r:id="rId4" imgW="6233160" imgH="4064508" progId="Word.Document.8">
                  <p:embed/>
                </p:oleObj>
              </mc:Choice>
              <mc:Fallback>
                <p:oleObj name="Document" r:id="rId4" imgW="6233160" imgH="4064508" progId="Word.Document.8">
                  <p:embed/>
                  <p:pic>
                    <p:nvPicPr>
                      <p:cNvPr id="15362"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886" y="1676400"/>
                        <a:ext cx="7480934"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5363" name="Picture 156" descr="BNconAf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9166" y="5273040"/>
            <a:ext cx="2011680" cy="2385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157" descr="BNconUna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0990" y="4722496"/>
            <a:ext cx="2345056"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158" descr="BNdis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67650" y="3337560"/>
            <a:ext cx="1743076" cy="187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4" name="Table 163"/>
          <p:cNvGraphicFramePr>
            <a:graphicFrameLocks noGrp="1"/>
          </p:cNvGraphicFramePr>
          <p:nvPr/>
        </p:nvGraphicFramePr>
        <p:xfrm>
          <a:off x="3547110" y="4720591"/>
          <a:ext cx="3758565" cy="2205989"/>
        </p:xfrm>
        <a:graphic>
          <a:graphicData uri="http://schemas.openxmlformats.org/drawingml/2006/table">
            <a:tbl>
              <a:tblPr firstRow="1" bandRow="1">
                <a:tableStyleId>{F5AB1C69-6EDB-4FF4-983F-18BD219EF322}</a:tableStyleId>
              </a:tblPr>
              <a:tblGrid>
                <a:gridCol w="1393625">
                  <a:extLst>
                    <a:ext uri="{9D8B030D-6E8A-4147-A177-3AD203B41FA5}">
                      <a16:colId xmlns:a16="http://schemas.microsoft.com/office/drawing/2014/main" val="20000"/>
                    </a:ext>
                  </a:extLst>
                </a:gridCol>
                <a:gridCol w="1182470">
                  <a:extLst>
                    <a:ext uri="{9D8B030D-6E8A-4147-A177-3AD203B41FA5}">
                      <a16:colId xmlns:a16="http://schemas.microsoft.com/office/drawing/2014/main" val="20001"/>
                    </a:ext>
                  </a:extLst>
                </a:gridCol>
                <a:gridCol w="1182470">
                  <a:extLst>
                    <a:ext uri="{9D8B030D-6E8A-4147-A177-3AD203B41FA5}">
                      <a16:colId xmlns:a16="http://schemas.microsoft.com/office/drawing/2014/main" val="20002"/>
                    </a:ext>
                  </a:extLst>
                </a:gridCol>
              </a:tblGrid>
              <a:tr h="1028749">
                <a:tc>
                  <a:txBody>
                    <a:bodyPr/>
                    <a:lstStyle/>
                    <a:p>
                      <a:r>
                        <a:rPr lang="en-GB" sz="2400" dirty="0"/>
                        <a:t>         </a:t>
                      </a:r>
                      <a:r>
                        <a:rPr lang="en-GB" sz="2400" i="1" dirty="0"/>
                        <a:t>y</a:t>
                      </a:r>
                      <a:r>
                        <a:rPr lang="en-GB" sz="2400" dirty="0"/>
                        <a:t>2</a:t>
                      </a:r>
                    </a:p>
                    <a:p>
                      <a:r>
                        <a:rPr lang="en-GB" sz="2400" i="1" dirty="0"/>
                        <a:t>y</a:t>
                      </a:r>
                      <a:r>
                        <a:rPr lang="en-GB" sz="2400" dirty="0"/>
                        <a:t>1</a:t>
                      </a:r>
                      <a:endParaRPr lang="en-US" sz="2400" dirty="0"/>
                    </a:p>
                  </a:txBody>
                  <a:tcPr marL="109738" marR="109738" marT="54890" marB="54890"/>
                </a:tc>
                <a:tc>
                  <a:txBody>
                    <a:bodyPr/>
                    <a:lstStyle/>
                    <a:p>
                      <a:pPr algn="ctr"/>
                      <a:r>
                        <a:rPr lang="en-GB" sz="2400" dirty="0"/>
                        <a:t>0</a:t>
                      </a:r>
                      <a:endParaRPr lang="en-US" sz="2400" dirty="0"/>
                    </a:p>
                  </a:txBody>
                  <a:tcPr marL="109738" marR="109738" marT="54890" marB="54890"/>
                </a:tc>
                <a:tc>
                  <a:txBody>
                    <a:bodyPr/>
                    <a:lstStyle/>
                    <a:p>
                      <a:pPr algn="ctr"/>
                      <a:r>
                        <a:rPr lang="en-GB" sz="2400" dirty="0"/>
                        <a:t>1</a:t>
                      </a:r>
                      <a:endParaRPr lang="en-US" sz="2400" dirty="0"/>
                    </a:p>
                  </a:txBody>
                  <a:tcPr marL="109738" marR="109738" marT="54890" marB="54890"/>
                </a:tc>
                <a:extLst>
                  <a:ext uri="{0D108BD9-81ED-4DB2-BD59-A6C34878D82A}">
                    <a16:rowId xmlns:a16="http://schemas.microsoft.com/office/drawing/2014/main" val="10000"/>
                  </a:ext>
                </a:extLst>
              </a:tr>
              <a:tr h="588620">
                <a:tc>
                  <a:txBody>
                    <a:bodyPr/>
                    <a:lstStyle/>
                    <a:p>
                      <a:pPr algn="ctr"/>
                      <a:r>
                        <a:rPr lang="en-GB" sz="2400" b="1" dirty="0">
                          <a:solidFill>
                            <a:srgbClr val="000000"/>
                          </a:solidFill>
                        </a:rPr>
                        <a:t>0</a:t>
                      </a:r>
                      <a:endParaRPr lang="en-US" sz="2400" b="1" dirty="0">
                        <a:solidFill>
                          <a:srgbClr val="000000"/>
                        </a:solidFill>
                      </a:endParaRPr>
                    </a:p>
                  </a:txBody>
                  <a:tcPr marL="109738" marR="109738" marT="54890" marB="54890"/>
                </a:tc>
                <a:tc>
                  <a:txBody>
                    <a:bodyPr/>
                    <a:lstStyle/>
                    <a:p>
                      <a:pPr algn="ctr"/>
                      <a:r>
                        <a:rPr lang="en-GB" sz="2400" b="1" dirty="0">
                          <a:solidFill>
                            <a:srgbClr val="000000"/>
                          </a:solidFill>
                        </a:rPr>
                        <a:t>00</a:t>
                      </a:r>
                      <a:endParaRPr lang="en-US" sz="2400" b="1" dirty="0">
                        <a:solidFill>
                          <a:srgbClr val="000000"/>
                        </a:solidFill>
                      </a:endParaRPr>
                    </a:p>
                  </a:txBody>
                  <a:tcPr marL="109738" marR="109738" marT="54890" marB="54890"/>
                </a:tc>
                <a:tc>
                  <a:txBody>
                    <a:bodyPr/>
                    <a:lstStyle/>
                    <a:p>
                      <a:pPr algn="ctr"/>
                      <a:r>
                        <a:rPr lang="en-GB" sz="2400" b="1" dirty="0">
                          <a:solidFill>
                            <a:srgbClr val="000000"/>
                          </a:solidFill>
                        </a:rPr>
                        <a:t>01</a:t>
                      </a:r>
                      <a:endParaRPr lang="en-US" sz="2400" b="1" dirty="0">
                        <a:solidFill>
                          <a:srgbClr val="000000"/>
                        </a:solidFill>
                      </a:endParaRPr>
                    </a:p>
                  </a:txBody>
                  <a:tcPr marL="109738" marR="109738" marT="54890" marB="54890"/>
                </a:tc>
                <a:extLst>
                  <a:ext uri="{0D108BD9-81ED-4DB2-BD59-A6C34878D82A}">
                    <a16:rowId xmlns:a16="http://schemas.microsoft.com/office/drawing/2014/main" val="10001"/>
                  </a:ext>
                </a:extLst>
              </a:tr>
              <a:tr h="588620">
                <a:tc>
                  <a:txBody>
                    <a:bodyPr/>
                    <a:lstStyle/>
                    <a:p>
                      <a:pPr algn="ctr"/>
                      <a:r>
                        <a:rPr lang="en-GB" sz="2400" b="1" dirty="0">
                          <a:solidFill>
                            <a:srgbClr val="000000"/>
                          </a:solidFill>
                        </a:rPr>
                        <a:t>1</a:t>
                      </a:r>
                      <a:endParaRPr lang="en-US" sz="2400" b="1" dirty="0">
                        <a:solidFill>
                          <a:srgbClr val="000000"/>
                        </a:solidFill>
                      </a:endParaRPr>
                    </a:p>
                  </a:txBody>
                  <a:tcPr marL="109738" marR="109738" marT="54890" marB="54890"/>
                </a:tc>
                <a:tc>
                  <a:txBody>
                    <a:bodyPr/>
                    <a:lstStyle/>
                    <a:p>
                      <a:pPr algn="ctr"/>
                      <a:r>
                        <a:rPr lang="en-GB" sz="2400" b="1" dirty="0">
                          <a:solidFill>
                            <a:srgbClr val="000000"/>
                          </a:solidFill>
                        </a:rPr>
                        <a:t>10</a:t>
                      </a:r>
                      <a:endParaRPr lang="en-US" sz="2400" b="1" dirty="0">
                        <a:solidFill>
                          <a:srgbClr val="000000"/>
                        </a:solidFill>
                      </a:endParaRPr>
                    </a:p>
                  </a:txBody>
                  <a:tcPr marL="109738" marR="109738" marT="54890" marB="54890"/>
                </a:tc>
                <a:tc>
                  <a:txBody>
                    <a:bodyPr/>
                    <a:lstStyle/>
                    <a:p>
                      <a:pPr algn="ctr"/>
                      <a:r>
                        <a:rPr lang="en-GB" sz="2400" b="1" dirty="0">
                          <a:solidFill>
                            <a:srgbClr val="000000"/>
                          </a:solidFill>
                        </a:rPr>
                        <a:t>11</a:t>
                      </a:r>
                      <a:endParaRPr lang="en-US" sz="2400" b="1" dirty="0">
                        <a:solidFill>
                          <a:srgbClr val="000000"/>
                        </a:solidFill>
                      </a:endParaRPr>
                    </a:p>
                  </a:txBody>
                  <a:tcPr marL="109738" marR="109738" marT="54890" marB="54890"/>
                </a:tc>
                <a:extLst>
                  <a:ext uri="{0D108BD9-81ED-4DB2-BD59-A6C34878D82A}">
                    <a16:rowId xmlns:a16="http://schemas.microsoft.com/office/drawing/2014/main" val="10002"/>
                  </a:ext>
                </a:extLst>
              </a:tr>
            </a:tbl>
          </a:graphicData>
        </a:graphic>
      </p:graphicFrame>
      <p:sp>
        <p:nvSpPr>
          <p:cNvPr id="15384" name="Line 159"/>
          <p:cNvSpPr>
            <a:spLocks noChangeShapeType="1"/>
          </p:cNvSpPr>
          <p:nvPr/>
        </p:nvSpPr>
        <p:spPr bwMode="auto">
          <a:xfrm flipH="1">
            <a:off x="1472566" y="6145530"/>
            <a:ext cx="3912870" cy="302896"/>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15385" name="Line 162"/>
          <p:cNvSpPr>
            <a:spLocks noChangeShapeType="1"/>
          </p:cNvSpPr>
          <p:nvPr/>
        </p:nvSpPr>
        <p:spPr bwMode="auto">
          <a:xfrm flipV="1">
            <a:off x="5966460" y="4720590"/>
            <a:ext cx="3110866" cy="194310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sz="2160"/>
          </a:p>
        </p:txBody>
      </p:sp>
      <p:sp>
        <p:nvSpPr>
          <p:cNvPr id="15386" name="Line 163"/>
          <p:cNvSpPr>
            <a:spLocks noChangeShapeType="1"/>
          </p:cNvSpPr>
          <p:nvPr/>
        </p:nvSpPr>
        <p:spPr bwMode="auto">
          <a:xfrm flipV="1">
            <a:off x="6398896" y="4461511"/>
            <a:ext cx="2419350" cy="138303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US" sz="2160"/>
          </a:p>
        </p:txBody>
      </p:sp>
      <p:sp>
        <p:nvSpPr>
          <p:cNvPr id="15387" name="Line 160"/>
          <p:cNvSpPr>
            <a:spLocks noChangeShapeType="1"/>
          </p:cNvSpPr>
          <p:nvPr/>
        </p:nvSpPr>
        <p:spPr bwMode="auto">
          <a:xfrm>
            <a:off x="7090411" y="6663691"/>
            <a:ext cx="2937510" cy="217170"/>
          </a:xfrm>
          <a:prstGeom prst="line">
            <a:avLst/>
          </a:prstGeom>
          <a:noFill/>
          <a:ln w="28575">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13" name="Rectangle 3"/>
          <p:cNvSpPr txBox="1">
            <a:spLocks noChangeArrowheads="1"/>
          </p:cNvSpPr>
          <p:nvPr/>
        </p:nvSpPr>
        <p:spPr>
          <a:xfrm>
            <a:off x="0" y="190439"/>
            <a:ext cx="10607040" cy="1878331"/>
          </a:xfrm>
          <a:prstGeom prst="rect">
            <a:avLst/>
          </a:prstGeom>
        </p:spPr>
        <p:txBody>
          <a:bodyPr/>
          <a:lstStyle>
            <a:lvl1pPr marL="342900" indent="-342900" algn="l" defTabSz="762000"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8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a:lstStyle>
          <a:p>
            <a:pPr>
              <a:defRPr/>
            </a:pPr>
            <a:r>
              <a:rPr lang="en-US" altLang="en-US" sz="2800" kern="0" dirty="0">
                <a:solidFill>
                  <a:srgbClr val="FFFFFF"/>
                </a:solidFill>
                <a:latin typeface="Arial" charset="0"/>
              </a:rPr>
              <a:t>The observed cell proportions relate to the proportions of the Bivariate Normal Distribution with a certain correlation between the latent variables (</a:t>
            </a:r>
            <a:r>
              <a:rPr lang="en-US" altLang="en-US" sz="2800" i="1" kern="0" dirty="0">
                <a:solidFill>
                  <a:srgbClr val="FFFFFF"/>
                </a:solidFill>
                <a:latin typeface="Arial" charset="0"/>
              </a:rPr>
              <a:t>y</a:t>
            </a:r>
            <a:r>
              <a:rPr lang="en-US" altLang="en-US" sz="2800" i="1" kern="0" baseline="-25000" dirty="0">
                <a:solidFill>
                  <a:srgbClr val="FFFFFF"/>
                </a:solidFill>
                <a:latin typeface="Arial" charset="0"/>
              </a:rPr>
              <a:t>1</a:t>
            </a:r>
            <a:r>
              <a:rPr lang="en-US" altLang="en-US" sz="2800" kern="0" dirty="0">
                <a:solidFill>
                  <a:srgbClr val="FFFFFF"/>
                </a:solidFill>
                <a:latin typeface="Arial" charset="0"/>
              </a:rPr>
              <a:t> and </a:t>
            </a:r>
            <a:r>
              <a:rPr lang="en-US" altLang="en-US" sz="2800" i="1" kern="0" dirty="0">
                <a:solidFill>
                  <a:srgbClr val="FFFFFF"/>
                </a:solidFill>
                <a:latin typeface="Arial" charset="0"/>
              </a:rPr>
              <a:t>y</a:t>
            </a:r>
            <a:r>
              <a:rPr lang="en-US" altLang="en-US" sz="2800" i="1" kern="0" baseline="-25000" dirty="0">
                <a:solidFill>
                  <a:srgbClr val="FFFFFF"/>
                </a:solidFill>
                <a:latin typeface="Arial" charset="0"/>
              </a:rPr>
              <a:t>2</a:t>
            </a:r>
            <a:r>
              <a:rPr lang="en-US" altLang="en-US" sz="2800" kern="0" dirty="0">
                <a:solidFill>
                  <a:srgbClr val="FFFFFF"/>
                </a:solidFill>
                <a:latin typeface="Arial" charset="0"/>
              </a:rPr>
              <a:t>), each cut at a certain threshold </a:t>
            </a:r>
          </a:p>
          <a:p>
            <a:pPr algn="just">
              <a:defRPr/>
            </a:pPr>
            <a:endParaRPr lang="en-US" altLang="en-US" sz="2880" kern="0" dirty="0">
              <a:solidFill>
                <a:srgbClr val="FFFFFF"/>
              </a:solidFill>
              <a:latin typeface="Arial" charset="0"/>
            </a:endParaRPr>
          </a:p>
          <a:p>
            <a:pPr algn="just">
              <a:defRPr/>
            </a:pPr>
            <a:endParaRPr lang="en-US" altLang="en-US" sz="2880" kern="0" dirty="0">
              <a:solidFill>
                <a:srgbClr val="FFFFFF"/>
              </a:solidFill>
              <a:latin typeface="Arial" charset="0"/>
            </a:endParaRPr>
          </a:p>
          <a:p>
            <a:pPr algn="just">
              <a:lnSpc>
                <a:spcPct val="50000"/>
              </a:lnSpc>
              <a:buFontTx/>
              <a:buNone/>
              <a:defRPr/>
            </a:pPr>
            <a:endParaRPr lang="en-US" altLang="en-US" sz="2880" kern="0" dirty="0">
              <a:solidFill>
                <a:srgbClr val="FFFFFF"/>
              </a:solidFill>
              <a:latin typeface="Arial" charset="0"/>
            </a:endParaRPr>
          </a:p>
        </p:txBody>
      </p:sp>
      <p:sp>
        <p:nvSpPr>
          <p:cNvPr id="2" name="Rectangle 1">
            <a:extLst>
              <a:ext uri="{FF2B5EF4-FFF2-40B4-BE49-F238E27FC236}">
                <a16:creationId xmlns:a16="http://schemas.microsoft.com/office/drawing/2014/main" id="{A3833ACE-1763-C34E-8FD0-40103B6009D1}"/>
              </a:ext>
            </a:extLst>
          </p:cNvPr>
          <p:cNvSpPr/>
          <p:nvPr/>
        </p:nvSpPr>
        <p:spPr>
          <a:xfrm>
            <a:off x="300990" y="1842074"/>
            <a:ext cx="10273664" cy="1384995"/>
          </a:xfrm>
          <a:prstGeom prst="rect">
            <a:avLst/>
          </a:prstGeom>
        </p:spPr>
        <p:txBody>
          <a:bodyPr wrap="square">
            <a:spAutoFit/>
          </a:bodyPr>
          <a:lstStyle/>
          <a:p>
            <a:pPr>
              <a:defRPr/>
            </a:pPr>
            <a:r>
              <a:rPr lang="en-GB" sz="2800" dirty="0">
                <a:solidFill>
                  <a:srgbClr val="FFFFFF"/>
                </a:solidFill>
                <a:latin typeface="Arial" panose="020B0604020202020204" pitchFamily="34" charset="0"/>
                <a:cs typeface="Arial" panose="020B0604020202020204" pitchFamily="34" charset="0"/>
              </a:rPr>
              <a:t>i.e. the joint probability of a certain response combination</a:t>
            </a:r>
            <a:r>
              <a:rPr lang="en-US" sz="2800" dirty="0">
                <a:solidFill>
                  <a:srgbClr val="FFFFFF"/>
                </a:solidFill>
                <a:latin typeface="Arial" panose="020B0604020202020204" pitchFamily="34" charset="0"/>
                <a:cs typeface="Arial" panose="020B0604020202020204" pitchFamily="34" charset="0"/>
              </a:rPr>
              <a:t> is the volume under the BND surface bounded by appropriate thresholds on each liability</a:t>
            </a:r>
          </a:p>
        </p:txBody>
      </p:sp>
    </p:spTree>
    <p:extLst>
      <p:ext uri="{BB962C8B-B14F-4D97-AF65-F5344CB8AC3E}">
        <p14:creationId xmlns:p14="http://schemas.microsoft.com/office/powerpoint/2010/main" val="1702116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0" y="317030"/>
            <a:ext cx="9502346" cy="23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880" dirty="0">
                <a:latin typeface="Tahoma" pitchFamily="34" charset="0"/>
              </a:rPr>
              <a:t>To calculate the cell proportions we rely on </a:t>
            </a:r>
            <a:r>
              <a:rPr lang="en-US" altLang="en-US" sz="2880" b="1" dirty="0">
                <a:solidFill>
                  <a:srgbClr val="FF9933"/>
                </a:solidFill>
                <a:latin typeface="Tahoma" pitchFamily="34" charset="0"/>
              </a:rPr>
              <a:t>Numerical integration</a:t>
            </a:r>
            <a:r>
              <a:rPr lang="en-US" altLang="en-US" sz="2880" dirty="0">
                <a:solidFill>
                  <a:srgbClr val="FFFFFF"/>
                </a:solidFill>
                <a:latin typeface="Tahoma" pitchFamily="34" charset="0"/>
              </a:rPr>
              <a:t> of the </a:t>
            </a:r>
            <a:r>
              <a:rPr lang="en-US" altLang="en-US" kern="0" dirty="0">
                <a:solidFill>
                  <a:srgbClr val="FFFFFF"/>
                </a:solidFill>
                <a:latin typeface="Arial" charset="0"/>
              </a:rPr>
              <a:t>Bivariate Normal Distribution</a:t>
            </a:r>
            <a:r>
              <a:rPr lang="en-US" altLang="en-US" sz="2880" dirty="0">
                <a:solidFill>
                  <a:srgbClr val="FFFFFF"/>
                </a:solidFill>
                <a:latin typeface="Tahoma" pitchFamily="34" charset="0"/>
              </a:rPr>
              <a:t> over the two</a:t>
            </a:r>
            <a:r>
              <a:rPr lang="en-GB" altLang="en-US" sz="2880" dirty="0">
                <a:solidFill>
                  <a:srgbClr val="FFFFFF"/>
                </a:solidFill>
                <a:latin typeface="Tahoma" pitchFamily="34" charset="0"/>
              </a:rPr>
              <a:t> liabilities</a:t>
            </a:r>
          </a:p>
          <a:p>
            <a:pPr>
              <a:spcBef>
                <a:spcPct val="0"/>
              </a:spcBef>
              <a:buSzTx/>
              <a:buFontTx/>
              <a:buNone/>
            </a:pPr>
            <a:endParaRPr lang="en-GB" altLang="en-US" sz="2880" dirty="0">
              <a:solidFill>
                <a:srgbClr val="FFFFFF"/>
              </a:solidFill>
              <a:latin typeface="Tahoma" pitchFamily="34" charset="0"/>
            </a:endParaRPr>
          </a:p>
          <a:p>
            <a:pPr>
              <a:spcBef>
                <a:spcPct val="0"/>
              </a:spcBef>
              <a:buSzTx/>
              <a:buFontTx/>
              <a:buNone/>
            </a:pPr>
            <a:r>
              <a:rPr lang="en-GB" altLang="en-US" sz="2880" dirty="0">
                <a:solidFill>
                  <a:srgbClr val="FFFFFF"/>
                </a:solidFill>
                <a:latin typeface="Tahoma" pitchFamily="34" charset="0"/>
              </a:rPr>
              <a:t>e.g. the probability that both twins are above T</a:t>
            </a:r>
            <a:r>
              <a:rPr lang="en-GB" altLang="en-US" sz="2880" i="1" dirty="0">
                <a:solidFill>
                  <a:srgbClr val="FFFFFF"/>
                </a:solidFill>
                <a:latin typeface="Tahoma" pitchFamily="34" charset="0"/>
              </a:rPr>
              <a:t>c</a:t>
            </a:r>
            <a:r>
              <a:rPr lang="en-GB" altLang="en-US" sz="2880" dirty="0">
                <a:solidFill>
                  <a:srgbClr val="FFFFFF"/>
                </a:solidFill>
                <a:latin typeface="Tahoma" pitchFamily="34" charset="0"/>
              </a:rPr>
              <a:t> : </a:t>
            </a:r>
            <a:endParaRPr lang="en-US" altLang="en-US" sz="2880" b="1" dirty="0">
              <a:solidFill>
                <a:srgbClr val="FFFFFF"/>
              </a:solidFill>
              <a:latin typeface="Tahoma" pitchFamily="34" charset="0"/>
            </a:endParaRPr>
          </a:p>
        </p:txBody>
      </p:sp>
      <p:sp>
        <p:nvSpPr>
          <p:cNvPr id="16388" name="Text Box 4"/>
          <p:cNvSpPr txBox="1">
            <a:spLocks noChangeArrowheads="1"/>
          </p:cNvSpPr>
          <p:nvPr/>
        </p:nvSpPr>
        <p:spPr bwMode="auto">
          <a:xfrm>
            <a:off x="135256" y="6623686"/>
            <a:ext cx="1088136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920" b="1">
                <a:solidFill>
                  <a:srgbClr val="FF9933"/>
                </a:solidFill>
                <a:latin typeface="Arial" charset="0"/>
              </a:rPr>
              <a:t>Φ</a:t>
            </a:r>
            <a:r>
              <a:rPr lang="en-US" altLang="en-US" sz="1920" b="1">
                <a:latin typeface="Arial" charset="0"/>
              </a:rPr>
              <a:t> </a:t>
            </a:r>
            <a:r>
              <a:rPr lang="en-US" altLang="en-US" sz="1920" b="1">
                <a:solidFill>
                  <a:srgbClr val="FFFFFF"/>
                </a:solidFill>
                <a:latin typeface="Arial" charset="0"/>
              </a:rPr>
              <a:t>is the bivariate normal probability density function,</a:t>
            </a:r>
            <a:r>
              <a:rPr lang="en-US" altLang="en-US" sz="1920" b="1">
                <a:latin typeface="Arial" charset="0"/>
              </a:rPr>
              <a:t> </a:t>
            </a:r>
          </a:p>
          <a:p>
            <a:pPr>
              <a:spcBef>
                <a:spcPct val="0"/>
              </a:spcBef>
              <a:buSzTx/>
              <a:buFontTx/>
              <a:buNone/>
            </a:pPr>
            <a:r>
              <a:rPr lang="en-US" altLang="en-US" sz="1920" b="1" i="1">
                <a:solidFill>
                  <a:srgbClr val="FF9933"/>
                </a:solidFill>
                <a:latin typeface="Arial" charset="0"/>
              </a:rPr>
              <a:t>y</a:t>
            </a:r>
            <a:r>
              <a:rPr lang="en-US" altLang="en-US" sz="1920" b="1" baseline="-25000">
                <a:solidFill>
                  <a:srgbClr val="FF9933"/>
                </a:solidFill>
                <a:latin typeface="Arial" charset="0"/>
              </a:rPr>
              <a:t>1</a:t>
            </a:r>
            <a:r>
              <a:rPr lang="en-US" altLang="en-US" sz="1920" b="1" baseline="-25000">
                <a:latin typeface="Arial" charset="0"/>
              </a:rPr>
              <a:t> </a:t>
            </a:r>
            <a:r>
              <a:rPr lang="en-US" altLang="en-US" sz="1920" b="1">
                <a:solidFill>
                  <a:srgbClr val="FFFFFF"/>
                </a:solidFill>
                <a:latin typeface="Arial" charset="0"/>
              </a:rPr>
              <a:t>and</a:t>
            </a:r>
            <a:r>
              <a:rPr lang="en-US" altLang="en-US" sz="1920" b="1">
                <a:latin typeface="Arial" charset="0"/>
              </a:rPr>
              <a:t> </a:t>
            </a:r>
            <a:r>
              <a:rPr lang="en-US" altLang="en-US" sz="1920" b="1" i="1">
                <a:solidFill>
                  <a:srgbClr val="FF9933"/>
                </a:solidFill>
                <a:latin typeface="Arial" charset="0"/>
              </a:rPr>
              <a:t>y</a:t>
            </a:r>
            <a:r>
              <a:rPr lang="en-US" altLang="en-US" sz="1920" b="1" baseline="-25000">
                <a:solidFill>
                  <a:srgbClr val="FF9933"/>
                </a:solidFill>
                <a:latin typeface="Arial" charset="0"/>
              </a:rPr>
              <a:t>2 </a:t>
            </a:r>
            <a:r>
              <a:rPr lang="en-US" altLang="en-US" sz="1920" b="1">
                <a:latin typeface="Arial" charset="0"/>
              </a:rPr>
              <a:t> </a:t>
            </a:r>
            <a:r>
              <a:rPr lang="en-US" altLang="en-US" sz="1920" b="1">
                <a:solidFill>
                  <a:srgbClr val="FFFFFF"/>
                </a:solidFill>
                <a:latin typeface="Arial" charset="0"/>
              </a:rPr>
              <a:t>are the liabilities of twin1 and twin2, </a:t>
            </a:r>
          </a:p>
          <a:p>
            <a:pPr>
              <a:spcBef>
                <a:spcPct val="0"/>
              </a:spcBef>
              <a:buSzTx/>
              <a:buFontTx/>
              <a:buNone/>
            </a:pPr>
            <a:r>
              <a:rPr lang="en-US" altLang="en-US" sz="1920" b="1">
                <a:solidFill>
                  <a:srgbClr val="FFFFFF"/>
                </a:solidFill>
                <a:latin typeface="Arial" charset="0"/>
              </a:rPr>
              <a:t>with means of</a:t>
            </a:r>
            <a:r>
              <a:rPr lang="en-US" altLang="en-US" sz="1920" b="1">
                <a:latin typeface="Arial" charset="0"/>
              </a:rPr>
              <a:t> </a:t>
            </a:r>
            <a:r>
              <a:rPr lang="en-US" altLang="en-US" sz="1920" b="1">
                <a:solidFill>
                  <a:srgbClr val="FF9933"/>
                </a:solidFill>
                <a:latin typeface="Arial" charset="0"/>
              </a:rPr>
              <a:t>0</a:t>
            </a:r>
            <a:r>
              <a:rPr lang="en-US" altLang="en-US" sz="1920" b="1">
                <a:solidFill>
                  <a:srgbClr val="FFFFFF"/>
                </a:solidFill>
                <a:latin typeface="Arial" charset="0"/>
              </a:rPr>
              <a:t>,</a:t>
            </a:r>
            <a:r>
              <a:rPr lang="en-US" altLang="en-US" sz="1920" b="1">
                <a:latin typeface="Arial" charset="0"/>
              </a:rPr>
              <a:t> </a:t>
            </a:r>
            <a:r>
              <a:rPr lang="en-US" altLang="en-US" sz="1920" b="1">
                <a:solidFill>
                  <a:srgbClr val="FFFFFF"/>
                </a:solidFill>
                <a:latin typeface="Arial" charset="0"/>
              </a:rPr>
              <a:t>and</a:t>
            </a:r>
            <a:r>
              <a:rPr lang="en-US" altLang="en-US" sz="1920" b="1">
                <a:latin typeface="Arial" charset="0"/>
              </a:rPr>
              <a:t> </a:t>
            </a:r>
            <a:r>
              <a:rPr lang="en-US" altLang="en-US" sz="1920" b="1">
                <a:solidFill>
                  <a:srgbClr val="FF9933"/>
                </a:solidFill>
                <a:latin typeface="Arial" charset="0"/>
                <a:sym typeface="Symbol" pitchFamily="18" charset="2"/>
              </a:rPr>
              <a:t></a:t>
            </a:r>
            <a:r>
              <a:rPr lang="en-US" altLang="en-US" sz="1920" b="1">
                <a:latin typeface="Arial" charset="0"/>
              </a:rPr>
              <a:t> </a:t>
            </a:r>
            <a:r>
              <a:rPr lang="en-US" altLang="en-US" sz="1920" b="1">
                <a:solidFill>
                  <a:srgbClr val="FFFFFF"/>
                </a:solidFill>
                <a:latin typeface="Arial" charset="0"/>
              </a:rPr>
              <a:t> the correlation between the two liabilities</a:t>
            </a:r>
          </a:p>
          <a:p>
            <a:pPr>
              <a:spcBef>
                <a:spcPct val="0"/>
              </a:spcBef>
              <a:buSzTx/>
              <a:buFontTx/>
              <a:buNone/>
            </a:pPr>
            <a:r>
              <a:rPr lang="en-US" altLang="en-US" sz="1920" b="1">
                <a:solidFill>
                  <a:srgbClr val="FF9933"/>
                </a:solidFill>
                <a:latin typeface="Arial" charset="0"/>
              </a:rPr>
              <a:t>T</a:t>
            </a:r>
            <a:r>
              <a:rPr lang="en-US" altLang="en-US" sz="1920" b="1" baseline="-25000">
                <a:solidFill>
                  <a:srgbClr val="FF9933"/>
                </a:solidFill>
                <a:latin typeface="Arial" charset="0"/>
              </a:rPr>
              <a:t>c1</a:t>
            </a:r>
            <a:r>
              <a:rPr lang="en-US" altLang="en-US" sz="1920" b="1">
                <a:latin typeface="Arial" charset="0"/>
              </a:rPr>
              <a:t> </a:t>
            </a:r>
            <a:r>
              <a:rPr lang="en-US" altLang="en-US" sz="1920" b="1">
                <a:solidFill>
                  <a:srgbClr val="FFFFFF"/>
                </a:solidFill>
                <a:latin typeface="Arial" charset="0"/>
              </a:rPr>
              <a:t>is threshold (z-value) on</a:t>
            </a:r>
            <a:r>
              <a:rPr lang="en-US" altLang="en-US" sz="1920" b="1">
                <a:latin typeface="Arial" charset="0"/>
              </a:rPr>
              <a:t> </a:t>
            </a:r>
            <a:r>
              <a:rPr lang="en-US" altLang="en-US" sz="1920" b="1" i="1">
                <a:solidFill>
                  <a:srgbClr val="FF9933"/>
                </a:solidFill>
                <a:latin typeface="Arial" charset="0"/>
              </a:rPr>
              <a:t>y</a:t>
            </a:r>
            <a:r>
              <a:rPr lang="en-US" altLang="en-US" sz="1920" b="1" baseline="-25000">
                <a:solidFill>
                  <a:srgbClr val="FF9933"/>
                </a:solidFill>
                <a:latin typeface="Arial" charset="0"/>
              </a:rPr>
              <a:t>1</a:t>
            </a:r>
            <a:r>
              <a:rPr lang="en-US" altLang="en-US" sz="1920" b="1">
                <a:solidFill>
                  <a:srgbClr val="FFFFFF"/>
                </a:solidFill>
                <a:latin typeface="Arial" charset="0"/>
              </a:rPr>
              <a:t>,</a:t>
            </a:r>
            <a:r>
              <a:rPr lang="en-US" altLang="en-US" sz="1920" b="1">
                <a:latin typeface="Arial" charset="0"/>
              </a:rPr>
              <a:t> </a:t>
            </a:r>
            <a:r>
              <a:rPr lang="en-US" altLang="en-US" sz="1920" b="1">
                <a:solidFill>
                  <a:srgbClr val="FF9933"/>
                </a:solidFill>
                <a:latin typeface="Arial" charset="0"/>
              </a:rPr>
              <a:t>T</a:t>
            </a:r>
            <a:r>
              <a:rPr lang="en-US" altLang="en-US" sz="1920" b="1" baseline="-25000">
                <a:solidFill>
                  <a:srgbClr val="FF9933"/>
                </a:solidFill>
                <a:latin typeface="Arial" charset="0"/>
              </a:rPr>
              <a:t>c2</a:t>
            </a:r>
            <a:r>
              <a:rPr lang="en-US" altLang="en-US" sz="1920" b="1">
                <a:latin typeface="Arial" charset="0"/>
              </a:rPr>
              <a:t> </a:t>
            </a:r>
            <a:r>
              <a:rPr lang="en-US" altLang="en-US" sz="1920" b="1">
                <a:solidFill>
                  <a:srgbClr val="FFFFFF"/>
                </a:solidFill>
                <a:latin typeface="Arial" charset="0"/>
              </a:rPr>
              <a:t>is threshold (z-value) on</a:t>
            </a:r>
            <a:r>
              <a:rPr lang="en-US" altLang="en-US" sz="1920" b="1">
                <a:latin typeface="Arial" charset="0"/>
              </a:rPr>
              <a:t> </a:t>
            </a:r>
            <a:r>
              <a:rPr lang="en-US" altLang="en-US" sz="1920" b="1" i="1">
                <a:solidFill>
                  <a:srgbClr val="FF9933"/>
                </a:solidFill>
                <a:latin typeface="Arial" charset="0"/>
              </a:rPr>
              <a:t>y</a:t>
            </a:r>
            <a:r>
              <a:rPr lang="en-US" altLang="en-US" sz="1920" b="1" baseline="-25000">
                <a:solidFill>
                  <a:srgbClr val="FF9933"/>
                </a:solidFill>
                <a:latin typeface="Arial" charset="0"/>
              </a:rPr>
              <a:t>2</a:t>
            </a:r>
            <a:r>
              <a:rPr lang="en-US" altLang="en-US" sz="1920" b="1">
                <a:solidFill>
                  <a:srgbClr val="FF9933"/>
                </a:solidFill>
                <a:latin typeface="Arial" charset="0"/>
              </a:rPr>
              <a:t> </a:t>
            </a:r>
          </a:p>
        </p:txBody>
      </p:sp>
      <p:pic>
        <p:nvPicPr>
          <p:cNvPr id="16389" name="Picture 159" descr="BNconAf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4627" y="2732994"/>
            <a:ext cx="3375660" cy="3281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390" name="Object 2"/>
          <p:cNvGraphicFramePr>
            <a:graphicFrameLocks noChangeAspect="1"/>
          </p:cNvGraphicFramePr>
          <p:nvPr>
            <p:extLst>
              <p:ext uri="{D42A27DB-BD31-4B8C-83A1-F6EECF244321}">
                <p14:modId xmlns:p14="http://schemas.microsoft.com/office/powerpoint/2010/main" val="4018356290"/>
              </p:ext>
            </p:extLst>
          </p:nvPr>
        </p:nvGraphicFramePr>
        <p:xfrm>
          <a:off x="286600" y="2985114"/>
          <a:ext cx="6854190" cy="1939290"/>
        </p:xfrm>
        <a:graphic>
          <a:graphicData uri="http://schemas.openxmlformats.org/presentationml/2006/ole">
            <mc:AlternateContent xmlns:mc="http://schemas.openxmlformats.org/markup-compatibility/2006">
              <mc:Choice xmlns:v="urn:schemas-microsoft-com:vml" Requires="v">
                <p:oleObj spid="_x0000_s3087" name="Equation" r:id="rId5" imgW="1752600" imgH="495300" progId="Equation.3">
                  <p:embed/>
                </p:oleObj>
              </mc:Choice>
              <mc:Fallback>
                <p:oleObj name="Equation" r:id="rId5" imgW="1752600" imgH="495300" progId="Equation.3">
                  <p:embed/>
                  <p:pic>
                    <p:nvPicPr>
                      <p:cNvPr id="16390" name="Object 2"/>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286600" y="2985114"/>
                        <a:ext cx="6854190" cy="19392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47686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22960" y="485776"/>
            <a:ext cx="9326880" cy="1371600"/>
          </a:xfrm>
        </p:spPr>
        <p:txBody>
          <a:bodyPr/>
          <a:lstStyle/>
          <a:p>
            <a:r>
              <a:rPr lang="en-US" altLang="en-US" sz="4800" b="1">
                <a:latin typeface="Arial" charset="0"/>
              </a:rPr>
              <a:t>Analysis of ordinal variables</a:t>
            </a:r>
            <a:endParaRPr lang="en-US" altLang="en-US" sz="4800">
              <a:latin typeface="Arial" charset="0"/>
            </a:endParaRPr>
          </a:p>
        </p:txBody>
      </p:sp>
      <p:sp>
        <p:nvSpPr>
          <p:cNvPr id="5123" name="Rectangle 3"/>
          <p:cNvSpPr>
            <a:spLocks noGrp="1" noChangeArrowheads="1"/>
          </p:cNvSpPr>
          <p:nvPr>
            <p:ph type="body" idx="1"/>
          </p:nvPr>
        </p:nvSpPr>
        <p:spPr/>
        <p:txBody>
          <a:bodyPr/>
          <a:lstStyle/>
          <a:p>
            <a:r>
              <a:rPr lang="en-GB" altLang="en-US" dirty="0">
                <a:solidFill>
                  <a:srgbClr val="FFFFFF"/>
                </a:solidFill>
                <a:latin typeface="Arial" charset="0"/>
              </a:rPr>
              <a:t>The session aims to provide an intuition for how we estimate correlations from ordinal data (as twin analyses rely on covariance/correlation)</a:t>
            </a:r>
          </a:p>
          <a:p>
            <a:endParaRPr lang="en-GB" altLang="en-US" dirty="0">
              <a:solidFill>
                <a:srgbClr val="FFFFFF"/>
              </a:solidFill>
              <a:latin typeface="Arial" charset="0"/>
            </a:endParaRPr>
          </a:p>
          <a:p>
            <a:r>
              <a:rPr lang="en-GB" altLang="en-US" dirty="0">
                <a:solidFill>
                  <a:srgbClr val="FFFFFF"/>
                </a:solidFill>
                <a:latin typeface="Arial" charset="0"/>
              </a:rPr>
              <a:t>For this we need to introduce the concept of ‘Liability’ or ‘liability threshold models’</a:t>
            </a:r>
          </a:p>
          <a:p>
            <a:endParaRPr lang="en-GB" altLang="en-US" dirty="0">
              <a:solidFill>
                <a:srgbClr val="FFFFFF"/>
              </a:solidFill>
              <a:latin typeface="Arial" charset="0"/>
            </a:endParaRPr>
          </a:p>
          <a:p>
            <a:r>
              <a:rPr lang="en-GB" altLang="en-US" dirty="0">
                <a:solidFill>
                  <a:srgbClr val="FFFFFF"/>
                </a:solidFill>
                <a:latin typeface="Arial" charset="0"/>
              </a:rPr>
              <a:t>This is followed by a more mathematical description of the model</a:t>
            </a:r>
            <a:endParaRPr lang="en-US" altLang="en-US" dirty="0">
              <a:solidFill>
                <a:srgbClr val="FFFFFF"/>
              </a:solidFill>
              <a:latin typeface="Arial" charset="0"/>
            </a:endParaRPr>
          </a:p>
        </p:txBody>
      </p:sp>
    </p:spTree>
    <p:extLst>
      <p:ext uri="{BB962C8B-B14F-4D97-AF65-F5344CB8AC3E}">
        <p14:creationId xmlns:p14="http://schemas.microsoft.com/office/powerpoint/2010/main" val="3104027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0990" y="-32385"/>
            <a:ext cx="10149840" cy="1371601"/>
          </a:xfrm>
          <a:noFill/>
        </p:spPr>
        <p:txBody>
          <a:bodyPr/>
          <a:lstStyle/>
          <a:p>
            <a:r>
              <a:rPr lang="en-US" altLang="en-US" sz="4800" b="1">
                <a:latin typeface="Arial" charset="0"/>
              </a:rPr>
              <a:t>Expected cell  proportions </a:t>
            </a:r>
            <a:endParaRPr lang="en-US" altLang="en-US" sz="4800">
              <a:latin typeface="Arial" charset="0"/>
            </a:endParaRPr>
          </a:p>
        </p:txBody>
      </p:sp>
      <p:grpSp>
        <p:nvGrpSpPr>
          <p:cNvPr id="17411" name="Group 13"/>
          <p:cNvGrpSpPr>
            <a:grpSpLocks/>
          </p:cNvGrpSpPr>
          <p:nvPr/>
        </p:nvGrpSpPr>
        <p:grpSpPr bwMode="auto">
          <a:xfrm>
            <a:off x="1005069" y="1215391"/>
            <a:ext cx="9752467" cy="2061210"/>
            <a:chOff x="837557" y="1012825"/>
            <a:chExt cx="8127056" cy="1717675"/>
          </a:xfrm>
        </p:grpSpPr>
        <p:pic>
          <p:nvPicPr>
            <p:cNvPr id="17416" name="Picture 157" descr="BNconUna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79" y="1012825"/>
              <a:ext cx="1512234"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417" name="Object 10"/>
            <p:cNvGraphicFramePr>
              <a:graphicFrameLocks noChangeAspect="1"/>
            </p:cNvGraphicFramePr>
            <p:nvPr>
              <p:extLst>
                <p:ext uri="{D42A27DB-BD31-4B8C-83A1-F6EECF244321}">
                  <p14:modId xmlns:p14="http://schemas.microsoft.com/office/powerpoint/2010/main" val="1564400583"/>
                </p:ext>
              </p:extLst>
            </p:nvPr>
          </p:nvGraphicFramePr>
          <p:xfrm>
            <a:off x="837557" y="1116013"/>
            <a:ext cx="5835650" cy="1614487"/>
          </p:xfrm>
          <a:graphic>
            <a:graphicData uri="http://schemas.openxmlformats.org/presentationml/2006/ole">
              <mc:AlternateContent xmlns:mc="http://schemas.openxmlformats.org/markup-compatibility/2006">
                <mc:Choice xmlns:v="urn:schemas-microsoft-com:vml" Requires="v">
                  <p:oleObj spid="_x0000_s4139" name="Equation" r:id="rId5" imgW="1790700" imgH="495300" progId="Equation.3">
                    <p:embed/>
                  </p:oleObj>
                </mc:Choice>
                <mc:Fallback>
                  <p:oleObj name="Equation" r:id="rId5" imgW="1790700" imgH="495300" progId="Equation.3">
                    <p:embed/>
                    <p:pic>
                      <p:nvPicPr>
                        <p:cNvPr id="17417" name="Object 10"/>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837557" y="1116013"/>
                          <a:ext cx="5835650" cy="161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7412" name="Group 12"/>
          <p:cNvGrpSpPr>
            <a:grpSpLocks/>
          </p:cNvGrpSpPr>
          <p:nvPr/>
        </p:nvGrpSpPr>
        <p:grpSpPr bwMode="auto">
          <a:xfrm>
            <a:off x="1116330" y="3954780"/>
            <a:ext cx="9555480" cy="4048126"/>
            <a:chOff x="930275" y="3295650"/>
            <a:chExt cx="7962900" cy="3373438"/>
          </a:xfrm>
        </p:grpSpPr>
        <p:pic>
          <p:nvPicPr>
            <p:cNvPr id="17413" name="Picture 158" descr="BNdis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40572" y="4313258"/>
              <a:ext cx="1452603" cy="1564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7414" name="Object 11"/>
            <p:cNvGraphicFramePr>
              <a:graphicFrameLocks noChangeAspect="1"/>
            </p:cNvGraphicFramePr>
            <p:nvPr/>
          </p:nvGraphicFramePr>
          <p:xfrm>
            <a:off x="938213" y="3295650"/>
            <a:ext cx="5835650" cy="1614488"/>
          </p:xfrm>
          <a:graphic>
            <a:graphicData uri="http://schemas.openxmlformats.org/presentationml/2006/ole">
              <mc:AlternateContent xmlns:mc="http://schemas.openxmlformats.org/markup-compatibility/2006">
                <mc:Choice xmlns:v="urn:schemas-microsoft-com:vml" Requires="v">
                  <p:oleObj spid="_x0000_s4140" name="Equation" r:id="rId8" imgW="1790700" imgH="495300" progId="Equation.3">
                    <p:embed/>
                  </p:oleObj>
                </mc:Choice>
                <mc:Fallback>
                  <p:oleObj name="Equation" r:id="rId8" imgW="1790700" imgH="495300" progId="Equation.3">
                    <p:embed/>
                    <p:pic>
                      <p:nvPicPr>
                        <p:cNvPr id="17414" name="Object 11"/>
                        <p:cNvPicPr>
                          <a:picLocks noChangeAspect="1" noChangeArrowheads="1"/>
                        </p:cNvPicPr>
                        <p:nvPr/>
                      </p:nvPicPr>
                      <p:blipFill>
                        <a:blip r:embed="rId9">
                          <a:lum bright="70000" contrast="-70000"/>
                          <a:extLst>
                            <a:ext uri="{28A0092B-C50C-407E-A947-70E740481C1C}">
                              <a14:useLocalDpi xmlns:a14="http://schemas.microsoft.com/office/drawing/2010/main" val="0"/>
                            </a:ext>
                          </a:extLst>
                        </a:blip>
                        <a:srcRect/>
                        <a:stretch>
                          <a:fillRect/>
                        </a:stretch>
                      </p:blipFill>
                      <p:spPr bwMode="auto">
                        <a:xfrm>
                          <a:off x="938213" y="3295650"/>
                          <a:ext cx="5835650" cy="161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5" name="Object 12"/>
            <p:cNvGraphicFramePr>
              <a:graphicFrameLocks noChangeAspect="1"/>
            </p:cNvGraphicFramePr>
            <p:nvPr/>
          </p:nvGraphicFramePr>
          <p:xfrm>
            <a:off x="930275" y="5054600"/>
            <a:ext cx="5835650" cy="1614488"/>
          </p:xfrm>
          <a:graphic>
            <a:graphicData uri="http://schemas.openxmlformats.org/presentationml/2006/ole">
              <mc:AlternateContent xmlns:mc="http://schemas.openxmlformats.org/markup-compatibility/2006">
                <mc:Choice xmlns:v="urn:schemas-microsoft-com:vml" Requires="v">
                  <p:oleObj spid="_x0000_s4141" name="Equation" r:id="rId10" imgW="1790700" imgH="495300" progId="Equation.3">
                    <p:embed/>
                  </p:oleObj>
                </mc:Choice>
                <mc:Fallback>
                  <p:oleObj name="Equation" r:id="rId10" imgW="1790700" imgH="495300" progId="Equation.3">
                    <p:embed/>
                    <p:pic>
                      <p:nvPicPr>
                        <p:cNvPr id="17415" name="Object 12"/>
                        <p:cNvPicPr>
                          <a:picLocks noChangeAspect="1" noChangeArrowheads="1"/>
                        </p:cNvPicPr>
                        <p:nvPr/>
                      </p:nvPicPr>
                      <p:blipFill>
                        <a:blip r:embed="rId11">
                          <a:lum bright="70000" contrast="-70000"/>
                          <a:extLst>
                            <a:ext uri="{28A0092B-C50C-407E-A947-70E740481C1C}">
                              <a14:useLocalDpi xmlns:a14="http://schemas.microsoft.com/office/drawing/2010/main" val="0"/>
                            </a:ext>
                          </a:extLst>
                        </a:blip>
                        <a:srcRect/>
                        <a:stretch>
                          <a:fillRect/>
                        </a:stretch>
                      </p:blipFill>
                      <p:spPr bwMode="auto">
                        <a:xfrm>
                          <a:off x="930275" y="5054600"/>
                          <a:ext cx="5835650" cy="161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169989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58"/>
          <p:cNvSpPr txBox="1">
            <a:spLocks noChangeArrowheads="1"/>
          </p:cNvSpPr>
          <p:nvPr/>
        </p:nvSpPr>
        <p:spPr bwMode="auto">
          <a:xfrm>
            <a:off x="462869" y="190501"/>
            <a:ext cx="10285187"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r>
              <a:rPr lang="en-US" altLang="en-US" sz="3840" b="1">
                <a:latin typeface="Arial" charset="0"/>
              </a:rPr>
              <a:t>Estimation of Correlations and Thresholds </a:t>
            </a:r>
          </a:p>
          <a:p>
            <a:pPr algn="ctr">
              <a:spcBef>
                <a:spcPct val="0"/>
              </a:spcBef>
              <a:buSzTx/>
              <a:buFontTx/>
              <a:buNone/>
            </a:pPr>
            <a:r>
              <a:rPr lang="en-US" altLang="en-US" sz="3840" b="1">
                <a:latin typeface="Arial" charset="0"/>
              </a:rPr>
              <a:t> </a:t>
            </a:r>
          </a:p>
        </p:txBody>
      </p:sp>
      <p:graphicFrame>
        <p:nvGraphicFramePr>
          <p:cNvPr id="2" name="Table 1"/>
          <p:cNvGraphicFramePr>
            <a:graphicFrameLocks noGrp="1"/>
          </p:cNvGraphicFramePr>
          <p:nvPr/>
        </p:nvGraphicFramePr>
        <p:xfrm>
          <a:off x="733426" y="4589145"/>
          <a:ext cx="4095749" cy="2383558"/>
        </p:xfrm>
        <a:graphic>
          <a:graphicData uri="http://schemas.openxmlformats.org/drawingml/2006/table">
            <a:tbl>
              <a:tblPr firstRow="1" bandRow="1">
                <a:tableStyleId>{F5AB1C69-6EDB-4FF4-983F-18BD219EF322}</a:tableStyleId>
              </a:tblPr>
              <a:tblGrid>
                <a:gridCol w="1518649">
                  <a:extLst>
                    <a:ext uri="{9D8B030D-6E8A-4147-A177-3AD203B41FA5}">
                      <a16:colId xmlns:a16="http://schemas.microsoft.com/office/drawing/2014/main" val="20000"/>
                    </a:ext>
                  </a:extLst>
                </a:gridCol>
                <a:gridCol w="1288550">
                  <a:extLst>
                    <a:ext uri="{9D8B030D-6E8A-4147-A177-3AD203B41FA5}">
                      <a16:colId xmlns:a16="http://schemas.microsoft.com/office/drawing/2014/main" val="20001"/>
                    </a:ext>
                  </a:extLst>
                </a:gridCol>
                <a:gridCol w="1288550">
                  <a:extLst>
                    <a:ext uri="{9D8B030D-6E8A-4147-A177-3AD203B41FA5}">
                      <a16:colId xmlns:a16="http://schemas.microsoft.com/office/drawing/2014/main" val="20002"/>
                    </a:ext>
                  </a:extLst>
                </a:gridCol>
              </a:tblGrid>
              <a:tr h="987559">
                <a:tc>
                  <a:txBody>
                    <a:bodyPr/>
                    <a:lstStyle/>
                    <a:p>
                      <a:r>
                        <a:rPr lang="en-GB" sz="2900" dirty="0"/>
                        <a:t>         y2                           </a:t>
                      </a:r>
                    </a:p>
                    <a:p>
                      <a:r>
                        <a:rPr lang="en-GB" sz="2900" dirty="0"/>
                        <a:t>y1</a:t>
                      </a:r>
                      <a:endParaRPr lang="en-US" sz="2900" dirty="0"/>
                    </a:p>
                  </a:txBody>
                  <a:tcPr marL="109753" marR="109753" marT="54868" marB="54868"/>
                </a:tc>
                <a:tc>
                  <a:txBody>
                    <a:bodyPr/>
                    <a:lstStyle/>
                    <a:p>
                      <a:pPr algn="ctr"/>
                      <a:r>
                        <a:rPr lang="en-GB" sz="3800" dirty="0"/>
                        <a:t>0</a:t>
                      </a:r>
                      <a:endParaRPr lang="en-US" sz="3800" dirty="0"/>
                    </a:p>
                  </a:txBody>
                  <a:tcPr marL="109753" marR="109753" marT="54868" marB="54868"/>
                </a:tc>
                <a:tc>
                  <a:txBody>
                    <a:bodyPr/>
                    <a:lstStyle/>
                    <a:p>
                      <a:pPr algn="ctr"/>
                      <a:r>
                        <a:rPr lang="en-GB" sz="3800" dirty="0"/>
                        <a:t>1</a:t>
                      </a:r>
                      <a:endParaRPr lang="en-US" sz="3800" dirty="0"/>
                    </a:p>
                  </a:txBody>
                  <a:tcPr marL="109753" marR="109753" marT="54868" marB="54868"/>
                </a:tc>
                <a:extLst>
                  <a:ext uri="{0D108BD9-81ED-4DB2-BD59-A6C34878D82A}">
                    <a16:rowId xmlns:a16="http://schemas.microsoft.com/office/drawing/2014/main" val="10000"/>
                  </a:ext>
                </a:extLst>
              </a:tr>
              <a:tr h="694951">
                <a:tc>
                  <a:txBody>
                    <a:bodyPr/>
                    <a:lstStyle/>
                    <a:p>
                      <a:pPr algn="ctr"/>
                      <a:r>
                        <a:rPr lang="en-GB" sz="3800" b="1" dirty="0">
                          <a:solidFill>
                            <a:srgbClr val="000000"/>
                          </a:solidFill>
                        </a:rPr>
                        <a:t>0</a:t>
                      </a:r>
                      <a:endParaRPr lang="en-US" sz="3800" b="1" dirty="0">
                        <a:solidFill>
                          <a:srgbClr val="000000"/>
                        </a:solidFill>
                      </a:endParaRPr>
                    </a:p>
                  </a:txBody>
                  <a:tcPr marL="109753" marR="109753" marT="54868" marB="54868"/>
                </a:tc>
                <a:tc>
                  <a:txBody>
                    <a:bodyPr/>
                    <a:lstStyle/>
                    <a:p>
                      <a:pPr algn="ctr"/>
                      <a:r>
                        <a:rPr lang="en-GB" sz="3800" b="1" dirty="0">
                          <a:solidFill>
                            <a:srgbClr val="000000"/>
                          </a:solidFill>
                        </a:rPr>
                        <a:t>.87</a:t>
                      </a:r>
                      <a:endParaRPr lang="en-US" sz="3800" b="1" dirty="0">
                        <a:solidFill>
                          <a:srgbClr val="000000"/>
                        </a:solidFill>
                      </a:endParaRPr>
                    </a:p>
                  </a:txBody>
                  <a:tcPr marL="109753" marR="109753" marT="54868" marB="54868"/>
                </a:tc>
                <a:tc>
                  <a:txBody>
                    <a:bodyPr/>
                    <a:lstStyle/>
                    <a:p>
                      <a:pPr algn="ctr"/>
                      <a:r>
                        <a:rPr lang="en-GB" sz="3800" b="1" dirty="0">
                          <a:solidFill>
                            <a:srgbClr val="000000"/>
                          </a:solidFill>
                        </a:rPr>
                        <a:t>.05</a:t>
                      </a:r>
                      <a:endParaRPr lang="en-US" sz="3800" b="1" dirty="0">
                        <a:solidFill>
                          <a:srgbClr val="000000"/>
                        </a:solidFill>
                      </a:endParaRPr>
                    </a:p>
                  </a:txBody>
                  <a:tcPr marL="109753" marR="109753" marT="54868" marB="54868"/>
                </a:tc>
                <a:extLst>
                  <a:ext uri="{0D108BD9-81ED-4DB2-BD59-A6C34878D82A}">
                    <a16:rowId xmlns:a16="http://schemas.microsoft.com/office/drawing/2014/main" val="10001"/>
                  </a:ext>
                </a:extLst>
              </a:tr>
              <a:tr h="694951">
                <a:tc>
                  <a:txBody>
                    <a:bodyPr/>
                    <a:lstStyle/>
                    <a:p>
                      <a:pPr algn="ctr"/>
                      <a:r>
                        <a:rPr lang="en-GB" sz="3800" b="1" dirty="0">
                          <a:solidFill>
                            <a:srgbClr val="000000"/>
                          </a:solidFill>
                        </a:rPr>
                        <a:t>1</a:t>
                      </a:r>
                      <a:endParaRPr lang="en-US" sz="3800" b="1" dirty="0">
                        <a:solidFill>
                          <a:srgbClr val="000000"/>
                        </a:solidFill>
                      </a:endParaRPr>
                    </a:p>
                  </a:txBody>
                  <a:tcPr marL="109753" marR="109753" marT="54868" marB="54868"/>
                </a:tc>
                <a:tc>
                  <a:txBody>
                    <a:bodyPr/>
                    <a:lstStyle/>
                    <a:p>
                      <a:pPr algn="ctr"/>
                      <a:r>
                        <a:rPr lang="en-GB" sz="3800" b="1" dirty="0">
                          <a:solidFill>
                            <a:srgbClr val="000000"/>
                          </a:solidFill>
                        </a:rPr>
                        <a:t>.05</a:t>
                      </a:r>
                      <a:endParaRPr lang="en-US" sz="3800" b="1" dirty="0">
                        <a:solidFill>
                          <a:srgbClr val="000000"/>
                        </a:solidFill>
                      </a:endParaRPr>
                    </a:p>
                  </a:txBody>
                  <a:tcPr marL="109753" marR="109753" marT="54868" marB="54868"/>
                </a:tc>
                <a:tc>
                  <a:txBody>
                    <a:bodyPr/>
                    <a:lstStyle/>
                    <a:p>
                      <a:pPr algn="ctr"/>
                      <a:r>
                        <a:rPr lang="en-GB" sz="3800" b="1" dirty="0">
                          <a:solidFill>
                            <a:srgbClr val="000000"/>
                          </a:solidFill>
                        </a:rPr>
                        <a:t>.03</a:t>
                      </a:r>
                      <a:endParaRPr lang="en-US" sz="3800" b="1" dirty="0">
                        <a:solidFill>
                          <a:srgbClr val="000000"/>
                        </a:solidFill>
                      </a:endParaRPr>
                    </a:p>
                  </a:txBody>
                  <a:tcPr marL="109753" marR="109753" marT="54868" marB="54868"/>
                </a:tc>
                <a:extLst>
                  <a:ext uri="{0D108BD9-81ED-4DB2-BD59-A6C34878D82A}">
                    <a16:rowId xmlns:a16="http://schemas.microsoft.com/office/drawing/2014/main" val="10002"/>
                  </a:ext>
                </a:extLst>
              </a:tr>
            </a:tbl>
          </a:graphicData>
        </a:graphic>
      </p:graphicFrame>
      <p:sp>
        <p:nvSpPr>
          <p:cNvPr id="13" name="Rectangle 3"/>
          <p:cNvSpPr txBox="1">
            <a:spLocks noChangeArrowheads="1"/>
          </p:cNvSpPr>
          <p:nvPr/>
        </p:nvSpPr>
        <p:spPr>
          <a:xfrm>
            <a:off x="0" y="1089661"/>
            <a:ext cx="10607040" cy="2419350"/>
          </a:xfrm>
          <a:prstGeom prst="rect">
            <a:avLst/>
          </a:prstGeom>
        </p:spPr>
        <p:txBody>
          <a:bodyPr/>
          <a:lstStyle>
            <a:lvl1pPr marL="342900" indent="-342900" algn="l" defTabSz="762000"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8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a:lstStyle>
          <a:p>
            <a:pPr>
              <a:defRPr/>
            </a:pPr>
            <a:r>
              <a:rPr lang="en-GB" altLang="en-US" sz="2400" dirty="0">
                <a:solidFill>
                  <a:srgbClr val="FFFFFF"/>
                </a:solidFill>
                <a:latin typeface="Arial" panose="020B0604020202020204" pitchFamily="34" charset="0"/>
                <a:cs typeface="Arial" panose="020B0604020202020204" pitchFamily="34" charset="0"/>
              </a:rPr>
              <a:t>Since the Bivariate Normal distribution is a known mathematical distribution, for each correlation (∑) and any set of thresholds on the liabilities we know what the expected proportions are in each cell. </a:t>
            </a:r>
          </a:p>
          <a:p>
            <a:pPr>
              <a:defRPr/>
            </a:pPr>
            <a:endParaRPr lang="en-US" altLang="en-US" sz="2400" kern="0" dirty="0">
              <a:solidFill>
                <a:srgbClr val="FFFFFF"/>
              </a:solidFill>
              <a:latin typeface="Arial" panose="020B0604020202020204" pitchFamily="34" charset="0"/>
              <a:cs typeface="Arial" panose="020B0604020202020204" pitchFamily="34" charset="0"/>
            </a:endParaRPr>
          </a:p>
          <a:p>
            <a:pPr>
              <a:defRPr/>
            </a:pPr>
            <a:r>
              <a:rPr lang="en-GB" sz="2400" dirty="0">
                <a:solidFill>
                  <a:srgbClr val="FFFFFF"/>
                </a:solidFill>
                <a:latin typeface="Arial" panose="020B0604020202020204" pitchFamily="34" charset="0"/>
                <a:cs typeface="Arial" panose="020B0604020202020204" pitchFamily="34" charset="0"/>
              </a:rPr>
              <a:t>Therefore, observed cell proportions of our data will inform on the most likely correlation and </a:t>
            </a:r>
            <a:r>
              <a:rPr lang="en-US" sz="2400" dirty="0">
                <a:solidFill>
                  <a:srgbClr val="FFFFFF"/>
                </a:solidFill>
                <a:latin typeface="Arial" panose="020B0604020202020204" pitchFamily="34" charset="0"/>
                <a:cs typeface="Arial" panose="020B0604020202020204" pitchFamily="34" charset="0"/>
              </a:rPr>
              <a:t>threshold on each liability.</a:t>
            </a:r>
          </a:p>
          <a:p>
            <a:pPr>
              <a:defRPr/>
            </a:pPr>
            <a:endParaRPr lang="en-US" altLang="en-US" sz="2400" kern="0" dirty="0">
              <a:solidFill>
                <a:srgbClr val="FFFFFF"/>
              </a:solidFill>
              <a:latin typeface="Arial" panose="020B0604020202020204" pitchFamily="34" charset="0"/>
              <a:cs typeface="Arial" panose="020B0604020202020204" pitchFamily="34" charset="0"/>
            </a:endParaRPr>
          </a:p>
          <a:p>
            <a:pPr>
              <a:lnSpc>
                <a:spcPct val="50000"/>
              </a:lnSpc>
              <a:buFontTx/>
              <a:buNone/>
              <a:defRPr/>
            </a:pPr>
            <a:endParaRPr lang="en-US" altLang="en-US" sz="2400" kern="0" dirty="0">
              <a:solidFill>
                <a:srgbClr val="FFFFFF"/>
              </a:solidFill>
              <a:latin typeface="Arial" panose="020B0604020202020204" pitchFamily="34" charset="0"/>
              <a:cs typeface="Arial" panose="020B0604020202020204" pitchFamily="34" charset="0"/>
            </a:endParaRPr>
          </a:p>
        </p:txBody>
      </p:sp>
      <p:sp>
        <p:nvSpPr>
          <p:cNvPr id="18454" name="TextBox 13"/>
          <p:cNvSpPr txBox="1">
            <a:spLocks noChangeArrowheads="1"/>
          </p:cNvSpPr>
          <p:nvPr/>
        </p:nvSpPr>
        <p:spPr bwMode="auto">
          <a:xfrm>
            <a:off x="5231791" y="4787266"/>
            <a:ext cx="4361129" cy="112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r>
              <a:rPr lang="en-GB" altLang="en-US" sz="3360">
                <a:latin typeface="Arial" charset="0"/>
              </a:rPr>
              <a:t>r = 0.60</a:t>
            </a:r>
          </a:p>
          <a:p>
            <a:pPr algn="ctr">
              <a:spcBef>
                <a:spcPct val="0"/>
              </a:spcBef>
              <a:buSzTx/>
              <a:buFontTx/>
              <a:buNone/>
            </a:pPr>
            <a:r>
              <a:rPr lang="en-GB" altLang="en-US" sz="3360">
                <a:latin typeface="Arial" charset="0"/>
              </a:rPr>
              <a:t>T</a:t>
            </a:r>
            <a:r>
              <a:rPr lang="en-GB" altLang="en-US" sz="3360" baseline="-25000">
                <a:latin typeface="Arial" charset="0"/>
              </a:rPr>
              <a:t>c1</a:t>
            </a:r>
            <a:r>
              <a:rPr lang="en-GB" altLang="en-US" sz="3360">
                <a:latin typeface="Arial" charset="0"/>
              </a:rPr>
              <a:t>=T</a:t>
            </a:r>
            <a:r>
              <a:rPr lang="en-GB" altLang="en-US" sz="3360" baseline="-25000">
                <a:latin typeface="Arial" charset="0"/>
              </a:rPr>
              <a:t>c2</a:t>
            </a:r>
            <a:r>
              <a:rPr lang="en-GB" altLang="en-US" sz="3360">
                <a:latin typeface="Arial" charset="0"/>
              </a:rPr>
              <a:t> = 1.4 (z-value)</a:t>
            </a:r>
          </a:p>
        </p:txBody>
      </p:sp>
    </p:spTree>
    <p:extLst>
      <p:ext uri="{BB962C8B-B14F-4D97-AF65-F5344CB8AC3E}">
        <p14:creationId xmlns:p14="http://schemas.microsoft.com/office/powerpoint/2010/main" val="629522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438152"/>
            <a:ext cx="10342606" cy="1590676"/>
          </a:xfrm>
        </p:spPr>
        <p:txBody>
          <a:bodyPr>
            <a:normAutofit fontScale="90000"/>
          </a:bodyPr>
          <a:lstStyle/>
          <a:p>
            <a:r>
              <a:rPr lang="en-US" dirty="0"/>
              <a:t>Intuition behind the Liability Threshold Model  with Multiple </a:t>
            </a:r>
            <a:r>
              <a:rPr lang="en-US" dirty="0" err="1"/>
              <a:t>Cutpoints</a:t>
            </a:r>
            <a:endParaRPr lang="en-US" dirty="0"/>
          </a:p>
        </p:txBody>
      </p:sp>
      <p:sp>
        <p:nvSpPr>
          <p:cNvPr id="7" name="TextBox 6"/>
          <p:cNvSpPr txBox="1"/>
          <p:nvPr/>
        </p:nvSpPr>
        <p:spPr>
          <a:xfrm>
            <a:off x="448524" y="7004375"/>
            <a:ext cx="1761586" cy="954107"/>
          </a:xfrm>
          <a:prstGeom prst="rect">
            <a:avLst/>
          </a:prstGeom>
          <a:noFill/>
        </p:spPr>
        <p:txBody>
          <a:bodyPr wrap="square" rtlCol="0">
            <a:spAutoFit/>
          </a:bodyPr>
          <a:lstStyle/>
          <a:p>
            <a:r>
              <a:rPr lang="en-US" sz="2800" dirty="0"/>
              <a:t>Observed values</a:t>
            </a:r>
          </a:p>
        </p:txBody>
      </p:sp>
      <p:pic>
        <p:nvPicPr>
          <p:cNvPr id="3" name="Picture 2">
            <a:extLst>
              <a:ext uri="{FF2B5EF4-FFF2-40B4-BE49-F238E27FC236}">
                <a16:creationId xmlns:a16="http://schemas.microsoft.com/office/drawing/2014/main" id="{B5502C58-97B2-B04B-8CD8-2D8789205C58}"/>
              </a:ext>
            </a:extLst>
          </p:cNvPr>
          <p:cNvPicPr>
            <a:picLocks noChangeAspect="1"/>
          </p:cNvPicPr>
          <p:nvPr/>
        </p:nvPicPr>
        <p:blipFill>
          <a:blip r:embed="rId2"/>
          <a:stretch>
            <a:fillRect/>
          </a:stretch>
        </p:blipFill>
        <p:spPr>
          <a:xfrm>
            <a:off x="333632" y="2442278"/>
            <a:ext cx="9333728" cy="4972050"/>
          </a:xfrm>
          <a:prstGeom prst="rect">
            <a:avLst/>
          </a:prstGeom>
        </p:spPr>
      </p:pic>
      <p:sp>
        <p:nvSpPr>
          <p:cNvPr id="4" name="Rectangle 3">
            <a:extLst>
              <a:ext uri="{FF2B5EF4-FFF2-40B4-BE49-F238E27FC236}">
                <a16:creationId xmlns:a16="http://schemas.microsoft.com/office/drawing/2014/main" id="{5AF1C9F1-A64B-5842-B6C7-D579BD888300}"/>
              </a:ext>
            </a:extLst>
          </p:cNvPr>
          <p:cNvSpPr/>
          <p:nvPr/>
        </p:nvSpPr>
        <p:spPr>
          <a:xfrm>
            <a:off x="3101282"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1</a:t>
            </a:r>
          </a:p>
        </p:txBody>
      </p:sp>
      <p:sp>
        <p:nvSpPr>
          <p:cNvPr id="10" name="Rectangle 9">
            <a:extLst>
              <a:ext uri="{FF2B5EF4-FFF2-40B4-BE49-F238E27FC236}">
                <a16:creationId xmlns:a16="http://schemas.microsoft.com/office/drawing/2014/main" id="{1C384766-B5BF-294B-972A-AEC997521981}"/>
              </a:ext>
            </a:extLst>
          </p:cNvPr>
          <p:cNvSpPr/>
          <p:nvPr/>
        </p:nvSpPr>
        <p:spPr>
          <a:xfrm>
            <a:off x="4233333"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2</a:t>
            </a:r>
          </a:p>
        </p:txBody>
      </p:sp>
      <p:sp>
        <p:nvSpPr>
          <p:cNvPr id="11" name="Rectangle 10">
            <a:extLst>
              <a:ext uri="{FF2B5EF4-FFF2-40B4-BE49-F238E27FC236}">
                <a16:creationId xmlns:a16="http://schemas.microsoft.com/office/drawing/2014/main" id="{233A4B36-22A1-0844-A8FA-0EA97186EA37}"/>
              </a:ext>
            </a:extLst>
          </p:cNvPr>
          <p:cNvSpPr/>
          <p:nvPr/>
        </p:nvSpPr>
        <p:spPr>
          <a:xfrm>
            <a:off x="5344400"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3</a:t>
            </a:r>
          </a:p>
        </p:txBody>
      </p:sp>
      <p:sp>
        <p:nvSpPr>
          <p:cNvPr id="12" name="Rectangle 11">
            <a:extLst>
              <a:ext uri="{FF2B5EF4-FFF2-40B4-BE49-F238E27FC236}">
                <a16:creationId xmlns:a16="http://schemas.microsoft.com/office/drawing/2014/main" id="{8529569C-599F-9743-89C5-26F353E0FF84}"/>
              </a:ext>
            </a:extLst>
          </p:cNvPr>
          <p:cNvSpPr/>
          <p:nvPr/>
        </p:nvSpPr>
        <p:spPr>
          <a:xfrm>
            <a:off x="6571701" y="2596066"/>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4</a:t>
            </a:r>
          </a:p>
        </p:txBody>
      </p:sp>
      <p:sp>
        <p:nvSpPr>
          <p:cNvPr id="13" name="TextBox 12">
            <a:extLst>
              <a:ext uri="{FF2B5EF4-FFF2-40B4-BE49-F238E27FC236}">
                <a16:creationId xmlns:a16="http://schemas.microsoft.com/office/drawing/2014/main" id="{125BF471-72CC-AB47-8763-F019E990E9DB}"/>
              </a:ext>
            </a:extLst>
          </p:cNvPr>
          <p:cNvSpPr txBox="1"/>
          <p:nvPr/>
        </p:nvSpPr>
        <p:spPr>
          <a:xfrm>
            <a:off x="448524" y="3840215"/>
            <a:ext cx="2183772" cy="954107"/>
          </a:xfrm>
          <a:prstGeom prst="rect">
            <a:avLst/>
          </a:prstGeom>
          <a:noFill/>
        </p:spPr>
        <p:txBody>
          <a:bodyPr wrap="square" rtlCol="0">
            <a:spAutoFit/>
          </a:bodyPr>
          <a:lstStyle/>
          <a:p>
            <a:r>
              <a:rPr lang="en-US" sz="2800" dirty="0"/>
              <a:t>Distribution of the liability </a:t>
            </a:r>
          </a:p>
        </p:txBody>
      </p:sp>
      <p:sp>
        <p:nvSpPr>
          <p:cNvPr id="15" name="Rectangle 14">
            <a:extLst>
              <a:ext uri="{FF2B5EF4-FFF2-40B4-BE49-F238E27FC236}">
                <a16:creationId xmlns:a16="http://schemas.microsoft.com/office/drawing/2014/main" id="{32F2A12A-8499-BA41-BA8C-3403116316FD}"/>
              </a:ext>
            </a:extLst>
          </p:cNvPr>
          <p:cNvSpPr/>
          <p:nvPr/>
        </p:nvSpPr>
        <p:spPr>
          <a:xfrm>
            <a:off x="2489481" y="7146366"/>
            <a:ext cx="461068"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0</a:t>
            </a:r>
            <a:endParaRPr lang="en-US" sz="2800" baseline="-25000"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80888E43-FD49-3045-A8AF-21A52E40FAE2}"/>
              </a:ext>
            </a:extLst>
          </p:cNvPr>
          <p:cNvSpPr/>
          <p:nvPr/>
        </p:nvSpPr>
        <p:spPr>
          <a:xfrm>
            <a:off x="3729932" y="7168677"/>
            <a:ext cx="461068"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1</a:t>
            </a:r>
            <a:endParaRPr lang="en-US" sz="2800" baseline="-25000" dirty="0">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DBBF8FFA-5EC0-7B44-9593-37CB544EE2BB}"/>
              </a:ext>
            </a:extLst>
          </p:cNvPr>
          <p:cNvSpPr/>
          <p:nvPr/>
        </p:nvSpPr>
        <p:spPr>
          <a:xfrm>
            <a:off x="4931501" y="7168677"/>
            <a:ext cx="461068"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2</a:t>
            </a:r>
            <a:endParaRPr lang="en-US" sz="2800" baseline="-250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5377DE95-1481-9746-ACF7-C55E0330998A}"/>
              </a:ext>
            </a:extLst>
          </p:cNvPr>
          <p:cNvSpPr/>
          <p:nvPr/>
        </p:nvSpPr>
        <p:spPr>
          <a:xfrm>
            <a:off x="6038901" y="7178025"/>
            <a:ext cx="461068"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3</a:t>
            </a:r>
            <a:endParaRPr lang="en-US" sz="2800" baseline="-25000" dirty="0">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01A56B54-A89C-9B43-BD68-0EF811A813B8}"/>
              </a:ext>
            </a:extLst>
          </p:cNvPr>
          <p:cNvSpPr/>
          <p:nvPr/>
        </p:nvSpPr>
        <p:spPr>
          <a:xfrm>
            <a:off x="7392062" y="7178025"/>
            <a:ext cx="461068" cy="523220"/>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4</a:t>
            </a:r>
            <a:endParaRPr lang="en-US" sz="2800" baseline="-2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309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77" y="145228"/>
            <a:ext cx="4858759" cy="2956561"/>
          </a:xfrm>
        </p:spPr>
        <p:txBody>
          <a:bodyPr>
            <a:normAutofit/>
          </a:bodyPr>
          <a:lstStyle/>
          <a:p>
            <a:pPr algn="l"/>
            <a:r>
              <a:rPr lang="en-US" sz="3840" dirty="0"/>
              <a:t>Comparison between the regression of the latent y* and the observed y</a:t>
            </a:r>
          </a:p>
        </p:txBody>
      </p:sp>
      <p:pic>
        <p:nvPicPr>
          <p:cNvPr id="6" name="Picture 5"/>
          <p:cNvPicPr>
            <a:picLocks noChangeAspect="1"/>
          </p:cNvPicPr>
          <p:nvPr/>
        </p:nvPicPr>
        <p:blipFill>
          <a:blip r:embed="rId2"/>
          <a:stretch>
            <a:fillRect/>
          </a:stretch>
        </p:blipFill>
        <p:spPr>
          <a:xfrm>
            <a:off x="398929" y="145228"/>
            <a:ext cx="4709160" cy="7680960"/>
          </a:xfrm>
          <a:prstGeom prst="rect">
            <a:avLst/>
          </a:prstGeom>
          <a:solidFill>
            <a:schemeClr val="tx1"/>
          </a:solidFill>
        </p:spPr>
      </p:pic>
      <p:sp>
        <p:nvSpPr>
          <p:cNvPr id="7" name="TextBox 6"/>
          <p:cNvSpPr txBox="1"/>
          <p:nvPr/>
        </p:nvSpPr>
        <p:spPr>
          <a:xfrm>
            <a:off x="5611906" y="3998258"/>
            <a:ext cx="4751293" cy="1754326"/>
          </a:xfrm>
          <a:prstGeom prst="rect">
            <a:avLst/>
          </a:prstGeom>
          <a:noFill/>
        </p:spPr>
        <p:txBody>
          <a:bodyPr wrap="square" rtlCol="0">
            <a:spAutoFit/>
          </a:bodyPr>
          <a:lstStyle/>
          <a:p>
            <a:r>
              <a:rPr lang="en-US" sz="2160" dirty="0"/>
              <a:t>It is important to keep in mind that the scale of the ordinal variable is arbitrary, and therefore it is virtually impossible to compare the slopes of the two graphs (even though they look pretty similar)</a:t>
            </a:r>
          </a:p>
        </p:txBody>
      </p:sp>
    </p:spTree>
    <p:extLst>
      <p:ext uri="{BB962C8B-B14F-4D97-AF65-F5344CB8AC3E}">
        <p14:creationId xmlns:p14="http://schemas.microsoft.com/office/powerpoint/2010/main" val="227002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F8709FF-4BE7-BC4C-8C21-8389D9D2F598}"/>
              </a:ext>
            </a:extLst>
          </p:cNvPr>
          <p:cNvPicPr>
            <a:picLocks noGrp="1" noChangeAspect="1"/>
          </p:cNvPicPr>
          <p:nvPr>
            <p:ph idx="1"/>
          </p:nvPr>
        </p:nvPicPr>
        <p:blipFill>
          <a:blip r:embed="rId2"/>
          <a:stretch>
            <a:fillRect/>
          </a:stretch>
        </p:blipFill>
        <p:spPr>
          <a:xfrm>
            <a:off x="1079604" y="166688"/>
            <a:ext cx="9232692" cy="2901950"/>
          </a:xfrm>
        </p:spPr>
      </p:pic>
      <p:sp>
        <p:nvSpPr>
          <p:cNvPr id="8" name="Content Placeholder 2">
            <a:extLst>
              <a:ext uri="{FF2B5EF4-FFF2-40B4-BE49-F238E27FC236}">
                <a16:creationId xmlns:a16="http://schemas.microsoft.com/office/drawing/2014/main" id="{7E0640CB-6BD8-9E46-BCCE-A697D344D938}"/>
              </a:ext>
            </a:extLst>
          </p:cNvPr>
          <p:cNvSpPr txBox="1">
            <a:spLocks/>
          </p:cNvSpPr>
          <p:nvPr/>
        </p:nvSpPr>
        <p:spPr>
          <a:xfrm>
            <a:off x="754380" y="3472250"/>
            <a:ext cx="9464040" cy="3940106"/>
          </a:xfrm>
          <a:prstGeom prst="rect">
            <a:avLst/>
          </a:prstGeom>
        </p:spPr>
        <p:txBody>
          <a:bodyPr vert="horz" lIns="91440" tIns="45720" rIns="91440" bIns="45720" rtlCol="0">
            <a:normAutofit fontScale="70000" lnSpcReduction="20000"/>
          </a:bodyPr>
          <a:lst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marL="0" indent="0">
              <a:buFont typeface="Arial" panose="020B0604020202020204" pitchFamily="34" charset="0"/>
              <a:buNone/>
            </a:pPr>
            <a:r>
              <a:rPr lang="en-US" dirty="0">
                <a:solidFill>
                  <a:srgbClr val="FFC000"/>
                </a:solidFill>
              </a:rPr>
              <a:t>What happens if we change the default assumptions?</a:t>
            </a:r>
          </a:p>
          <a:p>
            <a:pPr marL="0" indent="0">
              <a:buFont typeface="Arial" panose="020B0604020202020204" pitchFamily="34" charset="0"/>
              <a:buNone/>
            </a:pPr>
            <a:endParaRPr lang="en-US" sz="1600" dirty="0">
              <a:solidFill>
                <a:srgbClr val="FFC000"/>
              </a:solidFill>
            </a:endParaRPr>
          </a:p>
          <a:p>
            <a:pPr marL="0" indent="0">
              <a:buFont typeface="Arial" panose="020B0604020202020204" pitchFamily="34" charset="0"/>
              <a:buNone/>
            </a:pPr>
            <a:r>
              <a:rPr lang="en-US" dirty="0">
                <a:solidFill>
                  <a:srgbClr val="FFC000"/>
                </a:solidFill>
              </a:rPr>
              <a:t>Mean Assumption</a:t>
            </a:r>
            <a:r>
              <a:rPr lang="en-US" dirty="0"/>
              <a:t> </a:t>
            </a:r>
          </a:p>
          <a:p>
            <a:pPr marL="548640" lvl="1" indent="0">
              <a:buNone/>
            </a:pPr>
            <a:r>
              <a:rPr lang="en-US" dirty="0"/>
              <a:t>The intercept (mean) is 0 </a:t>
            </a:r>
          </a:p>
          <a:p>
            <a:pPr marL="548640" lvl="1" indent="0">
              <a:buNone/>
            </a:pPr>
            <a:r>
              <a:rPr lang="en-US" dirty="0">
                <a:solidFill>
                  <a:srgbClr val="FFC000"/>
                </a:solidFill>
              </a:rPr>
              <a:t>or </a:t>
            </a:r>
          </a:p>
          <a:p>
            <a:pPr marL="548640" lvl="1" indent="0">
              <a:buNone/>
            </a:pPr>
            <a:r>
              <a:rPr lang="en-US" dirty="0"/>
              <a:t>The threshold is 0 (</a:t>
            </a:r>
            <a:r>
              <a:rPr lang="en-US" dirty="0" err="1"/>
              <a:t>τ</a:t>
            </a:r>
            <a:r>
              <a:rPr lang="en-US" dirty="0"/>
              <a:t> = 0)  </a:t>
            </a:r>
          </a:p>
          <a:p>
            <a:pPr marL="548640" lvl="1" indent="0">
              <a:buFont typeface="Arial" panose="020B0604020202020204" pitchFamily="34" charset="0"/>
              <a:buNone/>
            </a:pPr>
            <a:r>
              <a:rPr lang="en-US" dirty="0"/>
              <a:t> </a:t>
            </a:r>
            <a:endParaRPr lang="en-US" dirty="0">
              <a:solidFill>
                <a:srgbClr val="FFC000"/>
              </a:solidFill>
            </a:endParaRPr>
          </a:p>
          <a:p>
            <a:pPr marL="0" indent="0">
              <a:buFont typeface="Arial" panose="020B0604020202020204" pitchFamily="34" charset="0"/>
              <a:buNone/>
            </a:pPr>
            <a:r>
              <a:rPr lang="en-US" dirty="0">
                <a:solidFill>
                  <a:srgbClr val="FFC000"/>
                </a:solidFill>
              </a:rPr>
              <a:t>Variance Assumption</a:t>
            </a:r>
            <a:r>
              <a:rPr lang="en-US" dirty="0"/>
              <a:t> </a:t>
            </a:r>
          </a:p>
          <a:p>
            <a:pPr marL="548640" lvl="1" indent="0">
              <a:buFont typeface="Arial" panose="020B0604020202020204" pitchFamily="34" charset="0"/>
              <a:buNone/>
            </a:pPr>
            <a:r>
              <a:rPr lang="en-US" dirty="0" err="1"/>
              <a:t>Var</a:t>
            </a:r>
            <a:r>
              <a:rPr lang="en-US" dirty="0"/>
              <a:t>(</a:t>
            </a:r>
            <a:r>
              <a:rPr lang="en-US" dirty="0" err="1"/>
              <a:t>ε|x</a:t>
            </a:r>
            <a:r>
              <a:rPr lang="en-US" dirty="0"/>
              <a:t>) = 1 in the normal-ogive model</a:t>
            </a:r>
          </a:p>
          <a:p>
            <a:pPr marL="548640" lvl="1" indent="0">
              <a:buFont typeface="Arial" panose="020B0604020202020204" pitchFamily="34" charset="0"/>
              <a:buNone/>
            </a:pPr>
            <a:endParaRPr lang="en-US" dirty="0"/>
          </a:p>
          <a:p>
            <a:pPr marL="0" indent="0">
              <a:buFont typeface="Arial" panose="020B0604020202020204" pitchFamily="34" charset="0"/>
              <a:buNone/>
            </a:pPr>
            <a:r>
              <a:rPr lang="en-US" dirty="0">
                <a:solidFill>
                  <a:srgbClr val="FFC000"/>
                </a:solidFill>
              </a:rPr>
              <a:t>Remember that we can make slightly different assumptions with equal model fit</a:t>
            </a:r>
          </a:p>
        </p:txBody>
      </p:sp>
    </p:spTree>
    <p:extLst>
      <p:ext uri="{BB962C8B-B14F-4D97-AF65-F5344CB8AC3E}">
        <p14:creationId xmlns:p14="http://schemas.microsoft.com/office/powerpoint/2010/main" val="805310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2" y="438152"/>
            <a:ext cx="10342606" cy="1590676"/>
          </a:xfrm>
        </p:spPr>
        <p:txBody>
          <a:bodyPr>
            <a:normAutofit/>
          </a:bodyPr>
          <a:lstStyle/>
          <a:p>
            <a:r>
              <a:rPr lang="en-US" dirty="0"/>
              <a:t>What alternative assumptions could we make?</a:t>
            </a:r>
          </a:p>
        </p:txBody>
      </p:sp>
      <p:pic>
        <p:nvPicPr>
          <p:cNvPr id="3" name="Picture 2">
            <a:extLst>
              <a:ext uri="{FF2B5EF4-FFF2-40B4-BE49-F238E27FC236}">
                <a16:creationId xmlns:a16="http://schemas.microsoft.com/office/drawing/2014/main" id="{B5502C58-97B2-B04B-8CD8-2D8789205C58}"/>
              </a:ext>
            </a:extLst>
          </p:cNvPr>
          <p:cNvPicPr>
            <a:picLocks noChangeAspect="1"/>
          </p:cNvPicPr>
          <p:nvPr/>
        </p:nvPicPr>
        <p:blipFill>
          <a:blip r:embed="rId2"/>
          <a:stretch>
            <a:fillRect/>
          </a:stretch>
        </p:blipFill>
        <p:spPr>
          <a:xfrm>
            <a:off x="333632" y="2442278"/>
            <a:ext cx="9333728" cy="4972050"/>
          </a:xfrm>
          <a:prstGeom prst="rect">
            <a:avLst/>
          </a:prstGeom>
        </p:spPr>
      </p:pic>
      <p:sp>
        <p:nvSpPr>
          <p:cNvPr id="4" name="Rectangle 3">
            <a:extLst>
              <a:ext uri="{FF2B5EF4-FFF2-40B4-BE49-F238E27FC236}">
                <a16:creationId xmlns:a16="http://schemas.microsoft.com/office/drawing/2014/main" id="{5AF1C9F1-A64B-5842-B6C7-D579BD888300}"/>
              </a:ext>
            </a:extLst>
          </p:cNvPr>
          <p:cNvSpPr/>
          <p:nvPr/>
        </p:nvSpPr>
        <p:spPr>
          <a:xfrm>
            <a:off x="3101282"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1</a:t>
            </a:r>
          </a:p>
        </p:txBody>
      </p:sp>
      <p:sp>
        <p:nvSpPr>
          <p:cNvPr id="10" name="Rectangle 9">
            <a:extLst>
              <a:ext uri="{FF2B5EF4-FFF2-40B4-BE49-F238E27FC236}">
                <a16:creationId xmlns:a16="http://schemas.microsoft.com/office/drawing/2014/main" id="{1C384766-B5BF-294B-972A-AEC997521981}"/>
              </a:ext>
            </a:extLst>
          </p:cNvPr>
          <p:cNvSpPr/>
          <p:nvPr/>
        </p:nvSpPr>
        <p:spPr>
          <a:xfrm>
            <a:off x="4233333"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2</a:t>
            </a:r>
          </a:p>
        </p:txBody>
      </p:sp>
      <p:sp>
        <p:nvSpPr>
          <p:cNvPr id="11" name="Rectangle 10">
            <a:extLst>
              <a:ext uri="{FF2B5EF4-FFF2-40B4-BE49-F238E27FC236}">
                <a16:creationId xmlns:a16="http://schemas.microsoft.com/office/drawing/2014/main" id="{233A4B36-22A1-0844-A8FA-0EA97186EA37}"/>
              </a:ext>
            </a:extLst>
          </p:cNvPr>
          <p:cNvSpPr/>
          <p:nvPr/>
        </p:nvSpPr>
        <p:spPr>
          <a:xfrm>
            <a:off x="5344400" y="2510253"/>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3</a:t>
            </a:r>
          </a:p>
        </p:txBody>
      </p:sp>
      <p:sp>
        <p:nvSpPr>
          <p:cNvPr id="12" name="Rectangle 11">
            <a:extLst>
              <a:ext uri="{FF2B5EF4-FFF2-40B4-BE49-F238E27FC236}">
                <a16:creationId xmlns:a16="http://schemas.microsoft.com/office/drawing/2014/main" id="{8529569C-599F-9743-89C5-26F353E0FF84}"/>
              </a:ext>
            </a:extLst>
          </p:cNvPr>
          <p:cNvSpPr/>
          <p:nvPr/>
        </p:nvSpPr>
        <p:spPr>
          <a:xfrm>
            <a:off x="6571701" y="2596066"/>
            <a:ext cx="461068" cy="523220"/>
          </a:xfrm>
          <a:prstGeom prst="rect">
            <a:avLst/>
          </a:prstGeom>
        </p:spPr>
        <p:txBody>
          <a:bodyPr wrap="square">
            <a:spAutoFit/>
          </a:bodyPr>
          <a:lstStyle/>
          <a:p>
            <a:r>
              <a:rPr lang="el-GR" sz="2800" dirty="0">
                <a:latin typeface="Times New Roman" panose="02020603050405020304" pitchFamily="18" charset="0"/>
                <a:cs typeface="Times New Roman" panose="02020603050405020304" pitchFamily="18" charset="0"/>
              </a:rPr>
              <a:t>τ</a:t>
            </a:r>
            <a:r>
              <a:rPr lang="en-US" sz="2800" baseline="-25000" dirty="0">
                <a:latin typeface="Times New Roman" panose="02020603050405020304" pitchFamily="18" charset="0"/>
                <a:cs typeface="Times New Roman" panose="02020603050405020304" pitchFamily="18" charset="0"/>
              </a:rPr>
              <a:t>4</a:t>
            </a:r>
          </a:p>
        </p:txBody>
      </p:sp>
      <p:sp>
        <p:nvSpPr>
          <p:cNvPr id="13" name="TextBox 12">
            <a:extLst>
              <a:ext uri="{FF2B5EF4-FFF2-40B4-BE49-F238E27FC236}">
                <a16:creationId xmlns:a16="http://schemas.microsoft.com/office/drawing/2014/main" id="{125BF471-72CC-AB47-8763-F019E990E9DB}"/>
              </a:ext>
            </a:extLst>
          </p:cNvPr>
          <p:cNvSpPr txBox="1"/>
          <p:nvPr/>
        </p:nvSpPr>
        <p:spPr>
          <a:xfrm>
            <a:off x="267511" y="2596066"/>
            <a:ext cx="2183772" cy="954107"/>
          </a:xfrm>
          <a:prstGeom prst="rect">
            <a:avLst/>
          </a:prstGeom>
          <a:noFill/>
        </p:spPr>
        <p:txBody>
          <a:bodyPr wrap="square" rtlCol="0">
            <a:spAutoFit/>
          </a:bodyPr>
          <a:lstStyle/>
          <a:p>
            <a:r>
              <a:rPr lang="en-US" sz="2800" dirty="0"/>
              <a:t>Distribution of the liability </a:t>
            </a:r>
          </a:p>
        </p:txBody>
      </p:sp>
      <p:sp>
        <p:nvSpPr>
          <p:cNvPr id="15" name="Rectangle 14">
            <a:extLst>
              <a:ext uri="{FF2B5EF4-FFF2-40B4-BE49-F238E27FC236}">
                <a16:creationId xmlns:a16="http://schemas.microsoft.com/office/drawing/2014/main" id="{32F2A12A-8499-BA41-BA8C-3403116316FD}"/>
              </a:ext>
            </a:extLst>
          </p:cNvPr>
          <p:cNvSpPr/>
          <p:nvPr/>
        </p:nvSpPr>
        <p:spPr>
          <a:xfrm>
            <a:off x="1501082" y="7414328"/>
            <a:ext cx="2732251" cy="523220"/>
          </a:xfrm>
          <a:prstGeom prst="rect">
            <a:avLst/>
          </a:prstGeom>
        </p:spPr>
        <p:txBody>
          <a:bodyPr wrap="square">
            <a:spAutoFit/>
          </a:bodyPr>
          <a:lstStyle/>
          <a:p>
            <a:r>
              <a:rPr lang="el-GR" sz="2800" dirty="0">
                <a:solidFill>
                  <a:srgbClr val="FFFF00"/>
                </a:solidFill>
                <a:latin typeface="Times New Roman" panose="02020603050405020304" pitchFamily="18" charset="0"/>
                <a:cs typeface="Times New Roman" panose="02020603050405020304" pitchFamily="18" charset="0"/>
              </a:rPr>
              <a:t>τ</a:t>
            </a:r>
            <a:r>
              <a:rPr lang="en-US" sz="2800" baseline="-25000" dirty="0">
                <a:solidFill>
                  <a:srgbClr val="FFFF00"/>
                </a:solidFill>
                <a:latin typeface="Times New Roman" panose="02020603050405020304" pitchFamily="18" charset="0"/>
                <a:cs typeface="Times New Roman" panose="02020603050405020304" pitchFamily="18" charset="0"/>
              </a:rPr>
              <a:t>1  </a:t>
            </a:r>
            <a:r>
              <a:rPr lang="en-US" sz="2800" dirty="0">
                <a:solidFill>
                  <a:srgbClr val="FFFF00"/>
                </a:solidFill>
                <a:latin typeface="Times New Roman" panose="02020603050405020304" pitchFamily="18" charset="0"/>
                <a:cs typeface="Times New Roman" panose="02020603050405020304" pitchFamily="18" charset="0"/>
              </a:rPr>
              <a:t>is is fixed to 0</a:t>
            </a:r>
            <a:endParaRPr lang="en-US" sz="2800" baseline="-25000" dirty="0">
              <a:solidFill>
                <a:srgbClr val="FFFF00"/>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80888E43-FD49-3045-A8AF-21A52E40FAE2}"/>
              </a:ext>
            </a:extLst>
          </p:cNvPr>
          <p:cNvSpPr/>
          <p:nvPr/>
        </p:nvSpPr>
        <p:spPr>
          <a:xfrm>
            <a:off x="130546" y="4235805"/>
            <a:ext cx="3184153" cy="830997"/>
          </a:xfrm>
          <a:prstGeom prst="rect">
            <a:avLst/>
          </a:prstGeom>
        </p:spPr>
        <p:txBody>
          <a:bodyPr wrap="square">
            <a:spAutoFit/>
          </a:bodyPr>
          <a:lstStyle/>
          <a:p>
            <a:r>
              <a:rPr lang="en-US" sz="2400" dirty="0">
                <a:solidFill>
                  <a:srgbClr val="92D050"/>
                </a:solidFill>
                <a:latin typeface="Times New Roman" panose="02020603050405020304" pitchFamily="18" charset="0"/>
                <a:cs typeface="Times New Roman" panose="02020603050405020304" pitchFamily="18" charset="0"/>
              </a:rPr>
              <a:t>The distance between </a:t>
            </a:r>
            <a:r>
              <a:rPr lang="el-GR" sz="2400" dirty="0">
                <a:solidFill>
                  <a:srgbClr val="92D050"/>
                </a:solidFill>
                <a:latin typeface="Times New Roman" panose="02020603050405020304" pitchFamily="18" charset="0"/>
                <a:cs typeface="Times New Roman" panose="02020603050405020304" pitchFamily="18" charset="0"/>
              </a:rPr>
              <a:t>τ</a:t>
            </a:r>
            <a:r>
              <a:rPr lang="en-US" sz="2400" baseline="-25000" dirty="0">
                <a:solidFill>
                  <a:srgbClr val="92D050"/>
                </a:solidFill>
                <a:latin typeface="Times New Roman" panose="02020603050405020304" pitchFamily="18" charset="0"/>
                <a:cs typeface="Times New Roman" panose="02020603050405020304" pitchFamily="18" charset="0"/>
              </a:rPr>
              <a:t>1 </a:t>
            </a:r>
            <a:r>
              <a:rPr lang="en-US" sz="2400" dirty="0">
                <a:solidFill>
                  <a:srgbClr val="92D050"/>
                </a:solidFill>
                <a:latin typeface="Times New Roman" panose="02020603050405020304" pitchFamily="18" charset="0"/>
                <a:cs typeface="Times New Roman" panose="02020603050405020304" pitchFamily="18" charset="0"/>
              </a:rPr>
              <a:t>and </a:t>
            </a:r>
            <a:r>
              <a:rPr lang="el-GR" sz="2400" dirty="0">
                <a:solidFill>
                  <a:srgbClr val="92D050"/>
                </a:solidFill>
                <a:latin typeface="Times New Roman" panose="02020603050405020304" pitchFamily="18" charset="0"/>
                <a:cs typeface="Times New Roman" panose="02020603050405020304" pitchFamily="18" charset="0"/>
              </a:rPr>
              <a:t>τ</a:t>
            </a:r>
            <a:r>
              <a:rPr lang="en-US" sz="2400" baseline="-25000" dirty="0">
                <a:solidFill>
                  <a:srgbClr val="92D050"/>
                </a:solidFill>
                <a:latin typeface="Times New Roman" panose="02020603050405020304" pitchFamily="18" charset="0"/>
                <a:cs typeface="Times New Roman" panose="02020603050405020304" pitchFamily="18" charset="0"/>
              </a:rPr>
              <a:t>2</a:t>
            </a:r>
            <a:r>
              <a:rPr lang="en-US" sz="2400" dirty="0">
                <a:solidFill>
                  <a:srgbClr val="92D050"/>
                </a:solidFill>
                <a:latin typeface="Times New Roman" panose="02020603050405020304" pitchFamily="18" charset="0"/>
                <a:cs typeface="Times New Roman" panose="02020603050405020304" pitchFamily="18" charset="0"/>
              </a:rPr>
              <a:t> is 1</a:t>
            </a:r>
          </a:p>
        </p:txBody>
      </p:sp>
      <p:cxnSp>
        <p:nvCxnSpPr>
          <p:cNvPr id="16" name="Straight Arrow Connector 15">
            <a:extLst>
              <a:ext uri="{FF2B5EF4-FFF2-40B4-BE49-F238E27FC236}">
                <a16:creationId xmlns:a16="http://schemas.microsoft.com/office/drawing/2014/main" id="{21877921-D5F5-3243-8484-A1E34B6117EC}"/>
              </a:ext>
            </a:extLst>
          </p:cNvPr>
          <p:cNvCxnSpPr>
            <a:cxnSpLocks/>
          </p:cNvCxnSpPr>
          <p:nvPr/>
        </p:nvCxnSpPr>
        <p:spPr>
          <a:xfrm flipH="1">
            <a:off x="3461867" y="6139977"/>
            <a:ext cx="771466" cy="0"/>
          </a:xfrm>
          <a:prstGeom prst="straightConnector1">
            <a:avLst/>
          </a:prstGeom>
          <a:ln w="41275">
            <a:solidFill>
              <a:srgbClr val="92D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5AAF7A7-1856-C349-80E0-8B763A55BAD9}"/>
              </a:ext>
            </a:extLst>
          </p:cNvPr>
          <p:cNvSpPr txBox="1"/>
          <p:nvPr/>
        </p:nvSpPr>
        <p:spPr>
          <a:xfrm>
            <a:off x="7809470" y="1659496"/>
            <a:ext cx="2528873" cy="954107"/>
          </a:xfrm>
          <a:prstGeom prst="rect">
            <a:avLst/>
          </a:prstGeom>
          <a:noFill/>
        </p:spPr>
        <p:txBody>
          <a:bodyPr wrap="square" rtlCol="0">
            <a:spAutoFit/>
          </a:bodyPr>
          <a:lstStyle/>
          <a:p>
            <a:r>
              <a:rPr lang="en-US" sz="2800" dirty="0">
                <a:solidFill>
                  <a:schemeClr val="tx2">
                    <a:lumMod val="90000"/>
                  </a:schemeClr>
                </a:solidFill>
              </a:rPr>
              <a:t>Mean of the distribution</a:t>
            </a:r>
          </a:p>
        </p:txBody>
      </p:sp>
      <p:cxnSp>
        <p:nvCxnSpPr>
          <p:cNvPr id="22" name="Straight Arrow Connector 21">
            <a:extLst>
              <a:ext uri="{FF2B5EF4-FFF2-40B4-BE49-F238E27FC236}">
                <a16:creationId xmlns:a16="http://schemas.microsoft.com/office/drawing/2014/main" id="{D0A321F7-8334-354F-B5E9-4E79E631AA1A}"/>
              </a:ext>
            </a:extLst>
          </p:cNvPr>
          <p:cNvCxnSpPr>
            <a:cxnSpLocks/>
            <a:stCxn id="21" idx="1"/>
          </p:cNvCxnSpPr>
          <p:nvPr/>
        </p:nvCxnSpPr>
        <p:spPr>
          <a:xfrm flipH="1">
            <a:off x="5496800" y="2136550"/>
            <a:ext cx="2312670" cy="892400"/>
          </a:xfrm>
          <a:prstGeom prst="straightConnector1">
            <a:avLst/>
          </a:prstGeom>
          <a:ln w="41275">
            <a:solidFill>
              <a:schemeClr val="tx2">
                <a:lumMod val="9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EBD817D-B61D-3B4C-954F-DDAE4D7BFB75}"/>
              </a:ext>
            </a:extLst>
          </p:cNvPr>
          <p:cNvCxnSpPr>
            <a:cxnSpLocks/>
          </p:cNvCxnSpPr>
          <p:nvPr/>
        </p:nvCxnSpPr>
        <p:spPr>
          <a:xfrm>
            <a:off x="1856860" y="4838700"/>
            <a:ext cx="1972190" cy="1009650"/>
          </a:xfrm>
          <a:prstGeom prst="straightConnector1">
            <a:avLst/>
          </a:prstGeom>
          <a:ln w="41275">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3927FB6E-1038-9249-BC28-3609602E8C7B}"/>
              </a:ext>
            </a:extLst>
          </p:cNvPr>
          <p:cNvCxnSpPr>
            <a:cxnSpLocks/>
          </p:cNvCxnSpPr>
          <p:nvPr/>
        </p:nvCxnSpPr>
        <p:spPr>
          <a:xfrm flipV="1">
            <a:off x="2664096" y="6705600"/>
            <a:ext cx="650603" cy="708728"/>
          </a:xfrm>
          <a:prstGeom prst="straightConnector1">
            <a:avLst/>
          </a:prstGeom>
          <a:ln w="412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421F939A-17F6-DF4D-96F7-77F398837BC3}"/>
              </a:ext>
            </a:extLst>
          </p:cNvPr>
          <p:cNvSpPr/>
          <p:nvPr/>
        </p:nvSpPr>
        <p:spPr>
          <a:xfrm>
            <a:off x="5305800" y="7295681"/>
            <a:ext cx="2732251" cy="954107"/>
          </a:xfrm>
          <a:prstGeom prst="rect">
            <a:avLst/>
          </a:prstGeom>
        </p:spPr>
        <p:txBody>
          <a:bodyPr wrap="square">
            <a:spAutoFit/>
          </a:bodyPr>
          <a:lstStyle/>
          <a:p>
            <a:r>
              <a:rPr lang="en-US" sz="2800" dirty="0">
                <a:solidFill>
                  <a:srgbClr val="00B0F0"/>
                </a:solidFill>
                <a:latin typeface="Times New Roman" panose="02020603050405020304" pitchFamily="18" charset="0"/>
                <a:cs typeface="Times New Roman" panose="02020603050405020304" pitchFamily="18" charset="0"/>
              </a:rPr>
              <a:t>The mean is freely estimated</a:t>
            </a:r>
            <a:endParaRPr lang="en-US" sz="2800" baseline="-25000" dirty="0">
              <a:solidFill>
                <a:srgbClr val="00B0F0"/>
              </a:solidFill>
              <a:latin typeface="Times New Roman" panose="02020603050405020304" pitchFamily="18" charset="0"/>
              <a:cs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D56CC173-C4C2-A547-B3BD-CE084A531B12}"/>
              </a:ext>
            </a:extLst>
          </p:cNvPr>
          <p:cNvCxnSpPr>
            <a:cxnSpLocks/>
          </p:cNvCxnSpPr>
          <p:nvPr/>
        </p:nvCxnSpPr>
        <p:spPr>
          <a:xfrm flipH="1" flipV="1">
            <a:off x="5305800" y="6705600"/>
            <a:ext cx="1163015" cy="685332"/>
          </a:xfrm>
          <a:prstGeom prst="straightConnector1">
            <a:avLst/>
          </a:prstGeom>
          <a:ln w="412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599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F8709FF-4BE7-BC4C-8C21-8389D9D2F598}"/>
              </a:ext>
            </a:extLst>
          </p:cNvPr>
          <p:cNvPicPr>
            <a:picLocks noGrp="1" noChangeAspect="1"/>
          </p:cNvPicPr>
          <p:nvPr>
            <p:ph idx="1"/>
          </p:nvPr>
        </p:nvPicPr>
        <p:blipFill>
          <a:blip r:embed="rId2"/>
          <a:stretch>
            <a:fillRect/>
          </a:stretch>
        </p:blipFill>
        <p:spPr>
          <a:xfrm>
            <a:off x="1079604" y="166688"/>
            <a:ext cx="9232692" cy="2901950"/>
          </a:xfrm>
        </p:spPr>
      </p:pic>
      <p:sp>
        <p:nvSpPr>
          <p:cNvPr id="8" name="Content Placeholder 2">
            <a:extLst>
              <a:ext uri="{FF2B5EF4-FFF2-40B4-BE49-F238E27FC236}">
                <a16:creationId xmlns:a16="http://schemas.microsoft.com/office/drawing/2014/main" id="{7E0640CB-6BD8-9E46-BCCE-A697D344D938}"/>
              </a:ext>
            </a:extLst>
          </p:cNvPr>
          <p:cNvSpPr txBox="1">
            <a:spLocks/>
          </p:cNvSpPr>
          <p:nvPr/>
        </p:nvSpPr>
        <p:spPr>
          <a:xfrm>
            <a:off x="754380" y="4324350"/>
            <a:ext cx="9464040" cy="3088006"/>
          </a:xfrm>
          <a:prstGeom prst="rect">
            <a:avLst/>
          </a:prstGeom>
        </p:spPr>
        <p:txBody>
          <a:bodyPr vert="horz" lIns="91440" tIns="45720" rIns="91440" bIns="45720" rtlCol="0">
            <a:normAutofit/>
          </a:bodyPr>
          <a:lst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marL="0" indent="0">
              <a:buFont typeface="Arial" panose="020B0604020202020204" pitchFamily="34" charset="0"/>
              <a:buNone/>
            </a:pPr>
            <a:r>
              <a:rPr lang="en-US" sz="3600" dirty="0"/>
              <a:t>It is important to reiterate that the model fit is the same and that all the parameters can be transformed from one set of assumptions to another.</a:t>
            </a:r>
          </a:p>
        </p:txBody>
      </p:sp>
    </p:spTree>
    <p:extLst>
      <p:ext uri="{BB962C8B-B14F-4D97-AF65-F5344CB8AC3E}">
        <p14:creationId xmlns:p14="http://schemas.microsoft.com/office/powerpoint/2010/main" val="4101821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88620" y="1263016"/>
            <a:ext cx="10022206" cy="6113968"/>
          </a:xfrm>
        </p:spPr>
        <p:txBody>
          <a:bodyPr>
            <a:normAutofit/>
          </a:bodyPr>
          <a:lstStyle/>
          <a:p>
            <a:pPr>
              <a:lnSpc>
                <a:spcPct val="110000"/>
              </a:lnSpc>
            </a:pPr>
            <a:r>
              <a:rPr lang="en-GB" altLang="en-US" sz="2880" dirty="0">
                <a:solidFill>
                  <a:srgbClr val="FFFFFF"/>
                </a:solidFill>
                <a:latin typeface="Arial" charset="0"/>
              </a:rPr>
              <a:t>The likelihood for each observed ordinal response pattern is computed by the expected proportion in the corresponding cell of the bivariate normal distribution</a:t>
            </a:r>
          </a:p>
          <a:p>
            <a:pPr>
              <a:lnSpc>
                <a:spcPct val="110000"/>
              </a:lnSpc>
            </a:pPr>
            <a:r>
              <a:rPr lang="en-GB" altLang="en-US" sz="2880" dirty="0">
                <a:solidFill>
                  <a:srgbClr val="FFFFFF"/>
                </a:solidFill>
                <a:latin typeface="Arial" charset="0"/>
              </a:rPr>
              <a:t>The maximum-likelihood equation for the whole sample is the sum of -2* log of </a:t>
            </a:r>
            <a:r>
              <a:rPr lang="en-US" altLang="en-US" sz="2880" dirty="0">
                <a:solidFill>
                  <a:srgbClr val="FFFFFF"/>
                </a:solidFill>
                <a:latin typeface="Arial" charset="0"/>
              </a:rPr>
              <a:t>of the likelihood of each row of data (e.g. twin pairs)</a:t>
            </a:r>
          </a:p>
          <a:p>
            <a:pPr>
              <a:lnSpc>
                <a:spcPct val="110000"/>
              </a:lnSpc>
            </a:pPr>
            <a:r>
              <a:rPr lang="en-GB" altLang="en-US" sz="2880" dirty="0">
                <a:solidFill>
                  <a:srgbClr val="FFFFFF"/>
                </a:solidFill>
                <a:latin typeface="Arial" charset="0"/>
              </a:rPr>
              <a:t>This -2LL is minimized to obtain the maximum likelihood estimates of the correlation and thresholds</a:t>
            </a:r>
          </a:p>
          <a:p>
            <a:pPr>
              <a:lnSpc>
                <a:spcPct val="110000"/>
              </a:lnSpc>
            </a:pPr>
            <a:r>
              <a:rPr lang="en-GB" altLang="en-US" sz="2880" dirty="0">
                <a:solidFill>
                  <a:srgbClr val="FFFFFF"/>
                </a:solidFill>
                <a:latin typeface="Arial" charset="0"/>
              </a:rPr>
              <a:t>Tetra-choric correlation if </a:t>
            </a:r>
            <a:r>
              <a:rPr lang="en-GB" altLang="en-US" sz="2880" i="1" dirty="0">
                <a:solidFill>
                  <a:srgbClr val="FFFFFF"/>
                </a:solidFill>
                <a:latin typeface="Arial" charset="0"/>
              </a:rPr>
              <a:t>y</a:t>
            </a:r>
            <a:r>
              <a:rPr lang="en-GB" altLang="en-US" sz="2880" dirty="0">
                <a:solidFill>
                  <a:srgbClr val="FFFFFF"/>
                </a:solidFill>
                <a:latin typeface="Arial" charset="0"/>
              </a:rPr>
              <a:t>1 and </a:t>
            </a:r>
            <a:r>
              <a:rPr lang="en-GB" altLang="en-US" sz="2880" i="1" dirty="0">
                <a:solidFill>
                  <a:srgbClr val="FFFFFF"/>
                </a:solidFill>
                <a:latin typeface="Arial" charset="0"/>
              </a:rPr>
              <a:t>y</a:t>
            </a:r>
            <a:r>
              <a:rPr lang="en-GB" altLang="en-US" sz="2880" dirty="0">
                <a:solidFill>
                  <a:srgbClr val="FFFFFF"/>
                </a:solidFill>
                <a:latin typeface="Arial" charset="0"/>
              </a:rPr>
              <a:t>2 reflect 2 categories (1 Threshold); Poly-choric when &gt;2 categories per liability </a:t>
            </a:r>
            <a:endParaRPr lang="en-US" altLang="en-US" sz="2880" dirty="0">
              <a:solidFill>
                <a:srgbClr val="FFFFFF"/>
              </a:solidFill>
              <a:latin typeface="Arial" charset="0"/>
            </a:endParaRPr>
          </a:p>
          <a:p>
            <a:pPr>
              <a:lnSpc>
                <a:spcPct val="110000"/>
              </a:lnSpc>
            </a:pPr>
            <a:endParaRPr lang="en-US" altLang="en-US" sz="2880" dirty="0">
              <a:solidFill>
                <a:srgbClr val="FFFFFF"/>
              </a:solidFill>
              <a:latin typeface="Arial" charset="0"/>
            </a:endParaRPr>
          </a:p>
          <a:p>
            <a:pPr>
              <a:lnSpc>
                <a:spcPct val="110000"/>
              </a:lnSpc>
            </a:pPr>
            <a:endParaRPr lang="en-US" altLang="en-US" sz="2880" dirty="0">
              <a:solidFill>
                <a:srgbClr val="FFFFFF"/>
              </a:solidFill>
              <a:latin typeface="Arial" charset="0"/>
            </a:endParaRPr>
          </a:p>
        </p:txBody>
      </p:sp>
      <p:sp>
        <p:nvSpPr>
          <p:cNvPr id="19459" name="Rectangle 3"/>
          <p:cNvSpPr>
            <a:spLocks noGrp="1" noChangeArrowheads="1"/>
          </p:cNvSpPr>
          <p:nvPr>
            <p:ph type="title"/>
          </p:nvPr>
        </p:nvSpPr>
        <p:spPr>
          <a:xfrm>
            <a:off x="647700" y="-32385"/>
            <a:ext cx="9326880" cy="1371601"/>
          </a:xfrm>
          <a:noFill/>
        </p:spPr>
        <p:txBody>
          <a:bodyPr vert="horz" lIns="109728" tIns="54864" rIns="109728" bIns="54864" rtlCol="0" anchor="ctr">
            <a:normAutofit/>
          </a:bodyPr>
          <a:lstStyle/>
          <a:p>
            <a:r>
              <a:rPr lang="en-US" altLang="en-US" sz="4320" b="1" dirty="0">
                <a:latin typeface="Arial" charset="0"/>
              </a:rPr>
              <a:t>Bivariate Ordinal Likelihood</a:t>
            </a:r>
          </a:p>
        </p:txBody>
      </p:sp>
    </p:spTree>
    <p:extLst>
      <p:ext uri="{BB962C8B-B14F-4D97-AF65-F5344CB8AC3E}">
        <p14:creationId xmlns:p14="http://schemas.microsoft.com/office/powerpoint/2010/main" val="4225992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300991" y="1609726"/>
            <a:ext cx="9848850" cy="6181724"/>
          </a:xfrm>
        </p:spPr>
        <p:txBody>
          <a:bodyPr>
            <a:normAutofit fontScale="92500" lnSpcReduction="10000"/>
          </a:bodyPr>
          <a:lstStyle/>
          <a:p>
            <a:pPr algn="just">
              <a:lnSpc>
                <a:spcPct val="130000"/>
              </a:lnSpc>
            </a:pPr>
            <a:r>
              <a:rPr lang="en-GB" altLang="en-US" dirty="0">
                <a:solidFill>
                  <a:srgbClr val="FFFFFF"/>
                </a:solidFill>
                <a:latin typeface="Arial" charset="0"/>
              </a:rPr>
              <a:t>Estimate correlation in liabilities separately for MZ and DZ pairs from contingency table</a:t>
            </a:r>
          </a:p>
          <a:p>
            <a:pPr algn="just">
              <a:lnSpc>
                <a:spcPct val="130000"/>
              </a:lnSpc>
            </a:pPr>
            <a:endParaRPr lang="en-GB" altLang="en-US" dirty="0">
              <a:solidFill>
                <a:srgbClr val="FFFFFF"/>
              </a:solidFill>
              <a:latin typeface="Arial" charset="0"/>
            </a:endParaRPr>
          </a:p>
          <a:p>
            <a:pPr algn="just">
              <a:lnSpc>
                <a:spcPct val="130000"/>
              </a:lnSpc>
            </a:pPr>
            <a:r>
              <a:rPr lang="en-GB" altLang="en-US" dirty="0">
                <a:solidFill>
                  <a:srgbClr val="FFFFFF"/>
                </a:solidFill>
                <a:latin typeface="Arial" charset="0"/>
              </a:rPr>
              <a:t>Variance decomposition (A, C, E) can be applied to the </a:t>
            </a:r>
            <a:r>
              <a:rPr lang="en-GB" altLang="en-US" i="1" dirty="0">
                <a:solidFill>
                  <a:srgbClr val="FFFFFF"/>
                </a:solidFill>
                <a:latin typeface="Arial" charset="0"/>
              </a:rPr>
              <a:t>liability </a:t>
            </a:r>
            <a:r>
              <a:rPr lang="en-GB" altLang="en-US" dirty="0">
                <a:solidFill>
                  <a:srgbClr val="FFFFFF"/>
                </a:solidFill>
                <a:latin typeface="Arial" charset="0"/>
              </a:rPr>
              <a:t>of the trait</a:t>
            </a:r>
          </a:p>
          <a:p>
            <a:pPr algn="just">
              <a:lnSpc>
                <a:spcPct val="130000"/>
              </a:lnSpc>
            </a:pPr>
            <a:endParaRPr lang="en-GB" altLang="en-US" dirty="0">
              <a:solidFill>
                <a:srgbClr val="FFFFFF"/>
              </a:solidFill>
              <a:latin typeface="Arial" charset="0"/>
            </a:endParaRPr>
          </a:p>
          <a:p>
            <a:pPr algn="just">
              <a:lnSpc>
                <a:spcPct val="130000"/>
              </a:lnSpc>
            </a:pPr>
            <a:r>
              <a:rPr lang="en-GB" altLang="en-US" dirty="0">
                <a:solidFill>
                  <a:srgbClr val="FFFFFF"/>
                </a:solidFill>
                <a:latin typeface="Arial" charset="0"/>
              </a:rPr>
              <a:t>Correlations in liability are determined by path model</a:t>
            </a:r>
          </a:p>
          <a:p>
            <a:pPr algn="just">
              <a:lnSpc>
                <a:spcPct val="130000"/>
              </a:lnSpc>
            </a:pPr>
            <a:endParaRPr lang="en-GB" altLang="en-US" dirty="0">
              <a:solidFill>
                <a:srgbClr val="FFFFFF"/>
              </a:solidFill>
              <a:latin typeface="Arial" charset="0"/>
            </a:endParaRPr>
          </a:p>
          <a:p>
            <a:pPr algn="just">
              <a:lnSpc>
                <a:spcPct val="130000"/>
              </a:lnSpc>
            </a:pPr>
            <a:r>
              <a:rPr lang="en-GB" altLang="en-US" dirty="0">
                <a:solidFill>
                  <a:srgbClr val="FFFFFF"/>
                </a:solidFill>
                <a:latin typeface="Arial" charset="0"/>
              </a:rPr>
              <a:t>Estimate of the heritability of the </a:t>
            </a:r>
            <a:r>
              <a:rPr lang="en-GB" altLang="en-US" b="1" i="1" dirty="0">
                <a:solidFill>
                  <a:srgbClr val="FF9933"/>
                </a:solidFill>
                <a:latin typeface="Arial" charset="0"/>
              </a:rPr>
              <a:t>liability</a:t>
            </a:r>
          </a:p>
        </p:txBody>
      </p:sp>
      <p:sp>
        <p:nvSpPr>
          <p:cNvPr id="20483" name="Rectangle 3"/>
          <p:cNvSpPr>
            <a:spLocks noGrp="1" noChangeArrowheads="1"/>
          </p:cNvSpPr>
          <p:nvPr>
            <p:ph type="title"/>
          </p:nvPr>
        </p:nvSpPr>
        <p:spPr>
          <a:xfrm>
            <a:off x="822960" y="91440"/>
            <a:ext cx="9326880" cy="1371600"/>
          </a:xfrm>
        </p:spPr>
        <p:txBody>
          <a:bodyPr/>
          <a:lstStyle/>
          <a:p>
            <a:r>
              <a:rPr lang="en-US" altLang="en-US" sz="4800" b="1">
                <a:latin typeface="Arial" charset="0"/>
              </a:rPr>
              <a:t>Twin Models</a:t>
            </a:r>
          </a:p>
        </p:txBody>
      </p:sp>
    </p:spTree>
    <p:extLst>
      <p:ext uri="{BB962C8B-B14F-4D97-AF65-F5344CB8AC3E}">
        <p14:creationId xmlns:p14="http://schemas.microsoft.com/office/powerpoint/2010/main" val="3025692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91440"/>
            <a:ext cx="9326880" cy="1371600"/>
          </a:xfrm>
        </p:spPr>
        <p:txBody>
          <a:bodyPr/>
          <a:lstStyle/>
          <a:p>
            <a:r>
              <a:rPr lang="en-US" altLang="en-US" b="1" dirty="0">
                <a:solidFill>
                  <a:schemeClr val="tx1"/>
                </a:solidFill>
                <a:latin typeface="Arial" charset="0"/>
              </a:rPr>
              <a:t>ACE Liability Model</a:t>
            </a:r>
          </a:p>
        </p:txBody>
      </p:sp>
      <p:sp>
        <p:nvSpPr>
          <p:cNvPr id="21507" name="Text Box 3"/>
          <p:cNvSpPr txBox="1">
            <a:spLocks noChangeArrowheads="1"/>
          </p:cNvSpPr>
          <p:nvPr/>
        </p:nvSpPr>
        <p:spPr bwMode="auto">
          <a:xfrm>
            <a:off x="6597016" y="4791076"/>
            <a:ext cx="30168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440" b="1">
                <a:latin typeface="Tahoma" pitchFamily="34" charset="0"/>
              </a:rPr>
              <a:t>1</a:t>
            </a:r>
            <a:endParaRPr lang="en-US" altLang="en-US" sz="1920" b="1">
              <a:latin typeface="Tahoma" pitchFamily="34" charset="0"/>
            </a:endParaRPr>
          </a:p>
        </p:txBody>
      </p:sp>
      <p:grpSp>
        <p:nvGrpSpPr>
          <p:cNvPr id="21508" name="Group 4"/>
          <p:cNvGrpSpPr>
            <a:grpSpLocks/>
          </p:cNvGrpSpPr>
          <p:nvPr/>
        </p:nvGrpSpPr>
        <p:grpSpPr bwMode="auto">
          <a:xfrm>
            <a:off x="6867526" y="4606291"/>
            <a:ext cx="131444" cy="628650"/>
            <a:chOff x="2631" y="2207"/>
            <a:chExt cx="63" cy="712"/>
          </a:xfrm>
        </p:grpSpPr>
        <p:sp>
          <p:nvSpPr>
            <p:cNvPr id="21573" name="Line 5"/>
            <p:cNvSpPr>
              <a:spLocks noChangeShapeType="1"/>
            </p:cNvSpPr>
            <p:nvPr/>
          </p:nvSpPr>
          <p:spPr bwMode="auto">
            <a:xfrm>
              <a:off x="2663" y="2207"/>
              <a:ext cx="1" cy="6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1574" name="Freeform 6"/>
            <p:cNvSpPr>
              <a:spLocks/>
            </p:cNvSpPr>
            <p:nvPr/>
          </p:nvSpPr>
          <p:spPr bwMode="auto">
            <a:xfrm>
              <a:off x="2631" y="2857"/>
              <a:ext cx="63" cy="62"/>
            </a:xfrm>
            <a:custGeom>
              <a:avLst/>
              <a:gdLst>
                <a:gd name="T0" fmla="*/ 0 w 124"/>
                <a:gd name="T1" fmla="*/ 0 h 125"/>
                <a:gd name="T2" fmla="*/ 1 w 124"/>
                <a:gd name="T3" fmla="*/ 0 h 125"/>
                <a:gd name="T4" fmla="*/ 1 w 124"/>
                <a:gd name="T5" fmla="*/ 0 h 125"/>
                <a:gd name="T6" fmla="*/ 0 w 124"/>
                <a:gd name="T7" fmla="*/ 0 h 125"/>
                <a:gd name="T8" fmla="*/ 0 60000 65536"/>
                <a:gd name="T9" fmla="*/ 0 60000 65536"/>
                <a:gd name="T10" fmla="*/ 0 60000 65536"/>
                <a:gd name="T11" fmla="*/ 0 60000 65536"/>
                <a:gd name="T12" fmla="*/ 0 w 124"/>
                <a:gd name="T13" fmla="*/ 0 h 125"/>
                <a:gd name="T14" fmla="*/ 124 w 124"/>
                <a:gd name="T15" fmla="*/ 125 h 125"/>
              </a:gdLst>
              <a:ahLst/>
              <a:cxnLst>
                <a:cxn ang="T8">
                  <a:pos x="T0" y="T1"/>
                </a:cxn>
                <a:cxn ang="T9">
                  <a:pos x="T2" y="T3"/>
                </a:cxn>
                <a:cxn ang="T10">
                  <a:pos x="T4" y="T5"/>
                </a:cxn>
                <a:cxn ang="T11">
                  <a:pos x="T6" y="T7"/>
                </a:cxn>
              </a:cxnLst>
              <a:rect l="T12" t="T13" r="T14" b="T15"/>
              <a:pathLst>
                <a:path w="124" h="125">
                  <a:moveTo>
                    <a:pt x="0" y="0"/>
                  </a:moveTo>
                  <a:lnTo>
                    <a:pt x="63" y="125"/>
                  </a:lnTo>
                  <a:lnTo>
                    <a:pt x="124" y="0"/>
                  </a:lnTo>
                  <a:lnTo>
                    <a:pt x="0" y="0"/>
                  </a:lnTo>
                  <a:close/>
                </a:path>
              </a:pathLst>
            </a:custGeom>
            <a:solidFill>
              <a:srgbClr val="000000"/>
            </a:solidFill>
            <a:ln w="28575" cmpd="sng">
              <a:solidFill>
                <a:schemeClr val="tx1"/>
              </a:solidFill>
              <a:round/>
              <a:headEnd/>
              <a:tailEnd/>
            </a:ln>
          </p:spPr>
          <p:txBody>
            <a:bodyPr/>
            <a:lstStyle/>
            <a:p>
              <a:endParaRPr lang="en-US" sz="2160"/>
            </a:p>
          </p:txBody>
        </p:sp>
      </p:grpSp>
      <p:sp>
        <p:nvSpPr>
          <p:cNvPr id="21509" name="Text Box 7"/>
          <p:cNvSpPr txBox="1">
            <a:spLocks noChangeArrowheads="1"/>
          </p:cNvSpPr>
          <p:nvPr/>
        </p:nvSpPr>
        <p:spPr bwMode="auto">
          <a:xfrm>
            <a:off x="3539490" y="4760596"/>
            <a:ext cx="30168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440" b="1">
                <a:latin typeface="Tahoma" pitchFamily="34" charset="0"/>
              </a:rPr>
              <a:t>1</a:t>
            </a:r>
            <a:endParaRPr lang="en-US" altLang="en-US" sz="1920" b="1">
              <a:latin typeface="Tahoma" pitchFamily="34" charset="0"/>
            </a:endParaRPr>
          </a:p>
        </p:txBody>
      </p:sp>
      <p:grpSp>
        <p:nvGrpSpPr>
          <p:cNvPr id="21510" name="Group 8"/>
          <p:cNvGrpSpPr>
            <a:grpSpLocks/>
          </p:cNvGrpSpPr>
          <p:nvPr/>
        </p:nvGrpSpPr>
        <p:grpSpPr bwMode="auto">
          <a:xfrm>
            <a:off x="3790950" y="4572000"/>
            <a:ext cx="161926" cy="622936"/>
            <a:chOff x="2631" y="2207"/>
            <a:chExt cx="63" cy="712"/>
          </a:xfrm>
        </p:grpSpPr>
        <p:sp>
          <p:nvSpPr>
            <p:cNvPr id="21571" name="Line 9"/>
            <p:cNvSpPr>
              <a:spLocks noChangeShapeType="1"/>
            </p:cNvSpPr>
            <p:nvPr/>
          </p:nvSpPr>
          <p:spPr bwMode="auto">
            <a:xfrm>
              <a:off x="2663" y="2207"/>
              <a:ext cx="1" cy="65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1572" name="Freeform 10"/>
            <p:cNvSpPr>
              <a:spLocks/>
            </p:cNvSpPr>
            <p:nvPr/>
          </p:nvSpPr>
          <p:spPr bwMode="auto">
            <a:xfrm>
              <a:off x="2631" y="2857"/>
              <a:ext cx="63" cy="62"/>
            </a:xfrm>
            <a:custGeom>
              <a:avLst/>
              <a:gdLst>
                <a:gd name="T0" fmla="*/ 0 w 124"/>
                <a:gd name="T1" fmla="*/ 0 h 125"/>
                <a:gd name="T2" fmla="*/ 1 w 124"/>
                <a:gd name="T3" fmla="*/ 0 h 125"/>
                <a:gd name="T4" fmla="*/ 1 w 124"/>
                <a:gd name="T5" fmla="*/ 0 h 125"/>
                <a:gd name="T6" fmla="*/ 0 w 124"/>
                <a:gd name="T7" fmla="*/ 0 h 125"/>
                <a:gd name="T8" fmla="*/ 0 60000 65536"/>
                <a:gd name="T9" fmla="*/ 0 60000 65536"/>
                <a:gd name="T10" fmla="*/ 0 60000 65536"/>
                <a:gd name="T11" fmla="*/ 0 60000 65536"/>
                <a:gd name="T12" fmla="*/ 0 w 124"/>
                <a:gd name="T13" fmla="*/ 0 h 125"/>
                <a:gd name="T14" fmla="*/ 124 w 124"/>
                <a:gd name="T15" fmla="*/ 125 h 125"/>
              </a:gdLst>
              <a:ahLst/>
              <a:cxnLst>
                <a:cxn ang="T8">
                  <a:pos x="T0" y="T1"/>
                </a:cxn>
                <a:cxn ang="T9">
                  <a:pos x="T2" y="T3"/>
                </a:cxn>
                <a:cxn ang="T10">
                  <a:pos x="T4" y="T5"/>
                </a:cxn>
                <a:cxn ang="T11">
                  <a:pos x="T6" y="T7"/>
                </a:cxn>
              </a:cxnLst>
              <a:rect l="T12" t="T13" r="T14" b="T15"/>
              <a:pathLst>
                <a:path w="124" h="125">
                  <a:moveTo>
                    <a:pt x="0" y="0"/>
                  </a:moveTo>
                  <a:lnTo>
                    <a:pt x="63" y="125"/>
                  </a:lnTo>
                  <a:lnTo>
                    <a:pt x="124" y="0"/>
                  </a:lnTo>
                  <a:lnTo>
                    <a:pt x="0" y="0"/>
                  </a:lnTo>
                  <a:close/>
                </a:path>
              </a:pathLst>
            </a:custGeom>
            <a:solidFill>
              <a:srgbClr val="000000"/>
            </a:solidFill>
            <a:ln w="28575" cmpd="sng">
              <a:solidFill>
                <a:schemeClr val="tx1"/>
              </a:solidFill>
              <a:round/>
              <a:headEnd/>
              <a:tailEnd/>
            </a:ln>
          </p:spPr>
          <p:txBody>
            <a:bodyPr/>
            <a:lstStyle/>
            <a:p>
              <a:endParaRPr lang="en-US" sz="2160"/>
            </a:p>
          </p:txBody>
        </p:sp>
      </p:grpSp>
      <p:sp>
        <p:nvSpPr>
          <p:cNvPr id="21511" name="Text Box 11"/>
          <p:cNvSpPr txBox="1">
            <a:spLocks noChangeArrowheads="1"/>
          </p:cNvSpPr>
          <p:nvPr/>
        </p:nvSpPr>
        <p:spPr bwMode="auto">
          <a:xfrm>
            <a:off x="3337560" y="7105650"/>
            <a:ext cx="1743076"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US" altLang="en-US" sz="1920" b="1">
                <a:solidFill>
                  <a:srgbClr val="FFFFFF"/>
                </a:solidFill>
                <a:latin typeface="Tahoma" pitchFamily="34" charset="0"/>
              </a:rPr>
              <a:t>Twin 1</a:t>
            </a:r>
          </a:p>
        </p:txBody>
      </p:sp>
      <p:sp>
        <p:nvSpPr>
          <p:cNvPr id="21512" name="Oval 12"/>
          <p:cNvSpPr>
            <a:spLocks noChangeArrowheads="1"/>
          </p:cNvSpPr>
          <p:nvPr/>
        </p:nvSpPr>
        <p:spPr bwMode="auto">
          <a:xfrm>
            <a:off x="6638926" y="2811780"/>
            <a:ext cx="641984" cy="596266"/>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13" name="Rectangle 13"/>
          <p:cNvSpPr>
            <a:spLocks noChangeArrowheads="1"/>
          </p:cNvSpPr>
          <p:nvPr/>
        </p:nvSpPr>
        <p:spPr bwMode="auto">
          <a:xfrm>
            <a:off x="6791326" y="2922270"/>
            <a:ext cx="2949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 C</a:t>
            </a:r>
            <a:endParaRPr lang="en-US" altLang="en-US" sz="2400" b="1">
              <a:latin typeface="Tahoma" pitchFamily="34" charset="0"/>
            </a:endParaRPr>
          </a:p>
        </p:txBody>
      </p:sp>
      <p:sp>
        <p:nvSpPr>
          <p:cNvPr id="21514" name="Oval 14"/>
          <p:cNvSpPr>
            <a:spLocks noChangeArrowheads="1"/>
          </p:cNvSpPr>
          <p:nvPr/>
        </p:nvSpPr>
        <p:spPr bwMode="auto">
          <a:xfrm>
            <a:off x="7696200" y="2827020"/>
            <a:ext cx="640080" cy="581026"/>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15" name="Rectangle 15"/>
          <p:cNvSpPr>
            <a:spLocks noChangeArrowheads="1"/>
          </p:cNvSpPr>
          <p:nvPr/>
        </p:nvSpPr>
        <p:spPr bwMode="auto">
          <a:xfrm>
            <a:off x="7831456" y="2929890"/>
            <a:ext cx="2789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 E</a:t>
            </a:r>
            <a:endParaRPr lang="en-US" altLang="en-US" sz="2400" b="1">
              <a:latin typeface="Tahoma" pitchFamily="34" charset="0"/>
            </a:endParaRPr>
          </a:p>
        </p:txBody>
      </p:sp>
      <p:sp>
        <p:nvSpPr>
          <p:cNvPr id="21516" name="Oval 16"/>
          <p:cNvSpPr>
            <a:spLocks noChangeArrowheads="1"/>
          </p:cNvSpPr>
          <p:nvPr/>
        </p:nvSpPr>
        <p:spPr bwMode="auto">
          <a:xfrm>
            <a:off x="5577840" y="2794636"/>
            <a:ext cx="640080" cy="613410"/>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17" name="Rectangle 17"/>
          <p:cNvSpPr>
            <a:spLocks noChangeArrowheads="1"/>
          </p:cNvSpPr>
          <p:nvPr/>
        </p:nvSpPr>
        <p:spPr bwMode="auto">
          <a:xfrm>
            <a:off x="5812156" y="2907030"/>
            <a:ext cx="2099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A</a:t>
            </a:r>
            <a:endParaRPr lang="en-US" altLang="en-US" sz="2400" b="1">
              <a:latin typeface="Tahoma" pitchFamily="34" charset="0"/>
            </a:endParaRPr>
          </a:p>
        </p:txBody>
      </p:sp>
      <p:sp>
        <p:nvSpPr>
          <p:cNvPr id="21518" name="Oval 18"/>
          <p:cNvSpPr>
            <a:spLocks noChangeArrowheads="1"/>
          </p:cNvSpPr>
          <p:nvPr/>
        </p:nvSpPr>
        <p:spPr bwMode="auto">
          <a:xfrm>
            <a:off x="6581776" y="3964306"/>
            <a:ext cx="702944" cy="640080"/>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19" name="Rectangle 19"/>
          <p:cNvSpPr>
            <a:spLocks noChangeArrowheads="1"/>
          </p:cNvSpPr>
          <p:nvPr/>
        </p:nvSpPr>
        <p:spPr bwMode="auto">
          <a:xfrm>
            <a:off x="6692266" y="4097656"/>
            <a:ext cx="483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  L</a:t>
            </a:r>
            <a:endParaRPr lang="en-US" altLang="en-US" sz="2400" b="1">
              <a:latin typeface="Tahoma" pitchFamily="34" charset="0"/>
            </a:endParaRPr>
          </a:p>
        </p:txBody>
      </p:sp>
      <p:sp>
        <p:nvSpPr>
          <p:cNvPr id="21520" name="Line 20"/>
          <p:cNvSpPr>
            <a:spLocks noChangeShapeType="1"/>
          </p:cNvSpPr>
          <p:nvPr/>
        </p:nvSpPr>
        <p:spPr bwMode="auto">
          <a:xfrm>
            <a:off x="6968490" y="3411856"/>
            <a:ext cx="1906" cy="55816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21" name="Line 21"/>
          <p:cNvSpPr>
            <a:spLocks noChangeShapeType="1"/>
          </p:cNvSpPr>
          <p:nvPr/>
        </p:nvSpPr>
        <p:spPr bwMode="auto">
          <a:xfrm flipH="1">
            <a:off x="7197091" y="3411856"/>
            <a:ext cx="819150" cy="66865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22" name="Oval 22"/>
          <p:cNvSpPr>
            <a:spLocks noChangeArrowheads="1"/>
          </p:cNvSpPr>
          <p:nvPr/>
        </p:nvSpPr>
        <p:spPr bwMode="auto">
          <a:xfrm>
            <a:off x="3562351" y="2760346"/>
            <a:ext cx="636270" cy="596264"/>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23" name="Rectangle 23"/>
          <p:cNvSpPr>
            <a:spLocks noChangeArrowheads="1"/>
          </p:cNvSpPr>
          <p:nvPr/>
        </p:nvSpPr>
        <p:spPr bwMode="auto">
          <a:xfrm>
            <a:off x="3688080" y="2868930"/>
            <a:ext cx="2949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 C</a:t>
            </a:r>
            <a:endParaRPr lang="en-US" altLang="en-US" sz="2400" b="1">
              <a:latin typeface="Tahoma" pitchFamily="34" charset="0"/>
            </a:endParaRPr>
          </a:p>
        </p:txBody>
      </p:sp>
      <p:sp>
        <p:nvSpPr>
          <p:cNvPr id="21524" name="Oval 24"/>
          <p:cNvSpPr>
            <a:spLocks noChangeArrowheads="1"/>
          </p:cNvSpPr>
          <p:nvPr/>
        </p:nvSpPr>
        <p:spPr bwMode="auto">
          <a:xfrm>
            <a:off x="4617720" y="2777490"/>
            <a:ext cx="638176" cy="579120"/>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25" name="Rectangle 25"/>
          <p:cNvSpPr>
            <a:spLocks noChangeArrowheads="1"/>
          </p:cNvSpPr>
          <p:nvPr/>
        </p:nvSpPr>
        <p:spPr bwMode="auto">
          <a:xfrm>
            <a:off x="4754880" y="2882266"/>
            <a:ext cx="299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a:solidFill>
                  <a:srgbClr val="000000"/>
                </a:solidFill>
                <a:latin typeface="Tahoma" pitchFamily="34" charset="0"/>
              </a:rPr>
              <a:t> A</a:t>
            </a:r>
            <a:endParaRPr lang="en-US" altLang="en-US" sz="2400" b="1" dirty="0">
              <a:latin typeface="Tahoma" pitchFamily="34" charset="0"/>
            </a:endParaRPr>
          </a:p>
        </p:txBody>
      </p:sp>
      <p:sp>
        <p:nvSpPr>
          <p:cNvPr id="21526" name="Oval 26"/>
          <p:cNvSpPr>
            <a:spLocks noChangeArrowheads="1"/>
          </p:cNvSpPr>
          <p:nvPr/>
        </p:nvSpPr>
        <p:spPr bwMode="auto">
          <a:xfrm>
            <a:off x="2499360" y="2743201"/>
            <a:ext cx="638176" cy="613410"/>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27" name="Rectangle 27"/>
          <p:cNvSpPr>
            <a:spLocks noChangeArrowheads="1"/>
          </p:cNvSpPr>
          <p:nvPr/>
        </p:nvSpPr>
        <p:spPr bwMode="auto">
          <a:xfrm>
            <a:off x="2720340" y="2847976"/>
            <a:ext cx="1891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E</a:t>
            </a:r>
            <a:endParaRPr lang="en-US" altLang="en-US" sz="2400" b="1">
              <a:latin typeface="Tahoma" pitchFamily="34" charset="0"/>
            </a:endParaRPr>
          </a:p>
        </p:txBody>
      </p:sp>
      <p:sp>
        <p:nvSpPr>
          <p:cNvPr id="21528" name="Oval 28"/>
          <p:cNvSpPr>
            <a:spLocks noChangeArrowheads="1"/>
          </p:cNvSpPr>
          <p:nvPr/>
        </p:nvSpPr>
        <p:spPr bwMode="auto">
          <a:xfrm>
            <a:off x="3501390" y="3912870"/>
            <a:ext cx="706756" cy="640080"/>
          </a:xfrm>
          <a:prstGeom prst="ellipse">
            <a:avLst/>
          </a:prstGeom>
          <a:solidFill>
            <a:srgbClr val="FFFFFF"/>
          </a:solidFill>
          <a:ln w="28575">
            <a:solidFill>
              <a:srgbClr val="000000"/>
            </a:solidFill>
            <a:round/>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en-US" altLang="en-US" sz="3360" b="1">
              <a:latin typeface="Tahoma" pitchFamily="34" charset="0"/>
            </a:endParaRPr>
          </a:p>
        </p:txBody>
      </p:sp>
      <p:sp>
        <p:nvSpPr>
          <p:cNvPr id="21529" name="Rectangle 29"/>
          <p:cNvSpPr>
            <a:spLocks noChangeArrowheads="1"/>
          </p:cNvSpPr>
          <p:nvPr/>
        </p:nvSpPr>
        <p:spPr bwMode="auto">
          <a:xfrm>
            <a:off x="3621406" y="4030980"/>
            <a:ext cx="483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a:solidFill>
                  <a:srgbClr val="000000"/>
                </a:solidFill>
                <a:latin typeface="Tahoma" pitchFamily="34" charset="0"/>
              </a:rPr>
              <a:t>  L</a:t>
            </a:r>
            <a:endParaRPr lang="en-US" altLang="en-US" sz="2400" b="1">
              <a:latin typeface="Tahoma" pitchFamily="34" charset="0"/>
            </a:endParaRPr>
          </a:p>
        </p:txBody>
      </p:sp>
      <p:sp>
        <p:nvSpPr>
          <p:cNvPr id="21530" name="Line 30"/>
          <p:cNvSpPr>
            <a:spLocks noChangeShapeType="1"/>
          </p:cNvSpPr>
          <p:nvPr/>
        </p:nvSpPr>
        <p:spPr bwMode="auto">
          <a:xfrm>
            <a:off x="3890010" y="3360420"/>
            <a:ext cx="1906" cy="55816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31" name="Line 31"/>
          <p:cNvSpPr>
            <a:spLocks noChangeShapeType="1"/>
          </p:cNvSpPr>
          <p:nvPr/>
        </p:nvSpPr>
        <p:spPr bwMode="auto">
          <a:xfrm flipH="1">
            <a:off x="4116706" y="3360420"/>
            <a:ext cx="819150" cy="66865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32" name="Line 32"/>
          <p:cNvSpPr>
            <a:spLocks noChangeShapeType="1"/>
          </p:cNvSpPr>
          <p:nvPr/>
        </p:nvSpPr>
        <p:spPr bwMode="auto">
          <a:xfrm>
            <a:off x="2809876" y="3360420"/>
            <a:ext cx="78486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33" name="Line 33"/>
          <p:cNvSpPr>
            <a:spLocks noChangeShapeType="1"/>
          </p:cNvSpPr>
          <p:nvPr/>
        </p:nvSpPr>
        <p:spPr bwMode="auto">
          <a:xfrm>
            <a:off x="5892166" y="3415666"/>
            <a:ext cx="836294" cy="61912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34" name="Text Box 34"/>
          <p:cNvSpPr txBox="1">
            <a:spLocks noChangeArrowheads="1"/>
          </p:cNvSpPr>
          <p:nvPr/>
        </p:nvSpPr>
        <p:spPr bwMode="auto">
          <a:xfrm>
            <a:off x="6461760" y="7128510"/>
            <a:ext cx="18669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US" altLang="en-US" sz="1920" b="1">
                <a:solidFill>
                  <a:srgbClr val="FFFFFF"/>
                </a:solidFill>
                <a:latin typeface="Tahoma" pitchFamily="34" charset="0"/>
              </a:rPr>
              <a:t>Twin 2</a:t>
            </a:r>
          </a:p>
        </p:txBody>
      </p:sp>
      <p:sp>
        <p:nvSpPr>
          <p:cNvPr id="21535" name="Rectangle 35"/>
          <p:cNvSpPr>
            <a:spLocks noChangeArrowheads="1"/>
          </p:cNvSpPr>
          <p:nvPr/>
        </p:nvSpPr>
        <p:spPr bwMode="auto">
          <a:xfrm>
            <a:off x="2613661" y="6421756"/>
            <a:ext cx="689610" cy="39243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1920" b="1">
              <a:latin typeface="Tahoma" pitchFamily="34" charset="0"/>
            </a:endParaRPr>
          </a:p>
          <a:p>
            <a:pPr algn="ctr">
              <a:spcBef>
                <a:spcPct val="0"/>
              </a:spcBef>
              <a:buSzTx/>
              <a:buFontTx/>
              <a:buNone/>
            </a:pPr>
            <a:r>
              <a:rPr lang="en-US" altLang="en-US" sz="1920" b="1">
                <a:latin typeface="Tahoma" pitchFamily="34" charset="0"/>
              </a:rPr>
              <a:t>Unaf</a:t>
            </a:r>
          </a:p>
          <a:p>
            <a:pPr algn="ctr">
              <a:spcBef>
                <a:spcPct val="0"/>
              </a:spcBef>
              <a:buSzTx/>
              <a:buFontTx/>
              <a:buNone/>
            </a:pPr>
            <a:endParaRPr lang="en-US" altLang="en-US" sz="1920" b="1">
              <a:latin typeface="Tahoma" pitchFamily="34" charset="0"/>
            </a:endParaRPr>
          </a:p>
        </p:txBody>
      </p:sp>
      <p:grpSp>
        <p:nvGrpSpPr>
          <p:cNvPr id="21536" name="Group 36"/>
          <p:cNvGrpSpPr>
            <a:grpSpLocks/>
          </p:cNvGrpSpPr>
          <p:nvPr/>
        </p:nvGrpSpPr>
        <p:grpSpPr bwMode="auto">
          <a:xfrm>
            <a:off x="2924176" y="5265420"/>
            <a:ext cx="1935480" cy="457200"/>
            <a:chOff x="3115" y="2736"/>
            <a:chExt cx="1016" cy="240"/>
          </a:xfrm>
        </p:grpSpPr>
        <p:sp>
          <p:nvSpPr>
            <p:cNvPr id="21568" name="Rectangle 37"/>
            <p:cNvSpPr>
              <a:spLocks noChangeArrowheads="1"/>
            </p:cNvSpPr>
            <p:nvPr/>
          </p:nvSpPr>
          <p:spPr bwMode="auto">
            <a:xfrm>
              <a:off x="3115" y="2736"/>
              <a:ext cx="1016" cy="24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69" name="Freeform 38"/>
            <p:cNvSpPr>
              <a:spLocks/>
            </p:cNvSpPr>
            <p:nvPr/>
          </p:nvSpPr>
          <p:spPr bwMode="auto">
            <a:xfrm>
              <a:off x="3115" y="2736"/>
              <a:ext cx="1014" cy="240"/>
            </a:xfrm>
            <a:custGeom>
              <a:avLst/>
              <a:gdLst>
                <a:gd name="T0" fmla="*/ 1 w 1844"/>
                <a:gd name="T1" fmla="*/ 0 h 922"/>
                <a:gd name="T2" fmla="*/ 1 w 1844"/>
                <a:gd name="T3" fmla="*/ 0 h 922"/>
                <a:gd name="T4" fmla="*/ 1 w 1844"/>
                <a:gd name="T5" fmla="*/ 0 h 922"/>
                <a:gd name="T6" fmla="*/ 1 w 1844"/>
                <a:gd name="T7" fmla="*/ 0 h 922"/>
                <a:gd name="T8" fmla="*/ 1 w 1844"/>
                <a:gd name="T9" fmla="*/ 0 h 922"/>
                <a:gd name="T10" fmla="*/ 1 w 1844"/>
                <a:gd name="T11" fmla="*/ 0 h 922"/>
                <a:gd name="T12" fmla="*/ 1 w 1844"/>
                <a:gd name="T13" fmla="*/ 0 h 922"/>
                <a:gd name="T14" fmla="*/ 1 w 1844"/>
                <a:gd name="T15" fmla="*/ 0 h 922"/>
                <a:gd name="T16" fmla="*/ 1 w 1844"/>
                <a:gd name="T17" fmla="*/ 0 h 922"/>
                <a:gd name="T18" fmla="*/ 1 w 1844"/>
                <a:gd name="T19" fmla="*/ 0 h 922"/>
                <a:gd name="T20" fmla="*/ 1 w 1844"/>
                <a:gd name="T21" fmla="*/ 0 h 922"/>
                <a:gd name="T22" fmla="*/ 1 w 1844"/>
                <a:gd name="T23" fmla="*/ 0 h 922"/>
                <a:gd name="T24" fmla="*/ 1 w 1844"/>
                <a:gd name="T25" fmla="*/ 0 h 922"/>
                <a:gd name="T26" fmla="*/ 1 w 1844"/>
                <a:gd name="T27" fmla="*/ 0 h 922"/>
                <a:gd name="T28" fmla="*/ 1 w 1844"/>
                <a:gd name="T29" fmla="*/ 0 h 922"/>
                <a:gd name="T30" fmla="*/ 1 w 1844"/>
                <a:gd name="T31" fmla="*/ 0 h 922"/>
                <a:gd name="T32" fmla="*/ 1 w 1844"/>
                <a:gd name="T33" fmla="*/ 0 h 922"/>
                <a:gd name="T34" fmla="*/ 1 w 1844"/>
                <a:gd name="T35" fmla="*/ 0 h 922"/>
                <a:gd name="T36" fmla="*/ 1 w 1844"/>
                <a:gd name="T37" fmla="*/ 0 h 922"/>
                <a:gd name="T38" fmla="*/ 1 w 1844"/>
                <a:gd name="T39" fmla="*/ 0 h 922"/>
                <a:gd name="T40" fmla="*/ 1 w 1844"/>
                <a:gd name="T41" fmla="*/ 0 h 922"/>
                <a:gd name="T42" fmla="*/ 1 w 1844"/>
                <a:gd name="T43" fmla="*/ 0 h 922"/>
                <a:gd name="T44" fmla="*/ 1 w 1844"/>
                <a:gd name="T45" fmla="*/ 0 h 922"/>
                <a:gd name="T46" fmla="*/ 1 w 1844"/>
                <a:gd name="T47" fmla="*/ 0 h 922"/>
                <a:gd name="T48" fmla="*/ 1 w 1844"/>
                <a:gd name="T49" fmla="*/ 0 h 922"/>
                <a:gd name="T50" fmla="*/ 1 w 1844"/>
                <a:gd name="T51" fmla="*/ 0 h 922"/>
                <a:gd name="T52" fmla="*/ 1 w 1844"/>
                <a:gd name="T53" fmla="*/ 0 h 922"/>
                <a:gd name="T54" fmla="*/ 1 w 1844"/>
                <a:gd name="T55" fmla="*/ 0 h 922"/>
                <a:gd name="T56" fmla="*/ 1 w 1844"/>
                <a:gd name="T57" fmla="*/ 0 h 922"/>
                <a:gd name="T58" fmla="*/ 1 w 1844"/>
                <a:gd name="T59" fmla="*/ 0 h 922"/>
                <a:gd name="T60" fmla="*/ 1 w 1844"/>
                <a:gd name="T61" fmla="*/ 0 h 922"/>
                <a:gd name="T62" fmla="*/ 0 w 1844"/>
                <a:gd name="T63" fmla="*/ 0 h 9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44"/>
                <a:gd name="T97" fmla="*/ 0 h 922"/>
                <a:gd name="T98" fmla="*/ 1844 w 1844"/>
                <a:gd name="T99" fmla="*/ 922 h 9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44" h="922">
                  <a:moveTo>
                    <a:pt x="0" y="922"/>
                  </a:moveTo>
                  <a:lnTo>
                    <a:pt x="58" y="907"/>
                  </a:lnTo>
                  <a:lnTo>
                    <a:pt x="115" y="891"/>
                  </a:lnTo>
                  <a:lnTo>
                    <a:pt x="173" y="872"/>
                  </a:lnTo>
                  <a:lnTo>
                    <a:pt x="231" y="851"/>
                  </a:lnTo>
                  <a:lnTo>
                    <a:pt x="288" y="822"/>
                  </a:lnTo>
                  <a:lnTo>
                    <a:pt x="317" y="805"/>
                  </a:lnTo>
                  <a:lnTo>
                    <a:pt x="346" y="788"/>
                  </a:lnTo>
                  <a:lnTo>
                    <a:pt x="375" y="766"/>
                  </a:lnTo>
                  <a:lnTo>
                    <a:pt x="404" y="743"/>
                  </a:lnTo>
                  <a:lnTo>
                    <a:pt x="432" y="718"/>
                  </a:lnTo>
                  <a:lnTo>
                    <a:pt x="461" y="692"/>
                  </a:lnTo>
                  <a:lnTo>
                    <a:pt x="476" y="676"/>
                  </a:lnTo>
                  <a:lnTo>
                    <a:pt x="490" y="659"/>
                  </a:lnTo>
                  <a:lnTo>
                    <a:pt x="519" y="619"/>
                  </a:lnTo>
                  <a:lnTo>
                    <a:pt x="548" y="571"/>
                  </a:lnTo>
                  <a:lnTo>
                    <a:pt x="576" y="519"/>
                  </a:lnTo>
                  <a:lnTo>
                    <a:pt x="605" y="463"/>
                  </a:lnTo>
                  <a:lnTo>
                    <a:pt x="634" y="405"/>
                  </a:lnTo>
                  <a:lnTo>
                    <a:pt x="692" y="288"/>
                  </a:lnTo>
                  <a:lnTo>
                    <a:pt x="720" y="233"/>
                  </a:lnTo>
                  <a:lnTo>
                    <a:pt x="749" y="179"/>
                  </a:lnTo>
                  <a:lnTo>
                    <a:pt x="778" y="129"/>
                  </a:lnTo>
                  <a:lnTo>
                    <a:pt x="807" y="87"/>
                  </a:lnTo>
                  <a:lnTo>
                    <a:pt x="822" y="67"/>
                  </a:lnTo>
                  <a:lnTo>
                    <a:pt x="836" y="50"/>
                  </a:lnTo>
                  <a:lnTo>
                    <a:pt x="851" y="37"/>
                  </a:lnTo>
                  <a:lnTo>
                    <a:pt x="864" y="23"/>
                  </a:lnTo>
                  <a:lnTo>
                    <a:pt x="880" y="14"/>
                  </a:lnTo>
                  <a:lnTo>
                    <a:pt x="893" y="6"/>
                  </a:lnTo>
                  <a:lnTo>
                    <a:pt x="909" y="2"/>
                  </a:lnTo>
                  <a:lnTo>
                    <a:pt x="922" y="0"/>
                  </a:lnTo>
                  <a:lnTo>
                    <a:pt x="937" y="2"/>
                  </a:lnTo>
                  <a:lnTo>
                    <a:pt x="951" y="6"/>
                  </a:lnTo>
                  <a:lnTo>
                    <a:pt x="966" y="14"/>
                  </a:lnTo>
                  <a:lnTo>
                    <a:pt x="980" y="23"/>
                  </a:lnTo>
                  <a:lnTo>
                    <a:pt x="995" y="37"/>
                  </a:lnTo>
                  <a:lnTo>
                    <a:pt x="1008" y="50"/>
                  </a:lnTo>
                  <a:lnTo>
                    <a:pt x="1024" y="67"/>
                  </a:lnTo>
                  <a:lnTo>
                    <a:pt x="1037" y="87"/>
                  </a:lnTo>
                  <a:lnTo>
                    <a:pt x="1066" y="129"/>
                  </a:lnTo>
                  <a:lnTo>
                    <a:pt x="1095" y="179"/>
                  </a:lnTo>
                  <a:lnTo>
                    <a:pt x="1124" y="233"/>
                  </a:lnTo>
                  <a:lnTo>
                    <a:pt x="1152" y="288"/>
                  </a:lnTo>
                  <a:lnTo>
                    <a:pt x="1210" y="405"/>
                  </a:lnTo>
                  <a:lnTo>
                    <a:pt x="1239" y="463"/>
                  </a:lnTo>
                  <a:lnTo>
                    <a:pt x="1268" y="519"/>
                  </a:lnTo>
                  <a:lnTo>
                    <a:pt x="1296" y="571"/>
                  </a:lnTo>
                  <a:lnTo>
                    <a:pt x="1325" y="619"/>
                  </a:lnTo>
                  <a:lnTo>
                    <a:pt x="1354" y="659"/>
                  </a:lnTo>
                  <a:lnTo>
                    <a:pt x="1369" y="676"/>
                  </a:lnTo>
                  <a:lnTo>
                    <a:pt x="1383" y="692"/>
                  </a:lnTo>
                  <a:lnTo>
                    <a:pt x="1412" y="718"/>
                  </a:lnTo>
                  <a:lnTo>
                    <a:pt x="1440" y="743"/>
                  </a:lnTo>
                  <a:lnTo>
                    <a:pt x="1469" y="766"/>
                  </a:lnTo>
                  <a:lnTo>
                    <a:pt x="1498" y="788"/>
                  </a:lnTo>
                  <a:lnTo>
                    <a:pt x="1527" y="805"/>
                  </a:lnTo>
                  <a:lnTo>
                    <a:pt x="1556" y="822"/>
                  </a:lnTo>
                  <a:lnTo>
                    <a:pt x="1613" y="851"/>
                  </a:lnTo>
                  <a:lnTo>
                    <a:pt x="1671" y="872"/>
                  </a:lnTo>
                  <a:lnTo>
                    <a:pt x="1728" y="891"/>
                  </a:lnTo>
                  <a:lnTo>
                    <a:pt x="1786" y="907"/>
                  </a:lnTo>
                  <a:lnTo>
                    <a:pt x="1844" y="922"/>
                  </a:lnTo>
                  <a:lnTo>
                    <a:pt x="0" y="922"/>
                  </a:lnTo>
                  <a:close/>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160"/>
            </a:p>
          </p:txBody>
        </p:sp>
        <p:sp>
          <p:nvSpPr>
            <p:cNvPr id="21570" name="Line 39"/>
            <p:cNvSpPr>
              <a:spLocks noChangeShapeType="1"/>
            </p:cNvSpPr>
            <p:nvPr/>
          </p:nvSpPr>
          <p:spPr bwMode="auto">
            <a:xfrm>
              <a:off x="3875" y="2916"/>
              <a:ext cx="1" cy="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grpSp>
      <p:grpSp>
        <p:nvGrpSpPr>
          <p:cNvPr id="21537" name="Group 40"/>
          <p:cNvGrpSpPr>
            <a:grpSpLocks/>
          </p:cNvGrpSpPr>
          <p:nvPr/>
        </p:nvGrpSpPr>
        <p:grpSpPr bwMode="auto">
          <a:xfrm>
            <a:off x="4493896" y="6469380"/>
            <a:ext cx="678180" cy="405765"/>
            <a:chOff x="2359" y="3256"/>
            <a:chExt cx="356" cy="213"/>
          </a:xfrm>
        </p:grpSpPr>
        <p:grpSp>
          <p:nvGrpSpPr>
            <p:cNvPr id="21563" name="Group 41"/>
            <p:cNvGrpSpPr>
              <a:grpSpLocks/>
            </p:cNvGrpSpPr>
            <p:nvPr/>
          </p:nvGrpSpPr>
          <p:grpSpPr bwMode="auto">
            <a:xfrm>
              <a:off x="2359" y="3256"/>
              <a:ext cx="356" cy="213"/>
              <a:chOff x="2359" y="3239"/>
              <a:chExt cx="356" cy="213"/>
            </a:xfrm>
          </p:grpSpPr>
          <p:sp>
            <p:nvSpPr>
              <p:cNvPr id="21565" name="Text Box 42"/>
              <p:cNvSpPr txBox="1">
                <a:spLocks noChangeArrowheads="1"/>
              </p:cNvSpPr>
              <p:nvPr/>
            </p:nvSpPr>
            <p:spPr bwMode="auto">
              <a:xfrm>
                <a:off x="2419" y="3239"/>
                <a:ext cx="14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080" b="1">
                    <a:latin typeface="Tahoma" pitchFamily="34" charset="0"/>
                  </a:rPr>
                  <a:t>¯</a:t>
                </a:r>
              </a:p>
            </p:txBody>
          </p:sp>
          <p:sp>
            <p:nvSpPr>
              <p:cNvPr id="21566" name="Rectangle 43"/>
              <p:cNvSpPr>
                <a:spLocks noChangeArrowheads="1"/>
              </p:cNvSpPr>
              <p:nvPr/>
            </p:nvSpPr>
            <p:spPr bwMode="auto">
              <a:xfrm>
                <a:off x="2363" y="3254"/>
                <a:ext cx="352" cy="19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1920" b="1">
                  <a:latin typeface="Tahoma" pitchFamily="34" charset="0"/>
                </a:endParaRPr>
              </a:p>
            </p:txBody>
          </p:sp>
          <p:sp>
            <p:nvSpPr>
              <p:cNvPr id="21567" name="Text Box 44"/>
              <p:cNvSpPr txBox="1">
                <a:spLocks noChangeArrowheads="1"/>
              </p:cNvSpPr>
              <p:nvPr/>
            </p:nvSpPr>
            <p:spPr bwMode="auto">
              <a:xfrm>
                <a:off x="2359" y="3281"/>
                <a:ext cx="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en-US" altLang="en-US" sz="1080" b="1">
                  <a:latin typeface="Tahoma" pitchFamily="34" charset="0"/>
                </a:endParaRPr>
              </a:p>
            </p:txBody>
          </p:sp>
        </p:grpSp>
        <p:sp>
          <p:nvSpPr>
            <p:cNvPr id="21564" name="Text Box 45"/>
            <p:cNvSpPr txBox="1">
              <a:spLocks noChangeArrowheads="1"/>
            </p:cNvSpPr>
            <p:nvPr/>
          </p:nvSpPr>
          <p:spPr bwMode="auto">
            <a:xfrm>
              <a:off x="2425" y="3264"/>
              <a:ext cx="28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920" b="1">
                  <a:latin typeface="Tahoma" pitchFamily="34" charset="0"/>
                </a:rPr>
                <a:t>Aff</a:t>
              </a:r>
              <a:endParaRPr lang="en-US" altLang="en-US" sz="3360" b="1">
                <a:latin typeface="Tahoma" pitchFamily="34" charset="0"/>
              </a:endParaRPr>
            </a:p>
          </p:txBody>
        </p:sp>
      </p:grpSp>
      <p:sp>
        <p:nvSpPr>
          <p:cNvPr id="21538" name="Line 46"/>
          <p:cNvSpPr>
            <a:spLocks noChangeShapeType="1"/>
          </p:cNvSpPr>
          <p:nvPr/>
        </p:nvSpPr>
        <p:spPr bwMode="auto">
          <a:xfrm>
            <a:off x="4480560" y="5760720"/>
            <a:ext cx="365760" cy="73152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39" name="Line 47"/>
          <p:cNvSpPr>
            <a:spLocks noChangeShapeType="1"/>
          </p:cNvSpPr>
          <p:nvPr/>
        </p:nvSpPr>
        <p:spPr bwMode="auto">
          <a:xfrm flipH="1">
            <a:off x="2926080" y="5760720"/>
            <a:ext cx="640080" cy="64008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grpSp>
        <p:nvGrpSpPr>
          <p:cNvPr id="21540" name="Group 48"/>
          <p:cNvGrpSpPr>
            <a:grpSpLocks/>
          </p:cNvGrpSpPr>
          <p:nvPr/>
        </p:nvGrpSpPr>
        <p:grpSpPr bwMode="auto">
          <a:xfrm>
            <a:off x="5985510" y="5274946"/>
            <a:ext cx="1935480" cy="457200"/>
            <a:chOff x="3115" y="2736"/>
            <a:chExt cx="1016" cy="240"/>
          </a:xfrm>
        </p:grpSpPr>
        <p:sp>
          <p:nvSpPr>
            <p:cNvPr id="21560" name="Rectangle 49"/>
            <p:cNvSpPr>
              <a:spLocks noChangeArrowheads="1"/>
            </p:cNvSpPr>
            <p:nvPr/>
          </p:nvSpPr>
          <p:spPr bwMode="auto">
            <a:xfrm>
              <a:off x="3115" y="2736"/>
              <a:ext cx="1016" cy="24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61" name="Freeform 50"/>
            <p:cNvSpPr>
              <a:spLocks/>
            </p:cNvSpPr>
            <p:nvPr/>
          </p:nvSpPr>
          <p:spPr bwMode="auto">
            <a:xfrm>
              <a:off x="3115" y="2736"/>
              <a:ext cx="1014" cy="240"/>
            </a:xfrm>
            <a:custGeom>
              <a:avLst/>
              <a:gdLst>
                <a:gd name="T0" fmla="*/ 1 w 1844"/>
                <a:gd name="T1" fmla="*/ 0 h 922"/>
                <a:gd name="T2" fmla="*/ 1 w 1844"/>
                <a:gd name="T3" fmla="*/ 0 h 922"/>
                <a:gd name="T4" fmla="*/ 1 w 1844"/>
                <a:gd name="T5" fmla="*/ 0 h 922"/>
                <a:gd name="T6" fmla="*/ 1 w 1844"/>
                <a:gd name="T7" fmla="*/ 0 h 922"/>
                <a:gd name="T8" fmla="*/ 1 w 1844"/>
                <a:gd name="T9" fmla="*/ 0 h 922"/>
                <a:gd name="T10" fmla="*/ 1 w 1844"/>
                <a:gd name="T11" fmla="*/ 0 h 922"/>
                <a:gd name="T12" fmla="*/ 1 w 1844"/>
                <a:gd name="T13" fmla="*/ 0 h 922"/>
                <a:gd name="T14" fmla="*/ 1 w 1844"/>
                <a:gd name="T15" fmla="*/ 0 h 922"/>
                <a:gd name="T16" fmla="*/ 1 w 1844"/>
                <a:gd name="T17" fmla="*/ 0 h 922"/>
                <a:gd name="T18" fmla="*/ 1 w 1844"/>
                <a:gd name="T19" fmla="*/ 0 h 922"/>
                <a:gd name="T20" fmla="*/ 1 w 1844"/>
                <a:gd name="T21" fmla="*/ 0 h 922"/>
                <a:gd name="T22" fmla="*/ 1 w 1844"/>
                <a:gd name="T23" fmla="*/ 0 h 922"/>
                <a:gd name="T24" fmla="*/ 1 w 1844"/>
                <a:gd name="T25" fmla="*/ 0 h 922"/>
                <a:gd name="T26" fmla="*/ 1 w 1844"/>
                <a:gd name="T27" fmla="*/ 0 h 922"/>
                <a:gd name="T28" fmla="*/ 1 w 1844"/>
                <a:gd name="T29" fmla="*/ 0 h 922"/>
                <a:gd name="T30" fmla="*/ 1 w 1844"/>
                <a:gd name="T31" fmla="*/ 0 h 922"/>
                <a:gd name="T32" fmla="*/ 1 w 1844"/>
                <a:gd name="T33" fmla="*/ 0 h 922"/>
                <a:gd name="T34" fmla="*/ 1 w 1844"/>
                <a:gd name="T35" fmla="*/ 0 h 922"/>
                <a:gd name="T36" fmla="*/ 1 w 1844"/>
                <a:gd name="T37" fmla="*/ 0 h 922"/>
                <a:gd name="T38" fmla="*/ 1 w 1844"/>
                <a:gd name="T39" fmla="*/ 0 h 922"/>
                <a:gd name="T40" fmla="*/ 1 w 1844"/>
                <a:gd name="T41" fmla="*/ 0 h 922"/>
                <a:gd name="T42" fmla="*/ 1 w 1844"/>
                <a:gd name="T43" fmla="*/ 0 h 922"/>
                <a:gd name="T44" fmla="*/ 1 w 1844"/>
                <a:gd name="T45" fmla="*/ 0 h 922"/>
                <a:gd name="T46" fmla="*/ 1 w 1844"/>
                <a:gd name="T47" fmla="*/ 0 h 922"/>
                <a:gd name="T48" fmla="*/ 1 w 1844"/>
                <a:gd name="T49" fmla="*/ 0 h 922"/>
                <a:gd name="T50" fmla="*/ 1 w 1844"/>
                <a:gd name="T51" fmla="*/ 0 h 922"/>
                <a:gd name="T52" fmla="*/ 1 w 1844"/>
                <a:gd name="T53" fmla="*/ 0 h 922"/>
                <a:gd name="T54" fmla="*/ 1 w 1844"/>
                <a:gd name="T55" fmla="*/ 0 h 922"/>
                <a:gd name="T56" fmla="*/ 1 w 1844"/>
                <a:gd name="T57" fmla="*/ 0 h 922"/>
                <a:gd name="T58" fmla="*/ 1 w 1844"/>
                <a:gd name="T59" fmla="*/ 0 h 922"/>
                <a:gd name="T60" fmla="*/ 1 w 1844"/>
                <a:gd name="T61" fmla="*/ 0 h 922"/>
                <a:gd name="T62" fmla="*/ 0 w 1844"/>
                <a:gd name="T63" fmla="*/ 0 h 92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44"/>
                <a:gd name="T97" fmla="*/ 0 h 922"/>
                <a:gd name="T98" fmla="*/ 1844 w 1844"/>
                <a:gd name="T99" fmla="*/ 922 h 92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44" h="922">
                  <a:moveTo>
                    <a:pt x="0" y="922"/>
                  </a:moveTo>
                  <a:lnTo>
                    <a:pt x="58" y="907"/>
                  </a:lnTo>
                  <a:lnTo>
                    <a:pt x="115" y="891"/>
                  </a:lnTo>
                  <a:lnTo>
                    <a:pt x="173" y="872"/>
                  </a:lnTo>
                  <a:lnTo>
                    <a:pt x="231" y="851"/>
                  </a:lnTo>
                  <a:lnTo>
                    <a:pt x="288" y="822"/>
                  </a:lnTo>
                  <a:lnTo>
                    <a:pt x="317" y="805"/>
                  </a:lnTo>
                  <a:lnTo>
                    <a:pt x="346" y="788"/>
                  </a:lnTo>
                  <a:lnTo>
                    <a:pt x="375" y="766"/>
                  </a:lnTo>
                  <a:lnTo>
                    <a:pt x="404" y="743"/>
                  </a:lnTo>
                  <a:lnTo>
                    <a:pt x="432" y="718"/>
                  </a:lnTo>
                  <a:lnTo>
                    <a:pt x="461" y="692"/>
                  </a:lnTo>
                  <a:lnTo>
                    <a:pt x="476" y="676"/>
                  </a:lnTo>
                  <a:lnTo>
                    <a:pt x="490" y="659"/>
                  </a:lnTo>
                  <a:lnTo>
                    <a:pt x="519" y="619"/>
                  </a:lnTo>
                  <a:lnTo>
                    <a:pt x="548" y="571"/>
                  </a:lnTo>
                  <a:lnTo>
                    <a:pt x="576" y="519"/>
                  </a:lnTo>
                  <a:lnTo>
                    <a:pt x="605" y="463"/>
                  </a:lnTo>
                  <a:lnTo>
                    <a:pt x="634" y="405"/>
                  </a:lnTo>
                  <a:lnTo>
                    <a:pt x="692" y="288"/>
                  </a:lnTo>
                  <a:lnTo>
                    <a:pt x="720" y="233"/>
                  </a:lnTo>
                  <a:lnTo>
                    <a:pt x="749" y="179"/>
                  </a:lnTo>
                  <a:lnTo>
                    <a:pt x="778" y="129"/>
                  </a:lnTo>
                  <a:lnTo>
                    <a:pt x="807" y="87"/>
                  </a:lnTo>
                  <a:lnTo>
                    <a:pt x="822" y="67"/>
                  </a:lnTo>
                  <a:lnTo>
                    <a:pt x="836" y="50"/>
                  </a:lnTo>
                  <a:lnTo>
                    <a:pt x="851" y="37"/>
                  </a:lnTo>
                  <a:lnTo>
                    <a:pt x="864" y="23"/>
                  </a:lnTo>
                  <a:lnTo>
                    <a:pt x="880" y="14"/>
                  </a:lnTo>
                  <a:lnTo>
                    <a:pt x="893" y="6"/>
                  </a:lnTo>
                  <a:lnTo>
                    <a:pt x="909" y="2"/>
                  </a:lnTo>
                  <a:lnTo>
                    <a:pt x="922" y="0"/>
                  </a:lnTo>
                  <a:lnTo>
                    <a:pt x="937" y="2"/>
                  </a:lnTo>
                  <a:lnTo>
                    <a:pt x="951" y="6"/>
                  </a:lnTo>
                  <a:lnTo>
                    <a:pt x="966" y="14"/>
                  </a:lnTo>
                  <a:lnTo>
                    <a:pt x="980" y="23"/>
                  </a:lnTo>
                  <a:lnTo>
                    <a:pt x="995" y="37"/>
                  </a:lnTo>
                  <a:lnTo>
                    <a:pt x="1008" y="50"/>
                  </a:lnTo>
                  <a:lnTo>
                    <a:pt x="1024" y="67"/>
                  </a:lnTo>
                  <a:lnTo>
                    <a:pt x="1037" y="87"/>
                  </a:lnTo>
                  <a:lnTo>
                    <a:pt x="1066" y="129"/>
                  </a:lnTo>
                  <a:lnTo>
                    <a:pt x="1095" y="179"/>
                  </a:lnTo>
                  <a:lnTo>
                    <a:pt x="1124" y="233"/>
                  </a:lnTo>
                  <a:lnTo>
                    <a:pt x="1152" y="288"/>
                  </a:lnTo>
                  <a:lnTo>
                    <a:pt x="1210" y="405"/>
                  </a:lnTo>
                  <a:lnTo>
                    <a:pt x="1239" y="463"/>
                  </a:lnTo>
                  <a:lnTo>
                    <a:pt x="1268" y="519"/>
                  </a:lnTo>
                  <a:lnTo>
                    <a:pt x="1296" y="571"/>
                  </a:lnTo>
                  <a:lnTo>
                    <a:pt x="1325" y="619"/>
                  </a:lnTo>
                  <a:lnTo>
                    <a:pt x="1354" y="659"/>
                  </a:lnTo>
                  <a:lnTo>
                    <a:pt x="1369" y="676"/>
                  </a:lnTo>
                  <a:lnTo>
                    <a:pt x="1383" y="692"/>
                  </a:lnTo>
                  <a:lnTo>
                    <a:pt x="1412" y="718"/>
                  </a:lnTo>
                  <a:lnTo>
                    <a:pt x="1440" y="743"/>
                  </a:lnTo>
                  <a:lnTo>
                    <a:pt x="1469" y="766"/>
                  </a:lnTo>
                  <a:lnTo>
                    <a:pt x="1498" y="788"/>
                  </a:lnTo>
                  <a:lnTo>
                    <a:pt x="1527" y="805"/>
                  </a:lnTo>
                  <a:lnTo>
                    <a:pt x="1556" y="822"/>
                  </a:lnTo>
                  <a:lnTo>
                    <a:pt x="1613" y="851"/>
                  </a:lnTo>
                  <a:lnTo>
                    <a:pt x="1671" y="872"/>
                  </a:lnTo>
                  <a:lnTo>
                    <a:pt x="1728" y="891"/>
                  </a:lnTo>
                  <a:lnTo>
                    <a:pt x="1786" y="907"/>
                  </a:lnTo>
                  <a:lnTo>
                    <a:pt x="1844" y="922"/>
                  </a:lnTo>
                  <a:lnTo>
                    <a:pt x="0" y="922"/>
                  </a:lnTo>
                  <a:close/>
                </a:path>
              </a:pathLst>
            </a:custGeom>
            <a:noFill/>
            <a:ln w="28575" cap="flat"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160"/>
            </a:p>
          </p:txBody>
        </p:sp>
        <p:sp>
          <p:nvSpPr>
            <p:cNvPr id="21562" name="Line 51"/>
            <p:cNvSpPr>
              <a:spLocks noChangeShapeType="1"/>
            </p:cNvSpPr>
            <p:nvPr/>
          </p:nvSpPr>
          <p:spPr bwMode="auto">
            <a:xfrm>
              <a:off x="3875" y="2916"/>
              <a:ext cx="1" cy="5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grpSp>
      <p:sp>
        <p:nvSpPr>
          <p:cNvPr id="21541" name="Line 52"/>
          <p:cNvSpPr>
            <a:spLocks noChangeShapeType="1"/>
          </p:cNvSpPr>
          <p:nvPr/>
        </p:nvSpPr>
        <p:spPr bwMode="auto">
          <a:xfrm>
            <a:off x="7541896" y="5770246"/>
            <a:ext cx="365760" cy="73152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42" name="Line 53"/>
          <p:cNvSpPr>
            <a:spLocks noChangeShapeType="1"/>
          </p:cNvSpPr>
          <p:nvPr/>
        </p:nvSpPr>
        <p:spPr bwMode="auto">
          <a:xfrm flipH="1">
            <a:off x="5987416" y="5770246"/>
            <a:ext cx="640080" cy="64008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1543" name="Rectangle 54"/>
          <p:cNvSpPr>
            <a:spLocks noChangeArrowheads="1"/>
          </p:cNvSpPr>
          <p:nvPr/>
        </p:nvSpPr>
        <p:spPr bwMode="auto">
          <a:xfrm>
            <a:off x="5669281" y="6452236"/>
            <a:ext cx="689610" cy="39243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1920" b="1">
              <a:latin typeface="Tahoma" pitchFamily="34" charset="0"/>
            </a:endParaRPr>
          </a:p>
          <a:p>
            <a:pPr algn="ctr">
              <a:spcBef>
                <a:spcPct val="0"/>
              </a:spcBef>
              <a:buSzTx/>
              <a:buFontTx/>
              <a:buNone/>
            </a:pPr>
            <a:r>
              <a:rPr lang="en-US" altLang="en-US" sz="1920" b="1">
                <a:latin typeface="Tahoma" pitchFamily="34" charset="0"/>
              </a:rPr>
              <a:t>Unaf</a:t>
            </a:r>
          </a:p>
          <a:p>
            <a:pPr algn="ctr">
              <a:spcBef>
                <a:spcPct val="0"/>
              </a:spcBef>
              <a:buSzTx/>
              <a:buFontTx/>
              <a:buNone/>
            </a:pPr>
            <a:endParaRPr lang="en-US" altLang="en-US" sz="1920" b="1">
              <a:latin typeface="Tahoma" pitchFamily="34" charset="0"/>
            </a:endParaRPr>
          </a:p>
        </p:txBody>
      </p:sp>
      <p:grpSp>
        <p:nvGrpSpPr>
          <p:cNvPr id="21544" name="Group 55"/>
          <p:cNvGrpSpPr>
            <a:grpSpLocks/>
          </p:cNvGrpSpPr>
          <p:nvPr/>
        </p:nvGrpSpPr>
        <p:grpSpPr bwMode="auto">
          <a:xfrm>
            <a:off x="7549516" y="6492240"/>
            <a:ext cx="678180" cy="405765"/>
            <a:chOff x="2359" y="3256"/>
            <a:chExt cx="356" cy="213"/>
          </a:xfrm>
        </p:grpSpPr>
        <p:grpSp>
          <p:nvGrpSpPr>
            <p:cNvPr id="21555" name="Group 56"/>
            <p:cNvGrpSpPr>
              <a:grpSpLocks/>
            </p:cNvGrpSpPr>
            <p:nvPr/>
          </p:nvGrpSpPr>
          <p:grpSpPr bwMode="auto">
            <a:xfrm>
              <a:off x="2359" y="3256"/>
              <a:ext cx="356" cy="213"/>
              <a:chOff x="2359" y="3239"/>
              <a:chExt cx="356" cy="213"/>
            </a:xfrm>
          </p:grpSpPr>
          <p:sp>
            <p:nvSpPr>
              <p:cNvPr id="21557" name="Text Box 57"/>
              <p:cNvSpPr txBox="1">
                <a:spLocks noChangeArrowheads="1"/>
              </p:cNvSpPr>
              <p:nvPr/>
            </p:nvSpPr>
            <p:spPr bwMode="auto">
              <a:xfrm>
                <a:off x="2419" y="3239"/>
                <a:ext cx="14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080" b="1">
                    <a:latin typeface="Tahoma" pitchFamily="34" charset="0"/>
                  </a:rPr>
                  <a:t>¯</a:t>
                </a:r>
              </a:p>
            </p:txBody>
          </p:sp>
          <p:sp>
            <p:nvSpPr>
              <p:cNvPr id="21558" name="Rectangle 58"/>
              <p:cNvSpPr>
                <a:spLocks noChangeArrowheads="1"/>
              </p:cNvSpPr>
              <p:nvPr/>
            </p:nvSpPr>
            <p:spPr bwMode="auto">
              <a:xfrm>
                <a:off x="2363" y="3254"/>
                <a:ext cx="352" cy="19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1920" b="1">
                  <a:latin typeface="Tahoma" pitchFamily="34" charset="0"/>
                </a:endParaRPr>
              </a:p>
            </p:txBody>
          </p:sp>
          <p:sp>
            <p:nvSpPr>
              <p:cNvPr id="21559" name="Text Box 59"/>
              <p:cNvSpPr txBox="1">
                <a:spLocks noChangeArrowheads="1"/>
              </p:cNvSpPr>
              <p:nvPr/>
            </p:nvSpPr>
            <p:spPr bwMode="auto">
              <a:xfrm>
                <a:off x="2359" y="3281"/>
                <a:ext cx="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en-US" altLang="en-US" sz="1080" b="1">
                  <a:latin typeface="Tahoma" pitchFamily="34" charset="0"/>
                </a:endParaRPr>
              </a:p>
            </p:txBody>
          </p:sp>
        </p:grpSp>
        <p:sp>
          <p:nvSpPr>
            <p:cNvPr id="21556" name="Text Box 60"/>
            <p:cNvSpPr txBox="1">
              <a:spLocks noChangeArrowheads="1"/>
            </p:cNvSpPr>
            <p:nvPr/>
          </p:nvSpPr>
          <p:spPr bwMode="auto">
            <a:xfrm>
              <a:off x="2425" y="3264"/>
              <a:ext cx="28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1920" b="1">
                  <a:latin typeface="Tahoma" pitchFamily="34" charset="0"/>
                </a:rPr>
                <a:t>Aff</a:t>
              </a:r>
              <a:endParaRPr lang="en-US" altLang="en-US" sz="3360" b="1">
                <a:latin typeface="Tahoma" pitchFamily="34" charset="0"/>
              </a:endParaRPr>
            </a:p>
          </p:txBody>
        </p:sp>
      </p:grpSp>
      <p:cxnSp>
        <p:nvCxnSpPr>
          <p:cNvPr id="21545" name="AutoShape 61"/>
          <p:cNvCxnSpPr>
            <a:cxnSpLocks noChangeShapeType="1"/>
          </p:cNvCxnSpPr>
          <p:nvPr/>
        </p:nvCxnSpPr>
        <p:spPr bwMode="auto">
          <a:xfrm rot="5400000" flipV="1">
            <a:off x="5386388" y="3196417"/>
            <a:ext cx="17144" cy="365760"/>
          </a:xfrm>
          <a:prstGeom prst="curvedConnector3">
            <a:avLst>
              <a:gd name="adj1" fmla="val 1944645"/>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1546" name="AutoShape 62"/>
          <p:cNvCxnSpPr>
            <a:cxnSpLocks noChangeShapeType="1"/>
          </p:cNvCxnSpPr>
          <p:nvPr/>
        </p:nvCxnSpPr>
        <p:spPr bwMode="auto">
          <a:xfrm rot="5400000" flipV="1">
            <a:off x="5406390" y="1565910"/>
            <a:ext cx="91440" cy="2560320"/>
          </a:xfrm>
          <a:prstGeom prst="curvedConnector3">
            <a:avLst>
              <a:gd name="adj1" fmla="val -1474079"/>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1547" name="Text Box 63"/>
          <p:cNvSpPr txBox="1">
            <a:spLocks noChangeArrowheads="1"/>
          </p:cNvSpPr>
          <p:nvPr/>
        </p:nvSpPr>
        <p:spPr bwMode="auto">
          <a:xfrm>
            <a:off x="5193030" y="1040131"/>
            <a:ext cx="554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Vc</a:t>
            </a:r>
            <a:endParaRPr lang="en-US" altLang="en-US" sz="2400" b="1" dirty="0">
              <a:latin typeface="Tahoma" pitchFamily="34" charset="0"/>
            </a:endParaRPr>
          </a:p>
        </p:txBody>
      </p:sp>
      <p:sp>
        <p:nvSpPr>
          <p:cNvPr id="21548" name="Text Box 64"/>
          <p:cNvSpPr txBox="1">
            <a:spLocks noChangeArrowheads="1"/>
          </p:cNvSpPr>
          <p:nvPr/>
        </p:nvSpPr>
        <p:spPr bwMode="auto">
          <a:xfrm>
            <a:off x="4688748" y="3827773"/>
            <a:ext cx="14398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Va</a:t>
            </a:r>
            <a:r>
              <a:rPr lang="en-US" altLang="en-US" sz="2400" b="1" dirty="0">
                <a:latin typeface="Tahoma" pitchFamily="34" charset="0"/>
              </a:rPr>
              <a:t>/.5Va</a:t>
            </a:r>
          </a:p>
        </p:txBody>
      </p:sp>
      <p:grpSp>
        <p:nvGrpSpPr>
          <p:cNvPr id="10" name="Group 65"/>
          <p:cNvGrpSpPr>
            <a:grpSpLocks/>
          </p:cNvGrpSpPr>
          <p:nvPr/>
        </p:nvGrpSpPr>
        <p:grpSpPr bwMode="auto">
          <a:xfrm>
            <a:off x="8543925" y="5520691"/>
            <a:ext cx="2114549" cy="979171"/>
            <a:chOff x="4485" y="2898"/>
            <a:chExt cx="1110" cy="514"/>
          </a:xfrm>
        </p:grpSpPr>
        <p:sp>
          <p:nvSpPr>
            <p:cNvPr id="21553" name="AutoShape 66"/>
            <p:cNvSpPr>
              <a:spLocks/>
            </p:cNvSpPr>
            <p:nvPr/>
          </p:nvSpPr>
          <p:spPr bwMode="auto">
            <a:xfrm>
              <a:off x="4485" y="2977"/>
              <a:ext cx="45" cy="408"/>
            </a:xfrm>
            <a:prstGeom prst="rightBrace">
              <a:avLst>
                <a:gd name="adj1" fmla="val 75556"/>
                <a:gd name="adj2" fmla="val 50000"/>
              </a:avLst>
            </a:prstGeom>
            <a:noFill/>
            <a:ln w="2857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54" name="Text Box 67"/>
            <p:cNvSpPr txBox="1">
              <a:spLocks noChangeArrowheads="1"/>
            </p:cNvSpPr>
            <p:nvPr/>
          </p:nvSpPr>
          <p:spPr bwMode="auto">
            <a:xfrm>
              <a:off x="4636" y="2898"/>
              <a:ext cx="95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2880">
                  <a:solidFill>
                    <a:srgbClr val="FFFFFF"/>
                  </a:solidFill>
                  <a:latin typeface="Arial" charset="0"/>
                </a:rPr>
                <a:t>Threshold</a:t>
              </a:r>
            </a:p>
            <a:p>
              <a:pPr>
                <a:spcBef>
                  <a:spcPct val="0"/>
                </a:spcBef>
                <a:buSzTx/>
                <a:buFontTx/>
                <a:buNone/>
              </a:pPr>
              <a:r>
                <a:rPr lang="en-GB" altLang="en-US" sz="2880">
                  <a:solidFill>
                    <a:srgbClr val="FFFFFF"/>
                  </a:solidFill>
                  <a:latin typeface="Arial" charset="0"/>
                </a:rPr>
                <a:t>model</a:t>
              </a:r>
              <a:endParaRPr lang="en-US" altLang="en-US" sz="2880">
                <a:solidFill>
                  <a:srgbClr val="FFFFFF"/>
                </a:solidFill>
                <a:latin typeface="Arial" charset="0"/>
              </a:endParaRPr>
            </a:p>
          </p:txBody>
        </p:sp>
      </p:grpSp>
      <p:grpSp>
        <p:nvGrpSpPr>
          <p:cNvPr id="11" name="Group 68"/>
          <p:cNvGrpSpPr>
            <a:grpSpLocks/>
          </p:cNvGrpSpPr>
          <p:nvPr/>
        </p:nvGrpSpPr>
        <p:grpSpPr bwMode="auto">
          <a:xfrm>
            <a:off x="8511544" y="3769995"/>
            <a:ext cx="1956436" cy="979169"/>
            <a:chOff x="4468" y="1979"/>
            <a:chExt cx="1027" cy="514"/>
          </a:xfrm>
        </p:grpSpPr>
        <p:sp>
          <p:nvSpPr>
            <p:cNvPr id="21551" name="AutoShape 69"/>
            <p:cNvSpPr>
              <a:spLocks/>
            </p:cNvSpPr>
            <p:nvPr/>
          </p:nvSpPr>
          <p:spPr bwMode="auto">
            <a:xfrm>
              <a:off x="4468" y="2024"/>
              <a:ext cx="45" cy="408"/>
            </a:xfrm>
            <a:prstGeom prst="rightBrace">
              <a:avLst>
                <a:gd name="adj1" fmla="val 75556"/>
                <a:gd name="adj2" fmla="val 50000"/>
              </a:avLst>
            </a:prstGeom>
            <a:noFill/>
            <a:ln w="28575">
              <a:solidFill>
                <a:srgbClr val="FFFF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1552" name="Text Box 70"/>
            <p:cNvSpPr txBox="1">
              <a:spLocks noChangeArrowheads="1"/>
            </p:cNvSpPr>
            <p:nvPr/>
          </p:nvSpPr>
          <p:spPr bwMode="auto">
            <a:xfrm>
              <a:off x="4558" y="1979"/>
              <a:ext cx="937"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2880">
                  <a:solidFill>
                    <a:srgbClr val="FFFFFF"/>
                  </a:solidFill>
                  <a:latin typeface="Arial" charset="0"/>
                </a:rPr>
                <a:t>Variance</a:t>
              </a:r>
            </a:p>
            <a:p>
              <a:pPr>
                <a:spcBef>
                  <a:spcPct val="0"/>
                </a:spcBef>
                <a:buSzTx/>
                <a:buFontTx/>
                <a:buNone/>
              </a:pPr>
              <a:r>
                <a:rPr lang="en-GB" altLang="en-US" sz="2880">
                  <a:solidFill>
                    <a:srgbClr val="FFFFFF"/>
                  </a:solidFill>
                  <a:latin typeface="Arial" charset="0"/>
                </a:rPr>
                <a:t>constraint</a:t>
              </a:r>
              <a:endParaRPr lang="en-US" altLang="en-US" sz="2880">
                <a:solidFill>
                  <a:srgbClr val="FFFFFF"/>
                </a:solidFill>
                <a:latin typeface="Arial" charset="0"/>
              </a:endParaRPr>
            </a:p>
          </p:txBody>
        </p:sp>
      </p:grpSp>
      <p:sp>
        <p:nvSpPr>
          <p:cNvPr id="71" name="Freeform 70">
            <a:extLst>
              <a:ext uri="{FF2B5EF4-FFF2-40B4-BE49-F238E27FC236}">
                <a16:creationId xmlns:a16="http://schemas.microsoft.com/office/drawing/2014/main" id="{C6B06668-1A71-624B-A470-B81B0C3BEFCD}"/>
              </a:ext>
            </a:extLst>
          </p:cNvPr>
          <p:cNvSpPr/>
          <p:nvPr/>
        </p:nvSpPr>
        <p:spPr>
          <a:xfrm>
            <a:off x="2635568" y="2373632"/>
            <a:ext cx="365760" cy="365760"/>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72" name="Freeform 71">
            <a:extLst>
              <a:ext uri="{FF2B5EF4-FFF2-40B4-BE49-F238E27FC236}">
                <a16:creationId xmlns:a16="http://schemas.microsoft.com/office/drawing/2014/main" id="{9FF76285-5653-3D41-979A-915E2522F58B}"/>
              </a:ext>
            </a:extLst>
          </p:cNvPr>
          <p:cNvSpPr/>
          <p:nvPr/>
        </p:nvSpPr>
        <p:spPr>
          <a:xfrm>
            <a:off x="3688080" y="2399347"/>
            <a:ext cx="365760" cy="365760"/>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74" name="Text Box 63">
            <a:extLst>
              <a:ext uri="{FF2B5EF4-FFF2-40B4-BE49-F238E27FC236}">
                <a16:creationId xmlns:a16="http://schemas.microsoft.com/office/drawing/2014/main" id="{70B663F9-D9A3-784D-9D0E-6349FA3604A0}"/>
              </a:ext>
            </a:extLst>
          </p:cNvPr>
          <p:cNvSpPr txBox="1">
            <a:spLocks noChangeArrowheads="1"/>
          </p:cNvSpPr>
          <p:nvPr/>
        </p:nvSpPr>
        <p:spPr bwMode="auto">
          <a:xfrm>
            <a:off x="2532396" y="1918007"/>
            <a:ext cx="5757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Ve</a:t>
            </a:r>
            <a:endParaRPr lang="en-US" altLang="en-US" sz="2400" b="1" dirty="0">
              <a:latin typeface="Tahoma" pitchFamily="34" charset="0"/>
            </a:endParaRPr>
          </a:p>
        </p:txBody>
      </p:sp>
      <p:sp>
        <p:nvSpPr>
          <p:cNvPr id="75" name="Freeform 74">
            <a:extLst>
              <a:ext uri="{FF2B5EF4-FFF2-40B4-BE49-F238E27FC236}">
                <a16:creationId xmlns:a16="http://schemas.microsoft.com/office/drawing/2014/main" id="{B60A17DA-9B30-364E-AE60-E2AA1AEF2D2E}"/>
              </a:ext>
            </a:extLst>
          </p:cNvPr>
          <p:cNvSpPr/>
          <p:nvPr/>
        </p:nvSpPr>
        <p:spPr>
          <a:xfrm>
            <a:off x="7863655" y="2428877"/>
            <a:ext cx="365760" cy="365760"/>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76" name="Text Box 63">
            <a:extLst>
              <a:ext uri="{FF2B5EF4-FFF2-40B4-BE49-F238E27FC236}">
                <a16:creationId xmlns:a16="http://schemas.microsoft.com/office/drawing/2014/main" id="{4F6083EA-B78A-9E4E-95D1-B4D01E0E06BD}"/>
              </a:ext>
            </a:extLst>
          </p:cNvPr>
          <p:cNvSpPr txBox="1">
            <a:spLocks noChangeArrowheads="1"/>
          </p:cNvSpPr>
          <p:nvPr/>
        </p:nvSpPr>
        <p:spPr bwMode="auto">
          <a:xfrm>
            <a:off x="7760483" y="1973252"/>
            <a:ext cx="5757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Ve</a:t>
            </a:r>
            <a:endParaRPr lang="en-US" altLang="en-US" sz="2400" b="1" dirty="0">
              <a:latin typeface="Tahoma" pitchFamily="34" charset="0"/>
            </a:endParaRPr>
          </a:p>
        </p:txBody>
      </p:sp>
      <p:sp>
        <p:nvSpPr>
          <p:cNvPr id="77" name="Text Box 63">
            <a:extLst>
              <a:ext uri="{FF2B5EF4-FFF2-40B4-BE49-F238E27FC236}">
                <a16:creationId xmlns:a16="http://schemas.microsoft.com/office/drawing/2014/main" id="{3F420D9C-4A2E-5E4B-A6A2-231A2956CE41}"/>
              </a:ext>
            </a:extLst>
          </p:cNvPr>
          <p:cNvSpPr txBox="1">
            <a:spLocks noChangeArrowheads="1"/>
          </p:cNvSpPr>
          <p:nvPr/>
        </p:nvSpPr>
        <p:spPr bwMode="auto">
          <a:xfrm>
            <a:off x="3612530" y="1934825"/>
            <a:ext cx="554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Vc</a:t>
            </a:r>
            <a:endParaRPr lang="en-US" altLang="en-US" sz="2400" b="1" dirty="0">
              <a:latin typeface="Tahoma" pitchFamily="34" charset="0"/>
            </a:endParaRPr>
          </a:p>
        </p:txBody>
      </p:sp>
      <p:sp>
        <p:nvSpPr>
          <p:cNvPr id="78" name="Freeform 77">
            <a:extLst>
              <a:ext uri="{FF2B5EF4-FFF2-40B4-BE49-F238E27FC236}">
                <a16:creationId xmlns:a16="http://schemas.microsoft.com/office/drawing/2014/main" id="{AE959EC1-59E2-C04E-860A-C6150ACC0BCF}"/>
              </a:ext>
            </a:extLst>
          </p:cNvPr>
          <p:cNvSpPr/>
          <p:nvPr/>
        </p:nvSpPr>
        <p:spPr>
          <a:xfrm>
            <a:off x="6793413" y="2457152"/>
            <a:ext cx="365760" cy="365760"/>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79" name="Text Box 63">
            <a:extLst>
              <a:ext uri="{FF2B5EF4-FFF2-40B4-BE49-F238E27FC236}">
                <a16:creationId xmlns:a16="http://schemas.microsoft.com/office/drawing/2014/main" id="{038645FF-7E37-B244-BCE4-ACC50790FF87}"/>
              </a:ext>
            </a:extLst>
          </p:cNvPr>
          <p:cNvSpPr txBox="1">
            <a:spLocks noChangeArrowheads="1"/>
          </p:cNvSpPr>
          <p:nvPr/>
        </p:nvSpPr>
        <p:spPr bwMode="auto">
          <a:xfrm>
            <a:off x="6717863" y="1992630"/>
            <a:ext cx="5549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Vc</a:t>
            </a:r>
            <a:endParaRPr lang="en-US" altLang="en-US" sz="2400" b="1" dirty="0">
              <a:latin typeface="Tahoma" pitchFamily="34" charset="0"/>
            </a:endParaRPr>
          </a:p>
        </p:txBody>
      </p:sp>
      <p:sp>
        <p:nvSpPr>
          <p:cNvPr id="80" name="Freeform 79">
            <a:extLst>
              <a:ext uri="{FF2B5EF4-FFF2-40B4-BE49-F238E27FC236}">
                <a16:creationId xmlns:a16="http://schemas.microsoft.com/office/drawing/2014/main" id="{F0B72AD6-83B1-294C-8790-0E0641FB1F98}"/>
              </a:ext>
            </a:extLst>
          </p:cNvPr>
          <p:cNvSpPr/>
          <p:nvPr/>
        </p:nvSpPr>
        <p:spPr>
          <a:xfrm>
            <a:off x="4716664" y="2458552"/>
            <a:ext cx="365760" cy="365760"/>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81" name="Text Box 63">
            <a:extLst>
              <a:ext uri="{FF2B5EF4-FFF2-40B4-BE49-F238E27FC236}">
                <a16:creationId xmlns:a16="http://schemas.microsoft.com/office/drawing/2014/main" id="{9371D08D-3DA6-8244-9F63-9AF8F5C4CE47}"/>
              </a:ext>
            </a:extLst>
          </p:cNvPr>
          <p:cNvSpPr txBox="1">
            <a:spLocks noChangeArrowheads="1"/>
          </p:cNvSpPr>
          <p:nvPr/>
        </p:nvSpPr>
        <p:spPr bwMode="auto">
          <a:xfrm>
            <a:off x="4641114" y="1994030"/>
            <a:ext cx="5774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Va</a:t>
            </a:r>
            <a:endParaRPr lang="en-US" altLang="en-US" sz="2400" b="1" dirty="0">
              <a:latin typeface="Tahoma" pitchFamily="34" charset="0"/>
            </a:endParaRPr>
          </a:p>
        </p:txBody>
      </p:sp>
      <p:sp>
        <p:nvSpPr>
          <p:cNvPr id="83" name="Freeform 82">
            <a:extLst>
              <a:ext uri="{FF2B5EF4-FFF2-40B4-BE49-F238E27FC236}">
                <a16:creationId xmlns:a16="http://schemas.microsoft.com/office/drawing/2014/main" id="{918512D5-C657-914D-885F-B6F251382277}"/>
              </a:ext>
            </a:extLst>
          </p:cNvPr>
          <p:cNvSpPr/>
          <p:nvPr/>
        </p:nvSpPr>
        <p:spPr>
          <a:xfrm>
            <a:off x="5728351" y="2489458"/>
            <a:ext cx="365760" cy="374415"/>
          </a:xfrm>
          <a:custGeom>
            <a:avLst/>
            <a:gdLst>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69081 w 992187"/>
              <a:gd name="connsiteY0" fmla="*/ 912019 h 916781"/>
              <a:gd name="connsiteX1" fmla="*/ 38100 w 992187"/>
              <a:gd name="connsiteY1" fmla="*/ 459581 h 916781"/>
              <a:gd name="connsiteX2" fmla="*/ 497681 w 992187"/>
              <a:gd name="connsiteY2" fmla="*/ 0 h 916781"/>
              <a:gd name="connsiteX3" fmla="*/ 954881 w 992187"/>
              <a:gd name="connsiteY3" fmla="*/ 459581 h 916781"/>
              <a:gd name="connsiteX4" fmla="*/ 721519 w 992187"/>
              <a:gd name="connsiteY4" fmla="*/ 916781 h 916781"/>
              <a:gd name="connsiteX0" fmla="*/ 295275 w 1018381"/>
              <a:gd name="connsiteY0" fmla="*/ 912019 h 916781"/>
              <a:gd name="connsiteX1" fmla="*/ 64294 w 1018381"/>
              <a:gd name="connsiteY1" fmla="*/ 459581 h 916781"/>
              <a:gd name="connsiteX2" fmla="*/ 523875 w 1018381"/>
              <a:gd name="connsiteY2" fmla="*/ 0 h 916781"/>
              <a:gd name="connsiteX3" fmla="*/ 981075 w 1018381"/>
              <a:gd name="connsiteY3" fmla="*/ 459581 h 916781"/>
              <a:gd name="connsiteX4" fmla="*/ 747713 w 1018381"/>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54087"/>
              <a:gd name="connsiteY0" fmla="*/ 912019 h 916781"/>
              <a:gd name="connsiteX1" fmla="*/ 0 w 954087"/>
              <a:gd name="connsiteY1" fmla="*/ 459581 h 916781"/>
              <a:gd name="connsiteX2" fmla="*/ 459581 w 954087"/>
              <a:gd name="connsiteY2" fmla="*/ 0 h 916781"/>
              <a:gd name="connsiteX3" fmla="*/ 916781 w 954087"/>
              <a:gd name="connsiteY3" fmla="*/ 459581 h 916781"/>
              <a:gd name="connsiteX4" fmla="*/ 683419 w 954087"/>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92894 w 978694"/>
              <a:gd name="connsiteY0" fmla="*/ 912019 h 916781"/>
              <a:gd name="connsiteX1" fmla="*/ 140494 w 978694"/>
              <a:gd name="connsiteY1" fmla="*/ 764381 h 916781"/>
              <a:gd name="connsiteX2" fmla="*/ 61913 w 978694"/>
              <a:gd name="connsiteY2" fmla="*/ 459581 h 916781"/>
              <a:gd name="connsiteX3" fmla="*/ 521494 w 978694"/>
              <a:gd name="connsiteY3" fmla="*/ 0 h 916781"/>
              <a:gd name="connsiteX4" fmla="*/ 978694 w 978694"/>
              <a:gd name="connsiteY4" fmla="*/ 459581 h 916781"/>
              <a:gd name="connsiteX5" fmla="*/ 745332 w 978694"/>
              <a:gd name="connsiteY5"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69081 w 954881"/>
              <a:gd name="connsiteY0" fmla="*/ 912019 h 916781"/>
              <a:gd name="connsiteX1" fmla="*/ 38100 w 954881"/>
              <a:gd name="connsiteY1" fmla="*/ 459581 h 916781"/>
              <a:gd name="connsiteX2" fmla="*/ 497681 w 954881"/>
              <a:gd name="connsiteY2" fmla="*/ 0 h 916781"/>
              <a:gd name="connsiteX3" fmla="*/ 954881 w 954881"/>
              <a:gd name="connsiteY3" fmla="*/ 459581 h 916781"/>
              <a:gd name="connsiteX4" fmla="*/ 721519 w 9548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 name="connsiteX0" fmla="*/ 230981 w 916781"/>
              <a:gd name="connsiteY0" fmla="*/ 912019 h 916781"/>
              <a:gd name="connsiteX1" fmla="*/ 0 w 916781"/>
              <a:gd name="connsiteY1" fmla="*/ 459581 h 916781"/>
              <a:gd name="connsiteX2" fmla="*/ 459581 w 916781"/>
              <a:gd name="connsiteY2" fmla="*/ 0 h 916781"/>
              <a:gd name="connsiteX3" fmla="*/ 916781 w 916781"/>
              <a:gd name="connsiteY3" fmla="*/ 459581 h 916781"/>
              <a:gd name="connsiteX4" fmla="*/ 683419 w 916781"/>
              <a:gd name="connsiteY4" fmla="*/ 916781 h 916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781" h="916781">
                <a:moveTo>
                  <a:pt x="230981" y="912019"/>
                </a:moveTo>
                <a:cubicBezTo>
                  <a:pt x="182860" y="817761"/>
                  <a:pt x="9525" y="671116"/>
                  <a:pt x="0" y="459581"/>
                </a:cubicBezTo>
                <a:cubicBezTo>
                  <a:pt x="19051" y="119460"/>
                  <a:pt x="306784" y="0"/>
                  <a:pt x="459581" y="0"/>
                </a:cubicBezTo>
                <a:cubicBezTo>
                  <a:pt x="612378" y="0"/>
                  <a:pt x="891382" y="90090"/>
                  <a:pt x="916781" y="459581"/>
                </a:cubicBezTo>
                <a:cubicBezTo>
                  <a:pt x="887412" y="705247"/>
                  <a:pt x="716359" y="850304"/>
                  <a:pt x="683419" y="916781"/>
                </a:cubicBezTo>
              </a:path>
            </a:pathLst>
          </a:custGeom>
          <a:ln w="19050">
            <a:solidFill>
              <a:schemeClr val="tx1"/>
            </a:solidFill>
            <a:headEnd type="triangle"/>
            <a:tailEnd type="triangle"/>
          </a:ln>
          <a:effectLst/>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Times New Roman"/>
              <a:cs typeface="Times New Roman"/>
            </a:endParaRPr>
          </a:p>
        </p:txBody>
      </p:sp>
      <p:sp>
        <p:nvSpPr>
          <p:cNvPr id="84" name="Text Box 63">
            <a:extLst>
              <a:ext uri="{FF2B5EF4-FFF2-40B4-BE49-F238E27FC236}">
                <a16:creationId xmlns:a16="http://schemas.microsoft.com/office/drawing/2014/main" id="{E55AE595-D22F-FB46-8C44-09E6C191AE46}"/>
              </a:ext>
            </a:extLst>
          </p:cNvPr>
          <p:cNvSpPr txBox="1">
            <a:spLocks noChangeArrowheads="1"/>
          </p:cNvSpPr>
          <p:nvPr/>
        </p:nvSpPr>
        <p:spPr bwMode="auto">
          <a:xfrm>
            <a:off x="5652801" y="2033591"/>
            <a:ext cx="5774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400" b="1" dirty="0" err="1">
                <a:latin typeface="Tahoma" pitchFamily="34" charset="0"/>
              </a:rPr>
              <a:t>Va</a:t>
            </a:r>
            <a:endParaRPr lang="en-US" altLang="en-US" sz="2400" b="1" dirty="0">
              <a:latin typeface="Tahoma" pitchFamily="34" charset="0"/>
            </a:endParaRPr>
          </a:p>
        </p:txBody>
      </p:sp>
    </p:spTree>
    <p:extLst>
      <p:ext uri="{BB962C8B-B14F-4D97-AF65-F5344CB8AC3E}">
        <p14:creationId xmlns:p14="http://schemas.microsoft.com/office/powerpoint/2010/main" val="112491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22960" y="312420"/>
            <a:ext cx="9326880" cy="1371600"/>
          </a:xfrm>
        </p:spPr>
        <p:txBody>
          <a:bodyPr/>
          <a:lstStyle/>
          <a:p>
            <a:r>
              <a:rPr lang="en-US" altLang="en-US" sz="7200" b="1">
                <a:latin typeface="Arial" charset="0"/>
              </a:rPr>
              <a:t>Ordinal data</a:t>
            </a:r>
            <a:endParaRPr lang="en-GB" altLang="en-US" sz="7200" b="1">
              <a:latin typeface="Arial" charset="0"/>
            </a:endParaRPr>
          </a:p>
        </p:txBody>
      </p:sp>
      <p:sp>
        <p:nvSpPr>
          <p:cNvPr id="4099" name="Rectangle 3"/>
          <p:cNvSpPr>
            <a:spLocks noGrp="1" noChangeArrowheads="1"/>
          </p:cNvSpPr>
          <p:nvPr>
            <p:ph type="body" idx="1"/>
          </p:nvPr>
        </p:nvSpPr>
        <p:spPr/>
        <p:txBody>
          <a:bodyPr/>
          <a:lstStyle/>
          <a:p>
            <a:pPr>
              <a:lnSpc>
                <a:spcPct val="90000"/>
              </a:lnSpc>
            </a:pPr>
            <a:r>
              <a:rPr lang="en-US" altLang="en-US" b="1" dirty="0">
                <a:solidFill>
                  <a:srgbClr val="FFFFFF"/>
                </a:solidFill>
                <a:latin typeface="Arial" charset="0"/>
              </a:rPr>
              <a:t>Measuring instrument discriminates between two or a few </a:t>
            </a:r>
            <a:r>
              <a:rPr lang="en-US" altLang="en-US" b="1" u="sng" dirty="0">
                <a:solidFill>
                  <a:srgbClr val="FFFFFF"/>
                </a:solidFill>
                <a:latin typeface="Arial" charset="0"/>
              </a:rPr>
              <a:t>ordered</a:t>
            </a:r>
            <a:r>
              <a:rPr lang="en-US" altLang="en-US" b="1" dirty="0">
                <a:solidFill>
                  <a:srgbClr val="FFFFFF"/>
                </a:solidFill>
                <a:latin typeface="Arial" charset="0"/>
              </a:rPr>
              <a:t> categories e.g.:</a:t>
            </a:r>
          </a:p>
          <a:p>
            <a:pPr lvl="1">
              <a:lnSpc>
                <a:spcPct val="90000"/>
              </a:lnSpc>
            </a:pPr>
            <a:r>
              <a:rPr lang="en-US" altLang="en-US" dirty="0">
                <a:solidFill>
                  <a:srgbClr val="FFFFFF"/>
                </a:solidFill>
                <a:latin typeface="Arial" charset="0"/>
              </a:rPr>
              <a:t>Absence (0) or presence (1) of a disorder</a:t>
            </a:r>
          </a:p>
          <a:p>
            <a:pPr lvl="1">
              <a:lnSpc>
                <a:spcPct val="90000"/>
              </a:lnSpc>
            </a:pPr>
            <a:r>
              <a:rPr lang="en-GB" altLang="en-US" dirty="0">
                <a:solidFill>
                  <a:srgbClr val="FFFFFF"/>
                </a:solidFill>
                <a:latin typeface="Arial" charset="0"/>
              </a:rPr>
              <a:t>Score on a single </a:t>
            </a:r>
            <a:r>
              <a:rPr lang="en-GB" altLang="en-US" dirty="0" err="1">
                <a:solidFill>
                  <a:srgbClr val="FFFFFF"/>
                </a:solidFill>
                <a:latin typeface="Arial" charset="0"/>
              </a:rPr>
              <a:t>likert</a:t>
            </a:r>
            <a:r>
              <a:rPr lang="en-GB" altLang="en-US" dirty="0">
                <a:solidFill>
                  <a:srgbClr val="FFFFFF"/>
                </a:solidFill>
                <a:latin typeface="Arial" charset="0"/>
              </a:rPr>
              <a:t> item</a:t>
            </a:r>
          </a:p>
          <a:p>
            <a:pPr lvl="1">
              <a:lnSpc>
                <a:spcPct val="90000"/>
              </a:lnSpc>
            </a:pPr>
            <a:r>
              <a:rPr lang="en-GB" altLang="en-US" dirty="0">
                <a:solidFill>
                  <a:srgbClr val="FFFFFF"/>
                </a:solidFill>
                <a:latin typeface="Arial" charset="0"/>
              </a:rPr>
              <a:t>Number of symptoms</a:t>
            </a:r>
          </a:p>
          <a:p>
            <a:pPr lvl="1">
              <a:lnSpc>
                <a:spcPct val="90000"/>
              </a:lnSpc>
            </a:pPr>
            <a:endParaRPr lang="en-US" altLang="en-US" dirty="0">
              <a:solidFill>
                <a:srgbClr val="FFFFFF"/>
              </a:solidFill>
              <a:latin typeface="Arial" charset="0"/>
            </a:endParaRPr>
          </a:p>
          <a:p>
            <a:pPr algn="just">
              <a:lnSpc>
                <a:spcPct val="90000"/>
              </a:lnSpc>
            </a:pPr>
            <a:r>
              <a:rPr lang="en-US" altLang="en-US" dirty="0">
                <a:solidFill>
                  <a:srgbClr val="FFFFFF"/>
                </a:solidFill>
                <a:latin typeface="Arial" charset="0"/>
              </a:rPr>
              <a:t>In such cases the data take the form of counts, i.e. the number of individuals within each category of response</a:t>
            </a:r>
            <a:endParaRPr lang="en-US" altLang="en-US" b="1" dirty="0">
              <a:solidFill>
                <a:srgbClr val="FFFFFF"/>
              </a:solidFill>
              <a:latin typeface="Arial" charset="0"/>
            </a:endParaRPr>
          </a:p>
          <a:p>
            <a:pPr lvl="1">
              <a:lnSpc>
                <a:spcPct val="90000"/>
              </a:lnSpc>
            </a:pPr>
            <a:endParaRPr lang="en-GB" altLang="en-US" b="1" dirty="0">
              <a:solidFill>
                <a:srgbClr val="FFFFFF"/>
              </a:solidFill>
              <a:latin typeface="Arial" charset="0"/>
            </a:endParaRPr>
          </a:p>
        </p:txBody>
      </p:sp>
    </p:spTree>
    <p:extLst>
      <p:ext uri="{BB962C8B-B14F-4D97-AF65-F5344CB8AC3E}">
        <p14:creationId xmlns:p14="http://schemas.microsoft.com/office/powerpoint/2010/main" val="575613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2960" y="-108585"/>
            <a:ext cx="9326880" cy="1371601"/>
          </a:xfrm>
        </p:spPr>
        <p:txBody>
          <a:bodyPr/>
          <a:lstStyle/>
          <a:p>
            <a:r>
              <a:rPr lang="en-US" altLang="en-US" b="1">
                <a:solidFill>
                  <a:schemeClr val="tx1"/>
                </a:solidFill>
                <a:latin typeface="Arial" charset="0"/>
              </a:rPr>
              <a:t>Summary</a:t>
            </a:r>
          </a:p>
        </p:txBody>
      </p:sp>
      <p:sp>
        <p:nvSpPr>
          <p:cNvPr id="22531" name="Rectangle 3"/>
          <p:cNvSpPr>
            <a:spLocks noGrp="1" noChangeArrowheads="1"/>
          </p:cNvSpPr>
          <p:nvPr>
            <p:ph type="body" idx="1"/>
          </p:nvPr>
        </p:nvSpPr>
        <p:spPr>
          <a:xfrm>
            <a:off x="388621" y="1436371"/>
            <a:ext cx="10283190" cy="5878830"/>
          </a:xfrm>
        </p:spPr>
        <p:txBody>
          <a:bodyPr>
            <a:normAutofit fontScale="92500"/>
          </a:bodyPr>
          <a:lstStyle/>
          <a:p>
            <a:pPr marL="731520" indent="-731520"/>
            <a:r>
              <a:rPr lang="en-GB" altLang="en-US" dirty="0" err="1">
                <a:solidFill>
                  <a:srgbClr val="FFFFFF"/>
                </a:solidFill>
                <a:latin typeface="Arial" charset="0"/>
              </a:rPr>
              <a:t>OpenMx</a:t>
            </a:r>
            <a:r>
              <a:rPr lang="en-GB" altLang="en-US" dirty="0">
                <a:solidFill>
                  <a:srgbClr val="FFFFFF"/>
                </a:solidFill>
                <a:latin typeface="Arial" charset="0"/>
              </a:rPr>
              <a:t> models ordinal data under a threshold model</a:t>
            </a:r>
          </a:p>
          <a:p>
            <a:pPr marL="731520" indent="-731520"/>
            <a:r>
              <a:rPr lang="en-GB" altLang="en-US" dirty="0">
                <a:solidFill>
                  <a:srgbClr val="FFFFFF"/>
                </a:solidFill>
                <a:latin typeface="Arial" charset="0"/>
              </a:rPr>
              <a:t>Assumptions about the (joint) distribution of the data (Standard Bivariate Normal)</a:t>
            </a:r>
          </a:p>
          <a:p>
            <a:pPr marL="731520" indent="-731520"/>
            <a:r>
              <a:rPr lang="en-GB" altLang="en-US" dirty="0">
                <a:solidFill>
                  <a:srgbClr val="FFFFFF"/>
                </a:solidFill>
                <a:latin typeface="Arial" charset="0"/>
              </a:rPr>
              <a:t>The relative proportions of observations in the cells of the Contingency Table are translated into proportions under the Multivariate Normal Distribution</a:t>
            </a:r>
          </a:p>
          <a:p>
            <a:pPr marL="731520" indent="-731520"/>
            <a:r>
              <a:rPr lang="en-GB" altLang="en-US" dirty="0">
                <a:solidFill>
                  <a:srgbClr val="FFFFFF"/>
                </a:solidFill>
                <a:latin typeface="Arial" charset="0"/>
              </a:rPr>
              <a:t>The most likely thresholds and correlations are estimated</a:t>
            </a:r>
          </a:p>
          <a:p>
            <a:pPr marL="731520" indent="-731520"/>
            <a:r>
              <a:rPr lang="en-GB" altLang="en-US" dirty="0">
                <a:solidFill>
                  <a:srgbClr val="FFFFFF"/>
                </a:solidFill>
                <a:latin typeface="Arial" charset="0"/>
              </a:rPr>
              <a:t>Genetic/Environmental variance components are estimated based on these correlations derived from MZ and DZ data</a:t>
            </a:r>
          </a:p>
          <a:p>
            <a:pPr marL="731520" indent="-731520"/>
            <a:endParaRPr lang="en-US" altLang="en-US" dirty="0">
              <a:solidFill>
                <a:srgbClr val="FFFFFF"/>
              </a:solidFill>
              <a:latin typeface="Arial" charset="0"/>
            </a:endParaRPr>
          </a:p>
        </p:txBody>
      </p:sp>
    </p:spTree>
    <p:extLst>
      <p:ext uri="{BB962C8B-B14F-4D97-AF65-F5344CB8AC3E}">
        <p14:creationId xmlns:p14="http://schemas.microsoft.com/office/powerpoint/2010/main" val="2821779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821056" y="226696"/>
            <a:ext cx="9326880" cy="1371600"/>
          </a:xfrm>
        </p:spPr>
        <p:txBody>
          <a:bodyPr/>
          <a:lstStyle/>
          <a:p>
            <a:r>
              <a:rPr lang="en-US" altLang="en-US" b="1">
                <a:latin typeface="Arial" charset="0"/>
              </a:rPr>
              <a:t>Power issues</a:t>
            </a:r>
            <a:endParaRPr lang="en-US" altLang="en-US">
              <a:latin typeface="Arial" charset="0"/>
            </a:endParaRPr>
          </a:p>
        </p:txBody>
      </p:sp>
      <p:sp>
        <p:nvSpPr>
          <p:cNvPr id="23555" name="Line 4"/>
          <p:cNvSpPr>
            <a:spLocks noChangeShapeType="1"/>
          </p:cNvSpPr>
          <p:nvPr/>
        </p:nvSpPr>
        <p:spPr bwMode="auto">
          <a:xfrm>
            <a:off x="4794886" y="6360796"/>
            <a:ext cx="1297304"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2160"/>
          </a:p>
        </p:txBody>
      </p:sp>
      <p:sp>
        <p:nvSpPr>
          <p:cNvPr id="23556" name="Text Box 5"/>
          <p:cNvSpPr txBox="1">
            <a:spLocks noChangeArrowheads="1"/>
          </p:cNvSpPr>
          <p:nvPr/>
        </p:nvSpPr>
        <p:spPr bwMode="auto">
          <a:xfrm>
            <a:off x="6758940" y="7505701"/>
            <a:ext cx="21088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GB" altLang="en-US" sz="2400" b="1">
                <a:latin typeface="Arial" charset="0"/>
              </a:rPr>
              <a:t>sub-clinical</a:t>
            </a:r>
            <a:endParaRPr lang="en-US" altLang="en-US" sz="2400" b="1">
              <a:latin typeface="Arial" charset="0"/>
            </a:endParaRPr>
          </a:p>
        </p:txBody>
      </p:sp>
      <p:sp>
        <p:nvSpPr>
          <p:cNvPr id="23557" name="Text Box 131"/>
          <p:cNvSpPr txBox="1">
            <a:spLocks noChangeArrowheads="1"/>
          </p:cNvSpPr>
          <p:nvPr/>
        </p:nvSpPr>
        <p:spPr bwMode="auto">
          <a:xfrm>
            <a:off x="2634616" y="7439026"/>
            <a:ext cx="1123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GB" altLang="en-US" sz="2400" b="1">
                <a:latin typeface="Arial" charset="0"/>
              </a:rPr>
              <a:t>cases</a:t>
            </a:r>
            <a:endParaRPr lang="en-US" altLang="en-US" sz="2400" b="1">
              <a:latin typeface="Arial" charset="0"/>
            </a:endParaRPr>
          </a:p>
        </p:txBody>
      </p:sp>
      <p:grpSp>
        <p:nvGrpSpPr>
          <p:cNvPr id="23558" name="Group 258"/>
          <p:cNvGrpSpPr>
            <a:grpSpLocks/>
          </p:cNvGrpSpPr>
          <p:nvPr/>
        </p:nvGrpSpPr>
        <p:grpSpPr bwMode="auto">
          <a:xfrm>
            <a:off x="358140" y="5065396"/>
            <a:ext cx="4160520" cy="2505074"/>
            <a:chOff x="4838700" y="2636838"/>
            <a:chExt cx="3467100" cy="2519839"/>
          </a:xfrm>
        </p:grpSpPr>
        <p:sp>
          <p:nvSpPr>
            <p:cNvPr id="23688" name="Rectangle 4"/>
            <p:cNvSpPr>
              <a:spLocks noChangeArrowheads="1"/>
            </p:cNvSpPr>
            <p:nvPr/>
          </p:nvSpPr>
          <p:spPr bwMode="auto">
            <a:xfrm>
              <a:off x="6359525" y="2911475"/>
              <a:ext cx="54" cy="520113"/>
            </a:xfrm>
            <a:prstGeom prst="rect">
              <a:avLst/>
            </a:prstGeom>
            <a:solidFill>
              <a:srgbClr val="A08EBE"/>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en-US" altLang="en-US" sz="3360" b="1">
                <a:latin typeface="Tahoma" pitchFamily="34" charset="0"/>
              </a:endParaRPr>
            </a:p>
          </p:txBody>
        </p:sp>
        <p:sp>
          <p:nvSpPr>
            <p:cNvPr id="23689" name="Rectangle 6"/>
            <p:cNvSpPr>
              <a:spLocks noChangeArrowheads="1"/>
            </p:cNvSpPr>
            <p:nvPr/>
          </p:nvSpPr>
          <p:spPr bwMode="auto">
            <a:xfrm>
              <a:off x="4838700" y="2636838"/>
              <a:ext cx="3467100" cy="2392362"/>
            </a:xfrm>
            <a:prstGeom prst="rect">
              <a:avLst/>
            </a:prstGeom>
            <a:solidFill>
              <a:srgbClr val="BFB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grpSp>
          <p:nvGrpSpPr>
            <p:cNvPr id="23690" name="Group 9"/>
            <p:cNvGrpSpPr>
              <a:grpSpLocks/>
            </p:cNvGrpSpPr>
            <p:nvPr/>
          </p:nvGrpSpPr>
          <p:grpSpPr bwMode="auto">
            <a:xfrm>
              <a:off x="5627688" y="4595813"/>
              <a:ext cx="1587" cy="6350"/>
              <a:chOff x="2064" y="3881"/>
              <a:chExt cx="1" cy="4"/>
            </a:xfrm>
          </p:grpSpPr>
          <p:sp>
            <p:nvSpPr>
              <p:cNvPr id="23808" name="Freeform 10"/>
              <p:cNvSpPr>
                <a:spLocks/>
              </p:cNvSpPr>
              <p:nvPr/>
            </p:nvSpPr>
            <p:spPr bwMode="auto">
              <a:xfrm>
                <a:off x="2064" y="3881"/>
                <a:ext cx="1" cy="4"/>
              </a:xfrm>
              <a:custGeom>
                <a:avLst/>
                <a:gdLst>
                  <a:gd name="T0" fmla="*/ 1 w 2"/>
                  <a:gd name="T1" fmla="*/ 0 h 12"/>
                  <a:gd name="T2" fmla="*/ 0 w 2"/>
                  <a:gd name="T3" fmla="*/ 0 h 12"/>
                  <a:gd name="T4" fmla="*/ 1 w 2"/>
                  <a:gd name="T5" fmla="*/ 0 h 12"/>
                  <a:gd name="T6" fmla="*/ 0 60000 65536"/>
                  <a:gd name="T7" fmla="*/ 0 60000 65536"/>
                  <a:gd name="T8" fmla="*/ 0 60000 65536"/>
                  <a:gd name="T9" fmla="*/ 0 w 2"/>
                  <a:gd name="T10" fmla="*/ 0 h 12"/>
                  <a:gd name="T11" fmla="*/ 2 w 2"/>
                  <a:gd name="T12" fmla="*/ 12 h 12"/>
                </a:gdLst>
                <a:ahLst/>
                <a:cxnLst>
                  <a:cxn ang="T6">
                    <a:pos x="T0" y="T1"/>
                  </a:cxn>
                  <a:cxn ang="T7">
                    <a:pos x="T2" y="T3"/>
                  </a:cxn>
                  <a:cxn ang="T8">
                    <a:pos x="T4" y="T5"/>
                  </a:cxn>
                </a:cxnLst>
                <a:rect l="T9" t="T10" r="T11" b="T12"/>
                <a:pathLst>
                  <a:path w="2" h="12">
                    <a:moveTo>
                      <a:pt x="2" y="12"/>
                    </a:moveTo>
                    <a:lnTo>
                      <a:pt x="0" y="0"/>
                    </a:lnTo>
                    <a:lnTo>
                      <a:pt x="2" y="12"/>
                    </a:lnTo>
                    <a:close/>
                  </a:path>
                </a:pathLst>
              </a:custGeom>
              <a:solidFill>
                <a:srgbClr val="A08EBE"/>
              </a:solidFill>
              <a:ln w="28575" cmpd="sng">
                <a:solidFill>
                  <a:srgbClr val="000000"/>
                </a:solidFill>
                <a:round/>
                <a:headEnd/>
                <a:tailEnd/>
              </a:ln>
            </p:spPr>
            <p:txBody>
              <a:bodyPr/>
              <a:lstStyle/>
              <a:p>
                <a:endParaRPr lang="en-US" sz="2160"/>
              </a:p>
            </p:txBody>
          </p:sp>
          <p:sp>
            <p:nvSpPr>
              <p:cNvPr id="23809" name="Line 11"/>
              <p:cNvSpPr>
                <a:spLocks noChangeShapeType="1"/>
              </p:cNvSpPr>
              <p:nvPr/>
            </p:nvSpPr>
            <p:spPr bwMode="auto">
              <a:xfrm flipH="1" flipV="1">
                <a:off x="2064" y="3881"/>
                <a:ext cx="1" cy="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grpSp>
        <p:grpSp>
          <p:nvGrpSpPr>
            <p:cNvPr id="23691" name="Group 12"/>
            <p:cNvGrpSpPr>
              <a:grpSpLocks/>
            </p:cNvGrpSpPr>
            <p:nvPr/>
          </p:nvGrpSpPr>
          <p:grpSpPr bwMode="auto">
            <a:xfrm>
              <a:off x="7418388" y="4589463"/>
              <a:ext cx="6350" cy="12700"/>
              <a:chOff x="4132" y="3878"/>
              <a:chExt cx="8" cy="7"/>
            </a:xfrm>
          </p:grpSpPr>
          <p:sp>
            <p:nvSpPr>
              <p:cNvPr id="23806" name="Freeform 13"/>
              <p:cNvSpPr>
                <a:spLocks/>
              </p:cNvSpPr>
              <p:nvPr/>
            </p:nvSpPr>
            <p:spPr bwMode="auto">
              <a:xfrm>
                <a:off x="4132" y="3878"/>
                <a:ext cx="8" cy="7"/>
              </a:xfrm>
              <a:custGeom>
                <a:avLst/>
                <a:gdLst>
                  <a:gd name="T0" fmla="*/ 0 w 16"/>
                  <a:gd name="T1" fmla="*/ 0 h 22"/>
                  <a:gd name="T2" fmla="*/ 1 w 16"/>
                  <a:gd name="T3" fmla="*/ 0 h 22"/>
                  <a:gd name="T4" fmla="*/ 0 w 16"/>
                  <a:gd name="T5" fmla="*/ 0 h 22"/>
                  <a:gd name="T6" fmla="*/ 0 60000 65536"/>
                  <a:gd name="T7" fmla="*/ 0 60000 65536"/>
                  <a:gd name="T8" fmla="*/ 0 60000 65536"/>
                  <a:gd name="T9" fmla="*/ 0 w 16"/>
                  <a:gd name="T10" fmla="*/ 0 h 22"/>
                  <a:gd name="T11" fmla="*/ 16 w 16"/>
                  <a:gd name="T12" fmla="*/ 22 h 22"/>
                </a:gdLst>
                <a:ahLst/>
                <a:cxnLst>
                  <a:cxn ang="T6">
                    <a:pos x="T0" y="T1"/>
                  </a:cxn>
                  <a:cxn ang="T7">
                    <a:pos x="T2" y="T3"/>
                  </a:cxn>
                  <a:cxn ang="T8">
                    <a:pos x="T4" y="T5"/>
                  </a:cxn>
                </a:cxnLst>
                <a:rect l="T9" t="T10" r="T11" b="T12"/>
                <a:pathLst>
                  <a:path w="16" h="22">
                    <a:moveTo>
                      <a:pt x="0" y="22"/>
                    </a:moveTo>
                    <a:lnTo>
                      <a:pt x="16" y="0"/>
                    </a:lnTo>
                    <a:lnTo>
                      <a:pt x="0" y="22"/>
                    </a:lnTo>
                    <a:close/>
                  </a:path>
                </a:pathLst>
              </a:custGeom>
              <a:solidFill>
                <a:srgbClr val="A08EBE"/>
              </a:solidFill>
              <a:ln w="28575" cmpd="sng">
                <a:solidFill>
                  <a:srgbClr val="000000"/>
                </a:solidFill>
                <a:round/>
                <a:headEnd/>
                <a:tailEnd/>
              </a:ln>
            </p:spPr>
            <p:txBody>
              <a:bodyPr/>
              <a:lstStyle/>
              <a:p>
                <a:endParaRPr lang="en-US" sz="2160"/>
              </a:p>
            </p:txBody>
          </p:sp>
          <p:sp>
            <p:nvSpPr>
              <p:cNvPr id="23807" name="Line 14"/>
              <p:cNvSpPr>
                <a:spLocks noChangeShapeType="1"/>
              </p:cNvSpPr>
              <p:nvPr/>
            </p:nvSpPr>
            <p:spPr bwMode="auto">
              <a:xfrm flipV="1">
                <a:off x="4132" y="3878"/>
                <a:ext cx="8" cy="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grpSp>
        <p:sp>
          <p:nvSpPr>
            <p:cNvPr id="23692" name="Line 15"/>
            <p:cNvSpPr>
              <a:spLocks noChangeShapeType="1"/>
            </p:cNvSpPr>
            <p:nvPr/>
          </p:nvSpPr>
          <p:spPr bwMode="auto">
            <a:xfrm flipH="1">
              <a:off x="5254625" y="4602163"/>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3" name="Line 16"/>
            <p:cNvSpPr>
              <a:spLocks noChangeShapeType="1"/>
            </p:cNvSpPr>
            <p:nvPr/>
          </p:nvSpPr>
          <p:spPr bwMode="auto">
            <a:xfrm flipH="1">
              <a:off x="5254625" y="3176588"/>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4" name="Line 17"/>
            <p:cNvSpPr>
              <a:spLocks noChangeShapeType="1"/>
            </p:cNvSpPr>
            <p:nvPr/>
          </p:nvSpPr>
          <p:spPr bwMode="auto">
            <a:xfrm flipH="1">
              <a:off x="5254625" y="3886200"/>
              <a:ext cx="365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5" name="Line 18"/>
            <p:cNvSpPr>
              <a:spLocks noChangeShapeType="1"/>
            </p:cNvSpPr>
            <p:nvPr/>
          </p:nvSpPr>
          <p:spPr bwMode="auto">
            <a:xfrm flipH="1">
              <a:off x="5254625" y="4246563"/>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6" name="Line 19"/>
            <p:cNvSpPr>
              <a:spLocks noChangeShapeType="1"/>
            </p:cNvSpPr>
            <p:nvPr/>
          </p:nvSpPr>
          <p:spPr bwMode="auto">
            <a:xfrm flipH="1">
              <a:off x="5254625" y="3530600"/>
              <a:ext cx="365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7" name="Line 20"/>
            <p:cNvSpPr>
              <a:spLocks noChangeShapeType="1"/>
            </p:cNvSpPr>
            <p:nvPr/>
          </p:nvSpPr>
          <p:spPr bwMode="auto">
            <a:xfrm flipH="1">
              <a:off x="5291138" y="4602163"/>
              <a:ext cx="25400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8" name="Line 21"/>
            <p:cNvSpPr>
              <a:spLocks noChangeShapeType="1"/>
            </p:cNvSpPr>
            <p:nvPr/>
          </p:nvSpPr>
          <p:spPr bwMode="auto">
            <a:xfrm flipV="1">
              <a:off x="5291138" y="3128963"/>
              <a:ext cx="3175" cy="15208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99" name="Rectangle 22"/>
            <p:cNvSpPr>
              <a:spLocks noChangeArrowheads="1"/>
            </p:cNvSpPr>
            <p:nvPr/>
          </p:nvSpPr>
          <p:spPr bwMode="auto">
            <a:xfrm>
              <a:off x="5351463" y="4598988"/>
              <a:ext cx="122237" cy="3175"/>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700" name="Rectangle 23"/>
            <p:cNvSpPr>
              <a:spLocks noChangeArrowheads="1"/>
            </p:cNvSpPr>
            <p:nvPr/>
          </p:nvSpPr>
          <p:spPr bwMode="auto">
            <a:xfrm>
              <a:off x="5473700" y="4595813"/>
              <a:ext cx="120650" cy="6350"/>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701" name="Rectangle 24"/>
            <p:cNvSpPr>
              <a:spLocks noChangeArrowheads="1"/>
            </p:cNvSpPr>
            <p:nvPr/>
          </p:nvSpPr>
          <p:spPr bwMode="auto">
            <a:xfrm>
              <a:off x="7405688" y="4594225"/>
              <a:ext cx="122237" cy="793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702" name="Rectangle 25"/>
            <p:cNvSpPr>
              <a:spLocks noChangeArrowheads="1"/>
            </p:cNvSpPr>
            <p:nvPr/>
          </p:nvSpPr>
          <p:spPr bwMode="auto">
            <a:xfrm>
              <a:off x="7527925" y="4600575"/>
              <a:ext cx="120650" cy="158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703" name="Rectangle 26"/>
            <p:cNvSpPr>
              <a:spLocks noChangeArrowheads="1"/>
            </p:cNvSpPr>
            <p:nvPr/>
          </p:nvSpPr>
          <p:spPr bwMode="auto">
            <a:xfrm>
              <a:off x="7648575" y="4600575"/>
              <a:ext cx="120650" cy="158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704" name="Line 27"/>
            <p:cNvSpPr>
              <a:spLocks noChangeShapeType="1"/>
            </p:cNvSpPr>
            <p:nvPr/>
          </p:nvSpPr>
          <p:spPr bwMode="auto">
            <a:xfrm>
              <a:off x="5351463"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05" name="Line 28"/>
            <p:cNvSpPr>
              <a:spLocks noChangeShapeType="1"/>
            </p:cNvSpPr>
            <p:nvPr/>
          </p:nvSpPr>
          <p:spPr bwMode="auto">
            <a:xfrm>
              <a:off x="5376863"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06" name="Line 29"/>
            <p:cNvSpPr>
              <a:spLocks noChangeShapeType="1"/>
            </p:cNvSpPr>
            <p:nvPr/>
          </p:nvSpPr>
          <p:spPr bwMode="auto">
            <a:xfrm>
              <a:off x="5402263" y="46005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07" name="Line 30"/>
            <p:cNvSpPr>
              <a:spLocks noChangeShapeType="1"/>
            </p:cNvSpPr>
            <p:nvPr/>
          </p:nvSpPr>
          <p:spPr bwMode="auto">
            <a:xfrm flipV="1">
              <a:off x="5426075" y="4598988"/>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08" name="Line 31"/>
            <p:cNvSpPr>
              <a:spLocks noChangeShapeType="1"/>
            </p:cNvSpPr>
            <p:nvPr/>
          </p:nvSpPr>
          <p:spPr bwMode="auto">
            <a:xfrm>
              <a:off x="5448300" y="4598988"/>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09" name="Line 32"/>
            <p:cNvSpPr>
              <a:spLocks noChangeShapeType="1"/>
            </p:cNvSpPr>
            <p:nvPr/>
          </p:nvSpPr>
          <p:spPr bwMode="auto">
            <a:xfrm flipV="1">
              <a:off x="5473700" y="4597400"/>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0" name="Line 33"/>
            <p:cNvSpPr>
              <a:spLocks noChangeShapeType="1"/>
            </p:cNvSpPr>
            <p:nvPr/>
          </p:nvSpPr>
          <p:spPr bwMode="auto">
            <a:xfrm flipV="1">
              <a:off x="5521325" y="459422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1" name="Line 34"/>
            <p:cNvSpPr>
              <a:spLocks noChangeShapeType="1"/>
            </p:cNvSpPr>
            <p:nvPr/>
          </p:nvSpPr>
          <p:spPr bwMode="auto">
            <a:xfrm flipV="1">
              <a:off x="5546725" y="4594225"/>
              <a:ext cx="222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2" name="Line 35"/>
            <p:cNvSpPr>
              <a:spLocks noChangeShapeType="1"/>
            </p:cNvSpPr>
            <p:nvPr/>
          </p:nvSpPr>
          <p:spPr bwMode="auto">
            <a:xfrm flipV="1">
              <a:off x="5568950" y="4587875"/>
              <a:ext cx="23813"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3" name="Line 36"/>
            <p:cNvSpPr>
              <a:spLocks noChangeShapeType="1"/>
            </p:cNvSpPr>
            <p:nvPr/>
          </p:nvSpPr>
          <p:spPr bwMode="auto">
            <a:xfrm flipV="1">
              <a:off x="5592763" y="4586288"/>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4" name="Line 37"/>
            <p:cNvSpPr>
              <a:spLocks noChangeShapeType="1"/>
            </p:cNvSpPr>
            <p:nvPr/>
          </p:nvSpPr>
          <p:spPr bwMode="auto">
            <a:xfrm flipV="1">
              <a:off x="5618163" y="4583113"/>
              <a:ext cx="23812"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5" name="Line 38"/>
            <p:cNvSpPr>
              <a:spLocks noChangeShapeType="1"/>
            </p:cNvSpPr>
            <p:nvPr/>
          </p:nvSpPr>
          <p:spPr bwMode="auto">
            <a:xfrm flipV="1">
              <a:off x="5641975" y="4579938"/>
              <a:ext cx="23813"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6" name="Line 39"/>
            <p:cNvSpPr>
              <a:spLocks noChangeShapeType="1"/>
            </p:cNvSpPr>
            <p:nvPr/>
          </p:nvSpPr>
          <p:spPr bwMode="auto">
            <a:xfrm flipV="1">
              <a:off x="5665788" y="4572000"/>
              <a:ext cx="25400"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7" name="Line 40"/>
            <p:cNvSpPr>
              <a:spLocks noChangeShapeType="1"/>
            </p:cNvSpPr>
            <p:nvPr/>
          </p:nvSpPr>
          <p:spPr bwMode="auto">
            <a:xfrm flipV="1">
              <a:off x="5691188" y="4565650"/>
              <a:ext cx="22225"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8" name="Line 41"/>
            <p:cNvSpPr>
              <a:spLocks noChangeShapeType="1"/>
            </p:cNvSpPr>
            <p:nvPr/>
          </p:nvSpPr>
          <p:spPr bwMode="auto">
            <a:xfrm flipV="1">
              <a:off x="5713413" y="4556125"/>
              <a:ext cx="25400"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19" name="Line 42"/>
            <p:cNvSpPr>
              <a:spLocks noChangeShapeType="1"/>
            </p:cNvSpPr>
            <p:nvPr/>
          </p:nvSpPr>
          <p:spPr bwMode="auto">
            <a:xfrm flipV="1">
              <a:off x="5738813" y="4545013"/>
              <a:ext cx="25400" cy="111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0" name="Line 43"/>
            <p:cNvSpPr>
              <a:spLocks noChangeShapeType="1"/>
            </p:cNvSpPr>
            <p:nvPr/>
          </p:nvSpPr>
          <p:spPr bwMode="auto">
            <a:xfrm flipV="1">
              <a:off x="5764213" y="4532313"/>
              <a:ext cx="22225" cy="127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1" name="Line 44"/>
            <p:cNvSpPr>
              <a:spLocks noChangeShapeType="1"/>
            </p:cNvSpPr>
            <p:nvPr/>
          </p:nvSpPr>
          <p:spPr bwMode="auto">
            <a:xfrm flipV="1">
              <a:off x="5786438" y="4516438"/>
              <a:ext cx="25400" cy="15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2" name="Line 45"/>
            <p:cNvSpPr>
              <a:spLocks noChangeShapeType="1"/>
            </p:cNvSpPr>
            <p:nvPr/>
          </p:nvSpPr>
          <p:spPr bwMode="auto">
            <a:xfrm flipV="1">
              <a:off x="5811838" y="4498975"/>
              <a:ext cx="23812" cy="174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3" name="Line 46"/>
            <p:cNvSpPr>
              <a:spLocks noChangeShapeType="1"/>
            </p:cNvSpPr>
            <p:nvPr/>
          </p:nvSpPr>
          <p:spPr bwMode="auto">
            <a:xfrm flipV="1">
              <a:off x="5835650" y="4479925"/>
              <a:ext cx="25400" cy="190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4" name="Line 47"/>
            <p:cNvSpPr>
              <a:spLocks noChangeShapeType="1"/>
            </p:cNvSpPr>
            <p:nvPr/>
          </p:nvSpPr>
          <p:spPr bwMode="auto">
            <a:xfrm flipV="1">
              <a:off x="5861050" y="4454525"/>
              <a:ext cx="22225"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5" name="Line 48"/>
            <p:cNvSpPr>
              <a:spLocks noChangeShapeType="1"/>
            </p:cNvSpPr>
            <p:nvPr/>
          </p:nvSpPr>
          <p:spPr bwMode="auto">
            <a:xfrm flipV="1">
              <a:off x="5883275" y="4427538"/>
              <a:ext cx="25400" cy="269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6" name="Line 49"/>
            <p:cNvSpPr>
              <a:spLocks noChangeShapeType="1"/>
            </p:cNvSpPr>
            <p:nvPr/>
          </p:nvSpPr>
          <p:spPr bwMode="auto">
            <a:xfrm flipV="1">
              <a:off x="5908675" y="4395788"/>
              <a:ext cx="23813" cy="317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7" name="Line 50"/>
            <p:cNvSpPr>
              <a:spLocks noChangeShapeType="1"/>
            </p:cNvSpPr>
            <p:nvPr/>
          </p:nvSpPr>
          <p:spPr bwMode="auto">
            <a:xfrm flipV="1">
              <a:off x="5932488" y="4362450"/>
              <a:ext cx="23812" cy="333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8" name="Line 51"/>
            <p:cNvSpPr>
              <a:spLocks noChangeShapeType="1"/>
            </p:cNvSpPr>
            <p:nvPr/>
          </p:nvSpPr>
          <p:spPr bwMode="auto">
            <a:xfrm flipV="1">
              <a:off x="5956300" y="4322763"/>
              <a:ext cx="25400" cy="39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29" name="Line 52"/>
            <p:cNvSpPr>
              <a:spLocks noChangeShapeType="1"/>
            </p:cNvSpPr>
            <p:nvPr/>
          </p:nvSpPr>
          <p:spPr bwMode="auto">
            <a:xfrm flipV="1">
              <a:off x="5981700" y="4279900"/>
              <a:ext cx="22225" cy="42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0" name="Line 53"/>
            <p:cNvSpPr>
              <a:spLocks noChangeShapeType="1"/>
            </p:cNvSpPr>
            <p:nvPr/>
          </p:nvSpPr>
          <p:spPr bwMode="auto">
            <a:xfrm flipV="1">
              <a:off x="6003925" y="4232275"/>
              <a:ext cx="25400" cy="476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1" name="Line 54"/>
            <p:cNvSpPr>
              <a:spLocks noChangeShapeType="1"/>
            </p:cNvSpPr>
            <p:nvPr/>
          </p:nvSpPr>
          <p:spPr bwMode="auto">
            <a:xfrm flipV="1">
              <a:off x="6029325" y="4179888"/>
              <a:ext cx="23813" cy="523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2" name="Line 55"/>
            <p:cNvSpPr>
              <a:spLocks noChangeShapeType="1"/>
            </p:cNvSpPr>
            <p:nvPr/>
          </p:nvSpPr>
          <p:spPr bwMode="auto">
            <a:xfrm flipV="1">
              <a:off x="6053138" y="4125913"/>
              <a:ext cx="23812" cy="539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3" name="Line 56"/>
            <p:cNvSpPr>
              <a:spLocks noChangeShapeType="1"/>
            </p:cNvSpPr>
            <p:nvPr/>
          </p:nvSpPr>
          <p:spPr bwMode="auto">
            <a:xfrm flipV="1">
              <a:off x="6076950" y="4067175"/>
              <a:ext cx="25400" cy="587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4" name="Line 57"/>
            <p:cNvSpPr>
              <a:spLocks noChangeShapeType="1"/>
            </p:cNvSpPr>
            <p:nvPr/>
          </p:nvSpPr>
          <p:spPr bwMode="auto">
            <a:xfrm flipV="1">
              <a:off x="6102350" y="4002088"/>
              <a:ext cx="23813" cy="650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5" name="Line 58"/>
            <p:cNvSpPr>
              <a:spLocks noChangeShapeType="1"/>
            </p:cNvSpPr>
            <p:nvPr/>
          </p:nvSpPr>
          <p:spPr bwMode="auto">
            <a:xfrm flipV="1">
              <a:off x="6126163" y="3937000"/>
              <a:ext cx="22225" cy="650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6" name="Line 59"/>
            <p:cNvSpPr>
              <a:spLocks noChangeShapeType="1"/>
            </p:cNvSpPr>
            <p:nvPr/>
          </p:nvSpPr>
          <p:spPr bwMode="auto">
            <a:xfrm flipV="1">
              <a:off x="6148388" y="3867150"/>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7" name="Line 60"/>
            <p:cNvSpPr>
              <a:spLocks noChangeShapeType="1"/>
            </p:cNvSpPr>
            <p:nvPr/>
          </p:nvSpPr>
          <p:spPr bwMode="auto">
            <a:xfrm flipV="1">
              <a:off x="6173788" y="3795713"/>
              <a:ext cx="23812" cy="714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8" name="Line 61"/>
            <p:cNvSpPr>
              <a:spLocks noChangeShapeType="1"/>
            </p:cNvSpPr>
            <p:nvPr/>
          </p:nvSpPr>
          <p:spPr bwMode="auto">
            <a:xfrm flipV="1">
              <a:off x="6197600" y="3725863"/>
              <a:ext cx="23813"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39" name="Line 62"/>
            <p:cNvSpPr>
              <a:spLocks noChangeShapeType="1"/>
            </p:cNvSpPr>
            <p:nvPr/>
          </p:nvSpPr>
          <p:spPr bwMode="auto">
            <a:xfrm flipV="1">
              <a:off x="6221413" y="3656013"/>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0" name="Line 63"/>
            <p:cNvSpPr>
              <a:spLocks noChangeShapeType="1"/>
            </p:cNvSpPr>
            <p:nvPr/>
          </p:nvSpPr>
          <p:spPr bwMode="auto">
            <a:xfrm flipV="1">
              <a:off x="6246813" y="3582988"/>
              <a:ext cx="23812" cy="73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1" name="Line 64"/>
            <p:cNvSpPr>
              <a:spLocks noChangeShapeType="1"/>
            </p:cNvSpPr>
            <p:nvPr/>
          </p:nvSpPr>
          <p:spPr bwMode="auto">
            <a:xfrm flipV="1">
              <a:off x="6270625" y="3514725"/>
              <a:ext cx="22225" cy="682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2" name="Line 65"/>
            <p:cNvSpPr>
              <a:spLocks noChangeShapeType="1"/>
            </p:cNvSpPr>
            <p:nvPr/>
          </p:nvSpPr>
          <p:spPr bwMode="auto">
            <a:xfrm flipV="1">
              <a:off x="6292850" y="3446463"/>
              <a:ext cx="25400" cy="682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3" name="Line 66"/>
            <p:cNvSpPr>
              <a:spLocks noChangeShapeType="1"/>
            </p:cNvSpPr>
            <p:nvPr/>
          </p:nvSpPr>
          <p:spPr bwMode="auto">
            <a:xfrm flipV="1">
              <a:off x="6318250" y="3386138"/>
              <a:ext cx="23813"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4" name="Line 67"/>
            <p:cNvSpPr>
              <a:spLocks noChangeShapeType="1"/>
            </p:cNvSpPr>
            <p:nvPr/>
          </p:nvSpPr>
          <p:spPr bwMode="auto">
            <a:xfrm flipV="1">
              <a:off x="6342063" y="3330575"/>
              <a:ext cx="25400" cy="555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5" name="Line 68"/>
            <p:cNvSpPr>
              <a:spLocks noChangeShapeType="1"/>
            </p:cNvSpPr>
            <p:nvPr/>
          </p:nvSpPr>
          <p:spPr bwMode="auto">
            <a:xfrm flipV="1">
              <a:off x="6367463" y="3279775"/>
              <a:ext cx="25400" cy="50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6" name="Line 69"/>
            <p:cNvSpPr>
              <a:spLocks noChangeShapeType="1"/>
            </p:cNvSpPr>
            <p:nvPr/>
          </p:nvSpPr>
          <p:spPr bwMode="auto">
            <a:xfrm flipV="1">
              <a:off x="6392863" y="3235325"/>
              <a:ext cx="23812" cy="44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7" name="Line 70"/>
            <p:cNvSpPr>
              <a:spLocks noChangeShapeType="1"/>
            </p:cNvSpPr>
            <p:nvPr/>
          </p:nvSpPr>
          <p:spPr bwMode="auto">
            <a:xfrm flipV="1">
              <a:off x="6416675" y="3198813"/>
              <a:ext cx="23813" cy="365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8" name="Line 71"/>
            <p:cNvSpPr>
              <a:spLocks noChangeShapeType="1"/>
            </p:cNvSpPr>
            <p:nvPr/>
          </p:nvSpPr>
          <p:spPr bwMode="auto">
            <a:xfrm flipV="1">
              <a:off x="6440488" y="3173413"/>
              <a:ext cx="23812"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49" name="Line 72"/>
            <p:cNvSpPr>
              <a:spLocks noChangeShapeType="1"/>
            </p:cNvSpPr>
            <p:nvPr/>
          </p:nvSpPr>
          <p:spPr bwMode="auto">
            <a:xfrm flipV="1">
              <a:off x="6464300" y="3152775"/>
              <a:ext cx="22225" cy="206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0" name="Line 73"/>
            <p:cNvSpPr>
              <a:spLocks noChangeShapeType="1"/>
            </p:cNvSpPr>
            <p:nvPr/>
          </p:nvSpPr>
          <p:spPr bwMode="auto">
            <a:xfrm flipV="1">
              <a:off x="6486525" y="3144838"/>
              <a:ext cx="26988" cy="79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1" name="Line 74"/>
            <p:cNvSpPr>
              <a:spLocks noChangeShapeType="1"/>
            </p:cNvSpPr>
            <p:nvPr/>
          </p:nvSpPr>
          <p:spPr bwMode="auto">
            <a:xfrm>
              <a:off x="6513513" y="31527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2" name="Line 75"/>
            <p:cNvSpPr>
              <a:spLocks noChangeShapeType="1"/>
            </p:cNvSpPr>
            <p:nvPr/>
          </p:nvSpPr>
          <p:spPr bwMode="auto">
            <a:xfrm>
              <a:off x="6537325" y="3146425"/>
              <a:ext cx="23813"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3" name="Line 76"/>
            <p:cNvSpPr>
              <a:spLocks noChangeShapeType="1"/>
            </p:cNvSpPr>
            <p:nvPr/>
          </p:nvSpPr>
          <p:spPr bwMode="auto">
            <a:xfrm>
              <a:off x="6561138" y="3154363"/>
              <a:ext cx="25400" cy="22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4" name="Line 77"/>
            <p:cNvSpPr>
              <a:spLocks noChangeShapeType="1"/>
            </p:cNvSpPr>
            <p:nvPr/>
          </p:nvSpPr>
          <p:spPr bwMode="auto">
            <a:xfrm>
              <a:off x="6586538" y="3176588"/>
              <a:ext cx="22225" cy="269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5" name="Line 78"/>
            <p:cNvSpPr>
              <a:spLocks noChangeShapeType="1"/>
            </p:cNvSpPr>
            <p:nvPr/>
          </p:nvSpPr>
          <p:spPr bwMode="auto">
            <a:xfrm>
              <a:off x="6608763" y="3203575"/>
              <a:ext cx="23812" cy="349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6" name="Line 79"/>
            <p:cNvSpPr>
              <a:spLocks noChangeShapeType="1"/>
            </p:cNvSpPr>
            <p:nvPr/>
          </p:nvSpPr>
          <p:spPr bwMode="auto">
            <a:xfrm>
              <a:off x="6632575" y="3238500"/>
              <a:ext cx="25400" cy="460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7" name="Line 80"/>
            <p:cNvSpPr>
              <a:spLocks noChangeShapeType="1"/>
            </p:cNvSpPr>
            <p:nvPr/>
          </p:nvSpPr>
          <p:spPr bwMode="auto">
            <a:xfrm>
              <a:off x="6657975" y="3284538"/>
              <a:ext cx="23813" cy="50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8" name="Line 81"/>
            <p:cNvSpPr>
              <a:spLocks noChangeShapeType="1"/>
            </p:cNvSpPr>
            <p:nvPr/>
          </p:nvSpPr>
          <p:spPr bwMode="auto">
            <a:xfrm>
              <a:off x="6681788" y="3335338"/>
              <a:ext cx="23812" cy="587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59" name="Line 82"/>
            <p:cNvSpPr>
              <a:spLocks noChangeShapeType="1"/>
            </p:cNvSpPr>
            <p:nvPr/>
          </p:nvSpPr>
          <p:spPr bwMode="auto">
            <a:xfrm>
              <a:off x="6705600" y="3394075"/>
              <a:ext cx="25400" cy="6191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0" name="Line 83"/>
            <p:cNvSpPr>
              <a:spLocks noChangeShapeType="1"/>
            </p:cNvSpPr>
            <p:nvPr/>
          </p:nvSpPr>
          <p:spPr bwMode="auto">
            <a:xfrm>
              <a:off x="6731000" y="3455988"/>
              <a:ext cx="22225" cy="650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1" name="Line 84"/>
            <p:cNvSpPr>
              <a:spLocks noChangeShapeType="1"/>
            </p:cNvSpPr>
            <p:nvPr/>
          </p:nvSpPr>
          <p:spPr bwMode="auto">
            <a:xfrm>
              <a:off x="6753225" y="3521075"/>
              <a:ext cx="23813"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2" name="Line 85"/>
            <p:cNvSpPr>
              <a:spLocks noChangeShapeType="1"/>
            </p:cNvSpPr>
            <p:nvPr/>
          </p:nvSpPr>
          <p:spPr bwMode="auto">
            <a:xfrm>
              <a:off x="6777038" y="3590925"/>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3" name="Line 86"/>
            <p:cNvSpPr>
              <a:spLocks noChangeShapeType="1"/>
            </p:cNvSpPr>
            <p:nvPr/>
          </p:nvSpPr>
          <p:spPr bwMode="auto">
            <a:xfrm>
              <a:off x="6802438" y="3660775"/>
              <a:ext cx="23812" cy="714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4" name="Line 87"/>
            <p:cNvSpPr>
              <a:spLocks noChangeShapeType="1"/>
            </p:cNvSpPr>
            <p:nvPr/>
          </p:nvSpPr>
          <p:spPr bwMode="auto">
            <a:xfrm>
              <a:off x="6826250" y="3732213"/>
              <a:ext cx="23813" cy="73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5" name="Line 88"/>
            <p:cNvSpPr>
              <a:spLocks noChangeShapeType="1"/>
            </p:cNvSpPr>
            <p:nvPr/>
          </p:nvSpPr>
          <p:spPr bwMode="auto">
            <a:xfrm>
              <a:off x="6850063" y="3805238"/>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6" name="Line 89"/>
            <p:cNvSpPr>
              <a:spLocks noChangeShapeType="1"/>
            </p:cNvSpPr>
            <p:nvPr/>
          </p:nvSpPr>
          <p:spPr bwMode="auto">
            <a:xfrm>
              <a:off x="6875463" y="3875088"/>
              <a:ext cx="23812" cy="666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7" name="Line 90"/>
            <p:cNvSpPr>
              <a:spLocks noChangeShapeType="1"/>
            </p:cNvSpPr>
            <p:nvPr/>
          </p:nvSpPr>
          <p:spPr bwMode="auto">
            <a:xfrm>
              <a:off x="6899275" y="3941763"/>
              <a:ext cx="23813" cy="682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8" name="Line 91"/>
            <p:cNvSpPr>
              <a:spLocks noChangeShapeType="1"/>
            </p:cNvSpPr>
            <p:nvPr/>
          </p:nvSpPr>
          <p:spPr bwMode="auto">
            <a:xfrm>
              <a:off x="6923088" y="4010025"/>
              <a:ext cx="23812"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69" name="Line 92"/>
            <p:cNvSpPr>
              <a:spLocks noChangeShapeType="1"/>
            </p:cNvSpPr>
            <p:nvPr/>
          </p:nvSpPr>
          <p:spPr bwMode="auto">
            <a:xfrm>
              <a:off x="6946900" y="4070350"/>
              <a:ext cx="23813"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0" name="Line 93"/>
            <p:cNvSpPr>
              <a:spLocks noChangeShapeType="1"/>
            </p:cNvSpPr>
            <p:nvPr/>
          </p:nvSpPr>
          <p:spPr bwMode="auto">
            <a:xfrm>
              <a:off x="6970713" y="4130675"/>
              <a:ext cx="26987"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1" name="Line 94"/>
            <p:cNvSpPr>
              <a:spLocks noChangeShapeType="1"/>
            </p:cNvSpPr>
            <p:nvPr/>
          </p:nvSpPr>
          <p:spPr bwMode="auto">
            <a:xfrm>
              <a:off x="6997700" y="4187825"/>
              <a:ext cx="23813" cy="4921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2" name="Line 95"/>
            <p:cNvSpPr>
              <a:spLocks noChangeShapeType="1"/>
            </p:cNvSpPr>
            <p:nvPr/>
          </p:nvSpPr>
          <p:spPr bwMode="auto">
            <a:xfrm>
              <a:off x="7021513" y="4237038"/>
              <a:ext cx="22225" cy="492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3" name="Line 96"/>
            <p:cNvSpPr>
              <a:spLocks noChangeShapeType="1"/>
            </p:cNvSpPr>
            <p:nvPr/>
          </p:nvSpPr>
          <p:spPr bwMode="auto">
            <a:xfrm>
              <a:off x="7043738" y="4286250"/>
              <a:ext cx="25400" cy="396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4" name="Line 97"/>
            <p:cNvSpPr>
              <a:spLocks noChangeShapeType="1"/>
            </p:cNvSpPr>
            <p:nvPr/>
          </p:nvSpPr>
          <p:spPr bwMode="auto">
            <a:xfrm>
              <a:off x="7069138" y="4325938"/>
              <a:ext cx="22225" cy="39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5" name="Line 98"/>
            <p:cNvSpPr>
              <a:spLocks noChangeShapeType="1"/>
            </p:cNvSpPr>
            <p:nvPr/>
          </p:nvSpPr>
          <p:spPr bwMode="auto">
            <a:xfrm>
              <a:off x="7091363" y="4365625"/>
              <a:ext cx="25400" cy="349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6" name="Line 99"/>
            <p:cNvSpPr>
              <a:spLocks noChangeShapeType="1"/>
            </p:cNvSpPr>
            <p:nvPr/>
          </p:nvSpPr>
          <p:spPr bwMode="auto">
            <a:xfrm>
              <a:off x="7116763" y="4400550"/>
              <a:ext cx="2540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7" name="Line 100"/>
            <p:cNvSpPr>
              <a:spLocks noChangeShapeType="1"/>
            </p:cNvSpPr>
            <p:nvPr/>
          </p:nvSpPr>
          <p:spPr bwMode="auto">
            <a:xfrm>
              <a:off x="7142163" y="4429125"/>
              <a:ext cx="23812" cy="269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8" name="Line 101"/>
            <p:cNvSpPr>
              <a:spLocks noChangeShapeType="1"/>
            </p:cNvSpPr>
            <p:nvPr/>
          </p:nvSpPr>
          <p:spPr bwMode="auto">
            <a:xfrm>
              <a:off x="7165975" y="4456113"/>
              <a:ext cx="22225"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79" name="Line 102"/>
            <p:cNvSpPr>
              <a:spLocks noChangeShapeType="1"/>
            </p:cNvSpPr>
            <p:nvPr/>
          </p:nvSpPr>
          <p:spPr bwMode="auto">
            <a:xfrm>
              <a:off x="7188200" y="4481513"/>
              <a:ext cx="25400" cy="206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0" name="Line 103"/>
            <p:cNvSpPr>
              <a:spLocks noChangeShapeType="1"/>
            </p:cNvSpPr>
            <p:nvPr/>
          </p:nvSpPr>
          <p:spPr bwMode="auto">
            <a:xfrm>
              <a:off x="7213600" y="4502150"/>
              <a:ext cx="23813" cy="142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1" name="Line 104"/>
            <p:cNvSpPr>
              <a:spLocks noChangeShapeType="1"/>
            </p:cNvSpPr>
            <p:nvPr/>
          </p:nvSpPr>
          <p:spPr bwMode="auto">
            <a:xfrm>
              <a:off x="7237413" y="4516438"/>
              <a:ext cx="23812" cy="15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2" name="Line 105"/>
            <p:cNvSpPr>
              <a:spLocks noChangeShapeType="1"/>
            </p:cNvSpPr>
            <p:nvPr/>
          </p:nvSpPr>
          <p:spPr bwMode="auto">
            <a:xfrm>
              <a:off x="7261225" y="4532313"/>
              <a:ext cx="25400" cy="127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3" name="Line 106"/>
            <p:cNvSpPr>
              <a:spLocks noChangeShapeType="1"/>
            </p:cNvSpPr>
            <p:nvPr/>
          </p:nvSpPr>
          <p:spPr bwMode="auto">
            <a:xfrm>
              <a:off x="7286625" y="4545013"/>
              <a:ext cx="23813" cy="111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4" name="Line 107"/>
            <p:cNvSpPr>
              <a:spLocks noChangeShapeType="1"/>
            </p:cNvSpPr>
            <p:nvPr/>
          </p:nvSpPr>
          <p:spPr bwMode="auto">
            <a:xfrm>
              <a:off x="7310438" y="4556125"/>
              <a:ext cx="22225"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5" name="Line 108"/>
            <p:cNvSpPr>
              <a:spLocks noChangeShapeType="1"/>
            </p:cNvSpPr>
            <p:nvPr/>
          </p:nvSpPr>
          <p:spPr bwMode="auto">
            <a:xfrm>
              <a:off x="7332663" y="4565650"/>
              <a:ext cx="25400"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6" name="Line 109"/>
            <p:cNvSpPr>
              <a:spLocks noChangeShapeType="1"/>
            </p:cNvSpPr>
            <p:nvPr/>
          </p:nvSpPr>
          <p:spPr bwMode="auto">
            <a:xfrm>
              <a:off x="7358063" y="4572000"/>
              <a:ext cx="23812"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7" name="Line 110"/>
            <p:cNvSpPr>
              <a:spLocks noChangeShapeType="1"/>
            </p:cNvSpPr>
            <p:nvPr/>
          </p:nvSpPr>
          <p:spPr bwMode="auto">
            <a:xfrm>
              <a:off x="7381875" y="4579938"/>
              <a:ext cx="23813"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8" name="Line 111"/>
            <p:cNvSpPr>
              <a:spLocks noChangeShapeType="1"/>
            </p:cNvSpPr>
            <p:nvPr/>
          </p:nvSpPr>
          <p:spPr bwMode="auto">
            <a:xfrm>
              <a:off x="7405688" y="4583113"/>
              <a:ext cx="25400"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89" name="Line 112"/>
            <p:cNvSpPr>
              <a:spLocks noChangeShapeType="1"/>
            </p:cNvSpPr>
            <p:nvPr/>
          </p:nvSpPr>
          <p:spPr bwMode="auto">
            <a:xfrm>
              <a:off x="7310438" y="4583113"/>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0" name="Line 113"/>
            <p:cNvSpPr>
              <a:spLocks noChangeShapeType="1"/>
            </p:cNvSpPr>
            <p:nvPr/>
          </p:nvSpPr>
          <p:spPr bwMode="auto">
            <a:xfrm>
              <a:off x="7453313" y="4587875"/>
              <a:ext cx="23812"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1" name="Line 114"/>
            <p:cNvSpPr>
              <a:spLocks noChangeShapeType="1"/>
            </p:cNvSpPr>
            <p:nvPr/>
          </p:nvSpPr>
          <p:spPr bwMode="auto">
            <a:xfrm>
              <a:off x="7477125" y="4594225"/>
              <a:ext cx="26988"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2" name="Line 115"/>
            <p:cNvSpPr>
              <a:spLocks noChangeShapeType="1"/>
            </p:cNvSpPr>
            <p:nvPr/>
          </p:nvSpPr>
          <p:spPr bwMode="auto">
            <a:xfrm>
              <a:off x="7527925" y="4595813"/>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3" name="Line 116"/>
            <p:cNvSpPr>
              <a:spLocks noChangeShapeType="1"/>
            </p:cNvSpPr>
            <p:nvPr/>
          </p:nvSpPr>
          <p:spPr bwMode="auto">
            <a:xfrm>
              <a:off x="7553325" y="4597400"/>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4" name="Line 117"/>
            <p:cNvSpPr>
              <a:spLocks noChangeShapeType="1"/>
            </p:cNvSpPr>
            <p:nvPr/>
          </p:nvSpPr>
          <p:spPr bwMode="auto">
            <a:xfrm>
              <a:off x="7577138" y="4598988"/>
              <a:ext cx="23812"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5" name="Line 118"/>
            <p:cNvSpPr>
              <a:spLocks noChangeShapeType="1"/>
            </p:cNvSpPr>
            <p:nvPr/>
          </p:nvSpPr>
          <p:spPr bwMode="auto">
            <a:xfrm>
              <a:off x="7600950" y="4598988"/>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6" name="Line 119"/>
            <p:cNvSpPr>
              <a:spLocks noChangeShapeType="1"/>
            </p:cNvSpPr>
            <p:nvPr/>
          </p:nvSpPr>
          <p:spPr bwMode="auto">
            <a:xfrm>
              <a:off x="7623175"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7" name="Line 120"/>
            <p:cNvSpPr>
              <a:spLocks noChangeShapeType="1"/>
            </p:cNvSpPr>
            <p:nvPr/>
          </p:nvSpPr>
          <p:spPr bwMode="auto">
            <a:xfrm>
              <a:off x="7648575" y="4600575"/>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8" name="Line 121"/>
            <p:cNvSpPr>
              <a:spLocks noChangeShapeType="1"/>
            </p:cNvSpPr>
            <p:nvPr/>
          </p:nvSpPr>
          <p:spPr bwMode="auto">
            <a:xfrm>
              <a:off x="7672388"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799" name="Line 122"/>
            <p:cNvSpPr>
              <a:spLocks noChangeShapeType="1"/>
            </p:cNvSpPr>
            <p:nvPr/>
          </p:nvSpPr>
          <p:spPr bwMode="auto">
            <a:xfrm>
              <a:off x="7697788" y="46005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800" name="Line 123"/>
            <p:cNvSpPr>
              <a:spLocks noChangeShapeType="1"/>
            </p:cNvSpPr>
            <p:nvPr/>
          </p:nvSpPr>
          <p:spPr bwMode="auto">
            <a:xfrm>
              <a:off x="7721600" y="4600575"/>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801" name="Line 124"/>
            <p:cNvSpPr>
              <a:spLocks noChangeShapeType="1"/>
            </p:cNvSpPr>
            <p:nvPr/>
          </p:nvSpPr>
          <p:spPr bwMode="auto">
            <a:xfrm>
              <a:off x="7745413" y="4602163"/>
              <a:ext cx="23812"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802" name="Rectangle 125"/>
            <p:cNvSpPr>
              <a:spLocks noChangeArrowheads="1"/>
            </p:cNvSpPr>
            <p:nvPr/>
          </p:nvSpPr>
          <p:spPr bwMode="auto">
            <a:xfrm>
              <a:off x="6731000" y="4643438"/>
              <a:ext cx="4572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803" name="Freeform 126"/>
            <p:cNvSpPr>
              <a:spLocks/>
            </p:cNvSpPr>
            <p:nvPr/>
          </p:nvSpPr>
          <p:spPr bwMode="auto">
            <a:xfrm>
              <a:off x="7510463" y="4595813"/>
              <a:ext cx="15875" cy="4762"/>
            </a:xfrm>
            <a:custGeom>
              <a:avLst/>
              <a:gdLst>
                <a:gd name="T0" fmla="*/ 2147483647 w 37"/>
                <a:gd name="T1" fmla="*/ 2147483647 h 8"/>
                <a:gd name="T2" fmla="*/ 2147483647 w 37"/>
                <a:gd name="T3" fmla="*/ 2147483647 h 8"/>
                <a:gd name="T4" fmla="*/ 2147483647 w 37"/>
                <a:gd name="T5" fmla="*/ 2147483647 h 8"/>
                <a:gd name="T6" fmla="*/ 2147483647 w 37"/>
                <a:gd name="T7" fmla="*/ 2147483647 h 8"/>
                <a:gd name="T8" fmla="*/ 2147483647 w 37"/>
                <a:gd name="T9" fmla="*/ 0 h 8"/>
                <a:gd name="T10" fmla="*/ 0 w 37"/>
                <a:gd name="T11" fmla="*/ 0 h 8"/>
                <a:gd name="T12" fmla="*/ 2147483647 w 37"/>
                <a:gd name="T13" fmla="*/ 0 h 8"/>
                <a:gd name="T14" fmla="*/ 2147483647 w 37"/>
                <a:gd name="T15" fmla="*/ 2147483647 h 8"/>
                <a:gd name="T16" fmla="*/ 2147483647 w 37"/>
                <a:gd name="T17" fmla="*/ 2147483647 h 8"/>
                <a:gd name="T18" fmla="*/ 2147483647 w 37"/>
                <a:gd name="T19" fmla="*/ 2147483647 h 8"/>
                <a:gd name="T20" fmla="*/ 2147483647 w 37"/>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8"/>
                <a:gd name="T35" fmla="*/ 37 w 3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8">
                  <a:moveTo>
                    <a:pt x="37" y="8"/>
                  </a:moveTo>
                  <a:lnTo>
                    <a:pt x="27" y="5"/>
                  </a:lnTo>
                  <a:lnTo>
                    <a:pt x="13" y="3"/>
                  </a:lnTo>
                  <a:lnTo>
                    <a:pt x="3" y="1"/>
                  </a:lnTo>
                  <a:lnTo>
                    <a:pt x="2" y="0"/>
                  </a:lnTo>
                  <a:lnTo>
                    <a:pt x="0" y="0"/>
                  </a:lnTo>
                  <a:lnTo>
                    <a:pt x="2" y="0"/>
                  </a:lnTo>
                  <a:lnTo>
                    <a:pt x="3" y="1"/>
                  </a:lnTo>
                  <a:lnTo>
                    <a:pt x="13" y="3"/>
                  </a:lnTo>
                  <a:lnTo>
                    <a:pt x="27" y="5"/>
                  </a:lnTo>
                  <a:lnTo>
                    <a:pt x="37" y="8"/>
                  </a:lnTo>
                  <a:close/>
                </a:path>
              </a:pathLst>
            </a:custGeom>
            <a:solidFill>
              <a:srgbClr val="A08EBE"/>
            </a:solidFill>
            <a:ln w="28575" cmpd="sng">
              <a:solidFill>
                <a:srgbClr val="000000"/>
              </a:solidFill>
              <a:prstDash val="solid"/>
              <a:round/>
              <a:headEnd/>
              <a:tailEnd/>
            </a:ln>
          </p:spPr>
          <p:txBody>
            <a:bodyPr/>
            <a:lstStyle/>
            <a:p>
              <a:endParaRPr lang="en-US" sz="2160"/>
            </a:p>
          </p:txBody>
        </p:sp>
        <p:sp>
          <p:nvSpPr>
            <p:cNvPr id="23804" name="Line 128"/>
            <p:cNvSpPr>
              <a:spLocks noChangeShapeType="1"/>
            </p:cNvSpPr>
            <p:nvPr/>
          </p:nvSpPr>
          <p:spPr bwMode="auto">
            <a:xfrm flipV="1">
              <a:off x="7168455" y="4568400"/>
              <a:ext cx="0" cy="58827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23805" name="Line 137"/>
            <p:cNvSpPr>
              <a:spLocks noChangeShapeType="1"/>
            </p:cNvSpPr>
            <p:nvPr/>
          </p:nvSpPr>
          <p:spPr bwMode="auto">
            <a:xfrm>
              <a:off x="7007225" y="4221163"/>
              <a:ext cx="0" cy="3603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grpSp>
      <p:sp>
        <p:nvSpPr>
          <p:cNvPr id="23559" name="Text Box 131"/>
          <p:cNvSpPr txBox="1">
            <a:spLocks noChangeArrowheads="1"/>
          </p:cNvSpPr>
          <p:nvPr/>
        </p:nvSpPr>
        <p:spPr bwMode="auto">
          <a:xfrm>
            <a:off x="1203961" y="6054091"/>
            <a:ext cx="16040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GB" altLang="en-US" sz="2400" b="1">
                <a:latin typeface="Arial" charset="0"/>
              </a:rPr>
              <a:t>controls</a:t>
            </a:r>
            <a:endParaRPr lang="en-US" altLang="en-US" sz="2400" b="1">
              <a:latin typeface="Arial" charset="0"/>
            </a:endParaRPr>
          </a:p>
        </p:txBody>
      </p:sp>
      <p:grpSp>
        <p:nvGrpSpPr>
          <p:cNvPr id="23560" name="Group 389"/>
          <p:cNvGrpSpPr>
            <a:grpSpLocks/>
          </p:cNvGrpSpPr>
          <p:nvPr/>
        </p:nvGrpSpPr>
        <p:grpSpPr bwMode="auto">
          <a:xfrm>
            <a:off x="6497956" y="5031106"/>
            <a:ext cx="4160520" cy="2642234"/>
            <a:chOff x="4838700" y="2636838"/>
            <a:chExt cx="3467100" cy="2656488"/>
          </a:xfrm>
        </p:grpSpPr>
        <p:sp>
          <p:nvSpPr>
            <p:cNvPr id="23566" name="Rectangle 4"/>
            <p:cNvSpPr>
              <a:spLocks noChangeArrowheads="1"/>
            </p:cNvSpPr>
            <p:nvPr/>
          </p:nvSpPr>
          <p:spPr bwMode="auto">
            <a:xfrm>
              <a:off x="6359525" y="2911475"/>
              <a:ext cx="54" cy="519854"/>
            </a:xfrm>
            <a:prstGeom prst="rect">
              <a:avLst/>
            </a:prstGeom>
            <a:solidFill>
              <a:srgbClr val="A08EBE"/>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lIns="0" tIns="0" rIns="0" bIns="0">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endParaRPr lang="en-US" altLang="en-US" sz="3360" b="1">
                <a:latin typeface="Tahoma" pitchFamily="34" charset="0"/>
              </a:endParaRPr>
            </a:p>
          </p:txBody>
        </p:sp>
        <p:sp>
          <p:nvSpPr>
            <p:cNvPr id="23567" name="Rectangle 6"/>
            <p:cNvSpPr>
              <a:spLocks noChangeArrowheads="1"/>
            </p:cNvSpPr>
            <p:nvPr/>
          </p:nvSpPr>
          <p:spPr bwMode="auto">
            <a:xfrm>
              <a:off x="4838700" y="2636838"/>
              <a:ext cx="3467100" cy="2392362"/>
            </a:xfrm>
            <a:prstGeom prst="rect">
              <a:avLst/>
            </a:prstGeom>
            <a:solidFill>
              <a:srgbClr val="BFB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grpSp>
          <p:nvGrpSpPr>
            <p:cNvPr id="23568" name="Group 9"/>
            <p:cNvGrpSpPr>
              <a:grpSpLocks/>
            </p:cNvGrpSpPr>
            <p:nvPr/>
          </p:nvGrpSpPr>
          <p:grpSpPr bwMode="auto">
            <a:xfrm>
              <a:off x="5627688" y="4595813"/>
              <a:ext cx="1587" cy="6350"/>
              <a:chOff x="2064" y="3881"/>
              <a:chExt cx="1" cy="4"/>
            </a:xfrm>
          </p:grpSpPr>
          <p:sp>
            <p:nvSpPr>
              <p:cNvPr id="23686" name="Freeform 10"/>
              <p:cNvSpPr>
                <a:spLocks/>
              </p:cNvSpPr>
              <p:nvPr/>
            </p:nvSpPr>
            <p:spPr bwMode="auto">
              <a:xfrm>
                <a:off x="2064" y="3881"/>
                <a:ext cx="1" cy="4"/>
              </a:xfrm>
              <a:custGeom>
                <a:avLst/>
                <a:gdLst>
                  <a:gd name="T0" fmla="*/ 1 w 2"/>
                  <a:gd name="T1" fmla="*/ 0 h 12"/>
                  <a:gd name="T2" fmla="*/ 0 w 2"/>
                  <a:gd name="T3" fmla="*/ 0 h 12"/>
                  <a:gd name="T4" fmla="*/ 1 w 2"/>
                  <a:gd name="T5" fmla="*/ 0 h 12"/>
                  <a:gd name="T6" fmla="*/ 0 60000 65536"/>
                  <a:gd name="T7" fmla="*/ 0 60000 65536"/>
                  <a:gd name="T8" fmla="*/ 0 60000 65536"/>
                  <a:gd name="T9" fmla="*/ 0 w 2"/>
                  <a:gd name="T10" fmla="*/ 0 h 12"/>
                  <a:gd name="T11" fmla="*/ 2 w 2"/>
                  <a:gd name="T12" fmla="*/ 12 h 12"/>
                </a:gdLst>
                <a:ahLst/>
                <a:cxnLst>
                  <a:cxn ang="T6">
                    <a:pos x="T0" y="T1"/>
                  </a:cxn>
                  <a:cxn ang="T7">
                    <a:pos x="T2" y="T3"/>
                  </a:cxn>
                  <a:cxn ang="T8">
                    <a:pos x="T4" y="T5"/>
                  </a:cxn>
                </a:cxnLst>
                <a:rect l="T9" t="T10" r="T11" b="T12"/>
                <a:pathLst>
                  <a:path w="2" h="12">
                    <a:moveTo>
                      <a:pt x="2" y="12"/>
                    </a:moveTo>
                    <a:lnTo>
                      <a:pt x="0" y="0"/>
                    </a:lnTo>
                    <a:lnTo>
                      <a:pt x="2" y="12"/>
                    </a:lnTo>
                    <a:close/>
                  </a:path>
                </a:pathLst>
              </a:custGeom>
              <a:solidFill>
                <a:srgbClr val="A08EBE"/>
              </a:solidFill>
              <a:ln w="28575" cmpd="sng">
                <a:solidFill>
                  <a:srgbClr val="000000"/>
                </a:solidFill>
                <a:round/>
                <a:headEnd/>
                <a:tailEnd/>
              </a:ln>
            </p:spPr>
            <p:txBody>
              <a:bodyPr/>
              <a:lstStyle/>
              <a:p>
                <a:endParaRPr lang="en-US" sz="2160"/>
              </a:p>
            </p:txBody>
          </p:sp>
          <p:sp>
            <p:nvSpPr>
              <p:cNvPr id="23687" name="Line 11"/>
              <p:cNvSpPr>
                <a:spLocks noChangeShapeType="1"/>
              </p:cNvSpPr>
              <p:nvPr/>
            </p:nvSpPr>
            <p:spPr bwMode="auto">
              <a:xfrm flipH="1" flipV="1">
                <a:off x="2064" y="3881"/>
                <a:ext cx="1" cy="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grpSp>
        <p:grpSp>
          <p:nvGrpSpPr>
            <p:cNvPr id="23569" name="Group 12"/>
            <p:cNvGrpSpPr>
              <a:grpSpLocks/>
            </p:cNvGrpSpPr>
            <p:nvPr/>
          </p:nvGrpSpPr>
          <p:grpSpPr bwMode="auto">
            <a:xfrm>
              <a:off x="7418388" y="4589463"/>
              <a:ext cx="6350" cy="12700"/>
              <a:chOff x="4132" y="3878"/>
              <a:chExt cx="8" cy="7"/>
            </a:xfrm>
          </p:grpSpPr>
          <p:sp>
            <p:nvSpPr>
              <p:cNvPr id="23684" name="Freeform 13"/>
              <p:cNvSpPr>
                <a:spLocks/>
              </p:cNvSpPr>
              <p:nvPr/>
            </p:nvSpPr>
            <p:spPr bwMode="auto">
              <a:xfrm>
                <a:off x="4132" y="3878"/>
                <a:ext cx="8" cy="7"/>
              </a:xfrm>
              <a:custGeom>
                <a:avLst/>
                <a:gdLst>
                  <a:gd name="T0" fmla="*/ 0 w 16"/>
                  <a:gd name="T1" fmla="*/ 0 h 22"/>
                  <a:gd name="T2" fmla="*/ 1 w 16"/>
                  <a:gd name="T3" fmla="*/ 0 h 22"/>
                  <a:gd name="T4" fmla="*/ 0 w 16"/>
                  <a:gd name="T5" fmla="*/ 0 h 22"/>
                  <a:gd name="T6" fmla="*/ 0 60000 65536"/>
                  <a:gd name="T7" fmla="*/ 0 60000 65536"/>
                  <a:gd name="T8" fmla="*/ 0 60000 65536"/>
                  <a:gd name="T9" fmla="*/ 0 w 16"/>
                  <a:gd name="T10" fmla="*/ 0 h 22"/>
                  <a:gd name="T11" fmla="*/ 16 w 16"/>
                  <a:gd name="T12" fmla="*/ 22 h 22"/>
                </a:gdLst>
                <a:ahLst/>
                <a:cxnLst>
                  <a:cxn ang="T6">
                    <a:pos x="T0" y="T1"/>
                  </a:cxn>
                  <a:cxn ang="T7">
                    <a:pos x="T2" y="T3"/>
                  </a:cxn>
                  <a:cxn ang="T8">
                    <a:pos x="T4" y="T5"/>
                  </a:cxn>
                </a:cxnLst>
                <a:rect l="T9" t="T10" r="T11" b="T12"/>
                <a:pathLst>
                  <a:path w="16" h="22">
                    <a:moveTo>
                      <a:pt x="0" y="22"/>
                    </a:moveTo>
                    <a:lnTo>
                      <a:pt x="16" y="0"/>
                    </a:lnTo>
                    <a:lnTo>
                      <a:pt x="0" y="22"/>
                    </a:lnTo>
                    <a:close/>
                  </a:path>
                </a:pathLst>
              </a:custGeom>
              <a:solidFill>
                <a:srgbClr val="A08EBE"/>
              </a:solidFill>
              <a:ln w="28575" cmpd="sng">
                <a:solidFill>
                  <a:srgbClr val="000000"/>
                </a:solidFill>
                <a:round/>
                <a:headEnd/>
                <a:tailEnd/>
              </a:ln>
            </p:spPr>
            <p:txBody>
              <a:bodyPr/>
              <a:lstStyle/>
              <a:p>
                <a:endParaRPr lang="en-US" sz="2160"/>
              </a:p>
            </p:txBody>
          </p:sp>
          <p:sp>
            <p:nvSpPr>
              <p:cNvPr id="23685" name="Line 14"/>
              <p:cNvSpPr>
                <a:spLocks noChangeShapeType="1"/>
              </p:cNvSpPr>
              <p:nvPr/>
            </p:nvSpPr>
            <p:spPr bwMode="auto">
              <a:xfrm flipV="1">
                <a:off x="4132" y="3878"/>
                <a:ext cx="8" cy="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grpSp>
        <p:sp>
          <p:nvSpPr>
            <p:cNvPr id="23570" name="Line 15"/>
            <p:cNvSpPr>
              <a:spLocks noChangeShapeType="1"/>
            </p:cNvSpPr>
            <p:nvPr/>
          </p:nvSpPr>
          <p:spPr bwMode="auto">
            <a:xfrm flipH="1">
              <a:off x="5254625" y="4602163"/>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1" name="Line 16"/>
            <p:cNvSpPr>
              <a:spLocks noChangeShapeType="1"/>
            </p:cNvSpPr>
            <p:nvPr/>
          </p:nvSpPr>
          <p:spPr bwMode="auto">
            <a:xfrm flipH="1">
              <a:off x="5254625" y="3176588"/>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2" name="Line 17"/>
            <p:cNvSpPr>
              <a:spLocks noChangeShapeType="1"/>
            </p:cNvSpPr>
            <p:nvPr/>
          </p:nvSpPr>
          <p:spPr bwMode="auto">
            <a:xfrm flipH="1">
              <a:off x="5254625" y="3886200"/>
              <a:ext cx="365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3" name="Line 18"/>
            <p:cNvSpPr>
              <a:spLocks noChangeShapeType="1"/>
            </p:cNvSpPr>
            <p:nvPr/>
          </p:nvSpPr>
          <p:spPr bwMode="auto">
            <a:xfrm flipH="1">
              <a:off x="5254625" y="4246563"/>
              <a:ext cx="36513"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4" name="Line 19"/>
            <p:cNvSpPr>
              <a:spLocks noChangeShapeType="1"/>
            </p:cNvSpPr>
            <p:nvPr/>
          </p:nvSpPr>
          <p:spPr bwMode="auto">
            <a:xfrm flipH="1">
              <a:off x="5254625" y="3530600"/>
              <a:ext cx="365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5" name="Line 20"/>
            <p:cNvSpPr>
              <a:spLocks noChangeShapeType="1"/>
            </p:cNvSpPr>
            <p:nvPr/>
          </p:nvSpPr>
          <p:spPr bwMode="auto">
            <a:xfrm flipH="1">
              <a:off x="5291138" y="4602163"/>
              <a:ext cx="25400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6" name="Line 21"/>
            <p:cNvSpPr>
              <a:spLocks noChangeShapeType="1"/>
            </p:cNvSpPr>
            <p:nvPr/>
          </p:nvSpPr>
          <p:spPr bwMode="auto">
            <a:xfrm flipV="1">
              <a:off x="5291138" y="3128963"/>
              <a:ext cx="3175" cy="15208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77" name="Rectangle 22"/>
            <p:cNvSpPr>
              <a:spLocks noChangeArrowheads="1"/>
            </p:cNvSpPr>
            <p:nvPr/>
          </p:nvSpPr>
          <p:spPr bwMode="auto">
            <a:xfrm>
              <a:off x="5351463" y="4598988"/>
              <a:ext cx="122237" cy="3175"/>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578" name="Rectangle 23"/>
            <p:cNvSpPr>
              <a:spLocks noChangeArrowheads="1"/>
            </p:cNvSpPr>
            <p:nvPr/>
          </p:nvSpPr>
          <p:spPr bwMode="auto">
            <a:xfrm>
              <a:off x="5473700" y="4595813"/>
              <a:ext cx="120650" cy="6350"/>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579" name="Rectangle 24"/>
            <p:cNvSpPr>
              <a:spLocks noChangeArrowheads="1"/>
            </p:cNvSpPr>
            <p:nvPr/>
          </p:nvSpPr>
          <p:spPr bwMode="auto">
            <a:xfrm>
              <a:off x="7405688" y="4594225"/>
              <a:ext cx="122237" cy="793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580" name="Rectangle 25"/>
            <p:cNvSpPr>
              <a:spLocks noChangeArrowheads="1"/>
            </p:cNvSpPr>
            <p:nvPr/>
          </p:nvSpPr>
          <p:spPr bwMode="auto">
            <a:xfrm>
              <a:off x="7527925" y="4600575"/>
              <a:ext cx="120650" cy="158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581" name="Rectangle 26"/>
            <p:cNvSpPr>
              <a:spLocks noChangeArrowheads="1"/>
            </p:cNvSpPr>
            <p:nvPr/>
          </p:nvSpPr>
          <p:spPr bwMode="auto">
            <a:xfrm>
              <a:off x="7648575" y="4600575"/>
              <a:ext cx="120650" cy="1588"/>
            </a:xfrm>
            <a:prstGeom prst="rect">
              <a:avLst/>
            </a:prstGeom>
            <a:solidFill>
              <a:srgbClr val="A08EBE"/>
            </a:solidFill>
            <a:ln w="28575">
              <a:solidFill>
                <a:srgbClr val="000000"/>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582" name="Line 27"/>
            <p:cNvSpPr>
              <a:spLocks noChangeShapeType="1"/>
            </p:cNvSpPr>
            <p:nvPr/>
          </p:nvSpPr>
          <p:spPr bwMode="auto">
            <a:xfrm>
              <a:off x="5351463"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3" name="Line 28"/>
            <p:cNvSpPr>
              <a:spLocks noChangeShapeType="1"/>
            </p:cNvSpPr>
            <p:nvPr/>
          </p:nvSpPr>
          <p:spPr bwMode="auto">
            <a:xfrm>
              <a:off x="5376863"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4" name="Line 29"/>
            <p:cNvSpPr>
              <a:spLocks noChangeShapeType="1"/>
            </p:cNvSpPr>
            <p:nvPr/>
          </p:nvSpPr>
          <p:spPr bwMode="auto">
            <a:xfrm>
              <a:off x="5402263" y="46005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5" name="Line 30"/>
            <p:cNvSpPr>
              <a:spLocks noChangeShapeType="1"/>
            </p:cNvSpPr>
            <p:nvPr/>
          </p:nvSpPr>
          <p:spPr bwMode="auto">
            <a:xfrm flipV="1">
              <a:off x="5426075" y="4598988"/>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6" name="Line 31"/>
            <p:cNvSpPr>
              <a:spLocks noChangeShapeType="1"/>
            </p:cNvSpPr>
            <p:nvPr/>
          </p:nvSpPr>
          <p:spPr bwMode="auto">
            <a:xfrm>
              <a:off x="5448300" y="4598988"/>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7" name="Line 32"/>
            <p:cNvSpPr>
              <a:spLocks noChangeShapeType="1"/>
            </p:cNvSpPr>
            <p:nvPr/>
          </p:nvSpPr>
          <p:spPr bwMode="auto">
            <a:xfrm flipV="1">
              <a:off x="5473700" y="4597400"/>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8" name="Line 33"/>
            <p:cNvSpPr>
              <a:spLocks noChangeShapeType="1"/>
            </p:cNvSpPr>
            <p:nvPr/>
          </p:nvSpPr>
          <p:spPr bwMode="auto">
            <a:xfrm flipV="1">
              <a:off x="5521325" y="459422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89" name="Line 34"/>
            <p:cNvSpPr>
              <a:spLocks noChangeShapeType="1"/>
            </p:cNvSpPr>
            <p:nvPr/>
          </p:nvSpPr>
          <p:spPr bwMode="auto">
            <a:xfrm flipV="1">
              <a:off x="5546725" y="4594225"/>
              <a:ext cx="22225"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0" name="Line 35"/>
            <p:cNvSpPr>
              <a:spLocks noChangeShapeType="1"/>
            </p:cNvSpPr>
            <p:nvPr/>
          </p:nvSpPr>
          <p:spPr bwMode="auto">
            <a:xfrm flipV="1">
              <a:off x="5568950" y="4587875"/>
              <a:ext cx="23813"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1" name="Line 36"/>
            <p:cNvSpPr>
              <a:spLocks noChangeShapeType="1"/>
            </p:cNvSpPr>
            <p:nvPr/>
          </p:nvSpPr>
          <p:spPr bwMode="auto">
            <a:xfrm flipV="1">
              <a:off x="5592763" y="4586288"/>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2" name="Line 37"/>
            <p:cNvSpPr>
              <a:spLocks noChangeShapeType="1"/>
            </p:cNvSpPr>
            <p:nvPr/>
          </p:nvSpPr>
          <p:spPr bwMode="auto">
            <a:xfrm flipV="1">
              <a:off x="5618163" y="4583113"/>
              <a:ext cx="23812"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3" name="Line 38"/>
            <p:cNvSpPr>
              <a:spLocks noChangeShapeType="1"/>
            </p:cNvSpPr>
            <p:nvPr/>
          </p:nvSpPr>
          <p:spPr bwMode="auto">
            <a:xfrm flipV="1">
              <a:off x="5641975" y="4579938"/>
              <a:ext cx="23813"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4" name="Line 39"/>
            <p:cNvSpPr>
              <a:spLocks noChangeShapeType="1"/>
            </p:cNvSpPr>
            <p:nvPr/>
          </p:nvSpPr>
          <p:spPr bwMode="auto">
            <a:xfrm flipV="1">
              <a:off x="5665788" y="4572000"/>
              <a:ext cx="25400"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5" name="Line 40"/>
            <p:cNvSpPr>
              <a:spLocks noChangeShapeType="1"/>
            </p:cNvSpPr>
            <p:nvPr/>
          </p:nvSpPr>
          <p:spPr bwMode="auto">
            <a:xfrm flipV="1">
              <a:off x="5691188" y="4565650"/>
              <a:ext cx="22225"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6" name="Line 41"/>
            <p:cNvSpPr>
              <a:spLocks noChangeShapeType="1"/>
            </p:cNvSpPr>
            <p:nvPr/>
          </p:nvSpPr>
          <p:spPr bwMode="auto">
            <a:xfrm flipV="1">
              <a:off x="5713413" y="4556125"/>
              <a:ext cx="25400"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7" name="Line 42"/>
            <p:cNvSpPr>
              <a:spLocks noChangeShapeType="1"/>
            </p:cNvSpPr>
            <p:nvPr/>
          </p:nvSpPr>
          <p:spPr bwMode="auto">
            <a:xfrm flipV="1">
              <a:off x="5738813" y="4545013"/>
              <a:ext cx="25400" cy="111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8" name="Line 43"/>
            <p:cNvSpPr>
              <a:spLocks noChangeShapeType="1"/>
            </p:cNvSpPr>
            <p:nvPr/>
          </p:nvSpPr>
          <p:spPr bwMode="auto">
            <a:xfrm flipV="1">
              <a:off x="5764213" y="4532313"/>
              <a:ext cx="22225" cy="127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99" name="Line 44"/>
            <p:cNvSpPr>
              <a:spLocks noChangeShapeType="1"/>
            </p:cNvSpPr>
            <p:nvPr/>
          </p:nvSpPr>
          <p:spPr bwMode="auto">
            <a:xfrm flipV="1">
              <a:off x="5786438" y="4516438"/>
              <a:ext cx="25400" cy="15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0" name="Line 45"/>
            <p:cNvSpPr>
              <a:spLocks noChangeShapeType="1"/>
            </p:cNvSpPr>
            <p:nvPr/>
          </p:nvSpPr>
          <p:spPr bwMode="auto">
            <a:xfrm flipV="1">
              <a:off x="5811838" y="4498975"/>
              <a:ext cx="23812" cy="174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1" name="Line 46"/>
            <p:cNvSpPr>
              <a:spLocks noChangeShapeType="1"/>
            </p:cNvSpPr>
            <p:nvPr/>
          </p:nvSpPr>
          <p:spPr bwMode="auto">
            <a:xfrm flipV="1">
              <a:off x="5835650" y="4479925"/>
              <a:ext cx="25400" cy="190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2" name="Line 47"/>
            <p:cNvSpPr>
              <a:spLocks noChangeShapeType="1"/>
            </p:cNvSpPr>
            <p:nvPr/>
          </p:nvSpPr>
          <p:spPr bwMode="auto">
            <a:xfrm flipV="1">
              <a:off x="5861050" y="4454525"/>
              <a:ext cx="22225"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3" name="Line 48"/>
            <p:cNvSpPr>
              <a:spLocks noChangeShapeType="1"/>
            </p:cNvSpPr>
            <p:nvPr/>
          </p:nvSpPr>
          <p:spPr bwMode="auto">
            <a:xfrm flipV="1">
              <a:off x="5883275" y="4427538"/>
              <a:ext cx="25400" cy="269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4" name="Line 49"/>
            <p:cNvSpPr>
              <a:spLocks noChangeShapeType="1"/>
            </p:cNvSpPr>
            <p:nvPr/>
          </p:nvSpPr>
          <p:spPr bwMode="auto">
            <a:xfrm flipV="1">
              <a:off x="5908675" y="4395788"/>
              <a:ext cx="23813" cy="317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5" name="Line 50"/>
            <p:cNvSpPr>
              <a:spLocks noChangeShapeType="1"/>
            </p:cNvSpPr>
            <p:nvPr/>
          </p:nvSpPr>
          <p:spPr bwMode="auto">
            <a:xfrm flipV="1">
              <a:off x="5932488" y="4362450"/>
              <a:ext cx="23812" cy="333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6" name="Line 51"/>
            <p:cNvSpPr>
              <a:spLocks noChangeShapeType="1"/>
            </p:cNvSpPr>
            <p:nvPr/>
          </p:nvSpPr>
          <p:spPr bwMode="auto">
            <a:xfrm flipV="1">
              <a:off x="5956300" y="4322763"/>
              <a:ext cx="25400" cy="39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7" name="Line 52"/>
            <p:cNvSpPr>
              <a:spLocks noChangeShapeType="1"/>
            </p:cNvSpPr>
            <p:nvPr/>
          </p:nvSpPr>
          <p:spPr bwMode="auto">
            <a:xfrm flipV="1">
              <a:off x="5981700" y="4279900"/>
              <a:ext cx="22225" cy="428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8" name="Line 53"/>
            <p:cNvSpPr>
              <a:spLocks noChangeShapeType="1"/>
            </p:cNvSpPr>
            <p:nvPr/>
          </p:nvSpPr>
          <p:spPr bwMode="auto">
            <a:xfrm flipV="1">
              <a:off x="6003925" y="4232275"/>
              <a:ext cx="25400" cy="476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09" name="Line 54"/>
            <p:cNvSpPr>
              <a:spLocks noChangeShapeType="1"/>
            </p:cNvSpPr>
            <p:nvPr/>
          </p:nvSpPr>
          <p:spPr bwMode="auto">
            <a:xfrm flipV="1">
              <a:off x="6029325" y="4179888"/>
              <a:ext cx="23813" cy="523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0" name="Line 55"/>
            <p:cNvSpPr>
              <a:spLocks noChangeShapeType="1"/>
            </p:cNvSpPr>
            <p:nvPr/>
          </p:nvSpPr>
          <p:spPr bwMode="auto">
            <a:xfrm flipV="1">
              <a:off x="6053138" y="4125913"/>
              <a:ext cx="23812" cy="539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1" name="Line 56"/>
            <p:cNvSpPr>
              <a:spLocks noChangeShapeType="1"/>
            </p:cNvSpPr>
            <p:nvPr/>
          </p:nvSpPr>
          <p:spPr bwMode="auto">
            <a:xfrm flipV="1">
              <a:off x="6076950" y="4067175"/>
              <a:ext cx="25400" cy="587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2" name="Line 57"/>
            <p:cNvSpPr>
              <a:spLocks noChangeShapeType="1"/>
            </p:cNvSpPr>
            <p:nvPr/>
          </p:nvSpPr>
          <p:spPr bwMode="auto">
            <a:xfrm flipV="1">
              <a:off x="6102350" y="4002088"/>
              <a:ext cx="23813" cy="650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3" name="Line 58"/>
            <p:cNvSpPr>
              <a:spLocks noChangeShapeType="1"/>
            </p:cNvSpPr>
            <p:nvPr/>
          </p:nvSpPr>
          <p:spPr bwMode="auto">
            <a:xfrm flipV="1">
              <a:off x="6126163" y="3937000"/>
              <a:ext cx="22225" cy="650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4" name="Line 59"/>
            <p:cNvSpPr>
              <a:spLocks noChangeShapeType="1"/>
            </p:cNvSpPr>
            <p:nvPr/>
          </p:nvSpPr>
          <p:spPr bwMode="auto">
            <a:xfrm flipV="1">
              <a:off x="6148388" y="3867150"/>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5" name="Line 60"/>
            <p:cNvSpPr>
              <a:spLocks noChangeShapeType="1"/>
            </p:cNvSpPr>
            <p:nvPr/>
          </p:nvSpPr>
          <p:spPr bwMode="auto">
            <a:xfrm flipV="1">
              <a:off x="6173788" y="3795713"/>
              <a:ext cx="23812" cy="714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6" name="Line 61"/>
            <p:cNvSpPr>
              <a:spLocks noChangeShapeType="1"/>
            </p:cNvSpPr>
            <p:nvPr/>
          </p:nvSpPr>
          <p:spPr bwMode="auto">
            <a:xfrm flipV="1">
              <a:off x="6197600" y="3725863"/>
              <a:ext cx="23813"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7" name="Line 62"/>
            <p:cNvSpPr>
              <a:spLocks noChangeShapeType="1"/>
            </p:cNvSpPr>
            <p:nvPr/>
          </p:nvSpPr>
          <p:spPr bwMode="auto">
            <a:xfrm flipV="1">
              <a:off x="6221413" y="3656013"/>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8" name="Line 63"/>
            <p:cNvSpPr>
              <a:spLocks noChangeShapeType="1"/>
            </p:cNvSpPr>
            <p:nvPr/>
          </p:nvSpPr>
          <p:spPr bwMode="auto">
            <a:xfrm flipV="1">
              <a:off x="6246813" y="3582988"/>
              <a:ext cx="23812" cy="73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19" name="Line 64"/>
            <p:cNvSpPr>
              <a:spLocks noChangeShapeType="1"/>
            </p:cNvSpPr>
            <p:nvPr/>
          </p:nvSpPr>
          <p:spPr bwMode="auto">
            <a:xfrm flipV="1">
              <a:off x="6270625" y="3514725"/>
              <a:ext cx="22225" cy="682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0" name="Line 65"/>
            <p:cNvSpPr>
              <a:spLocks noChangeShapeType="1"/>
            </p:cNvSpPr>
            <p:nvPr/>
          </p:nvSpPr>
          <p:spPr bwMode="auto">
            <a:xfrm flipV="1">
              <a:off x="6292850" y="3446463"/>
              <a:ext cx="25400" cy="682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1" name="Line 66"/>
            <p:cNvSpPr>
              <a:spLocks noChangeShapeType="1"/>
            </p:cNvSpPr>
            <p:nvPr/>
          </p:nvSpPr>
          <p:spPr bwMode="auto">
            <a:xfrm flipV="1">
              <a:off x="6318250" y="3386138"/>
              <a:ext cx="23813"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2" name="Line 67"/>
            <p:cNvSpPr>
              <a:spLocks noChangeShapeType="1"/>
            </p:cNvSpPr>
            <p:nvPr/>
          </p:nvSpPr>
          <p:spPr bwMode="auto">
            <a:xfrm flipV="1">
              <a:off x="6342063" y="3330575"/>
              <a:ext cx="25400" cy="555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3" name="Line 68"/>
            <p:cNvSpPr>
              <a:spLocks noChangeShapeType="1"/>
            </p:cNvSpPr>
            <p:nvPr/>
          </p:nvSpPr>
          <p:spPr bwMode="auto">
            <a:xfrm flipV="1">
              <a:off x="6367463" y="3279775"/>
              <a:ext cx="25400" cy="50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4" name="Line 69"/>
            <p:cNvSpPr>
              <a:spLocks noChangeShapeType="1"/>
            </p:cNvSpPr>
            <p:nvPr/>
          </p:nvSpPr>
          <p:spPr bwMode="auto">
            <a:xfrm flipV="1">
              <a:off x="6392863" y="3235325"/>
              <a:ext cx="23812" cy="44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5" name="Line 70"/>
            <p:cNvSpPr>
              <a:spLocks noChangeShapeType="1"/>
            </p:cNvSpPr>
            <p:nvPr/>
          </p:nvSpPr>
          <p:spPr bwMode="auto">
            <a:xfrm flipV="1">
              <a:off x="6416675" y="3198813"/>
              <a:ext cx="23813" cy="365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6" name="Line 71"/>
            <p:cNvSpPr>
              <a:spLocks noChangeShapeType="1"/>
            </p:cNvSpPr>
            <p:nvPr/>
          </p:nvSpPr>
          <p:spPr bwMode="auto">
            <a:xfrm flipV="1">
              <a:off x="6440488" y="3173413"/>
              <a:ext cx="23812"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7" name="Line 72"/>
            <p:cNvSpPr>
              <a:spLocks noChangeShapeType="1"/>
            </p:cNvSpPr>
            <p:nvPr/>
          </p:nvSpPr>
          <p:spPr bwMode="auto">
            <a:xfrm flipV="1">
              <a:off x="6464300" y="3152775"/>
              <a:ext cx="22225" cy="206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8" name="Line 73"/>
            <p:cNvSpPr>
              <a:spLocks noChangeShapeType="1"/>
            </p:cNvSpPr>
            <p:nvPr/>
          </p:nvSpPr>
          <p:spPr bwMode="auto">
            <a:xfrm flipV="1">
              <a:off x="6486525" y="3144838"/>
              <a:ext cx="26988" cy="79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29" name="Line 74"/>
            <p:cNvSpPr>
              <a:spLocks noChangeShapeType="1"/>
            </p:cNvSpPr>
            <p:nvPr/>
          </p:nvSpPr>
          <p:spPr bwMode="auto">
            <a:xfrm>
              <a:off x="6513513" y="31527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0" name="Line 75"/>
            <p:cNvSpPr>
              <a:spLocks noChangeShapeType="1"/>
            </p:cNvSpPr>
            <p:nvPr/>
          </p:nvSpPr>
          <p:spPr bwMode="auto">
            <a:xfrm>
              <a:off x="6537325" y="3146425"/>
              <a:ext cx="23813"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1" name="Line 76"/>
            <p:cNvSpPr>
              <a:spLocks noChangeShapeType="1"/>
            </p:cNvSpPr>
            <p:nvPr/>
          </p:nvSpPr>
          <p:spPr bwMode="auto">
            <a:xfrm>
              <a:off x="6561138" y="3154363"/>
              <a:ext cx="25400" cy="222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2" name="Line 77"/>
            <p:cNvSpPr>
              <a:spLocks noChangeShapeType="1"/>
            </p:cNvSpPr>
            <p:nvPr/>
          </p:nvSpPr>
          <p:spPr bwMode="auto">
            <a:xfrm>
              <a:off x="6586538" y="3176588"/>
              <a:ext cx="22225" cy="269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3" name="Line 78"/>
            <p:cNvSpPr>
              <a:spLocks noChangeShapeType="1"/>
            </p:cNvSpPr>
            <p:nvPr/>
          </p:nvSpPr>
          <p:spPr bwMode="auto">
            <a:xfrm>
              <a:off x="6608763" y="3203575"/>
              <a:ext cx="23812" cy="349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4" name="Line 79"/>
            <p:cNvSpPr>
              <a:spLocks noChangeShapeType="1"/>
            </p:cNvSpPr>
            <p:nvPr/>
          </p:nvSpPr>
          <p:spPr bwMode="auto">
            <a:xfrm>
              <a:off x="6632575" y="3238500"/>
              <a:ext cx="25400" cy="460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5" name="Line 80"/>
            <p:cNvSpPr>
              <a:spLocks noChangeShapeType="1"/>
            </p:cNvSpPr>
            <p:nvPr/>
          </p:nvSpPr>
          <p:spPr bwMode="auto">
            <a:xfrm>
              <a:off x="6657975" y="3284538"/>
              <a:ext cx="23813" cy="50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6" name="Line 81"/>
            <p:cNvSpPr>
              <a:spLocks noChangeShapeType="1"/>
            </p:cNvSpPr>
            <p:nvPr/>
          </p:nvSpPr>
          <p:spPr bwMode="auto">
            <a:xfrm>
              <a:off x="6681788" y="3335338"/>
              <a:ext cx="23812" cy="587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7" name="Line 82"/>
            <p:cNvSpPr>
              <a:spLocks noChangeShapeType="1"/>
            </p:cNvSpPr>
            <p:nvPr/>
          </p:nvSpPr>
          <p:spPr bwMode="auto">
            <a:xfrm>
              <a:off x="6705600" y="3394075"/>
              <a:ext cx="25400" cy="6191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8" name="Line 83"/>
            <p:cNvSpPr>
              <a:spLocks noChangeShapeType="1"/>
            </p:cNvSpPr>
            <p:nvPr/>
          </p:nvSpPr>
          <p:spPr bwMode="auto">
            <a:xfrm>
              <a:off x="6731000" y="3455988"/>
              <a:ext cx="22225" cy="650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39" name="Line 84"/>
            <p:cNvSpPr>
              <a:spLocks noChangeShapeType="1"/>
            </p:cNvSpPr>
            <p:nvPr/>
          </p:nvSpPr>
          <p:spPr bwMode="auto">
            <a:xfrm>
              <a:off x="6753225" y="3521075"/>
              <a:ext cx="23813"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0" name="Line 85"/>
            <p:cNvSpPr>
              <a:spLocks noChangeShapeType="1"/>
            </p:cNvSpPr>
            <p:nvPr/>
          </p:nvSpPr>
          <p:spPr bwMode="auto">
            <a:xfrm>
              <a:off x="6777038" y="3590925"/>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1" name="Line 86"/>
            <p:cNvSpPr>
              <a:spLocks noChangeShapeType="1"/>
            </p:cNvSpPr>
            <p:nvPr/>
          </p:nvSpPr>
          <p:spPr bwMode="auto">
            <a:xfrm>
              <a:off x="6802438" y="3660775"/>
              <a:ext cx="23812" cy="714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2" name="Line 87"/>
            <p:cNvSpPr>
              <a:spLocks noChangeShapeType="1"/>
            </p:cNvSpPr>
            <p:nvPr/>
          </p:nvSpPr>
          <p:spPr bwMode="auto">
            <a:xfrm>
              <a:off x="6826250" y="3732213"/>
              <a:ext cx="23813" cy="730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3" name="Line 88"/>
            <p:cNvSpPr>
              <a:spLocks noChangeShapeType="1"/>
            </p:cNvSpPr>
            <p:nvPr/>
          </p:nvSpPr>
          <p:spPr bwMode="auto">
            <a:xfrm>
              <a:off x="6850063" y="3805238"/>
              <a:ext cx="25400" cy="698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4" name="Line 89"/>
            <p:cNvSpPr>
              <a:spLocks noChangeShapeType="1"/>
            </p:cNvSpPr>
            <p:nvPr/>
          </p:nvSpPr>
          <p:spPr bwMode="auto">
            <a:xfrm>
              <a:off x="6875463" y="3875088"/>
              <a:ext cx="23812" cy="666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5" name="Line 90"/>
            <p:cNvSpPr>
              <a:spLocks noChangeShapeType="1"/>
            </p:cNvSpPr>
            <p:nvPr/>
          </p:nvSpPr>
          <p:spPr bwMode="auto">
            <a:xfrm>
              <a:off x="6899275" y="3941763"/>
              <a:ext cx="23813" cy="682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6" name="Line 91"/>
            <p:cNvSpPr>
              <a:spLocks noChangeShapeType="1"/>
            </p:cNvSpPr>
            <p:nvPr/>
          </p:nvSpPr>
          <p:spPr bwMode="auto">
            <a:xfrm>
              <a:off x="6923088" y="4010025"/>
              <a:ext cx="23812"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7" name="Line 92"/>
            <p:cNvSpPr>
              <a:spLocks noChangeShapeType="1"/>
            </p:cNvSpPr>
            <p:nvPr/>
          </p:nvSpPr>
          <p:spPr bwMode="auto">
            <a:xfrm>
              <a:off x="6946900" y="4070350"/>
              <a:ext cx="23813" cy="603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8" name="Line 93"/>
            <p:cNvSpPr>
              <a:spLocks noChangeShapeType="1"/>
            </p:cNvSpPr>
            <p:nvPr/>
          </p:nvSpPr>
          <p:spPr bwMode="auto">
            <a:xfrm>
              <a:off x="6970713" y="4130675"/>
              <a:ext cx="26987" cy="571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49" name="Line 94"/>
            <p:cNvSpPr>
              <a:spLocks noChangeShapeType="1"/>
            </p:cNvSpPr>
            <p:nvPr/>
          </p:nvSpPr>
          <p:spPr bwMode="auto">
            <a:xfrm>
              <a:off x="6997700" y="4187825"/>
              <a:ext cx="23813" cy="4921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0" name="Line 95"/>
            <p:cNvSpPr>
              <a:spLocks noChangeShapeType="1"/>
            </p:cNvSpPr>
            <p:nvPr/>
          </p:nvSpPr>
          <p:spPr bwMode="auto">
            <a:xfrm>
              <a:off x="7021513" y="4237038"/>
              <a:ext cx="22225" cy="492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1" name="Line 96"/>
            <p:cNvSpPr>
              <a:spLocks noChangeShapeType="1"/>
            </p:cNvSpPr>
            <p:nvPr/>
          </p:nvSpPr>
          <p:spPr bwMode="auto">
            <a:xfrm>
              <a:off x="7043738" y="4286250"/>
              <a:ext cx="25400" cy="396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2" name="Line 97"/>
            <p:cNvSpPr>
              <a:spLocks noChangeShapeType="1"/>
            </p:cNvSpPr>
            <p:nvPr/>
          </p:nvSpPr>
          <p:spPr bwMode="auto">
            <a:xfrm>
              <a:off x="7069138" y="4325938"/>
              <a:ext cx="22225" cy="39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3" name="Line 98"/>
            <p:cNvSpPr>
              <a:spLocks noChangeShapeType="1"/>
            </p:cNvSpPr>
            <p:nvPr/>
          </p:nvSpPr>
          <p:spPr bwMode="auto">
            <a:xfrm>
              <a:off x="7091363" y="4365625"/>
              <a:ext cx="25400" cy="349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4" name="Line 99"/>
            <p:cNvSpPr>
              <a:spLocks noChangeShapeType="1"/>
            </p:cNvSpPr>
            <p:nvPr/>
          </p:nvSpPr>
          <p:spPr bwMode="auto">
            <a:xfrm>
              <a:off x="7116763" y="4400550"/>
              <a:ext cx="25400" cy="285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5" name="Line 100"/>
            <p:cNvSpPr>
              <a:spLocks noChangeShapeType="1"/>
            </p:cNvSpPr>
            <p:nvPr/>
          </p:nvSpPr>
          <p:spPr bwMode="auto">
            <a:xfrm>
              <a:off x="7142163" y="4429125"/>
              <a:ext cx="23812" cy="269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6" name="Line 101"/>
            <p:cNvSpPr>
              <a:spLocks noChangeShapeType="1"/>
            </p:cNvSpPr>
            <p:nvPr/>
          </p:nvSpPr>
          <p:spPr bwMode="auto">
            <a:xfrm>
              <a:off x="7165975" y="4456113"/>
              <a:ext cx="22225" cy="25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7" name="Line 102"/>
            <p:cNvSpPr>
              <a:spLocks noChangeShapeType="1"/>
            </p:cNvSpPr>
            <p:nvPr/>
          </p:nvSpPr>
          <p:spPr bwMode="auto">
            <a:xfrm>
              <a:off x="7188200" y="4481513"/>
              <a:ext cx="25400" cy="206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8" name="Line 103"/>
            <p:cNvSpPr>
              <a:spLocks noChangeShapeType="1"/>
            </p:cNvSpPr>
            <p:nvPr/>
          </p:nvSpPr>
          <p:spPr bwMode="auto">
            <a:xfrm>
              <a:off x="7213600" y="4502150"/>
              <a:ext cx="23813" cy="142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59" name="Line 104"/>
            <p:cNvSpPr>
              <a:spLocks noChangeShapeType="1"/>
            </p:cNvSpPr>
            <p:nvPr/>
          </p:nvSpPr>
          <p:spPr bwMode="auto">
            <a:xfrm>
              <a:off x="7237413" y="4516438"/>
              <a:ext cx="23812" cy="158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0" name="Line 105"/>
            <p:cNvSpPr>
              <a:spLocks noChangeShapeType="1"/>
            </p:cNvSpPr>
            <p:nvPr/>
          </p:nvSpPr>
          <p:spPr bwMode="auto">
            <a:xfrm>
              <a:off x="7261225" y="4532313"/>
              <a:ext cx="25400" cy="127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1" name="Line 106"/>
            <p:cNvSpPr>
              <a:spLocks noChangeShapeType="1"/>
            </p:cNvSpPr>
            <p:nvPr/>
          </p:nvSpPr>
          <p:spPr bwMode="auto">
            <a:xfrm>
              <a:off x="7286625" y="4545013"/>
              <a:ext cx="23813" cy="111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2" name="Line 107"/>
            <p:cNvSpPr>
              <a:spLocks noChangeShapeType="1"/>
            </p:cNvSpPr>
            <p:nvPr/>
          </p:nvSpPr>
          <p:spPr bwMode="auto">
            <a:xfrm>
              <a:off x="7310438" y="4556125"/>
              <a:ext cx="22225" cy="95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3" name="Line 108"/>
            <p:cNvSpPr>
              <a:spLocks noChangeShapeType="1"/>
            </p:cNvSpPr>
            <p:nvPr/>
          </p:nvSpPr>
          <p:spPr bwMode="auto">
            <a:xfrm>
              <a:off x="7332663" y="4565650"/>
              <a:ext cx="25400"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4" name="Line 109"/>
            <p:cNvSpPr>
              <a:spLocks noChangeShapeType="1"/>
            </p:cNvSpPr>
            <p:nvPr/>
          </p:nvSpPr>
          <p:spPr bwMode="auto">
            <a:xfrm>
              <a:off x="7358063" y="4572000"/>
              <a:ext cx="23812" cy="79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5" name="Line 110"/>
            <p:cNvSpPr>
              <a:spLocks noChangeShapeType="1"/>
            </p:cNvSpPr>
            <p:nvPr/>
          </p:nvSpPr>
          <p:spPr bwMode="auto">
            <a:xfrm>
              <a:off x="7381875" y="4579938"/>
              <a:ext cx="23813"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6" name="Line 111"/>
            <p:cNvSpPr>
              <a:spLocks noChangeShapeType="1"/>
            </p:cNvSpPr>
            <p:nvPr/>
          </p:nvSpPr>
          <p:spPr bwMode="auto">
            <a:xfrm>
              <a:off x="7405688" y="4583113"/>
              <a:ext cx="25400" cy="31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7" name="Line 112"/>
            <p:cNvSpPr>
              <a:spLocks noChangeShapeType="1"/>
            </p:cNvSpPr>
            <p:nvPr/>
          </p:nvSpPr>
          <p:spPr bwMode="auto">
            <a:xfrm>
              <a:off x="7310438" y="4583113"/>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8" name="Line 113"/>
            <p:cNvSpPr>
              <a:spLocks noChangeShapeType="1"/>
            </p:cNvSpPr>
            <p:nvPr/>
          </p:nvSpPr>
          <p:spPr bwMode="auto">
            <a:xfrm>
              <a:off x="7453313" y="4587875"/>
              <a:ext cx="23812" cy="63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69" name="Line 114"/>
            <p:cNvSpPr>
              <a:spLocks noChangeShapeType="1"/>
            </p:cNvSpPr>
            <p:nvPr/>
          </p:nvSpPr>
          <p:spPr bwMode="auto">
            <a:xfrm>
              <a:off x="7477125" y="4594225"/>
              <a:ext cx="26988"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0" name="Line 115"/>
            <p:cNvSpPr>
              <a:spLocks noChangeShapeType="1"/>
            </p:cNvSpPr>
            <p:nvPr/>
          </p:nvSpPr>
          <p:spPr bwMode="auto">
            <a:xfrm>
              <a:off x="7527925" y="4595813"/>
              <a:ext cx="254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1" name="Line 116"/>
            <p:cNvSpPr>
              <a:spLocks noChangeShapeType="1"/>
            </p:cNvSpPr>
            <p:nvPr/>
          </p:nvSpPr>
          <p:spPr bwMode="auto">
            <a:xfrm>
              <a:off x="7553325" y="4597400"/>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2" name="Line 117"/>
            <p:cNvSpPr>
              <a:spLocks noChangeShapeType="1"/>
            </p:cNvSpPr>
            <p:nvPr/>
          </p:nvSpPr>
          <p:spPr bwMode="auto">
            <a:xfrm>
              <a:off x="7577138" y="4598988"/>
              <a:ext cx="23812"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3" name="Line 118"/>
            <p:cNvSpPr>
              <a:spLocks noChangeShapeType="1"/>
            </p:cNvSpPr>
            <p:nvPr/>
          </p:nvSpPr>
          <p:spPr bwMode="auto">
            <a:xfrm>
              <a:off x="7600950" y="4598988"/>
              <a:ext cx="22225"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4" name="Line 119"/>
            <p:cNvSpPr>
              <a:spLocks noChangeShapeType="1"/>
            </p:cNvSpPr>
            <p:nvPr/>
          </p:nvSpPr>
          <p:spPr bwMode="auto">
            <a:xfrm>
              <a:off x="7623175"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5" name="Line 120"/>
            <p:cNvSpPr>
              <a:spLocks noChangeShapeType="1"/>
            </p:cNvSpPr>
            <p:nvPr/>
          </p:nvSpPr>
          <p:spPr bwMode="auto">
            <a:xfrm>
              <a:off x="7648575" y="4600575"/>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6" name="Line 121"/>
            <p:cNvSpPr>
              <a:spLocks noChangeShapeType="1"/>
            </p:cNvSpPr>
            <p:nvPr/>
          </p:nvSpPr>
          <p:spPr bwMode="auto">
            <a:xfrm>
              <a:off x="7672388" y="4600575"/>
              <a:ext cx="25400"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7" name="Line 122"/>
            <p:cNvSpPr>
              <a:spLocks noChangeShapeType="1"/>
            </p:cNvSpPr>
            <p:nvPr/>
          </p:nvSpPr>
          <p:spPr bwMode="auto">
            <a:xfrm>
              <a:off x="7697788" y="4600575"/>
              <a:ext cx="23812"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8" name="Line 123"/>
            <p:cNvSpPr>
              <a:spLocks noChangeShapeType="1"/>
            </p:cNvSpPr>
            <p:nvPr/>
          </p:nvSpPr>
          <p:spPr bwMode="auto">
            <a:xfrm>
              <a:off x="7721600" y="4600575"/>
              <a:ext cx="23813" cy="15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79" name="Line 124"/>
            <p:cNvSpPr>
              <a:spLocks noChangeShapeType="1"/>
            </p:cNvSpPr>
            <p:nvPr/>
          </p:nvSpPr>
          <p:spPr bwMode="auto">
            <a:xfrm>
              <a:off x="7745413" y="4602163"/>
              <a:ext cx="23812"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80" name="Rectangle 125"/>
            <p:cNvSpPr>
              <a:spLocks noChangeArrowheads="1"/>
            </p:cNvSpPr>
            <p:nvPr/>
          </p:nvSpPr>
          <p:spPr bwMode="auto">
            <a:xfrm>
              <a:off x="6731000" y="4643438"/>
              <a:ext cx="45720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23681" name="Freeform 126"/>
            <p:cNvSpPr>
              <a:spLocks/>
            </p:cNvSpPr>
            <p:nvPr/>
          </p:nvSpPr>
          <p:spPr bwMode="auto">
            <a:xfrm>
              <a:off x="7510463" y="4595813"/>
              <a:ext cx="15875" cy="4762"/>
            </a:xfrm>
            <a:custGeom>
              <a:avLst/>
              <a:gdLst>
                <a:gd name="T0" fmla="*/ 2147483647 w 37"/>
                <a:gd name="T1" fmla="*/ 2147483647 h 8"/>
                <a:gd name="T2" fmla="*/ 2147483647 w 37"/>
                <a:gd name="T3" fmla="*/ 2147483647 h 8"/>
                <a:gd name="T4" fmla="*/ 2147483647 w 37"/>
                <a:gd name="T5" fmla="*/ 2147483647 h 8"/>
                <a:gd name="T6" fmla="*/ 2147483647 w 37"/>
                <a:gd name="T7" fmla="*/ 2147483647 h 8"/>
                <a:gd name="T8" fmla="*/ 2147483647 w 37"/>
                <a:gd name="T9" fmla="*/ 0 h 8"/>
                <a:gd name="T10" fmla="*/ 0 w 37"/>
                <a:gd name="T11" fmla="*/ 0 h 8"/>
                <a:gd name="T12" fmla="*/ 2147483647 w 37"/>
                <a:gd name="T13" fmla="*/ 0 h 8"/>
                <a:gd name="T14" fmla="*/ 2147483647 w 37"/>
                <a:gd name="T15" fmla="*/ 2147483647 h 8"/>
                <a:gd name="T16" fmla="*/ 2147483647 w 37"/>
                <a:gd name="T17" fmla="*/ 2147483647 h 8"/>
                <a:gd name="T18" fmla="*/ 2147483647 w 37"/>
                <a:gd name="T19" fmla="*/ 2147483647 h 8"/>
                <a:gd name="T20" fmla="*/ 2147483647 w 37"/>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8"/>
                <a:gd name="T35" fmla="*/ 37 w 3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8">
                  <a:moveTo>
                    <a:pt x="37" y="8"/>
                  </a:moveTo>
                  <a:lnTo>
                    <a:pt x="27" y="5"/>
                  </a:lnTo>
                  <a:lnTo>
                    <a:pt x="13" y="3"/>
                  </a:lnTo>
                  <a:lnTo>
                    <a:pt x="3" y="1"/>
                  </a:lnTo>
                  <a:lnTo>
                    <a:pt x="2" y="0"/>
                  </a:lnTo>
                  <a:lnTo>
                    <a:pt x="0" y="0"/>
                  </a:lnTo>
                  <a:lnTo>
                    <a:pt x="2" y="0"/>
                  </a:lnTo>
                  <a:lnTo>
                    <a:pt x="3" y="1"/>
                  </a:lnTo>
                  <a:lnTo>
                    <a:pt x="13" y="3"/>
                  </a:lnTo>
                  <a:lnTo>
                    <a:pt x="27" y="5"/>
                  </a:lnTo>
                  <a:lnTo>
                    <a:pt x="37" y="8"/>
                  </a:lnTo>
                  <a:close/>
                </a:path>
              </a:pathLst>
            </a:custGeom>
            <a:solidFill>
              <a:srgbClr val="A08EBE"/>
            </a:solidFill>
            <a:ln w="28575" cmpd="sng">
              <a:solidFill>
                <a:srgbClr val="000000"/>
              </a:solidFill>
              <a:prstDash val="solid"/>
              <a:round/>
              <a:headEnd/>
              <a:tailEnd/>
            </a:ln>
          </p:spPr>
          <p:txBody>
            <a:bodyPr/>
            <a:lstStyle/>
            <a:p>
              <a:endParaRPr lang="en-US" sz="2160"/>
            </a:p>
          </p:txBody>
        </p:sp>
        <p:sp>
          <p:nvSpPr>
            <p:cNvPr id="23682" name="Line 137"/>
            <p:cNvSpPr>
              <a:spLocks noChangeShapeType="1"/>
            </p:cNvSpPr>
            <p:nvPr/>
          </p:nvSpPr>
          <p:spPr bwMode="auto">
            <a:xfrm>
              <a:off x="7007225" y="4221163"/>
              <a:ext cx="0" cy="3603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683" name="Line 136"/>
            <p:cNvSpPr>
              <a:spLocks noChangeShapeType="1"/>
            </p:cNvSpPr>
            <p:nvPr/>
          </p:nvSpPr>
          <p:spPr bwMode="auto">
            <a:xfrm flipV="1">
              <a:off x="6637338" y="4612657"/>
              <a:ext cx="322262" cy="68066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grpSp>
      <p:sp>
        <p:nvSpPr>
          <p:cNvPr id="23561" name="Line 137"/>
          <p:cNvSpPr>
            <a:spLocks noChangeShapeType="1"/>
          </p:cNvSpPr>
          <p:nvPr/>
        </p:nvSpPr>
        <p:spPr bwMode="auto">
          <a:xfrm>
            <a:off x="8942070" y="6288406"/>
            <a:ext cx="0" cy="69151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23562" name="Text Box 131"/>
          <p:cNvSpPr txBox="1">
            <a:spLocks noChangeArrowheads="1"/>
          </p:cNvSpPr>
          <p:nvPr/>
        </p:nvSpPr>
        <p:spPr bwMode="auto">
          <a:xfrm>
            <a:off x="9288781" y="7440931"/>
            <a:ext cx="1123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GB" altLang="en-US" sz="2400" b="1">
                <a:latin typeface="Arial" charset="0"/>
              </a:rPr>
              <a:t>cases</a:t>
            </a:r>
            <a:endParaRPr lang="en-US" altLang="en-US" sz="2400" b="1">
              <a:latin typeface="Arial" charset="0"/>
            </a:endParaRPr>
          </a:p>
        </p:txBody>
      </p:sp>
      <p:sp>
        <p:nvSpPr>
          <p:cNvPr id="23563" name="Line 128"/>
          <p:cNvSpPr>
            <a:spLocks noChangeShapeType="1"/>
          </p:cNvSpPr>
          <p:nvPr/>
        </p:nvSpPr>
        <p:spPr bwMode="auto">
          <a:xfrm flipV="1">
            <a:off x="9288780" y="6966586"/>
            <a:ext cx="0" cy="58483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520" name="Rectangle 3"/>
          <p:cNvSpPr txBox="1">
            <a:spLocks noChangeArrowheads="1"/>
          </p:cNvSpPr>
          <p:nvPr/>
        </p:nvSpPr>
        <p:spPr bwMode="auto">
          <a:xfrm>
            <a:off x="733426" y="1522096"/>
            <a:ext cx="9326880" cy="3369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08586" tIns="53340" rIns="108586" bIns="53340"/>
          <a:lstStyle>
            <a:lvl1pPr marL="342900" indent="-342900" algn="l" defTabSz="762000"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SzPct val="100000"/>
              <a:buChar char="–"/>
              <a:defRPr sz="28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a:lstStyle>
          <a:p>
            <a:pPr>
              <a:lnSpc>
                <a:spcPct val="90000"/>
              </a:lnSpc>
              <a:defRPr/>
            </a:pPr>
            <a:r>
              <a:rPr lang="en-GB" sz="3360" kern="0" dirty="0">
                <a:solidFill>
                  <a:srgbClr val="FFFFFF"/>
                </a:solidFill>
                <a:latin typeface="Arial" charset="0"/>
              </a:rPr>
              <a:t>Ordinal data / Liability Threshold Model: less power than analyses on continuous data</a:t>
            </a:r>
          </a:p>
          <a:p>
            <a:pPr algn="r">
              <a:lnSpc>
                <a:spcPct val="90000"/>
              </a:lnSpc>
              <a:buFontTx/>
              <a:buNone/>
              <a:defRPr/>
            </a:pPr>
            <a:r>
              <a:rPr lang="en-GB" sz="2400" kern="0" dirty="0">
                <a:solidFill>
                  <a:srgbClr val="FF9900"/>
                </a:solidFill>
                <a:latin typeface="Arial" charset="0"/>
              </a:rPr>
              <a:t>Neale, Eaves &amp; </a:t>
            </a:r>
            <a:r>
              <a:rPr lang="en-GB" sz="2400" kern="0" dirty="0" err="1">
                <a:solidFill>
                  <a:srgbClr val="FF9900"/>
                </a:solidFill>
                <a:latin typeface="Arial" charset="0"/>
              </a:rPr>
              <a:t>Kendler</a:t>
            </a:r>
            <a:r>
              <a:rPr lang="en-GB" sz="2400" kern="0" dirty="0">
                <a:solidFill>
                  <a:srgbClr val="FF9900"/>
                </a:solidFill>
                <a:latin typeface="Arial" charset="0"/>
              </a:rPr>
              <a:t> 1994</a:t>
            </a:r>
          </a:p>
          <a:p>
            <a:pPr>
              <a:lnSpc>
                <a:spcPct val="90000"/>
              </a:lnSpc>
              <a:defRPr/>
            </a:pPr>
            <a:r>
              <a:rPr lang="en-GB" sz="3360" kern="0" dirty="0">
                <a:solidFill>
                  <a:srgbClr val="FFFFFF"/>
                </a:solidFill>
                <a:latin typeface="Arial" charset="0"/>
              </a:rPr>
              <a:t>Solutions:	</a:t>
            </a:r>
          </a:p>
          <a:p>
            <a:pPr>
              <a:lnSpc>
                <a:spcPct val="90000"/>
              </a:lnSpc>
              <a:buFontTx/>
              <a:buNone/>
              <a:defRPr/>
            </a:pPr>
            <a:r>
              <a:rPr lang="en-GB" sz="3360" kern="0" dirty="0">
                <a:solidFill>
                  <a:srgbClr val="FFFFFF"/>
                </a:solidFill>
                <a:latin typeface="Arial" charset="0"/>
              </a:rPr>
              <a:t>1. Bigger samples</a:t>
            </a:r>
          </a:p>
          <a:p>
            <a:pPr>
              <a:lnSpc>
                <a:spcPct val="90000"/>
              </a:lnSpc>
              <a:buFontTx/>
              <a:buNone/>
              <a:defRPr/>
            </a:pPr>
            <a:r>
              <a:rPr lang="en-GB" sz="3360" kern="0" dirty="0">
                <a:solidFill>
                  <a:srgbClr val="FFFFFF"/>
                </a:solidFill>
                <a:latin typeface="Arial" charset="0"/>
              </a:rPr>
              <a:t>2. Use more categories</a:t>
            </a:r>
          </a:p>
        </p:txBody>
      </p:sp>
      <p:sp>
        <p:nvSpPr>
          <p:cNvPr id="23565" name="Text Box 131"/>
          <p:cNvSpPr txBox="1">
            <a:spLocks noChangeArrowheads="1"/>
          </p:cNvSpPr>
          <p:nvPr/>
        </p:nvSpPr>
        <p:spPr bwMode="auto">
          <a:xfrm>
            <a:off x="7338061" y="6189346"/>
            <a:ext cx="16040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50000"/>
              </a:spcBef>
              <a:buSzTx/>
              <a:buFontTx/>
              <a:buNone/>
            </a:pPr>
            <a:r>
              <a:rPr lang="en-GB" altLang="en-US" sz="2400" b="1">
                <a:latin typeface="Arial" charset="0"/>
              </a:rPr>
              <a:t>controls</a:t>
            </a:r>
            <a:endParaRPr lang="en-US" altLang="en-US" sz="2400" b="1">
              <a:latin typeface="Arial" charset="0"/>
            </a:endParaRPr>
          </a:p>
        </p:txBody>
      </p:sp>
      <p:sp>
        <p:nvSpPr>
          <p:cNvPr id="2" name="TextBox 1">
            <a:extLst>
              <a:ext uri="{FF2B5EF4-FFF2-40B4-BE49-F238E27FC236}">
                <a16:creationId xmlns:a16="http://schemas.microsoft.com/office/drawing/2014/main" id="{C16F45CE-61F8-4947-BF5F-79BF7531B724}"/>
              </a:ext>
            </a:extLst>
          </p:cNvPr>
          <p:cNvSpPr txBox="1"/>
          <p:nvPr/>
        </p:nvSpPr>
        <p:spPr>
          <a:xfrm>
            <a:off x="6400799" y="3370186"/>
            <a:ext cx="4343401" cy="1077218"/>
          </a:xfrm>
          <a:prstGeom prst="rect">
            <a:avLst/>
          </a:prstGeom>
          <a:noFill/>
        </p:spPr>
        <p:txBody>
          <a:bodyPr wrap="square" rtlCol="0">
            <a:spAutoFit/>
          </a:bodyPr>
          <a:lstStyle/>
          <a:p>
            <a:r>
              <a:rPr lang="en-US" sz="3200" dirty="0">
                <a:solidFill>
                  <a:srgbClr val="FF0000"/>
                </a:solidFill>
              </a:rPr>
              <a:t>Please do not categorize continuous variables</a:t>
            </a:r>
          </a:p>
        </p:txBody>
      </p:sp>
    </p:spTree>
    <p:extLst>
      <p:ext uri="{BB962C8B-B14F-4D97-AF65-F5344CB8AC3E}">
        <p14:creationId xmlns:p14="http://schemas.microsoft.com/office/powerpoint/2010/main" val="58957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the treating binary variables as continuous</a:t>
            </a:r>
          </a:p>
        </p:txBody>
      </p:sp>
      <p:sp>
        <p:nvSpPr>
          <p:cNvPr id="3" name="Content Placeholder 2"/>
          <p:cNvSpPr>
            <a:spLocks noGrp="1"/>
          </p:cNvSpPr>
          <p:nvPr>
            <p:ph idx="1"/>
          </p:nvPr>
        </p:nvSpPr>
        <p:spPr/>
        <p:txBody>
          <a:bodyPr>
            <a:normAutofit/>
          </a:bodyPr>
          <a:lstStyle/>
          <a:p>
            <a:r>
              <a:rPr lang="en-US" dirty="0"/>
              <a:t>Normality – Binary Variables are not distributed normally, </a:t>
            </a:r>
            <a:r>
              <a:rPr lang="en-US" b="1" i="1" dirty="0"/>
              <a:t>obviously</a:t>
            </a:r>
            <a:r>
              <a:rPr lang="en-US" dirty="0"/>
              <a:t>.</a:t>
            </a:r>
          </a:p>
          <a:p>
            <a:pPr marL="4116706"/>
            <a:endParaRPr lang="en-US" dirty="0"/>
          </a:p>
          <a:p>
            <a:pPr marL="4116706"/>
            <a:r>
              <a:rPr lang="en-US" dirty="0"/>
              <a:t>This means that the error terms cannot be normally distributed</a:t>
            </a:r>
          </a:p>
          <a:p>
            <a:endParaRPr lang="en-US" dirty="0"/>
          </a:p>
        </p:txBody>
      </p:sp>
      <p:pic>
        <p:nvPicPr>
          <p:cNvPr id="4" name="Picture 3"/>
          <p:cNvPicPr>
            <a:picLocks noChangeAspect="1"/>
          </p:cNvPicPr>
          <p:nvPr/>
        </p:nvPicPr>
        <p:blipFill>
          <a:blip r:embed="rId2"/>
          <a:stretch>
            <a:fillRect/>
          </a:stretch>
        </p:blipFill>
        <p:spPr>
          <a:xfrm>
            <a:off x="268141" y="3470112"/>
            <a:ext cx="4174512" cy="4174512"/>
          </a:xfrm>
          <a:prstGeom prst="rect">
            <a:avLst/>
          </a:prstGeom>
          <a:solidFill>
            <a:schemeClr val="tx1"/>
          </a:solidFill>
        </p:spPr>
      </p:pic>
    </p:spTree>
    <p:extLst>
      <p:ext uri="{BB962C8B-B14F-4D97-AF65-F5344CB8AC3E}">
        <p14:creationId xmlns:p14="http://schemas.microsoft.com/office/powerpoint/2010/main" val="398767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Two Ways of Thinking about Binary Dependent Variables</a:t>
            </a:r>
          </a:p>
        </p:txBody>
      </p:sp>
      <p:sp>
        <p:nvSpPr>
          <p:cNvPr id="3" name="Content Placeholder 2"/>
          <p:cNvSpPr>
            <a:spLocks noGrp="1"/>
          </p:cNvSpPr>
          <p:nvPr>
            <p:ph idx="1"/>
          </p:nvPr>
        </p:nvSpPr>
        <p:spPr>
          <a:xfrm>
            <a:off x="754380" y="2190750"/>
            <a:ext cx="9464040" cy="5221606"/>
          </a:xfrm>
        </p:spPr>
        <p:txBody>
          <a:bodyPr>
            <a:normAutofit/>
          </a:bodyPr>
          <a:lstStyle/>
          <a:p>
            <a:pPr marL="548640" indent="-548640">
              <a:buFont typeface="+mj-lt"/>
              <a:buAutoNum type="arabicPeriod"/>
            </a:pPr>
            <a:r>
              <a:rPr lang="en-US" dirty="0"/>
              <a:t>Assume that the observed binary variable is indicative of an underlying, latent (unobserved) continuous, normally distributed variable.</a:t>
            </a:r>
          </a:p>
          <a:p>
            <a:pPr lvl="1"/>
            <a:r>
              <a:rPr lang="en-US" dirty="0"/>
              <a:t>We call the unobserved variable a </a:t>
            </a:r>
            <a:r>
              <a:rPr lang="en-US" b="1" dirty="0">
                <a:solidFill>
                  <a:srgbClr val="FFC000"/>
                </a:solidFill>
              </a:rPr>
              <a:t>Liability</a:t>
            </a:r>
          </a:p>
          <a:p>
            <a:pPr marL="548640" indent="-548640">
              <a:buFont typeface="+mj-lt"/>
              <a:buAutoNum type="arabicPeriod"/>
            </a:pPr>
            <a:endParaRPr lang="en-US" dirty="0"/>
          </a:p>
          <a:p>
            <a:pPr marL="548640" indent="-548640">
              <a:buFont typeface="+mj-lt"/>
              <a:buAutoNum type="arabicPeriod"/>
            </a:pPr>
            <a:r>
              <a:rPr lang="en-US" dirty="0"/>
              <a:t>Assume the Binary Variable as a random draw from a Binomial  (or </a:t>
            </a:r>
            <a:r>
              <a:rPr lang="en-US" dirty="0" err="1"/>
              <a:t>Bernuilli</a:t>
            </a:r>
            <a:r>
              <a:rPr lang="en-US" dirty="0"/>
              <a:t>) Distribution (Non-Linear Probability Model).</a:t>
            </a:r>
          </a:p>
        </p:txBody>
      </p:sp>
    </p:spTree>
    <p:extLst>
      <p:ext uri="{BB962C8B-B14F-4D97-AF65-F5344CB8AC3E}">
        <p14:creationId xmlns:p14="http://schemas.microsoft.com/office/powerpoint/2010/main" val="58526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Binary Variables as indicators of Latent Continuous Variables</a:t>
            </a:r>
          </a:p>
        </p:txBody>
      </p:sp>
      <p:sp>
        <p:nvSpPr>
          <p:cNvPr id="3" name="Content Placeholder 2"/>
          <p:cNvSpPr>
            <a:spLocks noGrp="1"/>
          </p:cNvSpPr>
          <p:nvPr>
            <p:ph idx="1"/>
          </p:nvPr>
        </p:nvSpPr>
        <p:spPr/>
        <p:txBody>
          <a:bodyPr>
            <a:normAutofit/>
          </a:bodyPr>
          <a:lstStyle/>
          <a:p>
            <a:r>
              <a:rPr lang="en-US" dirty="0"/>
              <a:t>Assume that the observed binary variable is indicative of an underlying, latent (unobserved) continuous, normally distributed variable.</a:t>
            </a:r>
          </a:p>
          <a:p>
            <a:pPr lvl="1"/>
            <a:endParaRPr lang="en-US" dirty="0">
              <a:solidFill>
                <a:srgbClr val="FFFFFF"/>
              </a:solidFill>
            </a:endParaRPr>
          </a:p>
          <a:p>
            <a:pPr lvl="1"/>
            <a:r>
              <a:rPr lang="en-US" dirty="0">
                <a:solidFill>
                  <a:srgbClr val="FFFFFF"/>
                </a:solidFill>
              </a:rPr>
              <a:t>Assumptions: </a:t>
            </a:r>
          </a:p>
          <a:p>
            <a:pPr lvl="2">
              <a:buFont typeface="+mj-lt"/>
              <a:buAutoNum type="arabicPeriod"/>
            </a:pPr>
            <a:r>
              <a:rPr lang="en-US" dirty="0">
                <a:solidFill>
                  <a:srgbClr val="FFFFFF"/>
                </a:solidFill>
              </a:rPr>
              <a:t>Categories reflect an imprecise measurement of an underlying </a:t>
            </a:r>
            <a:r>
              <a:rPr lang="en-US" i="1" dirty="0">
                <a:solidFill>
                  <a:srgbClr val="FF9933"/>
                </a:solidFill>
              </a:rPr>
              <a:t>normal distribution</a:t>
            </a:r>
            <a:r>
              <a:rPr lang="en-US" i="1" dirty="0">
                <a:solidFill>
                  <a:srgbClr val="FFFFFF"/>
                </a:solidFill>
              </a:rPr>
              <a:t> </a:t>
            </a:r>
            <a:r>
              <a:rPr lang="en-US" dirty="0">
                <a:solidFill>
                  <a:srgbClr val="FFFFFF"/>
                </a:solidFill>
              </a:rPr>
              <a:t>of liability </a:t>
            </a:r>
          </a:p>
          <a:p>
            <a:pPr lvl="2">
              <a:buFont typeface="+mj-lt"/>
              <a:buAutoNum type="arabicPeriod"/>
            </a:pPr>
            <a:r>
              <a:rPr lang="en-US" dirty="0">
                <a:solidFill>
                  <a:srgbClr val="FFFFFF"/>
                </a:solidFill>
              </a:rPr>
              <a:t>The liability distribution has 1 or more </a:t>
            </a:r>
            <a:r>
              <a:rPr lang="en-US" dirty="0">
                <a:solidFill>
                  <a:srgbClr val="FF9933"/>
                </a:solidFill>
              </a:rPr>
              <a:t>thresholds </a:t>
            </a:r>
            <a:endParaRPr lang="en-US" dirty="0"/>
          </a:p>
        </p:txBody>
      </p:sp>
    </p:spTree>
    <p:extLst>
      <p:ext uri="{BB962C8B-B14F-4D97-AF65-F5344CB8AC3E}">
        <p14:creationId xmlns:p14="http://schemas.microsoft.com/office/powerpoint/2010/main" val="316190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Intuition behind the Liability Threshold Model (LTM) </a:t>
            </a:r>
          </a:p>
        </p:txBody>
      </p:sp>
      <p:pic>
        <p:nvPicPr>
          <p:cNvPr id="8" name="Content Placeholder 7"/>
          <p:cNvPicPr>
            <a:picLocks noGrp="1" noChangeAspect="1"/>
          </p:cNvPicPr>
          <p:nvPr>
            <p:ph idx="1"/>
          </p:nvPr>
        </p:nvPicPr>
        <p:blipFill>
          <a:blip r:embed="rId2"/>
          <a:stretch>
            <a:fillRect/>
          </a:stretch>
        </p:blipFill>
        <p:spPr>
          <a:xfrm>
            <a:off x="495300" y="1035657"/>
            <a:ext cx="8256250" cy="8256250"/>
          </a:xfrm>
        </p:spPr>
      </p:pic>
      <p:sp>
        <p:nvSpPr>
          <p:cNvPr id="10" name="TextBox 9"/>
          <p:cNvSpPr txBox="1"/>
          <p:nvPr/>
        </p:nvSpPr>
        <p:spPr>
          <a:xfrm>
            <a:off x="643275" y="5094152"/>
            <a:ext cx="1761586" cy="757130"/>
          </a:xfrm>
          <a:prstGeom prst="rect">
            <a:avLst/>
          </a:prstGeom>
          <a:noFill/>
        </p:spPr>
        <p:txBody>
          <a:bodyPr wrap="square" rtlCol="0">
            <a:spAutoFit/>
          </a:bodyPr>
          <a:lstStyle/>
          <a:p>
            <a:r>
              <a:rPr lang="en-US" sz="2160" dirty="0"/>
              <a:t>Distribution of y*</a:t>
            </a:r>
          </a:p>
        </p:txBody>
      </p:sp>
      <p:sp>
        <p:nvSpPr>
          <p:cNvPr id="11" name="TextBox 10"/>
          <p:cNvSpPr txBox="1"/>
          <p:nvPr/>
        </p:nvSpPr>
        <p:spPr>
          <a:xfrm>
            <a:off x="766777" y="7078334"/>
            <a:ext cx="1761586" cy="757130"/>
          </a:xfrm>
          <a:prstGeom prst="rect">
            <a:avLst/>
          </a:prstGeom>
          <a:noFill/>
        </p:spPr>
        <p:txBody>
          <a:bodyPr wrap="square" rtlCol="0">
            <a:spAutoFit/>
          </a:bodyPr>
          <a:lstStyle/>
          <a:p>
            <a:r>
              <a:rPr lang="en-US" sz="2160" dirty="0"/>
              <a:t>Observed values of y</a:t>
            </a:r>
          </a:p>
        </p:txBody>
      </p:sp>
      <p:sp>
        <p:nvSpPr>
          <p:cNvPr id="12" name="TextBox 11"/>
          <p:cNvSpPr txBox="1"/>
          <p:nvPr/>
        </p:nvSpPr>
        <p:spPr>
          <a:xfrm>
            <a:off x="7806088" y="4463157"/>
            <a:ext cx="945462" cy="535531"/>
          </a:xfrm>
          <a:prstGeom prst="rect">
            <a:avLst/>
          </a:prstGeom>
          <a:noFill/>
        </p:spPr>
        <p:txBody>
          <a:bodyPr wrap="square" rtlCol="0">
            <a:spAutoFit/>
          </a:bodyPr>
          <a:lstStyle/>
          <a:p>
            <a:r>
              <a:rPr lang="en-US" sz="2880" dirty="0"/>
              <a:t>y = </a:t>
            </a:r>
          </a:p>
        </p:txBody>
      </p:sp>
      <p:sp>
        <p:nvSpPr>
          <p:cNvPr id="13" name="TextBox 12"/>
          <p:cNvSpPr txBox="1"/>
          <p:nvPr/>
        </p:nvSpPr>
        <p:spPr>
          <a:xfrm>
            <a:off x="8773963" y="4270873"/>
            <a:ext cx="2198837" cy="978729"/>
          </a:xfrm>
          <a:prstGeom prst="rect">
            <a:avLst/>
          </a:prstGeom>
          <a:noFill/>
        </p:spPr>
        <p:txBody>
          <a:bodyPr wrap="square" rtlCol="0">
            <a:spAutoFit/>
          </a:bodyPr>
          <a:lstStyle/>
          <a:p>
            <a:r>
              <a:rPr lang="en-US" sz="2880" dirty="0"/>
              <a:t>1 if y* &gt;</a:t>
            </a:r>
            <a:r>
              <a:rPr lang="el-GR" sz="2880" dirty="0"/>
              <a:t> </a:t>
            </a:r>
            <a:r>
              <a:rPr lang="el-GR" sz="2880" dirty="0">
                <a:latin typeface="Times New Roman" panose="02020603050405020304" pitchFamily="18" charset="0"/>
                <a:cs typeface="Times New Roman" panose="02020603050405020304" pitchFamily="18" charset="0"/>
              </a:rPr>
              <a:t>τ</a:t>
            </a:r>
            <a:endParaRPr lang="en-US" sz="2880" dirty="0">
              <a:latin typeface="Times New Roman" panose="02020603050405020304" pitchFamily="18" charset="0"/>
              <a:cs typeface="Times New Roman" panose="02020603050405020304" pitchFamily="18" charset="0"/>
            </a:endParaRPr>
          </a:p>
          <a:p>
            <a:r>
              <a:rPr lang="en-US" sz="2880" dirty="0"/>
              <a:t>0 if y* &lt;</a:t>
            </a:r>
            <a:r>
              <a:rPr lang="el-GR" sz="2880" dirty="0"/>
              <a:t> </a:t>
            </a:r>
            <a:r>
              <a:rPr lang="el-GR" sz="2880" dirty="0">
                <a:latin typeface="Times New Roman" panose="02020603050405020304" pitchFamily="18" charset="0"/>
                <a:cs typeface="Times New Roman" panose="02020603050405020304" pitchFamily="18" charset="0"/>
              </a:rPr>
              <a:t>τ</a:t>
            </a:r>
            <a:r>
              <a:rPr lang="en-US" sz="2880" dirty="0"/>
              <a:t>    </a:t>
            </a:r>
          </a:p>
        </p:txBody>
      </p:sp>
      <p:sp>
        <p:nvSpPr>
          <p:cNvPr id="14" name="Rectangle 13"/>
          <p:cNvSpPr/>
          <p:nvPr/>
        </p:nvSpPr>
        <p:spPr>
          <a:xfrm>
            <a:off x="8205968" y="3695585"/>
            <a:ext cx="611065" cy="1717393"/>
          </a:xfrm>
          <a:prstGeom prst="rect">
            <a:avLst/>
          </a:prstGeom>
        </p:spPr>
        <p:txBody>
          <a:bodyPr wrap="none">
            <a:spAutoFit/>
          </a:bodyPr>
          <a:lstStyle/>
          <a:p>
            <a:r>
              <a:rPr lang="en-US" sz="10560" dirty="0"/>
              <a:t>{</a:t>
            </a:r>
          </a:p>
        </p:txBody>
      </p:sp>
      <p:sp>
        <p:nvSpPr>
          <p:cNvPr id="3" name="TextBox 2">
            <a:extLst>
              <a:ext uri="{FF2B5EF4-FFF2-40B4-BE49-F238E27FC236}">
                <a16:creationId xmlns:a16="http://schemas.microsoft.com/office/drawing/2014/main" id="{04486C42-CA7A-044F-B5B7-80A09B06CA03}"/>
              </a:ext>
            </a:extLst>
          </p:cNvPr>
          <p:cNvSpPr txBox="1"/>
          <p:nvPr/>
        </p:nvSpPr>
        <p:spPr>
          <a:xfrm>
            <a:off x="8817033" y="7331857"/>
            <a:ext cx="1655768" cy="646331"/>
          </a:xfrm>
          <a:prstGeom prst="rect">
            <a:avLst/>
          </a:prstGeom>
          <a:noFill/>
        </p:spPr>
        <p:txBody>
          <a:bodyPr wrap="square" rtlCol="0">
            <a:spAutoFit/>
          </a:bodyPr>
          <a:lstStyle/>
          <a:p>
            <a:r>
              <a:rPr lang="en-US" sz="3600" dirty="0">
                <a:solidFill>
                  <a:srgbClr val="FF0000"/>
                </a:solidFill>
              </a:rPr>
              <a:t>Liability</a:t>
            </a:r>
          </a:p>
        </p:txBody>
      </p:sp>
      <p:cxnSp>
        <p:nvCxnSpPr>
          <p:cNvPr id="5" name="Straight Arrow Connector 4">
            <a:extLst>
              <a:ext uri="{FF2B5EF4-FFF2-40B4-BE49-F238E27FC236}">
                <a16:creationId xmlns:a16="http://schemas.microsoft.com/office/drawing/2014/main" id="{9205D9E5-41BB-A64C-81E1-CE0D333DE59C}"/>
              </a:ext>
            </a:extLst>
          </p:cNvPr>
          <p:cNvCxnSpPr>
            <a:cxnSpLocks/>
          </p:cNvCxnSpPr>
          <p:nvPr/>
        </p:nvCxnSpPr>
        <p:spPr>
          <a:xfrm flipH="1" flipV="1">
            <a:off x="7806089" y="6616669"/>
            <a:ext cx="1299811" cy="816348"/>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8C65E2A-AD3B-924C-BCF7-31315CD8CB6E}"/>
              </a:ext>
            </a:extLst>
          </p:cNvPr>
          <p:cNvCxnSpPr>
            <a:cxnSpLocks/>
          </p:cNvCxnSpPr>
          <p:nvPr/>
        </p:nvCxnSpPr>
        <p:spPr>
          <a:xfrm>
            <a:off x="1981200" y="3086100"/>
            <a:ext cx="1581150" cy="448267"/>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9EEA33-219E-D94E-B350-B46F68ACA654}"/>
              </a:ext>
            </a:extLst>
          </p:cNvPr>
          <p:cNvSpPr txBox="1"/>
          <p:nvPr/>
        </p:nvSpPr>
        <p:spPr>
          <a:xfrm>
            <a:off x="361237" y="2234298"/>
            <a:ext cx="2043624" cy="646331"/>
          </a:xfrm>
          <a:prstGeom prst="rect">
            <a:avLst/>
          </a:prstGeom>
          <a:noFill/>
        </p:spPr>
        <p:txBody>
          <a:bodyPr wrap="square" rtlCol="0">
            <a:spAutoFit/>
          </a:bodyPr>
          <a:lstStyle/>
          <a:p>
            <a:r>
              <a:rPr lang="en-US" sz="3600" dirty="0">
                <a:solidFill>
                  <a:srgbClr val="FF0000"/>
                </a:solidFill>
              </a:rPr>
              <a:t>Threshold</a:t>
            </a:r>
          </a:p>
        </p:txBody>
      </p:sp>
    </p:spTree>
    <p:extLst>
      <p:ext uri="{BB962C8B-B14F-4D97-AF65-F5344CB8AC3E}">
        <p14:creationId xmlns:p14="http://schemas.microsoft.com/office/powerpoint/2010/main" val="54549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40080" y="1645920"/>
            <a:ext cx="10058400" cy="4023360"/>
          </a:xfrm>
        </p:spPr>
        <p:txBody>
          <a:bodyPr/>
          <a:lstStyle/>
          <a:p>
            <a:pPr>
              <a:buFontTx/>
              <a:buNone/>
            </a:pPr>
            <a:r>
              <a:rPr lang="en-US" altLang="en-US" b="1">
                <a:solidFill>
                  <a:srgbClr val="FFFFFF"/>
                </a:solidFill>
                <a:latin typeface="Arial" charset="0"/>
              </a:rPr>
              <a:t>			</a:t>
            </a:r>
            <a:endParaRPr lang="en-US" altLang="en-US">
              <a:latin typeface="Arial" charset="0"/>
            </a:endParaRPr>
          </a:p>
        </p:txBody>
      </p:sp>
      <p:sp>
        <p:nvSpPr>
          <p:cNvPr id="7171" name="Text Box 3"/>
          <p:cNvSpPr txBox="1">
            <a:spLocks noChangeArrowheads="1"/>
          </p:cNvSpPr>
          <p:nvPr/>
        </p:nvSpPr>
        <p:spPr bwMode="auto">
          <a:xfrm>
            <a:off x="129540" y="2670810"/>
            <a:ext cx="10774680"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880" dirty="0">
                <a:solidFill>
                  <a:srgbClr val="FFFFFF"/>
                </a:solidFill>
                <a:latin typeface="Arial" charset="0"/>
              </a:rPr>
              <a:t>The </a:t>
            </a:r>
            <a:r>
              <a:rPr lang="en-US" altLang="en-US" sz="2880" b="1" i="1" dirty="0">
                <a:solidFill>
                  <a:srgbClr val="FFC000"/>
                </a:solidFill>
                <a:latin typeface="Arial" charset="0"/>
              </a:rPr>
              <a:t>risk</a:t>
            </a:r>
            <a:r>
              <a:rPr lang="en-US" altLang="en-US" sz="2880" dirty="0">
                <a:solidFill>
                  <a:srgbClr val="FFFFFF"/>
                </a:solidFill>
                <a:latin typeface="Arial" charset="0"/>
              </a:rPr>
              <a:t> or </a:t>
            </a:r>
            <a:r>
              <a:rPr lang="en-US" altLang="en-US" sz="2880" b="1" dirty="0">
                <a:solidFill>
                  <a:srgbClr val="FFC000"/>
                </a:solidFill>
                <a:latin typeface="Arial" charset="0"/>
              </a:rPr>
              <a:t>liability</a:t>
            </a:r>
            <a:r>
              <a:rPr lang="en-US" altLang="en-US" sz="2880" dirty="0">
                <a:solidFill>
                  <a:srgbClr val="FFFFFF"/>
                </a:solidFill>
                <a:latin typeface="Arial" charset="0"/>
              </a:rPr>
              <a:t> to a disorder is normally distributed</a:t>
            </a:r>
          </a:p>
          <a:p>
            <a:pPr>
              <a:spcBef>
                <a:spcPct val="0"/>
              </a:spcBef>
              <a:buSzTx/>
              <a:buFontTx/>
              <a:buNone/>
            </a:pPr>
            <a:r>
              <a:rPr lang="en-US" altLang="en-US" sz="2880" dirty="0">
                <a:solidFill>
                  <a:srgbClr val="FFFFFF"/>
                </a:solidFill>
                <a:latin typeface="Arial" charset="0"/>
              </a:rPr>
              <a:t>When an individual exceeds a threshold they have the disorder. </a:t>
            </a:r>
            <a:r>
              <a:rPr lang="en-US" altLang="en-US" sz="2880" dirty="0">
                <a:solidFill>
                  <a:srgbClr val="FFC000"/>
                </a:solidFill>
                <a:latin typeface="Arial" charset="0"/>
              </a:rPr>
              <a:t>Prevalence</a:t>
            </a:r>
            <a:r>
              <a:rPr lang="en-US" altLang="en-US" sz="2880" dirty="0">
                <a:solidFill>
                  <a:srgbClr val="FFFFFF"/>
                </a:solidFill>
                <a:latin typeface="Arial" charset="0"/>
              </a:rPr>
              <a:t>: proportion of affected individuals. </a:t>
            </a:r>
          </a:p>
        </p:txBody>
      </p:sp>
      <p:sp>
        <p:nvSpPr>
          <p:cNvPr id="7172" name="Text Box 4"/>
          <p:cNvSpPr txBox="1">
            <a:spLocks noChangeArrowheads="1"/>
          </p:cNvSpPr>
          <p:nvPr/>
        </p:nvSpPr>
        <p:spPr bwMode="auto">
          <a:xfrm>
            <a:off x="215266" y="207645"/>
            <a:ext cx="3225563"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3360" b="1">
                <a:solidFill>
                  <a:srgbClr val="FF9933"/>
                </a:solidFill>
                <a:latin typeface="Arial" charset="0"/>
              </a:rPr>
              <a:t>For disorders: </a:t>
            </a:r>
            <a:endParaRPr lang="en-US" altLang="en-US" sz="3360" b="1">
              <a:solidFill>
                <a:srgbClr val="FF9933"/>
              </a:solidFill>
              <a:latin typeface="Arial" charset="0"/>
            </a:endParaRPr>
          </a:p>
        </p:txBody>
      </p:sp>
      <p:grpSp>
        <p:nvGrpSpPr>
          <p:cNvPr id="7173" name="Group 5"/>
          <p:cNvGrpSpPr>
            <a:grpSpLocks/>
          </p:cNvGrpSpPr>
          <p:nvPr/>
        </p:nvGrpSpPr>
        <p:grpSpPr bwMode="auto">
          <a:xfrm>
            <a:off x="300991" y="1003936"/>
            <a:ext cx="5619750" cy="1468754"/>
            <a:chOff x="158" y="527"/>
            <a:chExt cx="2950" cy="771"/>
          </a:xfrm>
          <a:noFill/>
        </p:grpSpPr>
        <p:sp>
          <p:nvSpPr>
            <p:cNvPr id="7296" name="Rectangle 6"/>
            <p:cNvSpPr>
              <a:spLocks noChangeArrowheads="1"/>
            </p:cNvSpPr>
            <p:nvPr/>
          </p:nvSpPr>
          <p:spPr bwMode="auto">
            <a:xfrm>
              <a:off x="158" y="527"/>
              <a:ext cx="2950" cy="771"/>
            </a:xfrm>
            <a:prstGeom prst="rect">
              <a:avLst/>
            </a:prstGeom>
            <a:grpFill/>
            <a:ln w="19050">
              <a:solidFill>
                <a:schemeClr val="tx1"/>
              </a:solidFill>
              <a:miter lim="800000"/>
              <a:headEnd/>
              <a:tailEnd/>
            </a:ln>
          </p:spPr>
          <p:txBody>
            <a:bodyPr/>
            <a:lstStyle/>
            <a:p>
              <a:pPr>
                <a:defRPr/>
              </a:pPr>
              <a:endParaRPr lang="en-US" sz="2160">
                <a:solidFill>
                  <a:srgbClr val="FFFFFF"/>
                </a:solidFill>
              </a:endParaRPr>
            </a:p>
          </p:txBody>
        </p:sp>
        <p:grpSp>
          <p:nvGrpSpPr>
            <p:cNvPr id="7297" name="Group 7"/>
            <p:cNvGrpSpPr>
              <a:grpSpLocks/>
            </p:cNvGrpSpPr>
            <p:nvPr/>
          </p:nvGrpSpPr>
          <p:grpSpPr bwMode="auto">
            <a:xfrm>
              <a:off x="809" y="1151"/>
              <a:ext cx="1" cy="3"/>
              <a:chOff x="2064" y="3881"/>
              <a:chExt cx="1" cy="4"/>
            </a:xfrm>
            <a:grpFill/>
          </p:grpSpPr>
          <p:sp>
            <p:nvSpPr>
              <p:cNvPr id="7407" name="Freeform 8"/>
              <p:cNvSpPr>
                <a:spLocks/>
              </p:cNvSpPr>
              <p:nvPr/>
            </p:nvSpPr>
            <p:spPr bwMode="auto">
              <a:xfrm>
                <a:off x="2064" y="3881"/>
                <a:ext cx="1" cy="4"/>
              </a:xfrm>
              <a:custGeom>
                <a:avLst/>
                <a:gdLst>
                  <a:gd name="T0" fmla="*/ 1 w 2"/>
                  <a:gd name="T1" fmla="*/ 0 h 12"/>
                  <a:gd name="T2" fmla="*/ 0 w 2"/>
                  <a:gd name="T3" fmla="*/ 0 h 12"/>
                  <a:gd name="T4" fmla="*/ 1 w 2"/>
                  <a:gd name="T5" fmla="*/ 0 h 12"/>
                  <a:gd name="T6" fmla="*/ 0 60000 65536"/>
                  <a:gd name="T7" fmla="*/ 0 60000 65536"/>
                  <a:gd name="T8" fmla="*/ 0 60000 65536"/>
                  <a:gd name="T9" fmla="*/ 0 w 2"/>
                  <a:gd name="T10" fmla="*/ 0 h 12"/>
                  <a:gd name="T11" fmla="*/ 2 w 2"/>
                  <a:gd name="T12" fmla="*/ 12 h 12"/>
                </a:gdLst>
                <a:ahLst/>
                <a:cxnLst>
                  <a:cxn ang="T6">
                    <a:pos x="T0" y="T1"/>
                  </a:cxn>
                  <a:cxn ang="T7">
                    <a:pos x="T2" y="T3"/>
                  </a:cxn>
                  <a:cxn ang="T8">
                    <a:pos x="T4" y="T5"/>
                  </a:cxn>
                </a:cxnLst>
                <a:rect l="T9" t="T10" r="T11" b="T12"/>
                <a:pathLst>
                  <a:path w="2" h="12">
                    <a:moveTo>
                      <a:pt x="2" y="12"/>
                    </a:moveTo>
                    <a:lnTo>
                      <a:pt x="0" y="0"/>
                    </a:lnTo>
                    <a:lnTo>
                      <a:pt x="2" y="12"/>
                    </a:lnTo>
                    <a:close/>
                  </a:path>
                </a:pathLst>
              </a:custGeom>
              <a:grpFill/>
              <a:ln w="19050" cmpd="sng">
                <a:solidFill>
                  <a:schemeClr val="tx1"/>
                </a:solidFill>
                <a:round/>
                <a:headEnd/>
                <a:tailEnd/>
              </a:ln>
            </p:spPr>
            <p:txBody>
              <a:bodyPr/>
              <a:lstStyle/>
              <a:p>
                <a:pPr>
                  <a:defRPr/>
                </a:pPr>
                <a:endParaRPr lang="en-US" sz="2160"/>
              </a:p>
            </p:txBody>
          </p:sp>
          <p:sp>
            <p:nvSpPr>
              <p:cNvPr id="7408" name="Line 9"/>
              <p:cNvSpPr>
                <a:spLocks noChangeShapeType="1"/>
              </p:cNvSpPr>
              <p:nvPr/>
            </p:nvSpPr>
            <p:spPr bwMode="auto">
              <a:xfrm flipH="1" flipV="1">
                <a:off x="2064" y="3881"/>
                <a:ext cx="1" cy="4"/>
              </a:xfrm>
              <a:prstGeom prst="line">
                <a:avLst/>
              </a:prstGeom>
              <a:grpFill/>
              <a:ln w="19050">
                <a:solidFill>
                  <a:schemeClr val="tx1"/>
                </a:solidFill>
                <a:round/>
                <a:headEnd/>
                <a:tailEnd/>
              </a:ln>
              <a:extLst/>
            </p:spPr>
            <p:txBody>
              <a:bodyPr/>
              <a:lstStyle/>
              <a:p>
                <a:pPr>
                  <a:defRPr/>
                </a:pPr>
                <a:endParaRPr lang="en-US" sz="2160"/>
              </a:p>
            </p:txBody>
          </p:sp>
        </p:grpSp>
        <p:grpSp>
          <p:nvGrpSpPr>
            <p:cNvPr id="7298" name="Group 10"/>
            <p:cNvGrpSpPr>
              <a:grpSpLocks/>
            </p:cNvGrpSpPr>
            <p:nvPr/>
          </p:nvGrpSpPr>
          <p:grpSpPr bwMode="auto">
            <a:xfrm>
              <a:off x="2551" y="1149"/>
              <a:ext cx="7" cy="5"/>
              <a:chOff x="4132" y="3878"/>
              <a:chExt cx="8" cy="7"/>
            </a:xfrm>
            <a:grpFill/>
          </p:grpSpPr>
          <p:sp>
            <p:nvSpPr>
              <p:cNvPr id="7405" name="Freeform 11"/>
              <p:cNvSpPr>
                <a:spLocks/>
              </p:cNvSpPr>
              <p:nvPr/>
            </p:nvSpPr>
            <p:spPr bwMode="auto">
              <a:xfrm>
                <a:off x="4132" y="3878"/>
                <a:ext cx="8" cy="7"/>
              </a:xfrm>
              <a:custGeom>
                <a:avLst/>
                <a:gdLst>
                  <a:gd name="T0" fmla="*/ 0 w 16"/>
                  <a:gd name="T1" fmla="*/ 0 h 22"/>
                  <a:gd name="T2" fmla="*/ 1 w 16"/>
                  <a:gd name="T3" fmla="*/ 0 h 22"/>
                  <a:gd name="T4" fmla="*/ 0 w 16"/>
                  <a:gd name="T5" fmla="*/ 0 h 22"/>
                  <a:gd name="T6" fmla="*/ 0 60000 65536"/>
                  <a:gd name="T7" fmla="*/ 0 60000 65536"/>
                  <a:gd name="T8" fmla="*/ 0 60000 65536"/>
                  <a:gd name="T9" fmla="*/ 0 w 16"/>
                  <a:gd name="T10" fmla="*/ 0 h 22"/>
                  <a:gd name="T11" fmla="*/ 16 w 16"/>
                  <a:gd name="T12" fmla="*/ 22 h 22"/>
                </a:gdLst>
                <a:ahLst/>
                <a:cxnLst>
                  <a:cxn ang="T6">
                    <a:pos x="T0" y="T1"/>
                  </a:cxn>
                  <a:cxn ang="T7">
                    <a:pos x="T2" y="T3"/>
                  </a:cxn>
                  <a:cxn ang="T8">
                    <a:pos x="T4" y="T5"/>
                  </a:cxn>
                </a:cxnLst>
                <a:rect l="T9" t="T10" r="T11" b="T12"/>
                <a:pathLst>
                  <a:path w="16" h="22">
                    <a:moveTo>
                      <a:pt x="0" y="22"/>
                    </a:moveTo>
                    <a:lnTo>
                      <a:pt x="16" y="0"/>
                    </a:lnTo>
                    <a:lnTo>
                      <a:pt x="0" y="22"/>
                    </a:lnTo>
                    <a:close/>
                  </a:path>
                </a:pathLst>
              </a:custGeom>
              <a:grpFill/>
              <a:ln w="19050" cmpd="sng">
                <a:solidFill>
                  <a:schemeClr val="tx1"/>
                </a:solidFill>
                <a:round/>
                <a:headEnd/>
                <a:tailEnd/>
              </a:ln>
            </p:spPr>
            <p:txBody>
              <a:bodyPr/>
              <a:lstStyle/>
              <a:p>
                <a:pPr>
                  <a:defRPr/>
                </a:pPr>
                <a:endParaRPr lang="en-US" sz="2160"/>
              </a:p>
            </p:txBody>
          </p:sp>
          <p:sp>
            <p:nvSpPr>
              <p:cNvPr id="7406" name="Line 12"/>
              <p:cNvSpPr>
                <a:spLocks noChangeShapeType="1"/>
              </p:cNvSpPr>
              <p:nvPr/>
            </p:nvSpPr>
            <p:spPr bwMode="auto">
              <a:xfrm flipV="1">
                <a:off x="4132" y="3878"/>
                <a:ext cx="8" cy="7"/>
              </a:xfrm>
              <a:prstGeom prst="line">
                <a:avLst/>
              </a:prstGeom>
              <a:grpFill/>
              <a:ln w="19050">
                <a:solidFill>
                  <a:schemeClr val="tx1"/>
                </a:solidFill>
                <a:round/>
                <a:headEnd/>
                <a:tailEnd/>
              </a:ln>
              <a:extLst/>
            </p:spPr>
            <p:txBody>
              <a:bodyPr/>
              <a:lstStyle/>
              <a:p>
                <a:pPr>
                  <a:defRPr/>
                </a:pPr>
                <a:endParaRPr lang="en-US" sz="2160"/>
              </a:p>
            </p:txBody>
          </p:sp>
        </p:grpSp>
        <p:sp>
          <p:nvSpPr>
            <p:cNvPr id="7299" name="Line 13"/>
            <p:cNvSpPr>
              <a:spLocks noChangeShapeType="1"/>
            </p:cNvSpPr>
            <p:nvPr/>
          </p:nvSpPr>
          <p:spPr bwMode="auto">
            <a:xfrm flipH="1">
              <a:off x="483" y="1165"/>
              <a:ext cx="2470" cy="0"/>
            </a:xfrm>
            <a:prstGeom prst="line">
              <a:avLst/>
            </a:prstGeom>
            <a:grpFill/>
            <a:ln w="19050">
              <a:solidFill>
                <a:schemeClr val="tx1"/>
              </a:solidFill>
              <a:round/>
              <a:headEnd/>
              <a:tailEnd/>
            </a:ln>
            <a:extLst/>
          </p:spPr>
          <p:txBody>
            <a:bodyPr/>
            <a:lstStyle/>
            <a:p>
              <a:pPr>
                <a:defRPr/>
              </a:pPr>
              <a:endParaRPr lang="en-US" sz="2160"/>
            </a:p>
          </p:txBody>
        </p:sp>
        <p:sp>
          <p:nvSpPr>
            <p:cNvPr id="7300" name="Line 14"/>
            <p:cNvSpPr>
              <a:spLocks noChangeShapeType="1"/>
            </p:cNvSpPr>
            <p:nvPr/>
          </p:nvSpPr>
          <p:spPr bwMode="auto">
            <a:xfrm flipV="1">
              <a:off x="483" y="551"/>
              <a:ext cx="1" cy="622"/>
            </a:xfrm>
            <a:prstGeom prst="line">
              <a:avLst/>
            </a:prstGeom>
            <a:grpFill/>
            <a:ln w="19050">
              <a:solidFill>
                <a:schemeClr val="tx1"/>
              </a:solidFill>
              <a:round/>
              <a:headEnd/>
              <a:tailEnd/>
            </a:ln>
            <a:extLst/>
          </p:spPr>
          <p:txBody>
            <a:bodyPr/>
            <a:lstStyle/>
            <a:p>
              <a:pPr>
                <a:defRPr/>
              </a:pPr>
              <a:endParaRPr lang="en-US" sz="2160"/>
            </a:p>
          </p:txBody>
        </p:sp>
        <p:sp>
          <p:nvSpPr>
            <p:cNvPr id="7301" name="Rectangle 15"/>
            <p:cNvSpPr>
              <a:spLocks noChangeArrowheads="1"/>
            </p:cNvSpPr>
            <p:nvPr/>
          </p:nvSpPr>
          <p:spPr bwMode="auto">
            <a:xfrm>
              <a:off x="541" y="1152"/>
              <a:ext cx="119" cy="2"/>
            </a:xfrm>
            <a:prstGeom prst="rect">
              <a:avLst/>
            </a:prstGeom>
            <a:grpFill/>
            <a:ln w="19050">
              <a:solidFill>
                <a:schemeClr val="tx1"/>
              </a:solidFill>
              <a:miter lim="800000"/>
              <a:headEnd/>
              <a:tailEnd/>
            </a:ln>
          </p:spPr>
          <p:txBody>
            <a:bodyPr/>
            <a:lstStyle/>
            <a:p>
              <a:pPr>
                <a:defRPr/>
              </a:pPr>
              <a:endParaRPr lang="en-US" sz="2160"/>
            </a:p>
          </p:txBody>
        </p:sp>
        <p:sp>
          <p:nvSpPr>
            <p:cNvPr id="7302" name="Rectangle 16"/>
            <p:cNvSpPr>
              <a:spLocks noChangeArrowheads="1"/>
            </p:cNvSpPr>
            <p:nvPr/>
          </p:nvSpPr>
          <p:spPr bwMode="auto">
            <a:xfrm>
              <a:off x="659" y="1151"/>
              <a:ext cx="117" cy="3"/>
            </a:xfrm>
            <a:prstGeom prst="rect">
              <a:avLst/>
            </a:prstGeom>
            <a:grpFill/>
            <a:ln w="19050">
              <a:solidFill>
                <a:schemeClr val="tx1"/>
              </a:solidFill>
              <a:miter lim="800000"/>
              <a:headEnd/>
              <a:tailEnd/>
            </a:ln>
          </p:spPr>
          <p:txBody>
            <a:bodyPr/>
            <a:lstStyle/>
            <a:p>
              <a:pPr>
                <a:defRPr/>
              </a:pPr>
              <a:endParaRPr lang="en-US" sz="2160"/>
            </a:p>
          </p:txBody>
        </p:sp>
        <p:sp>
          <p:nvSpPr>
            <p:cNvPr id="7303" name="Rectangle 17"/>
            <p:cNvSpPr>
              <a:spLocks noChangeArrowheads="1"/>
            </p:cNvSpPr>
            <p:nvPr/>
          </p:nvSpPr>
          <p:spPr bwMode="auto">
            <a:xfrm>
              <a:off x="2539" y="1150"/>
              <a:ext cx="119" cy="4"/>
            </a:xfrm>
            <a:prstGeom prst="rect">
              <a:avLst/>
            </a:prstGeom>
            <a:grpFill/>
            <a:ln w="19050">
              <a:solidFill>
                <a:schemeClr val="tx1"/>
              </a:solidFill>
              <a:miter lim="800000"/>
              <a:headEnd/>
              <a:tailEnd/>
            </a:ln>
          </p:spPr>
          <p:txBody>
            <a:bodyPr/>
            <a:lstStyle/>
            <a:p>
              <a:pPr>
                <a:defRPr/>
              </a:pPr>
              <a:endParaRPr lang="en-US" sz="2160"/>
            </a:p>
          </p:txBody>
        </p:sp>
        <p:sp>
          <p:nvSpPr>
            <p:cNvPr id="7304" name="Rectangle 18"/>
            <p:cNvSpPr>
              <a:spLocks noChangeArrowheads="1"/>
            </p:cNvSpPr>
            <p:nvPr/>
          </p:nvSpPr>
          <p:spPr bwMode="auto">
            <a:xfrm>
              <a:off x="2657" y="1153"/>
              <a:ext cx="119" cy="1"/>
            </a:xfrm>
            <a:prstGeom prst="rect">
              <a:avLst/>
            </a:prstGeom>
            <a:grpFill/>
            <a:ln w="19050">
              <a:solidFill>
                <a:schemeClr val="tx1"/>
              </a:solidFill>
              <a:miter lim="800000"/>
              <a:headEnd/>
              <a:tailEnd/>
            </a:ln>
          </p:spPr>
          <p:txBody>
            <a:bodyPr/>
            <a:lstStyle/>
            <a:p>
              <a:pPr>
                <a:defRPr/>
              </a:pPr>
              <a:endParaRPr lang="en-US" sz="2160"/>
            </a:p>
          </p:txBody>
        </p:sp>
        <p:sp>
          <p:nvSpPr>
            <p:cNvPr id="7305" name="Rectangle 19"/>
            <p:cNvSpPr>
              <a:spLocks noChangeArrowheads="1"/>
            </p:cNvSpPr>
            <p:nvPr/>
          </p:nvSpPr>
          <p:spPr bwMode="auto">
            <a:xfrm>
              <a:off x="2775" y="1153"/>
              <a:ext cx="119" cy="1"/>
            </a:xfrm>
            <a:prstGeom prst="rect">
              <a:avLst/>
            </a:prstGeom>
            <a:grpFill/>
            <a:ln w="19050">
              <a:solidFill>
                <a:schemeClr val="tx1"/>
              </a:solidFill>
              <a:miter lim="800000"/>
              <a:headEnd/>
              <a:tailEnd/>
            </a:ln>
          </p:spPr>
          <p:txBody>
            <a:bodyPr/>
            <a:lstStyle/>
            <a:p>
              <a:pPr>
                <a:defRPr/>
              </a:pPr>
              <a:endParaRPr lang="en-US" sz="2160"/>
            </a:p>
          </p:txBody>
        </p:sp>
        <p:sp>
          <p:nvSpPr>
            <p:cNvPr id="7306" name="Line 20"/>
            <p:cNvSpPr>
              <a:spLocks noChangeShapeType="1"/>
            </p:cNvSpPr>
            <p:nvPr/>
          </p:nvSpPr>
          <p:spPr bwMode="auto">
            <a:xfrm>
              <a:off x="541" y="1153"/>
              <a:ext cx="23" cy="1"/>
            </a:xfrm>
            <a:prstGeom prst="line">
              <a:avLst/>
            </a:prstGeom>
            <a:grpFill/>
            <a:ln w="19050">
              <a:solidFill>
                <a:schemeClr val="tx1"/>
              </a:solidFill>
              <a:round/>
              <a:headEnd/>
              <a:tailEnd/>
            </a:ln>
            <a:extLst/>
          </p:spPr>
          <p:txBody>
            <a:bodyPr/>
            <a:lstStyle/>
            <a:p>
              <a:pPr>
                <a:defRPr/>
              </a:pPr>
              <a:endParaRPr lang="en-US" sz="2160"/>
            </a:p>
          </p:txBody>
        </p:sp>
        <p:sp>
          <p:nvSpPr>
            <p:cNvPr id="7307" name="Line 21"/>
            <p:cNvSpPr>
              <a:spLocks noChangeShapeType="1"/>
            </p:cNvSpPr>
            <p:nvPr/>
          </p:nvSpPr>
          <p:spPr bwMode="auto">
            <a:xfrm>
              <a:off x="564" y="1153"/>
              <a:ext cx="25" cy="1"/>
            </a:xfrm>
            <a:prstGeom prst="line">
              <a:avLst/>
            </a:prstGeom>
            <a:grpFill/>
            <a:ln w="19050">
              <a:solidFill>
                <a:schemeClr val="tx1"/>
              </a:solidFill>
              <a:round/>
              <a:headEnd/>
              <a:tailEnd/>
            </a:ln>
            <a:extLst/>
          </p:spPr>
          <p:txBody>
            <a:bodyPr/>
            <a:lstStyle/>
            <a:p>
              <a:pPr>
                <a:defRPr/>
              </a:pPr>
              <a:endParaRPr lang="en-US" sz="2160"/>
            </a:p>
          </p:txBody>
        </p:sp>
        <p:sp>
          <p:nvSpPr>
            <p:cNvPr id="7308" name="Line 22"/>
            <p:cNvSpPr>
              <a:spLocks noChangeShapeType="1"/>
            </p:cNvSpPr>
            <p:nvPr/>
          </p:nvSpPr>
          <p:spPr bwMode="auto">
            <a:xfrm>
              <a:off x="589" y="1153"/>
              <a:ext cx="22" cy="1"/>
            </a:xfrm>
            <a:prstGeom prst="line">
              <a:avLst/>
            </a:prstGeom>
            <a:grpFill/>
            <a:ln w="19050">
              <a:solidFill>
                <a:schemeClr val="tx1"/>
              </a:solidFill>
              <a:round/>
              <a:headEnd/>
              <a:tailEnd/>
            </a:ln>
            <a:extLst/>
          </p:spPr>
          <p:txBody>
            <a:bodyPr/>
            <a:lstStyle/>
            <a:p>
              <a:pPr>
                <a:defRPr/>
              </a:pPr>
              <a:endParaRPr lang="en-US" sz="2160"/>
            </a:p>
          </p:txBody>
        </p:sp>
        <p:sp>
          <p:nvSpPr>
            <p:cNvPr id="7309" name="Line 23"/>
            <p:cNvSpPr>
              <a:spLocks noChangeShapeType="1"/>
            </p:cNvSpPr>
            <p:nvPr/>
          </p:nvSpPr>
          <p:spPr bwMode="auto">
            <a:xfrm flipV="1">
              <a:off x="611" y="1152"/>
              <a:ext cx="23" cy="1"/>
            </a:xfrm>
            <a:prstGeom prst="line">
              <a:avLst/>
            </a:prstGeom>
            <a:grpFill/>
            <a:ln w="19050">
              <a:solidFill>
                <a:schemeClr val="tx1"/>
              </a:solidFill>
              <a:round/>
              <a:headEnd/>
              <a:tailEnd/>
            </a:ln>
            <a:extLst/>
          </p:spPr>
          <p:txBody>
            <a:bodyPr/>
            <a:lstStyle/>
            <a:p>
              <a:pPr>
                <a:defRPr/>
              </a:pPr>
              <a:endParaRPr lang="en-US" sz="2160"/>
            </a:p>
          </p:txBody>
        </p:sp>
        <p:sp>
          <p:nvSpPr>
            <p:cNvPr id="7310" name="Line 24"/>
            <p:cNvSpPr>
              <a:spLocks noChangeShapeType="1"/>
            </p:cNvSpPr>
            <p:nvPr/>
          </p:nvSpPr>
          <p:spPr bwMode="auto">
            <a:xfrm>
              <a:off x="634" y="1152"/>
              <a:ext cx="25" cy="1"/>
            </a:xfrm>
            <a:prstGeom prst="line">
              <a:avLst/>
            </a:prstGeom>
            <a:grpFill/>
            <a:ln w="19050">
              <a:solidFill>
                <a:schemeClr val="tx1"/>
              </a:solidFill>
              <a:round/>
              <a:headEnd/>
              <a:tailEnd/>
            </a:ln>
            <a:extLst/>
          </p:spPr>
          <p:txBody>
            <a:bodyPr/>
            <a:lstStyle/>
            <a:p>
              <a:pPr>
                <a:defRPr/>
              </a:pPr>
              <a:endParaRPr lang="en-US" sz="2160"/>
            </a:p>
          </p:txBody>
        </p:sp>
        <p:sp>
          <p:nvSpPr>
            <p:cNvPr id="7311" name="Line 25"/>
            <p:cNvSpPr>
              <a:spLocks noChangeShapeType="1"/>
            </p:cNvSpPr>
            <p:nvPr/>
          </p:nvSpPr>
          <p:spPr bwMode="auto">
            <a:xfrm flipV="1">
              <a:off x="659" y="1152"/>
              <a:ext cx="23" cy="0"/>
            </a:xfrm>
            <a:prstGeom prst="line">
              <a:avLst/>
            </a:prstGeom>
            <a:grpFill/>
            <a:ln w="19050">
              <a:solidFill>
                <a:schemeClr val="tx1"/>
              </a:solidFill>
              <a:round/>
              <a:headEnd/>
              <a:tailEnd/>
            </a:ln>
            <a:extLst/>
          </p:spPr>
          <p:txBody>
            <a:bodyPr/>
            <a:lstStyle/>
            <a:p>
              <a:pPr>
                <a:defRPr/>
              </a:pPr>
              <a:endParaRPr lang="en-US" sz="2160"/>
            </a:p>
          </p:txBody>
        </p:sp>
        <p:sp>
          <p:nvSpPr>
            <p:cNvPr id="7312" name="Line 26"/>
            <p:cNvSpPr>
              <a:spLocks noChangeShapeType="1"/>
            </p:cNvSpPr>
            <p:nvPr/>
          </p:nvSpPr>
          <p:spPr bwMode="auto">
            <a:xfrm flipV="1">
              <a:off x="705" y="1150"/>
              <a:ext cx="25" cy="1"/>
            </a:xfrm>
            <a:prstGeom prst="line">
              <a:avLst/>
            </a:prstGeom>
            <a:grpFill/>
            <a:ln w="19050">
              <a:solidFill>
                <a:schemeClr val="tx1"/>
              </a:solidFill>
              <a:round/>
              <a:headEnd/>
              <a:tailEnd/>
            </a:ln>
            <a:extLst/>
          </p:spPr>
          <p:txBody>
            <a:bodyPr/>
            <a:lstStyle/>
            <a:p>
              <a:pPr>
                <a:defRPr/>
              </a:pPr>
              <a:endParaRPr lang="en-US" sz="2160"/>
            </a:p>
          </p:txBody>
        </p:sp>
        <p:sp>
          <p:nvSpPr>
            <p:cNvPr id="7313" name="Line 27"/>
            <p:cNvSpPr>
              <a:spLocks noChangeShapeType="1"/>
            </p:cNvSpPr>
            <p:nvPr/>
          </p:nvSpPr>
          <p:spPr bwMode="auto">
            <a:xfrm flipV="1">
              <a:off x="730" y="1150"/>
              <a:ext cx="23" cy="1"/>
            </a:xfrm>
            <a:prstGeom prst="line">
              <a:avLst/>
            </a:prstGeom>
            <a:grpFill/>
            <a:ln w="19050">
              <a:solidFill>
                <a:schemeClr val="tx1"/>
              </a:solidFill>
              <a:round/>
              <a:headEnd/>
              <a:tailEnd/>
            </a:ln>
            <a:extLst/>
          </p:spPr>
          <p:txBody>
            <a:bodyPr/>
            <a:lstStyle/>
            <a:p>
              <a:pPr>
                <a:defRPr/>
              </a:pPr>
              <a:endParaRPr lang="en-US" sz="2160"/>
            </a:p>
          </p:txBody>
        </p:sp>
        <p:sp>
          <p:nvSpPr>
            <p:cNvPr id="7314" name="Line 28"/>
            <p:cNvSpPr>
              <a:spLocks noChangeShapeType="1"/>
            </p:cNvSpPr>
            <p:nvPr/>
          </p:nvSpPr>
          <p:spPr bwMode="auto">
            <a:xfrm flipV="1">
              <a:off x="753" y="1148"/>
              <a:ext cx="23" cy="2"/>
            </a:xfrm>
            <a:prstGeom prst="line">
              <a:avLst/>
            </a:prstGeom>
            <a:grpFill/>
            <a:ln w="19050">
              <a:solidFill>
                <a:schemeClr val="tx1"/>
              </a:solidFill>
              <a:round/>
              <a:headEnd/>
              <a:tailEnd/>
            </a:ln>
            <a:extLst/>
          </p:spPr>
          <p:txBody>
            <a:bodyPr/>
            <a:lstStyle/>
            <a:p>
              <a:pPr>
                <a:defRPr/>
              </a:pPr>
              <a:endParaRPr lang="en-US" sz="2160"/>
            </a:p>
          </p:txBody>
        </p:sp>
        <p:sp>
          <p:nvSpPr>
            <p:cNvPr id="7315" name="Line 29"/>
            <p:cNvSpPr>
              <a:spLocks noChangeShapeType="1"/>
            </p:cNvSpPr>
            <p:nvPr/>
          </p:nvSpPr>
          <p:spPr bwMode="auto">
            <a:xfrm flipV="1">
              <a:off x="776" y="1147"/>
              <a:ext cx="25" cy="1"/>
            </a:xfrm>
            <a:prstGeom prst="line">
              <a:avLst/>
            </a:prstGeom>
            <a:grpFill/>
            <a:ln w="19050">
              <a:solidFill>
                <a:schemeClr val="tx1"/>
              </a:solidFill>
              <a:round/>
              <a:headEnd/>
              <a:tailEnd/>
            </a:ln>
            <a:extLst/>
          </p:spPr>
          <p:txBody>
            <a:bodyPr/>
            <a:lstStyle/>
            <a:p>
              <a:pPr>
                <a:defRPr/>
              </a:pPr>
              <a:endParaRPr lang="en-US" sz="2160"/>
            </a:p>
          </p:txBody>
        </p:sp>
        <p:sp>
          <p:nvSpPr>
            <p:cNvPr id="7316" name="Line 30"/>
            <p:cNvSpPr>
              <a:spLocks noChangeShapeType="1"/>
            </p:cNvSpPr>
            <p:nvPr/>
          </p:nvSpPr>
          <p:spPr bwMode="auto">
            <a:xfrm flipV="1">
              <a:off x="801" y="1145"/>
              <a:ext cx="22" cy="2"/>
            </a:xfrm>
            <a:prstGeom prst="line">
              <a:avLst/>
            </a:prstGeom>
            <a:grpFill/>
            <a:ln w="19050">
              <a:solidFill>
                <a:schemeClr val="tx1"/>
              </a:solidFill>
              <a:round/>
              <a:headEnd/>
              <a:tailEnd/>
            </a:ln>
            <a:extLst/>
          </p:spPr>
          <p:txBody>
            <a:bodyPr/>
            <a:lstStyle/>
            <a:p>
              <a:pPr>
                <a:defRPr/>
              </a:pPr>
              <a:endParaRPr lang="en-US" sz="2160"/>
            </a:p>
          </p:txBody>
        </p:sp>
        <p:sp>
          <p:nvSpPr>
            <p:cNvPr id="7317" name="Line 31"/>
            <p:cNvSpPr>
              <a:spLocks noChangeShapeType="1"/>
            </p:cNvSpPr>
            <p:nvPr/>
          </p:nvSpPr>
          <p:spPr bwMode="auto">
            <a:xfrm flipV="1">
              <a:off x="823" y="1144"/>
              <a:ext cx="23" cy="1"/>
            </a:xfrm>
            <a:prstGeom prst="line">
              <a:avLst/>
            </a:prstGeom>
            <a:grpFill/>
            <a:ln w="19050">
              <a:solidFill>
                <a:schemeClr val="tx1"/>
              </a:solidFill>
              <a:round/>
              <a:headEnd/>
              <a:tailEnd/>
            </a:ln>
            <a:extLst/>
          </p:spPr>
          <p:txBody>
            <a:bodyPr/>
            <a:lstStyle/>
            <a:p>
              <a:pPr>
                <a:defRPr/>
              </a:pPr>
              <a:endParaRPr lang="en-US" sz="2160"/>
            </a:p>
          </p:txBody>
        </p:sp>
        <p:sp>
          <p:nvSpPr>
            <p:cNvPr id="7318" name="Line 32"/>
            <p:cNvSpPr>
              <a:spLocks noChangeShapeType="1"/>
            </p:cNvSpPr>
            <p:nvPr/>
          </p:nvSpPr>
          <p:spPr bwMode="auto">
            <a:xfrm flipV="1">
              <a:off x="846" y="1141"/>
              <a:ext cx="25" cy="3"/>
            </a:xfrm>
            <a:prstGeom prst="line">
              <a:avLst/>
            </a:prstGeom>
            <a:grpFill/>
            <a:ln w="19050">
              <a:solidFill>
                <a:schemeClr val="tx1"/>
              </a:solidFill>
              <a:round/>
              <a:headEnd/>
              <a:tailEnd/>
            </a:ln>
            <a:extLst/>
          </p:spPr>
          <p:txBody>
            <a:bodyPr/>
            <a:lstStyle/>
            <a:p>
              <a:pPr>
                <a:defRPr/>
              </a:pPr>
              <a:endParaRPr lang="en-US" sz="2160"/>
            </a:p>
          </p:txBody>
        </p:sp>
        <p:sp>
          <p:nvSpPr>
            <p:cNvPr id="7319" name="Line 33"/>
            <p:cNvSpPr>
              <a:spLocks noChangeShapeType="1"/>
            </p:cNvSpPr>
            <p:nvPr/>
          </p:nvSpPr>
          <p:spPr bwMode="auto">
            <a:xfrm flipV="1">
              <a:off x="871" y="1139"/>
              <a:ext cx="23" cy="2"/>
            </a:xfrm>
            <a:prstGeom prst="line">
              <a:avLst/>
            </a:prstGeom>
            <a:grpFill/>
            <a:ln w="19050">
              <a:solidFill>
                <a:schemeClr val="tx1"/>
              </a:solidFill>
              <a:round/>
              <a:headEnd/>
              <a:tailEnd/>
            </a:ln>
            <a:extLst/>
          </p:spPr>
          <p:txBody>
            <a:bodyPr/>
            <a:lstStyle/>
            <a:p>
              <a:pPr>
                <a:defRPr/>
              </a:pPr>
              <a:endParaRPr lang="en-US" sz="2160"/>
            </a:p>
          </p:txBody>
        </p:sp>
        <p:sp>
          <p:nvSpPr>
            <p:cNvPr id="7320" name="Line 34"/>
            <p:cNvSpPr>
              <a:spLocks noChangeShapeType="1"/>
            </p:cNvSpPr>
            <p:nvPr/>
          </p:nvSpPr>
          <p:spPr bwMode="auto">
            <a:xfrm flipV="1">
              <a:off x="894" y="1135"/>
              <a:ext cx="24" cy="4"/>
            </a:xfrm>
            <a:prstGeom prst="line">
              <a:avLst/>
            </a:prstGeom>
            <a:grpFill/>
            <a:ln w="19050">
              <a:solidFill>
                <a:schemeClr val="tx1"/>
              </a:solidFill>
              <a:round/>
              <a:headEnd/>
              <a:tailEnd/>
            </a:ln>
            <a:extLst/>
          </p:spPr>
          <p:txBody>
            <a:bodyPr/>
            <a:lstStyle/>
            <a:p>
              <a:pPr>
                <a:defRPr/>
              </a:pPr>
              <a:endParaRPr lang="en-US" sz="2160"/>
            </a:p>
          </p:txBody>
        </p:sp>
        <p:sp>
          <p:nvSpPr>
            <p:cNvPr id="7321" name="Line 35"/>
            <p:cNvSpPr>
              <a:spLocks noChangeShapeType="1"/>
            </p:cNvSpPr>
            <p:nvPr/>
          </p:nvSpPr>
          <p:spPr bwMode="auto">
            <a:xfrm flipV="1">
              <a:off x="918" y="1130"/>
              <a:ext cx="24" cy="5"/>
            </a:xfrm>
            <a:prstGeom prst="line">
              <a:avLst/>
            </a:prstGeom>
            <a:grpFill/>
            <a:ln w="19050">
              <a:solidFill>
                <a:schemeClr val="tx1"/>
              </a:solidFill>
              <a:round/>
              <a:headEnd/>
              <a:tailEnd/>
            </a:ln>
            <a:extLst/>
          </p:spPr>
          <p:txBody>
            <a:bodyPr/>
            <a:lstStyle/>
            <a:p>
              <a:pPr>
                <a:defRPr/>
              </a:pPr>
              <a:endParaRPr lang="en-US" sz="2160"/>
            </a:p>
          </p:txBody>
        </p:sp>
        <p:sp>
          <p:nvSpPr>
            <p:cNvPr id="7322" name="Line 36"/>
            <p:cNvSpPr>
              <a:spLocks noChangeShapeType="1"/>
            </p:cNvSpPr>
            <p:nvPr/>
          </p:nvSpPr>
          <p:spPr bwMode="auto">
            <a:xfrm flipV="1">
              <a:off x="942" y="1125"/>
              <a:ext cx="21" cy="5"/>
            </a:xfrm>
            <a:prstGeom prst="line">
              <a:avLst/>
            </a:prstGeom>
            <a:grpFill/>
            <a:ln w="19050">
              <a:solidFill>
                <a:schemeClr val="tx1"/>
              </a:solidFill>
              <a:round/>
              <a:headEnd/>
              <a:tailEnd/>
            </a:ln>
            <a:extLst/>
          </p:spPr>
          <p:txBody>
            <a:bodyPr/>
            <a:lstStyle/>
            <a:p>
              <a:pPr>
                <a:defRPr/>
              </a:pPr>
              <a:endParaRPr lang="en-US" sz="2160"/>
            </a:p>
          </p:txBody>
        </p:sp>
        <p:sp>
          <p:nvSpPr>
            <p:cNvPr id="7323" name="Line 37"/>
            <p:cNvSpPr>
              <a:spLocks noChangeShapeType="1"/>
            </p:cNvSpPr>
            <p:nvPr/>
          </p:nvSpPr>
          <p:spPr bwMode="auto">
            <a:xfrm flipV="1">
              <a:off x="963" y="1119"/>
              <a:ext cx="26" cy="6"/>
            </a:xfrm>
            <a:prstGeom prst="line">
              <a:avLst/>
            </a:prstGeom>
            <a:grpFill/>
            <a:ln w="19050">
              <a:solidFill>
                <a:schemeClr val="tx1"/>
              </a:solidFill>
              <a:round/>
              <a:headEnd/>
              <a:tailEnd/>
            </a:ln>
            <a:extLst/>
          </p:spPr>
          <p:txBody>
            <a:bodyPr/>
            <a:lstStyle/>
            <a:p>
              <a:pPr>
                <a:defRPr/>
              </a:pPr>
              <a:endParaRPr lang="en-US" sz="2160"/>
            </a:p>
          </p:txBody>
        </p:sp>
        <p:sp>
          <p:nvSpPr>
            <p:cNvPr id="7324" name="Line 38"/>
            <p:cNvSpPr>
              <a:spLocks noChangeShapeType="1"/>
            </p:cNvSpPr>
            <p:nvPr/>
          </p:nvSpPr>
          <p:spPr bwMode="auto">
            <a:xfrm flipV="1">
              <a:off x="989" y="1111"/>
              <a:ext cx="23" cy="8"/>
            </a:xfrm>
            <a:prstGeom prst="line">
              <a:avLst/>
            </a:prstGeom>
            <a:grpFill/>
            <a:ln w="19050">
              <a:solidFill>
                <a:schemeClr val="tx1"/>
              </a:solidFill>
              <a:round/>
              <a:headEnd/>
              <a:tailEnd/>
            </a:ln>
            <a:extLst/>
          </p:spPr>
          <p:txBody>
            <a:bodyPr/>
            <a:lstStyle/>
            <a:p>
              <a:pPr>
                <a:defRPr/>
              </a:pPr>
              <a:endParaRPr lang="en-US" sz="2160"/>
            </a:p>
          </p:txBody>
        </p:sp>
        <p:sp>
          <p:nvSpPr>
            <p:cNvPr id="7325" name="Line 39"/>
            <p:cNvSpPr>
              <a:spLocks noChangeShapeType="1"/>
            </p:cNvSpPr>
            <p:nvPr/>
          </p:nvSpPr>
          <p:spPr bwMode="auto">
            <a:xfrm flipV="1">
              <a:off x="1012" y="1103"/>
              <a:ext cx="23" cy="8"/>
            </a:xfrm>
            <a:prstGeom prst="line">
              <a:avLst/>
            </a:prstGeom>
            <a:grpFill/>
            <a:ln w="19050">
              <a:solidFill>
                <a:schemeClr val="tx1"/>
              </a:solidFill>
              <a:round/>
              <a:headEnd/>
              <a:tailEnd/>
            </a:ln>
            <a:extLst/>
          </p:spPr>
          <p:txBody>
            <a:bodyPr/>
            <a:lstStyle/>
            <a:p>
              <a:pPr>
                <a:defRPr/>
              </a:pPr>
              <a:endParaRPr lang="en-US" sz="2160"/>
            </a:p>
          </p:txBody>
        </p:sp>
        <p:sp>
          <p:nvSpPr>
            <p:cNvPr id="7326" name="Line 40"/>
            <p:cNvSpPr>
              <a:spLocks noChangeShapeType="1"/>
            </p:cNvSpPr>
            <p:nvPr/>
          </p:nvSpPr>
          <p:spPr bwMode="auto">
            <a:xfrm flipV="1">
              <a:off x="1035" y="1093"/>
              <a:ext cx="24" cy="10"/>
            </a:xfrm>
            <a:prstGeom prst="line">
              <a:avLst/>
            </a:prstGeom>
            <a:grpFill/>
            <a:ln w="19050">
              <a:solidFill>
                <a:schemeClr val="tx1"/>
              </a:solidFill>
              <a:round/>
              <a:headEnd/>
              <a:tailEnd/>
            </a:ln>
            <a:extLst/>
          </p:spPr>
          <p:txBody>
            <a:bodyPr/>
            <a:lstStyle/>
            <a:p>
              <a:pPr>
                <a:defRPr/>
              </a:pPr>
              <a:endParaRPr lang="en-US" sz="2160"/>
            </a:p>
          </p:txBody>
        </p:sp>
        <p:sp>
          <p:nvSpPr>
            <p:cNvPr id="7327" name="Line 41"/>
            <p:cNvSpPr>
              <a:spLocks noChangeShapeType="1"/>
            </p:cNvSpPr>
            <p:nvPr/>
          </p:nvSpPr>
          <p:spPr bwMode="auto">
            <a:xfrm flipV="1">
              <a:off x="1059" y="1082"/>
              <a:ext cx="23" cy="11"/>
            </a:xfrm>
            <a:prstGeom prst="line">
              <a:avLst/>
            </a:prstGeom>
            <a:grpFill/>
            <a:ln w="19050">
              <a:solidFill>
                <a:schemeClr val="tx1"/>
              </a:solidFill>
              <a:round/>
              <a:headEnd/>
              <a:tailEnd/>
            </a:ln>
            <a:extLst/>
          </p:spPr>
          <p:txBody>
            <a:bodyPr/>
            <a:lstStyle/>
            <a:p>
              <a:pPr>
                <a:defRPr/>
              </a:pPr>
              <a:endParaRPr lang="en-US" sz="2160"/>
            </a:p>
          </p:txBody>
        </p:sp>
        <p:sp>
          <p:nvSpPr>
            <p:cNvPr id="7328" name="Line 42"/>
            <p:cNvSpPr>
              <a:spLocks noChangeShapeType="1"/>
            </p:cNvSpPr>
            <p:nvPr/>
          </p:nvSpPr>
          <p:spPr bwMode="auto">
            <a:xfrm flipV="1">
              <a:off x="1082" y="1069"/>
              <a:ext cx="24" cy="13"/>
            </a:xfrm>
            <a:prstGeom prst="line">
              <a:avLst/>
            </a:prstGeom>
            <a:grpFill/>
            <a:ln w="19050">
              <a:solidFill>
                <a:schemeClr val="tx1"/>
              </a:solidFill>
              <a:round/>
              <a:headEnd/>
              <a:tailEnd/>
            </a:ln>
            <a:extLst/>
          </p:spPr>
          <p:txBody>
            <a:bodyPr/>
            <a:lstStyle/>
            <a:p>
              <a:pPr>
                <a:defRPr/>
              </a:pPr>
              <a:endParaRPr lang="en-US" sz="2160"/>
            </a:p>
          </p:txBody>
        </p:sp>
        <p:sp>
          <p:nvSpPr>
            <p:cNvPr id="7329" name="Line 43"/>
            <p:cNvSpPr>
              <a:spLocks noChangeShapeType="1"/>
            </p:cNvSpPr>
            <p:nvPr/>
          </p:nvSpPr>
          <p:spPr bwMode="auto">
            <a:xfrm flipV="1">
              <a:off x="1106" y="1056"/>
              <a:ext cx="23" cy="13"/>
            </a:xfrm>
            <a:prstGeom prst="line">
              <a:avLst/>
            </a:prstGeom>
            <a:grpFill/>
            <a:ln w="19050">
              <a:solidFill>
                <a:schemeClr val="tx1"/>
              </a:solidFill>
              <a:round/>
              <a:headEnd/>
              <a:tailEnd/>
            </a:ln>
            <a:extLst/>
          </p:spPr>
          <p:txBody>
            <a:bodyPr/>
            <a:lstStyle/>
            <a:p>
              <a:pPr>
                <a:defRPr/>
              </a:pPr>
              <a:endParaRPr lang="en-US" sz="2160"/>
            </a:p>
          </p:txBody>
        </p:sp>
        <p:sp>
          <p:nvSpPr>
            <p:cNvPr id="7330" name="Line 44"/>
            <p:cNvSpPr>
              <a:spLocks noChangeShapeType="1"/>
            </p:cNvSpPr>
            <p:nvPr/>
          </p:nvSpPr>
          <p:spPr bwMode="auto">
            <a:xfrm flipV="1">
              <a:off x="1129" y="1039"/>
              <a:ext cx="24" cy="17"/>
            </a:xfrm>
            <a:prstGeom prst="line">
              <a:avLst/>
            </a:prstGeom>
            <a:grpFill/>
            <a:ln w="19050">
              <a:solidFill>
                <a:schemeClr val="tx1"/>
              </a:solidFill>
              <a:round/>
              <a:headEnd/>
              <a:tailEnd/>
            </a:ln>
            <a:extLst/>
          </p:spPr>
          <p:txBody>
            <a:bodyPr/>
            <a:lstStyle/>
            <a:p>
              <a:pPr>
                <a:defRPr/>
              </a:pPr>
              <a:endParaRPr lang="en-US" sz="2160"/>
            </a:p>
          </p:txBody>
        </p:sp>
        <p:sp>
          <p:nvSpPr>
            <p:cNvPr id="7331" name="Line 45"/>
            <p:cNvSpPr>
              <a:spLocks noChangeShapeType="1"/>
            </p:cNvSpPr>
            <p:nvPr/>
          </p:nvSpPr>
          <p:spPr bwMode="auto">
            <a:xfrm flipV="1">
              <a:off x="1153" y="1022"/>
              <a:ext cx="23" cy="17"/>
            </a:xfrm>
            <a:prstGeom prst="line">
              <a:avLst/>
            </a:prstGeom>
            <a:grpFill/>
            <a:ln w="19050">
              <a:solidFill>
                <a:schemeClr val="tx1"/>
              </a:solidFill>
              <a:round/>
              <a:headEnd/>
              <a:tailEnd/>
            </a:ln>
            <a:extLst/>
          </p:spPr>
          <p:txBody>
            <a:bodyPr/>
            <a:lstStyle/>
            <a:p>
              <a:pPr>
                <a:defRPr/>
              </a:pPr>
              <a:endParaRPr lang="en-US" sz="2160"/>
            </a:p>
          </p:txBody>
        </p:sp>
        <p:sp>
          <p:nvSpPr>
            <p:cNvPr id="7332" name="Line 46"/>
            <p:cNvSpPr>
              <a:spLocks noChangeShapeType="1"/>
            </p:cNvSpPr>
            <p:nvPr/>
          </p:nvSpPr>
          <p:spPr bwMode="auto">
            <a:xfrm flipV="1">
              <a:off x="1176" y="1002"/>
              <a:ext cx="24" cy="20"/>
            </a:xfrm>
            <a:prstGeom prst="line">
              <a:avLst/>
            </a:prstGeom>
            <a:grpFill/>
            <a:ln w="19050">
              <a:solidFill>
                <a:schemeClr val="tx1"/>
              </a:solidFill>
              <a:round/>
              <a:headEnd/>
              <a:tailEnd/>
            </a:ln>
            <a:extLst/>
          </p:spPr>
          <p:txBody>
            <a:bodyPr/>
            <a:lstStyle/>
            <a:p>
              <a:pPr>
                <a:defRPr/>
              </a:pPr>
              <a:endParaRPr lang="en-US" sz="2160"/>
            </a:p>
          </p:txBody>
        </p:sp>
        <p:sp>
          <p:nvSpPr>
            <p:cNvPr id="7333" name="Line 47"/>
            <p:cNvSpPr>
              <a:spLocks noChangeShapeType="1"/>
            </p:cNvSpPr>
            <p:nvPr/>
          </p:nvSpPr>
          <p:spPr bwMode="auto">
            <a:xfrm flipV="1">
              <a:off x="1200" y="981"/>
              <a:ext cx="24" cy="21"/>
            </a:xfrm>
            <a:prstGeom prst="line">
              <a:avLst/>
            </a:prstGeom>
            <a:grpFill/>
            <a:ln w="19050">
              <a:solidFill>
                <a:schemeClr val="tx1"/>
              </a:solidFill>
              <a:round/>
              <a:headEnd/>
              <a:tailEnd/>
            </a:ln>
            <a:extLst/>
          </p:spPr>
          <p:txBody>
            <a:bodyPr/>
            <a:lstStyle/>
            <a:p>
              <a:pPr>
                <a:defRPr/>
              </a:pPr>
              <a:endParaRPr lang="en-US" sz="2160"/>
            </a:p>
          </p:txBody>
        </p:sp>
        <p:sp>
          <p:nvSpPr>
            <p:cNvPr id="7334" name="Line 48"/>
            <p:cNvSpPr>
              <a:spLocks noChangeShapeType="1"/>
            </p:cNvSpPr>
            <p:nvPr/>
          </p:nvSpPr>
          <p:spPr bwMode="auto">
            <a:xfrm flipV="1">
              <a:off x="1224" y="959"/>
              <a:ext cx="23" cy="22"/>
            </a:xfrm>
            <a:prstGeom prst="line">
              <a:avLst/>
            </a:prstGeom>
            <a:grpFill/>
            <a:ln w="19050">
              <a:solidFill>
                <a:schemeClr val="tx1"/>
              </a:solidFill>
              <a:round/>
              <a:headEnd/>
              <a:tailEnd/>
            </a:ln>
            <a:extLst/>
          </p:spPr>
          <p:txBody>
            <a:bodyPr/>
            <a:lstStyle/>
            <a:p>
              <a:pPr>
                <a:defRPr/>
              </a:pPr>
              <a:endParaRPr lang="en-US" sz="2160"/>
            </a:p>
          </p:txBody>
        </p:sp>
        <p:sp>
          <p:nvSpPr>
            <p:cNvPr id="7335" name="Line 49"/>
            <p:cNvSpPr>
              <a:spLocks noChangeShapeType="1"/>
            </p:cNvSpPr>
            <p:nvPr/>
          </p:nvSpPr>
          <p:spPr bwMode="auto">
            <a:xfrm flipV="1">
              <a:off x="1247" y="934"/>
              <a:ext cx="24" cy="25"/>
            </a:xfrm>
            <a:prstGeom prst="line">
              <a:avLst/>
            </a:prstGeom>
            <a:grpFill/>
            <a:ln w="19050">
              <a:solidFill>
                <a:schemeClr val="tx1"/>
              </a:solidFill>
              <a:round/>
              <a:headEnd/>
              <a:tailEnd/>
            </a:ln>
            <a:extLst/>
          </p:spPr>
          <p:txBody>
            <a:bodyPr/>
            <a:lstStyle/>
            <a:p>
              <a:pPr>
                <a:defRPr/>
              </a:pPr>
              <a:endParaRPr lang="en-US" sz="2160"/>
            </a:p>
          </p:txBody>
        </p:sp>
        <p:sp>
          <p:nvSpPr>
            <p:cNvPr id="7336" name="Line 50"/>
            <p:cNvSpPr>
              <a:spLocks noChangeShapeType="1"/>
            </p:cNvSpPr>
            <p:nvPr/>
          </p:nvSpPr>
          <p:spPr bwMode="auto">
            <a:xfrm flipV="1">
              <a:off x="1271" y="908"/>
              <a:ext cx="23" cy="26"/>
            </a:xfrm>
            <a:prstGeom prst="line">
              <a:avLst/>
            </a:prstGeom>
            <a:grpFill/>
            <a:ln w="19050">
              <a:solidFill>
                <a:schemeClr val="tx1"/>
              </a:solidFill>
              <a:round/>
              <a:headEnd/>
              <a:tailEnd/>
            </a:ln>
            <a:extLst/>
          </p:spPr>
          <p:txBody>
            <a:bodyPr/>
            <a:lstStyle/>
            <a:p>
              <a:pPr>
                <a:defRPr/>
              </a:pPr>
              <a:endParaRPr lang="en-US" sz="2160"/>
            </a:p>
          </p:txBody>
        </p:sp>
        <p:sp>
          <p:nvSpPr>
            <p:cNvPr id="7337" name="Line 51"/>
            <p:cNvSpPr>
              <a:spLocks noChangeShapeType="1"/>
            </p:cNvSpPr>
            <p:nvPr/>
          </p:nvSpPr>
          <p:spPr bwMode="auto">
            <a:xfrm flipV="1">
              <a:off x="1294" y="881"/>
              <a:ext cx="23" cy="27"/>
            </a:xfrm>
            <a:prstGeom prst="line">
              <a:avLst/>
            </a:prstGeom>
            <a:grpFill/>
            <a:ln w="19050">
              <a:solidFill>
                <a:schemeClr val="tx1"/>
              </a:solidFill>
              <a:round/>
              <a:headEnd/>
              <a:tailEnd/>
            </a:ln>
            <a:extLst/>
          </p:spPr>
          <p:txBody>
            <a:bodyPr/>
            <a:lstStyle/>
            <a:p>
              <a:pPr>
                <a:defRPr/>
              </a:pPr>
              <a:endParaRPr lang="en-US" sz="2160"/>
            </a:p>
          </p:txBody>
        </p:sp>
        <p:sp>
          <p:nvSpPr>
            <p:cNvPr id="7338" name="Line 52"/>
            <p:cNvSpPr>
              <a:spLocks noChangeShapeType="1"/>
            </p:cNvSpPr>
            <p:nvPr/>
          </p:nvSpPr>
          <p:spPr bwMode="auto">
            <a:xfrm flipV="1">
              <a:off x="1317" y="853"/>
              <a:ext cx="24" cy="28"/>
            </a:xfrm>
            <a:prstGeom prst="line">
              <a:avLst/>
            </a:prstGeom>
            <a:grpFill/>
            <a:ln w="19050">
              <a:solidFill>
                <a:schemeClr val="tx1"/>
              </a:solidFill>
              <a:round/>
              <a:headEnd/>
              <a:tailEnd/>
            </a:ln>
            <a:extLst/>
          </p:spPr>
          <p:txBody>
            <a:bodyPr/>
            <a:lstStyle/>
            <a:p>
              <a:pPr>
                <a:defRPr/>
              </a:pPr>
              <a:endParaRPr lang="en-US" sz="2160"/>
            </a:p>
          </p:txBody>
        </p:sp>
        <p:sp>
          <p:nvSpPr>
            <p:cNvPr id="7339" name="Line 53"/>
            <p:cNvSpPr>
              <a:spLocks noChangeShapeType="1"/>
            </p:cNvSpPr>
            <p:nvPr/>
          </p:nvSpPr>
          <p:spPr bwMode="auto">
            <a:xfrm flipV="1">
              <a:off x="1341" y="824"/>
              <a:ext cx="24" cy="29"/>
            </a:xfrm>
            <a:prstGeom prst="line">
              <a:avLst/>
            </a:prstGeom>
            <a:grpFill/>
            <a:ln w="19050">
              <a:solidFill>
                <a:schemeClr val="tx1"/>
              </a:solidFill>
              <a:round/>
              <a:headEnd/>
              <a:tailEnd/>
            </a:ln>
            <a:extLst/>
          </p:spPr>
          <p:txBody>
            <a:bodyPr/>
            <a:lstStyle/>
            <a:p>
              <a:pPr>
                <a:defRPr/>
              </a:pPr>
              <a:endParaRPr lang="en-US" sz="2160"/>
            </a:p>
          </p:txBody>
        </p:sp>
        <p:sp>
          <p:nvSpPr>
            <p:cNvPr id="7340" name="Line 54"/>
            <p:cNvSpPr>
              <a:spLocks noChangeShapeType="1"/>
            </p:cNvSpPr>
            <p:nvPr/>
          </p:nvSpPr>
          <p:spPr bwMode="auto">
            <a:xfrm flipV="1">
              <a:off x="1365" y="795"/>
              <a:ext cx="22" cy="29"/>
            </a:xfrm>
            <a:prstGeom prst="line">
              <a:avLst/>
            </a:prstGeom>
            <a:grpFill/>
            <a:ln w="19050">
              <a:solidFill>
                <a:schemeClr val="tx1"/>
              </a:solidFill>
              <a:round/>
              <a:headEnd/>
              <a:tailEnd/>
            </a:ln>
            <a:extLst/>
          </p:spPr>
          <p:txBody>
            <a:bodyPr/>
            <a:lstStyle/>
            <a:p>
              <a:pPr>
                <a:defRPr/>
              </a:pPr>
              <a:endParaRPr lang="en-US" sz="2160"/>
            </a:p>
          </p:txBody>
        </p:sp>
        <p:sp>
          <p:nvSpPr>
            <p:cNvPr id="7341" name="Line 55"/>
            <p:cNvSpPr>
              <a:spLocks noChangeShapeType="1"/>
            </p:cNvSpPr>
            <p:nvPr/>
          </p:nvSpPr>
          <p:spPr bwMode="auto">
            <a:xfrm flipV="1">
              <a:off x="1387" y="767"/>
              <a:ext cx="25" cy="28"/>
            </a:xfrm>
            <a:prstGeom prst="line">
              <a:avLst/>
            </a:prstGeom>
            <a:grpFill/>
            <a:ln w="19050">
              <a:solidFill>
                <a:schemeClr val="tx1"/>
              </a:solidFill>
              <a:round/>
              <a:headEnd/>
              <a:tailEnd/>
            </a:ln>
            <a:extLst/>
          </p:spPr>
          <p:txBody>
            <a:bodyPr/>
            <a:lstStyle/>
            <a:p>
              <a:pPr>
                <a:defRPr/>
              </a:pPr>
              <a:endParaRPr lang="en-US" sz="2160"/>
            </a:p>
          </p:txBody>
        </p:sp>
        <p:sp>
          <p:nvSpPr>
            <p:cNvPr id="7342" name="Line 56"/>
            <p:cNvSpPr>
              <a:spLocks noChangeShapeType="1"/>
            </p:cNvSpPr>
            <p:nvPr/>
          </p:nvSpPr>
          <p:spPr bwMode="auto">
            <a:xfrm flipV="1">
              <a:off x="1412" y="737"/>
              <a:ext cx="22" cy="30"/>
            </a:xfrm>
            <a:prstGeom prst="line">
              <a:avLst/>
            </a:prstGeom>
            <a:grpFill/>
            <a:ln w="19050">
              <a:solidFill>
                <a:schemeClr val="tx1"/>
              </a:solidFill>
              <a:round/>
              <a:headEnd/>
              <a:tailEnd/>
            </a:ln>
            <a:extLst/>
          </p:spPr>
          <p:txBody>
            <a:bodyPr/>
            <a:lstStyle/>
            <a:p>
              <a:pPr>
                <a:defRPr/>
              </a:pPr>
              <a:endParaRPr lang="en-US" sz="2160"/>
            </a:p>
          </p:txBody>
        </p:sp>
        <p:sp>
          <p:nvSpPr>
            <p:cNvPr id="7343" name="Line 57"/>
            <p:cNvSpPr>
              <a:spLocks noChangeShapeType="1"/>
            </p:cNvSpPr>
            <p:nvPr/>
          </p:nvSpPr>
          <p:spPr bwMode="auto">
            <a:xfrm flipV="1">
              <a:off x="1434" y="709"/>
              <a:ext cx="24" cy="28"/>
            </a:xfrm>
            <a:prstGeom prst="line">
              <a:avLst/>
            </a:prstGeom>
            <a:grpFill/>
            <a:ln w="19050">
              <a:solidFill>
                <a:schemeClr val="tx1"/>
              </a:solidFill>
              <a:round/>
              <a:headEnd/>
              <a:tailEnd/>
            </a:ln>
            <a:extLst/>
          </p:spPr>
          <p:txBody>
            <a:bodyPr/>
            <a:lstStyle/>
            <a:p>
              <a:pPr>
                <a:defRPr/>
              </a:pPr>
              <a:endParaRPr lang="en-US" sz="2160"/>
            </a:p>
          </p:txBody>
        </p:sp>
        <p:sp>
          <p:nvSpPr>
            <p:cNvPr id="7344" name="Line 58"/>
            <p:cNvSpPr>
              <a:spLocks noChangeShapeType="1"/>
            </p:cNvSpPr>
            <p:nvPr/>
          </p:nvSpPr>
          <p:spPr bwMode="auto">
            <a:xfrm flipV="1">
              <a:off x="1458" y="682"/>
              <a:ext cx="24" cy="27"/>
            </a:xfrm>
            <a:prstGeom prst="line">
              <a:avLst/>
            </a:prstGeom>
            <a:grpFill/>
            <a:ln w="19050">
              <a:solidFill>
                <a:schemeClr val="tx1"/>
              </a:solidFill>
              <a:round/>
              <a:headEnd/>
              <a:tailEnd/>
            </a:ln>
            <a:extLst/>
          </p:spPr>
          <p:txBody>
            <a:bodyPr/>
            <a:lstStyle/>
            <a:p>
              <a:pPr>
                <a:defRPr/>
              </a:pPr>
              <a:endParaRPr lang="en-US" sz="2160"/>
            </a:p>
          </p:txBody>
        </p:sp>
        <p:sp>
          <p:nvSpPr>
            <p:cNvPr id="7345" name="Line 59"/>
            <p:cNvSpPr>
              <a:spLocks noChangeShapeType="1"/>
            </p:cNvSpPr>
            <p:nvPr/>
          </p:nvSpPr>
          <p:spPr bwMode="auto">
            <a:xfrm flipV="1">
              <a:off x="1482" y="656"/>
              <a:ext cx="23" cy="26"/>
            </a:xfrm>
            <a:prstGeom prst="line">
              <a:avLst/>
            </a:prstGeom>
            <a:grpFill/>
            <a:ln w="19050">
              <a:solidFill>
                <a:schemeClr val="tx1"/>
              </a:solidFill>
              <a:round/>
              <a:headEnd/>
              <a:tailEnd/>
            </a:ln>
            <a:extLst/>
          </p:spPr>
          <p:txBody>
            <a:bodyPr/>
            <a:lstStyle/>
            <a:p>
              <a:pPr>
                <a:defRPr/>
              </a:pPr>
              <a:endParaRPr lang="en-US" sz="2160"/>
            </a:p>
          </p:txBody>
        </p:sp>
        <p:sp>
          <p:nvSpPr>
            <p:cNvPr id="7346" name="Line 60"/>
            <p:cNvSpPr>
              <a:spLocks noChangeShapeType="1"/>
            </p:cNvSpPr>
            <p:nvPr/>
          </p:nvSpPr>
          <p:spPr bwMode="auto">
            <a:xfrm flipV="1">
              <a:off x="1505" y="634"/>
              <a:ext cx="25" cy="22"/>
            </a:xfrm>
            <a:prstGeom prst="line">
              <a:avLst/>
            </a:prstGeom>
            <a:grpFill/>
            <a:ln w="19050">
              <a:solidFill>
                <a:schemeClr val="tx1"/>
              </a:solidFill>
              <a:round/>
              <a:headEnd/>
              <a:tailEnd/>
            </a:ln>
            <a:extLst/>
          </p:spPr>
          <p:txBody>
            <a:bodyPr/>
            <a:lstStyle/>
            <a:p>
              <a:pPr>
                <a:defRPr/>
              </a:pPr>
              <a:endParaRPr lang="en-US" sz="2160"/>
            </a:p>
          </p:txBody>
        </p:sp>
        <p:sp>
          <p:nvSpPr>
            <p:cNvPr id="7347" name="Line 61"/>
            <p:cNvSpPr>
              <a:spLocks noChangeShapeType="1"/>
            </p:cNvSpPr>
            <p:nvPr/>
          </p:nvSpPr>
          <p:spPr bwMode="auto">
            <a:xfrm flipV="1">
              <a:off x="1530" y="613"/>
              <a:ext cx="23" cy="21"/>
            </a:xfrm>
            <a:prstGeom prst="line">
              <a:avLst/>
            </a:prstGeom>
            <a:grpFill/>
            <a:ln w="19050">
              <a:solidFill>
                <a:schemeClr val="tx1"/>
              </a:solidFill>
              <a:round/>
              <a:headEnd/>
              <a:tailEnd/>
            </a:ln>
            <a:extLst/>
          </p:spPr>
          <p:txBody>
            <a:bodyPr/>
            <a:lstStyle/>
            <a:p>
              <a:pPr>
                <a:defRPr/>
              </a:pPr>
              <a:endParaRPr lang="en-US" sz="2160"/>
            </a:p>
          </p:txBody>
        </p:sp>
        <p:sp>
          <p:nvSpPr>
            <p:cNvPr id="7348" name="Line 62"/>
            <p:cNvSpPr>
              <a:spLocks noChangeShapeType="1"/>
            </p:cNvSpPr>
            <p:nvPr/>
          </p:nvSpPr>
          <p:spPr bwMode="auto">
            <a:xfrm flipV="1">
              <a:off x="1553" y="594"/>
              <a:ext cx="23" cy="19"/>
            </a:xfrm>
            <a:prstGeom prst="line">
              <a:avLst/>
            </a:prstGeom>
            <a:grpFill/>
            <a:ln w="19050">
              <a:solidFill>
                <a:schemeClr val="tx1"/>
              </a:solidFill>
              <a:round/>
              <a:headEnd/>
              <a:tailEnd/>
            </a:ln>
            <a:extLst/>
          </p:spPr>
          <p:txBody>
            <a:bodyPr/>
            <a:lstStyle/>
            <a:p>
              <a:pPr>
                <a:defRPr/>
              </a:pPr>
              <a:endParaRPr lang="en-US" sz="2160"/>
            </a:p>
          </p:txBody>
        </p:sp>
        <p:sp>
          <p:nvSpPr>
            <p:cNvPr id="7349" name="Line 63"/>
            <p:cNvSpPr>
              <a:spLocks noChangeShapeType="1"/>
            </p:cNvSpPr>
            <p:nvPr/>
          </p:nvSpPr>
          <p:spPr bwMode="auto">
            <a:xfrm flipV="1">
              <a:off x="1576" y="580"/>
              <a:ext cx="24" cy="14"/>
            </a:xfrm>
            <a:prstGeom prst="line">
              <a:avLst/>
            </a:prstGeom>
            <a:grpFill/>
            <a:ln w="19050">
              <a:solidFill>
                <a:schemeClr val="tx1"/>
              </a:solidFill>
              <a:round/>
              <a:headEnd/>
              <a:tailEnd/>
            </a:ln>
            <a:extLst/>
          </p:spPr>
          <p:txBody>
            <a:bodyPr/>
            <a:lstStyle/>
            <a:p>
              <a:pPr>
                <a:defRPr/>
              </a:pPr>
              <a:endParaRPr lang="en-US" sz="2160"/>
            </a:p>
          </p:txBody>
        </p:sp>
        <p:sp>
          <p:nvSpPr>
            <p:cNvPr id="7350" name="Line 64"/>
            <p:cNvSpPr>
              <a:spLocks noChangeShapeType="1"/>
            </p:cNvSpPr>
            <p:nvPr/>
          </p:nvSpPr>
          <p:spPr bwMode="auto">
            <a:xfrm flipV="1">
              <a:off x="1600" y="569"/>
              <a:ext cx="23" cy="11"/>
            </a:xfrm>
            <a:prstGeom prst="line">
              <a:avLst/>
            </a:prstGeom>
            <a:grpFill/>
            <a:ln w="19050">
              <a:solidFill>
                <a:schemeClr val="tx1"/>
              </a:solidFill>
              <a:round/>
              <a:headEnd/>
              <a:tailEnd/>
            </a:ln>
            <a:extLst/>
          </p:spPr>
          <p:txBody>
            <a:bodyPr/>
            <a:lstStyle/>
            <a:p>
              <a:pPr>
                <a:defRPr/>
              </a:pPr>
              <a:endParaRPr lang="en-US" sz="2160"/>
            </a:p>
          </p:txBody>
        </p:sp>
        <p:sp>
          <p:nvSpPr>
            <p:cNvPr id="7351" name="Line 65"/>
            <p:cNvSpPr>
              <a:spLocks noChangeShapeType="1"/>
            </p:cNvSpPr>
            <p:nvPr/>
          </p:nvSpPr>
          <p:spPr bwMode="auto">
            <a:xfrm flipV="1">
              <a:off x="1623" y="561"/>
              <a:ext cx="22" cy="8"/>
            </a:xfrm>
            <a:prstGeom prst="line">
              <a:avLst/>
            </a:prstGeom>
            <a:grpFill/>
            <a:ln w="19050">
              <a:solidFill>
                <a:schemeClr val="tx1"/>
              </a:solidFill>
              <a:round/>
              <a:headEnd/>
              <a:tailEnd/>
            </a:ln>
            <a:extLst/>
          </p:spPr>
          <p:txBody>
            <a:bodyPr/>
            <a:lstStyle/>
            <a:p>
              <a:pPr>
                <a:defRPr/>
              </a:pPr>
              <a:endParaRPr lang="en-US" sz="2160"/>
            </a:p>
          </p:txBody>
        </p:sp>
        <p:sp>
          <p:nvSpPr>
            <p:cNvPr id="7352" name="Line 66"/>
            <p:cNvSpPr>
              <a:spLocks noChangeShapeType="1"/>
            </p:cNvSpPr>
            <p:nvPr/>
          </p:nvSpPr>
          <p:spPr bwMode="auto">
            <a:xfrm flipV="1">
              <a:off x="1645" y="558"/>
              <a:ext cx="25" cy="3"/>
            </a:xfrm>
            <a:prstGeom prst="line">
              <a:avLst/>
            </a:prstGeom>
            <a:grpFill/>
            <a:ln w="19050">
              <a:solidFill>
                <a:schemeClr val="tx1"/>
              </a:solidFill>
              <a:round/>
              <a:headEnd/>
              <a:tailEnd/>
            </a:ln>
            <a:extLst/>
          </p:spPr>
          <p:txBody>
            <a:bodyPr/>
            <a:lstStyle/>
            <a:p>
              <a:pPr>
                <a:defRPr/>
              </a:pPr>
              <a:endParaRPr lang="en-US" sz="2160"/>
            </a:p>
          </p:txBody>
        </p:sp>
        <p:sp>
          <p:nvSpPr>
            <p:cNvPr id="7353" name="Line 67"/>
            <p:cNvSpPr>
              <a:spLocks noChangeShapeType="1"/>
            </p:cNvSpPr>
            <p:nvPr/>
          </p:nvSpPr>
          <p:spPr bwMode="auto">
            <a:xfrm>
              <a:off x="1670" y="561"/>
              <a:ext cx="24" cy="1"/>
            </a:xfrm>
            <a:prstGeom prst="line">
              <a:avLst/>
            </a:prstGeom>
            <a:grpFill/>
            <a:ln w="19050">
              <a:solidFill>
                <a:schemeClr val="tx1"/>
              </a:solidFill>
              <a:round/>
              <a:headEnd/>
              <a:tailEnd/>
            </a:ln>
            <a:extLst/>
          </p:spPr>
          <p:txBody>
            <a:bodyPr/>
            <a:lstStyle/>
            <a:p>
              <a:pPr>
                <a:defRPr/>
              </a:pPr>
              <a:endParaRPr lang="en-US" sz="2160"/>
            </a:p>
          </p:txBody>
        </p:sp>
        <p:sp>
          <p:nvSpPr>
            <p:cNvPr id="7354" name="Line 68"/>
            <p:cNvSpPr>
              <a:spLocks noChangeShapeType="1"/>
            </p:cNvSpPr>
            <p:nvPr/>
          </p:nvSpPr>
          <p:spPr bwMode="auto">
            <a:xfrm>
              <a:off x="1694" y="558"/>
              <a:ext cx="22" cy="4"/>
            </a:xfrm>
            <a:prstGeom prst="line">
              <a:avLst/>
            </a:prstGeom>
            <a:grpFill/>
            <a:ln w="19050">
              <a:solidFill>
                <a:schemeClr val="tx1"/>
              </a:solidFill>
              <a:round/>
              <a:headEnd/>
              <a:tailEnd/>
            </a:ln>
            <a:extLst/>
          </p:spPr>
          <p:txBody>
            <a:bodyPr/>
            <a:lstStyle/>
            <a:p>
              <a:pPr>
                <a:defRPr/>
              </a:pPr>
              <a:endParaRPr lang="en-US" sz="2160"/>
            </a:p>
          </p:txBody>
        </p:sp>
        <p:sp>
          <p:nvSpPr>
            <p:cNvPr id="7355" name="Line 69"/>
            <p:cNvSpPr>
              <a:spLocks noChangeShapeType="1"/>
            </p:cNvSpPr>
            <p:nvPr/>
          </p:nvSpPr>
          <p:spPr bwMode="auto">
            <a:xfrm>
              <a:off x="1716" y="562"/>
              <a:ext cx="25" cy="9"/>
            </a:xfrm>
            <a:prstGeom prst="line">
              <a:avLst/>
            </a:prstGeom>
            <a:grpFill/>
            <a:ln w="19050">
              <a:solidFill>
                <a:schemeClr val="tx1"/>
              </a:solidFill>
              <a:round/>
              <a:headEnd/>
              <a:tailEnd/>
            </a:ln>
            <a:extLst/>
          </p:spPr>
          <p:txBody>
            <a:bodyPr/>
            <a:lstStyle/>
            <a:p>
              <a:pPr>
                <a:defRPr/>
              </a:pPr>
              <a:endParaRPr lang="en-US" sz="2160"/>
            </a:p>
          </p:txBody>
        </p:sp>
        <p:sp>
          <p:nvSpPr>
            <p:cNvPr id="7356" name="Line 70"/>
            <p:cNvSpPr>
              <a:spLocks noChangeShapeType="1"/>
            </p:cNvSpPr>
            <p:nvPr/>
          </p:nvSpPr>
          <p:spPr bwMode="auto">
            <a:xfrm>
              <a:off x="1741" y="571"/>
              <a:ext cx="23" cy="10"/>
            </a:xfrm>
            <a:prstGeom prst="line">
              <a:avLst/>
            </a:prstGeom>
            <a:grpFill/>
            <a:ln w="19050">
              <a:solidFill>
                <a:schemeClr val="tx1"/>
              </a:solidFill>
              <a:round/>
              <a:headEnd/>
              <a:tailEnd/>
            </a:ln>
            <a:extLst/>
          </p:spPr>
          <p:txBody>
            <a:bodyPr/>
            <a:lstStyle/>
            <a:p>
              <a:pPr>
                <a:defRPr/>
              </a:pPr>
              <a:endParaRPr lang="en-US" sz="2160"/>
            </a:p>
          </p:txBody>
        </p:sp>
        <p:sp>
          <p:nvSpPr>
            <p:cNvPr id="7357" name="Line 71"/>
            <p:cNvSpPr>
              <a:spLocks noChangeShapeType="1"/>
            </p:cNvSpPr>
            <p:nvPr/>
          </p:nvSpPr>
          <p:spPr bwMode="auto">
            <a:xfrm>
              <a:off x="1764" y="581"/>
              <a:ext cx="23" cy="15"/>
            </a:xfrm>
            <a:prstGeom prst="line">
              <a:avLst/>
            </a:prstGeom>
            <a:grpFill/>
            <a:ln w="19050">
              <a:solidFill>
                <a:schemeClr val="tx1"/>
              </a:solidFill>
              <a:round/>
              <a:headEnd/>
              <a:tailEnd/>
            </a:ln>
            <a:extLst/>
          </p:spPr>
          <p:txBody>
            <a:bodyPr/>
            <a:lstStyle/>
            <a:p>
              <a:pPr>
                <a:defRPr/>
              </a:pPr>
              <a:endParaRPr lang="en-US" sz="2160"/>
            </a:p>
          </p:txBody>
        </p:sp>
        <p:sp>
          <p:nvSpPr>
            <p:cNvPr id="7358" name="Line 72"/>
            <p:cNvSpPr>
              <a:spLocks noChangeShapeType="1"/>
            </p:cNvSpPr>
            <p:nvPr/>
          </p:nvSpPr>
          <p:spPr bwMode="auto">
            <a:xfrm>
              <a:off x="1787" y="596"/>
              <a:ext cx="24" cy="19"/>
            </a:xfrm>
            <a:prstGeom prst="line">
              <a:avLst/>
            </a:prstGeom>
            <a:grpFill/>
            <a:ln w="19050">
              <a:solidFill>
                <a:schemeClr val="tx1"/>
              </a:solidFill>
              <a:round/>
              <a:headEnd/>
              <a:tailEnd/>
            </a:ln>
            <a:extLst/>
          </p:spPr>
          <p:txBody>
            <a:bodyPr/>
            <a:lstStyle/>
            <a:p>
              <a:pPr>
                <a:defRPr/>
              </a:pPr>
              <a:endParaRPr lang="en-US" sz="2160"/>
            </a:p>
          </p:txBody>
        </p:sp>
        <p:sp>
          <p:nvSpPr>
            <p:cNvPr id="7359" name="Line 73"/>
            <p:cNvSpPr>
              <a:spLocks noChangeShapeType="1"/>
            </p:cNvSpPr>
            <p:nvPr/>
          </p:nvSpPr>
          <p:spPr bwMode="auto">
            <a:xfrm>
              <a:off x="1811" y="615"/>
              <a:ext cx="24" cy="20"/>
            </a:xfrm>
            <a:prstGeom prst="line">
              <a:avLst/>
            </a:prstGeom>
            <a:grpFill/>
            <a:ln w="19050">
              <a:solidFill>
                <a:schemeClr val="tx1"/>
              </a:solidFill>
              <a:round/>
              <a:headEnd/>
              <a:tailEnd/>
            </a:ln>
            <a:extLst/>
          </p:spPr>
          <p:txBody>
            <a:bodyPr/>
            <a:lstStyle/>
            <a:p>
              <a:pPr>
                <a:defRPr/>
              </a:pPr>
              <a:endParaRPr lang="en-US" sz="2160"/>
            </a:p>
          </p:txBody>
        </p:sp>
        <p:sp>
          <p:nvSpPr>
            <p:cNvPr id="7360" name="Line 74"/>
            <p:cNvSpPr>
              <a:spLocks noChangeShapeType="1"/>
            </p:cNvSpPr>
            <p:nvPr/>
          </p:nvSpPr>
          <p:spPr bwMode="auto">
            <a:xfrm>
              <a:off x="1835" y="635"/>
              <a:ext cx="22" cy="24"/>
            </a:xfrm>
            <a:prstGeom prst="line">
              <a:avLst/>
            </a:prstGeom>
            <a:grpFill/>
            <a:ln w="19050">
              <a:solidFill>
                <a:schemeClr val="tx1"/>
              </a:solidFill>
              <a:round/>
              <a:headEnd/>
              <a:tailEnd/>
            </a:ln>
            <a:extLst/>
          </p:spPr>
          <p:txBody>
            <a:bodyPr/>
            <a:lstStyle/>
            <a:p>
              <a:pPr>
                <a:defRPr/>
              </a:pPr>
              <a:endParaRPr lang="en-US" sz="2160"/>
            </a:p>
          </p:txBody>
        </p:sp>
        <p:sp>
          <p:nvSpPr>
            <p:cNvPr id="7361" name="Line 75"/>
            <p:cNvSpPr>
              <a:spLocks noChangeShapeType="1"/>
            </p:cNvSpPr>
            <p:nvPr/>
          </p:nvSpPr>
          <p:spPr bwMode="auto">
            <a:xfrm>
              <a:off x="1857" y="659"/>
              <a:ext cx="25" cy="26"/>
            </a:xfrm>
            <a:prstGeom prst="line">
              <a:avLst/>
            </a:prstGeom>
            <a:grpFill/>
            <a:ln w="19050">
              <a:solidFill>
                <a:schemeClr val="tx1"/>
              </a:solidFill>
              <a:round/>
              <a:headEnd/>
              <a:tailEnd/>
            </a:ln>
            <a:extLst/>
          </p:spPr>
          <p:txBody>
            <a:bodyPr/>
            <a:lstStyle/>
            <a:p>
              <a:pPr>
                <a:defRPr/>
              </a:pPr>
              <a:endParaRPr lang="en-US" sz="2160"/>
            </a:p>
          </p:txBody>
        </p:sp>
        <p:sp>
          <p:nvSpPr>
            <p:cNvPr id="7362" name="Line 76"/>
            <p:cNvSpPr>
              <a:spLocks noChangeShapeType="1"/>
            </p:cNvSpPr>
            <p:nvPr/>
          </p:nvSpPr>
          <p:spPr bwMode="auto">
            <a:xfrm>
              <a:off x="1882" y="685"/>
              <a:ext cx="23" cy="27"/>
            </a:xfrm>
            <a:prstGeom prst="line">
              <a:avLst/>
            </a:prstGeom>
            <a:grpFill/>
            <a:ln w="19050">
              <a:solidFill>
                <a:schemeClr val="tx1"/>
              </a:solidFill>
              <a:round/>
              <a:headEnd/>
              <a:tailEnd/>
            </a:ln>
            <a:extLst/>
          </p:spPr>
          <p:txBody>
            <a:bodyPr/>
            <a:lstStyle/>
            <a:p>
              <a:pPr>
                <a:defRPr/>
              </a:pPr>
              <a:endParaRPr lang="en-US" sz="2160"/>
            </a:p>
          </p:txBody>
        </p:sp>
        <p:sp>
          <p:nvSpPr>
            <p:cNvPr id="7363" name="Line 77"/>
            <p:cNvSpPr>
              <a:spLocks noChangeShapeType="1"/>
            </p:cNvSpPr>
            <p:nvPr/>
          </p:nvSpPr>
          <p:spPr bwMode="auto">
            <a:xfrm>
              <a:off x="1905" y="712"/>
              <a:ext cx="22" cy="28"/>
            </a:xfrm>
            <a:prstGeom prst="line">
              <a:avLst/>
            </a:prstGeom>
            <a:grpFill/>
            <a:ln w="19050">
              <a:solidFill>
                <a:schemeClr val="tx1"/>
              </a:solidFill>
              <a:round/>
              <a:headEnd/>
              <a:tailEnd/>
            </a:ln>
            <a:extLst/>
          </p:spPr>
          <p:txBody>
            <a:bodyPr/>
            <a:lstStyle/>
            <a:p>
              <a:pPr>
                <a:defRPr/>
              </a:pPr>
              <a:endParaRPr lang="en-US" sz="2160"/>
            </a:p>
          </p:txBody>
        </p:sp>
        <p:sp>
          <p:nvSpPr>
            <p:cNvPr id="7364" name="Line 78"/>
            <p:cNvSpPr>
              <a:spLocks noChangeShapeType="1"/>
            </p:cNvSpPr>
            <p:nvPr/>
          </p:nvSpPr>
          <p:spPr bwMode="auto">
            <a:xfrm>
              <a:off x="1927" y="740"/>
              <a:ext cx="25" cy="29"/>
            </a:xfrm>
            <a:prstGeom prst="line">
              <a:avLst/>
            </a:prstGeom>
            <a:grpFill/>
            <a:ln w="19050">
              <a:solidFill>
                <a:schemeClr val="tx1"/>
              </a:solidFill>
              <a:round/>
              <a:headEnd/>
              <a:tailEnd/>
            </a:ln>
            <a:extLst/>
          </p:spPr>
          <p:txBody>
            <a:bodyPr/>
            <a:lstStyle/>
            <a:p>
              <a:pPr>
                <a:defRPr/>
              </a:pPr>
              <a:endParaRPr lang="en-US" sz="2160"/>
            </a:p>
          </p:txBody>
        </p:sp>
        <p:sp>
          <p:nvSpPr>
            <p:cNvPr id="7365" name="Line 79"/>
            <p:cNvSpPr>
              <a:spLocks noChangeShapeType="1"/>
            </p:cNvSpPr>
            <p:nvPr/>
          </p:nvSpPr>
          <p:spPr bwMode="auto">
            <a:xfrm>
              <a:off x="1952" y="769"/>
              <a:ext cx="23" cy="29"/>
            </a:xfrm>
            <a:prstGeom prst="line">
              <a:avLst/>
            </a:prstGeom>
            <a:grpFill/>
            <a:ln w="19050">
              <a:solidFill>
                <a:schemeClr val="tx1"/>
              </a:solidFill>
              <a:round/>
              <a:headEnd/>
              <a:tailEnd/>
            </a:ln>
            <a:extLst/>
          </p:spPr>
          <p:txBody>
            <a:bodyPr/>
            <a:lstStyle/>
            <a:p>
              <a:pPr>
                <a:defRPr/>
              </a:pPr>
              <a:endParaRPr lang="en-US" sz="2160"/>
            </a:p>
          </p:txBody>
        </p:sp>
        <p:sp>
          <p:nvSpPr>
            <p:cNvPr id="7366" name="Line 80"/>
            <p:cNvSpPr>
              <a:spLocks noChangeShapeType="1"/>
            </p:cNvSpPr>
            <p:nvPr/>
          </p:nvSpPr>
          <p:spPr bwMode="auto">
            <a:xfrm>
              <a:off x="1975" y="798"/>
              <a:ext cx="23" cy="29"/>
            </a:xfrm>
            <a:prstGeom prst="line">
              <a:avLst/>
            </a:prstGeom>
            <a:grpFill/>
            <a:ln w="19050">
              <a:solidFill>
                <a:schemeClr val="tx1"/>
              </a:solidFill>
              <a:round/>
              <a:headEnd/>
              <a:tailEnd/>
            </a:ln>
            <a:extLst/>
          </p:spPr>
          <p:txBody>
            <a:bodyPr/>
            <a:lstStyle/>
            <a:p>
              <a:pPr>
                <a:defRPr/>
              </a:pPr>
              <a:endParaRPr lang="en-US" sz="2160"/>
            </a:p>
          </p:txBody>
        </p:sp>
        <p:sp>
          <p:nvSpPr>
            <p:cNvPr id="7367" name="Line 81"/>
            <p:cNvSpPr>
              <a:spLocks noChangeShapeType="1"/>
            </p:cNvSpPr>
            <p:nvPr/>
          </p:nvSpPr>
          <p:spPr bwMode="auto">
            <a:xfrm>
              <a:off x="1998" y="827"/>
              <a:ext cx="25" cy="29"/>
            </a:xfrm>
            <a:prstGeom prst="line">
              <a:avLst/>
            </a:prstGeom>
            <a:grpFill/>
            <a:ln w="19050">
              <a:solidFill>
                <a:schemeClr val="tx1"/>
              </a:solidFill>
              <a:round/>
              <a:headEnd/>
              <a:tailEnd/>
            </a:ln>
            <a:extLst/>
          </p:spPr>
          <p:txBody>
            <a:bodyPr/>
            <a:lstStyle/>
            <a:p>
              <a:pPr>
                <a:defRPr/>
              </a:pPr>
              <a:endParaRPr lang="en-US" sz="2160"/>
            </a:p>
          </p:txBody>
        </p:sp>
        <p:sp>
          <p:nvSpPr>
            <p:cNvPr id="7368" name="Line 82"/>
            <p:cNvSpPr>
              <a:spLocks noChangeShapeType="1"/>
            </p:cNvSpPr>
            <p:nvPr/>
          </p:nvSpPr>
          <p:spPr bwMode="auto">
            <a:xfrm>
              <a:off x="2023" y="856"/>
              <a:ext cx="23" cy="28"/>
            </a:xfrm>
            <a:prstGeom prst="line">
              <a:avLst/>
            </a:prstGeom>
            <a:grpFill/>
            <a:ln w="19050">
              <a:solidFill>
                <a:schemeClr val="tx1"/>
              </a:solidFill>
              <a:round/>
              <a:headEnd/>
              <a:tailEnd/>
            </a:ln>
            <a:extLst/>
          </p:spPr>
          <p:txBody>
            <a:bodyPr/>
            <a:lstStyle/>
            <a:p>
              <a:pPr>
                <a:defRPr/>
              </a:pPr>
              <a:endParaRPr lang="en-US" sz="2160"/>
            </a:p>
          </p:txBody>
        </p:sp>
        <p:sp>
          <p:nvSpPr>
            <p:cNvPr id="7369" name="Line 83"/>
            <p:cNvSpPr>
              <a:spLocks noChangeShapeType="1"/>
            </p:cNvSpPr>
            <p:nvPr/>
          </p:nvSpPr>
          <p:spPr bwMode="auto">
            <a:xfrm>
              <a:off x="2046" y="884"/>
              <a:ext cx="23" cy="27"/>
            </a:xfrm>
            <a:prstGeom prst="line">
              <a:avLst/>
            </a:prstGeom>
            <a:grpFill/>
            <a:ln w="19050">
              <a:solidFill>
                <a:schemeClr val="tx1"/>
              </a:solidFill>
              <a:round/>
              <a:headEnd/>
              <a:tailEnd/>
            </a:ln>
            <a:extLst/>
          </p:spPr>
          <p:txBody>
            <a:bodyPr/>
            <a:lstStyle/>
            <a:p>
              <a:pPr>
                <a:defRPr/>
              </a:pPr>
              <a:endParaRPr lang="en-US" sz="2160"/>
            </a:p>
          </p:txBody>
        </p:sp>
        <p:sp>
          <p:nvSpPr>
            <p:cNvPr id="7370" name="Line 84"/>
            <p:cNvSpPr>
              <a:spLocks noChangeShapeType="1"/>
            </p:cNvSpPr>
            <p:nvPr/>
          </p:nvSpPr>
          <p:spPr bwMode="auto">
            <a:xfrm>
              <a:off x="2069" y="911"/>
              <a:ext cx="24" cy="25"/>
            </a:xfrm>
            <a:prstGeom prst="line">
              <a:avLst/>
            </a:prstGeom>
            <a:grpFill/>
            <a:ln w="19050">
              <a:solidFill>
                <a:schemeClr val="tx1"/>
              </a:solidFill>
              <a:round/>
              <a:headEnd/>
              <a:tailEnd/>
            </a:ln>
            <a:extLst/>
          </p:spPr>
          <p:txBody>
            <a:bodyPr/>
            <a:lstStyle/>
            <a:p>
              <a:pPr>
                <a:defRPr/>
              </a:pPr>
              <a:endParaRPr lang="en-US" sz="2160"/>
            </a:p>
          </p:txBody>
        </p:sp>
        <p:sp>
          <p:nvSpPr>
            <p:cNvPr id="7371" name="Line 85"/>
            <p:cNvSpPr>
              <a:spLocks noChangeShapeType="1"/>
            </p:cNvSpPr>
            <p:nvPr/>
          </p:nvSpPr>
          <p:spPr bwMode="auto">
            <a:xfrm>
              <a:off x="2093" y="936"/>
              <a:ext cx="23" cy="25"/>
            </a:xfrm>
            <a:prstGeom prst="line">
              <a:avLst/>
            </a:prstGeom>
            <a:grpFill/>
            <a:ln w="19050">
              <a:solidFill>
                <a:schemeClr val="tx1"/>
              </a:solidFill>
              <a:round/>
              <a:headEnd/>
              <a:tailEnd/>
            </a:ln>
            <a:extLst/>
          </p:spPr>
          <p:txBody>
            <a:bodyPr/>
            <a:lstStyle/>
            <a:p>
              <a:pPr>
                <a:defRPr/>
              </a:pPr>
              <a:endParaRPr lang="en-US" sz="2160"/>
            </a:p>
          </p:txBody>
        </p:sp>
        <p:sp>
          <p:nvSpPr>
            <p:cNvPr id="7372" name="Line 86"/>
            <p:cNvSpPr>
              <a:spLocks noChangeShapeType="1"/>
            </p:cNvSpPr>
            <p:nvPr/>
          </p:nvSpPr>
          <p:spPr bwMode="auto">
            <a:xfrm>
              <a:off x="2116" y="961"/>
              <a:ext cx="25" cy="23"/>
            </a:xfrm>
            <a:prstGeom prst="line">
              <a:avLst/>
            </a:prstGeom>
            <a:grpFill/>
            <a:ln w="19050">
              <a:solidFill>
                <a:schemeClr val="tx1"/>
              </a:solidFill>
              <a:round/>
              <a:headEnd/>
              <a:tailEnd/>
            </a:ln>
            <a:extLst/>
          </p:spPr>
          <p:txBody>
            <a:bodyPr/>
            <a:lstStyle/>
            <a:p>
              <a:pPr>
                <a:defRPr/>
              </a:pPr>
              <a:endParaRPr lang="en-US" sz="2160"/>
            </a:p>
          </p:txBody>
        </p:sp>
        <p:sp>
          <p:nvSpPr>
            <p:cNvPr id="7373" name="Line 87"/>
            <p:cNvSpPr>
              <a:spLocks noChangeShapeType="1"/>
            </p:cNvSpPr>
            <p:nvPr/>
          </p:nvSpPr>
          <p:spPr bwMode="auto">
            <a:xfrm>
              <a:off x="2141" y="984"/>
              <a:ext cx="23" cy="20"/>
            </a:xfrm>
            <a:prstGeom prst="line">
              <a:avLst/>
            </a:prstGeom>
            <a:grpFill/>
            <a:ln w="19050">
              <a:solidFill>
                <a:schemeClr val="tx1"/>
              </a:solidFill>
              <a:round/>
              <a:headEnd/>
              <a:tailEnd/>
            </a:ln>
            <a:extLst/>
          </p:spPr>
          <p:txBody>
            <a:bodyPr/>
            <a:lstStyle/>
            <a:p>
              <a:pPr>
                <a:defRPr/>
              </a:pPr>
              <a:endParaRPr lang="en-US" sz="2160"/>
            </a:p>
          </p:txBody>
        </p:sp>
        <p:sp>
          <p:nvSpPr>
            <p:cNvPr id="7374" name="Line 88"/>
            <p:cNvSpPr>
              <a:spLocks noChangeShapeType="1"/>
            </p:cNvSpPr>
            <p:nvPr/>
          </p:nvSpPr>
          <p:spPr bwMode="auto">
            <a:xfrm>
              <a:off x="2164" y="1004"/>
              <a:ext cx="23" cy="20"/>
            </a:xfrm>
            <a:prstGeom prst="line">
              <a:avLst/>
            </a:prstGeom>
            <a:grpFill/>
            <a:ln w="19050">
              <a:solidFill>
                <a:schemeClr val="tx1"/>
              </a:solidFill>
              <a:round/>
              <a:headEnd/>
              <a:tailEnd/>
            </a:ln>
            <a:extLst/>
          </p:spPr>
          <p:txBody>
            <a:bodyPr/>
            <a:lstStyle/>
            <a:p>
              <a:pPr>
                <a:defRPr/>
              </a:pPr>
              <a:endParaRPr lang="en-US" sz="2160"/>
            </a:p>
          </p:txBody>
        </p:sp>
        <p:sp>
          <p:nvSpPr>
            <p:cNvPr id="7375" name="Line 89"/>
            <p:cNvSpPr>
              <a:spLocks noChangeShapeType="1"/>
            </p:cNvSpPr>
            <p:nvPr/>
          </p:nvSpPr>
          <p:spPr bwMode="auto">
            <a:xfrm>
              <a:off x="2187" y="1024"/>
              <a:ext cx="25" cy="17"/>
            </a:xfrm>
            <a:prstGeom prst="line">
              <a:avLst/>
            </a:prstGeom>
            <a:grpFill/>
            <a:ln w="19050">
              <a:solidFill>
                <a:schemeClr val="tx1"/>
              </a:solidFill>
              <a:round/>
              <a:headEnd/>
              <a:tailEnd/>
            </a:ln>
            <a:extLst/>
          </p:spPr>
          <p:txBody>
            <a:bodyPr/>
            <a:lstStyle/>
            <a:p>
              <a:pPr>
                <a:defRPr/>
              </a:pPr>
              <a:endParaRPr lang="en-US" sz="2160"/>
            </a:p>
          </p:txBody>
        </p:sp>
        <p:sp>
          <p:nvSpPr>
            <p:cNvPr id="7376" name="Line 90"/>
            <p:cNvSpPr>
              <a:spLocks noChangeShapeType="1"/>
            </p:cNvSpPr>
            <p:nvPr/>
          </p:nvSpPr>
          <p:spPr bwMode="auto">
            <a:xfrm>
              <a:off x="2212" y="1041"/>
              <a:ext cx="22" cy="16"/>
            </a:xfrm>
            <a:prstGeom prst="line">
              <a:avLst/>
            </a:prstGeom>
            <a:grpFill/>
            <a:ln w="19050">
              <a:solidFill>
                <a:schemeClr val="tx1"/>
              </a:solidFill>
              <a:round/>
              <a:headEnd/>
              <a:tailEnd/>
            </a:ln>
            <a:extLst/>
          </p:spPr>
          <p:txBody>
            <a:bodyPr/>
            <a:lstStyle/>
            <a:p>
              <a:pPr>
                <a:defRPr/>
              </a:pPr>
              <a:endParaRPr lang="en-US" sz="2160"/>
            </a:p>
          </p:txBody>
        </p:sp>
        <p:sp>
          <p:nvSpPr>
            <p:cNvPr id="7377" name="Line 91"/>
            <p:cNvSpPr>
              <a:spLocks noChangeShapeType="1"/>
            </p:cNvSpPr>
            <p:nvPr/>
          </p:nvSpPr>
          <p:spPr bwMode="auto">
            <a:xfrm>
              <a:off x="2234" y="1057"/>
              <a:ext cx="24" cy="14"/>
            </a:xfrm>
            <a:prstGeom prst="line">
              <a:avLst/>
            </a:prstGeom>
            <a:grpFill/>
            <a:ln w="19050">
              <a:solidFill>
                <a:schemeClr val="tx1"/>
              </a:solidFill>
              <a:round/>
              <a:headEnd/>
              <a:tailEnd/>
            </a:ln>
            <a:extLst/>
          </p:spPr>
          <p:txBody>
            <a:bodyPr/>
            <a:lstStyle/>
            <a:p>
              <a:pPr>
                <a:defRPr/>
              </a:pPr>
              <a:endParaRPr lang="en-US" sz="2160"/>
            </a:p>
          </p:txBody>
        </p:sp>
        <p:sp>
          <p:nvSpPr>
            <p:cNvPr id="7378" name="Line 92"/>
            <p:cNvSpPr>
              <a:spLocks noChangeShapeType="1"/>
            </p:cNvSpPr>
            <p:nvPr/>
          </p:nvSpPr>
          <p:spPr bwMode="auto">
            <a:xfrm>
              <a:off x="2258" y="1071"/>
              <a:ext cx="24" cy="12"/>
            </a:xfrm>
            <a:prstGeom prst="line">
              <a:avLst/>
            </a:prstGeom>
            <a:grpFill/>
            <a:ln w="19050">
              <a:solidFill>
                <a:schemeClr val="tx1"/>
              </a:solidFill>
              <a:round/>
              <a:headEnd/>
              <a:tailEnd/>
            </a:ln>
            <a:extLst/>
          </p:spPr>
          <p:txBody>
            <a:bodyPr/>
            <a:lstStyle/>
            <a:p>
              <a:pPr>
                <a:defRPr/>
              </a:pPr>
              <a:endParaRPr lang="en-US" sz="2160"/>
            </a:p>
          </p:txBody>
        </p:sp>
        <p:sp>
          <p:nvSpPr>
            <p:cNvPr id="7379" name="Line 93"/>
            <p:cNvSpPr>
              <a:spLocks noChangeShapeType="1"/>
            </p:cNvSpPr>
            <p:nvPr/>
          </p:nvSpPr>
          <p:spPr bwMode="auto">
            <a:xfrm>
              <a:off x="2282" y="1083"/>
              <a:ext cx="23" cy="11"/>
            </a:xfrm>
            <a:prstGeom prst="line">
              <a:avLst/>
            </a:prstGeom>
            <a:grpFill/>
            <a:ln w="19050">
              <a:solidFill>
                <a:schemeClr val="tx1"/>
              </a:solidFill>
              <a:round/>
              <a:headEnd/>
              <a:tailEnd/>
            </a:ln>
            <a:extLst/>
          </p:spPr>
          <p:txBody>
            <a:bodyPr/>
            <a:lstStyle/>
            <a:p>
              <a:pPr>
                <a:defRPr/>
              </a:pPr>
              <a:endParaRPr lang="en-US" sz="2160"/>
            </a:p>
          </p:txBody>
        </p:sp>
        <p:sp>
          <p:nvSpPr>
            <p:cNvPr id="7380" name="Line 94"/>
            <p:cNvSpPr>
              <a:spLocks noChangeShapeType="1"/>
            </p:cNvSpPr>
            <p:nvPr/>
          </p:nvSpPr>
          <p:spPr bwMode="auto">
            <a:xfrm>
              <a:off x="2305" y="1094"/>
              <a:ext cx="23" cy="11"/>
            </a:xfrm>
            <a:prstGeom prst="line">
              <a:avLst/>
            </a:prstGeom>
            <a:grpFill/>
            <a:ln w="19050">
              <a:solidFill>
                <a:schemeClr val="tx1"/>
              </a:solidFill>
              <a:round/>
              <a:headEnd/>
              <a:tailEnd/>
            </a:ln>
            <a:extLst/>
          </p:spPr>
          <p:txBody>
            <a:bodyPr/>
            <a:lstStyle/>
            <a:p>
              <a:pPr>
                <a:defRPr/>
              </a:pPr>
              <a:endParaRPr lang="en-US" sz="2160"/>
            </a:p>
          </p:txBody>
        </p:sp>
        <p:sp>
          <p:nvSpPr>
            <p:cNvPr id="7381" name="Line 95"/>
            <p:cNvSpPr>
              <a:spLocks noChangeShapeType="1"/>
            </p:cNvSpPr>
            <p:nvPr/>
          </p:nvSpPr>
          <p:spPr bwMode="auto">
            <a:xfrm>
              <a:off x="2328" y="1105"/>
              <a:ext cx="25" cy="8"/>
            </a:xfrm>
            <a:prstGeom prst="line">
              <a:avLst/>
            </a:prstGeom>
            <a:grpFill/>
            <a:ln w="19050">
              <a:solidFill>
                <a:schemeClr val="tx1"/>
              </a:solidFill>
              <a:round/>
              <a:headEnd/>
              <a:tailEnd/>
            </a:ln>
            <a:extLst/>
          </p:spPr>
          <p:txBody>
            <a:bodyPr/>
            <a:lstStyle/>
            <a:p>
              <a:pPr>
                <a:defRPr/>
              </a:pPr>
              <a:endParaRPr lang="en-US" sz="2160"/>
            </a:p>
          </p:txBody>
        </p:sp>
        <p:sp>
          <p:nvSpPr>
            <p:cNvPr id="7382" name="Line 96"/>
            <p:cNvSpPr>
              <a:spLocks noChangeShapeType="1"/>
            </p:cNvSpPr>
            <p:nvPr/>
          </p:nvSpPr>
          <p:spPr bwMode="auto">
            <a:xfrm>
              <a:off x="2353" y="1113"/>
              <a:ext cx="22" cy="6"/>
            </a:xfrm>
            <a:prstGeom prst="line">
              <a:avLst/>
            </a:prstGeom>
            <a:grpFill/>
            <a:ln w="19050">
              <a:solidFill>
                <a:schemeClr val="tx1"/>
              </a:solidFill>
              <a:round/>
              <a:headEnd/>
              <a:tailEnd/>
            </a:ln>
            <a:extLst/>
          </p:spPr>
          <p:txBody>
            <a:bodyPr/>
            <a:lstStyle/>
            <a:p>
              <a:pPr>
                <a:defRPr/>
              </a:pPr>
              <a:endParaRPr lang="en-US" sz="2160"/>
            </a:p>
          </p:txBody>
        </p:sp>
        <p:sp>
          <p:nvSpPr>
            <p:cNvPr id="7383" name="Line 97"/>
            <p:cNvSpPr>
              <a:spLocks noChangeShapeType="1"/>
            </p:cNvSpPr>
            <p:nvPr/>
          </p:nvSpPr>
          <p:spPr bwMode="auto">
            <a:xfrm>
              <a:off x="2375" y="1119"/>
              <a:ext cx="23" cy="7"/>
            </a:xfrm>
            <a:prstGeom prst="line">
              <a:avLst/>
            </a:prstGeom>
            <a:grpFill/>
            <a:ln w="19050">
              <a:solidFill>
                <a:schemeClr val="tx1"/>
              </a:solidFill>
              <a:round/>
              <a:headEnd/>
              <a:tailEnd/>
            </a:ln>
            <a:extLst/>
          </p:spPr>
          <p:txBody>
            <a:bodyPr/>
            <a:lstStyle/>
            <a:p>
              <a:pPr>
                <a:defRPr/>
              </a:pPr>
              <a:endParaRPr lang="en-US" sz="2160"/>
            </a:p>
          </p:txBody>
        </p:sp>
        <p:sp>
          <p:nvSpPr>
            <p:cNvPr id="7384" name="Line 98"/>
            <p:cNvSpPr>
              <a:spLocks noChangeShapeType="1"/>
            </p:cNvSpPr>
            <p:nvPr/>
          </p:nvSpPr>
          <p:spPr bwMode="auto">
            <a:xfrm>
              <a:off x="2398" y="1126"/>
              <a:ext cx="25" cy="4"/>
            </a:xfrm>
            <a:prstGeom prst="line">
              <a:avLst/>
            </a:prstGeom>
            <a:grpFill/>
            <a:ln w="19050">
              <a:solidFill>
                <a:schemeClr val="tx1"/>
              </a:solidFill>
              <a:round/>
              <a:headEnd/>
              <a:tailEnd/>
            </a:ln>
            <a:extLst/>
          </p:spPr>
          <p:txBody>
            <a:bodyPr/>
            <a:lstStyle/>
            <a:p>
              <a:pPr>
                <a:defRPr/>
              </a:pPr>
              <a:endParaRPr lang="en-US" sz="2160"/>
            </a:p>
          </p:txBody>
        </p:sp>
        <p:sp>
          <p:nvSpPr>
            <p:cNvPr id="7385" name="Line 99"/>
            <p:cNvSpPr>
              <a:spLocks noChangeShapeType="1"/>
            </p:cNvSpPr>
            <p:nvPr/>
          </p:nvSpPr>
          <p:spPr bwMode="auto">
            <a:xfrm>
              <a:off x="2423" y="1130"/>
              <a:ext cx="23" cy="5"/>
            </a:xfrm>
            <a:prstGeom prst="line">
              <a:avLst/>
            </a:prstGeom>
            <a:grpFill/>
            <a:ln w="19050">
              <a:solidFill>
                <a:schemeClr val="tx1"/>
              </a:solidFill>
              <a:round/>
              <a:headEnd/>
              <a:tailEnd/>
            </a:ln>
            <a:extLst/>
          </p:spPr>
          <p:txBody>
            <a:bodyPr/>
            <a:lstStyle/>
            <a:p>
              <a:pPr>
                <a:defRPr/>
              </a:pPr>
              <a:endParaRPr lang="en-US" sz="2160"/>
            </a:p>
          </p:txBody>
        </p:sp>
        <p:sp>
          <p:nvSpPr>
            <p:cNvPr id="7386" name="Line 100"/>
            <p:cNvSpPr>
              <a:spLocks noChangeShapeType="1"/>
            </p:cNvSpPr>
            <p:nvPr/>
          </p:nvSpPr>
          <p:spPr bwMode="auto">
            <a:xfrm>
              <a:off x="2446" y="1135"/>
              <a:ext cx="23" cy="4"/>
            </a:xfrm>
            <a:prstGeom prst="line">
              <a:avLst/>
            </a:prstGeom>
            <a:grpFill/>
            <a:ln w="19050">
              <a:solidFill>
                <a:schemeClr val="tx1"/>
              </a:solidFill>
              <a:round/>
              <a:headEnd/>
              <a:tailEnd/>
            </a:ln>
            <a:extLst/>
          </p:spPr>
          <p:txBody>
            <a:bodyPr/>
            <a:lstStyle/>
            <a:p>
              <a:pPr>
                <a:defRPr/>
              </a:pPr>
              <a:endParaRPr lang="en-US" sz="2160"/>
            </a:p>
          </p:txBody>
        </p:sp>
        <p:sp>
          <p:nvSpPr>
            <p:cNvPr id="7387" name="Line 101"/>
            <p:cNvSpPr>
              <a:spLocks noChangeShapeType="1"/>
            </p:cNvSpPr>
            <p:nvPr/>
          </p:nvSpPr>
          <p:spPr bwMode="auto">
            <a:xfrm>
              <a:off x="2469" y="1139"/>
              <a:ext cx="25" cy="2"/>
            </a:xfrm>
            <a:prstGeom prst="line">
              <a:avLst/>
            </a:prstGeom>
            <a:grpFill/>
            <a:ln w="19050">
              <a:solidFill>
                <a:schemeClr val="tx1"/>
              </a:solidFill>
              <a:round/>
              <a:headEnd/>
              <a:tailEnd/>
            </a:ln>
            <a:extLst/>
          </p:spPr>
          <p:txBody>
            <a:bodyPr/>
            <a:lstStyle/>
            <a:p>
              <a:pPr>
                <a:defRPr/>
              </a:pPr>
              <a:endParaRPr lang="en-US" sz="2160"/>
            </a:p>
          </p:txBody>
        </p:sp>
        <p:sp>
          <p:nvSpPr>
            <p:cNvPr id="7388" name="Line 102"/>
            <p:cNvSpPr>
              <a:spLocks noChangeShapeType="1"/>
            </p:cNvSpPr>
            <p:nvPr/>
          </p:nvSpPr>
          <p:spPr bwMode="auto">
            <a:xfrm>
              <a:off x="2494" y="1141"/>
              <a:ext cx="22" cy="3"/>
            </a:xfrm>
            <a:prstGeom prst="line">
              <a:avLst/>
            </a:prstGeom>
            <a:grpFill/>
            <a:ln w="19050">
              <a:solidFill>
                <a:schemeClr val="tx1"/>
              </a:solidFill>
              <a:round/>
              <a:headEnd/>
              <a:tailEnd/>
            </a:ln>
            <a:extLst/>
          </p:spPr>
          <p:txBody>
            <a:bodyPr/>
            <a:lstStyle/>
            <a:p>
              <a:pPr>
                <a:defRPr/>
              </a:pPr>
              <a:endParaRPr lang="en-US" sz="2160"/>
            </a:p>
          </p:txBody>
        </p:sp>
        <p:sp>
          <p:nvSpPr>
            <p:cNvPr id="7389" name="Line 103"/>
            <p:cNvSpPr>
              <a:spLocks noChangeShapeType="1"/>
            </p:cNvSpPr>
            <p:nvPr/>
          </p:nvSpPr>
          <p:spPr bwMode="auto">
            <a:xfrm>
              <a:off x="2516" y="1144"/>
              <a:ext cx="23" cy="1"/>
            </a:xfrm>
            <a:prstGeom prst="line">
              <a:avLst/>
            </a:prstGeom>
            <a:grpFill/>
            <a:ln w="19050">
              <a:solidFill>
                <a:schemeClr val="tx1"/>
              </a:solidFill>
              <a:round/>
              <a:headEnd/>
              <a:tailEnd/>
            </a:ln>
            <a:extLst/>
          </p:spPr>
          <p:txBody>
            <a:bodyPr/>
            <a:lstStyle/>
            <a:p>
              <a:pPr>
                <a:defRPr/>
              </a:pPr>
              <a:endParaRPr lang="en-US" sz="2160"/>
            </a:p>
          </p:txBody>
        </p:sp>
        <p:sp>
          <p:nvSpPr>
            <p:cNvPr id="7390" name="Line 104"/>
            <p:cNvSpPr>
              <a:spLocks noChangeShapeType="1"/>
            </p:cNvSpPr>
            <p:nvPr/>
          </p:nvSpPr>
          <p:spPr bwMode="auto">
            <a:xfrm>
              <a:off x="2539" y="1145"/>
              <a:ext cx="25" cy="2"/>
            </a:xfrm>
            <a:prstGeom prst="line">
              <a:avLst/>
            </a:prstGeom>
            <a:grpFill/>
            <a:ln w="19050">
              <a:solidFill>
                <a:schemeClr val="tx1"/>
              </a:solidFill>
              <a:round/>
              <a:headEnd/>
              <a:tailEnd/>
            </a:ln>
            <a:extLst/>
          </p:spPr>
          <p:txBody>
            <a:bodyPr/>
            <a:lstStyle/>
            <a:p>
              <a:pPr>
                <a:defRPr/>
              </a:pPr>
              <a:endParaRPr lang="en-US" sz="2160"/>
            </a:p>
          </p:txBody>
        </p:sp>
        <p:sp>
          <p:nvSpPr>
            <p:cNvPr id="7391" name="Line 105"/>
            <p:cNvSpPr>
              <a:spLocks noChangeShapeType="1"/>
            </p:cNvSpPr>
            <p:nvPr/>
          </p:nvSpPr>
          <p:spPr bwMode="auto">
            <a:xfrm>
              <a:off x="2586" y="1148"/>
              <a:ext cx="23" cy="2"/>
            </a:xfrm>
            <a:prstGeom prst="line">
              <a:avLst/>
            </a:prstGeom>
            <a:grpFill/>
            <a:ln w="19050">
              <a:solidFill>
                <a:schemeClr val="tx1"/>
              </a:solidFill>
              <a:round/>
              <a:headEnd/>
              <a:tailEnd/>
            </a:ln>
            <a:extLst/>
          </p:spPr>
          <p:txBody>
            <a:bodyPr/>
            <a:lstStyle/>
            <a:p>
              <a:pPr>
                <a:defRPr/>
              </a:pPr>
              <a:endParaRPr lang="en-US" sz="2160"/>
            </a:p>
          </p:txBody>
        </p:sp>
        <p:sp>
          <p:nvSpPr>
            <p:cNvPr id="7392" name="Line 106"/>
            <p:cNvSpPr>
              <a:spLocks noChangeShapeType="1"/>
            </p:cNvSpPr>
            <p:nvPr/>
          </p:nvSpPr>
          <p:spPr bwMode="auto">
            <a:xfrm>
              <a:off x="2609" y="1150"/>
              <a:ext cx="25" cy="1"/>
            </a:xfrm>
            <a:prstGeom prst="line">
              <a:avLst/>
            </a:prstGeom>
            <a:grpFill/>
            <a:ln w="19050">
              <a:solidFill>
                <a:schemeClr val="tx1"/>
              </a:solidFill>
              <a:round/>
              <a:headEnd/>
              <a:tailEnd/>
            </a:ln>
            <a:extLst/>
          </p:spPr>
          <p:txBody>
            <a:bodyPr/>
            <a:lstStyle/>
            <a:p>
              <a:pPr>
                <a:defRPr/>
              </a:pPr>
              <a:endParaRPr lang="en-US" sz="2160"/>
            </a:p>
          </p:txBody>
        </p:sp>
        <p:sp>
          <p:nvSpPr>
            <p:cNvPr id="7393" name="Line 107"/>
            <p:cNvSpPr>
              <a:spLocks noChangeShapeType="1"/>
            </p:cNvSpPr>
            <p:nvPr/>
          </p:nvSpPr>
          <p:spPr bwMode="auto">
            <a:xfrm>
              <a:off x="2657" y="1151"/>
              <a:ext cx="24" cy="1"/>
            </a:xfrm>
            <a:prstGeom prst="line">
              <a:avLst/>
            </a:prstGeom>
            <a:grpFill/>
            <a:ln w="19050">
              <a:solidFill>
                <a:schemeClr val="tx1"/>
              </a:solidFill>
              <a:round/>
              <a:headEnd/>
              <a:tailEnd/>
            </a:ln>
            <a:extLst/>
          </p:spPr>
          <p:txBody>
            <a:bodyPr/>
            <a:lstStyle/>
            <a:p>
              <a:pPr>
                <a:defRPr/>
              </a:pPr>
              <a:endParaRPr lang="en-US" sz="2160"/>
            </a:p>
          </p:txBody>
        </p:sp>
        <p:sp>
          <p:nvSpPr>
            <p:cNvPr id="7394" name="Line 108"/>
            <p:cNvSpPr>
              <a:spLocks noChangeShapeType="1"/>
            </p:cNvSpPr>
            <p:nvPr/>
          </p:nvSpPr>
          <p:spPr bwMode="auto">
            <a:xfrm>
              <a:off x="2681" y="1152"/>
              <a:ext cx="23" cy="0"/>
            </a:xfrm>
            <a:prstGeom prst="line">
              <a:avLst/>
            </a:prstGeom>
            <a:grpFill/>
            <a:ln w="19050">
              <a:solidFill>
                <a:schemeClr val="tx1"/>
              </a:solidFill>
              <a:round/>
              <a:headEnd/>
              <a:tailEnd/>
            </a:ln>
            <a:extLst/>
          </p:spPr>
          <p:txBody>
            <a:bodyPr/>
            <a:lstStyle/>
            <a:p>
              <a:pPr>
                <a:defRPr/>
              </a:pPr>
              <a:endParaRPr lang="en-US" sz="2160"/>
            </a:p>
          </p:txBody>
        </p:sp>
        <p:sp>
          <p:nvSpPr>
            <p:cNvPr id="7395" name="Line 109"/>
            <p:cNvSpPr>
              <a:spLocks noChangeShapeType="1"/>
            </p:cNvSpPr>
            <p:nvPr/>
          </p:nvSpPr>
          <p:spPr bwMode="auto">
            <a:xfrm>
              <a:off x="2704" y="1152"/>
              <a:ext cx="24" cy="1"/>
            </a:xfrm>
            <a:prstGeom prst="line">
              <a:avLst/>
            </a:prstGeom>
            <a:grpFill/>
            <a:ln w="19050">
              <a:solidFill>
                <a:schemeClr val="tx1"/>
              </a:solidFill>
              <a:round/>
              <a:headEnd/>
              <a:tailEnd/>
            </a:ln>
            <a:extLst/>
          </p:spPr>
          <p:txBody>
            <a:bodyPr/>
            <a:lstStyle/>
            <a:p>
              <a:pPr>
                <a:defRPr/>
              </a:pPr>
              <a:endParaRPr lang="en-US" sz="2160"/>
            </a:p>
          </p:txBody>
        </p:sp>
        <p:sp>
          <p:nvSpPr>
            <p:cNvPr id="7396" name="Line 110"/>
            <p:cNvSpPr>
              <a:spLocks noChangeShapeType="1"/>
            </p:cNvSpPr>
            <p:nvPr/>
          </p:nvSpPr>
          <p:spPr bwMode="auto">
            <a:xfrm>
              <a:off x="2728" y="1152"/>
              <a:ext cx="23" cy="1"/>
            </a:xfrm>
            <a:prstGeom prst="line">
              <a:avLst/>
            </a:prstGeom>
            <a:grpFill/>
            <a:ln w="19050">
              <a:solidFill>
                <a:schemeClr val="tx1"/>
              </a:solidFill>
              <a:round/>
              <a:headEnd/>
              <a:tailEnd/>
            </a:ln>
            <a:extLst/>
          </p:spPr>
          <p:txBody>
            <a:bodyPr/>
            <a:lstStyle/>
            <a:p>
              <a:pPr>
                <a:defRPr/>
              </a:pPr>
              <a:endParaRPr lang="en-US" sz="2160"/>
            </a:p>
          </p:txBody>
        </p:sp>
        <p:sp>
          <p:nvSpPr>
            <p:cNvPr id="7397" name="Line 111"/>
            <p:cNvSpPr>
              <a:spLocks noChangeShapeType="1"/>
            </p:cNvSpPr>
            <p:nvPr/>
          </p:nvSpPr>
          <p:spPr bwMode="auto">
            <a:xfrm>
              <a:off x="2751" y="1153"/>
              <a:ext cx="24" cy="1"/>
            </a:xfrm>
            <a:prstGeom prst="line">
              <a:avLst/>
            </a:prstGeom>
            <a:grpFill/>
            <a:ln w="19050">
              <a:solidFill>
                <a:schemeClr val="tx1"/>
              </a:solidFill>
              <a:round/>
              <a:headEnd/>
              <a:tailEnd/>
            </a:ln>
            <a:extLst/>
          </p:spPr>
          <p:txBody>
            <a:bodyPr/>
            <a:lstStyle/>
            <a:p>
              <a:pPr>
                <a:defRPr/>
              </a:pPr>
              <a:endParaRPr lang="en-US" sz="2160"/>
            </a:p>
          </p:txBody>
        </p:sp>
        <p:sp>
          <p:nvSpPr>
            <p:cNvPr id="7398" name="Line 112"/>
            <p:cNvSpPr>
              <a:spLocks noChangeShapeType="1"/>
            </p:cNvSpPr>
            <p:nvPr/>
          </p:nvSpPr>
          <p:spPr bwMode="auto">
            <a:xfrm>
              <a:off x="2775" y="1153"/>
              <a:ext cx="23" cy="1"/>
            </a:xfrm>
            <a:prstGeom prst="line">
              <a:avLst/>
            </a:prstGeom>
            <a:grpFill/>
            <a:ln w="19050">
              <a:solidFill>
                <a:schemeClr val="tx1"/>
              </a:solidFill>
              <a:round/>
              <a:headEnd/>
              <a:tailEnd/>
            </a:ln>
            <a:extLst/>
          </p:spPr>
          <p:txBody>
            <a:bodyPr/>
            <a:lstStyle/>
            <a:p>
              <a:pPr>
                <a:defRPr/>
              </a:pPr>
              <a:endParaRPr lang="en-US" sz="2160"/>
            </a:p>
          </p:txBody>
        </p:sp>
        <p:sp>
          <p:nvSpPr>
            <p:cNvPr id="7399" name="Line 113"/>
            <p:cNvSpPr>
              <a:spLocks noChangeShapeType="1"/>
            </p:cNvSpPr>
            <p:nvPr/>
          </p:nvSpPr>
          <p:spPr bwMode="auto">
            <a:xfrm>
              <a:off x="2798" y="1153"/>
              <a:ext cx="24" cy="1"/>
            </a:xfrm>
            <a:prstGeom prst="line">
              <a:avLst/>
            </a:prstGeom>
            <a:grpFill/>
            <a:ln w="19050">
              <a:solidFill>
                <a:schemeClr val="tx1"/>
              </a:solidFill>
              <a:round/>
              <a:headEnd/>
              <a:tailEnd/>
            </a:ln>
            <a:extLst/>
          </p:spPr>
          <p:txBody>
            <a:bodyPr/>
            <a:lstStyle/>
            <a:p>
              <a:pPr>
                <a:defRPr/>
              </a:pPr>
              <a:endParaRPr lang="en-US" sz="2160"/>
            </a:p>
          </p:txBody>
        </p:sp>
        <p:sp>
          <p:nvSpPr>
            <p:cNvPr id="7400" name="Line 114"/>
            <p:cNvSpPr>
              <a:spLocks noChangeShapeType="1"/>
            </p:cNvSpPr>
            <p:nvPr/>
          </p:nvSpPr>
          <p:spPr bwMode="auto">
            <a:xfrm>
              <a:off x="2822" y="1153"/>
              <a:ext cx="23" cy="1"/>
            </a:xfrm>
            <a:prstGeom prst="line">
              <a:avLst/>
            </a:prstGeom>
            <a:grpFill/>
            <a:ln w="19050">
              <a:solidFill>
                <a:schemeClr val="tx1"/>
              </a:solidFill>
              <a:round/>
              <a:headEnd/>
              <a:tailEnd/>
            </a:ln>
            <a:extLst/>
          </p:spPr>
          <p:txBody>
            <a:bodyPr/>
            <a:lstStyle/>
            <a:p>
              <a:pPr>
                <a:defRPr/>
              </a:pPr>
              <a:endParaRPr lang="en-US" sz="2160"/>
            </a:p>
          </p:txBody>
        </p:sp>
        <p:sp>
          <p:nvSpPr>
            <p:cNvPr id="7401" name="Line 115"/>
            <p:cNvSpPr>
              <a:spLocks noChangeShapeType="1"/>
            </p:cNvSpPr>
            <p:nvPr/>
          </p:nvSpPr>
          <p:spPr bwMode="auto">
            <a:xfrm>
              <a:off x="2845" y="1153"/>
              <a:ext cx="23" cy="1"/>
            </a:xfrm>
            <a:prstGeom prst="line">
              <a:avLst/>
            </a:prstGeom>
            <a:grpFill/>
            <a:ln w="19050">
              <a:solidFill>
                <a:schemeClr val="tx1"/>
              </a:solidFill>
              <a:round/>
              <a:headEnd/>
              <a:tailEnd/>
            </a:ln>
            <a:extLst/>
          </p:spPr>
          <p:txBody>
            <a:bodyPr/>
            <a:lstStyle/>
            <a:p>
              <a:pPr>
                <a:defRPr/>
              </a:pPr>
              <a:endParaRPr lang="en-US" sz="2160"/>
            </a:p>
          </p:txBody>
        </p:sp>
        <p:sp>
          <p:nvSpPr>
            <p:cNvPr id="7402" name="Line 116"/>
            <p:cNvSpPr>
              <a:spLocks noChangeShapeType="1"/>
            </p:cNvSpPr>
            <p:nvPr/>
          </p:nvSpPr>
          <p:spPr bwMode="auto">
            <a:xfrm>
              <a:off x="2868" y="1154"/>
              <a:ext cx="25" cy="0"/>
            </a:xfrm>
            <a:prstGeom prst="line">
              <a:avLst/>
            </a:prstGeom>
            <a:grpFill/>
            <a:ln w="19050">
              <a:solidFill>
                <a:schemeClr val="tx1"/>
              </a:solidFill>
              <a:round/>
              <a:headEnd/>
              <a:tailEnd/>
            </a:ln>
            <a:extLst/>
          </p:spPr>
          <p:txBody>
            <a:bodyPr/>
            <a:lstStyle/>
            <a:p>
              <a:pPr>
                <a:defRPr/>
              </a:pPr>
              <a:endParaRPr lang="en-US" sz="2160"/>
            </a:p>
          </p:txBody>
        </p:sp>
        <p:sp>
          <p:nvSpPr>
            <p:cNvPr id="7403" name="Freeform 117"/>
            <p:cNvSpPr>
              <a:spLocks/>
            </p:cNvSpPr>
            <p:nvPr/>
          </p:nvSpPr>
          <p:spPr bwMode="auto">
            <a:xfrm>
              <a:off x="2640" y="1151"/>
              <a:ext cx="16" cy="2"/>
            </a:xfrm>
            <a:custGeom>
              <a:avLst/>
              <a:gdLst>
                <a:gd name="T0" fmla="*/ 1 w 37"/>
                <a:gd name="T1" fmla="*/ 0 h 8"/>
                <a:gd name="T2" fmla="*/ 1 w 37"/>
                <a:gd name="T3" fmla="*/ 0 h 8"/>
                <a:gd name="T4" fmla="*/ 0 w 37"/>
                <a:gd name="T5" fmla="*/ 0 h 8"/>
                <a:gd name="T6" fmla="*/ 0 w 37"/>
                <a:gd name="T7" fmla="*/ 0 h 8"/>
                <a:gd name="T8" fmla="*/ 0 w 37"/>
                <a:gd name="T9" fmla="*/ 0 h 8"/>
                <a:gd name="T10" fmla="*/ 0 w 37"/>
                <a:gd name="T11" fmla="*/ 0 h 8"/>
                <a:gd name="T12" fmla="*/ 0 w 37"/>
                <a:gd name="T13" fmla="*/ 0 h 8"/>
                <a:gd name="T14" fmla="*/ 0 w 37"/>
                <a:gd name="T15" fmla="*/ 0 h 8"/>
                <a:gd name="T16" fmla="*/ 0 w 37"/>
                <a:gd name="T17" fmla="*/ 0 h 8"/>
                <a:gd name="T18" fmla="*/ 1 w 37"/>
                <a:gd name="T19" fmla="*/ 0 h 8"/>
                <a:gd name="T20" fmla="*/ 1 w 3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8"/>
                <a:gd name="T35" fmla="*/ 37 w 3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8">
                  <a:moveTo>
                    <a:pt x="37" y="8"/>
                  </a:moveTo>
                  <a:lnTo>
                    <a:pt x="27" y="5"/>
                  </a:lnTo>
                  <a:lnTo>
                    <a:pt x="13" y="3"/>
                  </a:lnTo>
                  <a:lnTo>
                    <a:pt x="3" y="1"/>
                  </a:lnTo>
                  <a:lnTo>
                    <a:pt x="2" y="0"/>
                  </a:lnTo>
                  <a:lnTo>
                    <a:pt x="0" y="0"/>
                  </a:lnTo>
                  <a:lnTo>
                    <a:pt x="2" y="0"/>
                  </a:lnTo>
                  <a:lnTo>
                    <a:pt x="3" y="1"/>
                  </a:lnTo>
                  <a:lnTo>
                    <a:pt x="13" y="3"/>
                  </a:lnTo>
                  <a:lnTo>
                    <a:pt x="27" y="5"/>
                  </a:lnTo>
                  <a:lnTo>
                    <a:pt x="37" y="8"/>
                  </a:lnTo>
                  <a:close/>
                </a:path>
              </a:pathLst>
            </a:custGeom>
            <a:grpFill/>
            <a:ln w="19050" cmpd="sng">
              <a:solidFill>
                <a:schemeClr val="tx1"/>
              </a:solidFill>
              <a:prstDash val="solid"/>
              <a:round/>
              <a:headEnd/>
              <a:tailEnd/>
            </a:ln>
          </p:spPr>
          <p:txBody>
            <a:bodyPr/>
            <a:lstStyle/>
            <a:p>
              <a:pPr>
                <a:defRPr/>
              </a:pPr>
              <a:endParaRPr lang="en-US" sz="2160"/>
            </a:p>
          </p:txBody>
        </p:sp>
        <p:sp>
          <p:nvSpPr>
            <p:cNvPr id="7404" name="Line 118"/>
            <p:cNvSpPr>
              <a:spLocks noChangeShapeType="1"/>
            </p:cNvSpPr>
            <p:nvPr/>
          </p:nvSpPr>
          <p:spPr bwMode="auto">
            <a:xfrm>
              <a:off x="2229" y="1052"/>
              <a:ext cx="0" cy="108"/>
            </a:xfrm>
            <a:prstGeom prst="line">
              <a:avLst/>
            </a:prstGeom>
            <a:grpFill/>
            <a:ln w="19050">
              <a:solidFill>
                <a:schemeClr val="tx1"/>
              </a:solidFill>
              <a:round/>
              <a:headEnd/>
              <a:tailEnd/>
            </a:ln>
            <a:extLst/>
          </p:spPr>
          <p:txBody>
            <a:bodyPr wrap="none" anchor="ctr"/>
            <a:lstStyle/>
            <a:p>
              <a:pPr>
                <a:defRPr/>
              </a:pPr>
              <a:endParaRPr lang="en-US" sz="2160"/>
            </a:p>
          </p:txBody>
        </p:sp>
      </p:grpSp>
      <p:sp>
        <p:nvSpPr>
          <p:cNvPr id="7174" name="Line 119"/>
          <p:cNvSpPr>
            <a:spLocks noChangeShapeType="1"/>
          </p:cNvSpPr>
          <p:nvPr/>
        </p:nvSpPr>
        <p:spPr bwMode="auto">
          <a:xfrm flipH="1">
            <a:off x="4305301" y="1695450"/>
            <a:ext cx="2305050" cy="424816"/>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sz="2160"/>
          </a:p>
        </p:txBody>
      </p:sp>
      <p:sp>
        <p:nvSpPr>
          <p:cNvPr id="7175" name="Text Box 120"/>
          <p:cNvSpPr txBox="1">
            <a:spLocks noChangeArrowheads="1"/>
          </p:cNvSpPr>
          <p:nvPr/>
        </p:nvSpPr>
        <p:spPr bwMode="auto">
          <a:xfrm>
            <a:off x="6625897" y="1470661"/>
            <a:ext cx="1906291"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r>
              <a:rPr lang="en-US" altLang="en-US" sz="2880">
                <a:latin typeface="Arial" charset="0"/>
              </a:rPr>
              <a:t>Affected</a:t>
            </a:r>
          </a:p>
          <a:p>
            <a:pPr algn="ctr">
              <a:spcBef>
                <a:spcPct val="0"/>
              </a:spcBef>
              <a:buSzTx/>
              <a:buFontTx/>
              <a:buNone/>
            </a:pPr>
            <a:r>
              <a:rPr lang="en-US" altLang="en-US" sz="2880">
                <a:latin typeface="Arial" charset="0"/>
              </a:rPr>
              <a:t>individuals</a:t>
            </a:r>
          </a:p>
        </p:txBody>
      </p:sp>
      <p:sp>
        <p:nvSpPr>
          <p:cNvPr id="7176" name="Text Box 234"/>
          <p:cNvSpPr txBox="1">
            <a:spLocks noChangeArrowheads="1"/>
          </p:cNvSpPr>
          <p:nvPr/>
        </p:nvSpPr>
        <p:spPr bwMode="auto">
          <a:xfrm>
            <a:off x="129541" y="4356735"/>
            <a:ext cx="882645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3360" b="1">
                <a:solidFill>
                  <a:srgbClr val="FF9933"/>
                </a:solidFill>
                <a:latin typeface="Arial" charset="0"/>
              </a:rPr>
              <a:t>For a single questionnaire item score e.g: </a:t>
            </a:r>
            <a:endParaRPr lang="en-US" altLang="en-US" sz="3360" b="1">
              <a:solidFill>
                <a:srgbClr val="FF9933"/>
              </a:solidFill>
              <a:latin typeface="Arial" charset="0"/>
            </a:endParaRPr>
          </a:p>
        </p:txBody>
      </p:sp>
      <p:grpSp>
        <p:nvGrpSpPr>
          <p:cNvPr id="7177" name="Group 1"/>
          <p:cNvGrpSpPr>
            <a:grpSpLocks/>
          </p:cNvGrpSpPr>
          <p:nvPr/>
        </p:nvGrpSpPr>
        <p:grpSpPr bwMode="auto">
          <a:xfrm>
            <a:off x="300991" y="5065396"/>
            <a:ext cx="5619750" cy="1468754"/>
            <a:chOff x="250825" y="4221163"/>
            <a:chExt cx="4683125" cy="1223962"/>
          </a:xfrm>
        </p:grpSpPr>
        <p:sp>
          <p:nvSpPr>
            <p:cNvPr id="7180" name="Rectangle 122"/>
            <p:cNvSpPr>
              <a:spLocks noChangeArrowheads="1"/>
            </p:cNvSpPr>
            <p:nvPr/>
          </p:nvSpPr>
          <p:spPr bwMode="auto">
            <a:xfrm>
              <a:off x="250825" y="4221163"/>
              <a:ext cx="4683125" cy="122396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solidFill>
                  <a:srgbClr val="FFFFFF"/>
                </a:solidFill>
                <a:latin typeface="Arial" charset="0"/>
              </a:endParaRPr>
            </a:p>
          </p:txBody>
        </p:sp>
        <p:grpSp>
          <p:nvGrpSpPr>
            <p:cNvPr id="7181" name="Group 123"/>
            <p:cNvGrpSpPr>
              <a:grpSpLocks/>
            </p:cNvGrpSpPr>
            <p:nvPr/>
          </p:nvGrpSpPr>
          <p:grpSpPr bwMode="auto">
            <a:xfrm>
              <a:off x="1284288" y="5211763"/>
              <a:ext cx="1587" cy="4762"/>
              <a:chOff x="2064" y="3881"/>
              <a:chExt cx="1" cy="4"/>
            </a:xfrm>
          </p:grpSpPr>
          <p:sp>
            <p:nvSpPr>
              <p:cNvPr id="7295" name="Freeform 124"/>
              <p:cNvSpPr>
                <a:spLocks/>
              </p:cNvSpPr>
              <p:nvPr/>
            </p:nvSpPr>
            <p:spPr bwMode="auto">
              <a:xfrm>
                <a:off x="2064" y="3881"/>
                <a:ext cx="1" cy="4"/>
              </a:xfrm>
              <a:custGeom>
                <a:avLst/>
                <a:gdLst>
                  <a:gd name="T0" fmla="*/ 1 w 2"/>
                  <a:gd name="T1" fmla="*/ 0 h 12"/>
                  <a:gd name="T2" fmla="*/ 0 w 2"/>
                  <a:gd name="T3" fmla="*/ 0 h 12"/>
                  <a:gd name="T4" fmla="*/ 1 w 2"/>
                  <a:gd name="T5" fmla="*/ 0 h 12"/>
                  <a:gd name="T6" fmla="*/ 0 60000 65536"/>
                  <a:gd name="T7" fmla="*/ 0 60000 65536"/>
                  <a:gd name="T8" fmla="*/ 0 60000 65536"/>
                  <a:gd name="T9" fmla="*/ 0 w 2"/>
                  <a:gd name="T10" fmla="*/ 0 h 12"/>
                  <a:gd name="T11" fmla="*/ 2 w 2"/>
                  <a:gd name="T12" fmla="*/ 12 h 12"/>
                </a:gdLst>
                <a:ahLst/>
                <a:cxnLst>
                  <a:cxn ang="T6">
                    <a:pos x="T0" y="T1"/>
                  </a:cxn>
                  <a:cxn ang="T7">
                    <a:pos x="T2" y="T3"/>
                  </a:cxn>
                  <a:cxn ang="T8">
                    <a:pos x="T4" y="T5"/>
                  </a:cxn>
                </a:cxnLst>
                <a:rect l="T9" t="T10" r="T11" b="T12"/>
                <a:pathLst>
                  <a:path w="2" h="12">
                    <a:moveTo>
                      <a:pt x="2" y="12"/>
                    </a:moveTo>
                    <a:lnTo>
                      <a:pt x="0" y="0"/>
                    </a:lnTo>
                    <a:lnTo>
                      <a:pt x="2" y="12"/>
                    </a:lnTo>
                    <a:close/>
                  </a:path>
                </a:pathLst>
              </a:custGeom>
              <a:solidFill>
                <a:srgbClr val="00004C"/>
              </a:solidFill>
              <a:ln w="19050" cmpd="sng">
                <a:solidFill>
                  <a:schemeClr val="tx1"/>
                </a:solidFill>
                <a:round/>
                <a:headEnd/>
                <a:tailEnd/>
              </a:ln>
            </p:spPr>
            <p:txBody>
              <a:bodyPr/>
              <a:lstStyle/>
              <a:p>
                <a:endParaRPr lang="en-US" sz="2160"/>
              </a:p>
            </p:txBody>
          </p:sp>
          <p:sp>
            <p:nvSpPr>
              <p:cNvPr id="2" name="Line 125"/>
              <p:cNvSpPr>
                <a:spLocks noChangeShapeType="1"/>
              </p:cNvSpPr>
              <p:nvPr/>
            </p:nvSpPr>
            <p:spPr bwMode="auto">
              <a:xfrm flipH="1" flipV="1">
                <a:off x="2064" y="3881"/>
                <a:ext cx="1" cy="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grpSp>
        <p:grpSp>
          <p:nvGrpSpPr>
            <p:cNvPr id="7182" name="Group 126"/>
            <p:cNvGrpSpPr>
              <a:grpSpLocks/>
            </p:cNvGrpSpPr>
            <p:nvPr/>
          </p:nvGrpSpPr>
          <p:grpSpPr bwMode="auto">
            <a:xfrm>
              <a:off x="4049713" y="5208588"/>
              <a:ext cx="11112" cy="7937"/>
              <a:chOff x="4132" y="3878"/>
              <a:chExt cx="8" cy="7"/>
            </a:xfrm>
          </p:grpSpPr>
          <p:sp>
            <p:nvSpPr>
              <p:cNvPr id="7293" name="Freeform 127"/>
              <p:cNvSpPr>
                <a:spLocks/>
              </p:cNvSpPr>
              <p:nvPr/>
            </p:nvSpPr>
            <p:spPr bwMode="auto">
              <a:xfrm>
                <a:off x="4132" y="3878"/>
                <a:ext cx="8" cy="7"/>
              </a:xfrm>
              <a:custGeom>
                <a:avLst/>
                <a:gdLst>
                  <a:gd name="T0" fmla="*/ 0 w 16"/>
                  <a:gd name="T1" fmla="*/ 0 h 22"/>
                  <a:gd name="T2" fmla="*/ 1 w 16"/>
                  <a:gd name="T3" fmla="*/ 0 h 22"/>
                  <a:gd name="T4" fmla="*/ 0 w 16"/>
                  <a:gd name="T5" fmla="*/ 0 h 22"/>
                  <a:gd name="T6" fmla="*/ 0 60000 65536"/>
                  <a:gd name="T7" fmla="*/ 0 60000 65536"/>
                  <a:gd name="T8" fmla="*/ 0 60000 65536"/>
                  <a:gd name="T9" fmla="*/ 0 w 16"/>
                  <a:gd name="T10" fmla="*/ 0 h 22"/>
                  <a:gd name="T11" fmla="*/ 16 w 16"/>
                  <a:gd name="T12" fmla="*/ 22 h 22"/>
                </a:gdLst>
                <a:ahLst/>
                <a:cxnLst>
                  <a:cxn ang="T6">
                    <a:pos x="T0" y="T1"/>
                  </a:cxn>
                  <a:cxn ang="T7">
                    <a:pos x="T2" y="T3"/>
                  </a:cxn>
                  <a:cxn ang="T8">
                    <a:pos x="T4" y="T5"/>
                  </a:cxn>
                </a:cxnLst>
                <a:rect l="T9" t="T10" r="T11" b="T12"/>
                <a:pathLst>
                  <a:path w="16" h="22">
                    <a:moveTo>
                      <a:pt x="0" y="22"/>
                    </a:moveTo>
                    <a:lnTo>
                      <a:pt x="16" y="0"/>
                    </a:lnTo>
                    <a:lnTo>
                      <a:pt x="0" y="22"/>
                    </a:lnTo>
                    <a:close/>
                  </a:path>
                </a:pathLst>
              </a:custGeom>
              <a:solidFill>
                <a:srgbClr val="00004C"/>
              </a:solidFill>
              <a:ln w="19050" cmpd="sng">
                <a:solidFill>
                  <a:schemeClr val="tx1"/>
                </a:solidFill>
                <a:round/>
                <a:headEnd/>
                <a:tailEnd/>
              </a:ln>
            </p:spPr>
            <p:txBody>
              <a:bodyPr/>
              <a:lstStyle/>
              <a:p>
                <a:endParaRPr lang="en-US" sz="2160"/>
              </a:p>
            </p:txBody>
          </p:sp>
          <p:sp>
            <p:nvSpPr>
              <p:cNvPr id="7294" name="Line 128"/>
              <p:cNvSpPr>
                <a:spLocks noChangeShapeType="1"/>
              </p:cNvSpPr>
              <p:nvPr/>
            </p:nvSpPr>
            <p:spPr bwMode="auto">
              <a:xfrm flipV="1">
                <a:off x="4132" y="3878"/>
                <a:ext cx="8" cy="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grpSp>
        <p:sp>
          <p:nvSpPr>
            <p:cNvPr id="7183" name="Line 129"/>
            <p:cNvSpPr>
              <a:spLocks noChangeShapeType="1"/>
            </p:cNvSpPr>
            <p:nvPr/>
          </p:nvSpPr>
          <p:spPr bwMode="auto">
            <a:xfrm flipH="1">
              <a:off x="766763" y="5233988"/>
              <a:ext cx="39211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84" name="Line 130"/>
            <p:cNvSpPr>
              <a:spLocks noChangeShapeType="1"/>
            </p:cNvSpPr>
            <p:nvPr/>
          </p:nvSpPr>
          <p:spPr bwMode="auto">
            <a:xfrm flipV="1">
              <a:off x="766763" y="4259263"/>
              <a:ext cx="1587" cy="9874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85" name="Rectangle 131"/>
            <p:cNvSpPr>
              <a:spLocks noChangeArrowheads="1"/>
            </p:cNvSpPr>
            <p:nvPr/>
          </p:nvSpPr>
          <p:spPr bwMode="auto">
            <a:xfrm>
              <a:off x="858838" y="5213350"/>
              <a:ext cx="188912" cy="3175"/>
            </a:xfrm>
            <a:prstGeom prst="rect">
              <a:avLst/>
            </a:prstGeom>
            <a:solidFill>
              <a:srgbClr val="00004C"/>
            </a:solidFill>
            <a:ln w="19050">
              <a:solidFill>
                <a:schemeClr val="tx1"/>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7186" name="Rectangle 132"/>
            <p:cNvSpPr>
              <a:spLocks noChangeArrowheads="1"/>
            </p:cNvSpPr>
            <p:nvPr/>
          </p:nvSpPr>
          <p:spPr bwMode="auto">
            <a:xfrm>
              <a:off x="1046163" y="5211763"/>
              <a:ext cx="185737" cy="4762"/>
            </a:xfrm>
            <a:prstGeom prst="rect">
              <a:avLst/>
            </a:prstGeom>
            <a:solidFill>
              <a:srgbClr val="00004C"/>
            </a:solidFill>
            <a:ln w="19050">
              <a:solidFill>
                <a:schemeClr val="tx1"/>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7187" name="Rectangle 133"/>
            <p:cNvSpPr>
              <a:spLocks noChangeArrowheads="1"/>
            </p:cNvSpPr>
            <p:nvPr/>
          </p:nvSpPr>
          <p:spPr bwMode="auto">
            <a:xfrm>
              <a:off x="4030663" y="5210175"/>
              <a:ext cx="188912" cy="6350"/>
            </a:xfrm>
            <a:prstGeom prst="rect">
              <a:avLst/>
            </a:prstGeom>
            <a:solidFill>
              <a:srgbClr val="00004C"/>
            </a:solidFill>
            <a:ln w="19050">
              <a:solidFill>
                <a:schemeClr val="tx1"/>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7188" name="Rectangle 134"/>
            <p:cNvSpPr>
              <a:spLocks noChangeArrowheads="1"/>
            </p:cNvSpPr>
            <p:nvPr/>
          </p:nvSpPr>
          <p:spPr bwMode="auto">
            <a:xfrm>
              <a:off x="4217988" y="5214938"/>
              <a:ext cx="188912" cy="1587"/>
            </a:xfrm>
            <a:prstGeom prst="rect">
              <a:avLst/>
            </a:prstGeom>
            <a:solidFill>
              <a:srgbClr val="00004C"/>
            </a:solidFill>
            <a:ln w="19050">
              <a:solidFill>
                <a:schemeClr val="tx1"/>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7189" name="Rectangle 135"/>
            <p:cNvSpPr>
              <a:spLocks noChangeArrowheads="1"/>
            </p:cNvSpPr>
            <p:nvPr/>
          </p:nvSpPr>
          <p:spPr bwMode="auto">
            <a:xfrm>
              <a:off x="4405313" y="5214938"/>
              <a:ext cx="188912" cy="1587"/>
            </a:xfrm>
            <a:prstGeom prst="rect">
              <a:avLst/>
            </a:prstGeom>
            <a:solidFill>
              <a:srgbClr val="00004C"/>
            </a:solidFill>
            <a:ln w="19050">
              <a:solidFill>
                <a:schemeClr val="tx1"/>
              </a:solidFill>
              <a:miter lim="800000"/>
              <a:headEnd/>
              <a:tailEnd/>
            </a:ln>
          </p:spPr>
          <p:txBody>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lgn="ctr">
                <a:spcBef>
                  <a:spcPct val="0"/>
                </a:spcBef>
                <a:buSzTx/>
                <a:buFontTx/>
                <a:buNone/>
              </a:pPr>
              <a:endParaRPr lang="en-US" altLang="en-US" sz="4800">
                <a:latin typeface="Arial" charset="0"/>
              </a:endParaRPr>
            </a:p>
          </p:txBody>
        </p:sp>
        <p:sp>
          <p:nvSpPr>
            <p:cNvPr id="7190" name="Line 136"/>
            <p:cNvSpPr>
              <a:spLocks noChangeShapeType="1"/>
            </p:cNvSpPr>
            <p:nvPr/>
          </p:nvSpPr>
          <p:spPr bwMode="auto">
            <a:xfrm>
              <a:off x="858838" y="5214938"/>
              <a:ext cx="36512"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1" name="Line 137"/>
            <p:cNvSpPr>
              <a:spLocks noChangeShapeType="1"/>
            </p:cNvSpPr>
            <p:nvPr/>
          </p:nvSpPr>
          <p:spPr bwMode="auto">
            <a:xfrm>
              <a:off x="895350" y="5214938"/>
              <a:ext cx="39688"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2" name="Line 138"/>
            <p:cNvSpPr>
              <a:spLocks noChangeShapeType="1"/>
            </p:cNvSpPr>
            <p:nvPr/>
          </p:nvSpPr>
          <p:spPr bwMode="auto">
            <a:xfrm>
              <a:off x="935038" y="5214938"/>
              <a:ext cx="34925"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3" name="Line 139"/>
            <p:cNvSpPr>
              <a:spLocks noChangeShapeType="1"/>
            </p:cNvSpPr>
            <p:nvPr/>
          </p:nvSpPr>
          <p:spPr bwMode="auto">
            <a:xfrm flipV="1">
              <a:off x="969963" y="5213350"/>
              <a:ext cx="36512"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4" name="Line 140"/>
            <p:cNvSpPr>
              <a:spLocks noChangeShapeType="1"/>
            </p:cNvSpPr>
            <p:nvPr/>
          </p:nvSpPr>
          <p:spPr bwMode="auto">
            <a:xfrm>
              <a:off x="1006475" y="5213350"/>
              <a:ext cx="39688"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5" name="Line 141"/>
            <p:cNvSpPr>
              <a:spLocks noChangeShapeType="1"/>
            </p:cNvSpPr>
            <p:nvPr/>
          </p:nvSpPr>
          <p:spPr bwMode="auto">
            <a:xfrm flipV="1">
              <a:off x="1046163" y="5213350"/>
              <a:ext cx="365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6" name="Line 142"/>
            <p:cNvSpPr>
              <a:spLocks noChangeShapeType="1"/>
            </p:cNvSpPr>
            <p:nvPr/>
          </p:nvSpPr>
          <p:spPr bwMode="auto">
            <a:xfrm flipV="1">
              <a:off x="1119188" y="5210175"/>
              <a:ext cx="39687"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7" name="Line 143"/>
            <p:cNvSpPr>
              <a:spLocks noChangeShapeType="1"/>
            </p:cNvSpPr>
            <p:nvPr/>
          </p:nvSpPr>
          <p:spPr bwMode="auto">
            <a:xfrm flipV="1">
              <a:off x="1158875" y="5210175"/>
              <a:ext cx="36513"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8" name="Line 144"/>
            <p:cNvSpPr>
              <a:spLocks noChangeShapeType="1"/>
            </p:cNvSpPr>
            <p:nvPr/>
          </p:nvSpPr>
          <p:spPr bwMode="auto">
            <a:xfrm flipV="1">
              <a:off x="1195388" y="5207000"/>
              <a:ext cx="36512"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199" name="Line 145"/>
            <p:cNvSpPr>
              <a:spLocks noChangeShapeType="1"/>
            </p:cNvSpPr>
            <p:nvPr/>
          </p:nvSpPr>
          <p:spPr bwMode="auto">
            <a:xfrm flipV="1">
              <a:off x="1231900" y="5205413"/>
              <a:ext cx="39688"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0" name="Line 146"/>
            <p:cNvSpPr>
              <a:spLocks noChangeShapeType="1"/>
            </p:cNvSpPr>
            <p:nvPr/>
          </p:nvSpPr>
          <p:spPr bwMode="auto">
            <a:xfrm flipV="1">
              <a:off x="1271588" y="5202238"/>
              <a:ext cx="34925"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1" name="Line 147"/>
            <p:cNvSpPr>
              <a:spLocks noChangeShapeType="1"/>
            </p:cNvSpPr>
            <p:nvPr/>
          </p:nvSpPr>
          <p:spPr bwMode="auto">
            <a:xfrm flipV="1">
              <a:off x="1306513" y="5200650"/>
              <a:ext cx="36512"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2" name="Line 148"/>
            <p:cNvSpPr>
              <a:spLocks noChangeShapeType="1"/>
            </p:cNvSpPr>
            <p:nvPr/>
          </p:nvSpPr>
          <p:spPr bwMode="auto">
            <a:xfrm flipV="1">
              <a:off x="1343025" y="5195888"/>
              <a:ext cx="39688" cy="47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3" name="Line 149"/>
            <p:cNvSpPr>
              <a:spLocks noChangeShapeType="1"/>
            </p:cNvSpPr>
            <p:nvPr/>
          </p:nvSpPr>
          <p:spPr bwMode="auto">
            <a:xfrm flipV="1">
              <a:off x="1382713" y="5192713"/>
              <a:ext cx="36512"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4" name="Line 150"/>
            <p:cNvSpPr>
              <a:spLocks noChangeShapeType="1"/>
            </p:cNvSpPr>
            <p:nvPr/>
          </p:nvSpPr>
          <p:spPr bwMode="auto">
            <a:xfrm flipV="1">
              <a:off x="1419225" y="5186363"/>
              <a:ext cx="38100"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5" name="Line 151"/>
            <p:cNvSpPr>
              <a:spLocks noChangeShapeType="1"/>
            </p:cNvSpPr>
            <p:nvPr/>
          </p:nvSpPr>
          <p:spPr bwMode="auto">
            <a:xfrm flipV="1">
              <a:off x="1457325" y="5178425"/>
              <a:ext cx="38100" cy="79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6" name="Line 152"/>
            <p:cNvSpPr>
              <a:spLocks noChangeShapeType="1"/>
            </p:cNvSpPr>
            <p:nvPr/>
          </p:nvSpPr>
          <p:spPr bwMode="auto">
            <a:xfrm flipV="1">
              <a:off x="1495425" y="5170488"/>
              <a:ext cx="33338" cy="79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7" name="Line 153"/>
            <p:cNvSpPr>
              <a:spLocks noChangeShapeType="1"/>
            </p:cNvSpPr>
            <p:nvPr/>
          </p:nvSpPr>
          <p:spPr bwMode="auto">
            <a:xfrm flipV="1">
              <a:off x="1528763" y="5160963"/>
              <a:ext cx="41275" cy="95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8" name="Line 154"/>
            <p:cNvSpPr>
              <a:spLocks noChangeShapeType="1"/>
            </p:cNvSpPr>
            <p:nvPr/>
          </p:nvSpPr>
          <p:spPr bwMode="auto">
            <a:xfrm flipV="1">
              <a:off x="1570038" y="5148263"/>
              <a:ext cx="36512" cy="12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09" name="Line 155"/>
            <p:cNvSpPr>
              <a:spLocks noChangeShapeType="1"/>
            </p:cNvSpPr>
            <p:nvPr/>
          </p:nvSpPr>
          <p:spPr bwMode="auto">
            <a:xfrm flipV="1">
              <a:off x="1606550" y="5135563"/>
              <a:ext cx="36513" cy="12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0" name="Line 156"/>
            <p:cNvSpPr>
              <a:spLocks noChangeShapeType="1"/>
            </p:cNvSpPr>
            <p:nvPr/>
          </p:nvSpPr>
          <p:spPr bwMode="auto">
            <a:xfrm flipV="1">
              <a:off x="1643063" y="5119688"/>
              <a:ext cx="38100" cy="158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1" name="Line 157"/>
            <p:cNvSpPr>
              <a:spLocks noChangeShapeType="1"/>
            </p:cNvSpPr>
            <p:nvPr/>
          </p:nvSpPr>
          <p:spPr bwMode="auto">
            <a:xfrm flipV="1">
              <a:off x="1681163" y="5102225"/>
              <a:ext cx="36512" cy="17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2" name="Line 158"/>
            <p:cNvSpPr>
              <a:spLocks noChangeShapeType="1"/>
            </p:cNvSpPr>
            <p:nvPr/>
          </p:nvSpPr>
          <p:spPr bwMode="auto">
            <a:xfrm flipV="1">
              <a:off x="1717675" y="5081588"/>
              <a:ext cx="38100" cy="206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3" name="Line 159"/>
            <p:cNvSpPr>
              <a:spLocks noChangeShapeType="1"/>
            </p:cNvSpPr>
            <p:nvPr/>
          </p:nvSpPr>
          <p:spPr bwMode="auto">
            <a:xfrm flipV="1">
              <a:off x="1755775" y="5060950"/>
              <a:ext cx="36513" cy="206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4" name="Line 160"/>
            <p:cNvSpPr>
              <a:spLocks noChangeShapeType="1"/>
            </p:cNvSpPr>
            <p:nvPr/>
          </p:nvSpPr>
          <p:spPr bwMode="auto">
            <a:xfrm flipV="1">
              <a:off x="1792288" y="5033963"/>
              <a:ext cx="38100" cy="269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5" name="Line 161"/>
            <p:cNvSpPr>
              <a:spLocks noChangeShapeType="1"/>
            </p:cNvSpPr>
            <p:nvPr/>
          </p:nvSpPr>
          <p:spPr bwMode="auto">
            <a:xfrm flipV="1">
              <a:off x="1830388" y="5006975"/>
              <a:ext cx="36512" cy="269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6" name="Line 162"/>
            <p:cNvSpPr>
              <a:spLocks noChangeShapeType="1"/>
            </p:cNvSpPr>
            <p:nvPr/>
          </p:nvSpPr>
          <p:spPr bwMode="auto">
            <a:xfrm flipV="1">
              <a:off x="1866900" y="4975225"/>
              <a:ext cx="38100" cy="317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7" name="Line 163"/>
            <p:cNvSpPr>
              <a:spLocks noChangeShapeType="1"/>
            </p:cNvSpPr>
            <p:nvPr/>
          </p:nvSpPr>
          <p:spPr bwMode="auto">
            <a:xfrm flipV="1">
              <a:off x="1905000" y="4941888"/>
              <a:ext cx="38100" cy="333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8" name="Line 164"/>
            <p:cNvSpPr>
              <a:spLocks noChangeShapeType="1"/>
            </p:cNvSpPr>
            <p:nvPr/>
          </p:nvSpPr>
          <p:spPr bwMode="auto">
            <a:xfrm flipV="1">
              <a:off x="1943100" y="4906963"/>
              <a:ext cx="36513" cy="34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19" name="Line 165"/>
            <p:cNvSpPr>
              <a:spLocks noChangeShapeType="1"/>
            </p:cNvSpPr>
            <p:nvPr/>
          </p:nvSpPr>
          <p:spPr bwMode="auto">
            <a:xfrm flipV="1">
              <a:off x="1979613" y="4867275"/>
              <a:ext cx="38100" cy="396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0" name="Line 166"/>
            <p:cNvSpPr>
              <a:spLocks noChangeShapeType="1"/>
            </p:cNvSpPr>
            <p:nvPr/>
          </p:nvSpPr>
          <p:spPr bwMode="auto">
            <a:xfrm flipV="1">
              <a:off x="2017713" y="4826000"/>
              <a:ext cx="36512" cy="41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1" name="Line 167"/>
            <p:cNvSpPr>
              <a:spLocks noChangeShapeType="1"/>
            </p:cNvSpPr>
            <p:nvPr/>
          </p:nvSpPr>
          <p:spPr bwMode="auto">
            <a:xfrm flipV="1">
              <a:off x="2054225" y="4783138"/>
              <a:ext cx="36513" cy="428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2" name="Line 168"/>
            <p:cNvSpPr>
              <a:spLocks noChangeShapeType="1"/>
            </p:cNvSpPr>
            <p:nvPr/>
          </p:nvSpPr>
          <p:spPr bwMode="auto">
            <a:xfrm flipV="1">
              <a:off x="2090738" y="4738688"/>
              <a:ext cx="38100" cy="44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3" name="Line 169"/>
            <p:cNvSpPr>
              <a:spLocks noChangeShapeType="1"/>
            </p:cNvSpPr>
            <p:nvPr/>
          </p:nvSpPr>
          <p:spPr bwMode="auto">
            <a:xfrm flipV="1">
              <a:off x="2128838" y="4692650"/>
              <a:ext cx="38100" cy="46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4" name="Line 170"/>
            <p:cNvSpPr>
              <a:spLocks noChangeShapeType="1"/>
            </p:cNvSpPr>
            <p:nvPr/>
          </p:nvSpPr>
          <p:spPr bwMode="auto">
            <a:xfrm flipV="1">
              <a:off x="2166938" y="4646613"/>
              <a:ext cx="34925" cy="460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5" name="Line 171"/>
            <p:cNvSpPr>
              <a:spLocks noChangeShapeType="1"/>
            </p:cNvSpPr>
            <p:nvPr/>
          </p:nvSpPr>
          <p:spPr bwMode="auto">
            <a:xfrm flipV="1">
              <a:off x="2201863" y="4602163"/>
              <a:ext cx="39687" cy="44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6" name="Line 172"/>
            <p:cNvSpPr>
              <a:spLocks noChangeShapeType="1"/>
            </p:cNvSpPr>
            <p:nvPr/>
          </p:nvSpPr>
          <p:spPr bwMode="auto">
            <a:xfrm flipV="1">
              <a:off x="2241550" y="4554538"/>
              <a:ext cx="34925" cy="476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7" name="Line 173"/>
            <p:cNvSpPr>
              <a:spLocks noChangeShapeType="1"/>
            </p:cNvSpPr>
            <p:nvPr/>
          </p:nvSpPr>
          <p:spPr bwMode="auto">
            <a:xfrm flipV="1">
              <a:off x="2276475" y="4510088"/>
              <a:ext cx="38100" cy="44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8" name="Line 174"/>
            <p:cNvSpPr>
              <a:spLocks noChangeShapeType="1"/>
            </p:cNvSpPr>
            <p:nvPr/>
          </p:nvSpPr>
          <p:spPr bwMode="auto">
            <a:xfrm flipV="1">
              <a:off x="2314575" y="4467225"/>
              <a:ext cx="38100" cy="428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29" name="Line 175"/>
            <p:cNvSpPr>
              <a:spLocks noChangeShapeType="1"/>
            </p:cNvSpPr>
            <p:nvPr/>
          </p:nvSpPr>
          <p:spPr bwMode="auto">
            <a:xfrm flipV="1">
              <a:off x="2352675" y="4425950"/>
              <a:ext cx="36513" cy="41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0" name="Line 176"/>
            <p:cNvSpPr>
              <a:spLocks noChangeShapeType="1"/>
            </p:cNvSpPr>
            <p:nvPr/>
          </p:nvSpPr>
          <p:spPr bwMode="auto">
            <a:xfrm flipV="1">
              <a:off x="2389188" y="4391025"/>
              <a:ext cx="39687" cy="349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1" name="Line 177"/>
            <p:cNvSpPr>
              <a:spLocks noChangeShapeType="1"/>
            </p:cNvSpPr>
            <p:nvPr/>
          </p:nvSpPr>
          <p:spPr bwMode="auto">
            <a:xfrm flipV="1">
              <a:off x="2428875" y="4357688"/>
              <a:ext cx="36513" cy="333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2" name="Line 178"/>
            <p:cNvSpPr>
              <a:spLocks noChangeShapeType="1"/>
            </p:cNvSpPr>
            <p:nvPr/>
          </p:nvSpPr>
          <p:spPr bwMode="auto">
            <a:xfrm flipV="1">
              <a:off x="2465388" y="4327525"/>
              <a:ext cx="36512" cy="301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3" name="Line 179"/>
            <p:cNvSpPr>
              <a:spLocks noChangeShapeType="1"/>
            </p:cNvSpPr>
            <p:nvPr/>
          </p:nvSpPr>
          <p:spPr bwMode="auto">
            <a:xfrm flipV="1">
              <a:off x="2501900" y="4305300"/>
              <a:ext cx="38100" cy="222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4" name="Line 180"/>
            <p:cNvSpPr>
              <a:spLocks noChangeShapeType="1"/>
            </p:cNvSpPr>
            <p:nvPr/>
          </p:nvSpPr>
          <p:spPr bwMode="auto">
            <a:xfrm flipV="1">
              <a:off x="2540000" y="4287838"/>
              <a:ext cx="36513" cy="17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5" name="Line 181"/>
            <p:cNvSpPr>
              <a:spLocks noChangeShapeType="1"/>
            </p:cNvSpPr>
            <p:nvPr/>
          </p:nvSpPr>
          <p:spPr bwMode="auto">
            <a:xfrm flipV="1">
              <a:off x="2576513" y="4275138"/>
              <a:ext cx="34925" cy="12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6" name="Line 182"/>
            <p:cNvSpPr>
              <a:spLocks noChangeShapeType="1"/>
            </p:cNvSpPr>
            <p:nvPr/>
          </p:nvSpPr>
          <p:spPr bwMode="auto">
            <a:xfrm flipV="1">
              <a:off x="2611438" y="4270375"/>
              <a:ext cx="39687" cy="47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7" name="Line 183"/>
            <p:cNvSpPr>
              <a:spLocks noChangeShapeType="1"/>
            </p:cNvSpPr>
            <p:nvPr/>
          </p:nvSpPr>
          <p:spPr bwMode="auto">
            <a:xfrm>
              <a:off x="2651125" y="4275138"/>
              <a:ext cx="381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8" name="Line 184"/>
            <p:cNvSpPr>
              <a:spLocks noChangeShapeType="1"/>
            </p:cNvSpPr>
            <p:nvPr/>
          </p:nvSpPr>
          <p:spPr bwMode="auto">
            <a:xfrm>
              <a:off x="2689225" y="4270375"/>
              <a:ext cx="34925"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39" name="Line 185"/>
            <p:cNvSpPr>
              <a:spLocks noChangeShapeType="1"/>
            </p:cNvSpPr>
            <p:nvPr/>
          </p:nvSpPr>
          <p:spPr bwMode="auto">
            <a:xfrm>
              <a:off x="2724150" y="4276725"/>
              <a:ext cx="39688" cy="14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0" name="Line 186"/>
            <p:cNvSpPr>
              <a:spLocks noChangeShapeType="1"/>
            </p:cNvSpPr>
            <p:nvPr/>
          </p:nvSpPr>
          <p:spPr bwMode="auto">
            <a:xfrm>
              <a:off x="2763838" y="4291013"/>
              <a:ext cx="36512" cy="158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1" name="Line 187"/>
            <p:cNvSpPr>
              <a:spLocks noChangeShapeType="1"/>
            </p:cNvSpPr>
            <p:nvPr/>
          </p:nvSpPr>
          <p:spPr bwMode="auto">
            <a:xfrm>
              <a:off x="2800350" y="4306888"/>
              <a:ext cx="36513" cy="238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2" name="Line 188"/>
            <p:cNvSpPr>
              <a:spLocks noChangeShapeType="1"/>
            </p:cNvSpPr>
            <p:nvPr/>
          </p:nvSpPr>
          <p:spPr bwMode="auto">
            <a:xfrm>
              <a:off x="2836863" y="4330700"/>
              <a:ext cx="38100" cy="301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3" name="Line 189"/>
            <p:cNvSpPr>
              <a:spLocks noChangeShapeType="1"/>
            </p:cNvSpPr>
            <p:nvPr/>
          </p:nvSpPr>
          <p:spPr bwMode="auto">
            <a:xfrm>
              <a:off x="2874963" y="4360863"/>
              <a:ext cx="38100" cy="317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4" name="Line 190"/>
            <p:cNvSpPr>
              <a:spLocks noChangeShapeType="1"/>
            </p:cNvSpPr>
            <p:nvPr/>
          </p:nvSpPr>
          <p:spPr bwMode="auto">
            <a:xfrm>
              <a:off x="2913063" y="4392613"/>
              <a:ext cx="34925" cy="381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5" name="Line 191"/>
            <p:cNvSpPr>
              <a:spLocks noChangeShapeType="1"/>
            </p:cNvSpPr>
            <p:nvPr/>
          </p:nvSpPr>
          <p:spPr bwMode="auto">
            <a:xfrm>
              <a:off x="2947988" y="4430713"/>
              <a:ext cx="39687" cy="412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6" name="Line 192"/>
            <p:cNvSpPr>
              <a:spLocks noChangeShapeType="1"/>
            </p:cNvSpPr>
            <p:nvPr/>
          </p:nvSpPr>
          <p:spPr bwMode="auto">
            <a:xfrm>
              <a:off x="2987675" y="4471988"/>
              <a:ext cx="36513" cy="428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7" name="Line 193"/>
            <p:cNvSpPr>
              <a:spLocks noChangeShapeType="1"/>
            </p:cNvSpPr>
            <p:nvPr/>
          </p:nvSpPr>
          <p:spPr bwMode="auto">
            <a:xfrm>
              <a:off x="3024188" y="4514850"/>
              <a:ext cx="34925" cy="44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8" name="Line 194"/>
            <p:cNvSpPr>
              <a:spLocks noChangeShapeType="1"/>
            </p:cNvSpPr>
            <p:nvPr/>
          </p:nvSpPr>
          <p:spPr bwMode="auto">
            <a:xfrm>
              <a:off x="3059113" y="4559300"/>
              <a:ext cx="39687" cy="46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49" name="Line 195"/>
            <p:cNvSpPr>
              <a:spLocks noChangeShapeType="1"/>
            </p:cNvSpPr>
            <p:nvPr/>
          </p:nvSpPr>
          <p:spPr bwMode="auto">
            <a:xfrm>
              <a:off x="3098800" y="4605338"/>
              <a:ext cx="36513" cy="460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0" name="Line 196"/>
            <p:cNvSpPr>
              <a:spLocks noChangeShapeType="1"/>
            </p:cNvSpPr>
            <p:nvPr/>
          </p:nvSpPr>
          <p:spPr bwMode="auto">
            <a:xfrm>
              <a:off x="3135313" y="4651375"/>
              <a:ext cx="36512" cy="460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1" name="Line 197"/>
            <p:cNvSpPr>
              <a:spLocks noChangeShapeType="1"/>
            </p:cNvSpPr>
            <p:nvPr/>
          </p:nvSpPr>
          <p:spPr bwMode="auto">
            <a:xfrm>
              <a:off x="3171825" y="4697413"/>
              <a:ext cx="39688" cy="460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2" name="Line 198"/>
            <p:cNvSpPr>
              <a:spLocks noChangeShapeType="1"/>
            </p:cNvSpPr>
            <p:nvPr/>
          </p:nvSpPr>
          <p:spPr bwMode="auto">
            <a:xfrm>
              <a:off x="3211513" y="4743450"/>
              <a:ext cx="36512" cy="444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3" name="Line 199"/>
            <p:cNvSpPr>
              <a:spLocks noChangeShapeType="1"/>
            </p:cNvSpPr>
            <p:nvPr/>
          </p:nvSpPr>
          <p:spPr bwMode="auto">
            <a:xfrm>
              <a:off x="3248025" y="4787900"/>
              <a:ext cx="36513" cy="428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4" name="Line 200"/>
            <p:cNvSpPr>
              <a:spLocks noChangeShapeType="1"/>
            </p:cNvSpPr>
            <p:nvPr/>
          </p:nvSpPr>
          <p:spPr bwMode="auto">
            <a:xfrm>
              <a:off x="3284538" y="4830763"/>
              <a:ext cx="38100" cy="396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5" name="Line 201"/>
            <p:cNvSpPr>
              <a:spLocks noChangeShapeType="1"/>
            </p:cNvSpPr>
            <p:nvPr/>
          </p:nvSpPr>
          <p:spPr bwMode="auto">
            <a:xfrm>
              <a:off x="3322638" y="4870450"/>
              <a:ext cx="36512" cy="396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6" name="Line 202"/>
            <p:cNvSpPr>
              <a:spLocks noChangeShapeType="1"/>
            </p:cNvSpPr>
            <p:nvPr/>
          </p:nvSpPr>
          <p:spPr bwMode="auto">
            <a:xfrm>
              <a:off x="3359150" y="4910138"/>
              <a:ext cx="39688" cy="365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7" name="Line 203"/>
            <p:cNvSpPr>
              <a:spLocks noChangeShapeType="1"/>
            </p:cNvSpPr>
            <p:nvPr/>
          </p:nvSpPr>
          <p:spPr bwMode="auto">
            <a:xfrm>
              <a:off x="3398838" y="4946650"/>
              <a:ext cx="36512" cy="317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8" name="Line 204"/>
            <p:cNvSpPr>
              <a:spLocks noChangeShapeType="1"/>
            </p:cNvSpPr>
            <p:nvPr/>
          </p:nvSpPr>
          <p:spPr bwMode="auto">
            <a:xfrm>
              <a:off x="3435350" y="4978400"/>
              <a:ext cx="36513" cy="317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59" name="Line 205"/>
            <p:cNvSpPr>
              <a:spLocks noChangeShapeType="1"/>
            </p:cNvSpPr>
            <p:nvPr/>
          </p:nvSpPr>
          <p:spPr bwMode="auto">
            <a:xfrm>
              <a:off x="3471863" y="5010150"/>
              <a:ext cx="39687" cy="269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0" name="Line 206"/>
            <p:cNvSpPr>
              <a:spLocks noChangeShapeType="1"/>
            </p:cNvSpPr>
            <p:nvPr/>
          </p:nvSpPr>
          <p:spPr bwMode="auto">
            <a:xfrm>
              <a:off x="3511550" y="5037138"/>
              <a:ext cx="34925" cy="25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1" name="Line 207"/>
            <p:cNvSpPr>
              <a:spLocks noChangeShapeType="1"/>
            </p:cNvSpPr>
            <p:nvPr/>
          </p:nvSpPr>
          <p:spPr bwMode="auto">
            <a:xfrm>
              <a:off x="3546475" y="5062538"/>
              <a:ext cx="38100" cy="222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2" name="Line 208"/>
            <p:cNvSpPr>
              <a:spLocks noChangeShapeType="1"/>
            </p:cNvSpPr>
            <p:nvPr/>
          </p:nvSpPr>
          <p:spPr bwMode="auto">
            <a:xfrm>
              <a:off x="3584575" y="5084763"/>
              <a:ext cx="38100" cy="190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3" name="Line 209"/>
            <p:cNvSpPr>
              <a:spLocks noChangeShapeType="1"/>
            </p:cNvSpPr>
            <p:nvPr/>
          </p:nvSpPr>
          <p:spPr bwMode="auto">
            <a:xfrm>
              <a:off x="3622675" y="5103813"/>
              <a:ext cx="36513" cy="174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4" name="Line 210"/>
            <p:cNvSpPr>
              <a:spLocks noChangeShapeType="1"/>
            </p:cNvSpPr>
            <p:nvPr/>
          </p:nvSpPr>
          <p:spPr bwMode="auto">
            <a:xfrm>
              <a:off x="3659188" y="5121275"/>
              <a:ext cx="36512" cy="174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5" name="Line 211"/>
            <p:cNvSpPr>
              <a:spLocks noChangeShapeType="1"/>
            </p:cNvSpPr>
            <p:nvPr/>
          </p:nvSpPr>
          <p:spPr bwMode="auto">
            <a:xfrm>
              <a:off x="3695700" y="5138738"/>
              <a:ext cx="39688" cy="12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6" name="Line 212"/>
            <p:cNvSpPr>
              <a:spLocks noChangeShapeType="1"/>
            </p:cNvSpPr>
            <p:nvPr/>
          </p:nvSpPr>
          <p:spPr bwMode="auto">
            <a:xfrm>
              <a:off x="3735388" y="5151438"/>
              <a:ext cx="34925" cy="95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7" name="Line 213"/>
            <p:cNvSpPr>
              <a:spLocks noChangeShapeType="1"/>
            </p:cNvSpPr>
            <p:nvPr/>
          </p:nvSpPr>
          <p:spPr bwMode="auto">
            <a:xfrm>
              <a:off x="3770313" y="5160963"/>
              <a:ext cx="36512" cy="111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8" name="Line 214"/>
            <p:cNvSpPr>
              <a:spLocks noChangeShapeType="1"/>
            </p:cNvSpPr>
            <p:nvPr/>
          </p:nvSpPr>
          <p:spPr bwMode="auto">
            <a:xfrm>
              <a:off x="3806825" y="5172075"/>
              <a:ext cx="39688"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69" name="Line 215"/>
            <p:cNvSpPr>
              <a:spLocks noChangeShapeType="1"/>
            </p:cNvSpPr>
            <p:nvPr/>
          </p:nvSpPr>
          <p:spPr bwMode="auto">
            <a:xfrm>
              <a:off x="3846513" y="5178425"/>
              <a:ext cx="36512" cy="79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0" name="Line 216"/>
            <p:cNvSpPr>
              <a:spLocks noChangeShapeType="1"/>
            </p:cNvSpPr>
            <p:nvPr/>
          </p:nvSpPr>
          <p:spPr bwMode="auto">
            <a:xfrm>
              <a:off x="3883025" y="5186363"/>
              <a:ext cx="36513"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1" name="Line 217"/>
            <p:cNvSpPr>
              <a:spLocks noChangeShapeType="1"/>
            </p:cNvSpPr>
            <p:nvPr/>
          </p:nvSpPr>
          <p:spPr bwMode="auto">
            <a:xfrm>
              <a:off x="3919538" y="5192713"/>
              <a:ext cx="39687"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2" name="Line 218"/>
            <p:cNvSpPr>
              <a:spLocks noChangeShapeType="1"/>
            </p:cNvSpPr>
            <p:nvPr/>
          </p:nvSpPr>
          <p:spPr bwMode="auto">
            <a:xfrm>
              <a:off x="3959225" y="5195888"/>
              <a:ext cx="34925" cy="476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3" name="Line 219"/>
            <p:cNvSpPr>
              <a:spLocks noChangeShapeType="1"/>
            </p:cNvSpPr>
            <p:nvPr/>
          </p:nvSpPr>
          <p:spPr bwMode="auto">
            <a:xfrm>
              <a:off x="3994150" y="5200650"/>
              <a:ext cx="36513"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4" name="Line 220"/>
            <p:cNvSpPr>
              <a:spLocks noChangeShapeType="1"/>
            </p:cNvSpPr>
            <p:nvPr/>
          </p:nvSpPr>
          <p:spPr bwMode="auto">
            <a:xfrm>
              <a:off x="4030663" y="5202238"/>
              <a:ext cx="39687"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5" name="Line 221"/>
            <p:cNvSpPr>
              <a:spLocks noChangeShapeType="1"/>
            </p:cNvSpPr>
            <p:nvPr/>
          </p:nvSpPr>
          <p:spPr bwMode="auto">
            <a:xfrm>
              <a:off x="4105275" y="5207000"/>
              <a:ext cx="36513"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6" name="Line 222"/>
            <p:cNvSpPr>
              <a:spLocks noChangeShapeType="1"/>
            </p:cNvSpPr>
            <p:nvPr/>
          </p:nvSpPr>
          <p:spPr bwMode="auto">
            <a:xfrm>
              <a:off x="4141788" y="5210175"/>
              <a:ext cx="39687"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7" name="Line 223"/>
            <p:cNvSpPr>
              <a:spLocks noChangeShapeType="1"/>
            </p:cNvSpPr>
            <p:nvPr/>
          </p:nvSpPr>
          <p:spPr bwMode="auto">
            <a:xfrm>
              <a:off x="4217988" y="5211763"/>
              <a:ext cx="381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8" name="Line 224"/>
            <p:cNvSpPr>
              <a:spLocks noChangeShapeType="1"/>
            </p:cNvSpPr>
            <p:nvPr/>
          </p:nvSpPr>
          <p:spPr bwMode="auto">
            <a:xfrm>
              <a:off x="4256088" y="5213350"/>
              <a:ext cx="365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79" name="Line 225"/>
            <p:cNvSpPr>
              <a:spLocks noChangeShapeType="1"/>
            </p:cNvSpPr>
            <p:nvPr/>
          </p:nvSpPr>
          <p:spPr bwMode="auto">
            <a:xfrm>
              <a:off x="4292600" y="5213350"/>
              <a:ext cx="38100"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0" name="Line 226"/>
            <p:cNvSpPr>
              <a:spLocks noChangeShapeType="1"/>
            </p:cNvSpPr>
            <p:nvPr/>
          </p:nvSpPr>
          <p:spPr bwMode="auto">
            <a:xfrm>
              <a:off x="4330700" y="5213350"/>
              <a:ext cx="36513"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1" name="Line 227"/>
            <p:cNvSpPr>
              <a:spLocks noChangeShapeType="1"/>
            </p:cNvSpPr>
            <p:nvPr/>
          </p:nvSpPr>
          <p:spPr bwMode="auto">
            <a:xfrm>
              <a:off x="4367213" y="5214938"/>
              <a:ext cx="381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2" name="Line 228"/>
            <p:cNvSpPr>
              <a:spLocks noChangeShapeType="1"/>
            </p:cNvSpPr>
            <p:nvPr/>
          </p:nvSpPr>
          <p:spPr bwMode="auto">
            <a:xfrm>
              <a:off x="4405313" y="5214938"/>
              <a:ext cx="36512"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3" name="Line 229"/>
            <p:cNvSpPr>
              <a:spLocks noChangeShapeType="1"/>
            </p:cNvSpPr>
            <p:nvPr/>
          </p:nvSpPr>
          <p:spPr bwMode="auto">
            <a:xfrm>
              <a:off x="4441825" y="5214938"/>
              <a:ext cx="381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4" name="Line 230"/>
            <p:cNvSpPr>
              <a:spLocks noChangeShapeType="1"/>
            </p:cNvSpPr>
            <p:nvPr/>
          </p:nvSpPr>
          <p:spPr bwMode="auto">
            <a:xfrm>
              <a:off x="4479925" y="5214938"/>
              <a:ext cx="36513"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5" name="Line 231"/>
            <p:cNvSpPr>
              <a:spLocks noChangeShapeType="1"/>
            </p:cNvSpPr>
            <p:nvPr/>
          </p:nvSpPr>
          <p:spPr bwMode="auto">
            <a:xfrm>
              <a:off x="4516438" y="5214938"/>
              <a:ext cx="36512"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6" name="Line 232"/>
            <p:cNvSpPr>
              <a:spLocks noChangeShapeType="1"/>
            </p:cNvSpPr>
            <p:nvPr/>
          </p:nvSpPr>
          <p:spPr bwMode="auto">
            <a:xfrm>
              <a:off x="4552950" y="5216525"/>
              <a:ext cx="39688"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7" name="Freeform 233"/>
            <p:cNvSpPr>
              <a:spLocks/>
            </p:cNvSpPr>
            <p:nvPr/>
          </p:nvSpPr>
          <p:spPr bwMode="auto">
            <a:xfrm>
              <a:off x="4191000" y="5211763"/>
              <a:ext cx="25400" cy="3175"/>
            </a:xfrm>
            <a:custGeom>
              <a:avLst/>
              <a:gdLst>
                <a:gd name="T0" fmla="*/ 2147483647 w 37"/>
                <a:gd name="T1" fmla="*/ 2147483647 h 8"/>
                <a:gd name="T2" fmla="*/ 2147483647 w 37"/>
                <a:gd name="T3" fmla="*/ 2147483647 h 8"/>
                <a:gd name="T4" fmla="*/ 2147483647 w 37"/>
                <a:gd name="T5" fmla="*/ 2147483647 h 8"/>
                <a:gd name="T6" fmla="*/ 2147483647 w 37"/>
                <a:gd name="T7" fmla="*/ 2147483647 h 8"/>
                <a:gd name="T8" fmla="*/ 2147483647 w 37"/>
                <a:gd name="T9" fmla="*/ 0 h 8"/>
                <a:gd name="T10" fmla="*/ 0 w 37"/>
                <a:gd name="T11" fmla="*/ 0 h 8"/>
                <a:gd name="T12" fmla="*/ 2147483647 w 37"/>
                <a:gd name="T13" fmla="*/ 0 h 8"/>
                <a:gd name="T14" fmla="*/ 2147483647 w 37"/>
                <a:gd name="T15" fmla="*/ 2147483647 h 8"/>
                <a:gd name="T16" fmla="*/ 2147483647 w 37"/>
                <a:gd name="T17" fmla="*/ 2147483647 h 8"/>
                <a:gd name="T18" fmla="*/ 2147483647 w 37"/>
                <a:gd name="T19" fmla="*/ 2147483647 h 8"/>
                <a:gd name="T20" fmla="*/ 2147483647 w 37"/>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8"/>
                <a:gd name="T35" fmla="*/ 37 w 3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8">
                  <a:moveTo>
                    <a:pt x="37" y="8"/>
                  </a:moveTo>
                  <a:lnTo>
                    <a:pt x="27" y="5"/>
                  </a:lnTo>
                  <a:lnTo>
                    <a:pt x="13" y="3"/>
                  </a:lnTo>
                  <a:lnTo>
                    <a:pt x="3" y="1"/>
                  </a:lnTo>
                  <a:lnTo>
                    <a:pt x="2" y="0"/>
                  </a:lnTo>
                  <a:lnTo>
                    <a:pt x="0" y="0"/>
                  </a:lnTo>
                  <a:lnTo>
                    <a:pt x="2" y="0"/>
                  </a:lnTo>
                  <a:lnTo>
                    <a:pt x="3" y="1"/>
                  </a:lnTo>
                  <a:lnTo>
                    <a:pt x="13" y="3"/>
                  </a:lnTo>
                  <a:lnTo>
                    <a:pt x="27" y="5"/>
                  </a:lnTo>
                  <a:lnTo>
                    <a:pt x="37" y="8"/>
                  </a:lnTo>
                  <a:close/>
                </a:path>
              </a:pathLst>
            </a:custGeom>
            <a:solidFill>
              <a:srgbClr val="00004C"/>
            </a:solidFill>
            <a:ln w="19050" cmpd="sng">
              <a:solidFill>
                <a:schemeClr val="tx1"/>
              </a:solidFill>
              <a:prstDash val="solid"/>
              <a:round/>
              <a:headEnd/>
              <a:tailEnd/>
            </a:ln>
          </p:spPr>
          <p:txBody>
            <a:bodyPr/>
            <a:lstStyle/>
            <a:p>
              <a:endParaRPr lang="en-US" sz="2160"/>
            </a:p>
          </p:txBody>
        </p:sp>
        <p:sp>
          <p:nvSpPr>
            <p:cNvPr id="7288" name="Line 235"/>
            <p:cNvSpPr>
              <a:spLocks noChangeShapeType="1"/>
            </p:cNvSpPr>
            <p:nvPr/>
          </p:nvSpPr>
          <p:spPr bwMode="auto">
            <a:xfrm>
              <a:off x="2843213" y="4365625"/>
              <a:ext cx="0" cy="863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89" name="Text Box 236"/>
            <p:cNvSpPr txBox="1">
              <a:spLocks noChangeArrowheads="1"/>
            </p:cNvSpPr>
            <p:nvPr/>
          </p:nvSpPr>
          <p:spPr bwMode="auto">
            <a:xfrm>
              <a:off x="2473325" y="4786313"/>
              <a:ext cx="352928" cy="507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3360">
                  <a:latin typeface="Arial" charset="0"/>
                </a:rPr>
                <a:t>0</a:t>
              </a:r>
              <a:endParaRPr lang="en-US" altLang="en-US" sz="3360">
                <a:latin typeface="Arial" charset="0"/>
              </a:endParaRPr>
            </a:p>
          </p:txBody>
        </p:sp>
        <p:sp>
          <p:nvSpPr>
            <p:cNvPr id="7290" name="Text Box 237"/>
            <p:cNvSpPr txBox="1">
              <a:spLocks noChangeArrowheads="1"/>
            </p:cNvSpPr>
            <p:nvPr/>
          </p:nvSpPr>
          <p:spPr bwMode="auto">
            <a:xfrm>
              <a:off x="2822575" y="4814888"/>
              <a:ext cx="32487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2880">
                  <a:latin typeface="Arial" charset="0"/>
                </a:rPr>
                <a:t>1</a:t>
              </a:r>
              <a:endParaRPr lang="en-US" altLang="en-US" sz="2880">
                <a:latin typeface="Arial" charset="0"/>
              </a:endParaRPr>
            </a:p>
          </p:txBody>
        </p:sp>
        <p:sp>
          <p:nvSpPr>
            <p:cNvPr id="7291" name="Line 238"/>
            <p:cNvSpPr>
              <a:spLocks noChangeShapeType="1"/>
            </p:cNvSpPr>
            <p:nvPr/>
          </p:nvSpPr>
          <p:spPr bwMode="auto">
            <a:xfrm>
              <a:off x="3203575" y="4724400"/>
              <a:ext cx="0" cy="5048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160"/>
            </a:p>
          </p:txBody>
        </p:sp>
        <p:sp>
          <p:nvSpPr>
            <p:cNvPr id="7292" name="Text Box 239"/>
            <p:cNvSpPr txBox="1">
              <a:spLocks noChangeArrowheads="1"/>
            </p:cNvSpPr>
            <p:nvPr/>
          </p:nvSpPr>
          <p:spPr bwMode="auto">
            <a:xfrm>
              <a:off x="3144838" y="4822825"/>
              <a:ext cx="32487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2880">
                  <a:latin typeface="Arial" charset="0"/>
                </a:rPr>
                <a:t>2</a:t>
              </a:r>
              <a:endParaRPr lang="en-US" altLang="en-US" sz="2880">
                <a:latin typeface="Arial" charset="0"/>
              </a:endParaRPr>
            </a:p>
          </p:txBody>
        </p:sp>
      </p:grpSp>
      <p:sp>
        <p:nvSpPr>
          <p:cNvPr id="7178" name="Text Box 240"/>
          <p:cNvSpPr txBox="1">
            <a:spLocks noChangeArrowheads="1"/>
          </p:cNvSpPr>
          <p:nvPr/>
        </p:nvSpPr>
        <p:spPr bwMode="auto">
          <a:xfrm>
            <a:off x="7033260" y="4970146"/>
            <a:ext cx="299633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GB" altLang="en-US" sz="3360">
                <a:latin typeface="Arial" charset="0"/>
              </a:rPr>
              <a:t>0 = not at all</a:t>
            </a:r>
          </a:p>
          <a:p>
            <a:pPr>
              <a:spcBef>
                <a:spcPct val="0"/>
              </a:spcBef>
              <a:buSzTx/>
              <a:buFontTx/>
              <a:buNone/>
            </a:pPr>
            <a:r>
              <a:rPr lang="en-GB" altLang="en-US" sz="3360">
                <a:latin typeface="Arial" charset="0"/>
              </a:rPr>
              <a:t>1 = sometimes</a:t>
            </a:r>
          </a:p>
          <a:p>
            <a:pPr>
              <a:spcBef>
                <a:spcPct val="0"/>
              </a:spcBef>
              <a:buSzTx/>
              <a:buFontTx/>
              <a:buNone/>
            </a:pPr>
            <a:r>
              <a:rPr lang="en-GB" altLang="en-US" sz="3360">
                <a:latin typeface="Arial" charset="0"/>
              </a:rPr>
              <a:t>2 = always</a:t>
            </a:r>
            <a:endParaRPr lang="en-US" altLang="en-US" sz="3360">
              <a:latin typeface="Arial" charset="0"/>
            </a:endParaRPr>
          </a:p>
        </p:txBody>
      </p:sp>
      <p:sp>
        <p:nvSpPr>
          <p:cNvPr id="7179" name="Text Box 241"/>
          <p:cNvSpPr txBox="1">
            <a:spLocks noChangeArrowheads="1"/>
          </p:cNvSpPr>
          <p:nvPr/>
        </p:nvSpPr>
        <p:spPr bwMode="auto">
          <a:xfrm>
            <a:off x="198120" y="6930390"/>
            <a:ext cx="1077468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SzPct val="100000"/>
              <a:buChar char="•"/>
              <a:defRPr sz="3200">
                <a:solidFill>
                  <a:schemeClr val="tx1"/>
                </a:solidFill>
                <a:latin typeface="Times New Roman" pitchFamily="18" charset="0"/>
              </a:defRPr>
            </a:lvl1pPr>
            <a:lvl2pPr marL="742950" indent="-285750" algn="l">
              <a:spcBef>
                <a:spcPct val="20000"/>
              </a:spcBef>
              <a:buSzPct val="100000"/>
              <a:buChar char="–"/>
              <a:defRPr sz="2800">
                <a:solidFill>
                  <a:schemeClr val="tx1"/>
                </a:solidFill>
                <a:latin typeface="Times New Roman" pitchFamily="18" charset="0"/>
              </a:defRPr>
            </a:lvl2pPr>
            <a:lvl3pPr marL="1143000" indent="-228600" algn="l">
              <a:spcBef>
                <a:spcPct val="20000"/>
              </a:spcBef>
              <a:buSzPct val="100000"/>
              <a:buChar char="•"/>
              <a:defRPr sz="2400">
                <a:solidFill>
                  <a:schemeClr val="tx1"/>
                </a:solidFill>
                <a:latin typeface="Times New Roman" pitchFamily="18" charset="0"/>
              </a:defRPr>
            </a:lvl3pPr>
            <a:lvl4pPr marL="1600200" indent="-228600" algn="l">
              <a:spcBef>
                <a:spcPct val="20000"/>
              </a:spcBef>
              <a:buSzPct val="100000"/>
              <a:buChar char="–"/>
              <a:defRPr sz="2000">
                <a:solidFill>
                  <a:schemeClr val="tx1"/>
                </a:solidFill>
                <a:latin typeface="Times New Roman" pitchFamily="18" charset="0"/>
              </a:defRPr>
            </a:lvl4pPr>
            <a:lvl5pPr marL="2057400" indent="-228600" algn="l">
              <a:spcBef>
                <a:spcPct val="20000"/>
              </a:spcBef>
              <a:buSzPct val="100000"/>
              <a:buChar char="•"/>
              <a:defRPr sz="2000">
                <a:solidFill>
                  <a:schemeClr val="tx1"/>
                </a:solidFill>
                <a:latin typeface="Times New Roman" pitchFamily="18" charset="0"/>
              </a:defRPr>
            </a:lvl5pPr>
            <a:lvl6pPr marL="2514600" indent="-228600" eaLnBrk="0" fontAlgn="base" hangingPunct="0">
              <a:spcBef>
                <a:spcPct val="20000"/>
              </a:spcBef>
              <a:spcAft>
                <a:spcPct val="0"/>
              </a:spcAft>
              <a:buSzPct val="100000"/>
              <a:buChar char="•"/>
              <a:defRPr sz="2000">
                <a:solidFill>
                  <a:schemeClr val="tx1"/>
                </a:solidFill>
                <a:latin typeface="Times New Roman" pitchFamily="18" charset="0"/>
              </a:defRPr>
            </a:lvl6pPr>
            <a:lvl7pPr marL="2971800" indent="-228600" eaLnBrk="0" fontAlgn="base" hangingPunct="0">
              <a:spcBef>
                <a:spcPct val="20000"/>
              </a:spcBef>
              <a:spcAft>
                <a:spcPct val="0"/>
              </a:spcAft>
              <a:buSzPct val="100000"/>
              <a:buChar char="•"/>
              <a:defRPr sz="2000">
                <a:solidFill>
                  <a:schemeClr val="tx1"/>
                </a:solidFill>
                <a:latin typeface="Times New Roman" pitchFamily="18" charset="0"/>
              </a:defRPr>
            </a:lvl7pPr>
            <a:lvl8pPr marL="3429000" indent="-228600" eaLnBrk="0" fontAlgn="base" hangingPunct="0">
              <a:spcBef>
                <a:spcPct val="20000"/>
              </a:spcBef>
              <a:spcAft>
                <a:spcPct val="0"/>
              </a:spcAft>
              <a:buSzPct val="100000"/>
              <a:buChar char="•"/>
              <a:defRPr sz="2000">
                <a:solidFill>
                  <a:schemeClr val="tx1"/>
                </a:solidFill>
                <a:latin typeface="Times New Roman" pitchFamily="18" charset="0"/>
              </a:defRPr>
            </a:lvl8pPr>
            <a:lvl9pPr marL="3886200" indent="-228600" eaLnBrk="0" fontAlgn="base" hangingPunct="0">
              <a:spcBef>
                <a:spcPct val="20000"/>
              </a:spcBef>
              <a:spcAft>
                <a:spcPct val="0"/>
              </a:spcAft>
              <a:buSzPct val="100000"/>
              <a:buChar char="•"/>
              <a:defRPr sz="2000">
                <a:solidFill>
                  <a:schemeClr val="tx1"/>
                </a:solidFill>
                <a:latin typeface="Times New Roman" pitchFamily="18" charset="0"/>
              </a:defRPr>
            </a:lvl9pPr>
          </a:lstStyle>
          <a:p>
            <a:pPr>
              <a:spcBef>
                <a:spcPct val="0"/>
              </a:spcBef>
              <a:buSzTx/>
              <a:buFontTx/>
              <a:buNone/>
            </a:pPr>
            <a:r>
              <a:rPr lang="en-US" altLang="en-US" sz="2880">
                <a:solidFill>
                  <a:srgbClr val="FFFFFF"/>
                </a:solidFill>
                <a:latin typeface="Arial" charset="0"/>
              </a:rPr>
              <a:t>Does not make sense to talk about prevalence: we simply count the endorsements of each response category </a:t>
            </a:r>
          </a:p>
        </p:txBody>
      </p:sp>
    </p:spTree>
    <p:extLst>
      <p:ext uri="{BB962C8B-B14F-4D97-AF65-F5344CB8AC3E}">
        <p14:creationId xmlns:p14="http://schemas.microsoft.com/office/powerpoint/2010/main" val="270147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Intuition behind the Liability Threshold Model (LTM) </a:t>
            </a:r>
          </a:p>
        </p:txBody>
      </p:sp>
      <p:sp>
        <p:nvSpPr>
          <p:cNvPr id="3" name="Content Placeholder 2"/>
          <p:cNvSpPr>
            <a:spLocks noGrp="1"/>
          </p:cNvSpPr>
          <p:nvPr>
            <p:ph idx="1"/>
          </p:nvPr>
        </p:nvSpPr>
        <p:spPr/>
        <p:txBody>
          <a:bodyPr>
            <a:normAutofit/>
          </a:bodyPr>
          <a:lstStyle/>
          <a:p>
            <a:r>
              <a:rPr lang="en-US" dirty="0"/>
              <a:t>We can only observe binary outcomes, affected or unaffected, but people can be more or less affected.</a:t>
            </a:r>
          </a:p>
          <a:p>
            <a:r>
              <a:rPr lang="en-US" dirty="0"/>
              <a:t>Since the variables are latent (and therefore not directly observed) we cannot estimate the means and variances we did for continuous variables.</a:t>
            </a:r>
          </a:p>
          <a:p>
            <a:r>
              <a:rPr lang="en-US" dirty="0"/>
              <a:t>Thus, we have to make assumptions about them (pretend that they are some arbitrary value).</a:t>
            </a:r>
          </a:p>
          <a:p>
            <a:pPr lvl="1"/>
            <a:endParaRPr lang="en-US" dirty="0"/>
          </a:p>
        </p:txBody>
      </p:sp>
    </p:spTree>
    <p:extLst>
      <p:ext uri="{BB962C8B-B14F-4D97-AF65-F5344CB8AC3E}">
        <p14:creationId xmlns:p14="http://schemas.microsoft.com/office/powerpoint/2010/main" val="3699201567"/>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4144</TotalTime>
  <Words>2280</Words>
  <Application>Microsoft Macintosh PowerPoint</Application>
  <PresentationFormat>Custom</PresentationFormat>
  <Paragraphs>293</Paragraphs>
  <Slides>31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Calibri Light</vt:lpstr>
      <vt:lpstr>Symbol</vt:lpstr>
      <vt:lpstr>Tahoma</vt:lpstr>
      <vt:lpstr>Times New Roman</vt:lpstr>
      <vt:lpstr>Office Theme</vt:lpstr>
      <vt:lpstr>Equation</vt:lpstr>
      <vt:lpstr>Document</vt:lpstr>
      <vt:lpstr>Ordinal Data</vt:lpstr>
      <vt:lpstr>Analysis of ordinal variables</vt:lpstr>
      <vt:lpstr>Ordinal data</vt:lpstr>
      <vt:lpstr>Problems with the treating binary variables as continuous</vt:lpstr>
      <vt:lpstr>Two Ways of Thinking about Binary Dependent Variables</vt:lpstr>
      <vt:lpstr>Binary Variables as indicators of Latent Continuous Variables</vt:lpstr>
      <vt:lpstr>Intuition behind the Liability Threshold Model (LTM) </vt:lpstr>
      <vt:lpstr>PowerPoint Presentation</vt:lpstr>
      <vt:lpstr>Intuition behind the Liability Threshold Model (LTM) </vt:lpstr>
      <vt:lpstr>Identifying Assumptions</vt:lpstr>
      <vt:lpstr>Identifying Assumptions of Ordinal Associations</vt:lpstr>
      <vt:lpstr>Intuitive explanation of thresholds in the univariate normal distribution</vt:lpstr>
      <vt:lpstr>Intuitive explanation of thresholds in the univariate normal distribution</vt:lpstr>
      <vt:lpstr>Intuitive explanation of thresholds in the univariate normal distribution</vt:lpstr>
      <vt:lpstr>Bivariate normal distribution</vt:lpstr>
      <vt:lpstr>Two binary traits (e.g. data from twins)</vt:lpstr>
      <vt:lpstr>Joint Liability Threshold Model for twin pairs </vt:lpstr>
      <vt:lpstr>PowerPoint Presentation</vt:lpstr>
      <vt:lpstr>PowerPoint Presentation</vt:lpstr>
      <vt:lpstr>Expected cell  proportions </vt:lpstr>
      <vt:lpstr>PowerPoint Presentation</vt:lpstr>
      <vt:lpstr>Intuition behind the Liability Threshold Model  with Multiple Cutpoints</vt:lpstr>
      <vt:lpstr>Comparison between the regression of the latent y* and the observed y</vt:lpstr>
      <vt:lpstr>PowerPoint Presentation</vt:lpstr>
      <vt:lpstr>What alternative assumptions could we make?</vt:lpstr>
      <vt:lpstr>PowerPoint Presentation</vt:lpstr>
      <vt:lpstr>Bivariate Ordinal Likelihood</vt:lpstr>
      <vt:lpstr>Twin Models</vt:lpstr>
      <vt:lpstr>ACE Liability Model</vt:lpstr>
      <vt:lpstr>Summary</vt:lpstr>
      <vt:lpstr>Power issues</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Ordinal Data</dc:title>
  <dc:creator>Verhulst, Bradley</dc:creator>
  <cp:lastModifiedBy>Verhulst, Bradley</cp:lastModifiedBy>
  <cp:revision>28</cp:revision>
  <dcterms:created xsi:type="dcterms:W3CDTF">2018-03-02T18:49:07Z</dcterms:created>
  <dcterms:modified xsi:type="dcterms:W3CDTF">2018-03-05T20:53:31Z</dcterms:modified>
</cp:coreProperties>
</file>