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ck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titl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rm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Testing moderation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457200" y="1828800"/>
            <a:ext cx="7814880" cy="23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take away form the practical are the following: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umx makes fitting moderation models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NCREDIBLY easy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Interpreting the results you obtain is non-trivial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Resist your (or your supervisors/reviewers) urge to test hypothesis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Picking 1 best model only serves the human urge for “definitive” conclusions.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Testing moderation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4480560" y="15544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3"/>
          <p:cNvSpPr/>
          <p:nvPr/>
        </p:nvSpPr>
        <p:spPr>
          <a:xfrm>
            <a:off x="1408320" y="265176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4389120" y="256032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5"/>
          <p:cNvSpPr/>
          <p:nvPr/>
        </p:nvSpPr>
        <p:spPr>
          <a:xfrm>
            <a:off x="7589520" y="24868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6"/>
          <p:cNvSpPr/>
          <p:nvPr/>
        </p:nvSpPr>
        <p:spPr>
          <a:xfrm>
            <a:off x="694944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7"/>
          <p:cNvSpPr/>
          <p:nvPr/>
        </p:nvSpPr>
        <p:spPr>
          <a:xfrm>
            <a:off x="832104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8"/>
          <p:cNvSpPr/>
          <p:nvPr/>
        </p:nvSpPr>
        <p:spPr>
          <a:xfrm>
            <a:off x="365760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9"/>
          <p:cNvSpPr/>
          <p:nvPr/>
        </p:nvSpPr>
        <p:spPr>
          <a:xfrm>
            <a:off x="502920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10"/>
          <p:cNvSpPr/>
          <p:nvPr/>
        </p:nvSpPr>
        <p:spPr>
          <a:xfrm>
            <a:off x="640080" y="4225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11"/>
          <p:cNvSpPr/>
          <p:nvPr/>
        </p:nvSpPr>
        <p:spPr>
          <a:xfrm>
            <a:off x="2103120" y="4225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Line 12"/>
          <p:cNvSpPr/>
          <p:nvPr/>
        </p:nvSpPr>
        <p:spPr>
          <a:xfrm flipH="1">
            <a:off x="4937760" y="2286000"/>
            <a:ext cx="91440" cy="2743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Line 13"/>
          <p:cNvSpPr/>
          <p:nvPr/>
        </p:nvSpPr>
        <p:spPr>
          <a:xfrm flipH="1">
            <a:off x="2468880" y="2194560"/>
            <a:ext cx="2194560" cy="5486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Line 14"/>
          <p:cNvSpPr/>
          <p:nvPr/>
        </p:nvSpPr>
        <p:spPr>
          <a:xfrm>
            <a:off x="5486400" y="2194560"/>
            <a:ext cx="2286000" cy="4572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Line 15"/>
          <p:cNvSpPr/>
          <p:nvPr/>
        </p:nvSpPr>
        <p:spPr>
          <a:xfrm flipH="1">
            <a:off x="1188720" y="3383280"/>
            <a:ext cx="822960" cy="8424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16"/>
          <p:cNvSpPr/>
          <p:nvPr/>
        </p:nvSpPr>
        <p:spPr>
          <a:xfrm>
            <a:off x="2011680" y="3383280"/>
            <a:ext cx="640080" cy="8424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Line 17"/>
          <p:cNvSpPr/>
          <p:nvPr/>
        </p:nvSpPr>
        <p:spPr>
          <a:xfrm flipH="1">
            <a:off x="4297680" y="3291840"/>
            <a:ext cx="640080" cy="10058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Line 18"/>
          <p:cNvSpPr/>
          <p:nvPr/>
        </p:nvSpPr>
        <p:spPr>
          <a:xfrm>
            <a:off x="4937760" y="3291840"/>
            <a:ext cx="640080" cy="10058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Line 19"/>
          <p:cNvSpPr/>
          <p:nvPr/>
        </p:nvSpPr>
        <p:spPr>
          <a:xfrm flipH="1">
            <a:off x="7589520" y="3218400"/>
            <a:ext cx="548640" cy="10792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Line 20"/>
          <p:cNvSpPr/>
          <p:nvPr/>
        </p:nvSpPr>
        <p:spPr>
          <a:xfrm>
            <a:off x="8138160" y="3218400"/>
            <a:ext cx="822960" cy="10792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21"/>
          <p:cNvSpPr/>
          <p:nvPr/>
        </p:nvSpPr>
        <p:spPr>
          <a:xfrm>
            <a:off x="731520" y="5760720"/>
            <a:ext cx="8777160" cy="10962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moderation (only means moderation)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Line 22"/>
          <p:cNvSpPr/>
          <p:nvPr/>
        </p:nvSpPr>
        <p:spPr>
          <a:xfrm>
            <a:off x="1280160" y="4956840"/>
            <a:ext cx="731520" cy="986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Line 23"/>
          <p:cNvSpPr/>
          <p:nvPr/>
        </p:nvSpPr>
        <p:spPr>
          <a:xfrm flipH="1">
            <a:off x="2011680" y="4956840"/>
            <a:ext cx="731520" cy="986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Line 24"/>
          <p:cNvSpPr/>
          <p:nvPr/>
        </p:nvSpPr>
        <p:spPr>
          <a:xfrm>
            <a:off x="4297680" y="5028840"/>
            <a:ext cx="822960" cy="7318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Line 25"/>
          <p:cNvSpPr/>
          <p:nvPr/>
        </p:nvSpPr>
        <p:spPr>
          <a:xfrm flipH="1">
            <a:off x="5120640" y="5028840"/>
            <a:ext cx="548640" cy="7318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Line 26"/>
          <p:cNvSpPr/>
          <p:nvPr/>
        </p:nvSpPr>
        <p:spPr>
          <a:xfrm>
            <a:off x="7589520" y="5028840"/>
            <a:ext cx="731520" cy="914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Line 27"/>
          <p:cNvSpPr/>
          <p:nvPr/>
        </p:nvSpPr>
        <p:spPr>
          <a:xfrm flipH="1">
            <a:off x="8321040" y="5028840"/>
            <a:ext cx="640080" cy="914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Testing moderation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480560" y="15544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1408320" y="265176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4389120" y="256032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7589520" y="24868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6"/>
          <p:cNvSpPr/>
          <p:nvPr/>
        </p:nvSpPr>
        <p:spPr>
          <a:xfrm>
            <a:off x="694944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7"/>
          <p:cNvSpPr/>
          <p:nvPr/>
        </p:nvSpPr>
        <p:spPr>
          <a:xfrm>
            <a:off x="832104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8"/>
          <p:cNvSpPr/>
          <p:nvPr/>
        </p:nvSpPr>
        <p:spPr>
          <a:xfrm>
            <a:off x="365760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9"/>
          <p:cNvSpPr/>
          <p:nvPr/>
        </p:nvSpPr>
        <p:spPr>
          <a:xfrm>
            <a:off x="5029200" y="4297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10"/>
          <p:cNvSpPr/>
          <p:nvPr/>
        </p:nvSpPr>
        <p:spPr>
          <a:xfrm>
            <a:off x="640080" y="4225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11"/>
          <p:cNvSpPr/>
          <p:nvPr/>
        </p:nvSpPr>
        <p:spPr>
          <a:xfrm>
            <a:off x="2103120" y="4225680"/>
            <a:ext cx="1187280" cy="7300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Line 12"/>
          <p:cNvSpPr/>
          <p:nvPr/>
        </p:nvSpPr>
        <p:spPr>
          <a:xfrm flipH="1">
            <a:off x="4937760" y="2286000"/>
            <a:ext cx="91440" cy="2743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Line 13"/>
          <p:cNvSpPr/>
          <p:nvPr/>
        </p:nvSpPr>
        <p:spPr>
          <a:xfrm flipH="1">
            <a:off x="2468880" y="2194560"/>
            <a:ext cx="2194560" cy="548640"/>
          </a:xfrm>
          <a:prstGeom prst="line">
            <a:avLst/>
          </a:prstGeom>
          <a:ln>
            <a:solidFill>
              <a:srgbClr val="ed1c2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Line 14"/>
          <p:cNvSpPr/>
          <p:nvPr/>
        </p:nvSpPr>
        <p:spPr>
          <a:xfrm>
            <a:off x="5486400" y="2194560"/>
            <a:ext cx="2286000" cy="4572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Line 15"/>
          <p:cNvSpPr/>
          <p:nvPr/>
        </p:nvSpPr>
        <p:spPr>
          <a:xfrm flipH="1">
            <a:off x="1188720" y="3383280"/>
            <a:ext cx="822960" cy="8424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Line 16"/>
          <p:cNvSpPr/>
          <p:nvPr/>
        </p:nvSpPr>
        <p:spPr>
          <a:xfrm>
            <a:off x="2011680" y="3383280"/>
            <a:ext cx="640080" cy="8424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Line 17"/>
          <p:cNvSpPr/>
          <p:nvPr/>
        </p:nvSpPr>
        <p:spPr>
          <a:xfrm flipH="1">
            <a:off x="4297680" y="3291840"/>
            <a:ext cx="640080" cy="10058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Line 18"/>
          <p:cNvSpPr/>
          <p:nvPr/>
        </p:nvSpPr>
        <p:spPr>
          <a:xfrm>
            <a:off x="4937760" y="3291840"/>
            <a:ext cx="640080" cy="1005840"/>
          </a:xfrm>
          <a:prstGeom prst="line">
            <a:avLst/>
          </a:prstGeom>
          <a:ln>
            <a:solidFill>
              <a:srgbClr val="ed1c2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Line 19"/>
          <p:cNvSpPr/>
          <p:nvPr/>
        </p:nvSpPr>
        <p:spPr>
          <a:xfrm flipH="1">
            <a:off x="7589520" y="3218400"/>
            <a:ext cx="548640" cy="10792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Line 20"/>
          <p:cNvSpPr/>
          <p:nvPr/>
        </p:nvSpPr>
        <p:spPr>
          <a:xfrm>
            <a:off x="8138160" y="3218400"/>
            <a:ext cx="822960" cy="1079280"/>
          </a:xfrm>
          <a:prstGeom prst="line">
            <a:avLst/>
          </a:prstGeom>
          <a:ln>
            <a:solidFill>
              <a:srgbClr val="ed1c2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21"/>
          <p:cNvSpPr/>
          <p:nvPr/>
        </p:nvSpPr>
        <p:spPr>
          <a:xfrm>
            <a:off x="731520" y="5760720"/>
            <a:ext cx="8777160" cy="10962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moderation (only means moderation)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Line 22"/>
          <p:cNvSpPr/>
          <p:nvPr/>
        </p:nvSpPr>
        <p:spPr>
          <a:xfrm>
            <a:off x="1280160" y="4956840"/>
            <a:ext cx="731520" cy="986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Line 23"/>
          <p:cNvSpPr/>
          <p:nvPr/>
        </p:nvSpPr>
        <p:spPr>
          <a:xfrm flipH="1">
            <a:off x="2011680" y="4956840"/>
            <a:ext cx="731520" cy="986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Line 24"/>
          <p:cNvSpPr/>
          <p:nvPr/>
        </p:nvSpPr>
        <p:spPr>
          <a:xfrm>
            <a:off x="4297680" y="5028840"/>
            <a:ext cx="822960" cy="7318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Line 25"/>
          <p:cNvSpPr/>
          <p:nvPr/>
        </p:nvSpPr>
        <p:spPr>
          <a:xfrm flipH="1">
            <a:off x="5120640" y="5028840"/>
            <a:ext cx="548640" cy="7318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Line 26"/>
          <p:cNvSpPr/>
          <p:nvPr/>
        </p:nvSpPr>
        <p:spPr>
          <a:xfrm>
            <a:off x="7589520" y="5028840"/>
            <a:ext cx="731520" cy="914760"/>
          </a:xfrm>
          <a:prstGeom prst="line">
            <a:avLst/>
          </a:prstGeom>
          <a:ln>
            <a:solidFill>
              <a:srgbClr val="ed1c2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Line 27"/>
          <p:cNvSpPr/>
          <p:nvPr/>
        </p:nvSpPr>
        <p:spPr>
          <a:xfrm flipH="1">
            <a:off x="8321040" y="5028840"/>
            <a:ext cx="640080" cy="914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AIC(c)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640080" y="2286000"/>
            <a:ext cx="8868600" cy="482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AIC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-2 logL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+2V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4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4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AICc =-2logL + 2V + </a:t>
            </a:r>
            <a:r>
              <a:rPr b="0" lang="en-US" sz="4400" spc="-1" strike="noStrike" baseline="-33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( 2V(V+1)/(n - V – 1))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4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Models with smaller AIC values are to be preferred.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AIC(c) Weights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640080" y="1828800"/>
            <a:ext cx="8868600" cy="482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Models 1 through K, each model i has an AIC(c)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(AIC)=AIC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-minAIC.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L(M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|data) </a:t>
            </a:r>
            <a:r>
              <a:rPr b="0" lang="en-US" sz="2800" spc="-1" strike="noStrike">
                <a:solidFill>
                  <a:srgbClr val="ed1c2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proportional to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exp(- .5* D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(AIC))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Conditional prob M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L(M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|data) / sum(L(M</a:t>
            </a:r>
            <a:r>
              <a:rPr b="0" lang="en-US" sz="28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1:k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|data))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Conditional prob M</a:t>
            </a:r>
            <a:r>
              <a:rPr b="0" lang="en-US" sz="22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exp(- .5* D</a:t>
            </a:r>
            <a:r>
              <a:rPr b="0" lang="en-US" sz="22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(AIC)) / sum(exp(- .5* D</a:t>
            </a:r>
            <a:r>
              <a:rPr b="0" lang="en-US" sz="22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1:k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(AIC)))</a:t>
            </a:r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Application>LibreOffice/5.2.7.2$Linux_X86_64 LibreOffice_project/20m0$Build-2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2018-03-05T17:18:02Z</dcterms:created>
  <dc:creator>Michel Nivard</dc:creator>
  <dc:description/>
  <dc:language>en-US</dc:language>
  <cp:lastModifiedBy/>
  <dcterms:modified xsi:type="dcterms:W3CDTF">2018-03-06T14:21:47Z</dcterms:modified>
  <cp:revision>7</cp:revision>
  <dc:subject/>
  <dc:title/>
</cp:coreProperties>
</file>