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notesSlides/_rels/notesSlide17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14.xml.rels" ContentType="application/vnd.openxmlformats-package.relationships+xml"/>
  <Override PartName="/ppt/notesSlides/notesSlide17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_rels/presentation.xml.rels" ContentType="application/vnd.openxmlformats-package.relationships+xml"/>
  <Override PartName="/ppt/media/image59.png" ContentType="image/png"/>
  <Override PartName="/ppt/media/image58.png" ContentType="image/png"/>
  <Override PartName="/ppt/media/image56.png" ContentType="image/png"/>
  <Override PartName="/ppt/media/image55.png" ContentType="image/png"/>
  <Override PartName="/ppt/media/image50.jpeg" ContentType="image/jpeg"/>
  <Override PartName="/ppt/media/image49.jpeg" ContentType="image/jpeg"/>
  <Override PartName="/ppt/media/image48.jpeg" ContentType="image/jpeg"/>
  <Override PartName="/ppt/media/image47.png" ContentType="image/png"/>
  <Override PartName="/ppt/media/image46.png" ContentType="image/png"/>
  <Override PartName="/ppt/media/image45.png" ContentType="image/png"/>
  <Override PartName="/ppt/media/image43.png" ContentType="image/png"/>
  <Override PartName="/ppt/media/image44.jpeg" ContentType="image/jpeg"/>
  <Override PartName="/ppt/media/image40.jpeg" ContentType="image/jpeg"/>
  <Override PartName="/ppt/media/image39.png" ContentType="image/png"/>
  <Override PartName="/ppt/media/image51.jpeg" ContentType="image/jpeg"/>
  <Override PartName="/ppt/media/image38.jpeg" ContentType="image/jpeg"/>
  <Override PartName="/ppt/media/image37.png" ContentType="image/png"/>
  <Override PartName="/ppt/media/image36.png" ContentType="image/png"/>
  <Override PartName="/ppt/media/image35.png" ContentType="image/png"/>
  <Override PartName="/ppt/media/image34.png" ContentType="image/png"/>
  <Override PartName="/ppt/media/image33.png" ContentType="image/png"/>
  <Override PartName="/ppt/media/image32.png" ContentType="image/png"/>
  <Override PartName="/ppt/media/image28.tif" ContentType="image/tiff"/>
  <Override PartName="/ppt/media/image27.png" ContentType="image/png"/>
  <Override PartName="/ppt/media/image24.tif" ContentType="image/tiff"/>
  <Override PartName="/ppt/media/image6.tif" ContentType="image/tiff"/>
  <Override PartName="/ppt/media/image21.tif" ContentType="image/tiff"/>
  <Override PartName="/ppt/media/image5.tif" ContentType="image/tiff"/>
  <Override PartName="/ppt/media/image20.tif" ContentType="image/tiff"/>
  <Override PartName="/ppt/media/image31.png" ContentType="image/png"/>
  <Override PartName="/ppt/media/image19.tif" ContentType="image/tiff"/>
  <Override PartName="/ppt/media/image30.png" ContentType="image/png"/>
  <Override PartName="/ppt/media/image18.tif" ContentType="image/tiff"/>
  <Override PartName="/ppt/media/image17.tif" ContentType="image/tiff"/>
  <Override PartName="/ppt/media/image16.tif" ContentType="image/tiff"/>
  <Override PartName="/ppt/media/image15.png" ContentType="image/png"/>
  <Override PartName="/ppt/media/image14.png" ContentType="image/png"/>
  <Override PartName="/ppt/media/image13.png" ContentType="image/png"/>
  <Override PartName="/ppt/media/image12.png" ContentType="image/png"/>
  <Override PartName="/ppt/media/image8.wmf" ContentType="image/x-wmf"/>
  <Override PartName="/ppt/media/image10.png" ContentType="image/png"/>
  <Override PartName="/ppt/media/image26.tif" ContentType="image/tiff"/>
  <Override PartName="/ppt/media/image11.png" ContentType="image/png"/>
  <Override PartName="/ppt/media/image9.wmf" ContentType="image/x-wmf"/>
  <Override PartName="/ppt/media/image25.tif" ContentType="image/tiff"/>
  <Override PartName="/ppt/media/image57.png" ContentType="image/png"/>
  <Override PartName="/ppt/media/image7.png" ContentType="image/png"/>
  <Override PartName="/ppt/media/image54.tif" ContentType="image/tiff"/>
  <Override PartName="/ppt/media/image4.tif" ContentType="image/tiff"/>
  <Override PartName="/ppt/media/image42.jpeg" ContentType="image/jpeg"/>
  <Override PartName="/ppt/media/image22.tif" ContentType="image/tiff"/>
  <Override PartName="/ppt/media/image52.tif" ContentType="image/tiff"/>
  <Override PartName="/ppt/media/image2.tif" ContentType="image/tiff"/>
  <Override PartName="/ppt/media/image23.tif" ContentType="image/tiff"/>
  <Override PartName="/ppt/media/image53.tif" ContentType="image/tiff"/>
  <Override PartName="/ppt/media/image3.tif" ContentType="image/tiff"/>
  <Override PartName="/ppt/media/image41.png" ContentType="image/png"/>
  <Override PartName="/ppt/media/image29.tif" ContentType="image/tiff"/>
  <Override PartName="/ppt/media/image1.jpeg" ContentType="image/jpeg"/>
  <Override PartName="/ppt/slides/slide75.xml" ContentType="application/vnd.openxmlformats-officedocument.presentationml.slide+xml"/>
  <Override PartName="/ppt/slides/slide74.xml" ContentType="application/vnd.openxmlformats-officedocument.presentationml.slide+xml"/>
  <Override PartName="/ppt/slides/slide73.xml" ContentType="application/vnd.openxmlformats-officedocument.presentationml.slide+xml"/>
  <Override PartName="/ppt/slides/slide72.xml" ContentType="application/vnd.openxmlformats-officedocument.presentationml.slide+xml"/>
  <Override PartName="/ppt/slides/slide71.xml" ContentType="application/vnd.openxmlformats-officedocument.presentationml.slide+xml"/>
  <Override PartName="/ppt/slides/slide70.xml" ContentType="application/vnd.openxmlformats-officedocument.presentationml.slide+xml"/>
  <Override PartName="/ppt/slides/slide68.xml" ContentType="application/vnd.openxmlformats-officedocument.presentationml.slide+xml"/>
  <Override PartName="/ppt/slides/slide67.xml" ContentType="application/vnd.openxmlformats-officedocument.presentationml.slide+xml"/>
  <Override PartName="/ppt/slides/slide66.xml" ContentType="application/vnd.openxmlformats-officedocument.presentationml.slide+xml"/>
  <Override PartName="/ppt/slides/slide65.xml" ContentType="application/vnd.openxmlformats-officedocument.presentationml.slide+xml"/>
  <Override PartName="/ppt/slides/slide64.xml" ContentType="application/vnd.openxmlformats-officedocument.presentationml.slide+xml"/>
  <Override PartName="/ppt/slides/slide63.xml" ContentType="application/vnd.openxmlformats-officedocument.presentationml.slide+xml"/>
  <Override PartName="/ppt/slides/slide62.xml" ContentType="application/vnd.openxmlformats-officedocument.presentationml.slide+xml"/>
  <Override PartName="/ppt/slides/slide61.xml" ContentType="application/vnd.openxmlformats-officedocument.presentationml.slide+xml"/>
  <Override PartName="/ppt/slides/slide60.xml" ContentType="application/vnd.openxmlformats-officedocument.presentationml.slide+xml"/>
  <Override PartName="/ppt/slides/slide59.xml" ContentType="application/vnd.openxmlformats-officedocument.presentationml.slide+xml"/>
  <Override PartName="/ppt/slides/slide58.xml" ContentType="application/vnd.openxmlformats-officedocument.presentationml.slide+xml"/>
  <Override PartName="/ppt/slides/slide49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.xml" ContentType="application/vnd.openxmlformats-officedocument.presentationml.slide+xml"/>
  <Override PartName="/ppt/slides/slide23.xml" ContentType="application/vnd.openxmlformats-officedocument.presentationml.slide+xml"/>
  <Override PartName="/ppt/slides/slide11.xml" ContentType="application/vnd.openxmlformats-officedocument.presentationml.slide+xml"/>
  <Override PartName="/ppt/slides/slide57.xml" ContentType="application/vnd.openxmlformats-officedocument.presentationml.slide+xml"/>
  <Override PartName="/ppt/slides/slide9.xml" ContentType="application/vnd.openxmlformats-officedocument.presentationml.slide+xml"/>
  <Override PartName="/ppt/slides/slide22.xml" ContentType="application/vnd.openxmlformats-officedocument.presentationml.slide+xml"/>
  <Override PartName="/ppt/slides/slide69.xml" ContentType="application/vnd.openxmlformats-officedocument.presentationml.slide+xml"/>
  <Override PartName="/ppt/slides/slide10.xml" ContentType="application/vnd.openxmlformats-officedocument.presentationml.slide+xml"/>
  <Override PartName="/ppt/slides/slide56.xml" ContentType="application/vnd.openxmlformats-officedocument.presentationml.slide+xml"/>
  <Override PartName="/ppt/slides/slide8.xml" ContentType="application/vnd.openxmlformats-officedocument.presentationml.slide+xml"/>
  <Override PartName="/ppt/slides/slide21.xml" ContentType="application/vnd.openxmlformats-officedocument.presentationml.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slides/slide7.xml" ContentType="application/vnd.openxmlformats-officedocument.presentationml.slide+xml"/>
  <Override PartName="/ppt/slides/slide20.xml" ContentType="application/vnd.openxmlformats-officedocument.presentationml.slide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6.xml" ContentType="application/vnd.openxmlformats-officedocument.presentationml.slide+xml"/>
  <Override PartName="/ppt/slides/slide27.xml" ContentType="application/vnd.openxmlformats-officedocument.presentationml.slide+xml"/>
  <Override PartName="/ppt/slides/_rels/slide75.xml.rels" ContentType="application/vnd.openxmlformats-package.relationships+xml"/>
  <Override PartName="/ppt/slides/_rels/slide74.xml.rels" ContentType="application/vnd.openxmlformats-package.relationships+xml"/>
  <Override PartName="/ppt/slides/_rels/slide73.xml.rels" ContentType="application/vnd.openxmlformats-package.relationships+xml"/>
  <Override PartName="/ppt/slides/_rels/slide72.xml.rels" ContentType="application/vnd.openxmlformats-package.relationships+xml"/>
  <Override PartName="/ppt/slides/_rels/slide71.xml.rels" ContentType="application/vnd.openxmlformats-package.relationships+xml"/>
  <Override PartName="/ppt/slides/_rels/slide67.xml.rels" ContentType="application/vnd.openxmlformats-package.relationships+xml"/>
  <Override PartName="/ppt/slides/_rels/slide66.xml.rels" ContentType="application/vnd.openxmlformats-package.relationships+xml"/>
  <Override PartName="/ppt/slides/_rels/slide65.xml.rels" ContentType="application/vnd.openxmlformats-package.relationships+xml"/>
  <Override PartName="/ppt/slides/_rels/slide64.xml.rels" ContentType="application/vnd.openxmlformats-package.relationships+xml"/>
  <Override PartName="/ppt/slides/_rels/slide63.xml.rels" ContentType="application/vnd.openxmlformats-package.relationships+xml"/>
  <Override PartName="/ppt/slides/_rels/slide62.xml.rels" ContentType="application/vnd.openxmlformats-package.relationships+xml"/>
  <Override PartName="/ppt/slides/_rels/slide61.xml.rels" ContentType="application/vnd.openxmlformats-package.relationships+xml"/>
  <Override PartName="/ppt/slides/_rels/slide60.xml.rels" ContentType="application/vnd.openxmlformats-package.relationships+xml"/>
  <Override PartName="/ppt/slides/_rels/slide59.xml.rels" ContentType="application/vnd.openxmlformats-package.relationships+xml"/>
  <Override PartName="/ppt/slides/_rels/slide57.xml.rels" ContentType="application/vnd.openxmlformats-package.relationships+xml"/>
  <Override PartName="/ppt/slides/_rels/slide56.xml.rels" ContentType="application/vnd.openxmlformats-package.relationships+xml"/>
  <Override PartName="/ppt/slides/_rels/slide55.xml.rels" ContentType="application/vnd.openxmlformats-package.relationships+xml"/>
  <Override PartName="/ppt/slides/_rels/slide54.xml.rels" ContentType="application/vnd.openxmlformats-package.relationships+xml"/>
  <Override PartName="/ppt/slides/_rels/slide53.xml.rels" ContentType="application/vnd.openxmlformats-package.relationships+xml"/>
  <Override PartName="/ppt/slides/_rels/slide52.xml.rels" ContentType="application/vnd.openxmlformats-package.relationships+xml"/>
  <Override PartName="/ppt/slides/_rels/slide49.xml.rels" ContentType="application/vnd.openxmlformats-package.relationships+xml"/>
  <Override PartName="/ppt/slides/_rels/slide48.xml.rels" ContentType="application/vnd.openxmlformats-package.relationships+xml"/>
  <Override PartName="/ppt/slides/_rels/slide47.xml.rels" ContentType="application/vnd.openxmlformats-package.relationships+xml"/>
  <Override PartName="/ppt/slides/_rels/slide46.xml.rels" ContentType="application/vnd.openxmlformats-package.relationships+xml"/>
  <Override PartName="/ppt/slides/_rels/slide43.xml.rels" ContentType="application/vnd.openxmlformats-package.relationships+xml"/>
  <Override PartName="/ppt/slides/_rels/slide42.xml.rels" ContentType="application/vnd.openxmlformats-package.relationships+xml"/>
  <Override PartName="/ppt/slides/_rels/slide41.xml.rels" ContentType="application/vnd.openxmlformats-package.relationships+xml"/>
  <Override PartName="/ppt/slides/_rels/slide40.xml.rels" ContentType="application/vnd.openxmlformats-package.relationships+xml"/>
  <Override PartName="/ppt/slides/_rels/slide39.xml.rels" ContentType="application/vnd.openxmlformats-package.relationships+xml"/>
  <Override PartName="/ppt/slides/_rels/slide38.xml.rels" ContentType="application/vnd.openxmlformats-package.relationships+xml"/>
  <Override PartName="/ppt/slides/_rels/slide37.xml.rels" ContentType="application/vnd.openxmlformats-package.relationships+xml"/>
  <Override PartName="/ppt/slides/_rels/slide36.xml.rels" ContentType="application/vnd.openxmlformats-package.relationships+xml"/>
  <Override PartName="/ppt/slides/_rels/slide35.xml.rels" ContentType="application/vnd.openxmlformats-package.relationships+xml"/>
  <Override PartName="/ppt/slides/_rels/slide45.xml.rels" ContentType="application/vnd.openxmlformats-package.relationships+xml"/>
  <Override PartName="/ppt/slides/_rels/slide34.xml.rels" ContentType="application/vnd.openxmlformats-package.relationships+xml"/>
  <Override PartName="/ppt/slides/_rels/slide44.xml.rels" ContentType="application/vnd.openxmlformats-package.relationships+xml"/>
  <Override PartName="/ppt/slides/_rels/slide33.xml.rels" ContentType="application/vnd.openxmlformats-package.relationships+xml"/>
  <Override PartName="/ppt/slides/_rels/slide30.xml.rels" ContentType="application/vnd.openxmlformats-package.relationships+xml"/>
  <Override PartName="/ppt/slides/_rels/slide58.xml.rels" ContentType="application/vnd.openxmlformats-package.relationships+xml"/>
  <Override PartName="/ppt/slides/_rels/slide26.xml.rels" ContentType="application/vnd.openxmlformats-package.relationships+xml"/>
  <Override PartName="/ppt/slides/_rels/slide32.xml.rels" ContentType="application/vnd.openxmlformats-package.relationships+xml"/>
  <Override PartName="/ppt/slides/_rels/slide21.xml.rels" ContentType="application/vnd.openxmlformats-package.relationships+xml"/>
  <Override PartName="/ppt/slides/_rels/slide31.xml.rels" ContentType="application/vnd.openxmlformats-package.relationships+xml"/>
  <Override PartName="/ppt/slides/_rels/slide20.xml.rels" ContentType="application/vnd.openxmlformats-package.relationships+xml"/>
  <Override PartName="/ppt/slides/_rels/slide16.xml.rels" ContentType="application/vnd.openxmlformats-package.relationships+xml"/>
  <Override PartName="/ppt/slides/_rels/slide1.xml.rels" ContentType="application/vnd.openxmlformats-package.relationships+xml"/>
  <Override PartName="/ppt/slides/_rels/slide23.xml.rels" ContentType="application/vnd.openxmlformats-package.relationships+xml"/>
  <Override PartName="/ppt/slides/_rels/slide15.xml.rels" ContentType="application/vnd.openxmlformats-package.relationships+xml"/>
  <Override PartName="/ppt/slides/_rels/slide22.xml.rels" ContentType="application/vnd.openxmlformats-package.relationships+xml"/>
  <Override PartName="/ppt/slides/_rels/slide14.xml.rels" ContentType="application/vnd.openxmlformats-package.relationships+xml"/>
  <Override PartName="/ppt/slides/_rels/slide27.xml.rels" ContentType="application/vnd.openxmlformats-package.relationships+xml"/>
  <Override PartName="/ppt/slides/_rels/slide69.xml.rels" ContentType="application/vnd.openxmlformats-package.relationships+xml"/>
  <Override PartName="/ppt/slides/_rels/slide50.xml.rels" ContentType="application/vnd.openxmlformats-package.relationships+xml"/>
  <Override PartName="/ppt/slides/_rels/slide5.xml.rels" ContentType="application/vnd.openxmlformats-package.relationships+xml"/>
  <Override PartName="/ppt/slides/_rels/slide13.xml.rels" ContentType="application/vnd.openxmlformats-package.relationships+xml"/>
  <Override PartName="/ppt/slides/_rels/slide19.xml.rels" ContentType="application/vnd.openxmlformats-package.relationships+xml"/>
  <Override PartName="/ppt/slides/_rels/slide68.xml.rels" ContentType="application/vnd.openxmlformats-package.relationships+xml"/>
  <Override PartName="/ppt/slides/_rels/slide4.xml.rels" ContentType="application/vnd.openxmlformats-package.relationships+xml"/>
  <Override PartName="/ppt/slides/_rels/slide70.xml.rels" ContentType="application/vnd.openxmlformats-package.relationships+xml"/>
  <Override PartName="/ppt/slides/_rels/slide12.xml.rels" ContentType="application/vnd.openxmlformats-package.relationships+xml"/>
  <Override PartName="/ppt/slides/_rels/slide18.xml.rels" ContentType="application/vnd.openxmlformats-package.relationships+xml"/>
  <Override PartName="/ppt/slides/_rels/slide11.xml.rels" ContentType="application/vnd.openxmlformats-package.relationships+xml"/>
  <Override PartName="/ppt/slides/_rels/slide17.xml.rels" ContentType="application/vnd.openxmlformats-package.relationships+xml"/>
  <Override PartName="/ppt/slides/_rels/slide29.xml.rels" ContentType="application/vnd.openxmlformats-package.relationships+xml"/>
  <Override PartName="/ppt/slides/_rels/slide10.xml.rels" ContentType="application/vnd.openxmlformats-package.relationships+xml"/>
  <Override PartName="/ppt/slides/_rels/slide24.xml.rels" ContentType="application/vnd.openxmlformats-package.relationships+xml"/>
  <Override PartName="/ppt/slides/_rels/slide2.xml.rels" ContentType="application/vnd.openxmlformats-package.relationships+xml"/>
  <Override PartName="/ppt/slides/_rels/slide9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28.xml.rels" ContentType="application/vnd.openxmlformats-package.relationships+xml"/>
  <Override PartName="/ppt/slides/_rels/slide51.xml.rels" ContentType="application/vnd.openxmlformats-package.relationships+xml"/>
  <Override PartName="/ppt/slides/_rels/slide6.xml.rels" ContentType="application/vnd.openxmlformats-package.relationships+xml"/>
  <Override PartName="/ppt/slides/_rels/slide25.xml.rels" ContentType="application/vnd.openxmlformats-package.relationships+xml"/>
  <Override PartName="/ppt/slides/_rels/slide3.xml.rels" ContentType="application/vnd.openxmlformats-package.relationships+xml"/>
  <Override PartName="/ppt/slides/slide53.xml" ContentType="application/vnd.openxmlformats-officedocument.presentationml.slide+xml"/>
  <Override PartName="/ppt/slides/slide5.xml" ContentType="application/vnd.openxmlformats-officedocument.presentationml.slide+xml"/>
  <Override PartName="/ppt/slides/slide26.xml" ContentType="application/vnd.openxmlformats-officedocument.presentationml.slide+xml"/>
  <Override PartName="/ppt/slides/slide52.xml" ContentType="application/vnd.openxmlformats-officedocument.presentationml.slide+xml"/>
  <Override PartName="/ppt/slides/slide4.xml" ContentType="application/vnd.openxmlformats-officedocument.presentationml.slide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3.xml" ContentType="application/vnd.openxmlformats-officedocument.presentationml.slide+xml"/>
  <Override PartName="/ppt/slides/slide24.xml" ContentType="application/vnd.openxmlformats-officedocument.presentationml.slide+xml"/>
  <Override PartName="/ppt/slides/slide50.xml" ContentType="application/vnd.openxmlformats-officedocument.presentationml.slide+xml"/>
  <Override PartName="/ppt/slides/slide2.xml" ContentType="application/vnd.openxmlformats-officedocument.presentationml.slide+xml"/>
  <Override PartName="/ppt/slides/slide19.xml" ContentType="application/vnd.openxmlformats-officedocument.presentationml.slide+xml"/>
  <Override PartName="/ppt/slideLayouts/slideLayout72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_rels/slideLayout72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3.xml.rels" ContentType="application/vnd.openxmlformats-package.relationships+xml"/>
  <Override PartName="/ppt/slideLayouts/slideLayout5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presentation.xml" ContentType="application/vnd.openxmlformats-officedocument.presentationml.presentation.main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slideMasters/_rels/slideMaster6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298" r:id="rId51"/>
    <p:sldId id="299" r:id="rId52"/>
    <p:sldId id="300" r:id="rId53"/>
    <p:sldId id="301" r:id="rId54"/>
    <p:sldId id="302" r:id="rId55"/>
    <p:sldId id="303" r:id="rId56"/>
    <p:sldId id="304" r:id="rId57"/>
    <p:sldId id="305" r:id="rId58"/>
    <p:sldId id="306" r:id="rId59"/>
    <p:sldId id="307" r:id="rId60"/>
    <p:sldId id="308" r:id="rId61"/>
    <p:sldId id="309" r:id="rId62"/>
    <p:sldId id="310" r:id="rId63"/>
    <p:sldId id="311" r:id="rId64"/>
    <p:sldId id="312" r:id="rId65"/>
    <p:sldId id="313" r:id="rId66"/>
    <p:sldId id="314" r:id="rId67"/>
    <p:sldId id="315" r:id="rId68"/>
    <p:sldId id="316" r:id="rId69"/>
    <p:sldId id="317" r:id="rId70"/>
    <p:sldId id="318" r:id="rId71"/>
    <p:sldId id="319" r:id="rId72"/>
    <p:sldId id="320" r:id="rId73"/>
    <p:sldId id="321" r:id="rId74"/>
    <p:sldId id="322" r:id="rId75"/>
    <p:sldId id="323" r:id="rId76"/>
    <p:sldId id="324" r:id="rId77"/>
    <p:sldId id="325" r:id="rId78"/>
    <p:sldId id="326" r:id="rId79"/>
    <p:sldId id="327" r:id="rId80"/>
    <p:sldId id="328" r:id="rId81"/>
    <p:sldId id="329" r:id="rId82"/>
    <p:sldId id="330" r:id="rId83"/>
  </p:sldIdLst>
  <p:sldSz cx="12192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1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2" Type="http://schemas.openxmlformats.org/officeDocument/2006/relationships/slide" Target="slides/slide24.xml"/><Relationship Id="rId33" Type="http://schemas.openxmlformats.org/officeDocument/2006/relationships/slide" Target="slides/slide25.xml"/><Relationship Id="rId34" Type="http://schemas.openxmlformats.org/officeDocument/2006/relationships/slide" Target="slides/slide26.xml"/><Relationship Id="rId35" Type="http://schemas.openxmlformats.org/officeDocument/2006/relationships/slide" Target="slides/slide27.xml"/><Relationship Id="rId36" Type="http://schemas.openxmlformats.org/officeDocument/2006/relationships/slide" Target="slides/slide28.xml"/><Relationship Id="rId37" Type="http://schemas.openxmlformats.org/officeDocument/2006/relationships/slide" Target="slides/slide29.xml"/><Relationship Id="rId38" Type="http://schemas.openxmlformats.org/officeDocument/2006/relationships/slide" Target="slides/slide30.xml"/><Relationship Id="rId39" Type="http://schemas.openxmlformats.org/officeDocument/2006/relationships/slide" Target="slides/slide31.xml"/><Relationship Id="rId40" Type="http://schemas.openxmlformats.org/officeDocument/2006/relationships/slide" Target="slides/slide32.xml"/><Relationship Id="rId41" Type="http://schemas.openxmlformats.org/officeDocument/2006/relationships/slide" Target="slides/slide33.xml"/><Relationship Id="rId42" Type="http://schemas.openxmlformats.org/officeDocument/2006/relationships/slide" Target="slides/slide34.xml"/><Relationship Id="rId43" Type="http://schemas.openxmlformats.org/officeDocument/2006/relationships/slide" Target="slides/slide35.xml"/><Relationship Id="rId44" Type="http://schemas.openxmlformats.org/officeDocument/2006/relationships/slide" Target="slides/slide36.xml"/><Relationship Id="rId45" Type="http://schemas.openxmlformats.org/officeDocument/2006/relationships/slide" Target="slides/slide37.xml"/><Relationship Id="rId46" Type="http://schemas.openxmlformats.org/officeDocument/2006/relationships/slide" Target="slides/slide38.xml"/><Relationship Id="rId47" Type="http://schemas.openxmlformats.org/officeDocument/2006/relationships/slide" Target="slides/slide39.xml"/><Relationship Id="rId48" Type="http://schemas.openxmlformats.org/officeDocument/2006/relationships/slide" Target="slides/slide40.xml"/><Relationship Id="rId49" Type="http://schemas.openxmlformats.org/officeDocument/2006/relationships/slide" Target="slides/slide41.xml"/><Relationship Id="rId50" Type="http://schemas.openxmlformats.org/officeDocument/2006/relationships/slide" Target="slides/slide42.xml"/><Relationship Id="rId51" Type="http://schemas.openxmlformats.org/officeDocument/2006/relationships/slide" Target="slides/slide43.xml"/><Relationship Id="rId52" Type="http://schemas.openxmlformats.org/officeDocument/2006/relationships/slide" Target="slides/slide44.xml"/><Relationship Id="rId53" Type="http://schemas.openxmlformats.org/officeDocument/2006/relationships/slide" Target="slides/slide45.xml"/><Relationship Id="rId54" Type="http://schemas.openxmlformats.org/officeDocument/2006/relationships/slide" Target="slides/slide46.xml"/><Relationship Id="rId55" Type="http://schemas.openxmlformats.org/officeDocument/2006/relationships/slide" Target="slides/slide47.xml"/><Relationship Id="rId56" Type="http://schemas.openxmlformats.org/officeDocument/2006/relationships/slide" Target="slides/slide48.xml"/><Relationship Id="rId57" Type="http://schemas.openxmlformats.org/officeDocument/2006/relationships/slide" Target="slides/slide49.xml"/><Relationship Id="rId58" Type="http://schemas.openxmlformats.org/officeDocument/2006/relationships/slide" Target="slides/slide50.xml"/><Relationship Id="rId59" Type="http://schemas.openxmlformats.org/officeDocument/2006/relationships/slide" Target="slides/slide51.xml"/><Relationship Id="rId60" Type="http://schemas.openxmlformats.org/officeDocument/2006/relationships/slide" Target="slides/slide52.xml"/><Relationship Id="rId61" Type="http://schemas.openxmlformats.org/officeDocument/2006/relationships/slide" Target="slides/slide53.xml"/><Relationship Id="rId62" Type="http://schemas.openxmlformats.org/officeDocument/2006/relationships/slide" Target="slides/slide54.xml"/><Relationship Id="rId63" Type="http://schemas.openxmlformats.org/officeDocument/2006/relationships/slide" Target="slides/slide55.xml"/><Relationship Id="rId64" Type="http://schemas.openxmlformats.org/officeDocument/2006/relationships/slide" Target="slides/slide56.xml"/><Relationship Id="rId65" Type="http://schemas.openxmlformats.org/officeDocument/2006/relationships/slide" Target="slides/slide57.xml"/><Relationship Id="rId66" Type="http://schemas.openxmlformats.org/officeDocument/2006/relationships/slide" Target="slides/slide58.xml"/><Relationship Id="rId67" Type="http://schemas.openxmlformats.org/officeDocument/2006/relationships/slide" Target="slides/slide59.xml"/><Relationship Id="rId68" Type="http://schemas.openxmlformats.org/officeDocument/2006/relationships/slide" Target="slides/slide60.xml"/><Relationship Id="rId69" Type="http://schemas.openxmlformats.org/officeDocument/2006/relationships/slide" Target="slides/slide61.xml"/><Relationship Id="rId70" Type="http://schemas.openxmlformats.org/officeDocument/2006/relationships/slide" Target="slides/slide62.xml"/><Relationship Id="rId71" Type="http://schemas.openxmlformats.org/officeDocument/2006/relationships/slide" Target="slides/slide63.xml"/><Relationship Id="rId72" Type="http://schemas.openxmlformats.org/officeDocument/2006/relationships/slide" Target="slides/slide64.xml"/><Relationship Id="rId73" Type="http://schemas.openxmlformats.org/officeDocument/2006/relationships/slide" Target="slides/slide65.xml"/><Relationship Id="rId74" Type="http://schemas.openxmlformats.org/officeDocument/2006/relationships/slide" Target="slides/slide66.xml"/><Relationship Id="rId75" Type="http://schemas.openxmlformats.org/officeDocument/2006/relationships/slide" Target="slides/slide67.xml"/><Relationship Id="rId76" Type="http://schemas.openxmlformats.org/officeDocument/2006/relationships/slide" Target="slides/slide68.xml"/><Relationship Id="rId77" Type="http://schemas.openxmlformats.org/officeDocument/2006/relationships/slide" Target="slides/slide69.xml"/><Relationship Id="rId78" Type="http://schemas.openxmlformats.org/officeDocument/2006/relationships/slide" Target="slides/slide70.xml"/><Relationship Id="rId79" Type="http://schemas.openxmlformats.org/officeDocument/2006/relationships/slide" Target="slides/slide71.xml"/><Relationship Id="rId80" Type="http://schemas.openxmlformats.org/officeDocument/2006/relationships/slide" Target="slides/slide72.xml"/><Relationship Id="rId81" Type="http://schemas.openxmlformats.org/officeDocument/2006/relationships/slide" Target="slides/slide73.xml"/><Relationship Id="rId82" Type="http://schemas.openxmlformats.org/officeDocument/2006/relationships/slide" Target="slides/slide74.xml"/><Relationship Id="rId83" Type="http://schemas.openxmlformats.org/officeDocument/2006/relationships/slide" Target="slides/slide75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7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2000" spc="-1" strike="noStrike">
                <a:latin typeface="Arial"/>
              </a:rPr>
              <a:t>Click to edit the notes format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30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latin typeface="Times New Roman"/>
              </a:rPr>
              <a:t> 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231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en-US" sz="1400" spc="-1" strike="noStrike">
                <a:latin typeface="Times New Roman"/>
              </a:rPr>
              <a:t> 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232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en-US" sz="1400" spc="-1" strike="noStrike">
                <a:latin typeface="Times New Roman"/>
              </a:rPr>
              <a:t> 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233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3A32E3C9-F5BC-450B-A10A-4C835D0087FF}" type="slidenum">
              <a:rPr b="0" lang="en-US" sz="1400" spc="-1" strike="noStrike">
                <a:latin typeface="Times New Roman"/>
              </a:rPr>
              <a:t>1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" name="CustomShape 1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5AB3B691-4019-41EA-8900-1C6EE1125528}" type="slidenum"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sp>
        <p:nvSpPr>
          <p:cNvPr id="161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CustomShape 1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CBF22520-E963-4F11-82C7-CC9106FA6E62}" type="slidenum"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sp>
        <p:nvSpPr>
          <p:cNvPr id="162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CustomShape 1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8CFB0148-11A2-48D1-A9A5-2B8C7F24E7ED}" type="slidenum"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sp>
        <p:nvSpPr>
          <p:cNvPr id="162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4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1" name="PlaceHolder 7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6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2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7" name="PlaceHolder 5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8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9" name="PlaceHolder 7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9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4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5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1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4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5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6" name="PlaceHolder 5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7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8" name="PlaceHolder 7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US" sz="1800" spc="-1" strike="noStrike">
                <a:latin typeface="Arial"/>
              </a:rPr>
              <a:t>Click to edit the title text format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US" sz="1800" spc="-1" strike="noStrike">
                <a:latin typeface="Arial"/>
              </a:rPr>
              <a:t>Click to edit the title text format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Click to edit the outline text format</a:t>
            </a:r>
            <a:endParaRPr b="0" lang="en-US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latin typeface="Arial"/>
              </a:rPr>
              <a:t>Second Outline Level</a:t>
            </a:r>
            <a:endParaRPr b="0" lang="en-US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Third Outline Level</a:t>
            </a:r>
            <a:endParaRPr b="0" lang="en-US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latin typeface="Arial"/>
              </a:rPr>
              <a:t>Fourth Outline Level</a:t>
            </a:r>
            <a:endParaRPr b="0" lang="en-US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Fifth Outline Level</a:t>
            </a:r>
            <a:endParaRPr b="0" lang="en-US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Sixth Outline Level</a:t>
            </a:r>
            <a:endParaRPr b="0" lang="en-US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Seventh Outline Level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Click to edit the outline text format</a:t>
            </a:r>
            <a:endParaRPr b="0" lang="en-US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latin typeface="Arial"/>
              </a:rPr>
              <a:t>Second Outline Level</a:t>
            </a:r>
            <a:endParaRPr b="0" lang="en-US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Third Outline Level</a:t>
            </a:r>
            <a:endParaRPr b="0" lang="en-US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latin typeface="Arial"/>
              </a:rPr>
              <a:t>Fourth Outline Level</a:t>
            </a:r>
            <a:endParaRPr b="0" lang="en-US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Fifth Outline Level</a:t>
            </a:r>
            <a:endParaRPr b="0" lang="en-US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Sixth Outline Level</a:t>
            </a:r>
            <a:endParaRPr b="0" lang="en-US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Seventh Outline Level</a:t>
            </a:r>
            <a:endParaRPr b="0" lang="en-US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6.tif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8.wmf"/><Relationship Id="rId2" Type="http://schemas.openxmlformats.org/officeDocument/2006/relationships/image" Target="../media/image9.wmf"/><Relationship Id="rId3" Type="http://schemas.openxmlformats.org/officeDocument/2006/relationships/slideLayout" Target="../slideLayouts/slideLayout64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49.xml"/><Relationship Id="rId3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tif"/><Relationship Id="rId3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16.tif"/><Relationship Id="rId2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17.tif"/><Relationship Id="rId2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18.tif"/><Relationship Id="rId2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19.tif"/><Relationship Id="rId2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20.tif"/><Relationship Id="rId2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21.tif"/><Relationship Id="rId2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22.tif"/><Relationship Id="rId2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23.tif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tif"/><Relationship Id="rId2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24.tif"/><Relationship Id="rId2" Type="http://schemas.openxmlformats.org/officeDocument/2006/relationships/slideLayout" Target="../slideLayouts/slideLayout1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25.tif"/><Relationship Id="rId2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26.tif"/><Relationship Id="rId2" Type="http://schemas.openxmlformats.org/officeDocument/2006/relationships/slideLayout" Target="../slideLayouts/slideLayout1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1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28.tif"/><Relationship Id="rId2" Type="http://schemas.openxmlformats.org/officeDocument/2006/relationships/slideLayout" Target="../slideLayouts/slideLayout1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29.tif"/><Relationship Id="rId2" Type="http://schemas.openxmlformats.org/officeDocument/2006/relationships/slideLayout" Target="../slideLayouts/slideLayout1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1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13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tif"/><Relationship Id="rId2" Type="http://schemas.openxmlformats.org/officeDocument/2006/relationships/slideLayout" Target="../slideLayouts/slideLayout13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13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13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13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slideLayout" Target="../slideLayouts/slideLayout1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13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8.jpeg"/><Relationship Id="rId3" Type="http://schemas.openxmlformats.org/officeDocument/2006/relationships/slideLayout" Target="../slideLayouts/slideLayout13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jpeg"/><Relationship Id="rId3" Type="http://schemas.openxmlformats.org/officeDocument/2006/relationships/slideLayout" Target="../slideLayouts/slideLayout13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jpeg"/><Relationship Id="rId3" Type="http://schemas.openxmlformats.org/officeDocument/2006/relationships/slideLayout" Target="../slideLayouts/slideLayout13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jpeg"/><Relationship Id="rId3" Type="http://schemas.openxmlformats.org/officeDocument/2006/relationships/slideLayout" Target="../slideLayouts/slideLayout13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tif"/><Relationship Id="rId2" Type="http://schemas.openxmlformats.org/officeDocument/2006/relationships/slideLayout" Target="../slideLayouts/slideLayout13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slideLayout" Target="../slideLayouts/slideLayout13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slideLayout" Target="../slideLayouts/slideLayout13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48.jpeg"/><Relationship Id="rId2" Type="http://schemas.openxmlformats.org/officeDocument/2006/relationships/slideLayout" Target="../slideLayouts/slideLayout13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slideLayout" Target="../slideLayouts/slideLayout13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slideLayout" Target="../slideLayouts/slideLayout13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66.xml.rels><?xml version="1.0" encoding="UTF-8"?>
<Relationships xmlns="http://schemas.openxmlformats.org/package/2006/relationships"><Relationship Id="rId1" Type="http://schemas.openxmlformats.org/officeDocument/2006/relationships/image" Target="../media/image51.jpeg"/><Relationship Id="rId2" Type="http://schemas.openxmlformats.org/officeDocument/2006/relationships/slideLayout" Target="../slideLayouts/slideLayout13.xml"/>
</Relationships>
</file>

<file path=ppt/slides/_rels/slide67.xml.rels><?xml version="1.0" encoding="UTF-8"?>
<Relationships xmlns="http://schemas.openxmlformats.org/package/2006/relationships"><Relationship Id="rId1" Type="http://schemas.openxmlformats.org/officeDocument/2006/relationships/image" Target="../media/image52.tif"/><Relationship Id="rId2" Type="http://schemas.openxmlformats.org/officeDocument/2006/relationships/slideLayout" Target="../slideLayouts/slideLayout13.xml"/>
</Relationships>
</file>

<file path=ppt/slides/_rels/slide68.xml.rels><?xml version="1.0" encoding="UTF-8"?>
<Relationships xmlns="http://schemas.openxmlformats.org/package/2006/relationships"><Relationship Id="rId1" Type="http://schemas.openxmlformats.org/officeDocument/2006/relationships/image" Target="../media/image53.tif"/><Relationship Id="rId2" Type="http://schemas.openxmlformats.org/officeDocument/2006/relationships/image" Target="../media/image54.tif"/><Relationship Id="rId3" Type="http://schemas.openxmlformats.org/officeDocument/2006/relationships/slideLayout" Target="../slideLayouts/slideLayout13.xml"/>
</Relationships>
</file>

<file path=ppt/slides/_rels/slide69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70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slideLayout" Target="../slideLayouts/slideLayout13.xml"/>
</Relationships>
</file>

<file path=ppt/slides/_rels/slide71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slideLayout" Target="../slideLayouts/slideLayout13.xml"/>
</Relationships>
</file>

<file path=ppt/slides/_rels/slide72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slideLayout" Target="../slideLayouts/slideLayout13.xml"/>
</Relationships>
</file>

<file path=ppt/slides/_rels/slide73.xml.rels><?xml version="1.0" encoding="UTF-8"?>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slideLayout" Target="../slideLayouts/slideLayout13.xml"/>
</Relationships>
</file>

<file path=ppt/slides/_rels/slide74.xml.rels><?xml version="1.0" encoding="UTF-8"?>
<Relationships xmlns="http://schemas.openxmlformats.org/package/2006/relationships"><Relationship Id="rId1" Type="http://schemas.openxmlformats.org/officeDocument/2006/relationships/hyperlink" Target="http://www.gtexportal.org/home/" TargetMode="External"/><Relationship Id="rId2" Type="http://schemas.openxmlformats.org/officeDocument/2006/relationships/hyperlink" Target="http://www.gtexportal.org/home/" TargetMode="External"/><Relationship Id="rId3" Type="http://schemas.openxmlformats.org/officeDocument/2006/relationships/hyperlink" Target="http://www.gtexportal.org/home/" TargetMode="External"/><Relationship Id="rId4" Type="http://schemas.openxmlformats.org/officeDocument/2006/relationships/hyperlink" Target="http://www.brainspan.org/rnaseq/search/index.html" TargetMode="External"/><Relationship Id="rId5" Type="http://schemas.openxmlformats.org/officeDocument/2006/relationships/hyperlink" Target="http://www.brainspan.org/rnaseq/search/index.html" TargetMode="External"/><Relationship Id="rId6" Type="http://schemas.openxmlformats.org/officeDocument/2006/relationships/hyperlink" Target="http://www.brainspan.org/static/download.html" TargetMode="External"/><Relationship Id="rId7" Type="http://schemas.openxmlformats.org/officeDocument/2006/relationships/hyperlink" Target="http://www.brainspan.org/static/download.html" TargetMode="External"/><Relationship Id="rId8" Type="http://schemas.openxmlformats.org/officeDocument/2006/relationships/slideLayout" Target="../slideLayouts/slideLayout13.xml"/>
</Relationships>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CustomShape 1"/>
          <p:cNvSpPr/>
          <p:nvPr/>
        </p:nvSpPr>
        <p:spPr>
          <a:xfrm>
            <a:off x="1514880" y="1214280"/>
            <a:ext cx="9142560" cy="2386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rmAutofit/>
          </a:bodyPr>
          <a:p>
            <a:pPr algn="ctr">
              <a:lnSpc>
                <a:spcPct val="100000"/>
              </a:lnSpc>
            </a:pPr>
            <a:r>
              <a:rPr b="1" lang="en-US" sz="4000" spc="-1" strike="noStrike">
                <a:solidFill>
                  <a:srgbClr val="000000"/>
                </a:solidFill>
                <a:latin typeface="Calibri Light"/>
                <a:ea typeface="DejaVu Sans"/>
              </a:rPr>
              <a:t>Genetic epidemiology in the genomic age: </a:t>
            </a:r>
            <a:r>
              <a:rPr b="0" lang="en-US" sz="4000" spc="-1" strike="noStrike">
                <a:solidFill>
                  <a:srgbClr val="000000"/>
                </a:solidFill>
                <a:latin typeface="Calibri Light"/>
                <a:ea typeface="DejaVu Sans"/>
              </a:rPr>
              <a:t> Missing Heritability &amp;</a:t>
            </a:r>
            <a:br/>
            <a:r>
              <a:rPr b="0" lang="en-US" sz="4000" spc="-1" strike="noStrike">
                <a:solidFill>
                  <a:srgbClr val="000000"/>
                </a:solidFill>
                <a:latin typeface="Calibri Light"/>
                <a:ea typeface="DejaVu Sans"/>
              </a:rPr>
              <a:t>The Role of Twin Studies in the Genomic Era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235" name="CustomShape 2"/>
          <p:cNvSpPr/>
          <p:nvPr/>
        </p:nvSpPr>
        <p:spPr>
          <a:xfrm>
            <a:off x="1523880" y="3602160"/>
            <a:ext cx="9142560" cy="1654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Michel Nivard, Conor Dolan &amp; Nick Martin</a:t>
            </a:r>
            <a:endParaRPr b="0" lang="en-US" sz="2400" spc="-1" strike="noStrike">
              <a:latin typeface="Aria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CustomShape 1"/>
          <p:cNvSpPr/>
          <p:nvPr/>
        </p:nvSpPr>
        <p:spPr>
          <a:xfrm>
            <a:off x="438480" y="414000"/>
            <a:ext cx="10514880" cy="1324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Inheretance  &amp; recombination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007" name="CustomShape 2"/>
          <p:cNvSpPr/>
          <p:nvPr/>
        </p:nvSpPr>
        <p:spPr>
          <a:xfrm>
            <a:off x="6486480" y="54248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</p:sp>
      <p:sp>
        <p:nvSpPr>
          <p:cNvPr id="1008" name="CustomShape 3"/>
          <p:cNvSpPr/>
          <p:nvPr/>
        </p:nvSpPr>
        <p:spPr>
          <a:xfrm>
            <a:off x="6166080" y="49478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1009" name="CustomShape 4"/>
          <p:cNvSpPr/>
          <p:nvPr/>
        </p:nvSpPr>
        <p:spPr>
          <a:xfrm>
            <a:off x="6164280" y="51238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1010" name="CustomShape 5"/>
          <p:cNvSpPr/>
          <p:nvPr/>
        </p:nvSpPr>
        <p:spPr>
          <a:xfrm>
            <a:off x="6162120" y="52999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11" name="CustomShape 6"/>
          <p:cNvSpPr/>
          <p:nvPr/>
        </p:nvSpPr>
        <p:spPr>
          <a:xfrm>
            <a:off x="6292800" y="54424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12" name="CustomShape 7"/>
          <p:cNvSpPr/>
          <p:nvPr/>
        </p:nvSpPr>
        <p:spPr>
          <a:xfrm>
            <a:off x="6302880" y="56304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1013" name="CustomShape 8"/>
          <p:cNvSpPr/>
          <p:nvPr/>
        </p:nvSpPr>
        <p:spPr>
          <a:xfrm>
            <a:off x="6193800" y="58068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14" name="CustomShape 9"/>
          <p:cNvSpPr/>
          <p:nvPr/>
        </p:nvSpPr>
        <p:spPr>
          <a:xfrm>
            <a:off x="6192000" y="59828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1015" name="CustomShape 10"/>
          <p:cNvSpPr/>
          <p:nvPr/>
        </p:nvSpPr>
        <p:spPr>
          <a:xfrm>
            <a:off x="6189840" y="61707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1016" name="CustomShape 11"/>
          <p:cNvSpPr/>
          <p:nvPr/>
        </p:nvSpPr>
        <p:spPr>
          <a:xfrm>
            <a:off x="6188040" y="63590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1017" name="CustomShape 12"/>
          <p:cNvSpPr/>
          <p:nvPr/>
        </p:nvSpPr>
        <p:spPr>
          <a:xfrm>
            <a:off x="6162120" y="47430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18" name="CustomShape 13"/>
          <p:cNvSpPr/>
          <p:nvPr/>
        </p:nvSpPr>
        <p:spPr>
          <a:xfrm>
            <a:off x="6165720" y="4262400"/>
            <a:ext cx="590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You!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019" name="CustomShape 14"/>
          <p:cNvSpPr/>
          <p:nvPr/>
        </p:nvSpPr>
        <p:spPr>
          <a:xfrm>
            <a:off x="3236400" y="2469960"/>
            <a:ext cx="153720" cy="153720"/>
          </a:xfrm>
          <a:prstGeom prst="ellipse">
            <a:avLst/>
          </a:prstGeom>
          <a:solidFill>
            <a:srgbClr val="fdb94d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20" name="CustomShape 15"/>
          <p:cNvSpPr/>
          <p:nvPr/>
        </p:nvSpPr>
        <p:spPr>
          <a:xfrm>
            <a:off x="3234600" y="2646000"/>
            <a:ext cx="153720" cy="153720"/>
          </a:xfrm>
          <a:prstGeom prst="ellipse">
            <a:avLst/>
          </a:prstGeom>
          <a:solidFill>
            <a:srgbClr val="fdb94d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21" name="CustomShape 16"/>
          <p:cNvSpPr/>
          <p:nvPr/>
        </p:nvSpPr>
        <p:spPr>
          <a:xfrm>
            <a:off x="3232440" y="2822400"/>
            <a:ext cx="153720" cy="153720"/>
          </a:xfrm>
          <a:prstGeom prst="ellipse">
            <a:avLst/>
          </a:prstGeom>
          <a:solidFill>
            <a:srgbClr val="fdb94d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22" name="CustomShape 17"/>
          <p:cNvSpPr/>
          <p:nvPr/>
        </p:nvSpPr>
        <p:spPr>
          <a:xfrm>
            <a:off x="3363120" y="2964600"/>
            <a:ext cx="153720" cy="153720"/>
          </a:xfrm>
          <a:prstGeom prst="ellipse">
            <a:avLst/>
          </a:prstGeom>
          <a:solidFill>
            <a:srgbClr val="fdb94d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23" name="CustomShape 18"/>
          <p:cNvSpPr/>
          <p:nvPr/>
        </p:nvSpPr>
        <p:spPr>
          <a:xfrm>
            <a:off x="3373200" y="3152880"/>
            <a:ext cx="153720" cy="153720"/>
          </a:xfrm>
          <a:prstGeom prst="ellipse">
            <a:avLst/>
          </a:prstGeom>
          <a:solidFill>
            <a:srgbClr val="fdb94d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24" name="CustomShape 19"/>
          <p:cNvSpPr/>
          <p:nvPr/>
        </p:nvSpPr>
        <p:spPr>
          <a:xfrm>
            <a:off x="3264120" y="3328920"/>
            <a:ext cx="153720" cy="153720"/>
          </a:xfrm>
          <a:prstGeom prst="ellipse">
            <a:avLst/>
          </a:prstGeom>
          <a:solidFill>
            <a:srgbClr val="fdb94d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25" name="CustomShape 20"/>
          <p:cNvSpPr/>
          <p:nvPr/>
        </p:nvSpPr>
        <p:spPr>
          <a:xfrm>
            <a:off x="3262320" y="3504960"/>
            <a:ext cx="153720" cy="153720"/>
          </a:xfrm>
          <a:prstGeom prst="ellipse">
            <a:avLst/>
          </a:prstGeom>
          <a:solidFill>
            <a:srgbClr val="fdb94d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26" name="CustomShape 21"/>
          <p:cNvSpPr/>
          <p:nvPr/>
        </p:nvSpPr>
        <p:spPr>
          <a:xfrm>
            <a:off x="3260160" y="3693240"/>
            <a:ext cx="153720" cy="153720"/>
          </a:xfrm>
          <a:prstGeom prst="ellipse">
            <a:avLst/>
          </a:prstGeom>
          <a:solidFill>
            <a:srgbClr val="fdb94d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27" name="CustomShape 22"/>
          <p:cNvSpPr/>
          <p:nvPr/>
        </p:nvSpPr>
        <p:spPr>
          <a:xfrm>
            <a:off x="3662280" y="2444040"/>
            <a:ext cx="153720" cy="153720"/>
          </a:xfrm>
          <a:prstGeom prst="ellipse">
            <a:avLst/>
          </a:prstGeom>
          <a:solidFill>
            <a:srgbClr val="f04e4d"/>
          </a:solidFill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1028" name="CustomShape 23"/>
          <p:cNvSpPr/>
          <p:nvPr/>
        </p:nvSpPr>
        <p:spPr>
          <a:xfrm>
            <a:off x="3660120" y="2620440"/>
            <a:ext cx="153720" cy="153720"/>
          </a:xfrm>
          <a:prstGeom prst="ellipse">
            <a:avLst/>
          </a:prstGeom>
          <a:solidFill>
            <a:srgbClr val="f04e4d"/>
          </a:solidFill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1029" name="CustomShape 24"/>
          <p:cNvSpPr/>
          <p:nvPr/>
        </p:nvSpPr>
        <p:spPr>
          <a:xfrm>
            <a:off x="3658320" y="2796480"/>
            <a:ext cx="153720" cy="153720"/>
          </a:xfrm>
          <a:prstGeom prst="ellipse">
            <a:avLst/>
          </a:prstGeom>
          <a:solidFill>
            <a:srgbClr val="f04e4d"/>
          </a:solidFill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1030" name="CustomShape 25"/>
          <p:cNvSpPr/>
          <p:nvPr/>
        </p:nvSpPr>
        <p:spPr>
          <a:xfrm>
            <a:off x="3563280" y="2950920"/>
            <a:ext cx="153720" cy="153720"/>
          </a:xfrm>
          <a:prstGeom prst="ellipse">
            <a:avLst/>
          </a:prstGeom>
          <a:solidFill>
            <a:srgbClr val="fdb94d"/>
          </a:solidFill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1031" name="CustomShape 26"/>
          <p:cNvSpPr/>
          <p:nvPr/>
        </p:nvSpPr>
        <p:spPr>
          <a:xfrm>
            <a:off x="3584880" y="3138840"/>
            <a:ext cx="153720" cy="153720"/>
          </a:xfrm>
          <a:prstGeom prst="ellipse">
            <a:avLst/>
          </a:prstGeom>
          <a:solidFill>
            <a:srgbClr val="f04e4d"/>
          </a:solidFill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1032" name="CustomShape 27"/>
          <p:cNvSpPr/>
          <p:nvPr/>
        </p:nvSpPr>
        <p:spPr>
          <a:xfrm>
            <a:off x="3690000" y="3314880"/>
            <a:ext cx="153720" cy="153720"/>
          </a:xfrm>
          <a:prstGeom prst="ellipse">
            <a:avLst/>
          </a:prstGeom>
          <a:solidFill>
            <a:srgbClr val="f04e4d"/>
          </a:solidFill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1033" name="CustomShape 28"/>
          <p:cNvSpPr/>
          <p:nvPr/>
        </p:nvSpPr>
        <p:spPr>
          <a:xfrm>
            <a:off x="3687840" y="3491280"/>
            <a:ext cx="153720" cy="153720"/>
          </a:xfrm>
          <a:prstGeom prst="ellipse">
            <a:avLst/>
          </a:prstGeom>
          <a:solidFill>
            <a:srgbClr val="f04e4d"/>
          </a:solidFill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1034" name="CustomShape 29"/>
          <p:cNvSpPr/>
          <p:nvPr/>
        </p:nvSpPr>
        <p:spPr>
          <a:xfrm>
            <a:off x="3686040" y="3679200"/>
            <a:ext cx="153720" cy="153720"/>
          </a:xfrm>
          <a:prstGeom prst="ellipse">
            <a:avLst/>
          </a:prstGeom>
          <a:solidFill>
            <a:srgbClr val="f04e4d"/>
          </a:solidFill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1035" name="CustomShape 30"/>
          <p:cNvSpPr/>
          <p:nvPr/>
        </p:nvSpPr>
        <p:spPr>
          <a:xfrm>
            <a:off x="3258360" y="3881160"/>
            <a:ext cx="153720" cy="153720"/>
          </a:xfrm>
          <a:prstGeom prst="ellipse">
            <a:avLst/>
          </a:prstGeom>
          <a:solidFill>
            <a:srgbClr val="fdb94d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36" name="CustomShape 31"/>
          <p:cNvSpPr/>
          <p:nvPr/>
        </p:nvSpPr>
        <p:spPr>
          <a:xfrm>
            <a:off x="3683880" y="3877200"/>
            <a:ext cx="153720" cy="153720"/>
          </a:xfrm>
          <a:prstGeom prst="ellipse">
            <a:avLst/>
          </a:prstGeom>
          <a:solidFill>
            <a:srgbClr val="f04e4d"/>
          </a:solidFill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1037" name="CustomShape 32"/>
          <p:cNvSpPr/>
          <p:nvPr/>
        </p:nvSpPr>
        <p:spPr>
          <a:xfrm>
            <a:off x="3232800" y="2265120"/>
            <a:ext cx="153720" cy="153720"/>
          </a:xfrm>
          <a:prstGeom prst="ellipse">
            <a:avLst/>
          </a:prstGeom>
          <a:solidFill>
            <a:srgbClr val="fdb94d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38" name="CustomShape 33"/>
          <p:cNvSpPr/>
          <p:nvPr/>
        </p:nvSpPr>
        <p:spPr>
          <a:xfrm>
            <a:off x="3658320" y="2261160"/>
            <a:ext cx="153720" cy="153720"/>
          </a:xfrm>
          <a:prstGeom prst="ellipse">
            <a:avLst/>
          </a:prstGeom>
          <a:solidFill>
            <a:srgbClr val="f04e4d"/>
          </a:solidFill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1039" name="CustomShape 34"/>
          <p:cNvSpPr/>
          <p:nvPr/>
        </p:nvSpPr>
        <p:spPr>
          <a:xfrm>
            <a:off x="3219120" y="1767600"/>
            <a:ext cx="7308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Mom 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040" name="CustomShape 35"/>
          <p:cNvSpPr/>
          <p:nvPr/>
        </p:nvSpPr>
        <p:spPr>
          <a:xfrm>
            <a:off x="8751240" y="2480400"/>
            <a:ext cx="153720" cy="153720"/>
          </a:xfrm>
          <a:prstGeom prst="ellipse">
            <a:avLst/>
          </a:prstGeom>
          <a:solidFill>
            <a:srgbClr val="ffffff"/>
          </a:solidFill>
          <a:ln>
            <a:rou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</p:sp>
      <p:sp>
        <p:nvSpPr>
          <p:cNvPr id="1041" name="CustomShape 36"/>
          <p:cNvSpPr/>
          <p:nvPr/>
        </p:nvSpPr>
        <p:spPr>
          <a:xfrm>
            <a:off x="8749080" y="2656800"/>
            <a:ext cx="153720" cy="153720"/>
          </a:xfrm>
          <a:prstGeom prst="ellipse">
            <a:avLst/>
          </a:prstGeom>
          <a:solidFill>
            <a:srgbClr val="ffffff"/>
          </a:solidFill>
          <a:ln>
            <a:rou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</p:sp>
      <p:sp>
        <p:nvSpPr>
          <p:cNvPr id="1042" name="CustomShape 37"/>
          <p:cNvSpPr/>
          <p:nvPr/>
        </p:nvSpPr>
        <p:spPr>
          <a:xfrm>
            <a:off x="8747280" y="2832840"/>
            <a:ext cx="153720" cy="153720"/>
          </a:xfrm>
          <a:prstGeom prst="ellipse">
            <a:avLst/>
          </a:prstGeom>
          <a:solidFill>
            <a:srgbClr val="ffffff"/>
          </a:solidFill>
          <a:ln>
            <a:rou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</p:sp>
      <p:sp>
        <p:nvSpPr>
          <p:cNvPr id="1043" name="CustomShape 38"/>
          <p:cNvSpPr/>
          <p:nvPr/>
        </p:nvSpPr>
        <p:spPr>
          <a:xfrm>
            <a:off x="8877960" y="2975400"/>
            <a:ext cx="153720" cy="153720"/>
          </a:xfrm>
          <a:prstGeom prst="ellipse">
            <a:avLst/>
          </a:prstGeom>
          <a:solidFill>
            <a:srgbClr val="ffffff"/>
          </a:solidFill>
          <a:ln>
            <a:rou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</p:sp>
      <p:sp>
        <p:nvSpPr>
          <p:cNvPr id="1044" name="CustomShape 39"/>
          <p:cNvSpPr/>
          <p:nvPr/>
        </p:nvSpPr>
        <p:spPr>
          <a:xfrm>
            <a:off x="8887680" y="3163320"/>
            <a:ext cx="153720" cy="153720"/>
          </a:xfrm>
          <a:prstGeom prst="ellipse">
            <a:avLst/>
          </a:prstGeom>
          <a:solidFill>
            <a:srgbClr val="ffffff"/>
          </a:solidFill>
          <a:ln>
            <a:rou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</p:sp>
      <p:sp>
        <p:nvSpPr>
          <p:cNvPr id="1045" name="CustomShape 40"/>
          <p:cNvSpPr/>
          <p:nvPr/>
        </p:nvSpPr>
        <p:spPr>
          <a:xfrm>
            <a:off x="8778960" y="3339360"/>
            <a:ext cx="153720" cy="153720"/>
          </a:xfrm>
          <a:prstGeom prst="ellipse">
            <a:avLst/>
          </a:prstGeom>
          <a:solidFill>
            <a:srgbClr val="ffffff"/>
          </a:solidFill>
          <a:ln>
            <a:rou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</p:sp>
      <p:sp>
        <p:nvSpPr>
          <p:cNvPr id="1046" name="CustomShape 41"/>
          <p:cNvSpPr/>
          <p:nvPr/>
        </p:nvSpPr>
        <p:spPr>
          <a:xfrm>
            <a:off x="8776800" y="3515760"/>
            <a:ext cx="153720" cy="153720"/>
          </a:xfrm>
          <a:prstGeom prst="ellipse">
            <a:avLst/>
          </a:prstGeom>
          <a:solidFill>
            <a:srgbClr val="ffffff"/>
          </a:solidFill>
          <a:ln>
            <a:rou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</p:sp>
      <p:sp>
        <p:nvSpPr>
          <p:cNvPr id="1047" name="CustomShape 42"/>
          <p:cNvSpPr/>
          <p:nvPr/>
        </p:nvSpPr>
        <p:spPr>
          <a:xfrm>
            <a:off x="8775000" y="3703680"/>
            <a:ext cx="153720" cy="153720"/>
          </a:xfrm>
          <a:prstGeom prst="ellipse">
            <a:avLst/>
          </a:prstGeom>
          <a:solidFill>
            <a:srgbClr val="ffffff"/>
          </a:solidFill>
          <a:ln>
            <a:rou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</p:sp>
      <p:sp>
        <p:nvSpPr>
          <p:cNvPr id="1048" name="CustomShape 43"/>
          <p:cNvSpPr/>
          <p:nvPr/>
        </p:nvSpPr>
        <p:spPr>
          <a:xfrm>
            <a:off x="9176760" y="24548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</p:sp>
      <p:sp>
        <p:nvSpPr>
          <p:cNvPr id="1049" name="CustomShape 44"/>
          <p:cNvSpPr/>
          <p:nvPr/>
        </p:nvSpPr>
        <p:spPr>
          <a:xfrm>
            <a:off x="9174600" y="26308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</p:sp>
      <p:sp>
        <p:nvSpPr>
          <p:cNvPr id="1050" name="CustomShape 45"/>
          <p:cNvSpPr/>
          <p:nvPr/>
        </p:nvSpPr>
        <p:spPr>
          <a:xfrm>
            <a:off x="9172800" y="28072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</p:sp>
      <p:sp>
        <p:nvSpPr>
          <p:cNvPr id="1051" name="CustomShape 46"/>
          <p:cNvSpPr/>
          <p:nvPr/>
        </p:nvSpPr>
        <p:spPr>
          <a:xfrm>
            <a:off x="9077760" y="29613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</p:sp>
      <p:sp>
        <p:nvSpPr>
          <p:cNvPr id="1052" name="CustomShape 47"/>
          <p:cNvSpPr/>
          <p:nvPr/>
        </p:nvSpPr>
        <p:spPr>
          <a:xfrm>
            <a:off x="9099360" y="31496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</p:sp>
      <p:sp>
        <p:nvSpPr>
          <p:cNvPr id="1053" name="CustomShape 48"/>
          <p:cNvSpPr/>
          <p:nvPr/>
        </p:nvSpPr>
        <p:spPr>
          <a:xfrm>
            <a:off x="9204480" y="33256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</p:sp>
      <p:sp>
        <p:nvSpPr>
          <p:cNvPr id="1054" name="CustomShape 49"/>
          <p:cNvSpPr/>
          <p:nvPr/>
        </p:nvSpPr>
        <p:spPr>
          <a:xfrm>
            <a:off x="9202320" y="35017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</p:sp>
      <p:sp>
        <p:nvSpPr>
          <p:cNvPr id="1055" name="CustomShape 50"/>
          <p:cNvSpPr/>
          <p:nvPr/>
        </p:nvSpPr>
        <p:spPr>
          <a:xfrm>
            <a:off x="9200520" y="36900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</p:sp>
      <p:sp>
        <p:nvSpPr>
          <p:cNvPr id="1056" name="CustomShape 51"/>
          <p:cNvSpPr/>
          <p:nvPr/>
        </p:nvSpPr>
        <p:spPr>
          <a:xfrm>
            <a:off x="8772840" y="3891600"/>
            <a:ext cx="153720" cy="153720"/>
          </a:xfrm>
          <a:prstGeom prst="ellipse">
            <a:avLst/>
          </a:prstGeom>
          <a:solidFill>
            <a:srgbClr val="ffffff"/>
          </a:solidFill>
          <a:ln>
            <a:rou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</p:sp>
      <p:sp>
        <p:nvSpPr>
          <p:cNvPr id="1057" name="CustomShape 52"/>
          <p:cNvSpPr/>
          <p:nvPr/>
        </p:nvSpPr>
        <p:spPr>
          <a:xfrm>
            <a:off x="9198360" y="38876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</p:sp>
      <p:sp>
        <p:nvSpPr>
          <p:cNvPr id="1058" name="CustomShape 53"/>
          <p:cNvSpPr/>
          <p:nvPr/>
        </p:nvSpPr>
        <p:spPr>
          <a:xfrm>
            <a:off x="8747280" y="2275560"/>
            <a:ext cx="153720" cy="153720"/>
          </a:xfrm>
          <a:prstGeom prst="ellipse">
            <a:avLst/>
          </a:prstGeom>
          <a:solidFill>
            <a:srgbClr val="ffffff"/>
          </a:solidFill>
          <a:ln>
            <a:rou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</p:sp>
      <p:sp>
        <p:nvSpPr>
          <p:cNvPr id="1059" name="CustomShape 54"/>
          <p:cNvSpPr/>
          <p:nvPr/>
        </p:nvSpPr>
        <p:spPr>
          <a:xfrm>
            <a:off x="9172800" y="22716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</p:sp>
      <p:sp>
        <p:nvSpPr>
          <p:cNvPr id="1060" name="CustomShape 55"/>
          <p:cNvSpPr/>
          <p:nvPr/>
        </p:nvSpPr>
        <p:spPr>
          <a:xfrm>
            <a:off x="8771400" y="1790640"/>
            <a:ext cx="5511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Dad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061" name="CustomShape 56"/>
          <p:cNvSpPr/>
          <p:nvPr/>
        </p:nvSpPr>
        <p:spPr>
          <a:xfrm>
            <a:off x="4405680" y="4067280"/>
            <a:ext cx="153720" cy="153720"/>
          </a:xfrm>
          <a:prstGeom prst="ellipse">
            <a:avLst/>
          </a:prstGeom>
          <a:solidFill>
            <a:srgbClr val="fdb94d"/>
          </a:solidFill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1062" name="CustomShape 57"/>
          <p:cNvSpPr/>
          <p:nvPr/>
        </p:nvSpPr>
        <p:spPr>
          <a:xfrm>
            <a:off x="4403520" y="4243320"/>
            <a:ext cx="153720" cy="153720"/>
          </a:xfrm>
          <a:prstGeom prst="ellipse">
            <a:avLst/>
          </a:prstGeom>
          <a:solidFill>
            <a:srgbClr val="fdb94d"/>
          </a:solidFill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1063" name="CustomShape 58"/>
          <p:cNvSpPr/>
          <p:nvPr/>
        </p:nvSpPr>
        <p:spPr>
          <a:xfrm>
            <a:off x="4401720" y="4419360"/>
            <a:ext cx="153720" cy="153720"/>
          </a:xfrm>
          <a:prstGeom prst="ellipse">
            <a:avLst/>
          </a:prstGeom>
          <a:solidFill>
            <a:srgbClr val="fdb94d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64" name="CustomShape 59"/>
          <p:cNvSpPr/>
          <p:nvPr/>
        </p:nvSpPr>
        <p:spPr>
          <a:xfrm>
            <a:off x="4532400" y="4561920"/>
            <a:ext cx="153720" cy="153720"/>
          </a:xfrm>
          <a:prstGeom prst="ellipse">
            <a:avLst/>
          </a:prstGeom>
          <a:solidFill>
            <a:srgbClr val="fdb94d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65" name="CustomShape 60"/>
          <p:cNvSpPr/>
          <p:nvPr/>
        </p:nvSpPr>
        <p:spPr>
          <a:xfrm>
            <a:off x="4542120" y="4749840"/>
            <a:ext cx="153720" cy="153720"/>
          </a:xfrm>
          <a:prstGeom prst="ellipse">
            <a:avLst/>
          </a:prstGeom>
          <a:solidFill>
            <a:srgbClr val="fdb94d"/>
          </a:solidFill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1066" name="CustomShape 61"/>
          <p:cNvSpPr/>
          <p:nvPr/>
        </p:nvSpPr>
        <p:spPr>
          <a:xfrm>
            <a:off x="4433400" y="4926240"/>
            <a:ext cx="153720" cy="153720"/>
          </a:xfrm>
          <a:prstGeom prst="ellipse">
            <a:avLst/>
          </a:prstGeom>
          <a:solidFill>
            <a:srgbClr val="fdb94d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67" name="CustomShape 62"/>
          <p:cNvSpPr/>
          <p:nvPr/>
        </p:nvSpPr>
        <p:spPr>
          <a:xfrm>
            <a:off x="4431240" y="5102280"/>
            <a:ext cx="153720" cy="153720"/>
          </a:xfrm>
          <a:prstGeom prst="ellipse">
            <a:avLst/>
          </a:prstGeom>
          <a:solidFill>
            <a:srgbClr val="f04e4d"/>
          </a:solidFill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1068" name="CustomShape 63"/>
          <p:cNvSpPr/>
          <p:nvPr/>
        </p:nvSpPr>
        <p:spPr>
          <a:xfrm>
            <a:off x="4429440" y="5290200"/>
            <a:ext cx="153720" cy="153720"/>
          </a:xfrm>
          <a:prstGeom prst="ellipse">
            <a:avLst/>
          </a:prstGeom>
          <a:solidFill>
            <a:srgbClr val="f04e4d"/>
          </a:solidFill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1069" name="CustomShape 64"/>
          <p:cNvSpPr/>
          <p:nvPr/>
        </p:nvSpPr>
        <p:spPr>
          <a:xfrm>
            <a:off x="4427280" y="5478120"/>
            <a:ext cx="153720" cy="153720"/>
          </a:xfrm>
          <a:prstGeom prst="ellipse">
            <a:avLst/>
          </a:prstGeom>
          <a:solidFill>
            <a:srgbClr val="f04e4d"/>
          </a:solidFill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1070" name="CustomShape 65"/>
          <p:cNvSpPr/>
          <p:nvPr/>
        </p:nvSpPr>
        <p:spPr>
          <a:xfrm>
            <a:off x="4401720" y="3862440"/>
            <a:ext cx="153720" cy="153720"/>
          </a:xfrm>
          <a:prstGeom prst="ellipse">
            <a:avLst/>
          </a:prstGeom>
          <a:solidFill>
            <a:srgbClr val="fdb94d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71" name="CustomShape 66"/>
          <p:cNvSpPr/>
          <p:nvPr/>
        </p:nvSpPr>
        <p:spPr>
          <a:xfrm>
            <a:off x="8057160" y="4105080"/>
            <a:ext cx="153720" cy="153720"/>
          </a:xfrm>
          <a:prstGeom prst="ellipse">
            <a:avLst/>
          </a:prstGeom>
          <a:solidFill>
            <a:srgbClr val="ffffff"/>
          </a:solidFill>
          <a:ln>
            <a:rou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</p:sp>
      <p:sp>
        <p:nvSpPr>
          <p:cNvPr id="1072" name="CustomShape 67"/>
          <p:cNvSpPr/>
          <p:nvPr/>
        </p:nvSpPr>
        <p:spPr>
          <a:xfrm>
            <a:off x="8055360" y="4281120"/>
            <a:ext cx="153720" cy="153720"/>
          </a:xfrm>
          <a:prstGeom prst="ellipse">
            <a:avLst/>
          </a:prstGeom>
          <a:solidFill>
            <a:srgbClr val="ffffff"/>
          </a:solidFill>
          <a:ln>
            <a:rou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</p:sp>
      <p:sp>
        <p:nvSpPr>
          <p:cNvPr id="1073" name="CustomShape 68"/>
          <p:cNvSpPr/>
          <p:nvPr/>
        </p:nvSpPr>
        <p:spPr>
          <a:xfrm>
            <a:off x="8053200" y="4457520"/>
            <a:ext cx="153720" cy="153720"/>
          </a:xfrm>
          <a:prstGeom prst="ellipse">
            <a:avLst/>
          </a:prstGeom>
          <a:solidFill>
            <a:srgbClr val="ffffff"/>
          </a:solidFill>
          <a:ln>
            <a:rou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</p:sp>
      <p:sp>
        <p:nvSpPr>
          <p:cNvPr id="1074" name="CustomShape 69"/>
          <p:cNvSpPr/>
          <p:nvPr/>
        </p:nvSpPr>
        <p:spPr>
          <a:xfrm>
            <a:off x="7943760" y="4599720"/>
            <a:ext cx="153720" cy="153720"/>
          </a:xfrm>
          <a:prstGeom prst="ellipse">
            <a:avLst/>
          </a:prstGeom>
          <a:solidFill>
            <a:srgbClr val="ffffff"/>
          </a:solidFill>
          <a:ln>
            <a:rou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</p:sp>
      <p:sp>
        <p:nvSpPr>
          <p:cNvPr id="1075" name="CustomShape 70"/>
          <p:cNvSpPr/>
          <p:nvPr/>
        </p:nvSpPr>
        <p:spPr>
          <a:xfrm>
            <a:off x="7980120" y="4799880"/>
            <a:ext cx="153720" cy="153720"/>
          </a:xfrm>
          <a:prstGeom prst="ellipse">
            <a:avLst/>
          </a:prstGeom>
          <a:solidFill>
            <a:srgbClr val="ffffff"/>
          </a:solidFill>
          <a:ln>
            <a:rou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</p:sp>
      <p:sp>
        <p:nvSpPr>
          <p:cNvPr id="1076" name="CustomShape 71"/>
          <p:cNvSpPr/>
          <p:nvPr/>
        </p:nvSpPr>
        <p:spPr>
          <a:xfrm>
            <a:off x="8084880" y="49759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</p:sp>
      <p:sp>
        <p:nvSpPr>
          <p:cNvPr id="1077" name="CustomShape 72"/>
          <p:cNvSpPr/>
          <p:nvPr/>
        </p:nvSpPr>
        <p:spPr>
          <a:xfrm>
            <a:off x="8083080" y="51519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</p:sp>
      <p:sp>
        <p:nvSpPr>
          <p:cNvPr id="1078" name="CustomShape 73"/>
          <p:cNvSpPr/>
          <p:nvPr/>
        </p:nvSpPr>
        <p:spPr>
          <a:xfrm>
            <a:off x="8080920" y="5340240"/>
            <a:ext cx="153720" cy="153720"/>
          </a:xfrm>
          <a:prstGeom prst="ellipse">
            <a:avLst/>
          </a:prstGeom>
          <a:solidFill>
            <a:srgbClr val="ffffff"/>
          </a:solidFill>
          <a:ln>
            <a:rou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</p:sp>
      <p:sp>
        <p:nvSpPr>
          <p:cNvPr id="1079" name="CustomShape 74"/>
          <p:cNvSpPr/>
          <p:nvPr/>
        </p:nvSpPr>
        <p:spPr>
          <a:xfrm>
            <a:off x="8079120" y="5537880"/>
            <a:ext cx="153720" cy="153720"/>
          </a:xfrm>
          <a:prstGeom prst="ellipse">
            <a:avLst/>
          </a:prstGeom>
          <a:solidFill>
            <a:srgbClr val="ffffff"/>
          </a:solidFill>
          <a:ln>
            <a:rou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</p:sp>
      <p:sp>
        <p:nvSpPr>
          <p:cNvPr id="1080" name="CustomShape 75"/>
          <p:cNvSpPr/>
          <p:nvPr/>
        </p:nvSpPr>
        <p:spPr>
          <a:xfrm>
            <a:off x="8053200" y="3921840"/>
            <a:ext cx="153720" cy="153720"/>
          </a:xfrm>
          <a:prstGeom prst="ellipse">
            <a:avLst/>
          </a:prstGeom>
          <a:solidFill>
            <a:srgbClr val="ffffff"/>
          </a:solidFill>
          <a:ln>
            <a:rou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</p:sp>
      <p:sp>
        <p:nvSpPr>
          <p:cNvPr id="1081" name="CustomShape 76"/>
          <p:cNvSpPr/>
          <p:nvPr/>
        </p:nvSpPr>
        <p:spPr>
          <a:xfrm>
            <a:off x="6617160" y="4897080"/>
            <a:ext cx="153720" cy="153720"/>
          </a:xfrm>
          <a:prstGeom prst="ellipse">
            <a:avLst/>
          </a:prstGeom>
          <a:solidFill>
            <a:srgbClr val="ffffff"/>
          </a:solidFill>
          <a:ln>
            <a:rou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</p:sp>
      <p:sp>
        <p:nvSpPr>
          <p:cNvPr id="1082" name="CustomShape 77"/>
          <p:cNvSpPr/>
          <p:nvPr/>
        </p:nvSpPr>
        <p:spPr>
          <a:xfrm>
            <a:off x="6615360" y="5073120"/>
            <a:ext cx="153720" cy="153720"/>
          </a:xfrm>
          <a:prstGeom prst="ellipse">
            <a:avLst/>
          </a:prstGeom>
          <a:solidFill>
            <a:srgbClr val="ffffff"/>
          </a:solidFill>
          <a:ln>
            <a:rou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</p:sp>
      <p:sp>
        <p:nvSpPr>
          <p:cNvPr id="1083" name="CustomShape 78"/>
          <p:cNvSpPr/>
          <p:nvPr/>
        </p:nvSpPr>
        <p:spPr>
          <a:xfrm>
            <a:off x="6613200" y="5249520"/>
            <a:ext cx="153720" cy="153720"/>
          </a:xfrm>
          <a:prstGeom prst="ellipse">
            <a:avLst/>
          </a:prstGeom>
          <a:solidFill>
            <a:srgbClr val="ffffff"/>
          </a:solidFill>
          <a:ln>
            <a:rou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</p:sp>
      <p:sp>
        <p:nvSpPr>
          <p:cNvPr id="1084" name="CustomShape 79"/>
          <p:cNvSpPr/>
          <p:nvPr/>
        </p:nvSpPr>
        <p:spPr>
          <a:xfrm>
            <a:off x="6503760" y="5391720"/>
            <a:ext cx="153720" cy="153720"/>
          </a:xfrm>
          <a:prstGeom prst="ellipse">
            <a:avLst/>
          </a:prstGeom>
          <a:solidFill>
            <a:srgbClr val="ffffff"/>
          </a:solidFill>
          <a:ln>
            <a:rou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</p:sp>
      <p:sp>
        <p:nvSpPr>
          <p:cNvPr id="1085" name="CustomShape 80"/>
          <p:cNvSpPr/>
          <p:nvPr/>
        </p:nvSpPr>
        <p:spPr>
          <a:xfrm>
            <a:off x="6540120" y="5591880"/>
            <a:ext cx="153720" cy="153720"/>
          </a:xfrm>
          <a:prstGeom prst="ellipse">
            <a:avLst/>
          </a:prstGeom>
          <a:solidFill>
            <a:srgbClr val="ffffff"/>
          </a:solidFill>
          <a:ln>
            <a:rou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</p:sp>
      <p:sp>
        <p:nvSpPr>
          <p:cNvPr id="1086" name="CustomShape 81"/>
          <p:cNvSpPr/>
          <p:nvPr/>
        </p:nvSpPr>
        <p:spPr>
          <a:xfrm>
            <a:off x="6644880" y="57679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</p:sp>
      <p:sp>
        <p:nvSpPr>
          <p:cNvPr id="1087" name="CustomShape 82"/>
          <p:cNvSpPr/>
          <p:nvPr/>
        </p:nvSpPr>
        <p:spPr>
          <a:xfrm>
            <a:off x="6643080" y="59439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</p:sp>
      <p:sp>
        <p:nvSpPr>
          <p:cNvPr id="1088" name="CustomShape 83"/>
          <p:cNvSpPr/>
          <p:nvPr/>
        </p:nvSpPr>
        <p:spPr>
          <a:xfrm>
            <a:off x="6640920" y="6132240"/>
            <a:ext cx="153720" cy="153720"/>
          </a:xfrm>
          <a:prstGeom prst="ellipse">
            <a:avLst/>
          </a:prstGeom>
          <a:solidFill>
            <a:srgbClr val="ffffff"/>
          </a:solidFill>
          <a:ln>
            <a:rou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</p:sp>
      <p:sp>
        <p:nvSpPr>
          <p:cNvPr id="1089" name="CustomShape 84"/>
          <p:cNvSpPr/>
          <p:nvPr/>
        </p:nvSpPr>
        <p:spPr>
          <a:xfrm>
            <a:off x="6639120" y="6329880"/>
            <a:ext cx="153720" cy="153720"/>
          </a:xfrm>
          <a:prstGeom prst="ellipse">
            <a:avLst/>
          </a:prstGeom>
          <a:solidFill>
            <a:srgbClr val="ffffff"/>
          </a:solidFill>
          <a:ln>
            <a:rou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</p:sp>
      <p:sp>
        <p:nvSpPr>
          <p:cNvPr id="1090" name="CustomShape 85"/>
          <p:cNvSpPr/>
          <p:nvPr/>
        </p:nvSpPr>
        <p:spPr>
          <a:xfrm>
            <a:off x="6613200" y="4713840"/>
            <a:ext cx="153720" cy="153720"/>
          </a:xfrm>
          <a:prstGeom prst="ellipse">
            <a:avLst/>
          </a:prstGeom>
          <a:solidFill>
            <a:srgbClr val="ffffff"/>
          </a:solidFill>
          <a:ln>
            <a:rou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</p:sp>
      <p:sp>
        <p:nvSpPr>
          <p:cNvPr id="1091" name="CustomShape 86"/>
          <p:cNvSpPr/>
          <p:nvPr/>
        </p:nvSpPr>
        <p:spPr>
          <a:xfrm>
            <a:off x="6166080" y="4948200"/>
            <a:ext cx="153720" cy="153720"/>
          </a:xfrm>
          <a:prstGeom prst="ellipse">
            <a:avLst/>
          </a:prstGeom>
          <a:solidFill>
            <a:srgbClr val="fdb94d"/>
          </a:solidFill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1092" name="CustomShape 87"/>
          <p:cNvSpPr/>
          <p:nvPr/>
        </p:nvSpPr>
        <p:spPr>
          <a:xfrm>
            <a:off x="6163920" y="5124240"/>
            <a:ext cx="153720" cy="153720"/>
          </a:xfrm>
          <a:prstGeom prst="ellipse">
            <a:avLst/>
          </a:prstGeom>
          <a:solidFill>
            <a:srgbClr val="fdb94d"/>
          </a:solidFill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1093" name="CustomShape 88"/>
          <p:cNvSpPr/>
          <p:nvPr/>
        </p:nvSpPr>
        <p:spPr>
          <a:xfrm>
            <a:off x="6162120" y="5300280"/>
            <a:ext cx="153720" cy="153720"/>
          </a:xfrm>
          <a:prstGeom prst="ellipse">
            <a:avLst/>
          </a:prstGeom>
          <a:solidFill>
            <a:srgbClr val="fdb94d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94" name="CustomShape 89"/>
          <p:cNvSpPr/>
          <p:nvPr/>
        </p:nvSpPr>
        <p:spPr>
          <a:xfrm>
            <a:off x="6292800" y="5442840"/>
            <a:ext cx="153720" cy="153720"/>
          </a:xfrm>
          <a:prstGeom prst="ellipse">
            <a:avLst/>
          </a:prstGeom>
          <a:solidFill>
            <a:srgbClr val="fdb94d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95" name="CustomShape 90"/>
          <p:cNvSpPr/>
          <p:nvPr/>
        </p:nvSpPr>
        <p:spPr>
          <a:xfrm>
            <a:off x="6302520" y="5630760"/>
            <a:ext cx="153720" cy="153720"/>
          </a:xfrm>
          <a:prstGeom prst="ellipse">
            <a:avLst/>
          </a:prstGeom>
          <a:solidFill>
            <a:srgbClr val="fdb94d"/>
          </a:solidFill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1096" name="CustomShape 91"/>
          <p:cNvSpPr/>
          <p:nvPr/>
        </p:nvSpPr>
        <p:spPr>
          <a:xfrm>
            <a:off x="6193800" y="5807160"/>
            <a:ext cx="153720" cy="153720"/>
          </a:xfrm>
          <a:prstGeom prst="ellipse">
            <a:avLst/>
          </a:prstGeom>
          <a:solidFill>
            <a:srgbClr val="fdb94d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97" name="CustomShape 92"/>
          <p:cNvSpPr/>
          <p:nvPr/>
        </p:nvSpPr>
        <p:spPr>
          <a:xfrm>
            <a:off x="6191640" y="5983200"/>
            <a:ext cx="153720" cy="153720"/>
          </a:xfrm>
          <a:prstGeom prst="ellipse">
            <a:avLst/>
          </a:prstGeom>
          <a:solidFill>
            <a:srgbClr val="f04e4d"/>
          </a:solidFill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1098" name="CustomShape 93"/>
          <p:cNvSpPr/>
          <p:nvPr/>
        </p:nvSpPr>
        <p:spPr>
          <a:xfrm>
            <a:off x="6189840" y="6171120"/>
            <a:ext cx="153720" cy="153720"/>
          </a:xfrm>
          <a:prstGeom prst="ellipse">
            <a:avLst/>
          </a:prstGeom>
          <a:solidFill>
            <a:srgbClr val="f04e4d"/>
          </a:solidFill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1099" name="CustomShape 94"/>
          <p:cNvSpPr/>
          <p:nvPr/>
        </p:nvSpPr>
        <p:spPr>
          <a:xfrm>
            <a:off x="6187680" y="6359040"/>
            <a:ext cx="153720" cy="153720"/>
          </a:xfrm>
          <a:prstGeom prst="ellipse">
            <a:avLst/>
          </a:prstGeom>
          <a:solidFill>
            <a:srgbClr val="f04e4d"/>
          </a:solidFill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1100" name="CustomShape 95"/>
          <p:cNvSpPr/>
          <p:nvPr/>
        </p:nvSpPr>
        <p:spPr>
          <a:xfrm>
            <a:off x="6162120" y="4743360"/>
            <a:ext cx="153720" cy="153720"/>
          </a:xfrm>
          <a:prstGeom prst="ellipse">
            <a:avLst/>
          </a:prstGeom>
          <a:solidFill>
            <a:srgbClr val="fdb94d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CustomShape 1"/>
          <p:cNvSpPr/>
          <p:nvPr/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Why does recombination matter?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102" name="CustomShape 2"/>
          <p:cNvSpPr/>
          <p:nvPr/>
        </p:nvSpPr>
        <p:spPr>
          <a:xfrm>
            <a:off x="5524560" y="1719000"/>
            <a:ext cx="590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03" name="CustomShape 3"/>
          <p:cNvSpPr/>
          <p:nvPr/>
        </p:nvSpPr>
        <p:spPr>
          <a:xfrm>
            <a:off x="2343960" y="3279240"/>
            <a:ext cx="2752920" cy="118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Genetic material in a specific part of the genome travels as a group across generations!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104" name="CustomShape 4"/>
          <p:cNvSpPr/>
          <p:nvPr/>
        </p:nvSpPr>
        <p:spPr>
          <a:xfrm>
            <a:off x="5844600" y="33926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</p:sp>
      <p:sp>
        <p:nvSpPr>
          <p:cNvPr id="1105" name="CustomShape 5"/>
          <p:cNvSpPr/>
          <p:nvPr/>
        </p:nvSpPr>
        <p:spPr>
          <a:xfrm>
            <a:off x="5524200" y="29156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1106" name="CustomShape 6"/>
          <p:cNvSpPr/>
          <p:nvPr/>
        </p:nvSpPr>
        <p:spPr>
          <a:xfrm>
            <a:off x="5522400" y="30916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1107" name="CustomShape 7"/>
          <p:cNvSpPr/>
          <p:nvPr/>
        </p:nvSpPr>
        <p:spPr>
          <a:xfrm>
            <a:off x="5520240" y="32677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08" name="CustomShape 8"/>
          <p:cNvSpPr/>
          <p:nvPr/>
        </p:nvSpPr>
        <p:spPr>
          <a:xfrm>
            <a:off x="5650920" y="34102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09" name="CustomShape 9"/>
          <p:cNvSpPr/>
          <p:nvPr/>
        </p:nvSpPr>
        <p:spPr>
          <a:xfrm>
            <a:off x="5661000" y="35982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1110" name="CustomShape 10"/>
          <p:cNvSpPr/>
          <p:nvPr/>
        </p:nvSpPr>
        <p:spPr>
          <a:xfrm>
            <a:off x="5551920" y="37746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11" name="CustomShape 11"/>
          <p:cNvSpPr/>
          <p:nvPr/>
        </p:nvSpPr>
        <p:spPr>
          <a:xfrm>
            <a:off x="5550120" y="39506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1112" name="CustomShape 12"/>
          <p:cNvSpPr/>
          <p:nvPr/>
        </p:nvSpPr>
        <p:spPr>
          <a:xfrm>
            <a:off x="5547960" y="41385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1113" name="CustomShape 13"/>
          <p:cNvSpPr/>
          <p:nvPr/>
        </p:nvSpPr>
        <p:spPr>
          <a:xfrm>
            <a:off x="5546160" y="43268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1114" name="CustomShape 14"/>
          <p:cNvSpPr/>
          <p:nvPr/>
        </p:nvSpPr>
        <p:spPr>
          <a:xfrm>
            <a:off x="5520240" y="27108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15" name="CustomShape 15"/>
          <p:cNvSpPr/>
          <p:nvPr/>
        </p:nvSpPr>
        <p:spPr>
          <a:xfrm>
            <a:off x="5523840" y="2230200"/>
            <a:ext cx="590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You!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116" name="CustomShape 16"/>
          <p:cNvSpPr/>
          <p:nvPr/>
        </p:nvSpPr>
        <p:spPr>
          <a:xfrm>
            <a:off x="5975280" y="2864880"/>
            <a:ext cx="153720" cy="153720"/>
          </a:xfrm>
          <a:prstGeom prst="ellipse">
            <a:avLst/>
          </a:prstGeom>
          <a:solidFill>
            <a:srgbClr val="ffffff"/>
          </a:solidFill>
          <a:ln>
            <a:rou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</p:sp>
      <p:sp>
        <p:nvSpPr>
          <p:cNvPr id="1117" name="CustomShape 17"/>
          <p:cNvSpPr/>
          <p:nvPr/>
        </p:nvSpPr>
        <p:spPr>
          <a:xfrm>
            <a:off x="5973480" y="3040920"/>
            <a:ext cx="153720" cy="153720"/>
          </a:xfrm>
          <a:prstGeom prst="ellipse">
            <a:avLst/>
          </a:prstGeom>
          <a:solidFill>
            <a:srgbClr val="ffffff"/>
          </a:solidFill>
          <a:ln>
            <a:rou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</p:sp>
      <p:sp>
        <p:nvSpPr>
          <p:cNvPr id="1118" name="CustomShape 18"/>
          <p:cNvSpPr/>
          <p:nvPr/>
        </p:nvSpPr>
        <p:spPr>
          <a:xfrm>
            <a:off x="5971320" y="3217320"/>
            <a:ext cx="153720" cy="153720"/>
          </a:xfrm>
          <a:prstGeom prst="ellipse">
            <a:avLst/>
          </a:prstGeom>
          <a:solidFill>
            <a:srgbClr val="ffffff"/>
          </a:solidFill>
          <a:ln>
            <a:rou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</p:sp>
      <p:sp>
        <p:nvSpPr>
          <p:cNvPr id="1119" name="CustomShape 19"/>
          <p:cNvSpPr/>
          <p:nvPr/>
        </p:nvSpPr>
        <p:spPr>
          <a:xfrm>
            <a:off x="5861880" y="3359520"/>
            <a:ext cx="153720" cy="153720"/>
          </a:xfrm>
          <a:prstGeom prst="ellipse">
            <a:avLst/>
          </a:prstGeom>
          <a:solidFill>
            <a:srgbClr val="ffffff"/>
          </a:solidFill>
          <a:ln>
            <a:rou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</p:sp>
      <p:sp>
        <p:nvSpPr>
          <p:cNvPr id="1120" name="CustomShape 20"/>
          <p:cNvSpPr/>
          <p:nvPr/>
        </p:nvSpPr>
        <p:spPr>
          <a:xfrm>
            <a:off x="5898240" y="3559680"/>
            <a:ext cx="153720" cy="153720"/>
          </a:xfrm>
          <a:prstGeom prst="ellipse">
            <a:avLst/>
          </a:prstGeom>
          <a:solidFill>
            <a:srgbClr val="ffffff"/>
          </a:solidFill>
          <a:ln>
            <a:rou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</p:sp>
      <p:sp>
        <p:nvSpPr>
          <p:cNvPr id="1121" name="CustomShape 21"/>
          <p:cNvSpPr/>
          <p:nvPr/>
        </p:nvSpPr>
        <p:spPr>
          <a:xfrm>
            <a:off x="6003000" y="37357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</p:sp>
      <p:sp>
        <p:nvSpPr>
          <p:cNvPr id="1122" name="CustomShape 22"/>
          <p:cNvSpPr/>
          <p:nvPr/>
        </p:nvSpPr>
        <p:spPr>
          <a:xfrm>
            <a:off x="6001200" y="39117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</p:sp>
      <p:sp>
        <p:nvSpPr>
          <p:cNvPr id="1123" name="CustomShape 23"/>
          <p:cNvSpPr/>
          <p:nvPr/>
        </p:nvSpPr>
        <p:spPr>
          <a:xfrm>
            <a:off x="5999040" y="4100040"/>
            <a:ext cx="153720" cy="153720"/>
          </a:xfrm>
          <a:prstGeom prst="ellipse">
            <a:avLst/>
          </a:prstGeom>
          <a:solidFill>
            <a:srgbClr val="ffffff"/>
          </a:solidFill>
          <a:ln>
            <a:rou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</p:sp>
      <p:sp>
        <p:nvSpPr>
          <p:cNvPr id="1124" name="CustomShape 24"/>
          <p:cNvSpPr/>
          <p:nvPr/>
        </p:nvSpPr>
        <p:spPr>
          <a:xfrm>
            <a:off x="5997240" y="4297680"/>
            <a:ext cx="153720" cy="153720"/>
          </a:xfrm>
          <a:prstGeom prst="ellipse">
            <a:avLst/>
          </a:prstGeom>
          <a:solidFill>
            <a:srgbClr val="ffffff"/>
          </a:solidFill>
          <a:ln>
            <a:rou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</p:sp>
      <p:sp>
        <p:nvSpPr>
          <p:cNvPr id="1125" name="CustomShape 25"/>
          <p:cNvSpPr/>
          <p:nvPr/>
        </p:nvSpPr>
        <p:spPr>
          <a:xfrm>
            <a:off x="5971320" y="2681640"/>
            <a:ext cx="153720" cy="153720"/>
          </a:xfrm>
          <a:prstGeom prst="ellipse">
            <a:avLst/>
          </a:prstGeom>
          <a:solidFill>
            <a:srgbClr val="ffffff"/>
          </a:solidFill>
          <a:ln>
            <a:rou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</p:sp>
      <p:sp>
        <p:nvSpPr>
          <p:cNvPr id="1126" name="CustomShape 26"/>
          <p:cNvSpPr/>
          <p:nvPr/>
        </p:nvSpPr>
        <p:spPr>
          <a:xfrm>
            <a:off x="5524200" y="2916000"/>
            <a:ext cx="153720" cy="153720"/>
          </a:xfrm>
          <a:prstGeom prst="ellipse">
            <a:avLst/>
          </a:prstGeom>
          <a:solidFill>
            <a:srgbClr val="fdb94d"/>
          </a:solidFill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1127" name="CustomShape 27"/>
          <p:cNvSpPr/>
          <p:nvPr/>
        </p:nvSpPr>
        <p:spPr>
          <a:xfrm>
            <a:off x="5522040" y="3092040"/>
            <a:ext cx="153720" cy="153720"/>
          </a:xfrm>
          <a:prstGeom prst="ellipse">
            <a:avLst/>
          </a:prstGeom>
          <a:solidFill>
            <a:srgbClr val="fdb94d"/>
          </a:solidFill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1128" name="CustomShape 28"/>
          <p:cNvSpPr/>
          <p:nvPr/>
        </p:nvSpPr>
        <p:spPr>
          <a:xfrm>
            <a:off x="5520240" y="3268080"/>
            <a:ext cx="153720" cy="153720"/>
          </a:xfrm>
          <a:prstGeom prst="ellipse">
            <a:avLst/>
          </a:prstGeom>
          <a:solidFill>
            <a:srgbClr val="fdb94d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29" name="CustomShape 29"/>
          <p:cNvSpPr/>
          <p:nvPr/>
        </p:nvSpPr>
        <p:spPr>
          <a:xfrm>
            <a:off x="5650920" y="3410640"/>
            <a:ext cx="153720" cy="153720"/>
          </a:xfrm>
          <a:prstGeom prst="ellipse">
            <a:avLst/>
          </a:prstGeom>
          <a:solidFill>
            <a:srgbClr val="fdb94d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30" name="CustomShape 30"/>
          <p:cNvSpPr/>
          <p:nvPr/>
        </p:nvSpPr>
        <p:spPr>
          <a:xfrm>
            <a:off x="5660640" y="3598560"/>
            <a:ext cx="153720" cy="153720"/>
          </a:xfrm>
          <a:prstGeom prst="ellipse">
            <a:avLst/>
          </a:prstGeom>
          <a:solidFill>
            <a:srgbClr val="fdb94d"/>
          </a:solidFill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1131" name="CustomShape 31"/>
          <p:cNvSpPr/>
          <p:nvPr/>
        </p:nvSpPr>
        <p:spPr>
          <a:xfrm>
            <a:off x="5551920" y="3774960"/>
            <a:ext cx="153720" cy="153720"/>
          </a:xfrm>
          <a:prstGeom prst="ellipse">
            <a:avLst/>
          </a:prstGeom>
          <a:solidFill>
            <a:srgbClr val="fdb94d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32" name="CustomShape 32"/>
          <p:cNvSpPr/>
          <p:nvPr/>
        </p:nvSpPr>
        <p:spPr>
          <a:xfrm>
            <a:off x="5549760" y="3951000"/>
            <a:ext cx="153720" cy="153720"/>
          </a:xfrm>
          <a:prstGeom prst="ellipse">
            <a:avLst/>
          </a:prstGeom>
          <a:solidFill>
            <a:srgbClr val="f04e4d"/>
          </a:solidFill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1133" name="CustomShape 33"/>
          <p:cNvSpPr/>
          <p:nvPr/>
        </p:nvSpPr>
        <p:spPr>
          <a:xfrm>
            <a:off x="5547960" y="4138920"/>
            <a:ext cx="153720" cy="153720"/>
          </a:xfrm>
          <a:prstGeom prst="ellipse">
            <a:avLst/>
          </a:prstGeom>
          <a:solidFill>
            <a:srgbClr val="f04e4d"/>
          </a:solidFill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1134" name="CustomShape 34"/>
          <p:cNvSpPr/>
          <p:nvPr/>
        </p:nvSpPr>
        <p:spPr>
          <a:xfrm>
            <a:off x="5545800" y="4326840"/>
            <a:ext cx="153720" cy="153720"/>
          </a:xfrm>
          <a:prstGeom prst="ellipse">
            <a:avLst/>
          </a:prstGeom>
          <a:solidFill>
            <a:srgbClr val="f04e4d"/>
          </a:solidFill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1135" name="CustomShape 35"/>
          <p:cNvSpPr/>
          <p:nvPr/>
        </p:nvSpPr>
        <p:spPr>
          <a:xfrm>
            <a:off x="5520240" y="2711160"/>
            <a:ext cx="153720" cy="153720"/>
          </a:xfrm>
          <a:prstGeom prst="ellipse">
            <a:avLst/>
          </a:prstGeom>
          <a:solidFill>
            <a:srgbClr val="fdb94d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CustomShape 1"/>
          <p:cNvSpPr/>
          <p:nvPr/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The genomic era: genotyping tag SNPs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1137" name="Picture 3" descr=""/>
          <p:cNvPicPr/>
          <p:nvPr/>
        </p:nvPicPr>
        <p:blipFill>
          <a:blip r:embed="rId1"/>
          <a:stretch/>
        </p:blipFill>
        <p:spPr>
          <a:xfrm>
            <a:off x="1481400" y="2137680"/>
            <a:ext cx="2208240" cy="3414960"/>
          </a:xfrm>
          <a:prstGeom prst="rect">
            <a:avLst/>
          </a:prstGeom>
          <a:ln>
            <a:noFill/>
          </a:ln>
        </p:spPr>
      </p:pic>
      <p:sp>
        <p:nvSpPr>
          <p:cNvPr id="1138" name="CustomShape 2"/>
          <p:cNvSpPr/>
          <p:nvPr/>
        </p:nvSpPr>
        <p:spPr>
          <a:xfrm>
            <a:off x="4262760" y="1855800"/>
            <a:ext cx="7636320" cy="36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how many angels on the head of a pin? I don’t know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CustomShape 1"/>
          <p:cNvSpPr/>
          <p:nvPr/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The genomic era: Mapping genomic variation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1140" name="Picture 4" descr=""/>
          <p:cNvPicPr/>
          <p:nvPr/>
        </p:nvPicPr>
        <p:blipFill>
          <a:blip r:embed="rId1"/>
          <a:stretch/>
        </p:blipFill>
        <p:spPr>
          <a:xfrm>
            <a:off x="1238400" y="1690560"/>
            <a:ext cx="9714240" cy="4430880"/>
          </a:xfrm>
          <a:prstGeom prst="rect">
            <a:avLst/>
          </a:prstGeom>
          <a:ln>
            <a:noFill/>
          </a:ln>
        </p:spPr>
      </p:pic>
      <p:sp>
        <p:nvSpPr>
          <p:cNvPr id="1141" name="CustomShape 2"/>
          <p:cNvSpPr/>
          <p:nvPr/>
        </p:nvSpPr>
        <p:spPr>
          <a:xfrm>
            <a:off x="5864760" y="6320160"/>
            <a:ext cx="6416280" cy="36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dvPS81CF"/>
                <a:ea typeface="DejaVu Sans"/>
              </a:rPr>
              <a:t>The International HapMap Consortium figure-1 Nature  (2003)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25" dur="indefinite" restart="never" nodeType="tmRoot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CustomShape 1"/>
          <p:cNvSpPr/>
          <p:nvPr/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The genomic era: Mapping genomic variation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143" name="CustomShape 2"/>
          <p:cNvSpPr/>
          <p:nvPr/>
        </p:nvSpPr>
        <p:spPr>
          <a:xfrm>
            <a:off x="4343400" y="3276720"/>
            <a:ext cx="2284560" cy="227160"/>
          </a:xfrm>
          <a:prstGeom prst="rect">
            <a:avLst/>
          </a:prstGeom>
          <a:solidFill>
            <a:srgbClr val="408000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44" name="CustomShape 3"/>
          <p:cNvSpPr/>
          <p:nvPr/>
        </p:nvSpPr>
        <p:spPr>
          <a:xfrm>
            <a:off x="5181480" y="3886200"/>
            <a:ext cx="1370160" cy="227160"/>
          </a:xfrm>
          <a:prstGeom prst="rect">
            <a:avLst/>
          </a:prstGeom>
          <a:solidFill>
            <a:srgbClr val="408000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45" name="CustomShape 4"/>
          <p:cNvSpPr/>
          <p:nvPr/>
        </p:nvSpPr>
        <p:spPr>
          <a:xfrm>
            <a:off x="4876920" y="2666880"/>
            <a:ext cx="2132280" cy="227160"/>
          </a:xfrm>
          <a:prstGeom prst="rect">
            <a:avLst/>
          </a:prstGeom>
          <a:solidFill>
            <a:srgbClr val="408000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46" name="CustomShape 5"/>
          <p:cNvSpPr/>
          <p:nvPr/>
        </p:nvSpPr>
        <p:spPr>
          <a:xfrm>
            <a:off x="5562720" y="2514600"/>
            <a:ext cx="455760" cy="532080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47" name="CustomShape 6"/>
          <p:cNvSpPr/>
          <p:nvPr/>
        </p:nvSpPr>
        <p:spPr>
          <a:xfrm>
            <a:off x="5562720" y="3733920"/>
            <a:ext cx="455760" cy="532080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48" name="CustomShape 7"/>
          <p:cNvSpPr/>
          <p:nvPr/>
        </p:nvSpPr>
        <p:spPr>
          <a:xfrm>
            <a:off x="5562720" y="3124080"/>
            <a:ext cx="455760" cy="532080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49" name="CustomShape 8"/>
          <p:cNvSpPr/>
          <p:nvPr/>
        </p:nvSpPr>
        <p:spPr>
          <a:xfrm>
            <a:off x="6629400" y="3276720"/>
            <a:ext cx="1903680" cy="227160"/>
          </a:xfrm>
          <a:prstGeom prst="rect">
            <a:avLst/>
          </a:prstGeom>
          <a:solidFill>
            <a:srgbClr val="004080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50" name="CustomShape 9"/>
          <p:cNvSpPr/>
          <p:nvPr/>
        </p:nvSpPr>
        <p:spPr>
          <a:xfrm>
            <a:off x="7010280" y="2666880"/>
            <a:ext cx="1522440" cy="227160"/>
          </a:xfrm>
          <a:prstGeom prst="rect">
            <a:avLst/>
          </a:prstGeom>
          <a:solidFill>
            <a:srgbClr val="ffcc66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51" name="CustomShape 10"/>
          <p:cNvSpPr/>
          <p:nvPr/>
        </p:nvSpPr>
        <p:spPr>
          <a:xfrm>
            <a:off x="3352680" y="2666880"/>
            <a:ext cx="1522440" cy="227160"/>
          </a:xfrm>
          <a:prstGeom prst="rect">
            <a:avLst/>
          </a:prstGeom>
          <a:solidFill>
            <a:srgbClr val="004080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52" name="CustomShape 11"/>
          <p:cNvSpPr/>
          <p:nvPr/>
        </p:nvSpPr>
        <p:spPr>
          <a:xfrm>
            <a:off x="6553080" y="3886200"/>
            <a:ext cx="1979640" cy="227160"/>
          </a:xfrm>
          <a:prstGeom prst="rect">
            <a:avLst/>
          </a:prstGeom>
          <a:solidFill>
            <a:srgbClr val="400080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53" name="CustomShape 12"/>
          <p:cNvSpPr/>
          <p:nvPr/>
        </p:nvSpPr>
        <p:spPr>
          <a:xfrm>
            <a:off x="3352680" y="3886200"/>
            <a:ext cx="1827360" cy="227160"/>
          </a:xfrm>
          <a:prstGeom prst="rect">
            <a:avLst/>
          </a:prstGeom>
          <a:solidFill>
            <a:srgbClr val="008080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54" name="CustomShape 13"/>
          <p:cNvSpPr/>
          <p:nvPr/>
        </p:nvSpPr>
        <p:spPr>
          <a:xfrm>
            <a:off x="3352680" y="3276720"/>
            <a:ext cx="1065240" cy="227160"/>
          </a:xfrm>
          <a:prstGeom prst="rect">
            <a:avLst/>
          </a:prstGeom>
          <a:solidFill>
            <a:srgbClr val="800040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55" name="Line 14"/>
          <p:cNvSpPr/>
          <p:nvPr/>
        </p:nvSpPr>
        <p:spPr>
          <a:xfrm flipV="1">
            <a:off x="4572000" y="4343400"/>
            <a:ext cx="609480" cy="761760"/>
          </a:xfrm>
          <a:prstGeom prst="line">
            <a:avLst/>
          </a:prstGeom>
          <a:ln w="31680">
            <a:solidFill>
              <a:schemeClr val="tx1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156" name="CustomShape 15"/>
          <p:cNvSpPr/>
          <p:nvPr/>
        </p:nvSpPr>
        <p:spPr>
          <a:xfrm>
            <a:off x="3135240" y="4975200"/>
            <a:ext cx="6704280" cy="5767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Gill Sans"/>
                <a:ea typeface="MS PGothic"/>
              </a:rPr>
              <a:t>this SNP will be associated with disease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157" name="CustomShape 16"/>
          <p:cNvSpPr/>
          <p:nvPr/>
        </p:nvSpPr>
        <p:spPr>
          <a:xfrm>
            <a:off x="5143680" y="2590920"/>
            <a:ext cx="379440" cy="37944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bg1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58" name="CustomShape 17"/>
          <p:cNvSpPr/>
          <p:nvPr/>
        </p:nvSpPr>
        <p:spPr>
          <a:xfrm>
            <a:off x="5143680" y="3200400"/>
            <a:ext cx="379440" cy="37944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bg1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59" name="CustomShape 18"/>
          <p:cNvSpPr/>
          <p:nvPr/>
        </p:nvSpPr>
        <p:spPr>
          <a:xfrm>
            <a:off x="5143680" y="3733920"/>
            <a:ext cx="379440" cy="45576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bg1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60" name="CustomShape 19"/>
          <p:cNvSpPr/>
          <p:nvPr/>
        </p:nvSpPr>
        <p:spPr>
          <a:xfrm>
            <a:off x="7391520" y="2590920"/>
            <a:ext cx="379440" cy="37944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bg1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61" name="CustomShape 20"/>
          <p:cNvSpPr/>
          <p:nvPr/>
        </p:nvSpPr>
        <p:spPr>
          <a:xfrm>
            <a:off x="7391520" y="3200400"/>
            <a:ext cx="379440" cy="37944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bg1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62" name="CustomShape 21"/>
          <p:cNvSpPr/>
          <p:nvPr/>
        </p:nvSpPr>
        <p:spPr>
          <a:xfrm>
            <a:off x="7391520" y="3733920"/>
            <a:ext cx="379440" cy="45576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bg1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63" name="CustomShape 22"/>
          <p:cNvSpPr/>
          <p:nvPr/>
        </p:nvSpPr>
        <p:spPr>
          <a:xfrm>
            <a:off x="3581280" y="2590920"/>
            <a:ext cx="379440" cy="37944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bg1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64" name="CustomShape 23"/>
          <p:cNvSpPr/>
          <p:nvPr/>
        </p:nvSpPr>
        <p:spPr>
          <a:xfrm>
            <a:off x="3581280" y="3200400"/>
            <a:ext cx="379440" cy="37944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bg1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65" name="CustomShape 24"/>
          <p:cNvSpPr/>
          <p:nvPr/>
        </p:nvSpPr>
        <p:spPr>
          <a:xfrm>
            <a:off x="3581280" y="3733920"/>
            <a:ext cx="379440" cy="45576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bg1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27" dur="indefinite" restart="never" nodeType="tmRoot">
          <p:childTnLst>
            <p:seq>
              <p:cTn id="28" dur="indefinite" nodeType="mainSeq">
                <p:childTnLst>
                  <p:par>
                    <p:cTn id="29" nodeType="clickEffect" fill="hold">
                      <p:stCondLst>
                        <p:cond delay="indefinite"/>
                      </p:stCondLst>
                      <p:childTnLst>
                        <p:par>
                          <p:cTn id="30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3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nodeType="clickEffect" fill="hold">
                      <p:stCondLst>
                        <p:cond delay="indefinite"/>
                      </p:stCondLst>
                      <p:childTnLst>
                        <p:par>
                          <p:cTn id="3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3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CustomShape 1"/>
          <p:cNvSpPr/>
          <p:nvPr/>
        </p:nvSpPr>
        <p:spPr>
          <a:xfrm>
            <a:off x="6950160" y="4038480"/>
            <a:ext cx="455760" cy="455760"/>
          </a:xfrm>
          <a:prstGeom prst="rect">
            <a:avLst/>
          </a:prstGeom>
          <a:solidFill>
            <a:srgbClr val="ff0000"/>
          </a:solidFill>
          <a:ln w="19080">
            <a:solidFill>
              <a:schemeClr val="bg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67" name="CustomShape 2"/>
          <p:cNvSpPr/>
          <p:nvPr/>
        </p:nvSpPr>
        <p:spPr>
          <a:xfrm>
            <a:off x="6902640" y="4578480"/>
            <a:ext cx="506160" cy="332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T/</a:t>
            </a:r>
            <a:r>
              <a:rPr b="0" lang="en-US" sz="16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G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168" name="CustomShape 3"/>
          <p:cNvSpPr/>
          <p:nvPr/>
        </p:nvSpPr>
        <p:spPr>
          <a:xfrm>
            <a:off x="3429000" y="3657600"/>
            <a:ext cx="532080" cy="532080"/>
          </a:xfrm>
          <a:prstGeom prst="ellipse">
            <a:avLst/>
          </a:prstGeom>
          <a:noFill/>
          <a:ln w="1908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69" name="CustomShape 4"/>
          <p:cNvSpPr/>
          <p:nvPr/>
        </p:nvSpPr>
        <p:spPr>
          <a:xfrm>
            <a:off x="3468960" y="4273560"/>
            <a:ext cx="483120" cy="332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T/T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170" name="CustomShape 5"/>
          <p:cNvSpPr/>
          <p:nvPr/>
        </p:nvSpPr>
        <p:spPr>
          <a:xfrm>
            <a:off x="2355840" y="3962520"/>
            <a:ext cx="455760" cy="455760"/>
          </a:xfrm>
          <a:prstGeom prst="rect">
            <a:avLst/>
          </a:prstGeom>
          <a:noFill/>
          <a:ln w="1908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71" name="CustomShape 6"/>
          <p:cNvSpPr/>
          <p:nvPr/>
        </p:nvSpPr>
        <p:spPr>
          <a:xfrm>
            <a:off x="2265840" y="4470480"/>
            <a:ext cx="483120" cy="332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T/T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172" name="CustomShape 7"/>
          <p:cNvSpPr/>
          <p:nvPr/>
        </p:nvSpPr>
        <p:spPr>
          <a:xfrm>
            <a:off x="7086600" y="2895480"/>
            <a:ext cx="532080" cy="532080"/>
          </a:xfrm>
          <a:prstGeom prst="ellipse">
            <a:avLst/>
          </a:prstGeom>
          <a:solidFill>
            <a:srgbClr val="ff0000"/>
          </a:solidFill>
          <a:ln w="19080">
            <a:solidFill>
              <a:schemeClr val="bg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73" name="CustomShape 8"/>
          <p:cNvSpPr/>
          <p:nvPr/>
        </p:nvSpPr>
        <p:spPr>
          <a:xfrm>
            <a:off x="7112160" y="3429000"/>
            <a:ext cx="506160" cy="332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G</a:t>
            </a:r>
            <a:r>
              <a:rPr b="0" lang="en-US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/T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174" name="CustomShape 9"/>
          <p:cNvSpPr/>
          <p:nvPr/>
        </p:nvSpPr>
        <p:spPr>
          <a:xfrm>
            <a:off x="2759040" y="3124080"/>
            <a:ext cx="455760" cy="455760"/>
          </a:xfrm>
          <a:prstGeom prst="rect">
            <a:avLst/>
          </a:prstGeom>
          <a:noFill/>
          <a:ln w="1908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75" name="CustomShape 10"/>
          <p:cNvSpPr/>
          <p:nvPr/>
        </p:nvSpPr>
        <p:spPr>
          <a:xfrm>
            <a:off x="2723040" y="3664080"/>
            <a:ext cx="483120" cy="332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T/T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176" name="CustomShape 11"/>
          <p:cNvSpPr/>
          <p:nvPr/>
        </p:nvSpPr>
        <p:spPr>
          <a:xfrm>
            <a:off x="8991720" y="4648320"/>
            <a:ext cx="532080" cy="532080"/>
          </a:xfrm>
          <a:prstGeom prst="ellipse">
            <a:avLst/>
          </a:prstGeom>
          <a:solidFill>
            <a:srgbClr val="ff0000"/>
          </a:solidFill>
          <a:ln w="19080">
            <a:solidFill>
              <a:schemeClr val="bg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77" name="CustomShape 12"/>
          <p:cNvSpPr/>
          <p:nvPr/>
        </p:nvSpPr>
        <p:spPr>
          <a:xfrm>
            <a:off x="9020160" y="5264280"/>
            <a:ext cx="506160" cy="332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T/</a:t>
            </a:r>
            <a:r>
              <a:rPr b="0" lang="en-US" sz="16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G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178" name="CustomShape 13"/>
          <p:cNvSpPr/>
          <p:nvPr/>
        </p:nvSpPr>
        <p:spPr>
          <a:xfrm>
            <a:off x="7613640" y="3657600"/>
            <a:ext cx="455760" cy="455760"/>
          </a:xfrm>
          <a:prstGeom prst="rect">
            <a:avLst/>
          </a:prstGeom>
          <a:solidFill>
            <a:srgbClr val="ff0000"/>
          </a:solidFill>
          <a:ln w="19080">
            <a:solidFill>
              <a:schemeClr val="bg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79" name="CustomShape 14"/>
          <p:cNvSpPr/>
          <p:nvPr/>
        </p:nvSpPr>
        <p:spPr>
          <a:xfrm>
            <a:off x="7512120" y="4165560"/>
            <a:ext cx="506160" cy="332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T/</a:t>
            </a:r>
            <a:r>
              <a:rPr b="0" lang="en-US" sz="16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G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180" name="CustomShape 15"/>
          <p:cNvSpPr/>
          <p:nvPr/>
        </p:nvSpPr>
        <p:spPr>
          <a:xfrm>
            <a:off x="8915400" y="3657600"/>
            <a:ext cx="532080" cy="532080"/>
          </a:xfrm>
          <a:prstGeom prst="ellipse">
            <a:avLst/>
          </a:prstGeom>
          <a:solidFill>
            <a:srgbClr val="ff0000"/>
          </a:solidFill>
          <a:ln w="19080">
            <a:solidFill>
              <a:schemeClr val="bg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81" name="CustomShape 16"/>
          <p:cNvSpPr/>
          <p:nvPr/>
        </p:nvSpPr>
        <p:spPr>
          <a:xfrm>
            <a:off x="8940960" y="4191120"/>
            <a:ext cx="506160" cy="332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T/</a:t>
            </a:r>
            <a:r>
              <a:rPr b="0" lang="en-US" sz="16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G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182" name="CustomShape 17"/>
          <p:cNvSpPr/>
          <p:nvPr/>
        </p:nvSpPr>
        <p:spPr>
          <a:xfrm>
            <a:off x="3352680" y="5943600"/>
            <a:ext cx="4722840" cy="3636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Allele </a:t>
            </a:r>
            <a:r>
              <a:rPr b="0" lang="en-US" sz="18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G</a:t>
            </a: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is ‘associated’ with disease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183" name="Line 18"/>
          <p:cNvSpPr/>
          <p:nvPr/>
        </p:nvSpPr>
        <p:spPr>
          <a:xfrm>
            <a:off x="2361960" y="1828800"/>
            <a:ext cx="7620120" cy="360"/>
          </a:xfrm>
          <a:prstGeom prst="line">
            <a:avLst/>
          </a:prstGeom>
          <a:ln w="9360">
            <a:solidFill>
              <a:schemeClr val="accent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84" name="CustomShape 19"/>
          <p:cNvSpPr/>
          <p:nvPr/>
        </p:nvSpPr>
        <p:spPr>
          <a:xfrm>
            <a:off x="2987640" y="4495680"/>
            <a:ext cx="455760" cy="455760"/>
          </a:xfrm>
          <a:prstGeom prst="rect">
            <a:avLst/>
          </a:prstGeom>
          <a:noFill/>
          <a:ln w="1908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85" name="CustomShape 20"/>
          <p:cNvSpPr/>
          <p:nvPr/>
        </p:nvSpPr>
        <p:spPr>
          <a:xfrm>
            <a:off x="2940120" y="5035680"/>
            <a:ext cx="506160" cy="332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T/</a:t>
            </a:r>
            <a:r>
              <a:rPr b="0" lang="en-US" sz="16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G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186" name="CustomShape 21"/>
          <p:cNvSpPr/>
          <p:nvPr/>
        </p:nvSpPr>
        <p:spPr>
          <a:xfrm>
            <a:off x="4038480" y="4572000"/>
            <a:ext cx="532080" cy="532080"/>
          </a:xfrm>
          <a:prstGeom prst="ellipse">
            <a:avLst/>
          </a:prstGeom>
          <a:noFill/>
          <a:ln w="1908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87" name="CustomShape 22"/>
          <p:cNvSpPr/>
          <p:nvPr/>
        </p:nvSpPr>
        <p:spPr>
          <a:xfrm>
            <a:off x="4067280" y="5187960"/>
            <a:ext cx="506160" cy="332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T/</a:t>
            </a:r>
            <a:r>
              <a:rPr b="0" lang="en-US" sz="16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G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188" name="CustomShape 23"/>
          <p:cNvSpPr/>
          <p:nvPr/>
        </p:nvSpPr>
        <p:spPr>
          <a:xfrm>
            <a:off x="8147160" y="2895480"/>
            <a:ext cx="455760" cy="455760"/>
          </a:xfrm>
          <a:prstGeom prst="rect">
            <a:avLst/>
          </a:prstGeom>
          <a:solidFill>
            <a:srgbClr val="ff0000"/>
          </a:solidFill>
          <a:ln w="19080">
            <a:solidFill>
              <a:schemeClr val="bg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89" name="CustomShape 24"/>
          <p:cNvSpPr/>
          <p:nvPr/>
        </p:nvSpPr>
        <p:spPr>
          <a:xfrm>
            <a:off x="8034120" y="3403440"/>
            <a:ext cx="528840" cy="332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G/G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190" name="CustomShape 25"/>
          <p:cNvSpPr/>
          <p:nvPr/>
        </p:nvSpPr>
        <p:spPr>
          <a:xfrm>
            <a:off x="8077320" y="4419720"/>
            <a:ext cx="532080" cy="532080"/>
          </a:xfrm>
          <a:prstGeom prst="ellipse">
            <a:avLst/>
          </a:prstGeom>
          <a:solidFill>
            <a:srgbClr val="ff0000"/>
          </a:solidFill>
          <a:ln w="19080">
            <a:solidFill>
              <a:schemeClr val="bg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91" name="CustomShape 26"/>
          <p:cNvSpPr/>
          <p:nvPr/>
        </p:nvSpPr>
        <p:spPr>
          <a:xfrm>
            <a:off x="8091360" y="4952880"/>
            <a:ext cx="528840" cy="332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G/G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192" name="CustomShape 27"/>
          <p:cNvSpPr/>
          <p:nvPr/>
        </p:nvSpPr>
        <p:spPr>
          <a:xfrm>
            <a:off x="4343400" y="3200400"/>
            <a:ext cx="532080" cy="532080"/>
          </a:xfrm>
          <a:prstGeom prst="ellipse">
            <a:avLst/>
          </a:prstGeom>
          <a:noFill/>
          <a:ln w="1908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93" name="CustomShape 28"/>
          <p:cNvSpPr/>
          <p:nvPr/>
        </p:nvSpPr>
        <p:spPr>
          <a:xfrm>
            <a:off x="4383360" y="3816360"/>
            <a:ext cx="483120" cy="332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T/T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194" name="CustomShape 29"/>
          <p:cNvSpPr/>
          <p:nvPr/>
        </p:nvSpPr>
        <p:spPr>
          <a:xfrm>
            <a:off x="2203560" y="4952880"/>
            <a:ext cx="455760" cy="455760"/>
          </a:xfrm>
          <a:prstGeom prst="rect">
            <a:avLst/>
          </a:prstGeom>
          <a:noFill/>
          <a:ln w="1908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95" name="CustomShape 30"/>
          <p:cNvSpPr/>
          <p:nvPr/>
        </p:nvSpPr>
        <p:spPr>
          <a:xfrm>
            <a:off x="2113560" y="5460840"/>
            <a:ext cx="483120" cy="332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T/T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196" name="Line 31"/>
          <p:cNvSpPr/>
          <p:nvPr/>
        </p:nvSpPr>
        <p:spPr>
          <a:xfrm flipH="1">
            <a:off x="4876560" y="2666880"/>
            <a:ext cx="1752840" cy="2743200"/>
          </a:xfrm>
          <a:prstGeom prst="line">
            <a:avLst/>
          </a:prstGeom>
          <a:ln cap="rnd" w="28440">
            <a:solidFill>
              <a:schemeClr val="tx1"/>
            </a:solidFill>
            <a:custDash>
              <a:ds d="400000" sp="3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97" name="CustomShape 32"/>
          <p:cNvSpPr/>
          <p:nvPr/>
        </p:nvSpPr>
        <p:spPr>
          <a:xfrm>
            <a:off x="3113280" y="2286000"/>
            <a:ext cx="968040" cy="3636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Controls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198" name="CustomShape 33"/>
          <p:cNvSpPr/>
          <p:nvPr/>
        </p:nvSpPr>
        <p:spPr>
          <a:xfrm>
            <a:off x="7624080" y="2286000"/>
            <a:ext cx="713520" cy="3636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Cases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199" name="CustomShape 34"/>
          <p:cNvSpPr/>
          <p:nvPr/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The genomic era: Case control studies</a:t>
            </a:r>
            <a:endParaRPr b="0" lang="en-US" sz="4400" spc="-1" strike="noStrike">
              <a:latin typeface="Arial"/>
            </a:endParaRPr>
          </a:p>
        </p:txBody>
      </p:sp>
    </p:spTree>
  </p:cSld>
  <p:timing>
    <p:tnLst>
      <p:par>
        <p:cTn id="37" dur="indefinite" restart="never" nodeType="tmRoot">
          <p:childTnLst>
            <p:seq>
              <p:cTn id="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CustomShape 1"/>
          <p:cNvSpPr/>
          <p:nvPr/>
        </p:nvSpPr>
        <p:spPr>
          <a:xfrm>
            <a:off x="1774800" y="1600200"/>
            <a:ext cx="4243680" cy="6220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Each individual contributes two counts to 2x2 table.</a:t>
            </a:r>
            <a:endParaRPr b="0" lang="en-US" sz="2200" spc="-1" strike="noStrike">
              <a:latin typeface="Arial"/>
            </a:endParaRPr>
          </a:p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Test of association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200" spc="-1" strike="noStrike">
              <a:latin typeface="Arial"/>
            </a:endParaRPr>
          </a:p>
          <a:p>
            <a:pPr marL="228600" indent="-227160">
              <a:lnSpc>
                <a:spcPct val="90000"/>
              </a:lnSpc>
              <a:spcBef>
                <a:spcPts val="1001"/>
              </a:spcBef>
            </a:pPr>
            <a:r>
              <a:rPr b="0" lang="en-US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    </a:t>
            </a:r>
            <a:endParaRPr b="0" lang="en-US" sz="2200" spc="-1" strike="noStrike">
              <a:latin typeface="Arial"/>
            </a:endParaRPr>
          </a:p>
          <a:p>
            <a:pPr marL="228600" indent="-227160">
              <a:lnSpc>
                <a:spcPct val="90000"/>
              </a:lnSpc>
              <a:spcBef>
                <a:spcPts val="1001"/>
              </a:spcBef>
            </a:pPr>
            <a:r>
              <a:rPr b="0" lang="en-US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    </a:t>
            </a:r>
            <a:r>
              <a:rPr b="0" lang="en-US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where</a:t>
            </a:r>
            <a:endParaRPr b="0" lang="en-US" sz="2200" spc="-1" strike="noStrike">
              <a:latin typeface="Arial"/>
            </a:endParaRPr>
          </a:p>
          <a:p>
            <a:pPr marL="228600" indent="-227160">
              <a:lnSpc>
                <a:spcPct val="90000"/>
              </a:lnSpc>
              <a:spcBef>
                <a:spcPts val="1001"/>
              </a:spcBef>
            </a:pPr>
            <a:endParaRPr b="0" lang="en-US" sz="2200" spc="-1" strike="noStrike">
              <a:latin typeface="Arial"/>
            </a:endParaRPr>
          </a:p>
          <a:p>
            <a:pPr marL="228600" indent="-227160">
              <a:lnSpc>
                <a:spcPct val="90000"/>
              </a:lnSpc>
              <a:spcBef>
                <a:spcPts val="1001"/>
              </a:spcBef>
            </a:pPr>
            <a:endParaRPr b="0" lang="en-US" sz="2200" spc="-1" strike="noStrike">
              <a:latin typeface="Arial"/>
            </a:endParaRPr>
          </a:p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X</a:t>
            </a:r>
            <a:r>
              <a:rPr b="0" lang="en-US" sz="2200" spc="-1" strike="noStrike" baseline="30000">
                <a:solidFill>
                  <a:srgbClr val="000000"/>
                </a:solidFill>
                <a:latin typeface="Calibri"/>
                <a:ea typeface="DejaVu Sans"/>
              </a:rPr>
              <a:t>2</a:t>
            </a:r>
            <a:r>
              <a:rPr b="0" lang="en-US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 has χ</a:t>
            </a:r>
            <a:r>
              <a:rPr b="0" lang="en-US" sz="2200" spc="-1" strike="noStrike" baseline="30000">
                <a:solidFill>
                  <a:srgbClr val="000000"/>
                </a:solidFill>
                <a:latin typeface="Calibri"/>
                <a:ea typeface="DejaVu Sans"/>
              </a:rPr>
              <a:t>2</a:t>
            </a:r>
            <a:r>
              <a:rPr b="0" lang="en-US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 distribution with 1 degrees of freedom under null hypothesis.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1201" name="CustomShape 2"/>
          <p:cNvSpPr/>
          <p:nvPr/>
        </p:nvSpPr>
        <p:spPr>
          <a:xfrm>
            <a:off x="6172200" y="1600200"/>
            <a:ext cx="4243680" cy="549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spcBef>
                <a:spcPts val="1001"/>
              </a:spcBef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en-US" sz="1800" spc="-1" strike="noStrike">
              <a:latin typeface="Arial"/>
            </a:endParaRPr>
          </a:p>
          <a:p>
            <a:pPr marL="228600" indent="-227160">
              <a:lnSpc>
                <a:spcPct val="100000"/>
              </a:lnSpc>
              <a:spcBef>
                <a:spcPts val="1001"/>
              </a:spcBef>
            </a:pPr>
            <a:endParaRPr b="0" lang="en-US" sz="1800" spc="-1" strike="noStrike">
              <a:latin typeface="Arial"/>
            </a:endParaRPr>
          </a:p>
        </p:txBody>
      </p:sp>
      <p:graphicFrame>
        <p:nvGraphicFramePr>
          <p:cNvPr id="1202" name="Table 3"/>
          <p:cNvGraphicFramePr/>
          <p:nvPr/>
        </p:nvGraphicFramePr>
        <p:xfrm>
          <a:off x="6167520" y="2747880"/>
          <a:ext cx="4037760" cy="1747080"/>
        </p:xfrm>
        <a:graphic>
          <a:graphicData uri="http://schemas.openxmlformats.org/drawingml/2006/table">
            <a:tbl>
              <a:tblPr/>
              <a:tblGrid>
                <a:gridCol w="860400"/>
                <a:gridCol w="1079280"/>
                <a:gridCol w="1152360"/>
                <a:gridCol w="946080"/>
              </a:tblGrid>
              <a:tr h="436320">
                <a:tc>
                  <a:tcPr marL="90000" marR="90000">
                    <a:lnT w="38160">
                      <a:solidFill>
                        <a:srgbClr val="000000"/>
                      </a:solidFill>
                    </a:lnT>
                    <a:lnB w="381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Cases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T w="38160">
                      <a:solidFill>
                        <a:srgbClr val="000000"/>
                      </a:solidFill>
                    </a:lnT>
                    <a:lnB w="381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Controls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T w="38160">
                      <a:solidFill>
                        <a:srgbClr val="000000"/>
                      </a:solidFill>
                    </a:lnT>
                    <a:lnB w="381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Total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T w="38160">
                      <a:solidFill>
                        <a:srgbClr val="000000"/>
                      </a:solidFill>
                    </a:lnT>
                    <a:lnB w="3816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36320"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G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T w="38160">
                      <a:solidFill>
                        <a:srgbClr val="000000"/>
                      </a:solidFill>
                    </a:lnT>
                    <a:noFill/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n</a:t>
                      </a:r>
                      <a:r>
                        <a:rPr b="0" lang="en-US" sz="2000" spc="-1" strike="noStrike" baseline="-25000">
                          <a:solidFill>
                            <a:srgbClr val="000000"/>
                          </a:solidFill>
                          <a:latin typeface="Times New Roman"/>
                        </a:rPr>
                        <a:t>1A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T w="38160">
                      <a:solidFill>
                        <a:srgbClr val="000000"/>
                      </a:solidFill>
                    </a:lnT>
                    <a:noFill/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n</a:t>
                      </a:r>
                      <a:r>
                        <a:rPr b="0" lang="en-US" sz="2000" spc="-1" strike="noStrike" baseline="-25000">
                          <a:solidFill>
                            <a:srgbClr val="000000"/>
                          </a:solidFill>
                          <a:latin typeface="Times New Roman"/>
                        </a:rPr>
                        <a:t>1U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T w="38160">
                      <a:solidFill>
                        <a:srgbClr val="000000"/>
                      </a:solidFill>
                    </a:lnT>
                    <a:noFill/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n</a:t>
                      </a:r>
                      <a:r>
                        <a:rPr b="0" lang="en-US" sz="2000" spc="-1" strike="noStrike" baseline="-25000">
                          <a:solidFill>
                            <a:srgbClr val="000000"/>
                          </a:solidFill>
                          <a:latin typeface="Times New Roman"/>
                        </a:rPr>
                        <a:t>1·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T w="38160">
                      <a:solidFill>
                        <a:srgbClr val="000000"/>
                      </a:solidFill>
                    </a:lnT>
                    <a:noFill/>
                  </a:tcPr>
                </a:tc>
              </a:tr>
              <a:tr h="438120"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T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B w="381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n</a:t>
                      </a:r>
                      <a:r>
                        <a:rPr b="0" lang="en-US" sz="2000" spc="-1" strike="noStrike" baseline="-25000">
                          <a:solidFill>
                            <a:srgbClr val="000000"/>
                          </a:solidFill>
                          <a:latin typeface="Times New Roman"/>
                        </a:rPr>
                        <a:t>0A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B w="381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n</a:t>
                      </a:r>
                      <a:r>
                        <a:rPr b="0" lang="en-US" sz="2000" spc="-1" strike="noStrike" baseline="-25000">
                          <a:solidFill>
                            <a:srgbClr val="000000"/>
                          </a:solidFill>
                          <a:latin typeface="Times New Roman"/>
                        </a:rPr>
                        <a:t>0U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B w="381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n</a:t>
                      </a:r>
                      <a:r>
                        <a:rPr b="0" lang="en-US" sz="2000" spc="-1" strike="noStrike" baseline="-25000">
                          <a:solidFill>
                            <a:srgbClr val="000000"/>
                          </a:solidFill>
                          <a:latin typeface="Times New Roman"/>
                        </a:rPr>
                        <a:t>0·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B w="3816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36680"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Total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T w="38160">
                      <a:solidFill>
                        <a:srgbClr val="000000"/>
                      </a:solidFill>
                    </a:lnT>
                    <a:lnB w="381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n</a:t>
                      </a:r>
                      <a:r>
                        <a:rPr b="0" lang="en-US" sz="2000" spc="-1" strike="noStrike" baseline="-25000">
                          <a:solidFill>
                            <a:srgbClr val="000000"/>
                          </a:solidFill>
                          <a:latin typeface="Times New Roman"/>
                        </a:rPr>
                        <a:t>·A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T w="38160">
                      <a:solidFill>
                        <a:srgbClr val="000000"/>
                      </a:solidFill>
                    </a:lnT>
                    <a:lnB w="381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n</a:t>
                      </a:r>
                      <a:r>
                        <a:rPr b="0" lang="en-US" sz="2000" spc="-1" strike="noStrike" baseline="-25000">
                          <a:solidFill>
                            <a:srgbClr val="000000"/>
                          </a:solidFill>
                          <a:latin typeface="Times New Roman"/>
                        </a:rPr>
                        <a:t>·U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T w="38160">
                      <a:solidFill>
                        <a:srgbClr val="000000"/>
                      </a:solidFill>
                    </a:lnT>
                    <a:lnB w="381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b="0" lang="en-US" sz="2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n</a:t>
                      </a:r>
                      <a:r>
                        <a:rPr b="0" lang="en-US" sz="2000" spc="-1" strike="noStrike" baseline="-25000">
                          <a:solidFill>
                            <a:srgbClr val="000000"/>
                          </a:solidFill>
                          <a:latin typeface="Times New Roman"/>
                        </a:rPr>
                        <a:t>··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0000" marR="90000">
                    <a:lnT w="38160">
                      <a:solidFill>
                        <a:srgbClr val="000000"/>
                      </a:solidFill>
                    </a:lnT>
                    <a:lnB w="3816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203" name="CustomShape 4"/>
          <p:cNvSpPr/>
          <p:nvPr/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The genomic era: Case control studies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1204" name="" descr=""/>
          <p:cNvPicPr/>
          <p:nvPr/>
        </p:nvPicPr>
        <p:blipFill>
          <a:blip r:embed="rId1"/>
          <a:stretch/>
        </p:blipFill>
        <p:spPr>
          <a:xfrm>
            <a:off x="2565360" y="3174840"/>
            <a:ext cx="3034080" cy="887760"/>
          </a:xfrm>
          <a:prstGeom prst="rect">
            <a:avLst/>
          </a:prstGeom>
          <a:ln>
            <a:noFill/>
          </a:ln>
        </p:spPr>
      </p:pic>
      <p:pic>
        <p:nvPicPr>
          <p:cNvPr id="1205" name="" descr=""/>
          <p:cNvPicPr/>
          <p:nvPr/>
        </p:nvPicPr>
        <p:blipFill>
          <a:blip r:embed="rId2"/>
          <a:stretch/>
        </p:blipFill>
        <p:spPr>
          <a:xfrm>
            <a:off x="3137040" y="4216320"/>
            <a:ext cx="1624680" cy="913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9" dur="indefinite" restart="never" nodeType="tmRoot">
          <p:childTnLst>
            <p:seq>
              <p:cTn id="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CustomShape 1"/>
          <p:cNvSpPr/>
          <p:nvPr/>
        </p:nvSpPr>
        <p:spPr>
          <a:xfrm>
            <a:off x="5192640" y="2057400"/>
            <a:ext cx="1702800" cy="4003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Y</a:t>
            </a:r>
            <a:r>
              <a:rPr b="0" lang="en-US" sz="1800" spc="-1" strike="noStrike" baseline="-25000">
                <a:solidFill>
                  <a:srgbClr val="000000"/>
                </a:solidFill>
                <a:latin typeface="Times New Roman"/>
                <a:ea typeface="DejaVu Sans"/>
              </a:rPr>
              <a:t>i </a:t>
            </a: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= </a:t>
            </a:r>
            <a:r>
              <a:rPr b="0" lang="en-US" sz="1800" spc="-1" strike="noStrike">
                <a:solidFill>
                  <a:srgbClr val="000000"/>
                </a:solidFill>
                <a:latin typeface="Symbol"/>
                <a:ea typeface="DejaVu Sans"/>
              </a:rPr>
              <a:t>a</a:t>
            </a: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+ </a:t>
            </a:r>
            <a:r>
              <a:rPr b="0" lang="en-US" sz="1800" spc="-1" strike="noStrike">
                <a:solidFill>
                  <a:srgbClr val="000000"/>
                </a:solidFill>
                <a:latin typeface="Symbol"/>
                <a:ea typeface="DejaVu Sans"/>
              </a:rPr>
              <a:t>b</a:t>
            </a: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X</a:t>
            </a:r>
            <a:r>
              <a:rPr b="0" lang="en-US" sz="1800" spc="-1" strike="noStrike" baseline="-25000">
                <a:solidFill>
                  <a:srgbClr val="000000"/>
                </a:solidFill>
                <a:latin typeface="Times New Roman"/>
                <a:ea typeface="DejaVu Sans"/>
              </a:rPr>
              <a:t>i</a:t>
            </a: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+ e</a:t>
            </a:r>
            <a:r>
              <a:rPr b="0" lang="en-US" sz="1800" spc="-1" strike="noStrike" baseline="-25000">
                <a:solidFill>
                  <a:srgbClr val="000000"/>
                </a:solidFill>
                <a:latin typeface="Times New Roman"/>
                <a:ea typeface="DejaVu Sans"/>
              </a:rPr>
              <a:t>i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207" name="CustomShape 2"/>
          <p:cNvSpPr/>
          <p:nvPr/>
        </p:nvSpPr>
        <p:spPr>
          <a:xfrm>
            <a:off x="3070080" y="2590920"/>
            <a:ext cx="4645440" cy="9864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where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Y</a:t>
            </a:r>
            <a:r>
              <a:rPr b="0" lang="en-US" sz="1800" spc="-1" strike="noStrike" baseline="-25000">
                <a:solidFill>
                  <a:srgbClr val="000000"/>
                </a:solidFill>
                <a:latin typeface="Times New Roman"/>
                <a:ea typeface="DejaVu Sans"/>
              </a:rPr>
              <a:t>i</a:t>
            </a: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= </a:t>
            </a: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trait value for individual i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X</a:t>
            </a:r>
            <a:r>
              <a:rPr b="0" lang="en-US" sz="1800" spc="-1" strike="noStrike" baseline="-25000">
                <a:solidFill>
                  <a:srgbClr val="000000"/>
                </a:solidFill>
                <a:latin typeface="Times New Roman"/>
                <a:ea typeface="DejaVu Sans"/>
              </a:rPr>
              <a:t>i </a:t>
            </a: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=</a:t>
            </a: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number of ‘A’ alleles an individual has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208" name="CustomShape 3"/>
          <p:cNvSpPr/>
          <p:nvPr/>
        </p:nvSpPr>
        <p:spPr>
          <a:xfrm>
            <a:off x="5563800" y="5745240"/>
            <a:ext cx="256320" cy="2718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209" name="CustomShape 4"/>
          <p:cNvSpPr/>
          <p:nvPr/>
        </p:nvSpPr>
        <p:spPr>
          <a:xfrm>
            <a:off x="4706280" y="5745240"/>
            <a:ext cx="256320" cy="2718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0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210" name="CustomShape 5"/>
          <p:cNvSpPr/>
          <p:nvPr/>
        </p:nvSpPr>
        <p:spPr>
          <a:xfrm>
            <a:off x="6420960" y="5745240"/>
            <a:ext cx="256320" cy="2718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211" name="CustomShape 6"/>
          <p:cNvSpPr/>
          <p:nvPr/>
        </p:nvSpPr>
        <p:spPr>
          <a:xfrm>
            <a:off x="3962520" y="4038480"/>
            <a:ext cx="3122640" cy="17510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12" name="CustomShape 7"/>
          <p:cNvSpPr/>
          <p:nvPr/>
        </p:nvSpPr>
        <p:spPr>
          <a:xfrm>
            <a:off x="3994200" y="4070520"/>
            <a:ext cx="3059280" cy="16941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13" name="Line 8"/>
          <p:cNvSpPr/>
          <p:nvPr/>
        </p:nvSpPr>
        <p:spPr>
          <a:xfrm>
            <a:off x="4400280" y="4203360"/>
            <a:ext cx="1800" cy="127008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14" name="Line 9"/>
          <p:cNvSpPr/>
          <p:nvPr/>
        </p:nvSpPr>
        <p:spPr>
          <a:xfrm>
            <a:off x="4375080" y="5473440"/>
            <a:ext cx="25200" cy="18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15" name="Line 10"/>
          <p:cNvSpPr/>
          <p:nvPr/>
        </p:nvSpPr>
        <p:spPr>
          <a:xfrm>
            <a:off x="4375080" y="5263920"/>
            <a:ext cx="25200" cy="18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16" name="Line 11"/>
          <p:cNvSpPr/>
          <p:nvPr/>
        </p:nvSpPr>
        <p:spPr>
          <a:xfrm>
            <a:off x="4375080" y="5047920"/>
            <a:ext cx="25200" cy="18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17" name="Line 12"/>
          <p:cNvSpPr/>
          <p:nvPr/>
        </p:nvSpPr>
        <p:spPr>
          <a:xfrm>
            <a:off x="4375080" y="4838400"/>
            <a:ext cx="25200" cy="18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18" name="Line 13"/>
          <p:cNvSpPr/>
          <p:nvPr/>
        </p:nvSpPr>
        <p:spPr>
          <a:xfrm>
            <a:off x="4375080" y="4628880"/>
            <a:ext cx="25200" cy="18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19" name="Line 14"/>
          <p:cNvSpPr/>
          <p:nvPr/>
        </p:nvSpPr>
        <p:spPr>
          <a:xfrm>
            <a:off x="4375080" y="4413240"/>
            <a:ext cx="25200" cy="144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20" name="Line 15"/>
          <p:cNvSpPr/>
          <p:nvPr/>
        </p:nvSpPr>
        <p:spPr>
          <a:xfrm>
            <a:off x="4375080" y="4203360"/>
            <a:ext cx="25200" cy="18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21" name="Line 16"/>
          <p:cNvSpPr/>
          <p:nvPr/>
        </p:nvSpPr>
        <p:spPr>
          <a:xfrm>
            <a:off x="4400280" y="5473440"/>
            <a:ext cx="2590920" cy="18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22" name="Line 17"/>
          <p:cNvSpPr/>
          <p:nvPr/>
        </p:nvSpPr>
        <p:spPr>
          <a:xfrm flipV="1">
            <a:off x="4400280" y="5473440"/>
            <a:ext cx="1800" cy="2556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23" name="Line 18"/>
          <p:cNvSpPr/>
          <p:nvPr/>
        </p:nvSpPr>
        <p:spPr>
          <a:xfrm flipV="1">
            <a:off x="4832280" y="5473440"/>
            <a:ext cx="1440" cy="2556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24" name="Line 19"/>
          <p:cNvSpPr/>
          <p:nvPr/>
        </p:nvSpPr>
        <p:spPr>
          <a:xfrm flipV="1">
            <a:off x="5263920" y="5473440"/>
            <a:ext cx="1800" cy="2556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25" name="Line 20"/>
          <p:cNvSpPr/>
          <p:nvPr/>
        </p:nvSpPr>
        <p:spPr>
          <a:xfrm flipV="1">
            <a:off x="5695920" y="5473440"/>
            <a:ext cx="1440" cy="2556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26" name="Line 21"/>
          <p:cNvSpPr/>
          <p:nvPr/>
        </p:nvSpPr>
        <p:spPr>
          <a:xfrm flipV="1">
            <a:off x="6127560" y="5473440"/>
            <a:ext cx="1440" cy="2556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27" name="Line 22"/>
          <p:cNvSpPr/>
          <p:nvPr/>
        </p:nvSpPr>
        <p:spPr>
          <a:xfrm flipV="1">
            <a:off x="6559200" y="5473440"/>
            <a:ext cx="1800" cy="2556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28" name="Line 23"/>
          <p:cNvSpPr/>
          <p:nvPr/>
        </p:nvSpPr>
        <p:spPr>
          <a:xfrm flipV="1">
            <a:off x="6991200" y="5473440"/>
            <a:ext cx="1440" cy="2556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29" name="Line 24"/>
          <p:cNvSpPr/>
          <p:nvPr/>
        </p:nvSpPr>
        <p:spPr>
          <a:xfrm flipV="1">
            <a:off x="4832280" y="4520880"/>
            <a:ext cx="1726920" cy="75564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30" name="CustomShape 25"/>
          <p:cNvSpPr/>
          <p:nvPr/>
        </p:nvSpPr>
        <p:spPr>
          <a:xfrm>
            <a:off x="4292640" y="5423040"/>
            <a:ext cx="48240" cy="1058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/>
          <a:p>
            <a:pPr>
              <a:lnSpc>
                <a:spcPct val="100000"/>
              </a:lnSpc>
            </a:pPr>
            <a:r>
              <a:rPr b="0" lang="en-US" sz="700" spc="-1" strike="noStrike">
                <a:solidFill>
                  <a:srgbClr val="000000"/>
                </a:solidFill>
                <a:latin typeface="Arial"/>
                <a:ea typeface="DejaVu Sans"/>
              </a:rPr>
              <a:t>0</a:t>
            </a:r>
            <a:endParaRPr b="0" lang="en-US" sz="700" spc="-1" strike="noStrike">
              <a:latin typeface="Arial"/>
            </a:endParaRPr>
          </a:p>
        </p:txBody>
      </p:sp>
      <p:sp>
        <p:nvSpPr>
          <p:cNvPr id="1231" name="CustomShape 26"/>
          <p:cNvSpPr/>
          <p:nvPr/>
        </p:nvSpPr>
        <p:spPr>
          <a:xfrm>
            <a:off x="4223520" y="5213520"/>
            <a:ext cx="122040" cy="1058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/>
          <a:p>
            <a:pPr>
              <a:lnSpc>
                <a:spcPct val="100000"/>
              </a:lnSpc>
            </a:pPr>
            <a:r>
              <a:rPr b="0" lang="en-US" sz="700" spc="-1" strike="noStrike">
                <a:solidFill>
                  <a:srgbClr val="000000"/>
                </a:solidFill>
                <a:latin typeface="Arial"/>
                <a:ea typeface="DejaVu Sans"/>
              </a:rPr>
              <a:t>0.2</a:t>
            </a:r>
            <a:endParaRPr b="0" lang="en-US" sz="700" spc="-1" strike="noStrike">
              <a:latin typeface="Arial"/>
            </a:endParaRPr>
          </a:p>
        </p:txBody>
      </p:sp>
      <p:sp>
        <p:nvSpPr>
          <p:cNvPr id="1232" name="CustomShape 27"/>
          <p:cNvSpPr/>
          <p:nvPr/>
        </p:nvSpPr>
        <p:spPr>
          <a:xfrm>
            <a:off x="4223520" y="4997520"/>
            <a:ext cx="122040" cy="1058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/>
          <a:p>
            <a:pPr>
              <a:lnSpc>
                <a:spcPct val="100000"/>
              </a:lnSpc>
            </a:pPr>
            <a:r>
              <a:rPr b="0" lang="en-US" sz="700" spc="-1" strike="noStrike">
                <a:solidFill>
                  <a:srgbClr val="000000"/>
                </a:solidFill>
                <a:latin typeface="Arial"/>
                <a:ea typeface="DejaVu Sans"/>
              </a:rPr>
              <a:t>0.4</a:t>
            </a:r>
            <a:endParaRPr b="0" lang="en-US" sz="700" spc="-1" strike="noStrike">
              <a:latin typeface="Arial"/>
            </a:endParaRPr>
          </a:p>
        </p:txBody>
      </p:sp>
      <p:sp>
        <p:nvSpPr>
          <p:cNvPr id="1233" name="CustomShape 28"/>
          <p:cNvSpPr/>
          <p:nvPr/>
        </p:nvSpPr>
        <p:spPr>
          <a:xfrm>
            <a:off x="4223520" y="4788000"/>
            <a:ext cx="122040" cy="1058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/>
          <a:p>
            <a:pPr>
              <a:lnSpc>
                <a:spcPct val="100000"/>
              </a:lnSpc>
            </a:pPr>
            <a:r>
              <a:rPr b="0" lang="en-US" sz="700" spc="-1" strike="noStrike">
                <a:solidFill>
                  <a:srgbClr val="000000"/>
                </a:solidFill>
                <a:latin typeface="Arial"/>
                <a:ea typeface="DejaVu Sans"/>
              </a:rPr>
              <a:t>0.6</a:t>
            </a:r>
            <a:endParaRPr b="0" lang="en-US" sz="700" spc="-1" strike="noStrike">
              <a:latin typeface="Arial"/>
            </a:endParaRPr>
          </a:p>
        </p:txBody>
      </p:sp>
      <p:sp>
        <p:nvSpPr>
          <p:cNvPr id="1234" name="CustomShape 29"/>
          <p:cNvSpPr/>
          <p:nvPr/>
        </p:nvSpPr>
        <p:spPr>
          <a:xfrm>
            <a:off x="4223520" y="4578480"/>
            <a:ext cx="122040" cy="1058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/>
          <a:p>
            <a:pPr>
              <a:lnSpc>
                <a:spcPct val="100000"/>
              </a:lnSpc>
            </a:pPr>
            <a:r>
              <a:rPr b="0" lang="en-US" sz="700" spc="-1" strike="noStrike">
                <a:solidFill>
                  <a:srgbClr val="000000"/>
                </a:solidFill>
                <a:latin typeface="Arial"/>
                <a:ea typeface="DejaVu Sans"/>
              </a:rPr>
              <a:t>0.8</a:t>
            </a:r>
            <a:endParaRPr b="0" lang="en-US" sz="700" spc="-1" strike="noStrike">
              <a:latin typeface="Arial"/>
            </a:endParaRPr>
          </a:p>
        </p:txBody>
      </p:sp>
      <p:sp>
        <p:nvSpPr>
          <p:cNvPr id="1235" name="CustomShape 30"/>
          <p:cNvSpPr/>
          <p:nvPr/>
        </p:nvSpPr>
        <p:spPr>
          <a:xfrm>
            <a:off x="4292640" y="4362480"/>
            <a:ext cx="48240" cy="1058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/>
          <a:p>
            <a:pPr>
              <a:lnSpc>
                <a:spcPct val="100000"/>
              </a:lnSpc>
            </a:pPr>
            <a:r>
              <a:rPr b="0" lang="en-US" sz="700" spc="-1" strike="noStrike">
                <a:solidFill>
                  <a:srgbClr val="000000"/>
                </a:solidFill>
                <a:latin typeface="Arial"/>
                <a:ea typeface="DejaVu Sans"/>
              </a:rPr>
              <a:t>1</a:t>
            </a:r>
            <a:endParaRPr b="0" lang="en-US" sz="700" spc="-1" strike="noStrike">
              <a:latin typeface="Arial"/>
            </a:endParaRPr>
          </a:p>
        </p:txBody>
      </p:sp>
      <p:sp>
        <p:nvSpPr>
          <p:cNvPr id="1236" name="CustomShape 31"/>
          <p:cNvSpPr/>
          <p:nvPr/>
        </p:nvSpPr>
        <p:spPr>
          <a:xfrm>
            <a:off x="4223520" y="4152960"/>
            <a:ext cx="122040" cy="1058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/>
          <a:p>
            <a:pPr>
              <a:lnSpc>
                <a:spcPct val="100000"/>
              </a:lnSpc>
            </a:pPr>
            <a:r>
              <a:rPr b="0" lang="en-US" sz="700" spc="-1" strike="noStrike">
                <a:solidFill>
                  <a:srgbClr val="000000"/>
                </a:solidFill>
                <a:latin typeface="Arial"/>
                <a:ea typeface="DejaVu Sans"/>
              </a:rPr>
              <a:t>1.2</a:t>
            </a:r>
            <a:endParaRPr b="0" lang="en-US" sz="700" spc="-1" strike="noStrike">
              <a:latin typeface="Arial"/>
            </a:endParaRPr>
          </a:p>
        </p:txBody>
      </p:sp>
      <p:sp>
        <p:nvSpPr>
          <p:cNvPr id="1237" name="CustomShape 32"/>
          <p:cNvSpPr/>
          <p:nvPr/>
        </p:nvSpPr>
        <p:spPr>
          <a:xfrm>
            <a:off x="5670720" y="5562720"/>
            <a:ext cx="57960" cy="1058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/>
          <a:p>
            <a:pPr>
              <a:lnSpc>
                <a:spcPct val="100000"/>
              </a:lnSpc>
            </a:pPr>
            <a:r>
              <a:rPr b="1" lang="en-US" sz="700" spc="-1" strike="noStrike">
                <a:solidFill>
                  <a:srgbClr val="000000"/>
                </a:solidFill>
                <a:latin typeface="Arial"/>
                <a:ea typeface="DejaVu Sans"/>
              </a:rPr>
              <a:t>X</a:t>
            </a:r>
            <a:endParaRPr b="0" lang="en-US" sz="700" spc="-1" strike="noStrike">
              <a:latin typeface="Arial"/>
            </a:endParaRPr>
          </a:p>
        </p:txBody>
      </p:sp>
      <p:sp>
        <p:nvSpPr>
          <p:cNvPr id="1238" name="CustomShape 33"/>
          <p:cNvSpPr/>
          <p:nvPr/>
        </p:nvSpPr>
        <p:spPr>
          <a:xfrm rot="16200000">
            <a:off x="4106160" y="4781880"/>
            <a:ext cx="58320" cy="1062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/>
          <a:p>
            <a:pPr>
              <a:lnSpc>
                <a:spcPct val="100000"/>
              </a:lnSpc>
            </a:pPr>
            <a:r>
              <a:rPr b="1" lang="en-US" sz="700" spc="-1" strike="noStrike">
                <a:solidFill>
                  <a:srgbClr val="000000"/>
                </a:solidFill>
                <a:latin typeface="Arial"/>
                <a:ea typeface="DejaVu Sans"/>
              </a:rPr>
              <a:t>Y</a:t>
            </a:r>
            <a:endParaRPr b="0" lang="en-US" sz="700" spc="-1" strike="noStrike">
              <a:latin typeface="Arial"/>
            </a:endParaRPr>
          </a:p>
        </p:txBody>
      </p:sp>
      <p:sp>
        <p:nvSpPr>
          <p:cNvPr id="1239" name="CustomShape 34"/>
          <p:cNvSpPr/>
          <p:nvPr/>
        </p:nvSpPr>
        <p:spPr>
          <a:xfrm>
            <a:off x="5686560" y="4838760"/>
            <a:ext cx="74880" cy="74880"/>
          </a:xfrm>
          <a:prstGeom prst="ellipse">
            <a:avLst/>
          </a:prstGeom>
          <a:solidFill>
            <a:schemeClr val="accent1"/>
          </a:solidFill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40" name="CustomShape 35"/>
          <p:cNvSpPr/>
          <p:nvPr/>
        </p:nvSpPr>
        <p:spPr>
          <a:xfrm>
            <a:off x="5686560" y="4724280"/>
            <a:ext cx="74880" cy="74880"/>
          </a:xfrm>
          <a:prstGeom prst="ellipse">
            <a:avLst/>
          </a:prstGeom>
          <a:solidFill>
            <a:schemeClr val="accent1"/>
          </a:solidFill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41" name="CustomShape 36"/>
          <p:cNvSpPr/>
          <p:nvPr/>
        </p:nvSpPr>
        <p:spPr>
          <a:xfrm>
            <a:off x="5686560" y="4648320"/>
            <a:ext cx="74880" cy="74880"/>
          </a:xfrm>
          <a:prstGeom prst="ellipse">
            <a:avLst/>
          </a:prstGeom>
          <a:solidFill>
            <a:schemeClr val="accent1"/>
          </a:solidFill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42" name="CustomShape 37"/>
          <p:cNvSpPr/>
          <p:nvPr/>
        </p:nvSpPr>
        <p:spPr>
          <a:xfrm>
            <a:off x="5686560" y="4952880"/>
            <a:ext cx="74880" cy="74880"/>
          </a:xfrm>
          <a:prstGeom prst="ellipse">
            <a:avLst/>
          </a:prstGeom>
          <a:solidFill>
            <a:schemeClr val="accent1"/>
          </a:solidFill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43" name="CustomShape 38"/>
          <p:cNvSpPr/>
          <p:nvPr/>
        </p:nvSpPr>
        <p:spPr>
          <a:xfrm>
            <a:off x="5686560" y="5029200"/>
            <a:ext cx="74880" cy="74880"/>
          </a:xfrm>
          <a:prstGeom prst="ellipse">
            <a:avLst/>
          </a:prstGeom>
          <a:solidFill>
            <a:schemeClr val="accent1"/>
          </a:solidFill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44" name="CustomShape 39"/>
          <p:cNvSpPr/>
          <p:nvPr/>
        </p:nvSpPr>
        <p:spPr>
          <a:xfrm>
            <a:off x="4800600" y="5210280"/>
            <a:ext cx="74880" cy="74880"/>
          </a:xfrm>
          <a:prstGeom prst="ellipse">
            <a:avLst/>
          </a:prstGeom>
          <a:solidFill>
            <a:schemeClr val="accent1"/>
          </a:solidFill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45" name="CustomShape 40"/>
          <p:cNvSpPr/>
          <p:nvPr/>
        </p:nvSpPr>
        <p:spPr>
          <a:xfrm>
            <a:off x="4800600" y="5257800"/>
            <a:ext cx="74880" cy="74880"/>
          </a:xfrm>
          <a:prstGeom prst="ellipse">
            <a:avLst/>
          </a:prstGeom>
          <a:solidFill>
            <a:schemeClr val="accent1"/>
          </a:solidFill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46" name="CustomShape 41"/>
          <p:cNvSpPr/>
          <p:nvPr/>
        </p:nvSpPr>
        <p:spPr>
          <a:xfrm>
            <a:off x="4800600" y="5334120"/>
            <a:ext cx="74880" cy="74880"/>
          </a:xfrm>
          <a:prstGeom prst="ellipse">
            <a:avLst/>
          </a:prstGeom>
          <a:solidFill>
            <a:schemeClr val="accent1"/>
          </a:solidFill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47" name="CustomShape 42"/>
          <p:cNvSpPr/>
          <p:nvPr/>
        </p:nvSpPr>
        <p:spPr>
          <a:xfrm>
            <a:off x="4800600" y="5105520"/>
            <a:ext cx="74880" cy="74880"/>
          </a:xfrm>
          <a:prstGeom prst="ellipse">
            <a:avLst/>
          </a:prstGeom>
          <a:solidFill>
            <a:schemeClr val="accent1"/>
          </a:solidFill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48" name="CustomShape 43"/>
          <p:cNvSpPr/>
          <p:nvPr/>
        </p:nvSpPr>
        <p:spPr>
          <a:xfrm>
            <a:off x="6553080" y="4514760"/>
            <a:ext cx="74880" cy="74880"/>
          </a:xfrm>
          <a:prstGeom prst="ellipse">
            <a:avLst/>
          </a:prstGeom>
          <a:solidFill>
            <a:schemeClr val="accent1"/>
          </a:solidFill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49" name="CustomShape 44"/>
          <p:cNvSpPr/>
          <p:nvPr/>
        </p:nvSpPr>
        <p:spPr>
          <a:xfrm>
            <a:off x="6553080" y="4581360"/>
            <a:ext cx="74880" cy="74880"/>
          </a:xfrm>
          <a:prstGeom prst="ellipse">
            <a:avLst/>
          </a:prstGeom>
          <a:solidFill>
            <a:schemeClr val="accent1"/>
          </a:solidFill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50" name="CustomShape 45"/>
          <p:cNvSpPr/>
          <p:nvPr/>
        </p:nvSpPr>
        <p:spPr>
          <a:xfrm>
            <a:off x="6553080" y="4362480"/>
            <a:ext cx="74880" cy="74880"/>
          </a:xfrm>
          <a:prstGeom prst="ellipse">
            <a:avLst/>
          </a:prstGeom>
          <a:solidFill>
            <a:schemeClr val="accent1"/>
          </a:solidFill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51" name="CustomShape 46"/>
          <p:cNvSpPr/>
          <p:nvPr/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The genomic era: continuous phenotype</a:t>
            </a:r>
            <a:endParaRPr b="0" lang="en-US" sz="44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1252" name="Formula 47"/>
              <p:cNvSpPr txBox="1"/>
              <p:nvPr/>
            </p:nvSpPr>
            <p:spPr>
              <a:xfrm>
                <a:off x="4089600" y="6230520"/>
                <a:ext cx="3204720" cy="27540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rPr>
                        <m:lit/>
                        <m:nor/>
                      </m:rPr>
                      <m:t xml:space="preserve">Association</m:t>
                    </m:r>
                    <m:r>
                      <m:rPr>
                        <m:lit/>
                        <m:nor/>
                      </m:rPr>
                      <m:t xml:space="preserve"> </m:t>
                    </m:r>
                    <m:r>
                      <m:rPr>
                        <m:lit/>
                        <m:nor/>
                      </m:rPr>
                      <m:t xml:space="preserve">test</m:t>
                    </m:r>
                    <m:r>
                      <m:rPr>
                        <m:lit/>
                        <m:nor/>
                      </m:rPr>
                      <m:t xml:space="preserve"> </m:t>
                    </m:r>
                    <m:r>
                      <m:rPr>
                        <m:lit/>
                        <m:nor/>
                      </m:rPr>
                      <m:t xml:space="preserve">is</m:t>
                    </m:r>
                    <m:r>
                      <m:rPr>
                        <m:lit/>
                        <m:nor/>
                      </m:rPr>
                      <m:t xml:space="preserve"> </m:t>
                    </m:r>
                    <m:r>
                      <m:rPr>
                        <m:lit/>
                        <m:nor/>
                      </m:rPr>
                      <m:t xml:space="preserve">whether</m:t>
                    </m:r>
                    <m:r>
                      <m:rPr>
                        <m:lit/>
                        <m:nor/>
                      </m:rPr>
                      <m:t xml:space="preserve"> </m:t>
                    </m:r>
                    <m:r>
                      <m:rPr>
                        <m:lit/>
                        <m:nor/>
                      </m:rPr>
                      <m:t xml:space="preserve">β</m:t>
                    </m:r>
                    <m:r>
                      <m:rPr>
                        <m:lit/>
                        <m:nor/>
                      </m:rPr>
                      <m:t xml:space="preserve"> </m:t>
                    </m:r>
                    <m:r>
                      <m:t xml:space="preserve">≠</m:t>
                    </m:r>
                    <m:r>
                      <m:t xml:space="preserve">0</m:t>
                    </m:r>
                  </m:oMath>
                </a14:m>
              </a:p>
            </p:txBody>
          </p:sp>
        </mc:Choice>
        <mc:Fallback/>
      </mc:AlternateContent>
      <p:sp>
        <p:nvSpPr>
          <p:cNvPr id="1253" name="CustomShape 48"/>
          <p:cNvSpPr/>
          <p:nvPr/>
        </p:nvSpPr>
        <p:spPr>
          <a:xfrm>
            <a:off x="4089600" y="6230520"/>
            <a:ext cx="3204720" cy="275400"/>
          </a:xfrm>
          <a:prstGeom prst="rect">
            <a:avLst/>
          </a:prstGeom>
          <a:blipFill>
            <a:blip r:embed="rId1"/>
            <a:stretch>
              <a:fillRect l="-1293" t="-10758" r="-1106" b="-37477"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 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41" dur="indefinite" restart="never" nodeType="tmRoot">
          <p:childTnLst>
            <p:seq>
              <p:cTn id="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CustomShape 1"/>
          <p:cNvSpPr/>
          <p:nvPr/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The genomic era: BMI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1255" name="Picture 5" descr=""/>
          <p:cNvPicPr/>
          <p:nvPr/>
        </p:nvPicPr>
        <p:blipFill>
          <a:blip r:embed="rId1"/>
          <a:stretch/>
        </p:blipFill>
        <p:spPr>
          <a:xfrm>
            <a:off x="2489760" y="1754280"/>
            <a:ext cx="7044480" cy="4233600"/>
          </a:xfrm>
          <a:prstGeom prst="rect">
            <a:avLst/>
          </a:prstGeom>
          <a:ln>
            <a:noFill/>
          </a:ln>
        </p:spPr>
      </p:pic>
      <p:sp>
        <p:nvSpPr>
          <p:cNvPr id="1256" name="CustomShape 2"/>
          <p:cNvSpPr/>
          <p:nvPr/>
        </p:nvSpPr>
        <p:spPr>
          <a:xfrm>
            <a:off x="3241800" y="5082480"/>
            <a:ext cx="853560" cy="36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2007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257" name="CustomShape 3"/>
          <p:cNvSpPr/>
          <p:nvPr/>
        </p:nvSpPr>
        <p:spPr>
          <a:xfrm>
            <a:off x="5453280" y="5082120"/>
            <a:ext cx="853560" cy="36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2008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258" name="CustomShape 4"/>
          <p:cNvSpPr/>
          <p:nvPr/>
        </p:nvSpPr>
        <p:spPr>
          <a:xfrm>
            <a:off x="6699240" y="5082480"/>
            <a:ext cx="853560" cy="36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2008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259" name="CustomShape 5"/>
          <p:cNvSpPr/>
          <p:nvPr/>
        </p:nvSpPr>
        <p:spPr>
          <a:xfrm>
            <a:off x="7754400" y="5082480"/>
            <a:ext cx="853560" cy="36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2010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260" name="CustomShape 6"/>
          <p:cNvSpPr/>
          <p:nvPr/>
        </p:nvSpPr>
        <p:spPr>
          <a:xfrm>
            <a:off x="4296960" y="5082120"/>
            <a:ext cx="853560" cy="36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2007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43" dur="indefinite" restart="never" nodeType="tmRoot">
          <p:childTnLst>
            <p:seq>
              <p:cTn id="4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CustomShape 1"/>
          <p:cNvSpPr/>
          <p:nvPr/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The genomic era: BMI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1262" name="Picture 3" descr=""/>
          <p:cNvPicPr/>
          <p:nvPr/>
        </p:nvPicPr>
        <p:blipFill>
          <a:blip r:embed="rId1"/>
          <a:stretch/>
        </p:blipFill>
        <p:spPr>
          <a:xfrm>
            <a:off x="2571480" y="1566360"/>
            <a:ext cx="6856200" cy="51951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5" dur="indefinite" restart="never" nodeType="tmRoot">
          <p:childTnLst>
            <p:seq>
              <p:cTn id="4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CustomShape 1"/>
          <p:cNvSpPr/>
          <p:nvPr/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The genomic era: Mapping the genome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237" name="Content Placeholder 3" descr=""/>
          <p:cNvPicPr/>
          <p:nvPr/>
        </p:nvPicPr>
        <p:blipFill>
          <a:blip r:embed="rId1"/>
          <a:stretch/>
        </p:blipFill>
        <p:spPr>
          <a:xfrm>
            <a:off x="1217520" y="1690560"/>
            <a:ext cx="3339720" cy="3339720"/>
          </a:xfrm>
          <a:prstGeom prst="rect">
            <a:avLst/>
          </a:prstGeom>
          <a:ln>
            <a:noFill/>
          </a:ln>
        </p:spPr>
      </p:pic>
      <p:pic>
        <p:nvPicPr>
          <p:cNvPr id="238" name="Picture 5" descr=""/>
          <p:cNvPicPr/>
          <p:nvPr/>
        </p:nvPicPr>
        <p:blipFill>
          <a:blip r:embed="rId2"/>
          <a:stretch/>
        </p:blipFill>
        <p:spPr>
          <a:xfrm>
            <a:off x="4937760" y="1690560"/>
            <a:ext cx="5186520" cy="3343680"/>
          </a:xfrm>
          <a:prstGeom prst="rect">
            <a:avLst/>
          </a:prstGeom>
          <a:ln>
            <a:noFill/>
          </a:ln>
        </p:spPr>
      </p:pic>
      <p:sp>
        <p:nvSpPr>
          <p:cNvPr id="239" name="CustomShape 2"/>
          <p:cNvSpPr/>
          <p:nvPr/>
        </p:nvSpPr>
        <p:spPr>
          <a:xfrm>
            <a:off x="1922760" y="5392440"/>
            <a:ext cx="183240" cy="36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0" name="CustomShape 3"/>
          <p:cNvSpPr/>
          <p:nvPr/>
        </p:nvSpPr>
        <p:spPr>
          <a:xfrm>
            <a:off x="1266840" y="5392440"/>
            <a:ext cx="7918920" cy="912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2001 Draft of the human genome released, 2003 final sequenced genome released.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The final genome contained ~ 3 Billion base pairs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CustomShape 1"/>
          <p:cNvSpPr/>
          <p:nvPr/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The genomic era: “Missing“ heritability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1264" name="Content Placeholder 3" descr=""/>
          <p:cNvPicPr/>
          <p:nvPr/>
        </p:nvPicPr>
        <p:blipFill>
          <a:blip r:embed="rId1"/>
          <a:stretch/>
        </p:blipFill>
        <p:spPr>
          <a:xfrm>
            <a:off x="5455800" y="1574280"/>
            <a:ext cx="6192720" cy="3491280"/>
          </a:xfrm>
          <a:prstGeom prst="rect">
            <a:avLst/>
          </a:prstGeom>
          <a:ln>
            <a:noFill/>
          </a:ln>
        </p:spPr>
      </p:pic>
      <p:sp>
        <p:nvSpPr>
          <p:cNvPr id="1265" name="CustomShape 2"/>
          <p:cNvSpPr/>
          <p:nvPr/>
        </p:nvSpPr>
        <p:spPr>
          <a:xfrm>
            <a:off x="7179840" y="6056280"/>
            <a:ext cx="4473000" cy="63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B. Maher 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The case of the missing heritability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Nature 2008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47" dur="indefinite" restart="never" nodeType="tmRoot">
          <p:childTnLst>
            <p:seq>
              <p:cTn id="4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CustomShape 1"/>
          <p:cNvSpPr/>
          <p:nvPr/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The genomic era: “Missing“ heritability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1267" name="Content Placeholder 3" descr=""/>
          <p:cNvPicPr/>
          <p:nvPr/>
        </p:nvPicPr>
        <p:blipFill>
          <a:blip r:embed="rId1"/>
          <a:stretch/>
        </p:blipFill>
        <p:spPr>
          <a:xfrm>
            <a:off x="5455800" y="1574280"/>
            <a:ext cx="6192720" cy="3491280"/>
          </a:xfrm>
          <a:prstGeom prst="rect">
            <a:avLst/>
          </a:prstGeom>
          <a:ln>
            <a:noFill/>
          </a:ln>
        </p:spPr>
      </p:pic>
      <p:sp>
        <p:nvSpPr>
          <p:cNvPr id="1268" name="CustomShape 2"/>
          <p:cNvSpPr/>
          <p:nvPr/>
        </p:nvSpPr>
        <p:spPr>
          <a:xfrm>
            <a:off x="7179840" y="6056280"/>
            <a:ext cx="4473000" cy="63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B. Maher 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The case of the missing heritability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Nature 2008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269" name="CustomShape 3"/>
          <p:cNvSpPr/>
          <p:nvPr/>
        </p:nvSpPr>
        <p:spPr>
          <a:xfrm>
            <a:off x="370440" y="1690560"/>
            <a:ext cx="4267440" cy="1460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The variance explained by genotyped loci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related to complex traits, is substantially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smaller than the additive genetic variance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estimated in twin studiers of the same traits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270" name="CustomShape 4"/>
          <p:cNvSpPr/>
          <p:nvPr/>
        </p:nvSpPr>
        <p:spPr>
          <a:xfrm>
            <a:off x="1927800" y="3939840"/>
            <a:ext cx="231840" cy="36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271" name="CustomShape 5"/>
          <p:cNvSpPr/>
          <p:nvPr/>
        </p:nvSpPr>
        <p:spPr>
          <a:xfrm>
            <a:off x="838080" y="3939840"/>
            <a:ext cx="2411640" cy="53892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 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49" dur="indefinite" restart="never" nodeType="tmRoot">
          <p:childTnLst>
            <p:seq>
              <p:cTn id="5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CustomShape 1"/>
          <p:cNvSpPr/>
          <p:nvPr/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“</a:t>
            </a: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Missing” heritability: BMI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273" name="CustomShape 2"/>
          <p:cNvSpPr/>
          <p:nvPr/>
        </p:nvSpPr>
        <p:spPr>
          <a:xfrm>
            <a:off x="164160" y="1607400"/>
            <a:ext cx="5213880" cy="912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Elks et al (2012) Meta analysis of twin studies: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Variance in BMI explained by additive genetic effects: 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75%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(74%-76%) 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274" name="Picture 8" descr=""/>
          <p:cNvPicPr/>
          <p:nvPr/>
        </p:nvPicPr>
        <p:blipFill>
          <a:blip r:embed="rId1"/>
          <a:stretch/>
        </p:blipFill>
        <p:spPr>
          <a:xfrm>
            <a:off x="5384160" y="2382840"/>
            <a:ext cx="6602760" cy="4317480"/>
          </a:xfrm>
          <a:prstGeom prst="rect">
            <a:avLst/>
          </a:prstGeom>
          <a:ln>
            <a:noFill/>
          </a:ln>
        </p:spPr>
      </p:pic>
      <p:sp>
        <p:nvSpPr>
          <p:cNvPr id="1275" name="CustomShape 3"/>
          <p:cNvSpPr/>
          <p:nvPr/>
        </p:nvSpPr>
        <p:spPr>
          <a:xfrm>
            <a:off x="6118560" y="2755080"/>
            <a:ext cx="4933800" cy="3898440"/>
          </a:xfrm>
          <a:prstGeom prst="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</p:spTree>
  </p:cSld>
  <p:timing>
    <p:tnLst>
      <p:par>
        <p:cTn id="51" dur="indefinite" restart="never" nodeType="tmRoot">
          <p:childTnLst>
            <p:seq>
              <p:cTn id="5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CustomShape 1"/>
          <p:cNvSpPr/>
          <p:nvPr/>
        </p:nvSpPr>
        <p:spPr>
          <a:xfrm>
            <a:off x="115200" y="1607400"/>
            <a:ext cx="5213880" cy="2009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Elks et al (2012) Meta analysis of twin studies: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Variance in BMI explained by additive genetic effects: 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75%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(74%-76%)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Speliotes et al GWA BMI 2010 (n= 123,865):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Strongest locus: 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0.34%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of variance in BMI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All significant loci(32): 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1.45%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of variance in BMI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277" name="CustomShape 2"/>
          <p:cNvSpPr/>
          <p:nvPr/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“</a:t>
            </a: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Missing” heritability: BMI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1278" name="Picture 13" descr=""/>
          <p:cNvPicPr/>
          <p:nvPr/>
        </p:nvPicPr>
        <p:blipFill>
          <a:blip r:embed="rId1"/>
          <a:stretch/>
        </p:blipFill>
        <p:spPr>
          <a:xfrm>
            <a:off x="5384160" y="2382840"/>
            <a:ext cx="6602760" cy="4317480"/>
          </a:xfrm>
          <a:prstGeom prst="rect">
            <a:avLst/>
          </a:prstGeom>
          <a:ln>
            <a:noFill/>
          </a:ln>
        </p:spPr>
      </p:pic>
      <p:sp>
        <p:nvSpPr>
          <p:cNvPr id="1279" name="CustomShape 3"/>
          <p:cNvSpPr/>
          <p:nvPr/>
        </p:nvSpPr>
        <p:spPr>
          <a:xfrm>
            <a:off x="7764840" y="2755080"/>
            <a:ext cx="3287160" cy="3898440"/>
          </a:xfrm>
          <a:prstGeom prst="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1280" name="CustomShape 4"/>
          <p:cNvSpPr/>
          <p:nvPr/>
        </p:nvSpPr>
        <p:spPr>
          <a:xfrm>
            <a:off x="6010560" y="5994000"/>
            <a:ext cx="623520" cy="30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99.5%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281" name="CustomShape 5"/>
          <p:cNvSpPr/>
          <p:nvPr/>
        </p:nvSpPr>
        <p:spPr>
          <a:xfrm>
            <a:off x="6567480" y="5994000"/>
            <a:ext cx="623520" cy="30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98.1%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282" name="CustomShape 6"/>
          <p:cNvSpPr/>
          <p:nvPr/>
        </p:nvSpPr>
        <p:spPr>
          <a:xfrm>
            <a:off x="7135920" y="5994000"/>
            <a:ext cx="623520" cy="30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96.4%</a:t>
            </a:r>
            <a:endParaRPr b="0" lang="en-US" sz="1400" spc="-1" strike="noStrike">
              <a:latin typeface="Arial"/>
            </a:endParaRPr>
          </a:p>
        </p:txBody>
      </p:sp>
    </p:spTree>
  </p:cSld>
  <p:timing>
    <p:tnLst>
      <p:par>
        <p:cTn id="53" dur="indefinite" restart="never" nodeType="tmRoot">
          <p:childTnLst>
            <p:seq>
              <p:cTn id="5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CustomShape 1"/>
          <p:cNvSpPr/>
          <p:nvPr/>
        </p:nvSpPr>
        <p:spPr>
          <a:xfrm>
            <a:off x="115200" y="1607400"/>
            <a:ext cx="5213880" cy="310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Elks et al (2012) Meta analysis of twin studies: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Variance in BMI explained by additive genetic effects: 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75%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(74%-76%)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Speliotes et al GWA BMI 2010 (n= 123,865):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Strongest locus: 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0.34%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of variance in BMI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All significant loci(32): 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1.45%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of variance in BMI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Locke et al GWA BMI 2015 (n= 339,224):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All significant loci(97): 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2.7%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of variance in BMI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</p:txBody>
      </p:sp>
      <p:sp>
        <p:nvSpPr>
          <p:cNvPr id="1284" name="CustomShape 2"/>
          <p:cNvSpPr/>
          <p:nvPr/>
        </p:nvSpPr>
        <p:spPr>
          <a:xfrm>
            <a:off x="7764840" y="2755080"/>
            <a:ext cx="2973240" cy="3898440"/>
          </a:xfrm>
          <a:prstGeom prst="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1285" name="CustomShape 3"/>
          <p:cNvSpPr/>
          <p:nvPr/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“</a:t>
            </a: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Missing” heritability: BMI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1286" name="Picture 13" descr=""/>
          <p:cNvPicPr/>
          <p:nvPr/>
        </p:nvPicPr>
        <p:blipFill>
          <a:blip r:embed="rId1"/>
          <a:stretch/>
        </p:blipFill>
        <p:spPr>
          <a:xfrm>
            <a:off x="5384160" y="2382840"/>
            <a:ext cx="6602760" cy="4317480"/>
          </a:xfrm>
          <a:prstGeom prst="rect">
            <a:avLst/>
          </a:prstGeom>
          <a:ln>
            <a:noFill/>
          </a:ln>
        </p:spPr>
      </p:pic>
      <p:sp>
        <p:nvSpPr>
          <p:cNvPr id="1287" name="CustomShape 4"/>
          <p:cNvSpPr/>
          <p:nvPr/>
        </p:nvSpPr>
        <p:spPr>
          <a:xfrm>
            <a:off x="7764840" y="2755080"/>
            <a:ext cx="3287160" cy="3898440"/>
          </a:xfrm>
          <a:prstGeom prst="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1288" name="CustomShape 5"/>
          <p:cNvSpPr/>
          <p:nvPr/>
        </p:nvSpPr>
        <p:spPr>
          <a:xfrm>
            <a:off x="6010560" y="5994000"/>
            <a:ext cx="623520" cy="30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99.5%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289" name="CustomShape 6"/>
          <p:cNvSpPr/>
          <p:nvPr/>
        </p:nvSpPr>
        <p:spPr>
          <a:xfrm>
            <a:off x="6567480" y="5994000"/>
            <a:ext cx="623520" cy="30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98.1%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290" name="CustomShape 7"/>
          <p:cNvSpPr/>
          <p:nvPr/>
        </p:nvSpPr>
        <p:spPr>
          <a:xfrm>
            <a:off x="7135920" y="5994000"/>
            <a:ext cx="623520" cy="30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96.4%</a:t>
            </a:r>
            <a:endParaRPr b="0" lang="en-US" sz="1400" spc="-1" strike="noStrike">
              <a:latin typeface="Arial"/>
            </a:endParaRPr>
          </a:p>
        </p:txBody>
      </p:sp>
    </p:spTree>
  </p:cSld>
  <p:timing>
    <p:tnLst>
      <p:par>
        <p:cTn id="55" dur="indefinite" restart="never" nodeType="tmRoot">
          <p:childTnLst>
            <p:seq>
              <p:cTn id="5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1" name="Picture 1" descr=""/>
          <p:cNvPicPr/>
          <p:nvPr/>
        </p:nvPicPr>
        <p:blipFill>
          <a:blip r:embed="rId1"/>
          <a:stretch/>
        </p:blipFill>
        <p:spPr>
          <a:xfrm>
            <a:off x="5384160" y="2382840"/>
            <a:ext cx="6602760" cy="4317480"/>
          </a:xfrm>
          <a:prstGeom prst="rect">
            <a:avLst/>
          </a:prstGeom>
          <a:ln>
            <a:noFill/>
          </a:ln>
        </p:spPr>
      </p:pic>
      <p:sp>
        <p:nvSpPr>
          <p:cNvPr id="1292" name="CustomShape 1"/>
          <p:cNvSpPr/>
          <p:nvPr/>
        </p:nvSpPr>
        <p:spPr>
          <a:xfrm>
            <a:off x="115200" y="1607400"/>
            <a:ext cx="5213880" cy="3381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Elks et al (2012) Meta analysis of twin studies: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Variance in BMI explained by additive genetic effects: 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75%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(74%-76%)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Speliotes et al GWA BMI 2010 (n= 123,865):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Strongest locus: 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0.34%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of variance in BMI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All significant loci(32): 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1.45%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of variance in BMI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Locke et al GWA BMI 2015 (n= 339,224):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All significant loci(97): 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2.7%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of variance in BMI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All loci: 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2.7%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of variance in BMI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</p:txBody>
      </p:sp>
      <p:sp>
        <p:nvSpPr>
          <p:cNvPr id="1293" name="CustomShape 2"/>
          <p:cNvSpPr/>
          <p:nvPr/>
        </p:nvSpPr>
        <p:spPr>
          <a:xfrm>
            <a:off x="7764840" y="2755080"/>
            <a:ext cx="3287160" cy="3898440"/>
          </a:xfrm>
          <a:prstGeom prst="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1294" name="CustomShape 3"/>
          <p:cNvSpPr/>
          <p:nvPr/>
        </p:nvSpPr>
        <p:spPr>
          <a:xfrm>
            <a:off x="6010560" y="5994000"/>
            <a:ext cx="623520" cy="30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99.5%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295" name="CustomShape 4"/>
          <p:cNvSpPr/>
          <p:nvPr/>
        </p:nvSpPr>
        <p:spPr>
          <a:xfrm>
            <a:off x="6567480" y="5994000"/>
            <a:ext cx="623520" cy="30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98.1%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296" name="CustomShape 5"/>
          <p:cNvSpPr/>
          <p:nvPr/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“</a:t>
            </a: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Missing” heritability: BMI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297" name="CustomShape 6"/>
          <p:cNvSpPr/>
          <p:nvPr/>
        </p:nvSpPr>
        <p:spPr>
          <a:xfrm>
            <a:off x="7135920" y="5994000"/>
            <a:ext cx="623520" cy="30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96.4%</a:t>
            </a:r>
            <a:endParaRPr b="0" lang="en-US" sz="1400" spc="-1" strike="noStrike">
              <a:latin typeface="Arial"/>
            </a:endParaRPr>
          </a:p>
        </p:txBody>
      </p:sp>
    </p:spTree>
  </p:cSld>
  <p:timing>
    <p:tnLst>
      <p:par>
        <p:cTn id="57" dur="indefinite" restart="never" nodeType="tmRoot">
          <p:childTnLst>
            <p:seq>
              <p:cTn id="5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8" name="Picture 1" descr=""/>
          <p:cNvPicPr/>
          <p:nvPr/>
        </p:nvPicPr>
        <p:blipFill>
          <a:blip r:embed="rId1"/>
          <a:stretch/>
        </p:blipFill>
        <p:spPr>
          <a:xfrm>
            <a:off x="5384160" y="2382840"/>
            <a:ext cx="6602760" cy="4317480"/>
          </a:xfrm>
          <a:prstGeom prst="rect">
            <a:avLst/>
          </a:prstGeom>
          <a:ln>
            <a:noFill/>
          </a:ln>
        </p:spPr>
      </p:pic>
      <p:sp>
        <p:nvSpPr>
          <p:cNvPr id="1299" name="CustomShape 1"/>
          <p:cNvSpPr/>
          <p:nvPr/>
        </p:nvSpPr>
        <p:spPr>
          <a:xfrm>
            <a:off x="109440" y="1607400"/>
            <a:ext cx="5293080" cy="2558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Elks et al (2012) Meta analysis of twin studies: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Variance in BMI explained by additive genetic effects: 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75%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(74%-76%)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Yang et al (2012) GCTA: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16.5% of variation in BMI explained by genotyped SNPs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Lock et al (2015) GCTA: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21.6% of variation in BMI explained by measured SNPs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300" name="CustomShape 2"/>
          <p:cNvSpPr/>
          <p:nvPr/>
        </p:nvSpPr>
        <p:spPr>
          <a:xfrm>
            <a:off x="8848080" y="2755080"/>
            <a:ext cx="2203920" cy="3898440"/>
          </a:xfrm>
          <a:prstGeom prst="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1301" name="CustomShape 3"/>
          <p:cNvSpPr/>
          <p:nvPr/>
        </p:nvSpPr>
        <p:spPr>
          <a:xfrm>
            <a:off x="6010560" y="5994000"/>
            <a:ext cx="623520" cy="30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99.5%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302" name="CustomShape 4"/>
          <p:cNvSpPr/>
          <p:nvPr/>
        </p:nvSpPr>
        <p:spPr>
          <a:xfrm>
            <a:off x="6567480" y="5994000"/>
            <a:ext cx="623520" cy="30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98.1%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303" name="CustomShape 5"/>
          <p:cNvSpPr/>
          <p:nvPr/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“</a:t>
            </a: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Missing” heritability: BMI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304" name="CustomShape 6"/>
          <p:cNvSpPr/>
          <p:nvPr/>
        </p:nvSpPr>
        <p:spPr>
          <a:xfrm>
            <a:off x="7135920" y="5994000"/>
            <a:ext cx="623520" cy="30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96.4%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305" name="CustomShape 7"/>
          <p:cNvSpPr/>
          <p:nvPr/>
        </p:nvSpPr>
        <p:spPr>
          <a:xfrm>
            <a:off x="8265600" y="4397040"/>
            <a:ext cx="487800" cy="30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78%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306" name="CustomShape 8"/>
          <p:cNvSpPr/>
          <p:nvPr/>
        </p:nvSpPr>
        <p:spPr>
          <a:xfrm>
            <a:off x="7709400" y="4397040"/>
            <a:ext cx="623520" cy="30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71.2%</a:t>
            </a:r>
            <a:endParaRPr b="0" lang="en-US" sz="1400" spc="-1" strike="noStrike">
              <a:latin typeface="Arial"/>
            </a:endParaRPr>
          </a:p>
        </p:txBody>
      </p:sp>
    </p:spTree>
  </p:cSld>
  <p:timing>
    <p:tnLst>
      <p:par>
        <p:cTn id="59" dur="indefinite" restart="never" nodeType="tmRoot">
          <p:childTnLst>
            <p:seq>
              <p:cTn id="6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7" name="Picture 1" descr=""/>
          <p:cNvPicPr/>
          <p:nvPr/>
        </p:nvPicPr>
        <p:blipFill>
          <a:blip r:embed="rId1"/>
          <a:stretch/>
        </p:blipFill>
        <p:spPr>
          <a:xfrm>
            <a:off x="5384160" y="2382840"/>
            <a:ext cx="6602760" cy="4317480"/>
          </a:xfrm>
          <a:prstGeom prst="rect">
            <a:avLst/>
          </a:prstGeom>
          <a:ln>
            <a:noFill/>
          </a:ln>
        </p:spPr>
      </p:pic>
      <p:sp>
        <p:nvSpPr>
          <p:cNvPr id="1308" name="CustomShape 1"/>
          <p:cNvSpPr/>
          <p:nvPr/>
        </p:nvSpPr>
        <p:spPr>
          <a:xfrm>
            <a:off x="115200" y="1607400"/>
            <a:ext cx="5213880" cy="173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Elks et al (2012) Meta analysis of twin studies: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Variance in BMI explained by additive genetic effects: 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75%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(74%-76%)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Yang et al (2014) GCTA-LDMS: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27%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of variance explained by imputed SNPs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309" name="CustomShape 2"/>
          <p:cNvSpPr/>
          <p:nvPr/>
        </p:nvSpPr>
        <p:spPr>
          <a:xfrm>
            <a:off x="9513360" y="2755080"/>
            <a:ext cx="1538640" cy="3898440"/>
          </a:xfrm>
          <a:prstGeom prst="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1310" name="CustomShape 3"/>
          <p:cNvSpPr/>
          <p:nvPr/>
        </p:nvSpPr>
        <p:spPr>
          <a:xfrm>
            <a:off x="6010560" y="5994000"/>
            <a:ext cx="623520" cy="30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99.5%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311" name="CustomShape 4"/>
          <p:cNvSpPr/>
          <p:nvPr/>
        </p:nvSpPr>
        <p:spPr>
          <a:xfrm>
            <a:off x="6567480" y="5994000"/>
            <a:ext cx="623520" cy="30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98.1%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312" name="CustomShape 5"/>
          <p:cNvSpPr/>
          <p:nvPr/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“</a:t>
            </a: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Missing” heritability: BMI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313" name="CustomShape 6"/>
          <p:cNvSpPr/>
          <p:nvPr/>
        </p:nvSpPr>
        <p:spPr>
          <a:xfrm>
            <a:off x="7135920" y="5994000"/>
            <a:ext cx="623520" cy="30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96.4%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314" name="CustomShape 7"/>
          <p:cNvSpPr/>
          <p:nvPr/>
        </p:nvSpPr>
        <p:spPr>
          <a:xfrm>
            <a:off x="8332560" y="4397040"/>
            <a:ext cx="487800" cy="30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78%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315" name="CustomShape 8"/>
          <p:cNvSpPr/>
          <p:nvPr/>
        </p:nvSpPr>
        <p:spPr>
          <a:xfrm>
            <a:off x="7709400" y="4397040"/>
            <a:ext cx="623520" cy="30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71.2%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316" name="CustomShape 9"/>
          <p:cNvSpPr/>
          <p:nvPr/>
        </p:nvSpPr>
        <p:spPr>
          <a:xfrm>
            <a:off x="8866440" y="4388760"/>
            <a:ext cx="487800" cy="30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64%</a:t>
            </a:r>
            <a:endParaRPr b="0" lang="en-US" sz="1400" spc="-1" strike="noStrike">
              <a:latin typeface="Arial"/>
            </a:endParaRPr>
          </a:p>
        </p:txBody>
      </p:sp>
    </p:spTree>
  </p:cSld>
  <p:timing>
    <p:tnLst>
      <p:par>
        <p:cTn id="61" dur="indefinite" restart="never" nodeType="tmRoot">
          <p:childTnLst>
            <p:seq>
              <p:cTn id="6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7" name="Picture 1" descr=""/>
          <p:cNvPicPr/>
          <p:nvPr/>
        </p:nvPicPr>
        <p:blipFill>
          <a:blip r:embed="rId1"/>
          <a:stretch/>
        </p:blipFill>
        <p:spPr>
          <a:xfrm>
            <a:off x="5384160" y="2382840"/>
            <a:ext cx="6602760" cy="4317480"/>
          </a:xfrm>
          <a:prstGeom prst="rect">
            <a:avLst/>
          </a:prstGeom>
          <a:ln>
            <a:noFill/>
          </a:ln>
        </p:spPr>
      </p:pic>
      <p:sp>
        <p:nvSpPr>
          <p:cNvPr id="1318" name="CustomShape 1"/>
          <p:cNvSpPr/>
          <p:nvPr/>
        </p:nvSpPr>
        <p:spPr>
          <a:xfrm>
            <a:off x="150840" y="1607400"/>
            <a:ext cx="5244480" cy="2832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Elks et al (2012) Meta analysis of twin studies: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Variance in BMI explained by additive genetic effects: 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75%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(74%-76%)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Yang et al (2014) GCTA-LDMS: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27%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of variance explained by imputed SNPs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Hypothesized causes </a:t>
            </a:r>
            <a:endParaRPr b="0" lang="en-US" sz="1800" spc="-1" strike="noStrike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StarSymbol"/>
              <a:buAutoNum type="alphaLcParenR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Rare genetic variation</a:t>
            </a:r>
            <a:endParaRPr b="0" lang="en-US" sz="1800" spc="-1" strike="noStrike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StarSymbol"/>
              <a:buAutoNum type="alphaLcParenR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Overestimation of additive variance in twin models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319" name="CustomShape 2"/>
          <p:cNvSpPr/>
          <p:nvPr/>
        </p:nvSpPr>
        <p:spPr>
          <a:xfrm>
            <a:off x="9513360" y="2755080"/>
            <a:ext cx="1538640" cy="3898440"/>
          </a:xfrm>
          <a:prstGeom prst="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1320" name="CustomShape 3"/>
          <p:cNvSpPr/>
          <p:nvPr/>
        </p:nvSpPr>
        <p:spPr>
          <a:xfrm>
            <a:off x="6010560" y="5994000"/>
            <a:ext cx="623520" cy="30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99.5%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321" name="CustomShape 4"/>
          <p:cNvSpPr/>
          <p:nvPr/>
        </p:nvSpPr>
        <p:spPr>
          <a:xfrm>
            <a:off x="6567480" y="5994000"/>
            <a:ext cx="623520" cy="30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98.1%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322" name="CustomShape 5"/>
          <p:cNvSpPr/>
          <p:nvPr/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“</a:t>
            </a: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Missing” heritability: BMI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323" name="CustomShape 6"/>
          <p:cNvSpPr/>
          <p:nvPr/>
        </p:nvSpPr>
        <p:spPr>
          <a:xfrm>
            <a:off x="7135920" y="5994000"/>
            <a:ext cx="623520" cy="30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96.4%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324" name="CustomShape 7"/>
          <p:cNvSpPr/>
          <p:nvPr/>
        </p:nvSpPr>
        <p:spPr>
          <a:xfrm>
            <a:off x="8332560" y="4397040"/>
            <a:ext cx="487800" cy="30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78%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325" name="CustomShape 8"/>
          <p:cNvSpPr/>
          <p:nvPr/>
        </p:nvSpPr>
        <p:spPr>
          <a:xfrm>
            <a:off x="7709400" y="4397040"/>
            <a:ext cx="623520" cy="30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71.2%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326" name="CustomShape 9"/>
          <p:cNvSpPr/>
          <p:nvPr/>
        </p:nvSpPr>
        <p:spPr>
          <a:xfrm>
            <a:off x="8866440" y="4388760"/>
            <a:ext cx="487800" cy="30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64%</a:t>
            </a:r>
            <a:endParaRPr b="0" lang="en-US" sz="1400" spc="-1" strike="noStrike">
              <a:latin typeface="Arial"/>
            </a:endParaRPr>
          </a:p>
        </p:txBody>
      </p:sp>
    </p:spTree>
  </p:cSld>
  <p:timing>
    <p:tnLst>
      <p:par>
        <p:cTn id="63" dur="indefinite" restart="never" nodeType="tmRoot">
          <p:childTnLst>
            <p:seq>
              <p:cTn id="6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7" name="Picture 1" descr=""/>
          <p:cNvPicPr/>
          <p:nvPr/>
        </p:nvPicPr>
        <p:blipFill>
          <a:blip r:embed="rId1"/>
          <a:stretch/>
        </p:blipFill>
        <p:spPr>
          <a:xfrm>
            <a:off x="5384160" y="2382840"/>
            <a:ext cx="6602760" cy="4317480"/>
          </a:xfrm>
          <a:prstGeom prst="rect">
            <a:avLst/>
          </a:prstGeom>
          <a:ln>
            <a:noFill/>
          </a:ln>
        </p:spPr>
      </p:pic>
      <p:sp>
        <p:nvSpPr>
          <p:cNvPr id="1328" name="CustomShape 1"/>
          <p:cNvSpPr/>
          <p:nvPr/>
        </p:nvSpPr>
        <p:spPr>
          <a:xfrm>
            <a:off x="86760" y="1607400"/>
            <a:ext cx="5372280" cy="2832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Elks et al (2012) Meta analysis of twin studies: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Variance in BMI explained by additive genetic effects: 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75%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(74%-76%)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Yang et al (2014) GCTA-LDMS: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27%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of variance explained by imputed SNPs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Hypothesized causes </a:t>
            </a:r>
            <a:endParaRPr b="0" lang="en-US" sz="1800" spc="-1" strike="noStrike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StarSymbol"/>
              <a:buAutoNum type="alphaLcParenR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Rare genetic variation</a:t>
            </a:r>
            <a:endParaRPr b="0" lang="en-US" sz="1800" spc="-1" strike="noStrike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StarSymbol"/>
              <a:buAutoNum type="alphaLcParenR"/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Overestimation of additive variance in twin models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329" name="CustomShape 2"/>
          <p:cNvSpPr/>
          <p:nvPr/>
        </p:nvSpPr>
        <p:spPr>
          <a:xfrm>
            <a:off x="9513360" y="2755080"/>
            <a:ext cx="1538640" cy="3898440"/>
          </a:xfrm>
          <a:prstGeom prst="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1330" name="CustomShape 3"/>
          <p:cNvSpPr/>
          <p:nvPr/>
        </p:nvSpPr>
        <p:spPr>
          <a:xfrm>
            <a:off x="6010560" y="5994000"/>
            <a:ext cx="623520" cy="30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99.5%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331" name="CustomShape 4"/>
          <p:cNvSpPr/>
          <p:nvPr/>
        </p:nvSpPr>
        <p:spPr>
          <a:xfrm>
            <a:off x="6567480" y="5994000"/>
            <a:ext cx="623520" cy="30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98.1%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332" name="CustomShape 5"/>
          <p:cNvSpPr/>
          <p:nvPr/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“</a:t>
            </a: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Missing” heritability: BMI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333" name="CustomShape 6"/>
          <p:cNvSpPr/>
          <p:nvPr/>
        </p:nvSpPr>
        <p:spPr>
          <a:xfrm>
            <a:off x="7135920" y="5994000"/>
            <a:ext cx="623520" cy="30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96.4%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334" name="CustomShape 7"/>
          <p:cNvSpPr/>
          <p:nvPr/>
        </p:nvSpPr>
        <p:spPr>
          <a:xfrm>
            <a:off x="8332560" y="4397040"/>
            <a:ext cx="487800" cy="30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78%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335" name="CustomShape 8"/>
          <p:cNvSpPr/>
          <p:nvPr/>
        </p:nvSpPr>
        <p:spPr>
          <a:xfrm>
            <a:off x="7709400" y="4397040"/>
            <a:ext cx="623520" cy="30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71.2%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336" name="CustomShape 9"/>
          <p:cNvSpPr/>
          <p:nvPr/>
        </p:nvSpPr>
        <p:spPr>
          <a:xfrm>
            <a:off x="8866440" y="4388760"/>
            <a:ext cx="487800" cy="30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64%</a:t>
            </a:r>
            <a:endParaRPr b="0" lang="en-US" sz="1400" spc="-1" strike="noStrike">
              <a:latin typeface="Arial"/>
            </a:endParaRPr>
          </a:p>
        </p:txBody>
      </p:sp>
    </p:spTree>
  </p:cSld>
  <p:timing>
    <p:tnLst>
      <p:par>
        <p:cTn id="65" dur="indefinite" restart="never" nodeType="tmRoot">
          <p:childTnLst>
            <p:seq>
              <p:cTn id="6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ustomShape 1"/>
          <p:cNvSpPr/>
          <p:nvPr/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The genomic era: Mapping the genome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242" name="Picture 3" descr=""/>
          <p:cNvPicPr/>
          <p:nvPr/>
        </p:nvPicPr>
        <p:blipFill>
          <a:blip r:embed="rId1"/>
          <a:stretch/>
        </p:blipFill>
        <p:spPr>
          <a:xfrm>
            <a:off x="2922480" y="2268360"/>
            <a:ext cx="6946200" cy="3711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7" name="Picture 1" descr=""/>
          <p:cNvPicPr/>
          <p:nvPr/>
        </p:nvPicPr>
        <p:blipFill>
          <a:blip r:embed="rId1"/>
          <a:stretch/>
        </p:blipFill>
        <p:spPr>
          <a:xfrm>
            <a:off x="5384160" y="2382840"/>
            <a:ext cx="6602760" cy="4317480"/>
          </a:xfrm>
          <a:prstGeom prst="rect">
            <a:avLst/>
          </a:prstGeom>
          <a:ln>
            <a:noFill/>
          </a:ln>
        </p:spPr>
      </p:pic>
      <p:sp>
        <p:nvSpPr>
          <p:cNvPr id="1338" name="CustomShape 1"/>
          <p:cNvSpPr/>
          <p:nvPr/>
        </p:nvSpPr>
        <p:spPr>
          <a:xfrm>
            <a:off x="100080" y="1607400"/>
            <a:ext cx="5218200" cy="2009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Hypothesized causes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1. Rare genetic variation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2. Overestimation of additive variance in twin model</a:t>
            </a:r>
            <a:endParaRPr b="0" lang="en-US" sz="1800" spc="-1" strike="noStrike">
              <a:latin typeface="Arial"/>
            </a:endParaRPr>
          </a:p>
          <a:p>
            <a:pPr lvl="1" marL="800280" indent="-341640">
              <a:lnSpc>
                <a:spcPct val="100000"/>
              </a:lnSpc>
              <a:buClr>
                <a:srgbClr val="000000"/>
              </a:buClr>
              <a:buFont typeface="StarSymbol"/>
              <a:buAutoNum type="alphaLcParenR"/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Allow for common environment</a:t>
            </a:r>
            <a:endParaRPr b="0" lang="en-US" sz="1800" spc="-1" strike="noStrike">
              <a:latin typeface="Arial"/>
            </a:endParaRPr>
          </a:p>
          <a:p>
            <a:pPr lvl="2" marL="1257480" indent="-341640">
              <a:lnSpc>
                <a:spcPct val="100000"/>
              </a:lnSpc>
              <a:buClr>
                <a:srgbClr val="000000"/>
              </a:buClr>
              <a:buFont typeface="StarSymbol"/>
              <a:buAutoNum type="alphaLcParenR"/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h</a:t>
            </a:r>
            <a:r>
              <a:rPr b="1" lang="en-US" sz="1800" spc="-1" strike="noStrike" baseline="30000">
                <a:solidFill>
                  <a:srgbClr val="000000"/>
                </a:solidFill>
                <a:latin typeface="Calibri"/>
                <a:ea typeface="DejaVu Sans"/>
              </a:rPr>
              <a:t>2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 75% -&gt; 62%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</p:txBody>
      </p:sp>
      <p:sp>
        <p:nvSpPr>
          <p:cNvPr id="1339" name="CustomShape 2"/>
          <p:cNvSpPr/>
          <p:nvPr/>
        </p:nvSpPr>
        <p:spPr>
          <a:xfrm>
            <a:off x="9513360" y="2755080"/>
            <a:ext cx="1004760" cy="3898440"/>
          </a:xfrm>
          <a:prstGeom prst="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1340" name="CustomShape 3"/>
          <p:cNvSpPr/>
          <p:nvPr/>
        </p:nvSpPr>
        <p:spPr>
          <a:xfrm>
            <a:off x="6010560" y="5994000"/>
            <a:ext cx="623520" cy="30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99.4%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341" name="CustomShape 4"/>
          <p:cNvSpPr/>
          <p:nvPr/>
        </p:nvSpPr>
        <p:spPr>
          <a:xfrm>
            <a:off x="6567480" y="5994000"/>
            <a:ext cx="623520" cy="30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97.7%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342" name="CustomShape 5"/>
          <p:cNvSpPr/>
          <p:nvPr/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“</a:t>
            </a: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Missing” heritability: BMI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343" name="CustomShape 6"/>
          <p:cNvSpPr/>
          <p:nvPr/>
        </p:nvSpPr>
        <p:spPr>
          <a:xfrm>
            <a:off x="7135920" y="5994000"/>
            <a:ext cx="623520" cy="30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95.6%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344" name="CustomShape 7"/>
          <p:cNvSpPr/>
          <p:nvPr/>
        </p:nvSpPr>
        <p:spPr>
          <a:xfrm>
            <a:off x="8332560" y="4397040"/>
            <a:ext cx="623520" cy="30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74.2%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345" name="CustomShape 8"/>
          <p:cNvSpPr/>
          <p:nvPr/>
        </p:nvSpPr>
        <p:spPr>
          <a:xfrm>
            <a:off x="7709400" y="4397040"/>
            <a:ext cx="623520" cy="30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65.2%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346" name="CustomShape 9"/>
          <p:cNvSpPr/>
          <p:nvPr/>
        </p:nvSpPr>
        <p:spPr>
          <a:xfrm>
            <a:off x="8866440" y="4388760"/>
            <a:ext cx="623520" cy="30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56.5%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347" name="CustomShape 10"/>
          <p:cNvSpPr/>
          <p:nvPr/>
        </p:nvSpPr>
        <p:spPr>
          <a:xfrm>
            <a:off x="11053440" y="2872800"/>
            <a:ext cx="621000" cy="3898440"/>
          </a:xfrm>
          <a:prstGeom prst="rect">
            <a:avLst/>
          </a:prstGeom>
          <a:solidFill>
            <a:schemeClr val="lt1">
              <a:alpha val="82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</p:spTree>
  </p:cSld>
  <p:timing>
    <p:tnLst>
      <p:par>
        <p:cTn id="67" dur="indefinite" restart="never" nodeType="tmRoot">
          <p:childTnLst>
            <p:seq>
              <p:cTn id="6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8" name="Picture 1" descr=""/>
          <p:cNvPicPr/>
          <p:nvPr/>
        </p:nvPicPr>
        <p:blipFill>
          <a:blip r:embed="rId1"/>
          <a:stretch/>
        </p:blipFill>
        <p:spPr>
          <a:xfrm>
            <a:off x="5384160" y="2382840"/>
            <a:ext cx="6602760" cy="4317480"/>
          </a:xfrm>
          <a:prstGeom prst="rect">
            <a:avLst/>
          </a:prstGeom>
          <a:ln>
            <a:noFill/>
          </a:ln>
        </p:spPr>
      </p:pic>
      <p:sp>
        <p:nvSpPr>
          <p:cNvPr id="1349" name="CustomShape 1"/>
          <p:cNvSpPr/>
          <p:nvPr/>
        </p:nvSpPr>
        <p:spPr>
          <a:xfrm>
            <a:off x="100080" y="1607400"/>
            <a:ext cx="5218200" cy="2832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Hypothesized causes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1. Rare genetic variation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2. Overestimation of additive variance in twin model</a:t>
            </a:r>
            <a:endParaRPr b="0" lang="en-US" sz="1800" spc="-1" strike="noStrike">
              <a:latin typeface="Arial"/>
            </a:endParaRPr>
          </a:p>
          <a:p>
            <a:pPr lvl="1" marL="800280" indent="-341640">
              <a:lnSpc>
                <a:spcPct val="100000"/>
              </a:lnSpc>
              <a:buClr>
                <a:srgbClr val="000000"/>
              </a:buClr>
              <a:buFont typeface="StarSymbol"/>
              <a:buAutoNum type="alphaLcParenR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Allow for common environment</a:t>
            </a:r>
            <a:endParaRPr b="0" lang="en-US" sz="1800" spc="-1" strike="noStrike">
              <a:latin typeface="Arial"/>
            </a:endParaRPr>
          </a:p>
          <a:p>
            <a:pPr lvl="2" marL="1257480" indent="-341640">
              <a:lnSpc>
                <a:spcPct val="100000"/>
              </a:lnSpc>
              <a:buClr>
                <a:srgbClr val="000000"/>
              </a:buClr>
              <a:buFont typeface="StarSymbol"/>
              <a:buAutoNum type="alphaLcParenR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h</a:t>
            </a:r>
            <a:r>
              <a:rPr b="0" lang="en-US" sz="1800" spc="-1" strike="noStrike" baseline="30000">
                <a:solidFill>
                  <a:srgbClr val="000000"/>
                </a:solidFill>
                <a:latin typeface="Calibri"/>
                <a:ea typeface="DejaVu Sans"/>
              </a:rPr>
              <a:t>2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 75% -&gt; 62%</a:t>
            </a:r>
            <a:endParaRPr b="0" lang="en-US" sz="1800" spc="-1" strike="noStrike">
              <a:latin typeface="Arial"/>
            </a:endParaRPr>
          </a:p>
          <a:p>
            <a:pPr lvl="1" marL="800280" indent="-341640">
              <a:lnSpc>
                <a:spcPct val="100000"/>
              </a:lnSpc>
              <a:buClr>
                <a:srgbClr val="000000"/>
              </a:buClr>
              <a:buFont typeface="StarSymbol"/>
              <a:buAutoNum type="alphaLcParenR"/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Rely on family members instead of twins</a:t>
            </a:r>
            <a:endParaRPr b="0" lang="en-US" sz="1800" spc="-1" strike="noStrike">
              <a:latin typeface="Arial"/>
            </a:endParaRPr>
          </a:p>
          <a:p>
            <a:pPr lvl="2" marL="1257480" indent="-341640">
              <a:lnSpc>
                <a:spcPct val="100000"/>
              </a:lnSpc>
              <a:buClr>
                <a:srgbClr val="000000"/>
              </a:buClr>
              <a:buFont typeface="StarSymbol"/>
              <a:buAutoNum type="alphaLcParenR"/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h</a:t>
            </a:r>
            <a:r>
              <a:rPr b="1" lang="en-US" sz="1800" spc="-1" strike="noStrike" baseline="30000">
                <a:solidFill>
                  <a:srgbClr val="000000"/>
                </a:solidFill>
                <a:latin typeface="Calibri"/>
                <a:ea typeface="DejaVu Sans"/>
              </a:rPr>
              <a:t>2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 75% -&gt; 46%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</p:txBody>
      </p:sp>
      <p:sp>
        <p:nvSpPr>
          <p:cNvPr id="1350" name="CustomShape 2"/>
          <p:cNvSpPr/>
          <p:nvPr/>
        </p:nvSpPr>
        <p:spPr>
          <a:xfrm>
            <a:off x="9513360" y="2755080"/>
            <a:ext cx="413280" cy="3898440"/>
          </a:xfrm>
          <a:prstGeom prst="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1351" name="CustomShape 3"/>
          <p:cNvSpPr/>
          <p:nvPr/>
        </p:nvSpPr>
        <p:spPr>
          <a:xfrm>
            <a:off x="6010560" y="5994000"/>
            <a:ext cx="623520" cy="30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99.3%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352" name="CustomShape 4"/>
          <p:cNvSpPr/>
          <p:nvPr/>
        </p:nvSpPr>
        <p:spPr>
          <a:xfrm>
            <a:off x="6567480" y="5994000"/>
            <a:ext cx="623520" cy="30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97.7%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353" name="CustomShape 5"/>
          <p:cNvSpPr/>
          <p:nvPr/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“</a:t>
            </a: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Missing” heritability: BMI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354" name="CustomShape 6"/>
          <p:cNvSpPr/>
          <p:nvPr/>
        </p:nvSpPr>
        <p:spPr>
          <a:xfrm>
            <a:off x="7135920" y="5994000"/>
            <a:ext cx="623520" cy="30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96.8%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355" name="CustomShape 7"/>
          <p:cNvSpPr/>
          <p:nvPr/>
        </p:nvSpPr>
        <p:spPr>
          <a:xfrm>
            <a:off x="8332560" y="4397040"/>
            <a:ext cx="623520" cy="30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65.2%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356" name="CustomShape 8"/>
          <p:cNvSpPr/>
          <p:nvPr/>
        </p:nvSpPr>
        <p:spPr>
          <a:xfrm>
            <a:off x="7709400" y="4397040"/>
            <a:ext cx="623520" cy="30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53.0%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357" name="CustomShape 9"/>
          <p:cNvSpPr/>
          <p:nvPr/>
        </p:nvSpPr>
        <p:spPr>
          <a:xfrm>
            <a:off x="8866440" y="4388760"/>
            <a:ext cx="623520" cy="30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41.3%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358" name="CustomShape 10"/>
          <p:cNvSpPr/>
          <p:nvPr/>
        </p:nvSpPr>
        <p:spPr>
          <a:xfrm>
            <a:off x="10480320" y="2872800"/>
            <a:ext cx="1194480" cy="3898440"/>
          </a:xfrm>
          <a:prstGeom prst="rect">
            <a:avLst/>
          </a:prstGeom>
          <a:solidFill>
            <a:schemeClr val="lt1">
              <a:alpha val="82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</p:spTree>
  </p:cSld>
  <p:timing>
    <p:tnLst>
      <p:par>
        <p:cTn id="69" dur="indefinite" restart="never" nodeType="tmRoot">
          <p:childTnLst>
            <p:seq>
              <p:cTn id="7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9" name="Picture 1" descr=""/>
          <p:cNvPicPr/>
          <p:nvPr/>
        </p:nvPicPr>
        <p:blipFill>
          <a:blip r:embed="rId1"/>
          <a:stretch/>
        </p:blipFill>
        <p:spPr>
          <a:xfrm>
            <a:off x="5384160" y="2382840"/>
            <a:ext cx="6602760" cy="4317480"/>
          </a:xfrm>
          <a:prstGeom prst="rect">
            <a:avLst/>
          </a:prstGeom>
          <a:ln>
            <a:noFill/>
          </a:ln>
        </p:spPr>
      </p:pic>
      <p:sp>
        <p:nvSpPr>
          <p:cNvPr id="1360" name="CustomShape 1"/>
          <p:cNvSpPr/>
          <p:nvPr/>
        </p:nvSpPr>
        <p:spPr>
          <a:xfrm>
            <a:off x="100080" y="1607400"/>
            <a:ext cx="5218200" cy="2558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Hypothesized causes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1. Rare genetic variation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2. Overestimation of additive variance in twin model</a:t>
            </a:r>
            <a:endParaRPr b="0" lang="en-US" sz="1800" spc="-1" strike="noStrike">
              <a:latin typeface="Arial"/>
            </a:endParaRPr>
          </a:p>
          <a:p>
            <a:pPr lvl="1" marL="800280" indent="-341640">
              <a:lnSpc>
                <a:spcPct val="100000"/>
              </a:lnSpc>
              <a:buClr>
                <a:srgbClr val="000000"/>
              </a:buClr>
              <a:buFont typeface="StarSymbol"/>
              <a:buAutoNum type="alphaLcParenR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Allow for common environment</a:t>
            </a:r>
            <a:endParaRPr b="0" lang="en-US" sz="1800" spc="-1" strike="noStrike">
              <a:latin typeface="Arial"/>
            </a:endParaRPr>
          </a:p>
          <a:p>
            <a:pPr lvl="2" marL="1257480" indent="-341640">
              <a:lnSpc>
                <a:spcPct val="100000"/>
              </a:lnSpc>
              <a:buClr>
                <a:srgbClr val="000000"/>
              </a:buClr>
              <a:buFont typeface="StarSymbol"/>
              <a:buAutoNum type="alphaLcParenR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h</a:t>
            </a:r>
            <a:r>
              <a:rPr b="0" lang="en-US" sz="1800" spc="-1" strike="noStrike" baseline="30000">
                <a:solidFill>
                  <a:srgbClr val="000000"/>
                </a:solidFill>
                <a:latin typeface="Calibri"/>
                <a:ea typeface="DejaVu Sans"/>
              </a:rPr>
              <a:t>2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 75% -&gt; 62%</a:t>
            </a:r>
            <a:endParaRPr b="0" lang="en-US" sz="1800" spc="-1" strike="noStrike">
              <a:latin typeface="Arial"/>
            </a:endParaRPr>
          </a:p>
          <a:p>
            <a:pPr lvl="1" marL="800280" indent="-341640">
              <a:lnSpc>
                <a:spcPct val="100000"/>
              </a:lnSpc>
              <a:buClr>
                <a:srgbClr val="000000"/>
              </a:buClr>
              <a:buFont typeface="StarSymbol"/>
              <a:buAutoNum type="alphaLcParenR"/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Rely on family members instead of twins</a:t>
            </a:r>
            <a:endParaRPr b="0" lang="en-US" sz="1800" spc="-1" strike="noStrike">
              <a:latin typeface="Arial"/>
            </a:endParaRPr>
          </a:p>
          <a:p>
            <a:pPr lvl="2" marL="1257480" indent="-341640">
              <a:lnSpc>
                <a:spcPct val="100000"/>
              </a:lnSpc>
              <a:buClr>
                <a:srgbClr val="000000"/>
              </a:buClr>
              <a:buFont typeface="StarSymbol"/>
              <a:buAutoNum type="alphaLcParenR"/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h</a:t>
            </a:r>
            <a:r>
              <a:rPr b="1" lang="en-US" sz="1800" spc="-1" strike="noStrike" baseline="30000">
                <a:solidFill>
                  <a:srgbClr val="000000"/>
                </a:solidFill>
                <a:latin typeface="Calibri"/>
                <a:ea typeface="DejaVu Sans"/>
              </a:rPr>
              <a:t>2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 75% -&gt; 46%</a:t>
            </a:r>
            <a:endParaRPr b="0" lang="en-US" sz="1800" spc="-1" strike="noStrike">
              <a:latin typeface="Arial"/>
            </a:endParaRPr>
          </a:p>
          <a:p>
            <a:pPr lvl="1" marL="800280" indent="-341640">
              <a:lnSpc>
                <a:spcPct val="100000"/>
              </a:lnSpc>
              <a:buClr>
                <a:srgbClr val="000000"/>
              </a:buClr>
              <a:buFont typeface="StarSymbol"/>
              <a:buAutoNum type="alphaLcParenR"/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Fit the Nuclear Twin-Family model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361" name="CustomShape 2"/>
          <p:cNvSpPr/>
          <p:nvPr/>
        </p:nvSpPr>
        <p:spPr>
          <a:xfrm>
            <a:off x="9513360" y="2755080"/>
            <a:ext cx="413280" cy="3898440"/>
          </a:xfrm>
          <a:prstGeom prst="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1362" name="CustomShape 3"/>
          <p:cNvSpPr/>
          <p:nvPr/>
        </p:nvSpPr>
        <p:spPr>
          <a:xfrm>
            <a:off x="6010560" y="5994000"/>
            <a:ext cx="623520" cy="30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99.3%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363" name="CustomShape 4"/>
          <p:cNvSpPr/>
          <p:nvPr/>
        </p:nvSpPr>
        <p:spPr>
          <a:xfrm>
            <a:off x="6567480" y="5994000"/>
            <a:ext cx="623520" cy="30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97.7%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364" name="CustomShape 5"/>
          <p:cNvSpPr/>
          <p:nvPr/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“</a:t>
            </a: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Missing” heritability: BMI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365" name="CustomShape 6"/>
          <p:cNvSpPr/>
          <p:nvPr/>
        </p:nvSpPr>
        <p:spPr>
          <a:xfrm>
            <a:off x="7135920" y="5994000"/>
            <a:ext cx="623520" cy="30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96.8%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366" name="CustomShape 7"/>
          <p:cNvSpPr/>
          <p:nvPr/>
        </p:nvSpPr>
        <p:spPr>
          <a:xfrm>
            <a:off x="8332560" y="4397040"/>
            <a:ext cx="623520" cy="30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65.2%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367" name="CustomShape 8"/>
          <p:cNvSpPr/>
          <p:nvPr/>
        </p:nvSpPr>
        <p:spPr>
          <a:xfrm>
            <a:off x="7709400" y="4397040"/>
            <a:ext cx="623520" cy="30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53.0%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368" name="CustomShape 9"/>
          <p:cNvSpPr/>
          <p:nvPr/>
        </p:nvSpPr>
        <p:spPr>
          <a:xfrm>
            <a:off x="8866440" y="4388760"/>
            <a:ext cx="623520" cy="30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41.3%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369" name="CustomShape 10"/>
          <p:cNvSpPr/>
          <p:nvPr/>
        </p:nvSpPr>
        <p:spPr>
          <a:xfrm>
            <a:off x="10480320" y="2872800"/>
            <a:ext cx="1194480" cy="3898440"/>
          </a:xfrm>
          <a:prstGeom prst="rect">
            <a:avLst/>
          </a:prstGeom>
          <a:solidFill>
            <a:schemeClr val="lt1">
              <a:alpha val="82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</p:spTree>
  </p:cSld>
  <p:timing>
    <p:tnLst>
      <p:par>
        <p:cTn id="71" dur="indefinite" restart="never" nodeType="tmRoot">
          <p:childTnLst>
            <p:seq>
              <p:cTn id="7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0" name="CustomShape 1"/>
          <p:cNvSpPr/>
          <p:nvPr/>
        </p:nvSpPr>
        <p:spPr>
          <a:xfrm>
            <a:off x="100080" y="1607400"/>
            <a:ext cx="5218200" cy="3655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Hypothesized causes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1. Rare genetic variation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2. Overestimation of additive variance in twin model</a:t>
            </a:r>
            <a:endParaRPr b="0" lang="en-US" sz="1800" spc="-1" strike="noStrike">
              <a:latin typeface="Arial"/>
            </a:endParaRPr>
          </a:p>
          <a:p>
            <a:pPr lvl="1" marL="800280" indent="-341640">
              <a:lnSpc>
                <a:spcPct val="100000"/>
              </a:lnSpc>
              <a:buClr>
                <a:srgbClr val="000000"/>
              </a:buClr>
              <a:buFont typeface="StarSymbol"/>
              <a:buAutoNum type="alphaLcParenR"/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Allow for common environment</a:t>
            </a:r>
            <a:endParaRPr b="0" lang="en-US" sz="1800" spc="-1" strike="noStrike">
              <a:latin typeface="Arial"/>
            </a:endParaRPr>
          </a:p>
          <a:p>
            <a:pPr lvl="2" marL="1257480" indent="-341640">
              <a:lnSpc>
                <a:spcPct val="100000"/>
              </a:lnSpc>
              <a:buClr>
                <a:srgbClr val="000000"/>
              </a:buClr>
              <a:buFont typeface="StarSymbol"/>
              <a:buAutoNum type="alphaLcParenR"/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h</a:t>
            </a:r>
            <a:r>
              <a:rPr b="1" lang="en-US" sz="1800" spc="-1" strike="noStrike" baseline="30000">
                <a:solidFill>
                  <a:srgbClr val="000000"/>
                </a:solidFill>
                <a:latin typeface="Calibri"/>
                <a:ea typeface="DejaVu Sans"/>
              </a:rPr>
              <a:t>2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 75% -&gt; 62%</a:t>
            </a:r>
            <a:endParaRPr b="0" lang="en-US" sz="1800" spc="-1" strike="noStrike">
              <a:latin typeface="Arial"/>
            </a:endParaRPr>
          </a:p>
          <a:p>
            <a:pPr lvl="1" marL="800280" indent="-341640">
              <a:lnSpc>
                <a:spcPct val="100000"/>
              </a:lnSpc>
              <a:buClr>
                <a:srgbClr val="000000"/>
              </a:buClr>
              <a:buFont typeface="StarSymbol"/>
              <a:buAutoNum type="alphaLcParenR"/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Rely on family members instead of twins</a:t>
            </a:r>
            <a:endParaRPr b="0" lang="en-US" sz="1800" spc="-1" strike="noStrike">
              <a:latin typeface="Arial"/>
            </a:endParaRPr>
          </a:p>
          <a:p>
            <a:pPr lvl="2" marL="1257480" indent="-341640">
              <a:lnSpc>
                <a:spcPct val="100000"/>
              </a:lnSpc>
              <a:buClr>
                <a:srgbClr val="000000"/>
              </a:buClr>
              <a:buFont typeface="StarSymbol"/>
              <a:buAutoNum type="alphaLcParenR"/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h</a:t>
            </a:r>
            <a:r>
              <a:rPr b="1" lang="en-US" sz="1800" spc="-1" strike="noStrike" baseline="30000">
                <a:solidFill>
                  <a:srgbClr val="000000"/>
                </a:solidFill>
                <a:latin typeface="Calibri"/>
                <a:ea typeface="DejaVu Sans"/>
              </a:rPr>
              <a:t>2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 75% -&gt; 46%</a:t>
            </a:r>
            <a:endParaRPr b="0" lang="en-US" sz="1800" spc="-1" strike="noStrike">
              <a:latin typeface="Arial"/>
            </a:endParaRPr>
          </a:p>
          <a:p>
            <a:pPr lvl="1" marL="800280" indent="-341640">
              <a:lnSpc>
                <a:spcPct val="100000"/>
              </a:lnSpc>
              <a:buClr>
                <a:srgbClr val="000000"/>
              </a:buClr>
              <a:buFont typeface="StarSymbol"/>
              <a:buAutoNum type="alphaLcParenR"/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Fit the Nuclear Twin-Family model</a:t>
            </a:r>
            <a:endParaRPr b="0" lang="en-US" sz="1800" spc="-1" strike="noStrike">
              <a:latin typeface="Arial"/>
            </a:endParaRPr>
          </a:p>
          <a:p>
            <a:pPr lvl="2" marL="1257480" indent="-341640">
              <a:lnSpc>
                <a:spcPct val="100000"/>
              </a:lnSpc>
              <a:buClr>
                <a:srgbClr val="000000"/>
              </a:buClr>
              <a:buFont typeface="StarSymbol"/>
              <a:buAutoNum type="alphaLcParenR"/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Non-random mating</a:t>
            </a:r>
            <a:endParaRPr b="0" lang="en-US" sz="1800" spc="-1" strike="noStrike">
              <a:latin typeface="Arial"/>
            </a:endParaRPr>
          </a:p>
          <a:p>
            <a:pPr lvl="2" marL="1257480" indent="-341640">
              <a:lnSpc>
                <a:spcPct val="100000"/>
              </a:lnSpc>
              <a:buClr>
                <a:srgbClr val="000000"/>
              </a:buClr>
              <a:buFont typeface="StarSymbol"/>
              <a:buAutoNum type="alphaLcParenR"/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Dominance variation</a:t>
            </a:r>
            <a:endParaRPr b="0" lang="en-US" sz="1800" spc="-1" strike="noStrike">
              <a:latin typeface="Arial"/>
            </a:endParaRPr>
          </a:p>
          <a:p>
            <a:pPr lvl="2" marL="1257480" indent="-341640">
              <a:lnSpc>
                <a:spcPct val="100000"/>
              </a:lnSpc>
              <a:buClr>
                <a:srgbClr val="000000"/>
              </a:buClr>
              <a:buFont typeface="StarSymbol"/>
              <a:buAutoNum type="alphaLcParenR"/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Common environment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</p:txBody>
      </p:sp>
      <p:sp>
        <p:nvSpPr>
          <p:cNvPr id="1371" name="CustomShape 2"/>
          <p:cNvSpPr/>
          <p:nvPr/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“</a:t>
            </a: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Missing” heritability: BMI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1372" name="Picture 6" descr=""/>
          <p:cNvPicPr/>
          <p:nvPr/>
        </p:nvPicPr>
        <p:blipFill>
          <a:blip r:embed="rId1"/>
          <a:stretch/>
        </p:blipFill>
        <p:spPr>
          <a:xfrm>
            <a:off x="5666400" y="1607400"/>
            <a:ext cx="6359400" cy="4439160"/>
          </a:xfrm>
          <a:prstGeom prst="rect">
            <a:avLst/>
          </a:prstGeom>
          <a:ln>
            <a:noFill/>
          </a:ln>
        </p:spPr>
      </p:pic>
      <p:sp>
        <p:nvSpPr>
          <p:cNvPr id="1373" name="CustomShape 3"/>
          <p:cNvSpPr/>
          <p:nvPr/>
        </p:nvSpPr>
        <p:spPr>
          <a:xfrm>
            <a:off x="9450720" y="6332040"/>
            <a:ext cx="2476800" cy="36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Maes, Eaves, Neale 1997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73" dur="indefinite" restart="never" nodeType="tmRoot">
          <p:childTnLst>
            <p:seq>
              <p:cTn id="7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4" name="Picture 1" descr=""/>
          <p:cNvPicPr/>
          <p:nvPr/>
        </p:nvPicPr>
        <p:blipFill>
          <a:blip r:embed="rId1"/>
          <a:stretch/>
        </p:blipFill>
        <p:spPr>
          <a:xfrm>
            <a:off x="5384160" y="2382840"/>
            <a:ext cx="6602760" cy="4317480"/>
          </a:xfrm>
          <a:prstGeom prst="rect">
            <a:avLst/>
          </a:prstGeom>
          <a:ln>
            <a:noFill/>
          </a:ln>
        </p:spPr>
      </p:pic>
      <p:sp>
        <p:nvSpPr>
          <p:cNvPr id="1375" name="CustomShape 1"/>
          <p:cNvSpPr/>
          <p:nvPr/>
        </p:nvSpPr>
        <p:spPr>
          <a:xfrm>
            <a:off x="100080" y="1607400"/>
            <a:ext cx="5218200" cy="310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Hypothesized causes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1. Rare genetic variation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2. Overestimation of additive variance in twin model</a:t>
            </a:r>
            <a:endParaRPr b="0" lang="en-US" sz="1800" spc="-1" strike="noStrike">
              <a:latin typeface="Arial"/>
            </a:endParaRPr>
          </a:p>
          <a:p>
            <a:pPr lvl="1" marL="800280" indent="-341640">
              <a:lnSpc>
                <a:spcPct val="100000"/>
              </a:lnSpc>
              <a:buClr>
                <a:srgbClr val="000000"/>
              </a:buClr>
              <a:buFont typeface="StarSymbol"/>
              <a:buAutoNum type="alphaLcParenR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Allow for common environment</a:t>
            </a:r>
            <a:endParaRPr b="0" lang="en-US" sz="1800" spc="-1" strike="noStrike">
              <a:latin typeface="Arial"/>
            </a:endParaRPr>
          </a:p>
          <a:p>
            <a:pPr lvl="2" marL="1257480" indent="-341640">
              <a:lnSpc>
                <a:spcPct val="100000"/>
              </a:lnSpc>
              <a:buClr>
                <a:srgbClr val="000000"/>
              </a:buClr>
              <a:buFont typeface="StarSymbol"/>
              <a:buAutoNum type="alphaLcParenR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h</a:t>
            </a:r>
            <a:r>
              <a:rPr b="0" lang="en-US" sz="1800" spc="-1" strike="noStrike" baseline="30000">
                <a:solidFill>
                  <a:srgbClr val="000000"/>
                </a:solidFill>
                <a:latin typeface="Calibri"/>
                <a:ea typeface="DejaVu Sans"/>
              </a:rPr>
              <a:t>2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 75% -&gt; 62%</a:t>
            </a:r>
            <a:endParaRPr b="0" lang="en-US" sz="1800" spc="-1" strike="noStrike">
              <a:latin typeface="Arial"/>
            </a:endParaRPr>
          </a:p>
          <a:p>
            <a:pPr lvl="1" marL="800280" indent="-341640">
              <a:lnSpc>
                <a:spcPct val="100000"/>
              </a:lnSpc>
              <a:buClr>
                <a:srgbClr val="000000"/>
              </a:buClr>
              <a:buFont typeface="StarSymbol"/>
              <a:buAutoNum type="alphaLcParenR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Rely on family members instead of twins</a:t>
            </a:r>
            <a:endParaRPr b="0" lang="en-US" sz="1800" spc="-1" strike="noStrike">
              <a:latin typeface="Arial"/>
            </a:endParaRPr>
          </a:p>
          <a:p>
            <a:pPr lvl="2" marL="1257480" indent="-341640">
              <a:lnSpc>
                <a:spcPct val="100000"/>
              </a:lnSpc>
              <a:buClr>
                <a:srgbClr val="000000"/>
              </a:buClr>
              <a:buFont typeface="StarSymbol"/>
              <a:buAutoNum type="alphaLcParenR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h</a:t>
            </a:r>
            <a:r>
              <a:rPr b="0" lang="en-US" sz="1800" spc="-1" strike="noStrike" baseline="30000">
                <a:solidFill>
                  <a:srgbClr val="000000"/>
                </a:solidFill>
                <a:latin typeface="Calibri"/>
                <a:ea typeface="DejaVu Sans"/>
              </a:rPr>
              <a:t>2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 75% -&gt; 46%</a:t>
            </a:r>
            <a:endParaRPr b="0" lang="en-US" sz="1800" spc="-1" strike="noStrike">
              <a:latin typeface="Arial"/>
            </a:endParaRPr>
          </a:p>
          <a:p>
            <a:pPr lvl="1" marL="800280" indent="-341640">
              <a:lnSpc>
                <a:spcPct val="100000"/>
              </a:lnSpc>
              <a:buClr>
                <a:srgbClr val="000000"/>
              </a:buClr>
              <a:buFont typeface="StarSymbol"/>
              <a:buAutoNum type="alphaLcParenR"/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Fit the Nuclear Twin-Family model</a:t>
            </a:r>
            <a:endParaRPr b="0" lang="en-US" sz="1800" spc="-1" strike="noStrike">
              <a:latin typeface="Arial"/>
            </a:endParaRPr>
          </a:p>
          <a:p>
            <a:pPr lvl="2" marL="1257480" indent="-341640">
              <a:lnSpc>
                <a:spcPct val="100000"/>
              </a:lnSpc>
              <a:buClr>
                <a:srgbClr val="000000"/>
              </a:buClr>
              <a:buFont typeface="StarSymbol"/>
              <a:buAutoNum type="alphaLcParenR"/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h</a:t>
            </a:r>
            <a:r>
              <a:rPr b="1" lang="en-US" sz="1800" spc="-1" strike="noStrike" baseline="30000">
                <a:solidFill>
                  <a:srgbClr val="000000"/>
                </a:solidFill>
                <a:latin typeface="Calibri"/>
                <a:ea typeface="DejaVu Sans"/>
              </a:rPr>
              <a:t>2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 75% -&gt; ~37%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</p:txBody>
      </p:sp>
      <p:sp>
        <p:nvSpPr>
          <p:cNvPr id="1376" name="CustomShape 2"/>
          <p:cNvSpPr/>
          <p:nvPr/>
        </p:nvSpPr>
        <p:spPr>
          <a:xfrm>
            <a:off x="6010560" y="5994000"/>
            <a:ext cx="623520" cy="30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99.1%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377" name="CustomShape 3"/>
          <p:cNvSpPr/>
          <p:nvPr/>
        </p:nvSpPr>
        <p:spPr>
          <a:xfrm>
            <a:off x="6567480" y="5994000"/>
            <a:ext cx="623520" cy="30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96.1%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378" name="CustomShape 4"/>
          <p:cNvSpPr/>
          <p:nvPr/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“</a:t>
            </a: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Missing” heritability: BMI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379" name="CustomShape 5"/>
          <p:cNvSpPr/>
          <p:nvPr/>
        </p:nvSpPr>
        <p:spPr>
          <a:xfrm>
            <a:off x="7135920" y="5994000"/>
            <a:ext cx="623520" cy="30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92.7%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380" name="CustomShape 6"/>
          <p:cNvSpPr/>
          <p:nvPr/>
        </p:nvSpPr>
        <p:spPr>
          <a:xfrm>
            <a:off x="8332560" y="4397040"/>
            <a:ext cx="623520" cy="30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57.0%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381" name="CustomShape 7"/>
          <p:cNvSpPr/>
          <p:nvPr/>
        </p:nvSpPr>
        <p:spPr>
          <a:xfrm>
            <a:off x="7709400" y="4397040"/>
            <a:ext cx="623520" cy="30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42.0%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382" name="CustomShape 8"/>
          <p:cNvSpPr/>
          <p:nvPr/>
        </p:nvSpPr>
        <p:spPr>
          <a:xfrm>
            <a:off x="8866440" y="4388760"/>
            <a:ext cx="623520" cy="30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27.5%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383" name="CustomShape 9"/>
          <p:cNvSpPr/>
          <p:nvPr/>
        </p:nvSpPr>
        <p:spPr>
          <a:xfrm>
            <a:off x="10028880" y="2872800"/>
            <a:ext cx="1645920" cy="3898440"/>
          </a:xfrm>
          <a:prstGeom prst="rect">
            <a:avLst/>
          </a:prstGeom>
          <a:solidFill>
            <a:schemeClr val="lt1">
              <a:alpha val="82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</p:spTree>
  </p:cSld>
  <p:timing>
    <p:tnLst>
      <p:par>
        <p:cTn id="75" dur="indefinite" restart="never" nodeType="tmRoot">
          <p:childTnLst>
            <p:seq>
              <p:cTn id="7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4" name="Picture 1" descr=""/>
          <p:cNvPicPr/>
          <p:nvPr/>
        </p:nvPicPr>
        <p:blipFill>
          <a:blip r:embed="rId1"/>
          <a:stretch/>
        </p:blipFill>
        <p:spPr>
          <a:xfrm>
            <a:off x="5384160" y="2382840"/>
            <a:ext cx="6602760" cy="4317480"/>
          </a:xfrm>
          <a:prstGeom prst="rect">
            <a:avLst/>
          </a:prstGeom>
          <a:ln>
            <a:noFill/>
          </a:ln>
        </p:spPr>
      </p:pic>
      <p:sp>
        <p:nvSpPr>
          <p:cNvPr id="1385" name="CustomShape 1"/>
          <p:cNvSpPr/>
          <p:nvPr/>
        </p:nvSpPr>
        <p:spPr>
          <a:xfrm>
            <a:off x="100080" y="1607400"/>
            <a:ext cx="5218200" cy="310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Hypothesized causes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1. Rare genetic variation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2. Overestimation of additive variance in twin model</a:t>
            </a:r>
            <a:endParaRPr b="0" lang="en-US" sz="1800" spc="-1" strike="noStrike">
              <a:latin typeface="Arial"/>
            </a:endParaRPr>
          </a:p>
          <a:p>
            <a:pPr lvl="1" marL="800280" indent="-341640">
              <a:lnSpc>
                <a:spcPct val="100000"/>
              </a:lnSpc>
              <a:buClr>
                <a:srgbClr val="000000"/>
              </a:buClr>
              <a:buFont typeface="StarSymbol"/>
              <a:buAutoNum type="alphaLcParenR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Allow for common environment</a:t>
            </a:r>
            <a:endParaRPr b="0" lang="en-US" sz="1800" spc="-1" strike="noStrike">
              <a:latin typeface="Arial"/>
            </a:endParaRPr>
          </a:p>
          <a:p>
            <a:pPr lvl="2" marL="1257480" indent="-341640">
              <a:lnSpc>
                <a:spcPct val="100000"/>
              </a:lnSpc>
              <a:buClr>
                <a:srgbClr val="000000"/>
              </a:buClr>
              <a:buFont typeface="StarSymbol"/>
              <a:buAutoNum type="alphaLcParenR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h</a:t>
            </a:r>
            <a:r>
              <a:rPr b="0" lang="en-US" sz="1800" spc="-1" strike="noStrike" baseline="30000">
                <a:solidFill>
                  <a:srgbClr val="000000"/>
                </a:solidFill>
                <a:latin typeface="Calibri"/>
                <a:ea typeface="DejaVu Sans"/>
              </a:rPr>
              <a:t>2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 75% -&gt; 62%</a:t>
            </a:r>
            <a:endParaRPr b="0" lang="en-US" sz="1800" spc="-1" strike="noStrike">
              <a:latin typeface="Arial"/>
            </a:endParaRPr>
          </a:p>
          <a:p>
            <a:pPr lvl="1" marL="800280" indent="-341640">
              <a:lnSpc>
                <a:spcPct val="100000"/>
              </a:lnSpc>
              <a:buClr>
                <a:srgbClr val="000000"/>
              </a:buClr>
              <a:buFont typeface="StarSymbol"/>
              <a:buAutoNum type="alphaLcParenR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Rely on family members instead of twins</a:t>
            </a:r>
            <a:endParaRPr b="0" lang="en-US" sz="1800" spc="-1" strike="noStrike">
              <a:latin typeface="Arial"/>
            </a:endParaRPr>
          </a:p>
          <a:p>
            <a:pPr lvl="2" marL="1257480" indent="-341640">
              <a:lnSpc>
                <a:spcPct val="100000"/>
              </a:lnSpc>
              <a:buClr>
                <a:srgbClr val="000000"/>
              </a:buClr>
              <a:buFont typeface="StarSymbol"/>
              <a:buAutoNum type="alphaLcParenR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h</a:t>
            </a:r>
            <a:r>
              <a:rPr b="0" lang="en-US" sz="1800" spc="-1" strike="noStrike" baseline="30000">
                <a:solidFill>
                  <a:srgbClr val="000000"/>
                </a:solidFill>
                <a:latin typeface="Calibri"/>
                <a:ea typeface="DejaVu Sans"/>
              </a:rPr>
              <a:t>2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 75% -&gt; 46%</a:t>
            </a:r>
            <a:endParaRPr b="0" lang="en-US" sz="1800" spc="-1" strike="noStrike">
              <a:latin typeface="Arial"/>
            </a:endParaRPr>
          </a:p>
          <a:p>
            <a:pPr lvl="1" marL="800280" indent="-341640">
              <a:lnSpc>
                <a:spcPct val="100000"/>
              </a:lnSpc>
              <a:buClr>
                <a:srgbClr val="000000"/>
              </a:buClr>
              <a:buFont typeface="StarSymbol"/>
              <a:buAutoNum type="alphaLcParenR"/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Fit the Nuclear Twin-Family model</a:t>
            </a:r>
            <a:endParaRPr b="0" lang="en-US" sz="1800" spc="-1" strike="noStrike">
              <a:latin typeface="Arial"/>
            </a:endParaRPr>
          </a:p>
          <a:p>
            <a:pPr lvl="2" marL="1257480" indent="-341640">
              <a:lnSpc>
                <a:spcPct val="100000"/>
              </a:lnSpc>
              <a:buClr>
                <a:srgbClr val="000000"/>
              </a:buClr>
              <a:buFont typeface="StarSymbol"/>
              <a:buAutoNum type="alphaLcParenR"/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h</a:t>
            </a:r>
            <a:r>
              <a:rPr b="1" lang="en-US" sz="1800" spc="-1" strike="noStrike" baseline="30000">
                <a:solidFill>
                  <a:srgbClr val="000000"/>
                </a:solidFill>
                <a:latin typeface="Calibri"/>
                <a:ea typeface="DejaVu Sans"/>
              </a:rPr>
              <a:t>2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 75% -&gt; ~37%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</p:txBody>
      </p:sp>
      <p:sp>
        <p:nvSpPr>
          <p:cNvPr id="1386" name="CustomShape 2"/>
          <p:cNvSpPr/>
          <p:nvPr/>
        </p:nvSpPr>
        <p:spPr>
          <a:xfrm>
            <a:off x="6010560" y="5994000"/>
            <a:ext cx="623520" cy="30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99.1%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387" name="CustomShape 3"/>
          <p:cNvSpPr/>
          <p:nvPr/>
        </p:nvSpPr>
        <p:spPr>
          <a:xfrm>
            <a:off x="6567480" y="5994000"/>
            <a:ext cx="623520" cy="30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96.1%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388" name="CustomShape 4"/>
          <p:cNvSpPr/>
          <p:nvPr/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“</a:t>
            </a: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Missing” heritability: BMI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389" name="CustomShape 5"/>
          <p:cNvSpPr/>
          <p:nvPr/>
        </p:nvSpPr>
        <p:spPr>
          <a:xfrm>
            <a:off x="7135920" y="5994000"/>
            <a:ext cx="623520" cy="30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92.7%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390" name="CustomShape 6"/>
          <p:cNvSpPr/>
          <p:nvPr/>
        </p:nvSpPr>
        <p:spPr>
          <a:xfrm>
            <a:off x="8332560" y="4397040"/>
            <a:ext cx="623520" cy="30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57.0%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391" name="CustomShape 7"/>
          <p:cNvSpPr/>
          <p:nvPr/>
        </p:nvSpPr>
        <p:spPr>
          <a:xfrm>
            <a:off x="7709400" y="4397040"/>
            <a:ext cx="623520" cy="30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42.0%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392" name="CustomShape 8"/>
          <p:cNvSpPr/>
          <p:nvPr/>
        </p:nvSpPr>
        <p:spPr>
          <a:xfrm>
            <a:off x="6900480" y="2323440"/>
            <a:ext cx="4747680" cy="45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27.5% 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aprox 95% C.I: 17.0% to 38.0%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393" name="CustomShape 9"/>
          <p:cNvSpPr/>
          <p:nvPr/>
        </p:nvSpPr>
        <p:spPr>
          <a:xfrm>
            <a:off x="10028880" y="2872800"/>
            <a:ext cx="1645920" cy="3898440"/>
          </a:xfrm>
          <a:prstGeom prst="rect">
            <a:avLst/>
          </a:prstGeom>
          <a:solidFill>
            <a:schemeClr val="lt1">
              <a:alpha val="82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1394" name="CustomShape 10"/>
          <p:cNvSpPr/>
          <p:nvPr/>
        </p:nvSpPr>
        <p:spPr>
          <a:xfrm>
            <a:off x="5996880" y="2746440"/>
            <a:ext cx="2864520" cy="3898440"/>
          </a:xfrm>
          <a:prstGeom prst="rect">
            <a:avLst/>
          </a:prstGeom>
          <a:solidFill>
            <a:schemeClr val="lt1">
              <a:alpha val="82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</p:spTree>
  </p:cSld>
  <p:timing>
    <p:tnLst>
      <p:par>
        <p:cTn id="77" dur="indefinite" restart="never" nodeType="tmRoot">
          <p:childTnLst>
            <p:seq>
              <p:cTn id="7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CustomShape 1"/>
          <p:cNvSpPr/>
          <p:nvPr/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“</a:t>
            </a: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Missing” heritability: BMI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396" name="CustomShape 2"/>
          <p:cNvSpPr/>
          <p:nvPr/>
        </p:nvSpPr>
        <p:spPr>
          <a:xfrm>
            <a:off x="4018320" y="2003040"/>
            <a:ext cx="4153320" cy="45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27.5% 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aprox C.I: 17.0% to 38.0%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397" name="CustomShape 3"/>
          <p:cNvSpPr/>
          <p:nvPr/>
        </p:nvSpPr>
        <p:spPr>
          <a:xfrm>
            <a:off x="1327320" y="2776680"/>
            <a:ext cx="8237520" cy="63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The ratio of the “ Best” estimate based on genotyped distantly related individuals over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the “ Best” estimate form a complex twin-family 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398" name="CustomShape 4"/>
          <p:cNvSpPr/>
          <p:nvPr/>
        </p:nvSpPr>
        <p:spPr>
          <a:xfrm>
            <a:off x="838080" y="3735360"/>
            <a:ext cx="5157360" cy="3655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Twin model captures: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Additive genetic variation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Dominance variation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Common environment “Special twin environment”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Assortment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Twin model assumes: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Absence of GxAge interaction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</p:txBody>
      </p:sp>
      <p:sp>
        <p:nvSpPr>
          <p:cNvPr id="1399" name="CustomShape 5"/>
          <p:cNvSpPr/>
          <p:nvPr/>
        </p:nvSpPr>
        <p:spPr>
          <a:xfrm>
            <a:off x="6194880" y="3735360"/>
            <a:ext cx="5157360" cy="3655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GCTA captures: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99% of common additive genetic effects, 68% of additive rare genetic effects*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GCTA assumes: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No assortment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</p:txBody>
      </p:sp>
      <p:sp>
        <p:nvSpPr>
          <p:cNvPr id="1400" name="CustomShape 6"/>
          <p:cNvSpPr/>
          <p:nvPr/>
        </p:nvSpPr>
        <p:spPr>
          <a:xfrm>
            <a:off x="8157240" y="6305760"/>
            <a:ext cx="1749600" cy="36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* Yang et al 2014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79" dur="indefinite" restart="never" nodeType="tmRoot">
          <p:childTnLst>
            <p:seq>
              <p:cTn id="8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CustomShape 1"/>
          <p:cNvSpPr/>
          <p:nvPr/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“</a:t>
            </a: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Missing” heritability: EVERYTHING!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1402" name="" descr=""/>
          <p:cNvPicPr/>
          <p:nvPr/>
        </p:nvPicPr>
        <p:blipFill>
          <a:blip r:embed="rId1"/>
          <a:stretch/>
        </p:blipFill>
        <p:spPr>
          <a:xfrm>
            <a:off x="7330320" y="2529000"/>
            <a:ext cx="3505680" cy="4349880"/>
          </a:xfrm>
          <a:prstGeom prst="rect">
            <a:avLst/>
          </a:prstGeom>
          <a:ln>
            <a:noFill/>
          </a:ln>
        </p:spPr>
      </p:pic>
      <p:sp>
        <p:nvSpPr>
          <p:cNvPr id="1403" name="CustomShape 2"/>
          <p:cNvSpPr/>
          <p:nvPr/>
        </p:nvSpPr>
        <p:spPr>
          <a:xfrm>
            <a:off x="1371600" y="2194560"/>
            <a:ext cx="7252560" cy="2392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Raymond Walters, Ben Neale and many others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used UK-biobank ()</a:t>
            </a:r>
            <a:endParaRPr b="0" lang="en-US" sz="1800" spc="-1" strike="noStrike">
              <a:latin typeface="Arial"/>
            </a:endParaRPr>
          </a:p>
          <a:p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1. a 500.000 person health survey in the UK)</a:t>
            </a:r>
            <a:endParaRPr b="0" lang="en-US" sz="1800" spc="-1" strike="noStrike">
              <a:latin typeface="Arial"/>
            </a:endParaRPr>
          </a:p>
          <a:p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2. Genetic data available</a:t>
            </a:r>
            <a:endParaRPr b="0" lang="en-US" sz="1800" spc="-1" strike="noStrike">
              <a:latin typeface="Arial"/>
            </a:endParaRPr>
          </a:p>
          <a:p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3. Estimate (SNP) heritability of 2000+ traits</a:t>
            </a:r>
            <a:endParaRPr b="0" lang="en-US" sz="1800" spc="-1" strike="noStrike">
              <a:latin typeface="Arial"/>
            </a:endParaRPr>
          </a:p>
          <a:p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4.   www. nealelab.is/blog</a:t>
            </a:r>
            <a:endParaRPr b="0" lang="en-US" sz="1800" spc="-1" strike="noStrike">
              <a:latin typeface="Arial"/>
            </a:endParaRPr>
          </a:p>
          <a:p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5. http://ldsc.broadinstitute.org/ldhub/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81" dur="indefinite" restart="never" nodeType="tmRoot">
          <p:childTnLst>
            <p:seq>
              <p:cTn id="8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CustomShape 1"/>
          <p:cNvSpPr/>
          <p:nvPr/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“</a:t>
            </a: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Missing” heritability: EVERYTHING!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405" name="CustomShape 2"/>
          <p:cNvSpPr/>
          <p:nvPr/>
        </p:nvSpPr>
        <p:spPr>
          <a:xfrm>
            <a:off x="822960" y="1735200"/>
            <a:ext cx="5239440" cy="45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UK biobank also has relatives in it!</a:t>
            </a:r>
            <a:endParaRPr b="0" lang="en-US" sz="2600" spc="-1" strike="noStrike">
              <a:latin typeface="Arial"/>
            </a:endParaRPr>
          </a:p>
        </p:txBody>
      </p:sp>
      <p:sp>
        <p:nvSpPr>
          <p:cNvPr id="1406" name="CustomShape 3"/>
          <p:cNvSpPr/>
          <p:nvPr/>
        </p:nvSpPr>
        <p:spPr>
          <a:xfrm>
            <a:off x="10149840" y="4299120"/>
            <a:ext cx="1915560" cy="237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en-US" sz="1500" spc="-1" strike="noStrike">
                <a:solidFill>
                  <a:srgbClr val="535353"/>
                </a:solidFill>
                <a:latin typeface="Arial"/>
                <a:ea typeface="DejaVu Sans"/>
              </a:rPr>
              <a:t>Michel Nivard</a:t>
            </a:r>
            <a:endParaRPr b="0" lang="en-US" sz="1500" spc="-1" strike="noStrike">
              <a:latin typeface="Arial"/>
            </a:endParaRPr>
          </a:p>
          <a:p>
            <a:r>
              <a:rPr b="0" lang="en-US" sz="1500" spc="-1" strike="noStrike">
                <a:solidFill>
                  <a:srgbClr val="535353"/>
                </a:solidFill>
                <a:latin typeface="Arial"/>
                <a:ea typeface="DejaVu Sans"/>
              </a:rPr>
              <a:t>Matthijs van der Zee</a:t>
            </a:r>
            <a:endParaRPr b="0" lang="en-US" sz="1500" spc="-1" strike="noStrike">
              <a:latin typeface="Arial"/>
            </a:endParaRPr>
          </a:p>
          <a:p>
            <a:r>
              <a:rPr b="0" lang="en-US" sz="1500" spc="-1" strike="noStrike">
                <a:solidFill>
                  <a:srgbClr val="535353"/>
                </a:solidFill>
                <a:latin typeface="Arial"/>
                <a:ea typeface="DejaVu Sans"/>
              </a:rPr>
              <a:t>Hill Fung Ip</a:t>
            </a:r>
            <a:endParaRPr b="0" lang="en-US" sz="1500" spc="-1" strike="noStrike">
              <a:latin typeface="Arial"/>
            </a:endParaRPr>
          </a:p>
          <a:p>
            <a:r>
              <a:rPr b="0" lang="en-US" sz="1500" spc="-1" strike="noStrike">
                <a:solidFill>
                  <a:srgbClr val="535353"/>
                </a:solidFill>
                <a:latin typeface="Arial"/>
                <a:ea typeface="DejaVu Sans"/>
              </a:rPr>
              <a:t>Bart Baselmans</a:t>
            </a:r>
            <a:endParaRPr b="0" lang="en-US" sz="1500" spc="-1" strike="noStrike">
              <a:latin typeface="Arial"/>
            </a:endParaRPr>
          </a:p>
          <a:p>
            <a:r>
              <a:rPr b="0" lang="en-US" sz="1500" spc="-1" strike="noStrike">
                <a:solidFill>
                  <a:srgbClr val="535353"/>
                </a:solidFill>
                <a:latin typeface="Arial"/>
                <a:ea typeface="DejaVu Sans"/>
              </a:rPr>
              <a:t>Eco de Geus</a:t>
            </a:r>
            <a:endParaRPr b="0" lang="en-US" sz="1500" spc="-1" strike="noStrike">
              <a:latin typeface="Arial"/>
            </a:endParaRPr>
          </a:p>
          <a:p>
            <a:r>
              <a:rPr b="0" lang="en-US" sz="1500" spc="-1" strike="noStrike">
                <a:solidFill>
                  <a:srgbClr val="535353"/>
                </a:solidFill>
                <a:latin typeface="Arial"/>
                <a:ea typeface="DejaVu Sans"/>
              </a:rPr>
              <a:t>Meike Bartels</a:t>
            </a:r>
            <a:endParaRPr b="0" lang="en-US" sz="1500" spc="-1" strike="noStrike">
              <a:latin typeface="Arial"/>
            </a:endParaRPr>
          </a:p>
          <a:p>
            <a:r>
              <a:rPr b="0" lang="en-US" sz="1500" spc="-1" strike="noStrike">
                <a:solidFill>
                  <a:srgbClr val="535353"/>
                </a:solidFill>
                <a:latin typeface="Arial"/>
                <a:ea typeface="DejaVu Sans"/>
              </a:rPr>
              <a:t>Dorret I Boomsma</a:t>
            </a:r>
            <a:endParaRPr b="0" lang="en-US" sz="1500" spc="-1" strike="noStrike">
              <a:latin typeface="Arial"/>
            </a:endParaRPr>
          </a:p>
          <a:p>
            <a:endParaRPr b="0" lang="en-US" sz="1500" spc="-1" strike="noStrike">
              <a:latin typeface="Arial"/>
            </a:endParaRPr>
          </a:p>
          <a:p>
            <a:r>
              <a:rPr b="0" lang="en-US" sz="1500" spc="-1" strike="noStrike">
                <a:solidFill>
                  <a:srgbClr val="535353"/>
                </a:solidFill>
                <a:latin typeface="Arial"/>
                <a:ea typeface="Arial"/>
              </a:rPr>
              <a:t>Andrea Ganna</a:t>
            </a:r>
            <a:endParaRPr b="0" lang="en-US" sz="1500" spc="-1" strike="noStrike">
              <a:latin typeface="Arial"/>
            </a:endParaRPr>
          </a:p>
          <a:p>
            <a:r>
              <a:rPr b="0" lang="en-US" sz="1500" spc="-1" strike="noStrike">
                <a:solidFill>
                  <a:srgbClr val="535353"/>
                </a:solidFill>
                <a:latin typeface="Arial"/>
                <a:ea typeface="Arial"/>
              </a:rPr>
              <a:t>Ben Neale</a:t>
            </a:r>
            <a:endParaRPr b="0" lang="en-US" sz="1500" spc="-1" strike="noStrike">
              <a:latin typeface="Arial"/>
            </a:endParaRPr>
          </a:p>
          <a:p>
            <a:r>
              <a:rPr b="0" lang="en-US" sz="1500" spc="-1" strike="noStrike">
                <a:solidFill>
                  <a:srgbClr val="535353"/>
                </a:solidFill>
                <a:latin typeface="Arial"/>
                <a:ea typeface="Arial"/>
              </a:rPr>
              <a:t>Raymond Walters</a:t>
            </a:r>
            <a:endParaRPr b="0" lang="en-US" sz="1500" spc="-1" strike="noStrike">
              <a:latin typeface="Arial"/>
            </a:endParaRPr>
          </a:p>
          <a:p>
            <a:endParaRPr b="0" lang="en-US" sz="1500" spc="-1" strike="noStrike">
              <a:latin typeface="Arial"/>
            </a:endParaRPr>
          </a:p>
        </p:txBody>
      </p:sp>
      <p:pic>
        <p:nvPicPr>
          <p:cNvPr id="1407" name="" descr=""/>
          <p:cNvPicPr/>
          <p:nvPr/>
        </p:nvPicPr>
        <p:blipFill>
          <a:blip r:embed="rId1"/>
          <a:stretch/>
        </p:blipFill>
        <p:spPr>
          <a:xfrm>
            <a:off x="2651760" y="2286000"/>
            <a:ext cx="6336360" cy="45255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3" dur="indefinite" restart="never" nodeType="tmRoot">
          <p:childTnLst>
            <p:seq>
              <p:cTn id="8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CustomShape 1"/>
          <p:cNvSpPr/>
          <p:nvPr/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“</a:t>
            </a: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Missing” heritability: EVERYTHING!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409" name="CustomShape 2"/>
          <p:cNvSpPr/>
          <p:nvPr/>
        </p:nvSpPr>
        <p:spPr>
          <a:xfrm>
            <a:off x="10149840" y="4299120"/>
            <a:ext cx="1915560" cy="237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en-US" sz="1500" spc="-1" strike="noStrike">
                <a:solidFill>
                  <a:srgbClr val="535353"/>
                </a:solidFill>
                <a:latin typeface="Arial"/>
                <a:ea typeface="DejaVu Sans"/>
              </a:rPr>
              <a:t>Michel Nivard</a:t>
            </a:r>
            <a:endParaRPr b="0" lang="en-US" sz="1500" spc="-1" strike="noStrike">
              <a:latin typeface="Arial"/>
            </a:endParaRPr>
          </a:p>
          <a:p>
            <a:r>
              <a:rPr b="0" lang="en-US" sz="1500" spc="-1" strike="noStrike">
                <a:solidFill>
                  <a:srgbClr val="535353"/>
                </a:solidFill>
                <a:latin typeface="Arial"/>
                <a:ea typeface="DejaVu Sans"/>
              </a:rPr>
              <a:t>Matthijs van der Zee</a:t>
            </a:r>
            <a:endParaRPr b="0" lang="en-US" sz="1500" spc="-1" strike="noStrike">
              <a:latin typeface="Arial"/>
            </a:endParaRPr>
          </a:p>
          <a:p>
            <a:r>
              <a:rPr b="0" lang="en-US" sz="1500" spc="-1" strike="noStrike">
                <a:solidFill>
                  <a:srgbClr val="535353"/>
                </a:solidFill>
                <a:latin typeface="Arial"/>
                <a:ea typeface="DejaVu Sans"/>
              </a:rPr>
              <a:t>Hill Fung Ip</a:t>
            </a:r>
            <a:endParaRPr b="0" lang="en-US" sz="1500" spc="-1" strike="noStrike">
              <a:latin typeface="Arial"/>
            </a:endParaRPr>
          </a:p>
          <a:p>
            <a:r>
              <a:rPr b="0" lang="en-US" sz="1500" spc="-1" strike="noStrike">
                <a:solidFill>
                  <a:srgbClr val="535353"/>
                </a:solidFill>
                <a:latin typeface="Arial"/>
                <a:ea typeface="DejaVu Sans"/>
              </a:rPr>
              <a:t>Bart Baselmans</a:t>
            </a:r>
            <a:endParaRPr b="0" lang="en-US" sz="1500" spc="-1" strike="noStrike">
              <a:latin typeface="Arial"/>
            </a:endParaRPr>
          </a:p>
          <a:p>
            <a:r>
              <a:rPr b="0" lang="en-US" sz="1500" spc="-1" strike="noStrike">
                <a:solidFill>
                  <a:srgbClr val="535353"/>
                </a:solidFill>
                <a:latin typeface="Arial"/>
                <a:ea typeface="DejaVu Sans"/>
              </a:rPr>
              <a:t>Eco de Geus</a:t>
            </a:r>
            <a:endParaRPr b="0" lang="en-US" sz="1500" spc="-1" strike="noStrike">
              <a:latin typeface="Arial"/>
            </a:endParaRPr>
          </a:p>
          <a:p>
            <a:r>
              <a:rPr b="0" lang="en-US" sz="1500" spc="-1" strike="noStrike">
                <a:solidFill>
                  <a:srgbClr val="535353"/>
                </a:solidFill>
                <a:latin typeface="Arial"/>
                <a:ea typeface="DejaVu Sans"/>
              </a:rPr>
              <a:t>Meike Bartels</a:t>
            </a:r>
            <a:endParaRPr b="0" lang="en-US" sz="1500" spc="-1" strike="noStrike">
              <a:latin typeface="Arial"/>
            </a:endParaRPr>
          </a:p>
          <a:p>
            <a:r>
              <a:rPr b="0" lang="en-US" sz="1500" spc="-1" strike="noStrike">
                <a:solidFill>
                  <a:srgbClr val="535353"/>
                </a:solidFill>
                <a:latin typeface="Arial"/>
                <a:ea typeface="DejaVu Sans"/>
              </a:rPr>
              <a:t>Dorret I Boomsma</a:t>
            </a:r>
            <a:endParaRPr b="0" lang="en-US" sz="1500" spc="-1" strike="noStrike">
              <a:latin typeface="Arial"/>
            </a:endParaRPr>
          </a:p>
          <a:p>
            <a:endParaRPr b="0" lang="en-US" sz="1500" spc="-1" strike="noStrike">
              <a:latin typeface="Arial"/>
            </a:endParaRPr>
          </a:p>
          <a:p>
            <a:r>
              <a:rPr b="0" lang="en-US" sz="1500" spc="-1" strike="noStrike">
                <a:solidFill>
                  <a:srgbClr val="535353"/>
                </a:solidFill>
                <a:latin typeface="Arial"/>
                <a:ea typeface="Arial"/>
              </a:rPr>
              <a:t>Andrea Ganna</a:t>
            </a:r>
            <a:endParaRPr b="0" lang="en-US" sz="1500" spc="-1" strike="noStrike">
              <a:latin typeface="Arial"/>
            </a:endParaRPr>
          </a:p>
          <a:p>
            <a:r>
              <a:rPr b="0" lang="en-US" sz="1500" spc="-1" strike="noStrike">
                <a:solidFill>
                  <a:srgbClr val="535353"/>
                </a:solidFill>
                <a:latin typeface="Arial"/>
                <a:ea typeface="Arial"/>
              </a:rPr>
              <a:t>Ben Neale</a:t>
            </a:r>
            <a:endParaRPr b="0" lang="en-US" sz="1500" spc="-1" strike="noStrike">
              <a:latin typeface="Arial"/>
            </a:endParaRPr>
          </a:p>
          <a:p>
            <a:r>
              <a:rPr b="0" lang="en-US" sz="1500" spc="-1" strike="noStrike">
                <a:solidFill>
                  <a:srgbClr val="535353"/>
                </a:solidFill>
                <a:latin typeface="Arial"/>
                <a:ea typeface="Arial"/>
              </a:rPr>
              <a:t>Raymond Walters</a:t>
            </a:r>
            <a:endParaRPr b="0" lang="en-US" sz="1500" spc="-1" strike="noStrike">
              <a:latin typeface="Arial"/>
            </a:endParaRPr>
          </a:p>
          <a:p>
            <a:endParaRPr b="0" lang="en-US" sz="1500" spc="-1" strike="noStrike">
              <a:latin typeface="Arial"/>
            </a:endParaRPr>
          </a:p>
        </p:txBody>
      </p:sp>
      <p:sp>
        <p:nvSpPr>
          <p:cNvPr id="1410" name="CustomShape 3"/>
          <p:cNvSpPr/>
          <p:nvPr/>
        </p:nvSpPr>
        <p:spPr>
          <a:xfrm>
            <a:off x="1097280" y="2468880"/>
            <a:ext cx="4430160" cy="1881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Covariance sibs: .5* Va + Vc + .25*Vd </a:t>
            </a:r>
            <a:endParaRPr b="0" lang="en-US" sz="1800" spc="-1" strike="noStrike">
              <a:latin typeface="Arial"/>
            </a:endParaRPr>
          </a:p>
          <a:p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Covariance parent offspring : .5* Va + Vc  </a:t>
            </a:r>
            <a:endParaRPr b="0" lang="en-US" sz="1800" spc="-1" strike="noStrike">
              <a:latin typeface="Arial"/>
            </a:endParaRPr>
          </a:p>
          <a:p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Covariance uncle-niece: .25*Va</a:t>
            </a:r>
            <a:endParaRPr b="0" lang="en-US" sz="1800" spc="-1" strike="noStrike">
              <a:latin typeface="Arial"/>
            </a:endParaRPr>
          </a:p>
          <a:p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Covariance cousins: .125*Va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85" dur="indefinite" restart="never" nodeType="tmRoot">
          <p:childTnLst>
            <p:seq>
              <p:cTn id="8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CustomShape 1"/>
          <p:cNvSpPr/>
          <p:nvPr/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The genomic era: Mapping genomic variation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244" name="Picture 2" descr=""/>
          <p:cNvPicPr/>
          <p:nvPr/>
        </p:nvPicPr>
        <p:blipFill>
          <a:blip r:embed="rId1"/>
          <a:stretch/>
        </p:blipFill>
        <p:spPr>
          <a:xfrm>
            <a:off x="6898680" y="2212920"/>
            <a:ext cx="3808440" cy="3808440"/>
          </a:xfrm>
          <a:prstGeom prst="rect">
            <a:avLst/>
          </a:prstGeom>
          <a:ln>
            <a:noFill/>
          </a:ln>
        </p:spPr>
      </p:pic>
      <p:sp>
        <p:nvSpPr>
          <p:cNvPr id="245" name="CustomShape 2"/>
          <p:cNvSpPr/>
          <p:nvPr/>
        </p:nvSpPr>
        <p:spPr>
          <a:xfrm>
            <a:off x="699480" y="1843560"/>
            <a:ext cx="4741200" cy="912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2005-10-24: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HapMap Public Release #19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Genome sequence for 270 individuals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4 populations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46" name="CustomShape 3"/>
          <p:cNvSpPr/>
          <p:nvPr/>
        </p:nvSpPr>
        <p:spPr>
          <a:xfrm flipH="1">
            <a:off x="513360" y="3475440"/>
            <a:ext cx="5780880" cy="36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Human genome project: GCTATCGATCACT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CustomShape 1"/>
          <p:cNvSpPr/>
          <p:nvPr/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“</a:t>
            </a: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Missing” heritability: EVERYTHING!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412" name="CustomShape 2"/>
          <p:cNvSpPr/>
          <p:nvPr/>
        </p:nvSpPr>
        <p:spPr>
          <a:xfrm>
            <a:off x="10149840" y="4299120"/>
            <a:ext cx="1915560" cy="237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en-US" sz="1500" spc="-1" strike="noStrike">
                <a:solidFill>
                  <a:srgbClr val="535353"/>
                </a:solidFill>
                <a:latin typeface="Arial"/>
                <a:ea typeface="DejaVu Sans"/>
              </a:rPr>
              <a:t>Michel Nivard</a:t>
            </a:r>
            <a:endParaRPr b="0" lang="en-US" sz="1500" spc="-1" strike="noStrike">
              <a:latin typeface="Arial"/>
            </a:endParaRPr>
          </a:p>
          <a:p>
            <a:r>
              <a:rPr b="0" lang="en-US" sz="1500" spc="-1" strike="noStrike">
                <a:solidFill>
                  <a:srgbClr val="535353"/>
                </a:solidFill>
                <a:latin typeface="Arial"/>
                <a:ea typeface="DejaVu Sans"/>
              </a:rPr>
              <a:t>Matthijs van der Zee</a:t>
            </a:r>
            <a:endParaRPr b="0" lang="en-US" sz="1500" spc="-1" strike="noStrike">
              <a:latin typeface="Arial"/>
            </a:endParaRPr>
          </a:p>
          <a:p>
            <a:r>
              <a:rPr b="0" lang="en-US" sz="1500" spc="-1" strike="noStrike">
                <a:solidFill>
                  <a:srgbClr val="535353"/>
                </a:solidFill>
                <a:latin typeface="Arial"/>
                <a:ea typeface="DejaVu Sans"/>
              </a:rPr>
              <a:t>Hill Fung Ip</a:t>
            </a:r>
            <a:endParaRPr b="0" lang="en-US" sz="1500" spc="-1" strike="noStrike">
              <a:latin typeface="Arial"/>
            </a:endParaRPr>
          </a:p>
          <a:p>
            <a:r>
              <a:rPr b="0" lang="en-US" sz="1500" spc="-1" strike="noStrike">
                <a:solidFill>
                  <a:srgbClr val="535353"/>
                </a:solidFill>
                <a:latin typeface="Arial"/>
                <a:ea typeface="DejaVu Sans"/>
              </a:rPr>
              <a:t>Bart Baselmans</a:t>
            </a:r>
            <a:endParaRPr b="0" lang="en-US" sz="1500" spc="-1" strike="noStrike">
              <a:latin typeface="Arial"/>
            </a:endParaRPr>
          </a:p>
          <a:p>
            <a:r>
              <a:rPr b="0" lang="en-US" sz="1500" spc="-1" strike="noStrike">
                <a:solidFill>
                  <a:srgbClr val="535353"/>
                </a:solidFill>
                <a:latin typeface="Arial"/>
                <a:ea typeface="DejaVu Sans"/>
              </a:rPr>
              <a:t>Eco de Geus</a:t>
            </a:r>
            <a:endParaRPr b="0" lang="en-US" sz="1500" spc="-1" strike="noStrike">
              <a:latin typeface="Arial"/>
            </a:endParaRPr>
          </a:p>
          <a:p>
            <a:r>
              <a:rPr b="0" lang="en-US" sz="1500" spc="-1" strike="noStrike">
                <a:solidFill>
                  <a:srgbClr val="535353"/>
                </a:solidFill>
                <a:latin typeface="Arial"/>
                <a:ea typeface="DejaVu Sans"/>
              </a:rPr>
              <a:t>Meike Bartels</a:t>
            </a:r>
            <a:endParaRPr b="0" lang="en-US" sz="1500" spc="-1" strike="noStrike">
              <a:latin typeface="Arial"/>
            </a:endParaRPr>
          </a:p>
          <a:p>
            <a:r>
              <a:rPr b="0" lang="en-US" sz="1500" spc="-1" strike="noStrike">
                <a:solidFill>
                  <a:srgbClr val="535353"/>
                </a:solidFill>
                <a:latin typeface="Arial"/>
                <a:ea typeface="DejaVu Sans"/>
              </a:rPr>
              <a:t>Dorret I Boomsma</a:t>
            </a:r>
            <a:endParaRPr b="0" lang="en-US" sz="1500" spc="-1" strike="noStrike">
              <a:latin typeface="Arial"/>
            </a:endParaRPr>
          </a:p>
          <a:p>
            <a:endParaRPr b="0" lang="en-US" sz="1500" spc="-1" strike="noStrike">
              <a:latin typeface="Arial"/>
            </a:endParaRPr>
          </a:p>
          <a:p>
            <a:r>
              <a:rPr b="0" lang="en-US" sz="1500" spc="-1" strike="noStrike">
                <a:solidFill>
                  <a:srgbClr val="535353"/>
                </a:solidFill>
                <a:latin typeface="Arial"/>
                <a:ea typeface="Arial"/>
              </a:rPr>
              <a:t>Andrea Ganna</a:t>
            </a:r>
            <a:endParaRPr b="0" lang="en-US" sz="1500" spc="-1" strike="noStrike">
              <a:latin typeface="Arial"/>
            </a:endParaRPr>
          </a:p>
          <a:p>
            <a:r>
              <a:rPr b="0" lang="en-US" sz="1500" spc="-1" strike="noStrike">
                <a:solidFill>
                  <a:srgbClr val="535353"/>
                </a:solidFill>
                <a:latin typeface="Arial"/>
                <a:ea typeface="Arial"/>
              </a:rPr>
              <a:t>Ben Neale</a:t>
            </a:r>
            <a:endParaRPr b="0" lang="en-US" sz="1500" spc="-1" strike="noStrike">
              <a:latin typeface="Arial"/>
            </a:endParaRPr>
          </a:p>
          <a:p>
            <a:r>
              <a:rPr b="0" lang="en-US" sz="1500" spc="-1" strike="noStrike">
                <a:solidFill>
                  <a:srgbClr val="535353"/>
                </a:solidFill>
                <a:latin typeface="Arial"/>
                <a:ea typeface="Arial"/>
              </a:rPr>
              <a:t>Raymond Walters</a:t>
            </a:r>
            <a:endParaRPr b="0" lang="en-US" sz="1500" spc="-1" strike="noStrike">
              <a:latin typeface="Arial"/>
            </a:endParaRPr>
          </a:p>
          <a:p>
            <a:endParaRPr b="0" lang="en-US" sz="1500" spc="-1" strike="noStrike">
              <a:latin typeface="Arial"/>
            </a:endParaRPr>
          </a:p>
        </p:txBody>
      </p:sp>
      <p:pic>
        <p:nvPicPr>
          <p:cNvPr id="1413" name="" descr=""/>
          <p:cNvPicPr/>
          <p:nvPr/>
        </p:nvPicPr>
        <p:blipFill>
          <a:blip r:embed="rId1"/>
          <a:stretch/>
        </p:blipFill>
        <p:spPr>
          <a:xfrm>
            <a:off x="2001960" y="1639080"/>
            <a:ext cx="7049520" cy="5034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7" dur="indefinite" restart="never" nodeType="tmRoot">
          <p:childTnLst>
            <p:seq>
              <p:cTn id="8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4" name="CustomShape 1"/>
          <p:cNvSpPr/>
          <p:nvPr/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“</a:t>
            </a: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Missing” heritability: EVERYTHING!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415" name="CustomShape 2"/>
          <p:cNvSpPr/>
          <p:nvPr/>
        </p:nvSpPr>
        <p:spPr>
          <a:xfrm>
            <a:off x="10149840" y="4299120"/>
            <a:ext cx="1915560" cy="237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en-US" sz="1500" spc="-1" strike="noStrike">
                <a:solidFill>
                  <a:srgbClr val="535353"/>
                </a:solidFill>
                <a:latin typeface="Arial"/>
                <a:ea typeface="DejaVu Sans"/>
              </a:rPr>
              <a:t>Michel Nivard</a:t>
            </a:r>
            <a:endParaRPr b="0" lang="en-US" sz="1500" spc="-1" strike="noStrike">
              <a:latin typeface="Arial"/>
            </a:endParaRPr>
          </a:p>
          <a:p>
            <a:r>
              <a:rPr b="0" lang="en-US" sz="1500" spc="-1" strike="noStrike">
                <a:solidFill>
                  <a:srgbClr val="535353"/>
                </a:solidFill>
                <a:latin typeface="Arial"/>
                <a:ea typeface="DejaVu Sans"/>
              </a:rPr>
              <a:t>Matthijs van der Zee</a:t>
            </a:r>
            <a:endParaRPr b="0" lang="en-US" sz="1500" spc="-1" strike="noStrike">
              <a:latin typeface="Arial"/>
            </a:endParaRPr>
          </a:p>
          <a:p>
            <a:r>
              <a:rPr b="0" lang="en-US" sz="1500" spc="-1" strike="noStrike">
                <a:solidFill>
                  <a:srgbClr val="535353"/>
                </a:solidFill>
                <a:latin typeface="Arial"/>
                <a:ea typeface="DejaVu Sans"/>
              </a:rPr>
              <a:t>Hill Fung Ip</a:t>
            </a:r>
            <a:endParaRPr b="0" lang="en-US" sz="1500" spc="-1" strike="noStrike">
              <a:latin typeface="Arial"/>
            </a:endParaRPr>
          </a:p>
          <a:p>
            <a:r>
              <a:rPr b="0" lang="en-US" sz="1500" spc="-1" strike="noStrike">
                <a:solidFill>
                  <a:srgbClr val="535353"/>
                </a:solidFill>
                <a:latin typeface="Arial"/>
                <a:ea typeface="DejaVu Sans"/>
              </a:rPr>
              <a:t>Bart Baselmans</a:t>
            </a:r>
            <a:endParaRPr b="0" lang="en-US" sz="1500" spc="-1" strike="noStrike">
              <a:latin typeface="Arial"/>
            </a:endParaRPr>
          </a:p>
          <a:p>
            <a:r>
              <a:rPr b="0" lang="en-US" sz="1500" spc="-1" strike="noStrike">
                <a:solidFill>
                  <a:srgbClr val="535353"/>
                </a:solidFill>
                <a:latin typeface="Arial"/>
                <a:ea typeface="DejaVu Sans"/>
              </a:rPr>
              <a:t>Eco de Geus</a:t>
            </a:r>
            <a:endParaRPr b="0" lang="en-US" sz="1500" spc="-1" strike="noStrike">
              <a:latin typeface="Arial"/>
            </a:endParaRPr>
          </a:p>
          <a:p>
            <a:r>
              <a:rPr b="0" lang="en-US" sz="1500" spc="-1" strike="noStrike">
                <a:solidFill>
                  <a:srgbClr val="535353"/>
                </a:solidFill>
                <a:latin typeface="Arial"/>
                <a:ea typeface="DejaVu Sans"/>
              </a:rPr>
              <a:t>Meike Bartels</a:t>
            </a:r>
            <a:endParaRPr b="0" lang="en-US" sz="1500" spc="-1" strike="noStrike">
              <a:latin typeface="Arial"/>
            </a:endParaRPr>
          </a:p>
          <a:p>
            <a:r>
              <a:rPr b="0" lang="en-US" sz="1500" spc="-1" strike="noStrike">
                <a:solidFill>
                  <a:srgbClr val="535353"/>
                </a:solidFill>
                <a:latin typeface="Arial"/>
                <a:ea typeface="DejaVu Sans"/>
              </a:rPr>
              <a:t>Dorret I Boomsma</a:t>
            </a:r>
            <a:endParaRPr b="0" lang="en-US" sz="1500" spc="-1" strike="noStrike">
              <a:latin typeface="Arial"/>
            </a:endParaRPr>
          </a:p>
          <a:p>
            <a:endParaRPr b="0" lang="en-US" sz="1500" spc="-1" strike="noStrike">
              <a:latin typeface="Arial"/>
            </a:endParaRPr>
          </a:p>
          <a:p>
            <a:r>
              <a:rPr b="0" lang="en-US" sz="1500" spc="-1" strike="noStrike">
                <a:solidFill>
                  <a:srgbClr val="535353"/>
                </a:solidFill>
                <a:latin typeface="Arial"/>
                <a:ea typeface="Arial"/>
              </a:rPr>
              <a:t>Andrea Ganna</a:t>
            </a:r>
            <a:endParaRPr b="0" lang="en-US" sz="1500" spc="-1" strike="noStrike">
              <a:latin typeface="Arial"/>
            </a:endParaRPr>
          </a:p>
          <a:p>
            <a:r>
              <a:rPr b="0" lang="en-US" sz="1500" spc="-1" strike="noStrike">
                <a:solidFill>
                  <a:srgbClr val="535353"/>
                </a:solidFill>
                <a:latin typeface="Arial"/>
                <a:ea typeface="Arial"/>
              </a:rPr>
              <a:t>Ben Neale</a:t>
            </a:r>
            <a:endParaRPr b="0" lang="en-US" sz="1500" spc="-1" strike="noStrike">
              <a:latin typeface="Arial"/>
            </a:endParaRPr>
          </a:p>
          <a:p>
            <a:r>
              <a:rPr b="0" lang="en-US" sz="1500" spc="-1" strike="noStrike">
                <a:solidFill>
                  <a:srgbClr val="535353"/>
                </a:solidFill>
                <a:latin typeface="Arial"/>
                <a:ea typeface="Arial"/>
              </a:rPr>
              <a:t>Raymond Walters</a:t>
            </a:r>
            <a:endParaRPr b="0" lang="en-US" sz="1500" spc="-1" strike="noStrike">
              <a:latin typeface="Arial"/>
            </a:endParaRPr>
          </a:p>
          <a:p>
            <a:endParaRPr b="0" lang="en-US" sz="1500" spc="-1" strike="noStrike">
              <a:latin typeface="Arial"/>
            </a:endParaRPr>
          </a:p>
        </p:txBody>
      </p:sp>
      <p:pic>
        <p:nvPicPr>
          <p:cNvPr id="1416" name="" descr=""/>
          <p:cNvPicPr/>
          <p:nvPr/>
        </p:nvPicPr>
        <p:blipFill>
          <a:blip r:embed="rId1"/>
          <a:stretch/>
        </p:blipFill>
        <p:spPr>
          <a:xfrm>
            <a:off x="2001960" y="1639080"/>
            <a:ext cx="7049520" cy="5034960"/>
          </a:xfrm>
          <a:prstGeom prst="rect">
            <a:avLst/>
          </a:prstGeom>
          <a:ln>
            <a:noFill/>
          </a:ln>
        </p:spPr>
      </p:pic>
      <p:sp>
        <p:nvSpPr>
          <p:cNvPr id="1417" name="CustomShape 3"/>
          <p:cNvSpPr/>
          <p:nvPr/>
        </p:nvSpPr>
        <p:spPr>
          <a:xfrm>
            <a:off x="5029200" y="1690200"/>
            <a:ext cx="456120" cy="411840"/>
          </a:xfrm>
          <a:prstGeom prst="ellipse">
            <a:avLst/>
          </a:prstGeom>
          <a:solidFill>
            <a:srgbClr val="ffffff"/>
          </a:solidFill>
          <a:ln>
            <a:solidFill>
              <a:srgbClr val="ed1c24"/>
            </a:solidFill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89" dur="indefinite" restart="never" nodeType="tmRoot">
          <p:childTnLst>
            <p:seq>
              <p:cTn id="9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8" name="CustomShape 1"/>
          <p:cNvSpPr/>
          <p:nvPr/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“</a:t>
            </a: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Missing” heritability: EVERYTHING!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419" name="CustomShape 2"/>
          <p:cNvSpPr/>
          <p:nvPr/>
        </p:nvSpPr>
        <p:spPr>
          <a:xfrm>
            <a:off x="10149840" y="4299120"/>
            <a:ext cx="1915560" cy="237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en-US" sz="1500" spc="-1" strike="noStrike">
                <a:solidFill>
                  <a:srgbClr val="535353"/>
                </a:solidFill>
                <a:latin typeface="Arial"/>
                <a:ea typeface="DejaVu Sans"/>
              </a:rPr>
              <a:t>Michel Nivard</a:t>
            </a:r>
            <a:endParaRPr b="0" lang="en-US" sz="1500" spc="-1" strike="noStrike">
              <a:latin typeface="Arial"/>
            </a:endParaRPr>
          </a:p>
          <a:p>
            <a:r>
              <a:rPr b="0" lang="en-US" sz="1500" spc="-1" strike="noStrike">
                <a:solidFill>
                  <a:srgbClr val="535353"/>
                </a:solidFill>
                <a:latin typeface="Arial"/>
                <a:ea typeface="DejaVu Sans"/>
              </a:rPr>
              <a:t>Matthijs van der Zee</a:t>
            </a:r>
            <a:endParaRPr b="0" lang="en-US" sz="1500" spc="-1" strike="noStrike">
              <a:latin typeface="Arial"/>
            </a:endParaRPr>
          </a:p>
          <a:p>
            <a:r>
              <a:rPr b="0" lang="en-US" sz="1500" spc="-1" strike="noStrike">
                <a:solidFill>
                  <a:srgbClr val="535353"/>
                </a:solidFill>
                <a:latin typeface="Arial"/>
                <a:ea typeface="DejaVu Sans"/>
              </a:rPr>
              <a:t>Hill Fung Ip</a:t>
            </a:r>
            <a:endParaRPr b="0" lang="en-US" sz="1500" spc="-1" strike="noStrike">
              <a:latin typeface="Arial"/>
            </a:endParaRPr>
          </a:p>
          <a:p>
            <a:r>
              <a:rPr b="0" lang="en-US" sz="1500" spc="-1" strike="noStrike">
                <a:solidFill>
                  <a:srgbClr val="535353"/>
                </a:solidFill>
                <a:latin typeface="Arial"/>
                <a:ea typeface="DejaVu Sans"/>
              </a:rPr>
              <a:t>Bart Baselmans</a:t>
            </a:r>
            <a:endParaRPr b="0" lang="en-US" sz="1500" spc="-1" strike="noStrike">
              <a:latin typeface="Arial"/>
            </a:endParaRPr>
          </a:p>
          <a:p>
            <a:r>
              <a:rPr b="0" lang="en-US" sz="1500" spc="-1" strike="noStrike">
                <a:solidFill>
                  <a:srgbClr val="535353"/>
                </a:solidFill>
                <a:latin typeface="Arial"/>
                <a:ea typeface="DejaVu Sans"/>
              </a:rPr>
              <a:t>Eco de Geus</a:t>
            </a:r>
            <a:endParaRPr b="0" lang="en-US" sz="1500" spc="-1" strike="noStrike">
              <a:latin typeface="Arial"/>
            </a:endParaRPr>
          </a:p>
          <a:p>
            <a:r>
              <a:rPr b="0" lang="en-US" sz="1500" spc="-1" strike="noStrike">
                <a:solidFill>
                  <a:srgbClr val="535353"/>
                </a:solidFill>
                <a:latin typeface="Arial"/>
                <a:ea typeface="DejaVu Sans"/>
              </a:rPr>
              <a:t>Meike Bartels</a:t>
            </a:r>
            <a:endParaRPr b="0" lang="en-US" sz="1500" spc="-1" strike="noStrike">
              <a:latin typeface="Arial"/>
            </a:endParaRPr>
          </a:p>
          <a:p>
            <a:r>
              <a:rPr b="0" lang="en-US" sz="1500" spc="-1" strike="noStrike">
                <a:solidFill>
                  <a:srgbClr val="535353"/>
                </a:solidFill>
                <a:latin typeface="Arial"/>
                <a:ea typeface="DejaVu Sans"/>
              </a:rPr>
              <a:t>Dorret I Boomsma</a:t>
            </a:r>
            <a:endParaRPr b="0" lang="en-US" sz="1500" spc="-1" strike="noStrike">
              <a:latin typeface="Arial"/>
            </a:endParaRPr>
          </a:p>
          <a:p>
            <a:endParaRPr b="0" lang="en-US" sz="1500" spc="-1" strike="noStrike">
              <a:latin typeface="Arial"/>
            </a:endParaRPr>
          </a:p>
          <a:p>
            <a:r>
              <a:rPr b="0" lang="en-US" sz="1500" spc="-1" strike="noStrike">
                <a:solidFill>
                  <a:srgbClr val="535353"/>
                </a:solidFill>
                <a:latin typeface="Arial"/>
                <a:ea typeface="Arial"/>
              </a:rPr>
              <a:t>Andrea Ganna</a:t>
            </a:r>
            <a:endParaRPr b="0" lang="en-US" sz="1500" spc="-1" strike="noStrike">
              <a:latin typeface="Arial"/>
            </a:endParaRPr>
          </a:p>
          <a:p>
            <a:r>
              <a:rPr b="0" lang="en-US" sz="1500" spc="-1" strike="noStrike">
                <a:solidFill>
                  <a:srgbClr val="535353"/>
                </a:solidFill>
                <a:latin typeface="Arial"/>
                <a:ea typeface="Arial"/>
              </a:rPr>
              <a:t>Ben Neale</a:t>
            </a:r>
            <a:endParaRPr b="0" lang="en-US" sz="1500" spc="-1" strike="noStrike">
              <a:latin typeface="Arial"/>
            </a:endParaRPr>
          </a:p>
          <a:p>
            <a:r>
              <a:rPr b="0" lang="en-US" sz="1500" spc="-1" strike="noStrike">
                <a:solidFill>
                  <a:srgbClr val="535353"/>
                </a:solidFill>
                <a:latin typeface="Arial"/>
                <a:ea typeface="Arial"/>
              </a:rPr>
              <a:t>Raymond Walters</a:t>
            </a:r>
            <a:endParaRPr b="0" lang="en-US" sz="1500" spc="-1" strike="noStrike">
              <a:latin typeface="Arial"/>
            </a:endParaRPr>
          </a:p>
          <a:p>
            <a:endParaRPr b="0" lang="en-US" sz="1500" spc="-1" strike="noStrike">
              <a:latin typeface="Arial"/>
            </a:endParaRPr>
          </a:p>
        </p:txBody>
      </p:sp>
      <p:pic>
        <p:nvPicPr>
          <p:cNvPr id="1420" name="" descr=""/>
          <p:cNvPicPr/>
          <p:nvPr/>
        </p:nvPicPr>
        <p:blipFill>
          <a:blip r:embed="rId1"/>
          <a:stretch/>
        </p:blipFill>
        <p:spPr>
          <a:xfrm>
            <a:off x="2001960" y="1639080"/>
            <a:ext cx="7049520" cy="5034960"/>
          </a:xfrm>
          <a:prstGeom prst="rect">
            <a:avLst/>
          </a:prstGeom>
          <a:ln>
            <a:noFill/>
          </a:ln>
        </p:spPr>
      </p:pic>
      <p:sp>
        <p:nvSpPr>
          <p:cNvPr id="1421" name="CustomShape 3"/>
          <p:cNvSpPr/>
          <p:nvPr/>
        </p:nvSpPr>
        <p:spPr>
          <a:xfrm>
            <a:off x="5029200" y="1690200"/>
            <a:ext cx="456120" cy="411840"/>
          </a:xfrm>
          <a:prstGeom prst="ellipse">
            <a:avLst/>
          </a:prstGeom>
          <a:solidFill>
            <a:srgbClr val="ffffff"/>
          </a:solidFill>
          <a:ln>
            <a:solidFill>
              <a:srgbClr val="ed1c2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22" name="CustomShape 4"/>
          <p:cNvSpPr/>
          <p:nvPr/>
        </p:nvSpPr>
        <p:spPr>
          <a:xfrm>
            <a:off x="2926080" y="2147400"/>
            <a:ext cx="456120" cy="411840"/>
          </a:xfrm>
          <a:prstGeom prst="ellipse">
            <a:avLst/>
          </a:prstGeom>
          <a:solidFill>
            <a:srgbClr val="ffffff"/>
          </a:solidFill>
          <a:ln>
            <a:solidFill>
              <a:srgbClr val="ed1c24"/>
            </a:solidFill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91" dur="indefinite" restart="never" nodeType="tmRoot">
          <p:childTnLst>
            <p:seq>
              <p:cTn id="9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CustomShape 1"/>
          <p:cNvSpPr/>
          <p:nvPr/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“</a:t>
            </a: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Missing” heritability: EVERYTHING!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424" name="CustomShape 2"/>
          <p:cNvSpPr/>
          <p:nvPr/>
        </p:nvSpPr>
        <p:spPr>
          <a:xfrm>
            <a:off x="10149840" y="4299120"/>
            <a:ext cx="1915560" cy="237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en-US" sz="1500" spc="-1" strike="noStrike">
                <a:solidFill>
                  <a:srgbClr val="535353"/>
                </a:solidFill>
                <a:latin typeface="Arial"/>
                <a:ea typeface="DejaVu Sans"/>
              </a:rPr>
              <a:t>Michel Nivard</a:t>
            </a:r>
            <a:endParaRPr b="0" lang="en-US" sz="1500" spc="-1" strike="noStrike">
              <a:latin typeface="Arial"/>
            </a:endParaRPr>
          </a:p>
          <a:p>
            <a:r>
              <a:rPr b="0" lang="en-US" sz="1500" spc="-1" strike="noStrike">
                <a:solidFill>
                  <a:srgbClr val="535353"/>
                </a:solidFill>
                <a:latin typeface="Arial"/>
                <a:ea typeface="DejaVu Sans"/>
              </a:rPr>
              <a:t>Matthijs van der Zee</a:t>
            </a:r>
            <a:endParaRPr b="0" lang="en-US" sz="1500" spc="-1" strike="noStrike">
              <a:latin typeface="Arial"/>
            </a:endParaRPr>
          </a:p>
          <a:p>
            <a:r>
              <a:rPr b="0" lang="en-US" sz="1500" spc="-1" strike="noStrike">
                <a:solidFill>
                  <a:srgbClr val="535353"/>
                </a:solidFill>
                <a:latin typeface="Arial"/>
                <a:ea typeface="DejaVu Sans"/>
              </a:rPr>
              <a:t>Hill Fung Ip</a:t>
            </a:r>
            <a:endParaRPr b="0" lang="en-US" sz="1500" spc="-1" strike="noStrike">
              <a:latin typeface="Arial"/>
            </a:endParaRPr>
          </a:p>
          <a:p>
            <a:r>
              <a:rPr b="0" lang="en-US" sz="1500" spc="-1" strike="noStrike">
                <a:solidFill>
                  <a:srgbClr val="535353"/>
                </a:solidFill>
                <a:latin typeface="Arial"/>
                <a:ea typeface="DejaVu Sans"/>
              </a:rPr>
              <a:t>Bart Baselmans</a:t>
            </a:r>
            <a:endParaRPr b="0" lang="en-US" sz="1500" spc="-1" strike="noStrike">
              <a:latin typeface="Arial"/>
            </a:endParaRPr>
          </a:p>
          <a:p>
            <a:r>
              <a:rPr b="0" lang="en-US" sz="1500" spc="-1" strike="noStrike">
                <a:solidFill>
                  <a:srgbClr val="535353"/>
                </a:solidFill>
                <a:latin typeface="Arial"/>
                <a:ea typeface="DejaVu Sans"/>
              </a:rPr>
              <a:t>Eco de Geus</a:t>
            </a:r>
            <a:endParaRPr b="0" lang="en-US" sz="1500" spc="-1" strike="noStrike">
              <a:latin typeface="Arial"/>
            </a:endParaRPr>
          </a:p>
          <a:p>
            <a:r>
              <a:rPr b="0" lang="en-US" sz="1500" spc="-1" strike="noStrike">
                <a:solidFill>
                  <a:srgbClr val="535353"/>
                </a:solidFill>
                <a:latin typeface="Arial"/>
                <a:ea typeface="DejaVu Sans"/>
              </a:rPr>
              <a:t>Meike Bartels</a:t>
            </a:r>
            <a:endParaRPr b="0" lang="en-US" sz="1500" spc="-1" strike="noStrike">
              <a:latin typeface="Arial"/>
            </a:endParaRPr>
          </a:p>
          <a:p>
            <a:r>
              <a:rPr b="0" lang="en-US" sz="1500" spc="-1" strike="noStrike">
                <a:solidFill>
                  <a:srgbClr val="535353"/>
                </a:solidFill>
                <a:latin typeface="Arial"/>
                <a:ea typeface="DejaVu Sans"/>
              </a:rPr>
              <a:t>Dorret I Boomsma</a:t>
            </a:r>
            <a:endParaRPr b="0" lang="en-US" sz="1500" spc="-1" strike="noStrike">
              <a:latin typeface="Arial"/>
            </a:endParaRPr>
          </a:p>
          <a:p>
            <a:endParaRPr b="0" lang="en-US" sz="1500" spc="-1" strike="noStrike">
              <a:latin typeface="Arial"/>
            </a:endParaRPr>
          </a:p>
          <a:p>
            <a:r>
              <a:rPr b="0" lang="en-US" sz="1500" spc="-1" strike="noStrike">
                <a:solidFill>
                  <a:srgbClr val="535353"/>
                </a:solidFill>
                <a:latin typeface="Arial"/>
                <a:ea typeface="Arial"/>
              </a:rPr>
              <a:t>Andrea Ganna</a:t>
            </a:r>
            <a:endParaRPr b="0" lang="en-US" sz="1500" spc="-1" strike="noStrike">
              <a:latin typeface="Arial"/>
            </a:endParaRPr>
          </a:p>
          <a:p>
            <a:r>
              <a:rPr b="0" lang="en-US" sz="1500" spc="-1" strike="noStrike">
                <a:solidFill>
                  <a:srgbClr val="535353"/>
                </a:solidFill>
                <a:latin typeface="Arial"/>
                <a:ea typeface="Arial"/>
              </a:rPr>
              <a:t>Ben Neale</a:t>
            </a:r>
            <a:endParaRPr b="0" lang="en-US" sz="1500" spc="-1" strike="noStrike">
              <a:latin typeface="Arial"/>
            </a:endParaRPr>
          </a:p>
          <a:p>
            <a:r>
              <a:rPr b="0" lang="en-US" sz="1500" spc="-1" strike="noStrike">
                <a:solidFill>
                  <a:srgbClr val="535353"/>
                </a:solidFill>
                <a:latin typeface="Arial"/>
                <a:ea typeface="Arial"/>
              </a:rPr>
              <a:t>Raymond Walters</a:t>
            </a:r>
            <a:endParaRPr b="0" lang="en-US" sz="1500" spc="-1" strike="noStrike">
              <a:latin typeface="Arial"/>
            </a:endParaRPr>
          </a:p>
          <a:p>
            <a:endParaRPr b="0" lang="en-US" sz="1500" spc="-1" strike="noStrike">
              <a:latin typeface="Arial"/>
            </a:endParaRPr>
          </a:p>
        </p:txBody>
      </p:sp>
      <p:pic>
        <p:nvPicPr>
          <p:cNvPr id="1425" name="" descr=""/>
          <p:cNvPicPr/>
          <p:nvPr/>
        </p:nvPicPr>
        <p:blipFill>
          <a:blip r:embed="rId1"/>
          <a:stretch/>
        </p:blipFill>
        <p:spPr>
          <a:xfrm>
            <a:off x="2001960" y="1639080"/>
            <a:ext cx="7049520" cy="5034960"/>
          </a:xfrm>
          <a:prstGeom prst="rect">
            <a:avLst/>
          </a:prstGeom>
          <a:ln>
            <a:noFill/>
          </a:ln>
        </p:spPr>
      </p:pic>
      <p:sp>
        <p:nvSpPr>
          <p:cNvPr id="1426" name="CustomShape 3"/>
          <p:cNvSpPr/>
          <p:nvPr/>
        </p:nvSpPr>
        <p:spPr>
          <a:xfrm>
            <a:off x="5029200" y="1690200"/>
            <a:ext cx="456120" cy="411840"/>
          </a:xfrm>
          <a:prstGeom prst="ellipse">
            <a:avLst/>
          </a:prstGeom>
          <a:solidFill>
            <a:srgbClr val="ffffff"/>
          </a:solidFill>
          <a:ln>
            <a:solidFill>
              <a:srgbClr val="ed1c2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27" name="CustomShape 4"/>
          <p:cNvSpPr/>
          <p:nvPr/>
        </p:nvSpPr>
        <p:spPr>
          <a:xfrm>
            <a:off x="2926080" y="2147400"/>
            <a:ext cx="456120" cy="411840"/>
          </a:xfrm>
          <a:prstGeom prst="ellipse">
            <a:avLst/>
          </a:prstGeom>
          <a:solidFill>
            <a:srgbClr val="ffffff"/>
          </a:solidFill>
          <a:ln>
            <a:solidFill>
              <a:srgbClr val="ed1c2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28" name="CustomShape 5"/>
          <p:cNvSpPr/>
          <p:nvPr/>
        </p:nvSpPr>
        <p:spPr>
          <a:xfrm>
            <a:off x="2743200" y="5713560"/>
            <a:ext cx="1004760" cy="411840"/>
          </a:xfrm>
          <a:prstGeom prst="ellipse">
            <a:avLst/>
          </a:prstGeom>
          <a:solidFill>
            <a:srgbClr val="ffffff"/>
          </a:solidFill>
          <a:ln>
            <a:solidFill>
              <a:srgbClr val="ed1c24"/>
            </a:solidFill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93" dur="indefinite" restart="never" nodeType="tmRoot">
          <p:childTnLst>
            <p:seq>
              <p:cTn id="9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CustomShape 1"/>
          <p:cNvSpPr/>
          <p:nvPr/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The (gen)omic era: the continued relevance of twin studies.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430" name="CustomShape 2"/>
          <p:cNvSpPr/>
          <p:nvPr/>
        </p:nvSpPr>
        <p:spPr>
          <a:xfrm>
            <a:off x="6095880" y="6119280"/>
            <a:ext cx="6094440" cy="728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1a1a1a"/>
                </a:solidFill>
                <a:latin typeface="ArialMT"/>
                <a:ea typeface="DejaVu Sans"/>
              </a:rPr>
              <a:t>Van Dongen, J., Slagboom, P. E., Draisma, H. H., Martin, N. G., &amp; Boomsma, D. I. (2012). The continuing value of twin studies in the omics era. </a:t>
            </a:r>
            <a:r>
              <a:rPr b="0" i="1" lang="en-US" sz="1400" spc="-1" strike="noStrike">
                <a:solidFill>
                  <a:srgbClr val="1a1a1a"/>
                </a:solidFill>
                <a:latin typeface="ArialMT"/>
                <a:ea typeface="DejaVu Sans"/>
              </a:rPr>
              <a:t>Nature Reviews Genetics</a:t>
            </a:r>
            <a:r>
              <a:rPr b="0" lang="en-US" sz="1400" spc="-1" strike="noStrike">
                <a:solidFill>
                  <a:srgbClr val="1a1a1a"/>
                </a:solidFill>
                <a:latin typeface="ArialMT"/>
                <a:ea typeface="DejaVu Sans"/>
              </a:rPr>
              <a:t>, </a:t>
            </a:r>
            <a:r>
              <a:rPr b="0" i="1" lang="en-US" sz="1400" spc="-1" strike="noStrike">
                <a:solidFill>
                  <a:srgbClr val="1a1a1a"/>
                </a:solidFill>
                <a:latin typeface="ArialMT"/>
                <a:ea typeface="DejaVu Sans"/>
              </a:rPr>
              <a:t>13</a:t>
            </a:r>
            <a:r>
              <a:rPr b="0" lang="en-US" sz="1400" spc="-1" strike="noStrike">
                <a:solidFill>
                  <a:srgbClr val="1a1a1a"/>
                </a:solidFill>
                <a:latin typeface="ArialMT"/>
                <a:ea typeface="DejaVu Sans"/>
              </a:rPr>
              <a:t>(9), 640-653.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1431" name="Picture 2" descr=""/>
          <p:cNvPicPr/>
          <p:nvPr/>
        </p:nvPicPr>
        <p:blipFill>
          <a:blip r:embed="rId1"/>
          <a:stretch/>
        </p:blipFill>
        <p:spPr>
          <a:xfrm>
            <a:off x="3591000" y="1962720"/>
            <a:ext cx="5551560" cy="3511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5" dur="indefinite" restart="never" nodeType="tmRoot">
          <p:childTnLst>
            <p:seq>
              <p:cTn id="9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2" name="Picture 4" descr=""/>
          <p:cNvPicPr/>
          <p:nvPr/>
        </p:nvPicPr>
        <p:blipFill>
          <a:blip r:embed="rId1"/>
          <a:stretch/>
        </p:blipFill>
        <p:spPr>
          <a:xfrm>
            <a:off x="733680" y="1897560"/>
            <a:ext cx="5799600" cy="4754880"/>
          </a:xfrm>
          <a:prstGeom prst="rect">
            <a:avLst/>
          </a:prstGeom>
          <a:ln>
            <a:noFill/>
          </a:ln>
        </p:spPr>
      </p:pic>
      <p:sp>
        <p:nvSpPr>
          <p:cNvPr id="1433" name="CustomShape 1"/>
          <p:cNvSpPr/>
          <p:nvPr/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Epigenetic variation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1434" name="Picture 4" descr=""/>
          <p:cNvPicPr/>
          <p:nvPr/>
        </p:nvPicPr>
        <p:blipFill>
          <a:blip r:embed="rId2"/>
          <a:srcRect l="0" t="0" r="58435" b="53514"/>
          <a:stretch/>
        </p:blipFill>
        <p:spPr>
          <a:xfrm>
            <a:off x="3854880" y="2172240"/>
            <a:ext cx="1522440" cy="1113120"/>
          </a:xfrm>
          <a:prstGeom prst="rect">
            <a:avLst/>
          </a:prstGeom>
          <a:ln>
            <a:noFill/>
          </a:ln>
        </p:spPr>
      </p:pic>
      <p:sp>
        <p:nvSpPr>
          <p:cNvPr id="1435" name="CustomShape 2"/>
          <p:cNvSpPr/>
          <p:nvPr/>
        </p:nvSpPr>
        <p:spPr>
          <a:xfrm>
            <a:off x="7019280" y="1170000"/>
            <a:ext cx="4866480" cy="63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CpG methylation can vary across the lifespan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97" dur="indefinite" restart="never" nodeType="tmRoot">
          <p:childTnLst>
            <p:seq>
              <p:cTn id="9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6" name="Picture 4" descr=""/>
          <p:cNvPicPr/>
          <p:nvPr/>
        </p:nvPicPr>
        <p:blipFill>
          <a:blip r:embed="rId1"/>
          <a:stretch/>
        </p:blipFill>
        <p:spPr>
          <a:xfrm>
            <a:off x="733680" y="1897560"/>
            <a:ext cx="5799600" cy="4754880"/>
          </a:xfrm>
          <a:prstGeom prst="rect">
            <a:avLst/>
          </a:prstGeom>
          <a:ln>
            <a:noFill/>
          </a:ln>
        </p:spPr>
      </p:pic>
      <p:sp>
        <p:nvSpPr>
          <p:cNvPr id="1437" name="CustomShape 1"/>
          <p:cNvSpPr/>
          <p:nvPr/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Epigenetic variation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1438" name="Picture 4" descr=""/>
          <p:cNvPicPr/>
          <p:nvPr/>
        </p:nvPicPr>
        <p:blipFill>
          <a:blip r:embed="rId2"/>
          <a:srcRect l="0" t="0" r="58435" b="53514"/>
          <a:stretch/>
        </p:blipFill>
        <p:spPr>
          <a:xfrm>
            <a:off x="3854880" y="2172240"/>
            <a:ext cx="1522440" cy="1113120"/>
          </a:xfrm>
          <a:prstGeom prst="rect">
            <a:avLst/>
          </a:prstGeom>
          <a:ln>
            <a:noFill/>
          </a:ln>
        </p:spPr>
      </p:pic>
      <p:sp>
        <p:nvSpPr>
          <p:cNvPr id="1439" name="CustomShape 2"/>
          <p:cNvSpPr/>
          <p:nvPr/>
        </p:nvSpPr>
        <p:spPr>
          <a:xfrm>
            <a:off x="7019280" y="1170000"/>
            <a:ext cx="4866480" cy="1460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CpG methylation can vary across the lifespan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CpG methylation can vary across tissues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99" dur="indefinite" restart="never" nodeType="tmRoot">
          <p:childTnLst>
            <p:seq>
              <p:cTn id="10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0" name="Picture 4" descr=""/>
          <p:cNvPicPr/>
          <p:nvPr/>
        </p:nvPicPr>
        <p:blipFill>
          <a:blip r:embed="rId1"/>
          <a:stretch/>
        </p:blipFill>
        <p:spPr>
          <a:xfrm>
            <a:off x="733680" y="1897560"/>
            <a:ext cx="5799600" cy="4754880"/>
          </a:xfrm>
          <a:prstGeom prst="rect">
            <a:avLst/>
          </a:prstGeom>
          <a:ln>
            <a:noFill/>
          </a:ln>
        </p:spPr>
      </p:pic>
      <p:sp>
        <p:nvSpPr>
          <p:cNvPr id="1441" name="CustomShape 1"/>
          <p:cNvSpPr/>
          <p:nvPr/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Epigenetic variation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1442" name="Picture 4" descr=""/>
          <p:cNvPicPr/>
          <p:nvPr/>
        </p:nvPicPr>
        <p:blipFill>
          <a:blip r:embed="rId2"/>
          <a:srcRect l="0" t="0" r="58435" b="53514"/>
          <a:stretch/>
        </p:blipFill>
        <p:spPr>
          <a:xfrm>
            <a:off x="3854880" y="2172240"/>
            <a:ext cx="1522440" cy="1113120"/>
          </a:xfrm>
          <a:prstGeom prst="rect">
            <a:avLst/>
          </a:prstGeom>
          <a:ln>
            <a:noFill/>
          </a:ln>
        </p:spPr>
      </p:pic>
      <p:sp>
        <p:nvSpPr>
          <p:cNvPr id="1443" name="CustomShape 2"/>
          <p:cNvSpPr/>
          <p:nvPr/>
        </p:nvSpPr>
        <p:spPr>
          <a:xfrm>
            <a:off x="7019280" y="1170000"/>
            <a:ext cx="4866480" cy="2009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CpG methylation can vary across the lifespan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CpG methylation can vary across tissues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0000"/>
                </a:solidFill>
                <a:latin typeface="Calibri"/>
                <a:ea typeface="DejaVu Sans"/>
              </a:rPr>
              <a:t>CpG methylation changes the expression of genes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101" dur="indefinite" restart="never" nodeType="tmRoot">
          <p:childTnLst>
            <p:seq>
              <p:cTn id="10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4" name="Picture 4" descr=""/>
          <p:cNvPicPr/>
          <p:nvPr/>
        </p:nvPicPr>
        <p:blipFill>
          <a:blip r:embed="rId1"/>
          <a:stretch/>
        </p:blipFill>
        <p:spPr>
          <a:xfrm>
            <a:off x="733680" y="1897560"/>
            <a:ext cx="5799600" cy="4754880"/>
          </a:xfrm>
          <a:prstGeom prst="rect">
            <a:avLst/>
          </a:prstGeom>
          <a:ln>
            <a:noFill/>
          </a:ln>
        </p:spPr>
      </p:pic>
      <p:sp>
        <p:nvSpPr>
          <p:cNvPr id="1445" name="CustomShape 1"/>
          <p:cNvSpPr/>
          <p:nvPr/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Epigenetic variation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1446" name="Picture 4" descr=""/>
          <p:cNvPicPr/>
          <p:nvPr/>
        </p:nvPicPr>
        <p:blipFill>
          <a:blip r:embed="rId2"/>
          <a:srcRect l="0" t="0" r="58435" b="53514"/>
          <a:stretch/>
        </p:blipFill>
        <p:spPr>
          <a:xfrm>
            <a:off x="3854880" y="2172240"/>
            <a:ext cx="1522440" cy="1113120"/>
          </a:xfrm>
          <a:prstGeom prst="rect">
            <a:avLst/>
          </a:prstGeom>
          <a:ln>
            <a:noFill/>
          </a:ln>
        </p:spPr>
      </p:pic>
      <p:sp>
        <p:nvSpPr>
          <p:cNvPr id="1447" name="CustomShape 2"/>
          <p:cNvSpPr/>
          <p:nvPr/>
        </p:nvSpPr>
        <p:spPr>
          <a:xfrm>
            <a:off x="7019280" y="1170000"/>
            <a:ext cx="4866480" cy="2832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CpG methylation can vary across the lifespan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CpG methylation can vary across tissues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0000"/>
                </a:solidFill>
                <a:latin typeface="Calibri"/>
                <a:ea typeface="DejaVu Sans"/>
              </a:rPr>
              <a:t>CpG methylation changes the expression of genes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0000"/>
                </a:solidFill>
                <a:latin typeface="Calibri"/>
                <a:ea typeface="DejaVu Sans"/>
              </a:rPr>
              <a:t>CpG Methylation is </a:t>
            </a:r>
            <a:r>
              <a:rPr b="1" lang="en-US" sz="1800" spc="-1" strike="noStrike">
                <a:solidFill>
                  <a:srgbClr val="ff0000"/>
                </a:solidFill>
                <a:latin typeface="Calibri"/>
                <a:ea typeface="DejaVu Sans"/>
              </a:rPr>
              <a:t>NOT</a:t>
            </a:r>
            <a:r>
              <a:rPr b="0" lang="en-US" sz="1800" spc="-1" strike="noStrike">
                <a:solidFill>
                  <a:srgbClr val="ff0000"/>
                </a:solidFill>
                <a:latin typeface="Calibri"/>
                <a:ea typeface="DejaVu Sans"/>
              </a:rPr>
              <a:t> identical in MZ twins, and does </a:t>
            </a:r>
            <a:r>
              <a:rPr b="1" lang="en-US" sz="1800" spc="-1" strike="noStrike">
                <a:solidFill>
                  <a:srgbClr val="ff0000"/>
                </a:solidFill>
                <a:latin typeface="Calibri"/>
                <a:ea typeface="DejaVu Sans"/>
              </a:rPr>
              <a:t>NOT</a:t>
            </a:r>
            <a:r>
              <a:rPr b="0" lang="en-US" sz="1800" spc="-1" strike="noStrike">
                <a:solidFill>
                  <a:srgbClr val="ff0000"/>
                </a:solidFill>
                <a:latin typeface="Calibri"/>
                <a:ea typeface="DejaVu Sans"/>
              </a:rPr>
              <a:t> correlate .5 between DZ twins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103" dur="indefinite" restart="never" nodeType="tmRoot">
          <p:childTnLst>
            <p:seq>
              <p:cTn id="10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8" name="CustomShape 1"/>
          <p:cNvSpPr/>
          <p:nvPr/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Heritability of CpG methylation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1449" name="Picture 15" descr=""/>
          <p:cNvPicPr/>
          <p:nvPr/>
        </p:nvPicPr>
        <p:blipFill>
          <a:blip r:embed="rId1"/>
          <a:stretch/>
        </p:blipFill>
        <p:spPr>
          <a:xfrm>
            <a:off x="3818880" y="1690560"/>
            <a:ext cx="4790160" cy="4790160"/>
          </a:xfrm>
          <a:prstGeom prst="rect">
            <a:avLst/>
          </a:prstGeom>
          <a:ln>
            <a:noFill/>
          </a:ln>
        </p:spPr>
      </p:pic>
      <p:sp>
        <p:nvSpPr>
          <p:cNvPr id="1450" name="CustomShape 2"/>
          <p:cNvSpPr/>
          <p:nvPr/>
        </p:nvSpPr>
        <p:spPr>
          <a:xfrm>
            <a:off x="9683280" y="6482160"/>
            <a:ext cx="2327400" cy="36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Van Dongen et al. 2016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105" dur="indefinite" restart="never" nodeType="tmRoot">
          <p:childTnLst>
            <p:seq>
              <p:cTn id="10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CustomShape 1"/>
          <p:cNvSpPr/>
          <p:nvPr/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The genomic era: Mapping genomic variation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248" name="Picture 2" descr=""/>
          <p:cNvPicPr/>
          <p:nvPr/>
        </p:nvPicPr>
        <p:blipFill>
          <a:blip r:embed="rId1"/>
          <a:stretch/>
        </p:blipFill>
        <p:spPr>
          <a:xfrm>
            <a:off x="6898680" y="2212920"/>
            <a:ext cx="3808440" cy="3808440"/>
          </a:xfrm>
          <a:prstGeom prst="rect">
            <a:avLst/>
          </a:prstGeom>
          <a:ln>
            <a:noFill/>
          </a:ln>
        </p:spPr>
      </p:pic>
      <p:sp>
        <p:nvSpPr>
          <p:cNvPr id="249" name="CustomShape 2"/>
          <p:cNvSpPr/>
          <p:nvPr/>
        </p:nvSpPr>
        <p:spPr>
          <a:xfrm>
            <a:off x="699480" y="1843560"/>
            <a:ext cx="4741200" cy="912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2005-10-24: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HapMap Public Release #19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Genome sequence for 270 individuals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4 populations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50" name="CustomShape 3"/>
          <p:cNvSpPr/>
          <p:nvPr/>
        </p:nvSpPr>
        <p:spPr>
          <a:xfrm flipH="1">
            <a:off x="513360" y="3475440"/>
            <a:ext cx="5780880" cy="36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Human genome project: GCTATCGATCACT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51" name="CustomShape 4"/>
          <p:cNvSpPr/>
          <p:nvPr/>
        </p:nvSpPr>
        <p:spPr>
          <a:xfrm>
            <a:off x="2820240" y="3844800"/>
            <a:ext cx="1752840" cy="36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2e75b6"/>
                </a:solidFill>
                <a:latin typeface="Calibri"/>
                <a:ea typeface="DejaVu Sans"/>
              </a:rPr>
              <a:t>GCTATCG</a:t>
            </a:r>
            <a:r>
              <a:rPr b="0" lang="en-US" sz="1800" spc="-1" strike="noStrike">
                <a:solidFill>
                  <a:srgbClr val="ff0000"/>
                </a:solidFill>
                <a:latin typeface="Calibri"/>
                <a:ea typeface="DejaVu Sans"/>
              </a:rPr>
              <a:t>A</a:t>
            </a:r>
            <a:r>
              <a:rPr b="0" lang="en-US" sz="1800" spc="-1" strike="noStrike">
                <a:solidFill>
                  <a:srgbClr val="2e75b6"/>
                </a:solidFill>
                <a:latin typeface="Calibri"/>
                <a:ea typeface="DejaVu Sans"/>
              </a:rPr>
              <a:t>TCACT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52" name="CustomShape 5"/>
          <p:cNvSpPr/>
          <p:nvPr/>
        </p:nvSpPr>
        <p:spPr>
          <a:xfrm>
            <a:off x="2838600" y="4241160"/>
            <a:ext cx="1766520" cy="36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2e75b6"/>
                </a:solidFill>
                <a:latin typeface="Calibri"/>
                <a:ea typeface="DejaVu Sans"/>
              </a:rPr>
              <a:t>GCTATCG</a:t>
            </a:r>
            <a:r>
              <a:rPr b="0" lang="en-US" sz="1800" spc="-1" strike="noStrike">
                <a:solidFill>
                  <a:srgbClr val="ff0000"/>
                </a:solidFill>
                <a:latin typeface="Calibri"/>
                <a:ea typeface="DejaVu Sans"/>
              </a:rPr>
              <a:t>G</a:t>
            </a:r>
            <a:r>
              <a:rPr b="0" lang="en-US" sz="1800" spc="-1" strike="noStrike">
                <a:solidFill>
                  <a:srgbClr val="2e75b6"/>
                </a:solidFill>
                <a:latin typeface="Calibri"/>
                <a:ea typeface="DejaVu Sans"/>
              </a:rPr>
              <a:t>TCACT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53" name="CustomShape 6"/>
          <p:cNvSpPr/>
          <p:nvPr/>
        </p:nvSpPr>
        <p:spPr>
          <a:xfrm>
            <a:off x="2830680" y="4667040"/>
            <a:ext cx="1752840" cy="36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2e75b6"/>
                </a:solidFill>
                <a:latin typeface="Calibri"/>
                <a:ea typeface="DejaVu Sans"/>
              </a:rPr>
              <a:t>GCTATCG</a:t>
            </a:r>
            <a:r>
              <a:rPr b="0" lang="en-US" sz="1800" spc="-1" strike="noStrike">
                <a:solidFill>
                  <a:srgbClr val="ff0000"/>
                </a:solidFill>
                <a:latin typeface="Calibri"/>
                <a:ea typeface="DejaVu Sans"/>
              </a:rPr>
              <a:t>A</a:t>
            </a:r>
            <a:r>
              <a:rPr b="0" lang="en-US" sz="1800" spc="-1" strike="noStrike">
                <a:solidFill>
                  <a:srgbClr val="2e75b6"/>
                </a:solidFill>
                <a:latin typeface="Calibri"/>
                <a:ea typeface="DejaVu Sans"/>
              </a:rPr>
              <a:t>TCACT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54" name="CustomShape 7"/>
          <p:cNvSpPr/>
          <p:nvPr/>
        </p:nvSpPr>
        <p:spPr>
          <a:xfrm>
            <a:off x="2828160" y="5063040"/>
            <a:ext cx="1766520" cy="36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2e75b6"/>
                </a:solidFill>
                <a:latin typeface="Calibri"/>
                <a:ea typeface="DejaVu Sans"/>
              </a:rPr>
              <a:t>GCTATCG</a:t>
            </a:r>
            <a:r>
              <a:rPr b="0" lang="en-US" sz="1800" spc="-1" strike="noStrike">
                <a:solidFill>
                  <a:srgbClr val="ff0000"/>
                </a:solidFill>
                <a:latin typeface="Calibri"/>
                <a:ea typeface="DejaVu Sans"/>
              </a:rPr>
              <a:t>G</a:t>
            </a:r>
            <a:r>
              <a:rPr b="0" lang="en-US" sz="1800" spc="-1" strike="noStrike">
                <a:solidFill>
                  <a:srgbClr val="2e75b6"/>
                </a:solidFill>
                <a:latin typeface="Calibri"/>
                <a:ea typeface="DejaVu Sans"/>
              </a:rPr>
              <a:t>TCACT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55" name="CustomShape 8"/>
          <p:cNvSpPr/>
          <p:nvPr/>
        </p:nvSpPr>
        <p:spPr>
          <a:xfrm>
            <a:off x="590040" y="3858120"/>
            <a:ext cx="1077480" cy="36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2e75b6"/>
                </a:solidFill>
                <a:latin typeface="Calibri"/>
                <a:ea typeface="DejaVu Sans"/>
              </a:rPr>
              <a:t>HAPMAP: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CustomShape 1"/>
          <p:cNvSpPr/>
          <p:nvPr/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CpG Methylation in the twin model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1452" name="Picture 3" descr=""/>
          <p:cNvPicPr/>
          <p:nvPr/>
        </p:nvPicPr>
        <p:blipFill>
          <a:blip r:embed="rId1"/>
          <a:stretch/>
        </p:blipFill>
        <p:spPr>
          <a:xfrm>
            <a:off x="838080" y="2057400"/>
            <a:ext cx="10056960" cy="3386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07" dur="indefinite" restart="never" nodeType="tmRoot">
          <p:childTnLst>
            <p:seq>
              <p:cTn id="10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CustomShape 1"/>
          <p:cNvSpPr/>
          <p:nvPr/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CpG Methylation in the twin model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1454" name="Picture 3" descr=""/>
          <p:cNvPicPr/>
          <p:nvPr/>
        </p:nvPicPr>
        <p:blipFill>
          <a:blip r:embed="rId1"/>
          <a:stretch/>
        </p:blipFill>
        <p:spPr>
          <a:xfrm>
            <a:off x="838080" y="2070720"/>
            <a:ext cx="10056960" cy="3386880"/>
          </a:xfrm>
          <a:prstGeom prst="rect">
            <a:avLst/>
          </a:prstGeom>
          <a:ln>
            <a:noFill/>
          </a:ln>
        </p:spPr>
      </p:pic>
      <p:sp>
        <p:nvSpPr>
          <p:cNvPr id="1455" name="CustomShape 2"/>
          <p:cNvSpPr/>
          <p:nvPr/>
        </p:nvSpPr>
        <p:spPr>
          <a:xfrm>
            <a:off x="5728320" y="3630600"/>
            <a:ext cx="671040" cy="630720"/>
          </a:xfrm>
          <a:prstGeom prst="ellipse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56" name="CustomShape 3"/>
          <p:cNvSpPr/>
          <p:nvPr/>
        </p:nvSpPr>
        <p:spPr>
          <a:xfrm>
            <a:off x="4482360" y="3630600"/>
            <a:ext cx="671040" cy="630720"/>
          </a:xfrm>
          <a:prstGeom prst="ellipse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57" name="CustomShape 4"/>
          <p:cNvSpPr/>
          <p:nvPr/>
        </p:nvSpPr>
        <p:spPr>
          <a:xfrm>
            <a:off x="7821720" y="3630600"/>
            <a:ext cx="671040" cy="630720"/>
          </a:xfrm>
          <a:prstGeom prst="ellipse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58" name="CustomShape 5"/>
          <p:cNvSpPr/>
          <p:nvPr/>
        </p:nvSpPr>
        <p:spPr>
          <a:xfrm>
            <a:off x="9023040" y="3630600"/>
            <a:ext cx="671040" cy="630720"/>
          </a:xfrm>
          <a:prstGeom prst="ellipse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59" name="CustomShape 6"/>
          <p:cNvSpPr/>
          <p:nvPr/>
        </p:nvSpPr>
        <p:spPr>
          <a:xfrm>
            <a:off x="9823680" y="6333480"/>
            <a:ext cx="2144520" cy="36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Bell &amp; Spector (2011)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109" dur="indefinite" restart="never" nodeType="tmRoot">
          <p:childTnLst>
            <p:seq>
              <p:cTn id="1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CustomShape 1"/>
          <p:cNvSpPr/>
          <p:nvPr/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CpG Methylation in the twin model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1461" name="Picture 5" descr=""/>
          <p:cNvPicPr/>
          <p:nvPr/>
        </p:nvPicPr>
        <p:blipFill>
          <a:blip r:embed="rId1"/>
          <a:stretch/>
        </p:blipFill>
        <p:spPr>
          <a:xfrm>
            <a:off x="3077280" y="2118960"/>
            <a:ext cx="6293880" cy="3566160"/>
          </a:xfrm>
          <a:prstGeom prst="rect">
            <a:avLst/>
          </a:prstGeom>
          <a:ln>
            <a:noFill/>
          </a:ln>
        </p:spPr>
      </p:pic>
      <p:sp>
        <p:nvSpPr>
          <p:cNvPr id="1462" name="CustomShape 2"/>
          <p:cNvSpPr/>
          <p:nvPr/>
        </p:nvSpPr>
        <p:spPr>
          <a:xfrm>
            <a:off x="3644280" y="3213720"/>
            <a:ext cx="751680" cy="832320"/>
          </a:xfrm>
          <a:prstGeom prst="ellipse">
            <a:avLst/>
          </a:prstGeom>
          <a:noFill/>
          <a:ln w="5724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63" name="CustomShape 3"/>
          <p:cNvSpPr/>
          <p:nvPr/>
        </p:nvSpPr>
        <p:spPr>
          <a:xfrm flipH="1">
            <a:off x="4285440" y="2460960"/>
            <a:ext cx="606240" cy="873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ff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64" name="CustomShape 4"/>
          <p:cNvSpPr/>
          <p:nvPr/>
        </p:nvSpPr>
        <p:spPr>
          <a:xfrm>
            <a:off x="4179600" y="1956240"/>
            <a:ext cx="1749600" cy="36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CpG Methylation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111" dur="indefinite" restart="never" nodeType="tmRoot">
          <p:childTnLst>
            <p:seq>
              <p:cTn id="1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5" name="Picture 3" descr=""/>
          <p:cNvPicPr/>
          <p:nvPr/>
        </p:nvPicPr>
        <p:blipFill>
          <a:blip r:embed="rId1"/>
          <a:stretch/>
        </p:blipFill>
        <p:spPr>
          <a:xfrm>
            <a:off x="3062160" y="2108880"/>
            <a:ext cx="6066000" cy="4063680"/>
          </a:xfrm>
          <a:prstGeom prst="rect">
            <a:avLst/>
          </a:prstGeom>
          <a:ln>
            <a:noFill/>
          </a:ln>
        </p:spPr>
      </p:pic>
      <p:sp>
        <p:nvSpPr>
          <p:cNvPr id="1466" name="CustomShape 1"/>
          <p:cNvSpPr/>
          <p:nvPr/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CpG Methylation in the twin model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467" name="CustomShape 2"/>
          <p:cNvSpPr/>
          <p:nvPr/>
        </p:nvSpPr>
        <p:spPr>
          <a:xfrm>
            <a:off x="10029240" y="6293160"/>
            <a:ext cx="1749600" cy="36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Dolan et al. 2015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468" name="CustomShape 3"/>
          <p:cNvSpPr/>
          <p:nvPr/>
        </p:nvSpPr>
        <p:spPr>
          <a:xfrm>
            <a:off x="3062160" y="3953520"/>
            <a:ext cx="1737000" cy="1921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69" name="CustomShape 4"/>
          <p:cNvSpPr/>
          <p:nvPr/>
        </p:nvSpPr>
        <p:spPr>
          <a:xfrm>
            <a:off x="3214440" y="4105800"/>
            <a:ext cx="1737000" cy="1921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70" name="CustomShape 5"/>
          <p:cNvSpPr/>
          <p:nvPr/>
        </p:nvSpPr>
        <p:spPr>
          <a:xfrm>
            <a:off x="5540040" y="3953520"/>
            <a:ext cx="1594440" cy="1921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71" name="CustomShape 6"/>
          <p:cNvSpPr/>
          <p:nvPr/>
        </p:nvSpPr>
        <p:spPr>
          <a:xfrm>
            <a:off x="4201920" y="4881240"/>
            <a:ext cx="1780560" cy="1779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timing>
    <p:tnLst>
      <p:par>
        <p:cTn id="113" dur="indefinite" restart="never" nodeType="tmRoot">
          <p:childTnLst>
            <p:seq>
              <p:cTn id="1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2" name="Picture 3" descr=""/>
          <p:cNvPicPr/>
          <p:nvPr/>
        </p:nvPicPr>
        <p:blipFill>
          <a:blip r:embed="rId1"/>
          <a:stretch/>
        </p:blipFill>
        <p:spPr>
          <a:xfrm>
            <a:off x="3062160" y="2108880"/>
            <a:ext cx="6066000" cy="4063680"/>
          </a:xfrm>
          <a:prstGeom prst="rect">
            <a:avLst/>
          </a:prstGeom>
          <a:ln>
            <a:noFill/>
          </a:ln>
        </p:spPr>
      </p:pic>
      <p:sp>
        <p:nvSpPr>
          <p:cNvPr id="1473" name="CustomShape 1"/>
          <p:cNvSpPr/>
          <p:nvPr/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CpG Methylation in the twin model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474" name="CustomShape 2"/>
          <p:cNvSpPr/>
          <p:nvPr/>
        </p:nvSpPr>
        <p:spPr>
          <a:xfrm>
            <a:off x="10029240" y="6293160"/>
            <a:ext cx="1749600" cy="36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Dolan et al. 2015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115" dur="indefinite" restart="never" nodeType="tmRoot">
          <p:childTnLst>
            <p:seq>
              <p:cTn id="1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5" name="CustomShape 1"/>
          <p:cNvSpPr/>
          <p:nvPr/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CpG Methylation in the twin model: Caveats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476" name="CustomShape 2"/>
          <p:cNvSpPr/>
          <p:nvPr/>
        </p:nvSpPr>
        <p:spPr>
          <a:xfrm>
            <a:off x="910440" y="1922760"/>
            <a:ext cx="2973600" cy="36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1. The causality is problematic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477" name="CustomShape 3"/>
          <p:cNvSpPr/>
          <p:nvPr/>
        </p:nvSpPr>
        <p:spPr>
          <a:xfrm>
            <a:off x="6629400" y="2015280"/>
            <a:ext cx="832320" cy="79560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y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478" name="CustomShape 4"/>
          <p:cNvSpPr/>
          <p:nvPr/>
        </p:nvSpPr>
        <p:spPr>
          <a:xfrm>
            <a:off x="9224640" y="2015280"/>
            <a:ext cx="899640" cy="79560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M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479" name="CustomShape 5"/>
          <p:cNvSpPr/>
          <p:nvPr/>
        </p:nvSpPr>
        <p:spPr>
          <a:xfrm flipH="1">
            <a:off x="7461720" y="2413800"/>
            <a:ext cx="17600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chemeClr val="accent1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timing>
    <p:tnLst>
      <p:par>
        <p:cTn id="117" dur="indefinite" restart="never" nodeType="tmRoot">
          <p:childTnLst>
            <p:seq>
              <p:cTn id="1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0" name="CustomShape 1"/>
          <p:cNvSpPr/>
          <p:nvPr/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CpG Methylation in the twin model: Caveats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481" name="CustomShape 2"/>
          <p:cNvSpPr/>
          <p:nvPr/>
        </p:nvSpPr>
        <p:spPr>
          <a:xfrm>
            <a:off x="910440" y="1922760"/>
            <a:ext cx="2973600" cy="36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1. The causality is problematic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482" name="CustomShape 3"/>
          <p:cNvSpPr/>
          <p:nvPr/>
        </p:nvSpPr>
        <p:spPr>
          <a:xfrm>
            <a:off x="6629400" y="2015280"/>
            <a:ext cx="832320" cy="79560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y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483" name="CustomShape 4"/>
          <p:cNvSpPr/>
          <p:nvPr/>
        </p:nvSpPr>
        <p:spPr>
          <a:xfrm>
            <a:off x="9224640" y="2015280"/>
            <a:ext cx="899640" cy="79560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M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484" name="CustomShape 5"/>
          <p:cNvSpPr/>
          <p:nvPr/>
        </p:nvSpPr>
        <p:spPr>
          <a:xfrm flipH="1">
            <a:off x="7461720" y="2413800"/>
            <a:ext cx="17600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chemeClr val="accent1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85" name="CustomShape 6"/>
          <p:cNvSpPr/>
          <p:nvPr/>
        </p:nvSpPr>
        <p:spPr>
          <a:xfrm>
            <a:off x="6629400" y="3210840"/>
            <a:ext cx="832320" cy="79560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y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486" name="CustomShape 7"/>
          <p:cNvSpPr/>
          <p:nvPr/>
        </p:nvSpPr>
        <p:spPr>
          <a:xfrm>
            <a:off x="9224640" y="3210840"/>
            <a:ext cx="899640" cy="79560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M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487" name="CustomShape 8"/>
          <p:cNvSpPr/>
          <p:nvPr/>
        </p:nvSpPr>
        <p:spPr>
          <a:xfrm flipH="1">
            <a:off x="7461720" y="3609360"/>
            <a:ext cx="17600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round/>
            <a:headEnd len="med" type="triangle" w="med"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88" name="CustomShape 9"/>
          <p:cNvSpPr/>
          <p:nvPr/>
        </p:nvSpPr>
        <p:spPr>
          <a:xfrm>
            <a:off x="8111520" y="2918160"/>
            <a:ext cx="454320" cy="36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OR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119" dur="indefinite" restart="never" nodeType="tmRoot">
          <p:childTnLst>
            <p:seq>
              <p:cTn id="1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" name="CustomShape 1"/>
          <p:cNvSpPr/>
          <p:nvPr/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CpG Methylation in the twin model: Caveats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490" name="CustomShape 2"/>
          <p:cNvSpPr/>
          <p:nvPr/>
        </p:nvSpPr>
        <p:spPr>
          <a:xfrm>
            <a:off x="910440" y="1922760"/>
            <a:ext cx="2973600" cy="36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1. The causality is problematic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491" name="CustomShape 3"/>
          <p:cNvSpPr/>
          <p:nvPr/>
        </p:nvSpPr>
        <p:spPr>
          <a:xfrm>
            <a:off x="6629400" y="2015280"/>
            <a:ext cx="832320" cy="79560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y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492" name="CustomShape 4"/>
          <p:cNvSpPr/>
          <p:nvPr/>
        </p:nvSpPr>
        <p:spPr>
          <a:xfrm>
            <a:off x="9224640" y="2015280"/>
            <a:ext cx="899640" cy="79560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M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493" name="CustomShape 5"/>
          <p:cNvSpPr/>
          <p:nvPr/>
        </p:nvSpPr>
        <p:spPr>
          <a:xfrm flipH="1">
            <a:off x="7461720" y="2413800"/>
            <a:ext cx="17600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chemeClr val="accent1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94" name="CustomShape 6"/>
          <p:cNvSpPr/>
          <p:nvPr/>
        </p:nvSpPr>
        <p:spPr>
          <a:xfrm>
            <a:off x="6629400" y="3210840"/>
            <a:ext cx="832320" cy="79560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y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495" name="CustomShape 7"/>
          <p:cNvSpPr/>
          <p:nvPr/>
        </p:nvSpPr>
        <p:spPr>
          <a:xfrm>
            <a:off x="9224640" y="3210840"/>
            <a:ext cx="899640" cy="79560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M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496" name="CustomShape 8"/>
          <p:cNvSpPr/>
          <p:nvPr/>
        </p:nvSpPr>
        <p:spPr>
          <a:xfrm flipH="1">
            <a:off x="7461720" y="3609360"/>
            <a:ext cx="17600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round/>
            <a:headEnd len="med" type="triangle" w="med"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97" name="CustomShape 9"/>
          <p:cNvSpPr/>
          <p:nvPr/>
        </p:nvSpPr>
        <p:spPr>
          <a:xfrm>
            <a:off x="8111520" y="2918160"/>
            <a:ext cx="454320" cy="36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OR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498" name="CustomShape 10"/>
          <p:cNvSpPr/>
          <p:nvPr/>
        </p:nvSpPr>
        <p:spPr>
          <a:xfrm>
            <a:off x="6629400" y="4482720"/>
            <a:ext cx="832320" cy="79560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y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499" name="CustomShape 11"/>
          <p:cNvSpPr/>
          <p:nvPr/>
        </p:nvSpPr>
        <p:spPr>
          <a:xfrm>
            <a:off x="9224640" y="4482720"/>
            <a:ext cx="899640" cy="79560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M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00" name="CustomShape 12"/>
          <p:cNvSpPr/>
          <p:nvPr/>
        </p:nvSpPr>
        <p:spPr>
          <a:xfrm>
            <a:off x="7463160" y="4881240"/>
            <a:ext cx="17600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chemeClr val="accent1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01" name="CustomShape 13"/>
          <p:cNvSpPr/>
          <p:nvPr/>
        </p:nvSpPr>
        <p:spPr>
          <a:xfrm>
            <a:off x="8111520" y="4221360"/>
            <a:ext cx="454320" cy="36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OR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121" dur="indefinite" restart="never" nodeType="tmRoot">
          <p:childTnLst>
            <p:seq>
              <p:cTn id="1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" name="CustomShape 1"/>
          <p:cNvSpPr/>
          <p:nvPr/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CpG Methylation in the twin model: Caveats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503" name="CustomShape 2"/>
          <p:cNvSpPr/>
          <p:nvPr/>
        </p:nvSpPr>
        <p:spPr>
          <a:xfrm>
            <a:off x="910440" y="1922760"/>
            <a:ext cx="2973600" cy="36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1. The causality is problematic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04" name="CustomShape 3"/>
          <p:cNvSpPr/>
          <p:nvPr/>
        </p:nvSpPr>
        <p:spPr>
          <a:xfrm>
            <a:off x="6629400" y="2015280"/>
            <a:ext cx="832320" cy="79560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y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05" name="CustomShape 4"/>
          <p:cNvSpPr/>
          <p:nvPr/>
        </p:nvSpPr>
        <p:spPr>
          <a:xfrm>
            <a:off x="9224640" y="2015280"/>
            <a:ext cx="899640" cy="79560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M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06" name="CustomShape 5"/>
          <p:cNvSpPr/>
          <p:nvPr/>
        </p:nvSpPr>
        <p:spPr>
          <a:xfrm flipH="1">
            <a:off x="7461720" y="2413800"/>
            <a:ext cx="17600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chemeClr val="accent1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07" name="CustomShape 6"/>
          <p:cNvSpPr/>
          <p:nvPr/>
        </p:nvSpPr>
        <p:spPr>
          <a:xfrm>
            <a:off x="6629400" y="3210840"/>
            <a:ext cx="832320" cy="79560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y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08" name="CustomShape 7"/>
          <p:cNvSpPr/>
          <p:nvPr/>
        </p:nvSpPr>
        <p:spPr>
          <a:xfrm>
            <a:off x="9224640" y="3210840"/>
            <a:ext cx="899640" cy="79560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M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09" name="CustomShape 8"/>
          <p:cNvSpPr/>
          <p:nvPr/>
        </p:nvSpPr>
        <p:spPr>
          <a:xfrm flipH="1">
            <a:off x="7461720" y="3609360"/>
            <a:ext cx="17600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round/>
            <a:headEnd len="med" type="triangle" w="med"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10" name="CustomShape 9"/>
          <p:cNvSpPr/>
          <p:nvPr/>
        </p:nvSpPr>
        <p:spPr>
          <a:xfrm>
            <a:off x="8111520" y="2918160"/>
            <a:ext cx="454320" cy="36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OR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11" name="CustomShape 10"/>
          <p:cNvSpPr/>
          <p:nvPr/>
        </p:nvSpPr>
        <p:spPr>
          <a:xfrm>
            <a:off x="6629400" y="4482720"/>
            <a:ext cx="832320" cy="79560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y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12" name="CustomShape 11"/>
          <p:cNvSpPr/>
          <p:nvPr/>
        </p:nvSpPr>
        <p:spPr>
          <a:xfrm>
            <a:off x="9224640" y="4482720"/>
            <a:ext cx="899640" cy="79560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M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13" name="CustomShape 12"/>
          <p:cNvSpPr/>
          <p:nvPr/>
        </p:nvSpPr>
        <p:spPr>
          <a:xfrm>
            <a:off x="7463160" y="4881240"/>
            <a:ext cx="17600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chemeClr val="accent1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14" name="CustomShape 13"/>
          <p:cNvSpPr/>
          <p:nvPr/>
        </p:nvSpPr>
        <p:spPr>
          <a:xfrm>
            <a:off x="8111520" y="4221360"/>
            <a:ext cx="454320" cy="36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OR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15" name="CustomShape 14"/>
          <p:cNvSpPr/>
          <p:nvPr/>
        </p:nvSpPr>
        <p:spPr>
          <a:xfrm>
            <a:off x="6629400" y="5754960"/>
            <a:ext cx="832320" cy="79560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y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16" name="CustomShape 15"/>
          <p:cNvSpPr/>
          <p:nvPr/>
        </p:nvSpPr>
        <p:spPr>
          <a:xfrm>
            <a:off x="9224640" y="5754960"/>
            <a:ext cx="899640" cy="79560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M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17" name="CustomShape 16"/>
          <p:cNvSpPr/>
          <p:nvPr/>
        </p:nvSpPr>
        <p:spPr>
          <a:xfrm>
            <a:off x="7463160" y="6153480"/>
            <a:ext cx="17600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chemeClr val="accent1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18" name="CustomShape 17"/>
          <p:cNvSpPr/>
          <p:nvPr/>
        </p:nvSpPr>
        <p:spPr>
          <a:xfrm>
            <a:off x="3958200" y="5754960"/>
            <a:ext cx="899640" cy="79560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M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19" name="CustomShape 18"/>
          <p:cNvSpPr/>
          <p:nvPr/>
        </p:nvSpPr>
        <p:spPr>
          <a:xfrm>
            <a:off x="4867920" y="6153480"/>
            <a:ext cx="17600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chemeClr val="accent1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20" name="CustomShape 19"/>
          <p:cNvSpPr/>
          <p:nvPr/>
        </p:nvSpPr>
        <p:spPr>
          <a:xfrm>
            <a:off x="9282600" y="5332680"/>
            <a:ext cx="783360" cy="36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Blood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21" name="CustomShape 20"/>
          <p:cNvSpPr/>
          <p:nvPr/>
        </p:nvSpPr>
        <p:spPr>
          <a:xfrm>
            <a:off x="4083120" y="5279760"/>
            <a:ext cx="783360" cy="36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Brain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123" dur="indefinite" restart="never" nodeType="tmRoot">
          <p:childTnLst>
            <p:seq>
              <p:cTn id="1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2" name="CustomShape 1"/>
          <p:cNvSpPr/>
          <p:nvPr/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CpG Methylation in the twin model: Caveats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523" name="CustomShape 2"/>
          <p:cNvSpPr/>
          <p:nvPr/>
        </p:nvSpPr>
        <p:spPr>
          <a:xfrm>
            <a:off x="948960" y="1922760"/>
            <a:ext cx="4698720" cy="912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The causality is problematic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The DZ and MZ might behave largely additive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125" dur="indefinite" restart="never" nodeType="tmRoot">
          <p:childTnLst>
            <p:seq>
              <p:cTn id="1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CustomShape 1"/>
          <p:cNvSpPr/>
          <p:nvPr/>
        </p:nvSpPr>
        <p:spPr>
          <a:xfrm>
            <a:off x="819360" y="12470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7" name="CustomShape 2"/>
          <p:cNvSpPr/>
          <p:nvPr/>
        </p:nvSpPr>
        <p:spPr>
          <a:xfrm>
            <a:off x="817560" y="14230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8" name="CustomShape 3"/>
          <p:cNvSpPr/>
          <p:nvPr/>
        </p:nvSpPr>
        <p:spPr>
          <a:xfrm>
            <a:off x="815400" y="15991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9" name="CustomShape 4"/>
          <p:cNvSpPr/>
          <p:nvPr/>
        </p:nvSpPr>
        <p:spPr>
          <a:xfrm>
            <a:off x="946080" y="17416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0" name="CustomShape 5"/>
          <p:cNvSpPr/>
          <p:nvPr/>
        </p:nvSpPr>
        <p:spPr>
          <a:xfrm>
            <a:off x="955800" y="19296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1" name="CustomShape 6"/>
          <p:cNvSpPr/>
          <p:nvPr/>
        </p:nvSpPr>
        <p:spPr>
          <a:xfrm>
            <a:off x="847080" y="21060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2" name="CustomShape 7"/>
          <p:cNvSpPr/>
          <p:nvPr/>
        </p:nvSpPr>
        <p:spPr>
          <a:xfrm>
            <a:off x="845280" y="22820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3" name="CustomShape 8"/>
          <p:cNvSpPr/>
          <p:nvPr/>
        </p:nvSpPr>
        <p:spPr>
          <a:xfrm>
            <a:off x="843120" y="24699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4" name="CustomShape 9"/>
          <p:cNvSpPr/>
          <p:nvPr/>
        </p:nvSpPr>
        <p:spPr>
          <a:xfrm>
            <a:off x="1244880" y="12211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265" name="CustomShape 10"/>
          <p:cNvSpPr/>
          <p:nvPr/>
        </p:nvSpPr>
        <p:spPr>
          <a:xfrm>
            <a:off x="1243080" y="13971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266" name="CustomShape 11"/>
          <p:cNvSpPr/>
          <p:nvPr/>
        </p:nvSpPr>
        <p:spPr>
          <a:xfrm>
            <a:off x="1240920" y="15735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267" name="CustomShape 12"/>
          <p:cNvSpPr/>
          <p:nvPr/>
        </p:nvSpPr>
        <p:spPr>
          <a:xfrm>
            <a:off x="1145880" y="17280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268" name="CustomShape 13"/>
          <p:cNvSpPr/>
          <p:nvPr/>
        </p:nvSpPr>
        <p:spPr>
          <a:xfrm>
            <a:off x="1167840" y="19159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269" name="CustomShape 14"/>
          <p:cNvSpPr/>
          <p:nvPr/>
        </p:nvSpPr>
        <p:spPr>
          <a:xfrm>
            <a:off x="1272600" y="20919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270" name="CustomShape 15"/>
          <p:cNvSpPr/>
          <p:nvPr/>
        </p:nvSpPr>
        <p:spPr>
          <a:xfrm>
            <a:off x="1270800" y="22683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271" name="CustomShape 16"/>
          <p:cNvSpPr/>
          <p:nvPr/>
        </p:nvSpPr>
        <p:spPr>
          <a:xfrm>
            <a:off x="1268640" y="24562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272" name="CustomShape 17"/>
          <p:cNvSpPr/>
          <p:nvPr/>
        </p:nvSpPr>
        <p:spPr>
          <a:xfrm>
            <a:off x="1708200" y="11854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3" name="CustomShape 18"/>
          <p:cNvSpPr/>
          <p:nvPr/>
        </p:nvSpPr>
        <p:spPr>
          <a:xfrm>
            <a:off x="1706040" y="13618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4" name="CustomShape 19"/>
          <p:cNvSpPr/>
          <p:nvPr/>
        </p:nvSpPr>
        <p:spPr>
          <a:xfrm>
            <a:off x="1704240" y="15379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5" name="CustomShape 20"/>
          <p:cNvSpPr/>
          <p:nvPr/>
        </p:nvSpPr>
        <p:spPr>
          <a:xfrm>
            <a:off x="1834920" y="16804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6" name="CustomShape 21"/>
          <p:cNvSpPr/>
          <p:nvPr/>
        </p:nvSpPr>
        <p:spPr>
          <a:xfrm>
            <a:off x="1844640" y="18684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7" name="CustomShape 22"/>
          <p:cNvSpPr/>
          <p:nvPr/>
        </p:nvSpPr>
        <p:spPr>
          <a:xfrm>
            <a:off x="1735920" y="20444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8" name="CustomShape 23"/>
          <p:cNvSpPr/>
          <p:nvPr/>
        </p:nvSpPr>
        <p:spPr>
          <a:xfrm>
            <a:off x="1733760" y="22208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9" name="CustomShape 24"/>
          <p:cNvSpPr/>
          <p:nvPr/>
        </p:nvSpPr>
        <p:spPr>
          <a:xfrm>
            <a:off x="1731960" y="24087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0" name="CustomShape 25"/>
          <p:cNvSpPr/>
          <p:nvPr/>
        </p:nvSpPr>
        <p:spPr>
          <a:xfrm>
            <a:off x="2133720" y="11599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281" name="CustomShape 26"/>
          <p:cNvSpPr/>
          <p:nvPr/>
        </p:nvSpPr>
        <p:spPr>
          <a:xfrm>
            <a:off x="2131560" y="13359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282" name="CustomShape 27"/>
          <p:cNvSpPr/>
          <p:nvPr/>
        </p:nvSpPr>
        <p:spPr>
          <a:xfrm>
            <a:off x="2129760" y="15120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283" name="CustomShape 28"/>
          <p:cNvSpPr/>
          <p:nvPr/>
        </p:nvSpPr>
        <p:spPr>
          <a:xfrm>
            <a:off x="2034720" y="16664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284" name="CustomShape 29"/>
          <p:cNvSpPr/>
          <p:nvPr/>
        </p:nvSpPr>
        <p:spPr>
          <a:xfrm>
            <a:off x="2056320" y="18543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285" name="CustomShape 30"/>
          <p:cNvSpPr/>
          <p:nvPr/>
        </p:nvSpPr>
        <p:spPr>
          <a:xfrm>
            <a:off x="2161440" y="20307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286" name="CustomShape 31"/>
          <p:cNvSpPr/>
          <p:nvPr/>
        </p:nvSpPr>
        <p:spPr>
          <a:xfrm>
            <a:off x="2159280" y="22068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287" name="CustomShape 32"/>
          <p:cNvSpPr/>
          <p:nvPr/>
        </p:nvSpPr>
        <p:spPr>
          <a:xfrm>
            <a:off x="2157480" y="23947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288" name="CustomShape 33"/>
          <p:cNvSpPr/>
          <p:nvPr/>
        </p:nvSpPr>
        <p:spPr>
          <a:xfrm>
            <a:off x="2608560" y="11955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9" name="CustomShape 34"/>
          <p:cNvSpPr/>
          <p:nvPr/>
        </p:nvSpPr>
        <p:spPr>
          <a:xfrm>
            <a:off x="2606760" y="13716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0" name="CustomShape 35"/>
          <p:cNvSpPr/>
          <p:nvPr/>
        </p:nvSpPr>
        <p:spPr>
          <a:xfrm>
            <a:off x="2604600" y="15476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1" name="CustomShape 36"/>
          <p:cNvSpPr/>
          <p:nvPr/>
        </p:nvSpPr>
        <p:spPr>
          <a:xfrm>
            <a:off x="2735280" y="16902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2" name="CustomShape 37"/>
          <p:cNvSpPr/>
          <p:nvPr/>
        </p:nvSpPr>
        <p:spPr>
          <a:xfrm>
            <a:off x="2745360" y="18781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3" name="CustomShape 38"/>
          <p:cNvSpPr/>
          <p:nvPr/>
        </p:nvSpPr>
        <p:spPr>
          <a:xfrm>
            <a:off x="2636280" y="20545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4" name="CustomShape 39"/>
          <p:cNvSpPr/>
          <p:nvPr/>
        </p:nvSpPr>
        <p:spPr>
          <a:xfrm>
            <a:off x="2634480" y="22305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5" name="CustomShape 40"/>
          <p:cNvSpPr/>
          <p:nvPr/>
        </p:nvSpPr>
        <p:spPr>
          <a:xfrm>
            <a:off x="2632320" y="24184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6" name="CustomShape 41"/>
          <p:cNvSpPr/>
          <p:nvPr/>
        </p:nvSpPr>
        <p:spPr>
          <a:xfrm>
            <a:off x="3034080" y="11696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297" name="CustomShape 42"/>
          <p:cNvSpPr/>
          <p:nvPr/>
        </p:nvSpPr>
        <p:spPr>
          <a:xfrm>
            <a:off x="3032280" y="13460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298" name="CustomShape 43"/>
          <p:cNvSpPr/>
          <p:nvPr/>
        </p:nvSpPr>
        <p:spPr>
          <a:xfrm>
            <a:off x="3030120" y="15220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299" name="CustomShape 44"/>
          <p:cNvSpPr/>
          <p:nvPr/>
        </p:nvSpPr>
        <p:spPr>
          <a:xfrm>
            <a:off x="2935080" y="16765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300" name="CustomShape 45"/>
          <p:cNvSpPr/>
          <p:nvPr/>
        </p:nvSpPr>
        <p:spPr>
          <a:xfrm>
            <a:off x="2957040" y="18644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301" name="CustomShape 46"/>
          <p:cNvSpPr/>
          <p:nvPr/>
        </p:nvSpPr>
        <p:spPr>
          <a:xfrm>
            <a:off x="3061800" y="20404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302" name="CustomShape 47"/>
          <p:cNvSpPr/>
          <p:nvPr/>
        </p:nvSpPr>
        <p:spPr>
          <a:xfrm>
            <a:off x="3060000" y="22168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303" name="CustomShape 48"/>
          <p:cNvSpPr/>
          <p:nvPr/>
        </p:nvSpPr>
        <p:spPr>
          <a:xfrm>
            <a:off x="3057840" y="24048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304" name="CustomShape 49"/>
          <p:cNvSpPr/>
          <p:nvPr/>
        </p:nvSpPr>
        <p:spPr>
          <a:xfrm>
            <a:off x="3485520" y="11934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5" name="CustomShape 50"/>
          <p:cNvSpPr/>
          <p:nvPr/>
        </p:nvSpPr>
        <p:spPr>
          <a:xfrm>
            <a:off x="3483360" y="13698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6" name="CustomShape 51"/>
          <p:cNvSpPr/>
          <p:nvPr/>
        </p:nvSpPr>
        <p:spPr>
          <a:xfrm>
            <a:off x="3481560" y="15458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7" name="CustomShape 52"/>
          <p:cNvSpPr/>
          <p:nvPr/>
        </p:nvSpPr>
        <p:spPr>
          <a:xfrm>
            <a:off x="3612240" y="16884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8" name="CustomShape 53"/>
          <p:cNvSpPr/>
          <p:nvPr/>
        </p:nvSpPr>
        <p:spPr>
          <a:xfrm>
            <a:off x="3621960" y="18763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9" name="CustomShape 54"/>
          <p:cNvSpPr/>
          <p:nvPr/>
        </p:nvSpPr>
        <p:spPr>
          <a:xfrm>
            <a:off x="3513240" y="20523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0" name="CustomShape 55"/>
          <p:cNvSpPr/>
          <p:nvPr/>
        </p:nvSpPr>
        <p:spPr>
          <a:xfrm>
            <a:off x="3511080" y="22287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1" name="CustomShape 56"/>
          <p:cNvSpPr/>
          <p:nvPr/>
        </p:nvSpPr>
        <p:spPr>
          <a:xfrm>
            <a:off x="3509280" y="24166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2" name="CustomShape 57"/>
          <p:cNvSpPr/>
          <p:nvPr/>
        </p:nvSpPr>
        <p:spPr>
          <a:xfrm>
            <a:off x="3911040" y="11678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313" name="CustomShape 58"/>
          <p:cNvSpPr/>
          <p:nvPr/>
        </p:nvSpPr>
        <p:spPr>
          <a:xfrm>
            <a:off x="3908880" y="13438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314" name="CustomShape 59"/>
          <p:cNvSpPr/>
          <p:nvPr/>
        </p:nvSpPr>
        <p:spPr>
          <a:xfrm>
            <a:off x="3907080" y="15199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315" name="CustomShape 60"/>
          <p:cNvSpPr/>
          <p:nvPr/>
        </p:nvSpPr>
        <p:spPr>
          <a:xfrm>
            <a:off x="3812040" y="16743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316" name="CustomShape 61"/>
          <p:cNvSpPr/>
          <p:nvPr/>
        </p:nvSpPr>
        <p:spPr>
          <a:xfrm>
            <a:off x="3833640" y="18622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317" name="CustomShape 62"/>
          <p:cNvSpPr/>
          <p:nvPr/>
        </p:nvSpPr>
        <p:spPr>
          <a:xfrm>
            <a:off x="3938760" y="20386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318" name="CustomShape 63"/>
          <p:cNvSpPr/>
          <p:nvPr/>
        </p:nvSpPr>
        <p:spPr>
          <a:xfrm>
            <a:off x="3936600" y="22147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319" name="CustomShape 64"/>
          <p:cNvSpPr/>
          <p:nvPr/>
        </p:nvSpPr>
        <p:spPr>
          <a:xfrm>
            <a:off x="3934800" y="24026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320" name="CustomShape 65"/>
          <p:cNvSpPr/>
          <p:nvPr/>
        </p:nvSpPr>
        <p:spPr>
          <a:xfrm>
            <a:off x="4384080" y="13320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1" name="CustomShape 66"/>
          <p:cNvSpPr/>
          <p:nvPr/>
        </p:nvSpPr>
        <p:spPr>
          <a:xfrm>
            <a:off x="4381920" y="15080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2" name="CustomShape 67"/>
          <p:cNvSpPr/>
          <p:nvPr/>
        </p:nvSpPr>
        <p:spPr>
          <a:xfrm>
            <a:off x="4512600" y="16506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3" name="CustomShape 68"/>
          <p:cNvSpPr/>
          <p:nvPr/>
        </p:nvSpPr>
        <p:spPr>
          <a:xfrm>
            <a:off x="4522680" y="18385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4" name="CustomShape 69"/>
          <p:cNvSpPr/>
          <p:nvPr/>
        </p:nvSpPr>
        <p:spPr>
          <a:xfrm>
            <a:off x="4413600" y="20149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5" name="CustomShape 70"/>
          <p:cNvSpPr/>
          <p:nvPr/>
        </p:nvSpPr>
        <p:spPr>
          <a:xfrm>
            <a:off x="4411800" y="21909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6" name="CustomShape 71"/>
          <p:cNvSpPr/>
          <p:nvPr/>
        </p:nvSpPr>
        <p:spPr>
          <a:xfrm>
            <a:off x="4409640" y="23788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7" name="CustomShape 72"/>
          <p:cNvSpPr/>
          <p:nvPr/>
        </p:nvSpPr>
        <p:spPr>
          <a:xfrm>
            <a:off x="4809600" y="13064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328" name="CustomShape 73"/>
          <p:cNvSpPr/>
          <p:nvPr/>
        </p:nvSpPr>
        <p:spPr>
          <a:xfrm>
            <a:off x="4807440" y="14824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329" name="CustomShape 74"/>
          <p:cNvSpPr/>
          <p:nvPr/>
        </p:nvSpPr>
        <p:spPr>
          <a:xfrm>
            <a:off x="4712400" y="16369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330" name="CustomShape 75"/>
          <p:cNvSpPr/>
          <p:nvPr/>
        </p:nvSpPr>
        <p:spPr>
          <a:xfrm>
            <a:off x="4734360" y="18248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331" name="CustomShape 76"/>
          <p:cNvSpPr/>
          <p:nvPr/>
        </p:nvSpPr>
        <p:spPr>
          <a:xfrm>
            <a:off x="4839120" y="20008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332" name="CustomShape 77"/>
          <p:cNvSpPr/>
          <p:nvPr/>
        </p:nvSpPr>
        <p:spPr>
          <a:xfrm>
            <a:off x="4837320" y="21772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333" name="CustomShape 78"/>
          <p:cNvSpPr/>
          <p:nvPr/>
        </p:nvSpPr>
        <p:spPr>
          <a:xfrm>
            <a:off x="4835160" y="23652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334" name="CustomShape 79"/>
          <p:cNvSpPr/>
          <p:nvPr/>
        </p:nvSpPr>
        <p:spPr>
          <a:xfrm>
            <a:off x="5308200" y="13420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35" name="CustomShape 80"/>
          <p:cNvSpPr/>
          <p:nvPr/>
        </p:nvSpPr>
        <p:spPr>
          <a:xfrm>
            <a:off x="5306400" y="15181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36" name="CustomShape 81"/>
          <p:cNvSpPr/>
          <p:nvPr/>
        </p:nvSpPr>
        <p:spPr>
          <a:xfrm>
            <a:off x="5437080" y="16606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37" name="CustomShape 82"/>
          <p:cNvSpPr/>
          <p:nvPr/>
        </p:nvSpPr>
        <p:spPr>
          <a:xfrm>
            <a:off x="5446800" y="18486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38" name="CustomShape 83"/>
          <p:cNvSpPr/>
          <p:nvPr/>
        </p:nvSpPr>
        <p:spPr>
          <a:xfrm>
            <a:off x="5338080" y="20246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39" name="CustomShape 84"/>
          <p:cNvSpPr/>
          <p:nvPr/>
        </p:nvSpPr>
        <p:spPr>
          <a:xfrm>
            <a:off x="5335920" y="22010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40" name="CustomShape 85"/>
          <p:cNvSpPr/>
          <p:nvPr/>
        </p:nvSpPr>
        <p:spPr>
          <a:xfrm>
            <a:off x="5334120" y="23889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41" name="CustomShape 86"/>
          <p:cNvSpPr/>
          <p:nvPr/>
        </p:nvSpPr>
        <p:spPr>
          <a:xfrm>
            <a:off x="5733720" y="13161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342" name="CustomShape 87"/>
          <p:cNvSpPr/>
          <p:nvPr/>
        </p:nvSpPr>
        <p:spPr>
          <a:xfrm>
            <a:off x="5731920" y="14922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343" name="CustomShape 88"/>
          <p:cNvSpPr/>
          <p:nvPr/>
        </p:nvSpPr>
        <p:spPr>
          <a:xfrm>
            <a:off x="5636880" y="16466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344" name="CustomShape 89"/>
          <p:cNvSpPr/>
          <p:nvPr/>
        </p:nvSpPr>
        <p:spPr>
          <a:xfrm>
            <a:off x="5658480" y="18349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345" name="CustomShape 90"/>
          <p:cNvSpPr/>
          <p:nvPr/>
        </p:nvSpPr>
        <p:spPr>
          <a:xfrm>
            <a:off x="5763600" y="20109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346" name="CustomShape 91"/>
          <p:cNvSpPr/>
          <p:nvPr/>
        </p:nvSpPr>
        <p:spPr>
          <a:xfrm>
            <a:off x="5761440" y="21870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347" name="CustomShape 92"/>
          <p:cNvSpPr/>
          <p:nvPr/>
        </p:nvSpPr>
        <p:spPr>
          <a:xfrm>
            <a:off x="5759640" y="23749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348" name="CustomShape 93"/>
          <p:cNvSpPr/>
          <p:nvPr/>
        </p:nvSpPr>
        <p:spPr>
          <a:xfrm>
            <a:off x="6197040" y="13755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49" name="CustomShape 94"/>
          <p:cNvSpPr/>
          <p:nvPr/>
        </p:nvSpPr>
        <p:spPr>
          <a:xfrm>
            <a:off x="6194880" y="15516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0" name="CustomShape 95"/>
          <p:cNvSpPr/>
          <p:nvPr/>
        </p:nvSpPr>
        <p:spPr>
          <a:xfrm>
            <a:off x="6325560" y="16941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1" name="CustomShape 96"/>
          <p:cNvSpPr/>
          <p:nvPr/>
        </p:nvSpPr>
        <p:spPr>
          <a:xfrm>
            <a:off x="6335640" y="18820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2" name="CustomShape 97"/>
          <p:cNvSpPr/>
          <p:nvPr/>
        </p:nvSpPr>
        <p:spPr>
          <a:xfrm>
            <a:off x="6226560" y="20584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3" name="CustomShape 98"/>
          <p:cNvSpPr/>
          <p:nvPr/>
        </p:nvSpPr>
        <p:spPr>
          <a:xfrm>
            <a:off x="6224760" y="22345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4" name="CustomShape 99"/>
          <p:cNvSpPr/>
          <p:nvPr/>
        </p:nvSpPr>
        <p:spPr>
          <a:xfrm>
            <a:off x="6222600" y="24224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5" name="CustomShape 100"/>
          <p:cNvSpPr/>
          <p:nvPr/>
        </p:nvSpPr>
        <p:spPr>
          <a:xfrm>
            <a:off x="6622560" y="13500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356" name="CustomShape 101"/>
          <p:cNvSpPr/>
          <p:nvPr/>
        </p:nvSpPr>
        <p:spPr>
          <a:xfrm>
            <a:off x="6620400" y="15260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357" name="CustomShape 102"/>
          <p:cNvSpPr/>
          <p:nvPr/>
        </p:nvSpPr>
        <p:spPr>
          <a:xfrm>
            <a:off x="6525360" y="16804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358" name="CustomShape 103"/>
          <p:cNvSpPr/>
          <p:nvPr/>
        </p:nvSpPr>
        <p:spPr>
          <a:xfrm>
            <a:off x="6547320" y="18684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359" name="CustomShape 104"/>
          <p:cNvSpPr/>
          <p:nvPr/>
        </p:nvSpPr>
        <p:spPr>
          <a:xfrm>
            <a:off x="6652080" y="20444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360" name="CustomShape 105"/>
          <p:cNvSpPr/>
          <p:nvPr/>
        </p:nvSpPr>
        <p:spPr>
          <a:xfrm>
            <a:off x="6650280" y="22208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361" name="CustomShape 106"/>
          <p:cNvSpPr/>
          <p:nvPr/>
        </p:nvSpPr>
        <p:spPr>
          <a:xfrm>
            <a:off x="6648120" y="24087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362" name="CustomShape 107"/>
          <p:cNvSpPr/>
          <p:nvPr/>
        </p:nvSpPr>
        <p:spPr>
          <a:xfrm>
            <a:off x="7038000" y="13737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63" name="CustomShape 108"/>
          <p:cNvSpPr/>
          <p:nvPr/>
        </p:nvSpPr>
        <p:spPr>
          <a:xfrm>
            <a:off x="7036200" y="15498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64" name="CustomShape 109"/>
          <p:cNvSpPr/>
          <p:nvPr/>
        </p:nvSpPr>
        <p:spPr>
          <a:xfrm>
            <a:off x="7166880" y="16923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65" name="CustomShape 110"/>
          <p:cNvSpPr/>
          <p:nvPr/>
        </p:nvSpPr>
        <p:spPr>
          <a:xfrm>
            <a:off x="7176600" y="18802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66" name="CustomShape 111"/>
          <p:cNvSpPr/>
          <p:nvPr/>
        </p:nvSpPr>
        <p:spPr>
          <a:xfrm>
            <a:off x="7067880" y="20563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67" name="CustomShape 112"/>
          <p:cNvSpPr/>
          <p:nvPr/>
        </p:nvSpPr>
        <p:spPr>
          <a:xfrm>
            <a:off x="7065720" y="22327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68" name="CustomShape 113"/>
          <p:cNvSpPr/>
          <p:nvPr/>
        </p:nvSpPr>
        <p:spPr>
          <a:xfrm>
            <a:off x="7063920" y="24206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69" name="CustomShape 114"/>
          <p:cNvSpPr/>
          <p:nvPr/>
        </p:nvSpPr>
        <p:spPr>
          <a:xfrm>
            <a:off x="7463520" y="13478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370" name="CustomShape 115"/>
          <p:cNvSpPr/>
          <p:nvPr/>
        </p:nvSpPr>
        <p:spPr>
          <a:xfrm>
            <a:off x="7461720" y="15238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371" name="CustomShape 116"/>
          <p:cNvSpPr/>
          <p:nvPr/>
        </p:nvSpPr>
        <p:spPr>
          <a:xfrm>
            <a:off x="7366680" y="16783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372" name="CustomShape 117"/>
          <p:cNvSpPr/>
          <p:nvPr/>
        </p:nvSpPr>
        <p:spPr>
          <a:xfrm>
            <a:off x="7388280" y="18662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373" name="CustomShape 118"/>
          <p:cNvSpPr/>
          <p:nvPr/>
        </p:nvSpPr>
        <p:spPr>
          <a:xfrm>
            <a:off x="7493400" y="20426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374" name="CustomShape 119"/>
          <p:cNvSpPr/>
          <p:nvPr/>
        </p:nvSpPr>
        <p:spPr>
          <a:xfrm>
            <a:off x="7491240" y="22186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375" name="CustomShape 120"/>
          <p:cNvSpPr/>
          <p:nvPr/>
        </p:nvSpPr>
        <p:spPr>
          <a:xfrm>
            <a:off x="7489440" y="24066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376" name="CustomShape 121"/>
          <p:cNvSpPr/>
          <p:nvPr/>
        </p:nvSpPr>
        <p:spPr>
          <a:xfrm>
            <a:off x="7998120" y="14191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7" name="CustomShape 122"/>
          <p:cNvSpPr/>
          <p:nvPr/>
        </p:nvSpPr>
        <p:spPr>
          <a:xfrm>
            <a:off x="7995960" y="15951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8" name="CustomShape 123"/>
          <p:cNvSpPr/>
          <p:nvPr/>
        </p:nvSpPr>
        <p:spPr>
          <a:xfrm>
            <a:off x="8126640" y="17377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9" name="CustomShape 124"/>
          <p:cNvSpPr/>
          <p:nvPr/>
        </p:nvSpPr>
        <p:spPr>
          <a:xfrm>
            <a:off x="8136720" y="19256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80" name="CustomShape 125"/>
          <p:cNvSpPr/>
          <p:nvPr/>
        </p:nvSpPr>
        <p:spPr>
          <a:xfrm>
            <a:off x="8027640" y="21020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81" name="CustomShape 126"/>
          <p:cNvSpPr/>
          <p:nvPr/>
        </p:nvSpPr>
        <p:spPr>
          <a:xfrm>
            <a:off x="8025840" y="22780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82" name="CustomShape 127"/>
          <p:cNvSpPr/>
          <p:nvPr/>
        </p:nvSpPr>
        <p:spPr>
          <a:xfrm>
            <a:off x="8023680" y="24660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83" name="CustomShape 128"/>
          <p:cNvSpPr/>
          <p:nvPr/>
        </p:nvSpPr>
        <p:spPr>
          <a:xfrm>
            <a:off x="8423640" y="13935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384" name="CustomShape 129"/>
          <p:cNvSpPr/>
          <p:nvPr/>
        </p:nvSpPr>
        <p:spPr>
          <a:xfrm>
            <a:off x="8421480" y="15696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385" name="CustomShape 130"/>
          <p:cNvSpPr/>
          <p:nvPr/>
        </p:nvSpPr>
        <p:spPr>
          <a:xfrm>
            <a:off x="8326440" y="17240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386" name="CustomShape 131"/>
          <p:cNvSpPr/>
          <p:nvPr/>
        </p:nvSpPr>
        <p:spPr>
          <a:xfrm>
            <a:off x="8348400" y="19119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387" name="CustomShape 132"/>
          <p:cNvSpPr/>
          <p:nvPr/>
        </p:nvSpPr>
        <p:spPr>
          <a:xfrm>
            <a:off x="8453160" y="20880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388" name="CustomShape 133"/>
          <p:cNvSpPr/>
          <p:nvPr/>
        </p:nvSpPr>
        <p:spPr>
          <a:xfrm>
            <a:off x="8451360" y="22644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389" name="CustomShape 134"/>
          <p:cNvSpPr/>
          <p:nvPr/>
        </p:nvSpPr>
        <p:spPr>
          <a:xfrm>
            <a:off x="8449200" y="24523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390" name="CustomShape 135"/>
          <p:cNvSpPr/>
          <p:nvPr/>
        </p:nvSpPr>
        <p:spPr>
          <a:xfrm>
            <a:off x="8839080" y="13935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91" name="CustomShape 136"/>
          <p:cNvSpPr/>
          <p:nvPr/>
        </p:nvSpPr>
        <p:spPr>
          <a:xfrm>
            <a:off x="8837280" y="15696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92" name="CustomShape 137"/>
          <p:cNvSpPr/>
          <p:nvPr/>
        </p:nvSpPr>
        <p:spPr>
          <a:xfrm>
            <a:off x="8967960" y="17121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93" name="CustomShape 138"/>
          <p:cNvSpPr/>
          <p:nvPr/>
        </p:nvSpPr>
        <p:spPr>
          <a:xfrm>
            <a:off x="8977680" y="19000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94" name="CustomShape 139"/>
          <p:cNvSpPr/>
          <p:nvPr/>
        </p:nvSpPr>
        <p:spPr>
          <a:xfrm>
            <a:off x="8868960" y="20761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95" name="CustomShape 140"/>
          <p:cNvSpPr/>
          <p:nvPr/>
        </p:nvSpPr>
        <p:spPr>
          <a:xfrm>
            <a:off x="8866800" y="22525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96" name="CustomShape 141"/>
          <p:cNvSpPr/>
          <p:nvPr/>
        </p:nvSpPr>
        <p:spPr>
          <a:xfrm>
            <a:off x="9264600" y="13676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397" name="CustomShape 142"/>
          <p:cNvSpPr/>
          <p:nvPr/>
        </p:nvSpPr>
        <p:spPr>
          <a:xfrm>
            <a:off x="9262800" y="15436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398" name="CustomShape 143"/>
          <p:cNvSpPr/>
          <p:nvPr/>
        </p:nvSpPr>
        <p:spPr>
          <a:xfrm>
            <a:off x="9167760" y="16981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399" name="CustomShape 144"/>
          <p:cNvSpPr/>
          <p:nvPr/>
        </p:nvSpPr>
        <p:spPr>
          <a:xfrm>
            <a:off x="9189720" y="18860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400" name="CustomShape 145"/>
          <p:cNvSpPr/>
          <p:nvPr/>
        </p:nvSpPr>
        <p:spPr>
          <a:xfrm>
            <a:off x="9294480" y="20624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401" name="CustomShape 146"/>
          <p:cNvSpPr/>
          <p:nvPr/>
        </p:nvSpPr>
        <p:spPr>
          <a:xfrm>
            <a:off x="9292320" y="22384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402" name="CustomShape 147"/>
          <p:cNvSpPr/>
          <p:nvPr/>
        </p:nvSpPr>
        <p:spPr>
          <a:xfrm>
            <a:off x="9680400" y="14389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3" name="CustomShape 148"/>
          <p:cNvSpPr/>
          <p:nvPr/>
        </p:nvSpPr>
        <p:spPr>
          <a:xfrm>
            <a:off x="9678240" y="16149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4" name="CustomShape 149"/>
          <p:cNvSpPr/>
          <p:nvPr/>
        </p:nvSpPr>
        <p:spPr>
          <a:xfrm>
            <a:off x="9808920" y="17575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5" name="CustomShape 150"/>
          <p:cNvSpPr/>
          <p:nvPr/>
        </p:nvSpPr>
        <p:spPr>
          <a:xfrm>
            <a:off x="9819000" y="19454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6" name="CustomShape 151"/>
          <p:cNvSpPr/>
          <p:nvPr/>
        </p:nvSpPr>
        <p:spPr>
          <a:xfrm>
            <a:off x="9709920" y="21218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7" name="CustomShape 152"/>
          <p:cNvSpPr/>
          <p:nvPr/>
        </p:nvSpPr>
        <p:spPr>
          <a:xfrm>
            <a:off x="9708120" y="22978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8" name="CustomShape 153"/>
          <p:cNvSpPr/>
          <p:nvPr/>
        </p:nvSpPr>
        <p:spPr>
          <a:xfrm>
            <a:off x="10105920" y="14133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409" name="CustomShape 154"/>
          <p:cNvSpPr/>
          <p:nvPr/>
        </p:nvSpPr>
        <p:spPr>
          <a:xfrm>
            <a:off x="10103760" y="15894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410" name="CustomShape 155"/>
          <p:cNvSpPr/>
          <p:nvPr/>
        </p:nvSpPr>
        <p:spPr>
          <a:xfrm>
            <a:off x="10009080" y="17438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411" name="CustomShape 156"/>
          <p:cNvSpPr/>
          <p:nvPr/>
        </p:nvSpPr>
        <p:spPr>
          <a:xfrm>
            <a:off x="10030680" y="19317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412" name="CustomShape 157"/>
          <p:cNvSpPr/>
          <p:nvPr/>
        </p:nvSpPr>
        <p:spPr>
          <a:xfrm>
            <a:off x="10135440" y="21078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413" name="CustomShape 158"/>
          <p:cNvSpPr/>
          <p:nvPr/>
        </p:nvSpPr>
        <p:spPr>
          <a:xfrm>
            <a:off x="10133640" y="22842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414" name="CustomShape 159"/>
          <p:cNvSpPr/>
          <p:nvPr/>
        </p:nvSpPr>
        <p:spPr>
          <a:xfrm>
            <a:off x="803520" y="37605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15" name="CustomShape 160"/>
          <p:cNvSpPr/>
          <p:nvPr/>
        </p:nvSpPr>
        <p:spPr>
          <a:xfrm>
            <a:off x="801720" y="39366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16" name="CustomShape 161"/>
          <p:cNvSpPr/>
          <p:nvPr/>
        </p:nvSpPr>
        <p:spPr>
          <a:xfrm>
            <a:off x="932040" y="40791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17" name="CustomShape 162"/>
          <p:cNvSpPr/>
          <p:nvPr/>
        </p:nvSpPr>
        <p:spPr>
          <a:xfrm>
            <a:off x="942120" y="42670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18" name="CustomShape 163"/>
          <p:cNvSpPr/>
          <p:nvPr/>
        </p:nvSpPr>
        <p:spPr>
          <a:xfrm>
            <a:off x="833400" y="44434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19" name="CustomShape 164"/>
          <p:cNvSpPr/>
          <p:nvPr/>
        </p:nvSpPr>
        <p:spPr>
          <a:xfrm>
            <a:off x="831240" y="46195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20" name="CustomShape 165"/>
          <p:cNvSpPr/>
          <p:nvPr/>
        </p:nvSpPr>
        <p:spPr>
          <a:xfrm>
            <a:off x="1229040" y="37346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421" name="CustomShape 166"/>
          <p:cNvSpPr/>
          <p:nvPr/>
        </p:nvSpPr>
        <p:spPr>
          <a:xfrm>
            <a:off x="1227240" y="39110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422" name="CustomShape 167"/>
          <p:cNvSpPr/>
          <p:nvPr/>
        </p:nvSpPr>
        <p:spPr>
          <a:xfrm>
            <a:off x="1132200" y="40654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423" name="CustomShape 168"/>
          <p:cNvSpPr/>
          <p:nvPr/>
        </p:nvSpPr>
        <p:spPr>
          <a:xfrm>
            <a:off x="1153800" y="42534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424" name="CustomShape 169"/>
          <p:cNvSpPr/>
          <p:nvPr/>
        </p:nvSpPr>
        <p:spPr>
          <a:xfrm>
            <a:off x="1258920" y="44294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425" name="CustomShape 170"/>
          <p:cNvSpPr/>
          <p:nvPr/>
        </p:nvSpPr>
        <p:spPr>
          <a:xfrm>
            <a:off x="1256760" y="46054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426" name="CustomShape 171"/>
          <p:cNvSpPr/>
          <p:nvPr/>
        </p:nvSpPr>
        <p:spPr>
          <a:xfrm>
            <a:off x="1692360" y="36990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27" name="CustomShape 172"/>
          <p:cNvSpPr/>
          <p:nvPr/>
        </p:nvSpPr>
        <p:spPr>
          <a:xfrm>
            <a:off x="1690200" y="38754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28" name="CustomShape 173"/>
          <p:cNvSpPr/>
          <p:nvPr/>
        </p:nvSpPr>
        <p:spPr>
          <a:xfrm>
            <a:off x="1820880" y="40179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29" name="CustomShape 174"/>
          <p:cNvSpPr/>
          <p:nvPr/>
        </p:nvSpPr>
        <p:spPr>
          <a:xfrm>
            <a:off x="1830960" y="42058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30" name="CustomShape 175"/>
          <p:cNvSpPr/>
          <p:nvPr/>
        </p:nvSpPr>
        <p:spPr>
          <a:xfrm>
            <a:off x="1721880" y="43819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31" name="CustomShape 176"/>
          <p:cNvSpPr/>
          <p:nvPr/>
        </p:nvSpPr>
        <p:spPr>
          <a:xfrm>
            <a:off x="1720080" y="45579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32" name="CustomShape 177"/>
          <p:cNvSpPr/>
          <p:nvPr/>
        </p:nvSpPr>
        <p:spPr>
          <a:xfrm>
            <a:off x="2117880" y="36734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433" name="CustomShape 178"/>
          <p:cNvSpPr/>
          <p:nvPr/>
        </p:nvSpPr>
        <p:spPr>
          <a:xfrm>
            <a:off x="2115720" y="38494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434" name="CustomShape 179"/>
          <p:cNvSpPr/>
          <p:nvPr/>
        </p:nvSpPr>
        <p:spPr>
          <a:xfrm>
            <a:off x="2020680" y="40039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435" name="CustomShape 180"/>
          <p:cNvSpPr/>
          <p:nvPr/>
        </p:nvSpPr>
        <p:spPr>
          <a:xfrm>
            <a:off x="2042640" y="41918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436" name="CustomShape 181"/>
          <p:cNvSpPr/>
          <p:nvPr/>
        </p:nvSpPr>
        <p:spPr>
          <a:xfrm>
            <a:off x="2147400" y="43682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437" name="CustomShape 182"/>
          <p:cNvSpPr/>
          <p:nvPr/>
        </p:nvSpPr>
        <p:spPr>
          <a:xfrm>
            <a:off x="2145600" y="45442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438" name="CustomShape 183"/>
          <p:cNvSpPr/>
          <p:nvPr/>
        </p:nvSpPr>
        <p:spPr>
          <a:xfrm>
            <a:off x="2592720" y="37090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39" name="CustomShape 184"/>
          <p:cNvSpPr/>
          <p:nvPr/>
        </p:nvSpPr>
        <p:spPr>
          <a:xfrm>
            <a:off x="2590920" y="38851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40" name="CustomShape 185"/>
          <p:cNvSpPr/>
          <p:nvPr/>
        </p:nvSpPr>
        <p:spPr>
          <a:xfrm>
            <a:off x="2721600" y="40276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41" name="CustomShape 186"/>
          <p:cNvSpPr/>
          <p:nvPr/>
        </p:nvSpPr>
        <p:spPr>
          <a:xfrm>
            <a:off x="2731320" y="42156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42" name="CustomShape 187"/>
          <p:cNvSpPr/>
          <p:nvPr/>
        </p:nvSpPr>
        <p:spPr>
          <a:xfrm>
            <a:off x="2622600" y="43920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43" name="CustomShape 188"/>
          <p:cNvSpPr/>
          <p:nvPr/>
        </p:nvSpPr>
        <p:spPr>
          <a:xfrm>
            <a:off x="2620440" y="45680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44" name="CustomShape 189"/>
          <p:cNvSpPr/>
          <p:nvPr/>
        </p:nvSpPr>
        <p:spPr>
          <a:xfrm>
            <a:off x="3018240" y="36831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445" name="CustomShape 190"/>
          <p:cNvSpPr/>
          <p:nvPr/>
        </p:nvSpPr>
        <p:spPr>
          <a:xfrm>
            <a:off x="3016440" y="38595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446" name="CustomShape 191"/>
          <p:cNvSpPr/>
          <p:nvPr/>
        </p:nvSpPr>
        <p:spPr>
          <a:xfrm>
            <a:off x="2921400" y="40140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447" name="CustomShape 192"/>
          <p:cNvSpPr/>
          <p:nvPr/>
        </p:nvSpPr>
        <p:spPr>
          <a:xfrm>
            <a:off x="2943000" y="42019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448" name="CustomShape 193"/>
          <p:cNvSpPr/>
          <p:nvPr/>
        </p:nvSpPr>
        <p:spPr>
          <a:xfrm>
            <a:off x="3048120" y="43779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449" name="CustomShape 194"/>
          <p:cNvSpPr/>
          <p:nvPr/>
        </p:nvSpPr>
        <p:spPr>
          <a:xfrm>
            <a:off x="3045960" y="45543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450" name="CustomShape 195"/>
          <p:cNvSpPr/>
          <p:nvPr/>
        </p:nvSpPr>
        <p:spPr>
          <a:xfrm>
            <a:off x="3469680" y="37069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51" name="CustomShape 196"/>
          <p:cNvSpPr/>
          <p:nvPr/>
        </p:nvSpPr>
        <p:spPr>
          <a:xfrm>
            <a:off x="3467520" y="38833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52" name="CustomShape 197"/>
          <p:cNvSpPr/>
          <p:nvPr/>
        </p:nvSpPr>
        <p:spPr>
          <a:xfrm>
            <a:off x="3598200" y="40258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53" name="CustomShape 198"/>
          <p:cNvSpPr/>
          <p:nvPr/>
        </p:nvSpPr>
        <p:spPr>
          <a:xfrm>
            <a:off x="3608280" y="42138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54" name="CustomShape 199"/>
          <p:cNvSpPr/>
          <p:nvPr/>
        </p:nvSpPr>
        <p:spPr>
          <a:xfrm>
            <a:off x="3499200" y="43898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55" name="CustomShape 200"/>
          <p:cNvSpPr/>
          <p:nvPr/>
        </p:nvSpPr>
        <p:spPr>
          <a:xfrm>
            <a:off x="3497400" y="45658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56" name="CustomShape 201"/>
          <p:cNvSpPr/>
          <p:nvPr/>
        </p:nvSpPr>
        <p:spPr>
          <a:xfrm>
            <a:off x="3895200" y="36813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457" name="CustomShape 202"/>
          <p:cNvSpPr/>
          <p:nvPr/>
        </p:nvSpPr>
        <p:spPr>
          <a:xfrm>
            <a:off x="3893040" y="38574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458" name="CustomShape 203"/>
          <p:cNvSpPr/>
          <p:nvPr/>
        </p:nvSpPr>
        <p:spPr>
          <a:xfrm>
            <a:off x="3798000" y="40118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459" name="CustomShape 204"/>
          <p:cNvSpPr/>
          <p:nvPr/>
        </p:nvSpPr>
        <p:spPr>
          <a:xfrm>
            <a:off x="3819960" y="41997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460" name="CustomShape 205"/>
          <p:cNvSpPr/>
          <p:nvPr/>
        </p:nvSpPr>
        <p:spPr>
          <a:xfrm>
            <a:off x="3924720" y="43761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461" name="CustomShape 206"/>
          <p:cNvSpPr/>
          <p:nvPr/>
        </p:nvSpPr>
        <p:spPr>
          <a:xfrm>
            <a:off x="3922920" y="45522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462" name="CustomShape 207"/>
          <p:cNvSpPr/>
          <p:nvPr/>
        </p:nvSpPr>
        <p:spPr>
          <a:xfrm>
            <a:off x="4370040" y="36694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63" name="CustomShape 208"/>
          <p:cNvSpPr/>
          <p:nvPr/>
        </p:nvSpPr>
        <p:spPr>
          <a:xfrm>
            <a:off x="4368240" y="38455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64" name="CustomShape 209"/>
          <p:cNvSpPr/>
          <p:nvPr/>
        </p:nvSpPr>
        <p:spPr>
          <a:xfrm>
            <a:off x="4498920" y="39880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65" name="CustomShape 210"/>
          <p:cNvSpPr/>
          <p:nvPr/>
        </p:nvSpPr>
        <p:spPr>
          <a:xfrm>
            <a:off x="4508640" y="41760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66" name="CustomShape 211"/>
          <p:cNvSpPr/>
          <p:nvPr/>
        </p:nvSpPr>
        <p:spPr>
          <a:xfrm>
            <a:off x="4399920" y="43524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67" name="CustomShape 212"/>
          <p:cNvSpPr/>
          <p:nvPr/>
        </p:nvSpPr>
        <p:spPr>
          <a:xfrm>
            <a:off x="4397760" y="45284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68" name="CustomShape 213"/>
          <p:cNvSpPr/>
          <p:nvPr/>
        </p:nvSpPr>
        <p:spPr>
          <a:xfrm>
            <a:off x="4795560" y="36439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469" name="CustomShape 214"/>
          <p:cNvSpPr/>
          <p:nvPr/>
        </p:nvSpPr>
        <p:spPr>
          <a:xfrm>
            <a:off x="4793760" y="38199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470" name="CustomShape 215"/>
          <p:cNvSpPr/>
          <p:nvPr/>
        </p:nvSpPr>
        <p:spPr>
          <a:xfrm>
            <a:off x="4698720" y="39744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471" name="CustomShape 216"/>
          <p:cNvSpPr/>
          <p:nvPr/>
        </p:nvSpPr>
        <p:spPr>
          <a:xfrm>
            <a:off x="4720320" y="41623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472" name="CustomShape 217"/>
          <p:cNvSpPr/>
          <p:nvPr/>
        </p:nvSpPr>
        <p:spPr>
          <a:xfrm>
            <a:off x="4825440" y="43383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473" name="CustomShape 218"/>
          <p:cNvSpPr/>
          <p:nvPr/>
        </p:nvSpPr>
        <p:spPr>
          <a:xfrm>
            <a:off x="4823280" y="45147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474" name="CustomShape 219"/>
          <p:cNvSpPr/>
          <p:nvPr/>
        </p:nvSpPr>
        <p:spPr>
          <a:xfrm>
            <a:off x="5294520" y="36792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75" name="CustomShape 220"/>
          <p:cNvSpPr/>
          <p:nvPr/>
        </p:nvSpPr>
        <p:spPr>
          <a:xfrm>
            <a:off x="5292360" y="38556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76" name="CustomShape 221"/>
          <p:cNvSpPr/>
          <p:nvPr/>
        </p:nvSpPr>
        <p:spPr>
          <a:xfrm>
            <a:off x="5423040" y="39981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77" name="CustomShape 222"/>
          <p:cNvSpPr/>
          <p:nvPr/>
        </p:nvSpPr>
        <p:spPr>
          <a:xfrm>
            <a:off x="5433120" y="41860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78" name="CustomShape 223"/>
          <p:cNvSpPr/>
          <p:nvPr/>
        </p:nvSpPr>
        <p:spPr>
          <a:xfrm>
            <a:off x="5324040" y="43621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79" name="CustomShape 224"/>
          <p:cNvSpPr/>
          <p:nvPr/>
        </p:nvSpPr>
        <p:spPr>
          <a:xfrm>
            <a:off x="5322240" y="45385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80" name="CustomShape 225"/>
          <p:cNvSpPr/>
          <p:nvPr/>
        </p:nvSpPr>
        <p:spPr>
          <a:xfrm>
            <a:off x="5720040" y="36536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481" name="CustomShape 226"/>
          <p:cNvSpPr/>
          <p:nvPr/>
        </p:nvSpPr>
        <p:spPr>
          <a:xfrm>
            <a:off x="5717880" y="38296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482" name="CustomShape 227"/>
          <p:cNvSpPr/>
          <p:nvPr/>
        </p:nvSpPr>
        <p:spPr>
          <a:xfrm>
            <a:off x="5622840" y="39841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483" name="CustomShape 228"/>
          <p:cNvSpPr/>
          <p:nvPr/>
        </p:nvSpPr>
        <p:spPr>
          <a:xfrm>
            <a:off x="5644800" y="41720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484" name="CustomShape 229"/>
          <p:cNvSpPr/>
          <p:nvPr/>
        </p:nvSpPr>
        <p:spPr>
          <a:xfrm>
            <a:off x="5749560" y="43484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485" name="CustomShape 230"/>
          <p:cNvSpPr/>
          <p:nvPr/>
        </p:nvSpPr>
        <p:spPr>
          <a:xfrm>
            <a:off x="5747760" y="45244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486" name="CustomShape 231"/>
          <p:cNvSpPr/>
          <p:nvPr/>
        </p:nvSpPr>
        <p:spPr>
          <a:xfrm>
            <a:off x="6181200" y="38890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87" name="CustomShape 232"/>
          <p:cNvSpPr/>
          <p:nvPr/>
        </p:nvSpPr>
        <p:spPr>
          <a:xfrm>
            <a:off x="6311880" y="40316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88" name="CustomShape 233"/>
          <p:cNvSpPr/>
          <p:nvPr/>
        </p:nvSpPr>
        <p:spPr>
          <a:xfrm>
            <a:off x="6321600" y="42195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89" name="CustomShape 234"/>
          <p:cNvSpPr/>
          <p:nvPr/>
        </p:nvSpPr>
        <p:spPr>
          <a:xfrm>
            <a:off x="6212880" y="43959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90" name="CustomShape 235"/>
          <p:cNvSpPr/>
          <p:nvPr/>
        </p:nvSpPr>
        <p:spPr>
          <a:xfrm>
            <a:off x="6210720" y="45720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91" name="CustomShape 236"/>
          <p:cNvSpPr/>
          <p:nvPr/>
        </p:nvSpPr>
        <p:spPr>
          <a:xfrm>
            <a:off x="6606720" y="38635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492" name="CustomShape 237"/>
          <p:cNvSpPr/>
          <p:nvPr/>
        </p:nvSpPr>
        <p:spPr>
          <a:xfrm>
            <a:off x="6511680" y="40179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493" name="CustomShape 238"/>
          <p:cNvSpPr/>
          <p:nvPr/>
        </p:nvSpPr>
        <p:spPr>
          <a:xfrm>
            <a:off x="6533280" y="42058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494" name="CustomShape 239"/>
          <p:cNvSpPr/>
          <p:nvPr/>
        </p:nvSpPr>
        <p:spPr>
          <a:xfrm>
            <a:off x="6638400" y="43819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495" name="CustomShape 240"/>
          <p:cNvSpPr/>
          <p:nvPr/>
        </p:nvSpPr>
        <p:spPr>
          <a:xfrm>
            <a:off x="6636240" y="45583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496" name="CustomShape 241"/>
          <p:cNvSpPr/>
          <p:nvPr/>
        </p:nvSpPr>
        <p:spPr>
          <a:xfrm>
            <a:off x="7022160" y="38872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97" name="CustomShape 242"/>
          <p:cNvSpPr/>
          <p:nvPr/>
        </p:nvSpPr>
        <p:spPr>
          <a:xfrm>
            <a:off x="7152840" y="40298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98" name="CustomShape 243"/>
          <p:cNvSpPr/>
          <p:nvPr/>
        </p:nvSpPr>
        <p:spPr>
          <a:xfrm>
            <a:off x="7162920" y="42177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99" name="CustomShape 244"/>
          <p:cNvSpPr/>
          <p:nvPr/>
        </p:nvSpPr>
        <p:spPr>
          <a:xfrm>
            <a:off x="7053840" y="43938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00" name="CustomShape 245"/>
          <p:cNvSpPr/>
          <p:nvPr/>
        </p:nvSpPr>
        <p:spPr>
          <a:xfrm>
            <a:off x="7052040" y="45702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01" name="CustomShape 246"/>
          <p:cNvSpPr/>
          <p:nvPr/>
        </p:nvSpPr>
        <p:spPr>
          <a:xfrm>
            <a:off x="7447680" y="38613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502" name="CustomShape 247"/>
          <p:cNvSpPr/>
          <p:nvPr/>
        </p:nvSpPr>
        <p:spPr>
          <a:xfrm>
            <a:off x="7353000" y="40158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503" name="CustomShape 248"/>
          <p:cNvSpPr/>
          <p:nvPr/>
        </p:nvSpPr>
        <p:spPr>
          <a:xfrm>
            <a:off x="7374600" y="42037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504" name="CustomShape 249"/>
          <p:cNvSpPr/>
          <p:nvPr/>
        </p:nvSpPr>
        <p:spPr>
          <a:xfrm>
            <a:off x="7479360" y="43801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505" name="CustomShape 250"/>
          <p:cNvSpPr/>
          <p:nvPr/>
        </p:nvSpPr>
        <p:spPr>
          <a:xfrm>
            <a:off x="7477560" y="45561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506" name="CustomShape 251"/>
          <p:cNvSpPr/>
          <p:nvPr/>
        </p:nvSpPr>
        <p:spPr>
          <a:xfrm>
            <a:off x="7982280" y="39326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07" name="CustomShape 252"/>
          <p:cNvSpPr/>
          <p:nvPr/>
        </p:nvSpPr>
        <p:spPr>
          <a:xfrm>
            <a:off x="8112960" y="40752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08" name="CustomShape 253"/>
          <p:cNvSpPr/>
          <p:nvPr/>
        </p:nvSpPr>
        <p:spPr>
          <a:xfrm>
            <a:off x="8122680" y="42631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09" name="CustomShape 254"/>
          <p:cNvSpPr/>
          <p:nvPr/>
        </p:nvSpPr>
        <p:spPr>
          <a:xfrm>
            <a:off x="8013960" y="44395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10" name="CustomShape 255"/>
          <p:cNvSpPr/>
          <p:nvPr/>
        </p:nvSpPr>
        <p:spPr>
          <a:xfrm>
            <a:off x="8011800" y="46155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11" name="CustomShape 256"/>
          <p:cNvSpPr/>
          <p:nvPr/>
        </p:nvSpPr>
        <p:spPr>
          <a:xfrm>
            <a:off x="8407800" y="39070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512" name="CustomShape 257"/>
          <p:cNvSpPr/>
          <p:nvPr/>
        </p:nvSpPr>
        <p:spPr>
          <a:xfrm>
            <a:off x="8312760" y="40615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513" name="CustomShape 258"/>
          <p:cNvSpPr/>
          <p:nvPr/>
        </p:nvSpPr>
        <p:spPr>
          <a:xfrm>
            <a:off x="8334360" y="42494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514" name="CustomShape 259"/>
          <p:cNvSpPr/>
          <p:nvPr/>
        </p:nvSpPr>
        <p:spPr>
          <a:xfrm>
            <a:off x="8439480" y="44254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515" name="CustomShape 260"/>
          <p:cNvSpPr/>
          <p:nvPr/>
        </p:nvSpPr>
        <p:spPr>
          <a:xfrm>
            <a:off x="8437320" y="46015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516" name="CustomShape 261"/>
          <p:cNvSpPr/>
          <p:nvPr/>
        </p:nvSpPr>
        <p:spPr>
          <a:xfrm>
            <a:off x="8823240" y="39070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17" name="CustomShape 262"/>
          <p:cNvSpPr/>
          <p:nvPr/>
        </p:nvSpPr>
        <p:spPr>
          <a:xfrm>
            <a:off x="8953920" y="40496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18" name="CustomShape 263"/>
          <p:cNvSpPr/>
          <p:nvPr/>
        </p:nvSpPr>
        <p:spPr>
          <a:xfrm>
            <a:off x="8964000" y="42375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19" name="CustomShape 264"/>
          <p:cNvSpPr/>
          <p:nvPr/>
        </p:nvSpPr>
        <p:spPr>
          <a:xfrm>
            <a:off x="8854920" y="44136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20" name="CustomShape 265"/>
          <p:cNvSpPr/>
          <p:nvPr/>
        </p:nvSpPr>
        <p:spPr>
          <a:xfrm>
            <a:off x="9248760" y="38811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521" name="CustomShape 266"/>
          <p:cNvSpPr/>
          <p:nvPr/>
        </p:nvSpPr>
        <p:spPr>
          <a:xfrm>
            <a:off x="9154080" y="40356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522" name="CustomShape 267"/>
          <p:cNvSpPr/>
          <p:nvPr/>
        </p:nvSpPr>
        <p:spPr>
          <a:xfrm>
            <a:off x="9175680" y="42235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523" name="CustomShape 268"/>
          <p:cNvSpPr/>
          <p:nvPr/>
        </p:nvSpPr>
        <p:spPr>
          <a:xfrm>
            <a:off x="9280440" y="43999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524" name="CustomShape 269"/>
          <p:cNvSpPr/>
          <p:nvPr/>
        </p:nvSpPr>
        <p:spPr>
          <a:xfrm>
            <a:off x="9664560" y="39524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25" name="CustomShape 270"/>
          <p:cNvSpPr/>
          <p:nvPr/>
        </p:nvSpPr>
        <p:spPr>
          <a:xfrm>
            <a:off x="9795240" y="40950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26" name="CustomShape 271"/>
          <p:cNvSpPr/>
          <p:nvPr/>
        </p:nvSpPr>
        <p:spPr>
          <a:xfrm>
            <a:off x="9804960" y="42829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27" name="CustomShape 272"/>
          <p:cNvSpPr/>
          <p:nvPr/>
        </p:nvSpPr>
        <p:spPr>
          <a:xfrm>
            <a:off x="9696240" y="44593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28" name="CustomShape 273"/>
          <p:cNvSpPr/>
          <p:nvPr/>
        </p:nvSpPr>
        <p:spPr>
          <a:xfrm>
            <a:off x="10090080" y="39268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529" name="CustomShape 274"/>
          <p:cNvSpPr/>
          <p:nvPr/>
        </p:nvSpPr>
        <p:spPr>
          <a:xfrm>
            <a:off x="9995040" y="40813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530" name="CustomShape 275"/>
          <p:cNvSpPr/>
          <p:nvPr/>
        </p:nvSpPr>
        <p:spPr>
          <a:xfrm>
            <a:off x="10017000" y="42692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531" name="CustomShape 276"/>
          <p:cNvSpPr/>
          <p:nvPr/>
        </p:nvSpPr>
        <p:spPr>
          <a:xfrm>
            <a:off x="10121760" y="44452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532" name="CustomShape 277"/>
          <p:cNvSpPr/>
          <p:nvPr/>
        </p:nvSpPr>
        <p:spPr>
          <a:xfrm>
            <a:off x="841320" y="26582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33" name="CustomShape 278"/>
          <p:cNvSpPr/>
          <p:nvPr/>
        </p:nvSpPr>
        <p:spPr>
          <a:xfrm>
            <a:off x="1266840" y="26542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534" name="CustomShape 279"/>
          <p:cNvSpPr/>
          <p:nvPr/>
        </p:nvSpPr>
        <p:spPr>
          <a:xfrm>
            <a:off x="815400" y="10422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35" name="CustomShape 280"/>
          <p:cNvSpPr/>
          <p:nvPr/>
        </p:nvSpPr>
        <p:spPr>
          <a:xfrm>
            <a:off x="1240920" y="10382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536" name="CustomShape 281"/>
          <p:cNvSpPr/>
          <p:nvPr/>
        </p:nvSpPr>
        <p:spPr>
          <a:xfrm>
            <a:off x="1736640" y="25956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37" name="CustomShape 282"/>
          <p:cNvSpPr/>
          <p:nvPr/>
        </p:nvSpPr>
        <p:spPr>
          <a:xfrm>
            <a:off x="2162160" y="25916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538" name="CustomShape 283"/>
          <p:cNvSpPr/>
          <p:nvPr/>
        </p:nvSpPr>
        <p:spPr>
          <a:xfrm>
            <a:off x="1717920" y="9802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39" name="CustomShape 284"/>
          <p:cNvSpPr/>
          <p:nvPr/>
        </p:nvSpPr>
        <p:spPr>
          <a:xfrm>
            <a:off x="2143440" y="9763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540" name="CustomShape 285"/>
          <p:cNvSpPr/>
          <p:nvPr/>
        </p:nvSpPr>
        <p:spPr>
          <a:xfrm>
            <a:off x="2642400" y="26067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41" name="CustomShape 286"/>
          <p:cNvSpPr/>
          <p:nvPr/>
        </p:nvSpPr>
        <p:spPr>
          <a:xfrm>
            <a:off x="3067920" y="25927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542" name="CustomShape 287"/>
          <p:cNvSpPr/>
          <p:nvPr/>
        </p:nvSpPr>
        <p:spPr>
          <a:xfrm>
            <a:off x="3533040" y="26164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43" name="CustomShape 288"/>
          <p:cNvSpPr/>
          <p:nvPr/>
        </p:nvSpPr>
        <p:spPr>
          <a:xfrm>
            <a:off x="3958560" y="26028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544" name="CustomShape 289"/>
          <p:cNvSpPr/>
          <p:nvPr/>
        </p:nvSpPr>
        <p:spPr>
          <a:xfrm>
            <a:off x="920520" y="546120"/>
            <a:ext cx="29664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1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45" name="CustomShape 290"/>
          <p:cNvSpPr/>
          <p:nvPr/>
        </p:nvSpPr>
        <p:spPr>
          <a:xfrm>
            <a:off x="1842840" y="534600"/>
            <a:ext cx="29664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2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46" name="CustomShape 291"/>
          <p:cNvSpPr/>
          <p:nvPr/>
        </p:nvSpPr>
        <p:spPr>
          <a:xfrm>
            <a:off x="2700000" y="680400"/>
            <a:ext cx="29664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3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47" name="CustomShape 292"/>
          <p:cNvSpPr/>
          <p:nvPr/>
        </p:nvSpPr>
        <p:spPr>
          <a:xfrm>
            <a:off x="3654000" y="730800"/>
            <a:ext cx="29664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4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48" name="CustomShape 293"/>
          <p:cNvSpPr/>
          <p:nvPr/>
        </p:nvSpPr>
        <p:spPr>
          <a:xfrm>
            <a:off x="4461480" y="926280"/>
            <a:ext cx="29664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5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49" name="CustomShape 294"/>
          <p:cNvSpPr/>
          <p:nvPr/>
        </p:nvSpPr>
        <p:spPr>
          <a:xfrm>
            <a:off x="5478840" y="946080"/>
            <a:ext cx="29664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6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50" name="CustomShape 295"/>
          <p:cNvSpPr/>
          <p:nvPr/>
        </p:nvSpPr>
        <p:spPr>
          <a:xfrm>
            <a:off x="6290280" y="900000"/>
            <a:ext cx="29664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7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51" name="CustomShape 296"/>
          <p:cNvSpPr/>
          <p:nvPr/>
        </p:nvSpPr>
        <p:spPr>
          <a:xfrm>
            <a:off x="7178760" y="922320"/>
            <a:ext cx="29664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8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52" name="CustomShape 297"/>
          <p:cNvSpPr/>
          <p:nvPr/>
        </p:nvSpPr>
        <p:spPr>
          <a:xfrm>
            <a:off x="8152560" y="983520"/>
            <a:ext cx="29664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9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53" name="CustomShape 298"/>
          <p:cNvSpPr/>
          <p:nvPr/>
        </p:nvSpPr>
        <p:spPr>
          <a:xfrm>
            <a:off x="8942040" y="900000"/>
            <a:ext cx="4122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10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54" name="CustomShape 299"/>
          <p:cNvSpPr/>
          <p:nvPr/>
        </p:nvSpPr>
        <p:spPr>
          <a:xfrm>
            <a:off x="9717840" y="893520"/>
            <a:ext cx="4122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11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55" name="CustomShape 300"/>
          <p:cNvSpPr/>
          <p:nvPr/>
        </p:nvSpPr>
        <p:spPr>
          <a:xfrm>
            <a:off x="939600" y="3325320"/>
            <a:ext cx="4122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12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56" name="CustomShape 301"/>
          <p:cNvSpPr/>
          <p:nvPr/>
        </p:nvSpPr>
        <p:spPr>
          <a:xfrm>
            <a:off x="1777320" y="3286440"/>
            <a:ext cx="4122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13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57" name="CustomShape 302"/>
          <p:cNvSpPr/>
          <p:nvPr/>
        </p:nvSpPr>
        <p:spPr>
          <a:xfrm>
            <a:off x="2637360" y="3274560"/>
            <a:ext cx="4122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14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58" name="CustomShape 303"/>
          <p:cNvSpPr/>
          <p:nvPr/>
        </p:nvSpPr>
        <p:spPr>
          <a:xfrm>
            <a:off x="3569040" y="3300840"/>
            <a:ext cx="4122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15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59" name="CustomShape 304"/>
          <p:cNvSpPr/>
          <p:nvPr/>
        </p:nvSpPr>
        <p:spPr>
          <a:xfrm>
            <a:off x="4435200" y="3334680"/>
            <a:ext cx="4122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16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60" name="CustomShape 305"/>
          <p:cNvSpPr/>
          <p:nvPr/>
        </p:nvSpPr>
        <p:spPr>
          <a:xfrm>
            <a:off x="5414040" y="3316680"/>
            <a:ext cx="4122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17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61" name="CustomShape 306"/>
          <p:cNvSpPr/>
          <p:nvPr/>
        </p:nvSpPr>
        <p:spPr>
          <a:xfrm>
            <a:off x="6261120" y="3488040"/>
            <a:ext cx="4122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18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62" name="CustomShape 307"/>
          <p:cNvSpPr/>
          <p:nvPr/>
        </p:nvSpPr>
        <p:spPr>
          <a:xfrm>
            <a:off x="7109280" y="3469680"/>
            <a:ext cx="4122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19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63" name="CustomShape 308"/>
          <p:cNvSpPr/>
          <p:nvPr/>
        </p:nvSpPr>
        <p:spPr>
          <a:xfrm>
            <a:off x="8057160" y="3498840"/>
            <a:ext cx="4122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20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64" name="CustomShape 309"/>
          <p:cNvSpPr/>
          <p:nvPr/>
        </p:nvSpPr>
        <p:spPr>
          <a:xfrm>
            <a:off x="8928000" y="3495240"/>
            <a:ext cx="4122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21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65" name="CustomShape 310"/>
          <p:cNvSpPr/>
          <p:nvPr/>
        </p:nvSpPr>
        <p:spPr>
          <a:xfrm>
            <a:off x="9745560" y="3533040"/>
            <a:ext cx="4122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22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4" name="CustomShape 1"/>
          <p:cNvSpPr/>
          <p:nvPr/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CpG Methylation in the twin model: Caveats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525" name="CustomShape 2"/>
          <p:cNvSpPr/>
          <p:nvPr/>
        </p:nvSpPr>
        <p:spPr>
          <a:xfrm>
            <a:off x="948960" y="1922760"/>
            <a:ext cx="4698720" cy="912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The causality is problematic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The DZ and MZ might behave largely additive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26" name="CustomShape 3"/>
          <p:cNvSpPr/>
          <p:nvPr/>
        </p:nvSpPr>
        <p:spPr>
          <a:xfrm>
            <a:off x="7274880" y="2958480"/>
            <a:ext cx="751680" cy="72468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A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27" name="CustomShape 4"/>
          <p:cNvSpPr/>
          <p:nvPr/>
        </p:nvSpPr>
        <p:spPr>
          <a:xfrm>
            <a:off x="9067680" y="2958480"/>
            <a:ext cx="751680" cy="72468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A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28" name="CustomShape 5"/>
          <p:cNvSpPr/>
          <p:nvPr/>
        </p:nvSpPr>
        <p:spPr>
          <a:xfrm flipH="1" flipV="1" rot="5400000">
            <a:off x="8547840" y="2060280"/>
            <a:ext cx="11160" cy="1791360"/>
          </a:xfrm>
          <a:prstGeom prst="curvedConnector3">
            <a:avLst>
              <a:gd name="adj1" fmla="val 4447063"/>
            </a:avLst>
          </a:prstGeom>
          <a:noFill/>
          <a:ln>
            <a:round/>
            <a:headEnd len="med" type="triangle" w="med"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29" name="CustomShape 6"/>
          <p:cNvSpPr/>
          <p:nvPr/>
        </p:nvSpPr>
        <p:spPr>
          <a:xfrm>
            <a:off x="6494760" y="4226040"/>
            <a:ext cx="778320" cy="72108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T1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30" name="CustomShape 7"/>
          <p:cNvSpPr/>
          <p:nvPr/>
        </p:nvSpPr>
        <p:spPr>
          <a:xfrm>
            <a:off x="9820800" y="4226040"/>
            <a:ext cx="778320" cy="72108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T2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31" name="CustomShape 8"/>
          <p:cNvSpPr/>
          <p:nvPr/>
        </p:nvSpPr>
        <p:spPr>
          <a:xfrm>
            <a:off x="9710640" y="3578040"/>
            <a:ext cx="498960" cy="646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32" name="CustomShape 9"/>
          <p:cNvSpPr/>
          <p:nvPr/>
        </p:nvSpPr>
        <p:spPr>
          <a:xfrm flipH="1">
            <a:off x="6883560" y="3578040"/>
            <a:ext cx="498960" cy="646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33" name="CustomShape 10"/>
          <p:cNvSpPr/>
          <p:nvPr/>
        </p:nvSpPr>
        <p:spPr>
          <a:xfrm>
            <a:off x="7808760" y="1863000"/>
            <a:ext cx="1488960" cy="36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MZ= 1/ DZ= .5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127" dur="indefinite" restart="never" nodeType="tmRoot">
          <p:childTnLst>
            <p:seq>
              <p:cTn id="1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" name="CustomShape 1"/>
          <p:cNvSpPr/>
          <p:nvPr/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CpG Methylation in the twin model: Caveats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535" name="CustomShape 2"/>
          <p:cNvSpPr/>
          <p:nvPr/>
        </p:nvSpPr>
        <p:spPr>
          <a:xfrm>
            <a:off x="867240" y="1922760"/>
            <a:ext cx="4698720" cy="1460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The causality is problematic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The DZ and MZ might behave largely additive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Methylation varies over time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36" name="CustomShape 3"/>
          <p:cNvSpPr/>
          <p:nvPr/>
        </p:nvSpPr>
        <p:spPr>
          <a:xfrm>
            <a:off x="7274880" y="2958480"/>
            <a:ext cx="751680" cy="72468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A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37" name="CustomShape 4"/>
          <p:cNvSpPr/>
          <p:nvPr/>
        </p:nvSpPr>
        <p:spPr>
          <a:xfrm>
            <a:off x="9067680" y="2958480"/>
            <a:ext cx="751680" cy="72468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A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38" name="CustomShape 5"/>
          <p:cNvSpPr/>
          <p:nvPr/>
        </p:nvSpPr>
        <p:spPr>
          <a:xfrm flipH="1" flipV="1" rot="5400000">
            <a:off x="8547840" y="2060280"/>
            <a:ext cx="11160" cy="1791360"/>
          </a:xfrm>
          <a:prstGeom prst="curvedConnector3">
            <a:avLst>
              <a:gd name="adj1" fmla="val 4447063"/>
            </a:avLst>
          </a:prstGeom>
          <a:noFill/>
          <a:ln>
            <a:round/>
            <a:headEnd len="med" type="triangle" w="med"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39" name="CustomShape 6"/>
          <p:cNvSpPr/>
          <p:nvPr/>
        </p:nvSpPr>
        <p:spPr>
          <a:xfrm>
            <a:off x="6494760" y="4226040"/>
            <a:ext cx="778320" cy="72108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T1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40" name="CustomShape 7"/>
          <p:cNvSpPr/>
          <p:nvPr/>
        </p:nvSpPr>
        <p:spPr>
          <a:xfrm>
            <a:off x="9820800" y="4226040"/>
            <a:ext cx="778320" cy="72108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T2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41" name="CustomShape 8"/>
          <p:cNvSpPr/>
          <p:nvPr/>
        </p:nvSpPr>
        <p:spPr>
          <a:xfrm>
            <a:off x="9710640" y="3578040"/>
            <a:ext cx="498960" cy="646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42" name="CustomShape 9"/>
          <p:cNvSpPr/>
          <p:nvPr/>
        </p:nvSpPr>
        <p:spPr>
          <a:xfrm flipH="1">
            <a:off x="6883560" y="3578040"/>
            <a:ext cx="498960" cy="646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43" name="CustomShape 10"/>
          <p:cNvSpPr/>
          <p:nvPr/>
        </p:nvSpPr>
        <p:spPr>
          <a:xfrm>
            <a:off x="7808760" y="1863000"/>
            <a:ext cx="1488960" cy="36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MZ= 1/ DZ= .5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44" name="CustomShape 11"/>
          <p:cNvSpPr/>
          <p:nvPr/>
        </p:nvSpPr>
        <p:spPr>
          <a:xfrm>
            <a:off x="7263360" y="5750280"/>
            <a:ext cx="751680" cy="72468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M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45" name="CustomShape 12"/>
          <p:cNvSpPr/>
          <p:nvPr/>
        </p:nvSpPr>
        <p:spPr>
          <a:xfrm>
            <a:off x="9056160" y="5750280"/>
            <a:ext cx="751680" cy="72468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M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46" name="CustomShape 13"/>
          <p:cNvSpPr/>
          <p:nvPr/>
        </p:nvSpPr>
        <p:spPr>
          <a:xfrm flipH="1" flipV="1" rot="5400000">
            <a:off x="8535960" y="4852440"/>
            <a:ext cx="11160" cy="1791360"/>
          </a:xfrm>
          <a:prstGeom prst="curvedConnector3">
            <a:avLst>
              <a:gd name="adj1" fmla="val 4447063"/>
            </a:avLst>
          </a:prstGeom>
          <a:noFill/>
          <a:ln>
            <a:round/>
            <a:headEnd len="med" type="triangle" w="med"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47" name="CustomShape 14"/>
          <p:cNvSpPr/>
          <p:nvPr/>
        </p:nvSpPr>
        <p:spPr>
          <a:xfrm flipV="1">
            <a:off x="9698760" y="1317600"/>
            <a:ext cx="510480" cy="906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48" name="CustomShape 15"/>
          <p:cNvSpPr/>
          <p:nvPr/>
        </p:nvSpPr>
        <p:spPr>
          <a:xfrm>
            <a:off x="7581240" y="4654800"/>
            <a:ext cx="1931040" cy="36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MZ=  ~ .4/ DZ= ~ .2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49" name="CustomShape 16"/>
          <p:cNvSpPr/>
          <p:nvPr/>
        </p:nvSpPr>
        <p:spPr>
          <a:xfrm flipH="1" flipV="1">
            <a:off x="6883560" y="4947120"/>
            <a:ext cx="487080" cy="906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timing>
    <p:tnLst>
      <p:par>
        <p:cTn id="129" dur="indefinite" restart="never" nodeType="tmRoot">
          <p:childTnLst>
            <p:seq>
              <p:cTn id="1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0" name="CustomShape 1"/>
          <p:cNvSpPr/>
          <p:nvPr/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CpG Methylation in the twin model: Caveats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551" name="CustomShape 2"/>
          <p:cNvSpPr/>
          <p:nvPr/>
        </p:nvSpPr>
        <p:spPr>
          <a:xfrm>
            <a:off x="867240" y="1922760"/>
            <a:ext cx="4698720" cy="1460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The causality is problematic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The DZ and MZ might behave largely additive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Methylation varies over time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52" name="CustomShape 3"/>
          <p:cNvSpPr/>
          <p:nvPr/>
        </p:nvSpPr>
        <p:spPr>
          <a:xfrm>
            <a:off x="3039120" y="5526720"/>
            <a:ext cx="1141560" cy="95328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Anxiety  wave 1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53" name="CustomShape 4"/>
          <p:cNvSpPr/>
          <p:nvPr/>
        </p:nvSpPr>
        <p:spPr>
          <a:xfrm>
            <a:off x="4818600" y="5526720"/>
            <a:ext cx="1141560" cy="95328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Anxiety  wave 2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54" name="CustomShape 5"/>
          <p:cNvSpPr/>
          <p:nvPr/>
        </p:nvSpPr>
        <p:spPr>
          <a:xfrm>
            <a:off x="6598080" y="5526720"/>
            <a:ext cx="1141560" cy="95328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Anxiety  wave 3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55" name="CustomShape 6"/>
          <p:cNvSpPr/>
          <p:nvPr/>
        </p:nvSpPr>
        <p:spPr>
          <a:xfrm>
            <a:off x="8242920" y="5526720"/>
            <a:ext cx="1141560" cy="95328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Anxiety  wave 4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131" dur="indefinite" restart="never" nodeType="tmRoot">
          <p:childTnLst>
            <p:seq>
              <p:cTn id="1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" name="CustomShape 1"/>
          <p:cNvSpPr/>
          <p:nvPr/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CpG Methylation in the twin model: Caveats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557" name="CustomShape 2"/>
          <p:cNvSpPr/>
          <p:nvPr/>
        </p:nvSpPr>
        <p:spPr>
          <a:xfrm>
            <a:off x="867240" y="1922760"/>
            <a:ext cx="4698720" cy="1460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The causality is problematic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The DZ and MZ might behave largely additive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Methylation varies over time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58" name="CustomShape 3"/>
          <p:cNvSpPr/>
          <p:nvPr/>
        </p:nvSpPr>
        <p:spPr>
          <a:xfrm>
            <a:off x="3039120" y="5526720"/>
            <a:ext cx="1141560" cy="95328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Anxiety  wave 1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59" name="CustomShape 4"/>
          <p:cNvSpPr/>
          <p:nvPr/>
        </p:nvSpPr>
        <p:spPr>
          <a:xfrm>
            <a:off x="4818600" y="5526720"/>
            <a:ext cx="1141560" cy="95328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Anxiety  wave 2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60" name="CustomShape 5"/>
          <p:cNvSpPr/>
          <p:nvPr/>
        </p:nvSpPr>
        <p:spPr>
          <a:xfrm>
            <a:off x="6598080" y="5526720"/>
            <a:ext cx="1141560" cy="95328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Anxiety  wave 3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61" name="CustomShape 6"/>
          <p:cNvSpPr/>
          <p:nvPr/>
        </p:nvSpPr>
        <p:spPr>
          <a:xfrm>
            <a:off x="8242920" y="5526720"/>
            <a:ext cx="1141560" cy="95328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Anxiety  wave 4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62" name="CustomShape 7"/>
          <p:cNvSpPr/>
          <p:nvPr/>
        </p:nvSpPr>
        <p:spPr>
          <a:xfrm>
            <a:off x="3039120" y="4208760"/>
            <a:ext cx="1141560" cy="85932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Methyl?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133" dur="indefinite" restart="never" nodeType="tmRoot">
          <p:childTnLst>
            <p:seq>
              <p:cTn id="1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3" name="CustomShape 1"/>
          <p:cNvSpPr/>
          <p:nvPr/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CpG Methylation in the twin model: Caveats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564" name="CustomShape 2"/>
          <p:cNvSpPr/>
          <p:nvPr/>
        </p:nvSpPr>
        <p:spPr>
          <a:xfrm>
            <a:off x="867240" y="1922760"/>
            <a:ext cx="4698720" cy="1460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The causality is problematic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The DZ and MZ might behave largely additive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Methylation varies over time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65" name="CustomShape 3"/>
          <p:cNvSpPr/>
          <p:nvPr/>
        </p:nvSpPr>
        <p:spPr>
          <a:xfrm>
            <a:off x="3039120" y="5526720"/>
            <a:ext cx="1141560" cy="95328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Anxiety  wave 1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66" name="CustomShape 4"/>
          <p:cNvSpPr/>
          <p:nvPr/>
        </p:nvSpPr>
        <p:spPr>
          <a:xfrm>
            <a:off x="4818600" y="5526720"/>
            <a:ext cx="1141560" cy="95328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Anxiety  wave 2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67" name="CustomShape 5"/>
          <p:cNvSpPr/>
          <p:nvPr/>
        </p:nvSpPr>
        <p:spPr>
          <a:xfrm>
            <a:off x="6598080" y="5526720"/>
            <a:ext cx="1141560" cy="95328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Anxiety  wave 3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68" name="CustomShape 6"/>
          <p:cNvSpPr/>
          <p:nvPr/>
        </p:nvSpPr>
        <p:spPr>
          <a:xfrm>
            <a:off x="8242920" y="5526720"/>
            <a:ext cx="1141560" cy="95328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Anxiety  wave 4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69" name="CustomShape 7"/>
          <p:cNvSpPr/>
          <p:nvPr/>
        </p:nvSpPr>
        <p:spPr>
          <a:xfrm>
            <a:off x="8242920" y="4208760"/>
            <a:ext cx="1141560" cy="85932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Methyl?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135" dur="indefinite" restart="never" nodeType="tmRoot">
          <p:childTnLst>
            <p:seq>
              <p:cTn id="1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CustomShape 1"/>
          <p:cNvSpPr/>
          <p:nvPr/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CpG Methylation in the twin model: Caveats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571" name="CustomShape 2"/>
          <p:cNvSpPr/>
          <p:nvPr/>
        </p:nvSpPr>
        <p:spPr>
          <a:xfrm>
            <a:off x="867240" y="1922760"/>
            <a:ext cx="4698720" cy="1460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The causality is problematic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The DZ and MZ might behave largely additive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Methylation varies over time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72" name="CustomShape 3"/>
          <p:cNvSpPr/>
          <p:nvPr/>
        </p:nvSpPr>
        <p:spPr>
          <a:xfrm>
            <a:off x="3039120" y="5526720"/>
            <a:ext cx="1141560" cy="95328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Anxiety  wave 1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73" name="CustomShape 4"/>
          <p:cNvSpPr/>
          <p:nvPr/>
        </p:nvSpPr>
        <p:spPr>
          <a:xfrm>
            <a:off x="4818600" y="5526720"/>
            <a:ext cx="1141560" cy="95328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Anxiety  wave 2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74" name="CustomShape 5"/>
          <p:cNvSpPr/>
          <p:nvPr/>
        </p:nvSpPr>
        <p:spPr>
          <a:xfrm>
            <a:off x="6598080" y="5526720"/>
            <a:ext cx="1141560" cy="95328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Anxiety  wave 3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75" name="CustomShape 6"/>
          <p:cNvSpPr/>
          <p:nvPr/>
        </p:nvSpPr>
        <p:spPr>
          <a:xfrm>
            <a:off x="8242920" y="5526720"/>
            <a:ext cx="1141560" cy="95328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Anxiety  wave 4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76" name="CustomShape 7"/>
          <p:cNvSpPr/>
          <p:nvPr/>
        </p:nvSpPr>
        <p:spPr>
          <a:xfrm>
            <a:off x="8242920" y="4208760"/>
            <a:ext cx="1141560" cy="85932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Methyl?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77" name="CustomShape 8"/>
          <p:cNvSpPr/>
          <p:nvPr/>
        </p:nvSpPr>
        <p:spPr>
          <a:xfrm>
            <a:off x="6598080" y="4208760"/>
            <a:ext cx="1141560" cy="85932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Methyl?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78" name="CustomShape 9"/>
          <p:cNvSpPr/>
          <p:nvPr/>
        </p:nvSpPr>
        <p:spPr>
          <a:xfrm>
            <a:off x="4818600" y="4208760"/>
            <a:ext cx="1141560" cy="85932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Methyl?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79" name="CustomShape 10"/>
          <p:cNvSpPr/>
          <p:nvPr/>
        </p:nvSpPr>
        <p:spPr>
          <a:xfrm>
            <a:off x="3039120" y="4208760"/>
            <a:ext cx="1141560" cy="85932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Methyl?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137" dur="indefinite" restart="never" nodeType="tmRoot">
          <p:childTnLst>
            <p:seq>
              <p:cTn id="1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CustomShape 1"/>
          <p:cNvSpPr/>
          <p:nvPr/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The next step: Gene expression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1581" name="Picture 4" descr=""/>
          <p:cNvPicPr/>
          <p:nvPr/>
        </p:nvPicPr>
        <p:blipFill>
          <a:blip r:embed="rId1"/>
          <a:stretch/>
        </p:blipFill>
        <p:spPr>
          <a:xfrm>
            <a:off x="3077280" y="2118960"/>
            <a:ext cx="6293880" cy="3566160"/>
          </a:xfrm>
          <a:prstGeom prst="rect">
            <a:avLst/>
          </a:prstGeom>
          <a:ln>
            <a:noFill/>
          </a:ln>
        </p:spPr>
      </p:pic>
      <p:sp>
        <p:nvSpPr>
          <p:cNvPr id="1582" name="CustomShape 2"/>
          <p:cNvSpPr/>
          <p:nvPr/>
        </p:nvSpPr>
        <p:spPr>
          <a:xfrm>
            <a:off x="5298120" y="1956240"/>
            <a:ext cx="1760040" cy="3972600"/>
          </a:xfrm>
          <a:prstGeom prst="ellipse">
            <a:avLst/>
          </a:prstGeom>
          <a:noFill/>
          <a:ln w="5724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timing>
    <p:tnLst>
      <p:par>
        <p:cTn id="139" dur="indefinite" restart="never" nodeType="tmRoot">
          <p:childTnLst>
            <p:seq>
              <p:cTn id="1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3" name="CustomShape 1"/>
          <p:cNvSpPr/>
          <p:nvPr/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Heritability of gene expression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1584" name="Picture 3" descr=""/>
          <p:cNvPicPr/>
          <p:nvPr/>
        </p:nvPicPr>
        <p:blipFill>
          <a:blip r:embed="rId1"/>
          <a:stretch/>
        </p:blipFill>
        <p:spPr>
          <a:xfrm>
            <a:off x="838080" y="2089080"/>
            <a:ext cx="4613040" cy="3908880"/>
          </a:xfrm>
          <a:prstGeom prst="rect">
            <a:avLst/>
          </a:prstGeom>
          <a:ln>
            <a:noFill/>
          </a:ln>
        </p:spPr>
      </p:pic>
      <p:sp>
        <p:nvSpPr>
          <p:cNvPr id="1585" name="CustomShape 2"/>
          <p:cNvSpPr/>
          <p:nvPr/>
        </p:nvSpPr>
        <p:spPr>
          <a:xfrm>
            <a:off x="6301800" y="5999400"/>
            <a:ext cx="6094440" cy="728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1a1a1a"/>
                </a:solidFill>
                <a:latin typeface="ArialMT"/>
                <a:ea typeface="DejaVu Sans"/>
              </a:rPr>
              <a:t>Wright, F. A., Sullivan, P. F., Brooks, A. I., Zou, F., Sun, W., Xia, K., ... &amp; Abdellaoui, A. (2014). Heritability and genomics of gene expression in peripheral blood. </a:t>
            </a:r>
            <a:r>
              <a:rPr b="0" i="1" lang="en-US" sz="1400" spc="-1" strike="noStrike">
                <a:solidFill>
                  <a:srgbClr val="1a1a1a"/>
                </a:solidFill>
                <a:latin typeface="ArialMT"/>
                <a:ea typeface="DejaVu Sans"/>
              </a:rPr>
              <a:t>Nature genetics</a:t>
            </a:r>
            <a:r>
              <a:rPr b="0" lang="en-US" sz="1400" spc="-1" strike="noStrike">
                <a:solidFill>
                  <a:srgbClr val="1a1a1a"/>
                </a:solidFill>
                <a:latin typeface="ArialMT"/>
                <a:ea typeface="DejaVu Sans"/>
              </a:rPr>
              <a:t>, </a:t>
            </a:r>
            <a:r>
              <a:rPr b="0" i="1" lang="en-US" sz="1400" spc="-1" strike="noStrike">
                <a:solidFill>
                  <a:srgbClr val="1a1a1a"/>
                </a:solidFill>
                <a:latin typeface="ArialMT"/>
                <a:ea typeface="DejaVu Sans"/>
              </a:rPr>
              <a:t>46</a:t>
            </a:r>
            <a:r>
              <a:rPr b="0" lang="en-US" sz="1400" spc="-1" strike="noStrike">
                <a:solidFill>
                  <a:srgbClr val="1a1a1a"/>
                </a:solidFill>
                <a:latin typeface="ArialMT"/>
                <a:ea typeface="DejaVu Sans"/>
              </a:rPr>
              <a:t>(5), 430-437.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586" name="CustomShape 3"/>
          <p:cNvSpPr/>
          <p:nvPr/>
        </p:nvSpPr>
        <p:spPr>
          <a:xfrm>
            <a:off x="6508800" y="1788480"/>
            <a:ext cx="5169600" cy="173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Wright et al. (2014):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Assessed gene expression profiles in 2,752 twins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Assessedd the relationship between Gene expression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and DNA sequence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141" dur="indefinite" restart="never" nodeType="tmRoot">
          <p:childTnLst>
            <p:seq>
              <p:cTn id="1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" name="CustomShape 1"/>
          <p:cNvSpPr/>
          <p:nvPr/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Heritability of gene expression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1588" name="Picture 3" descr=""/>
          <p:cNvPicPr/>
          <p:nvPr/>
        </p:nvPicPr>
        <p:blipFill>
          <a:blip r:embed="rId1"/>
          <a:stretch/>
        </p:blipFill>
        <p:spPr>
          <a:xfrm>
            <a:off x="838080" y="2009520"/>
            <a:ext cx="4613040" cy="3908880"/>
          </a:xfrm>
          <a:prstGeom prst="rect">
            <a:avLst/>
          </a:prstGeom>
          <a:ln>
            <a:noFill/>
          </a:ln>
        </p:spPr>
      </p:pic>
      <p:pic>
        <p:nvPicPr>
          <p:cNvPr id="1589" name="Picture 2" descr=""/>
          <p:cNvPicPr/>
          <p:nvPr/>
        </p:nvPicPr>
        <p:blipFill>
          <a:blip r:embed="rId2"/>
          <a:stretch/>
        </p:blipFill>
        <p:spPr>
          <a:xfrm>
            <a:off x="5751720" y="1546560"/>
            <a:ext cx="5159520" cy="4371840"/>
          </a:xfrm>
          <a:prstGeom prst="rect">
            <a:avLst/>
          </a:prstGeom>
          <a:ln>
            <a:noFill/>
          </a:ln>
        </p:spPr>
      </p:pic>
      <p:sp>
        <p:nvSpPr>
          <p:cNvPr id="1590" name="CustomShape 2"/>
          <p:cNvSpPr/>
          <p:nvPr/>
        </p:nvSpPr>
        <p:spPr>
          <a:xfrm>
            <a:off x="6301800" y="5999400"/>
            <a:ext cx="6094440" cy="728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1a1a1a"/>
                </a:solidFill>
                <a:latin typeface="ArialMT"/>
                <a:ea typeface="DejaVu Sans"/>
              </a:rPr>
              <a:t>Wright, F. A., Sullivan, P. F., Brooks, A. I., Zou, F., Sun, W., Xia, K., ... &amp; Abdellaoui, A. (2014). Heritability and genomics of gene expression in peripheral blood. </a:t>
            </a:r>
            <a:r>
              <a:rPr b="0" i="1" lang="en-US" sz="1400" spc="-1" strike="noStrike">
                <a:solidFill>
                  <a:srgbClr val="1a1a1a"/>
                </a:solidFill>
                <a:latin typeface="ArialMT"/>
                <a:ea typeface="DejaVu Sans"/>
              </a:rPr>
              <a:t>Nature genetics</a:t>
            </a:r>
            <a:r>
              <a:rPr b="0" lang="en-US" sz="1400" spc="-1" strike="noStrike">
                <a:solidFill>
                  <a:srgbClr val="1a1a1a"/>
                </a:solidFill>
                <a:latin typeface="ArialMT"/>
                <a:ea typeface="DejaVu Sans"/>
              </a:rPr>
              <a:t>, </a:t>
            </a:r>
            <a:r>
              <a:rPr b="0" i="1" lang="en-US" sz="1400" spc="-1" strike="noStrike">
                <a:solidFill>
                  <a:srgbClr val="1a1a1a"/>
                </a:solidFill>
                <a:latin typeface="ArialMT"/>
                <a:ea typeface="DejaVu Sans"/>
              </a:rPr>
              <a:t>46</a:t>
            </a:r>
            <a:r>
              <a:rPr b="0" lang="en-US" sz="1400" spc="-1" strike="noStrike">
                <a:solidFill>
                  <a:srgbClr val="1a1a1a"/>
                </a:solidFill>
                <a:latin typeface="ArialMT"/>
                <a:ea typeface="DejaVu Sans"/>
              </a:rPr>
              <a:t>(5), 430-437.</a:t>
            </a:r>
            <a:endParaRPr b="0" lang="en-US" sz="1400" spc="-1" strike="noStrike">
              <a:latin typeface="Arial"/>
            </a:endParaRPr>
          </a:p>
        </p:txBody>
      </p:sp>
    </p:spTree>
  </p:cSld>
  <p:timing>
    <p:tnLst>
      <p:par>
        <p:cTn id="143" dur="indefinite" restart="never" nodeType="tmRoot">
          <p:childTnLst>
            <p:seq>
              <p:cTn id="14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CustomShape 1"/>
          <p:cNvSpPr/>
          <p:nvPr/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Heritabillity of gene expression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592" name="CustomShape 2"/>
          <p:cNvSpPr/>
          <p:nvPr/>
        </p:nvSpPr>
        <p:spPr>
          <a:xfrm>
            <a:off x="6301800" y="5999400"/>
            <a:ext cx="6094440" cy="728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1a1a1a"/>
                </a:solidFill>
                <a:latin typeface="ArialMT"/>
                <a:ea typeface="DejaVu Sans"/>
              </a:rPr>
              <a:t>Wright, F. A., Sullivan, P. F., Brooks, A. I., Zou, F., Sun, W., Xia, K., ... &amp; Abdellaoui, A. (2014). Heritability and genomics of gene expression in peripheral blood. </a:t>
            </a:r>
            <a:r>
              <a:rPr b="0" i="1" lang="en-US" sz="1400" spc="-1" strike="noStrike">
                <a:solidFill>
                  <a:srgbClr val="1a1a1a"/>
                </a:solidFill>
                <a:latin typeface="ArialMT"/>
                <a:ea typeface="DejaVu Sans"/>
              </a:rPr>
              <a:t>Nature genetics</a:t>
            </a:r>
            <a:r>
              <a:rPr b="0" lang="en-US" sz="1400" spc="-1" strike="noStrike">
                <a:solidFill>
                  <a:srgbClr val="1a1a1a"/>
                </a:solidFill>
                <a:latin typeface="ArialMT"/>
                <a:ea typeface="DejaVu Sans"/>
              </a:rPr>
              <a:t>, </a:t>
            </a:r>
            <a:r>
              <a:rPr b="0" i="1" lang="en-US" sz="1400" spc="-1" strike="noStrike">
                <a:solidFill>
                  <a:srgbClr val="1a1a1a"/>
                </a:solidFill>
                <a:latin typeface="ArialMT"/>
                <a:ea typeface="DejaVu Sans"/>
              </a:rPr>
              <a:t>46</a:t>
            </a:r>
            <a:r>
              <a:rPr b="0" lang="en-US" sz="1400" spc="-1" strike="noStrike">
                <a:solidFill>
                  <a:srgbClr val="1a1a1a"/>
                </a:solidFill>
                <a:latin typeface="ArialMT"/>
                <a:ea typeface="DejaVu Sans"/>
              </a:rPr>
              <a:t>(5), 430-437.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1593" name="Picture 4" descr=""/>
          <p:cNvPicPr/>
          <p:nvPr/>
        </p:nvPicPr>
        <p:blipFill>
          <a:blip r:embed="rId1"/>
          <a:stretch/>
        </p:blipFill>
        <p:spPr>
          <a:xfrm>
            <a:off x="1927440" y="1422000"/>
            <a:ext cx="8336160" cy="4458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45" dur="indefinite" restart="never" nodeType="tmRoot">
          <p:childTnLst>
            <p:seq>
              <p:cTn id="14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CustomShape 1"/>
          <p:cNvSpPr/>
          <p:nvPr/>
        </p:nvSpPr>
        <p:spPr>
          <a:xfrm>
            <a:off x="819360" y="12470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67" name="CustomShape 2"/>
          <p:cNvSpPr/>
          <p:nvPr/>
        </p:nvSpPr>
        <p:spPr>
          <a:xfrm>
            <a:off x="817560" y="14230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68" name="CustomShape 3"/>
          <p:cNvSpPr/>
          <p:nvPr/>
        </p:nvSpPr>
        <p:spPr>
          <a:xfrm>
            <a:off x="815400" y="15991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69" name="CustomShape 4"/>
          <p:cNvSpPr/>
          <p:nvPr/>
        </p:nvSpPr>
        <p:spPr>
          <a:xfrm>
            <a:off x="946080" y="17416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70" name="CustomShape 5"/>
          <p:cNvSpPr/>
          <p:nvPr/>
        </p:nvSpPr>
        <p:spPr>
          <a:xfrm>
            <a:off x="955800" y="19296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71" name="CustomShape 6"/>
          <p:cNvSpPr/>
          <p:nvPr/>
        </p:nvSpPr>
        <p:spPr>
          <a:xfrm>
            <a:off x="847080" y="21060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72" name="CustomShape 7"/>
          <p:cNvSpPr/>
          <p:nvPr/>
        </p:nvSpPr>
        <p:spPr>
          <a:xfrm>
            <a:off x="845280" y="22820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73" name="CustomShape 8"/>
          <p:cNvSpPr/>
          <p:nvPr/>
        </p:nvSpPr>
        <p:spPr>
          <a:xfrm>
            <a:off x="843120" y="24699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74" name="CustomShape 9"/>
          <p:cNvSpPr/>
          <p:nvPr/>
        </p:nvSpPr>
        <p:spPr>
          <a:xfrm>
            <a:off x="1244880" y="12211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575" name="CustomShape 10"/>
          <p:cNvSpPr/>
          <p:nvPr/>
        </p:nvSpPr>
        <p:spPr>
          <a:xfrm>
            <a:off x="1243080" y="13971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576" name="CustomShape 11"/>
          <p:cNvSpPr/>
          <p:nvPr/>
        </p:nvSpPr>
        <p:spPr>
          <a:xfrm>
            <a:off x="1240920" y="15735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577" name="CustomShape 12"/>
          <p:cNvSpPr/>
          <p:nvPr/>
        </p:nvSpPr>
        <p:spPr>
          <a:xfrm>
            <a:off x="1145880" y="17280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578" name="CustomShape 13"/>
          <p:cNvSpPr/>
          <p:nvPr/>
        </p:nvSpPr>
        <p:spPr>
          <a:xfrm>
            <a:off x="1167840" y="19159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579" name="CustomShape 14"/>
          <p:cNvSpPr/>
          <p:nvPr/>
        </p:nvSpPr>
        <p:spPr>
          <a:xfrm>
            <a:off x="1272600" y="20919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580" name="CustomShape 15"/>
          <p:cNvSpPr/>
          <p:nvPr/>
        </p:nvSpPr>
        <p:spPr>
          <a:xfrm>
            <a:off x="1270800" y="22683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581" name="CustomShape 16"/>
          <p:cNvSpPr/>
          <p:nvPr/>
        </p:nvSpPr>
        <p:spPr>
          <a:xfrm>
            <a:off x="1268640" y="24562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582" name="CustomShape 17"/>
          <p:cNvSpPr/>
          <p:nvPr/>
        </p:nvSpPr>
        <p:spPr>
          <a:xfrm>
            <a:off x="1708200" y="11854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83" name="CustomShape 18"/>
          <p:cNvSpPr/>
          <p:nvPr/>
        </p:nvSpPr>
        <p:spPr>
          <a:xfrm>
            <a:off x="1706040" y="13618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84" name="CustomShape 19"/>
          <p:cNvSpPr/>
          <p:nvPr/>
        </p:nvSpPr>
        <p:spPr>
          <a:xfrm>
            <a:off x="1704240" y="15379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85" name="CustomShape 20"/>
          <p:cNvSpPr/>
          <p:nvPr/>
        </p:nvSpPr>
        <p:spPr>
          <a:xfrm>
            <a:off x="1834920" y="16804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86" name="CustomShape 21"/>
          <p:cNvSpPr/>
          <p:nvPr/>
        </p:nvSpPr>
        <p:spPr>
          <a:xfrm>
            <a:off x="1844640" y="18684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87" name="CustomShape 22"/>
          <p:cNvSpPr/>
          <p:nvPr/>
        </p:nvSpPr>
        <p:spPr>
          <a:xfrm>
            <a:off x="1735920" y="20444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88" name="CustomShape 23"/>
          <p:cNvSpPr/>
          <p:nvPr/>
        </p:nvSpPr>
        <p:spPr>
          <a:xfrm>
            <a:off x="1733760" y="22208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89" name="CustomShape 24"/>
          <p:cNvSpPr/>
          <p:nvPr/>
        </p:nvSpPr>
        <p:spPr>
          <a:xfrm>
            <a:off x="1731960" y="24087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90" name="CustomShape 25"/>
          <p:cNvSpPr/>
          <p:nvPr/>
        </p:nvSpPr>
        <p:spPr>
          <a:xfrm>
            <a:off x="2133720" y="11599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591" name="CustomShape 26"/>
          <p:cNvSpPr/>
          <p:nvPr/>
        </p:nvSpPr>
        <p:spPr>
          <a:xfrm>
            <a:off x="2131560" y="13359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592" name="CustomShape 27"/>
          <p:cNvSpPr/>
          <p:nvPr/>
        </p:nvSpPr>
        <p:spPr>
          <a:xfrm>
            <a:off x="2129760" y="15120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593" name="CustomShape 28"/>
          <p:cNvSpPr/>
          <p:nvPr/>
        </p:nvSpPr>
        <p:spPr>
          <a:xfrm>
            <a:off x="2034720" y="16664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594" name="CustomShape 29"/>
          <p:cNvSpPr/>
          <p:nvPr/>
        </p:nvSpPr>
        <p:spPr>
          <a:xfrm>
            <a:off x="2056320" y="18543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595" name="CustomShape 30"/>
          <p:cNvSpPr/>
          <p:nvPr/>
        </p:nvSpPr>
        <p:spPr>
          <a:xfrm>
            <a:off x="2161440" y="20307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596" name="CustomShape 31"/>
          <p:cNvSpPr/>
          <p:nvPr/>
        </p:nvSpPr>
        <p:spPr>
          <a:xfrm>
            <a:off x="2159280" y="22068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597" name="CustomShape 32"/>
          <p:cNvSpPr/>
          <p:nvPr/>
        </p:nvSpPr>
        <p:spPr>
          <a:xfrm>
            <a:off x="2157480" y="23947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598" name="CustomShape 33"/>
          <p:cNvSpPr/>
          <p:nvPr/>
        </p:nvSpPr>
        <p:spPr>
          <a:xfrm>
            <a:off x="2608560" y="11955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99" name="CustomShape 34"/>
          <p:cNvSpPr/>
          <p:nvPr/>
        </p:nvSpPr>
        <p:spPr>
          <a:xfrm>
            <a:off x="2606760" y="13716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00" name="CustomShape 35"/>
          <p:cNvSpPr/>
          <p:nvPr/>
        </p:nvSpPr>
        <p:spPr>
          <a:xfrm>
            <a:off x="2604600" y="15476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01" name="CustomShape 36"/>
          <p:cNvSpPr/>
          <p:nvPr/>
        </p:nvSpPr>
        <p:spPr>
          <a:xfrm>
            <a:off x="2735280" y="16902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02" name="CustomShape 37"/>
          <p:cNvSpPr/>
          <p:nvPr/>
        </p:nvSpPr>
        <p:spPr>
          <a:xfrm>
            <a:off x="2745360" y="18781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03" name="CustomShape 38"/>
          <p:cNvSpPr/>
          <p:nvPr/>
        </p:nvSpPr>
        <p:spPr>
          <a:xfrm>
            <a:off x="2636280" y="20545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04" name="CustomShape 39"/>
          <p:cNvSpPr/>
          <p:nvPr/>
        </p:nvSpPr>
        <p:spPr>
          <a:xfrm>
            <a:off x="2634480" y="22305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05" name="CustomShape 40"/>
          <p:cNvSpPr/>
          <p:nvPr/>
        </p:nvSpPr>
        <p:spPr>
          <a:xfrm>
            <a:off x="2632320" y="24184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06" name="CustomShape 41"/>
          <p:cNvSpPr/>
          <p:nvPr/>
        </p:nvSpPr>
        <p:spPr>
          <a:xfrm>
            <a:off x="3034080" y="11696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607" name="CustomShape 42"/>
          <p:cNvSpPr/>
          <p:nvPr/>
        </p:nvSpPr>
        <p:spPr>
          <a:xfrm>
            <a:off x="3032280" y="13460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608" name="CustomShape 43"/>
          <p:cNvSpPr/>
          <p:nvPr/>
        </p:nvSpPr>
        <p:spPr>
          <a:xfrm>
            <a:off x="3030120" y="15220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609" name="CustomShape 44"/>
          <p:cNvSpPr/>
          <p:nvPr/>
        </p:nvSpPr>
        <p:spPr>
          <a:xfrm>
            <a:off x="2935080" y="16765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610" name="CustomShape 45"/>
          <p:cNvSpPr/>
          <p:nvPr/>
        </p:nvSpPr>
        <p:spPr>
          <a:xfrm>
            <a:off x="2957040" y="18644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611" name="CustomShape 46"/>
          <p:cNvSpPr/>
          <p:nvPr/>
        </p:nvSpPr>
        <p:spPr>
          <a:xfrm>
            <a:off x="3061800" y="20404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612" name="CustomShape 47"/>
          <p:cNvSpPr/>
          <p:nvPr/>
        </p:nvSpPr>
        <p:spPr>
          <a:xfrm>
            <a:off x="3060000" y="22168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613" name="CustomShape 48"/>
          <p:cNvSpPr/>
          <p:nvPr/>
        </p:nvSpPr>
        <p:spPr>
          <a:xfrm>
            <a:off x="3057840" y="24048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614" name="CustomShape 49"/>
          <p:cNvSpPr/>
          <p:nvPr/>
        </p:nvSpPr>
        <p:spPr>
          <a:xfrm>
            <a:off x="3485520" y="11934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15" name="CustomShape 50"/>
          <p:cNvSpPr/>
          <p:nvPr/>
        </p:nvSpPr>
        <p:spPr>
          <a:xfrm>
            <a:off x="3483360" y="13698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16" name="CustomShape 51"/>
          <p:cNvSpPr/>
          <p:nvPr/>
        </p:nvSpPr>
        <p:spPr>
          <a:xfrm>
            <a:off x="3481560" y="15458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17" name="CustomShape 52"/>
          <p:cNvSpPr/>
          <p:nvPr/>
        </p:nvSpPr>
        <p:spPr>
          <a:xfrm>
            <a:off x="3612240" y="16884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18" name="CustomShape 53"/>
          <p:cNvSpPr/>
          <p:nvPr/>
        </p:nvSpPr>
        <p:spPr>
          <a:xfrm>
            <a:off x="3621960" y="18763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19" name="CustomShape 54"/>
          <p:cNvSpPr/>
          <p:nvPr/>
        </p:nvSpPr>
        <p:spPr>
          <a:xfrm>
            <a:off x="3513240" y="20523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20" name="CustomShape 55"/>
          <p:cNvSpPr/>
          <p:nvPr/>
        </p:nvSpPr>
        <p:spPr>
          <a:xfrm>
            <a:off x="3511080" y="22287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21" name="CustomShape 56"/>
          <p:cNvSpPr/>
          <p:nvPr/>
        </p:nvSpPr>
        <p:spPr>
          <a:xfrm>
            <a:off x="3509280" y="24166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22" name="CustomShape 57"/>
          <p:cNvSpPr/>
          <p:nvPr/>
        </p:nvSpPr>
        <p:spPr>
          <a:xfrm>
            <a:off x="3911040" y="11678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623" name="CustomShape 58"/>
          <p:cNvSpPr/>
          <p:nvPr/>
        </p:nvSpPr>
        <p:spPr>
          <a:xfrm>
            <a:off x="3908880" y="13438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624" name="CustomShape 59"/>
          <p:cNvSpPr/>
          <p:nvPr/>
        </p:nvSpPr>
        <p:spPr>
          <a:xfrm>
            <a:off x="3907080" y="15199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625" name="CustomShape 60"/>
          <p:cNvSpPr/>
          <p:nvPr/>
        </p:nvSpPr>
        <p:spPr>
          <a:xfrm>
            <a:off x="3812040" y="16743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626" name="CustomShape 61"/>
          <p:cNvSpPr/>
          <p:nvPr/>
        </p:nvSpPr>
        <p:spPr>
          <a:xfrm>
            <a:off x="3833640" y="18622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627" name="CustomShape 62"/>
          <p:cNvSpPr/>
          <p:nvPr/>
        </p:nvSpPr>
        <p:spPr>
          <a:xfrm>
            <a:off x="3938760" y="20386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628" name="CustomShape 63"/>
          <p:cNvSpPr/>
          <p:nvPr/>
        </p:nvSpPr>
        <p:spPr>
          <a:xfrm>
            <a:off x="3936600" y="22147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629" name="CustomShape 64"/>
          <p:cNvSpPr/>
          <p:nvPr/>
        </p:nvSpPr>
        <p:spPr>
          <a:xfrm>
            <a:off x="3934800" y="24026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630" name="CustomShape 65"/>
          <p:cNvSpPr/>
          <p:nvPr/>
        </p:nvSpPr>
        <p:spPr>
          <a:xfrm>
            <a:off x="4384080" y="13320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31" name="CustomShape 66"/>
          <p:cNvSpPr/>
          <p:nvPr/>
        </p:nvSpPr>
        <p:spPr>
          <a:xfrm>
            <a:off x="4381920" y="15080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32" name="CustomShape 67"/>
          <p:cNvSpPr/>
          <p:nvPr/>
        </p:nvSpPr>
        <p:spPr>
          <a:xfrm>
            <a:off x="4512600" y="16506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33" name="CustomShape 68"/>
          <p:cNvSpPr/>
          <p:nvPr/>
        </p:nvSpPr>
        <p:spPr>
          <a:xfrm>
            <a:off x="4522680" y="18385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34" name="CustomShape 69"/>
          <p:cNvSpPr/>
          <p:nvPr/>
        </p:nvSpPr>
        <p:spPr>
          <a:xfrm>
            <a:off x="4413600" y="20149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35" name="CustomShape 70"/>
          <p:cNvSpPr/>
          <p:nvPr/>
        </p:nvSpPr>
        <p:spPr>
          <a:xfrm>
            <a:off x="4411800" y="21909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36" name="CustomShape 71"/>
          <p:cNvSpPr/>
          <p:nvPr/>
        </p:nvSpPr>
        <p:spPr>
          <a:xfrm>
            <a:off x="4409640" y="23788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37" name="CustomShape 72"/>
          <p:cNvSpPr/>
          <p:nvPr/>
        </p:nvSpPr>
        <p:spPr>
          <a:xfrm>
            <a:off x="4809600" y="13064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638" name="CustomShape 73"/>
          <p:cNvSpPr/>
          <p:nvPr/>
        </p:nvSpPr>
        <p:spPr>
          <a:xfrm>
            <a:off x="4807440" y="14824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639" name="CustomShape 74"/>
          <p:cNvSpPr/>
          <p:nvPr/>
        </p:nvSpPr>
        <p:spPr>
          <a:xfrm>
            <a:off x="4712400" y="16369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640" name="CustomShape 75"/>
          <p:cNvSpPr/>
          <p:nvPr/>
        </p:nvSpPr>
        <p:spPr>
          <a:xfrm>
            <a:off x="4734360" y="18248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641" name="CustomShape 76"/>
          <p:cNvSpPr/>
          <p:nvPr/>
        </p:nvSpPr>
        <p:spPr>
          <a:xfrm>
            <a:off x="4839120" y="20008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642" name="CustomShape 77"/>
          <p:cNvSpPr/>
          <p:nvPr/>
        </p:nvSpPr>
        <p:spPr>
          <a:xfrm>
            <a:off x="4837320" y="21772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643" name="CustomShape 78"/>
          <p:cNvSpPr/>
          <p:nvPr/>
        </p:nvSpPr>
        <p:spPr>
          <a:xfrm>
            <a:off x="4835160" y="23652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644" name="CustomShape 79"/>
          <p:cNvSpPr/>
          <p:nvPr/>
        </p:nvSpPr>
        <p:spPr>
          <a:xfrm>
            <a:off x="5308200" y="13420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45" name="CustomShape 80"/>
          <p:cNvSpPr/>
          <p:nvPr/>
        </p:nvSpPr>
        <p:spPr>
          <a:xfrm>
            <a:off x="5306400" y="15181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46" name="CustomShape 81"/>
          <p:cNvSpPr/>
          <p:nvPr/>
        </p:nvSpPr>
        <p:spPr>
          <a:xfrm>
            <a:off x="5437080" y="16606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47" name="CustomShape 82"/>
          <p:cNvSpPr/>
          <p:nvPr/>
        </p:nvSpPr>
        <p:spPr>
          <a:xfrm>
            <a:off x="5446800" y="18486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48" name="CustomShape 83"/>
          <p:cNvSpPr/>
          <p:nvPr/>
        </p:nvSpPr>
        <p:spPr>
          <a:xfrm>
            <a:off x="5338080" y="20246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49" name="CustomShape 84"/>
          <p:cNvSpPr/>
          <p:nvPr/>
        </p:nvSpPr>
        <p:spPr>
          <a:xfrm>
            <a:off x="5335920" y="22010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50" name="CustomShape 85"/>
          <p:cNvSpPr/>
          <p:nvPr/>
        </p:nvSpPr>
        <p:spPr>
          <a:xfrm>
            <a:off x="5334120" y="23889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51" name="CustomShape 86"/>
          <p:cNvSpPr/>
          <p:nvPr/>
        </p:nvSpPr>
        <p:spPr>
          <a:xfrm>
            <a:off x="5733720" y="13161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652" name="CustomShape 87"/>
          <p:cNvSpPr/>
          <p:nvPr/>
        </p:nvSpPr>
        <p:spPr>
          <a:xfrm>
            <a:off x="5731920" y="14922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653" name="CustomShape 88"/>
          <p:cNvSpPr/>
          <p:nvPr/>
        </p:nvSpPr>
        <p:spPr>
          <a:xfrm>
            <a:off x="5636880" y="16466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654" name="CustomShape 89"/>
          <p:cNvSpPr/>
          <p:nvPr/>
        </p:nvSpPr>
        <p:spPr>
          <a:xfrm>
            <a:off x="5658480" y="18349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655" name="CustomShape 90"/>
          <p:cNvSpPr/>
          <p:nvPr/>
        </p:nvSpPr>
        <p:spPr>
          <a:xfrm>
            <a:off x="5763600" y="20109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656" name="CustomShape 91"/>
          <p:cNvSpPr/>
          <p:nvPr/>
        </p:nvSpPr>
        <p:spPr>
          <a:xfrm>
            <a:off x="5761440" y="21870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657" name="CustomShape 92"/>
          <p:cNvSpPr/>
          <p:nvPr/>
        </p:nvSpPr>
        <p:spPr>
          <a:xfrm>
            <a:off x="5759640" y="23749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658" name="CustomShape 93"/>
          <p:cNvSpPr/>
          <p:nvPr/>
        </p:nvSpPr>
        <p:spPr>
          <a:xfrm>
            <a:off x="6197040" y="13755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59" name="CustomShape 94"/>
          <p:cNvSpPr/>
          <p:nvPr/>
        </p:nvSpPr>
        <p:spPr>
          <a:xfrm>
            <a:off x="6194880" y="15516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60" name="CustomShape 95"/>
          <p:cNvSpPr/>
          <p:nvPr/>
        </p:nvSpPr>
        <p:spPr>
          <a:xfrm>
            <a:off x="6325560" y="16941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61" name="CustomShape 96"/>
          <p:cNvSpPr/>
          <p:nvPr/>
        </p:nvSpPr>
        <p:spPr>
          <a:xfrm>
            <a:off x="6335640" y="18820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62" name="CustomShape 97"/>
          <p:cNvSpPr/>
          <p:nvPr/>
        </p:nvSpPr>
        <p:spPr>
          <a:xfrm>
            <a:off x="6226560" y="20584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63" name="CustomShape 98"/>
          <p:cNvSpPr/>
          <p:nvPr/>
        </p:nvSpPr>
        <p:spPr>
          <a:xfrm>
            <a:off x="6224760" y="22345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64" name="CustomShape 99"/>
          <p:cNvSpPr/>
          <p:nvPr/>
        </p:nvSpPr>
        <p:spPr>
          <a:xfrm>
            <a:off x="6222600" y="24224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65" name="CustomShape 100"/>
          <p:cNvSpPr/>
          <p:nvPr/>
        </p:nvSpPr>
        <p:spPr>
          <a:xfrm>
            <a:off x="6622560" y="13500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666" name="CustomShape 101"/>
          <p:cNvSpPr/>
          <p:nvPr/>
        </p:nvSpPr>
        <p:spPr>
          <a:xfrm>
            <a:off x="6620400" y="15260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667" name="CustomShape 102"/>
          <p:cNvSpPr/>
          <p:nvPr/>
        </p:nvSpPr>
        <p:spPr>
          <a:xfrm>
            <a:off x="6525360" y="16804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668" name="CustomShape 103"/>
          <p:cNvSpPr/>
          <p:nvPr/>
        </p:nvSpPr>
        <p:spPr>
          <a:xfrm>
            <a:off x="6547320" y="18684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669" name="CustomShape 104"/>
          <p:cNvSpPr/>
          <p:nvPr/>
        </p:nvSpPr>
        <p:spPr>
          <a:xfrm>
            <a:off x="6652080" y="20444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670" name="CustomShape 105"/>
          <p:cNvSpPr/>
          <p:nvPr/>
        </p:nvSpPr>
        <p:spPr>
          <a:xfrm>
            <a:off x="6650280" y="22208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671" name="CustomShape 106"/>
          <p:cNvSpPr/>
          <p:nvPr/>
        </p:nvSpPr>
        <p:spPr>
          <a:xfrm>
            <a:off x="6648120" y="24087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672" name="CustomShape 107"/>
          <p:cNvSpPr/>
          <p:nvPr/>
        </p:nvSpPr>
        <p:spPr>
          <a:xfrm>
            <a:off x="7038000" y="13737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73" name="CustomShape 108"/>
          <p:cNvSpPr/>
          <p:nvPr/>
        </p:nvSpPr>
        <p:spPr>
          <a:xfrm>
            <a:off x="7036200" y="15498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74" name="CustomShape 109"/>
          <p:cNvSpPr/>
          <p:nvPr/>
        </p:nvSpPr>
        <p:spPr>
          <a:xfrm>
            <a:off x="7166880" y="16923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75" name="CustomShape 110"/>
          <p:cNvSpPr/>
          <p:nvPr/>
        </p:nvSpPr>
        <p:spPr>
          <a:xfrm>
            <a:off x="7176600" y="18802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76" name="CustomShape 111"/>
          <p:cNvSpPr/>
          <p:nvPr/>
        </p:nvSpPr>
        <p:spPr>
          <a:xfrm>
            <a:off x="7067880" y="20563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77" name="CustomShape 112"/>
          <p:cNvSpPr/>
          <p:nvPr/>
        </p:nvSpPr>
        <p:spPr>
          <a:xfrm>
            <a:off x="7065720" y="22327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78" name="CustomShape 113"/>
          <p:cNvSpPr/>
          <p:nvPr/>
        </p:nvSpPr>
        <p:spPr>
          <a:xfrm>
            <a:off x="7063920" y="24206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79" name="CustomShape 114"/>
          <p:cNvSpPr/>
          <p:nvPr/>
        </p:nvSpPr>
        <p:spPr>
          <a:xfrm>
            <a:off x="7463520" y="13478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680" name="CustomShape 115"/>
          <p:cNvSpPr/>
          <p:nvPr/>
        </p:nvSpPr>
        <p:spPr>
          <a:xfrm>
            <a:off x="7461720" y="15238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681" name="CustomShape 116"/>
          <p:cNvSpPr/>
          <p:nvPr/>
        </p:nvSpPr>
        <p:spPr>
          <a:xfrm>
            <a:off x="7366680" y="16783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682" name="CustomShape 117"/>
          <p:cNvSpPr/>
          <p:nvPr/>
        </p:nvSpPr>
        <p:spPr>
          <a:xfrm>
            <a:off x="7388280" y="18662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683" name="CustomShape 118"/>
          <p:cNvSpPr/>
          <p:nvPr/>
        </p:nvSpPr>
        <p:spPr>
          <a:xfrm>
            <a:off x="7493400" y="20426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684" name="CustomShape 119"/>
          <p:cNvSpPr/>
          <p:nvPr/>
        </p:nvSpPr>
        <p:spPr>
          <a:xfrm>
            <a:off x="7491240" y="22186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685" name="CustomShape 120"/>
          <p:cNvSpPr/>
          <p:nvPr/>
        </p:nvSpPr>
        <p:spPr>
          <a:xfrm>
            <a:off x="7489440" y="24066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686" name="CustomShape 121"/>
          <p:cNvSpPr/>
          <p:nvPr/>
        </p:nvSpPr>
        <p:spPr>
          <a:xfrm>
            <a:off x="7998120" y="14191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87" name="CustomShape 122"/>
          <p:cNvSpPr/>
          <p:nvPr/>
        </p:nvSpPr>
        <p:spPr>
          <a:xfrm>
            <a:off x="7995960" y="15951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88" name="CustomShape 123"/>
          <p:cNvSpPr/>
          <p:nvPr/>
        </p:nvSpPr>
        <p:spPr>
          <a:xfrm>
            <a:off x="8126640" y="17377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89" name="CustomShape 124"/>
          <p:cNvSpPr/>
          <p:nvPr/>
        </p:nvSpPr>
        <p:spPr>
          <a:xfrm>
            <a:off x="8136720" y="19256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90" name="CustomShape 125"/>
          <p:cNvSpPr/>
          <p:nvPr/>
        </p:nvSpPr>
        <p:spPr>
          <a:xfrm>
            <a:off x="8027640" y="21020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91" name="CustomShape 126"/>
          <p:cNvSpPr/>
          <p:nvPr/>
        </p:nvSpPr>
        <p:spPr>
          <a:xfrm>
            <a:off x="8025840" y="22780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92" name="CustomShape 127"/>
          <p:cNvSpPr/>
          <p:nvPr/>
        </p:nvSpPr>
        <p:spPr>
          <a:xfrm>
            <a:off x="8023680" y="24660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93" name="CustomShape 128"/>
          <p:cNvSpPr/>
          <p:nvPr/>
        </p:nvSpPr>
        <p:spPr>
          <a:xfrm>
            <a:off x="8423640" y="13935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694" name="CustomShape 129"/>
          <p:cNvSpPr/>
          <p:nvPr/>
        </p:nvSpPr>
        <p:spPr>
          <a:xfrm>
            <a:off x="8421480" y="15696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695" name="CustomShape 130"/>
          <p:cNvSpPr/>
          <p:nvPr/>
        </p:nvSpPr>
        <p:spPr>
          <a:xfrm>
            <a:off x="8326440" y="17240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696" name="CustomShape 131"/>
          <p:cNvSpPr/>
          <p:nvPr/>
        </p:nvSpPr>
        <p:spPr>
          <a:xfrm>
            <a:off x="8348400" y="19119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697" name="CustomShape 132"/>
          <p:cNvSpPr/>
          <p:nvPr/>
        </p:nvSpPr>
        <p:spPr>
          <a:xfrm>
            <a:off x="8453160" y="20880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698" name="CustomShape 133"/>
          <p:cNvSpPr/>
          <p:nvPr/>
        </p:nvSpPr>
        <p:spPr>
          <a:xfrm>
            <a:off x="8451360" y="22644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699" name="CustomShape 134"/>
          <p:cNvSpPr/>
          <p:nvPr/>
        </p:nvSpPr>
        <p:spPr>
          <a:xfrm>
            <a:off x="8449200" y="24523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700" name="CustomShape 135"/>
          <p:cNvSpPr/>
          <p:nvPr/>
        </p:nvSpPr>
        <p:spPr>
          <a:xfrm>
            <a:off x="8839080" y="13935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01" name="CustomShape 136"/>
          <p:cNvSpPr/>
          <p:nvPr/>
        </p:nvSpPr>
        <p:spPr>
          <a:xfrm>
            <a:off x="8837280" y="15696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02" name="CustomShape 137"/>
          <p:cNvSpPr/>
          <p:nvPr/>
        </p:nvSpPr>
        <p:spPr>
          <a:xfrm>
            <a:off x="8967960" y="17121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03" name="CustomShape 138"/>
          <p:cNvSpPr/>
          <p:nvPr/>
        </p:nvSpPr>
        <p:spPr>
          <a:xfrm>
            <a:off x="8977680" y="19000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04" name="CustomShape 139"/>
          <p:cNvSpPr/>
          <p:nvPr/>
        </p:nvSpPr>
        <p:spPr>
          <a:xfrm>
            <a:off x="8868960" y="20761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05" name="CustomShape 140"/>
          <p:cNvSpPr/>
          <p:nvPr/>
        </p:nvSpPr>
        <p:spPr>
          <a:xfrm>
            <a:off x="8866800" y="22525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06" name="CustomShape 141"/>
          <p:cNvSpPr/>
          <p:nvPr/>
        </p:nvSpPr>
        <p:spPr>
          <a:xfrm>
            <a:off x="9264600" y="13676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707" name="CustomShape 142"/>
          <p:cNvSpPr/>
          <p:nvPr/>
        </p:nvSpPr>
        <p:spPr>
          <a:xfrm>
            <a:off x="9262800" y="15436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708" name="CustomShape 143"/>
          <p:cNvSpPr/>
          <p:nvPr/>
        </p:nvSpPr>
        <p:spPr>
          <a:xfrm>
            <a:off x="9167760" y="16981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709" name="CustomShape 144"/>
          <p:cNvSpPr/>
          <p:nvPr/>
        </p:nvSpPr>
        <p:spPr>
          <a:xfrm>
            <a:off x="9189720" y="18860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710" name="CustomShape 145"/>
          <p:cNvSpPr/>
          <p:nvPr/>
        </p:nvSpPr>
        <p:spPr>
          <a:xfrm>
            <a:off x="9294480" y="20624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711" name="CustomShape 146"/>
          <p:cNvSpPr/>
          <p:nvPr/>
        </p:nvSpPr>
        <p:spPr>
          <a:xfrm>
            <a:off x="9292320" y="22384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712" name="CustomShape 147"/>
          <p:cNvSpPr/>
          <p:nvPr/>
        </p:nvSpPr>
        <p:spPr>
          <a:xfrm>
            <a:off x="9680400" y="14389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13" name="CustomShape 148"/>
          <p:cNvSpPr/>
          <p:nvPr/>
        </p:nvSpPr>
        <p:spPr>
          <a:xfrm>
            <a:off x="9678240" y="16149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14" name="CustomShape 149"/>
          <p:cNvSpPr/>
          <p:nvPr/>
        </p:nvSpPr>
        <p:spPr>
          <a:xfrm>
            <a:off x="9808920" y="17575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15" name="CustomShape 150"/>
          <p:cNvSpPr/>
          <p:nvPr/>
        </p:nvSpPr>
        <p:spPr>
          <a:xfrm>
            <a:off x="9819000" y="19454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16" name="CustomShape 151"/>
          <p:cNvSpPr/>
          <p:nvPr/>
        </p:nvSpPr>
        <p:spPr>
          <a:xfrm>
            <a:off x="9709920" y="21218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17" name="CustomShape 152"/>
          <p:cNvSpPr/>
          <p:nvPr/>
        </p:nvSpPr>
        <p:spPr>
          <a:xfrm>
            <a:off x="9708120" y="22978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18" name="CustomShape 153"/>
          <p:cNvSpPr/>
          <p:nvPr/>
        </p:nvSpPr>
        <p:spPr>
          <a:xfrm>
            <a:off x="10105920" y="14133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719" name="CustomShape 154"/>
          <p:cNvSpPr/>
          <p:nvPr/>
        </p:nvSpPr>
        <p:spPr>
          <a:xfrm>
            <a:off x="10103760" y="15894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720" name="CustomShape 155"/>
          <p:cNvSpPr/>
          <p:nvPr/>
        </p:nvSpPr>
        <p:spPr>
          <a:xfrm>
            <a:off x="10009080" y="17438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721" name="CustomShape 156"/>
          <p:cNvSpPr/>
          <p:nvPr/>
        </p:nvSpPr>
        <p:spPr>
          <a:xfrm>
            <a:off x="10030680" y="19317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722" name="CustomShape 157"/>
          <p:cNvSpPr/>
          <p:nvPr/>
        </p:nvSpPr>
        <p:spPr>
          <a:xfrm>
            <a:off x="10135440" y="21078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723" name="CustomShape 158"/>
          <p:cNvSpPr/>
          <p:nvPr/>
        </p:nvSpPr>
        <p:spPr>
          <a:xfrm>
            <a:off x="10133640" y="22842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724" name="CustomShape 159"/>
          <p:cNvSpPr/>
          <p:nvPr/>
        </p:nvSpPr>
        <p:spPr>
          <a:xfrm>
            <a:off x="803520" y="37605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25" name="CustomShape 160"/>
          <p:cNvSpPr/>
          <p:nvPr/>
        </p:nvSpPr>
        <p:spPr>
          <a:xfrm>
            <a:off x="801720" y="39366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26" name="CustomShape 161"/>
          <p:cNvSpPr/>
          <p:nvPr/>
        </p:nvSpPr>
        <p:spPr>
          <a:xfrm>
            <a:off x="932040" y="40791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27" name="CustomShape 162"/>
          <p:cNvSpPr/>
          <p:nvPr/>
        </p:nvSpPr>
        <p:spPr>
          <a:xfrm>
            <a:off x="942120" y="42670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28" name="CustomShape 163"/>
          <p:cNvSpPr/>
          <p:nvPr/>
        </p:nvSpPr>
        <p:spPr>
          <a:xfrm>
            <a:off x="833400" y="44434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29" name="CustomShape 164"/>
          <p:cNvSpPr/>
          <p:nvPr/>
        </p:nvSpPr>
        <p:spPr>
          <a:xfrm>
            <a:off x="831240" y="46195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30" name="CustomShape 165"/>
          <p:cNvSpPr/>
          <p:nvPr/>
        </p:nvSpPr>
        <p:spPr>
          <a:xfrm>
            <a:off x="1229040" y="37346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731" name="CustomShape 166"/>
          <p:cNvSpPr/>
          <p:nvPr/>
        </p:nvSpPr>
        <p:spPr>
          <a:xfrm>
            <a:off x="1227240" y="39110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732" name="CustomShape 167"/>
          <p:cNvSpPr/>
          <p:nvPr/>
        </p:nvSpPr>
        <p:spPr>
          <a:xfrm>
            <a:off x="1132200" y="40654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733" name="CustomShape 168"/>
          <p:cNvSpPr/>
          <p:nvPr/>
        </p:nvSpPr>
        <p:spPr>
          <a:xfrm>
            <a:off x="1153800" y="42534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734" name="CustomShape 169"/>
          <p:cNvSpPr/>
          <p:nvPr/>
        </p:nvSpPr>
        <p:spPr>
          <a:xfrm>
            <a:off x="1258920" y="44294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735" name="CustomShape 170"/>
          <p:cNvSpPr/>
          <p:nvPr/>
        </p:nvSpPr>
        <p:spPr>
          <a:xfrm>
            <a:off x="1256760" y="46054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736" name="CustomShape 171"/>
          <p:cNvSpPr/>
          <p:nvPr/>
        </p:nvSpPr>
        <p:spPr>
          <a:xfrm>
            <a:off x="1692360" y="36990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37" name="CustomShape 172"/>
          <p:cNvSpPr/>
          <p:nvPr/>
        </p:nvSpPr>
        <p:spPr>
          <a:xfrm>
            <a:off x="1690200" y="38754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38" name="CustomShape 173"/>
          <p:cNvSpPr/>
          <p:nvPr/>
        </p:nvSpPr>
        <p:spPr>
          <a:xfrm>
            <a:off x="1820880" y="40179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39" name="CustomShape 174"/>
          <p:cNvSpPr/>
          <p:nvPr/>
        </p:nvSpPr>
        <p:spPr>
          <a:xfrm>
            <a:off x="1830960" y="42058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40" name="CustomShape 175"/>
          <p:cNvSpPr/>
          <p:nvPr/>
        </p:nvSpPr>
        <p:spPr>
          <a:xfrm>
            <a:off x="1721880" y="43819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41" name="CustomShape 176"/>
          <p:cNvSpPr/>
          <p:nvPr/>
        </p:nvSpPr>
        <p:spPr>
          <a:xfrm>
            <a:off x="1720080" y="45579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42" name="CustomShape 177"/>
          <p:cNvSpPr/>
          <p:nvPr/>
        </p:nvSpPr>
        <p:spPr>
          <a:xfrm>
            <a:off x="2117880" y="36734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743" name="CustomShape 178"/>
          <p:cNvSpPr/>
          <p:nvPr/>
        </p:nvSpPr>
        <p:spPr>
          <a:xfrm>
            <a:off x="2115720" y="38494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744" name="CustomShape 179"/>
          <p:cNvSpPr/>
          <p:nvPr/>
        </p:nvSpPr>
        <p:spPr>
          <a:xfrm>
            <a:off x="2020680" y="40039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745" name="CustomShape 180"/>
          <p:cNvSpPr/>
          <p:nvPr/>
        </p:nvSpPr>
        <p:spPr>
          <a:xfrm>
            <a:off x="2042640" y="41918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746" name="CustomShape 181"/>
          <p:cNvSpPr/>
          <p:nvPr/>
        </p:nvSpPr>
        <p:spPr>
          <a:xfrm>
            <a:off x="2147400" y="43682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747" name="CustomShape 182"/>
          <p:cNvSpPr/>
          <p:nvPr/>
        </p:nvSpPr>
        <p:spPr>
          <a:xfrm>
            <a:off x="2145600" y="45442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748" name="CustomShape 183"/>
          <p:cNvSpPr/>
          <p:nvPr/>
        </p:nvSpPr>
        <p:spPr>
          <a:xfrm>
            <a:off x="2592720" y="37090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49" name="CustomShape 184"/>
          <p:cNvSpPr/>
          <p:nvPr/>
        </p:nvSpPr>
        <p:spPr>
          <a:xfrm>
            <a:off x="2590920" y="38851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50" name="CustomShape 185"/>
          <p:cNvSpPr/>
          <p:nvPr/>
        </p:nvSpPr>
        <p:spPr>
          <a:xfrm>
            <a:off x="2721600" y="40276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51" name="CustomShape 186"/>
          <p:cNvSpPr/>
          <p:nvPr/>
        </p:nvSpPr>
        <p:spPr>
          <a:xfrm>
            <a:off x="2731320" y="42156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52" name="CustomShape 187"/>
          <p:cNvSpPr/>
          <p:nvPr/>
        </p:nvSpPr>
        <p:spPr>
          <a:xfrm>
            <a:off x="2622600" y="43920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53" name="CustomShape 188"/>
          <p:cNvSpPr/>
          <p:nvPr/>
        </p:nvSpPr>
        <p:spPr>
          <a:xfrm>
            <a:off x="2620440" y="45680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54" name="CustomShape 189"/>
          <p:cNvSpPr/>
          <p:nvPr/>
        </p:nvSpPr>
        <p:spPr>
          <a:xfrm>
            <a:off x="3018240" y="36831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755" name="CustomShape 190"/>
          <p:cNvSpPr/>
          <p:nvPr/>
        </p:nvSpPr>
        <p:spPr>
          <a:xfrm>
            <a:off x="3016440" y="38595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756" name="CustomShape 191"/>
          <p:cNvSpPr/>
          <p:nvPr/>
        </p:nvSpPr>
        <p:spPr>
          <a:xfrm>
            <a:off x="2921400" y="40140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757" name="CustomShape 192"/>
          <p:cNvSpPr/>
          <p:nvPr/>
        </p:nvSpPr>
        <p:spPr>
          <a:xfrm>
            <a:off x="2943000" y="42019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758" name="CustomShape 193"/>
          <p:cNvSpPr/>
          <p:nvPr/>
        </p:nvSpPr>
        <p:spPr>
          <a:xfrm>
            <a:off x="3048120" y="43779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759" name="CustomShape 194"/>
          <p:cNvSpPr/>
          <p:nvPr/>
        </p:nvSpPr>
        <p:spPr>
          <a:xfrm>
            <a:off x="3045960" y="45543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760" name="CustomShape 195"/>
          <p:cNvSpPr/>
          <p:nvPr/>
        </p:nvSpPr>
        <p:spPr>
          <a:xfrm>
            <a:off x="3469680" y="37069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61" name="CustomShape 196"/>
          <p:cNvSpPr/>
          <p:nvPr/>
        </p:nvSpPr>
        <p:spPr>
          <a:xfrm>
            <a:off x="3467520" y="38833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62" name="CustomShape 197"/>
          <p:cNvSpPr/>
          <p:nvPr/>
        </p:nvSpPr>
        <p:spPr>
          <a:xfrm>
            <a:off x="3598200" y="40258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63" name="CustomShape 198"/>
          <p:cNvSpPr/>
          <p:nvPr/>
        </p:nvSpPr>
        <p:spPr>
          <a:xfrm>
            <a:off x="3608280" y="42138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64" name="CustomShape 199"/>
          <p:cNvSpPr/>
          <p:nvPr/>
        </p:nvSpPr>
        <p:spPr>
          <a:xfrm>
            <a:off x="3499200" y="43898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65" name="CustomShape 200"/>
          <p:cNvSpPr/>
          <p:nvPr/>
        </p:nvSpPr>
        <p:spPr>
          <a:xfrm>
            <a:off x="3497400" y="45658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66" name="CustomShape 201"/>
          <p:cNvSpPr/>
          <p:nvPr/>
        </p:nvSpPr>
        <p:spPr>
          <a:xfrm>
            <a:off x="3895200" y="36813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767" name="CustomShape 202"/>
          <p:cNvSpPr/>
          <p:nvPr/>
        </p:nvSpPr>
        <p:spPr>
          <a:xfrm>
            <a:off x="3893040" y="38574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768" name="CustomShape 203"/>
          <p:cNvSpPr/>
          <p:nvPr/>
        </p:nvSpPr>
        <p:spPr>
          <a:xfrm>
            <a:off x="3798000" y="40118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769" name="CustomShape 204"/>
          <p:cNvSpPr/>
          <p:nvPr/>
        </p:nvSpPr>
        <p:spPr>
          <a:xfrm>
            <a:off x="3819960" y="41997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770" name="CustomShape 205"/>
          <p:cNvSpPr/>
          <p:nvPr/>
        </p:nvSpPr>
        <p:spPr>
          <a:xfrm>
            <a:off x="3924720" y="43761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771" name="CustomShape 206"/>
          <p:cNvSpPr/>
          <p:nvPr/>
        </p:nvSpPr>
        <p:spPr>
          <a:xfrm>
            <a:off x="3922920" y="45522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772" name="CustomShape 207"/>
          <p:cNvSpPr/>
          <p:nvPr/>
        </p:nvSpPr>
        <p:spPr>
          <a:xfrm>
            <a:off x="4370040" y="36694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73" name="CustomShape 208"/>
          <p:cNvSpPr/>
          <p:nvPr/>
        </p:nvSpPr>
        <p:spPr>
          <a:xfrm>
            <a:off x="4368240" y="38455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74" name="CustomShape 209"/>
          <p:cNvSpPr/>
          <p:nvPr/>
        </p:nvSpPr>
        <p:spPr>
          <a:xfrm>
            <a:off x="4498920" y="39880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75" name="CustomShape 210"/>
          <p:cNvSpPr/>
          <p:nvPr/>
        </p:nvSpPr>
        <p:spPr>
          <a:xfrm>
            <a:off x="4508640" y="41760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76" name="CustomShape 211"/>
          <p:cNvSpPr/>
          <p:nvPr/>
        </p:nvSpPr>
        <p:spPr>
          <a:xfrm>
            <a:off x="4399920" y="43524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77" name="CustomShape 212"/>
          <p:cNvSpPr/>
          <p:nvPr/>
        </p:nvSpPr>
        <p:spPr>
          <a:xfrm>
            <a:off x="4397760" y="45284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78" name="CustomShape 213"/>
          <p:cNvSpPr/>
          <p:nvPr/>
        </p:nvSpPr>
        <p:spPr>
          <a:xfrm>
            <a:off x="4795560" y="36439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779" name="CustomShape 214"/>
          <p:cNvSpPr/>
          <p:nvPr/>
        </p:nvSpPr>
        <p:spPr>
          <a:xfrm>
            <a:off x="4793760" y="38199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780" name="CustomShape 215"/>
          <p:cNvSpPr/>
          <p:nvPr/>
        </p:nvSpPr>
        <p:spPr>
          <a:xfrm>
            <a:off x="4698720" y="39744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781" name="CustomShape 216"/>
          <p:cNvSpPr/>
          <p:nvPr/>
        </p:nvSpPr>
        <p:spPr>
          <a:xfrm>
            <a:off x="4720320" y="41623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782" name="CustomShape 217"/>
          <p:cNvSpPr/>
          <p:nvPr/>
        </p:nvSpPr>
        <p:spPr>
          <a:xfrm>
            <a:off x="4825440" y="43383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783" name="CustomShape 218"/>
          <p:cNvSpPr/>
          <p:nvPr/>
        </p:nvSpPr>
        <p:spPr>
          <a:xfrm>
            <a:off x="4823280" y="45147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784" name="CustomShape 219"/>
          <p:cNvSpPr/>
          <p:nvPr/>
        </p:nvSpPr>
        <p:spPr>
          <a:xfrm>
            <a:off x="5294520" y="36792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85" name="CustomShape 220"/>
          <p:cNvSpPr/>
          <p:nvPr/>
        </p:nvSpPr>
        <p:spPr>
          <a:xfrm>
            <a:off x="5292360" y="38556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86" name="CustomShape 221"/>
          <p:cNvSpPr/>
          <p:nvPr/>
        </p:nvSpPr>
        <p:spPr>
          <a:xfrm>
            <a:off x="5423040" y="39981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87" name="CustomShape 222"/>
          <p:cNvSpPr/>
          <p:nvPr/>
        </p:nvSpPr>
        <p:spPr>
          <a:xfrm>
            <a:off x="5433120" y="41860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88" name="CustomShape 223"/>
          <p:cNvSpPr/>
          <p:nvPr/>
        </p:nvSpPr>
        <p:spPr>
          <a:xfrm>
            <a:off x="5324040" y="43621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89" name="CustomShape 224"/>
          <p:cNvSpPr/>
          <p:nvPr/>
        </p:nvSpPr>
        <p:spPr>
          <a:xfrm>
            <a:off x="5322240" y="45385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90" name="CustomShape 225"/>
          <p:cNvSpPr/>
          <p:nvPr/>
        </p:nvSpPr>
        <p:spPr>
          <a:xfrm>
            <a:off x="5720040" y="36536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791" name="CustomShape 226"/>
          <p:cNvSpPr/>
          <p:nvPr/>
        </p:nvSpPr>
        <p:spPr>
          <a:xfrm>
            <a:off x="5717880" y="38296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792" name="CustomShape 227"/>
          <p:cNvSpPr/>
          <p:nvPr/>
        </p:nvSpPr>
        <p:spPr>
          <a:xfrm>
            <a:off x="5622840" y="39841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793" name="CustomShape 228"/>
          <p:cNvSpPr/>
          <p:nvPr/>
        </p:nvSpPr>
        <p:spPr>
          <a:xfrm>
            <a:off x="5644800" y="41720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794" name="CustomShape 229"/>
          <p:cNvSpPr/>
          <p:nvPr/>
        </p:nvSpPr>
        <p:spPr>
          <a:xfrm>
            <a:off x="5749560" y="43484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795" name="CustomShape 230"/>
          <p:cNvSpPr/>
          <p:nvPr/>
        </p:nvSpPr>
        <p:spPr>
          <a:xfrm>
            <a:off x="5747760" y="45244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796" name="CustomShape 231"/>
          <p:cNvSpPr/>
          <p:nvPr/>
        </p:nvSpPr>
        <p:spPr>
          <a:xfrm>
            <a:off x="6181200" y="38890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97" name="CustomShape 232"/>
          <p:cNvSpPr/>
          <p:nvPr/>
        </p:nvSpPr>
        <p:spPr>
          <a:xfrm>
            <a:off x="6311880" y="40316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98" name="CustomShape 233"/>
          <p:cNvSpPr/>
          <p:nvPr/>
        </p:nvSpPr>
        <p:spPr>
          <a:xfrm>
            <a:off x="6321600" y="42195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99" name="CustomShape 234"/>
          <p:cNvSpPr/>
          <p:nvPr/>
        </p:nvSpPr>
        <p:spPr>
          <a:xfrm>
            <a:off x="6212880" y="43959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00" name="CustomShape 235"/>
          <p:cNvSpPr/>
          <p:nvPr/>
        </p:nvSpPr>
        <p:spPr>
          <a:xfrm>
            <a:off x="6210720" y="45720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01" name="CustomShape 236"/>
          <p:cNvSpPr/>
          <p:nvPr/>
        </p:nvSpPr>
        <p:spPr>
          <a:xfrm>
            <a:off x="6606720" y="38635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802" name="CustomShape 237"/>
          <p:cNvSpPr/>
          <p:nvPr/>
        </p:nvSpPr>
        <p:spPr>
          <a:xfrm>
            <a:off x="6511680" y="40179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803" name="CustomShape 238"/>
          <p:cNvSpPr/>
          <p:nvPr/>
        </p:nvSpPr>
        <p:spPr>
          <a:xfrm>
            <a:off x="6533280" y="42058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804" name="CustomShape 239"/>
          <p:cNvSpPr/>
          <p:nvPr/>
        </p:nvSpPr>
        <p:spPr>
          <a:xfrm>
            <a:off x="6638400" y="43819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805" name="CustomShape 240"/>
          <p:cNvSpPr/>
          <p:nvPr/>
        </p:nvSpPr>
        <p:spPr>
          <a:xfrm>
            <a:off x="6636240" y="45583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806" name="CustomShape 241"/>
          <p:cNvSpPr/>
          <p:nvPr/>
        </p:nvSpPr>
        <p:spPr>
          <a:xfrm>
            <a:off x="7022160" y="38872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07" name="CustomShape 242"/>
          <p:cNvSpPr/>
          <p:nvPr/>
        </p:nvSpPr>
        <p:spPr>
          <a:xfrm>
            <a:off x="7152840" y="40298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08" name="CustomShape 243"/>
          <p:cNvSpPr/>
          <p:nvPr/>
        </p:nvSpPr>
        <p:spPr>
          <a:xfrm>
            <a:off x="7162920" y="42177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09" name="CustomShape 244"/>
          <p:cNvSpPr/>
          <p:nvPr/>
        </p:nvSpPr>
        <p:spPr>
          <a:xfrm>
            <a:off x="7053840" y="43938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10" name="CustomShape 245"/>
          <p:cNvSpPr/>
          <p:nvPr/>
        </p:nvSpPr>
        <p:spPr>
          <a:xfrm>
            <a:off x="7052040" y="45702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11" name="CustomShape 246"/>
          <p:cNvSpPr/>
          <p:nvPr/>
        </p:nvSpPr>
        <p:spPr>
          <a:xfrm>
            <a:off x="7447680" y="38613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812" name="CustomShape 247"/>
          <p:cNvSpPr/>
          <p:nvPr/>
        </p:nvSpPr>
        <p:spPr>
          <a:xfrm>
            <a:off x="7353000" y="40158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813" name="CustomShape 248"/>
          <p:cNvSpPr/>
          <p:nvPr/>
        </p:nvSpPr>
        <p:spPr>
          <a:xfrm>
            <a:off x="7374600" y="42037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814" name="CustomShape 249"/>
          <p:cNvSpPr/>
          <p:nvPr/>
        </p:nvSpPr>
        <p:spPr>
          <a:xfrm>
            <a:off x="7479360" y="43801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815" name="CustomShape 250"/>
          <p:cNvSpPr/>
          <p:nvPr/>
        </p:nvSpPr>
        <p:spPr>
          <a:xfrm>
            <a:off x="7477560" y="45561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816" name="CustomShape 251"/>
          <p:cNvSpPr/>
          <p:nvPr/>
        </p:nvSpPr>
        <p:spPr>
          <a:xfrm>
            <a:off x="7982280" y="39326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17" name="CustomShape 252"/>
          <p:cNvSpPr/>
          <p:nvPr/>
        </p:nvSpPr>
        <p:spPr>
          <a:xfrm>
            <a:off x="8112960" y="40752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18" name="CustomShape 253"/>
          <p:cNvSpPr/>
          <p:nvPr/>
        </p:nvSpPr>
        <p:spPr>
          <a:xfrm>
            <a:off x="8122680" y="42631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19" name="CustomShape 254"/>
          <p:cNvSpPr/>
          <p:nvPr/>
        </p:nvSpPr>
        <p:spPr>
          <a:xfrm>
            <a:off x="8013960" y="44395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20" name="CustomShape 255"/>
          <p:cNvSpPr/>
          <p:nvPr/>
        </p:nvSpPr>
        <p:spPr>
          <a:xfrm>
            <a:off x="8011800" y="46155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21" name="CustomShape 256"/>
          <p:cNvSpPr/>
          <p:nvPr/>
        </p:nvSpPr>
        <p:spPr>
          <a:xfrm>
            <a:off x="8407800" y="39070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822" name="CustomShape 257"/>
          <p:cNvSpPr/>
          <p:nvPr/>
        </p:nvSpPr>
        <p:spPr>
          <a:xfrm>
            <a:off x="8312760" y="40615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823" name="CustomShape 258"/>
          <p:cNvSpPr/>
          <p:nvPr/>
        </p:nvSpPr>
        <p:spPr>
          <a:xfrm>
            <a:off x="8334360" y="42494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824" name="CustomShape 259"/>
          <p:cNvSpPr/>
          <p:nvPr/>
        </p:nvSpPr>
        <p:spPr>
          <a:xfrm>
            <a:off x="8439480" y="44254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825" name="CustomShape 260"/>
          <p:cNvSpPr/>
          <p:nvPr/>
        </p:nvSpPr>
        <p:spPr>
          <a:xfrm>
            <a:off x="8437320" y="46015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826" name="CustomShape 261"/>
          <p:cNvSpPr/>
          <p:nvPr/>
        </p:nvSpPr>
        <p:spPr>
          <a:xfrm>
            <a:off x="8823240" y="39070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27" name="CustomShape 262"/>
          <p:cNvSpPr/>
          <p:nvPr/>
        </p:nvSpPr>
        <p:spPr>
          <a:xfrm>
            <a:off x="8953920" y="40496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28" name="CustomShape 263"/>
          <p:cNvSpPr/>
          <p:nvPr/>
        </p:nvSpPr>
        <p:spPr>
          <a:xfrm>
            <a:off x="8964000" y="42375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29" name="CustomShape 264"/>
          <p:cNvSpPr/>
          <p:nvPr/>
        </p:nvSpPr>
        <p:spPr>
          <a:xfrm>
            <a:off x="8854920" y="44136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30" name="CustomShape 265"/>
          <p:cNvSpPr/>
          <p:nvPr/>
        </p:nvSpPr>
        <p:spPr>
          <a:xfrm>
            <a:off x="9248760" y="38811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831" name="CustomShape 266"/>
          <p:cNvSpPr/>
          <p:nvPr/>
        </p:nvSpPr>
        <p:spPr>
          <a:xfrm>
            <a:off x="9154080" y="40356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832" name="CustomShape 267"/>
          <p:cNvSpPr/>
          <p:nvPr/>
        </p:nvSpPr>
        <p:spPr>
          <a:xfrm>
            <a:off x="9175680" y="42235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833" name="CustomShape 268"/>
          <p:cNvSpPr/>
          <p:nvPr/>
        </p:nvSpPr>
        <p:spPr>
          <a:xfrm>
            <a:off x="9280440" y="43999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834" name="CustomShape 269"/>
          <p:cNvSpPr/>
          <p:nvPr/>
        </p:nvSpPr>
        <p:spPr>
          <a:xfrm>
            <a:off x="9664560" y="39524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35" name="CustomShape 270"/>
          <p:cNvSpPr/>
          <p:nvPr/>
        </p:nvSpPr>
        <p:spPr>
          <a:xfrm>
            <a:off x="9795240" y="40950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36" name="CustomShape 271"/>
          <p:cNvSpPr/>
          <p:nvPr/>
        </p:nvSpPr>
        <p:spPr>
          <a:xfrm>
            <a:off x="9804960" y="42829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37" name="CustomShape 272"/>
          <p:cNvSpPr/>
          <p:nvPr/>
        </p:nvSpPr>
        <p:spPr>
          <a:xfrm>
            <a:off x="9696240" y="44593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38" name="CustomShape 273"/>
          <p:cNvSpPr/>
          <p:nvPr/>
        </p:nvSpPr>
        <p:spPr>
          <a:xfrm>
            <a:off x="10090080" y="39268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839" name="CustomShape 274"/>
          <p:cNvSpPr/>
          <p:nvPr/>
        </p:nvSpPr>
        <p:spPr>
          <a:xfrm>
            <a:off x="9995040" y="40813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840" name="CustomShape 275"/>
          <p:cNvSpPr/>
          <p:nvPr/>
        </p:nvSpPr>
        <p:spPr>
          <a:xfrm>
            <a:off x="10017000" y="42692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841" name="CustomShape 276"/>
          <p:cNvSpPr/>
          <p:nvPr/>
        </p:nvSpPr>
        <p:spPr>
          <a:xfrm>
            <a:off x="10121760" y="44452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842" name="CustomShape 277"/>
          <p:cNvSpPr/>
          <p:nvPr/>
        </p:nvSpPr>
        <p:spPr>
          <a:xfrm>
            <a:off x="841320" y="26582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43" name="CustomShape 278"/>
          <p:cNvSpPr/>
          <p:nvPr/>
        </p:nvSpPr>
        <p:spPr>
          <a:xfrm>
            <a:off x="1266840" y="26542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844" name="CustomShape 279"/>
          <p:cNvSpPr/>
          <p:nvPr/>
        </p:nvSpPr>
        <p:spPr>
          <a:xfrm>
            <a:off x="815400" y="10422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45" name="CustomShape 280"/>
          <p:cNvSpPr/>
          <p:nvPr/>
        </p:nvSpPr>
        <p:spPr>
          <a:xfrm>
            <a:off x="1240920" y="10382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846" name="CustomShape 281"/>
          <p:cNvSpPr/>
          <p:nvPr/>
        </p:nvSpPr>
        <p:spPr>
          <a:xfrm>
            <a:off x="1736640" y="25956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47" name="CustomShape 282"/>
          <p:cNvSpPr/>
          <p:nvPr/>
        </p:nvSpPr>
        <p:spPr>
          <a:xfrm>
            <a:off x="2162160" y="25916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848" name="CustomShape 283"/>
          <p:cNvSpPr/>
          <p:nvPr/>
        </p:nvSpPr>
        <p:spPr>
          <a:xfrm>
            <a:off x="1717920" y="9802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49" name="CustomShape 284"/>
          <p:cNvSpPr/>
          <p:nvPr/>
        </p:nvSpPr>
        <p:spPr>
          <a:xfrm>
            <a:off x="2143440" y="9763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850" name="CustomShape 285"/>
          <p:cNvSpPr/>
          <p:nvPr/>
        </p:nvSpPr>
        <p:spPr>
          <a:xfrm>
            <a:off x="2642400" y="26067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51" name="CustomShape 286"/>
          <p:cNvSpPr/>
          <p:nvPr/>
        </p:nvSpPr>
        <p:spPr>
          <a:xfrm>
            <a:off x="3067920" y="25927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852" name="CustomShape 287"/>
          <p:cNvSpPr/>
          <p:nvPr/>
        </p:nvSpPr>
        <p:spPr>
          <a:xfrm>
            <a:off x="3533040" y="26164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53" name="CustomShape 288"/>
          <p:cNvSpPr/>
          <p:nvPr/>
        </p:nvSpPr>
        <p:spPr>
          <a:xfrm>
            <a:off x="3958560" y="26028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854" name="CustomShape 289"/>
          <p:cNvSpPr/>
          <p:nvPr/>
        </p:nvSpPr>
        <p:spPr>
          <a:xfrm>
            <a:off x="920520" y="546120"/>
            <a:ext cx="29664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1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855" name="CustomShape 290"/>
          <p:cNvSpPr/>
          <p:nvPr/>
        </p:nvSpPr>
        <p:spPr>
          <a:xfrm>
            <a:off x="1842840" y="534600"/>
            <a:ext cx="29664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2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856" name="CustomShape 291"/>
          <p:cNvSpPr/>
          <p:nvPr/>
        </p:nvSpPr>
        <p:spPr>
          <a:xfrm>
            <a:off x="2700000" y="680400"/>
            <a:ext cx="29664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3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857" name="CustomShape 292"/>
          <p:cNvSpPr/>
          <p:nvPr/>
        </p:nvSpPr>
        <p:spPr>
          <a:xfrm>
            <a:off x="3654000" y="730800"/>
            <a:ext cx="29664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4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858" name="CustomShape 293"/>
          <p:cNvSpPr/>
          <p:nvPr/>
        </p:nvSpPr>
        <p:spPr>
          <a:xfrm>
            <a:off x="4461480" y="926280"/>
            <a:ext cx="29664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5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859" name="CustomShape 294"/>
          <p:cNvSpPr/>
          <p:nvPr/>
        </p:nvSpPr>
        <p:spPr>
          <a:xfrm>
            <a:off x="5478840" y="946080"/>
            <a:ext cx="29664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6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860" name="CustomShape 295"/>
          <p:cNvSpPr/>
          <p:nvPr/>
        </p:nvSpPr>
        <p:spPr>
          <a:xfrm>
            <a:off x="6290280" y="900000"/>
            <a:ext cx="29664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7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861" name="CustomShape 296"/>
          <p:cNvSpPr/>
          <p:nvPr/>
        </p:nvSpPr>
        <p:spPr>
          <a:xfrm>
            <a:off x="7178760" y="922320"/>
            <a:ext cx="29664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8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862" name="CustomShape 297"/>
          <p:cNvSpPr/>
          <p:nvPr/>
        </p:nvSpPr>
        <p:spPr>
          <a:xfrm>
            <a:off x="8152560" y="983520"/>
            <a:ext cx="29664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9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863" name="CustomShape 298"/>
          <p:cNvSpPr/>
          <p:nvPr/>
        </p:nvSpPr>
        <p:spPr>
          <a:xfrm>
            <a:off x="8942040" y="900000"/>
            <a:ext cx="4122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10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864" name="CustomShape 299"/>
          <p:cNvSpPr/>
          <p:nvPr/>
        </p:nvSpPr>
        <p:spPr>
          <a:xfrm>
            <a:off x="9717840" y="893520"/>
            <a:ext cx="4122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11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865" name="CustomShape 300"/>
          <p:cNvSpPr/>
          <p:nvPr/>
        </p:nvSpPr>
        <p:spPr>
          <a:xfrm>
            <a:off x="939600" y="3325320"/>
            <a:ext cx="4122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12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866" name="CustomShape 301"/>
          <p:cNvSpPr/>
          <p:nvPr/>
        </p:nvSpPr>
        <p:spPr>
          <a:xfrm>
            <a:off x="1777320" y="3286440"/>
            <a:ext cx="4122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13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867" name="CustomShape 302"/>
          <p:cNvSpPr/>
          <p:nvPr/>
        </p:nvSpPr>
        <p:spPr>
          <a:xfrm>
            <a:off x="2637360" y="3274560"/>
            <a:ext cx="4122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14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868" name="CustomShape 303"/>
          <p:cNvSpPr/>
          <p:nvPr/>
        </p:nvSpPr>
        <p:spPr>
          <a:xfrm>
            <a:off x="3569040" y="3300840"/>
            <a:ext cx="4122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15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869" name="CustomShape 304"/>
          <p:cNvSpPr/>
          <p:nvPr/>
        </p:nvSpPr>
        <p:spPr>
          <a:xfrm>
            <a:off x="4435200" y="3334680"/>
            <a:ext cx="4122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16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870" name="CustomShape 305"/>
          <p:cNvSpPr/>
          <p:nvPr/>
        </p:nvSpPr>
        <p:spPr>
          <a:xfrm>
            <a:off x="5414040" y="3316680"/>
            <a:ext cx="4122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17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871" name="CustomShape 306"/>
          <p:cNvSpPr/>
          <p:nvPr/>
        </p:nvSpPr>
        <p:spPr>
          <a:xfrm>
            <a:off x="6261120" y="3488040"/>
            <a:ext cx="4122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18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872" name="CustomShape 307"/>
          <p:cNvSpPr/>
          <p:nvPr/>
        </p:nvSpPr>
        <p:spPr>
          <a:xfrm>
            <a:off x="7109280" y="3469680"/>
            <a:ext cx="4122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19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873" name="CustomShape 308"/>
          <p:cNvSpPr/>
          <p:nvPr/>
        </p:nvSpPr>
        <p:spPr>
          <a:xfrm>
            <a:off x="8057160" y="3498840"/>
            <a:ext cx="4122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20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874" name="CustomShape 309"/>
          <p:cNvSpPr/>
          <p:nvPr/>
        </p:nvSpPr>
        <p:spPr>
          <a:xfrm>
            <a:off x="8928000" y="3495240"/>
            <a:ext cx="4122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21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875" name="CustomShape 310"/>
          <p:cNvSpPr/>
          <p:nvPr/>
        </p:nvSpPr>
        <p:spPr>
          <a:xfrm>
            <a:off x="9745560" y="3533040"/>
            <a:ext cx="4122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22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876" name="CustomShape 311"/>
          <p:cNvSpPr/>
          <p:nvPr/>
        </p:nvSpPr>
        <p:spPr>
          <a:xfrm>
            <a:off x="8856000" y="54558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77" name="CustomShape 312"/>
          <p:cNvSpPr/>
          <p:nvPr/>
        </p:nvSpPr>
        <p:spPr>
          <a:xfrm>
            <a:off x="8854200" y="56322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78" name="CustomShape 313"/>
          <p:cNvSpPr/>
          <p:nvPr/>
        </p:nvSpPr>
        <p:spPr>
          <a:xfrm>
            <a:off x="8984520" y="57747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79" name="CustomShape 314"/>
          <p:cNvSpPr/>
          <p:nvPr/>
        </p:nvSpPr>
        <p:spPr>
          <a:xfrm>
            <a:off x="8994600" y="59626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80" name="CustomShape 315"/>
          <p:cNvSpPr/>
          <p:nvPr/>
        </p:nvSpPr>
        <p:spPr>
          <a:xfrm>
            <a:off x="8885880" y="61387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81" name="CustomShape 316"/>
          <p:cNvSpPr/>
          <p:nvPr/>
        </p:nvSpPr>
        <p:spPr>
          <a:xfrm>
            <a:off x="8883720" y="63147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82" name="CustomShape 317"/>
          <p:cNvSpPr/>
          <p:nvPr/>
        </p:nvSpPr>
        <p:spPr>
          <a:xfrm>
            <a:off x="8881920" y="65030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83" name="CustomShape 318"/>
          <p:cNvSpPr/>
          <p:nvPr/>
        </p:nvSpPr>
        <p:spPr>
          <a:xfrm>
            <a:off x="9281520" y="54302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884" name="CustomShape 319"/>
          <p:cNvSpPr/>
          <p:nvPr/>
        </p:nvSpPr>
        <p:spPr>
          <a:xfrm>
            <a:off x="9279720" y="56062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885" name="CustomShape 320"/>
          <p:cNvSpPr/>
          <p:nvPr/>
        </p:nvSpPr>
        <p:spPr>
          <a:xfrm>
            <a:off x="9184680" y="57607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886" name="CustomShape 321"/>
          <p:cNvSpPr/>
          <p:nvPr/>
        </p:nvSpPr>
        <p:spPr>
          <a:xfrm>
            <a:off x="9206280" y="59486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887" name="CustomShape 322"/>
          <p:cNvSpPr/>
          <p:nvPr/>
        </p:nvSpPr>
        <p:spPr>
          <a:xfrm>
            <a:off x="9311400" y="61250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888" name="CustomShape 323"/>
          <p:cNvSpPr/>
          <p:nvPr/>
        </p:nvSpPr>
        <p:spPr>
          <a:xfrm>
            <a:off x="9309240" y="63010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889" name="CustomShape 324"/>
          <p:cNvSpPr/>
          <p:nvPr/>
        </p:nvSpPr>
        <p:spPr>
          <a:xfrm>
            <a:off x="9307440" y="64890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890" name="CustomShape 325"/>
          <p:cNvSpPr/>
          <p:nvPr/>
        </p:nvSpPr>
        <p:spPr>
          <a:xfrm>
            <a:off x="9026280" y="5060160"/>
            <a:ext cx="29952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X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891" name="CustomShape 326"/>
          <p:cNvSpPr/>
          <p:nvPr/>
        </p:nvSpPr>
        <p:spPr>
          <a:xfrm>
            <a:off x="9916920" y="58752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92" name="CustomShape 327"/>
          <p:cNvSpPr/>
          <p:nvPr/>
        </p:nvSpPr>
        <p:spPr>
          <a:xfrm>
            <a:off x="10047600" y="60177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93" name="CustomShape 328"/>
          <p:cNvSpPr/>
          <p:nvPr/>
        </p:nvSpPr>
        <p:spPr>
          <a:xfrm>
            <a:off x="10057680" y="62060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94" name="CustomShape 329"/>
          <p:cNvSpPr/>
          <p:nvPr/>
        </p:nvSpPr>
        <p:spPr>
          <a:xfrm>
            <a:off x="9948600" y="63820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95" name="CustomShape 330"/>
          <p:cNvSpPr/>
          <p:nvPr/>
        </p:nvSpPr>
        <p:spPr>
          <a:xfrm>
            <a:off x="10342440" y="58496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896" name="CustomShape 331"/>
          <p:cNvSpPr/>
          <p:nvPr/>
        </p:nvSpPr>
        <p:spPr>
          <a:xfrm>
            <a:off x="10247400" y="60040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897" name="CustomShape 332"/>
          <p:cNvSpPr/>
          <p:nvPr/>
        </p:nvSpPr>
        <p:spPr>
          <a:xfrm>
            <a:off x="10269360" y="61920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898" name="CustomShape 333"/>
          <p:cNvSpPr/>
          <p:nvPr/>
        </p:nvSpPr>
        <p:spPr>
          <a:xfrm>
            <a:off x="10374120" y="63680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899" name="CustomShape 334"/>
          <p:cNvSpPr/>
          <p:nvPr/>
        </p:nvSpPr>
        <p:spPr>
          <a:xfrm>
            <a:off x="9997200" y="5455800"/>
            <a:ext cx="2919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Y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CustomShape 1"/>
          <p:cNvSpPr/>
          <p:nvPr/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Heritability of gene expression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595" name="CustomShape 2"/>
          <p:cNvSpPr/>
          <p:nvPr/>
        </p:nvSpPr>
        <p:spPr>
          <a:xfrm>
            <a:off x="9824760" y="6430320"/>
            <a:ext cx="2365560" cy="30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1a1a1a"/>
                </a:solidFill>
                <a:latin typeface="ArialMT"/>
                <a:ea typeface="DejaVu Sans"/>
              </a:rPr>
              <a:t>Wright, F. A. et al (2014)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1596" name="Picture 5" descr=""/>
          <p:cNvPicPr/>
          <p:nvPr/>
        </p:nvPicPr>
        <p:blipFill>
          <a:blip r:embed="rId1"/>
          <a:stretch/>
        </p:blipFill>
        <p:spPr>
          <a:xfrm>
            <a:off x="304200" y="1690560"/>
            <a:ext cx="6024600" cy="5046120"/>
          </a:xfrm>
          <a:prstGeom prst="rect">
            <a:avLst/>
          </a:prstGeom>
          <a:ln>
            <a:noFill/>
          </a:ln>
        </p:spPr>
      </p:pic>
      <p:sp>
        <p:nvSpPr>
          <p:cNvPr id="1597" name="CustomShape 3"/>
          <p:cNvSpPr/>
          <p:nvPr/>
        </p:nvSpPr>
        <p:spPr>
          <a:xfrm>
            <a:off x="6986520" y="1815480"/>
            <a:ext cx="3423240" cy="36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Not all genes are equally heritable!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147" dur="indefinite" restart="never" nodeType="tmRoot">
          <p:childTnLst>
            <p:seq>
              <p:cTn id="14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8" name="CustomShape 1"/>
          <p:cNvSpPr/>
          <p:nvPr/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Heritability of gene expression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599" name="CustomShape 2"/>
          <p:cNvSpPr/>
          <p:nvPr/>
        </p:nvSpPr>
        <p:spPr>
          <a:xfrm>
            <a:off x="9824760" y="6430320"/>
            <a:ext cx="2365560" cy="30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1a1a1a"/>
                </a:solidFill>
                <a:latin typeface="ArialMT"/>
                <a:ea typeface="DejaVu Sans"/>
              </a:rPr>
              <a:t>Wright, F. A. et al (2014)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1600" name="Picture 5" descr=""/>
          <p:cNvPicPr/>
          <p:nvPr/>
        </p:nvPicPr>
        <p:blipFill>
          <a:blip r:embed="rId1"/>
          <a:stretch/>
        </p:blipFill>
        <p:spPr>
          <a:xfrm>
            <a:off x="304200" y="1690560"/>
            <a:ext cx="6024600" cy="5046120"/>
          </a:xfrm>
          <a:prstGeom prst="rect">
            <a:avLst/>
          </a:prstGeom>
          <a:ln>
            <a:noFill/>
          </a:ln>
        </p:spPr>
      </p:pic>
      <p:sp>
        <p:nvSpPr>
          <p:cNvPr id="1601" name="CustomShape 3"/>
          <p:cNvSpPr/>
          <p:nvPr/>
        </p:nvSpPr>
        <p:spPr>
          <a:xfrm>
            <a:off x="304200" y="2864160"/>
            <a:ext cx="5866560" cy="348120"/>
          </a:xfrm>
          <a:prstGeom prst="rect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02" name="CustomShape 4"/>
          <p:cNvSpPr/>
          <p:nvPr/>
        </p:nvSpPr>
        <p:spPr>
          <a:xfrm>
            <a:off x="6876720" y="2715840"/>
            <a:ext cx="4448880" cy="63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Genes near regions that can be epigenetically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Modified, are less heritable.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149" dur="indefinite" restart="never" nodeType="tmRoot">
          <p:childTnLst>
            <p:seq>
              <p:cTn id="15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3" name="CustomShape 1"/>
          <p:cNvSpPr/>
          <p:nvPr/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Heritability of gene expression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604" name="CustomShape 2"/>
          <p:cNvSpPr/>
          <p:nvPr/>
        </p:nvSpPr>
        <p:spPr>
          <a:xfrm>
            <a:off x="9824760" y="6430320"/>
            <a:ext cx="2365560" cy="30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1a1a1a"/>
                </a:solidFill>
                <a:latin typeface="ArialMT"/>
                <a:ea typeface="DejaVu Sans"/>
              </a:rPr>
              <a:t>Wright, F. A. et al (2014)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1605" name="Picture 5" descr=""/>
          <p:cNvPicPr/>
          <p:nvPr/>
        </p:nvPicPr>
        <p:blipFill>
          <a:blip r:embed="rId1"/>
          <a:stretch/>
        </p:blipFill>
        <p:spPr>
          <a:xfrm>
            <a:off x="304200" y="1690560"/>
            <a:ext cx="6024600" cy="5046120"/>
          </a:xfrm>
          <a:prstGeom prst="rect">
            <a:avLst/>
          </a:prstGeom>
          <a:ln>
            <a:noFill/>
          </a:ln>
        </p:spPr>
      </p:pic>
      <p:sp>
        <p:nvSpPr>
          <p:cNvPr id="1606" name="CustomShape 3"/>
          <p:cNvSpPr/>
          <p:nvPr/>
        </p:nvSpPr>
        <p:spPr>
          <a:xfrm>
            <a:off x="304200" y="3590280"/>
            <a:ext cx="5866560" cy="348120"/>
          </a:xfrm>
          <a:prstGeom prst="rect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07" name="CustomShape 4"/>
          <p:cNvSpPr/>
          <p:nvPr/>
        </p:nvSpPr>
        <p:spPr>
          <a:xfrm>
            <a:off x="7001280" y="3441960"/>
            <a:ext cx="4005720" cy="63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Large genes are more heritable, Genes in gene dense regions are less heritable.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151" dur="indefinite" restart="never" nodeType="tmRoot">
          <p:childTnLst>
            <p:seq>
              <p:cTn id="15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8" name="CustomShape 1"/>
          <p:cNvSpPr/>
          <p:nvPr/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Heritability of gene expression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609" name="CustomShape 2"/>
          <p:cNvSpPr/>
          <p:nvPr/>
        </p:nvSpPr>
        <p:spPr>
          <a:xfrm>
            <a:off x="9824760" y="6430320"/>
            <a:ext cx="2365560" cy="30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1a1a1a"/>
                </a:solidFill>
                <a:latin typeface="ArialMT"/>
                <a:ea typeface="DejaVu Sans"/>
              </a:rPr>
              <a:t>Wright, F. A. et al (2014)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1610" name="Picture 5" descr=""/>
          <p:cNvPicPr/>
          <p:nvPr/>
        </p:nvPicPr>
        <p:blipFill>
          <a:blip r:embed="rId1"/>
          <a:stretch/>
        </p:blipFill>
        <p:spPr>
          <a:xfrm>
            <a:off x="304200" y="1690560"/>
            <a:ext cx="6024600" cy="5046120"/>
          </a:xfrm>
          <a:prstGeom prst="rect">
            <a:avLst/>
          </a:prstGeom>
          <a:ln>
            <a:noFill/>
          </a:ln>
        </p:spPr>
      </p:pic>
      <p:sp>
        <p:nvSpPr>
          <p:cNvPr id="1611" name="CustomShape 3"/>
          <p:cNvSpPr/>
          <p:nvPr/>
        </p:nvSpPr>
        <p:spPr>
          <a:xfrm>
            <a:off x="383040" y="5553720"/>
            <a:ext cx="5866560" cy="1074240"/>
          </a:xfrm>
          <a:prstGeom prst="rect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12" name="CustomShape 4"/>
          <p:cNvSpPr/>
          <p:nvPr/>
        </p:nvSpPr>
        <p:spPr>
          <a:xfrm>
            <a:off x="6576120" y="5553720"/>
            <a:ext cx="5093280" cy="63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Genes associate to disease, and near genome wide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Signals for complex traits show increased heritability 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153" dur="indefinite" restart="never" nodeType="tmRoot">
          <p:childTnLst>
            <p:seq>
              <p:cTn id="15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CustomShape 1"/>
          <p:cNvSpPr/>
          <p:nvPr/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How can all of this help your research?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614" name="CustomShape 2"/>
          <p:cNvSpPr/>
          <p:nvPr/>
        </p:nvSpPr>
        <p:spPr>
          <a:xfrm>
            <a:off x="838080" y="1825560"/>
            <a:ext cx="10514160" cy="4349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Tissue Gene expression:</a:t>
            </a:r>
            <a:endParaRPr b="0" lang="en-US" sz="2800" spc="-1" strike="noStrike">
              <a:latin typeface="Arial"/>
            </a:endParaRPr>
          </a:p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 u="sng">
                <a:solidFill>
                  <a:srgbClr val="000000"/>
                </a:solidFill>
                <a:uFillTx/>
                <a:latin typeface="Calibri"/>
                <a:ea typeface="DejaVu Sans"/>
                <a:hlinkClick r:id="rId1"/>
              </a:rPr>
              <a:t>http</a:t>
            </a:r>
            <a:r>
              <a:rPr b="0" lang="en-US" sz="2800" spc="-1" strike="noStrike" u="sng">
                <a:solidFill>
                  <a:srgbClr val="000000"/>
                </a:solidFill>
                <a:uFillTx/>
                <a:latin typeface="Calibri"/>
                <a:ea typeface="DejaVu Sans"/>
                <a:hlinkClick r:id="rId2"/>
              </a:rPr>
              <a:t>://www.gtexportal.org/home</a:t>
            </a:r>
            <a:r>
              <a:rPr b="0" lang="en-US" sz="2800" spc="-1" strike="noStrike" u="sng">
                <a:solidFill>
                  <a:srgbClr val="000000"/>
                </a:solidFill>
                <a:uFillTx/>
                <a:latin typeface="Calibri"/>
                <a:ea typeface="DejaVu Sans"/>
                <a:hlinkClick r:id="rId3"/>
              </a:rPr>
              <a:t>/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800" spc="-1" strike="noStrike">
              <a:latin typeface="Arial"/>
            </a:endParaRPr>
          </a:p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Developmental transcriptome:</a:t>
            </a:r>
            <a:endParaRPr b="0" lang="en-US" sz="2800" spc="-1" strike="noStrike">
              <a:latin typeface="Arial"/>
            </a:endParaRPr>
          </a:p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 u="sng">
                <a:solidFill>
                  <a:srgbClr val="000000"/>
                </a:solidFill>
                <a:uFillTx/>
                <a:latin typeface="Calibri"/>
                <a:ea typeface="DejaVu Sans"/>
                <a:hlinkClick r:id="rId4"/>
              </a:rPr>
              <a:t>http://</a:t>
            </a:r>
            <a:r>
              <a:rPr b="0" lang="en-US" sz="2800" spc="-1" strike="noStrike" u="sng">
                <a:solidFill>
                  <a:srgbClr val="000000"/>
                </a:solidFill>
                <a:uFillTx/>
                <a:latin typeface="Calibri"/>
                <a:ea typeface="DejaVu Sans"/>
                <a:hlinkClick r:id="rId5"/>
              </a:rPr>
              <a:t>www.brainspan.org/rnaseq/search/index.html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800" spc="-1" strike="noStrike">
              <a:latin typeface="Arial"/>
            </a:endParaRPr>
          </a:p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Developmental epigenome:</a:t>
            </a:r>
            <a:endParaRPr b="0" lang="en-US" sz="2800" spc="-1" strike="noStrike">
              <a:latin typeface="Arial"/>
            </a:endParaRPr>
          </a:p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 u="sng">
                <a:solidFill>
                  <a:srgbClr val="000000"/>
                </a:solidFill>
                <a:uFillTx/>
                <a:latin typeface="Calibri"/>
                <a:ea typeface="DejaVu Sans"/>
                <a:hlinkClick r:id="rId6"/>
              </a:rPr>
              <a:t>http://</a:t>
            </a:r>
            <a:r>
              <a:rPr b="0" lang="en-US" sz="2800" spc="-1" strike="noStrike" u="sng">
                <a:solidFill>
                  <a:srgbClr val="000000"/>
                </a:solidFill>
                <a:uFillTx/>
                <a:latin typeface="Calibri"/>
                <a:ea typeface="DejaVu Sans"/>
                <a:hlinkClick r:id="rId7"/>
              </a:rPr>
              <a:t>www.brainspan.org/static/download.html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800" spc="-1" strike="noStrike">
              <a:latin typeface="Arial"/>
            </a:endParaRPr>
          </a:p>
        </p:txBody>
      </p:sp>
    </p:spTree>
  </p:cSld>
  <p:timing>
    <p:tnLst>
      <p:par>
        <p:cTn id="155" dur="indefinite" restart="never" nodeType="tmRoot">
          <p:childTnLst>
            <p:seq>
              <p:cTn id="15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CustomShape 1"/>
          <p:cNvSpPr/>
          <p:nvPr/>
        </p:nvSpPr>
        <p:spPr>
          <a:xfrm>
            <a:off x="838080" y="365040"/>
            <a:ext cx="10514160" cy="132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9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Genetic epidemiology in the genomic age: </a:t>
            </a: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 Missing Heritability &amp; The Role of Twin Studies in the Genomic Era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616" name="CustomShape 2"/>
          <p:cNvSpPr/>
          <p:nvPr/>
        </p:nvSpPr>
        <p:spPr>
          <a:xfrm>
            <a:off x="838080" y="1825560"/>
            <a:ext cx="10514160" cy="4349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1800" spc="-1" strike="noStrike">
              <a:latin typeface="Arial"/>
            </a:endParaRPr>
          </a:p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The twin study has continued use in the (gen)omic era.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800" spc="-1" strike="noStrike">
              <a:latin typeface="Arial"/>
            </a:endParaRPr>
          </a:p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Missing heritability may still be as problem but we have gotten a reasonable handle on its magnitude.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800" spc="-1" strike="noStrike">
              <a:latin typeface="Arial"/>
            </a:endParaRPr>
          </a:p>
        </p:txBody>
      </p:sp>
    </p:spTree>
  </p:cSld>
  <p:timing>
    <p:tnLst>
      <p:par>
        <p:cTn id="157" dur="indefinite" restart="never" nodeType="tmRoot">
          <p:childTnLst>
            <p:seq>
              <p:cTn id="15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CustomShape 1"/>
          <p:cNvSpPr/>
          <p:nvPr/>
        </p:nvSpPr>
        <p:spPr>
          <a:xfrm>
            <a:off x="438480" y="414000"/>
            <a:ext cx="10514880" cy="1324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Inheretance  &amp; recombination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901" name="CustomShape 2"/>
          <p:cNvSpPr/>
          <p:nvPr/>
        </p:nvSpPr>
        <p:spPr>
          <a:xfrm>
            <a:off x="3212640" y="1761120"/>
            <a:ext cx="7308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Mom 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902" name="CustomShape 3"/>
          <p:cNvSpPr/>
          <p:nvPr/>
        </p:nvSpPr>
        <p:spPr>
          <a:xfrm>
            <a:off x="8764920" y="1784160"/>
            <a:ext cx="5511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Dad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903" name="CustomShape 4"/>
          <p:cNvSpPr/>
          <p:nvPr/>
        </p:nvSpPr>
        <p:spPr>
          <a:xfrm>
            <a:off x="8744760" y="2473920"/>
            <a:ext cx="153720" cy="153720"/>
          </a:xfrm>
          <a:prstGeom prst="ellipse">
            <a:avLst/>
          </a:prstGeom>
          <a:solidFill>
            <a:srgbClr val="ffffff"/>
          </a:solidFill>
          <a:ln>
            <a:rou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</p:sp>
      <p:sp>
        <p:nvSpPr>
          <p:cNvPr id="904" name="CustomShape 5"/>
          <p:cNvSpPr/>
          <p:nvPr/>
        </p:nvSpPr>
        <p:spPr>
          <a:xfrm>
            <a:off x="8742600" y="2650320"/>
            <a:ext cx="153720" cy="153720"/>
          </a:xfrm>
          <a:prstGeom prst="ellipse">
            <a:avLst/>
          </a:prstGeom>
          <a:solidFill>
            <a:srgbClr val="ffffff"/>
          </a:solidFill>
          <a:ln>
            <a:rou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</p:sp>
      <p:sp>
        <p:nvSpPr>
          <p:cNvPr id="905" name="CustomShape 6"/>
          <p:cNvSpPr/>
          <p:nvPr/>
        </p:nvSpPr>
        <p:spPr>
          <a:xfrm>
            <a:off x="8740800" y="2826360"/>
            <a:ext cx="153720" cy="153720"/>
          </a:xfrm>
          <a:prstGeom prst="ellipse">
            <a:avLst/>
          </a:prstGeom>
          <a:solidFill>
            <a:srgbClr val="ffffff"/>
          </a:solidFill>
          <a:ln>
            <a:rou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</p:sp>
      <p:sp>
        <p:nvSpPr>
          <p:cNvPr id="906" name="CustomShape 7"/>
          <p:cNvSpPr/>
          <p:nvPr/>
        </p:nvSpPr>
        <p:spPr>
          <a:xfrm>
            <a:off x="8871480" y="2968920"/>
            <a:ext cx="153720" cy="153720"/>
          </a:xfrm>
          <a:prstGeom prst="ellipse">
            <a:avLst/>
          </a:prstGeom>
          <a:solidFill>
            <a:srgbClr val="ffffff"/>
          </a:solidFill>
          <a:ln>
            <a:rou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</p:sp>
      <p:sp>
        <p:nvSpPr>
          <p:cNvPr id="907" name="CustomShape 8"/>
          <p:cNvSpPr/>
          <p:nvPr/>
        </p:nvSpPr>
        <p:spPr>
          <a:xfrm>
            <a:off x="8881200" y="3156840"/>
            <a:ext cx="153720" cy="153720"/>
          </a:xfrm>
          <a:prstGeom prst="ellipse">
            <a:avLst/>
          </a:prstGeom>
          <a:solidFill>
            <a:srgbClr val="ffffff"/>
          </a:solidFill>
          <a:ln>
            <a:rou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</p:sp>
      <p:sp>
        <p:nvSpPr>
          <p:cNvPr id="908" name="CustomShape 9"/>
          <p:cNvSpPr/>
          <p:nvPr/>
        </p:nvSpPr>
        <p:spPr>
          <a:xfrm>
            <a:off x="8772480" y="3332880"/>
            <a:ext cx="153720" cy="153720"/>
          </a:xfrm>
          <a:prstGeom prst="ellipse">
            <a:avLst/>
          </a:prstGeom>
          <a:solidFill>
            <a:srgbClr val="ffffff"/>
          </a:solidFill>
          <a:ln>
            <a:rou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</p:sp>
      <p:sp>
        <p:nvSpPr>
          <p:cNvPr id="909" name="CustomShape 10"/>
          <p:cNvSpPr/>
          <p:nvPr/>
        </p:nvSpPr>
        <p:spPr>
          <a:xfrm>
            <a:off x="8770320" y="3509280"/>
            <a:ext cx="153720" cy="153720"/>
          </a:xfrm>
          <a:prstGeom prst="ellipse">
            <a:avLst/>
          </a:prstGeom>
          <a:solidFill>
            <a:srgbClr val="ffffff"/>
          </a:solidFill>
          <a:ln>
            <a:rou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</p:sp>
      <p:sp>
        <p:nvSpPr>
          <p:cNvPr id="910" name="CustomShape 11"/>
          <p:cNvSpPr/>
          <p:nvPr/>
        </p:nvSpPr>
        <p:spPr>
          <a:xfrm>
            <a:off x="8768520" y="3697200"/>
            <a:ext cx="153720" cy="153720"/>
          </a:xfrm>
          <a:prstGeom prst="ellipse">
            <a:avLst/>
          </a:prstGeom>
          <a:solidFill>
            <a:srgbClr val="ffffff"/>
          </a:solidFill>
          <a:ln>
            <a:rou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</p:sp>
      <p:sp>
        <p:nvSpPr>
          <p:cNvPr id="911" name="CustomShape 12"/>
          <p:cNvSpPr/>
          <p:nvPr/>
        </p:nvSpPr>
        <p:spPr>
          <a:xfrm>
            <a:off x="9170280" y="24483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</p:sp>
      <p:sp>
        <p:nvSpPr>
          <p:cNvPr id="912" name="CustomShape 13"/>
          <p:cNvSpPr/>
          <p:nvPr/>
        </p:nvSpPr>
        <p:spPr>
          <a:xfrm>
            <a:off x="9168120" y="26244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</p:sp>
      <p:sp>
        <p:nvSpPr>
          <p:cNvPr id="913" name="CustomShape 14"/>
          <p:cNvSpPr/>
          <p:nvPr/>
        </p:nvSpPr>
        <p:spPr>
          <a:xfrm>
            <a:off x="9166320" y="28008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</p:sp>
      <p:sp>
        <p:nvSpPr>
          <p:cNvPr id="914" name="CustomShape 15"/>
          <p:cNvSpPr/>
          <p:nvPr/>
        </p:nvSpPr>
        <p:spPr>
          <a:xfrm>
            <a:off x="9071280" y="29548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</p:sp>
      <p:sp>
        <p:nvSpPr>
          <p:cNvPr id="915" name="CustomShape 16"/>
          <p:cNvSpPr/>
          <p:nvPr/>
        </p:nvSpPr>
        <p:spPr>
          <a:xfrm>
            <a:off x="9092880" y="31431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</p:sp>
      <p:sp>
        <p:nvSpPr>
          <p:cNvPr id="916" name="CustomShape 17"/>
          <p:cNvSpPr/>
          <p:nvPr/>
        </p:nvSpPr>
        <p:spPr>
          <a:xfrm>
            <a:off x="9198000" y="33192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</p:sp>
      <p:sp>
        <p:nvSpPr>
          <p:cNvPr id="917" name="CustomShape 18"/>
          <p:cNvSpPr/>
          <p:nvPr/>
        </p:nvSpPr>
        <p:spPr>
          <a:xfrm>
            <a:off x="9195840" y="34952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</p:sp>
      <p:sp>
        <p:nvSpPr>
          <p:cNvPr id="918" name="CustomShape 19"/>
          <p:cNvSpPr/>
          <p:nvPr/>
        </p:nvSpPr>
        <p:spPr>
          <a:xfrm>
            <a:off x="9194040" y="36835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</p:sp>
      <p:sp>
        <p:nvSpPr>
          <p:cNvPr id="919" name="CustomShape 20"/>
          <p:cNvSpPr/>
          <p:nvPr/>
        </p:nvSpPr>
        <p:spPr>
          <a:xfrm>
            <a:off x="8766360" y="3885120"/>
            <a:ext cx="153720" cy="153720"/>
          </a:xfrm>
          <a:prstGeom prst="ellipse">
            <a:avLst/>
          </a:prstGeom>
          <a:solidFill>
            <a:srgbClr val="ffffff"/>
          </a:solidFill>
          <a:ln>
            <a:rou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</p:sp>
      <p:sp>
        <p:nvSpPr>
          <p:cNvPr id="920" name="CustomShape 21"/>
          <p:cNvSpPr/>
          <p:nvPr/>
        </p:nvSpPr>
        <p:spPr>
          <a:xfrm>
            <a:off x="9191880" y="38811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</p:sp>
      <p:sp>
        <p:nvSpPr>
          <p:cNvPr id="921" name="CustomShape 22"/>
          <p:cNvSpPr/>
          <p:nvPr/>
        </p:nvSpPr>
        <p:spPr>
          <a:xfrm>
            <a:off x="8740800" y="2269080"/>
            <a:ext cx="153720" cy="153720"/>
          </a:xfrm>
          <a:prstGeom prst="ellipse">
            <a:avLst/>
          </a:prstGeom>
          <a:solidFill>
            <a:srgbClr val="ffffff"/>
          </a:solidFill>
          <a:ln>
            <a:rou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</p:sp>
      <p:sp>
        <p:nvSpPr>
          <p:cNvPr id="922" name="CustomShape 23"/>
          <p:cNvSpPr/>
          <p:nvPr/>
        </p:nvSpPr>
        <p:spPr>
          <a:xfrm>
            <a:off x="9166320" y="22651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</p:sp>
      <p:sp>
        <p:nvSpPr>
          <p:cNvPr id="923" name="CustomShape 24"/>
          <p:cNvSpPr/>
          <p:nvPr/>
        </p:nvSpPr>
        <p:spPr>
          <a:xfrm>
            <a:off x="3229560" y="2463480"/>
            <a:ext cx="153720" cy="153720"/>
          </a:xfrm>
          <a:prstGeom prst="ellipse">
            <a:avLst/>
          </a:prstGeom>
          <a:solidFill>
            <a:srgbClr val="fdb94d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24" name="CustomShape 25"/>
          <p:cNvSpPr/>
          <p:nvPr/>
        </p:nvSpPr>
        <p:spPr>
          <a:xfrm>
            <a:off x="3227760" y="2639520"/>
            <a:ext cx="153720" cy="153720"/>
          </a:xfrm>
          <a:prstGeom prst="ellipse">
            <a:avLst/>
          </a:prstGeom>
          <a:solidFill>
            <a:srgbClr val="fdb94d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25" name="CustomShape 26"/>
          <p:cNvSpPr/>
          <p:nvPr/>
        </p:nvSpPr>
        <p:spPr>
          <a:xfrm>
            <a:off x="3225600" y="2815920"/>
            <a:ext cx="153720" cy="153720"/>
          </a:xfrm>
          <a:prstGeom prst="ellipse">
            <a:avLst/>
          </a:prstGeom>
          <a:solidFill>
            <a:srgbClr val="fdb94d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26" name="CustomShape 27"/>
          <p:cNvSpPr/>
          <p:nvPr/>
        </p:nvSpPr>
        <p:spPr>
          <a:xfrm>
            <a:off x="3356280" y="2958120"/>
            <a:ext cx="153720" cy="153720"/>
          </a:xfrm>
          <a:prstGeom prst="ellipse">
            <a:avLst/>
          </a:prstGeom>
          <a:solidFill>
            <a:srgbClr val="fdb94d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27" name="CustomShape 28"/>
          <p:cNvSpPr/>
          <p:nvPr/>
        </p:nvSpPr>
        <p:spPr>
          <a:xfrm>
            <a:off x="3366360" y="3146400"/>
            <a:ext cx="153720" cy="153720"/>
          </a:xfrm>
          <a:prstGeom prst="ellipse">
            <a:avLst/>
          </a:prstGeom>
          <a:solidFill>
            <a:srgbClr val="fdb94d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28" name="CustomShape 29"/>
          <p:cNvSpPr/>
          <p:nvPr/>
        </p:nvSpPr>
        <p:spPr>
          <a:xfrm>
            <a:off x="3257280" y="3322440"/>
            <a:ext cx="153720" cy="153720"/>
          </a:xfrm>
          <a:prstGeom prst="ellipse">
            <a:avLst/>
          </a:prstGeom>
          <a:solidFill>
            <a:srgbClr val="fdb94d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29" name="CustomShape 30"/>
          <p:cNvSpPr/>
          <p:nvPr/>
        </p:nvSpPr>
        <p:spPr>
          <a:xfrm>
            <a:off x="3255480" y="3498480"/>
            <a:ext cx="153720" cy="153720"/>
          </a:xfrm>
          <a:prstGeom prst="ellipse">
            <a:avLst/>
          </a:prstGeom>
          <a:solidFill>
            <a:srgbClr val="fdb94d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30" name="CustomShape 31"/>
          <p:cNvSpPr/>
          <p:nvPr/>
        </p:nvSpPr>
        <p:spPr>
          <a:xfrm>
            <a:off x="3253320" y="3686760"/>
            <a:ext cx="153720" cy="153720"/>
          </a:xfrm>
          <a:prstGeom prst="ellipse">
            <a:avLst/>
          </a:prstGeom>
          <a:solidFill>
            <a:srgbClr val="fdb94d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31" name="CustomShape 32"/>
          <p:cNvSpPr/>
          <p:nvPr/>
        </p:nvSpPr>
        <p:spPr>
          <a:xfrm>
            <a:off x="3655440" y="2437560"/>
            <a:ext cx="153720" cy="153720"/>
          </a:xfrm>
          <a:prstGeom prst="ellipse">
            <a:avLst/>
          </a:prstGeom>
          <a:solidFill>
            <a:srgbClr val="f04e4d"/>
          </a:solidFill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932" name="CustomShape 33"/>
          <p:cNvSpPr/>
          <p:nvPr/>
        </p:nvSpPr>
        <p:spPr>
          <a:xfrm>
            <a:off x="3653280" y="2613960"/>
            <a:ext cx="153720" cy="153720"/>
          </a:xfrm>
          <a:prstGeom prst="ellipse">
            <a:avLst/>
          </a:prstGeom>
          <a:solidFill>
            <a:srgbClr val="f04e4d"/>
          </a:solidFill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933" name="CustomShape 34"/>
          <p:cNvSpPr/>
          <p:nvPr/>
        </p:nvSpPr>
        <p:spPr>
          <a:xfrm>
            <a:off x="3651480" y="2790000"/>
            <a:ext cx="153720" cy="153720"/>
          </a:xfrm>
          <a:prstGeom prst="ellipse">
            <a:avLst/>
          </a:prstGeom>
          <a:solidFill>
            <a:srgbClr val="f04e4d"/>
          </a:solidFill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934" name="CustomShape 35"/>
          <p:cNvSpPr/>
          <p:nvPr/>
        </p:nvSpPr>
        <p:spPr>
          <a:xfrm>
            <a:off x="3556440" y="2944440"/>
            <a:ext cx="153720" cy="153720"/>
          </a:xfrm>
          <a:prstGeom prst="ellipse">
            <a:avLst/>
          </a:prstGeom>
          <a:solidFill>
            <a:srgbClr val="f04e4d"/>
          </a:solidFill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935" name="CustomShape 36"/>
          <p:cNvSpPr/>
          <p:nvPr/>
        </p:nvSpPr>
        <p:spPr>
          <a:xfrm>
            <a:off x="3578040" y="3132360"/>
            <a:ext cx="153720" cy="153720"/>
          </a:xfrm>
          <a:prstGeom prst="ellipse">
            <a:avLst/>
          </a:prstGeom>
          <a:solidFill>
            <a:srgbClr val="f04e4d"/>
          </a:solidFill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936" name="CustomShape 37"/>
          <p:cNvSpPr/>
          <p:nvPr/>
        </p:nvSpPr>
        <p:spPr>
          <a:xfrm>
            <a:off x="3683160" y="3308400"/>
            <a:ext cx="153720" cy="153720"/>
          </a:xfrm>
          <a:prstGeom prst="ellipse">
            <a:avLst/>
          </a:prstGeom>
          <a:solidFill>
            <a:srgbClr val="f04e4d"/>
          </a:solidFill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937" name="CustomShape 38"/>
          <p:cNvSpPr/>
          <p:nvPr/>
        </p:nvSpPr>
        <p:spPr>
          <a:xfrm>
            <a:off x="3681000" y="3484800"/>
            <a:ext cx="153720" cy="153720"/>
          </a:xfrm>
          <a:prstGeom prst="ellipse">
            <a:avLst/>
          </a:prstGeom>
          <a:solidFill>
            <a:srgbClr val="f04e4d"/>
          </a:solidFill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938" name="CustomShape 39"/>
          <p:cNvSpPr/>
          <p:nvPr/>
        </p:nvSpPr>
        <p:spPr>
          <a:xfrm>
            <a:off x="3679200" y="3672720"/>
            <a:ext cx="153720" cy="153720"/>
          </a:xfrm>
          <a:prstGeom prst="ellipse">
            <a:avLst/>
          </a:prstGeom>
          <a:solidFill>
            <a:srgbClr val="f04e4d"/>
          </a:solidFill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939" name="CustomShape 40"/>
          <p:cNvSpPr/>
          <p:nvPr/>
        </p:nvSpPr>
        <p:spPr>
          <a:xfrm>
            <a:off x="3251520" y="3874680"/>
            <a:ext cx="153720" cy="153720"/>
          </a:xfrm>
          <a:prstGeom prst="ellipse">
            <a:avLst/>
          </a:prstGeom>
          <a:solidFill>
            <a:srgbClr val="fdb94d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40" name="CustomShape 41"/>
          <p:cNvSpPr/>
          <p:nvPr/>
        </p:nvSpPr>
        <p:spPr>
          <a:xfrm>
            <a:off x="3677040" y="3870720"/>
            <a:ext cx="153720" cy="153720"/>
          </a:xfrm>
          <a:prstGeom prst="ellipse">
            <a:avLst/>
          </a:prstGeom>
          <a:solidFill>
            <a:srgbClr val="f04e4d"/>
          </a:solidFill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941" name="CustomShape 42"/>
          <p:cNvSpPr/>
          <p:nvPr/>
        </p:nvSpPr>
        <p:spPr>
          <a:xfrm>
            <a:off x="3225960" y="2258640"/>
            <a:ext cx="153720" cy="153720"/>
          </a:xfrm>
          <a:prstGeom prst="ellipse">
            <a:avLst/>
          </a:prstGeom>
          <a:solidFill>
            <a:srgbClr val="fdb94d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42" name="CustomShape 43"/>
          <p:cNvSpPr/>
          <p:nvPr/>
        </p:nvSpPr>
        <p:spPr>
          <a:xfrm>
            <a:off x="3651480" y="2254680"/>
            <a:ext cx="153720" cy="153720"/>
          </a:xfrm>
          <a:prstGeom prst="ellipse">
            <a:avLst/>
          </a:prstGeom>
          <a:solidFill>
            <a:srgbClr val="f04e4d"/>
          </a:solidFill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CustomShape 1"/>
          <p:cNvSpPr/>
          <p:nvPr/>
        </p:nvSpPr>
        <p:spPr>
          <a:xfrm>
            <a:off x="438480" y="414000"/>
            <a:ext cx="10514880" cy="1324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Inheretance  &amp; recombination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944" name="CustomShape 2"/>
          <p:cNvSpPr/>
          <p:nvPr/>
        </p:nvSpPr>
        <p:spPr>
          <a:xfrm>
            <a:off x="3229920" y="2463480"/>
            <a:ext cx="153720" cy="153720"/>
          </a:xfrm>
          <a:prstGeom prst="ellipse">
            <a:avLst/>
          </a:prstGeom>
          <a:solidFill>
            <a:srgbClr val="fdb94d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45" name="CustomShape 3"/>
          <p:cNvSpPr/>
          <p:nvPr/>
        </p:nvSpPr>
        <p:spPr>
          <a:xfrm>
            <a:off x="3228120" y="2639520"/>
            <a:ext cx="153720" cy="153720"/>
          </a:xfrm>
          <a:prstGeom prst="ellipse">
            <a:avLst/>
          </a:prstGeom>
          <a:solidFill>
            <a:srgbClr val="fdb94d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46" name="CustomShape 4"/>
          <p:cNvSpPr/>
          <p:nvPr/>
        </p:nvSpPr>
        <p:spPr>
          <a:xfrm>
            <a:off x="3225960" y="2815920"/>
            <a:ext cx="153720" cy="153720"/>
          </a:xfrm>
          <a:prstGeom prst="ellipse">
            <a:avLst/>
          </a:prstGeom>
          <a:solidFill>
            <a:srgbClr val="fdb94d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47" name="CustomShape 5"/>
          <p:cNvSpPr/>
          <p:nvPr/>
        </p:nvSpPr>
        <p:spPr>
          <a:xfrm>
            <a:off x="3356640" y="2958120"/>
            <a:ext cx="153720" cy="153720"/>
          </a:xfrm>
          <a:prstGeom prst="ellipse">
            <a:avLst/>
          </a:prstGeom>
          <a:solidFill>
            <a:srgbClr val="fdb94d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48" name="CustomShape 6"/>
          <p:cNvSpPr/>
          <p:nvPr/>
        </p:nvSpPr>
        <p:spPr>
          <a:xfrm>
            <a:off x="3366720" y="3146400"/>
            <a:ext cx="153720" cy="153720"/>
          </a:xfrm>
          <a:prstGeom prst="ellipse">
            <a:avLst/>
          </a:prstGeom>
          <a:solidFill>
            <a:srgbClr val="fdb94d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49" name="CustomShape 7"/>
          <p:cNvSpPr/>
          <p:nvPr/>
        </p:nvSpPr>
        <p:spPr>
          <a:xfrm>
            <a:off x="3257640" y="3322440"/>
            <a:ext cx="153720" cy="153720"/>
          </a:xfrm>
          <a:prstGeom prst="ellipse">
            <a:avLst/>
          </a:prstGeom>
          <a:solidFill>
            <a:srgbClr val="fdb94d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50" name="CustomShape 8"/>
          <p:cNvSpPr/>
          <p:nvPr/>
        </p:nvSpPr>
        <p:spPr>
          <a:xfrm>
            <a:off x="3255840" y="3498480"/>
            <a:ext cx="153720" cy="153720"/>
          </a:xfrm>
          <a:prstGeom prst="ellipse">
            <a:avLst/>
          </a:prstGeom>
          <a:solidFill>
            <a:srgbClr val="fdb94d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51" name="CustomShape 9"/>
          <p:cNvSpPr/>
          <p:nvPr/>
        </p:nvSpPr>
        <p:spPr>
          <a:xfrm>
            <a:off x="3253680" y="3686760"/>
            <a:ext cx="153720" cy="153720"/>
          </a:xfrm>
          <a:prstGeom prst="ellipse">
            <a:avLst/>
          </a:prstGeom>
          <a:solidFill>
            <a:srgbClr val="fdb94d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52" name="CustomShape 10"/>
          <p:cNvSpPr/>
          <p:nvPr/>
        </p:nvSpPr>
        <p:spPr>
          <a:xfrm>
            <a:off x="3655800" y="2437560"/>
            <a:ext cx="153720" cy="153720"/>
          </a:xfrm>
          <a:prstGeom prst="ellipse">
            <a:avLst/>
          </a:prstGeom>
          <a:solidFill>
            <a:srgbClr val="f04e4d"/>
          </a:solidFill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953" name="CustomShape 11"/>
          <p:cNvSpPr/>
          <p:nvPr/>
        </p:nvSpPr>
        <p:spPr>
          <a:xfrm>
            <a:off x="3653640" y="2613960"/>
            <a:ext cx="153720" cy="153720"/>
          </a:xfrm>
          <a:prstGeom prst="ellipse">
            <a:avLst/>
          </a:prstGeom>
          <a:solidFill>
            <a:srgbClr val="f04e4d"/>
          </a:solidFill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954" name="CustomShape 12"/>
          <p:cNvSpPr/>
          <p:nvPr/>
        </p:nvSpPr>
        <p:spPr>
          <a:xfrm>
            <a:off x="3651840" y="2790000"/>
            <a:ext cx="153720" cy="153720"/>
          </a:xfrm>
          <a:prstGeom prst="ellipse">
            <a:avLst/>
          </a:prstGeom>
          <a:solidFill>
            <a:srgbClr val="f04e4d"/>
          </a:solidFill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955" name="CustomShape 13"/>
          <p:cNvSpPr/>
          <p:nvPr/>
        </p:nvSpPr>
        <p:spPr>
          <a:xfrm>
            <a:off x="3556800" y="2944440"/>
            <a:ext cx="153720" cy="153720"/>
          </a:xfrm>
          <a:prstGeom prst="ellipse">
            <a:avLst/>
          </a:prstGeom>
          <a:solidFill>
            <a:srgbClr val="fdb94d"/>
          </a:solidFill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956" name="CustomShape 14"/>
          <p:cNvSpPr/>
          <p:nvPr/>
        </p:nvSpPr>
        <p:spPr>
          <a:xfrm>
            <a:off x="3578400" y="3132360"/>
            <a:ext cx="153720" cy="153720"/>
          </a:xfrm>
          <a:prstGeom prst="ellipse">
            <a:avLst/>
          </a:prstGeom>
          <a:solidFill>
            <a:srgbClr val="f04e4d"/>
          </a:solidFill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957" name="CustomShape 15"/>
          <p:cNvSpPr/>
          <p:nvPr/>
        </p:nvSpPr>
        <p:spPr>
          <a:xfrm>
            <a:off x="3683520" y="3308400"/>
            <a:ext cx="153720" cy="153720"/>
          </a:xfrm>
          <a:prstGeom prst="ellipse">
            <a:avLst/>
          </a:prstGeom>
          <a:solidFill>
            <a:srgbClr val="f04e4d"/>
          </a:solidFill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958" name="CustomShape 16"/>
          <p:cNvSpPr/>
          <p:nvPr/>
        </p:nvSpPr>
        <p:spPr>
          <a:xfrm>
            <a:off x="3681360" y="3484800"/>
            <a:ext cx="153720" cy="153720"/>
          </a:xfrm>
          <a:prstGeom prst="ellipse">
            <a:avLst/>
          </a:prstGeom>
          <a:solidFill>
            <a:srgbClr val="f04e4d"/>
          </a:solidFill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959" name="CustomShape 17"/>
          <p:cNvSpPr/>
          <p:nvPr/>
        </p:nvSpPr>
        <p:spPr>
          <a:xfrm>
            <a:off x="3679560" y="3672720"/>
            <a:ext cx="153720" cy="153720"/>
          </a:xfrm>
          <a:prstGeom prst="ellipse">
            <a:avLst/>
          </a:prstGeom>
          <a:solidFill>
            <a:srgbClr val="f04e4d"/>
          </a:solidFill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960" name="CustomShape 18"/>
          <p:cNvSpPr/>
          <p:nvPr/>
        </p:nvSpPr>
        <p:spPr>
          <a:xfrm>
            <a:off x="3251880" y="3874680"/>
            <a:ext cx="153720" cy="153720"/>
          </a:xfrm>
          <a:prstGeom prst="ellipse">
            <a:avLst/>
          </a:prstGeom>
          <a:solidFill>
            <a:srgbClr val="fdb94d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61" name="CustomShape 19"/>
          <p:cNvSpPr/>
          <p:nvPr/>
        </p:nvSpPr>
        <p:spPr>
          <a:xfrm>
            <a:off x="3677400" y="3870720"/>
            <a:ext cx="153720" cy="153720"/>
          </a:xfrm>
          <a:prstGeom prst="ellipse">
            <a:avLst/>
          </a:prstGeom>
          <a:solidFill>
            <a:srgbClr val="f04e4d"/>
          </a:solidFill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962" name="CustomShape 20"/>
          <p:cNvSpPr/>
          <p:nvPr/>
        </p:nvSpPr>
        <p:spPr>
          <a:xfrm>
            <a:off x="3226320" y="2258640"/>
            <a:ext cx="153720" cy="153720"/>
          </a:xfrm>
          <a:prstGeom prst="ellipse">
            <a:avLst/>
          </a:prstGeom>
          <a:solidFill>
            <a:srgbClr val="fdb94d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63" name="CustomShape 21"/>
          <p:cNvSpPr/>
          <p:nvPr/>
        </p:nvSpPr>
        <p:spPr>
          <a:xfrm>
            <a:off x="3651840" y="2254680"/>
            <a:ext cx="153720" cy="153720"/>
          </a:xfrm>
          <a:prstGeom prst="ellipse">
            <a:avLst/>
          </a:prstGeom>
          <a:solidFill>
            <a:srgbClr val="f04e4d"/>
          </a:solidFill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964" name="CustomShape 22"/>
          <p:cNvSpPr/>
          <p:nvPr/>
        </p:nvSpPr>
        <p:spPr>
          <a:xfrm>
            <a:off x="3212640" y="1761120"/>
            <a:ext cx="7308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Mom 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965" name="CustomShape 23"/>
          <p:cNvSpPr/>
          <p:nvPr/>
        </p:nvSpPr>
        <p:spPr>
          <a:xfrm>
            <a:off x="8744760" y="2473920"/>
            <a:ext cx="153720" cy="153720"/>
          </a:xfrm>
          <a:prstGeom prst="ellipse">
            <a:avLst/>
          </a:prstGeom>
          <a:solidFill>
            <a:srgbClr val="ffffff"/>
          </a:solidFill>
          <a:ln>
            <a:rou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</p:sp>
      <p:sp>
        <p:nvSpPr>
          <p:cNvPr id="966" name="CustomShape 24"/>
          <p:cNvSpPr/>
          <p:nvPr/>
        </p:nvSpPr>
        <p:spPr>
          <a:xfrm>
            <a:off x="8742600" y="2650320"/>
            <a:ext cx="153720" cy="153720"/>
          </a:xfrm>
          <a:prstGeom prst="ellipse">
            <a:avLst/>
          </a:prstGeom>
          <a:solidFill>
            <a:srgbClr val="ffffff"/>
          </a:solidFill>
          <a:ln>
            <a:rou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</p:sp>
      <p:sp>
        <p:nvSpPr>
          <p:cNvPr id="967" name="CustomShape 25"/>
          <p:cNvSpPr/>
          <p:nvPr/>
        </p:nvSpPr>
        <p:spPr>
          <a:xfrm>
            <a:off x="8740800" y="2826360"/>
            <a:ext cx="153720" cy="153720"/>
          </a:xfrm>
          <a:prstGeom prst="ellipse">
            <a:avLst/>
          </a:prstGeom>
          <a:solidFill>
            <a:srgbClr val="ffffff"/>
          </a:solidFill>
          <a:ln>
            <a:rou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</p:sp>
      <p:sp>
        <p:nvSpPr>
          <p:cNvPr id="968" name="CustomShape 26"/>
          <p:cNvSpPr/>
          <p:nvPr/>
        </p:nvSpPr>
        <p:spPr>
          <a:xfrm>
            <a:off x="8871480" y="2968920"/>
            <a:ext cx="153720" cy="153720"/>
          </a:xfrm>
          <a:prstGeom prst="ellipse">
            <a:avLst/>
          </a:prstGeom>
          <a:solidFill>
            <a:srgbClr val="ffffff"/>
          </a:solidFill>
          <a:ln>
            <a:rou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</p:sp>
      <p:sp>
        <p:nvSpPr>
          <p:cNvPr id="969" name="CustomShape 27"/>
          <p:cNvSpPr/>
          <p:nvPr/>
        </p:nvSpPr>
        <p:spPr>
          <a:xfrm>
            <a:off x="8881200" y="3156840"/>
            <a:ext cx="153720" cy="153720"/>
          </a:xfrm>
          <a:prstGeom prst="ellipse">
            <a:avLst/>
          </a:prstGeom>
          <a:solidFill>
            <a:srgbClr val="ffffff"/>
          </a:solidFill>
          <a:ln>
            <a:rou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</p:sp>
      <p:sp>
        <p:nvSpPr>
          <p:cNvPr id="970" name="CustomShape 28"/>
          <p:cNvSpPr/>
          <p:nvPr/>
        </p:nvSpPr>
        <p:spPr>
          <a:xfrm>
            <a:off x="8772480" y="3332880"/>
            <a:ext cx="153720" cy="153720"/>
          </a:xfrm>
          <a:prstGeom prst="ellipse">
            <a:avLst/>
          </a:prstGeom>
          <a:solidFill>
            <a:srgbClr val="ffffff"/>
          </a:solidFill>
          <a:ln>
            <a:rou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</p:sp>
      <p:sp>
        <p:nvSpPr>
          <p:cNvPr id="971" name="CustomShape 29"/>
          <p:cNvSpPr/>
          <p:nvPr/>
        </p:nvSpPr>
        <p:spPr>
          <a:xfrm>
            <a:off x="8770320" y="3509280"/>
            <a:ext cx="153720" cy="153720"/>
          </a:xfrm>
          <a:prstGeom prst="ellipse">
            <a:avLst/>
          </a:prstGeom>
          <a:solidFill>
            <a:srgbClr val="ffffff"/>
          </a:solidFill>
          <a:ln>
            <a:rou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</p:sp>
      <p:sp>
        <p:nvSpPr>
          <p:cNvPr id="972" name="CustomShape 30"/>
          <p:cNvSpPr/>
          <p:nvPr/>
        </p:nvSpPr>
        <p:spPr>
          <a:xfrm>
            <a:off x="8768520" y="3697200"/>
            <a:ext cx="153720" cy="153720"/>
          </a:xfrm>
          <a:prstGeom prst="ellipse">
            <a:avLst/>
          </a:prstGeom>
          <a:solidFill>
            <a:srgbClr val="ffffff"/>
          </a:solidFill>
          <a:ln>
            <a:rou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</p:sp>
      <p:sp>
        <p:nvSpPr>
          <p:cNvPr id="973" name="CustomShape 31"/>
          <p:cNvSpPr/>
          <p:nvPr/>
        </p:nvSpPr>
        <p:spPr>
          <a:xfrm>
            <a:off x="9170280" y="24483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</p:sp>
      <p:sp>
        <p:nvSpPr>
          <p:cNvPr id="974" name="CustomShape 32"/>
          <p:cNvSpPr/>
          <p:nvPr/>
        </p:nvSpPr>
        <p:spPr>
          <a:xfrm>
            <a:off x="9168120" y="26244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</p:sp>
      <p:sp>
        <p:nvSpPr>
          <p:cNvPr id="975" name="CustomShape 33"/>
          <p:cNvSpPr/>
          <p:nvPr/>
        </p:nvSpPr>
        <p:spPr>
          <a:xfrm>
            <a:off x="9166320" y="28008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</p:sp>
      <p:sp>
        <p:nvSpPr>
          <p:cNvPr id="976" name="CustomShape 34"/>
          <p:cNvSpPr/>
          <p:nvPr/>
        </p:nvSpPr>
        <p:spPr>
          <a:xfrm>
            <a:off x="9071280" y="29548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</p:sp>
      <p:sp>
        <p:nvSpPr>
          <p:cNvPr id="977" name="CustomShape 35"/>
          <p:cNvSpPr/>
          <p:nvPr/>
        </p:nvSpPr>
        <p:spPr>
          <a:xfrm>
            <a:off x="9092880" y="31431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</p:sp>
      <p:sp>
        <p:nvSpPr>
          <p:cNvPr id="978" name="CustomShape 36"/>
          <p:cNvSpPr/>
          <p:nvPr/>
        </p:nvSpPr>
        <p:spPr>
          <a:xfrm>
            <a:off x="9198000" y="331920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</p:sp>
      <p:sp>
        <p:nvSpPr>
          <p:cNvPr id="979" name="CustomShape 37"/>
          <p:cNvSpPr/>
          <p:nvPr/>
        </p:nvSpPr>
        <p:spPr>
          <a:xfrm>
            <a:off x="9195840" y="34952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</p:sp>
      <p:sp>
        <p:nvSpPr>
          <p:cNvPr id="980" name="CustomShape 38"/>
          <p:cNvSpPr/>
          <p:nvPr/>
        </p:nvSpPr>
        <p:spPr>
          <a:xfrm>
            <a:off x="9194040" y="36835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</p:sp>
      <p:sp>
        <p:nvSpPr>
          <p:cNvPr id="981" name="CustomShape 39"/>
          <p:cNvSpPr/>
          <p:nvPr/>
        </p:nvSpPr>
        <p:spPr>
          <a:xfrm>
            <a:off x="8766360" y="3885120"/>
            <a:ext cx="153720" cy="153720"/>
          </a:xfrm>
          <a:prstGeom prst="ellipse">
            <a:avLst/>
          </a:prstGeom>
          <a:solidFill>
            <a:srgbClr val="ffffff"/>
          </a:solidFill>
          <a:ln>
            <a:rou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</p:sp>
      <p:sp>
        <p:nvSpPr>
          <p:cNvPr id="982" name="CustomShape 40"/>
          <p:cNvSpPr/>
          <p:nvPr/>
        </p:nvSpPr>
        <p:spPr>
          <a:xfrm>
            <a:off x="9191880" y="388116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</p:sp>
      <p:sp>
        <p:nvSpPr>
          <p:cNvPr id="983" name="CustomShape 41"/>
          <p:cNvSpPr/>
          <p:nvPr/>
        </p:nvSpPr>
        <p:spPr>
          <a:xfrm>
            <a:off x="8740800" y="2269080"/>
            <a:ext cx="153720" cy="153720"/>
          </a:xfrm>
          <a:prstGeom prst="ellipse">
            <a:avLst/>
          </a:prstGeom>
          <a:solidFill>
            <a:srgbClr val="ffffff"/>
          </a:solidFill>
          <a:ln>
            <a:rou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</p:sp>
      <p:sp>
        <p:nvSpPr>
          <p:cNvPr id="984" name="CustomShape 42"/>
          <p:cNvSpPr/>
          <p:nvPr/>
        </p:nvSpPr>
        <p:spPr>
          <a:xfrm>
            <a:off x="9166320" y="226512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</p:sp>
      <p:sp>
        <p:nvSpPr>
          <p:cNvPr id="985" name="CustomShape 43"/>
          <p:cNvSpPr/>
          <p:nvPr/>
        </p:nvSpPr>
        <p:spPr>
          <a:xfrm>
            <a:off x="8764920" y="1784160"/>
            <a:ext cx="5511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Dad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986" name="CustomShape 44"/>
          <p:cNvSpPr/>
          <p:nvPr/>
        </p:nvSpPr>
        <p:spPr>
          <a:xfrm>
            <a:off x="4399200" y="4060800"/>
            <a:ext cx="153720" cy="153720"/>
          </a:xfrm>
          <a:prstGeom prst="ellipse">
            <a:avLst/>
          </a:prstGeom>
          <a:solidFill>
            <a:srgbClr val="fdb94d"/>
          </a:solidFill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987" name="CustomShape 45"/>
          <p:cNvSpPr/>
          <p:nvPr/>
        </p:nvSpPr>
        <p:spPr>
          <a:xfrm>
            <a:off x="4397040" y="4236840"/>
            <a:ext cx="153720" cy="153720"/>
          </a:xfrm>
          <a:prstGeom prst="ellipse">
            <a:avLst/>
          </a:prstGeom>
          <a:solidFill>
            <a:srgbClr val="fdb94d"/>
          </a:solidFill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988" name="CustomShape 46"/>
          <p:cNvSpPr/>
          <p:nvPr/>
        </p:nvSpPr>
        <p:spPr>
          <a:xfrm>
            <a:off x="4395240" y="4412880"/>
            <a:ext cx="153720" cy="153720"/>
          </a:xfrm>
          <a:prstGeom prst="ellipse">
            <a:avLst/>
          </a:prstGeom>
          <a:solidFill>
            <a:srgbClr val="fdb94d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89" name="CustomShape 47"/>
          <p:cNvSpPr/>
          <p:nvPr/>
        </p:nvSpPr>
        <p:spPr>
          <a:xfrm>
            <a:off x="4525920" y="4555440"/>
            <a:ext cx="153720" cy="153720"/>
          </a:xfrm>
          <a:prstGeom prst="ellipse">
            <a:avLst/>
          </a:prstGeom>
          <a:solidFill>
            <a:srgbClr val="fdb94d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90" name="CustomShape 48"/>
          <p:cNvSpPr/>
          <p:nvPr/>
        </p:nvSpPr>
        <p:spPr>
          <a:xfrm>
            <a:off x="4535640" y="4743360"/>
            <a:ext cx="153720" cy="153720"/>
          </a:xfrm>
          <a:prstGeom prst="ellipse">
            <a:avLst/>
          </a:prstGeom>
          <a:solidFill>
            <a:srgbClr val="fdb94d"/>
          </a:solidFill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991" name="CustomShape 49"/>
          <p:cNvSpPr/>
          <p:nvPr/>
        </p:nvSpPr>
        <p:spPr>
          <a:xfrm>
            <a:off x="4426920" y="4919760"/>
            <a:ext cx="153720" cy="153720"/>
          </a:xfrm>
          <a:prstGeom prst="ellipse">
            <a:avLst/>
          </a:prstGeom>
          <a:solidFill>
            <a:srgbClr val="fdb94d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92" name="CustomShape 50"/>
          <p:cNvSpPr/>
          <p:nvPr/>
        </p:nvSpPr>
        <p:spPr>
          <a:xfrm>
            <a:off x="4424760" y="5095800"/>
            <a:ext cx="153720" cy="153720"/>
          </a:xfrm>
          <a:prstGeom prst="ellipse">
            <a:avLst/>
          </a:prstGeom>
          <a:solidFill>
            <a:srgbClr val="f04e4d"/>
          </a:solidFill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993" name="CustomShape 51"/>
          <p:cNvSpPr/>
          <p:nvPr/>
        </p:nvSpPr>
        <p:spPr>
          <a:xfrm>
            <a:off x="4422960" y="5283720"/>
            <a:ext cx="153720" cy="153720"/>
          </a:xfrm>
          <a:prstGeom prst="ellipse">
            <a:avLst/>
          </a:prstGeom>
          <a:solidFill>
            <a:srgbClr val="f04e4d"/>
          </a:solidFill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994" name="CustomShape 52"/>
          <p:cNvSpPr/>
          <p:nvPr/>
        </p:nvSpPr>
        <p:spPr>
          <a:xfrm>
            <a:off x="4420800" y="5471640"/>
            <a:ext cx="153720" cy="153720"/>
          </a:xfrm>
          <a:prstGeom prst="ellipse">
            <a:avLst/>
          </a:prstGeom>
          <a:solidFill>
            <a:srgbClr val="f04e4d"/>
          </a:solidFill>
          <a:ln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995" name="CustomShape 53"/>
          <p:cNvSpPr/>
          <p:nvPr/>
        </p:nvSpPr>
        <p:spPr>
          <a:xfrm>
            <a:off x="4395240" y="3855960"/>
            <a:ext cx="153720" cy="153720"/>
          </a:xfrm>
          <a:prstGeom prst="ellipse">
            <a:avLst/>
          </a:prstGeom>
          <a:solidFill>
            <a:srgbClr val="fdb94d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96" name="CustomShape 54"/>
          <p:cNvSpPr/>
          <p:nvPr/>
        </p:nvSpPr>
        <p:spPr>
          <a:xfrm>
            <a:off x="8050680" y="4098600"/>
            <a:ext cx="153720" cy="153720"/>
          </a:xfrm>
          <a:prstGeom prst="ellipse">
            <a:avLst/>
          </a:prstGeom>
          <a:solidFill>
            <a:srgbClr val="ffffff"/>
          </a:solidFill>
          <a:ln>
            <a:rou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</p:sp>
      <p:sp>
        <p:nvSpPr>
          <p:cNvPr id="997" name="CustomShape 55"/>
          <p:cNvSpPr/>
          <p:nvPr/>
        </p:nvSpPr>
        <p:spPr>
          <a:xfrm>
            <a:off x="8048880" y="4274640"/>
            <a:ext cx="153720" cy="153720"/>
          </a:xfrm>
          <a:prstGeom prst="ellipse">
            <a:avLst/>
          </a:prstGeom>
          <a:solidFill>
            <a:srgbClr val="ffffff"/>
          </a:solidFill>
          <a:ln>
            <a:rou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</p:sp>
      <p:sp>
        <p:nvSpPr>
          <p:cNvPr id="998" name="CustomShape 56"/>
          <p:cNvSpPr/>
          <p:nvPr/>
        </p:nvSpPr>
        <p:spPr>
          <a:xfrm>
            <a:off x="8046720" y="4451040"/>
            <a:ext cx="153720" cy="153720"/>
          </a:xfrm>
          <a:prstGeom prst="ellipse">
            <a:avLst/>
          </a:prstGeom>
          <a:solidFill>
            <a:srgbClr val="ffffff"/>
          </a:solidFill>
          <a:ln>
            <a:rou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</p:sp>
      <p:sp>
        <p:nvSpPr>
          <p:cNvPr id="999" name="CustomShape 57"/>
          <p:cNvSpPr/>
          <p:nvPr/>
        </p:nvSpPr>
        <p:spPr>
          <a:xfrm>
            <a:off x="7937280" y="4593240"/>
            <a:ext cx="153720" cy="153720"/>
          </a:xfrm>
          <a:prstGeom prst="ellipse">
            <a:avLst/>
          </a:prstGeom>
          <a:solidFill>
            <a:srgbClr val="ffffff"/>
          </a:solidFill>
          <a:ln>
            <a:rou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</p:sp>
      <p:sp>
        <p:nvSpPr>
          <p:cNvPr id="1000" name="CustomShape 58"/>
          <p:cNvSpPr/>
          <p:nvPr/>
        </p:nvSpPr>
        <p:spPr>
          <a:xfrm>
            <a:off x="7973640" y="4793400"/>
            <a:ext cx="153720" cy="153720"/>
          </a:xfrm>
          <a:prstGeom prst="ellipse">
            <a:avLst/>
          </a:prstGeom>
          <a:solidFill>
            <a:srgbClr val="ffffff"/>
          </a:solidFill>
          <a:ln>
            <a:rou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</p:sp>
      <p:sp>
        <p:nvSpPr>
          <p:cNvPr id="1001" name="CustomShape 59"/>
          <p:cNvSpPr/>
          <p:nvPr/>
        </p:nvSpPr>
        <p:spPr>
          <a:xfrm>
            <a:off x="8078400" y="496944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</p:sp>
      <p:sp>
        <p:nvSpPr>
          <p:cNvPr id="1002" name="CustomShape 60"/>
          <p:cNvSpPr/>
          <p:nvPr/>
        </p:nvSpPr>
        <p:spPr>
          <a:xfrm>
            <a:off x="8076600" y="5145480"/>
            <a:ext cx="153720" cy="153720"/>
          </a:xfrm>
          <a:prstGeom prst="ellipse">
            <a:avLst/>
          </a:prstGeom>
          <a:ln>
            <a:rou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</p:sp>
      <p:sp>
        <p:nvSpPr>
          <p:cNvPr id="1003" name="CustomShape 61"/>
          <p:cNvSpPr/>
          <p:nvPr/>
        </p:nvSpPr>
        <p:spPr>
          <a:xfrm>
            <a:off x="8074440" y="5333760"/>
            <a:ext cx="153720" cy="153720"/>
          </a:xfrm>
          <a:prstGeom prst="ellipse">
            <a:avLst/>
          </a:prstGeom>
          <a:solidFill>
            <a:srgbClr val="ffffff"/>
          </a:solidFill>
          <a:ln>
            <a:rou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</p:sp>
      <p:sp>
        <p:nvSpPr>
          <p:cNvPr id="1004" name="CustomShape 62"/>
          <p:cNvSpPr/>
          <p:nvPr/>
        </p:nvSpPr>
        <p:spPr>
          <a:xfrm>
            <a:off x="8072640" y="5531400"/>
            <a:ext cx="153720" cy="153720"/>
          </a:xfrm>
          <a:prstGeom prst="ellipse">
            <a:avLst/>
          </a:prstGeom>
          <a:solidFill>
            <a:srgbClr val="ffffff"/>
          </a:solidFill>
          <a:ln>
            <a:rou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</p:sp>
      <p:sp>
        <p:nvSpPr>
          <p:cNvPr id="1005" name="CustomShape 63"/>
          <p:cNvSpPr/>
          <p:nvPr/>
        </p:nvSpPr>
        <p:spPr>
          <a:xfrm>
            <a:off x="8046720" y="3915360"/>
            <a:ext cx="153720" cy="153720"/>
          </a:xfrm>
          <a:prstGeom prst="ellipse">
            <a:avLst/>
          </a:prstGeom>
          <a:solidFill>
            <a:srgbClr val="ffffff"/>
          </a:solidFill>
          <a:ln>
            <a:rou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</p:sp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000000"/>
      </a:lt2>
      <a:accent1>
        <a:srgbClr val="000000"/>
      </a:accent1>
      <a:accent2>
        <a:srgbClr val="000000"/>
      </a:accent2>
      <a:accent3>
        <a:srgbClr val="000000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000000"/>
      </a:lt2>
      <a:accent1>
        <a:srgbClr val="000000"/>
      </a:accent1>
      <a:accent2>
        <a:srgbClr val="000000"/>
      </a:accent2>
      <a:accent3>
        <a:srgbClr val="000000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000000"/>
      </a:lt2>
      <a:accent1>
        <a:srgbClr val="000000"/>
      </a:accent1>
      <a:accent2>
        <a:srgbClr val="000000"/>
      </a:accent2>
      <a:accent3>
        <a:srgbClr val="000000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000000"/>
      </a:lt2>
      <a:accent1>
        <a:srgbClr val="000000"/>
      </a:accent1>
      <a:accent2>
        <a:srgbClr val="000000"/>
      </a:accent2>
      <a:accent3>
        <a:srgbClr val="000000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000000"/>
      </a:lt2>
      <a:accent1>
        <a:srgbClr val="000000"/>
      </a:accent1>
      <a:accent2>
        <a:srgbClr val="000000"/>
      </a:accent2>
      <a:accent3>
        <a:srgbClr val="000000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000000"/>
      </a:lt2>
      <a:accent1>
        <a:srgbClr val="000000"/>
      </a:accent1>
      <a:accent2>
        <a:srgbClr val="000000"/>
      </a:accent2>
      <a:accent3>
        <a:srgbClr val="000000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3383</TotalTime>
  <Application>LibreOffice/5.4.4.2$MacOSX_X86_64 LibreOffice_project/2524958677847fb3bb44820e40380acbe820f960</Application>
  <Words>2362</Words>
  <Paragraphs>524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2016-03-06T21:34:33Z</dcterms:created>
  <dc:creator>Michel Nivard</dc:creator>
  <dc:description/>
  <dc:language>en-US</dc:language>
  <cp:lastModifiedBy>Michel Nivard</cp:lastModifiedBy>
  <dcterms:modified xsi:type="dcterms:W3CDTF">2018-03-09T16:51:52Z</dcterms:modified>
  <cp:revision>74</cp:revision>
  <dc:subject/>
  <dc:title>Genetic epidemiology in the genomic age: The Role of Twin Studies in the Genomic Era &amp; Missing Heritability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5</vt:i4>
  </property>
  <property fmtid="{D5CDD505-2E9C-101B-9397-08002B2CF9AE}" pid="8" name="PresentationFormat">
    <vt:lpwstr>Widescreen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63</vt:i4>
  </property>
</Properties>
</file>