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9" r:id="rId4"/>
    <p:sldId id="262" r:id="rId5"/>
    <p:sldId id="260" r:id="rId6"/>
    <p:sldId id="293" r:id="rId7"/>
    <p:sldId id="294" r:id="rId8"/>
    <p:sldId id="295" r:id="rId9"/>
    <p:sldId id="266" r:id="rId10"/>
    <p:sldId id="274" r:id="rId11"/>
    <p:sldId id="278" r:id="rId12"/>
    <p:sldId id="277" r:id="rId13"/>
    <p:sldId id="279" r:id="rId14"/>
    <p:sldId id="281" r:id="rId15"/>
    <p:sldId id="282" r:id="rId16"/>
    <p:sldId id="298" r:id="rId17"/>
    <p:sldId id="283" r:id="rId18"/>
    <p:sldId id="296" r:id="rId19"/>
    <p:sldId id="284" r:id="rId20"/>
    <p:sldId id="285" r:id="rId21"/>
    <p:sldId id="286" r:id="rId22"/>
    <p:sldId id="289" r:id="rId23"/>
    <p:sldId id="290" r:id="rId24"/>
    <p:sldId id="297" r:id="rId25"/>
    <p:sldId id="299" r:id="rId26"/>
    <p:sldId id="300" r:id="rId27"/>
    <p:sldId id="301" r:id="rId28"/>
    <p:sldId id="291" r:id="rId29"/>
    <p:sldId id="30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9667" autoAdjust="0"/>
  </p:normalViewPr>
  <p:slideViewPr>
    <p:cSldViewPr>
      <p:cViewPr>
        <p:scale>
          <a:sx n="80" d="100"/>
          <a:sy n="80" d="100"/>
        </p:scale>
        <p:origin x="-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42DF2D9-C9BF-4A92-B080-311D83A065F3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521A18-7438-4BE4-A459-688475D12343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06/03/2018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onyx.brandmaier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AU" sz="3600" dirty="0" smtClean="0"/>
              <a:t>Univariate </a:t>
            </a:r>
            <a:r>
              <a:rPr lang="en-AU" sz="3600" dirty="0" err="1" smtClean="0"/>
              <a:t>modeling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US" dirty="0" smtClean="0"/>
              <a:t>All models are wrong some are useful (George Box, 1978)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smtClean="0">
                <a:solidFill>
                  <a:schemeClr val="tx1"/>
                </a:solidFill>
              </a:rPr>
              <a:t>Medland</a:t>
            </a:r>
          </a:p>
          <a:p>
            <a:pPr algn="r"/>
            <a:endParaRPr lang="en-AU" dirty="0">
              <a:solidFill>
                <a:schemeClr val="tx1"/>
              </a:solidFill>
            </a:endParaRPr>
          </a:p>
          <a:p>
            <a:pPr algn="r"/>
            <a:r>
              <a:rPr lang="en-AU" dirty="0">
                <a:solidFill>
                  <a:schemeClr val="tx1"/>
                </a:solidFill>
              </a:rPr>
              <a:t>faculty/</a:t>
            </a:r>
            <a:r>
              <a:rPr lang="en-AU" dirty="0" err="1">
                <a:solidFill>
                  <a:schemeClr val="tx1"/>
                </a:solidFill>
              </a:rPr>
              <a:t>sarah</a:t>
            </a:r>
            <a:r>
              <a:rPr lang="en-AU" dirty="0">
                <a:solidFill>
                  <a:schemeClr val="tx1"/>
                </a:solidFill>
              </a:rPr>
              <a:t>/2018/Tuesday</a:t>
            </a:r>
          </a:p>
          <a:p>
            <a:pPr algn="r"/>
            <a:endParaRPr lang="en-AU" dirty="0" smtClean="0">
              <a:solidFill>
                <a:schemeClr val="tx1"/>
              </a:solidFill>
            </a:endParaRPr>
          </a:p>
          <a:p>
            <a:pPr algn="r"/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628800"/>
            <a:ext cx="8220472" cy="4250531"/>
          </a:xfrm>
        </p:spPr>
        <p:txBody>
          <a:bodyPr anchor="t">
            <a:normAutofit/>
          </a:bodyPr>
          <a:lstStyle/>
          <a:p>
            <a:pPr marL="625056">
              <a:defRPr/>
            </a:pPr>
            <a:r>
              <a:rPr lang="en-US" dirty="0" smtClean="0"/>
              <a:t>Dominance refers to non-additive genetic effects resulting from interactions between alleles at the same locus or different loci (epistasis)</a:t>
            </a:r>
          </a:p>
          <a:p>
            <a:pPr marL="625056">
              <a:defRPr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3962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64" y="4005064"/>
            <a:ext cx="3548029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71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11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844824"/>
            <a:ext cx="8166728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2659244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4626776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39952" y="5661248"/>
            <a:ext cx="4032448" cy="263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12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404664"/>
            <a:ext cx="8220472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87624" y="2467744"/>
            <a:ext cx="713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Consider a mating between mother AB x father CD: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48994"/>
              </p:ext>
            </p:extLst>
          </p:nvPr>
        </p:nvGraphicFramePr>
        <p:xfrm>
          <a:off x="899592" y="3101302"/>
          <a:ext cx="4648200" cy="2847978"/>
        </p:xfrm>
        <a:graphic>
          <a:graphicData uri="http://schemas.openxmlformats.org/drawingml/2006/table">
            <a:tbl>
              <a:tblPr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47466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99592" y="5943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+mn-lt"/>
              </a:rPr>
              <a:t>IBD    0 : 1 : 2  =  25% : 50% : 25%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2200" y="404664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.5A comes from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28184" y="3061855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.25D comes from 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2211551" y="764704"/>
            <a:ext cx="4160649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2771800" y="1988840"/>
            <a:ext cx="3456384" cy="143305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6148"/>
              </p:ext>
            </p:extLst>
          </p:nvPr>
        </p:nvGraphicFramePr>
        <p:xfrm>
          <a:off x="4837360" y="494116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1805"/>
              </p:ext>
            </p:extLst>
          </p:nvPr>
        </p:nvGraphicFramePr>
        <p:xfrm>
          <a:off x="1115616" y="494116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509120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597" y="2132856"/>
            <a:ext cx="59928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835696" y="3212976"/>
            <a:ext cx="720080" cy="169277"/>
            <a:chOff x="1835696" y="3212976"/>
            <a:chExt cx="720080" cy="169277"/>
          </a:xfrm>
        </p:grpSpPr>
        <p:sp>
          <p:nvSpPr>
            <p:cNvPr id="5" name="TextBox 4"/>
            <p:cNvSpPr txBox="1"/>
            <p:nvPr/>
          </p:nvSpPr>
          <p:spPr>
            <a:xfrm>
              <a:off x="1835696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3728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11760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91880" y="3212976"/>
            <a:ext cx="720080" cy="169277"/>
            <a:chOff x="1835696" y="3212976"/>
            <a:chExt cx="720080" cy="169277"/>
          </a:xfrm>
        </p:grpSpPr>
        <p:sp>
          <p:nvSpPr>
            <p:cNvPr id="14" name="TextBox 13"/>
            <p:cNvSpPr txBox="1"/>
            <p:nvPr/>
          </p:nvSpPr>
          <p:spPr>
            <a:xfrm>
              <a:off x="1835696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23728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1760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04048" y="3212976"/>
            <a:ext cx="720080" cy="169277"/>
            <a:chOff x="1835696" y="3212976"/>
            <a:chExt cx="720080" cy="169277"/>
          </a:xfrm>
        </p:grpSpPr>
        <p:sp>
          <p:nvSpPr>
            <p:cNvPr id="18" name="TextBox 17"/>
            <p:cNvSpPr txBox="1"/>
            <p:nvPr/>
          </p:nvSpPr>
          <p:spPr>
            <a:xfrm>
              <a:off x="1835696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23728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11760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88224" y="3212976"/>
            <a:ext cx="720080" cy="169277"/>
            <a:chOff x="1835696" y="3212976"/>
            <a:chExt cx="720080" cy="169277"/>
          </a:xfrm>
        </p:grpSpPr>
        <p:sp>
          <p:nvSpPr>
            <p:cNvPr id="22" name="TextBox 21"/>
            <p:cNvSpPr txBox="1"/>
            <p:nvPr/>
          </p:nvSpPr>
          <p:spPr>
            <a:xfrm>
              <a:off x="1835696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23728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11760" y="3212976"/>
              <a:ext cx="14401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1</a:t>
              </a:r>
              <a:endParaRPr lang="en-AU" sz="11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691680" y="2420888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err="1" smtClean="0"/>
              <a:t>VE</a:t>
            </a:r>
            <a:endParaRPr lang="en-A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123728" y="2420888"/>
            <a:ext cx="288032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VC</a:t>
            </a:r>
            <a:endParaRPr lang="en-A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555776" y="2420888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VA</a:t>
            </a:r>
            <a:endParaRPr lang="en-AU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3275856" y="2420888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VA</a:t>
            </a:r>
            <a:endParaRPr lang="en-AU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3707904" y="2420888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 VC</a:t>
            </a:r>
            <a:endParaRPr lang="en-A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9952" y="2420888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 </a:t>
            </a:r>
            <a:r>
              <a:rPr lang="en-AU" sz="1100" dirty="0" err="1"/>
              <a:t>V</a:t>
            </a:r>
            <a:r>
              <a:rPr lang="en-AU" sz="1100" dirty="0" err="1" smtClean="0"/>
              <a:t>E</a:t>
            </a:r>
            <a:endParaRPr lang="en-A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788024" y="2395627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err="1" smtClean="0"/>
              <a:t>VE</a:t>
            </a:r>
            <a:endParaRPr lang="en-A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220072" y="2395627"/>
            <a:ext cx="288032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VC</a:t>
            </a:r>
            <a:endParaRPr lang="en-A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652120" y="2395627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VA</a:t>
            </a:r>
            <a:endParaRPr lang="en-AU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6372200" y="2395627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VA</a:t>
            </a:r>
            <a:endParaRPr lang="en-AU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804248" y="2395627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 VC</a:t>
            </a:r>
            <a:endParaRPr lang="en-AU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7236296" y="2395627"/>
            <a:ext cx="216024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AU" sz="1100" dirty="0" smtClean="0"/>
              <a:t> </a:t>
            </a:r>
            <a:r>
              <a:rPr lang="en-AU" sz="1100" dirty="0" err="1"/>
              <a:t>V</a:t>
            </a:r>
            <a:r>
              <a:rPr lang="en-AU" sz="1100" dirty="0" err="1" smtClean="0"/>
              <a:t>E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4216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Additive genetic effects</a:t>
            </a:r>
          </a:p>
          <a:p>
            <a:r>
              <a:rPr lang="en-AU" dirty="0" smtClean="0"/>
              <a:t>Why  is the coefficient for DZ pairs .5?</a:t>
            </a:r>
          </a:p>
          <a:p>
            <a:r>
              <a:rPr lang="en-AU" dirty="0"/>
              <a:t>Average genetic sharing between siblings/DZ twins</a:t>
            </a:r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9942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52004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707904" y="2708920"/>
            <a:ext cx="3168352" cy="27829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84908"/>
              </p:ext>
            </p:extLst>
          </p:nvPr>
        </p:nvGraphicFramePr>
        <p:xfrm>
          <a:off x="2483768" y="3740016"/>
          <a:ext cx="1926216" cy="1561192"/>
        </p:xfrm>
        <a:graphic>
          <a:graphicData uri="http://schemas.openxmlformats.org/drawingml/2006/table">
            <a:tbl>
              <a:tblPr/>
              <a:tblGrid>
                <a:gridCol w="321036"/>
                <a:gridCol w="321036"/>
                <a:gridCol w="321036"/>
                <a:gridCol w="321036"/>
                <a:gridCol w="321036"/>
                <a:gridCol w="321036"/>
              </a:tblGrid>
              <a:tr h="20385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45" y="1412176"/>
            <a:ext cx="3135171" cy="26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5472608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Common environmental effects</a:t>
            </a:r>
          </a:p>
          <a:p>
            <a:r>
              <a:rPr lang="en-AU" dirty="0" smtClean="0"/>
              <a:t>Coefficient =1 for MZ and DZ pairs </a:t>
            </a:r>
          </a:p>
          <a:p>
            <a:r>
              <a:rPr lang="en-AU" dirty="0" smtClean="0"/>
              <a:t>Equal environment assumption – for all the environmental influences THAT MATTER there is ON AVERAGE no differences in the degree of environmental sharing between MZ and DZ pairs</a:t>
            </a:r>
            <a:endParaRPr lang="en-AU" dirty="0"/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7041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8833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221485" cy="29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8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36090"/>
              </p:ext>
            </p:extLst>
          </p:nvPr>
        </p:nvGraphicFramePr>
        <p:xfrm>
          <a:off x="4837360" y="494116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9681"/>
              </p:ext>
            </p:extLst>
          </p:nvPr>
        </p:nvGraphicFramePr>
        <p:xfrm>
          <a:off x="1115616" y="494116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509120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597" y="2132856"/>
            <a:ext cx="59928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6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597" y="1628800"/>
            <a:ext cx="59928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775882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mtClean="0"/>
              <a:t>We are going to include the effect of age on the means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81396"/>
            <a:ext cx="7992888" cy="280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356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smtClean="0"/>
              <a:t>Covariances</a:t>
            </a:r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55120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7692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54" y="1783862"/>
            <a:ext cx="6671914" cy="122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12053"/>
            <a:ext cx="8424936" cy="92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Starting at the beginning…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preparation</a:t>
            </a:r>
          </a:p>
          <a:p>
            <a:pPr lvl="1"/>
            <a:r>
              <a:rPr lang="en-AU" dirty="0"/>
              <a:t>The algebra style used in </a:t>
            </a:r>
            <a:r>
              <a:rPr lang="en-AU" dirty="0" err="1"/>
              <a:t>Mx</a:t>
            </a:r>
            <a:r>
              <a:rPr lang="en-AU" dirty="0"/>
              <a:t> expects 1 line per case/family </a:t>
            </a:r>
          </a:p>
          <a:p>
            <a:pPr lvl="1"/>
            <a:r>
              <a:rPr lang="en-AU" dirty="0"/>
              <a:t>(Almost) limitless number of families and variables</a:t>
            </a:r>
          </a:p>
          <a:p>
            <a:pPr lvl="1"/>
            <a:r>
              <a:rPr lang="en-AU" dirty="0" smtClean="0"/>
              <a:t>Missing data </a:t>
            </a:r>
            <a:endParaRPr lang="en-AU" dirty="0"/>
          </a:p>
          <a:p>
            <a:pPr lvl="2"/>
            <a:r>
              <a:rPr lang="en-AU" dirty="0" smtClean="0"/>
              <a:t>Default </a:t>
            </a:r>
            <a:r>
              <a:rPr lang="en-AU" dirty="0"/>
              <a:t>missing code is </a:t>
            </a:r>
            <a:r>
              <a:rPr lang="en-AU" b="1" dirty="0" smtClean="0"/>
              <a:t>NA</a:t>
            </a:r>
          </a:p>
          <a:p>
            <a:pPr lvl="2"/>
            <a:r>
              <a:rPr lang="en-AU" b="1" dirty="0" smtClean="0"/>
              <a:t>No missing covariates/definition variables!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85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141" y="512634"/>
            <a:ext cx="5773291" cy="108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46378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83568" y="4509120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To fit a model to data, the differences between the observed covariance matrix and model-implied expected covariance matrix are minimized. </a:t>
            </a:r>
            <a:endParaRPr lang="en-AU" dirty="0" smtClean="0"/>
          </a:p>
          <a:p>
            <a:r>
              <a:rPr lang="en-AU" dirty="0" smtClean="0"/>
              <a:t>Objective </a:t>
            </a:r>
            <a:r>
              <a:rPr lang="en-AU" dirty="0"/>
              <a:t>functions are functions for which free parameter values are chosen such that the value of the objective function is minimized</a:t>
            </a:r>
            <a:r>
              <a:rPr lang="en-AU" dirty="0" smtClean="0"/>
              <a:t>.</a:t>
            </a:r>
          </a:p>
          <a:p>
            <a:r>
              <a:rPr lang="en-AU" smtClean="0"/>
              <a:t>mxFitFunctionML() </a:t>
            </a:r>
            <a:r>
              <a:rPr lang="en-AU" dirty="0" smtClean="0"/>
              <a:t>uses </a:t>
            </a:r>
            <a:r>
              <a:rPr lang="en-AU" dirty="0"/>
              <a:t>full-information maximum likelihood to provide maximum likelihood estimates of free parameters in the algebra defined by the covariance and means arguments.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339752" y="1596958"/>
            <a:ext cx="347390" cy="64386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94"/>
            <a:ext cx="7743683" cy="185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743683" cy="360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Summary statistics </a:t>
            </a:r>
          </a:p>
          <a:p>
            <a:pPr lvl="1" eaLnBrk="1" hangingPunct="1"/>
            <a:r>
              <a:rPr lang="en-AU" smtClean="0"/>
              <a:t>Usually from a simplified ‘saturated’ model</a:t>
            </a:r>
          </a:p>
          <a:p>
            <a:pPr eaLnBrk="1" hangingPunct="1"/>
            <a:r>
              <a:rPr lang="en-AU" smtClean="0"/>
              <a:t>Standardized estimates </a:t>
            </a:r>
          </a:p>
          <a:p>
            <a:pPr lvl="1" eaLnBrk="1" hangingPunct="1"/>
            <a:r>
              <a:rPr lang="en-AU" smtClean="0"/>
              <a:t>Easier to conceptualise</a:t>
            </a:r>
          </a:p>
          <a:p>
            <a:pPr lvl="2" eaLnBrk="1" hangingPunct="1"/>
            <a:r>
              <a:rPr lang="en-AU" smtClean="0"/>
              <a:t>ie 40% of the phenotypic variance vs a genetic effect of 2.84</a:t>
            </a:r>
          </a:p>
          <a:p>
            <a:pPr lvl="2" eaLnBrk="1" hangingPunct="1"/>
            <a:r>
              <a:rPr lang="en-AU" smtClean="0"/>
              <a:t>Can easily be returned to original scale if summary statistics are provided</a:t>
            </a:r>
          </a:p>
        </p:txBody>
      </p:sp>
    </p:spTree>
    <p:extLst>
      <p:ext uri="{BB962C8B-B14F-4D97-AF65-F5344CB8AC3E}">
        <p14:creationId xmlns:p14="http://schemas.microsoft.com/office/powerpoint/2010/main" val="28789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dirty="0" smtClean="0"/>
              <a:t>Path coefficients </a:t>
            </a:r>
            <a:r>
              <a:rPr lang="en-AU" dirty="0" smtClean="0"/>
              <a:t>/ Directly estimated variances</a:t>
            </a:r>
            <a:endParaRPr lang="en-AU" dirty="0" smtClean="0"/>
          </a:p>
          <a:p>
            <a:pPr lvl="1" eaLnBrk="1" hangingPunct="1"/>
            <a:r>
              <a:rPr lang="en-AU" dirty="0" smtClean="0"/>
              <a:t>Very important in multivariate analyses </a:t>
            </a:r>
          </a:p>
          <a:p>
            <a:pPr lvl="2" eaLnBrk="1" hangingPunct="1"/>
            <a:r>
              <a:rPr lang="en-AU" dirty="0" smtClean="0"/>
              <a:t>Gives a much clearer picture of the directionality of effects</a:t>
            </a:r>
          </a:p>
          <a:p>
            <a:pPr eaLnBrk="1" hangingPunct="1"/>
            <a:r>
              <a:rPr lang="en-AU" dirty="0" smtClean="0"/>
              <a:t>For a path </a:t>
            </a:r>
            <a:r>
              <a:rPr lang="en-AU" dirty="0" err="1" smtClean="0"/>
              <a:t>coefficent</a:t>
            </a:r>
            <a:r>
              <a:rPr lang="en-AU" dirty="0" smtClean="0"/>
              <a:t> model also report Variance components (</a:t>
            </a:r>
            <a:r>
              <a:rPr lang="en-AU" dirty="0" smtClean="0"/>
              <a:t>squared paths) these represent the </a:t>
            </a:r>
            <a:r>
              <a:rPr lang="en-AU" dirty="0" smtClean="0"/>
              <a:t>proportion </a:t>
            </a:r>
            <a:r>
              <a:rPr lang="en-AU" dirty="0" smtClean="0"/>
              <a:t>of variance explained</a:t>
            </a:r>
          </a:p>
          <a:p>
            <a:pPr eaLnBrk="1" hangingPunct="1"/>
            <a:r>
              <a:rPr lang="en-AU" dirty="0" smtClean="0"/>
              <a:t>Genetic correlations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34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to report it?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 smtClean="0"/>
              <a:t>Path diagram</a:t>
            </a:r>
          </a:p>
          <a:p>
            <a:pPr lvl="1"/>
            <a:r>
              <a:rPr lang="en-AU" dirty="0"/>
              <a:t>onyx (java based cross platform)</a:t>
            </a:r>
          </a:p>
          <a:p>
            <a:pPr lvl="2"/>
            <a:r>
              <a:rPr lang="en-US" dirty="0">
                <a:hlinkClick r:id="rId3"/>
              </a:rPr>
              <a:t>http://onyx.brandmaier.de/</a:t>
            </a:r>
            <a:endParaRPr lang="en-US" dirty="0"/>
          </a:p>
          <a:p>
            <a:pPr lvl="1"/>
            <a:r>
              <a:rPr lang="en-AU" dirty="0" err="1" smtClean="0"/>
              <a:t>Clasic</a:t>
            </a:r>
            <a:r>
              <a:rPr lang="en-AU" dirty="0" smtClean="0"/>
              <a:t> MX GUI (complex to setup in mac)</a:t>
            </a:r>
          </a:p>
          <a:p>
            <a:pPr lvl="2"/>
            <a:r>
              <a:rPr lang="en-AU" dirty="0"/>
              <a:t>http://www.vipbg.vcu.edu/vipbg/mxgui/</a:t>
            </a:r>
          </a:p>
          <a:p>
            <a:pPr lvl="1"/>
            <a:r>
              <a:rPr lang="en-AU" dirty="0" err="1" smtClean="0"/>
              <a:t>umx</a:t>
            </a:r>
            <a:r>
              <a:rPr lang="en-AU" dirty="0" smtClean="0"/>
              <a:t> with </a:t>
            </a:r>
            <a:r>
              <a:rPr lang="en-AU" dirty="0" err="1" smtClean="0"/>
              <a:t>graphviz</a:t>
            </a:r>
            <a:r>
              <a:rPr lang="en-AU" dirty="0" smtClean="0"/>
              <a:t> (complex to setup in windows)</a:t>
            </a:r>
          </a:p>
          <a:p>
            <a:pPr lvl="1"/>
            <a:r>
              <a:rPr lang="en-US" dirty="0" err="1" smtClean="0"/>
              <a:t>omnigraffle</a:t>
            </a:r>
            <a:r>
              <a:rPr lang="en-US" dirty="0" smtClean="0"/>
              <a:t> </a:t>
            </a:r>
            <a:r>
              <a:rPr lang="en-US" dirty="0" smtClean="0"/>
              <a:t>(mac only)</a:t>
            </a:r>
            <a:endParaRPr lang="en-US" dirty="0"/>
          </a:p>
          <a:p>
            <a:pPr lvl="2"/>
            <a:r>
              <a:rPr lang="en-US" dirty="0"/>
              <a:t>https://</a:t>
            </a:r>
            <a:r>
              <a:rPr lang="en-US" dirty="0" smtClean="0"/>
              <a:t>www.omnigroup.com/omnigraffle</a:t>
            </a:r>
          </a:p>
        </p:txBody>
      </p:sp>
    </p:spTree>
    <p:extLst>
      <p:ext uri="{BB962C8B-B14F-4D97-AF65-F5344CB8AC3E}">
        <p14:creationId xmlns:p14="http://schemas.microsoft.com/office/powerpoint/2010/main" val="15990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1603523" y="404664"/>
            <a:ext cx="5992813" cy="1847850"/>
            <a:chOff x="1603523" y="789062"/>
            <a:chExt cx="5992813" cy="1847850"/>
          </a:xfrm>
        </p:grpSpPr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3523" y="789062"/>
              <a:ext cx="5992813" cy="184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763688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860032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47864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 0       .47</a:t>
              </a:r>
              <a:endParaRPr lang="en-AU" sz="105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16216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0       .47</a:t>
              </a:r>
              <a:endParaRPr lang="en-AU" sz="105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91680" y="2492896"/>
            <a:ext cx="591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A=77.66, C=0, E=22.34     </a:t>
            </a:r>
            <a:r>
              <a:rPr lang="el-GR" dirty="0" smtClean="0"/>
              <a:t>Δ</a:t>
            </a:r>
            <a:r>
              <a:rPr lang="en-AU" dirty="0" smtClean="0"/>
              <a:t>-</a:t>
            </a:r>
            <a:r>
              <a:rPr lang="en-AU" dirty="0" err="1" smtClean="0"/>
              <a:t>2LL</a:t>
            </a:r>
            <a:r>
              <a:rPr lang="en-AU" dirty="0" smtClean="0"/>
              <a:t> </a:t>
            </a:r>
            <a:r>
              <a:rPr lang="en-AU" baseline="-25000" dirty="0" smtClean="0"/>
              <a:t>AE-ACE </a:t>
            </a:r>
            <a:r>
              <a:rPr lang="en-AU" dirty="0"/>
              <a:t>= -</a:t>
            </a:r>
            <a:r>
              <a:rPr lang="en-AU" dirty="0" err="1" smtClean="0"/>
              <a:t>4.2523425e</a:t>
            </a:r>
            <a:r>
              <a:rPr lang="en-AU" dirty="0" smtClean="0"/>
              <a:t>-09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15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7" name="Group 6"/>
          <p:cNvGrpSpPr/>
          <p:nvPr/>
        </p:nvGrpSpPr>
        <p:grpSpPr>
          <a:xfrm>
            <a:off x="1611597" y="3429000"/>
            <a:ext cx="5992813" cy="1847850"/>
            <a:chOff x="1611597" y="2132856"/>
            <a:chExt cx="5992813" cy="1847850"/>
          </a:xfrm>
        </p:grpSpPr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1597" y="2132856"/>
              <a:ext cx="5992813" cy="184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835696" y="3212976"/>
              <a:ext cx="720080" cy="169277"/>
              <a:chOff x="1835696" y="3212976"/>
              <a:chExt cx="720080" cy="1692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35696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23728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11760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491880" y="3212976"/>
              <a:ext cx="720080" cy="169277"/>
              <a:chOff x="1835696" y="3212976"/>
              <a:chExt cx="720080" cy="169277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835696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123728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411760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004048" y="3212976"/>
              <a:ext cx="720080" cy="169277"/>
              <a:chOff x="1835696" y="3212976"/>
              <a:chExt cx="720080" cy="16927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835696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123728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411760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588224" y="3212976"/>
              <a:ext cx="720080" cy="169277"/>
              <a:chOff x="1835696" y="3212976"/>
              <a:chExt cx="720080" cy="1692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835696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23728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11760" y="3212976"/>
                <a:ext cx="144016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1100" dirty="0" smtClean="0"/>
                  <a:t> 1</a:t>
                </a:r>
                <a:endParaRPr lang="en-AU" sz="11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91680" y="2420888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.22</a:t>
              </a:r>
              <a:endParaRPr lang="en-AU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3728" y="2420888"/>
              <a:ext cx="28803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-.13</a:t>
              </a:r>
              <a:endParaRPr lang="en-AU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55776" y="2420888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.90</a:t>
              </a:r>
              <a:endParaRPr lang="en-AU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75856" y="2420888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.90</a:t>
              </a:r>
              <a:endParaRPr lang="en-AU" sz="11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07904" y="2420888"/>
              <a:ext cx="360040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-.13</a:t>
              </a:r>
              <a:endParaRPr lang="en-AU" sz="11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39952" y="2420888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.22</a:t>
              </a:r>
              <a:endParaRPr lang="en-AU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88024" y="2395627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.22</a:t>
              </a:r>
              <a:endParaRPr lang="en-AU" sz="11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20072" y="2395627"/>
              <a:ext cx="28803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-.13</a:t>
              </a:r>
              <a:endParaRPr lang="en-AU" sz="11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52120" y="2395627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.90</a:t>
              </a:r>
              <a:endParaRPr lang="en-AU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72200" y="2395627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.90</a:t>
              </a:r>
              <a:endParaRPr lang="en-AU" sz="11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04248" y="2395627"/>
              <a:ext cx="360040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-.13</a:t>
              </a:r>
              <a:endParaRPr lang="en-AU" sz="11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36296" y="2395627"/>
              <a:ext cx="21602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100" dirty="0" smtClean="0"/>
                <a:t> .22</a:t>
              </a:r>
              <a:endParaRPr lang="en-AU" sz="11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91680" y="2492896"/>
            <a:ext cx="591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A=77.66, C=0, E=22.34     </a:t>
            </a:r>
            <a:r>
              <a:rPr lang="el-GR" dirty="0" smtClean="0"/>
              <a:t>Δ</a:t>
            </a:r>
            <a:r>
              <a:rPr lang="en-AU" dirty="0" smtClean="0"/>
              <a:t>-</a:t>
            </a:r>
            <a:r>
              <a:rPr lang="en-AU" dirty="0" err="1" smtClean="0"/>
              <a:t>2LL</a:t>
            </a:r>
            <a:r>
              <a:rPr lang="en-AU" dirty="0" smtClean="0"/>
              <a:t> </a:t>
            </a:r>
            <a:r>
              <a:rPr lang="en-AU" baseline="-25000" dirty="0" smtClean="0"/>
              <a:t>AE-ACE </a:t>
            </a:r>
            <a:r>
              <a:rPr lang="en-AU" dirty="0"/>
              <a:t>= -</a:t>
            </a:r>
            <a:r>
              <a:rPr lang="en-AU" dirty="0" err="1" smtClean="0"/>
              <a:t>4.2523425e</a:t>
            </a:r>
            <a:r>
              <a:rPr lang="en-AU" dirty="0" smtClean="0"/>
              <a:t>-09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41" y="5552974"/>
            <a:ext cx="7327007" cy="3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1603523" y="404664"/>
            <a:ext cx="5992813" cy="1847850"/>
            <a:chOff x="1603523" y="789062"/>
            <a:chExt cx="5992813" cy="1847850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3523" y="789062"/>
              <a:ext cx="5992813" cy="184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1763688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60032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47864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 0       .47</a:t>
              </a:r>
              <a:endParaRPr lang="en-AU" sz="105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16216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0       .47</a:t>
              </a:r>
              <a:endParaRPr lang="en-AU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70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35" y="3589759"/>
            <a:ext cx="59626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1674795" y="5157192"/>
            <a:ext cx="591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A=77.97, C=0, E=22.03     </a:t>
            </a:r>
            <a:r>
              <a:rPr lang="el-GR" dirty="0" smtClean="0"/>
              <a:t>Δ</a:t>
            </a:r>
            <a:r>
              <a:rPr lang="en-AU" dirty="0" smtClean="0"/>
              <a:t>-</a:t>
            </a:r>
            <a:r>
              <a:rPr lang="en-AU" dirty="0" err="1" smtClean="0"/>
              <a:t>2LL</a:t>
            </a:r>
            <a:r>
              <a:rPr lang="en-AU" dirty="0" smtClean="0"/>
              <a:t> </a:t>
            </a:r>
            <a:r>
              <a:rPr lang="en-AU" baseline="-25000" dirty="0" smtClean="0"/>
              <a:t>AE-ACE </a:t>
            </a:r>
            <a:r>
              <a:rPr lang="en-AU" dirty="0"/>
              <a:t>= </a:t>
            </a:r>
            <a:r>
              <a:rPr lang="en-AU" dirty="0" smtClean="0"/>
              <a:t>1.98</a:t>
            </a:r>
            <a:endParaRPr lang="en-A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7" y="5627707"/>
            <a:ext cx="7327007" cy="36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1691680" y="2492896"/>
            <a:ext cx="591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A=77.66, C=0, E=22.34     </a:t>
            </a:r>
            <a:r>
              <a:rPr lang="el-GR" dirty="0" smtClean="0"/>
              <a:t>Δ</a:t>
            </a:r>
            <a:r>
              <a:rPr lang="en-AU" dirty="0" smtClean="0"/>
              <a:t>-</a:t>
            </a:r>
            <a:r>
              <a:rPr lang="en-AU" dirty="0" err="1" smtClean="0"/>
              <a:t>2LL</a:t>
            </a:r>
            <a:r>
              <a:rPr lang="en-AU" dirty="0" smtClean="0"/>
              <a:t> </a:t>
            </a:r>
            <a:r>
              <a:rPr lang="en-AU" baseline="-25000" dirty="0" smtClean="0"/>
              <a:t>AE-ACE </a:t>
            </a:r>
            <a:r>
              <a:rPr lang="en-AU" dirty="0"/>
              <a:t>= -</a:t>
            </a:r>
            <a:r>
              <a:rPr lang="en-AU" dirty="0" err="1" smtClean="0"/>
              <a:t>4.2523425e</a:t>
            </a:r>
            <a:r>
              <a:rPr lang="en-AU" dirty="0" smtClean="0"/>
              <a:t>-09</a:t>
            </a:r>
            <a:endParaRPr lang="en-AU" dirty="0"/>
          </a:p>
        </p:txBody>
      </p:sp>
      <p:grpSp>
        <p:nvGrpSpPr>
          <p:cNvPr id="88" name="Group 87"/>
          <p:cNvGrpSpPr/>
          <p:nvPr/>
        </p:nvGrpSpPr>
        <p:grpSpPr>
          <a:xfrm>
            <a:off x="1603523" y="404664"/>
            <a:ext cx="5992813" cy="1847850"/>
            <a:chOff x="1603523" y="789062"/>
            <a:chExt cx="5992813" cy="1847850"/>
          </a:xfrm>
        </p:grpSpPr>
        <p:pic>
          <p:nvPicPr>
            <p:cNvPr id="8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3523" y="789062"/>
              <a:ext cx="5992813" cy="184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" name="TextBox 89"/>
            <p:cNvSpPr txBox="1"/>
            <p:nvPr/>
          </p:nvSpPr>
          <p:spPr>
            <a:xfrm>
              <a:off x="1763688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60032" y="1827257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.47       0      .88</a:t>
              </a:r>
              <a:endParaRPr lang="en-AU" sz="105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347864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 0       .47</a:t>
              </a:r>
              <a:endParaRPr lang="en-AU" sz="105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516216" y="1844824"/>
              <a:ext cx="100811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50" dirty="0" smtClean="0"/>
                <a:t>.88     0       .47</a:t>
              </a:r>
              <a:endParaRPr lang="en-AU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58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General Advice/Problem solving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Scripting styles differ</a:t>
            </a:r>
          </a:p>
          <a:p>
            <a:pPr eaLnBrk="1" hangingPunct="1"/>
            <a:r>
              <a:rPr lang="en-AU" dirty="0" smtClean="0"/>
              <a:t>Check the sample description</a:t>
            </a:r>
          </a:p>
          <a:p>
            <a:pPr eaLnBrk="1" hangingPunct="1"/>
            <a:r>
              <a:rPr lang="en-AU" dirty="0" smtClean="0"/>
              <a:t>Learn to love the webpage</a:t>
            </a:r>
          </a:p>
          <a:p>
            <a:pPr eaLnBrk="1" hangingPunct="1"/>
            <a:r>
              <a:rPr lang="en-AU" dirty="0" smtClean="0"/>
              <a:t>Comments are your </a:t>
            </a:r>
            <a:r>
              <a:rPr lang="en-AU" dirty="0" smtClean="0"/>
              <a:t>friends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59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marL="712788" indent="0">
              <a:buNone/>
            </a:pPr>
            <a:r>
              <a:rPr lang="en-AU" dirty="0" smtClean="0"/>
              <a:t>“Remember </a:t>
            </a:r>
            <a:r>
              <a:rPr lang="en-AU" dirty="0"/>
              <a:t>that all models are wrong; </a:t>
            </a:r>
            <a:r>
              <a:rPr lang="en-AU" dirty="0" smtClean="0"/>
              <a:t>the </a:t>
            </a:r>
            <a:r>
              <a:rPr lang="en-AU" dirty="0"/>
              <a:t>practical question is how wrong do they have to be to not be </a:t>
            </a:r>
            <a:r>
              <a:rPr lang="en-AU" dirty="0" smtClean="0"/>
              <a:t>useful”</a:t>
            </a:r>
          </a:p>
          <a:p>
            <a:pPr marL="712788" indent="0">
              <a:buNone/>
            </a:pPr>
            <a:endParaRPr lang="en-AU" dirty="0"/>
          </a:p>
          <a:p>
            <a:pPr marL="712788" indent="0">
              <a:buNone/>
            </a:pPr>
            <a:r>
              <a:rPr lang="en-AU" sz="1600" dirty="0"/>
              <a:t>George E P Box and Norman R Draper. 1986. </a:t>
            </a:r>
            <a:r>
              <a:rPr lang="en-AU" sz="1600" i="1" dirty="0"/>
              <a:t>Empirical Model-Building and Response Surface</a:t>
            </a:r>
            <a:r>
              <a:rPr lang="en-AU" sz="1600" dirty="0"/>
              <a:t>. John Wiley &amp; Sons, Inc., New York, NY, USA. </a:t>
            </a:r>
            <a:endParaRPr lang="en-US" sz="1600" dirty="0" smtClean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09323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7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Selecting and sub-setting data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71600" y="1827213"/>
            <a:ext cx="7313612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AU" dirty="0" smtClean="0"/>
              <a:t>Make separate data sets for the MZ and DZ</a:t>
            </a:r>
          </a:p>
          <a:p>
            <a:pPr eaLnBrk="1" hangingPunct="1"/>
            <a:endParaRPr lang="en-AU" dirty="0" smtClean="0"/>
          </a:p>
          <a:p>
            <a:pPr marL="0" indent="0" eaLnBrk="1" hangingPunct="1">
              <a:buNone/>
            </a:pPr>
            <a:endParaRPr lang="en-AU" dirty="0" smtClean="0"/>
          </a:p>
          <a:p>
            <a:pPr eaLnBrk="1" hangingPunct="1"/>
            <a:r>
              <a:rPr lang="en-AU" dirty="0" smtClean="0"/>
              <a:t>Check data </a:t>
            </a:r>
            <a:r>
              <a:rPr lang="en-AU" smtClean="0"/>
              <a:t>is numeric </a:t>
            </a:r>
            <a:r>
              <a:rPr lang="en-AU" dirty="0" smtClean="0"/>
              <a:t>and </a:t>
            </a:r>
            <a:r>
              <a:rPr lang="en-AU" smtClean="0"/>
              <a:t>behaves as expected</a:t>
            </a:r>
          </a:p>
          <a:p>
            <a:pPr marL="457200" lvl="1" indent="0">
              <a:buNone/>
            </a:pPr>
            <a:r>
              <a:rPr lang="en-AU" smtClean="0"/>
              <a:t>cov (dzData, use=“complete”)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49687"/>
            <a:ext cx="6817426" cy="93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Important structural stuff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openMx</a:t>
            </a:r>
            <a:r>
              <a:rPr lang="en-AU" dirty="0" smtClean="0"/>
              <a:t> has a very fluid and flexible </a:t>
            </a:r>
            <a:r>
              <a:rPr lang="en-AU" dirty="0" err="1" smtClean="0"/>
              <a:t>stucture</a:t>
            </a:r>
            <a:endParaRPr lang="en-AU" dirty="0" smtClean="0"/>
          </a:p>
          <a:p>
            <a:r>
              <a:rPr lang="en-AU" dirty="0" smtClean="0"/>
              <a:t>Each code snippet is being saved as an object</a:t>
            </a:r>
          </a:p>
          <a:p>
            <a:r>
              <a:rPr lang="en-AU" dirty="0" smtClean="0"/>
              <a:t>We tend to reuse the object names in our scripts</a:t>
            </a:r>
          </a:p>
          <a:p>
            <a:r>
              <a:rPr lang="en-AU" dirty="0" smtClean="0"/>
              <a:t>This makes it very important to </a:t>
            </a:r>
            <a:r>
              <a:rPr lang="en-AU" dirty="0" smtClean="0"/>
              <a:t>clear or create </a:t>
            </a:r>
            <a:r>
              <a:rPr lang="en-AU" dirty="0" smtClean="0"/>
              <a:t>a new project for each series of analyses</a:t>
            </a:r>
          </a:p>
          <a:p>
            <a:r>
              <a:rPr lang="en-AU" dirty="0" smtClean="0"/>
              <a:t>Remember the project also contains the data so these files can become very large.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0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 smtClean="0"/>
          </a:p>
          <a:p>
            <a:endParaRPr lang="en-AU" sz="2500" smtClean="0"/>
          </a:p>
          <a:p>
            <a:r>
              <a:rPr lang="en-AU" sz="2500" smtClean="0"/>
              <a:t>Many types eg. type="Lower"</a:t>
            </a:r>
          </a:p>
          <a:p>
            <a:r>
              <a:rPr lang="en-AU" sz="2500" smtClean="0"/>
              <a:t>Denoted by names eg. name="a“</a:t>
            </a:r>
          </a:p>
          <a:p>
            <a:r>
              <a:rPr lang="en-AU" sz="2500" smtClean="0"/>
              <a:t>Size eg. nrow=nv, ncol=nv</a:t>
            </a:r>
          </a:p>
          <a:p>
            <a:r>
              <a:rPr lang="en-AU" sz="2500" smtClean="0"/>
              <a:t>All estimated parameters must be placed in a matrix &amp; Mx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19472" y="1727671"/>
            <a:ext cx="800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#X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Thinking about parameter space…</a:t>
            </a:r>
          </a:p>
          <a:p>
            <a:pPr marL="625056">
              <a:defRPr/>
            </a:pPr>
            <a:r>
              <a:rPr lang="en-US" dirty="0" smtClean="0"/>
              <a:t>Imagine an ACE model</a:t>
            </a:r>
          </a:p>
          <a:p>
            <a:pPr marL="625056">
              <a:defRPr/>
            </a:pPr>
            <a:r>
              <a:rPr lang="en-US" dirty="0" smtClean="0"/>
              <a:t>Solution space bounded</a:t>
            </a:r>
          </a:p>
          <a:p>
            <a:pPr marL="282156" indent="0">
              <a:buNone/>
              <a:defRPr/>
            </a:pPr>
            <a:r>
              <a:rPr lang="en-US" dirty="0" smtClean="0"/>
              <a:t>    by CIs</a:t>
            </a:r>
          </a:p>
        </p:txBody>
      </p:sp>
      <p:pic>
        <p:nvPicPr>
          <p:cNvPr id="1029" name="Picture 5" descr="http://i.stack.imgur.com/Y6T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7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412776"/>
            <a:ext cx="8220472" cy="4968552"/>
          </a:xfrm>
        </p:spPr>
        <p:txBody>
          <a:bodyPr anchor="t">
            <a:normAutofit/>
          </a:bodyPr>
          <a:lstStyle/>
          <a:p>
            <a:pPr marL="625056">
              <a:defRPr/>
            </a:pPr>
            <a:r>
              <a:rPr lang="en-US" dirty="0" smtClean="0"/>
              <a:t>ACE vs ADE</a:t>
            </a:r>
          </a:p>
          <a:p>
            <a:pPr marL="1025106" lvl="1">
              <a:defRPr/>
            </a:pPr>
            <a:r>
              <a:rPr lang="en-US" dirty="0" smtClean="0"/>
              <a:t>With twins alone can’t joint estimate ACDE</a:t>
            </a:r>
          </a:p>
          <a:p>
            <a:pPr marL="1025106" lvl="1">
              <a:defRPr/>
            </a:pPr>
            <a:r>
              <a:rPr lang="en-US" dirty="0" smtClean="0"/>
              <a:t>Options</a:t>
            </a:r>
          </a:p>
          <a:p>
            <a:pPr marL="1425156" lvl="2">
              <a:defRPr/>
            </a:pPr>
            <a:r>
              <a:rPr lang="en-US" dirty="0"/>
              <a:t>Add in an extra relationship</a:t>
            </a:r>
          </a:p>
          <a:p>
            <a:pPr marL="1425156" lvl="2">
              <a:defRPr/>
            </a:pPr>
            <a:r>
              <a:rPr lang="en-US" dirty="0" smtClean="0"/>
              <a:t>Fix one of these parameters and estimate the other 3</a:t>
            </a:r>
          </a:p>
          <a:p>
            <a:pPr marL="1425156" lvl="2">
              <a:defRPr/>
            </a:pPr>
            <a:r>
              <a:rPr lang="en-US" dirty="0" smtClean="0"/>
              <a:t>Accept this limitation</a:t>
            </a:r>
          </a:p>
          <a:p>
            <a:pPr marL="1882356" lvl="3">
              <a:defRPr/>
            </a:pPr>
            <a:r>
              <a:rPr lang="en-US" dirty="0" smtClean="0"/>
              <a:t>All models are wrong some </a:t>
            </a:r>
            <a:r>
              <a:rPr lang="en-US" dirty="0"/>
              <a:t>are useful (George E. P. </a:t>
            </a:r>
            <a:r>
              <a:rPr lang="en-US" dirty="0" smtClean="0"/>
              <a:t>Box)</a:t>
            </a:r>
          </a:p>
          <a:p>
            <a:pPr marL="1425156" lvl="2">
              <a:defRPr/>
            </a:pPr>
            <a:r>
              <a:rPr lang="en-US" dirty="0" smtClean="0"/>
              <a:t>Reject the twin model, pretend genes have no influence and interpret biological inheritance as a social phenomenon</a:t>
            </a:r>
          </a:p>
          <a:p>
            <a:pPr marL="1025106" lvl="1">
              <a:defRPr/>
            </a:pPr>
            <a:r>
              <a:rPr lang="en-US" dirty="0" smtClean="0"/>
              <a:t>No 1 size fits all solution</a:t>
            </a:r>
          </a:p>
        </p:txBody>
      </p:sp>
    </p:spTree>
    <p:extLst>
      <p:ext uri="{BB962C8B-B14F-4D97-AF65-F5344CB8AC3E}">
        <p14:creationId xmlns:p14="http://schemas.microsoft.com/office/powerpoint/2010/main" val="37496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5"/>
            <a:ext cx="5328592" cy="165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4547669" cy="380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528392" cy="443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59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Yesterday we ran an ADE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Why?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50369" y="1428750"/>
            <a:ext cx="4822031" cy="4822031"/>
            <a:chOff x="0" y="0"/>
            <a:chExt cx="4320" cy="432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2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"/>
            <p:cNvSpPr>
              <a:spLocks/>
            </p:cNvSpPr>
            <p:nvPr/>
          </p:nvSpPr>
          <p:spPr bwMode="auto">
            <a:xfrm>
              <a:off x="2863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0.30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1154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0.78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86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432</TotalTime>
  <Words>1146</Words>
  <Application>Microsoft Office PowerPoint</Application>
  <PresentationFormat>On-screen Show (4:3)</PresentationFormat>
  <Paragraphs>281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sintra</vt:lpstr>
      <vt:lpstr>Univariate modeling  All models are wrong some are useful (George Box, 1978) </vt:lpstr>
      <vt:lpstr>Starting at the beginning…</vt:lpstr>
      <vt:lpstr>Selecting and sub-setting data</vt:lpstr>
      <vt:lpstr>Important structural stuff</vt:lpstr>
      <vt:lpstr>Matrices are the building blocks</vt:lpstr>
      <vt:lpstr>Choosing the model</vt:lpstr>
      <vt:lpstr>Choosing the model</vt:lpstr>
      <vt:lpstr>Choosing the model</vt:lpstr>
      <vt:lpstr>Yesterday we ran an ADE Model</vt:lpstr>
      <vt:lpstr>What is D again?</vt:lpstr>
      <vt:lpstr>What is D again?</vt:lpstr>
      <vt:lpstr>PowerPoint Presentation</vt:lpstr>
      <vt:lpstr>Today we will run an ACE model</vt:lpstr>
      <vt:lpstr>Today we will run an ACE model</vt:lpstr>
      <vt:lpstr>Today we will run an ACE model</vt:lpstr>
      <vt:lpstr>Today we will run an ACE model</vt:lpstr>
      <vt:lpstr>Today we will run an ACE model</vt:lpstr>
      <vt:lpstr>We are going to include the effect of age on the means</vt:lpstr>
      <vt:lpstr>Covariances</vt:lpstr>
      <vt:lpstr>PowerPoint Presentation</vt:lpstr>
      <vt:lpstr>PowerPoint Presentation</vt:lpstr>
      <vt:lpstr>What to report </vt:lpstr>
      <vt:lpstr>What to report </vt:lpstr>
      <vt:lpstr>How to report it?</vt:lpstr>
      <vt:lpstr>PowerPoint Presentation</vt:lpstr>
      <vt:lpstr>PowerPoint Presentation</vt:lpstr>
      <vt:lpstr>PowerPoint Presentation</vt:lpstr>
      <vt:lpstr>General Advice/Problem solving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logstress@gmail.com</cp:lastModifiedBy>
  <cp:revision>75</cp:revision>
  <dcterms:created xsi:type="dcterms:W3CDTF">2012-03-05T16:51:34Z</dcterms:created>
  <dcterms:modified xsi:type="dcterms:W3CDTF">2018-03-06T06:41:43Z</dcterms:modified>
</cp:coreProperties>
</file>