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37.xml.rels" ContentType="application/vnd.openxmlformats-package.relationships+xml"/>
  <Override PartName="/ppt/notesSlides/_rels/notesSlide36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9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8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26.xml.rels" ContentType="application/vnd.openxmlformats-package.relationships+xml"/>
  <Override PartName="/ppt/notesSlides/notesSlide3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slides/_rels/slide38.xml.rels" ContentType="application/vnd.openxmlformats-package.relationships+xml"/>
  <Override PartName="/ppt/slides/_rels/slide37.xml.rels" ContentType="application/vnd.openxmlformats-package.relationships+xml"/>
  <Override PartName="/ppt/slides/_rels/slide36.xml.rels" ContentType="application/vnd.openxmlformats-package.relationships+xml"/>
  <Override PartName="/ppt/slides/_rels/slide35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0.xml.rels" ContentType="application/vnd.openxmlformats-package.relationships+xml"/>
  <Override PartName="/ppt/slides/_rels/slide26.xml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4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29.xml.rels" ContentType="application/vnd.openxmlformats-package.relationships+xml"/>
  <Override PartName="/ppt/slides/_rels/slide7.xml.rels" ContentType="application/vnd.openxmlformats-package.relationships+xml"/>
  <Override PartName="/ppt/slides/_rels/slide28.xml.rels" ContentType="application/vnd.openxmlformats-package.relationships+xml"/>
  <Override PartName="/ppt/slides/_rels/slide6.xml.rels" ContentType="application/vnd.openxmlformats-package.relationships+xml"/>
  <Override PartName="/ppt/slides/_rels/slide25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31.xml.rels" ContentType="application/vnd.openxmlformats-package.relationships+xml"/>
  <Override PartName="/ppt/slides/_rels/slide20.xml.rels" ContentType="application/vnd.openxmlformats-package.relationships+xml"/>
  <Override PartName="/ppt/slides/_rels/slide32.xml.rels" ContentType="application/vnd.openxmlformats-package.relationships+xml"/>
  <Override PartName="/ppt/slides/_rels/slide21.xml.rels" ContentType="application/vnd.openxmlformats-package.relationships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9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2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35.png" ContentType="image/png"/>
  <Override PartName="/ppt/media/image34.png" ContentType="image/png"/>
  <Override PartName="/ppt/media/image33.png" ContentType="image/png"/>
  <Override PartName="/ppt/media/image32.png" ContentType="image/png"/>
  <Override PartName="/ppt/media/image31.png" ContentType="image/png"/>
  <Override PartName="/ppt/media/image30.png" ContentType="image/png"/>
  <Override PartName="/ppt/media/image29.png" ContentType="image/png"/>
  <Override PartName="/ppt/media/image28.png" ContentType="image/png"/>
  <Override PartName="/ppt/media/image27.png" ContentType="image/png"/>
  <Override PartName="/ppt/media/image26.png" ContentType="image/png"/>
  <Override PartName="/ppt/media/image25.png" ContentType="image/png"/>
  <Override PartName="/ppt/media/image24.png" ContentType="image/png"/>
  <Override PartName="/ppt/media/image9.png" ContentType="image/png"/>
  <Override PartName="/ppt/media/image10.png" ContentType="image/png"/>
  <Override PartName="/ppt/media/image23.png" ContentType="image/png"/>
  <Override PartName="/ppt/media/image8.png" ContentType="image/png"/>
  <Override PartName="/ppt/media/image1.jpeg" ContentType="image/jpeg"/>
  <Override PartName="/ppt/media/image11.wmf" ContentType="image/x-wmf"/>
  <Override PartName="/ppt/media/image4.jpeg" ContentType="image/jpeg"/>
  <Override PartName="/ppt/media/image3.png" ContentType="image/png"/>
  <Override PartName="/ppt/media/image2.png" ContentType="image/png"/>
  <Override PartName="/ppt/media/image22.png" ContentType="image/png"/>
  <Override PartName="/ppt/media/image7.png" ContentType="image/png"/>
  <Override PartName="/ppt/media/image12.wmf" ContentType="image/x-wmf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5.png" ContentType="image/png"/>
  <Override PartName="/ppt/media/image20.png" ContentType="image/png"/>
  <Override PartName="/ppt/media/image6.png" ContentType="image/png"/>
  <Override PartName="/ppt/media/image21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DEF8F526-E40F-47A1-BECA-4F63BA8AEF5F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_rels/notesSlide38.xml.rels><?xml version="1.0" encoding="UTF-8"?>
<Relationships xmlns="http://schemas.openxmlformats.org/package/2006/relationships"><Relationship Id="rId1" Type="http://schemas.openxmlformats.org/officeDocument/2006/relationships/slide" Target="../slides/slide38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5974261-E41A-4C88-AB36-C45240161D3A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00AC370-3520-4E5E-A25F-D44ABA9AFF00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E2EDC20-BE37-4BB4-860E-6E2B0F5A755C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99DD0E3-6515-44A8-B4FA-0EC104818B50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821ED0D-4AE8-47D3-9688-37D123E69DAD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F663F6F-F18D-4573-8314-958E48B85C16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5870B1F-E75F-4C52-81AD-E16116D8F56E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04B1F33-BEFA-4BD8-9A76-71A37D72D6B8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875AA53-048D-44B5-8F1A-B4F4866E237C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2E10BB2-8957-49A4-A72C-80379BDDF58F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36080A4-3E18-4ED4-BF6F-506A6AE6F70B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8C6AAB7-B6BA-414F-9C02-71A1366AD1EC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0C9D277-C906-476B-AEC3-2F9E190FC32D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E8471B3-D209-48F5-A3D4-C64D29AC00C5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1D6504A-A163-424D-A7AA-3A1B4A1D9582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4747557-3EF0-48C2-9F45-CCC1A9AC67AC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347A9D0-3F0B-4815-8C26-AD6226B42DC3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A117D89-220B-4AA8-9525-7E83118F5FF5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2FCA1A9-5DBB-4650-A2C5-EDE35A03FD3E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6169BCD-40A6-4B8E-9F3C-75B663C912C1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8D5B39B-3E77-4F04-A30C-1D1452FFAE68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06E8468-AF87-44BD-9987-D5D69DCAA840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7461934-B13C-4643-8460-68F03EF918E3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D512519-3546-420C-B2D7-EC2A4D065475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E1D4E8A-6B2F-48B1-A273-4F92E6542F8D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5C6F12E-D97D-45E3-AF1E-69A2A4A61CDD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52AA231-3C80-4EB3-BE2C-FE5972361F79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Matrices inside Objects and build via this to trouble shoot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904864F-DD88-4B99-AF41-9A9117185A97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3699CCCD-BF44-45AB-B728-416EB23FF55C}" type="datetime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3/5/18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C46D9BB-A66B-49A3-B186-D41AC88D233F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0F8E820-33B3-465F-B7D1-9164345ABABF}" type="datetime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3/5/18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DF53F14-6A08-4BDB-813C-E7D6101264B1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image" Target="../media/image26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image" Target="../media/image3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6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image" Target="../media/image35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TextShape 2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Introduction to OpenMx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TextShape 3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Sarah Medland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395640" y="332640"/>
            <a:ext cx="8352720" cy="637272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TextShape 2"/>
          <p:cNvSpPr txBox="1"/>
          <p:nvPr/>
        </p:nvSpPr>
        <p:spPr>
          <a:xfrm>
            <a:off x="664920" y="1143000"/>
            <a:ext cx="8011080" cy="4038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Matrix Addition and Subtraction: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Matrices must be the same size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60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60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the matrices are of different orders, it is impossible to add them 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4038480" y="2734200"/>
            <a:ext cx="5331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4"/>
          <p:cNvSpPr/>
          <p:nvPr/>
        </p:nvSpPr>
        <p:spPr>
          <a:xfrm>
            <a:off x="2133720" y="2773440"/>
            <a:ext cx="5331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+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TextShape 5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Matrix Operations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25" name="Table 6"/>
          <p:cNvGraphicFramePr/>
          <p:nvPr/>
        </p:nvGraphicFramePr>
        <p:xfrm>
          <a:off x="838080" y="2277000"/>
          <a:ext cx="1218960" cy="1650600"/>
        </p:xfrm>
        <a:graphic>
          <a:graphicData uri="http://schemas.openxmlformats.org/drawingml/2006/table">
            <a:tbl>
              <a:tblPr/>
              <a:tblGrid>
                <a:gridCol w="609480"/>
                <a:gridCol w="609480"/>
              </a:tblGrid>
              <a:tr h="5500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500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5044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graphicFrame>
        <p:nvGraphicFramePr>
          <p:cNvPr id="126" name="Table 7"/>
          <p:cNvGraphicFramePr/>
          <p:nvPr/>
        </p:nvGraphicFramePr>
        <p:xfrm>
          <a:off x="2743200" y="2277000"/>
          <a:ext cx="1218960" cy="1676160"/>
        </p:xfrm>
        <a:graphic>
          <a:graphicData uri="http://schemas.openxmlformats.org/drawingml/2006/table">
            <a:tbl>
              <a:tblPr/>
              <a:tblGrid>
                <a:gridCol w="609480"/>
                <a:gridCol w="609480"/>
              </a:tblGrid>
              <a:tr h="5587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587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587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graphicFrame>
        <p:nvGraphicFramePr>
          <p:cNvPr id="127" name="Table 8"/>
          <p:cNvGraphicFramePr/>
          <p:nvPr/>
        </p:nvGraphicFramePr>
        <p:xfrm>
          <a:off x="4572000" y="2277000"/>
          <a:ext cx="1218960" cy="1676160"/>
        </p:xfrm>
        <a:graphic>
          <a:graphicData uri="http://schemas.openxmlformats.org/drawingml/2006/table">
            <a:tbl>
              <a:tblPr/>
              <a:tblGrid>
                <a:gridCol w="609480"/>
                <a:gridCol w="609480"/>
              </a:tblGrid>
              <a:tr h="5587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2+4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1+8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587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3+7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5+2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587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6+9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2+6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128" name="CustomShape 9"/>
          <p:cNvSpPr/>
          <p:nvPr/>
        </p:nvSpPr>
        <p:spPr>
          <a:xfrm>
            <a:off x="5867280" y="2734200"/>
            <a:ext cx="5331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9" name="Table 10"/>
          <p:cNvGraphicFramePr/>
          <p:nvPr/>
        </p:nvGraphicFramePr>
        <p:xfrm>
          <a:off x="6400800" y="2277000"/>
          <a:ext cx="1218960" cy="1676160"/>
        </p:xfrm>
        <a:graphic>
          <a:graphicData uri="http://schemas.openxmlformats.org/drawingml/2006/table">
            <a:tbl>
              <a:tblPr/>
              <a:tblGrid>
                <a:gridCol w="609480"/>
                <a:gridCol w="609480"/>
              </a:tblGrid>
              <a:tr h="5587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587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587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130" name="CustomShape 11"/>
          <p:cNvSpPr/>
          <p:nvPr/>
        </p:nvSpPr>
        <p:spPr>
          <a:xfrm>
            <a:off x="4724280" y="5562720"/>
            <a:ext cx="5331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12"/>
          <p:cNvSpPr/>
          <p:nvPr/>
        </p:nvSpPr>
        <p:spPr>
          <a:xfrm>
            <a:off x="1981080" y="5601960"/>
            <a:ext cx="5331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+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2" name="Table 13"/>
          <p:cNvGraphicFramePr/>
          <p:nvPr/>
        </p:nvGraphicFramePr>
        <p:xfrm>
          <a:off x="685800" y="5105520"/>
          <a:ext cx="1218960" cy="1650600"/>
        </p:xfrm>
        <a:graphic>
          <a:graphicData uri="http://schemas.openxmlformats.org/drawingml/2006/table">
            <a:tbl>
              <a:tblPr/>
              <a:tblGrid>
                <a:gridCol w="609480"/>
                <a:gridCol w="609480"/>
              </a:tblGrid>
              <a:tr h="5500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500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5044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graphicFrame>
        <p:nvGraphicFramePr>
          <p:cNvPr id="133" name="Table 14"/>
          <p:cNvGraphicFramePr/>
          <p:nvPr/>
        </p:nvGraphicFramePr>
        <p:xfrm>
          <a:off x="2590920" y="5562720"/>
          <a:ext cx="1904760" cy="837720"/>
        </p:xfrm>
        <a:graphic>
          <a:graphicData uri="http://schemas.openxmlformats.org/drawingml/2006/table">
            <a:tbl>
              <a:tblPr/>
              <a:tblGrid>
                <a:gridCol w="634680"/>
                <a:gridCol w="634680"/>
                <a:gridCol w="635400"/>
              </a:tblGrid>
              <a:tr h="41904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41904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134" name="CustomShape 15"/>
          <p:cNvSpPr/>
          <p:nvPr/>
        </p:nvSpPr>
        <p:spPr>
          <a:xfrm>
            <a:off x="5486400" y="5638680"/>
            <a:ext cx="17521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Undefined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16"/>
          <p:cNvSpPr/>
          <p:nvPr/>
        </p:nvSpPr>
        <p:spPr>
          <a:xfrm>
            <a:off x="914400" y="2352960"/>
            <a:ext cx="1066320" cy="1523520"/>
          </a:xfrm>
          <a:prstGeom prst="bracketPair">
            <a:avLst>
              <a:gd name="adj" fmla="val 16667"/>
            </a:avLst>
          </a:prstGeom>
          <a:noFill/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17"/>
          <p:cNvSpPr/>
          <p:nvPr/>
        </p:nvSpPr>
        <p:spPr>
          <a:xfrm>
            <a:off x="2819520" y="2352960"/>
            <a:ext cx="1066320" cy="1523520"/>
          </a:xfrm>
          <a:prstGeom prst="bracketPair">
            <a:avLst>
              <a:gd name="adj" fmla="val 16667"/>
            </a:avLst>
          </a:prstGeom>
          <a:noFill/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18"/>
          <p:cNvSpPr/>
          <p:nvPr/>
        </p:nvSpPr>
        <p:spPr>
          <a:xfrm>
            <a:off x="4572000" y="2352960"/>
            <a:ext cx="1218960" cy="1523520"/>
          </a:xfrm>
          <a:prstGeom prst="bracketPair">
            <a:avLst>
              <a:gd name="adj" fmla="val 16667"/>
            </a:avLst>
          </a:prstGeom>
          <a:noFill/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19"/>
          <p:cNvSpPr/>
          <p:nvPr/>
        </p:nvSpPr>
        <p:spPr>
          <a:xfrm>
            <a:off x="6477120" y="2352960"/>
            <a:ext cx="1066320" cy="1523520"/>
          </a:xfrm>
          <a:prstGeom prst="bracketPair">
            <a:avLst>
              <a:gd name="adj" fmla="val 16667"/>
            </a:avLst>
          </a:prstGeom>
          <a:noFill/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20"/>
          <p:cNvSpPr/>
          <p:nvPr/>
        </p:nvSpPr>
        <p:spPr>
          <a:xfrm>
            <a:off x="762120" y="5181480"/>
            <a:ext cx="1066320" cy="1523520"/>
          </a:xfrm>
          <a:prstGeom prst="bracketPair">
            <a:avLst>
              <a:gd name="adj" fmla="val 16667"/>
            </a:avLst>
          </a:prstGeom>
          <a:noFill/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21"/>
          <p:cNvSpPr/>
          <p:nvPr/>
        </p:nvSpPr>
        <p:spPr>
          <a:xfrm>
            <a:off x="2743200" y="5562720"/>
            <a:ext cx="1523520" cy="837720"/>
          </a:xfrm>
          <a:prstGeom prst="bracketPair">
            <a:avLst>
              <a:gd name="adj" fmla="val 16667"/>
            </a:avLst>
          </a:prstGeom>
          <a:noFill/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72000" y="332640"/>
            <a:ext cx="896400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TextShape 2"/>
          <p:cNvSpPr txBox="1"/>
          <p:nvPr/>
        </p:nvSpPr>
        <p:spPr>
          <a:xfrm>
            <a:off x="457200" y="1196640"/>
            <a:ext cx="8229240" cy="16761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Dot Product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Also known as the </a:t>
            </a: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element-wise product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OpenMx symbol *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43" name="Table 3"/>
          <p:cNvGraphicFramePr/>
          <p:nvPr/>
        </p:nvGraphicFramePr>
        <p:xfrm>
          <a:off x="1200240" y="3886200"/>
          <a:ext cx="2457000" cy="1523520"/>
        </p:xfrm>
        <a:graphic>
          <a:graphicData uri="http://schemas.openxmlformats.org/drawingml/2006/table">
            <a:tbl>
              <a:tblPr/>
              <a:tblGrid>
                <a:gridCol w="819000"/>
                <a:gridCol w="819000"/>
                <a:gridCol w="819000"/>
              </a:tblGrid>
              <a:tr h="50796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0796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0796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144" name="CustomShape 4"/>
          <p:cNvSpPr/>
          <p:nvPr/>
        </p:nvSpPr>
        <p:spPr>
          <a:xfrm>
            <a:off x="1371600" y="3886200"/>
            <a:ext cx="2209320" cy="1599840"/>
          </a:xfrm>
          <a:prstGeom prst="bracketPair">
            <a:avLst>
              <a:gd name="adj" fmla="val 16667"/>
            </a:avLst>
          </a:prstGeom>
          <a:noFill/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45" name="Table 5"/>
          <p:cNvGraphicFramePr/>
          <p:nvPr/>
        </p:nvGraphicFramePr>
        <p:xfrm>
          <a:off x="3714840" y="3886200"/>
          <a:ext cx="2457000" cy="1523520"/>
        </p:xfrm>
        <a:graphic>
          <a:graphicData uri="http://schemas.openxmlformats.org/drawingml/2006/table">
            <a:tbl>
              <a:tblPr/>
              <a:tblGrid>
                <a:gridCol w="819000"/>
                <a:gridCol w="819000"/>
                <a:gridCol w="819000"/>
              </a:tblGrid>
              <a:tr h="50796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0796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0796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146" name="CustomShape 6"/>
          <p:cNvSpPr/>
          <p:nvPr/>
        </p:nvSpPr>
        <p:spPr>
          <a:xfrm>
            <a:off x="3886200" y="3886200"/>
            <a:ext cx="2209320" cy="1599840"/>
          </a:xfrm>
          <a:prstGeom prst="bracketPair">
            <a:avLst>
              <a:gd name="adj" fmla="val 16667"/>
            </a:avLst>
          </a:prstGeom>
          <a:noFill/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47" name="Table 7"/>
          <p:cNvGraphicFramePr/>
          <p:nvPr/>
        </p:nvGraphicFramePr>
        <p:xfrm>
          <a:off x="6553080" y="3886200"/>
          <a:ext cx="2457000" cy="1523520"/>
        </p:xfrm>
        <a:graphic>
          <a:graphicData uri="http://schemas.openxmlformats.org/drawingml/2006/table">
            <a:tbl>
              <a:tblPr/>
              <a:tblGrid>
                <a:gridCol w="819000"/>
                <a:gridCol w="819000"/>
                <a:gridCol w="819000"/>
              </a:tblGrid>
              <a:tr h="50796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11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13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0796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21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23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0796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31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33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r>
                        <a:rPr b="0" lang="en-US" sz="18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148" name="CustomShape 8"/>
          <p:cNvSpPr/>
          <p:nvPr/>
        </p:nvSpPr>
        <p:spPr>
          <a:xfrm>
            <a:off x="6629400" y="3733920"/>
            <a:ext cx="2361960" cy="1752120"/>
          </a:xfrm>
          <a:prstGeom prst="bracketPair">
            <a:avLst>
              <a:gd name="adj" fmla="val 16667"/>
            </a:avLst>
          </a:prstGeom>
          <a:noFill/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9"/>
          <p:cNvSpPr/>
          <p:nvPr/>
        </p:nvSpPr>
        <p:spPr>
          <a:xfrm>
            <a:off x="6095880" y="4383000"/>
            <a:ext cx="5331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10"/>
          <p:cNvSpPr/>
          <p:nvPr/>
        </p:nvSpPr>
        <p:spPr>
          <a:xfrm>
            <a:off x="895320" y="4306680"/>
            <a:ext cx="5331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11"/>
          <p:cNvSpPr/>
          <p:nvPr/>
        </p:nvSpPr>
        <p:spPr>
          <a:xfrm>
            <a:off x="0" y="4306680"/>
            <a:ext cx="9140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</a:t>
            </a:r>
            <a:r>
              <a:rPr b="0" lang="en-US" sz="1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Wingdings"/>
              </a:rPr>
              <a:t></a:t>
            </a: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B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12"/>
          <p:cNvSpPr/>
          <p:nvPr/>
        </p:nvSpPr>
        <p:spPr>
          <a:xfrm>
            <a:off x="3579480" y="4676040"/>
            <a:ext cx="2588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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TextShape 2"/>
          <p:cNvSpPr txBox="1"/>
          <p:nvPr/>
        </p:nvSpPr>
        <p:spPr>
          <a:xfrm>
            <a:off x="683640" y="404640"/>
            <a:ext cx="7776360" cy="3774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Matrix Multiplication (Star product)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Number of columns of the first matrix must equal the number of rows of the second matrix. 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Product will have as many rows as the first matrix and as many columns as the second matrix.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OpenMx symbol %*%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= </a:t>
            </a: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3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55" name="Table 3"/>
          <p:cNvGraphicFramePr/>
          <p:nvPr/>
        </p:nvGraphicFramePr>
        <p:xfrm>
          <a:off x="3124080" y="3819240"/>
          <a:ext cx="1980720" cy="914040"/>
        </p:xfrm>
        <a:graphic>
          <a:graphicData uri="http://schemas.openxmlformats.org/drawingml/2006/table">
            <a:tbl>
              <a:tblPr/>
              <a:tblGrid>
                <a:gridCol w="660240"/>
                <a:gridCol w="660240"/>
                <a:gridCol w="660240"/>
              </a:tblGrid>
              <a:tr h="4572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4572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graphicFrame>
        <p:nvGraphicFramePr>
          <p:cNvPr id="156" name="Table 4"/>
          <p:cNvGraphicFramePr/>
          <p:nvPr/>
        </p:nvGraphicFramePr>
        <p:xfrm>
          <a:off x="5791320" y="3362040"/>
          <a:ext cx="1218960" cy="1650600"/>
        </p:xfrm>
        <a:graphic>
          <a:graphicData uri="http://schemas.openxmlformats.org/drawingml/2006/table">
            <a:tbl>
              <a:tblPr/>
              <a:tblGrid>
                <a:gridCol w="609480"/>
                <a:gridCol w="609480"/>
              </a:tblGrid>
              <a:tr h="5500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500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55044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157" name="CustomShape 5"/>
          <p:cNvSpPr/>
          <p:nvPr/>
        </p:nvSpPr>
        <p:spPr>
          <a:xfrm>
            <a:off x="2133720" y="3971880"/>
            <a:ext cx="5331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6"/>
          <p:cNvSpPr/>
          <p:nvPr/>
        </p:nvSpPr>
        <p:spPr>
          <a:xfrm>
            <a:off x="914400" y="3971880"/>
            <a:ext cx="5331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59" name="Table 7"/>
          <p:cNvGraphicFramePr/>
          <p:nvPr/>
        </p:nvGraphicFramePr>
        <p:xfrm>
          <a:off x="1752480" y="5105520"/>
          <a:ext cx="3733560" cy="1293480"/>
        </p:xfrm>
        <a:graphic>
          <a:graphicData uri="http://schemas.openxmlformats.org/drawingml/2006/table">
            <a:tbl>
              <a:tblPr/>
              <a:tblGrid>
                <a:gridCol w="1866600"/>
                <a:gridCol w="1866960"/>
              </a:tblGrid>
              <a:tr h="6858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3*2 + 4*3 + 7*6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</a:tr>
              <a:tr h="60768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160" name="CustomShape 8"/>
          <p:cNvSpPr/>
          <p:nvPr/>
        </p:nvSpPr>
        <p:spPr>
          <a:xfrm>
            <a:off x="1066680" y="5257800"/>
            <a:ext cx="5331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61" name="Table 9"/>
          <p:cNvGraphicFramePr/>
          <p:nvPr/>
        </p:nvGraphicFramePr>
        <p:xfrm>
          <a:off x="6858000" y="4876920"/>
          <a:ext cx="1371240" cy="137124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6858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</a:tr>
              <a:tr h="68580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162" name="CustomShape 10"/>
          <p:cNvSpPr/>
          <p:nvPr/>
        </p:nvSpPr>
        <p:spPr>
          <a:xfrm>
            <a:off x="6095880" y="5257800"/>
            <a:ext cx="5331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63" name="Table 11"/>
          <p:cNvGraphicFramePr/>
          <p:nvPr/>
        </p:nvGraphicFramePr>
        <p:xfrm>
          <a:off x="6858000" y="4876920"/>
          <a:ext cx="1371240" cy="137124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6858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37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68580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</a:tr>
            </a:tbl>
          </a:graphicData>
        </a:graphic>
      </p:graphicFrame>
      <p:graphicFrame>
        <p:nvGraphicFramePr>
          <p:cNvPr id="164" name="Table 12"/>
          <p:cNvGraphicFramePr/>
          <p:nvPr/>
        </p:nvGraphicFramePr>
        <p:xfrm>
          <a:off x="6858000" y="4876920"/>
          <a:ext cx="1371240" cy="137124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6858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37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6858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</a:tr>
            </a:tbl>
          </a:graphicData>
        </a:graphic>
      </p:graphicFrame>
      <p:graphicFrame>
        <p:nvGraphicFramePr>
          <p:cNvPr id="165" name="Table 13"/>
          <p:cNvGraphicFramePr/>
          <p:nvPr/>
        </p:nvGraphicFramePr>
        <p:xfrm>
          <a:off x="6858000" y="4876920"/>
          <a:ext cx="1371240" cy="137124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6858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37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6858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37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graphicFrame>
        <p:nvGraphicFramePr>
          <p:cNvPr id="166" name="Table 14"/>
          <p:cNvGraphicFramePr/>
          <p:nvPr/>
        </p:nvGraphicFramePr>
        <p:xfrm>
          <a:off x="1752480" y="5105520"/>
          <a:ext cx="3733560" cy="1293480"/>
        </p:xfrm>
        <a:graphic>
          <a:graphicData uri="http://schemas.openxmlformats.org/drawingml/2006/table">
            <a:tbl>
              <a:tblPr/>
              <a:tblGrid>
                <a:gridCol w="1866600"/>
                <a:gridCol w="1866960"/>
              </a:tblGrid>
              <a:tr h="6858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3*2 + 4*3 + 7*6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3*1 + 4*5 + 7*2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60768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</a:tr>
            </a:tbl>
          </a:graphicData>
        </a:graphic>
      </p:graphicFrame>
      <p:graphicFrame>
        <p:nvGraphicFramePr>
          <p:cNvPr id="167" name="Table 15"/>
          <p:cNvGraphicFramePr/>
          <p:nvPr/>
        </p:nvGraphicFramePr>
        <p:xfrm>
          <a:off x="1752480" y="5105520"/>
          <a:ext cx="3733560" cy="1293480"/>
        </p:xfrm>
        <a:graphic>
          <a:graphicData uri="http://schemas.openxmlformats.org/drawingml/2006/table">
            <a:tbl>
              <a:tblPr/>
              <a:tblGrid>
                <a:gridCol w="1866600"/>
                <a:gridCol w="1866960"/>
              </a:tblGrid>
              <a:tr h="6858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3*2 + 4*3 + 7*6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3*1 + 4*5 + 7*2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6076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5*2 + 6*3 + 1*6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</a:tr>
            </a:tbl>
          </a:graphicData>
        </a:graphic>
      </p:graphicFrame>
      <p:graphicFrame>
        <p:nvGraphicFramePr>
          <p:cNvPr id="168" name="Table 16"/>
          <p:cNvGraphicFramePr/>
          <p:nvPr/>
        </p:nvGraphicFramePr>
        <p:xfrm>
          <a:off x="1752480" y="5105520"/>
          <a:ext cx="3733560" cy="1293480"/>
        </p:xfrm>
        <a:graphic>
          <a:graphicData uri="http://schemas.openxmlformats.org/drawingml/2006/table">
            <a:tbl>
              <a:tblPr/>
              <a:tblGrid>
                <a:gridCol w="1866600"/>
                <a:gridCol w="1866960"/>
              </a:tblGrid>
              <a:tr h="6858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3*2 + 4*3 + 7*6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3*1 + 4*5 + 7*2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6076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5*2 + 6*3 + 1*6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5*1 +6*5 + 1*2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169" name="CustomShape 17"/>
          <p:cNvSpPr/>
          <p:nvPr/>
        </p:nvSpPr>
        <p:spPr>
          <a:xfrm>
            <a:off x="3200400" y="3895560"/>
            <a:ext cx="1752120" cy="761760"/>
          </a:xfrm>
          <a:prstGeom prst="bracketPair">
            <a:avLst>
              <a:gd name="adj" fmla="val 16667"/>
            </a:avLst>
          </a:prstGeom>
          <a:noFill/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CustomShape 18"/>
          <p:cNvSpPr/>
          <p:nvPr/>
        </p:nvSpPr>
        <p:spPr>
          <a:xfrm>
            <a:off x="5867280" y="3417120"/>
            <a:ext cx="1066320" cy="1523520"/>
          </a:xfrm>
          <a:prstGeom prst="bracketPair">
            <a:avLst>
              <a:gd name="adj" fmla="val 16667"/>
            </a:avLst>
          </a:prstGeom>
          <a:noFill/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CustomShape 19"/>
          <p:cNvSpPr/>
          <p:nvPr/>
        </p:nvSpPr>
        <p:spPr>
          <a:xfrm>
            <a:off x="1828800" y="5257800"/>
            <a:ext cx="3580920" cy="1066320"/>
          </a:xfrm>
          <a:prstGeom prst="bracketPair">
            <a:avLst>
              <a:gd name="adj" fmla="val 16667"/>
            </a:avLst>
          </a:prstGeom>
          <a:noFill/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CustomShape 20"/>
          <p:cNvSpPr/>
          <p:nvPr/>
        </p:nvSpPr>
        <p:spPr>
          <a:xfrm>
            <a:off x="6934320" y="5029200"/>
            <a:ext cx="1218960" cy="1142640"/>
          </a:xfrm>
          <a:prstGeom prst="bracketPair">
            <a:avLst>
              <a:gd name="adj" fmla="val 16667"/>
            </a:avLst>
          </a:prstGeom>
          <a:noFill/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21"/>
          <p:cNvSpPr/>
          <p:nvPr/>
        </p:nvSpPr>
        <p:spPr>
          <a:xfrm>
            <a:off x="5257800" y="4047840"/>
            <a:ext cx="3805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Kroneker Product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6" name="TextShape 3"/>
          <p:cNvSpPr txBox="1"/>
          <p:nvPr/>
        </p:nvSpPr>
        <p:spPr>
          <a:xfrm>
            <a:off x="457200" y="1600200"/>
            <a:ext cx="8152920" cy="837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OpenMx symbol %x%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77" name="" descr=""/>
          <p:cNvPicPr/>
          <p:nvPr/>
        </p:nvPicPr>
        <p:blipFill>
          <a:blip r:embed="rId1"/>
          <a:stretch/>
        </p:blipFill>
        <p:spPr>
          <a:xfrm>
            <a:off x="1676520" y="3645000"/>
            <a:ext cx="5715000" cy="2717640"/>
          </a:xfrm>
          <a:prstGeom prst="rect">
            <a:avLst/>
          </a:prstGeom>
          <a:ln>
            <a:noFill/>
          </a:ln>
        </p:spPr>
      </p:pic>
      <p:pic>
        <p:nvPicPr>
          <p:cNvPr id="178" name="" descr=""/>
          <p:cNvPicPr/>
          <p:nvPr/>
        </p:nvPicPr>
        <p:blipFill>
          <a:blip r:embed="rId2"/>
          <a:stretch/>
        </p:blipFill>
        <p:spPr>
          <a:xfrm>
            <a:off x="838080" y="2362320"/>
            <a:ext cx="7302600" cy="1219320"/>
          </a:xfrm>
          <a:prstGeom prst="rect">
            <a:avLst/>
          </a:prstGeom>
          <a:ln>
            <a:noFill/>
          </a:ln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Quadratic Product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1" name="TextShape 3"/>
          <p:cNvSpPr txBox="1"/>
          <p:nvPr/>
        </p:nvSpPr>
        <p:spPr>
          <a:xfrm>
            <a:off x="457200" y="1268640"/>
            <a:ext cx="8229240" cy="485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xx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2" name="TextShape 4"/>
          <p:cNvSpPr txBox="1"/>
          <p:nvPr/>
        </p:nvSpPr>
        <p:spPr>
          <a:xfrm>
            <a:off x="457200" y="1268640"/>
            <a:ext cx="8229240" cy="485712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Our first OpenMx script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5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Linear regression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 aka simple regression, Ordinary Least Squares Regression, linear model)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Raw data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Describe the relationship between two variables, X and Y, as a straight line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regression of BMI on variable Age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Does age predict BMI?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BMI=weight in kg/ (height in m)</a:t>
            </a:r>
            <a:r>
              <a:rPr b="0" lang="en-US" sz="28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TextShape 2"/>
          <p:cNvSpPr txBox="1"/>
          <p:nvPr/>
        </p:nvSpPr>
        <p:spPr>
          <a:xfrm>
            <a:off x="457200" y="846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Linear Regression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8" name="TextShape 3"/>
          <p:cNvSpPr txBox="1"/>
          <p:nvPr/>
        </p:nvSpPr>
        <p:spPr>
          <a:xfrm>
            <a:off x="457200" y="2143440"/>
            <a:ext cx="8229240" cy="4309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regression of variable Y on variable X is given by: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where: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(Intercept) value of y when x=0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(Slope) increase in Y for each unit change in X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(Random Error) 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Linear Function:  = E ( Y | X =  )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9" name="TextShape 4"/>
          <p:cNvSpPr txBox="1"/>
          <p:nvPr/>
        </p:nvSpPr>
        <p:spPr>
          <a:xfrm>
            <a:off x="457200" y="2143440"/>
            <a:ext cx="8229240" cy="430956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90" name="Picture 2" descr=""/>
          <p:cNvPicPr/>
          <p:nvPr/>
        </p:nvPicPr>
        <p:blipFill>
          <a:blip r:embed="rId2"/>
          <a:stretch/>
        </p:blipFill>
        <p:spPr>
          <a:xfrm>
            <a:off x="6660360" y="404640"/>
            <a:ext cx="2016000" cy="1743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 a path diagram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93" name="Picture 2" descr=""/>
          <p:cNvPicPr/>
          <p:nvPr/>
        </p:nvPicPr>
        <p:blipFill>
          <a:blip r:embed="rId1"/>
          <a:stretch/>
        </p:blipFill>
        <p:spPr>
          <a:xfrm>
            <a:off x="2099160" y="1843200"/>
            <a:ext cx="2232000" cy="3889800"/>
          </a:xfrm>
          <a:prstGeom prst="rect">
            <a:avLst/>
          </a:prstGeom>
          <a:ln>
            <a:noFill/>
          </a:ln>
        </p:spPr>
      </p:pic>
      <p:pic>
        <p:nvPicPr>
          <p:cNvPr id="194" name="Picture 3" descr=""/>
          <p:cNvPicPr/>
          <p:nvPr/>
        </p:nvPicPr>
        <p:blipFill>
          <a:blip r:embed="rId2"/>
          <a:stretch/>
        </p:blipFill>
        <p:spPr>
          <a:xfrm>
            <a:off x="5436000" y="1843200"/>
            <a:ext cx="2232000" cy="384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Starting at the beginning…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7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Data preparation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algebra style used in OpenMx expects 1 line per case/family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(Almost) limitless number of families and variables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Data needs to be read into R before it can be analysed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(the commands to read the data can be nested within the R script)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Default missing code is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Saving your output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0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Numerous options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Saving workspace most common but could potentially lead to IRB issues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Sink and history both miss sections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Another option is the teaching demos package records everything that goes in and comes out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require (TeachingDemos)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txtStart(file="linearRegression.omx", commands=TRUE, results=TRUE)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txtStop()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95640" y="260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TextShape 2"/>
          <p:cNvSpPr txBox="1"/>
          <p:nvPr/>
        </p:nvSpPr>
        <p:spPr>
          <a:xfrm>
            <a:off x="457200" y="260640"/>
            <a:ext cx="8229240" cy="619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•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Install these in this order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 – 3.4.3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https://ftp.osuosl.org/pub/cran/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 studio (optional) 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https://www.rstudio.com/products/rstudio/download/#download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#From inside R or Rstudio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#openMx – 2.9.4 with NPSOL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source('https://openmx.ssri.psu.edu/software/getOpenMx.R')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#umx  (do not use the OR mirror) 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install.packages("umx", dependencies=T)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require(devtools)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devtools::install_github("tbates/umx") 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Getting your data into R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972360" y="1340640"/>
            <a:ext cx="7313400" cy="525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Open RStudio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Example data:ozbmi2.txt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OZbmi&lt;-read.table("ozbmi2.txt", header=T, </a:t>
            </a:r>
            <a:r>
              <a:rPr b="0" lang="en-US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na.strings = "NA"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head(data)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using subset function create new dataset without missing data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OZbmi &lt;- subset(data, age !="NA" , select=c(bmi1, age))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4" name="Picture 4" descr=""/>
          <p:cNvPicPr/>
          <p:nvPr/>
        </p:nvPicPr>
        <p:blipFill>
          <a:blip r:embed="rId1"/>
          <a:stretch/>
        </p:blipFill>
        <p:spPr>
          <a:xfrm>
            <a:off x="925200" y="3357000"/>
            <a:ext cx="7407000" cy="1428480"/>
          </a:xfrm>
          <a:prstGeom prst="rect">
            <a:avLst/>
          </a:prstGeom>
          <a:ln>
            <a:noFill/>
          </a:ln>
        </p:spPr>
      </p:pic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TextShape 2"/>
          <p:cNvSpPr txBox="1"/>
          <p:nvPr/>
        </p:nvSpPr>
        <p:spPr>
          <a:xfrm>
            <a:off x="457200" y="125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Regression using lm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457200" y="11354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BMIfit &lt;- lm(bmi1 ~ age, data=OZbmi)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summary(BMIfit) # show results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coefficients(BMIfit) # model coefficients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08" name="Picture 4" descr=""/>
          <p:cNvPicPr/>
          <p:nvPr/>
        </p:nvPicPr>
        <p:blipFill>
          <a:blip r:embed="rId1"/>
          <a:stretch/>
        </p:blipFill>
        <p:spPr>
          <a:xfrm>
            <a:off x="2171880" y="2790720"/>
            <a:ext cx="4800240" cy="3733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Regression using OpenMx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1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 contains: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matrices and 3 estimated parameters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BMI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observed variable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 are estimated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Fixed observed variable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Regression of BMI on Age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 estimated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561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561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2" name="TextShape 4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13" name="Picture 3" descr=""/>
          <p:cNvPicPr/>
          <p:nvPr/>
        </p:nvPicPr>
        <p:blipFill>
          <a:blip r:embed="rId2"/>
          <a:stretch/>
        </p:blipFill>
        <p:spPr>
          <a:xfrm>
            <a:off x="7020360" y="427680"/>
            <a:ext cx="1616400" cy="2784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Regression using OpenMx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6" name="TextShape 3"/>
          <p:cNvSpPr txBox="1"/>
          <p:nvPr/>
        </p:nvSpPr>
        <p:spPr>
          <a:xfrm>
            <a:off x="457200" y="1196640"/>
            <a:ext cx="8229240" cy="5328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require (OpenMx)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depVar &lt;- 'bmi1‘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Variance/Covariance matrix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Variance     &lt;- mxMatrix( type="Full", nrow=1, ncol=1, free=TRUE,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values=11, labels='resid', name="residualVar" 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261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Regression betas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b0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&lt;-mxMatrix(type="Full", nrow=1, ncol=1, free=T, values=22,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labels="beta0", name="Intercept" 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b1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&lt;-mxMatrix(type="Full", nrow=1, ncol=1, free=T, values=0,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labels="beta1", name="bAge" 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261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Independent variable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&lt;-mxMatrix(type="Full", nrow=1, ncol=1, free=F,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labels="data.age", name="Age" 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17" name="Picture 3" descr=""/>
          <p:cNvPicPr/>
          <p:nvPr/>
        </p:nvPicPr>
        <p:blipFill>
          <a:blip r:embed="rId1"/>
          <a:stretch/>
        </p:blipFill>
        <p:spPr>
          <a:xfrm>
            <a:off x="7956360" y="427680"/>
            <a:ext cx="680400" cy="1172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0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21" name="Picture 2" descr=""/>
          <p:cNvPicPr/>
          <p:nvPr/>
        </p:nvPicPr>
        <p:blipFill>
          <a:blip r:embed="rId1"/>
          <a:stretch/>
        </p:blipFill>
        <p:spPr>
          <a:xfrm>
            <a:off x="683640" y="1274760"/>
            <a:ext cx="3744000" cy="3704400"/>
          </a:xfrm>
          <a:prstGeom prst="rect">
            <a:avLst/>
          </a:prstGeom>
          <a:ln>
            <a:noFill/>
          </a:ln>
        </p:spPr>
      </p:pic>
      <p:pic>
        <p:nvPicPr>
          <p:cNvPr id="222" name="Picture 3" descr=""/>
          <p:cNvPicPr/>
          <p:nvPr/>
        </p:nvPicPr>
        <p:blipFill>
          <a:blip r:embed="rId2"/>
          <a:stretch/>
        </p:blipFill>
        <p:spPr>
          <a:xfrm>
            <a:off x="4572000" y="1268640"/>
            <a:ext cx="3744000" cy="3188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TextShape 2"/>
          <p:cNvSpPr txBox="1"/>
          <p:nvPr/>
        </p:nvSpPr>
        <p:spPr>
          <a:xfrm>
            <a:off x="457200" y="620640"/>
            <a:ext cx="8229240" cy="5505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Building the model  ()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expMean      &lt;- mxAlgebra(intercept + bAge%x%Age,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name="regress")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Specify the data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regData      &lt;- mxData( observed=OZbmi, type="raw" 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inclusions   &lt;- list(Variance, b0,  b1, bAge, expMean)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5" name="TextShape 3"/>
          <p:cNvSpPr txBox="1"/>
          <p:nvPr/>
        </p:nvSpPr>
        <p:spPr>
          <a:xfrm>
            <a:off x="457200" y="620640"/>
            <a:ext cx="8229240" cy="550512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26" name="Picture 2" descr=""/>
          <p:cNvPicPr/>
          <p:nvPr/>
        </p:nvPicPr>
        <p:blipFill>
          <a:blip r:embed="rId2"/>
          <a:stretch/>
        </p:blipFill>
        <p:spPr>
          <a:xfrm>
            <a:off x="2411640" y="2205000"/>
            <a:ext cx="5516280" cy="1223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TextShape 2"/>
          <p:cNvSpPr txBox="1"/>
          <p:nvPr/>
        </p:nvSpPr>
        <p:spPr>
          <a:xfrm>
            <a:off x="457200" y="332640"/>
            <a:ext cx="8229240" cy="619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Finally, we call up the results of the algebras as the arguments for the expectation function.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The dimnames map the data to the model. 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NOTE- The matrix names defined in mxMatrix() statements are used here NOT the objects that are used to store the matrices.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         &lt;- mxExpectationNormal( covariance="residualVar",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means="regress",  dimnames=depVar 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29" name="Picture 2" descr=""/>
          <p:cNvPicPr/>
          <p:nvPr/>
        </p:nvPicPr>
        <p:blipFill>
          <a:blip r:embed="rId1"/>
          <a:stretch/>
        </p:blipFill>
        <p:spPr>
          <a:xfrm>
            <a:off x="2555640" y="4795200"/>
            <a:ext cx="3816000" cy="1562760"/>
          </a:xfrm>
          <a:prstGeom prst="rect">
            <a:avLst/>
          </a:prstGeom>
          <a:ln>
            <a:noFill/>
          </a:ln>
        </p:spPr>
      </p:pic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TextShape 2"/>
          <p:cNvSpPr txBox="1"/>
          <p:nvPr/>
        </p:nvSpPr>
        <p:spPr>
          <a:xfrm>
            <a:off x="457200" y="332640"/>
            <a:ext cx="8229240" cy="619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#The fit function declares that the model is fit using maximum likelihood.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When combined with raw data this means full information maximum likelihood (FIML) is optimized.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funML       &lt;- mxFitFunctionML()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32" name="Picture 2" descr=""/>
          <p:cNvPicPr/>
          <p:nvPr/>
        </p:nvPicPr>
        <p:blipFill>
          <a:blip r:embed="rId1"/>
          <a:stretch/>
        </p:blipFill>
        <p:spPr>
          <a:xfrm>
            <a:off x="1979640" y="3432240"/>
            <a:ext cx="3888000" cy="1834920"/>
          </a:xfrm>
          <a:prstGeom prst="rect">
            <a:avLst/>
          </a:prstGeom>
          <a:ln>
            <a:noFill/>
          </a:ln>
        </p:spPr>
      </p:pic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TextShape 2"/>
          <p:cNvSpPr txBox="1"/>
          <p:nvPr/>
        </p:nvSpPr>
        <p:spPr>
          <a:xfrm>
            <a:off x="457200" y="476640"/>
            <a:ext cx="8229240" cy="6048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#Build the model - specify the name of the model, the objects referenced, the data and the objective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regModel     &lt;- mxModel( "Regression101", inclusions,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regData, exp, funML 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Run the model &amp; summarize output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regFit       &lt;- mxRun( regModel, intervals=FALSE 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regSum    &lt;- summary( regFit 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35" name="Picture 2" descr=""/>
          <p:cNvPicPr/>
          <p:nvPr/>
        </p:nvPicPr>
        <p:blipFill>
          <a:blip r:embed="rId1"/>
          <a:stretch/>
        </p:blipFill>
        <p:spPr>
          <a:xfrm>
            <a:off x="2634120" y="2421000"/>
            <a:ext cx="3875040" cy="2563920"/>
          </a:xfrm>
          <a:prstGeom prst="rect">
            <a:avLst/>
          </a:prstGeom>
          <a:ln>
            <a:noFill/>
          </a:ln>
        </p:spPr>
      </p:pic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8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39" name="Picture 2" descr=""/>
          <p:cNvPicPr/>
          <p:nvPr/>
        </p:nvPicPr>
        <p:blipFill>
          <a:blip r:embed="rId1"/>
          <a:stretch/>
        </p:blipFill>
        <p:spPr>
          <a:xfrm>
            <a:off x="1331640" y="403920"/>
            <a:ext cx="6552360" cy="598932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95640" y="260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is OpenMx?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•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Free, Open-source, full–featured SEM package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•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Software which runs on Windows, Mac OSX, and Linux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•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package in the R statistical programing environment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•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Two main approaches to writing OpenMx models – Path or </a:t>
            </a:r>
            <a:r>
              <a:rPr b="0" lang="en-US" sz="2800" spc="-1" strike="noStrike">
                <a:solidFill>
                  <a:srgbClr val="95373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Matrix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Specification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Intuitive Logic of Optimization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2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Start with an arbitrary set of initial parameters values. </a:t>
            </a:r>
            <a:r>
              <a:rPr b="0" i="1" lang="en-US" sz="3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(Starting Values)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Determine a direction of movement for the parameters (larger or smaller)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Determine a step length to move (how much larger or smaller)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Rinse and repeat until some termination criteria  is reached and then stop.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TextShape 2"/>
          <p:cNvSpPr txBox="1"/>
          <p:nvPr/>
        </p:nvSpPr>
        <p:spPr>
          <a:xfrm>
            <a:off x="950760" y="692640"/>
            <a:ext cx="8229240" cy="5433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#Looking at the optimization process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ReRunning to look at optimization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regModel     &lt;- mxOption(regModel,"Checkpoint Units",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"iterations")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regModel     &lt;- mxOption(regModel,"Checkpoint Count", 1)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regFit     &lt;- mxRun( regModel, intervals=FALSE, checkpoint=T 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OpenMx vs lm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7" name="TextShape 3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OpenMx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regSum$parameters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Lm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48" name="Picture 2" descr=""/>
          <p:cNvPicPr/>
          <p:nvPr/>
        </p:nvPicPr>
        <p:blipFill>
          <a:blip r:embed="rId1"/>
          <a:stretch/>
        </p:blipFill>
        <p:spPr>
          <a:xfrm>
            <a:off x="755640" y="2781000"/>
            <a:ext cx="7893720" cy="863640"/>
          </a:xfrm>
          <a:prstGeom prst="rect">
            <a:avLst/>
          </a:prstGeom>
          <a:ln>
            <a:noFill/>
          </a:ln>
        </p:spPr>
      </p:pic>
      <p:pic>
        <p:nvPicPr>
          <p:cNvPr id="249" name="Picture 3" descr=""/>
          <p:cNvPicPr/>
          <p:nvPr/>
        </p:nvPicPr>
        <p:blipFill>
          <a:blip r:embed="rId2"/>
          <a:stretch/>
        </p:blipFill>
        <p:spPr>
          <a:xfrm>
            <a:off x="827640" y="4509000"/>
            <a:ext cx="5276160" cy="791640"/>
          </a:xfrm>
          <a:prstGeom prst="rect">
            <a:avLst/>
          </a:prstGeom>
          <a:ln>
            <a:noFill/>
          </a:ln>
        </p:spPr>
      </p:pic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TextShape 2"/>
          <p:cNvSpPr txBox="1"/>
          <p:nvPr/>
        </p:nvSpPr>
        <p:spPr>
          <a:xfrm>
            <a:off x="457200" y="476640"/>
            <a:ext cx="8229240" cy="5904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 beta1 different from 0?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Go back and pickup the model so that we can run significance tests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ageEfModel    &lt;- regFit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#set beta 1 to 0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ageEfModel    &lt;- omxSetParameters( ageEfModel, label="beta1",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free=FALSE, values=0 )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ageEfFit            &lt;- mxRun(ageEfModel, intervals=FALSE)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(ageEfSumm    &lt;- summary(ageEfFit))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TextShape 2"/>
          <p:cNvSpPr txBox="1"/>
          <p:nvPr/>
        </p:nvSpPr>
        <p:spPr>
          <a:xfrm>
            <a:off x="950760" y="692640"/>
            <a:ext cx="8229240" cy="5433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difference in fit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deltaLL &lt;-ageEfSumm$Minus2LogLikelihood -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regSum$Minus2LogLikelihood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difference in df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deltaDF &lt;-ageEfSumm$degreesOfFreedom -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regSum$degreesOfFreedom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significance test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pchisq(deltaLL, lower.tail=F, deltaDF)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Our second OpenMx script </a:t>
            </a:r>
            <a:br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add the co-twin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6" name="TextShape 3"/>
          <p:cNvSpPr txBox="1"/>
          <p:nvPr/>
        </p:nvSpPr>
        <p:spPr>
          <a:xfrm>
            <a:off x="457200" y="1600200"/>
            <a:ext cx="8229240" cy="4852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 contains: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matrices and 6 estimated parameters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BMI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observed variable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means and variance allowed to differ b/n twins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also need to estimate covariation between twins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 , ,  and</a:t>
            </a:r>
            <a:r>
              <a:rPr b="0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</a:t>
            </a:r>
            <a:r>
              <a:rPr b="0" i="1" lang="en-US" sz="24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are estimated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Fixed observed variable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Regression of BMI on Age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 estimated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7" name="TextShape 4"/>
          <p:cNvSpPr txBox="1"/>
          <p:nvPr/>
        </p:nvSpPr>
        <p:spPr>
          <a:xfrm>
            <a:off x="457200" y="1600200"/>
            <a:ext cx="8229240" cy="48528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Regression using OpenMx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0" name="TextShape 3"/>
          <p:cNvSpPr txBox="1"/>
          <p:nvPr/>
        </p:nvSpPr>
        <p:spPr>
          <a:xfrm>
            <a:off x="313200" y="1196640"/>
            <a:ext cx="8578800" cy="5328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require (OpenMx)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depVar &lt;-c(“bmi1”, “bmi2”)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Variance/Covariance matrix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Variance     &lt;- mxMatrix( type=“Symm", nrow=2, ncol=2, free=TRUE,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values=c(11,5,11),  labels=c(“varA”, “covAB”, “varB”)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name="residualVar")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261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Regression betas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b0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&lt;-mxMatrix(type="Full", nrow=2, ncol=1, free=T, values=22,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labels=("beta0A", "beta0B",) name="Intercept" 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b1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&lt;-mxMatrix(type="Full", nrow=1, ncol=1, free=T, values=0,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labels="beta1", name="bAge" 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261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Independent variable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&lt;-mxMatrix(type="Full", nrow=2, ncol=1, free=F,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labels=c("data.age", "data.age“) name="Age" 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61" name="Picture 3" descr=""/>
          <p:cNvPicPr/>
          <p:nvPr/>
        </p:nvPicPr>
        <p:blipFill>
          <a:blip r:embed="rId1"/>
          <a:stretch/>
        </p:blipFill>
        <p:spPr>
          <a:xfrm>
            <a:off x="7956360" y="427680"/>
            <a:ext cx="680400" cy="1172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3" name="TextShape 2"/>
          <p:cNvSpPr txBox="1"/>
          <p:nvPr/>
        </p:nvSpPr>
        <p:spPr>
          <a:xfrm>
            <a:off x="457200" y="620640"/>
            <a:ext cx="8229240" cy="550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Building the model  ()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expMean      &lt;- mxAlgebra(intercept + bAge%x%Age, name="regress")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Specify the data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regData      &lt;- mxData( observed=OZbmi2, type="raw" 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inclusions   &lt;- list(Variance, b0,  b1, bAge, expMean)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        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&lt;- mxExpectationNormal( covariance="residualVar",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means="regress",  dimnames=depVar 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 Run the model &amp; summarize output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funML      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&lt;- mxFitFunctionML()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regModel2   &lt;- mxModel( "Regression201", inclusions, regData, exp, funML 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regFit2      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&lt;- mxRun( regModel2, intervals=FALSE 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regSum2   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&lt;- summary( regFit2 )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4" name="TextShape 3"/>
          <p:cNvSpPr txBox="1"/>
          <p:nvPr/>
        </p:nvSpPr>
        <p:spPr>
          <a:xfrm>
            <a:off x="457200" y="620640"/>
            <a:ext cx="8229240" cy="550512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5588280" y="5778000"/>
            <a:ext cx="3528000" cy="107964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Bus shelter on the road to Sintra (Portugal)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6" name="CustomShape 2"/>
          <p:cNvSpPr/>
          <p:nvPr/>
        </p:nvSpPr>
        <p:spPr>
          <a:xfrm>
            <a:off x="0" y="116640"/>
            <a:ext cx="3528000" cy="107964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Questions?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TextShape 2"/>
          <p:cNvSpPr txBox="1"/>
          <p:nvPr/>
        </p:nvSpPr>
        <p:spPr>
          <a:xfrm>
            <a:off x="457200" y="692640"/>
            <a:ext cx="8229240" cy="5688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5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•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 is a functional language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•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Easy to define new functions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•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Items are stored as Objects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5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•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OpenMx uses functions to build objects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•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Arguments to the function have an order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•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Order can be changed by naming arguments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95640" y="404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TextShape 2"/>
          <p:cNvSpPr txBox="1"/>
          <p:nvPr/>
        </p:nvSpPr>
        <p:spPr>
          <a:xfrm>
            <a:off x="457200" y="1219320"/>
            <a:ext cx="8457840" cy="5409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Matrix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a rectangular array of elements arranged in rows and columns.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343400">
              <a:lnSpc>
                <a:spcPct val="100000"/>
              </a:lnSpc>
              <a:spcBef>
                <a:spcPts val="28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18000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order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or 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dimension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of a matrix is defined by the number of row and columns in the matrix.</a:t>
            </a:r>
            <a:br/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18000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order of a matrix is generally referred to as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 x N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(where M is the number of rows and N is the number of columns) </a:t>
            </a:r>
            <a:br/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18000">
              <a:lnSpc>
                <a:spcPct val="100000"/>
              </a:lnSpc>
              <a:spcBef>
                <a:spcPts val="400"/>
              </a:spcBef>
            </a:pP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Matrix A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is a 3 x 3 matrix.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34340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Each element in the matrix is referred to by its placement in a row and column, where a</a:t>
            </a:r>
            <a:r>
              <a:rPr b="0" lang="en-US" sz="20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ij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is the element in </a:t>
            </a:r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Matrix A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 the i</a:t>
            </a:r>
            <a:r>
              <a:rPr b="0" lang="en-US" sz="20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row and j</a:t>
            </a:r>
            <a:r>
              <a:rPr b="0" lang="en-US" sz="20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column.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Therefore, e is element a</a:t>
            </a:r>
            <a:r>
              <a:rPr b="0" lang="en-US" sz="16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(2,2)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343400">
              <a:lnSpc>
                <a:spcPct val="100000"/>
              </a:lnSpc>
              <a:spcBef>
                <a:spcPts val="479"/>
              </a:spcBef>
            </a:pP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343400">
              <a:lnSpc>
                <a:spcPct val="100000"/>
              </a:lnSpc>
              <a:spcBef>
                <a:spcPts val="479"/>
              </a:spcBef>
            </a:pP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343400">
              <a:lnSpc>
                <a:spcPct val="100000"/>
              </a:lnSpc>
              <a:spcBef>
                <a:spcPts val="641"/>
              </a:spcBef>
            </a:pP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95" name="Table 3"/>
          <p:cNvGraphicFramePr/>
          <p:nvPr/>
        </p:nvGraphicFramePr>
        <p:xfrm>
          <a:off x="1131480" y="3352680"/>
          <a:ext cx="2895120" cy="1676160"/>
        </p:xfrm>
        <a:graphic>
          <a:graphicData uri="http://schemas.openxmlformats.org/drawingml/2006/table">
            <a:tbl>
              <a:tblPr/>
              <a:tblGrid>
                <a:gridCol w="965160"/>
                <a:gridCol w="965160"/>
                <a:gridCol w="965160"/>
              </a:tblGrid>
              <a:tr h="558720"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558720"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h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558720"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6" name="CustomShape 4"/>
          <p:cNvSpPr/>
          <p:nvPr/>
        </p:nvSpPr>
        <p:spPr>
          <a:xfrm flipH="1">
            <a:off x="4114080" y="3276720"/>
            <a:ext cx="533160" cy="182844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5"/>
          <p:cNvSpPr/>
          <p:nvPr/>
        </p:nvSpPr>
        <p:spPr>
          <a:xfrm rot="5400000">
            <a:off x="2274840" y="1447200"/>
            <a:ext cx="609120" cy="304776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6"/>
          <p:cNvSpPr/>
          <p:nvPr/>
        </p:nvSpPr>
        <p:spPr>
          <a:xfrm flipH="1" rot="5400000">
            <a:off x="4373280" y="4008600"/>
            <a:ext cx="9140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Rows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7"/>
          <p:cNvSpPr/>
          <p:nvPr/>
        </p:nvSpPr>
        <p:spPr>
          <a:xfrm>
            <a:off x="2045880" y="2297520"/>
            <a:ext cx="10663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Columns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8"/>
          <p:cNvSpPr/>
          <p:nvPr/>
        </p:nvSpPr>
        <p:spPr>
          <a:xfrm>
            <a:off x="412920" y="3886200"/>
            <a:ext cx="990360" cy="85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=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(3x3)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9"/>
          <p:cNvSpPr/>
          <p:nvPr/>
        </p:nvSpPr>
        <p:spPr>
          <a:xfrm>
            <a:off x="1371600" y="3429000"/>
            <a:ext cx="2514240" cy="1676160"/>
          </a:xfrm>
          <a:prstGeom prst="bracketPair">
            <a:avLst>
              <a:gd name="adj" fmla="val 16667"/>
            </a:avLst>
          </a:prstGeom>
          <a:noFill/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TextShape 10"/>
          <p:cNvSpPr txBox="1"/>
          <p:nvPr/>
        </p:nvSpPr>
        <p:spPr>
          <a:xfrm>
            <a:off x="457200" y="260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Matrices are the building blocks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395640" y="404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Matrices are the building blocks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760680" y="1722960"/>
            <a:ext cx="7313400" cy="437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Many types eg. type="Lower"</a:t>
            </a:r>
            <a:endParaRPr b="0" lang="en-US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Denoted by names eg. name="a“</a:t>
            </a:r>
            <a:endParaRPr b="0" lang="en-US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Size eg. nrow=nv, ncol=nv</a:t>
            </a:r>
            <a:endParaRPr b="0" lang="en-US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Estimated parameters must be placed in a matrix &amp; Mx must be told what type of matrix it is</a:t>
            </a:r>
            <a:endParaRPr b="0" lang="en-US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99"/>
              </a:spcBef>
            </a:pPr>
            <a:endParaRPr b="0" lang="en-US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4"/>
          <p:cNvSpPr/>
          <p:nvPr/>
        </p:nvSpPr>
        <p:spPr>
          <a:xfrm>
            <a:off x="611640" y="1364400"/>
            <a:ext cx="800064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mxMatrix( type="Lower", nrow=nv, ncol=nv, free=TRUE, values=.6, label="a11", name="a" ), # additive genetic path coefficients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Matrices are the building blocks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9" name="Picture 4" descr=""/>
          <p:cNvPicPr/>
          <p:nvPr/>
        </p:nvPicPr>
        <p:blipFill>
          <a:blip r:embed="rId1"/>
          <a:stretch/>
        </p:blipFill>
        <p:spPr>
          <a:xfrm>
            <a:off x="1331640" y="1824840"/>
            <a:ext cx="6408360" cy="2612160"/>
          </a:xfrm>
          <a:prstGeom prst="rect">
            <a:avLst/>
          </a:prstGeom>
          <a:ln>
            <a:noFill/>
          </a:ln>
        </p:spPr>
      </p:pic>
      <p:sp>
        <p:nvSpPr>
          <p:cNvPr id="110" name="CustomShape 3"/>
          <p:cNvSpPr/>
          <p:nvPr/>
        </p:nvSpPr>
        <p:spPr>
          <a:xfrm>
            <a:off x="1387800" y="1825920"/>
            <a:ext cx="5272200" cy="243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mxMatrix( type=“Zero", nrow=2, ncol=3, name="a" 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mxMatrix( type=“Unit", nrow=2, ncol=3, name="a" 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mxMatrix( type=“Ident", nrow=3, ncol=3, name="a" 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Matrices are the building blocks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1370160" y="1827360"/>
            <a:ext cx="7313400" cy="411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Many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types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4" name="Picture 5" descr=""/>
          <p:cNvPicPr/>
          <p:nvPr/>
        </p:nvPicPr>
        <p:blipFill>
          <a:blip r:embed="rId1"/>
          <a:stretch/>
        </p:blipFill>
        <p:spPr>
          <a:xfrm>
            <a:off x="3852000" y="1485360"/>
            <a:ext cx="4436640" cy="4607640"/>
          </a:xfrm>
          <a:prstGeom prst="rect">
            <a:avLst/>
          </a:prstGeom>
          <a:ln>
            <a:noFill/>
          </a:ln>
        </p:spPr>
      </p:pic>
      <p:sp>
        <p:nvSpPr>
          <p:cNvPr id="115" name="CustomShape 4"/>
          <p:cNvSpPr/>
          <p:nvPr/>
        </p:nvSpPr>
        <p:spPr>
          <a:xfrm>
            <a:off x="755640" y="1476720"/>
            <a:ext cx="6525360" cy="4565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mxMatrix( type=“Diag", nrow=3, ncol=3, free=TRUE, name="a" 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mxMatrix( type=“Sdiag", nrow=3, ncol=3, free=TRUE, name="a" 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mxMatrix( type=“Stand", nrow=3, ncol=3, free=TRUE, name="a" 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mxMatrix( type=“Symm", nrow=3, ncol=3, free=TRUE, name="a" 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mxMatrix( type=“Lower", nrow=3, ncol=3, free=TRUE, name="a" 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mxMatrix( type=“Full", nrow=2, ncol=4, free=TRUE, name="a" 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395640" y="332640"/>
            <a:ext cx="8352720" cy="619236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TextShape 2"/>
          <p:cNvSpPr txBox="1"/>
          <p:nvPr/>
        </p:nvSpPr>
        <p:spPr>
          <a:xfrm>
            <a:off x="457200" y="476640"/>
            <a:ext cx="8229240" cy="5649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model can have many matrices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Equate parameters using labels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8" name="Picture 2" descr=""/>
          <p:cNvPicPr/>
          <p:nvPr/>
        </p:nvPicPr>
        <p:blipFill>
          <a:blip r:embed="rId1"/>
          <a:stretch/>
        </p:blipFill>
        <p:spPr>
          <a:xfrm>
            <a:off x="1131840" y="980640"/>
            <a:ext cx="6878160" cy="2400120"/>
          </a:xfrm>
          <a:prstGeom prst="rect">
            <a:avLst/>
          </a:prstGeom>
          <a:ln>
            <a:noFill/>
          </a:ln>
        </p:spPr>
      </p:pic>
      <p:pic>
        <p:nvPicPr>
          <p:cNvPr id="119" name="Picture 2" descr=""/>
          <p:cNvPicPr/>
          <p:nvPr/>
        </p:nvPicPr>
        <p:blipFill>
          <a:blip r:embed="rId2"/>
          <a:stretch/>
        </p:blipFill>
        <p:spPr>
          <a:xfrm>
            <a:off x="1275840" y="4005000"/>
            <a:ext cx="6887880" cy="2390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sintra</Template>
  <TotalTime>953</TotalTime>
  <Application>LibreOffice/5.2.7.2$Linux_X86_64 LibreOffice_project/20m0$Build-2</Application>
  <Words>1667</Words>
  <Paragraphs>432</Paragraphs>
  <Company>QIMR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2012-03-05T16:51:34Z</dcterms:created>
  <dc:creator>SEM</dc:creator>
  <dc:description/>
  <dc:language>en-US</dc:language>
  <cp:lastModifiedBy/>
  <dcterms:modified xsi:type="dcterms:W3CDTF">2018-03-05T13:21:55Z</dcterms:modified>
  <cp:revision>138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QIMR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27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37</vt:i4>
  </property>
</Properties>
</file>