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79" r:id="rId3"/>
    <p:sldId id="256" r:id="rId4"/>
    <p:sldId id="278" r:id="rId5"/>
    <p:sldId id="257" r:id="rId6"/>
    <p:sldId id="294" r:id="rId7"/>
    <p:sldId id="259" r:id="rId8"/>
    <p:sldId id="260" r:id="rId9"/>
    <p:sldId id="261" r:id="rId10"/>
    <p:sldId id="335" r:id="rId11"/>
    <p:sldId id="303" r:id="rId12"/>
    <p:sldId id="304" r:id="rId13"/>
    <p:sldId id="305" r:id="rId14"/>
    <p:sldId id="306" r:id="rId15"/>
    <p:sldId id="307" r:id="rId16"/>
    <p:sldId id="334" r:id="rId17"/>
    <p:sldId id="332" r:id="rId18"/>
    <p:sldId id="333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ABDBE-C81B-42E8-BD6F-518440D054E7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EC8F-43F9-4E48-9FA7-ED6A5E2AF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5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355463-434D-4D24-8019-5258DF8C4ADA}" type="slidenum">
              <a:rPr lang="en-US"/>
              <a:pPr/>
              <a:t>21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EDA8AE02-0CF1-4F29-9DAC-B937BE0BC029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21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2320F3-325E-42C1-BF64-74E519E826B5}" type="slidenum">
              <a:rPr lang="en-US"/>
              <a:pPr/>
              <a:t>22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7DA8E8D-B563-46E7-8012-2B2EA665F9F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22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21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962A3-F06C-4B05-9681-94F16DB97F34}" type="slidenum">
              <a:rPr lang="en-US"/>
              <a:pPr/>
              <a:t>23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CE1985-63B5-4468-A98F-618BD0B79700}" type="slidenum">
              <a:rPr lang="en-US"/>
              <a:pPr/>
              <a:t>24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6FE179-EB72-46E2-BF71-B4F7F12B9603}" type="slidenum">
              <a:rPr lang="en-US"/>
              <a:pPr/>
              <a:t>25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DCBABB-E5F3-423D-916D-CAFEED8CA9B7}" type="slidenum">
              <a:rPr lang="en-US"/>
              <a:pPr/>
              <a:t>26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39263-B936-4CA1-A1A6-53391BD556E7}" type="slidenum">
              <a:rPr lang="en-US"/>
              <a:pPr/>
              <a:t>27</a:t>
            </a:fld>
            <a:endParaRPr 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E2DBE-9850-467E-9090-4FB7C7BF780E}" type="slidenum">
              <a:rPr lang="en-US"/>
              <a:pPr/>
              <a:t>28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D9E368-6C9F-4FC4-A3CB-9C8CA3FB4FB6}" type="slidenum">
              <a:rPr lang="en-US"/>
              <a:pPr/>
              <a:t>29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03EC5-F259-4A2F-87EE-7D7DF58B972F}" type="slidenum">
              <a:rPr lang="en-US"/>
              <a:pPr/>
              <a:t>30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11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749166-DFC9-49FD-A001-FE06913A7945}" type="slidenum">
              <a:rPr lang="en-US"/>
              <a:pPr/>
              <a:t>31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2DB6A-D717-4D33-A76A-4EF765B2CE2E}" type="slidenum">
              <a:rPr lang="en-US"/>
              <a:pPr/>
              <a:t>32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A8B340-E687-4460-B80E-312877EA167F}" type="slidenum">
              <a:rPr lang="en-US"/>
              <a:pPr/>
              <a:t>33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237DD5-EE7E-4A05-83FB-49223E5F4E5D}" type="slidenum">
              <a:rPr lang="en-US"/>
              <a:pPr/>
              <a:t>34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AEE2C9-DD0C-47E3-B0C2-123019A05BF1}" type="slidenum">
              <a:rPr lang="en-US"/>
              <a:pPr/>
              <a:t>35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8F250-8E34-4822-92FA-ECC6F87875FE}" type="slidenum">
              <a:rPr lang="en-US"/>
              <a:pPr/>
              <a:t>36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6C277-D35A-47D4-83F0-010C0D873F94}" type="slidenum">
              <a:rPr lang="en-US"/>
              <a:pPr/>
              <a:t>37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4061B-AEBA-450D-9D93-B467C1439838}" type="slidenum">
              <a:rPr lang="en-US"/>
              <a:pPr/>
              <a:t>38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0E052A-47E0-442E-B95F-C9BF2CBFE7E6}" type="slidenum">
              <a:rPr lang="en-US"/>
              <a:pPr/>
              <a:t>39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8121F55-1299-4E3F-BAE9-D9E1C955E10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39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FB8575-083F-4EAE-B742-CD3A6833F932}" type="slidenum">
              <a:rPr lang="en-US"/>
              <a:pPr/>
              <a:t>12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41BF613B-9639-4BFA-94DB-AF9AFF8A517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00D821-2B54-4533-9581-D31DB822760A}" type="slidenum">
              <a:rPr lang="en-US"/>
              <a:pPr/>
              <a:t>13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B8A9BE0-3FA9-4740-9BF0-A6D80FE7F26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13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4FBFE-FF5D-4745-9F7E-A5449FF10668}" type="slidenum">
              <a:rPr lang="en-US"/>
              <a:pPr/>
              <a:t>14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F8B7B84-F85D-45D4-8271-D46AEA0719D0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14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3CA134-A9D9-4420-8C46-42F0B79AEA56}" type="slidenum">
              <a:rPr lang="en-US"/>
              <a:pPr/>
              <a:t>15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D1B1AFE-4ED3-4956-9B06-B3B69C5E535C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67D85-0BED-45A0-94EA-1BAAD670B885}" type="slidenum">
              <a:rPr lang="en-US"/>
              <a:pPr/>
              <a:t>16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9636B5B-56EB-464D-9601-C75602B5FF5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67D85-0BED-45A0-94EA-1BAAD670B885}" type="slidenum">
              <a:rPr lang="en-US"/>
              <a:pPr/>
              <a:t>17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9636B5B-56EB-464D-9601-C75602B5FF5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17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67D85-0BED-45A0-94EA-1BAAD670B885}" type="slidenum">
              <a:rPr lang="en-US"/>
              <a:pPr/>
              <a:t>18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9636B5B-56EB-464D-9601-C75602B5FF5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18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8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1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23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9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0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95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0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23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1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15EA-246D-4A77-8716-5221B0671970}" type="datetimeFigureOut">
              <a:rPr lang="en-AU" smtClean="0"/>
              <a:t>05/03/2018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7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r.789695.n4.nabble.com/cat-with-backspace-and-newline-characters-td4679513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.789695.n4.nabble.com/Dyn-load-of-sharing-object-with-GSL-library-td4669072.html" TargetMode="External"/><Relationship Id="rId5" Type="http://schemas.openxmlformats.org/officeDocument/2006/relationships/hyperlink" Target="https://stat.ethz.ch/pipermail/r-help/2007-April/128826.html" TargetMode="External"/><Relationship Id="rId4" Type="http://schemas.openxmlformats.org/officeDocument/2006/relationships/hyperlink" Target="http://tolstoy.newcastle.edu.au/R/help/05/01/9928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studio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44624"/>
            <a:ext cx="7272808" cy="1944216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5840" y="330225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AU" dirty="0" smtClean="0"/>
              <a:t>(Re) introduction to the OS and R</a:t>
            </a:r>
            <a:br>
              <a:rPr lang="en-AU" dirty="0" smtClean="0"/>
            </a:br>
            <a:r>
              <a:rPr lang="en-AU" dirty="0" smtClean="0"/>
              <a:t>Sarah Medland</a:t>
            </a:r>
            <a:br>
              <a:rPr lang="en-AU" dirty="0" smtClean="0"/>
            </a:br>
            <a:r>
              <a:rPr lang="en-AU" dirty="0" smtClean="0"/>
              <a:t>Boulder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52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It is (relatively) easy to break a server </a:t>
            </a:r>
            <a:br>
              <a:rPr lang="en-AU" dirty="0" smtClean="0"/>
            </a:br>
            <a:r>
              <a:rPr lang="en-AU" dirty="0" smtClean="0"/>
              <a:t>and very easy to break a queuing system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So it is worth doing a bit of googling and talking to your sysadmins before jumping in.</a:t>
            </a:r>
            <a:endParaRPr lang="en-AU" dirty="0"/>
          </a:p>
          <a:p>
            <a:pPr marL="0" indent="0" algn="r">
              <a:buNone/>
            </a:pPr>
            <a:endParaRPr lang="en-AU" dirty="0" smtClean="0"/>
          </a:p>
          <a:p>
            <a:pPr marL="0" indent="0" algn="r">
              <a:buNone/>
            </a:pPr>
            <a:r>
              <a:rPr lang="en-AU" dirty="0" smtClean="0"/>
              <a:t>UNIX </a:t>
            </a:r>
            <a:r>
              <a:rPr lang="en-AU" dirty="0"/>
              <a:t>was not designed to stop its users from doing stupid things, as that would also stop them from doing clever things.</a:t>
            </a:r>
          </a:p>
          <a:p>
            <a:pPr marL="0" indent="0" algn="r">
              <a:buNone/>
            </a:pPr>
            <a:r>
              <a:rPr lang="en-AU" dirty="0"/>
              <a:t>        — Doug </a:t>
            </a:r>
            <a:r>
              <a:rPr lang="en-AU" dirty="0" smtClean="0"/>
              <a:t>Gwyn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0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Superfast intro to </a:t>
            </a:r>
            <a:r>
              <a:rPr lang="en-AU" sz="4000" b="1" dirty="0">
                <a:solidFill>
                  <a:srgbClr val="424456"/>
                </a:solidFill>
                <a:latin typeface="Trebuchet MS" pitchFamily="32" charset="0"/>
              </a:rPr>
              <a:t>R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486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What is it?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46200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128588" indent="-92075"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477838" indent="-163513"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Georgia" pitchFamily="16" charset="0"/>
              </a:rPr>
              <a:t>R is an interpreted computer language.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System commands can be called from within R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en-US" sz="2200">
              <a:solidFill>
                <a:srgbClr val="438086"/>
              </a:solidFill>
              <a:latin typeface="Georgia" pitchFamily="16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Georgia" pitchFamily="16" charset="0"/>
              </a:rPr>
              <a:t>R is used for data manipulation, statistics, and graphics. It is made up of: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operators (+  -  &lt;-  *  %*%  …) for calculations on arrays &amp; matrices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large, coherent, integrated collection of functions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facilities for making unlimited types of publication quality graphics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user written functions &amp; sets of functions (packages); 800+ contributed packages so far &amp; growing</a:t>
            </a:r>
          </a:p>
        </p:txBody>
      </p:sp>
    </p:spTree>
    <p:extLst>
      <p:ext uri="{BB962C8B-B14F-4D97-AF65-F5344CB8AC3E}">
        <p14:creationId xmlns:p14="http://schemas.microsoft.com/office/powerpoint/2010/main" val="878231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-99392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Advantages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196008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Fast** and free.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State of the art: Statistical researchers provide their methods as R packages. SPSS and SAS are   years behind R!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great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graphics.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Active user community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Excellent for simulation, programming, computer intensive analyses, etc.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Forces you to </a:t>
            </a:r>
            <a:r>
              <a:rPr lang="en-US" sz="2800" i="1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think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 about your analysis.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Interfaces with database storage software (SQL)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72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404664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Disadvantages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412727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Not user friendly @ start -  steep learning curve, minimal GUI.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No commercial support; figuring out correct methods or how to use a function on your own can be frustrating.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Easy to make mistakes and not know. 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Working with large datasets is limited by RAM!!!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Data prep &amp; cleaning can be messier &amp; more mistake prone in R vs. SPSS or SAS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Hostility on the R </a:t>
            </a:r>
            <a:r>
              <a:rPr lang="en-US" sz="2800" dirty="0" err="1">
                <a:solidFill>
                  <a:srgbClr val="000000"/>
                </a:solidFill>
                <a:latin typeface="Georgia" pitchFamily="16" charset="0"/>
                <a:cs typeface="Arial" charset="0"/>
              </a:rPr>
              <a:t>listserve</a:t>
            </a: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4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214438"/>
            <a:ext cx="7754937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03475" y="209550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>
                <a:solidFill>
                  <a:srgbClr val="000000"/>
                </a:solidFill>
                <a:cs typeface="Arial" charset="0"/>
              </a:rPr>
              <a:t>Learning R....</a:t>
            </a:r>
          </a:p>
        </p:txBody>
      </p:sp>
    </p:spTree>
    <p:extLst>
      <p:ext uri="{BB962C8B-B14F-4D97-AF65-F5344CB8AC3E}">
        <p14:creationId xmlns:p14="http://schemas.microsoft.com/office/powerpoint/2010/main" val="738412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91480" y="765175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 dirty="0">
                <a:solidFill>
                  <a:srgbClr val="000000"/>
                </a:solidFill>
                <a:cs typeface="Arial" charset="0"/>
              </a:rPr>
              <a:t>R-help </a:t>
            </a:r>
            <a:r>
              <a:rPr lang="en-US" sz="5400" dirty="0" err="1">
                <a:solidFill>
                  <a:srgbClr val="000000"/>
                </a:solidFill>
                <a:cs typeface="Arial" charset="0"/>
              </a:rPr>
              <a:t>listserve</a:t>
            </a:r>
            <a:r>
              <a:rPr lang="en-US" sz="5400" dirty="0">
                <a:solidFill>
                  <a:srgbClr val="000000"/>
                </a:solidFill>
                <a:cs typeface="Arial" charset="0"/>
              </a:rPr>
              <a:t>....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28800"/>
            <a:ext cx="344170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AU" i="1" dirty="0"/>
              <a:t>Once you appreciate that you have seriously misread the page, things will become a lot clearer. (</a:t>
            </a:r>
            <a:r>
              <a:rPr lang="en-AU" i="1" dirty="0">
                <a:hlinkClick r:id="rId4"/>
              </a:rPr>
              <a:t>2005</a:t>
            </a:r>
            <a:r>
              <a:rPr lang="en-AU" i="1" dirty="0"/>
              <a:t>) 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i="1" dirty="0"/>
              <a:t>You will need to do your homework a lot more carefully, as it seems you don't have enough knowledge to recognise the errors you are making.</a:t>
            </a:r>
            <a:r>
              <a:rPr lang="en-AU" dirty="0"/>
              <a:t> (</a:t>
            </a:r>
            <a:r>
              <a:rPr lang="en-AU" dirty="0">
                <a:hlinkClick r:id="rId5"/>
              </a:rPr>
              <a:t>2007</a:t>
            </a:r>
            <a:r>
              <a:rPr lang="en-AU" dirty="0"/>
              <a:t>)</a:t>
            </a:r>
          </a:p>
          <a:p>
            <a:pPr>
              <a:lnSpc>
                <a:spcPct val="120000"/>
              </a:lnSpc>
            </a:pPr>
            <a:r>
              <a:rPr lang="en-AU" i="1" dirty="0"/>
              <a:t>Well, don't try to use a </a:t>
            </a:r>
            <a:r>
              <a:rPr lang="en-AU" i="1" dirty="0" err="1"/>
              <a:t>Makefile</a:t>
            </a:r>
            <a:r>
              <a:rPr lang="en-AU" i="1" dirty="0"/>
              <a:t> as you do not know what you are doing. (</a:t>
            </a:r>
            <a:r>
              <a:rPr lang="en-AU" i="1" dirty="0">
                <a:hlinkClick r:id="rId6"/>
              </a:rPr>
              <a:t>2013</a:t>
            </a:r>
            <a:r>
              <a:rPr lang="en-AU" i="1" dirty="0"/>
              <a:t>) 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i="1" dirty="0"/>
              <a:t>It is user lack-of-understanding: there is no error here. (</a:t>
            </a:r>
            <a:r>
              <a:rPr lang="en-AU" i="1" dirty="0">
                <a:hlinkClick r:id="rId7"/>
              </a:rPr>
              <a:t>2013</a:t>
            </a:r>
            <a:r>
              <a:rPr lang="en-AU" i="1" dirty="0"/>
              <a:t>) 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22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91480" y="765175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 dirty="0" smtClean="0">
                <a:solidFill>
                  <a:srgbClr val="000000"/>
                </a:solidFill>
                <a:cs typeface="Arial" charset="0"/>
              </a:rPr>
              <a:t>Quick R</a:t>
            </a:r>
            <a:endParaRPr lang="en-US" sz="5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60" y="1568971"/>
            <a:ext cx="6777940" cy="464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216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91480" y="765175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 dirty="0" smtClean="0">
                <a:solidFill>
                  <a:srgbClr val="000000"/>
                </a:solidFill>
                <a:cs typeface="Arial" charset="0"/>
              </a:rPr>
              <a:t>Quick R</a:t>
            </a:r>
            <a:endParaRPr lang="en-US" sz="5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83" y="1543762"/>
            <a:ext cx="7066433" cy="45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72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Using R this week  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R-studio </a:t>
            </a:r>
            <a:r>
              <a:rPr lang="en-AU" dirty="0" smtClean="0">
                <a:hlinkClick r:id="rId2"/>
              </a:rPr>
              <a:t>http://rstudio.org/</a:t>
            </a:r>
            <a:endParaRPr lang="en-AU" dirty="0" smtClean="0"/>
          </a:p>
          <a:p>
            <a:pPr lvl="1"/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688632" cy="36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Getting the most out of the workshop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Ask questions!!! </a:t>
            </a:r>
          </a:p>
          <a:p>
            <a:r>
              <a:rPr lang="en-AU" dirty="0" smtClean="0"/>
              <a:t>Don’t sit next to someone you already know</a:t>
            </a:r>
          </a:p>
          <a:p>
            <a:r>
              <a:rPr lang="en-AU" dirty="0" smtClean="0"/>
              <a:t>Work with someone with a different skillset and different experience level</a:t>
            </a:r>
          </a:p>
          <a:p>
            <a:r>
              <a:rPr lang="en-AU" dirty="0" smtClean="0"/>
              <a:t>Use the workshop laptop</a:t>
            </a:r>
          </a:p>
          <a:p>
            <a:pPr lvl="1"/>
            <a:r>
              <a:rPr lang="en-AU" dirty="0" smtClean="0"/>
              <a:t>You will have access to your files after you leave</a:t>
            </a:r>
          </a:p>
          <a:p>
            <a:r>
              <a:rPr lang="en-AU" dirty="0" smtClean="0"/>
              <a:t>Come to the social functions</a:t>
            </a:r>
          </a:p>
          <a:p>
            <a:r>
              <a:rPr lang="en-AU" dirty="0" smtClean="0"/>
              <a:t>Ask questions!!!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4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Setting this up at home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Install R first</a:t>
            </a:r>
          </a:p>
          <a:p>
            <a:r>
              <a:rPr lang="en-AU" dirty="0" smtClean="0"/>
              <a:t>Install R studio</a:t>
            </a:r>
          </a:p>
          <a:p>
            <a:r>
              <a:rPr lang="en-AU" dirty="0" smtClean="0"/>
              <a:t>Install packages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663628" cy="388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54" y="2815870"/>
            <a:ext cx="4106354" cy="34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67544" y="46745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782638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Start up R via </a:t>
            </a: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R studio</a:t>
            </a:r>
            <a:endParaRPr lang="en-US" sz="2800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4 windows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: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Syntax – can be opened in regular txt file - saved </a:t>
            </a:r>
            <a:endParaRPr lang="en-US" sz="24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solidFill>
                  <a:srgbClr val="438086"/>
                </a:solidFill>
                <a:latin typeface="Georgia" pitchFamily="16" charset="0"/>
              </a:rPr>
              <a:t>Terminal – output &amp; temporary input - usually </a:t>
            </a: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unsaved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Data manager – details of data sets and variables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Plots </a:t>
            </a:r>
            <a:r>
              <a:rPr lang="en-US" sz="2400" dirty="0" err="1" smtClean="0">
                <a:solidFill>
                  <a:srgbClr val="438086"/>
                </a:solidFill>
                <a:latin typeface="Georgia" pitchFamily="16" charset="0"/>
              </a:rPr>
              <a:t>etc</a:t>
            </a:r>
            <a:endParaRPr lang="en-US" sz="24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8013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eorgia" pitchFamily="16" charset="0"/>
              </a:rPr>
              <a:t>R sessions are </a:t>
            </a:r>
            <a:r>
              <a:rPr lang="en-US" sz="2800" i="1">
                <a:solidFill>
                  <a:srgbClr val="000000"/>
                </a:solidFill>
                <a:latin typeface="Georgia" pitchFamily="16" charset="0"/>
              </a:rPr>
              <a:t>interactive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26" y="908720"/>
            <a:ext cx="6397348" cy="53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>
                <a:solidFill>
                  <a:srgbClr val="424456"/>
                </a:solidFill>
                <a:latin typeface="Trebuchet MS" pitchFamily="32" charset="0"/>
              </a:rPr>
              <a:t>GETTING STARTED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844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8013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739775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eorgia" pitchFamily="16" charset="0"/>
              </a:rPr>
              <a:t>How to use help in R?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R has a help system built in.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If you know which function you want help with simply use ?_______ or help(_____) with the function in the blank.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?hist.  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help(hist)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If you don’t know which function to use, then use help.search(“_______”).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help.search(“histogram”).</a:t>
            </a:r>
          </a:p>
        </p:txBody>
      </p:sp>
    </p:spTree>
    <p:extLst>
      <p:ext uri="{BB962C8B-B14F-4D97-AF65-F5344CB8AC3E}">
        <p14:creationId xmlns:p14="http://schemas.microsoft.com/office/powerpoint/2010/main" val="2589324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48680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Importing Data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778993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First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make sure your data is in an easy to read format such as space, tab or CSV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Use code: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(“ozbmi2.txt”,header=TRUE)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(“ozbmi2.txt”,na.strings=“-99”,header=TRUE)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(“ozbmi2.csv”,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sep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=“,”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000" b="1" dirty="0">
                <a:solidFill>
                  <a:srgbClr val="438086"/>
                </a:solidFill>
                <a:latin typeface="Courier New" pitchFamily="49" charset="0"/>
              </a:rPr>
              <a:t>D &lt;- read.csv(“ozbmi2.csv”, 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000" dirty="0">
              <a:solidFill>
                <a:srgbClr val="438086"/>
              </a:solidFill>
              <a:latin typeface="Courier New" pitchFamily="49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000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58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Exporting Data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92300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Tab delimited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write.table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(D, “newdata.txt”,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sep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=“\t”)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 smtClean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 dirty="0" smtClean="0">
                <a:solidFill>
                  <a:srgbClr val="000000"/>
                </a:solidFill>
                <a:latin typeface="Georgia" pitchFamily="16" charset="0"/>
              </a:rPr>
              <a:t>csv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 smtClean="0">
                <a:solidFill>
                  <a:srgbClr val="438086"/>
                </a:solidFill>
                <a:latin typeface="Courier New" pitchFamily="49" charset="0"/>
              </a:rPr>
              <a:t>write.csv(D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, “newdata.csv”)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 smtClean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 dirty="0" smtClean="0">
                <a:solidFill>
                  <a:srgbClr val="000000"/>
                </a:solidFill>
                <a:latin typeface="Georgia" pitchFamily="16" charset="0"/>
              </a:rPr>
              <a:t>Other options include writing to </a:t>
            </a:r>
            <a:r>
              <a:rPr lang="en-AU" sz="2400" dirty="0" err="1" smtClean="0">
                <a:solidFill>
                  <a:srgbClr val="000000"/>
                </a:solidFill>
                <a:latin typeface="Georgia" pitchFamily="16" charset="0"/>
              </a:rPr>
              <a:t>xls</a:t>
            </a:r>
            <a:r>
              <a:rPr lang="en-AU" sz="2400" dirty="0" smtClean="0">
                <a:solidFill>
                  <a:srgbClr val="000000"/>
                </a:solidFill>
                <a:latin typeface="Georgia" pitchFamily="16" charset="0"/>
              </a:rPr>
              <a:t>, </a:t>
            </a:r>
            <a:r>
              <a:rPr lang="en-AU" sz="2400" dirty="0" err="1" smtClean="0">
                <a:solidFill>
                  <a:srgbClr val="000000"/>
                </a:solidFill>
                <a:latin typeface="Georgia" pitchFamily="16" charset="0"/>
              </a:rPr>
              <a:t>spss</a:t>
            </a:r>
            <a:r>
              <a:rPr lang="en-AU" sz="2400" dirty="0" smtClean="0">
                <a:solidFill>
                  <a:srgbClr val="000000"/>
                </a:solidFill>
                <a:latin typeface="Georgia" pitchFamily="16" charset="0"/>
              </a:rPr>
              <a:t>, </a:t>
            </a:r>
            <a:r>
              <a:rPr lang="en-AU" sz="2400" dirty="0" err="1" smtClean="0">
                <a:solidFill>
                  <a:srgbClr val="000000"/>
                </a:solidFill>
                <a:latin typeface="Georgia" pitchFamily="16" charset="0"/>
              </a:rPr>
              <a:t>sas</a:t>
            </a:r>
            <a:r>
              <a:rPr lang="en-AU" sz="2400" dirty="0" smtClean="0">
                <a:solidFill>
                  <a:srgbClr val="000000"/>
                </a:solidFill>
                <a:latin typeface="Georgia" pitchFamily="16" charset="0"/>
              </a:rPr>
              <a:t> and other formats </a:t>
            </a: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53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2023021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#list the variables in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names(D)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 dimensions of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dim(D)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 print the first 10 rows of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head(D, n=10)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#referring to variables in D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Georgia" pitchFamily="16" charset="0"/>
              </a:rPr>
              <a:t>	#format is </a:t>
            </a:r>
            <a:r>
              <a:rPr lang="en-US" sz="2400" dirty="0" err="1">
                <a:solidFill>
                  <a:srgbClr val="000000"/>
                </a:solidFill>
                <a:latin typeface="Georgia" pitchFamily="16" charset="0"/>
              </a:rPr>
              <a:t>Object$variable</a:t>
            </a:r>
            <a:endParaRPr lang="en-US" sz="2400" dirty="0">
              <a:solidFill>
                <a:srgbClr val="000000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head(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, n=10)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66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Basic Manipulation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1951013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#You can make new variables within an existing object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D$newage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&lt;- 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*100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#Or overwrite a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&lt;- 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*100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#Or recode a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#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D$catage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ifelse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D$age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&gt; 30, </a:t>
            </a:r>
            <a:b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c("older"), c("younger"))</a:t>
            </a:r>
            <a:r>
              <a:rPr lang="en-AU" sz="2800" dirty="0">
                <a:solidFill>
                  <a:srgbClr val="438086"/>
                </a:solidFill>
                <a:latin typeface="Georgia" pitchFamily="16" charset="0"/>
              </a:rPr>
              <a:t>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8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Trebuchet MS" pitchFamily="32" charset="0"/>
              </a:rPr>
              <a:t>Describing </a:t>
            </a:r>
            <a:r>
              <a:rPr lang="en-AU" sz="4000" dirty="0">
                <a:solidFill>
                  <a:srgbClr val="42445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#Mean and variance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mean(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na.rm =TRUE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var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,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na.rm =TRUE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84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4678288" cy="1470025"/>
          </a:xfrm>
        </p:spPr>
        <p:txBody>
          <a:bodyPr>
            <a:noAutofit/>
          </a:bodyPr>
          <a:lstStyle/>
          <a:p>
            <a:pPr algn="l"/>
            <a:r>
              <a:rPr lang="en-AU" dirty="0" smtClean="0"/>
              <a:t>I work in Brisbane</a:t>
            </a:r>
            <a:br>
              <a:rPr lang="en-AU" dirty="0" smtClean="0"/>
            </a:br>
            <a:r>
              <a:rPr lang="en-AU" dirty="0" smtClean="0"/>
              <a:t>at QIMR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pPr algn="r"/>
            <a:endParaRPr lang="en-AU" dirty="0" smtClean="0">
              <a:solidFill>
                <a:schemeClr val="tx1"/>
              </a:solidFill>
            </a:endParaRPr>
          </a:p>
          <a:p>
            <a:pPr algn="r"/>
            <a:endParaRPr lang="en-AU" dirty="0">
              <a:solidFill>
                <a:schemeClr val="tx1"/>
              </a:solidFill>
            </a:endParaRPr>
          </a:p>
          <a:p>
            <a:pPr algn="r"/>
            <a:r>
              <a:rPr lang="en-AU" dirty="0" smtClean="0">
                <a:solidFill>
                  <a:schemeClr val="tx1"/>
                </a:solidFill>
              </a:rPr>
              <a:t>Sarah </a:t>
            </a:r>
            <a:r>
              <a:rPr lang="en-AU" dirty="0" err="1" smtClean="0">
                <a:solidFill>
                  <a:schemeClr val="tx1"/>
                </a:solidFill>
              </a:rPr>
              <a:t>Medland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0859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7439"/>
            <a:ext cx="3384376" cy="231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7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Trebuchet MS" pitchFamily="32" charset="0"/>
              </a:rPr>
              <a:t>Describing </a:t>
            </a:r>
            <a:r>
              <a:rPr lang="en-AU" sz="4000" dirty="0">
                <a:solidFill>
                  <a:srgbClr val="424456"/>
                </a:solidFill>
                <a:latin typeface="Trebuchet MS" pitchFamily="32" charset="0"/>
              </a:rPr>
              <a:t>data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A bit more info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summary(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summary(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[which(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D$agecat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==1)])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What about a categorical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table(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D$agecat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table(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D$agecat,D$zyg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764704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Some basic analysis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995017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dirty="0" smtClean="0">
                <a:solidFill>
                  <a:srgbClr val="000000"/>
                </a:solidFill>
                <a:latin typeface="Georgia" pitchFamily="16" charset="0"/>
              </a:rPr>
              <a:t>Correlations </a:t>
            </a: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anyone?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 smtClean="0">
                <a:solidFill>
                  <a:srgbClr val="438086"/>
                </a:solidFill>
                <a:latin typeface="Courier New" pitchFamily="49" charset="0"/>
              </a:rPr>
              <a:t>cor</a:t>
            </a:r>
            <a:r>
              <a:rPr lang="en-US" sz="2800" b="1" dirty="0" smtClean="0">
                <a:solidFill>
                  <a:srgbClr val="438086"/>
                </a:solidFill>
                <a:latin typeface="Courier New" pitchFamily="49" charset="0"/>
              </a:rPr>
              <a:t>(</a:t>
            </a:r>
            <a:r>
              <a:rPr lang="en-US" sz="2800" b="1" dirty="0" err="1" smtClean="0">
                <a:solidFill>
                  <a:srgbClr val="438086"/>
                </a:solidFill>
                <a:latin typeface="Courier New" pitchFamily="49" charset="0"/>
              </a:rPr>
              <a:t>D$wt1</a:t>
            </a:r>
            <a:r>
              <a:rPr lang="en-US" sz="2800" b="1" dirty="0" err="1" smtClean="0">
                <a:solidFill>
                  <a:srgbClr val="438086"/>
                </a:solidFill>
                <a:latin typeface="Courier New" pitchFamily="49" charset="0"/>
              </a:rPr>
              <a:t>,D$bmi1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, use="complete")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 smtClean="0">
                <a:solidFill>
                  <a:srgbClr val="438086"/>
                </a:solidFill>
                <a:latin typeface="Courier New" pitchFamily="49" charset="0"/>
              </a:rPr>
              <a:t>cor</a:t>
            </a:r>
            <a:r>
              <a:rPr lang="en-US" sz="2800" b="1" dirty="0" smtClean="0">
                <a:solidFill>
                  <a:srgbClr val="438086"/>
                </a:solidFill>
                <a:latin typeface="Courier New" pitchFamily="49" charset="0"/>
              </a:rPr>
              <a:t>(</a:t>
            </a:r>
            <a:r>
              <a:rPr lang="en-US" sz="2800" b="1" dirty="0" err="1" smtClean="0">
                <a:solidFill>
                  <a:srgbClr val="438086"/>
                </a:solidFill>
                <a:latin typeface="Courier New" pitchFamily="49" charset="0"/>
              </a:rPr>
              <a:t>D$ht1,D$bmi1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, use="complete")</a:t>
            </a:r>
          </a:p>
        </p:txBody>
      </p:sp>
    </p:spTree>
    <p:extLst>
      <p:ext uri="{BB962C8B-B14F-4D97-AF65-F5344CB8AC3E}">
        <p14:creationId xmlns:p14="http://schemas.microsoft.com/office/powerpoint/2010/main" val="1421856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Basic plots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844675"/>
            <a:ext cx="8228013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Histogram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#basic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	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hist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(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D$age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#basic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	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hist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(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D$age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, breaks=12, col=‘red’)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 Add labels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	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hist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(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D$age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, breaks=12, col='red', 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='age in 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years',main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='Histogram of age‘)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45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density(</a:t>
            </a:r>
            <a:r>
              <a:rPr lang="en-AU" sz="2600" dirty="0" err="1">
                <a:solidFill>
                  <a:srgbClr val="438086"/>
                </a:solidFill>
                <a:latin typeface="Georgia" pitchFamily="16" charset="0"/>
              </a:rPr>
              <a:t>D$age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, na.rm = "TRUE") </a:t>
            </a:r>
            <a:endParaRPr lang="en-AU" sz="2600" dirty="0" smtClean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 smtClean="0">
                <a:solidFill>
                  <a:srgbClr val="438086"/>
                </a:solidFill>
                <a:latin typeface="Georgia" pitchFamily="16" charset="0"/>
              </a:rPr>
              <a:t># </a:t>
            </a:r>
            <a:r>
              <a:rPr lang="en-AU" sz="2600" dirty="0">
                <a:solidFill>
                  <a:srgbClr val="438086"/>
                </a:solidFill>
                <a:latin typeface="Georgia" pitchFamily="16" charset="0"/>
              </a:rPr>
              <a:t>returns the density data</a:t>
            </a:r>
            <a:endParaRPr lang="en-AU" sz="2600" dirty="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3100"/>
            <a:ext cx="2965525" cy="29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53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1851001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 by 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zyg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library(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</a:t>
            </a:r>
            <a:r>
              <a:rPr lang="en-AU" sz="1600" dirty="0" smtClean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smtClean="0">
                <a:solidFill>
                  <a:srgbClr val="438086"/>
                </a:solidFill>
                <a:latin typeface="Georgia" pitchFamily="16" charset="0"/>
              </a:rPr>
              <a:t>attach(D)</a:t>
            </a: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(1,5</a:t>
            </a:r>
            <a:r>
              <a:rPr lang="en-AU" sz="1600" dirty="0" smtClean="0">
                <a:solidFill>
                  <a:srgbClr val="438086"/>
                </a:solidFill>
                <a:latin typeface="Georgia" pitchFamily="16" charset="0"/>
              </a:rPr>
              <a:t>), labels 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="Years</a:t>
            </a:r>
            <a:r>
              <a:rPr lang="en-AU" sz="1600" dirty="0" smtClean="0">
                <a:solidFill>
                  <a:srgbClr val="438086"/>
                </a:solidFill>
                <a:latin typeface="Georgia" pitchFamily="16" charset="0"/>
              </a:rPr>
              <a:t>") </a:t>
            </a: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add legend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30185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Huh what?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&gt; library(sm)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Error in library(sm) : there is no package called 'sm'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&gt; sm.density.compare(age, zyg, xlab="Years")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Error: could not find function "sm.density.compare"</a:t>
            </a:r>
          </a:p>
        </p:txBody>
      </p:sp>
    </p:spTree>
    <p:extLst>
      <p:ext uri="{BB962C8B-B14F-4D97-AF65-F5344CB8AC3E}">
        <p14:creationId xmlns:p14="http://schemas.microsoft.com/office/powerpoint/2010/main" val="1920438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Adding a package...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install.packages()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1800225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108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904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61341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3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736476" y="188913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36476" y="1419225"/>
            <a:ext cx="8228012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 by 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zyg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library(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</a:t>
            </a:r>
            <a:r>
              <a:rPr lang="en-AU" sz="1600" dirty="0" smtClean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smtClean="0">
                <a:solidFill>
                  <a:srgbClr val="438086"/>
                </a:solidFill>
                <a:latin typeface="Georgia" pitchFamily="16" charset="0"/>
              </a:rPr>
              <a:t>attach(D)</a:t>
            </a: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="Years”)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add legend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71" y="3056311"/>
            <a:ext cx="3159545" cy="29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78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92459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Final Words of Warning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7544" y="1923009"/>
            <a:ext cx="555466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“Using R is a bit akin to smoking. The beginning is difficult, one may get headaches and even gag the first few times. But in the long run</a:t>
            </a: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, it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becomes pleasurable and even addictive. Yet, deep down, for those willing to be honest, there is something not fully healthy in it.” --Francois </a:t>
            </a:r>
            <a:r>
              <a:rPr lang="en-US" sz="2800" dirty="0" err="1">
                <a:solidFill>
                  <a:srgbClr val="000000"/>
                </a:solidFill>
                <a:latin typeface="Georgia" pitchFamily="16" charset="0"/>
              </a:rPr>
              <a:t>Pinard</a:t>
            </a:r>
            <a:endParaRPr lang="en-US" sz="2800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5107" b="28051"/>
          <a:stretch/>
        </p:blipFill>
        <p:spPr bwMode="auto">
          <a:xfrm>
            <a:off x="6297364" y="3573016"/>
            <a:ext cx="2183408" cy="252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5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02" y="548680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09" y="548679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ts3.explicit.bing.net/images/thumbnail.aspx?q=1629859886054&amp;id=eca000b79957b53f6d0145be8d18320e&amp;url=http%3a%2f%2flinssky.com%2fwp-content%2fuploads%2f2011%2f06%2ffruit_ki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8187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2.mm.bing.net/images/thumbnail.aspx?q=1628496534269&amp;id=cd14f6877fe87b06f73a16af112ad53d&amp;url=http%3a%2f%2fwww.lpzoosites.org%2fartd%2fresources%2fspecies%2f106%2fNorth%2520Island%2520Brown%2520Kiw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06" y="2232658"/>
            <a:ext cx="2088232" cy="17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uitsbenefits.com/wp-content/uploads/2011/08/Baby-Kiwi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81182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4.mm.bing.net/images/thumbnail.aspx?q=1583624689603&amp;id=2f3b91fd1207b97f344e1c770338700e&amp;url=http%3a%2f%2f1.bp.blogspot.com%2f-6JbeCQGCSg8%2fTdd1sRJ4iqI%2fAAAAAAAACTM%2fK0RGW8t0h78%2fs1600%2fKiw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92696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iwifruit (Chinese characters)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0" y="4332943"/>
            <a:ext cx="2212480" cy="16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3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Morning sessions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Optional </a:t>
            </a:r>
          </a:p>
          <a:p>
            <a:pPr lvl="1"/>
            <a:r>
              <a:rPr lang="en-AU" dirty="0" smtClean="0"/>
              <a:t>Feel free to wander in and out/check email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Topics</a:t>
            </a:r>
          </a:p>
          <a:p>
            <a:pPr lvl="1"/>
            <a:r>
              <a:rPr lang="en-AU" dirty="0" smtClean="0"/>
              <a:t>Shift in response to feedback</a:t>
            </a:r>
          </a:p>
          <a:p>
            <a:pPr lvl="1"/>
            <a:r>
              <a:rPr lang="en-AU" dirty="0" smtClean="0"/>
              <a:t>Tomorrow: R intro</a:t>
            </a:r>
          </a:p>
          <a:p>
            <a:pPr lvl="1"/>
            <a:r>
              <a:rPr lang="en-AU" dirty="0" smtClean="0"/>
              <a:t>Wednesday: PCA</a:t>
            </a:r>
          </a:p>
          <a:p>
            <a:pPr lvl="1"/>
            <a:r>
              <a:rPr lang="en-AU" dirty="0" smtClean="0"/>
              <a:t>Thursday: Family Based association</a:t>
            </a:r>
          </a:p>
          <a:p>
            <a:pPr lvl="1"/>
            <a:r>
              <a:rPr lang="en-AU" dirty="0" smtClean="0"/>
              <a:t>Friday: TBA</a:t>
            </a:r>
          </a:p>
        </p:txBody>
      </p:sp>
    </p:spTree>
    <p:extLst>
      <p:ext uri="{BB962C8B-B14F-4D97-AF65-F5344CB8AC3E}">
        <p14:creationId xmlns:p14="http://schemas.microsoft.com/office/powerpoint/2010/main" val="151129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Superfast intro to </a:t>
            </a: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Linux</a:t>
            </a:r>
          </a:p>
          <a:p>
            <a:pPr>
              <a:buClrTx/>
              <a:buFontTx/>
              <a:buNone/>
            </a:pPr>
            <a:endParaRPr lang="en-AU" sz="4000" b="1" dirty="0">
              <a:solidFill>
                <a:srgbClr val="424456"/>
              </a:solidFill>
              <a:latin typeface="Trebuchet MS" pitchFamily="32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26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This year’s OS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7571184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Debian</a:t>
            </a:r>
            <a:r>
              <a:rPr lang="en-AU" dirty="0" smtClean="0"/>
              <a:t> (</a:t>
            </a:r>
            <a:r>
              <a:rPr lang="en-AU" dirty="0" err="1" smtClean="0"/>
              <a:t>linux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Free</a:t>
            </a:r>
          </a:p>
          <a:p>
            <a:pPr lvl="1"/>
            <a:r>
              <a:rPr lang="en-AU" dirty="0" smtClean="0"/>
              <a:t>Many free software packages available</a:t>
            </a:r>
          </a:p>
          <a:p>
            <a:pPr lvl="2"/>
            <a:r>
              <a:rPr lang="en-AU" dirty="0" smtClean="0"/>
              <a:t>Open office</a:t>
            </a:r>
          </a:p>
          <a:p>
            <a:pPr lvl="2"/>
            <a:r>
              <a:rPr lang="en-AU" dirty="0" smtClean="0"/>
              <a:t>R </a:t>
            </a:r>
          </a:p>
          <a:p>
            <a:pPr lvl="2"/>
            <a:r>
              <a:rPr lang="en-AU" dirty="0" smtClean="0"/>
              <a:t>PSPP</a:t>
            </a:r>
          </a:p>
          <a:p>
            <a:pPr lvl="2"/>
            <a:r>
              <a:rPr lang="en-AU" dirty="0" smtClean="0"/>
              <a:t>Terminal</a:t>
            </a:r>
          </a:p>
          <a:p>
            <a:r>
              <a:rPr lang="en-AU" dirty="0" smtClean="0"/>
              <a:t>Based on Unix </a:t>
            </a:r>
          </a:p>
          <a:p>
            <a:pPr lvl="1"/>
            <a:r>
              <a:rPr lang="en-AU" dirty="0" smtClean="0"/>
              <a:t>long and venerable history</a:t>
            </a:r>
          </a:p>
          <a:p>
            <a:pPr lvl="1"/>
            <a:r>
              <a:rPr lang="en-AU" dirty="0" smtClean="0"/>
              <a:t>http://en.wikipedia.org/wiki/Unix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781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Close but not the same…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Most basic shortcuts will work</a:t>
            </a:r>
          </a:p>
          <a:p>
            <a:pPr lvl="1"/>
            <a:r>
              <a:rPr lang="en-AU" dirty="0" err="1" smtClean="0"/>
              <a:t>crtl+C</a:t>
            </a:r>
            <a:r>
              <a:rPr lang="en-AU" dirty="0" smtClean="0"/>
              <a:t> for copy </a:t>
            </a:r>
            <a:r>
              <a:rPr lang="en-AU" dirty="0" err="1" smtClean="0"/>
              <a:t>crtl+V</a:t>
            </a:r>
            <a:r>
              <a:rPr lang="en-AU" dirty="0" smtClean="0"/>
              <a:t> for paste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Supports folder based navigation</a:t>
            </a:r>
          </a:p>
          <a:p>
            <a:r>
              <a:rPr lang="en-AU" dirty="0" smtClean="0"/>
              <a:t>/\ BIG PROBLEM is \ </a:t>
            </a:r>
            <a:r>
              <a:rPr lang="en-AU" dirty="0" err="1" smtClean="0"/>
              <a:t>vs</a:t>
            </a:r>
            <a:r>
              <a:rPr lang="en-AU" dirty="0" smtClean="0"/>
              <a:t> /</a:t>
            </a:r>
          </a:p>
          <a:p>
            <a:r>
              <a:rPr lang="en-AU" dirty="0" smtClean="0"/>
              <a:t>You will have used some version of </a:t>
            </a:r>
            <a:r>
              <a:rPr lang="en-AU" dirty="0" err="1" smtClean="0"/>
              <a:t>unix</a:t>
            </a:r>
            <a:r>
              <a:rPr lang="en-AU" dirty="0" smtClean="0"/>
              <a:t> previously</a:t>
            </a:r>
          </a:p>
          <a:p>
            <a:pPr lvl="1"/>
            <a:endParaRPr lang="en-A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6" y="4966953"/>
            <a:ext cx="7200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92" y="4966953"/>
            <a:ext cx="926670" cy="7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68" y="4966953"/>
            <a:ext cx="542313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7" y="4966953"/>
            <a:ext cx="648072" cy="7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65" y="4966953"/>
            <a:ext cx="1179828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File hygiene is very important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Files are stored in Unix format not DOS or Mac </a:t>
            </a:r>
          </a:p>
          <a:p>
            <a:pPr lvl="1"/>
            <a:r>
              <a:rPr lang="en-AU" dirty="0" smtClean="0"/>
              <a:t>Changes the line ending characters </a:t>
            </a:r>
          </a:p>
          <a:p>
            <a:pPr lvl="1"/>
            <a:r>
              <a:rPr lang="en-AU" dirty="0" smtClean="0"/>
              <a:t>Use dos2unix, unix2dos, mac2unix, unix2mac to change formats</a:t>
            </a:r>
          </a:p>
          <a:p>
            <a:pPr lvl="1"/>
            <a:r>
              <a:rPr lang="en-AU" dirty="0" smtClean="0"/>
              <a:t>Can use the file command to check format</a:t>
            </a:r>
          </a:p>
          <a:p>
            <a:r>
              <a:rPr lang="en-AU" dirty="0" smtClean="0"/>
              <a:t>Unix systems are case sensitive! </a:t>
            </a:r>
          </a:p>
          <a:p>
            <a:r>
              <a:rPr lang="en-AU" dirty="0" smtClean="0"/>
              <a:t>NO SPACES in your file/directory names!!</a:t>
            </a:r>
          </a:p>
          <a:p>
            <a:r>
              <a:rPr lang="en-AU" dirty="0" smtClean="0"/>
              <a:t>Wildcards </a:t>
            </a:r>
            <a:r>
              <a:rPr lang="en-AU" dirty="0" err="1" smtClean="0"/>
              <a:t>ie</a:t>
            </a:r>
            <a:r>
              <a:rPr lang="en-AU" dirty="0" smtClean="0"/>
              <a:t> dos2unix *.</a:t>
            </a:r>
            <a:r>
              <a:rPr lang="en-AU" dirty="0" err="1" smtClean="0"/>
              <a:t>dat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956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1130</Words>
  <Application>Microsoft Office PowerPoint</Application>
  <PresentationFormat>On-screen Show (4:3)</PresentationFormat>
  <Paragraphs>244</Paragraphs>
  <Slides>39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(Re) introduction to the OS and R Sarah Medland Boulder 2018</vt:lpstr>
      <vt:lpstr>Getting the most out of the workshop</vt:lpstr>
      <vt:lpstr>I work in Brisbane at QIMR</vt:lpstr>
      <vt:lpstr>PowerPoint Presentation</vt:lpstr>
      <vt:lpstr>Morning sessions</vt:lpstr>
      <vt:lpstr>PowerPoint Presentation</vt:lpstr>
      <vt:lpstr>This year’s OS</vt:lpstr>
      <vt:lpstr>Close but not the same…</vt:lpstr>
      <vt:lpstr>File hygiene is very important</vt:lpstr>
      <vt:lpstr>It is (relatively) easy to break a server  and very easy to break a queuing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R this week  </vt:lpstr>
      <vt:lpstr>Setting this up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QIMR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</dc:creator>
  <cp:lastModifiedBy>logstress@gmail.com</cp:lastModifiedBy>
  <cp:revision>71</cp:revision>
  <dcterms:created xsi:type="dcterms:W3CDTF">2012-03-05T00:13:09Z</dcterms:created>
  <dcterms:modified xsi:type="dcterms:W3CDTF">2018-03-05T07:29:50Z</dcterms:modified>
</cp:coreProperties>
</file>