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9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0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1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2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3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4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5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6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7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8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9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0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1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2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3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4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theme/theme25.xml" ContentType="application/vnd.openxmlformats-officedocument.theme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theme/theme26.xml" ContentType="application/vnd.openxmlformats-officedocument.theme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theme/theme27.xml" ContentType="application/vnd.openxmlformats-officedocument.theme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28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notesSlides/notesSlide26.xml" ContentType="application/vnd.openxmlformats-officedocument.presentationml.notesSlide+xml"/>
  <Override PartName="/ppt/charts/chart2.xml" ContentType="application/vnd.openxmlformats-officedocument.drawingml.chart+xml"/>
  <Override PartName="/ppt/notesSlides/notesSlide27.xml" ContentType="application/vnd.openxmlformats-officedocument.presentationml.notesSlide+xml"/>
  <Override PartName="/ppt/charts/chart3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5" r:id="rId2"/>
    <p:sldMasterId id="2147483765" r:id="rId3"/>
    <p:sldMasterId id="2147483825" r:id="rId4"/>
    <p:sldMasterId id="2147483840" r:id="rId5"/>
    <p:sldMasterId id="2147483870" r:id="rId6"/>
    <p:sldMasterId id="2147483899" r:id="rId7"/>
    <p:sldMasterId id="2147483928" r:id="rId8"/>
    <p:sldMasterId id="2147483955" r:id="rId9"/>
    <p:sldMasterId id="2147483970" r:id="rId10"/>
    <p:sldMasterId id="2147483985" r:id="rId11"/>
    <p:sldMasterId id="2147484037" r:id="rId12"/>
    <p:sldMasterId id="2147484052" r:id="rId13"/>
    <p:sldMasterId id="2147484064" r:id="rId14"/>
    <p:sldMasterId id="2147484094" r:id="rId15"/>
    <p:sldMasterId id="2147484109" r:id="rId16"/>
    <p:sldMasterId id="2147484121" r:id="rId17"/>
    <p:sldMasterId id="2147484135" r:id="rId18"/>
    <p:sldMasterId id="2147484162" r:id="rId19"/>
    <p:sldMasterId id="2147484177" r:id="rId20"/>
    <p:sldMasterId id="2147484189" r:id="rId21"/>
    <p:sldMasterId id="2147484201" r:id="rId22"/>
    <p:sldMasterId id="2147484213" r:id="rId23"/>
    <p:sldMasterId id="2147484228" r:id="rId24"/>
    <p:sldMasterId id="2147484241" r:id="rId25"/>
    <p:sldMasterId id="2147484253" r:id="rId26"/>
    <p:sldMasterId id="2147484268" r:id="rId27"/>
    <p:sldMasterId id="2147484280" r:id="rId28"/>
    <p:sldMasterId id="2147484292" r:id="rId29"/>
  </p:sldMasterIdLst>
  <p:notesMasterIdLst>
    <p:notesMasterId r:id="rId123"/>
  </p:notesMasterIdLst>
  <p:sldIdLst>
    <p:sldId id="534" r:id="rId30"/>
    <p:sldId id="441" r:id="rId31"/>
    <p:sldId id="532" r:id="rId32"/>
    <p:sldId id="490" r:id="rId33"/>
    <p:sldId id="499" r:id="rId34"/>
    <p:sldId id="382" r:id="rId35"/>
    <p:sldId id="383" r:id="rId36"/>
    <p:sldId id="384" r:id="rId37"/>
    <p:sldId id="481" r:id="rId38"/>
    <p:sldId id="492" r:id="rId39"/>
    <p:sldId id="536" r:id="rId40"/>
    <p:sldId id="537" r:id="rId41"/>
    <p:sldId id="308" r:id="rId42"/>
    <p:sldId id="538" r:id="rId43"/>
    <p:sldId id="311" r:id="rId44"/>
    <p:sldId id="304" r:id="rId45"/>
    <p:sldId id="309" r:id="rId46"/>
    <p:sldId id="540" r:id="rId47"/>
    <p:sldId id="487" r:id="rId48"/>
    <p:sldId id="386" r:id="rId49"/>
    <p:sldId id="483" r:id="rId50"/>
    <p:sldId id="263" r:id="rId51"/>
    <p:sldId id="262" r:id="rId52"/>
    <p:sldId id="376" r:id="rId53"/>
    <p:sldId id="377" r:id="rId54"/>
    <p:sldId id="484" r:id="rId55"/>
    <p:sldId id="266" r:id="rId56"/>
    <p:sldId id="270" r:id="rId57"/>
    <p:sldId id="264" r:id="rId58"/>
    <p:sldId id="265" r:id="rId59"/>
    <p:sldId id="268" r:id="rId60"/>
    <p:sldId id="288" r:id="rId61"/>
    <p:sldId id="289" r:id="rId62"/>
    <p:sldId id="302" r:id="rId63"/>
    <p:sldId id="292" r:id="rId64"/>
    <p:sldId id="293" r:id="rId65"/>
    <p:sldId id="294" r:id="rId66"/>
    <p:sldId id="580" r:id="rId67"/>
    <p:sldId id="564" r:id="rId68"/>
    <p:sldId id="565" r:id="rId69"/>
    <p:sldId id="566" r:id="rId70"/>
    <p:sldId id="567" r:id="rId71"/>
    <p:sldId id="568" r:id="rId72"/>
    <p:sldId id="313" r:id="rId73"/>
    <p:sldId id="465" r:id="rId74"/>
    <p:sldId id="510" r:id="rId75"/>
    <p:sldId id="314" r:id="rId76"/>
    <p:sldId id="315" r:id="rId77"/>
    <p:sldId id="505" r:id="rId78"/>
    <p:sldId id="506" r:id="rId79"/>
    <p:sldId id="507" r:id="rId80"/>
    <p:sldId id="316" r:id="rId81"/>
    <p:sldId id="317" r:id="rId82"/>
    <p:sldId id="318" r:id="rId83"/>
    <p:sldId id="501" r:id="rId84"/>
    <p:sldId id="524" r:id="rId85"/>
    <p:sldId id="563" r:id="rId86"/>
    <p:sldId id="323" r:id="rId87"/>
    <p:sldId id="512" r:id="rId88"/>
    <p:sldId id="486" r:id="rId89"/>
    <p:sldId id="438" r:id="rId90"/>
    <p:sldId id="560" r:id="rId91"/>
    <p:sldId id="561" r:id="rId92"/>
    <p:sldId id="562" r:id="rId93"/>
    <p:sldId id="422" r:id="rId94"/>
    <p:sldId id="509" r:id="rId95"/>
    <p:sldId id="554" r:id="rId96"/>
    <p:sldId id="555" r:id="rId97"/>
    <p:sldId id="556" r:id="rId98"/>
    <p:sldId id="558" r:id="rId99"/>
    <p:sldId id="559" r:id="rId100"/>
    <p:sldId id="545" r:id="rId101"/>
    <p:sldId id="546" r:id="rId102"/>
    <p:sldId id="570" r:id="rId103"/>
    <p:sldId id="571" r:id="rId104"/>
    <p:sldId id="572" r:id="rId105"/>
    <p:sldId id="573" r:id="rId106"/>
    <p:sldId id="574" r:id="rId107"/>
    <p:sldId id="578" r:id="rId108"/>
    <p:sldId id="543" r:id="rId109"/>
    <p:sldId id="579" r:id="rId110"/>
    <p:sldId id="520" r:id="rId111"/>
    <p:sldId id="521" r:id="rId112"/>
    <p:sldId id="531" r:id="rId113"/>
    <p:sldId id="557" r:id="rId114"/>
    <p:sldId id="522" r:id="rId115"/>
    <p:sldId id="523" r:id="rId116"/>
    <p:sldId id="514" r:id="rId117"/>
    <p:sldId id="515" r:id="rId118"/>
    <p:sldId id="529" r:id="rId119"/>
    <p:sldId id="530" r:id="rId120"/>
    <p:sldId id="576" r:id="rId121"/>
    <p:sldId id="577" r:id="rId1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 autoAdjust="0"/>
    <p:restoredTop sz="93167" autoAdjust="0"/>
  </p:normalViewPr>
  <p:slideViewPr>
    <p:cSldViewPr>
      <p:cViewPr>
        <p:scale>
          <a:sx n="73" d="100"/>
          <a:sy n="73" d="100"/>
        </p:scale>
        <p:origin x="-1063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8" d="100"/>
        <a:sy n="48" d="100"/>
      </p:scale>
      <p:origin x="0" y="2311"/>
    </p:cViewPr>
  </p:sorterViewPr>
  <p:notesViewPr>
    <p:cSldViewPr>
      <p:cViewPr>
        <p:scale>
          <a:sx n="100" d="100"/>
          <a:sy n="100" d="100"/>
        </p:scale>
        <p:origin x="-1632" y="10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84" Type="http://schemas.openxmlformats.org/officeDocument/2006/relationships/slide" Target="slides/slide55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1.xml"/><Relationship Id="rId95" Type="http://schemas.openxmlformats.org/officeDocument/2006/relationships/slide" Target="slides/slide66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105" Type="http://schemas.openxmlformats.org/officeDocument/2006/relationships/slide" Target="slides/slide76.xml"/><Relationship Id="rId113" Type="http://schemas.openxmlformats.org/officeDocument/2006/relationships/slide" Target="slides/slide84.xml"/><Relationship Id="rId118" Type="http://schemas.openxmlformats.org/officeDocument/2006/relationships/slide" Target="slides/slide89.xml"/><Relationship Id="rId126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slide" Target="slides/slide56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103" Type="http://schemas.openxmlformats.org/officeDocument/2006/relationships/slide" Target="slides/slide74.xml"/><Relationship Id="rId108" Type="http://schemas.openxmlformats.org/officeDocument/2006/relationships/slide" Target="slides/slide79.xml"/><Relationship Id="rId116" Type="http://schemas.openxmlformats.org/officeDocument/2006/relationships/slide" Target="slides/slide87.xml"/><Relationship Id="rId124" Type="http://schemas.openxmlformats.org/officeDocument/2006/relationships/presProps" Target="pres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91" Type="http://schemas.openxmlformats.org/officeDocument/2006/relationships/slide" Target="slides/slide62.xml"/><Relationship Id="rId96" Type="http://schemas.openxmlformats.org/officeDocument/2006/relationships/slide" Target="slides/slide67.xml"/><Relationship Id="rId111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14" Type="http://schemas.openxmlformats.org/officeDocument/2006/relationships/slide" Target="slides/slide85.xml"/><Relationship Id="rId119" Type="http://schemas.openxmlformats.org/officeDocument/2006/relationships/slide" Target="slides/slide90.xml"/><Relationship Id="rId127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slide" Target="slides/slide57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04" Type="http://schemas.openxmlformats.org/officeDocument/2006/relationships/slide" Target="slides/slide75.xml"/><Relationship Id="rId120" Type="http://schemas.openxmlformats.org/officeDocument/2006/relationships/slide" Target="slides/slide91.xml"/><Relationship Id="rId12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15" Type="http://schemas.openxmlformats.org/officeDocument/2006/relationships/slide" Target="slides/slide86.xml"/><Relationship Id="rId61" Type="http://schemas.openxmlformats.org/officeDocument/2006/relationships/slide" Target="slides/slide32.xml"/><Relationship Id="rId82" Type="http://schemas.openxmlformats.org/officeDocument/2006/relationships/slide" Target="slides/slide5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0.223</c:v>
                </c:pt>
                <c:pt idx="1">
                  <c:v>0.43</c:v>
                </c:pt>
                <c:pt idx="2">
                  <c:v>0.44600000000000001</c:v>
                </c:pt>
                <c:pt idx="3">
                  <c:v>0.41099999999999998</c:v>
                </c:pt>
                <c:pt idx="4">
                  <c:v>0.439000000000002</c:v>
                </c:pt>
                <c:pt idx="5">
                  <c:v>0.432</c:v>
                </c:pt>
                <c:pt idx="6">
                  <c:v>0.42899999999999999</c:v>
                </c:pt>
                <c:pt idx="7">
                  <c:v>0.41099999999999998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Australia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0.20799999999999999</c:v>
                </c:pt>
                <c:pt idx="1">
                  <c:v>0.45500000000000002</c:v>
                </c:pt>
                <c:pt idx="2">
                  <c:v>0.42399999999999999</c:v>
                </c:pt>
                <c:pt idx="3">
                  <c:v>0.39900000000000202</c:v>
                </c:pt>
                <c:pt idx="4">
                  <c:v>0.42399999999999999</c:v>
                </c:pt>
                <c:pt idx="5">
                  <c:v>0.39100000000000201</c:v>
                </c:pt>
                <c:pt idx="6">
                  <c:v>0.42099999999999999</c:v>
                </c:pt>
                <c:pt idx="7">
                  <c:v>0.371000000000001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235584"/>
        <c:axId val="129450368"/>
      </c:barChart>
      <c:catAx>
        <c:axId val="1292355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9450368"/>
        <c:crosses val="autoZero"/>
        <c:auto val="1"/>
        <c:lblAlgn val="ctr"/>
        <c:lblOffset val="100"/>
        <c:noMultiLvlLbl val="0"/>
      </c:catAx>
      <c:valAx>
        <c:axId val="12945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23558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Stature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0.223</c:v>
                </c:pt>
                <c:pt idx="1">
                  <c:v>0.43</c:v>
                </c:pt>
                <c:pt idx="2">
                  <c:v>0.44600000000000001</c:v>
                </c:pt>
                <c:pt idx="3">
                  <c:v>0.41099999999999998</c:v>
                </c:pt>
                <c:pt idx="4">
                  <c:v>0.439000000000002</c:v>
                </c:pt>
                <c:pt idx="5">
                  <c:v>0.432</c:v>
                </c:pt>
                <c:pt idx="6">
                  <c:v>0.42899999999999999</c:v>
                </c:pt>
                <c:pt idx="7">
                  <c:v>0.41099999999999998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Liberalism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0.61900000000000499</c:v>
                </c:pt>
                <c:pt idx="1">
                  <c:v>0.45600000000000002</c:v>
                </c:pt>
                <c:pt idx="2">
                  <c:v>0.36899999999999999</c:v>
                </c:pt>
                <c:pt idx="3">
                  <c:v>0.39600000000000302</c:v>
                </c:pt>
                <c:pt idx="4">
                  <c:v>0.41</c:v>
                </c:pt>
                <c:pt idx="5">
                  <c:v>0.34100000000000003</c:v>
                </c:pt>
                <c:pt idx="6">
                  <c:v>0.40500000000000003</c:v>
                </c:pt>
                <c:pt idx="7">
                  <c:v>0.32800000000000301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493632"/>
        <c:axId val="129499520"/>
      </c:barChart>
      <c:catAx>
        <c:axId val="129493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29499520"/>
        <c:crosses val="autoZero"/>
        <c:auto val="1"/>
        <c:lblAlgn val="ctr"/>
        <c:lblOffset val="100"/>
        <c:noMultiLvlLbl val="0"/>
      </c:catAx>
      <c:valAx>
        <c:axId val="129499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49363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0.61900000000000299</c:v>
                </c:pt>
                <c:pt idx="1">
                  <c:v>0.45600000000000002</c:v>
                </c:pt>
                <c:pt idx="2">
                  <c:v>0.36899999999999999</c:v>
                </c:pt>
                <c:pt idx="3">
                  <c:v>0.39600000000000202</c:v>
                </c:pt>
                <c:pt idx="4">
                  <c:v>0.41</c:v>
                </c:pt>
                <c:pt idx="5">
                  <c:v>0.34100000000000003</c:v>
                </c:pt>
                <c:pt idx="6">
                  <c:v>0.40500000000000003</c:v>
                </c:pt>
                <c:pt idx="7">
                  <c:v>0.32800000000000201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Australia</c:v>
                </c:pt>
              </c:strCache>
            </c:strRef>
          </c:tx>
          <c:invertIfNegative val="0"/>
          <c:cat>
            <c:strRef>
              <c:f>Sheet1!$A$2:$A$9</c:f>
              <c:strCache>
                <c:ptCount val="8"/>
                <c:pt idx="0">
                  <c:v>Spouses</c:v>
                </c:pt>
                <c:pt idx="1">
                  <c:v>Mother-Dau</c:v>
                </c:pt>
                <c:pt idx="2">
                  <c:v>Mother-Son</c:v>
                </c:pt>
                <c:pt idx="3">
                  <c:v>Father-Dau</c:v>
                </c:pt>
                <c:pt idx="4">
                  <c:v>Father-Son</c:v>
                </c:pt>
                <c:pt idx="5">
                  <c:v>Male sibs</c:v>
                </c:pt>
                <c:pt idx="6">
                  <c:v>Female Sibs</c:v>
                </c:pt>
                <c:pt idx="7">
                  <c:v>M-F Sibs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0.68300000000000005</c:v>
                </c:pt>
                <c:pt idx="1">
                  <c:v>0.46899999999999997</c:v>
                </c:pt>
                <c:pt idx="2">
                  <c:v>0.40899999999999997</c:v>
                </c:pt>
                <c:pt idx="3">
                  <c:v>0.437000000000001</c:v>
                </c:pt>
                <c:pt idx="4">
                  <c:v>0.443</c:v>
                </c:pt>
                <c:pt idx="5">
                  <c:v>0.42299999999999999</c:v>
                </c:pt>
                <c:pt idx="6">
                  <c:v>0.48799999999999999</c:v>
                </c:pt>
                <c:pt idx="7">
                  <c:v>0.40799999999999997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9559168"/>
        <c:axId val="32461184"/>
      </c:barChart>
      <c:catAx>
        <c:axId val="12955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32461184"/>
        <c:crosses val="autoZero"/>
        <c:auto val="1"/>
        <c:lblAlgn val="ctr"/>
        <c:lblOffset val="100"/>
        <c:noMultiLvlLbl val="0"/>
      </c:catAx>
      <c:valAx>
        <c:axId val="32461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2955916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  US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DZM</c:v>
                </c:pt>
                <c:pt idx="1">
                  <c:v>DZF</c:v>
                </c:pt>
                <c:pt idx="2">
                  <c:v>DZMF</c:v>
                </c:pt>
                <c:pt idx="3">
                  <c:v>MZM</c:v>
                </c:pt>
                <c:pt idx="4">
                  <c:v>MZF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0.48299999999999998</c:v>
                </c:pt>
                <c:pt idx="1">
                  <c:v>0.502</c:v>
                </c:pt>
                <c:pt idx="2">
                  <c:v>0.432</c:v>
                </c:pt>
                <c:pt idx="3">
                  <c:v>0.85000000000000098</c:v>
                </c:pt>
                <c:pt idx="4">
                  <c:v>0.85500000000000098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Australia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DZM</c:v>
                </c:pt>
                <c:pt idx="1">
                  <c:v>DZF</c:v>
                </c:pt>
                <c:pt idx="2">
                  <c:v>DZMF</c:v>
                </c:pt>
                <c:pt idx="3">
                  <c:v>MZM</c:v>
                </c:pt>
                <c:pt idx="4">
                  <c:v>MZF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0.41499999999999998</c:v>
                </c:pt>
                <c:pt idx="1">
                  <c:v>0.501</c:v>
                </c:pt>
                <c:pt idx="2">
                  <c:v>0.441</c:v>
                </c:pt>
                <c:pt idx="3">
                  <c:v>0.87200000000000399</c:v>
                </c:pt>
                <c:pt idx="4">
                  <c:v>0.82700000000000096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906752"/>
        <c:axId val="130920832"/>
      </c:barChart>
      <c:catAx>
        <c:axId val="1309067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0920832"/>
        <c:crosses val="autoZero"/>
        <c:auto val="1"/>
        <c:lblAlgn val="ctr"/>
        <c:lblOffset val="100"/>
        <c:noMultiLvlLbl val="0"/>
      </c:catAx>
      <c:valAx>
        <c:axId val="130920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090675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5" Type="http://schemas.openxmlformats.org/officeDocument/2006/relationships/image" Target="../media/image46.png"/><Relationship Id="rId4" Type="http://schemas.openxmlformats.org/officeDocument/2006/relationships/image" Target="../media/image4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69A5F1-05E3-4E78-8238-2C6FB7933358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D5984-44DD-4DEA-9325-D386017163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738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20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306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Astonishing</a:t>
            </a:r>
            <a:r>
              <a:rPr lang="en-US" baseline="0" dirty="0" smtClean="0"/>
              <a:t> intellectual curiosity:  3-volume biography by his graduate student (Karl Pearson).   Self-styled “gentleman”</a:t>
            </a:r>
          </a:p>
          <a:p>
            <a:r>
              <a:rPr lang="en-US" baseline="0" dirty="0" smtClean="0"/>
              <a:t>i.e. didn’t need to earn his living.  Could afford to do research. Many interests:  numbers (devised vest with grid of pockets to accumulate contingency table from observations);  finger-prints; composite photographs;  family history (pedigree methods); statistics (devised correlation coefficient);</a:t>
            </a:r>
          </a:p>
          <a:p>
            <a:r>
              <a:rPr lang="en-US" baseline="0" dirty="0" smtClean="0"/>
              <a:t>Measured family resemblance;  collected first “twin” data (though Augustine hit on the method in the 4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Cent. Ch. 5 of </a:t>
            </a:r>
            <a:r>
              <a:rPr lang="en-US" baseline="0" dirty="0" err="1" smtClean="0"/>
              <a:t>Civitas</a:t>
            </a:r>
            <a:r>
              <a:rPr lang="en-US" baseline="0" dirty="0" smtClean="0"/>
              <a:t> Dei.)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3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667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7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AE9C-9B94-49DD-A985-54D9FA30A6C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19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0AE9C-9B94-49DD-A985-54D9FA30A6C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6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7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080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327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88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422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82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71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950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335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68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Notice: effects of</a:t>
            </a:r>
            <a:r>
              <a:rPr lang="en-US" baseline="0" dirty="0" smtClean="0"/>
              <a:t> mother and father equal; correlations for sibs close to parents;</a:t>
            </a:r>
          </a:p>
          <a:p>
            <a:r>
              <a:rPr lang="en-US" baseline="0" dirty="0" smtClean="0"/>
              <a:t>Slight correlation between mates (</a:t>
            </a:r>
            <a:r>
              <a:rPr lang="en-US" baseline="0" dirty="0" err="1" smtClean="0"/>
              <a:t>assortative</a:t>
            </a:r>
            <a:r>
              <a:rPr lang="en-US" baseline="0" dirty="0" smtClean="0"/>
              <a:t> mating).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303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Compare with stature:  notice how much greater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assortative</a:t>
            </a:r>
            <a:r>
              <a:rPr lang="en-US" baseline="0" dirty="0" smtClean="0"/>
              <a:t> mating.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043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43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785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150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387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6662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519EDF-26E0-4077-A7D6-7F8E5F6B22DD}" type="slidenum">
              <a:rPr lang="en-US" smtClean="0">
                <a:latin typeface="Times New Roman" pitchFamily="18" charset="0"/>
              </a:rPr>
              <a:pPr/>
              <a:t>44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953" y="692326"/>
            <a:ext cx="4530540" cy="3416302"/>
          </a:xfrm>
          <a:ln cap="flat"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501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A0840F-5498-4940-AB67-79FE8297A6C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934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2310D-B276-4156-907C-E3473AD5D2B2}" type="slidenum">
              <a:rPr lang="en-US" smtClean="0">
                <a:latin typeface="Times New Roman" pitchFamily="18" charset="0"/>
              </a:rPr>
              <a:pPr/>
              <a:t>47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 cap="flat"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78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2953" y="692326"/>
            <a:ext cx="4530540" cy="3416302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16761C-CDB8-4F3F-899F-F486C75A96FE}" type="slidenum">
              <a:rPr lang="en-US" smtClean="0">
                <a:latin typeface="Times New Roman" pitchFamily="18" charset="0"/>
              </a:rPr>
              <a:pPr/>
              <a:t>48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283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2953" y="692326"/>
            <a:ext cx="4530540" cy="3416302"/>
          </a:xfrm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E665B-B5CF-453F-A764-3D4F33E3B851}" type="slidenum">
              <a:rPr lang="en-US" smtClean="0">
                <a:latin typeface="Times New Roman" pitchFamily="18" charset="0"/>
              </a:rPr>
              <a:pPr/>
              <a:t>52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798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2953" y="692326"/>
            <a:ext cx="4530540" cy="341630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053958-D16B-426E-A724-BF348C8157EC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583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4537" cy="341630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4C25E-07D9-46FD-A22A-135FF8EA1858}" type="slidenum">
              <a:rPr lang="en-US" smtClean="0">
                <a:latin typeface="Times New Roman" pitchFamily="18" charset="0"/>
              </a:rPr>
              <a:pPr/>
              <a:t>54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4956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4537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AU" altLang="en-US" smtClean="0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370F8FE-A699-4F35-8A13-18631E66EF14}" type="slidenum">
              <a:rPr lang="en-US" altLang="en-US">
                <a:solidFill>
                  <a:prstClr val="black"/>
                </a:solidFill>
              </a:rPr>
              <a:pPr/>
              <a:t>57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7F0245-39A3-4AD8-B7E0-56E105F4C488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99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52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541ED-F62C-410F-82EE-10056A9F7C67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688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080BE0-E281-4781-967D-B817DB6ED30F}" type="slidenum">
              <a:rPr lang="en-US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693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C19C7-342A-44A4-8074-B716B2259A5A}" type="slidenum">
              <a:rPr lang="en-US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755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4460D5-D238-4EE3-80A4-D041EA906A45}" type="slidenum">
              <a:rPr lang="en-US" smtClean="0">
                <a:solidFill>
                  <a:srgbClr val="000000"/>
                </a:solidFill>
              </a:rPr>
              <a:pPr/>
              <a:t>69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98575" y="796925"/>
            <a:ext cx="4260850" cy="319563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56100"/>
            <a:ext cx="5029200" cy="4133850"/>
          </a:xfrm>
          <a:noFill/>
          <a:ln/>
        </p:spPr>
        <p:txBody>
          <a:bodyPr wrap="square" lIns="94748" tIns="47374" rIns="94748" bIns="47374"/>
          <a:lstStyle/>
          <a:p>
            <a:pPr eaLnBrk="1" hangingPunct="1"/>
            <a:r>
              <a:rPr lang="de-DE" smtClean="0">
                <a:cs typeface="Times New Roman" pitchFamily="18" charset="0"/>
              </a:rPr>
              <a:t>In a GWA the Genome which contains xx SNPs is examined using … SNPs</a:t>
            </a:r>
            <a:endParaRPr lang="de-DE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82F93F-F81A-4A93-ADE5-CB981EF79AA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4537" cy="34163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C2BC5-7D07-4FD4-B3CB-082B8D08BF7F}" type="slidenum">
              <a:rPr lang="en-US" smtClean="0">
                <a:solidFill>
                  <a:prstClr val="black"/>
                </a:solidFill>
                <a:latin typeface="Times New Roman" pitchFamily="18" charset="0"/>
              </a:rPr>
              <a:pPr/>
              <a:t>77</a:t>
            </a:fld>
            <a:endParaRPr lang="en-US" smtClean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7582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84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62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62953" y="692326"/>
            <a:ext cx="4530540" cy="3416302"/>
          </a:xfrm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F85BC3-8D65-4BB2-97C5-B12059AFB588}" type="slidenum">
              <a:rPr lang="en-US" smtClean="0">
                <a:latin typeface="Times New Roman" pitchFamily="18" charset="0"/>
              </a:rPr>
              <a:pPr/>
              <a:t>15</a:t>
            </a:fld>
            <a:endParaRPr lang="en-US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465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0BEF4-0371-4B7A-876F-F641FA8193E8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22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D5984-44DD-4DEA-9325-D3860171630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204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2287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7044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7315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1703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9979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822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257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1604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3661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6444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0102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0303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28592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5233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590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834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7122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6737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97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B32A80-2B7E-45D1-AAD9-925F761EDEBB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66789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9191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841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8012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1026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4099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038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039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04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B96B94D-AD50-48A7-ACEA-3C7CE9DA0923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381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EBD950-5D3A-496E-AD43-C6DBE1C571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27743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6F933-FC09-4C98-B730-D6A40459767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464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E1701-9F87-4D0A-83B0-C22D08EC1B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873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48F29-52E2-4C78-87F8-B256244FDD7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4976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CC7E4-A9F1-4BD0-B887-B3AA69C543D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6433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BCF3A5-FEBA-415A-843A-2EE0E4687D3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6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CFD6D-9C5D-4D26-BDAC-1DD5C1381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25624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C9F9B-E8BD-436B-BD05-9F951EDA5F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1038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47D569-4FA9-401E-8686-5E292D2D866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7338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6B6CC2-C657-44BA-A337-89B154DFE6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3794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151E5D-A088-4049-8203-9546215DEA0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32863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105BA8-CBE7-44DF-92F3-71A79EF1F9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139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02F7A56-E6EB-4CD8-8B0E-3AEAF5033C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417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376FCC-37A0-4461-B95D-1F6743A6D4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0020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3A95B441-1410-4868-8FA5-CC5D957C1989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510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CB623C-950E-460E-82EA-97D47AC7DD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6241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DCFFC-07DD-498E-B21F-E8D4755CD4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31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930F4-6FE4-4AF0-BCEB-E5A3661E49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1621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5354C-70AC-401F-BBE7-BBDEC530A4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7747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E63A4-2F94-4D4E-8DF3-8E6483C05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91950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AF8BE-5F2C-485A-A853-F8BDA13DA3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9356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B681E-07F9-430D-AA44-0E072033C2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3696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B7DC2-9D43-4331-A339-BC41CC13D4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999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95A3D-BB68-469A-BF4C-E4629055131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2527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192A6-EF79-43E6-8D67-35A4C1AB90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4472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568A7-B093-4D6C-9441-BACE3EFB17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52239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402C9-FB57-4C3B-8F92-E52B0D8697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1362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91D168A-0D95-4F88-8DFE-8788C0C5C391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77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33DAF-341F-4F31-815F-E746486D10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56101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868ACC-A88A-4C3E-8093-1336D3161F4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04138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5BC517-E91A-404D-A835-B97A0BD52B4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6245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61EEF-A55C-4432-A894-CF0D3AFF416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9423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C00A86-3AAA-4961-A9B9-22E1DF3BF5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15830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10EA40-B35E-42A7-8460-12E90BF037D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86910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959C4-BCAA-4C12-9CF7-D7922A35234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4464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0B5DE-41E9-4A41-BAD9-07FDA7DBFD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1110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132EB3-3728-4A28-8670-ACF64518B59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46442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86830B-7D25-4212-8757-9A0B61A7EBC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480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5DFC4-2409-47C4-8981-17DA18022BF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9725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9AED1-D9C3-4524-BB68-E015AA9C68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0606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35A8D48-D968-4A0B-9366-40E1A67895C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168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B4076DF-8415-4F5F-B896-5AD45539060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84168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E446674-5C69-48D2-832E-6D84CEA9C3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95001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F8B004-5A63-40B9-B994-F97066ACDD38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723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D0593F-9D9A-4173-9A3E-7DE5556E5D8D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477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CBEED-6C2E-4D85-88EF-EFB580D52430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0257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9E87E-CE74-493A-B52B-8ABB50FB481D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1285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BD8B4-1E00-44B0-AFD5-DEB398482BCD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594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66F70-FD8F-4309-A497-FE1C1D350C00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7676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3458C-6FDD-45B8-BE87-243149C6211F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44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5FAB3-083E-4158-B0C2-133C468A9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16541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32E17-21FE-496C-A0E3-AE513B2FA564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89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97D96-4288-4B4E-92CB-4766A9EB67E7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6125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300797-8D9A-48DD-8C50-DE1C787315CB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4862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6D1467-A6AD-474F-93F9-D94A4F7C369D}" type="slidenum">
              <a:rPr lang="en-AU" altLang="en-US">
                <a:solidFill>
                  <a:srgbClr val="000000"/>
                </a:solidFill>
              </a:rPr>
              <a:pPr/>
              <a:t>‹#›</a:t>
            </a:fld>
            <a:endParaRPr lang="en-AU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5150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" name="Rectangle 1028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1029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1030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0" name="Rectangle 1031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032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1033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8" name="Rectangle 1034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1035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036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037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14" name="Rectangle 1038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5" name="Rectangle 1039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16" name="Rectangle 104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794AE71B-4D73-4DD3-A66D-84E204068E37}" type="slidenum">
              <a:rPr lang="en-US" alt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9125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31970-47FC-4E73-AE63-C6A1CAB3DC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9321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61817D-1EBB-4372-8265-AA42D2A10A2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5075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C5EADF-7702-493A-BB80-73C19AE29F8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3681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9B092-9FDF-43E1-A660-61126FA7B3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43422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CB92B-DE45-4292-B541-BD23CF91372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695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D582D-B9B3-4783-A802-2F95CDAED0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6401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DCE30-092E-4B18-8ED1-4516160BD61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92070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C313F-9943-4ADD-A122-14699B2439A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4356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CE22B-DB0B-4297-925B-6FF727C3A04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14824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7DEA-FFBD-436C-B507-9B760EF96FE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0821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8383AD-90DA-4957-80BE-BD8F81894CE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8164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61AD4-6004-4990-8E42-98476BCBB3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47457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8618-5803-4556-B614-BADDA83095B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63950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59A37-4C47-4399-9403-1BC1FF5A8A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6542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1091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99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BBD2-CA90-4C10-ADEB-25646EE30D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927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62066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0067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533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2057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5845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30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2363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27577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8323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8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CAE52-2C52-4E85-BC09-05F1D27B41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5698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1517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932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C67CF-4BD3-406B-A053-2300104F5BEA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2332D-6B22-4F78-8DE2-AB9FBCF44B10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376657255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B5961-D896-4800-A608-3A4AF742AF8F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63707-C823-4D53-9D46-F4988B11515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88521591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6E5DB5-03A6-4393-B0C5-7D5BAEDBFF93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61AD3-E720-4C68-BF82-F635CAC68492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20958453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60F20-2AAF-4B65-894B-0F441D8CAA8D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9417C1-A2C7-49E8-B1D7-A18C2C96A231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77262321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A0B1-AD73-4BD9-BF73-73794A8617DA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3426D-C198-4FBE-BB43-A60B807EC74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4154479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3627F-9B71-4850-8A42-56258F3452A8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D3CD2-360A-43FC-B9C6-9D841EB44967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211536230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7BB59-CE04-46C6-BB16-18EDA0ACA6E3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3445E-1535-44B8-BEF2-24E2F53506AD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9908885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1AB55A-A577-4EDA-8B9E-1C99658B6771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8CBC-EC6B-4122-AA1A-3E12AD97EBA9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806035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DFC6D-2132-429B-BE26-822CEF474F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80843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560F7-D6AF-46B5-8A3C-87CEBC2D9474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9B7C3-760C-4807-9AC9-C84479610DDE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38046190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560CD-719C-4941-9564-99FB59158B72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27082D-11F6-48D3-9A96-B0DC7839ABB8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29701672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552CC-6ADF-4F9A-9230-807FA214389B}" type="datetime1">
              <a:rPr lang="en-US" altLang="zh-CN"/>
              <a:pPr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D298A-2F4B-4E0C-B9A7-AC726C42E5D5}" type="slidenum">
              <a:rPr lang="en-AU" altLang="zh-CN"/>
              <a:pPr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199824578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rgbClr val="1C1C1C"/>
                </a:solidFill>
              </a:defRPr>
            </a:lvl1pPr>
          </a:lstStyle>
          <a:p>
            <a:pPr>
              <a:defRPr/>
            </a:pPr>
            <a:fld id="{035E9B60-3750-4F25-9777-E5A7E569C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615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326C1-8B15-4FD4-8262-7F06A9257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671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2552D-7488-4C35-AD09-7B21E77814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5919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EBFDAA-5028-4894-A31B-D636418A5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0104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0D974-4F13-4A83-A14F-F1BBB1E4B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806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74AFF-9327-478A-AED8-AC90F69491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3509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EDC08-8025-403C-84CB-D2E5145127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21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E1BE5-000C-4477-8E88-4C430859E8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5976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6B370-0535-4140-8C2F-E9F5014AC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6310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0F278-B26E-4B48-AA85-B0A4649F0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3309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F66DD-6FAE-469F-90F1-4B840A7BC2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2859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F17863-6776-41A4-9B2C-9B1051B0B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19941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F7481-399F-4215-A821-A52627FB65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4676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50938" y="617538"/>
            <a:ext cx="7804150" cy="5514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83F46-1ED8-44B1-A717-E45E96A7B3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31909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407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7577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99607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21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DA92D5-CD1E-47EB-8E44-3752097A5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5650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0504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5272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653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4447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2416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2550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60190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3230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2767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431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FFE756-653D-47E9-9D36-96B3473304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0922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1066848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1829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7227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30365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2281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6708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6C3C18-763F-4EF3-828B-DAEB6F6494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5934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4EB4FE-A8A1-4D15-9DE8-ED3331AD23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9084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A6BC1-9F35-47C4-86E6-C409CEC1E5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999915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F72B9-43C5-48CC-93AF-C46151B68C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254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86ADA0-996A-44B0-9DFA-B9785841A1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52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B722CC-377D-401A-9C78-62CAC9024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73729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9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9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682C6-A231-4FBD-B99C-576EC52B395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14896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4DA8E-9A41-486E-8752-6142CB363D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6828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08035-B16D-432F-98D4-67B1B1BC3F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925489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02ED1-C2EE-40A3-89B0-5334825208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597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3163" y="-2039877"/>
            <a:ext cx="7772400" cy="452431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974E3E-622A-4B0A-AC80-D5D7414625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550852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089-C13D-4FF3-8546-2CEB391480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6163828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4C7B-04CE-45A7-AE17-060B74F5F4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665960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5F3-763E-448E-B22A-E6EA8933E2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1235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4BB2-2225-465D-94E1-52179655D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850729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502C-587B-4A40-B396-C344857751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0085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DB32A80-2B7E-45D1-AAD9-925F761EDEBB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495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E6E-C2C6-4849-9755-1173CCF19B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987826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BE2C-D8A3-4315-8862-DB17E1C495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206094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570B-B9B1-43B7-88A6-776B7042A2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709272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585F-AEAD-43A1-AD08-63C3F17D2B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756627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B599-55EA-4977-90FD-32D4C67205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5043796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B5AC1A-B71C-4642-8691-A3DA81116C6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27FAC-7FFD-4648-B1E8-EF07CA63DE21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8405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F2AC0-64A6-4EB8-B521-DD893B9E4C41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7900B-4E9C-40F0-ADD6-4804669B2AF8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245858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2FCB5-9494-46DC-A082-6CE2BB2039E4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76031-025E-441D-BB44-31E004C9EC8B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52634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F9DC-0576-4763-93D4-0443F7168C4C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C40D3-AB99-4E2A-BC7C-7B28C70F5A80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1356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6A169-1612-44E3-9A4F-A0BF4AEA91A0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31F09-EB84-4BC0-A05B-6BAD68EE3EC8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6640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CFD6D-9C5D-4D26-BDAC-1DD5C138163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34181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F8747-A16C-466E-A644-1549136F3734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F2FF2-578C-422D-B106-E77408C6B9B7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36082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F9F99-3980-4F60-9645-48DCD1FB50BF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F4A4C-687A-4CBA-90A2-261B78A64886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8237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782C2-72D1-4BE5-AF06-D108542775ED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FD7B-12D0-4B77-8E85-958099519287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21948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4CAF9-317A-470F-818E-E60B52D398C4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20DC4-D439-4ECB-A1C1-FF1720F5F3D1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77045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D195C5-CC0F-490A-9CB9-CE3B658D9C4C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05B455-9B54-48CB-B8CF-D29E493C293C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37851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A787D-64BC-4001-868A-A93ED06E34BC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FDE68-A8BF-4867-9332-74CC26C1C253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0180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3163" y="1052513"/>
            <a:ext cx="7772400" cy="1431925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D974E3E-622A-4B0A-AC80-D5D7414625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5668980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C0089-C13D-4FF3-8546-2CEB3914805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575382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44C7B-04CE-45A7-AE17-060B74F5F4F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936322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335F3-763E-448E-B22A-E6EA8933E27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6123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D930F4-6FE4-4AF0-BCEB-E5A3661E49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39211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4BB2-2225-465D-94E1-52179655D86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332212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4502C-587B-4A40-B396-C344857751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757504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23E6E-C2C6-4849-9755-1173CCF19B1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7850150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FBE2C-D8A3-4315-8862-DB17E1C495B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01189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4570B-B9B1-43B7-88A6-776B7042A2F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66257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5585F-AEAD-43A1-AD08-63C3F17D2B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211528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9B599-55EA-4977-90FD-32D4C67205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67372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A3AA2D4-952A-4ACB-A4DA-31995749354A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93836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7C09B-2520-48D2-BD5F-AE94C10314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8913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BC5355-51E1-47B5-BD4D-C69ACE285EE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498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33DAF-341F-4F31-815F-E746486D10E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9001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7B8FD-1CF2-4C13-8FBC-83AB7F9098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39221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DBC513-D8D2-427E-8ECC-6C5092DDE0A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37017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0DAD8-9DF7-4A61-92D5-A8423F0BDCE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86366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E6845-6514-4362-9598-DDD2F81E01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7685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DEC54B-0669-43C4-8D6A-BFD2D1786CF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619360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AF450-762E-4511-B3D7-A9B35A6CDA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92114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0A66-F967-45F7-9756-30493E74F0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31668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B38839-C64A-4584-BAE6-E89C361628B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21931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0B864A4-2034-450E-8726-6222032EAFB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0029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D3FAC5E-142C-4F4A-92AA-C4AF9B78BD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1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9AED1-D9C3-4524-BB68-E015AA9C68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3912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DEBCD88-E8D8-47C4-ABD3-EB9A112728C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528069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B83C3-0D09-4100-BEFA-CED275E760B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A1AB-C788-4A63-B90A-20FAA3278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66798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A2748-9870-4569-BBE3-29B323D6DD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15905-FC0B-4DC5-8C70-E42E6A9B322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03690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810A-A5E1-4981-AD92-A64B143DC47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DE72-F0C7-46B6-B804-62915D10FB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52684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A890A-1DAB-45FC-8766-68A8CA09D7E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6CE3E8-FF78-4F51-897E-2ADA9C8E35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31953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454C1-1E3B-47FB-8053-E9D6B595942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69A1C-4A94-4D57-BA71-633450BC99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1188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28BBB-A5FF-4C31-A28C-F41C62D22F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29F1E-11CA-46D0-B1F4-7548C46745B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1400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4FF22-8BD9-4F3D-A4AD-11AC794A93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0E60C-2C8E-4863-A89A-EB407094C2F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010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C7015-DE9E-4544-BAB5-F3C9FD43AC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3EB97-580F-446D-BD97-187F975093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3741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E0D8B-CAAD-49DB-96EB-373A1A601CA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0F968E-EE14-4DA5-B618-2298AE6441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759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F5FAB3-083E-4158-B0C2-133C468A99D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33232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21880-B994-400E-85C6-0988E1BDCD5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5C044-DF9D-4AF5-9157-8C60C435AF3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57905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C9C810-1929-4B3F-BAC2-603377C8E06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CB92B-3EF2-47DD-8773-1FE57922F2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325881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64EC6-A7AC-4C49-9014-04CA38E28D5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075805"/>
      </p:ext>
    </p:extLst>
  </p:cSld>
  <p:clrMapOvr>
    <a:masterClrMapping/>
  </p:clrMapOvr>
  <p:transition spd="med">
    <p:zoom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772850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8226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4825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39236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53970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87715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735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FD582D-B9B3-4783-A802-2F95CDAED01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46524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354720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56979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9566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98971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3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DA8C1-2128-4893-8906-4DB16C38844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40121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0832B-8807-44B7-8C6C-7554F7910081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99556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4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FEC3-5759-4C25-989C-A3715D6F4353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938565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DB32B-3480-4255-8FDE-0E302569BCC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53215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AEB77-585A-4357-9917-0B7D0AF515C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599079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4AF9E-2AC4-4FEC-9D55-6D273686794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202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ABBD2-CA90-4C10-ADEB-25646EE30DC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3655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40CE20-579A-4F35-9970-9855B21ED61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900222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E5FD9-A5C5-47D8-8C19-DF632096D42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29741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8AC08-6925-4B82-A6DD-6E4827CAF458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93522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FE003-A086-4A3D-8C35-A3F40A9D45EC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09529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034EE-B44C-45D5-8924-15ACD0377D0D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69500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3FD57-450D-4757-B6D5-6F80CBA93E2A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08782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BC5C7-926D-486C-8D87-E369F57D7F07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77091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8EBC2-A723-4064-9713-3CE32E5A0042}" type="slidenum">
              <a:rPr lang="en-A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94464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92216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382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CAE52-2C52-4E85-BC09-05F1D27B41D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59838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799626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50162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573174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06720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35843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196524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3175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69301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62455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25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1DFC6D-2132-429B-BE26-822CEF474F0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4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4092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53919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552272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665633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427365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38347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5801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7925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993030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246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3E1BE5-000C-4477-8E88-4C430859E87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63550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1664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3594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456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619192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66187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9504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4295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26204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620836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24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6DA92D5-CD1E-47EB-8E44-3752097A5F9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02982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542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EFFE756-653D-47E9-9D36-96B3473304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1093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2B722CC-377D-401A-9C78-62CAC9024B6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51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6EC015-F657-4340-B99F-F566BA6660D0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768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F7A3-55FC-41D3-ABFC-9AED3A4FE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4372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E264-DF36-486A-85FF-BD495729E0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5544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8D51-7220-4A46-A58B-FF47DE468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6519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C13A-83F1-4EFE-9863-B6364EE4B4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88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1CFE-0FC1-4311-AC7B-B90D81FBB5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626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70BA-935F-4892-96C8-D2027E182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4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DA130-925E-4BDD-9004-BF7F24F17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9382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DB92-0D9B-4F57-A830-5A7066EA8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202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37B-7E69-4E8F-BBE9-1A423FCCF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5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0BCF5-9397-4630-ADE4-C386026CE2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020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9943F-63B4-4EEF-BA7A-E99C46ABE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921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3A248A-256E-442A-903A-6CDBE01C8C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9781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9CAC8E-99FD-4D32-8D18-B45E8AE65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5533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6EC015-F657-4340-B99F-F566BA6660D0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0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F7A3-55FC-41D3-ABFC-9AED3A4FE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313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E264-DF36-486A-85FF-BD495729E0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89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8D51-7220-4A46-A58B-FF47DE468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31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C13A-83F1-4EFE-9863-B6364EE4B4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783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1CFE-0FC1-4311-AC7B-B90D81FBB5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996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70BA-935F-4892-96C8-D2027E182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1270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DA130-925E-4BDD-9004-BF7F24F17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121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DB92-0D9B-4F57-A830-5A7066EA8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88929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37B-7E69-4E8F-BBE9-1A423FCCF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968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0BCF5-9397-4630-ADE4-C386026CE2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847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9943F-63B4-4EEF-BA7A-E99C46ABE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0154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3A248A-256E-442A-903A-6CDBE01C8C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466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9CAC8E-99FD-4D32-8D18-B45E8AE65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625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4099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4100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1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4103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04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  <p:sp>
          <p:nvSpPr>
            <p:cNvPr id="4107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10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1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altLang="en-US">
              <a:solidFill>
                <a:srgbClr val="1C1C1C"/>
              </a:solidFill>
            </a:endParaRPr>
          </a:p>
        </p:txBody>
      </p:sp>
      <p:sp>
        <p:nvSpPr>
          <p:cNvPr id="4112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6EC015-F657-4340-B99F-F566BA6660D0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501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49F7A3-55FC-41D3-ABFC-9AED3A4FE99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48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EE264-DF36-486A-85FF-BD495729E03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976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8D51-7220-4A46-A58B-FF47DE46871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45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4C13A-83F1-4EFE-9863-B6364EE4B4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637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591CFE-0FC1-4311-AC7B-B90D81FBB5F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7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6E70BA-935F-4892-96C8-D2027E1823B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14614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8DA130-925E-4BDD-9004-BF7F24F173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694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63DB92-0D9B-4F57-A830-5A7066EA88F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8618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B937B-7E69-4E8F-BBE9-1A423FCCF4D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8310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617538"/>
            <a:ext cx="1951038" cy="5514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617538"/>
            <a:ext cx="5700712" cy="5514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D0BCF5-9397-4630-ADE4-C386026CE2B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883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7E9943F-63B4-4EEF-BA7A-E99C46ABE3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253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93A248A-256E-442A-903A-6CDBE01C8C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8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09CAC8E-99FD-4D32-8D18-B45E8AE65E2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24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1"/>
          <p:cNvSpPr>
            <a:spLocks noChangeShapeType="1"/>
          </p:cNvSpPr>
          <p:nvPr userDrawn="1"/>
        </p:nvSpPr>
        <p:spPr bwMode="auto">
          <a:xfrm>
            <a:off x="838200" y="2438400"/>
            <a:ext cx="7391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000000"/>
              </a:solidFill>
            </a:endParaRPr>
          </a:p>
        </p:txBody>
      </p:sp>
      <p:sp>
        <p:nvSpPr>
          <p:cNvPr id="11367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909638" y="985838"/>
            <a:ext cx="7239000" cy="1444625"/>
          </a:xfrm>
        </p:spPr>
        <p:txBody>
          <a:bodyPr/>
          <a:lstStyle>
            <a:lvl1pPr>
              <a:defRPr sz="4000">
                <a:latin typeface="Tahoma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1136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909638" y="3427413"/>
            <a:ext cx="7239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>
                <a:latin typeface="Tahoma" pitchFamily="34" charset="0"/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Tahoma" pitchFamily="34" charset="0"/>
              </a:defRPr>
            </a:lvl1pPr>
          </a:lstStyle>
          <a:p>
            <a:pPr>
              <a:defRPr/>
            </a:pPr>
            <a:fld id="{ECAFD1C8-C591-4C52-8C78-6C115EF53E3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5822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21610-A341-421F-AC64-2F13817DF2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605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CA72A-173C-45C9-A1F6-1B0D5D4487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056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7213"/>
            <a:ext cx="357981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827213"/>
            <a:ext cx="3581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41F95-5BAD-4A08-9A7E-1C1E1F645A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0214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71FE6-FFDF-4D4F-A108-C24D2097255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64424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A789B-2D4A-438F-8C4A-31AE89ACE3C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507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BF65-40DB-4E72-A445-78001AB4965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750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C1CB2-5D59-46DB-9FEF-53A0CD7CE60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82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69367-4A3C-46CE-B3B0-2742DCDF5A4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409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0C4C2-41C6-41E4-A660-A286ED1A770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8728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304800"/>
            <a:ext cx="1827213" cy="56372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5334000" cy="56372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C42A9-9FE2-4015-8064-61CD0D4297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1037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3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827213"/>
            <a:ext cx="3579813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6613" y="1827213"/>
            <a:ext cx="3581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3506C-BCE6-4DE4-90BF-C53B24C2A5B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725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3613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7213"/>
            <a:ext cx="7313613" cy="4114800"/>
          </a:xfrm>
        </p:spPr>
        <p:txBody>
          <a:bodyPr/>
          <a:lstStyle/>
          <a:p>
            <a:pPr lvl="0"/>
            <a:endParaRPr lang="en-AU" noProof="0" smtClean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37F00-7292-4D33-BA35-A37151709D7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932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0668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AU" sz="24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AU" sz="2400">
                <a:solidFill>
                  <a:srgbClr val="000000"/>
                </a:solidFill>
              </a:endParaRPr>
            </a:p>
          </p:txBody>
        </p:sp>
      </p:grpSp>
      <p:sp>
        <p:nvSpPr>
          <p:cNvPr id="410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828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109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6526C4A0-2505-44D5-9CFC-47978DD130CE}" type="slidenum">
              <a:rPr lang="en-US">
                <a:solidFill>
                  <a:srgbClr val="1C1C1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056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19BF1-D20C-49B6-88CF-6BB0CEE1F7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01999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A2919-6681-43E8-BA3B-810B72C9ED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8510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1265A-B179-486C-96C6-CDBAC4BBF8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604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3A8E8-4656-442B-A3B2-872F70EBB1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520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15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3.xml"/><Relationship Id="rId13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32.xml"/><Relationship Id="rId12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26.xml"/><Relationship Id="rId6" Type="http://schemas.openxmlformats.org/officeDocument/2006/relationships/slideLayout" Target="../slideLayouts/slideLayout231.xml"/><Relationship Id="rId11" Type="http://schemas.openxmlformats.org/officeDocument/2006/relationships/slideLayout" Target="../slideLayouts/slideLayout236.xml"/><Relationship Id="rId5" Type="http://schemas.openxmlformats.org/officeDocument/2006/relationships/slideLayout" Target="../slideLayouts/slideLayout230.xml"/><Relationship Id="rId15" Type="http://schemas.openxmlformats.org/officeDocument/2006/relationships/theme" Target="../theme/theme18.xml"/><Relationship Id="rId10" Type="http://schemas.openxmlformats.org/officeDocument/2006/relationships/slideLayout" Target="../slideLayouts/slideLayout235.xml"/><Relationship Id="rId4" Type="http://schemas.openxmlformats.org/officeDocument/2006/relationships/slideLayout" Target="../slideLayouts/slideLayout229.xml"/><Relationship Id="rId9" Type="http://schemas.openxmlformats.org/officeDocument/2006/relationships/slideLayout" Target="../slideLayouts/slideLayout234.xml"/><Relationship Id="rId14" Type="http://schemas.openxmlformats.org/officeDocument/2006/relationships/slideLayout" Target="../slideLayouts/slideLayout23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slideLayout" Target="../slideLayouts/slideLayout2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Relationship Id="rId14" Type="http://schemas.openxmlformats.org/officeDocument/2006/relationships/slideLayout" Target="../slideLayouts/slideLayout300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4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14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1.xml"/><Relationship Id="rId13" Type="http://schemas.openxmlformats.org/officeDocument/2006/relationships/slideLayout" Target="../slideLayouts/slideLayout336.xml"/><Relationship Id="rId3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330.xml"/><Relationship Id="rId12" Type="http://schemas.openxmlformats.org/officeDocument/2006/relationships/slideLayout" Target="../slideLayouts/slideLayout335.xml"/><Relationship Id="rId2" Type="http://schemas.openxmlformats.org/officeDocument/2006/relationships/slideLayout" Target="../slideLayouts/slideLayout325.xml"/><Relationship Id="rId1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9.xml"/><Relationship Id="rId11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28.xml"/><Relationship Id="rId15" Type="http://schemas.openxmlformats.org/officeDocument/2006/relationships/theme" Target="../theme/theme26.xml"/><Relationship Id="rId10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32.xml"/><Relationship Id="rId14" Type="http://schemas.openxmlformats.org/officeDocument/2006/relationships/slideLayout" Target="../slideLayouts/slideLayout337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5.xml"/><Relationship Id="rId3" Type="http://schemas.openxmlformats.org/officeDocument/2006/relationships/slideLayout" Target="../slideLayouts/slideLayout340.xml"/><Relationship Id="rId7" Type="http://schemas.openxmlformats.org/officeDocument/2006/relationships/slideLayout" Target="../slideLayouts/slideLayout344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339.xml"/><Relationship Id="rId1" Type="http://schemas.openxmlformats.org/officeDocument/2006/relationships/slideLayout" Target="../slideLayouts/slideLayout338.xml"/><Relationship Id="rId6" Type="http://schemas.openxmlformats.org/officeDocument/2006/relationships/slideLayout" Target="../slideLayouts/slideLayout343.xml"/><Relationship Id="rId11" Type="http://schemas.openxmlformats.org/officeDocument/2006/relationships/slideLayout" Target="../slideLayouts/slideLayout348.xml"/><Relationship Id="rId5" Type="http://schemas.openxmlformats.org/officeDocument/2006/relationships/slideLayout" Target="../slideLayouts/slideLayout342.xml"/><Relationship Id="rId10" Type="http://schemas.openxmlformats.org/officeDocument/2006/relationships/slideLayout" Target="../slideLayouts/slideLayout347.xml"/><Relationship Id="rId4" Type="http://schemas.openxmlformats.org/officeDocument/2006/relationships/slideLayout" Target="../slideLayouts/slideLayout341.xml"/><Relationship Id="rId9" Type="http://schemas.openxmlformats.org/officeDocument/2006/relationships/slideLayout" Target="../slideLayouts/slideLayout34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6.xml"/><Relationship Id="rId3" Type="http://schemas.openxmlformats.org/officeDocument/2006/relationships/slideLayout" Target="../slideLayouts/slideLayout351.xml"/><Relationship Id="rId7" Type="http://schemas.openxmlformats.org/officeDocument/2006/relationships/slideLayout" Target="../slideLayouts/slideLayout355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350.xml"/><Relationship Id="rId1" Type="http://schemas.openxmlformats.org/officeDocument/2006/relationships/slideLayout" Target="../slideLayouts/slideLayout349.xml"/><Relationship Id="rId6" Type="http://schemas.openxmlformats.org/officeDocument/2006/relationships/slideLayout" Target="../slideLayouts/slideLayout354.xml"/><Relationship Id="rId11" Type="http://schemas.openxmlformats.org/officeDocument/2006/relationships/slideLayout" Target="../slideLayouts/slideLayout359.xml"/><Relationship Id="rId5" Type="http://schemas.openxmlformats.org/officeDocument/2006/relationships/slideLayout" Target="../slideLayouts/slideLayout353.xml"/><Relationship Id="rId10" Type="http://schemas.openxmlformats.org/officeDocument/2006/relationships/slideLayout" Target="../slideLayouts/slideLayout358.xml"/><Relationship Id="rId4" Type="http://schemas.openxmlformats.org/officeDocument/2006/relationships/slideLayout" Target="../slideLayouts/slideLayout352.xml"/><Relationship Id="rId9" Type="http://schemas.openxmlformats.org/officeDocument/2006/relationships/slideLayout" Target="../slideLayouts/slideLayout357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7.xml"/><Relationship Id="rId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66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slideLayout" Target="../slideLayouts/slideLayout365.xml"/><Relationship Id="rId11" Type="http://schemas.openxmlformats.org/officeDocument/2006/relationships/slideLayout" Target="../slideLayouts/slideLayout370.xml"/><Relationship Id="rId5" Type="http://schemas.openxmlformats.org/officeDocument/2006/relationships/slideLayout" Target="../slideLayouts/slideLayout364.xml"/><Relationship Id="rId10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363.xml"/><Relationship Id="rId9" Type="http://schemas.openxmlformats.org/officeDocument/2006/relationships/slideLayout" Target="../slideLayouts/slideLayout3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1E0D-AE30-4517-8CB9-F98D333070A5}" type="datetimeFigureOut">
              <a:rPr lang="en-US" smtClean="0"/>
              <a:pPr/>
              <a:t>3/6/2018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A2EB-01D2-448A-9142-D7AC982D2D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22C076-8083-4ECC-A637-5D8F8C03749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08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434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4346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BBB387-CC53-49DB-9139-D21913BC2A6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95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9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E642737-E1AD-429B-88F8-0AC5B80C4B6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38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  <p:sldLayoutId id="2147484051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altLang="en-US" smtClean="0"/>
              <a:t>Click to edit Master text styles</a:t>
            </a:r>
          </a:p>
          <a:p>
            <a:pPr lvl="1"/>
            <a:r>
              <a:rPr lang="en-AU" altLang="en-US" smtClean="0"/>
              <a:t>Second level</a:t>
            </a:r>
          </a:p>
          <a:p>
            <a:pPr lvl="2"/>
            <a:r>
              <a:rPr lang="en-AU" altLang="en-US" smtClean="0"/>
              <a:t>Third level</a:t>
            </a:r>
          </a:p>
          <a:p>
            <a:pPr lvl="3"/>
            <a:r>
              <a:rPr lang="en-AU" altLang="en-US" smtClean="0"/>
              <a:t>Fourth level</a:t>
            </a:r>
          </a:p>
          <a:p>
            <a:pPr lvl="4"/>
            <a:r>
              <a:rPr lang="en-AU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9D3790-8373-46FF-98A6-97DE4221D8F1}" type="slidenum">
              <a:rPr lang="en-AU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AU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76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kumimoji="1" lang="en-AU" altLang="en-US" smtClean="0">
              <a:solidFill>
                <a:srgbClr val="000000"/>
              </a:solidFill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6E6268D-FC6D-45E0-947B-98CD37993723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2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  <p:sldLayoutId id="214748407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  <p:sldLayoutId id="2147484106" r:id="rId12"/>
    <p:sldLayoutId id="2147484107" r:id="rId13"/>
    <p:sldLayoutId id="214748410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en-AU" altLang="zh-CN" smtClean="0"/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AU" altLang="zh-C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82A3A2-08ED-4CBC-A751-A89A7302165D}" type="datetime1">
              <a:rPr lang="en-US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3/6/2018</a:t>
            </a:fld>
            <a:endParaRPr lang="en-AU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 altLang="zh-C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A0CE58-97B2-40EB-A35B-7655CF0B2794}" type="slidenum">
              <a:rPr lang="en-AU" altLang="zh-CN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zh-CN"/>
          </a:p>
        </p:txBody>
      </p:sp>
    </p:spTree>
    <p:extLst>
      <p:ext uri="{BB962C8B-B14F-4D97-AF65-F5344CB8AC3E}">
        <p14:creationId xmlns:p14="http://schemas.microsoft.com/office/powerpoint/2010/main" val="3830576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D6A600-0EE1-4432-BD92-D8157A0F72E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2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29" r:id="rId8"/>
    <p:sldLayoutId id="2147484130" r:id="rId9"/>
    <p:sldLayoutId id="2147484131" r:id="rId10"/>
    <p:sldLayoutId id="2147484132" r:id="rId11"/>
    <p:sldLayoutId id="2147484133" r:id="rId12"/>
    <p:sldLayoutId id="214748413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9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98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24" y="1098598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62" y="1520832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7" y="1520832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48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2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4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9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9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  <p:sldLayoutId id="2147484174" r:id="rId12"/>
    <p:sldLayoutId id="2147484175" r:id="rId13"/>
    <p:sldLayoutId id="2147484176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708A6-3740-4A3A-924F-E51204B36D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574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5B519F7-D7BB-4421-A1AA-367D0DB2E154}" type="slidenum">
              <a:rPr lang="nl-NL"/>
              <a:pPr fontAlgn="base"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3135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AU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1751F0D-89E8-4485-9A37-75E1685174C9}" type="datetimeFigureOut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6/03/2018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9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594B936-0CB1-4101-BAE0-3F53EE222B97}" type="slidenum">
              <a:rPr lang="en-A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4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0" r:id="rId1"/>
    <p:sldLayoutId id="2147484191" r:id="rId2"/>
    <p:sldLayoutId id="2147484192" r:id="rId3"/>
    <p:sldLayoutId id="2147484193" r:id="rId4"/>
    <p:sldLayoutId id="2147484194" r:id="rId5"/>
    <p:sldLayoutId id="2147484195" r:id="rId6"/>
    <p:sldLayoutId id="2147484196" r:id="rId7"/>
    <p:sldLayoutId id="2147484197" r:id="rId8"/>
    <p:sldLayoutId id="2147484198" r:id="rId9"/>
    <p:sldLayoutId id="2147484199" r:id="rId10"/>
    <p:sldLayoutId id="214748420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modeltitel te bewerken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574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nl-NL"/>
          </a:p>
        </p:txBody>
      </p:sp>
      <p:sp>
        <p:nvSpPr>
          <p:cNvPr id="574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5B519F7-D7BB-4421-A1AA-367D0DB2E154}" type="slidenum">
              <a:rPr lang="nl-NL"/>
              <a:pPr fontAlgn="base">
                <a:spcAft>
                  <a:spcPct val="0"/>
                </a:spcAft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236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85F88A-8ABF-49BB-8C50-BBACB22B280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8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4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  <p:sldLayoutId id="2147484225" r:id="rId12"/>
    <p:sldLayoutId id="2147484226" r:id="rId13"/>
    <p:sldLayoutId id="2147484227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6B2FAF1-E6C7-4A6A-A8AF-D587DDAA022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0CC4134-562A-4120-9AA5-05D009170D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97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1E0D-AE30-4517-8CB9-F98D333070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EBA2EB-01D2-448A-9142-D7AC982D2D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83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5" r:id="rId4"/>
    <p:sldLayoutId id="2147484246" r:id="rId5"/>
    <p:sldLayoutId id="2147484247" r:id="rId6"/>
    <p:sldLayoutId id="2147484248" r:id="rId7"/>
    <p:sldLayoutId id="2147484249" r:id="rId8"/>
    <p:sldLayoutId id="2147484250" r:id="rId9"/>
    <p:sldLayoutId id="2147484251" r:id="rId10"/>
    <p:sldLayoutId id="21474842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42E8EE-CE20-4508-A97C-C3E38E0764CA}" type="slidenum">
              <a:rPr lang="en-A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4" r:id="rId1"/>
    <p:sldLayoutId id="2147484255" r:id="rId2"/>
    <p:sldLayoutId id="2147484256" r:id="rId3"/>
    <p:sldLayoutId id="2147484257" r:id="rId4"/>
    <p:sldLayoutId id="2147484258" r:id="rId5"/>
    <p:sldLayoutId id="2147484259" r:id="rId6"/>
    <p:sldLayoutId id="2147484260" r:id="rId7"/>
    <p:sldLayoutId id="2147484261" r:id="rId8"/>
    <p:sldLayoutId id="2147484262" r:id="rId9"/>
    <p:sldLayoutId id="2147484263" r:id="rId10"/>
    <p:sldLayoutId id="2147484264" r:id="rId11"/>
    <p:sldLayoutId id="2147484265" r:id="rId12"/>
    <p:sldLayoutId id="2147484266" r:id="rId13"/>
    <p:sldLayoutId id="214748426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1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270" r:id="rId2"/>
    <p:sldLayoutId id="2147484271" r:id="rId3"/>
    <p:sldLayoutId id="2147484272" r:id="rId4"/>
    <p:sldLayoutId id="2147484273" r:id="rId5"/>
    <p:sldLayoutId id="2147484274" r:id="rId6"/>
    <p:sldLayoutId id="2147484275" r:id="rId7"/>
    <p:sldLayoutId id="2147484276" r:id="rId8"/>
    <p:sldLayoutId id="2147484277" r:id="rId9"/>
    <p:sldLayoutId id="2147484278" r:id="rId10"/>
    <p:sldLayoutId id="21474842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02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E757E-BFC0-C04D-8FF8-A5127F1B2E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F030A-AD44-1240-83D7-A0783BFBAF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840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3" r:id="rId1"/>
    <p:sldLayoutId id="2147484294" r:id="rId2"/>
    <p:sldLayoutId id="2147484295" r:id="rId3"/>
    <p:sldLayoutId id="2147484296" r:id="rId4"/>
    <p:sldLayoutId id="2147484297" r:id="rId5"/>
    <p:sldLayoutId id="2147484298" r:id="rId6"/>
    <p:sldLayoutId id="2147484299" r:id="rId7"/>
    <p:sldLayoutId id="2147484300" r:id="rId8"/>
    <p:sldLayoutId id="2147484301" r:id="rId9"/>
    <p:sldLayoutId id="2147484302" r:id="rId10"/>
    <p:sldLayoutId id="21474843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8708A6-3740-4A3A-924F-E51204B36DA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61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9ACA6E-B9C1-4B8D-B44E-581511D072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9ACA6E-B9C1-4B8D-B44E-581511D072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42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  <p:sldLayoutId id="2147483853" r:id="rId13"/>
    <p:sldLayoutId id="2147483854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AU" altLang="en-US" sz="2400" smtClean="0">
              <a:solidFill>
                <a:srgbClr val="000000"/>
              </a:solidFill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9ACA6E-B9C1-4B8D-B44E-581511D072C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73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73136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827213"/>
            <a:ext cx="73136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48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49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50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5B5A80-5488-4575-AF2C-50512CE2DF5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1" name="Line 11"/>
          <p:cNvSpPr>
            <a:spLocks noChangeShapeType="1"/>
          </p:cNvSpPr>
          <p:nvPr userDrawn="1"/>
        </p:nvSpPr>
        <p:spPr bwMode="auto">
          <a:xfrm>
            <a:off x="915988" y="1447800"/>
            <a:ext cx="73152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2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¡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5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itchFamily="2" charset="2"/>
        <a:buChar char="¡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19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¡"/>
        <a:defRPr sz="19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AU" sz="2400">
              <a:solidFill>
                <a:srgbClr val="000000"/>
              </a:solidFill>
            </a:endParaRPr>
          </a:p>
        </p:txBody>
      </p:sp>
      <p:sp>
        <p:nvSpPr>
          <p:cNvPr id="1639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9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E874D8-FEC4-471F-A56E-23A884F5365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45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</a:p>
        </p:txBody>
      </p:sp>
      <p:sp>
        <p:nvSpPr>
          <p:cNvPr id="6369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AU">
              <a:solidFill>
                <a:srgbClr val="000000"/>
              </a:solidFill>
            </a:endParaRPr>
          </a:p>
        </p:txBody>
      </p:sp>
      <p:sp>
        <p:nvSpPr>
          <p:cNvPr id="6369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42E8EE-CE20-4508-A97C-C3E38E0764CA}" type="slidenum">
              <a:rPr lang="en-A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89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hyperlink" Target="http://www.google.com.au/imgres?imgurl=http://www.kiwiwise.co.nz/img/contentpage/new-zealand-flag.gif&amp;imgrefurl=http://www.kiwiwise.co.nz/info/new-zealand-flag&amp;usg=__5_PwZCz-9qG5WAg0JeKnm9rviV0=&amp;h=400&amp;w=800&amp;sz=8&amp;hl=en&amp;start=2&amp;zoom=1&amp;itbs=1&amp;tbnid=OvlKbxVaLJJIXM:&amp;tbnh=72&amp;tbnw=143&amp;prev=/images?q=new+zealand+flag&amp;hl=en&amp;sa=G&amp;gbv=2&amp;tbs=isch:1&amp;ei=m75tTZqfA4LyvwOg07HABA" TargetMode="External"/><Relationship Id="rId17" Type="http://schemas.openxmlformats.org/officeDocument/2006/relationships/image" Target="../media/image12.png"/><Relationship Id="rId2" Type="http://schemas.openxmlformats.org/officeDocument/2006/relationships/hyperlink" Target="http://www.theodora.com/maps/australia_map.html" TargetMode="Externa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191.xml"/><Relationship Id="rId6" Type="http://schemas.openxmlformats.org/officeDocument/2006/relationships/hyperlink" Target="http://www.flags.net/UNKG.htm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hyperlink" Target="http://www.flags.net/NETH.htm" TargetMode="External"/><Relationship Id="rId4" Type="http://schemas.openxmlformats.org/officeDocument/2006/relationships/hyperlink" Target="http://www.theodora.com/maps/united_states_map.html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19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google.com.au/search?q=Gregor+Mendel&amp;ct=gregormendel11-hp&amp;oi=ddle" TargetMode="Externa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3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22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7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3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2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9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7.e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6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5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6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0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0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2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3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4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75.emf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0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7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1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5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4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3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50938" y="617538"/>
            <a:ext cx="7716658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31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International Workshop on Statistical Genetic Methods for Human Complex Traits - 2018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9988" y="2017713"/>
            <a:ext cx="38100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Mike Neale </a:t>
            </a:r>
            <a:r>
              <a:rPr lang="en-US" sz="1600" dirty="0" smtClean="0">
                <a:solidFill>
                  <a:srgbClr val="FF0000"/>
                </a:solidFill>
              </a:rPr>
              <a:t>(director</a:t>
            </a:r>
            <a:r>
              <a:rPr lang="en-US" sz="1600" dirty="0" smtClean="0"/>
              <a:t>)</a:t>
            </a:r>
          </a:p>
          <a:p>
            <a:pPr lvl="0" eaLnBrk="1" hangingPunct="1">
              <a:lnSpc>
                <a:spcPct val="90000"/>
              </a:lnSpc>
              <a:buClr>
                <a:srgbClr val="3333CC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Sarah </a:t>
            </a:r>
            <a:r>
              <a:rPr lang="en-US" sz="2400" dirty="0" err="1" smtClean="0">
                <a:solidFill>
                  <a:srgbClr val="FF0000"/>
                </a:solidFill>
              </a:rPr>
              <a:t>Medland</a:t>
            </a:r>
            <a:r>
              <a:rPr lang="en-US" sz="1200" dirty="0" smtClean="0">
                <a:solidFill>
                  <a:srgbClr val="FF0000"/>
                </a:solidFill>
              </a:rPr>
              <a:t>(co)</a:t>
            </a:r>
            <a:endParaRPr lang="en-US" sz="2400" dirty="0" smtClean="0">
              <a:solidFill>
                <a:srgbClr val="FF0000"/>
              </a:solidFill>
            </a:endParaRPr>
          </a:p>
          <a:p>
            <a:pPr lvl="0" eaLnBrk="1" hangingPunct="1">
              <a:lnSpc>
                <a:spcPct val="90000"/>
              </a:lnSpc>
              <a:buClr>
                <a:srgbClr val="3333CC"/>
              </a:buClr>
            </a:pPr>
            <a:r>
              <a:rPr lang="en-US" sz="2000" dirty="0" smtClean="0"/>
              <a:t>David Evans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Ben Neale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Hermine Maes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 smtClean="0"/>
              <a:t>Conor</a:t>
            </a:r>
            <a:r>
              <a:rPr lang="en-US" sz="2000" dirty="0" smtClean="0"/>
              <a:t> Dolan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Lucia </a:t>
            </a:r>
            <a:r>
              <a:rPr lang="en-US" sz="2000" dirty="0" err="1" smtClean="0"/>
              <a:t>Colodro</a:t>
            </a:r>
            <a:r>
              <a:rPr lang="en-US" sz="2000" dirty="0" smtClean="0"/>
              <a:t> Conde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Nathan Gillespie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Brad </a:t>
            </a:r>
            <a:r>
              <a:rPr lang="en-US" sz="2000" dirty="0"/>
              <a:t>Verhulst</a:t>
            </a:r>
          </a:p>
          <a:p>
            <a:pPr lvl="0" eaLnBrk="1" hangingPunct="1">
              <a:lnSpc>
                <a:spcPct val="90000"/>
              </a:lnSpc>
              <a:buClr>
                <a:srgbClr val="3333CC"/>
              </a:buClr>
            </a:pPr>
            <a:r>
              <a:rPr lang="en-US" sz="2000" dirty="0">
                <a:solidFill>
                  <a:srgbClr val="000000"/>
                </a:solidFill>
              </a:rPr>
              <a:t>Tim Bates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>
                <a:solidFill>
                  <a:srgbClr val="FF0000"/>
                </a:solidFill>
              </a:rPr>
              <a:t>John Hewitt </a:t>
            </a:r>
            <a:r>
              <a:rPr lang="en-US" sz="1800" dirty="0" smtClean="0">
                <a:solidFill>
                  <a:srgbClr val="FF0000"/>
                </a:solidFill>
              </a:rPr>
              <a:t>(host</a:t>
            </a:r>
            <a:r>
              <a:rPr lang="en-US" sz="1800" dirty="0" smtClean="0"/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Jeff Lessem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Matt Keller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Stacey Cherny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Elizabeth Prom-</a:t>
            </a:r>
            <a:r>
              <a:rPr lang="en-US" sz="2000" dirty="0" err="1" smtClean="0"/>
              <a:t>Wormley</a:t>
            </a:r>
            <a:endParaRPr lang="en-US" sz="2000" dirty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Nick Martin 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Eveline de </a:t>
            </a:r>
            <a:r>
              <a:rPr lang="en-US" sz="2000" dirty="0" err="1" smtClean="0"/>
              <a:t>Zeeuw</a:t>
            </a:r>
            <a:endParaRPr lang="en-US" sz="2000" dirty="0" smtClean="0"/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Michel </a:t>
            </a:r>
            <a:r>
              <a:rPr lang="en-US" sz="2000" dirty="0" err="1" smtClean="0"/>
              <a:t>Nivard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Rob Kirkpatrick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err="1"/>
              <a:t>Pete Hatemi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/>
              <a:t>Mike Hunter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 smtClean="0"/>
          </a:p>
        </p:txBody>
      </p:sp>
      <p:pic>
        <p:nvPicPr>
          <p:cNvPr id="39941" name="Picture 6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3944" y="3805849"/>
            <a:ext cx="50800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9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260" y="2495143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8975" y="24590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9" name="Picture 1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75719" y="3420735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18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6775" y="20653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19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8437" y="3183712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4" name="Picture 22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3" y="3553437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9" name="Picture 30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89026" y="3169425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0" name="Picture 31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64475" y="2078038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4" name="Picture 35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09806" y="2144604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5" name="Picture 36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868" y="2174383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66" name="Picture 37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1048" y="3098316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0" name="Picture 45" descr="BELG00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57326" y="3491524"/>
            <a:ext cx="36195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1" name="Picture 47" descr="CANA00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29913" y="3103016"/>
            <a:ext cx="533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74" name="Picture 53" descr="NETH000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498274" y="3842421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6575" y="2776538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5579" y="4881289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55" descr="NETH000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35875" y="4059849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80" name="Picture 44" descr="http://t2.gstatic.com/images?q=tbn:ANd9GcRt1EGJnSnJBQm3XmSV4WIfnbJ6oIHWNTbQsc6HU3ve2Q9ljaCdW9Hjo1NC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56489" y="2551867"/>
            <a:ext cx="444871" cy="223991"/>
          </a:xfrm>
          <a:prstGeom prst="rect">
            <a:avLst/>
          </a:prstGeom>
          <a:noFill/>
        </p:spPr>
      </p:pic>
      <p:pic>
        <p:nvPicPr>
          <p:cNvPr id="51" name="Picture 57" descr="NETH0001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69841" y="4408180"/>
            <a:ext cx="457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987" y="485906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4798" y="4793703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65522" y="2817266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8" descr="as-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0812" y="4507953"/>
            <a:ext cx="5715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4" descr="http://t2.gstatic.com/images?q=tbn:ANd9GcRt1EGJnSnJBQm3XmSV4WIfnbJ6oIHWNTbQsc6HU3ve2Q9ljaCdW9Hjo1NC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73580" y="5165225"/>
            <a:ext cx="595313" cy="299738"/>
          </a:xfrm>
          <a:prstGeom prst="rect">
            <a:avLst/>
          </a:prstGeom>
          <a:noFill/>
        </p:spPr>
      </p:pic>
      <p:pic>
        <p:nvPicPr>
          <p:cNvPr id="41" name="Picture 33" descr="UNKG000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8301" y="5188833"/>
            <a:ext cx="546100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91788" y="5157650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363" y="5498172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14" descr="us-t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03704" y="4541291"/>
            <a:ext cx="476250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Image result for spanish flag"/>
          <p:cNvSpPr>
            <a:spLocks noChangeAspect="1" noChangeArrowheads="1"/>
          </p:cNvSpPr>
          <p:nvPr/>
        </p:nvSpPr>
        <p:spPr bwMode="auto">
          <a:xfrm>
            <a:off x="0" y="-136525"/>
            <a:ext cx="9429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panish flag"/>
          <p:cNvSpPr>
            <a:spLocks noChangeAspect="1" noChangeArrowheads="1"/>
          </p:cNvSpPr>
          <p:nvPr/>
        </p:nvSpPr>
        <p:spPr bwMode="auto">
          <a:xfrm>
            <a:off x="152400" y="15875"/>
            <a:ext cx="9429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89" y="4156747"/>
            <a:ext cx="483968" cy="32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4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93642"/>
            <a:ext cx="573087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5" name="Picture 7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427" y="3044167"/>
            <a:ext cx="458542" cy="333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6" name="Picture 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06" y="3911057"/>
            <a:ext cx="458040" cy="22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691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066800"/>
            <a:ext cx="3650735" cy="51053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00200" y="228600"/>
            <a:ext cx="60188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Gregor</a:t>
            </a:r>
            <a:r>
              <a:rPr lang="en-US" sz="4000" dirty="0" smtClean="0"/>
              <a:t> Mendel (1822-1885)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6194574"/>
            <a:ext cx="79175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1865:  Experiments in Plant </a:t>
            </a:r>
            <a:r>
              <a:rPr lang="en-US" sz="3600" dirty="0" err="1" smtClean="0"/>
              <a:t>Hybridisation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6127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5" descr="p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338" y="2153455"/>
            <a:ext cx="8624887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6"/>
          <p:cNvGraphicFramePr>
            <a:graphicFrameLocks noChangeAspect="1"/>
          </p:cNvGraphicFramePr>
          <p:nvPr/>
        </p:nvGraphicFramePr>
        <p:xfrm>
          <a:off x="7234238" y="187325"/>
          <a:ext cx="1854200" cy="254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4" name="Photo House" r:id="rId4" imgW="2050092" imgH="2806554" progId="">
                  <p:embed/>
                </p:oleObj>
              </mc:Choice>
              <mc:Fallback>
                <p:oleObj name="Photo House" r:id="rId4" imgW="2050092" imgH="280655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4238" y="187325"/>
                        <a:ext cx="1854200" cy="254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203200" y="300038"/>
            <a:ext cx="6696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2800">
                <a:solidFill>
                  <a:srgbClr val="333399"/>
                </a:solidFill>
              </a:rPr>
              <a:t>Mendel 1865 – genetics of discrete traits</a:t>
            </a:r>
          </a:p>
        </p:txBody>
      </p:sp>
      <p:pic>
        <p:nvPicPr>
          <p:cNvPr id="2" name="Picture 4" descr="Gregor Mendel's 189th Birthday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32459" y="757052"/>
            <a:ext cx="4010025" cy="1552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7704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042988" y="188913"/>
          <a:ext cx="4203700" cy="6480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48" name="Photo Editor Photo" r:id="rId3" imgW="2905531" imgH="4476190" progId="">
                  <p:embed/>
                </p:oleObj>
              </mc:Choice>
              <mc:Fallback>
                <p:oleObj name="Photo Editor Photo" r:id="rId3" imgW="2905531" imgH="447619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88913"/>
                        <a:ext cx="4203700" cy="6480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5610225" y="1443038"/>
            <a:ext cx="327977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4000" dirty="0">
                <a:solidFill>
                  <a:srgbClr val="333399"/>
                </a:solidFill>
              </a:rPr>
              <a:t>But (despite appearances) humans are not like peas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4000" dirty="0">
                <a:solidFill>
                  <a:srgbClr val="333399"/>
                </a:solidFill>
              </a:rPr>
              <a:t>………</a:t>
            </a:r>
          </a:p>
        </p:txBody>
      </p:sp>
    </p:spTree>
    <p:extLst>
      <p:ext uri="{BB962C8B-B14F-4D97-AF65-F5344CB8AC3E}">
        <p14:creationId xmlns:p14="http://schemas.microsoft.com/office/powerpoint/2010/main" val="14606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/>
          <a:lstStyle/>
          <a:p>
            <a:r>
              <a:rPr lang="en-US" dirty="0" smtClean="0"/>
              <a:t>Continuous variation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4" descr="height phot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2125683"/>
            <a:ext cx="8772525" cy="365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1C6A13-2D66-48C9-9238-0AA44BBF6889}" type="slidenum">
              <a:rPr lang="en-AU" altLang="zh-CN" smtClean="0"/>
              <a:pPr/>
              <a:t>14</a:t>
            </a:fld>
            <a:endParaRPr lang="en-AU" altLang="zh-CN" smtClean="0"/>
          </a:p>
        </p:txBody>
      </p:sp>
      <p:sp>
        <p:nvSpPr>
          <p:cNvPr id="4" name="TextBox 3"/>
          <p:cNvSpPr txBox="1"/>
          <p:nvPr/>
        </p:nvSpPr>
        <p:spPr>
          <a:xfrm>
            <a:off x="1199408" y="843148"/>
            <a:ext cx="74174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4000" dirty="0" smtClean="0">
                <a:solidFill>
                  <a:srgbClr val="1F497D"/>
                </a:solidFill>
                <a:latin typeface="Tahoma" pitchFamily="34" charset="0"/>
              </a:rPr>
              <a:t>….the true distribution of height</a:t>
            </a:r>
            <a:endParaRPr lang="en-AU" sz="4000" dirty="0">
              <a:solidFill>
                <a:srgbClr val="1F497D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3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A:\fig9-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0"/>
            <a:ext cx="6740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Liberalism Histogr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066800"/>
            <a:ext cx="8927453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“Liberalism”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Categorical Outcomes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Often called “threshold traits” because people “affected” if they fall above some level (“threshold”) of a measured or hypothesized continuous trait.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>
            <a:off x="396875" y="2992438"/>
            <a:ext cx="3641725" cy="2084387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87" name="Line 3"/>
          <p:cNvSpPr>
            <a:spLocks noChangeShapeType="1"/>
          </p:cNvSpPr>
          <p:nvPr/>
        </p:nvSpPr>
        <p:spPr bwMode="auto">
          <a:xfrm rot="10800000" flipH="1">
            <a:off x="3508375" y="5294313"/>
            <a:ext cx="8477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442913" y="5294313"/>
            <a:ext cx="281781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400175" y="5319713"/>
            <a:ext cx="3200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unaffected 	    affected</a:t>
            </a:r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 flipH="1" flipV="1">
            <a:off x="533400" y="5902325"/>
            <a:ext cx="381476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91" name="Text Box 7"/>
          <p:cNvSpPr txBox="1">
            <a:spLocks noChangeArrowheads="1"/>
          </p:cNvSpPr>
          <p:nvPr/>
        </p:nvSpPr>
        <p:spPr bwMode="auto">
          <a:xfrm>
            <a:off x="838200" y="5943600"/>
            <a:ext cx="3200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Disease</a:t>
            </a:r>
            <a:r>
              <a:rPr lang="en-US" sz="2400" b="1">
                <a:solidFill>
                  <a:srgbClr val="000000"/>
                </a:solidFill>
              </a:rPr>
              <a:t> </a:t>
            </a:r>
            <a:r>
              <a:rPr lang="en-US" sz="2400">
                <a:solidFill>
                  <a:srgbClr val="000000"/>
                </a:solidFill>
              </a:rPr>
              <a:t>liability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2" name="Line 8"/>
          <p:cNvSpPr>
            <a:spLocks noChangeShapeType="1"/>
          </p:cNvSpPr>
          <p:nvPr/>
        </p:nvSpPr>
        <p:spPr bwMode="auto">
          <a:xfrm>
            <a:off x="3384550" y="4379913"/>
            <a:ext cx="0" cy="908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685800" y="2090738"/>
            <a:ext cx="3200400" cy="579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Single threshold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1994" name="Freeform 10"/>
          <p:cNvSpPr>
            <a:spLocks/>
          </p:cNvSpPr>
          <p:nvPr/>
        </p:nvSpPr>
        <p:spPr bwMode="auto">
          <a:xfrm>
            <a:off x="4760913" y="3048000"/>
            <a:ext cx="3641725" cy="2084388"/>
          </a:xfrm>
          <a:custGeom>
            <a:avLst/>
            <a:gdLst>
              <a:gd name="T0" fmla="*/ 0 w 2592"/>
              <a:gd name="T1" fmla="*/ 2147483647 h 1392"/>
              <a:gd name="T2" fmla="*/ 2147483647 w 2592"/>
              <a:gd name="T3" fmla="*/ 2147483647 h 1392"/>
              <a:gd name="T4" fmla="*/ 2147483647 w 2592"/>
              <a:gd name="T5" fmla="*/ 2147483647 h 1392"/>
              <a:gd name="T6" fmla="*/ 2147483647 w 2592"/>
              <a:gd name="T7" fmla="*/ 0 h 1392"/>
              <a:gd name="T8" fmla="*/ 2147483647 w 2592"/>
              <a:gd name="T9" fmla="*/ 2147483647 h 1392"/>
              <a:gd name="T10" fmla="*/ 2147483647 w 2592"/>
              <a:gd name="T11" fmla="*/ 2147483647 h 1392"/>
              <a:gd name="T12" fmla="*/ 2147483647 w 2592"/>
              <a:gd name="T13" fmla="*/ 2147483647 h 139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592"/>
              <a:gd name="T22" fmla="*/ 0 h 1392"/>
              <a:gd name="T23" fmla="*/ 2592 w 2592"/>
              <a:gd name="T24" fmla="*/ 1392 h 139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592" h="1392">
                <a:moveTo>
                  <a:pt x="0" y="1392"/>
                </a:moveTo>
                <a:cubicBezTo>
                  <a:pt x="100" y="1360"/>
                  <a:pt x="200" y="1328"/>
                  <a:pt x="336" y="1152"/>
                </a:cubicBezTo>
                <a:cubicBezTo>
                  <a:pt x="472" y="976"/>
                  <a:pt x="656" y="528"/>
                  <a:pt x="816" y="336"/>
                </a:cubicBezTo>
                <a:cubicBezTo>
                  <a:pt x="976" y="144"/>
                  <a:pt x="1136" y="0"/>
                  <a:pt x="1296" y="0"/>
                </a:cubicBezTo>
                <a:cubicBezTo>
                  <a:pt x="1456" y="0"/>
                  <a:pt x="1616" y="144"/>
                  <a:pt x="1776" y="336"/>
                </a:cubicBezTo>
                <a:cubicBezTo>
                  <a:pt x="1936" y="528"/>
                  <a:pt x="2120" y="976"/>
                  <a:pt x="2256" y="1152"/>
                </a:cubicBezTo>
                <a:cubicBezTo>
                  <a:pt x="2392" y="1328"/>
                  <a:pt x="2492" y="1360"/>
                  <a:pt x="2592" y="1392"/>
                </a:cubicBezTo>
              </a:path>
            </a:pathLst>
          </a:cu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rot="10800000" flipH="1">
            <a:off x="7839075" y="5316538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853363" y="5348288"/>
            <a:ext cx="84613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severe</a:t>
            </a:r>
          </a:p>
        </p:txBody>
      </p:sp>
      <p:sp>
        <p:nvSpPr>
          <p:cNvPr id="41997" name="Line 13"/>
          <p:cNvSpPr>
            <a:spLocks noChangeShapeType="1"/>
          </p:cNvSpPr>
          <p:nvPr/>
        </p:nvSpPr>
        <p:spPr bwMode="auto">
          <a:xfrm flipH="1" flipV="1">
            <a:off x="4897438" y="5957888"/>
            <a:ext cx="3814762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1998" name="Text Box 14"/>
          <p:cNvSpPr txBox="1">
            <a:spLocks noChangeArrowheads="1"/>
          </p:cNvSpPr>
          <p:nvPr/>
        </p:nvSpPr>
        <p:spPr bwMode="auto">
          <a:xfrm>
            <a:off x="5257800" y="5943600"/>
            <a:ext cx="3200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Disease liability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>
            <a:off x="7804150" y="4598988"/>
            <a:ext cx="0" cy="752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4953000" y="1881188"/>
            <a:ext cx="3200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3200">
                <a:solidFill>
                  <a:srgbClr val="000000"/>
                </a:solidFill>
              </a:rPr>
              <a:t>Multiple thresholds</a:t>
            </a:r>
            <a:endParaRPr lang="en-US" sz="2400" b="1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 rot="10800000" flipH="1">
            <a:off x="7183438" y="5313363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rot="10800000" flipH="1">
            <a:off x="6518275" y="5321300"/>
            <a:ext cx="568325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3" name="Line 19"/>
          <p:cNvSpPr>
            <a:spLocks noChangeShapeType="1"/>
          </p:cNvSpPr>
          <p:nvPr/>
        </p:nvSpPr>
        <p:spPr bwMode="auto">
          <a:xfrm>
            <a:off x="7124700" y="3414713"/>
            <a:ext cx="0" cy="18716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4" name="Line 20"/>
          <p:cNvSpPr>
            <a:spLocks noChangeShapeType="1"/>
          </p:cNvSpPr>
          <p:nvPr/>
        </p:nvSpPr>
        <p:spPr bwMode="auto">
          <a:xfrm>
            <a:off x="6448425" y="3062288"/>
            <a:ext cx="0" cy="2232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5" name="Line 21"/>
          <p:cNvSpPr>
            <a:spLocks noChangeShapeType="1"/>
          </p:cNvSpPr>
          <p:nvPr/>
        </p:nvSpPr>
        <p:spPr bwMode="auto">
          <a:xfrm rot="10800000" flipH="1">
            <a:off x="4949825" y="5314950"/>
            <a:ext cx="1439863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</a:endParaRP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6442075" y="5348288"/>
            <a:ext cx="7572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mild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5232400" y="5348288"/>
            <a:ext cx="113665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086600" y="5348288"/>
            <a:ext cx="757238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mod</a:t>
            </a:r>
          </a:p>
        </p:txBody>
      </p:sp>
      <p:sp>
        <p:nvSpPr>
          <p:cNvPr id="42009" name="Text Box 25"/>
          <p:cNvSpPr txBox="1">
            <a:spLocks noChangeArrowheads="1"/>
          </p:cNvSpPr>
          <p:nvPr/>
        </p:nvSpPr>
        <p:spPr bwMode="auto">
          <a:xfrm>
            <a:off x="-28575" y="338138"/>
            <a:ext cx="9144000" cy="144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CC"/>
                </a:solidFill>
              </a:rPr>
              <a:t>Multifactorial</a:t>
            </a:r>
            <a:r>
              <a:rPr lang="en-US" sz="4400" dirty="0">
                <a:solidFill>
                  <a:srgbClr val="0000CC"/>
                </a:solidFill>
              </a:rPr>
              <a:t> Threshold Model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CC"/>
                </a:solidFill>
              </a:rPr>
              <a:t>of </a:t>
            </a:r>
            <a:r>
              <a:rPr lang="en-US" sz="4400" dirty="0" smtClean="0">
                <a:solidFill>
                  <a:srgbClr val="0000CC"/>
                </a:solidFill>
              </a:rPr>
              <a:t>Disease </a:t>
            </a:r>
            <a:r>
              <a:rPr lang="en-US" sz="3200" dirty="0" smtClean="0">
                <a:solidFill>
                  <a:srgbClr val="0000CC"/>
                </a:solidFill>
              </a:rPr>
              <a:t>– normally distributed “liability”</a:t>
            </a:r>
            <a:endParaRPr lang="en-US" sz="2200" b="1" dirty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94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fortunately we are unable to provide accessible alternative text for this. If you require assistance to access this image, please contact help@nature.com or the author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762000"/>
            <a:ext cx="3733799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32469" y="304800"/>
            <a:ext cx="6928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Douglas Scott Falconer, FRS, FRSE (1913-2004)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5791200"/>
            <a:ext cx="764029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1965 Inheritance of liability to certain diseases estimated from </a:t>
            </a:r>
          </a:p>
          <a:p>
            <a:r>
              <a:rPr lang="en-US" sz="2000" dirty="0" smtClean="0"/>
              <a:t>incidence among relatives.,  </a:t>
            </a:r>
            <a:r>
              <a:rPr lang="en-US" sz="2000" i="1" dirty="0" smtClean="0"/>
              <a:t>Ann. Hum. Genet.</a:t>
            </a:r>
            <a:r>
              <a:rPr lang="en-US" sz="2000" b="1" dirty="0" smtClean="0"/>
              <a:t>29:</a:t>
            </a:r>
            <a:r>
              <a:rPr lang="en-US" sz="2000" dirty="0" smtClean="0"/>
              <a:t>51ff.</a:t>
            </a:r>
          </a:p>
          <a:p>
            <a:r>
              <a:rPr lang="en-US" sz="2000" dirty="0" smtClean="0"/>
              <a:t>1960 </a:t>
            </a:r>
            <a:r>
              <a:rPr lang="en-US" sz="2000" i="1" dirty="0" smtClean="0"/>
              <a:t>Introduction to Quantitative Genetics. </a:t>
            </a:r>
            <a:r>
              <a:rPr lang="en-US" sz="2000" dirty="0" smtClean="0"/>
              <a:t>Edinburgh: Oliver and Boyd.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9750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Causes of Variation </a:t>
            </a:r>
            <a:endParaRPr lang="en-US" sz="6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04800" y="2133600"/>
            <a:ext cx="8458200" cy="17526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2018 International Workshop on Statistical Genetic Methods for Human Complex Traits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Boulder, CO.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Nick Martin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Queensland Institute of Medical Research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Brisbane, Australia 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March 5, 2018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cap="all" dirty="0" smtClean="0"/>
              <a:t>“Heredity”</a:t>
            </a:r>
            <a:endParaRPr lang="en-US" sz="8000" cap="al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gaudi.files.wordpress.com/2008/08/sir-francis-galt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371600"/>
            <a:ext cx="2959100" cy="4016978"/>
          </a:xfrm>
          <a:prstGeom prst="rect">
            <a:avLst/>
          </a:prstGeom>
          <a:noFill/>
        </p:spPr>
      </p:pic>
      <p:pic>
        <p:nvPicPr>
          <p:cNvPr id="17412" name="Picture 4" descr="http://www.huxley.net/contexts/francis-galt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371600"/>
            <a:ext cx="4038600" cy="4038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5657672"/>
            <a:ext cx="846427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1869: Hereditary Genius</a:t>
            </a:r>
          </a:p>
          <a:p>
            <a:pPr algn="ctr"/>
            <a:r>
              <a:rPr lang="en-US" sz="2400" dirty="0" smtClean="0"/>
              <a:t>1883: Inquiries into Human Faculty and its Development</a:t>
            </a:r>
          </a:p>
          <a:p>
            <a:pPr algn="ctr"/>
            <a:r>
              <a:rPr lang="en-US" sz="2400" dirty="0" smtClean="0"/>
              <a:t>1884-5: </a:t>
            </a:r>
            <a:r>
              <a:rPr lang="en-US" sz="2400" dirty="0" err="1" smtClean="0"/>
              <a:t>Anthropometic</a:t>
            </a:r>
            <a:r>
              <a:rPr lang="en-US" sz="2400" dirty="0" smtClean="0"/>
              <a:t> Laboratory at “National Health Exhibition”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457200"/>
            <a:ext cx="5828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Francis Galton (1822-1911)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4352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galton.org/images/weather-charts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7184" y="914400"/>
            <a:ext cx="4295566" cy="54197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90800" y="304800"/>
            <a:ext cx="3830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Galton’s Other Work e.g. Meteorology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838200"/>
            <a:ext cx="8329447" cy="5617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52600" y="152400"/>
            <a:ext cx="56008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 Hereditary Genius (1869, p 317)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Scanned Images\pos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914400"/>
            <a:ext cx="3744685" cy="57911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304800"/>
            <a:ext cx="4797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Galton’s Anthropometric Laboratory (1884-1885)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Scanned Images\laborato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9662" y="666750"/>
            <a:ext cx="6924675" cy="5524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gap-system.org/~history/BigPictures/Pearson_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3666949" cy="4038600"/>
          </a:xfrm>
          <a:prstGeom prst="rect">
            <a:avLst/>
          </a:prstGeom>
          <a:noFill/>
        </p:spPr>
      </p:pic>
      <p:pic>
        <p:nvPicPr>
          <p:cNvPr id="19462" name="Picture 6" descr="http://upload.wikimedia.org/wikipedia/commons/2/21/Karl_Pearson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1219200"/>
            <a:ext cx="3276600" cy="398571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24000" y="381000"/>
            <a:ext cx="5458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Karl Pearson (1857-1936)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5181600"/>
            <a:ext cx="88043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1903: On the Laws of Inheritance in Man: I Physical Characteristics  (with Alice Lee)</a:t>
            </a:r>
          </a:p>
          <a:p>
            <a:pPr algn="ctr"/>
            <a:r>
              <a:rPr lang="en-US" sz="2000" dirty="0" smtClean="0"/>
              <a:t>1904: II Mental and Moral Characteristics </a:t>
            </a:r>
          </a:p>
          <a:p>
            <a:pPr algn="ctr"/>
            <a:r>
              <a:rPr lang="en-US" sz="2000" dirty="0" smtClean="0"/>
              <a:t>1914: The Life, Letters and </a:t>
            </a:r>
            <a:r>
              <a:rPr lang="en-US" sz="2000" dirty="0" err="1" smtClean="0"/>
              <a:t>Labours</a:t>
            </a:r>
            <a:r>
              <a:rPr lang="en-US" sz="2000" dirty="0" smtClean="0"/>
              <a:t> of Francis Galton</a:t>
            </a:r>
            <a:endParaRPr lang="en-US" sz="2000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24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123" y="533400"/>
            <a:ext cx="8795877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609600"/>
            <a:ext cx="6858000" cy="5849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228600"/>
            <a:ext cx="828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Pearson and Lee’s diagram for measurement of “span” (finger-tip to finger-tip distance)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52600"/>
            <a:ext cx="9031450" cy="3811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362200" y="5791200"/>
            <a:ext cx="467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Pearson and Lee (1903)  p.378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28600" y="571500"/>
          <a:ext cx="8763000" cy="5764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78" name="Photo Editor Photo" r:id="rId3" imgW="17595131" imgH="11571429" progId="MSPhotoEd.3">
                  <p:embed/>
                </p:oleObj>
              </mc:Choice>
              <mc:Fallback>
                <p:oleObj name="Photo Editor Photo" r:id="rId3" imgW="17595131" imgH="11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71500"/>
                        <a:ext cx="8763000" cy="5764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57200" y="5867400"/>
            <a:ext cx="2215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smtClean="0"/>
              <a:t>Lindon Eaves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943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217" y="838200"/>
            <a:ext cx="838378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62200" y="6019800"/>
            <a:ext cx="4671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Pearson and Lee (1903)  p.387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899757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0" y="5105400"/>
            <a:ext cx="4740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From Pearson and Lee (1903)  p. 373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Modern Data</a:t>
            </a:r>
            <a:endParaRPr lang="en-US" sz="54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447800" y="2209800"/>
            <a:ext cx="6400800" cy="1752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tx1"/>
                </a:solidFill>
              </a:rPr>
              <a:t>The Virginia 30,000 (N=29691)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The Australia 22,000</a:t>
            </a:r>
          </a:p>
          <a:p>
            <a:r>
              <a:rPr lang="en-US" sz="4000" dirty="0" smtClean="0">
                <a:solidFill>
                  <a:schemeClr val="tx1"/>
                </a:solidFill>
              </a:rPr>
              <a:t>(N=20480)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3124200" y="18288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3"/>
          <p:cNvSpPr>
            <a:spLocks noChangeArrowheads="1"/>
          </p:cNvSpPr>
          <p:nvPr/>
        </p:nvSpPr>
        <p:spPr bwMode="auto">
          <a:xfrm>
            <a:off x="2362200" y="36576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3886200" y="36576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876800" y="18288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066800" y="37338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715000" y="35814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038600" y="22098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981200" y="41910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800600" y="4114800"/>
            <a:ext cx="91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7620000" y="35052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495800" y="22098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3657600" y="3200400"/>
            <a:ext cx="4419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819400" y="3200400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3048000" y="3200400"/>
            <a:ext cx="6096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657600" y="3200400"/>
            <a:ext cx="53340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>
            <a:off x="8077200" y="3200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066800" y="54102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2209800" y="54102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21"/>
          <p:cNvSpPr>
            <a:spLocks noChangeArrowheads="1"/>
          </p:cNvSpPr>
          <p:nvPr/>
        </p:nvSpPr>
        <p:spPr bwMode="auto">
          <a:xfrm>
            <a:off x="4419600" y="5334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23"/>
          <p:cNvSpPr>
            <a:spLocks noChangeArrowheads="1"/>
          </p:cNvSpPr>
          <p:nvPr/>
        </p:nvSpPr>
        <p:spPr bwMode="auto">
          <a:xfrm>
            <a:off x="5562600" y="5334000"/>
            <a:ext cx="914400" cy="9144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781800" y="5334000"/>
            <a:ext cx="914400" cy="9144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Line 25"/>
          <p:cNvSpPr>
            <a:spLocks noChangeShapeType="1"/>
          </p:cNvSpPr>
          <p:nvPr/>
        </p:nvSpPr>
        <p:spPr bwMode="auto">
          <a:xfrm>
            <a:off x="2209800" y="4191000"/>
            <a:ext cx="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26"/>
          <p:cNvSpPr>
            <a:spLocks noChangeShapeType="1"/>
          </p:cNvSpPr>
          <p:nvPr/>
        </p:nvSpPr>
        <p:spPr bwMode="auto">
          <a:xfrm>
            <a:off x="1447800" y="5105400"/>
            <a:ext cx="1219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Line 27"/>
          <p:cNvSpPr>
            <a:spLocks noChangeShapeType="1"/>
          </p:cNvSpPr>
          <p:nvPr/>
        </p:nvSpPr>
        <p:spPr bwMode="auto">
          <a:xfrm>
            <a:off x="5257800" y="4114800"/>
            <a:ext cx="0" cy="914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4876800" y="5029200"/>
            <a:ext cx="2286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>
            <a:off x="1447800" y="5105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2667000" y="5105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Line 31"/>
          <p:cNvSpPr>
            <a:spLocks noChangeShapeType="1"/>
          </p:cNvSpPr>
          <p:nvPr/>
        </p:nvSpPr>
        <p:spPr bwMode="auto">
          <a:xfrm>
            <a:off x="4876800" y="5029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Line 32"/>
          <p:cNvSpPr>
            <a:spLocks noChangeShapeType="1"/>
          </p:cNvSpPr>
          <p:nvPr/>
        </p:nvSpPr>
        <p:spPr bwMode="auto">
          <a:xfrm>
            <a:off x="6019800" y="5029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Line 34"/>
          <p:cNvSpPr>
            <a:spLocks noChangeShapeType="1"/>
          </p:cNvSpPr>
          <p:nvPr/>
        </p:nvSpPr>
        <p:spPr bwMode="auto">
          <a:xfrm>
            <a:off x="7162800" y="5029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Text Box 36"/>
          <p:cNvSpPr txBox="1">
            <a:spLocks noChangeArrowheads="1"/>
          </p:cNvSpPr>
          <p:nvPr/>
        </p:nvSpPr>
        <p:spPr bwMode="auto">
          <a:xfrm>
            <a:off x="1828800" y="457200"/>
            <a:ext cx="7696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smtClean="0"/>
              <a:t>ANZUS 50K:  Extended Kinships of Twins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3276600" y="3505200"/>
            <a:ext cx="716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Twins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505200" y="1447800"/>
            <a:ext cx="17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Parents of Twins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43200" y="4953000"/>
            <a:ext cx="18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Offspring of Twins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162800" y="2743200"/>
            <a:ext cx="1721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Siblings of Twins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85800" y="3276600"/>
            <a:ext cx="1781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Spouses of Twins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505200" y="6488668"/>
            <a:ext cx="2221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© </a:t>
            </a:r>
            <a:r>
              <a:rPr lang="en-US" dirty="0" err="1" smtClean="0"/>
              <a:t>Lindon</a:t>
            </a:r>
            <a:r>
              <a:rPr lang="en-US" dirty="0" smtClean="0"/>
              <a:t> Eaves,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Overall sample sizes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00200" y="1828800"/>
          <a:ext cx="6096000" cy="366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baseline="0" dirty="0" smtClean="0">
                          <a:solidFill>
                            <a:schemeClr val="lt1"/>
                          </a:solidFill>
                        </a:rPr>
                        <a:t>            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Relationship</a:t>
                      </a:r>
                      <a:endParaRPr lang="en-US" sz="28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  #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of  pairs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Parent-offspring</a:t>
                      </a:r>
                    </a:p>
                    <a:p>
                      <a:r>
                        <a:rPr lang="en-US" sz="2800" b="1" dirty="0" smtClean="0"/>
                        <a:t>    Siblings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  25018</a:t>
                      </a:r>
                    </a:p>
                    <a:p>
                      <a:r>
                        <a:rPr lang="en-US" sz="2800" b="1" dirty="0" smtClean="0"/>
                        <a:t>      18697</a:t>
                      </a:r>
                      <a:endParaRPr lang="en-US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Spouses</a:t>
                      </a:r>
                      <a:endParaRPr lang="en-US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    8287</a:t>
                      </a:r>
                      <a:endParaRPr lang="en-US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DZ Twins</a:t>
                      </a:r>
                    </a:p>
                    <a:p>
                      <a:r>
                        <a:rPr lang="en-US" sz="2800" b="1" dirty="0" smtClean="0"/>
                        <a:t>    MZ Twins</a:t>
                      </a:r>
                      <a:endParaRPr lang="en-US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        5120</a:t>
                      </a:r>
                    </a:p>
                    <a:p>
                      <a:r>
                        <a:rPr lang="en-US" sz="2800" b="1" dirty="0" smtClean="0"/>
                        <a:t>        4623</a:t>
                      </a:r>
                      <a:endParaRPr lang="en-US" sz="28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86000" y="685800"/>
            <a:ext cx="43141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Nuclear Family Correlations for Stature</a:t>
            </a:r>
          </a:p>
          <a:p>
            <a:pPr algn="ctr"/>
            <a:r>
              <a:rPr lang="en-US" sz="2000" b="1" dirty="0" smtClean="0"/>
              <a:t>(Virginia 30,000 and OZ 22,000)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33400"/>
            <a:ext cx="747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Nuclear Family Correlations for Stature and Liberalism/Conservatism</a:t>
            </a:r>
          </a:p>
          <a:p>
            <a:pPr algn="ctr"/>
            <a:r>
              <a:rPr lang="en-US" sz="2000" b="1" dirty="0" smtClean="0"/>
              <a:t>(Virginia 30,000)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533400"/>
            <a:ext cx="6445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Nuclear Family Correlations for  Liberalism/Conservatism</a:t>
            </a:r>
          </a:p>
          <a:p>
            <a:pPr algn="ctr"/>
            <a:r>
              <a:rPr lang="en-US" sz="2000" b="1" dirty="0" smtClean="0"/>
              <a:t>(Virginia 30,000 and Australia 22,000)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Quantitative analysis of population-scale family trees with millions of relatives</a:t>
            </a:r>
          </a:p>
          <a:p>
            <a:r>
              <a:rPr lang="en-US" dirty="0">
                <a:solidFill>
                  <a:prstClr val="black"/>
                </a:solidFill>
              </a:rPr>
              <a:t>Joanna </a:t>
            </a:r>
            <a:r>
              <a:rPr lang="en-US" dirty="0" err="1" smtClean="0">
                <a:solidFill>
                  <a:prstClr val="black"/>
                </a:solidFill>
              </a:rPr>
              <a:t>Kaplanis</a:t>
            </a:r>
            <a:r>
              <a:rPr lang="en-US" baseline="30000" dirty="0">
                <a:solidFill>
                  <a:prstClr val="black"/>
                </a:solidFill>
              </a:rPr>
              <a:t> </a:t>
            </a:r>
            <a:r>
              <a:rPr lang="en-US" i="1" dirty="0" smtClean="0">
                <a:solidFill>
                  <a:prstClr val="black"/>
                </a:solidFill>
              </a:rPr>
              <a:t>et al.   Science</a:t>
            </a:r>
            <a:r>
              <a:rPr lang="en-US" i="1" dirty="0">
                <a:solidFill>
                  <a:prstClr val="black"/>
                </a:solidFill>
              </a:rPr>
              <a:t> </a:t>
            </a:r>
            <a:r>
              <a:rPr lang="en-US" dirty="0">
                <a:solidFill>
                  <a:prstClr val="black"/>
                </a:solidFill>
              </a:rPr>
              <a:t> 01 Mar 2018:</a:t>
            </a:r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0813"/>
            <a:ext cx="7010400" cy="595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41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economics.soton.ac.uk/staff/aldrich/fisherguide/Doc1_files/image0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066800"/>
            <a:ext cx="4010025" cy="4114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381000"/>
            <a:ext cx="4574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Ronald Fisher (1890-1962)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336" y="5562600"/>
            <a:ext cx="8596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1918:  On the Correlation Between Relatives on the Supposition of </a:t>
            </a:r>
            <a:r>
              <a:rPr lang="en-US" dirty="0" err="1" smtClean="0">
                <a:solidFill>
                  <a:prstClr val="black"/>
                </a:solidFill>
              </a:rPr>
              <a:t>Mendelian</a:t>
            </a:r>
            <a:r>
              <a:rPr lang="en-US" dirty="0" smtClean="0">
                <a:solidFill>
                  <a:prstClr val="black"/>
                </a:solidFill>
              </a:rPr>
              <a:t> Inheritance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1921: Introduced concept of “likelihood”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1930:  The </a:t>
            </a:r>
            <a:r>
              <a:rPr lang="en-US" dirty="0" err="1" smtClean="0">
                <a:solidFill>
                  <a:prstClr val="black"/>
                </a:solidFill>
              </a:rPr>
              <a:t>Genetical</a:t>
            </a:r>
            <a:r>
              <a:rPr lang="en-US" dirty="0" smtClean="0">
                <a:solidFill>
                  <a:prstClr val="black"/>
                </a:solidFill>
              </a:rPr>
              <a:t> Theory of Natural Selection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1935:  The Design of Experiments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8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– “Orientation”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514600"/>
            <a:ext cx="8229600" cy="4525963"/>
          </a:xfrm>
        </p:spPr>
        <p:txBody>
          <a:bodyPr/>
          <a:lstStyle/>
          <a:p>
            <a:r>
              <a:rPr lang="en-US" dirty="0" smtClean="0"/>
              <a:t>To outline some of the basic issues that we shall address this week</a:t>
            </a:r>
          </a:p>
          <a:p>
            <a:r>
              <a:rPr lang="en-US" dirty="0" smtClean="0"/>
              <a:t>To set some of the issues in their historical context in the story of genetics and its application to human variation.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71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95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Fisher developed mathematical theory that reconciled Mendel’s work with Galton and Pearson’s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812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6164263" cy="671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03" name="Text Box 3"/>
          <p:cNvSpPr txBox="1">
            <a:spLocks noChangeArrowheads="1"/>
          </p:cNvSpPr>
          <p:nvPr/>
        </p:nvSpPr>
        <p:spPr bwMode="auto">
          <a:xfrm>
            <a:off x="6308725" y="2178050"/>
            <a:ext cx="260667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400" smtClean="0">
                <a:solidFill>
                  <a:srgbClr val="000000"/>
                </a:solidFill>
              </a:rPr>
              <a:t>RA Fisher (1918). </a:t>
            </a:r>
            <a:r>
              <a:rPr lang="en-AU" altLang="en-US" sz="2400" i="1" smtClean="0">
                <a:solidFill>
                  <a:srgbClr val="000000"/>
                </a:solidFill>
              </a:rPr>
              <a:t>Transactions of the Royal Society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400" i="1" smtClean="0">
                <a:solidFill>
                  <a:srgbClr val="000000"/>
                </a:solidFill>
              </a:rPr>
              <a:t>of Edinburgh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2400" b="1" smtClean="0">
                <a:solidFill>
                  <a:srgbClr val="000000"/>
                </a:solidFill>
              </a:rPr>
              <a:t>52</a:t>
            </a:r>
            <a:r>
              <a:rPr lang="en-AU" altLang="en-US" sz="2400" smtClean="0">
                <a:solidFill>
                  <a:srgbClr val="000000"/>
                </a:solidFill>
              </a:rPr>
              <a:t>: 399-433.</a:t>
            </a:r>
          </a:p>
        </p:txBody>
      </p:sp>
    </p:spTree>
    <p:extLst>
      <p:ext uri="{BB962C8B-B14F-4D97-AF65-F5344CB8AC3E}">
        <p14:creationId xmlns:p14="http://schemas.microsoft.com/office/powerpoint/2010/main" val="3288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6688" y="3378200"/>
            <a:ext cx="2159000" cy="3209925"/>
            <a:chOff x="89" y="1344"/>
            <a:chExt cx="1360" cy="2022"/>
          </a:xfrm>
        </p:grpSpPr>
        <p:graphicFrame>
          <p:nvGraphicFramePr>
            <p:cNvPr id="5126" name="Object 4"/>
            <p:cNvGraphicFramePr>
              <a:graphicFrameLocks noChangeAspect="1"/>
            </p:cNvGraphicFramePr>
            <p:nvPr/>
          </p:nvGraphicFramePr>
          <p:xfrm>
            <a:off x="89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31" name="Chart" r:id="rId3" imgW="2733840" imgH="1827000" progId="MSGraph.Chart.8">
                    <p:embed/>
                  </p:oleObj>
                </mc:Choice>
                <mc:Fallback>
                  <p:oleObj name="Chart" r:id="rId3" imgW="2733840" imgH="1827000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5" name="Text Box 5"/>
            <p:cNvSpPr txBox="1">
              <a:spLocks noChangeArrowheads="1"/>
            </p:cNvSpPr>
            <p:nvPr/>
          </p:nvSpPr>
          <p:spPr bwMode="auto">
            <a:xfrm>
              <a:off x="89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Times New Roman" pitchFamily="18" charset="0"/>
                </a:rPr>
                <a:t>1 Gene </a:t>
              </a:r>
              <a:endParaRPr lang="en-GB" sz="2000" dirty="0">
                <a:solidFill>
                  <a:srgbClr val="000000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3 Genotypes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3 Phenotypes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41575" y="3378200"/>
            <a:ext cx="2159000" cy="3209925"/>
            <a:chOff x="1506" y="1344"/>
            <a:chExt cx="1360" cy="2022"/>
          </a:xfrm>
        </p:grpSpPr>
        <p:graphicFrame>
          <p:nvGraphicFramePr>
            <p:cNvPr id="5125" name="Object 7"/>
            <p:cNvGraphicFramePr>
              <a:graphicFrameLocks noChangeAspect="1"/>
            </p:cNvGraphicFramePr>
            <p:nvPr/>
          </p:nvGraphicFramePr>
          <p:xfrm>
            <a:off x="1506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32" name="Chart" r:id="rId5" imgW="2733840" imgH="1827000" progId="MSGraph.Chart.8">
                    <p:embed/>
                  </p:oleObj>
                </mc:Choice>
                <mc:Fallback>
                  <p:oleObj name="Chart" r:id="rId5" imgW="2733840" imgH="1827000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06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4" name="Text Box 8"/>
            <p:cNvSpPr txBox="1">
              <a:spLocks noChangeArrowheads="1"/>
            </p:cNvSpPr>
            <p:nvPr/>
          </p:nvSpPr>
          <p:spPr bwMode="auto">
            <a:xfrm>
              <a:off x="1506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Times New Roman" pitchFamily="18" charset="0"/>
                </a:rPr>
                <a:t>2 Genes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9 Genotypes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5 Phenotypes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706938" y="3378200"/>
            <a:ext cx="2159000" cy="3209925"/>
            <a:chOff x="2957" y="1344"/>
            <a:chExt cx="1360" cy="2022"/>
          </a:xfrm>
        </p:grpSpPr>
        <p:graphicFrame>
          <p:nvGraphicFramePr>
            <p:cNvPr id="5124" name="Object 10"/>
            <p:cNvGraphicFramePr>
              <a:graphicFrameLocks noChangeAspect="1"/>
            </p:cNvGraphicFramePr>
            <p:nvPr/>
          </p:nvGraphicFramePr>
          <p:xfrm>
            <a:off x="2957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33" name="Chart" r:id="rId7" imgW="2733840" imgH="1827000" progId="MSGraph.Chart.8">
                    <p:embed/>
                  </p:oleObj>
                </mc:Choice>
                <mc:Fallback>
                  <p:oleObj name="Chart" r:id="rId7" imgW="2733840" imgH="1827000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7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3" name="Text Box 11"/>
            <p:cNvSpPr txBox="1">
              <a:spLocks noChangeArrowheads="1"/>
            </p:cNvSpPr>
            <p:nvPr/>
          </p:nvSpPr>
          <p:spPr bwMode="auto">
            <a:xfrm>
              <a:off x="2957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Times New Roman" pitchFamily="18" charset="0"/>
                </a:rPr>
                <a:t>3 Genes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27 Genotypes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7 Phenotypes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6985000" y="3365500"/>
            <a:ext cx="2159000" cy="3209925"/>
            <a:chOff x="4401" y="1344"/>
            <a:chExt cx="1360" cy="2022"/>
          </a:xfrm>
        </p:grpSpPr>
        <p:graphicFrame>
          <p:nvGraphicFramePr>
            <p:cNvPr id="5123" name="Object 13"/>
            <p:cNvGraphicFramePr>
              <a:graphicFrameLocks noChangeAspect="1"/>
            </p:cNvGraphicFramePr>
            <p:nvPr/>
          </p:nvGraphicFramePr>
          <p:xfrm>
            <a:off x="4401" y="2460"/>
            <a:ext cx="1360" cy="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234" name="Chart" r:id="rId9" imgW="2733840" imgH="1827000" progId="MSGraph.Chart.8">
                    <p:embed/>
                  </p:oleObj>
                </mc:Choice>
                <mc:Fallback>
                  <p:oleObj name="Chart" r:id="rId9" imgW="2733840" imgH="1827000" progId="MSGraph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1" y="2460"/>
                          <a:ext cx="1360" cy="906"/>
                        </a:xfrm>
                        <a:prstGeom prst="rect">
                          <a:avLst/>
                        </a:prstGeom>
                        <a:solidFill>
                          <a:srgbClr val="FFFFFF"/>
                        </a:solidFill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Text Box 14"/>
            <p:cNvSpPr txBox="1">
              <a:spLocks noChangeArrowheads="1"/>
            </p:cNvSpPr>
            <p:nvPr/>
          </p:nvSpPr>
          <p:spPr bwMode="auto">
            <a:xfrm>
              <a:off x="4401" y="1344"/>
              <a:ext cx="1360" cy="90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400" dirty="0">
                  <a:solidFill>
                    <a:srgbClr val="000000"/>
                  </a:solidFill>
                  <a:latin typeface="Times New Roman" pitchFamily="18" charset="0"/>
                </a:rPr>
                <a:t>4 Genes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81 Genotypes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2000" noProof="1">
                  <a:solidFill>
                    <a:srgbClr val="000000"/>
                  </a:solidFill>
                  <a:latin typeface="Times New Roman" pitchFamily="18" charset="0"/>
                  <a:sym typeface="Wingdings" pitchFamily="2" charset="2"/>
                </a:rPr>
                <a:t></a:t>
              </a:r>
              <a:r>
                <a:rPr lang="en-GB" sz="2000" dirty="0">
                  <a:solidFill>
                    <a:srgbClr val="000000"/>
                  </a:solidFill>
                  <a:latin typeface="Times New Roman" pitchFamily="18" charset="0"/>
                </a:rPr>
                <a:t> 9 Phenotypes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5131" name="Text Box 16"/>
          <p:cNvSpPr txBox="1">
            <a:spLocks noChangeArrowheads="1"/>
          </p:cNvSpPr>
          <p:nvPr/>
        </p:nvSpPr>
        <p:spPr bwMode="auto">
          <a:xfrm>
            <a:off x="225425" y="249238"/>
            <a:ext cx="6088063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3200">
                <a:solidFill>
                  <a:srgbClr val="333399"/>
                </a:solidFill>
              </a:rPr>
              <a:t>R.A. Fisher, 1918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3200">
              <a:solidFill>
                <a:srgbClr val="333399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3200">
                <a:solidFill>
                  <a:srgbClr val="333399"/>
                </a:solidFill>
              </a:rPr>
              <a:t>The explanation of quantitative inheritance in Mendelian terms</a:t>
            </a:r>
          </a:p>
        </p:txBody>
      </p:sp>
      <p:graphicFrame>
        <p:nvGraphicFramePr>
          <p:cNvPr id="5122" name="Object 17"/>
          <p:cNvGraphicFramePr>
            <a:graphicFrameLocks noGrp="1" noChangeAspect="1"/>
          </p:cNvGraphicFramePr>
          <p:nvPr>
            <p:ph/>
          </p:nvPr>
        </p:nvGraphicFramePr>
        <p:xfrm>
          <a:off x="6557963" y="161925"/>
          <a:ext cx="2311400" cy="3081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35" name="Photo House" r:id="rId11" imgW="276923077" imgH="369230769" progId="">
                  <p:embed/>
                </p:oleObj>
              </mc:Choice>
              <mc:Fallback>
                <p:oleObj name="Photo House" r:id="rId11" imgW="276923077" imgH="36923076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7963" y="161925"/>
                        <a:ext cx="2311400" cy="3081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00998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Fisher (1918): Basic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Continuous variation caused by lots of genes (“polygenic inheritance”)</a:t>
            </a:r>
          </a:p>
          <a:p>
            <a:r>
              <a:rPr lang="en-US" sz="2800" dirty="0" smtClean="0"/>
              <a:t>Each gene followed Mendel’s laws</a:t>
            </a:r>
          </a:p>
          <a:p>
            <a:r>
              <a:rPr lang="en-US" sz="2800" dirty="0" smtClean="0"/>
              <a:t>Environment smoothed out genetic differences</a:t>
            </a:r>
          </a:p>
          <a:p>
            <a:r>
              <a:rPr lang="en-US" sz="2800" dirty="0" smtClean="0"/>
              <a:t>Genes may show different degrees of “dominance”</a:t>
            </a:r>
          </a:p>
          <a:p>
            <a:r>
              <a:rPr lang="en-US" sz="2800" dirty="0" smtClean="0"/>
              <a:t>Genes may have many forms (“multiple alleles”)</a:t>
            </a:r>
          </a:p>
          <a:p>
            <a:r>
              <a:rPr lang="en-US" sz="2800" dirty="0" smtClean="0"/>
              <a:t>Mating may not be random (“assortative mating”)</a:t>
            </a:r>
          </a:p>
          <a:p>
            <a:r>
              <a:rPr lang="en-US" sz="2800" dirty="0" smtClean="0"/>
              <a:t>Showed that correlations obtained by e.g. Pearson and Lee were explained well by polygenic inheritance</a:t>
            </a:r>
          </a:p>
          <a:p>
            <a:r>
              <a:rPr lang="en-US" sz="2800" dirty="0" smtClean="0"/>
              <a:t>Let to “Biometrical Genetics” (Mather,  </a:t>
            </a:r>
            <a:r>
              <a:rPr lang="en-US" sz="2800" dirty="0" err="1" smtClean="0"/>
              <a:t>Jinks</a:t>
            </a:r>
            <a:r>
              <a:rPr lang="en-US" sz="2800" dirty="0"/>
              <a:t> </a:t>
            </a:r>
            <a:r>
              <a:rPr lang="en-US" sz="2800" dirty="0" smtClean="0"/>
              <a:t>etc.)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16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6000" smtClean="0">
                <a:latin typeface="Arial" pitchFamily="34" charset="0"/>
                <a:cs typeface="Arial" pitchFamily="34" charset="0"/>
              </a:rPr>
              <a:t>The (Really!) BIG Problem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>
            <a:normAutofit fontScale="92500" lnSpcReduction="20000"/>
          </a:bodyPr>
          <a:lstStyle/>
          <a:p>
            <a:pPr marL="342900" indent="-342900"/>
            <a:r>
              <a:rPr lang="en-US" sz="4800" smtClean="0">
                <a:latin typeface="Arial" pitchFamily="34" charset="0"/>
                <a:cs typeface="Arial" pitchFamily="34" charset="0"/>
              </a:rPr>
              <a:t>Families are a mixture of genetic and social factors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Extended Phenotype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962400" y="3048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/>
              <a:t>Me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981200" y="16002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dirty="0"/>
              <a:t>World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867400" y="1524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Parents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1752600" y="40386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Siblings</a:t>
            </a: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3962400" y="52578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Child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6400800" y="3810000"/>
            <a:ext cx="9144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/>
              <a:t>Spouse</a:t>
            </a:r>
          </a:p>
        </p:txBody>
      </p:sp>
      <p:sp>
        <p:nvSpPr>
          <p:cNvPr id="16393" name="AutoShape 9"/>
          <p:cNvSpPr>
            <a:spLocks noChangeArrowheads="1"/>
          </p:cNvSpPr>
          <p:nvPr/>
        </p:nvSpPr>
        <p:spPr bwMode="auto">
          <a:xfrm rot="-1564427">
            <a:off x="2722563" y="3810000"/>
            <a:ext cx="1214437" cy="685800"/>
          </a:xfrm>
          <a:prstGeom prst="leftRightArrow">
            <a:avLst>
              <a:gd name="adj1" fmla="val 50000"/>
              <a:gd name="adj2" fmla="val 35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 rot="982555">
            <a:off x="5029200" y="3657600"/>
            <a:ext cx="1214438" cy="685800"/>
          </a:xfrm>
          <a:prstGeom prst="leftRightArrow">
            <a:avLst>
              <a:gd name="adj1" fmla="val 50000"/>
              <a:gd name="adj2" fmla="val 35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AutoShape 11"/>
          <p:cNvSpPr>
            <a:spLocks noChangeArrowheads="1"/>
          </p:cNvSpPr>
          <p:nvPr/>
        </p:nvSpPr>
        <p:spPr bwMode="auto">
          <a:xfrm rot="16200000">
            <a:off x="3734594" y="4342607"/>
            <a:ext cx="1214437" cy="685800"/>
          </a:xfrm>
          <a:prstGeom prst="leftRightArrow">
            <a:avLst>
              <a:gd name="adj1" fmla="val 50000"/>
              <a:gd name="adj2" fmla="val 35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 rot="1865387">
            <a:off x="2895600" y="2362200"/>
            <a:ext cx="1214438" cy="685800"/>
          </a:xfrm>
          <a:prstGeom prst="leftRightArrow">
            <a:avLst>
              <a:gd name="adj1" fmla="val 50000"/>
              <a:gd name="adj2" fmla="val 35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 rot="-1564427">
            <a:off x="4648200" y="2362200"/>
            <a:ext cx="1214438" cy="685800"/>
          </a:xfrm>
          <a:prstGeom prst="leftRightArrow">
            <a:avLst>
              <a:gd name="adj1" fmla="val 50000"/>
              <a:gd name="adj2" fmla="val 3541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8" name="Oval 14"/>
          <p:cNvSpPr>
            <a:spLocks noChangeArrowheads="1"/>
          </p:cNvSpPr>
          <p:nvPr/>
        </p:nvSpPr>
        <p:spPr bwMode="auto">
          <a:xfrm rot="-3324271">
            <a:off x="1339057" y="329406"/>
            <a:ext cx="6375400" cy="6510337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9" name="Line 15"/>
          <p:cNvSpPr>
            <a:spLocks noChangeShapeType="1"/>
          </p:cNvSpPr>
          <p:nvPr/>
        </p:nvSpPr>
        <p:spPr bwMode="auto">
          <a:xfrm flipH="1" flipV="1">
            <a:off x="6629400" y="5257800"/>
            <a:ext cx="1447800" cy="838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6248400" y="6132513"/>
            <a:ext cx="3127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Extended Phenotype</a:t>
            </a:r>
          </a:p>
        </p:txBody>
      </p:sp>
    </p:spTree>
    <p:extLst>
      <p:ext uri="{BB962C8B-B14F-4D97-AF65-F5344CB8AC3E}">
        <p14:creationId xmlns:p14="http://schemas.microsoft.com/office/powerpoint/2010/main" val="2136929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3187700" y="4727575"/>
            <a:ext cx="2814638" cy="665163"/>
          </a:xfrm>
          <a:prstGeom prst="rect">
            <a:avLst/>
          </a:prstGeom>
          <a:solidFill>
            <a:schemeClr val="hlink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algn="ctr" fontAlgn="base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  <a:latin typeface="Arial" charset="0"/>
              </a:rPr>
              <a:t>Phenotype</a:t>
            </a:r>
          </a:p>
        </p:txBody>
      </p:sp>
      <p:sp>
        <p:nvSpPr>
          <p:cNvPr id="483331" name="Line 3"/>
          <p:cNvSpPr>
            <a:spLocks noChangeShapeType="1"/>
          </p:cNvSpPr>
          <p:nvPr/>
        </p:nvSpPr>
        <p:spPr bwMode="auto">
          <a:xfrm>
            <a:off x="2120900" y="3289300"/>
            <a:ext cx="1955800" cy="1320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grpSp>
        <p:nvGrpSpPr>
          <p:cNvPr id="483332" name="Group 4"/>
          <p:cNvGrpSpPr>
            <a:grpSpLocks/>
          </p:cNvGrpSpPr>
          <p:nvPr/>
        </p:nvGrpSpPr>
        <p:grpSpPr bwMode="auto">
          <a:xfrm>
            <a:off x="1587500" y="2222500"/>
            <a:ext cx="1066800" cy="1066800"/>
            <a:chOff x="1000" y="1104"/>
            <a:chExt cx="672" cy="672"/>
          </a:xfrm>
        </p:grpSpPr>
        <p:sp>
          <p:nvSpPr>
            <p:cNvPr id="483333" name="Oval 5"/>
            <p:cNvSpPr>
              <a:spLocks noChangeArrowheads="1"/>
            </p:cNvSpPr>
            <p:nvPr/>
          </p:nvSpPr>
          <p:spPr bwMode="auto">
            <a:xfrm>
              <a:off x="1000" y="1104"/>
              <a:ext cx="672" cy="67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altLang="en-US" sz="2400" smtClean="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34" name="Text Box 6"/>
            <p:cNvSpPr txBox="1">
              <a:spLocks noChangeArrowheads="1"/>
            </p:cNvSpPr>
            <p:nvPr/>
          </p:nvSpPr>
          <p:spPr bwMode="auto">
            <a:xfrm>
              <a:off x="1187" y="1251"/>
              <a:ext cx="3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000000"/>
                  </a:solidFill>
                  <a:latin typeface="Arial" charset="0"/>
                </a:rPr>
                <a:t>E</a:t>
              </a:r>
              <a:endParaRPr lang="en-US" altLang="en-US" sz="3200" b="1" smtClean="0">
                <a:solidFill>
                  <a:srgbClr val="FFFFFF"/>
                </a:solidFill>
                <a:latin typeface="Arial" charset="0"/>
              </a:endParaRPr>
            </a:p>
          </p:txBody>
        </p:sp>
      </p:grpSp>
      <p:grpSp>
        <p:nvGrpSpPr>
          <p:cNvPr id="483335" name="Group 7"/>
          <p:cNvGrpSpPr>
            <a:grpSpLocks/>
          </p:cNvGrpSpPr>
          <p:nvPr/>
        </p:nvGrpSpPr>
        <p:grpSpPr bwMode="auto">
          <a:xfrm>
            <a:off x="3378200" y="2222500"/>
            <a:ext cx="1066800" cy="1066800"/>
            <a:chOff x="1182" y="1008"/>
            <a:chExt cx="672" cy="672"/>
          </a:xfrm>
        </p:grpSpPr>
        <p:sp>
          <p:nvSpPr>
            <p:cNvPr id="483336" name="Oval 8"/>
            <p:cNvSpPr>
              <a:spLocks noChangeArrowheads="1"/>
            </p:cNvSpPr>
            <p:nvPr/>
          </p:nvSpPr>
          <p:spPr bwMode="auto">
            <a:xfrm>
              <a:off x="1182" y="1008"/>
              <a:ext cx="672" cy="6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altLang="en-US" sz="2400" smtClean="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37" name="Text Box 9"/>
            <p:cNvSpPr txBox="1">
              <a:spLocks noChangeArrowheads="1"/>
            </p:cNvSpPr>
            <p:nvPr/>
          </p:nvSpPr>
          <p:spPr bwMode="auto">
            <a:xfrm>
              <a:off x="1361" y="1155"/>
              <a:ext cx="385" cy="36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FFFFFF"/>
                  </a:solidFill>
                  <a:latin typeface="Arial" charset="0"/>
                </a:rPr>
                <a:t>C</a:t>
              </a:r>
            </a:p>
          </p:txBody>
        </p:sp>
      </p:grpSp>
      <p:grpSp>
        <p:nvGrpSpPr>
          <p:cNvPr id="483338" name="Group 10"/>
          <p:cNvGrpSpPr>
            <a:grpSpLocks/>
          </p:cNvGrpSpPr>
          <p:nvPr/>
        </p:nvGrpSpPr>
        <p:grpSpPr bwMode="auto">
          <a:xfrm>
            <a:off x="5156200" y="2222500"/>
            <a:ext cx="1066800" cy="1066800"/>
            <a:chOff x="3248" y="1104"/>
            <a:chExt cx="672" cy="672"/>
          </a:xfrm>
        </p:grpSpPr>
        <p:sp>
          <p:nvSpPr>
            <p:cNvPr id="483339" name="Oval 11"/>
            <p:cNvSpPr>
              <a:spLocks noChangeArrowheads="1"/>
            </p:cNvSpPr>
            <p:nvPr/>
          </p:nvSpPr>
          <p:spPr bwMode="auto">
            <a:xfrm>
              <a:off x="3248" y="1104"/>
              <a:ext cx="672" cy="672"/>
            </a:xfrm>
            <a:prstGeom prst="ellipse">
              <a:avLst/>
            </a:prstGeom>
            <a:solidFill>
              <a:srgbClr val="0033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altLang="en-US" sz="2400" smtClean="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40" name="Text Box 12"/>
            <p:cNvSpPr txBox="1">
              <a:spLocks noChangeArrowheads="1"/>
            </p:cNvSpPr>
            <p:nvPr/>
          </p:nvSpPr>
          <p:spPr bwMode="auto">
            <a:xfrm>
              <a:off x="3427" y="1251"/>
              <a:ext cx="3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FFFFFF"/>
                  </a:solidFill>
                  <a:latin typeface="Arial" charset="0"/>
                </a:rPr>
                <a:t>A</a:t>
              </a:r>
            </a:p>
          </p:txBody>
        </p:sp>
      </p:grpSp>
      <p:grpSp>
        <p:nvGrpSpPr>
          <p:cNvPr id="483341" name="Group 13"/>
          <p:cNvGrpSpPr>
            <a:grpSpLocks/>
          </p:cNvGrpSpPr>
          <p:nvPr/>
        </p:nvGrpSpPr>
        <p:grpSpPr bwMode="auto">
          <a:xfrm>
            <a:off x="6934200" y="2235200"/>
            <a:ext cx="1066800" cy="1066800"/>
            <a:chOff x="4368" y="1112"/>
            <a:chExt cx="672" cy="672"/>
          </a:xfrm>
        </p:grpSpPr>
        <p:sp>
          <p:nvSpPr>
            <p:cNvPr id="483342" name="Oval 14"/>
            <p:cNvSpPr>
              <a:spLocks noChangeArrowheads="1"/>
            </p:cNvSpPr>
            <p:nvPr/>
          </p:nvSpPr>
          <p:spPr bwMode="auto">
            <a:xfrm>
              <a:off x="4368" y="1112"/>
              <a:ext cx="672" cy="672"/>
            </a:xfrm>
            <a:prstGeom prst="ellipse">
              <a:avLst/>
            </a:pr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AU" altLang="en-US" sz="2400" smtClean="0">
                <a:solidFill>
                  <a:srgbClr val="003399"/>
                </a:solidFill>
                <a:latin typeface="Times New Roman" pitchFamily="18" charset="0"/>
              </a:endParaRPr>
            </a:p>
          </p:txBody>
        </p:sp>
        <p:sp>
          <p:nvSpPr>
            <p:cNvPr id="483343" name="Text Box 15"/>
            <p:cNvSpPr txBox="1">
              <a:spLocks noChangeArrowheads="1"/>
            </p:cNvSpPr>
            <p:nvPr/>
          </p:nvSpPr>
          <p:spPr bwMode="auto">
            <a:xfrm>
              <a:off x="4560" y="1248"/>
              <a:ext cx="385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200" b="1" smtClean="0">
                  <a:solidFill>
                    <a:srgbClr val="FFFFFF"/>
                  </a:solidFill>
                  <a:latin typeface="Arial" charset="0"/>
                </a:rPr>
                <a:t>D</a:t>
              </a:r>
            </a:p>
          </p:txBody>
        </p:sp>
      </p:grpSp>
      <p:sp>
        <p:nvSpPr>
          <p:cNvPr id="483344" name="Line 16"/>
          <p:cNvSpPr>
            <a:spLocks noChangeShapeType="1"/>
          </p:cNvSpPr>
          <p:nvPr/>
        </p:nvSpPr>
        <p:spPr bwMode="auto">
          <a:xfrm>
            <a:off x="3911600" y="3276600"/>
            <a:ext cx="520700" cy="13335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83345" name="Line 17"/>
          <p:cNvSpPr>
            <a:spLocks noChangeShapeType="1"/>
          </p:cNvSpPr>
          <p:nvPr/>
        </p:nvSpPr>
        <p:spPr bwMode="auto">
          <a:xfrm flipH="1">
            <a:off x="4737100" y="3289300"/>
            <a:ext cx="952500" cy="13208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83346" name="Line 18"/>
          <p:cNvSpPr>
            <a:spLocks noChangeShapeType="1"/>
          </p:cNvSpPr>
          <p:nvPr/>
        </p:nvSpPr>
        <p:spPr bwMode="auto">
          <a:xfrm flipH="1">
            <a:off x="5067300" y="3302000"/>
            <a:ext cx="2400300" cy="1282700"/>
          </a:xfrm>
          <a:prstGeom prst="line">
            <a:avLst/>
          </a:prstGeom>
          <a:noFill/>
          <a:ln w="38100">
            <a:solidFill>
              <a:schemeClr val="bg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83347" name="Text Box 19"/>
          <p:cNvSpPr txBox="1">
            <a:spLocks noChangeArrowheads="1"/>
          </p:cNvSpPr>
          <p:nvPr/>
        </p:nvSpPr>
        <p:spPr bwMode="auto">
          <a:xfrm>
            <a:off x="677863" y="1236663"/>
            <a:ext cx="189706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Unique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Environment</a:t>
            </a:r>
          </a:p>
        </p:txBody>
      </p:sp>
      <p:sp>
        <p:nvSpPr>
          <p:cNvPr id="483348" name="Text Box 20"/>
          <p:cNvSpPr txBox="1">
            <a:spLocks noChangeArrowheads="1"/>
          </p:cNvSpPr>
          <p:nvPr/>
        </p:nvSpPr>
        <p:spPr bwMode="auto">
          <a:xfrm>
            <a:off x="5054600" y="871538"/>
            <a:ext cx="1270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Additive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Genetic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Effects</a:t>
            </a:r>
          </a:p>
        </p:txBody>
      </p:sp>
      <p:sp>
        <p:nvSpPr>
          <p:cNvPr id="483349" name="Text Box 21"/>
          <p:cNvSpPr txBox="1">
            <a:spLocks noChangeArrowheads="1"/>
          </p:cNvSpPr>
          <p:nvPr/>
        </p:nvSpPr>
        <p:spPr bwMode="auto">
          <a:xfrm>
            <a:off x="2860675" y="1236663"/>
            <a:ext cx="18970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Shared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Environment</a:t>
            </a:r>
          </a:p>
        </p:txBody>
      </p:sp>
      <p:sp>
        <p:nvSpPr>
          <p:cNvPr id="483350" name="Text Box 22"/>
          <p:cNvSpPr txBox="1">
            <a:spLocks noChangeArrowheads="1"/>
          </p:cNvSpPr>
          <p:nvPr/>
        </p:nvSpPr>
        <p:spPr bwMode="auto">
          <a:xfrm>
            <a:off x="6713538" y="871538"/>
            <a:ext cx="1728787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Dominance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Genetic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Effects</a:t>
            </a:r>
          </a:p>
        </p:txBody>
      </p:sp>
      <p:sp>
        <p:nvSpPr>
          <p:cNvPr id="483351" name="Text Box 23"/>
          <p:cNvSpPr txBox="1">
            <a:spLocks noChangeArrowheads="1"/>
          </p:cNvSpPr>
          <p:nvPr/>
        </p:nvSpPr>
        <p:spPr bwMode="auto">
          <a:xfrm>
            <a:off x="3098800" y="40179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e</a:t>
            </a:r>
          </a:p>
        </p:txBody>
      </p:sp>
      <p:sp>
        <p:nvSpPr>
          <p:cNvPr id="483352" name="Text Box 24"/>
          <p:cNvSpPr txBox="1">
            <a:spLocks noChangeArrowheads="1"/>
          </p:cNvSpPr>
          <p:nvPr/>
        </p:nvSpPr>
        <p:spPr bwMode="auto">
          <a:xfrm>
            <a:off x="4946650" y="3497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483353" name="Text Box 25"/>
          <p:cNvSpPr txBox="1">
            <a:spLocks noChangeArrowheads="1"/>
          </p:cNvSpPr>
          <p:nvPr/>
        </p:nvSpPr>
        <p:spPr bwMode="auto">
          <a:xfrm>
            <a:off x="4070350" y="34845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c</a:t>
            </a:r>
          </a:p>
        </p:txBody>
      </p:sp>
      <p:sp>
        <p:nvSpPr>
          <p:cNvPr id="483354" name="Text Box 26"/>
          <p:cNvSpPr txBox="1">
            <a:spLocks noChangeArrowheads="1"/>
          </p:cNvSpPr>
          <p:nvPr/>
        </p:nvSpPr>
        <p:spPr bwMode="auto">
          <a:xfrm>
            <a:off x="5746750" y="40941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charset="0"/>
              </a:rPr>
              <a:t>d</a:t>
            </a:r>
          </a:p>
        </p:txBody>
      </p:sp>
      <p:sp>
        <p:nvSpPr>
          <p:cNvPr id="483355" name="Text Box 27"/>
          <p:cNvSpPr txBox="1">
            <a:spLocks noChangeArrowheads="1"/>
          </p:cNvSpPr>
          <p:nvPr/>
        </p:nvSpPr>
        <p:spPr bwMode="auto">
          <a:xfrm>
            <a:off x="2316163" y="5632450"/>
            <a:ext cx="483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600" smtClean="0">
                <a:solidFill>
                  <a:srgbClr val="000000"/>
                </a:solidFill>
                <a:latin typeface="Arial" charset="0"/>
              </a:rPr>
              <a:t>P = eE + aA + cC + dD</a:t>
            </a:r>
          </a:p>
        </p:txBody>
      </p:sp>
      <p:sp>
        <p:nvSpPr>
          <p:cNvPr id="483356" name="Rectangle 28"/>
          <p:cNvSpPr>
            <a:spLocks noChangeArrowheads="1"/>
          </p:cNvSpPr>
          <p:nvPr/>
        </p:nvSpPr>
        <p:spPr bwMode="auto">
          <a:xfrm>
            <a:off x="762000" y="114300"/>
            <a:ext cx="7772400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333399"/>
                </a:solidFill>
              </a:rPr>
              <a:t>Variance components</a:t>
            </a:r>
            <a:endParaRPr lang="en-GB" altLang="en-US" smtClean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0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1828800"/>
            <a:ext cx="7772400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Galton’s Solution: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3200400"/>
            <a:ext cx="6477000" cy="1752600"/>
          </a:xfrm>
          <a:noFill/>
        </p:spPr>
        <p:txBody>
          <a:bodyPr>
            <a:noAutofit/>
          </a:bodyPr>
          <a:lstStyle/>
          <a:p>
            <a:pPr marL="1600200" lvl="3" indent="-228600"/>
            <a:r>
              <a:rPr lang="en-US" sz="6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Twins</a:t>
            </a:r>
          </a:p>
          <a:p>
            <a:pPr marL="1600200" lvl="3" indent="-228600"/>
            <a:r>
              <a:rPr lang="en-US" sz="3600" dirty="0" smtClean="0">
                <a:latin typeface="Arial" pitchFamily="34" charset="0"/>
                <a:cs typeface="Arial" pitchFamily="34" charset="0"/>
              </a:rPr>
              <a:t>(Though Augustine may have got there first – 5</a:t>
            </a:r>
            <a:r>
              <a:rPr lang="en-US" sz="3600" baseline="30000" dirty="0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cent.)</a:t>
            </a:r>
          </a:p>
          <a:p>
            <a:pPr marL="1600200" lvl="3" indent="-228600"/>
            <a:r>
              <a:rPr lang="en-US" sz="3600" dirty="0" smtClean="0">
                <a:latin typeface="Arial" pitchFamily="34" charset="0"/>
                <a:cs typeface="Arial" pitchFamily="34" charset="0"/>
              </a:rPr>
              <a:t>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One (?ideal) solution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800" smtClean="0">
                <a:latin typeface="Arial" pitchFamily="34" charset="0"/>
              </a:rPr>
              <a:t>Twins separated at birth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2066" name="Object 2"/>
          <p:cNvGraphicFramePr>
            <a:graphicFrameLocks noChangeAspect="1"/>
          </p:cNvGraphicFramePr>
          <p:nvPr/>
        </p:nvGraphicFramePr>
        <p:xfrm>
          <a:off x="762000" y="419100"/>
          <a:ext cx="7621588" cy="499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9" name="Photo House" r:id="rId3" imgW="7619048" imgH="4990476" progId="Photohse.Document">
                  <p:embed/>
                </p:oleObj>
              </mc:Choice>
              <mc:Fallback>
                <p:oleObj name="Photo House" r:id="rId3" imgW="7619048" imgH="4990476" progId="Photoh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419100"/>
                        <a:ext cx="7621588" cy="499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2067" name="Text Box 3"/>
          <p:cNvSpPr txBox="1">
            <a:spLocks noChangeArrowheads="1"/>
          </p:cNvSpPr>
          <p:nvPr/>
        </p:nvSpPr>
        <p:spPr bwMode="auto">
          <a:xfrm>
            <a:off x="457200" y="5654675"/>
            <a:ext cx="8305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Arial" charset="0"/>
              </a:rPr>
              <a:t>MZ twins reared apart - note the same way of supporting their cans of beer</a:t>
            </a:r>
            <a:endParaRPr lang="en-US" altLang="en-US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38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290" name="Picture 2" descr="DS0507261606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3"/>
          <a:stretch>
            <a:fillRect/>
          </a:stretch>
        </p:blipFill>
        <p:spPr bwMode="auto">
          <a:xfrm>
            <a:off x="990600" y="889000"/>
            <a:ext cx="7162800" cy="49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00" y="6096000"/>
            <a:ext cx="18020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000" b="1" dirty="0" smtClean="0"/>
              <a:t>David </a:t>
            </a:r>
            <a:r>
              <a:rPr lang="en-AU" sz="2000" b="1" dirty="0" err="1" smtClean="0"/>
              <a:t>Fulker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54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090" name="Object 2"/>
          <p:cNvGraphicFramePr>
            <a:graphicFrameLocks noChangeAspect="1"/>
          </p:cNvGraphicFramePr>
          <p:nvPr/>
        </p:nvGraphicFramePr>
        <p:xfrm>
          <a:off x="2171700" y="990600"/>
          <a:ext cx="4787900" cy="4716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3" name="Photo House" r:id="rId3" imgW="5155556" imgH="5079365" progId="Photohse.Document">
                  <p:embed/>
                </p:oleObj>
              </mc:Choice>
              <mc:Fallback>
                <p:oleObj name="Photo House" r:id="rId3" imgW="5155556" imgH="5079365" progId="Photoh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71700" y="990600"/>
                        <a:ext cx="4787900" cy="4716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3091" name="Text Box 3"/>
          <p:cNvSpPr txBox="1">
            <a:spLocks noChangeArrowheads="1"/>
          </p:cNvSpPr>
          <p:nvPr/>
        </p:nvSpPr>
        <p:spPr bwMode="auto">
          <a:xfrm>
            <a:off x="495300" y="2286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Arial" charset="0"/>
              </a:rPr>
              <a:t>Body postures of MZ twins reared apart</a:t>
            </a:r>
            <a:endParaRPr lang="en-US" altLang="en-US">
              <a:latin typeface="Times New Roman" pitchFamily="18" charset="0"/>
            </a:endParaRPr>
          </a:p>
        </p:txBody>
      </p:sp>
      <p:sp>
        <p:nvSpPr>
          <p:cNvPr id="473092" name="Text Box 4"/>
          <p:cNvSpPr txBox="1">
            <a:spLocks noChangeArrowheads="1"/>
          </p:cNvSpPr>
          <p:nvPr/>
        </p:nvSpPr>
        <p:spPr bwMode="auto">
          <a:xfrm>
            <a:off x="495300" y="6019800"/>
            <a:ext cx="815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solidFill>
                  <a:schemeClr val="tx2"/>
                </a:solidFill>
                <a:latin typeface="Arial" charset="0"/>
              </a:rPr>
              <a:t>Body postures of DZ twins reared apart</a:t>
            </a:r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91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4114" name="Object 2"/>
          <p:cNvGraphicFramePr>
            <a:graphicFrameLocks noChangeAspect="1"/>
          </p:cNvGraphicFramePr>
          <p:nvPr/>
        </p:nvGraphicFramePr>
        <p:xfrm>
          <a:off x="2066925" y="330200"/>
          <a:ext cx="4843463" cy="621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07" name="Photo House" r:id="rId3" imgW="3961905" imgH="5079365" progId="Photohse.Document">
                  <p:embed/>
                </p:oleObj>
              </mc:Choice>
              <mc:Fallback>
                <p:oleObj name="Photo House" r:id="rId3" imgW="3961905" imgH="5079365" progId="Photohse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6925" y="330200"/>
                        <a:ext cx="4843463" cy="621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073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:\fig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762000"/>
            <a:ext cx="5602288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But separated MZs are rare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4572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An easier alternative: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1676400"/>
            <a:ext cx="8839200" cy="1295400"/>
          </a:xfrm>
        </p:spPr>
        <p:txBody>
          <a:bodyPr>
            <a:normAutofit fontScale="25000" lnSpcReduction="20000"/>
          </a:bodyPr>
          <a:lstStyle/>
          <a:p>
            <a:r>
              <a:rPr lang="en-US" sz="12800" dirty="0" smtClean="0">
                <a:solidFill>
                  <a:srgbClr val="FF0000"/>
                </a:solidFill>
                <a:latin typeface="Arial" pitchFamily="34" charset="0"/>
              </a:rPr>
              <a:t>Identical and non-identical twins reared together</a:t>
            </a:r>
          </a:p>
          <a:p>
            <a:r>
              <a:rPr lang="en-US" sz="12800" dirty="0" smtClean="0">
                <a:solidFill>
                  <a:srgbClr val="FF0000"/>
                </a:solidFill>
                <a:latin typeface="Arial" pitchFamily="34" charset="0"/>
              </a:rPr>
              <a:t>Galton (again!)……Or was it ?</a:t>
            </a:r>
          </a:p>
          <a:p>
            <a:endParaRPr lang="en-US" sz="4400" dirty="0">
              <a:latin typeface="Arial" pitchFamily="34" charset="0"/>
            </a:endParaRPr>
          </a:p>
          <a:p>
            <a:endParaRPr lang="en-US" sz="4400" dirty="0" smtClean="0">
              <a:latin typeface="Arial" pitchFamily="34" charset="0"/>
            </a:endParaRPr>
          </a:p>
          <a:p>
            <a:endParaRPr lang="en-AU" sz="2800" b="1" dirty="0" smtClean="0"/>
          </a:p>
          <a:p>
            <a:endParaRPr lang="en-AU" sz="2800" b="1" dirty="0"/>
          </a:p>
          <a:p>
            <a:endParaRPr lang="en-AU" sz="2800" b="1" dirty="0" smtClean="0"/>
          </a:p>
        </p:txBody>
      </p:sp>
      <p:sp>
        <p:nvSpPr>
          <p:cNvPr id="2" name="Rectangle 1"/>
          <p:cNvSpPr/>
          <p:nvPr/>
        </p:nvSpPr>
        <p:spPr>
          <a:xfrm>
            <a:off x="1524000" y="5257800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Poll, H. (</a:t>
            </a:r>
            <a:r>
              <a:rPr lang="de-DE" dirty="0" smtClean="0"/>
              <a:t>1914). </a:t>
            </a:r>
            <a:r>
              <a:rPr lang="de-DE" dirty="0"/>
              <a:t>Über Zwillingsforschung als Hilfsmittel</a:t>
            </a:r>
          </a:p>
          <a:p>
            <a:r>
              <a:rPr lang="de-DE" dirty="0"/>
              <a:t>menschlicher Erbkunde. </a:t>
            </a:r>
            <a:r>
              <a:rPr lang="de-DE" i="1" dirty="0"/>
              <a:t>Zeitschrift für </a:t>
            </a:r>
            <a:r>
              <a:rPr lang="de-DE" i="1" dirty="0" smtClean="0"/>
              <a:t>Ethnologie </a:t>
            </a:r>
            <a:r>
              <a:rPr lang="en-AU" i="1" dirty="0" smtClean="0"/>
              <a:t>46</a:t>
            </a:r>
            <a:r>
              <a:rPr lang="en-AU" i="1" dirty="0"/>
              <a:t>, </a:t>
            </a:r>
            <a:r>
              <a:rPr lang="en-AU" dirty="0"/>
              <a:t>87–105.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44" y="3046060"/>
            <a:ext cx="6605356" cy="208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76600" y="4419600"/>
            <a:ext cx="556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AU" b="1" dirty="0"/>
          </a:p>
          <a:p>
            <a:r>
              <a:rPr lang="en-AU" b="1" dirty="0"/>
              <a:t>Twin Research and Human Genetics</a:t>
            </a:r>
            <a:r>
              <a:rPr lang="en-AU" dirty="0"/>
              <a:t> 12: </a:t>
            </a:r>
            <a:r>
              <a:rPr lang="en-AU" dirty="0" smtClean="0"/>
              <a:t>237–245, 2009</a:t>
            </a:r>
            <a:endParaRPr lang="en-US" sz="3200" dirty="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t="22310" r="42705" b="26999"/>
          <a:stretch>
            <a:fillRect/>
          </a:stretch>
        </p:blipFill>
        <p:spPr bwMode="auto">
          <a:xfrm>
            <a:off x="228600" y="152400"/>
            <a:ext cx="2743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9235" name="Text Box 3"/>
          <p:cNvSpPr txBox="1">
            <a:spLocks noChangeArrowheads="1"/>
          </p:cNvSpPr>
          <p:nvPr/>
        </p:nvSpPr>
        <p:spPr bwMode="auto">
          <a:xfrm>
            <a:off x="3429000" y="4157663"/>
            <a:ext cx="5181600" cy="201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333399"/>
                </a:solidFill>
                <a:latin typeface="Arial" charset="0"/>
              </a:rPr>
              <a:t>MZ and DZ twins: determining zygosity using ABI Profiler™ genotyping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333399"/>
                </a:solidFill>
                <a:latin typeface="Arial" charset="0"/>
              </a:rPr>
              <a:t>(9 STR markers + sex)</a:t>
            </a:r>
            <a:endParaRPr lang="en-US" altLang="en-US" sz="24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9236" name="Text Box 4"/>
          <p:cNvSpPr txBox="1">
            <a:spLocks noChangeArrowheads="1"/>
          </p:cNvSpPr>
          <p:nvPr/>
        </p:nvSpPr>
        <p:spPr bwMode="auto">
          <a:xfrm>
            <a:off x="431800" y="6172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Arial" charset="0"/>
              </a:rPr>
              <a:t>MZ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7" name="Text Box 5"/>
          <p:cNvSpPr txBox="1">
            <a:spLocks noChangeArrowheads="1"/>
          </p:cNvSpPr>
          <p:nvPr/>
        </p:nvSpPr>
        <p:spPr bwMode="auto">
          <a:xfrm>
            <a:off x="1244600" y="6172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Arial" charset="0"/>
              </a:rPr>
              <a:t>DZ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8" name="Text Box 6"/>
          <p:cNvSpPr txBox="1">
            <a:spLocks noChangeArrowheads="1"/>
          </p:cNvSpPr>
          <p:nvPr/>
        </p:nvSpPr>
        <p:spPr bwMode="auto">
          <a:xfrm>
            <a:off x="2095500" y="61722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000000"/>
                </a:solidFill>
                <a:latin typeface="Arial" charset="0"/>
              </a:rPr>
              <a:t>DZ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79239" name="Rectangle 7"/>
          <p:cNvSpPr>
            <a:spLocks noChangeArrowheads="1"/>
          </p:cNvSpPr>
          <p:nvPr/>
        </p:nvSpPr>
        <p:spPr bwMode="auto">
          <a:xfrm>
            <a:off x="3429000" y="381000"/>
            <a:ext cx="5334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fontAlgn="base">
              <a:spcAft>
                <a:spcPct val="0"/>
              </a:spcAft>
              <a:buClr>
                <a:srgbClr val="3333CC"/>
              </a:buClr>
              <a:buFont typeface="Wingdings" pitchFamily="2" charset="2"/>
              <a:buNone/>
            </a:pPr>
            <a:r>
              <a:rPr lang="en-US" altLang="en-US" b="1" smtClean="0">
                <a:solidFill>
                  <a:srgbClr val="000000"/>
                </a:solidFill>
                <a:latin typeface="Arial" charset="0"/>
              </a:rPr>
              <a:t>Identity at marker loci - except for rare mutation</a:t>
            </a:r>
          </a:p>
        </p:txBody>
      </p:sp>
    </p:spTree>
    <p:extLst>
      <p:ext uri="{BB962C8B-B14F-4D97-AF65-F5344CB8AC3E}">
        <p14:creationId xmlns:p14="http://schemas.microsoft.com/office/powerpoint/2010/main" val="18854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24" y="396814"/>
            <a:ext cx="7793037" cy="675234"/>
          </a:xfrm>
        </p:spPr>
        <p:txBody>
          <a:bodyPr/>
          <a:lstStyle/>
          <a:p>
            <a:r>
              <a:rPr lang="en-AU" sz="3600" dirty="0" smtClean="0"/>
              <a:t>Twin correlations for total mole count</a:t>
            </a:r>
            <a:endParaRPr lang="en-AU" sz="3600" dirty="0"/>
          </a:p>
        </p:txBody>
      </p:sp>
      <p:pic>
        <p:nvPicPr>
          <p:cNvPr id="65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122" y="1008522"/>
            <a:ext cx="8954814" cy="591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ru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8537" y="4655335"/>
            <a:ext cx="1929718" cy="144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6114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Three scenarios</a:t>
            </a:r>
          </a:p>
        </p:txBody>
      </p:sp>
      <p:graphicFrame>
        <p:nvGraphicFramePr>
          <p:cNvPr id="16386" name="Object 3"/>
          <p:cNvGraphicFramePr>
            <a:graphicFrameLocks noGrp="1"/>
          </p:cNvGraphicFramePr>
          <p:nvPr>
            <p:ph type="chart" idx="1"/>
          </p:nvPr>
        </p:nvGraphicFramePr>
        <p:xfrm>
          <a:off x="692150" y="1981200"/>
          <a:ext cx="7726363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79" name="Chart" r:id="rId4" imgW="7772535" imgH="4114800" progId="MSGraph.Chart.8">
                  <p:embed followColorScheme="full"/>
                </p:oleObj>
              </mc:Choice>
              <mc:Fallback>
                <p:oleObj name="Chart" r:id="rId4" imgW="7772535" imgH="4114800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981200"/>
                        <a:ext cx="7726363" cy="4083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441325" y="1508125"/>
            <a:ext cx="229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Times New Roman" pitchFamily="18" charset="0"/>
              </a:rPr>
              <a:t>Twin Correlation</a:t>
            </a: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184525" y="5927725"/>
            <a:ext cx="2605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prstClr val="black"/>
                </a:solidFill>
                <a:latin typeface="Times New Roman" pitchFamily="18" charset="0"/>
              </a:rPr>
              <a:t>Causes of Variation</a:t>
            </a:r>
          </a:p>
        </p:txBody>
      </p:sp>
    </p:spTree>
    <p:extLst>
      <p:ext uri="{BB962C8B-B14F-4D97-AF65-F5344CB8AC3E}">
        <p14:creationId xmlns:p14="http://schemas.microsoft.com/office/powerpoint/2010/main" val="2508587648"/>
      </p:ext>
    </p:extLst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609600"/>
            <a:ext cx="4167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/>
              <a:t>Twin Correlations for Adult Stature</a:t>
            </a:r>
          </a:p>
          <a:p>
            <a:pPr algn="ctr"/>
            <a:r>
              <a:rPr lang="en-US" sz="2000" b="1" dirty="0" smtClean="0"/>
              <a:t>(Virginia 30,000 and Australia 22,000)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Structural equation modeling</a:t>
            </a:r>
            <a:endParaRPr lang="en-AU" altLang="en-US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2688" y="2017713"/>
            <a:ext cx="7275512" cy="4114800"/>
          </a:xfrm>
        </p:spPr>
        <p:txBody>
          <a:bodyPr/>
          <a:lstStyle/>
          <a:p>
            <a:r>
              <a:rPr lang="en-US" altLang="en-US"/>
              <a:t>Both continuous and categorical variables</a:t>
            </a:r>
          </a:p>
          <a:p>
            <a:r>
              <a:rPr lang="en-US" altLang="en-US"/>
              <a:t>Systematic approach to hypothesis testing</a:t>
            </a:r>
          </a:p>
          <a:p>
            <a:r>
              <a:rPr lang="en-US" altLang="en-US"/>
              <a:t>Tests of significance</a:t>
            </a:r>
          </a:p>
          <a:p>
            <a:r>
              <a:rPr lang="en-US" altLang="en-US"/>
              <a:t>Can be extended to:</a:t>
            </a:r>
          </a:p>
          <a:p>
            <a:pPr lvl="1"/>
            <a:r>
              <a:rPr lang="en-US" altLang="en-US"/>
              <a:t>More complex questions</a:t>
            </a:r>
          </a:p>
          <a:p>
            <a:pPr lvl="1"/>
            <a:r>
              <a:rPr lang="en-US" altLang="en-US"/>
              <a:t>Multiple variables</a:t>
            </a:r>
          </a:p>
          <a:p>
            <a:pPr lvl="1"/>
            <a:r>
              <a:rPr lang="en-US" altLang="en-US"/>
              <a:t>Other relatives</a:t>
            </a:r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05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600" dirty="0" smtClean="0"/>
              <a:t>“Genetics”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95400" y="2971800"/>
            <a:ext cx="6400800" cy="1752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The Study of </a:t>
            </a:r>
          </a:p>
          <a:p>
            <a:r>
              <a:rPr lang="en-US" sz="4800" dirty="0" smtClean="0">
                <a:solidFill>
                  <a:schemeClr val="tx1"/>
                </a:solidFill>
              </a:rPr>
              <a:t>Variation and Heredity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914400"/>
            <a:ext cx="3238361" cy="483994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133600" y="228600"/>
            <a:ext cx="46137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Sewall Wright (1889-1988)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867400"/>
            <a:ext cx="74403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1984. </a:t>
            </a:r>
            <a:r>
              <a:rPr lang="en-US" sz="2000" dirty="0"/>
              <a:t>Evolution and the Genetics of Populations: </a:t>
            </a:r>
            <a:endParaRPr lang="en-US" sz="2000" dirty="0" smtClean="0"/>
          </a:p>
          <a:p>
            <a:r>
              <a:rPr lang="en-US" sz="2000"/>
              <a:t> </a:t>
            </a:r>
            <a:r>
              <a:rPr lang="en-US" sz="2000" smtClean="0"/>
              <a:t>          Genetics </a:t>
            </a:r>
            <a:r>
              <a:rPr lang="en-US" sz="2000" dirty="0"/>
              <a:t>and Biometric Foundations </a:t>
            </a:r>
            <a:r>
              <a:rPr lang="en-US" sz="2000" dirty="0" smtClean="0"/>
              <a:t>(4 vols.)</a:t>
            </a:r>
          </a:p>
          <a:p>
            <a:r>
              <a:rPr lang="en-US" sz="2000" dirty="0" smtClean="0"/>
              <a:t>1934. The method of path coefficients.  </a:t>
            </a:r>
            <a:r>
              <a:rPr lang="en-US" sz="2000" i="1" dirty="0" smtClean="0"/>
              <a:t>Ann. Math. </a:t>
            </a:r>
            <a:r>
              <a:rPr lang="en-US" sz="2000" i="1" dirty="0" err="1" smtClean="0"/>
              <a:t>Staiist</a:t>
            </a:r>
            <a:r>
              <a:rPr lang="en-US" sz="2000" i="1" dirty="0" smtClean="0"/>
              <a:t>. </a:t>
            </a:r>
            <a:r>
              <a:rPr lang="en-US" sz="2000" b="1" dirty="0" smtClean="0"/>
              <a:t>5: </a:t>
            </a:r>
            <a:r>
              <a:rPr lang="en-US" sz="2000" dirty="0" smtClean="0"/>
              <a:t>161-215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660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smtClean="0"/>
              <a:t>Path diagram for the effects of genes and environment on phenotype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962400" y="4267200"/>
            <a:ext cx="1371600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/>
              <a:t>P</a:t>
            </a:r>
          </a:p>
        </p:txBody>
      </p:sp>
      <p:sp>
        <p:nvSpPr>
          <p:cNvPr id="14340" name="Oval 4"/>
          <p:cNvSpPr>
            <a:spLocks noChangeArrowheads="1"/>
          </p:cNvSpPr>
          <p:nvPr/>
        </p:nvSpPr>
        <p:spPr bwMode="auto">
          <a:xfrm>
            <a:off x="1905000" y="1905000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/>
              <a:t>G</a:t>
            </a:r>
          </a:p>
        </p:txBody>
      </p:sp>
      <p:sp>
        <p:nvSpPr>
          <p:cNvPr id="14341" name="Oval 5"/>
          <p:cNvSpPr>
            <a:spLocks noChangeArrowheads="1"/>
          </p:cNvSpPr>
          <p:nvPr/>
        </p:nvSpPr>
        <p:spPr bwMode="auto">
          <a:xfrm>
            <a:off x="6172200" y="1905000"/>
            <a:ext cx="1447800" cy="1447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6705600" y="2362200"/>
            <a:ext cx="74453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/>
              <a:t>E</a:t>
            </a: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3124200"/>
            <a:ext cx="1447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 flipH="1">
            <a:off x="4800600" y="31242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1508125" y="4837113"/>
            <a:ext cx="206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/>
              <a:t>Measured variable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810000" y="2398713"/>
            <a:ext cx="2085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/>
              <a:t>Latent variables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1981200" y="1255713"/>
            <a:ext cx="1311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Genotype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6172200" y="1193800"/>
            <a:ext cx="160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Environment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3962400" y="5842000"/>
            <a:ext cx="1398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Phenotype</a:t>
            </a: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3794125" y="3352800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h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5334000" y="3352800"/>
            <a:ext cx="396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e</a:t>
            </a:r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3276600" y="2286000"/>
            <a:ext cx="297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4556125" y="1792288"/>
            <a:ext cx="28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762000"/>
          </a:xfrm>
        </p:spPr>
        <p:txBody>
          <a:bodyPr/>
          <a:lstStyle/>
          <a:p>
            <a:r>
              <a:rPr lang="en-GB" altLang="en-US"/>
              <a:t/>
            </a:r>
            <a:br>
              <a:rPr lang="en-GB" altLang="en-US"/>
            </a:br>
            <a:endParaRPr lang="en-GB" altLang="en-US"/>
          </a:p>
        </p:txBody>
      </p:sp>
      <p:sp>
        <p:nvSpPr>
          <p:cNvPr id="655363" name="Rectangle 3"/>
          <p:cNvSpPr>
            <a:spLocks noChangeArrowheads="1"/>
          </p:cNvSpPr>
          <p:nvPr/>
        </p:nvSpPr>
        <p:spPr bwMode="auto">
          <a:xfrm>
            <a:off x="762000" y="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333399"/>
                </a:solidFill>
              </a:rPr>
              <a:t>ACE Model for twin data</a:t>
            </a:r>
            <a:endParaRPr lang="en-GB" altLang="en-US" smtClean="0">
              <a:solidFill>
                <a:srgbClr val="333399"/>
              </a:solidFill>
            </a:endParaRPr>
          </a:p>
        </p:txBody>
      </p:sp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1955800" y="5162550"/>
            <a:ext cx="1079500" cy="1079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smtClean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GB" altLang="en-US" sz="3200" b="1" baseline="-10000" smtClean="0">
                <a:solidFill>
                  <a:srgbClr val="000000"/>
                </a:solidFill>
                <a:latin typeface="Arial" pitchFamily="34" charset="0"/>
              </a:rPr>
              <a:t>T1</a:t>
            </a:r>
            <a:endParaRPr lang="en-GB" altLang="en-US" sz="24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5" name="Oval 5"/>
          <p:cNvSpPr>
            <a:spLocks noChangeArrowheads="1"/>
          </p:cNvSpPr>
          <p:nvPr/>
        </p:nvSpPr>
        <p:spPr bwMode="auto">
          <a:xfrm>
            <a:off x="3367088" y="2470150"/>
            <a:ext cx="1066800" cy="10668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FFFFFF"/>
                </a:solidFill>
                <a:latin typeface="Arial" pitchFamily="34" charset="0"/>
              </a:rPr>
              <a:t>A</a:t>
            </a:r>
            <a:endParaRPr lang="en-GB" altLang="en-US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55366" name="Oval 6"/>
          <p:cNvSpPr>
            <a:spLocks noChangeArrowheads="1"/>
          </p:cNvSpPr>
          <p:nvPr/>
        </p:nvSpPr>
        <p:spPr bwMode="auto">
          <a:xfrm>
            <a:off x="1974850" y="2470150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GB" altLang="en-US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7" name="Oval 7"/>
          <p:cNvSpPr>
            <a:spLocks noChangeArrowheads="1"/>
          </p:cNvSpPr>
          <p:nvPr/>
        </p:nvSpPr>
        <p:spPr bwMode="auto">
          <a:xfrm>
            <a:off x="584200" y="2470150"/>
            <a:ext cx="1066800" cy="1066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en-GB" altLang="en-US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8" name="Rectangle 8"/>
          <p:cNvSpPr>
            <a:spLocks noChangeArrowheads="1"/>
          </p:cNvSpPr>
          <p:nvPr/>
        </p:nvSpPr>
        <p:spPr bwMode="auto">
          <a:xfrm>
            <a:off x="6172200" y="5162550"/>
            <a:ext cx="1079500" cy="1079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3200" b="1" smtClean="0">
                <a:solidFill>
                  <a:srgbClr val="000000"/>
                </a:solidFill>
                <a:latin typeface="Arial" pitchFamily="34" charset="0"/>
              </a:rPr>
              <a:t>P</a:t>
            </a:r>
            <a:r>
              <a:rPr lang="en-GB" altLang="en-US" sz="3200" b="1" baseline="-10000" smtClean="0">
                <a:solidFill>
                  <a:srgbClr val="000000"/>
                </a:solidFill>
                <a:latin typeface="Arial" pitchFamily="34" charset="0"/>
              </a:rPr>
              <a:t>T2</a:t>
            </a:r>
            <a:endParaRPr lang="en-GB" altLang="en-US" sz="2400" b="1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69" name="Oval 9"/>
          <p:cNvSpPr>
            <a:spLocks noChangeArrowheads="1"/>
          </p:cNvSpPr>
          <p:nvPr/>
        </p:nvSpPr>
        <p:spPr bwMode="auto">
          <a:xfrm>
            <a:off x="4759325" y="2470150"/>
            <a:ext cx="1066800" cy="1066800"/>
          </a:xfrm>
          <a:prstGeom prst="ellipse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FFFFFF"/>
                </a:solidFill>
                <a:latin typeface="Arial" pitchFamily="34" charset="0"/>
              </a:rPr>
              <a:t>A</a:t>
            </a:r>
            <a:endParaRPr lang="en-GB" altLang="en-US" sz="2400" smtClean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55370" name="Oval 10"/>
          <p:cNvSpPr>
            <a:spLocks noChangeArrowheads="1"/>
          </p:cNvSpPr>
          <p:nvPr/>
        </p:nvSpPr>
        <p:spPr bwMode="auto">
          <a:xfrm>
            <a:off x="6151563" y="2470150"/>
            <a:ext cx="1066800" cy="10668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000000"/>
                </a:solidFill>
                <a:latin typeface="Arial" pitchFamily="34" charset="0"/>
              </a:rPr>
              <a:t>C</a:t>
            </a:r>
            <a:endParaRPr lang="en-GB" altLang="en-US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655371" name="Oval 11"/>
          <p:cNvSpPr>
            <a:spLocks noChangeArrowheads="1"/>
          </p:cNvSpPr>
          <p:nvPr/>
        </p:nvSpPr>
        <p:spPr bwMode="auto">
          <a:xfrm>
            <a:off x="7543800" y="2470150"/>
            <a:ext cx="1066800" cy="10668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4800" smtClean="0">
                <a:solidFill>
                  <a:srgbClr val="000000"/>
                </a:solidFill>
                <a:latin typeface="Arial" pitchFamily="34" charset="0"/>
              </a:rPr>
              <a:t>E</a:t>
            </a:r>
            <a:endParaRPr lang="en-GB" altLang="en-US" sz="3200" smtClean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655372" name="AutoShape 12"/>
          <p:cNvCxnSpPr>
            <a:cxnSpLocks noChangeShapeType="1"/>
            <a:stCxn id="655365" idx="0"/>
            <a:endCxn id="655369" idx="0"/>
          </p:cNvCxnSpPr>
          <p:nvPr/>
        </p:nvCxnSpPr>
        <p:spPr bwMode="auto">
          <a:xfrm rot="5400000" flipV="1">
            <a:off x="4595813" y="1774825"/>
            <a:ext cx="1588" cy="1392237"/>
          </a:xfrm>
          <a:prstGeom prst="curvedConnector3">
            <a:avLst>
              <a:gd name="adj1" fmla="val -271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5373" name="AutoShape 13"/>
          <p:cNvCxnSpPr>
            <a:cxnSpLocks noChangeShapeType="1"/>
            <a:stCxn id="655366" idx="0"/>
            <a:endCxn id="655370" idx="0"/>
          </p:cNvCxnSpPr>
          <p:nvPr/>
        </p:nvCxnSpPr>
        <p:spPr bwMode="auto">
          <a:xfrm rot="5400000" flipV="1">
            <a:off x="4595813" y="382587"/>
            <a:ext cx="1588" cy="4176713"/>
          </a:xfrm>
          <a:prstGeom prst="curvedConnector3">
            <a:avLst>
              <a:gd name="adj1" fmla="val -77500005"/>
            </a:avLst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5374" name="Text Box 14"/>
          <p:cNvSpPr txBox="1">
            <a:spLocks noChangeArrowheads="1"/>
          </p:cNvSpPr>
          <p:nvPr/>
        </p:nvSpPr>
        <p:spPr bwMode="auto">
          <a:xfrm>
            <a:off x="4387850" y="82391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1</a:t>
            </a:r>
          </a:p>
        </p:txBody>
      </p:sp>
      <p:sp>
        <p:nvSpPr>
          <p:cNvPr id="655375" name="Text Box 15"/>
          <p:cNvSpPr txBox="1">
            <a:spLocks noChangeArrowheads="1"/>
          </p:cNvSpPr>
          <p:nvPr/>
        </p:nvSpPr>
        <p:spPr bwMode="auto">
          <a:xfrm>
            <a:off x="3327400" y="1631950"/>
            <a:ext cx="26685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MZ=1.0 / DZ=0.5</a:t>
            </a:r>
          </a:p>
        </p:txBody>
      </p:sp>
      <p:sp>
        <p:nvSpPr>
          <p:cNvPr id="655376" name="Text Box 16"/>
          <p:cNvSpPr txBox="1">
            <a:spLocks noChangeArrowheads="1"/>
          </p:cNvSpPr>
          <p:nvPr/>
        </p:nvSpPr>
        <p:spPr bwMode="auto">
          <a:xfrm>
            <a:off x="1320800" y="4132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e</a:t>
            </a:r>
          </a:p>
        </p:txBody>
      </p:sp>
      <p:sp>
        <p:nvSpPr>
          <p:cNvPr id="655377" name="Text Box 17"/>
          <p:cNvSpPr txBox="1">
            <a:spLocks noChangeArrowheads="1"/>
          </p:cNvSpPr>
          <p:nvPr/>
        </p:nvSpPr>
        <p:spPr bwMode="auto">
          <a:xfrm>
            <a:off x="2959100" y="4132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655378" name="Text Box 18"/>
          <p:cNvSpPr txBox="1">
            <a:spLocks noChangeArrowheads="1"/>
          </p:cNvSpPr>
          <p:nvPr/>
        </p:nvSpPr>
        <p:spPr bwMode="auto">
          <a:xfrm>
            <a:off x="2179638" y="41322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c</a:t>
            </a:r>
          </a:p>
        </p:txBody>
      </p:sp>
      <p:sp>
        <p:nvSpPr>
          <p:cNvPr id="655379" name="Text Box 19"/>
          <p:cNvSpPr txBox="1">
            <a:spLocks noChangeArrowheads="1"/>
          </p:cNvSpPr>
          <p:nvPr/>
        </p:nvSpPr>
        <p:spPr bwMode="auto">
          <a:xfrm>
            <a:off x="7524750" y="4132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e</a:t>
            </a:r>
          </a:p>
        </p:txBody>
      </p:sp>
      <p:sp>
        <p:nvSpPr>
          <p:cNvPr id="655380" name="Text Box 20"/>
          <p:cNvSpPr txBox="1">
            <a:spLocks noChangeArrowheads="1"/>
          </p:cNvSpPr>
          <p:nvPr/>
        </p:nvSpPr>
        <p:spPr bwMode="auto">
          <a:xfrm>
            <a:off x="6680200" y="413226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c</a:t>
            </a:r>
          </a:p>
        </p:txBody>
      </p:sp>
      <p:sp>
        <p:nvSpPr>
          <p:cNvPr id="655381" name="Text Box 21"/>
          <p:cNvSpPr txBox="1">
            <a:spLocks noChangeArrowheads="1"/>
          </p:cNvSpPr>
          <p:nvPr/>
        </p:nvSpPr>
        <p:spPr bwMode="auto">
          <a:xfrm>
            <a:off x="5842000" y="4132263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en-US" sz="2400" smtClean="0">
                <a:solidFill>
                  <a:srgbClr val="000000"/>
                </a:solidFill>
                <a:latin typeface="Arial" pitchFamily="34" charset="0"/>
              </a:rPr>
              <a:t>a</a:t>
            </a:r>
          </a:p>
        </p:txBody>
      </p:sp>
      <p:sp>
        <p:nvSpPr>
          <p:cNvPr id="655382" name="Line 22"/>
          <p:cNvSpPr>
            <a:spLocks noChangeShapeType="1"/>
          </p:cNvSpPr>
          <p:nvPr/>
        </p:nvSpPr>
        <p:spPr bwMode="auto">
          <a:xfrm>
            <a:off x="1117600" y="35306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3" name="Line 23"/>
          <p:cNvSpPr>
            <a:spLocks noChangeShapeType="1"/>
          </p:cNvSpPr>
          <p:nvPr/>
        </p:nvSpPr>
        <p:spPr bwMode="auto">
          <a:xfrm flipH="1">
            <a:off x="7035800" y="35560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4" name="Line 24"/>
          <p:cNvSpPr>
            <a:spLocks noChangeShapeType="1"/>
          </p:cNvSpPr>
          <p:nvPr/>
        </p:nvSpPr>
        <p:spPr bwMode="auto">
          <a:xfrm flipH="1">
            <a:off x="25146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5" name="Line 25"/>
          <p:cNvSpPr>
            <a:spLocks noChangeShapeType="1"/>
          </p:cNvSpPr>
          <p:nvPr/>
        </p:nvSpPr>
        <p:spPr bwMode="auto">
          <a:xfrm flipH="1">
            <a:off x="6692900" y="3543300"/>
            <a:ext cx="0" cy="1536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6" name="Line 26"/>
          <p:cNvSpPr>
            <a:spLocks noChangeShapeType="1"/>
          </p:cNvSpPr>
          <p:nvPr/>
        </p:nvSpPr>
        <p:spPr bwMode="auto">
          <a:xfrm>
            <a:off x="5283200" y="35560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5387" name="Line 27"/>
          <p:cNvSpPr>
            <a:spLocks noChangeShapeType="1"/>
          </p:cNvSpPr>
          <p:nvPr/>
        </p:nvSpPr>
        <p:spPr bwMode="auto">
          <a:xfrm flipH="1">
            <a:off x="2844800" y="3530600"/>
            <a:ext cx="1028700" cy="15748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88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2"/>
          <p:cNvSpPr>
            <a:spLocks noChangeArrowheads="1"/>
          </p:cNvSpPr>
          <p:nvPr/>
        </p:nvSpPr>
        <p:spPr bwMode="auto">
          <a:xfrm>
            <a:off x="228600" y="228600"/>
            <a:ext cx="8686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0000FF"/>
                </a:solidFill>
                <a:latin typeface="Arial" pitchFamily="34" charset="0"/>
              </a:rPr>
              <a:t>Sources of variation in QCST results</a:t>
            </a:r>
            <a:endParaRPr lang="en-AU" altLang="en-US" sz="3200" b="1" smtClean="0">
              <a:solidFill>
                <a:srgbClr val="0000FF"/>
              </a:solidFill>
              <a:latin typeface="Arial" pitchFamily="34" charset="0"/>
            </a:endParaRPr>
          </a:p>
        </p:txBody>
      </p:sp>
      <p:graphicFrame>
        <p:nvGraphicFramePr>
          <p:cNvPr id="656387" name="Object 3"/>
          <p:cNvGraphicFramePr>
            <a:graphicFrameLocks noChangeAspect="1"/>
          </p:cNvGraphicFramePr>
          <p:nvPr/>
        </p:nvGraphicFramePr>
        <p:xfrm>
          <a:off x="808038" y="1817688"/>
          <a:ext cx="7540625" cy="364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056" name="Chart" r:id="rId3" imgW="6048277" imgH="2924100" progId="MSGraph.Chart.8">
                  <p:embed followColorScheme="full"/>
                </p:oleObj>
              </mc:Choice>
              <mc:Fallback>
                <p:oleObj name="Chart" r:id="rId3" imgW="6048277" imgH="29241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8038" y="1817688"/>
                        <a:ext cx="7540625" cy="364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6388" name="Rectangle 4"/>
          <p:cNvSpPr>
            <a:spLocks noChangeArrowheads="1"/>
          </p:cNvSpPr>
          <p:nvPr/>
        </p:nvSpPr>
        <p:spPr bwMode="auto">
          <a:xfrm>
            <a:off x="457200" y="5715000"/>
            <a:ext cx="457200" cy="4572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6389" name="Text Box 5"/>
          <p:cNvSpPr txBox="1">
            <a:spLocks noChangeArrowheads="1"/>
          </p:cNvSpPr>
          <p:nvPr/>
        </p:nvSpPr>
        <p:spPr bwMode="auto">
          <a:xfrm>
            <a:off x="914400" y="55880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Additive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genetic</a:t>
            </a:r>
            <a:endParaRPr lang="en-US" altLang="en-US" sz="24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56390" name="Rectangle 6"/>
          <p:cNvSpPr>
            <a:spLocks noChangeArrowheads="1"/>
          </p:cNvSpPr>
          <p:nvPr/>
        </p:nvSpPr>
        <p:spPr bwMode="auto">
          <a:xfrm>
            <a:off x="3314700" y="5715000"/>
            <a:ext cx="457200" cy="457200"/>
          </a:xfrm>
          <a:prstGeom prst="rect">
            <a:avLst/>
          </a:prstGeom>
          <a:solidFill>
            <a:srgbClr val="33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6391" name="Text Box 7"/>
          <p:cNvSpPr txBox="1">
            <a:spLocks noChangeArrowheads="1"/>
          </p:cNvSpPr>
          <p:nvPr/>
        </p:nvSpPr>
        <p:spPr bwMode="auto">
          <a:xfrm>
            <a:off x="3771900" y="5588000"/>
            <a:ext cx="1905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Shared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environment</a:t>
            </a:r>
            <a:endParaRPr lang="en-US" altLang="en-US" sz="2400" smtClean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56392" name="Rectangle 8"/>
          <p:cNvSpPr>
            <a:spLocks noChangeArrowheads="1"/>
          </p:cNvSpPr>
          <p:nvPr/>
        </p:nvSpPr>
        <p:spPr bwMode="auto">
          <a:xfrm>
            <a:off x="6477000" y="5715000"/>
            <a:ext cx="457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656393" name="Text Box 9"/>
          <p:cNvSpPr txBox="1">
            <a:spLocks noChangeArrowheads="1"/>
          </p:cNvSpPr>
          <p:nvPr/>
        </p:nvSpPr>
        <p:spPr bwMode="auto">
          <a:xfrm>
            <a:off x="6934200" y="5562600"/>
            <a:ext cx="1752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Non-shared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0000FF"/>
                </a:solidFill>
                <a:latin typeface="Arial" pitchFamily="34" charset="0"/>
              </a:rPr>
              <a:t>environment</a:t>
            </a:r>
          </a:p>
        </p:txBody>
      </p:sp>
    </p:spTree>
    <p:extLst>
      <p:ext uri="{BB962C8B-B14F-4D97-AF65-F5344CB8AC3E}">
        <p14:creationId xmlns:p14="http://schemas.microsoft.com/office/powerpoint/2010/main" val="5960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410" name="Rectangle 2"/>
          <p:cNvSpPr>
            <a:spLocks noChangeArrowheads="1"/>
          </p:cNvSpPr>
          <p:nvPr/>
        </p:nvSpPr>
        <p:spPr bwMode="auto">
          <a:xfrm>
            <a:off x="468313" y="485775"/>
            <a:ext cx="83518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ctr"/>
          <a:lstStyle>
            <a:lvl1pPr>
              <a:defRPr sz="4400">
                <a:solidFill>
                  <a:schemeClr val="tx2"/>
                </a:solidFill>
                <a:latin typeface="Tahoma" pitchFamily="34" charset="0"/>
              </a:defRPr>
            </a:lvl1pPr>
            <a:lvl2pPr>
              <a:defRPr sz="4400">
                <a:solidFill>
                  <a:schemeClr val="tx2"/>
                </a:solidFill>
                <a:latin typeface="Tahoma" pitchFamily="34" charset="0"/>
              </a:defRPr>
            </a:lvl2pPr>
            <a:lvl3pPr>
              <a:defRPr sz="4400">
                <a:solidFill>
                  <a:schemeClr val="tx2"/>
                </a:solidFill>
                <a:latin typeface="Tahoma" pitchFamily="34" charset="0"/>
              </a:defRPr>
            </a:lvl3pPr>
            <a:lvl4pPr>
              <a:defRPr sz="4400">
                <a:solidFill>
                  <a:schemeClr val="tx2"/>
                </a:solidFill>
                <a:latin typeface="Tahoma" pitchFamily="34" charset="0"/>
              </a:defRPr>
            </a:lvl4pPr>
            <a:lvl5pPr>
              <a:defRPr sz="4400">
                <a:solidFill>
                  <a:schemeClr val="tx2"/>
                </a:solidFill>
                <a:latin typeface="Tahoma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ahom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smtClean="0">
                <a:solidFill>
                  <a:srgbClr val="000099"/>
                </a:solidFill>
              </a:rPr>
              <a:t>Are there common genetic and environmental factors influencing Verbal IQ, Performance IQ and QCST results?</a:t>
            </a:r>
            <a:endParaRPr lang="en-AU" altLang="en-US" sz="3000" b="1" smtClean="0">
              <a:solidFill>
                <a:srgbClr val="000099"/>
              </a:solidFill>
            </a:endParaRPr>
          </a:p>
        </p:txBody>
      </p:sp>
      <p:sp>
        <p:nvSpPr>
          <p:cNvPr id="657411" name="Rectangle 3"/>
          <p:cNvSpPr>
            <a:spLocks noChangeArrowheads="1"/>
          </p:cNvSpPr>
          <p:nvPr/>
        </p:nvSpPr>
        <p:spPr bwMode="auto">
          <a:xfrm>
            <a:off x="1979613" y="3860800"/>
            <a:ext cx="1081087" cy="649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000000"/>
                </a:solidFill>
                <a:latin typeface="Arial" pitchFamily="34" charset="0"/>
              </a:rPr>
              <a:t>VIQ</a:t>
            </a:r>
          </a:p>
        </p:txBody>
      </p:sp>
      <p:sp>
        <p:nvSpPr>
          <p:cNvPr id="657412" name="Rectangle 4"/>
          <p:cNvSpPr>
            <a:spLocks noChangeArrowheads="1"/>
          </p:cNvSpPr>
          <p:nvPr/>
        </p:nvSpPr>
        <p:spPr bwMode="auto">
          <a:xfrm>
            <a:off x="3852863" y="3860800"/>
            <a:ext cx="1079500" cy="649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000000"/>
                </a:solidFill>
                <a:latin typeface="Arial" pitchFamily="34" charset="0"/>
              </a:rPr>
              <a:t>PIQ</a:t>
            </a:r>
          </a:p>
        </p:txBody>
      </p:sp>
      <p:sp>
        <p:nvSpPr>
          <p:cNvPr id="657413" name="Rectangle 5"/>
          <p:cNvSpPr>
            <a:spLocks noChangeArrowheads="1"/>
          </p:cNvSpPr>
          <p:nvPr/>
        </p:nvSpPr>
        <p:spPr bwMode="auto">
          <a:xfrm>
            <a:off x="5795963" y="3860800"/>
            <a:ext cx="1081087" cy="6492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000000"/>
                </a:solidFill>
                <a:latin typeface="Arial" pitchFamily="34" charset="0"/>
              </a:rPr>
              <a:t>QCST</a:t>
            </a:r>
          </a:p>
        </p:txBody>
      </p:sp>
      <p:sp>
        <p:nvSpPr>
          <p:cNvPr id="657414" name="Oval 6"/>
          <p:cNvSpPr>
            <a:spLocks noChangeArrowheads="1"/>
          </p:cNvSpPr>
          <p:nvPr/>
        </p:nvSpPr>
        <p:spPr bwMode="auto">
          <a:xfrm>
            <a:off x="2124075" y="2205038"/>
            <a:ext cx="792163" cy="720725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A1</a:t>
            </a:r>
          </a:p>
        </p:txBody>
      </p:sp>
      <p:cxnSp>
        <p:nvCxnSpPr>
          <p:cNvPr id="657415" name="AutoShape 7"/>
          <p:cNvCxnSpPr>
            <a:cxnSpLocks noChangeShapeType="1"/>
            <a:stCxn id="657414" idx="4"/>
            <a:endCxn id="657411" idx="0"/>
          </p:cNvCxnSpPr>
          <p:nvPr/>
        </p:nvCxnSpPr>
        <p:spPr bwMode="auto">
          <a:xfrm>
            <a:off x="2520950" y="2925763"/>
            <a:ext cx="0" cy="925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416" name="AutoShape 8"/>
          <p:cNvCxnSpPr>
            <a:cxnSpLocks noChangeShapeType="1"/>
            <a:stCxn id="657414" idx="4"/>
            <a:endCxn id="657412" idx="0"/>
          </p:cNvCxnSpPr>
          <p:nvPr/>
        </p:nvCxnSpPr>
        <p:spPr bwMode="auto">
          <a:xfrm>
            <a:off x="2520950" y="2925763"/>
            <a:ext cx="1871663" cy="925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417" name="AutoShape 9"/>
          <p:cNvCxnSpPr>
            <a:cxnSpLocks noChangeShapeType="1"/>
            <a:stCxn id="657414" idx="4"/>
            <a:endCxn id="657413" idx="0"/>
          </p:cNvCxnSpPr>
          <p:nvPr/>
        </p:nvCxnSpPr>
        <p:spPr bwMode="auto">
          <a:xfrm>
            <a:off x="2520950" y="2925763"/>
            <a:ext cx="3816350" cy="925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7418" name="Text Box 10"/>
          <p:cNvSpPr txBox="1">
            <a:spLocks noChangeArrowheads="1"/>
          </p:cNvSpPr>
          <p:nvPr/>
        </p:nvSpPr>
        <p:spPr bwMode="auto">
          <a:xfrm>
            <a:off x="2124075" y="32115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FF0000"/>
                </a:solidFill>
                <a:latin typeface="Arial" pitchFamily="34" charset="0"/>
              </a:rPr>
              <a:t>.79</a:t>
            </a:r>
          </a:p>
        </p:txBody>
      </p:sp>
      <p:sp>
        <p:nvSpPr>
          <p:cNvPr id="657419" name="Text Box 11"/>
          <p:cNvSpPr txBox="1">
            <a:spLocks noChangeArrowheads="1"/>
          </p:cNvSpPr>
          <p:nvPr/>
        </p:nvSpPr>
        <p:spPr bwMode="auto">
          <a:xfrm>
            <a:off x="2771775" y="32115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FF0000"/>
                </a:solidFill>
                <a:latin typeface="Arial" pitchFamily="34" charset="0"/>
              </a:rPr>
              <a:t>.48</a:t>
            </a:r>
          </a:p>
        </p:txBody>
      </p:sp>
      <p:sp>
        <p:nvSpPr>
          <p:cNvPr id="657420" name="Text Box 12"/>
          <p:cNvSpPr txBox="1">
            <a:spLocks noChangeArrowheads="1"/>
          </p:cNvSpPr>
          <p:nvPr/>
        </p:nvSpPr>
        <p:spPr bwMode="auto">
          <a:xfrm>
            <a:off x="3563938" y="3211513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FF0000"/>
                </a:solidFill>
                <a:latin typeface="Arial" pitchFamily="34" charset="0"/>
              </a:rPr>
              <a:t>.74</a:t>
            </a:r>
          </a:p>
        </p:txBody>
      </p:sp>
      <p:sp>
        <p:nvSpPr>
          <p:cNvPr id="657421" name="Oval 13"/>
          <p:cNvSpPr>
            <a:spLocks noChangeArrowheads="1"/>
          </p:cNvSpPr>
          <p:nvPr/>
        </p:nvSpPr>
        <p:spPr bwMode="auto">
          <a:xfrm>
            <a:off x="3995738" y="2205038"/>
            <a:ext cx="792162" cy="720725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A2</a:t>
            </a:r>
          </a:p>
        </p:txBody>
      </p:sp>
      <p:cxnSp>
        <p:nvCxnSpPr>
          <p:cNvPr id="657422" name="AutoShape 14"/>
          <p:cNvCxnSpPr>
            <a:cxnSpLocks noChangeShapeType="1"/>
          </p:cNvCxnSpPr>
          <p:nvPr/>
        </p:nvCxnSpPr>
        <p:spPr bwMode="auto">
          <a:xfrm>
            <a:off x="4356100" y="2924175"/>
            <a:ext cx="0" cy="9255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7423" name="Rectangle 15"/>
          <p:cNvSpPr>
            <a:spLocks noChangeArrowheads="1"/>
          </p:cNvSpPr>
          <p:nvPr/>
        </p:nvSpPr>
        <p:spPr bwMode="auto">
          <a:xfrm>
            <a:off x="4392613" y="29972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FF0000"/>
                </a:solidFill>
                <a:latin typeface="Arial" pitchFamily="34" charset="0"/>
              </a:rPr>
              <a:t>.66</a:t>
            </a:r>
          </a:p>
        </p:txBody>
      </p:sp>
      <p:sp>
        <p:nvSpPr>
          <p:cNvPr id="657424" name="Oval 16"/>
          <p:cNvSpPr>
            <a:spLocks noChangeArrowheads="1"/>
          </p:cNvSpPr>
          <p:nvPr/>
        </p:nvSpPr>
        <p:spPr bwMode="auto">
          <a:xfrm>
            <a:off x="2124075" y="5372100"/>
            <a:ext cx="792163" cy="720725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E1</a:t>
            </a:r>
          </a:p>
        </p:txBody>
      </p:sp>
      <p:sp>
        <p:nvSpPr>
          <p:cNvPr id="657425" name="Oval 17"/>
          <p:cNvSpPr>
            <a:spLocks noChangeArrowheads="1"/>
          </p:cNvSpPr>
          <p:nvPr/>
        </p:nvSpPr>
        <p:spPr bwMode="auto">
          <a:xfrm>
            <a:off x="3995738" y="5373688"/>
            <a:ext cx="792162" cy="720725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E2</a:t>
            </a:r>
          </a:p>
        </p:txBody>
      </p:sp>
      <p:sp>
        <p:nvSpPr>
          <p:cNvPr id="657426" name="Oval 18"/>
          <p:cNvSpPr>
            <a:spLocks noChangeArrowheads="1"/>
          </p:cNvSpPr>
          <p:nvPr/>
        </p:nvSpPr>
        <p:spPr bwMode="auto">
          <a:xfrm>
            <a:off x="5940425" y="5373688"/>
            <a:ext cx="792163" cy="720725"/>
          </a:xfrm>
          <a:prstGeom prst="ellipse">
            <a:avLst/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E3</a:t>
            </a:r>
          </a:p>
        </p:txBody>
      </p:sp>
      <p:sp>
        <p:nvSpPr>
          <p:cNvPr id="657427" name="Oval 19"/>
          <p:cNvSpPr>
            <a:spLocks noChangeArrowheads="1"/>
          </p:cNvSpPr>
          <p:nvPr/>
        </p:nvSpPr>
        <p:spPr bwMode="auto">
          <a:xfrm>
            <a:off x="5940425" y="2205038"/>
            <a:ext cx="792163" cy="72072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AU" altLang="en-US" sz="1800" smtClean="0">
                <a:solidFill>
                  <a:srgbClr val="FFFFFF"/>
                </a:solidFill>
                <a:latin typeface="Arial" pitchFamily="34" charset="0"/>
              </a:rPr>
              <a:t>C1</a:t>
            </a:r>
          </a:p>
        </p:txBody>
      </p:sp>
      <p:cxnSp>
        <p:nvCxnSpPr>
          <p:cNvPr id="657428" name="AutoShape 20"/>
          <p:cNvCxnSpPr>
            <a:cxnSpLocks noChangeShapeType="1"/>
            <a:stCxn id="657427" idx="4"/>
            <a:endCxn id="657411" idx="0"/>
          </p:cNvCxnSpPr>
          <p:nvPr/>
        </p:nvCxnSpPr>
        <p:spPr bwMode="auto">
          <a:xfrm flipH="1">
            <a:off x="2520950" y="2925763"/>
            <a:ext cx="3816350" cy="925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7429" name="Rectangle 21"/>
          <p:cNvSpPr>
            <a:spLocks noChangeArrowheads="1"/>
          </p:cNvSpPr>
          <p:nvPr/>
        </p:nvSpPr>
        <p:spPr bwMode="auto">
          <a:xfrm>
            <a:off x="5400675" y="2805113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0000FF"/>
                </a:solidFill>
                <a:latin typeface="Arial" pitchFamily="34" charset="0"/>
              </a:rPr>
              <a:t>.43</a:t>
            </a:r>
          </a:p>
        </p:txBody>
      </p:sp>
      <p:sp>
        <p:nvSpPr>
          <p:cNvPr id="657430" name="Rectangle 22"/>
          <p:cNvSpPr>
            <a:spLocks noChangeArrowheads="1"/>
          </p:cNvSpPr>
          <p:nvPr/>
        </p:nvSpPr>
        <p:spPr bwMode="auto">
          <a:xfrm>
            <a:off x="6265863" y="321310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0000FF"/>
                </a:solidFill>
                <a:latin typeface="Arial" pitchFamily="34" charset="0"/>
              </a:rPr>
              <a:t>.41</a:t>
            </a:r>
          </a:p>
        </p:txBody>
      </p:sp>
      <p:cxnSp>
        <p:nvCxnSpPr>
          <p:cNvPr id="657431" name="AutoShape 23"/>
          <p:cNvCxnSpPr>
            <a:cxnSpLocks noChangeShapeType="1"/>
            <a:stCxn id="657424" idx="0"/>
            <a:endCxn id="657411" idx="2"/>
          </p:cNvCxnSpPr>
          <p:nvPr/>
        </p:nvCxnSpPr>
        <p:spPr bwMode="auto">
          <a:xfrm flipV="1">
            <a:off x="2520950" y="4519613"/>
            <a:ext cx="0" cy="852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432" name="AutoShape 24"/>
          <p:cNvCxnSpPr>
            <a:cxnSpLocks noChangeShapeType="1"/>
            <a:stCxn id="657425" idx="0"/>
            <a:endCxn id="657412" idx="2"/>
          </p:cNvCxnSpPr>
          <p:nvPr/>
        </p:nvCxnSpPr>
        <p:spPr bwMode="auto">
          <a:xfrm flipV="1">
            <a:off x="4392613" y="4519613"/>
            <a:ext cx="0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433" name="AutoShape 25"/>
          <p:cNvCxnSpPr>
            <a:cxnSpLocks noChangeShapeType="1"/>
            <a:stCxn id="657426" idx="0"/>
            <a:endCxn id="657413" idx="2"/>
          </p:cNvCxnSpPr>
          <p:nvPr/>
        </p:nvCxnSpPr>
        <p:spPr bwMode="auto">
          <a:xfrm flipV="1">
            <a:off x="6337300" y="4519613"/>
            <a:ext cx="0" cy="8540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7434" name="AutoShape 26"/>
          <p:cNvCxnSpPr>
            <a:cxnSpLocks noChangeShapeType="1"/>
            <a:stCxn id="657427" idx="4"/>
            <a:endCxn id="657413" idx="0"/>
          </p:cNvCxnSpPr>
          <p:nvPr/>
        </p:nvCxnSpPr>
        <p:spPr bwMode="auto">
          <a:xfrm>
            <a:off x="6337300" y="2925763"/>
            <a:ext cx="0" cy="9255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57435" name="Text Box 27"/>
          <p:cNvSpPr txBox="1">
            <a:spLocks noChangeArrowheads="1"/>
          </p:cNvSpPr>
          <p:nvPr/>
        </p:nvSpPr>
        <p:spPr bwMode="auto">
          <a:xfrm>
            <a:off x="2124075" y="4821238"/>
            <a:ext cx="6477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743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32004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657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41148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009900"/>
                </a:solidFill>
                <a:latin typeface="Arial" pitchFamily="34" charset="0"/>
              </a:rPr>
              <a:t>.43</a:t>
            </a:r>
          </a:p>
        </p:txBody>
      </p:sp>
      <p:sp>
        <p:nvSpPr>
          <p:cNvPr id="657436" name="Rectangle 28"/>
          <p:cNvSpPr>
            <a:spLocks noChangeArrowheads="1"/>
          </p:cNvSpPr>
          <p:nvPr/>
        </p:nvSpPr>
        <p:spPr bwMode="auto">
          <a:xfrm>
            <a:off x="3960813" y="4821238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009900"/>
                </a:solidFill>
                <a:latin typeface="Arial" pitchFamily="34" charset="0"/>
              </a:rPr>
              <a:t>.53</a:t>
            </a:r>
          </a:p>
        </p:txBody>
      </p:sp>
      <p:sp>
        <p:nvSpPr>
          <p:cNvPr id="657437" name="Rectangle 29"/>
          <p:cNvSpPr>
            <a:spLocks noChangeArrowheads="1"/>
          </p:cNvSpPr>
          <p:nvPr/>
        </p:nvSpPr>
        <p:spPr bwMode="auto">
          <a:xfrm>
            <a:off x="5905500" y="4819650"/>
            <a:ext cx="466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z="1600" b="1" smtClean="0">
                <a:solidFill>
                  <a:srgbClr val="009900"/>
                </a:solidFill>
                <a:latin typeface="Arial" pitchFamily="34" charset="0"/>
              </a:rPr>
              <a:t>.34</a:t>
            </a:r>
          </a:p>
        </p:txBody>
      </p:sp>
    </p:spTree>
    <p:extLst>
      <p:ext uri="{BB962C8B-B14F-4D97-AF65-F5344CB8AC3E}">
        <p14:creationId xmlns:p14="http://schemas.microsoft.com/office/powerpoint/2010/main" val="26980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 dirty="0" smtClean="0"/>
              <a:t>Genetic variation in </a:t>
            </a:r>
            <a:r>
              <a:rPr lang="en-US" sz="2800" b="1" dirty="0" smtClean="0">
                <a:solidFill>
                  <a:srgbClr val="FF0000"/>
                </a:solidFill>
              </a:rPr>
              <a:t>developmental change</a:t>
            </a:r>
            <a:r>
              <a:rPr lang="en-US" sz="2000" dirty="0" smtClean="0"/>
              <a:t>: time series with common genes and time-specific environmental “innovations”</a:t>
            </a:r>
          </a:p>
        </p:txBody>
      </p:sp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514600" y="33528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T1</a:t>
            </a:r>
          </a:p>
        </p:txBody>
      </p:sp>
      <p:sp>
        <p:nvSpPr>
          <p:cNvPr id="29700" name="Rectangle 10"/>
          <p:cNvSpPr>
            <a:spLocks noChangeArrowheads="1"/>
          </p:cNvSpPr>
          <p:nvPr/>
        </p:nvSpPr>
        <p:spPr bwMode="auto">
          <a:xfrm>
            <a:off x="1219200" y="33528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T0</a:t>
            </a:r>
          </a:p>
        </p:txBody>
      </p:sp>
      <p:sp>
        <p:nvSpPr>
          <p:cNvPr id="29701" name="Rectangle 11"/>
          <p:cNvSpPr>
            <a:spLocks noChangeArrowheads="1"/>
          </p:cNvSpPr>
          <p:nvPr/>
        </p:nvSpPr>
        <p:spPr bwMode="auto">
          <a:xfrm>
            <a:off x="3733800" y="33528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T2</a:t>
            </a:r>
          </a:p>
        </p:txBody>
      </p:sp>
      <p:sp>
        <p:nvSpPr>
          <p:cNvPr id="29702" name="Rectangle 12"/>
          <p:cNvSpPr>
            <a:spLocks noChangeArrowheads="1"/>
          </p:cNvSpPr>
          <p:nvPr/>
        </p:nvSpPr>
        <p:spPr bwMode="auto">
          <a:xfrm>
            <a:off x="5105400" y="33528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T4</a:t>
            </a:r>
          </a:p>
        </p:txBody>
      </p:sp>
      <p:sp>
        <p:nvSpPr>
          <p:cNvPr id="29703" name="Rectangle 13"/>
          <p:cNvSpPr>
            <a:spLocks noChangeArrowheads="1"/>
          </p:cNvSpPr>
          <p:nvPr/>
        </p:nvSpPr>
        <p:spPr bwMode="auto">
          <a:xfrm>
            <a:off x="6629400" y="3352800"/>
            <a:ext cx="609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T5</a:t>
            </a:r>
          </a:p>
        </p:txBody>
      </p:sp>
      <p:sp>
        <p:nvSpPr>
          <p:cNvPr id="29704" name="Oval 14"/>
          <p:cNvSpPr>
            <a:spLocks noChangeArrowheads="1"/>
          </p:cNvSpPr>
          <p:nvPr/>
        </p:nvSpPr>
        <p:spPr bwMode="auto">
          <a:xfrm>
            <a:off x="3657600" y="16764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G</a:t>
            </a:r>
          </a:p>
        </p:txBody>
      </p:sp>
      <p:sp>
        <p:nvSpPr>
          <p:cNvPr id="29705" name="Oval 15"/>
          <p:cNvSpPr>
            <a:spLocks noChangeArrowheads="1"/>
          </p:cNvSpPr>
          <p:nvPr/>
        </p:nvSpPr>
        <p:spPr bwMode="auto">
          <a:xfrm>
            <a:off x="6629400" y="4800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E5</a:t>
            </a:r>
          </a:p>
        </p:txBody>
      </p:sp>
      <p:sp>
        <p:nvSpPr>
          <p:cNvPr id="29706" name="Oval 16"/>
          <p:cNvSpPr>
            <a:spLocks noChangeArrowheads="1"/>
          </p:cNvSpPr>
          <p:nvPr/>
        </p:nvSpPr>
        <p:spPr bwMode="auto">
          <a:xfrm>
            <a:off x="5029200" y="48006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E4</a:t>
            </a:r>
          </a:p>
        </p:txBody>
      </p:sp>
      <p:sp>
        <p:nvSpPr>
          <p:cNvPr id="29707" name="Oval 17"/>
          <p:cNvSpPr>
            <a:spLocks noChangeArrowheads="1"/>
          </p:cNvSpPr>
          <p:nvPr/>
        </p:nvSpPr>
        <p:spPr bwMode="auto">
          <a:xfrm>
            <a:off x="3657600" y="4876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E3</a:t>
            </a:r>
          </a:p>
        </p:txBody>
      </p:sp>
      <p:sp>
        <p:nvSpPr>
          <p:cNvPr id="29708" name="Oval 18"/>
          <p:cNvSpPr>
            <a:spLocks noChangeArrowheads="1"/>
          </p:cNvSpPr>
          <p:nvPr/>
        </p:nvSpPr>
        <p:spPr bwMode="auto">
          <a:xfrm>
            <a:off x="2438400" y="4876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E2</a:t>
            </a:r>
          </a:p>
        </p:txBody>
      </p:sp>
      <p:sp>
        <p:nvSpPr>
          <p:cNvPr id="29709" name="Oval 19"/>
          <p:cNvSpPr>
            <a:spLocks noChangeArrowheads="1"/>
          </p:cNvSpPr>
          <p:nvPr/>
        </p:nvSpPr>
        <p:spPr bwMode="auto">
          <a:xfrm>
            <a:off x="1143000" y="4876800"/>
            <a:ext cx="685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E1</a:t>
            </a:r>
          </a:p>
        </p:txBody>
      </p:sp>
      <p:sp>
        <p:nvSpPr>
          <p:cNvPr id="29710" name="Line 20"/>
          <p:cNvSpPr>
            <a:spLocks noChangeShapeType="1"/>
          </p:cNvSpPr>
          <p:nvPr/>
        </p:nvSpPr>
        <p:spPr bwMode="auto">
          <a:xfrm flipH="1">
            <a:off x="1524000" y="2133600"/>
            <a:ext cx="2133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1" name="Line 21"/>
          <p:cNvSpPr>
            <a:spLocks noChangeShapeType="1"/>
          </p:cNvSpPr>
          <p:nvPr/>
        </p:nvSpPr>
        <p:spPr bwMode="auto">
          <a:xfrm flipH="1">
            <a:off x="2819400" y="22860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2" name="Line 22"/>
          <p:cNvSpPr>
            <a:spLocks noChangeShapeType="1"/>
          </p:cNvSpPr>
          <p:nvPr/>
        </p:nvSpPr>
        <p:spPr bwMode="auto">
          <a:xfrm>
            <a:off x="4038600" y="2362200"/>
            <a:ext cx="1588" cy="990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3" name="Line 23"/>
          <p:cNvSpPr>
            <a:spLocks noChangeShapeType="1"/>
          </p:cNvSpPr>
          <p:nvPr/>
        </p:nvSpPr>
        <p:spPr bwMode="auto">
          <a:xfrm>
            <a:off x="4267200" y="2209800"/>
            <a:ext cx="1143000" cy="11430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4" name="Line 24"/>
          <p:cNvSpPr>
            <a:spLocks noChangeShapeType="1"/>
          </p:cNvSpPr>
          <p:nvPr/>
        </p:nvSpPr>
        <p:spPr bwMode="auto">
          <a:xfrm>
            <a:off x="4343400" y="2057400"/>
            <a:ext cx="266700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5" name="Line 25"/>
          <p:cNvSpPr>
            <a:spLocks noChangeShapeType="1"/>
          </p:cNvSpPr>
          <p:nvPr/>
        </p:nvSpPr>
        <p:spPr bwMode="auto">
          <a:xfrm flipV="1">
            <a:off x="1447800" y="3962400"/>
            <a:ext cx="1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6" name="Line 26"/>
          <p:cNvSpPr>
            <a:spLocks noChangeShapeType="1"/>
          </p:cNvSpPr>
          <p:nvPr/>
        </p:nvSpPr>
        <p:spPr bwMode="auto">
          <a:xfrm flipV="1">
            <a:off x="2743200" y="3962400"/>
            <a:ext cx="1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7" name="Line 27"/>
          <p:cNvSpPr>
            <a:spLocks noChangeShapeType="1"/>
          </p:cNvSpPr>
          <p:nvPr/>
        </p:nvSpPr>
        <p:spPr bwMode="auto">
          <a:xfrm flipV="1">
            <a:off x="4038600" y="3962400"/>
            <a:ext cx="1588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8" name="Line 28"/>
          <p:cNvSpPr>
            <a:spLocks noChangeShapeType="1"/>
          </p:cNvSpPr>
          <p:nvPr/>
        </p:nvSpPr>
        <p:spPr bwMode="auto">
          <a:xfrm flipV="1">
            <a:off x="5410200" y="3962400"/>
            <a:ext cx="1588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19" name="Line 29"/>
          <p:cNvSpPr>
            <a:spLocks noChangeShapeType="1"/>
          </p:cNvSpPr>
          <p:nvPr/>
        </p:nvSpPr>
        <p:spPr bwMode="auto">
          <a:xfrm flipV="1">
            <a:off x="6934200" y="3962400"/>
            <a:ext cx="1588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0" name="Line 30"/>
          <p:cNvSpPr>
            <a:spLocks noChangeShapeType="1"/>
          </p:cNvSpPr>
          <p:nvPr/>
        </p:nvSpPr>
        <p:spPr bwMode="auto">
          <a:xfrm>
            <a:off x="1828800" y="3657600"/>
            <a:ext cx="685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1" name="Line 31"/>
          <p:cNvSpPr>
            <a:spLocks noChangeShapeType="1"/>
          </p:cNvSpPr>
          <p:nvPr/>
        </p:nvSpPr>
        <p:spPr bwMode="auto">
          <a:xfrm>
            <a:off x="3124200" y="3657600"/>
            <a:ext cx="6096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2" name="Line 32"/>
          <p:cNvSpPr>
            <a:spLocks noChangeShapeType="1"/>
          </p:cNvSpPr>
          <p:nvPr/>
        </p:nvSpPr>
        <p:spPr bwMode="auto">
          <a:xfrm>
            <a:off x="4343400" y="3657600"/>
            <a:ext cx="7620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3" name="Line 33"/>
          <p:cNvSpPr>
            <a:spLocks noChangeShapeType="1"/>
          </p:cNvSpPr>
          <p:nvPr/>
        </p:nvSpPr>
        <p:spPr bwMode="auto">
          <a:xfrm>
            <a:off x="5715000" y="3657600"/>
            <a:ext cx="9144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4" name="Line 34"/>
          <p:cNvSpPr>
            <a:spLocks noChangeShapeType="1"/>
          </p:cNvSpPr>
          <p:nvPr/>
        </p:nvSpPr>
        <p:spPr bwMode="auto">
          <a:xfrm>
            <a:off x="7239000" y="3657600"/>
            <a:ext cx="990600" cy="1588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5" name="Line 35"/>
          <p:cNvSpPr>
            <a:spLocks noChangeShapeType="1"/>
          </p:cNvSpPr>
          <p:nvPr/>
        </p:nvSpPr>
        <p:spPr bwMode="auto">
          <a:xfrm>
            <a:off x="4267200" y="1828800"/>
            <a:ext cx="2514600" cy="5334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726" name="Text Box 36"/>
          <p:cNvSpPr txBox="1">
            <a:spLocks noChangeArrowheads="1"/>
          </p:cNvSpPr>
          <p:nvPr/>
        </p:nvSpPr>
        <p:spPr bwMode="auto">
          <a:xfrm>
            <a:off x="2270125" y="1687513"/>
            <a:ext cx="931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Genes</a:t>
            </a:r>
          </a:p>
        </p:txBody>
      </p:sp>
      <p:sp>
        <p:nvSpPr>
          <p:cNvPr id="29727" name="Text Box 37"/>
          <p:cNvSpPr txBox="1">
            <a:spLocks noChangeArrowheads="1"/>
          </p:cNvSpPr>
          <p:nvPr/>
        </p:nvSpPr>
        <p:spPr bwMode="auto">
          <a:xfrm>
            <a:off x="3413125" y="5878513"/>
            <a:ext cx="160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Environment</a:t>
            </a:r>
          </a:p>
        </p:txBody>
      </p:sp>
      <p:sp>
        <p:nvSpPr>
          <p:cNvPr id="29728" name="AutoShape 38"/>
          <p:cNvSpPr>
            <a:spLocks noChangeArrowheads="1"/>
          </p:cNvSpPr>
          <p:nvPr/>
        </p:nvSpPr>
        <p:spPr bwMode="auto">
          <a:xfrm>
            <a:off x="2209800" y="4038600"/>
            <a:ext cx="4495800" cy="609600"/>
          </a:xfrm>
          <a:prstGeom prst="rightArrow">
            <a:avLst>
              <a:gd name="adj1" fmla="val 50000"/>
              <a:gd name="adj2" fmla="val 184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Age</a:t>
            </a:r>
          </a:p>
        </p:txBody>
      </p:sp>
      <p:sp>
        <p:nvSpPr>
          <p:cNvPr id="29729" name="Text Box 39"/>
          <p:cNvSpPr txBox="1">
            <a:spLocks noChangeArrowheads="1"/>
          </p:cNvSpPr>
          <p:nvPr/>
        </p:nvSpPr>
        <p:spPr bwMode="auto">
          <a:xfrm>
            <a:off x="2346325" y="2373313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9730" name="Text Box 40"/>
          <p:cNvSpPr txBox="1">
            <a:spLocks noChangeArrowheads="1"/>
          </p:cNvSpPr>
          <p:nvPr/>
        </p:nvSpPr>
        <p:spPr bwMode="auto">
          <a:xfrm>
            <a:off x="2971800" y="2590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9731" name="Text Box 41"/>
          <p:cNvSpPr txBox="1">
            <a:spLocks noChangeArrowheads="1"/>
          </p:cNvSpPr>
          <p:nvPr/>
        </p:nvSpPr>
        <p:spPr bwMode="auto">
          <a:xfrm>
            <a:off x="3962400" y="26670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9732" name="Text Box 42"/>
          <p:cNvSpPr txBox="1">
            <a:spLocks noChangeArrowheads="1"/>
          </p:cNvSpPr>
          <p:nvPr/>
        </p:nvSpPr>
        <p:spPr bwMode="auto">
          <a:xfrm>
            <a:off x="4876800" y="2590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9733" name="Text Box 43"/>
          <p:cNvSpPr txBox="1">
            <a:spLocks noChangeArrowheads="1"/>
          </p:cNvSpPr>
          <p:nvPr/>
        </p:nvSpPr>
        <p:spPr bwMode="auto">
          <a:xfrm>
            <a:off x="5791200" y="24384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</a:t>
            </a:r>
          </a:p>
        </p:txBody>
      </p:sp>
      <p:sp>
        <p:nvSpPr>
          <p:cNvPr id="29734" name="Text Box 46"/>
          <p:cNvSpPr txBox="1">
            <a:spLocks noChangeArrowheads="1"/>
          </p:cNvSpPr>
          <p:nvPr/>
        </p:nvSpPr>
        <p:spPr bwMode="auto">
          <a:xfrm>
            <a:off x="1981200" y="3352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9735" name="Text Box 47"/>
          <p:cNvSpPr txBox="1">
            <a:spLocks noChangeArrowheads="1"/>
          </p:cNvSpPr>
          <p:nvPr/>
        </p:nvSpPr>
        <p:spPr bwMode="auto">
          <a:xfrm>
            <a:off x="3200400" y="3352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9736" name="Text Box 48"/>
          <p:cNvSpPr txBox="1">
            <a:spLocks noChangeArrowheads="1"/>
          </p:cNvSpPr>
          <p:nvPr/>
        </p:nvSpPr>
        <p:spPr bwMode="auto">
          <a:xfrm>
            <a:off x="4495800" y="3352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9737" name="Text Box 49"/>
          <p:cNvSpPr txBox="1">
            <a:spLocks noChangeArrowheads="1"/>
          </p:cNvSpPr>
          <p:nvPr/>
        </p:nvSpPr>
        <p:spPr bwMode="auto">
          <a:xfrm>
            <a:off x="6019800" y="3352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29738" name="Text Box 50"/>
          <p:cNvSpPr txBox="1">
            <a:spLocks noChangeArrowheads="1"/>
          </p:cNvSpPr>
          <p:nvPr/>
        </p:nvSpPr>
        <p:spPr bwMode="auto">
          <a:xfrm>
            <a:off x="1203325" y="4202113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9739" name="Text Box 51"/>
          <p:cNvSpPr txBox="1">
            <a:spLocks noChangeArrowheads="1"/>
          </p:cNvSpPr>
          <p:nvPr/>
        </p:nvSpPr>
        <p:spPr bwMode="auto">
          <a:xfrm>
            <a:off x="2514600" y="4495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9740" name="Text Box 52"/>
          <p:cNvSpPr txBox="1">
            <a:spLocks noChangeArrowheads="1"/>
          </p:cNvSpPr>
          <p:nvPr/>
        </p:nvSpPr>
        <p:spPr bwMode="auto">
          <a:xfrm>
            <a:off x="3733800" y="4495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9741" name="Text Box 53"/>
          <p:cNvSpPr txBox="1">
            <a:spLocks noChangeArrowheads="1"/>
          </p:cNvSpPr>
          <p:nvPr/>
        </p:nvSpPr>
        <p:spPr bwMode="auto">
          <a:xfrm>
            <a:off x="5105400" y="44958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9742" name="Text Box 54"/>
          <p:cNvSpPr txBox="1">
            <a:spLocks noChangeArrowheads="1"/>
          </p:cNvSpPr>
          <p:nvPr/>
        </p:nvSpPr>
        <p:spPr bwMode="auto">
          <a:xfrm>
            <a:off x="6858000" y="4267200"/>
            <a:ext cx="325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</a:t>
            </a:r>
          </a:p>
        </p:txBody>
      </p:sp>
      <p:sp>
        <p:nvSpPr>
          <p:cNvPr id="29743" name="Text Box 55"/>
          <p:cNvSpPr txBox="1">
            <a:spLocks noChangeArrowheads="1"/>
          </p:cNvSpPr>
          <p:nvPr/>
        </p:nvSpPr>
        <p:spPr bwMode="auto">
          <a:xfrm>
            <a:off x="441325" y="2754313"/>
            <a:ext cx="13985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Phenotype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Oval 2"/>
          <p:cNvSpPr>
            <a:spLocks noChangeArrowheads="1"/>
          </p:cNvSpPr>
          <p:nvPr/>
        </p:nvSpPr>
        <p:spPr bwMode="auto">
          <a:xfrm>
            <a:off x="5699125" y="2900363"/>
            <a:ext cx="682625" cy="676275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1" name="Oval 3"/>
          <p:cNvSpPr>
            <a:spLocks noChangeArrowheads="1"/>
          </p:cNvSpPr>
          <p:nvPr/>
        </p:nvSpPr>
        <p:spPr bwMode="auto">
          <a:xfrm>
            <a:off x="2679700" y="6124575"/>
            <a:ext cx="561975" cy="5715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2" name="Oval 4"/>
          <p:cNvSpPr>
            <a:spLocks noChangeArrowheads="1"/>
          </p:cNvSpPr>
          <p:nvPr/>
        </p:nvSpPr>
        <p:spPr bwMode="auto">
          <a:xfrm>
            <a:off x="3592513" y="6134100"/>
            <a:ext cx="561975" cy="571500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3" name="Oval 5"/>
          <p:cNvSpPr>
            <a:spLocks noChangeArrowheads="1"/>
          </p:cNvSpPr>
          <p:nvPr/>
        </p:nvSpPr>
        <p:spPr bwMode="auto">
          <a:xfrm>
            <a:off x="541338" y="1463675"/>
            <a:ext cx="685800" cy="657225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4" name="Oval 6"/>
          <p:cNvSpPr>
            <a:spLocks noChangeArrowheads="1"/>
          </p:cNvSpPr>
          <p:nvPr/>
        </p:nvSpPr>
        <p:spPr bwMode="auto">
          <a:xfrm>
            <a:off x="547688" y="2160588"/>
            <a:ext cx="628650" cy="615950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5" name="Oval 7"/>
          <p:cNvSpPr>
            <a:spLocks noChangeArrowheads="1"/>
          </p:cNvSpPr>
          <p:nvPr/>
        </p:nvSpPr>
        <p:spPr bwMode="auto">
          <a:xfrm>
            <a:off x="5699125" y="1489075"/>
            <a:ext cx="682625" cy="674688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6" name="Oval 8"/>
          <p:cNvSpPr>
            <a:spLocks noChangeArrowheads="1"/>
          </p:cNvSpPr>
          <p:nvPr/>
        </p:nvSpPr>
        <p:spPr bwMode="auto">
          <a:xfrm>
            <a:off x="5699125" y="2185988"/>
            <a:ext cx="682625" cy="674687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7" name="Oval 9"/>
          <p:cNvSpPr>
            <a:spLocks noChangeArrowheads="1"/>
          </p:cNvSpPr>
          <p:nvPr/>
        </p:nvSpPr>
        <p:spPr bwMode="auto">
          <a:xfrm>
            <a:off x="2679700" y="4711700"/>
            <a:ext cx="561975" cy="573088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8" name="Oval 10"/>
          <p:cNvSpPr>
            <a:spLocks noChangeArrowheads="1"/>
          </p:cNvSpPr>
          <p:nvPr/>
        </p:nvSpPr>
        <p:spPr bwMode="auto">
          <a:xfrm>
            <a:off x="2679700" y="5410200"/>
            <a:ext cx="561975" cy="5715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79" name="Oval 11"/>
          <p:cNvSpPr>
            <a:spLocks noChangeArrowheads="1"/>
          </p:cNvSpPr>
          <p:nvPr/>
        </p:nvSpPr>
        <p:spPr bwMode="auto">
          <a:xfrm>
            <a:off x="3592513" y="4721225"/>
            <a:ext cx="561975" cy="571500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0" name="Oval 12"/>
          <p:cNvSpPr>
            <a:spLocks noChangeArrowheads="1"/>
          </p:cNvSpPr>
          <p:nvPr/>
        </p:nvSpPr>
        <p:spPr bwMode="auto">
          <a:xfrm>
            <a:off x="3592513" y="5418138"/>
            <a:ext cx="561975" cy="573087"/>
          </a:xfrm>
          <a:prstGeom prst="ellipse">
            <a:avLst/>
          </a:prstGeom>
          <a:solidFill>
            <a:srgbClr val="339966"/>
          </a:solidFill>
          <a:ln w="9525">
            <a:solidFill>
              <a:srgbClr val="339966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1" name="Oval 13"/>
          <p:cNvSpPr>
            <a:spLocks noChangeArrowheads="1"/>
          </p:cNvSpPr>
          <p:nvPr/>
        </p:nvSpPr>
        <p:spPr bwMode="auto">
          <a:xfrm>
            <a:off x="2693988" y="619125"/>
            <a:ext cx="644525" cy="6381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2" name="Oval 14"/>
          <p:cNvSpPr>
            <a:spLocks noChangeArrowheads="1"/>
          </p:cNvSpPr>
          <p:nvPr/>
        </p:nvSpPr>
        <p:spPr bwMode="auto">
          <a:xfrm>
            <a:off x="931863" y="627063"/>
            <a:ext cx="644525" cy="6381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3" name="Oval 15"/>
          <p:cNvSpPr>
            <a:spLocks noChangeArrowheads="1"/>
          </p:cNvSpPr>
          <p:nvPr/>
        </p:nvSpPr>
        <p:spPr bwMode="auto">
          <a:xfrm>
            <a:off x="5292725" y="611188"/>
            <a:ext cx="681038" cy="6619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4" name="Oval 16"/>
          <p:cNvSpPr>
            <a:spLocks noChangeArrowheads="1"/>
          </p:cNvSpPr>
          <p:nvPr/>
        </p:nvSpPr>
        <p:spPr bwMode="auto">
          <a:xfrm>
            <a:off x="3511550" y="627063"/>
            <a:ext cx="681038" cy="66198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5" name="Oval 17"/>
          <p:cNvSpPr>
            <a:spLocks noChangeArrowheads="1"/>
          </p:cNvSpPr>
          <p:nvPr/>
        </p:nvSpPr>
        <p:spPr bwMode="auto">
          <a:xfrm>
            <a:off x="2598738" y="3789363"/>
            <a:ext cx="684212" cy="6508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6" name="Oval 18"/>
          <p:cNvSpPr>
            <a:spLocks noChangeArrowheads="1"/>
          </p:cNvSpPr>
          <p:nvPr/>
        </p:nvSpPr>
        <p:spPr bwMode="auto">
          <a:xfrm>
            <a:off x="1265238" y="3789363"/>
            <a:ext cx="682625" cy="6508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7" name="Oval 19"/>
          <p:cNvSpPr>
            <a:spLocks noChangeArrowheads="1"/>
          </p:cNvSpPr>
          <p:nvPr/>
        </p:nvSpPr>
        <p:spPr bwMode="auto">
          <a:xfrm>
            <a:off x="4949825" y="3789363"/>
            <a:ext cx="684213" cy="6508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8" name="Oval 20"/>
          <p:cNvSpPr>
            <a:spLocks noChangeArrowheads="1"/>
          </p:cNvSpPr>
          <p:nvPr/>
        </p:nvSpPr>
        <p:spPr bwMode="auto">
          <a:xfrm>
            <a:off x="3625850" y="3789363"/>
            <a:ext cx="682625" cy="65087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89" name="Oval 21"/>
          <p:cNvSpPr>
            <a:spLocks noChangeArrowheads="1"/>
          </p:cNvSpPr>
          <p:nvPr/>
        </p:nvSpPr>
        <p:spPr bwMode="auto">
          <a:xfrm>
            <a:off x="1939925" y="3789363"/>
            <a:ext cx="684213" cy="650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90" name="Oval 22"/>
          <p:cNvSpPr>
            <a:spLocks noChangeArrowheads="1"/>
          </p:cNvSpPr>
          <p:nvPr/>
        </p:nvSpPr>
        <p:spPr bwMode="auto">
          <a:xfrm>
            <a:off x="4283075" y="3789363"/>
            <a:ext cx="684213" cy="650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91" name="Oval 23"/>
          <p:cNvSpPr>
            <a:spLocks noChangeArrowheads="1"/>
          </p:cNvSpPr>
          <p:nvPr/>
        </p:nvSpPr>
        <p:spPr bwMode="auto">
          <a:xfrm>
            <a:off x="1720850" y="635000"/>
            <a:ext cx="642938" cy="6381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92" name="Oval 24"/>
          <p:cNvSpPr>
            <a:spLocks noChangeArrowheads="1"/>
          </p:cNvSpPr>
          <p:nvPr/>
        </p:nvSpPr>
        <p:spPr bwMode="auto">
          <a:xfrm>
            <a:off x="4484688" y="635000"/>
            <a:ext cx="681037" cy="6619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93" name="Rectangle 25"/>
          <p:cNvSpPr>
            <a:spLocks noChangeArrowheads="1"/>
          </p:cNvSpPr>
          <p:nvPr/>
        </p:nvSpPr>
        <p:spPr bwMode="auto">
          <a:xfrm>
            <a:off x="1697038" y="2343150"/>
            <a:ext cx="982662" cy="2857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594" name="Text Box 26"/>
          <p:cNvSpPr txBox="1">
            <a:spLocks noChangeArrowheads="1"/>
          </p:cNvSpPr>
          <p:nvPr/>
        </p:nvSpPr>
        <p:spPr bwMode="auto">
          <a:xfrm>
            <a:off x="1619250" y="2370138"/>
            <a:ext cx="11223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 smtClean="0">
                <a:solidFill>
                  <a:srgbClr val="000000"/>
                </a:solidFill>
                <a:latin typeface="Arial" charset="0"/>
              </a:rPr>
              <a:t>Female parent</a:t>
            </a: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4224338" y="2343150"/>
            <a:ext cx="982662" cy="2857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AU" altLang="en-US" sz="2400" smtClean="0">
              <a:solidFill>
                <a:srgbClr val="1C1C1C"/>
              </a:solidFill>
              <a:latin typeface="Times New Roman" pitchFamily="18" charset="0"/>
            </a:endParaRPr>
          </a:p>
        </p:txBody>
      </p:sp>
      <p:sp>
        <p:nvSpPr>
          <p:cNvPr id="493596" name="Text Box 28"/>
          <p:cNvSpPr txBox="1">
            <a:spLocks noChangeArrowheads="1"/>
          </p:cNvSpPr>
          <p:nvPr/>
        </p:nvSpPr>
        <p:spPr bwMode="auto">
          <a:xfrm>
            <a:off x="4276725" y="2370138"/>
            <a:ext cx="912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 smtClean="0">
                <a:solidFill>
                  <a:srgbClr val="000000"/>
                </a:solidFill>
                <a:latin typeface="Arial" charset="0"/>
              </a:rPr>
              <a:t>Male parent</a:t>
            </a:r>
          </a:p>
        </p:txBody>
      </p:sp>
      <p:sp>
        <p:nvSpPr>
          <p:cNvPr id="493597" name="Text Box 29"/>
          <p:cNvSpPr txBox="1">
            <a:spLocks noChangeArrowheads="1"/>
          </p:cNvSpPr>
          <p:nvPr/>
        </p:nvSpPr>
        <p:spPr bwMode="auto">
          <a:xfrm>
            <a:off x="892175" y="677863"/>
            <a:ext cx="73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Gender-common Additive Genes</a:t>
            </a:r>
          </a:p>
        </p:txBody>
      </p:sp>
      <p:sp>
        <p:nvSpPr>
          <p:cNvPr id="493598" name="Text Box 30"/>
          <p:cNvSpPr txBox="1">
            <a:spLocks noChangeArrowheads="1"/>
          </p:cNvSpPr>
          <p:nvPr/>
        </p:nvSpPr>
        <p:spPr bwMode="auto">
          <a:xfrm>
            <a:off x="1608138" y="685800"/>
            <a:ext cx="8763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Unique Environment</a:t>
            </a:r>
          </a:p>
        </p:txBody>
      </p:sp>
      <p:sp>
        <p:nvSpPr>
          <p:cNvPr id="493599" name="Text Box 31"/>
          <p:cNvSpPr txBox="1">
            <a:spLocks noChangeArrowheads="1"/>
          </p:cNvSpPr>
          <p:nvPr/>
        </p:nvSpPr>
        <p:spPr bwMode="auto">
          <a:xfrm>
            <a:off x="2701925" y="654050"/>
            <a:ext cx="6572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Male- specific Additive Genes</a:t>
            </a:r>
          </a:p>
        </p:txBody>
      </p:sp>
      <p:sp>
        <p:nvSpPr>
          <p:cNvPr id="493600" name="Text Box 32"/>
          <p:cNvSpPr txBox="1">
            <a:spLocks noChangeArrowheads="1"/>
          </p:cNvSpPr>
          <p:nvPr/>
        </p:nvSpPr>
        <p:spPr bwMode="auto">
          <a:xfrm>
            <a:off x="433388" y="2217738"/>
            <a:ext cx="892175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Sibling Environment</a:t>
            </a:r>
          </a:p>
        </p:txBody>
      </p:sp>
      <p:sp>
        <p:nvSpPr>
          <p:cNvPr id="493601" name="Oval 33"/>
          <p:cNvSpPr>
            <a:spLocks noChangeArrowheads="1"/>
          </p:cNvSpPr>
          <p:nvPr/>
        </p:nvSpPr>
        <p:spPr bwMode="auto">
          <a:xfrm>
            <a:off x="547688" y="2876550"/>
            <a:ext cx="628650" cy="614363"/>
          </a:xfrm>
          <a:prstGeom prst="ellipse">
            <a:avLst/>
          </a:prstGeom>
          <a:solidFill>
            <a:srgbClr val="FF66FF"/>
          </a:solidFill>
          <a:ln w="9525">
            <a:solidFill>
              <a:srgbClr val="FF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02" name="Text Box 34"/>
          <p:cNvSpPr txBox="1">
            <a:spLocks noChangeArrowheads="1"/>
          </p:cNvSpPr>
          <p:nvPr/>
        </p:nvSpPr>
        <p:spPr bwMode="auto">
          <a:xfrm>
            <a:off x="5264150" y="654050"/>
            <a:ext cx="7381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Gender-common Additive Genes</a:t>
            </a:r>
          </a:p>
        </p:txBody>
      </p:sp>
      <p:sp>
        <p:nvSpPr>
          <p:cNvPr id="493603" name="Text Box 35"/>
          <p:cNvSpPr txBox="1">
            <a:spLocks noChangeArrowheads="1"/>
          </p:cNvSpPr>
          <p:nvPr/>
        </p:nvSpPr>
        <p:spPr bwMode="auto">
          <a:xfrm>
            <a:off x="4376738" y="774700"/>
            <a:ext cx="9128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Unique Environment</a:t>
            </a:r>
          </a:p>
        </p:txBody>
      </p:sp>
      <p:sp>
        <p:nvSpPr>
          <p:cNvPr id="493604" name="Text Box 36"/>
          <p:cNvSpPr txBox="1">
            <a:spLocks noChangeArrowheads="1"/>
          </p:cNvSpPr>
          <p:nvPr/>
        </p:nvSpPr>
        <p:spPr bwMode="auto">
          <a:xfrm>
            <a:off x="3556000" y="669925"/>
            <a:ext cx="6397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Male- specific Additive Genes</a:t>
            </a:r>
          </a:p>
        </p:txBody>
      </p:sp>
      <p:sp>
        <p:nvSpPr>
          <p:cNvPr id="493605" name="Text Box 37"/>
          <p:cNvSpPr txBox="1">
            <a:spLocks noChangeArrowheads="1"/>
          </p:cNvSpPr>
          <p:nvPr/>
        </p:nvSpPr>
        <p:spPr bwMode="auto">
          <a:xfrm>
            <a:off x="5613400" y="1658938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Twin Environment</a:t>
            </a:r>
          </a:p>
        </p:txBody>
      </p:sp>
      <p:sp>
        <p:nvSpPr>
          <p:cNvPr id="493606" name="Text Box 38"/>
          <p:cNvSpPr txBox="1">
            <a:spLocks noChangeArrowheads="1"/>
          </p:cNvSpPr>
          <p:nvPr/>
        </p:nvSpPr>
        <p:spPr bwMode="auto">
          <a:xfrm>
            <a:off x="5634038" y="2330450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Sibling Environment</a:t>
            </a:r>
          </a:p>
        </p:txBody>
      </p:sp>
      <p:sp>
        <p:nvSpPr>
          <p:cNvPr id="493607" name="Text Box 39"/>
          <p:cNvSpPr txBox="1">
            <a:spLocks noChangeArrowheads="1"/>
          </p:cNvSpPr>
          <p:nvPr/>
        </p:nvSpPr>
        <p:spPr bwMode="auto">
          <a:xfrm>
            <a:off x="5675313" y="2992438"/>
            <a:ext cx="7366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Dominant Genes</a:t>
            </a:r>
          </a:p>
        </p:txBody>
      </p:sp>
      <p:sp>
        <p:nvSpPr>
          <p:cNvPr id="493608" name="Text Box 40"/>
          <p:cNvSpPr txBox="1">
            <a:spLocks noChangeArrowheads="1"/>
          </p:cNvSpPr>
          <p:nvPr/>
        </p:nvSpPr>
        <p:spPr bwMode="auto">
          <a:xfrm>
            <a:off x="1241425" y="3832225"/>
            <a:ext cx="73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Gender-common Additive Genes</a:t>
            </a:r>
          </a:p>
        </p:txBody>
      </p:sp>
      <p:sp>
        <p:nvSpPr>
          <p:cNvPr id="493609" name="Text Box 41"/>
          <p:cNvSpPr txBox="1">
            <a:spLocks noChangeArrowheads="1"/>
          </p:cNvSpPr>
          <p:nvPr/>
        </p:nvSpPr>
        <p:spPr bwMode="auto">
          <a:xfrm>
            <a:off x="1851025" y="3854450"/>
            <a:ext cx="849313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Unique Environment</a:t>
            </a:r>
          </a:p>
        </p:txBody>
      </p:sp>
      <p:sp>
        <p:nvSpPr>
          <p:cNvPr id="493610" name="Text Box 42"/>
          <p:cNvSpPr txBox="1">
            <a:spLocks noChangeArrowheads="1"/>
          </p:cNvSpPr>
          <p:nvPr/>
        </p:nvSpPr>
        <p:spPr bwMode="auto">
          <a:xfrm>
            <a:off x="2622550" y="3824288"/>
            <a:ext cx="6318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Male- specific Additive Genes</a:t>
            </a:r>
          </a:p>
        </p:txBody>
      </p:sp>
      <p:sp>
        <p:nvSpPr>
          <p:cNvPr id="493611" name="Text Box 43"/>
          <p:cNvSpPr txBox="1">
            <a:spLocks noChangeArrowheads="1"/>
          </p:cNvSpPr>
          <p:nvPr/>
        </p:nvSpPr>
        <p:spPr bwMode="auto">
          <a:xfrm>
            <a:off x="4914900" y="3838575"/>
            <a:ext cx="736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Gender-common Additive Genes</a:t>
            </a:r>
          </a:p>
        </p:txBody>
      </p:sp>
      <p:sp>
        <p:nvSpPr>
          <p:cNvPr id="493612" name="Text Box 44"/>
          <p:cNvSpPr txBox="1">
            <a:spLocks noChangeArrowheads="1"/>
          </p:cNvSpPr>
          <p:nvPr/>
        </p:nvSpPr>
        <p:spPr bwMode="auto">
          <a:xfrm>
            <a:off x="3605213" y="3830638"/>
            <a:ext cx="70802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Male- specific Additive Genes</a:t>
            </a:r>
          </a:p>
        </p:txBody>
      </p:sp>
      <p:sp>
        <p:nvSpPr>
          <p:cNvPr id="493613" name="Line 45"/>
          <p:cNvSpPr>
            <a:spLocks noChangeShapeType="1"/>
          </p:cNvSpPr>
          <p:nvPr/>
        </p:nvSpPr>
        <p:spPr bwMode="auto">
          <a:xfrm>
            <a:off x="1276350" y="1271588"/>
            <a:ext cx="280988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4" name="Line 46"/>
          <p:cNvSpPr>
            <a:spLocks noChangeShapeType="1"/>
          </p:cNvSpPr>
          <p:nvPr/>
        </p:nvSpPr>
        <p:spPr bwMode="auto">
          <a:xfrm>
            <a:off x="3032125" y="1271588"/>
            <a:ext cx="0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5" name="Line 47"/>
          <p:cNvSpPr>
            <a:spLocks noChangeShapeType="1"/>
          </p:cNvSpPr>
          <p:nvPr/>
        </p:nvSpPr>
        <p:spPr bwMode="auto">
          <a:xfrm flipH="1">
            <a:off x="3873500" y="1271588"/>
            <a:ext cx="0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6" name="Line 48"/>
          <p:cNvSpPr>
            <a:spLocks noChangeShapeType="1"/>
          </p:cNvSpPr>
          <p:nvPr/>
        </p:nvSpPr>
        <p:spPr bwMode="auto">
          <a:xfrm>
            <a:off x="3032125" y="1271588"/>
            <a:ext cx="850900" cy="2524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7" name="Line 49"/>
          <p:cNvSpPr>
            <a:spLocks noChangeShapeType="1"/>
          </p:cNvSpPr>
          <p:nvPr/>
        </p:nvSpPr>
        <p:spPr bwMode="auto">
          <a:xfrm flipH="1">
            <a:off x="3032125" y="1271588"/>
            <a:ext cx="841375" cy="25241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8" name="Line 50"/>
          <p:cNvSpPr>
            <a:spLocks noChangeShapeType="1"/>
          </p:cNvSpPr>
          <p:nvPr/>
        </p:nvSpPr>
        <p:spPr bwMode="auto">
          <a:xfrm flipH="1">
            <a:off x="5278438" y="1271588"/>
            <a:ext cx="350837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19" name="Line 51"/>
          <p:cNvSpPr>
            <a:spLocks noChangeShapeType="1"/>
          </p:cNvSpPr>
          <p:nvPr/>
        </p:nvSpPr>
        <p:spPr bwMode="auto">
          <a:xfrm>
            <a:off x="1276350" y="1271588"/>
            <a:ext cx="4002088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0" name="Line 52"/>
          <p:cNvSpPr>
            <a:spLocks noChangeShapeType="1"/>
          </p:cNvSpPr>
          <p:nvPr/>
        </p:nvSpPr>
        <p:spPr bwMode="auto">
          <a:xfrm flipH="1">
            <a:off x="1557338" y="1271588"/>
            <a:ext cx="4071937" cy="2501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1" name="Line 53"/>
          <p:cNvSpPr>
            <a:spLocks noChangeShapeType="1"/>
          </p:cNvSpPr>
          <p:nvPr/>
        </p:nvSpPr>
        <p:spPr bwMode="auto">
          <a:xfrm>
            <a:off x="2679700" y="2486025"/>
            <a:ext cx="15446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2" name="Line 54"/>
          <p:cNvSpPr>
            <a:spLocks noChangeShapeType="1"/>
          </p:cNvSpPr>
          <p:nvPr/>
        </p:nvSpPr>
        <p:spPr bwMode="auto">
          <a:xfrm>
            <a:off x="2189163" y="2628900"/>
            <a:ext cx="69850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3" name="Line 55"/>
          <p:cNvSpPr>
            <a:spLocks noChangeShapeType="1"/>
          </p:cNvSpPr>
          <p:nvPr/>
        </p:nvSpPr>
        <p:spPr bwMode="auto">
          <a:xfrm flipH="1">
            <a:off x="4646613" y="2628900"/>
            <a:ext cx="69850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4" name="Line 56"/>
          <p:cNvSpPr>
            <a:spLocks noChangeShapeType="1"/>
          </p:cNvSpPr>
          <p:nvPr/>
        </p:nvSpPr>
        <p:spPr bwMode="auto">
          <a:xfrm>
            <a:off x="2189163" y="2628900"/>
            <a:ext cx="2457450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5" name="Line 57"/>
          <p:cNvSpPr>
            <a:spLocks noChangeShapeType="1"/>
          </p:cNvSpPr>
          <p:nvPr/>
        </p:nvSpPr>
        <p:spPr bwMode="auto">
          <a:xfrm flipH="1">
            <a:off x="2259013" y="2628900"/>
            <a:ext cx="2457450" cy="1144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6" name="Line 58"/>
          <p:cNvSpPr>
            <a:spLocks noChangeShapeType="1"/>
          </p:cNvSpPr>
          <p:nvPr/>
        </p:nvSpPr>
        <p:spPr bwMode="auto">
          <a:xfrm>
            <a:off x="1276350" y="1271588"/>
            <a:ext cx="701675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7" name="Line 59"/>
          <p:cNvSpPr>
            <a:spLocks noChangeShapeType="1"/>
          </p:cNvSpPr>
          <p:nvPr/>
        </p:nvSpPr>
        <p:spPr bwMode="auto">
          <a:xfrm>
            <a:off x="2047875" y="1271588"/>
            <a:ext cx="0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8" name="Line 60"/>
          <p:cNvSpPr>
            <a:spLocks noChangeShapeType="1"/>
          </p:cNvSpPr>
          <p:nvPr/>
        </p:nvSpPr>
        <p:spPr bwMode="auto">
          <a:xfrm>
            <a:off x="3873500" y="1271588"/>
            <a:ext cx="701675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29" name="Line 61"/>
          <p:cNvSpPr>
            <a:spLocks noChangeShapeType="1"/>
          </p:cNvSpPr>
          <p:nvPr/>
        </p:nvSpPr>
        <p:spPr bwMode="auto">
          <a:xfrm flipH="1">
            <a:off x="4926013" y="1271588"/>
            <a:ext cx="703262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0" name="Line 62"/>
          <p:cNvSpPr>
            <a:spLocks noChangeShapeType="1"/>
          </p:cNvSpPr>
          <p:nvPr/>
        </p:nvSpPr>
        <p:spPr bwMode="auto">
          <a:xfrm>
            <a:off x="4813300" y="1271588"/>
            <a:ext cx="0" cy="10715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1" name="Line 63"/>
          <p:cNvSpPr>
            <a:spLocks noChangeShapeType="1"/>
          </p:cNvSpPr>
          <p:nvPr/>
        </p:nvSpPr>
        <p:spPr bwMode="auto">
          <a:xfrm>
            <a:off x="1206500" y="1914525"/>
            <a:ext cx="631825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2" name="Line 64"/>
          <p:cNvSpPr>
            <a:spLocks noChangeShapeType="1"/>
          </p:cNvSpPr>
          <p:nvPr/>
        </p:nvSpPr>
        <p:spPr bwMode="auto">
          <a:xfrm flipH="1">
            <a:off x="5137150" y="1914525"/>
            <a:ext cx="561975" cy="4286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3" name="Line 65"/>
          <p:cNvSpPr>
            <a:spLocks noChangeShapeType="1"/>
          </p:cNvSpPr>
          <p:nvPr/>
        </p:nvSpPr>
        <p:spPr bwMode="auto">
          <a:xfrm flipV="1">
            <a:off x="1193800" y="2592388"/>
            <a:ext cx="492125" cy="500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4" name="Line 66"/>
          <p:cNvSpPr>
            <a:spLocks noChangeShapeType="1"/>
          </p:cNvSpPr>
          <p:nvPr/>
        </p:nvSpPr>
        <p:spPr bwMode="auto">
          <a:xfrm flipH="1">
            <a:off x="5207000" y="2486025"/>
            <a:ext cx="492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5" name="Line 67"/>
          <p:cNvSpPr>
            <a:spLocks noChangeShapeType="1"/>
          </p:cNvSpPr>
          <p:nvPr/>
        </p:nvSpPr>
        <p:spPr bwMode="auto">
          <a:xfrm flipH="1" flipV="1">
            <a:off x="5207000" y="2628900"/>
            <a:ext cx="492125" cy="501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6" name="Line 68"/>
          <p:cNvSpPr>
            <a:spLocks noChangeShapeType="1"/>
          </p:cNvSpPr>
          <p:nvPr/>
        </p:nvSpPr>
        <p:spPr bwMode="auto">
          <a:xfrm>
            <a:off x="1231900" y="2486025"/>
            <a:ext cx="4651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37" name="Text Box 69"/>
          <p:cNvSpPr txBox="1">
            <a:spLocks noChangeArrowheads="1"/>
          </p:cNvSpPr>
          <p:nvPr/>
        </p:nvSpPr>
        <p:spPr bwMode="auto">
          <a:xfrm>
            <a:off x="1401763" y="1892300"/>
            <a:ext cx="2492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38" name="Text Box 70"/>
          <p:cNvSpPr txBox="1">
            <a:spLocks noChangeArrowheads="1"/>
          </p:cNvSpPr>
          <p:nvPr/>
        </p:nvSpPr>
        <p:spPr bwMode="auto">
          <a:xfrm>
            <a:off x="1417638" y="2178050"/>
            <a:ext cx="263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39" name="Text Box 71"/>
          <p:cNvSpPr txBox="1">
            <a:spLocks noChangeArrowheads="1"/>
          </p:cNvSpPr>
          <p:nvPr/>
        </p:nvSpPr>
        <p:spPr bwMode="auto">
          <a:xfrm>
            <a:off x="1495425" y="2638425"/>
            <a:ext cx="277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0" name="Text Box 72"/>
          <p:cNvSpPr txBox="1">
            <a:spLocks noChangeArrowheads="1"/>
          </p:cNvSpPr>
          <p:nvPr/>
        </p:nvSpPr>
        <p:spPr bwMode="auto">
          <a:xfrm>
            <a:off x="1047750" y="1316038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41" name="Text Box 73"/>
          <p:cNvSpPr txBox="1">
            <a:spLocks noChangeArrowheads="1"/>
          </p:cNvSpPr>
          <p:nvPr/>
        </p:nvSpPr>
        <p:spPr bwMode="auto">
          <a:xfrm>
            <a:off x="1417638" y="1200150"/>
            <a:ext cx="4206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42" name="Text Box 74"/>
          <p:cNvSpPr txBox="1">
            <a:spLocks noChangeArrowheads="1"/>
          </p:cNvSpPr>
          <p:nvPr/>
        </p:nvSpPr>
        <p:spPr bwMode="auto">
          <a:xfrm>
            <a:off x="5137150" y="1244600"/>
            <a:ext cx="4206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43" name="Text Box 75"/>
          <p:cNvSpPr txBox="1">
            <a:spLocks noChangeArrowheads="1"/>
          </p:cNvSpPr>
          <p:nvPr/>
        </p:nvSpPr>
        <p:spPr bwMode="auto">
          <a:xfrm>
            <a:off x="5557838" y="1343025"/>
            <a:ext cx="4222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44" name="Text Box 76"/>
          <p:cNvSpPr txBox="1">
            <a:spLocks noChangeArrowheads="1"/>
          </p:cNvSpPr>
          <p:nvPr/>
        </p:nvSpPr>
        <p:spPr bwMode="auto">
          <a:xfrm>
            <a:off x="5256213" y="1905000"/>
            <a:ext cx="288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5" name="Text Box 77"/>
          <p:cNvSpPr txBox="1">
            <a:spLocks noChangeArrowheads="1"/>
          </p:cNvSpPr>
          <p:nvPr/>
        </p:nvSpPr>
        <p:spPr bwMode="auto">
          <a:xfrm>
            <a:off x="5487988" y="2263775"/>
            <a:ext cx="3032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6" name="Text Box 78"/>
          <p:cNvSpPr txBox="1">
            <a:spLocks noChangeArrowheads="1"/>
          </p:cNvSpPr>
          <p:nvPr/>
        </p:nvSpPr>
        <p:spPr bwMode="auto">
          <a:xfrm>
            <a:off x="5487988" y="2790825"/>
            <a:ext cx="317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7" name="Text Box 79"/>
          <p:cNvSpPr txBox="1">
            <a:spLocks noChangeArrowheads="1"/>
          </p:cNvSpPr>
          <p:nvPr/>
        </p:nvSpPr>
        <p:spPr bwMode="auto">
          <a:xfrm>
            <a:off x="2540000" y="2606675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8" name="Text Box 80"/>
          <p:cNvSpPr txBox="1">
            <a:spLocks noChangeArrowheads="1"/>
          </p:cNvSpPr>
          <p:nvPr/>
        </p:nvSpPr>
        <p:spPr bwMode="auto">
          <a:xfrm>
            <a:off x="2173288" y="2894013"/>
            <a:ext cx="3286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49" name="Text Box 81"/>
          <p:cNvSpPr txBox="1">
            <a:spLocks noChangeArrowheads="1"/>
          </p:cNvSpPr>
          <p:nvPr/>
        </p:nvSpPr>
        <p:spPr bwMode="auto">
          <a:xfrm>
            <a:off x="4646613" y="2749550"/>
            <a:ext cx="407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0" name="Text Box 82"/>
          <p:cNvSpPr txBox="1">
            <a:spLocks noChangeArrowheads="1"/>
          </p:cNvSpPr>
          <p:nvPr/>
        </p:nvSpPr>
        <p:spPr bwMode="auto">
          <a:xfrm>
            <a:off x="4057650" y="2598738"/>
            <a:ext cx="368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w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1" name="Text Box 83"/>
          <p:cNvSpPr txBox="1">
            <a:spLocks noChangeArrowheads="1"/>
          </p:cNvSpPr>
          <p:nvPr/>
        </p:nvSpPr>
        <p:spPr bwMode="auto">
          <a:xfrm>
            <a:off x="3978275" y="2281238"/>
            <a:ext cx="2809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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2" name="Text Box 84"/>
          <p:cNvSpPr txBox="1">
            <a:spLocks noChangeArrowheads="1"/>
          </p:cNvSpPr>
          <p:nvPr/>
        </p:nvSpPr>
        <p:spPr bwMode="auto">
          <a:xfrm>
            <a:off x="2786063" y="1466850"/>
            <a:ext cx="350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53" name="Text Box 85"/>
          <p:cNvSpPr txBox="1">
            <a:spLocks noChangeArrowheads="1"/>
          </p:cNvSpPr>
          <p:nvPr/>
        </p:nvSpPr>
        <p:spPr bwMode="auto">
          <a:xfrm>
            <a:off x="3171825" y="1700213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54" name="Text Box 86"/>
          <p:cNvSpPr txBox="1">
            <a:spLocks noChangeArrowheads="1"/>
          </p:cNvSpPr>
          <p:nvPr/>
        </p:nvSpPr>
        <p:spPr bwMode="auto">
          <a:xfrm>
            <a:off x="3470275" y="1592263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55" name="Text Box 87"/>
          <p:cNvSpPr txBox="1">
            <a:spLocks noChangeArrowheads="1"/>
          </p:cNvSpPr>
          <p:nvPr/>
        </p:nvSpPr>
        <p:spPr bwMode="auto">
          <a:xfrm>
            <a:off x="3811588" y="1843088"/>
            <a:ext cx="352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</a:rPr>
              <a:t>0.5</a:t>
            </a:r>
          </a:p>
        </p:txBody>
      </p:sp>
      <p:sp>
        <p:nvSpPr>
          <p:cNvPr id="493656" name="Text Box 88"/>
          <p:cNvSpPr txBox="1">
            <a:spLocks noChangeArrowheads="1"/>
          </p:cNvSpPr>
          <p:nvPr/>
        </p:nvSpPr>
        <p:spPr bwMode="auto">
          <a:xfrm>
            <a:off x="1622425" y="1709738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fc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7" name="Text Box 89"/>
          <p:cNvSpPr txBox="1">
            <a:spLocks noChangeArrowheads="1"/>
          </p:cNvSpPr>
          <p:nvPr/>
        </p:nvSpPr>
        <p:spPr bwMode="auto">
          <a:xfrm>
            <a:off x="4940300" y="1735138"/>
            <a:ext cx="35083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mc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8" name="Text Box 90"/>
          <p:cNvSpPr txBox="1">
            <a:spLocks noChangeArrowheads="1"/>
          </p:cNvSpPr>
          <p:nvPr/>
        </p:nvSpPr>
        <p:spPr bwMode="auto">
          <a:xfrm>
            <a:off x="2000250" y="1343025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59" name="Text Box 91"/>
          <p:cNvSpPr txBox="1">
            <a:spLocks noChangeArrowheads="1"/>
          </p:cNvSpPr>
          <p:nvPr/>
        </p:nvSpPr>
        <p:spPr bwMode="auto">
          <a:xfrm>
            <a:off x="4575175" y="1414463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60" name="Rectangle 92"/>
          <p:cNvSpPr>
            <a:spLocks noChangeArrowheads="1"/>
          </p:cNvSpPr>
          <p:nvPr/>
        </p:nvSpPr>
        <p:spPr bwMode="auto">
          <a:xfrm>
            <a:off x="1355725" y="5114925"/>
            <a:ext cx="982663" cy="2857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1" name="Text Box 93"/>
          <p:cNvSpPr txBox="1">
            <a:spLocks noChangeArrowheads="1"/>
          </p:cNvSpPr>
          <p:nvPr/>
        </p:nvSpPr>
        <p:spPr bwMode="auto">
          <a:xfrm>
            <a:off x="1276350" y="5141913"/>
            <a:ext cx="1123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 smtClean="0">
                <a:solidFill>
                  <a:srgbClr val="000000"/>
                </a:solidFill>
                <a:latin typeface="Arial" charset="0"/>
              </a:rPr>
              <a:t>Female twin</a:t>
            </a:r>
          </a:p>
        </p:txBody>
      </p:sp>
      <p:sp>
        <p:nvSpPr>
          <p:cNvPr id="493662" name="Rectangle 94"/>
          <p:cNvSpPr>
            <a:spLocks noChangeArrowheads="1"/>
          </p:cNvSpPr>
          <p:nvPr/>
        </p:nvSpPr>
        <p:spPr bwMode="auto">
          <a:xfrm>
            <a:off x="4584700" y="5114925"/>
            <a:ext cx="982663" cy="28575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3" name="Text Box 95"/>
          <p:cNvSpPr txBox="1">
            <a:spLocks noChangeArrowheads="1"/>
          </p:cNvSpPr>
          <p:nvPr/>
        </p:nvSpPr>
        <p:spPr bwMode="auto">
          <a:xfrm>
            <a:off x="4505325" y="5141913"/>
            <a:ext cx="11239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b="1" smtClean="0">
                <a:solidFill>
                  <a:srgbClr val="000000"/>
                </a:solidFill>
                <a:latin typeface="Arial" charset="0"/>
              </a:rPr>
              <a:t>Male twin</a:t>
            </a:r>
            <a:endParaRPr lang="en-US" altLang="en-US" sz="800" b="1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93664" name="Line 96"/>
          <p:cNvSpPr>
            <a:spLocks noChangeShapeType="1"/>
          </p:cNvSpPr>
          <p:nvPr/>
        </p:nvSpPr>
        <p:spPr bwMode="auto">
          <a:xfrm flipH="1">
            <a:off x="1627188" y="4441825"/>
            <a:ext cx="1587" cy="690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5" name="Line 97"/>
          <p:cNvSpPr>
            <a:spLocks noChangeShapeType="1"/>
          </p:cNvSpPr>
          <p:nvPr/>
        </p:nvSpPr>
        <p:spPr bwMode="auto">
          <a:xfrm flipH="1">
            <a:off x="1908175" y="4451350"/>
            <a:ext cx="334963" cy="6810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6" name="Line 98"/>
          <p:cNvSpPr>
            <a:spLocks noChangeShapeType="1"/>
          </p:cNvSpPr>
          <p:nvPr/>
        </p:nvSpPr>
        <p:spPr bwMode="auto">
          <a:xfrm>
            <a:off x="4029075" y="4441825"/>
            <a:ext cx="687388" cy="6905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7" name="Line 99"/>
          <p:cNvSpPr>
            <a:spLocks noChangeShapeType="1"/>
          </p:cNvSpPr>
          <p:nvPr/>
        </p:nvSpPr>
        <p:spPr bwMode="auto">
          <a:xfrm>
            <a:off x="4681538" y="4424363"/>
            <a:ext cx="385762" cy="7080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8" name="Line 100"/>
          <p:cNvSpPr>
            <a:spLocks noChangeShapeType="1"/>
          </p:cNvSpPr>
          <p:nvPr/>
        </p:nvSpPr>
        <p:spPr bwMode="auto">
          <a:xfrm flipH="1">
            <a:off x="5278438" y="4467225"/>
            <a:ext cx="0" cy="665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69" name="Text Box 101"/>
          <p:cNvSpPr txBox="1">
            <a:spLocks noChangeArrowheads="1"/>
          </p:cNvSpPr>
          <p:nvPr/>
        </p:nvSpPr>
        <p:spPr bwMode="auto">
          <a:xfrm>
            <a:off x="2555875" y="4830763"/>
            <a:ext cx="8429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Twin Environment</a:t>
            </a:r>
          </a:p>
        </p:txBody>
      </p:sp>
      <p:sp>
        <p:nvSpPr>
          <p:cNvPr id="493670" name="Text Box 102"/>
          <p:cNvSpPr txBox="1">
            <a:spLocks noChangeArrowheads="1"/>
          </p:cNvSpPr>
          <p:nvPr/>
        </p:nvSpPr>
        <p:spPr bwMode="auto">
          <a:xfrm>
            <a:off x="2546350" y="5449888"/>
            <a:ext cx="846138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Sibling Environment</a:t>
            </a:r>
          </a:p>
        </p:txBody>
      </p:sp>
      <p:sp>
        <p:nvSpPr>
          <p:cNvPr id="493671" name="Text Box 103"/>
          <p:cNvSpPr txBox="1">
            <a:spLocks noChangeArrowheads="1"/>
          </p:cNvSpPr>
          <p:nvPr/>
        </p:nvSpPr>
        <p:spPr bwMode="auto">
          <a:xfrm>
            <a:off x="2592388" y="6189663"/>
            <a:ext cx="7366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Dominant Genes</a:t>
            </a:r>
          </a:p>
        </p:txBody>
      </p:sp>
      <p:sp>
        <p:nvSpPr>
          <p:cNvPr id="493672" name="Text Box 104"/>
          <p:cNvSpPr txBox="1">
            <a:spLocks noChangeArrowheads="1"/>
          </p:cNvSpPr>
          <p:nvPr/>
        </p:nvSpPr>
        <p:spPr bwMode="auto">
          <a:xfrm>
            <a:off x="3452813" y="4846638"/>
            <a:ext cx="841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Twin Environment</a:t>
            </a:r>
          </a:p>
        </p:txBody>
      </p:sp>
      <p:sp>
        <p:nvSpPr>
          <p:cNvPr id="493673" name="Text Box 105"/>
          <p:cNvSpPr txBox="1">
            <a:spLocks noChangeArrowheads="1"/>
          </p:cNvSpPr>
          <p:nvPr/>
        </p:nvSpPr>
        <p:spPr bwMode="auto">
          <a:xfrm>
            <a:off x="3497263" y="5522913"/>
            <a:ext cx="847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Sibling Environment</a:t>
            </a:r>
          </a:p>
        </p:txBody>
      </p:sp>
      <p:sp>
        <p:nvSpPr>
          <p:cNvPr id="493674" name="Text Box 106"/>
          <p:cNvSpPr txBox="1">
            <a:spLocks noChangeArrowheads="1"/>
          </p:cNvSpPr>
          <p:nvPr/>
        </p:nvSpPr>
        <p:spPr bwMode="auto">
          <a:xfrm>
            <a:off x="3522663" y="6183313"/>
            <a:ext cx="73660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Dominant Genes</a:t>
            </a:r>
          </a:p>
        </p:txBody>
      </p:sp>
      <p:sp>
        <p:nvSpPr>
          <p:cNvPr id="493675" name="Line 107"/>
          <p:cNvSpPr>
            <a:spLocks noChangeShapeType="1"/>
          </p:cNvSpPr>
          <p:nvPr/>
        </p:nvSpPr>
        <p:spPr bwMode="auto">
          <a:xfrm flipH="1">
            <a:off x="2328863" y="4989513"/>
            <a:ext cx="350837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76" name="Line 108"/>
          <p:cNvSpPr>
            <a:spLocks noChangeShapeType="1"/>
          </p:cNvSpPr>
          <p:nvPr/>
        </p:nvSpPr>
        <p:spPr bwMode="auto">
          <a:xfrm flipH="1" flipV="1">
            <a:off x="2328863" y="5203825"/>
            <a:ext cx="35083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77" name="Line 109"/>
          <p:cNvSpPr>
            <a:spLocks noChangeShapeType="1"/>
          </p:cNvSpPr>
          <p:nvPr/>
        </p:nvSpPr>
        <p:spPr bwMode="auto">
          <a:xfrm flipH="1" flipV="1">
            <a:off x="2328863" y="5346700"/>
            <a:ext cx="350837" cy="1073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78" name="Line 110"/>
          <p:cNvSpPr>
            <a:spLocks noChangeShapeType="1"/>
          </p:cNvSpPr>
          <p:nvPr/>
        </p:nvSpPr>
        <p:spPr bwMode="auto">
          <a:xfrm>
            <a:off x="4154488" y="4989513"/>
            <a:ext cx="420687" cy="142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79" name="Line 111"/>
          <p:cNvSpPr>
            <a:spLocks noChangeShapeType="1"/>
          </p:cNvSpPr>
          <p:nvPr/>
        </p:nvSpPr>
        <p:spPr bwMode="auto">
          <a:xfrm flipV="1">
            <a:off x="4154488" y="5203825"/>
            <a:ext cx="420687" cy="5000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80" name="Line 112"/>
          <p:cNvSpPr>
            <a:spLocks noChangeShapeType="1"/>
          </p:cNvSpPr>
          <p:nvPr/>
        </p:nvSpPr>
        <p:spPr bwMode="auto">
          <a:xfrm flipV="1">
            <a:off x="4154488" y="5346700"/>
            <a:ext cx="420687" cy="10731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81" name="Line 113"/>
          <p:cNvSpPr>
            <a:spLocks noChangeShapeType="1"/>
          </p:cNvSpPr>
          <p:nvPr/>
        </p:nvSpPr>
        <p:spPr bwMode="auto">
          <a:xfrm>
            <a:off x="3241675" y="4989513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82" name="Line 114"/>
          <p:cNvSpPr>
            <a:spLocks noChangeShapeType="1"/>
          </p:cNvSpPr>
          <p:nvPr/>
        </p:nvSpPr>
        <p:spPr bwMode="auto">
          <a:xfrm>
            <a:off x="3241675" y="5703888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83" name="Line 115"/>
          <p:cNvSpPr>
            <a:spLocks noChangeShapeType="1"/>
          </p:cNvSpPr>
          <p:nvPr/>
        </p:nvSpPr>
        <p:spPr bwMode="auto">
          <a:xfrm>
            <a:off x="3241675" y="6419850"/>
            <a:ext cx="3508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684" name="Text Box 116"/>
          <p:cNvSpPr txBox="1">
            <a:spLocks noChangeArrowheads="1"/>
          </p:cNvSpPr>
          <p:nvPr/>
        </p:nvSpPr>
        <p:spPr bwMode="auto">
          <a:xfrm>
            <a:off x="2400300" y="4824413"/>
            <a:ext cx="2492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85" name="Text Box 117"/>
          <p:cNvSpPr txBox="1">
            <a:spLocks noChangeArrowheads="1"/>
          </p:cNvSpPr>
          <p:nvPr/>
        </p:nvSpPr>
        <p:spPr bwMode="auto">
          <a:xfrm>
            <a:off x="2470150" y="5253038"/>
            <a:ext cx="2635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86" name="Text Box 118"/>
          <p:cNvSpPr txBox="1">
            <a:spLocks noChangeArrowheads="1"/>
          </p:cNvSpPr>
          <p:nvPr/>
        </p:nvSpPr>
        <p:spPr bwMode="auto">
          <a:xfrm>
            <a:off x="2259013" y="5681663"/>
            <a:ext cx="2778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87" name="Text Box 119"/>
          <p:cNvSpPr txBox="1">
            <a:spLocks noChangeArrowheads="1"/>
          </p:cNvSpPr>
          <p:nvPr/>
        </p:nvSpPr>
        <p:spPr bwMode="auto">
          <a:xfrm>
            <a:off x="4171950" y="4810125"/>
            <a:ext cx="2889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88" name="Text Box 120"/>
          <p:cNvSpPr txBox="1">
            <a:spLocks noChangeArrowheads="1"/>
          </p:cNvSpPr>
          <p:nvPr/>
        </p:nvSpPr>
        <p:spPr bwMode="auto">
          <a:xfrm>
            <a:off x="4154488" y="5262563"/>
            <a:ext cx="3032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89" name="Text Box 121"/>
          <p:cNvSpPr txBox="1">
            <a:spLocks noChangeArrowheads="1"/>
          </p:cNvSpPr>
          <p:nvPr/>
        </p:nvSpPr>
        <p:spPr bwMode="auto">
          <a:xfrm>
            <a:off x="4365625" y="5681663"/>
            <a:ext cx="3175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0" name="Text Box 122"/>
          <p:cNvSpPr txBox="1">
            <a:spLocks noChangeArrowheads="1"/>
          </p:cNvSpPr>
          <p:nvPr/>
        </p:nvSpPr>
        <p:spPr bwMode="auto">
          <a:xfrm>
            <a:off x="3297238" y="4681538"/>
            <a:ext cx="258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1" name="Text Box 123"/>
          <p:cNvSpPr txBox="1">
            <a:spLocks noChangeArrowheads="1"/>
          </p:cNvSpPr>
          <p:nvPr/>
        </p:nvSpPr>
        <p:spPr bwMode="auto">
          <a:xfrm>
            <a:off x="3305175" y="5481638"/>
            <a:ext cx="26828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2" name="Text Box 124"/>
          <p:cNvSpPr txBox="1">
            <a:spLocks noChangeArrowheads="1"/>
          </p:cNvSpPr>
          <p:nvPr/>
        </p:nvSpPr>
        <p:spPr bwMode="auto">
          <a:xfrm>
            <a:off x="3295650" y="6186488"/>
            <a:ext cx="2778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r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3" name="Text Box 125"/>
          <p:cNvSpPr txBox="1">
            <a:spLocks noChangeArrowheads="1"/>
          </p:cNvSpPr>
          <p:nvPr/>
        </p:nvSpPr>
        <p:spPr bwMode="auto">
          <a:xfrm>
            <a:off x="4014788" y="1343025"/>
            <a:ext cx="490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4" name="Text Box 126"/>
          <p:cNvSpPr txBox="1">
            <a:spLocks noChangeArrowheads="1"/>
          </p:cNvSpPr>
          <p:nvPr/>
        </p:nvSpPr>
        <p:spPr bwMode="auto">
          <a:xfrm>
            <a:off x="2095500" y="4560888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5" name="Text Box 127"/>
          <p:cNvSpPr txBox="1">
            <a:spLocks noChangeArrowheads="1"/>
          </p:cNvSpPr>
          <p:nvPr/>
        </p:nvSpPr>
        <p:spPr bwMode="auto">
          <a:xfrm>
            <a:off x="1393825" y="4560888"/>
            <a:ext cx="3508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fc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6" name="Text Box 128"/>
          <p:cNvSpPr txBox="1">
            <a:spLocks noChangeArrowheads="1"/>
          </p:cNvSpPr>
          <p:nvPr/>
        </p:nvSpPr>
        <p:spPr bwMode="auto">
          <a:xfrm>
            <a:off x="4165600" y="4452938"/>
            <a:ext cx="4921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7" name="Text Box 129"/>
          <p:cNvSpPr txBox="1">
            <a:spLocks noChangeArrowheads="1"/>
          </p:cNvSpPr>
          <p:nvPr/>
        </p:nvSpPr>
        <p:spPr bwMode="auto">
          <a:xfrm>
            <a:off x="4786313" y="4560888"/>
            <a:ext cx="350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e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8" name="Text Box 130"/>
          <p:cNvSpPr txBox="1">
            <a:spLocks noChangeArrowheads="1"/>
          </p:cNvSpPr>
          <p:nvPr/>
        </p:nvSpPr>
        <p:spPr bwMode="auto">
          <a:xfrm>
            <a:off x="5254625" y="4560888"/>
            <a:ext cx="350838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</a:rPr>
              <a:t>mc</a:t>
            </a:r>
            <a:endParaRPr lang="en-US" altLang="en-US" sz="1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699" name="Freeform 131"/>
          <p:cNvSpPr>
            <a:spLocks/>
          </p:cNvSpPr>
          <p:nvPr/>
        </p:nvSpPr>
        <p:spPr bwMode="auto">
          <a:xfrm>
            <a:off x="1190625" y="395288"/>
            <a:ext cx="841375" cy="247650"/>
          </a:xfrm>
          <a:custGeom>
            <a:avLst/>
            <a:gdLst>
              <a:gd name="T0" fmla="*/ 0 w 576"/>
              <a:gd name="T1" fmla="*/ 166 h 166"/>
              <a:gd name="T2" fmla="*/ 290 w 576"/>
              <a:gd name="T3" fmla="*/ 0 h 166"/>
              <a:gd name="T4" fmla="*/ 576 w 576"/>
              <a:gd name="T5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76" h="166">
                <a:moveTo>
                  <a:pt x="0" y="166"/>
                </a:moveTo>
                <a:cubicBezTo>
                  <a:pt x="48" y="138"/>
                  <a:pt x="194" y="0"/>
                  <a:pt x="290" y="0"/>
                </a:cubicBezTo>
                <a:cubicBezTo>
                  <a:pt x="386" y="0"/>
                  <a:pt x="517" y="132"/>
                  <a:pt x="576" y="166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0" name="Freeform 132"/>
          <p:cNvSpPr>
            <a:spLocks/>
          </p:cNvSpPr>
          <p:nvPr/>
        </p:nvSpPr>
        <p:spPr bwMode="auto">
          <a:xfrm>
            <a:off x="2041525" y="395288"/>
            <a:ext cx="889000" cy="244475"/>
          </a:xfrm>
          <a:custGeom>
            <a:avLst/>
            <a:gdLst>
              <a:gd name="T0" fmla="*/ 0 w 608"/>
              <a:gd name="T1" fmla="*/ 164 h 164"/>
              <a:gd name="T2" fmla="*/ 320 w 608"/>
              <a:gd name="T3" fmla="*/ 0 h 164"/>
              <a:gd name="T4" fmla="*/ 608 w 608"/>
              <a:gd name="T5" fmla="*/ 16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8" h="164">
                <a:moveTo>
                  <a:pt x="0" y="164"/>
                </a:moveTo>
                <a:cubicBezTo>
                  <a:pt x="53" y="137"/>
                  <a:pt x="219" y="0"/>
                  <a:pt x="320" y="0"/>
                </a:cubicBezTo>
                <a:cubicBezTo>
                  <a:pt x="421" y="0"/>
                  <a:pt x="548" y="128"/>
                  <a:pt x="608" y="16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1" name="Freeform 133"/>
          <p:cNvSpPr>
            <a:spLocks/>
          </p:cNvSpPr>
          <p:nvPr/>
        </p:nvSpPr>
        <p:spPr bwMode="auto">
          <a:xfrm>
            <a:off x="3943350" y="414338"/>
            <a:ext cx="889000" cy="244475"/>
          </a:xfrm>
          <a:custGeom>
            <a:avLst/>
            <a:gdLst>
              <a:gd name="T0" fmla="*/ 0 w 608"/>
              <a:gd name="T1" fmla="*/ 164 h 164"/>
              <a:gd name="T2" fmla="*/ 320 w 608"/>
              <a:gd name="T3" fmla="*/ 0 h 164"/>
              <a:gd name="T4" fmla="*/ 608 w 608"/>
              <a:gd name="T5" fmla="*/ 16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8" h="164">
                <a:moveTo>
                  <a:pt x="0" y="164"/>
                </a:moveTo>
                <a:cubicBezTo>
                  <a:pt x="53" y="137"/>
                  <a:pt x="219" y="0"/>
                  <a:pt x="320" y="0"/>
                </a:cubicBezTo>
                <a:cubicBezTo>
                  <a:pt x="421" y="0"/>
                  <a:pt x="548" y="128"/>
                  <a:pt x="608" y="16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2" name="Freeform 134"/>
          <p:cNvSpPr>
            <a:spLocks/>
          </p:cNvSpPr>
          <p:nvPr/>
        </p:nvSpPr>
        <p:spPr bwMode="auto">
          <a:xfrm>
            <a:off x="4835525" y="411163"/>
            <a:ext cx="889000" cy="244475"/>
          </a:xfrm>
          <a:custGeom>
            <a:avLst/>
            <a:gdLst>
              <a:gd name="T0" fmla="*/ 0 w 608"/>
              <a:gd name="T1" fmla="*/ 164 h 164"/>
              <a:gd name="T2" fmla="*/ 320 w 608"/>
              <a:gd name="T3" fmla="*/ 0 h 164"/>
              <a:gd name="T4" fmla="*/ 608 w 608"/>
              <a:gd name="T5" fmla="*/ 162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8" h="164">
                <a:moveTo>
                  <a:pt x="0" y="164"/>
                </a:moveTo>
                <a:cubicBezTo>
                  <a:pt x="53" y="137"/>
                  <a:pt x="219" y="0"/>
                  <a:pt x="320" y="0"/>
                </a:cubicBezTo>
                <a:cubicBezTo>
                  <a:pt x="421" y="0"/>
                  <a:pt x="548" y="128"/>
                  <a:pt x="608" y="162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3" name="Freeform 135"/>
          <p:cNvSpPr>
            <a:spLocks/>
          </p:cNvSpPr>
          <p:nvPr/>
        </p:nvSpPr>
        <p:spPr bwMode="auto">
          <a:xfrm>
            <a:off x="1206500" y="57150"/>
            <a:ext cx="1743075" cy="581025"/>
          </a:xfrm>
          <a:custGeom>
            <a:avLst/>
            <a:gdLst>
              <a:gd name="T0" fmla="*/ 0 w 1192"/>
              <a:gd name="T1" fmla="*/ 388 h 390"/>
              <a:gd name="T2" fmla="*/ 584 w 1192"/>
              <a:gd name="T3" fmla="*/ 0 h 390"/>
              <a:gd name="T4" fmla="*/ 1192 w 1192"/>
              <a:gd name="T5" fmla="*/ 390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192" h="390">
                <a:moveTo>
                  <a:pt x="0" y="388"/>
                </a:moveTo>
                <a:cubicBezTo>
                  <a:pt x="97" y="323"/>
                  <a:pt x="385" y="0"/>
                  <a:pt x="584" y="0"/>
                </a:cubicBezTo>
                <a:cubicBezTo>
                  <a:pt x="783" y="0"/>
                  <a:pt x="1065" y="309"/>
                  <a:pt x="1192" y="390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4" name="Freeform 136"/>
          <p:cNvSpPr>
            <a:spLocks/>
          </p:cNvSpPr>
          <p:nvPr/>
        </p:nvSpPr>
        <p:spPr bwMode="auto">
          <a:xfrm>
            <a:off x="3943350" y="88900"/>
            <a:ext cx="1781175" cy="574675"/>
          </a:xfrm>
          <a:custGeom>
            <a:avLst/>
            <a:gdLst>
              <a:gd name="T0" fmla="*/ 0 w 1218"/>
              <a:gd name="T1" fmla="*/ 386 h 386"/>
              <a:gd name="T2" fmla="*/ 612 w 1218"/>
              <a:gd name="T3" fmla="*/ 0 h 386"/>
              <a:gd name="T4" fmla="*/ 1218 w 1218"/>
              <a:gd name="T5" fmla="*/ 384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18" h="386">
                <a:moveTo>
                  <a:pt x="0" y="386"/>
                </a:moveTo>
                <a:cubicBezTo>
                  <a:pt x="102" y="322"/>
                  <a:pt x="409" y="0"/>
                  <a:pt x="612" y="0"/>
                </a:cubicBezTo>
                <a:cubicBezTo>
                  <a:pt x="815" y="0"/>
                  <a:pt x="1092" y="304"/>
                  <a:pt x="1218" y="38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 smtClean="0">
              <a:solidFill>
                <a:srgbClr val="000000"/>
              </a:solidFill>
            </a:endParaRPr>
          </a:p>
        </p:txBody>
      </p:sp>
      <p:sp>
        <p:nvSpPr>
          <p:cNvPr id="493705" name="Text Box 137"/>
          <p:cNvSpPr txBox="1">
            <a:spLocks noChangeArrowheads="1"/>
          </p:cNvSpPr>
          <p:nvPr/>
        </p:nvSpPr>
        <p:spPr bwMode="auto">
          <a:xfrm>
            <a:off x="1473200" y="352425"/>
            <a:ext cx="323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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cf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06" name="Text Box 138"/>
          <p:cNvSpPr txBox="1">
            <a:spLocks noChangeArrowheads="1"/>
          </p:cNvSpPr>
          <p:nvPr/>
        </p:nvSpPr>
        <p:spPr bwMode="auto">
          <a:xfrm>
            <a:off x="2373313" y="352425"/>
            <a:ext cx="3540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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mf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07" name="Text Box 139"/>
          <p:cNvSpPr txBox="1">
            <a:spLocks noChangeArrowheads="1"/>
          </p:cNvSpPr>
          <p:nvPr/>
        </p:nvSpPr>
        <p:spPr bwMode="auto">
          <a:xfrm>
            <a:off x="1908175" y="12700"/>
            <a:ext cx="373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cm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08" name="Text Box 140"/>
          <p:cNvSpPr txBox="1">
            <a:spLocks noChangeArrowheads="1"/>
          </p:cNvSpPr>
          <p:nvPr/>
        </p:nvSpPr>
        <p:spPr bwMode="auto">
          <a:xfrm>
            <a:off x="4227513" y="371475"/>
            <a:ext cx="393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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mm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09" name="Text Box 141"/>
          <p:cNvSpPr txBox="1">
            <a:spLocks noChangeArrowheads="1"/>
          </p:cNvSpPr>
          <p:nvPr/>
        </p:nvSpPr>
        <p:spPr bwMode="auto">
          <a:xfrm>
            <a:off x="5126038" y="374650"/>
            <a:ext cx="3635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i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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cm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10" name="Text Box 142"/>
          <p:cNvSpPr txBox="1">
            <a:spLocks noChangeArrowheads="1"/>
          </p:cNvSpPr>
          <p:nvPr/>
        </p:nvSpPr>
        <p:spPr bwMode="auto">
          <a:xfrm>
            <a:off x="4664075" y="57150"/>
            <a:ext cx="373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</a:t>
            </a:r>
            <a:r>
              <a:rPr lang="en-US" altLang="en-US" sz="1000" baseline="-25000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cm</a:t>
            </a:r>
            <a:endParaRPr lang="en-US" alt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93711" name="Text Box 143"/>
          <p:cNvSpPr txBox="1">
            <a:spLocks noChangeArrowheads="1"/>
          </p:cNvSpPr>
          <p:nvPr/>
        </p:nvSpPr>
        <p:spPr bwMode="auto">
          <a:xfrm>
            <a:off x="477838" y="1606550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Twin Environment</a:t>
            </a:r>
          </a:p>
        </p:txBody>
      </p:sp>
      <p:sp>
        <p:nvSpPr>
          <p:cNvPr id="493712" name="Text Box 144"/>
          <p:cNvSpPr txBox="1">
            <a:spLocks noChangeArrowheads="1"/>
          </p:cNvSpPr>
          <p:nvPr/>
        </p:nvSpPr>
        <p:spPr bwMode="auto">
          <a:xfrm>
            <a:off x="509588" y="2971800"/>
            <a:ext cx="736600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Female Dominant Genes</a:t>
            </a:r>
          </a:p>
        </p:txBody>
      </p:sp>
      <p:sp>
        <p:nvSpPr>
          <p:cNvPr id="493713" name="Text Box 145"/>
          <p:cNvSpPr txBox="1">
            <a:spLocks noChangeArrowheads="1"/>
          </p:cNvSpPr>
          <p:nvPr/>
        </p:nvSpPr>
        <p:spPr bwMode="auto">
          <a:xfrm>
            <a:off x="6781800" y="533400"/>
            <a:ext cx="2133600" cy="457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b="1" smtClean="0">
                <a:solidFill>
                  <a:srgbClr val="333399"/>
                </a:solidFill>
                <a:latin typeface="Arial" charset="0"/>
              </a:rPr>
              <a:t>Extended kinship model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twins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siblings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parents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children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grandparents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aunts, uncles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altLang="en-US" sz="2000" b="1" smtClean="0">
                <a:solidFill>
                  <a:srgbClr val="333399"/>
                </a:solidFill>
                <a:latin typeface="Arial" charset="0"/>
              </a:rPr>
              <a:t> cousins</a:t>
            </a:r>
          </a:p>
        </p:txBody>
      </p:sp>
      <p:sp>
        <p:nvSpPr>
          <p:cNvPr id="493714" name="Text Box 146"/>
          <p:cNvSpPr txBox="1">
            <a:spLocks noChangeArrowheads="1"/>
          </p:cNvSpPr>
          <p:nvPr/>
        </p:nvSpPr>
        <p:spPr bwMode="auto">
          <a:xfrm>
            <a:off x="4222750" y="3940175"/>
            <a:ext cx="8493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800" b="1" smtClean="0">
                <a:solidFill>
                  <a:srgbClr val="FFFFFF"/>
                </a:solidFill>
                <a:latin typeface="Arial" charset="0"/>
              </a:rPr>
              <a:t>Male Unique Environment</a:t>
            </a:r>
          </a:p>
        </p:txBody>
      </p:sp>
    </p:spTree>
    <p:extLst>
      <p:ext uri="{BB962C8B-B14F-4D97-AF65-F5344CB8AC3E}">
        <p14:creationId xmlns:p14="http://schemas.microsoft.com/office/powerpoint/2010/main" val="274478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9" y="71438"/>
            <a:ext cx="7793037" cy="862012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</a:rPr>
              <a:t>Finding the genes - association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1150" y="982663"/>
            <a:ext cx="8599488" cy="17160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</a:rPr>
              <a:t>Looks for correlation between specific alleles and phenotype (trait value, disease risk) using single nucleotide polymorphisms (SNPs)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18628" t="46853" r="42355" b="20152"/>
          <a:stretch/>
        </p:blipFill>
        <p:spPr bwMode="auto">
          <a:xfrm>
            <a:off x="1740545" y="2716700"/>
            <a:ext cx="6031355" cy="382380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688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foodexpert_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1546225"/>
            <a:ext cx="399415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3" descr="444256a-i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6764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28625" y="338140"/>
            <a:ext cx="86455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sz="3200">
                <a:solidFill>
                  <a:srgbClr val="000000"/>
                </a:solidFill>
                <a:latin typeface="Tahoma" pitchFamily="34" charset="0"/>
              </a:rPr>
              <a:t>High density SNP arrays – up to 1 million SNPs</a:t>
            </a:r>
          </a:p>
        </p:txBody>
      </p:sp>
    </p:spTree>
    <p:extLst>
      <p:ext uri="{BB962C8B-B14F-4D97-AF65-F5344CB8AC3E}">
        <p14:creationId xmlns:p14="http://schemas.microsoft.com/office/powerpoint/2010/main" val="282366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CCECFF">
            <a:alpha val="0"/>
          </a:srgbClr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458200" cy="5257800"/>
          </a:xfrm>
          <a:solidFill>
            <a:schemeClr val="bg1"/>
          </a:solidFill>
        </p:spPr>
        <p:txBody>
          <a:bodyPr lIns="92075" tIns="46038" rIns="92075" bIns="46038"/>
          <a:lstStyle/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/>
          </a:p>
          <a:p>
            <a:pPr marL="0" indent="0" defTabSz="762000" eaLnBrk="1" hangingPunct="1">
              <a:spcBef>
                <a:spcPct val="60000"/>
              </a:spcBef>
              <a:buFont typeface="Wingdings" pitchFamily="2" charset="2"/>
              <a:buNone/>
              <a:tabLst>
                <a:tab pos="285750" algn="l"/>
                <a:tab pos="1150938" algn="l"/>
                <a:tab pos="2185988" algn="l"/>
                <a:tab pos="2386013" algn="l"/>
              </a:tabLst>
            </a:pPr>
            <a:endParaRPr lang="de-DE" sz="2000" b="1" smtClean="0">
              <a:latin typeface="Univers" pitchFamily="34" charset="0"/>
            </a:endParaRPr>
          </a:p>
        </p:txBody>
      </p:sp>
      <p:pic>
        <p:nvPicPr>
          <p:cNvPr id="74755" name="Picture 3" descr="Abbildung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4" y="1173163"/>
            <a:ext cx="8083550" cy="568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216025" y="1484317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57" name="Rectangle 5"/>
          <p:cNvSpPr>
            <a:spLocks noChangeArrowheads="1"/>
          </p:cNvSpPr>
          <p:nvPr/>
        </p:nvSpPr>
        <p:spPr bwMode="auto">
          <a:xfrm>
            <a:off x="1893889" y="1700214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58" name="Rectangle 6"/>
          <p:cNvSpPr>
            <a:spLocks noChangeArrowheads="1"/>
          </p:cNvSpPr>
          <p:nvPr/>
        </p:nvSpPr>
        <p:spPr bwMode="auto">
          <a:xfrm>
            <a:off x="2570164" y="1700214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59" name="Rectangle 7"/>
          <p:cNvSpPr>
            <a:spLocks noChangeArrowheads="1"/>
          </p:cNvSpPr>
          <p:nvPr/>
        </p:nvSpPr>
        <p:spPr bwMode="auto">
          <a:xfrm>
            <a:off x="3851276" y="1700214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0" name="Rectangle 8"/>
          <p:cNvSpPr>
            <a:spLocks noChangeArrowheads="1"/>
          </p:cNvSpPr>
          <p:nvPr/>
        </p:nvSpPr>
        <p:spPr bwMode="auto">
          <a:xfrm>
            <a:off x="4498976" y="1700214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5119690" y="1700214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2" name="Rectangle 10"/>
          <p:cNvSpPr>
            <a:spLocks noChangeArrowheads="1"/>
          </p:cNvSpPr>
          <p:nvPr/>
        </p:nvSpPr>
        <p:spPr bwMode="auto">
          <a:xfrm>
            <a:off x="5753102" y="1700214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6429377" y="1700214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4" name="Rectangle 12"/>
          <p:cNvSpPr>
            <a:spLocks noChangeArrowheads="1"/>
          </p:cNvSpPr>
          <p:nvPr/>
        </p:nvSpPr>
        <p:spPr bwMode="auto">
          <a:xfrm>
            <a:off x="7077077" y="1700214"/>
            <a:ext cx="360363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7812088" y="1700214"/>
            <a:ext cx="360362" cy="4752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6" name="Text Box 14"/>
          <p:cNvSpPr txBox="1">
            <a:spLocks noChangeArrowheads="1"/>
          </p:cNvSpPr>
          <p:nvPr/>
        </p:nvSpPr>
        <p:spPr bwMode="auto">
          <a:xfrm>
            <a:off x="4140224" y="1341438"/>
            <a:ext cx="51847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2400" b="1" dirty="0" smtClean="0">
                <a:solidFill>
                  <a:srgbClr val="FF0000"/>
                </a:solidFill>
              </a:rPr>
              <a:t>500,000 – 5,000,000 </a:t>
            </a:r>
            <a:r>
              <a:rPr lang="de-DE" sz="2400" b="1" dirty="0">
                <a:solidFill>
                  <a:srgbClr val="FF0000"/>
                </a:solidFill>
              </a:rPr>
              <a:t>SNPs</a:t>
            </a:r>
            <a:r>
              <a:rPr lang="de-DE" sz="2400" b="1" dirty="0">
                <a:solidFill>
                  <a:srgbClr val="000000"/>
                </a:solidFill>
              </a:rPr>
              <a:t> </a:t>
            </a:r>
            <a:br>
              <a:rPr lang="de-DE" sz="2400" b="1" dirty="0">
                <a:solidFill>
                  <a:srgbClr val="000000"/>
                </a:solidFill>
              </a:rPr>
            </a:br>
            <a:r>
              <a:rPr lang="de-DE" sz="2400" b="1" dirty="0">
                <a:solidFill>
                  <a:srgbClr val="000000"/>
                </a:solidFill>
              </a:rPr>
              <a:t>Human Genome  - 3,1x10</a:t>
            </a:r>
            <a:r>
              <a:rPr lang="de-DE" sz="2400" b="1" baseline="30000" dirty="0">
                <a:solidFill>
                  <a:srgbClr val="000000"/>
                </a:solidFill>
              </a:rPr>
              <a:t>9</a:t>
            </a:r>
            <a:r>
              <a:rPr lang="de-DE" sz="2400" b="1" dirty="0">
                <a:solidFill>
                  <a:srgbClr val="000000"/>
                </a:solidFill>
              </a:rPr>
              <a:t> Base Pairs </a:t>
            </a:r>
            <a:r>
              <a:rPr lang="de-DE" sz="2400" b="1" dirty="0">
                <a:solidFill>
                  <a:srgbClr val="FF0000"/>
                </a:solidFill>
              </a:rPr>
              <a:t/>
            </a:r>
            <a:br>
              <a:rPr lang="de-DE" sz="2400" b="1" dirty="0">
                <a:solidFill>
                  <a:srgbClr val="FF0000"/>
                </a:solidFill>
              </a:rPr>
            </a:br>
            <a:endParaRPr lang="de-DE" sz="2400" b="1" dirty="0">
              <a:solidFill>
                <a:srgbClr val="FF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FF0000"/>
                </a:solidFill>
              </a:rPr>
              <a:t> </a:t>
            </a:r>
            <a:br>
              <a:rPr lang="de-DE" sz="2400" b="1" dirty="0">
                <a:solidFill>
                  <a:srgbClr val="FF0000"/>
                </a:solidFill>
              </a:rPr>
            </a:br>
            <a:endParaRPr lang="de-DE" sz="2400" b="1" dirty="0">
              <a:solidFill>
                <a:srgbClr val="FF0000"/>
              </a:solidFill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 flipH="1">
            <a:off x="125890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 flipH="1">
            <a:off x="125890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69" name="Line 17"/>
          <p:cNvSpPr>
            <a:spLocks noChangeShapeType="1"/>
          </p:cNvSpPr>
          <p:nvPr/>
        </p:nvSpPr>
        <p:spPr bwMode="auto">
          <a:xfrm flipH="1">
            <a:off x="1258908" y="184467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58908" y="1557338"/>
            <a:ext cx="217487" cy="2519362"/>
            <a:chOff x="793" y="981"/>
            <a:chExt cx="137" cy="1587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82" name="Line 20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3" name="Line 21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4" name="Line 22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5" name="Line 23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6" name="Line 24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7" name="Line 25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8" name="Line 26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9" name="Line 27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0" name="Line 28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1" name="Line 29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2" name="Line 30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3" name="Line 31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4" name="Line 32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5" name="Line 33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6" name="Line 34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7" name="Line 35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8" name="Line 36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99" name="Line 37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64" name="Line 3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5" name="Line 4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6" name="Line 4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7" name="Line 4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8" name="Line 4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9" name="Line 4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0" name="Line 4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1" name="Line 4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2" name="Line 4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3" name="Line 4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4" name="Line 4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5" name="Line 5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6" name="Line 5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7" name="Line 5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8" name="Line 5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79" name="Line 5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0" name="Line 5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81" name="Line 5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</p:grp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1906612" y="1663706"/>
            <a:ext cx="217487" cy="2519363"/>
            <a:chOff x="793" y="981"/>
            <a:chExt cx="137" cy="1587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793" y="981"/>
              <a:ext cx="137" cy="771"/>
              <a:chOff x="793" y="981"/>
              <a:chExt cx="137" cy="771"/>
            </a:xfrm>
          </p:grpSpPr>
          <p:sp>
            <p:nvSpPr>
              <p:cNvPr id="75244" name="Line 59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5" name="Line 60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6" name="Line 61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7" name="Line 62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8" name="Line 63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9" name="Line 64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0" name="Line 65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1" name="Line 66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2" name="Line 67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3" name="Line 68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4" name="Line 69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5" name="Line 70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6" name="Line 71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7" name="Line 72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8" name="Line 73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59" name="Line 74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0" name="Line 75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61" name="Line 76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  <p:grpSp>
          <p:nvGrpSpPr>
            <p:cNvPr id="7" name="Group 77"/>
            <p:cNvGrpSpPr>
              <a:grpSpLocks/>
            </p:cNvGrpSpPr>
            <p:nvPr/>
          </p:nvGrpSpPr>
          <p:grpSpPr bwMode="auto">
            <a:xfrm>
              <a:off x="793" y="1797"/>
              <a:ext cx="137" cy="771"/>
              <a:chOff x="793" y="981"/>
              <a:chExt cx="137" cy="771"/>
            </a:xfrm>
          </p:grpSpPr>
          <p:sp>
            <p:nvSpPr>
              <p:cNvPr id="75226" name="Line 78"/>
              <p:cNvSpPr>
                <a:spLocks noChangeShapeType="1"/>
              </p:cNvSpPr>
              <p:nvPr/>
            </p:nvSpPr>
            <p:spPr bwMode="auto">
              <a:xfrm flipH="1">
                <a:off x="793" y="98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27" name="Line 79"/>
              <p:cNvSpPr>
                <a:spLocks noChangeShapeType="1"/>
              </p:cNvSpPr>
              <p:nvPr/>
            </p:nvSpPr>
            <p:spPr bwMode="auto">
              <a:xfrm flipH="1">
                <a:off x="793" y="102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28" name="Line 80"/>
              <p:cNvSpPr>
                <a:spLocks noChangeShapeType="1"/>
              </p:cNvSpPr>
              <p:nvPr/>
            </p:nvSpPr>
            <p:spPr bwMode="auto">
              <a:xfrm flipH="1">
                <a:off x="793" y="107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29" name="Line 81"/>
              <p:cNvSpPr>
                <a:spLocks noChangeShapeType="1"/>
              </p:cNvSpPr>
              <p:nvPr/>
            </p:nvSpPr>
            <p:spPr bwMode="auto">
              <a:xfrm flipH="1">
                <a:off x="793" y="111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0" name="Line 82"/>
              <p:cNvSpPr>
                <a:spLocks noChangeShapeType="1"/>
              </p:cNvSpPr>
              <p:nvPr/>
            </p:nvSpPr>
            <p:spPr bwMode="auto">
              <a:xfrm flipH="1">
                <a:off x="793" y="116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1" name="Line 83"/>
              <p:cNvSpPr>
                <a:spLocks noChangeShapeType="1"/>
              </p:cNvSpPr>
              <p:nvPr/>
            </p:nvSpPr>
            <p:spPr bwMode="auto">
              <a:xfrm flipH="1">
                <a:off x="793" y="1207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2" name="Line 84"/>
              <p:cNvSpPr>
                <a:spLocks noChangeShapeType="1"/>
              </p:cNvSpPr>
              <p:nvPr/>
            </p:nvSpPr>
            <p:spPr bwMode="auto">
              <a:xfrm flipH="1">
                <a:off x="793" y="1253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3" name="Line 85"/>
              <p:cNvSpPr>
                <a:spLocks noChangeShapeType="1"/>
              </p:cNvSpPr>
              <p:nvPr/>
            </p:nvSpPr>
            <p:spPr bwMode="auto">
              <a:xfrm flipH="1">
                <a:off x="793" y="1298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4" name="Line 86"/>
              <p:cNvSpPr>
                <a:spLocks noChangeShapeType="1"/>
              </p:cNvSpPr>
              <p:nvPr/>
            </p:nvSpPr>
            <p:spPr bwMode="auto">
              <a:xfrm flipH="1">
                <a:off x="793" y="143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5" name="Line 87"/>
              <p:cNvSpPr>
                <a:spLocks noChangeShapeType="1"/>
              </p:cNvSpPr>
              <p:nvPr/>
            </p:nvSpPr>
            <p:spPr bwMode="auto">
              <a:xfrm flipH="1">
                <a:off x="793" y="1389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6" name="Line 88"/>
              <p:cNvSpPr>
                <a:spLocks noChangeShapeType="1"/>
              </p:cNvSpPr>
              <p:nvPr/>
            </p:nvSpPr>
            <p:spPr bwMode="auto">
              <a:xfrm flipH="1">
                <a:off x="793" y="1344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7" name="Line 89"/>
              <p:cNvSpPr>
                <a:spLocks noChangeShapeType="1"/>
              </p:cNvSpPr>
              <p:nvPr/>
            </p:nvSpPr>
            <p:spPr bwMode="auto">
              <a:xfrm flipH="1">
                <a:off x="793" y="148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8" name="Line 90"/>
              <p:cNvSpPr>
                <a:spLocks noChangeShapeType="1"/>
              </p:cNvSpPr>
              <p:nvPr/>
            </p:nvSpPr>
            <p:spPr bwMode="auto">
              <a:xfrm flipH="1">
                <a:off x="793" y="1525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39" name="Line 91"/>
              <p:cNvSpPr>
                <a:spLocks noChangeShapeType="1"/>
              </p:cNvSpPr>
              <p:nvPr/>
            </p:nvSpPr>
            <p:spPr bwMode="auto">
              <a:xfrm flipH="1">
                <a:off x="793" y="1661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0" name="Line 92"/>
              <p:cNvSpPr>
                <a:spLocks noChangeShapeType="1"/>
              </p:cNvSpPr>
              <p:nvPr/>
            </p:nvSpPr>
            <p:spPr bwMode="auto">
              <a:xfrm flipH="1">
                <a:off x="793" y="161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1" name="Line 93"/>
              <p:cNvSpPr>
                <a:spLocks noChangeShapeType="1"/>
              </p:cNvSpPr>
              <p:nvPr/>
            </p:nvSpPr>
            <p:spPr bwMode="auto">
              <a:xfrm flipH="1">
                <a:off x="793" y="1752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2" name="Line 94"/>
              <p:cNvSpPr>
                <a:spLocks noChangeShapeType="1"/>
              </p:cNvSpPr>
              <p:nvPr/>
            </p:nvSpPr>
            <p:spPr bwMode="auto">
              <a:xfrm flipH="1">
                <a:off x="793" y="1570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75243" name="Line 95"/>
              <p:cNvSpPr>
                <a:spLocks noChangeShapeType="1"/>
              </p:cNvSpPr>
              <p:nvPr/>
            </p:nvSpPr>
            <p:spPr bwMode="auto">
              <a:xfrm flipH="1">
                <a:off x="793" y="1706"/>
                <a:ext cx="13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AU" sz="2400">
                  <a:solidFill>
                    <a:srgbClr val="000000"/>
                  </a:solidFill>
                  <a:latin typeface="Tahoma" pitchFamily="34" charset="0"/>
                </a:endParaRPr>
              </a:p>
            </p:txBody>
          </p:sp>
        </p:grpSp>
      </p:grpSp>
      <p:grpSp>
        <p:nvGrpSpPr>
          <p:cNvPr id="8" name="Group 96"/>
          <p:cNvGrpSpPr>
            <a:grpSpLocks/>
          </p:cNvGrpSpPr>
          <p:nvPr/>
        </p:nvGrpSpPr>
        <p:grpSpPr bwMode="auto">
          <a:xfrm>
            <a:off x="2555875" y="2205038"/>
            <a:ext cx="217488" cy="1223962"/>
            <a:chOff x="793" y="981"/>
            <a:chExt cx="137" cy="771"/>
          </a:xfrm>
        </p:grpSpPr>
        <p:sp>
          <p:nvSpPr>
            <p:cNvPr id="75206" name="Line 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7" name="Line 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8" name="Line 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9" name="Line 1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0" name="Line 1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1" name="Line 1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2" name="Line 1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3" name="Line 1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4" name="Line 1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5" name="Line 1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6" name="Line 1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7" name="Line 1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8" name="Line 1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19" name="Line 1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20" name="Line 1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21" name="Line 1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22" name="Line 1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23" name="Line 1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773" name="Line 115"/>
          <p:cNvSpPr>
            <a:spLocks noChangeShapeType="1"/>
          </p:cNvSpPr>
          <p:nvPr/>
        </p:nvSpPr>
        <p:spPr bwMode="auto">
          <a:xfrm flipH="1">
            <a:off x="2555875" y="35004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4" name="Line 116"/>
          <p:cNvSpPr>
            <a:spLocks noChangeShapeType="1"/>
          </p:cNvSpPr>
          <p:nvPr/>
        </p:nvSpPr>
        <p:spPr bwMode="auto">
          <a:xfrm flipH="1">
            <a:off x="2555875" y="35718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5" name="Line 117"/>
          <p:cNvSpPr>
            <a:spLocks noChangeShapeType="1"/>
          </p:cNvSpPr>
          <p:nvPr/>
        </p:nvSpPr>
        <p:spPr bwMode="auto">
          <a:xfrm flipH="1">
            <a:off x="2555875" y="36433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6" name="Line 118"/>
          <p:cNvSpPr>
            <a:spLocks noChangeShapeType="1"/>
          </p:cNvSpPr>
          <p:nvPr/>
        </p:nvSpPr>
        <p:spPr bwMode="auto">
          <a:xfrm flipH="1">
            <a:off x="2555875" y="37163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7" name="Line 119"/>
          <p:cNvSpPr>
            <a:spLocks noChangeShapeType="1"/>
          </p:cNvSpPr>
          <p:nvPr/>
        </p:nvSpPr>
        <p:spPr bwMode="auto">
          <a:xfrm flipH="1">
            <a:off x="2555875" y="37877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8" name="Line 120"/>
          <p:cNvSpPr>
            <a:spLocks noChangeShapeType="1"/>
          </p:cNvSpPr>
          <p:nvPr/>
        </p:nvSpPr>
        <p:spPr bwMode="auto">
          <a:xfrm flipH="1">
            <a:off x="2555875" y="385921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79" name="Line 121"/>
          <p:cNvSpPr>
            <a:spLocks noChangeShapeType="1"/>
          </p:cNvSpPr>
          <p:nvPr/>
        </p:nvSpPr>
        <p:spPr bwMode="auto">
          <a:xfrm flipH="1">
            <a:off x="2555875" y="39322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0" name="Line 122"/>
          <p:cNvSpPr>
            <a:spLocks noChangeShapeType="1"/>
          </p:cNvSpPr>
          <p:nvPr/>
        </p:nvSpPr>
        <p:spPr bwMode="auto">
          <a:xfrm flipH="1">
            <a:off x="2555875" y="40036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1" name="Line 123"/>
          <p:cNvSpPr>
            <a:spLocks noChangeShapeType="1"/>
          </p:cNvSpPr>
          <p:nvPr/>
        </p:nvSpPr>
        <p:spPr bwMode="auto">
          <a:xfrm flipH="1">
            <a:off x="255587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2" name="Line 124"/>
          <p:cNvSpPr>
            <a:spLocks noChangeShapeType="1"/>
          </p:cNvSpPr>
          <p:nvPr/>
        </p:nvSpPr>
        <p:spPr bwMode="auto">
          <a:xfrm flipH="1">
            <a:off x="255587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3" name="Line 125"/>
          <p:cNvSpPr>
            <a:spLocks noChangeShapeType="1"/>
          </p:cNvSpPr>
          <p:nvPr/>
        </p:nvSpPr>
        <p:spPr bwMode="auto">
          <a:xfrm flipH="1">
            <a:off x="255587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4" name="Line 126"/>
          <p:cNvSpPr>
            <a:spLocks noChangeShapeType="1"/>
          </p:cNvSpPr>
          <p:nvPr/>
        </p:nvSpPr>
        <p:spPr bwMode="auto">
          <a:xfrm flipH="1">
            <a:off x="255587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5" name="Line 127"/>
          <p:cNvSpPr>
            <a:spLocks noChangeShapeType="1"/>
          </p:cNvSpPr>
          <p:nvPr/>
        </p:nvSpPr>
        <p:spPr bwMode="auto">
          <a:xfrm flipH="1">
            <a:off x="255587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9" name="Group 128"/>
          <p:cNvGrpSpPr>
            <a:grpSpLocks/>
          </p:cNvGrpSpPr>
          <p:nvPr/>
        </p:nvGrpSpPr>
        <p:grpSpPr bwMode="auto">
          <a:xfrm>
            <a:off x="3202012" y="2278063"/>
            <a:ext cx="217487" cy="1223962"/>
            <a:chOff x="793" y="981"/>
            <a:chExt cx="137" cy="771"/>
          </a:xfrm>
        </p:grpSpPr>
        <p:sp>
          <p:nvSpPr>
            <p:cNvPr id="75188" name="Line 129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9" name="Line 130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0" name="Line 131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1" name="Line 132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2" name="Line 133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3" name="Line 134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4" name="Line 135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5" name="Line 136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6" name="Line 137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7" name="Line 138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8" name="Line 139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99" name="Line 140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0" name="Line 141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1" name="Line 142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2" name="Line 143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3" name="Line 144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4" name="Line 145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205" name="Line 146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787" name="Line 147"/>
          <p:cNvSpPr>
            <a:spLocks noChangeShapeType="1"/>
          </p:cNvSpPr>
          <p:nvPr/>
        </p:nvSpPr>
        <p:spPr bwMode="auto">
          <a:xfrm flipH="1">
            <a:off x="3202012" y="3573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8" name="Line 148"/>
          <p:cNvSpPr>
            <a:spLocks noChangeShapeType="1"/>
          </p:cNvSpPr>
          <p:nvPr/>
        </p:nvSpPr>
        <p:spPr bwMode="auto">
          <a:xfrm flipH="1">
            <a:off x="3202012" y="3644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89" name="Line 149"/>
          <p:cNvSpPr>
            <a:spLocks noChangeShapeType="1"/>
          </p:cNvSpPr>
          <p:nvPr/>
        </p:nvSpPr>
        <p:spPr bwMode="auto">
          <a:xfrm flipH="1">
            <a:off x="3202012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0" name="Group 150"/>
          <p:cNvGrpSpPr>
            <a:grpSpLocks/>
          </p:cNvGrpSpPr>
          <p:nvPr/>
        </p:nvGrpSpPr>
        <p:grpSpPr bwMode="auto">
          <a:xfrm>
            <a:off x="3202012" y="3789363"/>
            <a:ext cx="217487" cy="576262"/>
            <a:chOff x="2017" y="2387"/>
            <a:chExt cx="137" cy="363"/>
          </a:xfrm>
        </p:grpSpPr>
        <p:sp>
          <p:nvSpPr>
            <p:cNvPr id="75179" name="Line 151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0" name="Line 152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1" name="Line 153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2" name="Line 154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3" name="Line 155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4" name="Line 156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5" name="Line 157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6" name="Line 158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87" name="Line 159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1" name="Group 160"/>
          <p:cNvGrpSpPr>
            <a:grpSpLocks/>
          </p:cNvGrpSpPr>
          <p:nvPr/>
        </p:nvGrpSpPr>
        <p:grpSpPr bwMode="auto">
          <a:xfrm>
            <a:off x="3897337" y="2422573"/>
            <a:ext cx="217487" cy="1223963"/>
            <a:chOff x="793" y="981"/>
            <a:chExt cx="137" cy="771"/>
          </a:xfrm>
        </p:grpSpPr>
        <p:sp>
          <p:nvSpPr>
            <p:cNvPr id="75161" name="Line 161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2" name="Line 162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3" name="Line 163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4" name="Line 164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5" name="Line 165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6" name="Line 166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7" name="Line 167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8" name="Line 168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9" name="Line 169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0" name="Line 170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1" name="Line 171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2" name="Line 172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3" name="Line 173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4" name="Line 174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5" name="Line 175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6" name="Line 176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7" name="Line 177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78" name="Line 178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792" name="Line 179"/>
          <p:cNvSpPr>
            <a:spLocks noChangeShapeType="1"/>
          </p:cNvSpPr>
          <p:nvPr/>
        </p:nvSpPr>
        <p:spPr bwMode="auto">
          <a:xfrm flipH="1">
            <a:off x="1906612" y="424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3" name="Line 180"/>
          <p:cNvSpPr>
            <a:spLocks noChangeShapeType="1"/>
          </p:cNvSpPr>
          <p:nvPr/>
        </p:nvSpPr>
        <p:spPr bwMode="auto">
          <a:xfrm flipH="1">
            <a:off x="1908175" y="43180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4" name="Line 181"/>
          <p:cNvSpPr>
            <a:spLocks noChangeShapeType="1"/>
          </p:cNvSpPr>
          <p:nvPr/>
        </p:nvSpPr>
        <p:spPr bwMode="auto">
          <a:xfrm flipH="1">
            <a:off x="1908175" y="43989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5" name="Line 182"/>
          <p:cNvSpPr>
            <a:spLocks noChangeShapeType="1"/>
          </p:cNvSpPr>
          <p:nvPr/>
        </p:nvSpPr>
        <p:spPr bwMode="auto">
          <a:xfrm flipH="1">
            <a:off x="1258908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6" name="Line 183"/>
          <p:cNvSpPr>
            <a:spLocks noChangeShapeType="1"/>
          </p:cNvSpPr>
          <p:nvPr/>
        </p:nvSpPr>
        <p:spPr bwMode="auto">
          <a:xfrm flipH="1">
            <a:off x="1258908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7" name="Line 184"/>
          <p:cNvSpPr>
            <a:spLocks noChangeShapeType="1"/>
          </p:cNvSpPr>
          <p:nvPr/>
        </p:nvSpPr>
        <p:spPr bwMode="auto">
          <a:xfrm flipH="1">
            <a:off x="1258908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798" name="Line 185"/>
          <p:cNvSpPr>
            <a:spLocks noChangeShapeType="1"/>
          </p:cNvSpPr>
          <p:nvPr/>
        </p:nvSpPr>
        <p:spPr bwMode="auto">
          <a:xfrm flipH="1">
            <a:off x="1258908" y="43656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2" name="Group 186"/>
          <p:cNvGrpSpPr>
            <a:grpSpLocks/>
          </p:cNvGrpSpPr>
          <p:nvPr/>
        </p:nvGrpSpPr>
        <p:grpSpPr bwMode="auto">
          <a:xfrm>
            <a:off x="2555875" y="5013373"/>
            <a:ext cx="217488" cy="1223963"/>
            <a:chOff x="793" y="981"/>
            <a:chExt cx="137" cy="771"/>
          </a:xfrm>
        </p:grpSpPr>
        <p:sp>
          <p:nvSpPr>
            <p:cNvPr id="75143" name="Line 18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4" name="Line 18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5" name="Line 18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6" name="Line 19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7" name="Line 19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8" name="Line 19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9" name="Line 19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0" name="Line 19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1" name="Line 19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2" name="Line 19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3" name="Line 19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4" name="Line 19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5" name="Line 19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6" name="Line 20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7" name="Line 20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8" name="Line 20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59" name="Line 20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60" name="Line 20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3" name="Group 205"/>
          <p:cNvGrpSpPr>
            <a:grpSpLocks/>
          </p:cNvGrpSpPr>
          <p:nvPr/>
        </p:nvGrpSpPr>
        <p:grpSpPr bwMode="auto">
          <a:xfrm>
            <a:off x="1906612" y="4979988"/>
            <a:ext cx="217487" cy="1223962"/>
            <a:chOff x="793" y="981"/>
            <a:chExt cx="137" cy="771"/>
          </a:xfrm>
        </p:grpSpPr>
        <p:sp>
          <p:nvSpPr>
            <p:cNvPr id="75125" name="Line 20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6" name="Line 20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7" name="Line 20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8" name="Line 20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9" name="Line 21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0" name="Line 21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1" name="Line 21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2" name="Line 21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3" name="Line 21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4" name="Line 21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5" name="Line 21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6" name="Line 21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7" name="Line 21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8" name="Line 21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39" name="Line 22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0" name="Line 22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1" name="Line 22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42" name="Line 22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4" name="Group 224"/>
          <p:cNvGrpSpPr>
            <a:grpSpLocks/>
          </p:cNvGrpSpPr>
          <p:nvPr/>
        </p:nvGrpSpPr>
        <p:grpSpPr bwMode="auto">
          <a:xfrm>
            <a:off x="1281132" y="4941888"/>
            <a:ext cx="217487" cy="1223962"/>
            <a:chOff x="793" y="981"/>
            <a:chExt cx="137" cy="771"/>
          </a:xfrm>
        </p:grpSpPr>
        <p:sp>
          <p:nvSpPr>
            <p:cNvPr id="75107" name="Line 22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8" name="Line 22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9" name="Line 22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0" name="Line 22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1" name="Line 22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2" name="Line 23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3" name="Line 23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4" name="Line 23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5" name="Line 23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6" name="Line 23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7" name="Line 23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8" name="Line 23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19" name="Line 23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0" name="Line 23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1" name="Line 23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2" name="Line 24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3" name="Line 24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24" name="Line 24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5" name="Group 243"/>
          <p:cNvGrpSpPr>
            <a:grpSpLocks/>
          </p:cNvGrpSpPr>
          <p:nvPr/>
        </p:nvGrpSpPr>
        <p:grpSpPr bwMode="auto">
          <a:xfrm>
            <a:off x="7739087" y="2913063"/>
            <a:ext cx="217487" cy="1223962"/>
            <a:chOff x="793" y="981"/>
            <a:chExt cx="137" cy="771"/>
          </a:xfrm>
        </p:grpSpPr>
        <p:sp>
          <p:nvSpPr>
            <p:cNvPr id="75089" name="Line 24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0" name="Line 24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1" name="Line 24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2" name="Line 24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3" name="Line 24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4" name="Line 24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5" name="Line 25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6" name="Line 25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7" name="Line 25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8" name="Line 25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99" name="Line 25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0" name="Line 25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1" name="Line 25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2" name="Line 25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3" name="Line 25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4" name="Line 25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5" name="Line 26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106" name="Line 26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803" name="Line 262"/>
          <p:cNvSpPr>
            <a:spLocks noChangeShapeType="1"/>
          </p:cNvSpPr>
          <p:nvPr/>
        </p:nvSpPr>
        <p:spPr bwMode="auto">
          <a:xfrm flipH="1">
            <a:off x="3202012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04" name="Line 263"/>
          <p:cNvSpPr>
            <a:spLocks noChangeShapeType="1"/>
          </p:cNvSpPr>
          <p:nvPr/>
        </p:nvSpPr>
        <p:spPr bwMode="auto">
          <a:xfrm flipH="1">
            <a:off x="3897337" y="3716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05" name="Line 264"/>
          <p:cNvSpPr>
            <a:spLocks noChangeShapeType="1"/>
          </p:cNvSpPr>
          <p:nvPr/>
        </p:nvSpPr>
        <p:spPr bwMode="auto">
          <a:xfrm flipH="1">
            <a:off x="3897337" y="37893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06" name="Line 265"/>
          <p:cNvSpPr>
            <a:spLocks noChangeShapeType="1"/>
          </p:cNvSpPr>
          <p:nvPr/>
        </p:nvSpPr>
        <p:spPr bwMode="auto">
          <a:xfrm flipH="1">
            <a:off x="3897337" y="38608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16" name="Group 266"/>
          <p:cNvGrpSpPr>
            <a:grpSpLocks/>
          </p:cNvGrpSpPr>
          <p:nvPr/>
        </p:nvGrpSpPr>
        <p:grpSpPr bwMode="auto">
          <a:xfrm>
            <a:off x="7091387" y="5564188"/>
            <a:ext cx="217487" cy="576262"/>
            <a:chOff x="2017" y="2387"/>
            <a:chExt cx="137" cy="363"/>
          </a:xfrm>
        </p:grpSpPr>
        <p:sp>
          <p:nvSpPr>
            <p:cNvPr id="75080" name="Line 26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1" name="Line 26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2" name="Line 26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3" name="Line 27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4" name="Line 27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5" name="Line 27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6" name="Line 27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7" name="Line 27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88" name="Line 27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7" name="Group 276"/>
          <p:cNvGrpSpPr>
            <a:grpSpLocks/>
          </p:cNvGrpSpPr>
          <p:nvPr/>
        </p:nvGrpSpPr>
        <p:grpSpPr bwMode="auto">
          <a:xfrm>
            <a:off x="6442075" y="5564188"/>
            <a:ext cx="217488" cy="576262"/>
            <a:chOff x="2017" y="2387"/>
            <a:chExt cx="137" cy="363"/>
          </a:xfrm>
        </p:grpSpPr>
        <p:sp>
          <p:nvSpPr>
            <p:cNvPr id="75071" name="Line 27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2" name="Line 27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3" name="Line 27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4" name="Line 28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5" name="Line 28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6" name="Line 28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7" name="Line 28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8" name="Line 28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9" name="Line 28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8" name="Group 286"/>
          <p:cNvGrpSpPr>
            <a:grpSpLocks/>
          </p:cNvGrpSpPr>
          <p:nvPr/>
        </p:nvGrpSpPr>
        <p:grpSpPr bwMode="auto">
          <a:xfrm>
            <a:off x="5768975" y="5445173"/>
            <a:ext cx="217488" cy="576263"/>
            <a:chOff x="2017" y="2387"/>
            <a:chExt cx="137" cy="363"/>
          </a:xfrm>
        </p:grpSpPr>
        <p:sp>
          <p:nvSpPr>
            <p:cNvPr id="75062" name="Line 28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3" name="Line 28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4" name="Line 28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5" name="Line 29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6" name="Line 29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7" name="Line 29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8" name="Line 29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9" name="Line 29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70" name="Line 29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19" name="Group 296"/>
          <p:cNvGrpSpPr>
            <a:grpSpLocks/>
          </p:cNvGrpSpPr>
          <p:nvPr/>
        </p:nvGrpSpPr>
        <p:grpSpPr bwMode="auto">
          <a:xfrm>
            <a:off x="4498975" y="2492423"/>
            <a:ext cx="217488" cy="1223963"/>
            <a:chOff x="793" y="981"/>
            <a:chExt cx="137" cy="771"/>
          </a:xfrm>
        </p:grpSpPr>
        <p:sp>
          <p:nvSpPr>
            <p:cNvPr id="75044" name="Line 29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5" name="Line 29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6" name="Line 29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7" name="Line 30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8" name="Line 30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9" name="Line 30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0" name="Line 30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1" name="Line 30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2" name="Line 30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3" name="Line 30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4" name="Line 30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5" name="Line 30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6" name="Line 30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7" name="Line 31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8" name="Line 31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59" name="Line 31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0" name="Line 31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61" name="Line 31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0" name="Group 315"/>
          <p:cNvGrpSpPr>
            <a:grpSpLocks/>
          </p:cNvGrpSpPr>
          <p:nvPr/>
        </p:nvGrpSpPr>
        <p:grpSpPr bwMode="auto">
          <a:xfrm>
            <a:off x="4500567" y="3789363"/>
            <a:ext cx="217487" cy="576262"/>
            <a:chOff x="2017" y="2387"/>
            <a:chExt cx="137" cy="363"/>
          </a:xfrm>
        </p:grpSpPr>
        <p:sp>
          <p:nvSpPr>
            <p:cNvPr id="75035" name="Line 3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6" name="Line 3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7" name="Line 3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8" name="Line 3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9" name="Line 3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0" name="Line 3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1" name="Line 3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2" name="Line 3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43" name="Line 3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1" name="Group 325"/>
          <p:cNvGrpSpPr>
            <a:grpSpLocks/>
          </p:cNvGrpSpPr>
          <p:nvPr/>
        </p:nvGrpSpPr>
        <p:grpSpPr bwMode="auto">
          <a:xfrm>
            <a:off x="5146675" y="2636838"/>
            <a:ext cx="217488" cy="576262"/>
            <a:chOff x="2017" y="2387"/>
            <a:chExt cx="137" cy="363"/>
          </a:xfrm>
        </p:grpSpPr>
        <p:sp>
          <p:nvSpPr>
            <p:cNvPr id="75026" name="Line 32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7" name="Line 32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8" name="Line 32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9" name="Line 32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0" name="Line 33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1" name="Line 33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2" name="Line 33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3" name="Line 33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34" name="Line 33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335"/>
          <p:cNvGrpSpPr>
            <a:grpSpLocks/>
          </p:cNvGrpSpPr>
          <p:nvPr/>
        </p:nvGrpSpPr>
        <p:grpSpPr bwMode="auto">
          <a:xfrm>
            <a:off x="5148270" y="3284538"/>
            <a:ext cx="217487" cy="576262"/>
            <a:chOff x="2017" y="2387"/>
            <a:chExt cx="137" cy="363"/>
          </a:xfrm>
        </p:grpSpPr>
        <p:sp>
          <p:nvSpPr>
            <p:cNvPr id="75017" name="Line 33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8" name="Line 33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9" name="Line 33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0" name="Line 33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1" name="Line 34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2" name="Line 34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3" name="Line 34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4" name="Line 34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25" name="Line 34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3" name="Group 345"/>
          <p:cNvGrpSpPr>
            <a:grpSpLocks/>
          </p:cNvGrpSpPr>
          <p:nvPr/>
        </p:nvGrpSpPr>
        <p:grpSpPr bwMode="auto">
          <a:xfrm>
            <a:off x="5160963" y="3789363"/>
            <a:ext cx="217487" cy="576262"/>
            <a:chOff x="2017" y="2387"/>
            <a:chExt cx="137" cy="363"/>
          </a:xfrm>
        </p:grpSpPr>
        <p:sp>
          <p:nvSpPr>
            <p:cNvPr id="75008" name="Line 34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9" name="Line 34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0" name="Line 34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1" name="Line 34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2" name="Line 35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3" name="Line 35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4" name="Line 35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5" name="Line 35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16" name="Line 35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4" name="Group 355"/>
          <p:cNvGrpSpPr>
            <a:grpSpLocks/>
          </p:cNvGrpSpPr>
          <p:nvPr/>
        </p:nvGrpSpPr>
        <p:grpSpPr bwMode="auto">
          <a:xfrm>
            <a:off x="5756275" y="2852738"/>
            <a:ext cx="217488" cy="1223962"/>
            <a:chOff x="793" y="981"/>
            <a:chExt cx="137" cy="771"/>
          </a:xfrm>
        </p:grpSpPr>
        <p:sp>
          <p:nvSpPr>
            <p:cNvPr id="74990" name="Line 356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1" name="Line 357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2" name="Line 358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3" name="Line 359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4" name="Line 360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5" name="Line 361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6" name="Line 362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7" name="Line 363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8" name="Line 364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99" name="Line 365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0" name="Line 366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1" name="Line 367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2" name="Line 368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3" name="Line 369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4" name="Line 370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5" name="Line 371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6" name="Line 372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5007" name="Line 373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5" name="Group 374"/>
          <p:cNvGrpSpPr>
            <a:grpSpLocks/>
          </p:cNvGrpSpPr>
          <p:nvPr/>
        </p:nvGrpSpPr>
        <p:grpSpPr bwMode="auto">
          <a:xfrm>
            <a:off x="6442075" y="2890838"/>
            <a:ext cx="217488" cy="1223962"/>
            <a:chOff x="793" y="981"/>
            <a:chExt cx="137" cy="771"/>
          </a:xfrm>
        </p:grpSpPr>
        <p:sp>
          <p:nvSpPr>
            <p:cNvPr id="74972" name="Line 375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3" name="Line 376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4" name="Line 377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5" name="Line 378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6" name="Line 379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7" name="Line 380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8" name="Line 381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9" name="Line 382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0" name="Line 383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1" name="Line 384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2" name="Line 385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3" name="Line 386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4" name="Line 387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5" name="Line 388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6" name="Line 389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7" name="Line 390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8" name="Line 391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89" name="Line 392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6" name="Group 393"/>
          <p:cNvGrpSpPr>
            <a:grpSpLocks/>
          </p:cNvGrpSpPr>
          <p:nvPr/>
        </p:nvGrpSpPr>
        <p:grpSpPr bwMode="auto">
          <a:xfrm>
            <a:off x="7092950" y="2925763"/>
            <a:ext cx="217488" cy="1223962"/>
            <a:chOff x="793" y="981"/>
            <a:chExt cx="137" cy="771"/>
          </a:xfrm>
        </p:grpSpPr>
        <p:sp>
          <p:nvSpPr>
            <p:cNvPr id="74954" name="Line 394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5" name="Line 395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6" name="Line 396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7" name="Line 397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8" name="Line 398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9" name="Line 399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0" name="Line 400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1" name="Line 401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2" name="Line 402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3" name="Line 403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4" name="Line 404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5" name="Line 405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6" name="Line 406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7" name="Line 407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8" name="Line 408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69" name="Line 409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0" name="Line 410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71" name="Line 411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7" name="Group 412"/>
          <p:cNvGrpSpPr>
            <a:grpSpLocks/>
          </p:cNvGrpSpPr>
          <p:nvPr/>
        </p:nvGrpSpPr>
        <p:grpSpPr bwMode="auto">
          <a:xfrm>
            <a:off x="7739087" y="4916488"/>
            <a:ext cx="217487" cy="1223962"/>
            <a:chOff x="793" y="981"/>
            <a:chExt cx="137" cy="771"/>
          </a:xfrm>
        </p:grpSpPr>
        <p:sp>
          <p:nvSpPr>
            <p:cNvPr id="74936" name="Line 413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7" name="Line 414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8" name="Line 415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9" name="Line 416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0" name="Line 417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1" name="Line 418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2" name="Line 419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3" name="Line 420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4" name="Line 421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5" name="Line 422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6" name="Line 423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7" name="Line 424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8" name="Line 425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49" name="Line 426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0" name="Line 427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1" name="Line 428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2" name="Line 429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53" name="Line 430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819" name="Line 431"/>
          <p:cNvSpPr>
            <a:spLocks noChangeShapeType="1"/>
          </p:cNvSpPr>
          <p:nvPr/>
        </p:nvSpPr>
        <p:spPr bwMode="auto">
          <a:xfrm flipH="1">
            <a:off x="7739087" y="61912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0" name="Line 432"/>
          <p:cNvSpPr>
            <a:spLocks noChangeShapeType="1"/>
          </p:cNvSpPr>
          <p:nvPr/>
        </p:nvSpPr>
        <p:spPr bwMode="auto">
          <a:xfrm flipH="1">
            <a:off x="7739087" y="6262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1" name="Line 433"/>
          <p:cNvSpPr>
            <a:spLocks noChangeShapeType="1"/>
          </p:cNvSpPr>
          <p:nvPr/>
        </p:nvSpPr>
        <p:spPr bwMode="auto">
          <a:xfrm flipH="1">
            <a:off x="7739087" y="6334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2" name="Line 434"/>
          <p:cNvSpPr>
            <a:spLocks noChangeShapeType="1"/>
          </p:cNvSpPr>
          <p:nvPr/>
        </p:nvSpPr>
        <p:spPr bwMode="auto">
          <a:xfrm flipH="1">
            <a:off x="7739087" y="64071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3" name="Line 435"/>
          <p:cNvSpPr>
            <a:spLocks noChangeShapeType="1"/>
          </p:cNvSpPr>
          <p:nvPr/>
        </p:nvSpPr>
        <p:spPr bwMode="auto">
          <a:xfrm flipH="1">
            <a:off x="7739087" y="6478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28" name="Group 436"/>
          <p:cNvGrpSpPr>
            <a:grpSpLocks/>
          </p:cNvGrpSpPr>
          <p:nvPr/>
        </p:nvGrpSpPr>
        <p:grpSpPr bwMode="auto">
          <a:xfrm>
            <a:off x="8399487" y="5876973"/>
            <a:ext cx="217487" cy="576263"/>
            <a:chOff x="2017" y="2387"/>
            <a:chExt cx="137" cy="363"/>
          </a:xfrm>
        </p:grpSpPr>
        <p:sp>
          <p:nvSpPr>
            <p:cNvPr id="74927" name="Line 437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8" name="Line 438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9" name="Line 439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0" name="Line 440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1" name="Line 441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2" name="Line 442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3" name="Line 443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4" name="Line 444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35" name="Line 445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grpSp>
        <p:nvGrpSpPr>
          <p:cNvPr id="29" name="Group 446"/>
          <p:cNvGrpSpPr>
            <a:grpSpLocks/>
          </p:cNvGrpSpPr>
          <p:nvPr/>
        </p:nvGrpSpPr>
        <p:grpSpPr bwMode="auto">
          <a:xfrm>
            <a:off x="8458200" y="2997201"/>
            <a:ext cx="217488" cy="1223963"/>
            <a:chOff x="793" y="981"/>
            <a:chExt cx="137" cy="771"/>
          </a:xfrm>
        </p:grpSpPr>
        <p:sp>
          <p:nvSpPr>
            <p:cNvPr id="74909" name="Line 447"/>
            <p:cNvSpPr>
              <a:spLocks noChangeShapeType="1"/>
            </p:cNvSpPr>
            <p:nvPr/>
          </p:nvSpPr>
          <p:spPr bwMode="auto">
            <a:xfrm flipH="1">
              <a:off x="793" y="98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0" name="Line 448"/>
            <p:cNvSpPr>
              <a:spLocks noChangeShapeType="1"/>
            </p:cNvSpPr>
            <p:nvPr/>
          </p:nvSpPr>
          <p:spPr bwMode="auto">
            <a:xfrm flipH="1">
              <a:off x="793" y="102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1" name="Line 449"/>
            <p:cNvSpPr>
              <a:spLocks noChangeShapeType="1"/>
            </p:cNvSpPr>
            <p:nvPr/>
          </p:nvSpPr>
          <p:spPr bwMode="auto">
            <a:xfrm flipH="1">
              <a:off x="793" y="107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2" name="Line 450"/>
            <p:cNvSpPr>
              <a:spLocks noChangeShapeType="1"/>
            </p:cNvSpPr>
            <p:nvPr/>
          </p:nvSpPr>
          <p:spPr bwMode="auto">
            <a:xfrm flipH="1">
              <a:off x="793" y="111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3" name="Line 451"/>
            <p:cNvSpPr>
              <a:spLocks noChangeShapeType="1"/>
            </p:cNvSpPr>
            <p:nvPr/>
          </p:nvSpPr>
          <p:spPr bwMode="auto">
            <a:xfrm flipH="1">
              <a:off x="793" y="116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4" name="Line 452"/>
            <p:cNvSpPr>
              <a:spLocks noChangeShapeType="1"/>
            </p:cNvSpPr>
            <p:nvPr/>
          </p:nvSpPr>
          <p:spPr bwMode="auto">
            <a:xfrm flipH="1">
              <a:off x="793" y="120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5" name="Line 453"/>
            <p:cNvSpPr>
              <a:spLocks noChangeShapeType="1"/>
            </p:cNvSpPr>
            <p:nvPr/>
          </p:nvSpPr>
          <p:spPr bwMode="auto">
            <a:xfrm flipH="1">
              <a:off x="793" y="125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6" name="Line 454"/>
            <p:cNvSpPr>
              <a:spLocks noChangeShapeType="1"/>
            </p:cNvSpPr>
            <p:nvPr/>
          </p:nvSpPr>
          <p:spPr bwMode="auto">
            <a:xfrm flipH="1">
              <a:off x="793" y="129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7" name="Line 455"/>
            <p:cNvSpPr>
              <a:spLocks noChangeShapeType="1"/>
            </p:cNvSpPr>
            <p:nvPr/>
          </p:nvSpPr>
          <p:spPr bwMode="auto">
            <a:xfrm flipH="1">
              <a:off x="793" y="143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8" name="Line 456"/>
            <p:cNvSpPr>
              <a:spLocks noChangeShapeType="1"/>
            </p:cNvSpPr>
            <p:nvPr/>
          </p:nvSpPr>
          <p:spPr bwMode="auto">
            <a:xfrm flipH="1">
              <a:off x="793" y="138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19" name="Line 457"/>
            <p:cNvSpPr>
              <a:spLocks noChangeShapeType="1"/>
            </p:cNvSpPr>
            <p:nvPr/>
          </p:nvSpPr>
          <p:spPr bwMode="auto">
            <a:xfrm flipH="1">
              <a:off x="793" y="134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0" name="Line 458"/>
            <p:cNvSpPr>
              <a:spLocks noChangeShapeType="1"/>
            </p:cNvSpPr>
            <p:nvPr/>
          </p:nvSpPr>
          <p:spPr bwMode="auto">
            <a:xfrm flipH="1">
              <a:off x="793" y="148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1" name="Line 459"/>
            <p:cNvSpPr>
              <a:spLocks noChangeShapeType="1"/>
            </p:cNvSpPr>
            <p:nvPr/>
          </p:nvSpPr>
          <p:spPr bwMode="auto">
            <a:xfrm flipH="1">
              <a:off x="793" y="1525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2" name="Line 460"/>
            <p:cNvSpPr>
              <a:spLocks noChangeShapeType="1"/>
            </p:cNvSpPr>
            <p:nvPr/>
          </p:nvSpPr>
          <p:spPr bwMode="auto">
            <a:xfrm flipH="1">
              <a:off x="793" y="1661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3" name="Line 461"/>
            <p:cNvSpPr>
              <a:spLocks noChangeShapeType="1"/>
            </p:cNvSpPr>
            <p:nvPr/>
          </p:nvSpPr>
          <p:spPr bwMode="auto">
            <a:xfrm flipH="1">
              <a:off x="793" y="161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4" name="Line 462"/>
            <p:cNvSpPr>
              <a:spLocks noChangeShapeType="1"/>
            </p:cNvSpPr>
            <p:nvPr/>
          </p:nvSpPr>
          <p:spPr bwMode="auto">
            <a:xfrm flipH="1">
              <a:off x="793" y="175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5" name="Line 463"/>
            <p:cNvSpPr>
              <a:spLocks noChangeShapeType="1"/>
            </p:cNvSpPr>
            <p:nvPr/>
          </p:nvSpPr>
          <p:spPr bwMode="auto">
            <a:xfrm flipH="1">
              <a:off x="793" y="1570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26" name="Line 464"/>
            <p:cNvSpPr>
              <a:spLocks noChangeShapeType="1"/>
            </p:cNvSpPr>
            <p:nvPr/>
          </p:nvSpPr>
          <p:spPr bwMode="auto">
            <a:xfrm flipH="1">
              <a:off x="793" y="1706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826" name="Line 465"/>
          <p:cNvSpPr>
            <a:spLocks noChangeShapeType="1"/>
          </p:cNvSpPr>
          <p:nvPr/>
        </p:nvSpPr>
        <p:spPr bwMode="auto">
          <a:xfrm flipH="1">
            <a:off x="3202012" y="5157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7" name="Line 466"/>
          <p:cNvSpPr>
            <a:spLocks noChangeShapeType="1"/>
          </p:cNvSpPr>
          <p:nvPr/>
        </p:nvSpPr>
        <p:spPr bwMode="auto">
          <a:xfrm flipH="1">
            <a:off x="3202012" y="5229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8" name="Line 467"/>
          <p:cNvSpPr>
            <a:spLocks noChangeShapeType="1"/>
          </p:cNvSpPr>
          <p:nvPr/>
        </p:nvSpPr>
        <p:spPr bwMode="auto">
          <a:xfrm flipH="1">
            <a:off x="3202012" y="5300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29" name="Line 468"/>
          <p:cNvSpPr>
            <a:spLocks noChangeShapeType="1"/>
          </p:cNvSpPr>
          <p:nvPr/>
        </p:nvSpPr>
        <p:spPr bwMode="auto">
          <a:xfrm flipH="1">
            <a:off x="3202012" y="5373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0" name="Line 469"/>
          <p:cNvSpPr>
            <a:spLocks noChangeShapeType="1"/>
          </p:cNvSpPr>
          <p:nvPr/>
        </p:nvSpPr>
        <p:spPr bwMode="auto">
          <a:xfrm flipH="1">
            <a:off x="3202012" y="5445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1" name="Line 470"/>
          <p:cNvSpPr>
            <a:spLocks noChangeShapeType="1"/>
          </p:cNvSpPr>
          <p:nvPr/>
        </p:nvSpPr>
        <p:spPr bwMode="auto">
          <a:xfrm flipH="1">
            <a:off x="3202012" y="5516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2" name="Line 471"/>
          <p:cNvSpPr>
            <a:spLocks noChangeShapeType="1"/>
          </p:cNvSpPr>
          <p:nvPr/>
        </p:nvSpPr>
        <p:spPr bwMode="auto">
          <a:xfrm flipH="1">
            <a:off x="3202012" y="55895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3" name="Line 472"/>
          <p:cNvSpPr>
            <a:spLocks noChangeShapeType="1"/>
          </p:cNvSpPr>
          <p:nvPr/>
        </p:nvSpPr>
        <p:spPr bwMode="auto">
          <a:xfrm flipH="1">
            <a:off x="3202012" y="5661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4" name="Line 473"/>
          <p:cNvSpPr>
            <a:spLocks noChangeShapeType="1"/>
          </p:cNvSpPr>
          <p:nvPr/>
        </p:nvSpPr>
        <p:spPr bwMode="auto">
          <a:xfrm flipH="1">
            <a:off x="3202012" y="5876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5" name="Line 474"/>
          <p:cNvSpPr>
            <a:spLocks noChangeShapeType="1"/>
          </p:cNvSpPr>
          <p:nvPr/>
        </p:nvSpPr>
        <p:spPr bwMode="auto">
          <a:xfrm flipH="1">
            <a:off x="3202012" y="58054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6" name="Line 475"/>
          <p:cNvSpPr>
            <a:spLocks noChangeShapeType="1"/>
          </p:cNvSpPr>
          <p:nvPr/>
        </p:nvSpPr>
        <p:spPr bwMode="auto">
          <a:xfrm flipH="1">
            <a:off x="3202012" y="57340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7" name="Line 476"/>
          <p:cNvSpPr>
            <a:spLocks noChangeShapeType="1"/>
          </p:cNvSpPr>
          <p:nvPr/>
        </p:nvSpPr>
        <p:spPr bwMode="auto">
          <a:xfrm flipH="1">
            <a:off x="3202012" y="59499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8" name="Line 477"/>
          <p:cNvSpPr>
            <a:spLocks noChangeShapeType="1"/>
          </p:cNvSpPr>
          <p:nvPr/>
        </p:nvSpPr>
        <p:spPr bwMode="auto">
          <a:xfrm flipH="1">
            <a:off x="3202012" y="60213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39" name="Line 478"/>
          <p:cNvSpPr>
            <a:spLocks noChangeShapeType="1"/>
          </p:cNvSpPr>
          <p:nvPr/>
        </p:nvSpPr>
        <p:spPr bwMode="auto">
          <a:xfrm flipH="1">
            <a:off x="3202012" y="616585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0" name="Line 479"/>
          <p:cNvSpPr>
            <a:spLocks noChangeShapeType="1"/>
          </p:cNvSpPr>
          <p:nvPr/>
        </p:nvSpPr>
        <p:spPr bwMode="auto">
          <a:xfrm flipH="1">
            <a:off x="3897337" y="521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1" name="Line 480"/>
          <p:cNvSpPr>
            <a:spLocks noChangeShapeType="1"/>
          </p:cNvSpPr>
          <p:nvPr/>
        </p:nvSpPr>
        <p:spPr bwMode="auto">
          <a:xfrm flipH="1">
            <a:off x="3897337" y="528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2" name="Line 481"/>
          <p:cNvSpPr>
            <a:spLocks noChangeShapeType="1"/>
          </p:cNvSpPr>
          <p:nvPr/>
        </p:nvSpPr>
        <p:spPr bwMode="auto">
          <a:xfrm flipH="1">
            <a:off x="3897337" y="535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3" name="Line 482"/>
          <p:cNvSpPr>
            <a:spLocks noChangeShapeType="1"/>
          </p:cNvSpPr>
          <p:nvPr/>
        </p:nvSpPr>
        <p:spPr bwMode="auto">
          <a:xfrm flipH="1">
            <a:off x="3897337" y="543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4" name="Line 483"/>
          <p:cNvSpPr>
            <a:spLocks noChangeShapeType="1"/>
          </p:cNvSpPr>
          <p:nvPr/>
        </p:nvSpPr>
        <p:spPr bwMode="auto">
          <a:xfrm flipH="1">
            <a:off x="3897337" y="550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5" name="Line 484"/>
          <p:cNvSpPr>
            <a:spLocks noChangeShapeType="1"/>
          </p:cNvSpPr>
          <p:nvPr/>
        </p:nvSpPr>
        <p:spPr bwMode="auto">
          <a:xfrm flipH="1">
            <a:off x="3897337" y="55753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6" name="Line 485"/>
          <p:cNvSpPr>
            <a:spLocks noChangeShapeType="1"/>
          </p:cNvSpPr>
          <p:nvPr/>
        </p:nvSpPr>
        <p:spPr bwMode="auto">
          <a:xfrm flipH="1">
            <a:off x="3897337" y="564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7" name="Line 486"/>
          <p:cNvSpPr>
            <a:spLocks noChangeShapeType="1"/>
          </p:cNvSpPr>
          <p:nvPr/>
        </p:nvSpPr>
        <p:spPr bwMode="auto">
          <a:xfrm flipH="1">
            <a:off x="3897337" y="57197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8" name="Line 487"/>
          <p:cNvSpPr>
            <a:spLocks noChangeShapeType="1"/>
          </p:cNvSpPr>
          <p:nvPr/>
        </p:nvSpPr>
        <p:spPr bwMode="auto">
          <a:xfrm flipH="1">
            <a:off x="3897337" y="59356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49" name="Line 488"/>
          <p:cNvSpPr>
            <a:spLocks noChangeShapeType="1"/>
          </p:cNvSpPr>
          <p:nvPr/>
        </p:nvSpPr>
        <p:spPr bwMode="auto">
          <a:xfrm flipH="1">
            <a:off x="3897337" y="58642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0" name="Line 489"/>
          <p:cNvSpPr>
            <a:spLocks noChangeShapeType="1"/>
          </p:cNvSpPr>
          <p:nvPr/>
        </p:nvSpPr>
        <p:spPr bwMode="auto">
          <a:xfrm flipH="1">
            <a:off x="3897337" y="57927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1" name="Line 490"/>
          <p:cNvSpPr>
            <a:spLocks noChangeShapeType="1"/>
          </p:cNvSpPr>
          <p:nvPr/>
        </p:nvSpPr>
        <p:spPr bwMode="auto">
          <a:xfrm flipH="1">
            <a:off x="3897337" y="60086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2" name="Line 491"/>
          <p:cNvSpPr>
            <a:spLocks noChangeShapeType="1"/>
          </p:cNvSpPr>
          <p:nvPr/>
        </p:nvSpPr>
        <p:spPr bwMode="auto">
          <a:xfrm flipH="1">
            <a:off x="3897337" y="60801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3" name="Line 492"/>
          <p:cNvSpPr>
            <a:spLocks noChangeShapeType="1"/>
          </p:cNvSpPr>
          <p:nvPr/>
        </p:nvSpPr>
        <p:spPr bwMode="auto">
          <a:xfrm flipH="1">
            <a:off x="3897337" y="61515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30" name="Group 493"/>
          <p:cNvGrpSpPr>
            <a:grpSpLocks/>
          </p:cNvGrpSpPr>
          <p:nvPr/>
        </p:nvGrpSpPr>
        <p:grpSpPr bwMode="auto">
          <a:xfrm>
            <a:off x="5133975" y="5373688"/>
            <a:ext cx="217488" cy="576262"/>
            <a:chOff x="2017" y="2387"/>
            <a:chExt cx="137" cy="363"/>
          </a:xfrm>
        </p:grpSpPr>
        <p:sp>
          <p:nvSpPr>
            <p:cNvPr id="74900" name="Line 494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1" name="Line 495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2" name="Line 496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3" name="Line 497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4" name="Line 498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5" name="Line 499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6" name="Line 500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7" name="Line 501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908" name="Line 502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855" name="Line 503"/>
          <p:cNvSpPr>
            <a:spLocks noChangeShapeType="1"/>
          </p:cNvSpPr>
          <p:nvPr/>
        </p:nvSpPr>
        <p:spPr bwMode="auto">
          <a:xfrm flipH="1">
            <a:off x="5762625" y="40767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6" name="Line 504"/>
          <p:cNvSpPr>
            <a:spLocks noChangeShapeType="1"/>
          </p:cNvSpPr>
          <p:nvPr/>
        </p:nvSpPr>
        <p:spPr bwMode="auto">
          <a:xfrm flipH="1">
            <a:off x="5762625" y="41481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7" name="Line 505"/>
          <p:cNvSpPr>
            <a:spLocks noChangeShapeType="1"/>
          </p:cNvSpPr>
          <p:nvPr/>
        </p:nvSpPr>
        <p:spPr bwMode="auto">
          <a:xfrm flipH="1">
            <a:off x="5762625" y="421957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8" name="Line 506"/>
          <p:cNvSpPr>
            <a:spLocks noChangeShapeType="1"/>
          </p:cNvSpPr>
          <p:nvPr/>
        </p:nvSpPr>
        <p:spPr bwMode="auto">
          <a:xfrm flipH="1">
            <a:off x="5762625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59" name="Line 507"/>
          <p:cNvSpPr>
            <a:spLocks noChangeShapeType="1"/>
          </p:cNvSpPr>
          <p:nvPr/>
        </p:nvSpPr>
        <p:spPr bwMode="auto">
          <a:xfrm flipH="1">
            <a:off x="5762625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0" name="Line 508"/>
          <p:cNvSpPr>
            <a:spLocks noChangeShapeType="1"/>
          </p:cNvSpPr>
          <p:nvPr/>
        </p:nvSpPr>
        <p:spPr bwMode="auto">
          <a:xfrm flipH="1">
            <a:off x="3897337" y="39465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1" name="Line 509"/>
          <p:cNvSpPr>
            <a:spLocks noChangeShapeType="1"/>
          </p:cNvSpPr>
          <p:nvPr/>
        </p:nvSpPr>
        <p:spPr bwMode="auto">
          <a:xfrm flipH="1">
            <a:off x="3897337" y="40179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2" name="Line 510"/>
          <p:cNvSpPr>
            <a:spLocks noChangeShapeType="1"/>
          </p:cNvSpPr>
          <p:nvPr/>
        </p:nvSpPr>
        <p:spPr bwMode="auto">
          <a:xfrm flipH="1">
            <a:off x="3897337" y="40894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3" name="Line 511"/>
          <p:cNvSpPr>
            <a:spLocks noChangeShapeType="1"/>
          </p:cNvSpPr>
          <p:nvPr/>
        </p:nvSpPr>
        <p:spPr bwMode="auto">
          <a:xfrm flipH="1">
            <a:off x="3897337" y="41624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4" name="Line 512"/>
          <p:cNvSpPr>
            <a:spLocks noChangeShapeType="1"/>
          </p:cNvSpPr>
          <p:nvPr/>
        </p:nvSpPr>
        <p:spPr bwMode="auto">
          <a:xfrm flipH="1">
            <a:off x="3897337" y="42338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5" name="Line 513"/>
          <p:cNvSpPr>
            <a:spLocks noChangeShapeType="1"/>
          </p:cNvSpPr>
          <p:nvPr/>
        </p:nvSpPr>
        <p:spPr bwMode="auto">
          <a:xfrm flipH="1">
            <a:off x="3897337" y="43783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6" name="Line 514"/>
          <p:cNvSpPr>
            <a:spLocks noChangeShapeType="1"/>
          </p:cNvSpPr>
          <p:nvPr/>
        </p:nvSpPr>
        <p:spPr bwMode="auto">
          <a:xfrm flipH="1">
            <a:off x="3897337" y="430688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grpSp>
        <p:nvGrpSpPr>
          <p:cNvPr id="31" name="Group 515"/>
          <p:cNvGrpSpPr>
            <a:grpSpLocks/>
          </p:cNvGrpSpPr>
          <p:nvPr/>
        </p:nvGrpSpPr>
        <p:grpSpPr bwMode="auto">
          <a:xfrm>
            <a:off x="4498975" y="5280073"/>
            <a:ext cx="217488" cy="576263"/>
            <a:chOff x="2017" y="2387"/>
            <a:chExt cx="137" cy="363"/>
          </a:xfrm>
        </p:grpSpPr>
        <p:sp>
          <p:nvSpPr>
            <p:cNvPr id="74891" name="Line 516"/>
            <p:cNvSpPr>
              <a:spLocks noChangeShapeType="1"/>
            </p:cNvSpPr>
            <p:nvPr/>
          </p:nvSpPr>
          <p:spPr bwMode="auto">
            <a:xfrm flipH="1">
              <a:off x="2017" y="238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2" name="Line 517"/>
            <p:cNvSpPr>
              <a:spLocks noChangeShapeType="1"/>
            </p:cNvSpPr>
            <p:nvPr/>
          </p:nvSpPr>
          <p:spPr bwMode="auto">
            <a:xfrm flipH="1">
              <a:off x="2017" y="2432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3" name="Line 518"/>
            <p:cNvSpPr>
              <a:spLocks noChangeShapeType="1"/>
            </p:cNvSpPr>
            <p:nvPr/>
          </p:nvSpPr>
          <p:spPr bwMode="auto">
            <a:xfrm flipH="1">
              <a:off x="2017" y="2477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4" name="Line 519"/>
            <p:cNvSpPr>
              <a:spLocks noChangeShapeType="1"/>
            </p:cNvSpPr>
            <p:nvPr/>
          </p:nvSpPr>
          <p:spPr bwMode="auto">
            <a:xfrm flipH="1">
              <a:off x="2017" y="2523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5" name="Line 520"/>
            <p:cNvSpPr>
              <a:spLocks noChangeShapeType="1"/>
            </p:cNvSpPr>
            <p:nvPr/>
          </p:nvSpPr>
          <p:spPr bwMode="auto">
            <a:xfrm flipH="1">
              <a:off x="2017" y="2568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6" name="Line 521"/>
            <p:cNvSpPr>
              <a:spLocks noChangeShapeType="1"/>
            </p:cNvSpPr>
            <p:nvPr/>
          </p:nvSpPr>
          <p:spPr bwMode="auto">
            <a:xfrm flipH="1">
              <a:off x="2017" y="270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7" name="Line 522"/>
            <p:cNvSpPr>
              <a:spLocks noChangeShapeType="1"/>
            </p:cNvSpPr>
            <p:nvPr/>
          </p:nvSpPr>
          <p:spPr bwMode="auto">
            <a:xfrm flipH="1">
              <a:off x="2017" y="2659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8" name="Line 523"/>
            <p:cNvSpPr>
              <a:spLocks noChangeShapeType="1"/>
            </p:cNvSpPr>
            <p:nvPr/>
          </p:nvSpPr>
          <p:spPr bwMode="auto">
            <a:xfrm flipH="1">
              <a:off x="2017" y="2614"/>
              <a:ext cx="137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  <p:sp>
          <p:nvSpPr>
            <p:cNvPr id="74899" name="Line 524"/>
            <p:cNvSpPr>
              <a:spLocks noChangeShapeType="1"/>
            </p:cNvSpPr>
            <p:nvPr/>
          </p:nvSpPr>
          <p:spPr bwMode="auto">
            <a:xfrm flipH="1">
              <a:off x="2018" y="2750"/>
              <a:ext cx="136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 sz="2400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sp>
        <p:nvSpPr>
          <p:cNvPr id="74868" name="Line 525"/>
          <p:cNvSpPr>
            <a:spLocks noChangeShapeType="1"/>
          </p:cNvSpPr>
          <p:nvPr/>
        </p:nvSpPr>
        <p:spPr bwMode="auto">
          <a:xfrm flipH="1">
            <a:off x="4500567" y="59150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69" name="Line 526"/>
          <p:cNvSpPr>
            <a:spLocks noChangeShapeType="1"/>
          </p:cNvSpPr>
          <p:nvPr/>
        </p:nvSpPr>
        <p:spPr bwMode="auto">
          <a:xfrm flipH="1">
            <a:off x="4500567" y="5986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0" name="Line 527"/>
          <p:cNvSpPr>
            <a:spLocks noChangeShapeType="1"/>
          </p:cNvSpPr>
          <p:nvPr/>
        </p:nvSpPr>
        <p:spPr bwMode="auto">
          <a:xfrm flipH="1">
            <a:off x="4500567" y="6057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1" name="Line 528"/>
          <p:cNvSpPr>
            <a:spLocks noChangeShapeType="1"/>
          </p:cNvSpPr>
          <p:nvPr/>
        </p:nvSpPr>
        <p:spPr bwMode="auto">
          <a:xfrm flipH="1">
            <a:off x="4500567" y="6130925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2" name="Line 529"/>
          <p:cNvSpPr>
            <a:spLocks noChangeShapeType="1"/>
          </p:cNvSpPr>
          <p:nvPr/>
        </p:nvSpPr>
        <p:spPr bwMode="auto">
          <a:xfrm flipH="1">
            <a:off x="5133975" y="602138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3" name="Line 530"/>
          <p:cNvSpPr>
            <a:spLocks noChangeShapeType="1"/>
          </p:cNvSpPr>
          <p:nvPr/>
        </p:nvSpPr>
        <p:spPr bwMode="auto">
          <a:xfrm flipH="1">
            <a:off x="51339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4" name="Line 531"/>
          <p:cNvSpPr>
            <a:spLocks noChangeShapeType="1"/>
          </p:cNvSpPr>
          <p:nvPr/>
        </p:nvSpPr>
        <p:spPr bwMode="auto">
          <a:xfrm flipH="1">
            <a:off x="32035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5" name="Line 532"/>
          <p:cNvSpPr>
            <a:spLocks noChangeShapeType="1"/>
          </p:cNvSpPr>
          <p:nvPr/>
        </p:nvSpPr>
        <p:spPr bwMode="auto">
          <a:xfrm flipH="1">
            <a:off x="6442075" y="4195763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6" name="Line 533"/>
          <p:cNvSpPr>
            <a:spLocks noChangeShapeType="1"/>
          </p:cNvSpPr>
          <p:nvPr/>
        </p:nvSpPr>
        <p:spPr bwMode="auto">
          <a:xfrm flipH="1">
            <a:off x="6442075" y="42672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7" name="Line 534"/>
          <p:cNvSpPr>
            <a:spLocks noChangeShapeType="1"/>
          </p:cNvSpPr>
          <p:nvPr/>
        </p:nvSpPr>
        <p:spPr bwMode="auto">
          <a:xfrm flipH="1">
            <a:off x="6442075" y="43386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8" name="Line 535"/>
          <p:cNvSpPr>
            <a:spLocks noChangeShapeType="1"/>
          </p:cNvSpPr>
          <p:nvPr/>
        </p:nvSpPr>
        <p:spPr bwMode="auto">
          <a:xfrm flipH="1">
            <a:off x="7091387" y="42211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79" name="Line 536"/>
          <p:cNvSpPr>
            <a:spLocks noChangeShapeType="1"/>
          </p:cNvSpPr>
          <p:nvPr/>
        </p:nvSpPr>
        <p:spPr bwMode="auto">
          <a:xfrm flipH="1">
            <a:off x="7091387" y="42926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0" name="Line 537"/>
          <p:cNvSpPr>
            <a:spLocks noChangeShapeType="1"/>
          </p:cNvSpPr>
          <p:nvPr/>
        </p:nvSpPr>
        <p:spPr bwMode="auto">
          <a:xfrm flipH="1">
            <a:off x="7091387" y="43640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1" name="Line 538"/>
          <p:cNvSpPr>
            <a:spLocks noChangeShapeType="1"/>
          </p:cNvSpPr>
          <p:nvPr/>
        </p:nvSpPr>
        <p:spPr bwMode="auto">
          <a:xfrm flipH="1">
            <a:off x="7739087" y="4208463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2" name="Line 539"/>
          <p:cNvSpPr>
            <a:spLocks noChangeShapeType="1"/>
          </p:cNvSpPr>
          <p:nvPr/>
        </p:nvSpPr>
        <p:spPr bwMode="auto">
          <a:xfrm flipH="1">
            <a:off x="7739087" y="4279900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3" name="Line 540"/>
          <p:cNvSpPr>
            <a:spLocks noChangeShapeType="1"/>
          </p:cNvSpPr>
          <p:nvPr/>
        </p:nvSpPr>
        <p:spPr bwMode="auto">
          <a:xfrm flipH="1">
            <a:off x="7739087" y="4351338"/>
            <a:ext cx="2174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4" name="Line 541"/>
          <p:cNvSpPr>
            <a:spLocks noChangeShapeType="1"/>
          </p:cNvSpPr>
          <p:nvPr/>
        </p:nvSpPr>
        <p:spPr bwMode="auto">
          <a:xfrm flipH="1">
            <a:off x="8458200" y="4292600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5" name="Line 542"/>
          <p:cNvSpPr>
            <a:spLocks noChangeShapeType="1"/>
          </p:cNvSpPr>
          <p:nvPr/>
        </p:nvSpPr>
        <p:spPr bwMode="auto">
          <a:xfrm flipH="1">
            <a:off x="8458200" y="4364038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6" name="Line 543"/>
          <p:cNvSpPr>
            <a:spLocks noChangeShapeType="1"/>
          </p:cNvSpPr>
          <p:nvPr/>
        </p:nvSpPr>
        <p:spPr bwMode="auto">
          <a:xfrm flipH="1">
            <a:off x="5781675" y="6092825"/>
            <a:ext cx="217488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90" name="Line 546"/>
          <p:cNvSpPr>
            <a:spLocks noChangeShapeType="1"/>
          </p:cNvSpPr>
          <p:nvPr/>
        </p:nvSpPr>
        <p:spPr bwMode="auto">
          <a:xfrm>
            <a:off x="2484438" y="620"/>
            <a:ext cx="665956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 sz="240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74888" name="Text Box 547"/>
          <p:cNvSpPr txBox="1">
            <a:spLocks noChangeArrowheads="1"/>
          </p:cNvSpPr>
          <p:nvPr/>
        </p:nvSpPr>
        <p:spPr bwMode="auto">
          <a:xfrm>
            <a:off x="1114426" y="333380"/>
            <a:ext cx="59626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de-DE" sz="2400" b="1" dirty="0">
                <a:solidFill>
                  <a:srgbClr val="000000"/>
                </a:solidFill>
              </a:rPr>
              <a:t>Genome-Wide Association Studies</a:t>
            </a:r>
            <a:br>
              <a:rPr lang="de-DE" sz="2400" b="1" dirty="0">
                <a:solidFill>
                  <a:srgbClr val="000000"/>
                </a:solidFill>
              </a:rPr>
            </a:br>
            <a:endParaRPr lang="de-DE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517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“Variation”</a:t>
            </a:r>
            <a:endParaRPr lang="en-US" sz="66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04800" y="3810000"/>
            <a:ext cx="8610600" cy="17526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“Why aren’t we all the same?”</a:t>
            </a:r>
            <a:endParaRPr lang="en-US" sz="4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http://indiahairloss.com/yahoo_site_admin/assets/images/sev_aa.174211750_st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819150"/>
            <a:ext cx="236220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9563" y="781050"/>
            <a:ext cx="6126162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07213" y="2209800"/>
            <a:ext cx="20288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8" y="3465513"/>
            <a:ext cx="8753475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686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244475"/>
            <a:ext cx="89027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613" y="4224338"/>
            <a:ext cx="8980487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71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62000"/>
            <a:ext cx="7239000" cy="533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174171"/>
            <a:ext cx="8458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 smtClean="0">
                <a:solidFill>
                  <a:srgbClr val="000000"/>
                </a:solidFill>
                <a:latin typeface="Cambria"/>
              </a:rPr>
              <a:t>Schizophrenia </a:t>
            </a:r>
            <a:r>
              <a:rPr lang="en-AU" b="1" dirty="0">
                <a:solidFill>
                  <a:srgbClr val="000000"/>
                </a:solidFill>
                <a:latin typeface="Cambria"/>
              </a:rPr>
              <a:t>GWAS associations from the meta-analysis of CLOZUK and PGC </a:t>
            </a:r>
            <a:endParaRPr lang="en-AU" b="1" dirty="0"/>
          </a:p>
        </p:txBody>
      </p:sp>
      <p:sp>
        <p:nvSpPr>
          <p:cNvPr id="4" name="Rectangle 3"/>
          <p:cNvSpPr/>
          <p:nvPr/>
        </p:nvSpPr>
        <p:spPr>
          <a:xfrm>
            <a:off x="4084311" y="1066800"/>
            <a:ext cx="434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total </a:t>
            </a:r>
            <a:r>
              <a:rPr lang="en-AU" dirty="0"/>
              <a:t>40,675 cases and 64,643 </a:t>
            </a:r>
            <a:r>
              <a:rPr lang="en-AU" dirty="0" smtClean="0"/>
              <a:t>controls 179 </a:t>
            </a:r>
            <a:r>
              <a:rPr lang="en-AU" dirty="0"/>
              <a:t>independent GWS SNPs (</a:t>
            </a:r>
            <a:r>
              <a:rPr lang="en-AU" dirty="0" smtClean="0"/>
              <a:t>p&lt;5x10</a:t>
            </a:r>
            <a:r>
              <a:rPr lang="en-AU" baseline="30000" dirty="0" smtClean="0"/>
              <a:t>-8</a:t>
            </a:r>
            <a:r>
              <a:rPr lang="en-AU" dirty="0" smtClean="0"/>
              <a:t>) </a:t>
            </a:r>
            <a:r>
              <a:rPr lang="en-AU" dirty="0"/>
              <a:t>mapping to 145 independent loci </a:t>
            </a:r>
          </a:p>
        </p:txBody>
      </p:sp>
      <p:sp>
        <p:nvSpPr>
          <p:cNvPr id="5" name="Rectangle 4"/>
          <p:cNvSpPr/>
          <p:nvPr/>
        </p:nvSpPr>
        <p:spPr>
          <a:xfrm>
            <a:off x="2895600" y="6324600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 smtClean="0"/>
              <a:t>AF </a:t>
            </a:r>
            <a:r>
              <a:rPr lang="en-AU" dirty="0" err="1" smtClean="0"/>
              <a:t>Pardiñas</a:t>
            </a:r>
            <a:r>
              <a:rPr lang="en-AU" dirty="0" smtClean="0"/>
              <a:t> … JTR Walters, </a:t>
            </a:r>
            <a:r>
              <a:rPr lang="en-AU" i="1" dirty="0" smtClean="0"/>
              <a:t>Nature Genetics </a:t>
            </a:r>
            <a:r>
              <a:rPr lang="en-AU" dirty="0" smtClean="0"/>
              <a:t>25/2/18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5707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62200" y="239486"/>
            <a:ext cx="426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b="1" dirty="0">
                <a:solidFill>
                  <a:srgbClr val="FF0000"/>
                </a:solidFill>
              </a:rPr>
              <a:t>M</a:t>
            </a:r>
            <a:r>
              <a:rPr lang="en-AU" sz="2400" b="1" dirty="0" smtClean="0">
                <a:solidFill>
                  <a:srgbClr val="FF0000"/>
                </a:solidFill>
              </a:rPr>
              <a:t>ajor </a:t>
            </a:r>
            <a:r>
              <a:rPr lang="en-AU" sz="2400" b="1" dirty="0">
                <a:solidFill>
                  <a:srgbClr val="FF0000"/>
                </a:solidFill>
              </a:rPr>
              <a:t>D</a:t>
            </a:r>
            <a:r>
              <a:rPr lang="en-AU" sz="2400" b="1" dirty="0" smtClean="0">
                <a:solidFill>
                  <a:srgbClr val="FF0000"/>
                </a:solidFill>
              </a:rPr>
              <a:t>epressive </a:t>
            </a:r>
            <a:r>
              <a:rPr lang="en-AU" sz="2400" b="1" dirty="0">
                <a:solidFill>
                  <a:srgbClr val="FF0000"/>
                </a:solidFill>
              </a:rPr>
              <a:t>D</a:t>
            </a:r>
            <a:r>
              <a:rPr lang="en-AU" sz="2400" b="1" dirty="0" smtClean="0">
                <a:solidFill>
                  <a:srgbClr val="FF0000"/>
                </a:solidFill>
              </a:rPr>
              <a:t>isorder</a:t>
            </a:r>
            <a:endParaRPr lang="en-AU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6071" y="6248400"/>
            <a:ext cx="883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AU" dirty="0" smtClean="0">
                <a:solidFill>
                  <a:srgbClr val="000000"/>
                </a:solidFill>
                <a:latin typeface="Arial"/>
              </a:rPr>
              <a:t>NR Wray….PF Sullivan: </a:t>
            </a:r>
            <a:r>
              <a:rPr lang="en-AU" dirty="0" err="1" smtClean="0">
                <a:solidFill>
                  <a:srgbClr val="000000"/>
                </a:solidFill>
                <a:latin typeface="Arial"/>
              </a:rPr>
              <a:t>bioRxiv</a:t>
            </a:r>
            <a:r>
              <a:rPr lang="en-AU" dirty="0" smtClean="0">
                <a:solidFill>
                  <a:srgbClr val="000000"/>
                </a:solidFill>
                <a:latin typeface="Arial"/>
              </a:rPr>
              <a:t> Jul</a:t>
            </a:r>
            <a:r>
              <a:rPr lang="en-AU" dirty="0">
                <a:solidFill>
                  <a:srgbClr val="000000"/>
                </a:solidFill>
                <a:latin typeface="Arial"/>
              </a:rPr>
              <a:t>. 24, 2017; </a:t>
            </a:r>
            <a:r>
              <a:rPr lang="en-AU" i="1" dirty="0" smtClean="0">
                <a:solidFill>
                  <a:srgbClr val="000000"/>
                </a:solidFill>
                <a:latin typeface="Arial"/>
              </a:rPr>
              <a:t>Nature Genetics</a:t>
            </a:r>
            <a:r>
              <a:rPr lang="en-AU" dirty="0" smtClean="0">
                <a:solidFill>
                  <a:srgbClr val="000000"/>
                </a:solidFill>
                <a:latin typeface="Arial"/>
              </a:rPr>
              <a:t>, in press</a:t>
            </a:r>
            <a:endParaRPr lang="en-AU" dirty="0"/>
          </a:p>
        </p:txBody>
      </p:sp>
      <p:pic>
        <p:nvPicPr>
          <p:cNvPr id="212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0" y="1524000"/>
            <a:ext cx="8628769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0370" y="763565"/>
            <a:ext cx="86105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b="1" dirty="0"/>
              <a:t>130,664 MDD cases </a:t>
            </a:r>
            <a:r>
              <a:rPr lang="en-AU" b="1" dirty="0" smtClean="0"/>
              <a:t>, 330,470 controls </a:t>
            </a:r>
            <a:r>
              <a:rPr lang="en-AU" b="1" dirty="0" smtClean="0">
                <a:sym typeface="Wingdings" panose="05000000000000000000" pitchFamily="2" charset="2"/>
              </a:rPr>
              <a:t> </a:t>
            </a:r>
            <a:r>
              <a:rPr lang="en-AU" b="1" dirty="0" smtClean="0"/>
              <a:t>44 </a:t>
            </a:r>
            <a:r>
              <a:rPr lang="en-AU" b="1" dirty="0"/>
              <a:t>independent loci </a:t>
            </a:r>
            <a:r>
              <a:rPr lang="en-AU" b="1" dirty="0" smtClean="0"/>
              <a:t>( P &lt; 5e-8)</a:t>
            </a:r>
          </a:p>
          <a:p>
            <a:r>
              <a:rPr lang="en-AU" dirty="0"/>
              <a:t>Genes that are targets of antidepressant medications were </a:t>
            </a:r>
            <a:r>
              <a:rPr lang="en-AU" dirty="0" smtClean="0"/>
              <a:t>strongly enriched </a:t>
            </a:r>
            <a:r>
              <a:rPr lang="en-AU" dirty="0"/>
              <a:t>for MDD association signals (</a:t>
            </a:r>
            <a:r>
              <a:rPr lang="en-AU" dirty="0" smtClean="0"/>
              <a:t>P=8.5e-10)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8485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 bwMode="auto">
          <a:xfrm>
            <a:off x="514350" y="1230313"/>
            <a:ext cx="8229600" cy="990600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lnSpc>
                <a:spcPct val="130000"/>
              </a:lnSpc>
              <a:buFont typeface="Arial" charset="0"/>
              <a:buNone/>
            </a:pPr>
            <a:r>
              <a:rPr lang="en-US" altLang="en-US" sz="2000" smtClean="0"/>
              <a:t>Polygenic Risk Scores capture (part of) someone’s genetic “risk” by summing all risk alleles weighted by the effect sizes estimated in a Genome-Wide Association Study (GWAS)</a:t>
            </a:r>
          </a:p>
        </p:txBody>
      </p:sp>
      <p:pic>
        <p:nvPicPr>
          <p:cNvPr id="3075" name="Picture 2" descr="https://upload.wikimedia.org/wikipedia/commons/thumb/e/e7/DNA_simple.svg/2000px-DNA_simple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941763"/>
            <a:ext cx="439261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5"/>
          <p:cNvSpPr txBox="1">
            <a:spLocks noChangeArrowheads="1"/>
          </p:cNvSpPr>
          <p:nvPr/>
        </p:nvSpPr>
        <p:spPr bwMode="auto">
          <a:xfrm>
            <a:off x="1528763" y="5283200"/>
            <a:ext cx="9350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C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=-.02</a:t>
            </a:r>
          </a:p>
        </p:txBody>
      </p:sp>
      <p:sp>
        <p:nvSpPr>
          <p:cNvPr id="3077" name="TextBox 6"/>
          <p:cNvSpPr txBox="1">
            <a:spLocks noChangeArrowheads="1"/>
          </p:cNvSpPr>
          <p:nvPr/>
        </p:nvSpPr>
        <p:spPr bwMode="auto">
          <a:xfrm>
            <a:off x="2265363" y="528320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G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=.01</a:t>
            </a:r>
          </a:p>
        </p:txBody>
      </p:sp>
      <p:sp>
        <p:nvSpPr>
          <p:cNvPr id="3078" name="TextBox 7"/>
          <p:cNvSpPr txBox="1">
            <a:spLocks noChangeArrowheads="1"/>
          </p:cNvSpPr>
          <p:nvPr/>
        </p:nvSpPr>
        <p:spPr bwMode="auto">
          <a:xfrm>
            <a:off x="2952750" y="5284788"/>
            <a:ext cx="9366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A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=.002</a:t>
            </a:r>
          </a:p>
        </p:txBody>
      </p:sp>
      <p:sp>
        <p:nvSpPr>
          <p:cNvPr id="3079" name="TextBox 8"/>
          <p:cNvSpPr txBox="1">
            <a:spLocks noChangeArrowheads="1"/>
          </p:cNvSpPr>
          <p:nvPr/>
        </p:nvSpPr>
        <p:spPr bwMode="auto">
          <a:xfrm>
            <a:off x="3806825" y="5284788"/>
            <a:ext cx="9350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G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=.03</a:t>
            </a:r>
          </a:p>
        </p:txBody>
      </p:sp>
      <p:sp>
        <p:nvSpPr>
          <p:cNvPr id="3080" name="TextBox 9"/>
          <p:cNvSpPr txBox="1">
            <a:spLocks noChangeArrowheads="1"/>
          </p:cNvSpPr>
          <p:nvPr/>
        </p:nvSpPr>
        <p:spPr bwMode="auto">
          <a:xfrm>
            <a:off x="4514850" y="5276850"/>
            <a:ext cx="9366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altLang="en-US" sz="1600">
                <a:solidFill>
                  <a:srgbClr val="1E3E85"/>
                </a:solidFill>
                <a:latin typeface="Cambria" pitchFamily="18" charset="0"/>
              </a:rPr>
              <a:t>β</a:t>
            </a:r>
            <a:r>
              <a:rPr lang="en-US" altLang="en-US" sz="1600" baseline="-25000">
                <a:solidFill>
                  <a:srgbClr val="1E3E85"/>
                </a:solidFill>
                <a:latin typeface="Cambria" pitchFamily="18" charset="0"/>
              </a:rPr>
              <a:t>T</a:t>
            </a: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=.025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207000" y="3355975"/>
            <a:ext cx="1012825" cy="493713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2" name="TextBox 11"/>
          <p:cNvSpPr txBox="1">
            <a:spLocks noChangeArrowheads="1"/>
          </p:cNvSpPr>
          <p:nvPr/>
        </p:nvSpPr>
        <p:spPr bwMode="auto">
          <a:xfrm>
            <a:off x="6391956" y="3702957"/>
            <a:ext cx="8858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1E3E85"/>
                </a:solidFill>
                <a:latin typeface="Cambria" pitchFamily="18" charset="0"/>
              </a:rPr>
              <a:t>.052</a:t>
            </a:r>
            <a:endParaRPr lang="en-US" altLang="en-US" sz="2400" dirty="0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338888" y="3690938"/>
            <a:ext cx="850900" cy="484187"/>
          </a:xfrm>
          <a:prstGeom prst="ellipse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3084" name="TextBox 13"/>
          <p:cNvSpPr txBox="1">
            <a:spLocks noChangeArrowheads="1"/>
          </p:cNvSpPr>
          <p:nvPr/>
        </p:nvSpPr>
        <p:spPr bwMode="auto">
          <a:xfrm>
            <a:off x="5738354" y="3227159"/>
            <a:ext cx="22898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400" dirty="0">
                <a:solidFill>
                  <a:srgbClr val="1E3E85"/>
                </a:solidFill>
                <a:latin typeface="Cambria" pitchFamily="18" charset="0"/>
              </a:rPr>
              <a:t>Polygenic score:</a:t>
            </a:r>
            <a:endParaRPr lang="en-US" altLang="en-US" sz="2400" dirty="0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47813" y="5284788"/>
            <a:ext cx="3784600" cy="331787"/>
          </a:xfrm>
          <a:prstGeom prst="rect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947863" y="3441700"/>
            <a:ext cx="0" cy="409575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11450" y="3441700"/>
            <a:ext cx="0" cy="455613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427413" y="3441700"/>
            <a:ext cx="0" cy="509588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240213" y="3441700"/>
            <a:ext cx="0" cy="387350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68875" y="3435350"/>
            <a:ext cx="0" cy="382588"/>
          </a:xfrm>
          <a:prstGeom prst="straightConnector1">
            <a:avLst/>
          </a:prstGeom>
          <a:ln>
            <a:solidFill>
              <a:srgbClr val="1E3E85"/>
            </a:solidFill>
            <a:tailEnd type="arrow"/>
          </a:ln>
          <a:effectLst>
            <a:outerShdw blurRad="50800" dist="38100" dir="2700000" algn="tl" rotWithShape="0">
              <a:prstClr val="black">
                <a:alpha val="16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1" name="TextBox 23"/>
          <p:cNvSpPr txBox="1">
            <a:spLocks noChangeArrowheads="1"/>
          </p:cNvSpPr>
          <p:nvPr/>
        </p:nvSpPr>
        <p:spPr bwMode="auto">
          <a:xfrm>
            <a:off x="1746250" y="3808413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AC</a:t>
            </a:r>
          </a:p>
        </p:txBody>
      </p:sp>
      <p:sp>
        <p:nvSpPr>
          <p:cNvPr id="3092" name="TextBox 26"/>
          <p:cNvSpPr txBox="1">
            <a:spLocks noChangeArrowheads="1"/>
          </p:cNvSpPr>
          <p:nvPr/>
        </p:nvSpPr>
        <p:spPr bwMode="auto">
          <a:xfrm>
            <a:off x="2516188" y="3849688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GG</a:t>
            </a:r>
          </a:p>
        </p:txBody>
      </p:sp>
      <p:sp>
        <p:nvSpPr>
          <p:cNvPr id="3093" name="TextBox 28"/>
          <p:cNvSpPr txBox="1">
            <a:spLocks noChangeArrowheads="1"/>
          </p:cNvSpPr>
          <p:nvPr/>
        </p:nvSpPr>
        <p:spPr bwMode="auto">
          <a:xfrm>
            <a:off x="3228975" y="3906838"/>
            <a:ext cx="4587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AT</a:t>
            </a:r>
          </a:p>
        </p:txBody>
      </p:sp>
      <p:sp>
        <p:nvSpPr>
          <p:cNvPr id="3094" name="TextBox 30"/>
          <p:cNvSpPr txBox="1">
            <a:spLocks noChangeArrowheads="1"/>
          </p:cNvSpPr>
          <p:nvPr/>
        </p:nvSpPr>
        <p:spPr bwMode="auto">
          <a:xfrm>
            <a:off x="4051300" y="3800475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CC</a:t>
            </a:r>
          </a:p>
        </p:txBody>
      </p:sp>
      <p:sp>
        <p:nvSpPr>
          <p:cNvPr id="3095" name="TextBox 33"/>
          <p:cNvSpPr txBox="1">
            <a:spLocks noChangeArrowheads="1"/>
          </p:cNvSpPr>
          <p:nvPr/>
        </p:nvSpPr>
        <p:spPr bwMode="auto">
          <a:xfrm>
            <a:off x="4783138" y="3784600"/>
            <a:ext cx="460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>
                <a:solidFill>
                  <a:srgbClr val="1E3E85"/>
                </a:solidFill>
                <a:latin typeface="Cambria" pitchFamily="18" charset="0"/>
              </a:rPr>
              <a:t>TT</a:t>
            </a:r>
          </a:p>
        </p:txBody>
      </p:sp>
      <p:sp>
        <p:nvSpPr>
          <p:cNvPr id="3096" name="TextBox 35"/>
          <p:cNvSpPr txBox="1">
            <a:spLocks noChangeArrowheads="1"/>
          </p:cNvSpPr>
          <p:nvPr/>
        </p:nvSpPr>
        <p:spPr bwMode="auto">
          <a:xfrm>
            <a:off x="1547813" y="3048000"/>
            <a:ext cx="3937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600">
                <a:solidFill>
                  <a:srgbClr val="1E3E85"/>
                </a:solidFill>
                <a:latin typeface="Cambria" pitchFamily="18" charset="0"/>
              </a:rPr>
              <a:t>1×-.02 + 2×.01 + 1×.002 + 0×.03 + 2×.025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47813" y="3049588"/>
            <a:ext cx="3784600" cy="331787"/>
          </a:xfrm>
          <a:prstGeom prst="rect">
            <a:avLst/>
          </a:prstGeom>
          <a:noFill/>
          <a:ln w="12700">
            <a:solidFill>
              <a:srgbClr val="A991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457825" y="5445125"/>
            <a:ext cx="430213" cy="7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99" name="TextBox 13"/>
          <p:cNvSpPr txBox="1">
            <a:spLocks noChangeArrowheads="1"/>
          </p:cNvSpPr>
          <p:nvPr/>
        </p:nvSpPr>
        <p:spPr bwMode="auto">
          <a:xfrm>
            <a:off x="5957888" y="5129213"/>
            <a:ext cx="17303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nl-NL" altLang="en-US" sz="2400">
                <a:solidFill>
                  <a:srgbClr val="1E3E85"/>
                </a:solidFill>
                <a:latin typeface="Cambria" pitchFamily="18" charset="0"/>
              </a:rPr>
              <a:t>Effect sized from GWAS</a:t>
            </a:r>
            <a:endParaRPr lang="en-US" altLang="en-US" sz="2400">
              <a:solidFill>
                <a:srgbClr val="1E3E85"/>
              </a:solidFill>
              <a:latin typeface="Cambria" pitchFamily="18" charset="0"/>
            </a:endParaRPr>
          </a:p>
        </p:txBody>
      </p:sp>
      <p:sp>
        <p:nvSpPr>
          <p:cNvPr id="3100" name="Title 1"/>
          <p:cNvSpPr>
            <a:spLocks noGrp="1"/>
          </p:cNvSpPr>
          <p:nvPr>
            <p:ph type="title"/>
          </p:nvPr>
        </p:nvSpPr>
        <p:spPr>
          <a:xfrm>
            <a:off x="685800" y="242888"/>
            <a:ext cx="7886700" cy="969962"/>
          </a:xfrm>
        </p:spPr>
        <p:txBody>
          <a:bodyPr/>
          <a:lstStyle/>
          <a:p>
            <a:r>
              <a:rPr lang="en-US" altLang="en-US" smtClean="0"/>
              <a:t>Polygenic Risk Scores</a:t>
            </a:r>
          </a:p>
        </p:txBody>
      </p:sp>
    </p:spTree>
    <p:extLst>
      <p:ext uri="{BB962C8B-B14F-4D97-AF65-F5344CB8AC3E}">
        <p14:creationId xmlns:p14="http://schemas.microsoft.com/office/powerpoint/2010/main" val="173274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877" y="1109663"/>
            <a:ext cx="3648075" cy="520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98521" y="204400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i="1" dirty="0">
                <a:solidFill>
                  <a:srgbClr val="000000"/>
                </a:solidFill>
              </a:rPr>
              <a:t>Odd ratios of MDD per </a:t>
            </a:r>
            <a:r>
              <a:rPr lang="en-AU" i="1" dirty="0" smtClean="0">
                <a:solidFill>
                  <a:srgbClr val="000000"/>
                </a:solidFill>
              </a:rPr>
              <a:t>PRS </a:t>
            </a:r>
            <a:r>
              <a:rPr lang="en-AU" i="1" dirty="0">
                <a:solidFill>
                  <a:srgbClr val="000000"/>
                </a:solidFill>
              </a:rPr>
              <a:t>decile relative to </a:t>
            </a:r>
            <a:r>
              <a:rPr lang="en-AU" i="1" dirty="0" smtClean="0">
                <a:solidFill>
                  <a:srgbClr val="000000"/>
                </a:solidFill>
              </a:rPr>
              <a:t>the first </a:t>
            </a:r>
            <a:r>
              <a:rPr lang="en-AU" i="1" dirty="0">
                <a:solidFill>
                  <a:srgbClr val="000000"/>
                </a:solidFill>
              </a:rPr>
              <a:t>decile for </a:t>
            </a:r>
            <a:r>
              <a:rPr lang="en-AU" i="1" dirty="0" err="1">
                <a:solidFill>
                  <a:srgbClr val="000000"/>
                </a:solidFill>
              </a:rPr>
              <a:t>iPSYCH</a:t>
            </a:r>
            <a:r>
              <a:rPr lang="en-AU" i="1" dirty="0">
                <a:solidFill>
                  <a:srgbClr val="000000"/>
                </a:solidFill>
              </a:rPr>
              <a:t> and anchor cohorts.</a:t>
            </a:r>
            <a:endParaRPr lang="en-AU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7104" y="207513"/>
            <a:ext cx="7225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MDD Polygenic Risk Score predicts risk in independent samples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544698" y="3613666"/>
            <a:ext cx="2332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b="1" dirty="0" err="1">
                <a:solidFill>
                  <a:srgbClr val="FF0000"/>
                </a:solidFill>
              </a:rPr>
              <a:t>Interdecile</a:t>
            </a:r>
            <a:r>
              <a:rPr lang="en-AU" b="1" dirty="0">
                <a:solidFill>
                  <a:srgbClr val="FF0000"/>
                </a:solidFill>
              </a:rPr>
              <a:t> risk ~2.5</a:t>
            </a:r>
          </a:p>
        </p:txBody>
      </p:sp>
    </p:spTree>
    <p:extLst>
      <p:ext uri="{BB962C8B-B14F-4D97-AF65-F5344CB8AC3E}">
        <p14:creationId xmlns:p14="http://schemas.microsoft.com/office/powerpoint/2010/main" val="340711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1340982"/>
            <a:ext cx="3733800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71950" y="155726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AU" i="1" dirty="0">
                <a:solidFill>
                  <a:prstClr val="black"/>
                </a:solidFill>
              </a:rPr>
              <a:t>MDD </a:t>
            </a:r>
            <a:r>
              <a:rPr lang="en-AU" i="1" dirty="0" smtClean="0">
                <a:solidFill>
                  <a:prstClr val="black"/>
                </a:solidFill>
              </a:rPr>
              <a:t>PRS </a:t>
            </a:r>
            <a:r>
              <a:rPr lang="en-AU" i="1" dirty="0">
                <a:solidFill>
                  <a:prstClr val="black"/>
                </a:solidFill>
              </a:rPr>
              <a:t>(from out-of-sample discovery sets) </a:t>
            </a:r>
            <a:r>
              <a:rPr lang="en-AU" i="1" dirty="0" smtClean="0">
                <a:solidFill>
                  <a:prstClr val="black"/>
                </a:solidFill>
              </a:rPr>
              <a:t>were significantly </a:t>
            </a:r>
            <a:r>
              <a:rPr lang="en-AU" i="1" dirty="0">
                <a:solidFill>
                  <a:prstClr val="black"/>
                </a:solidFill>
              </a:rPr>
              <a:t>higher in MDD cases with: </a:t>
            </a:r>
            <a:endParaRPr lang="en-AU" i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prstClr val="black"/>
                </a:solidFill>
              </a:rPr>
              <a:t>earlier </a:t>
            </a:r>
            <a:r>
              <a:rPr lang="en-AU" i="1" dirty="0">
                <a:solidFill>
                  <a:prstClr val="black"/>
                </a:solidFill>
              </a:rPr>
              <a:t>age at onset; more severe MDD symptoms (based </a:t>
            </a:r>
            <a:r>
              <a:rPr lang="en-AU" i="1" dirty="0" smtClean="0">
                <a:solidFill>
                  <a:prstClr val="black"/>
                </a:solidFill>
              </a:rPr>
              <a:t>on number of </a:t>
            </a:r>
            <a:r>
              <a:rPr lang="en-AU" i="1" dirty="0">
                <a:solidFill>
                  <a:prstClr val="black"/>
                </a:solidFill>
              </a:rPr>
              <a:t>criteria endorsed</a:t>
            </a:r>
            <a:r>
              <a:rPr lang="en-AU" i="1" dirty="0" smtClean="0">
                <a:solidFill>
                  <a:prstClr val="black"/>
                </a:solidFill>
              </a:rPr>
              <a:t>)</a:t>
            </a:r>
          </a:p>
          <a:p>
            <a:r>
              <a:rPr lang="en-AU" i="1" dirty="0" smtClean="0">
                <a:solidFill>
                  <a:prstClr val="black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prstClr val="black"/>
                </a:solidFill>
              </a:rPr>
              <a:t>recurrent </a:t>
            </a:r>
            <a:r>
              <a:rPr lang="en-AU" i="1" dirty="0">
                <a:solidFill>
                  <a:prstClr val="black"/>
                </a:solidFill>
              </a:rPr>
              <a:t>MDD compared to single </a:t>
            </a:r>
            <a:r>
              <a:rPr lang="en-AU" i="1" dirty="0" smtClean="0">
                <a:solidFill>
                  <a:prstClr val="black"/>
                </a:solidFill>
              </a:rPr>
              <a:t>episode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i="1" dirty="0" smtClean="0">
                <a:solidFill>
                  <a:prstClr val="black"/>
                </a:solidFill>
              </a:rPr>
              <a:t>chronic/unremitting MDD (“</a:t>
            </a:r>
            <a:r>
              <a:rPr lang="en-AU" i="1" dirty="0">
                <a:solidFill>
                  <a:prstClr val="black"/>
                </a:solidFill>
              </a:rPr>
              <a:t>Stage IV” compared to “Stage II”, first-episode </a:t>
            </a:r>
            <a:r>
              <a:rPr lang="en-AU" i="1" dirty="0" smtClean="0">
                <a:solidFill>
                  <a:prstClr val="black"/>
                </a:solidFill>
              </a:rPr>
              <a:t>MDD)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i="1" dirty="0">
              <a:solidFill>
                <a:prstClr val="black"/>
              </a:solidFill>
            </a:endParaRPr>
          </a:p>
          <a:p>
            <a:r>
              <a:rPr lang="en-AU" i="1" dirty="0" smtClean="0">
                <a:solidFill>
                  <a:prstClr val="black"/>
                </a:solidFill>
              </a:rPr>
              <a:t>	Error </a:t>
            </a:r>
            <a:r>
              <a:rPr lang="en-AU" i="1" dirty="0">
                <a:solidFill>
                  <a:prstClr val="black"/>
                </a:solidFill>
              </a:rPr>
              <a:t>bars represent 95% </a:t>
            </a:r>
            <a:r>
              <a:rPr lang="en-AU" i="1" dirty="0" smtClean="0">
                <a:solidFill>
                  <a:prstClr val="black"/>
                </a:solidFill>
              </a:rPr>
              <a:t>CI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143" y="207513"/>
            <a:ext cx="8789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rgbClr val="FF0000"/>
                </a:solidFill>
              </a:rPr>
              <a:t>MDD Polygenic Risk Score predicts age at onset, recurrence, and severity </a:t>
            </a:r>
          </a:p>
          <a:p>
            <a:pPr algn="ctr"/>
            <a:r>
              <a:rPr lang="en-AU" b="1" dirty="0" smtClean="0">
                <a:solidFill>
                  <a:srgbClr val="FF0000"/>
                </a:solidFill>
              </a:rPr>
              <a:t>in independent samples</a:t>
            </a:r>
          </a:p>
        </p:txBody>
      </p:sp>
    </p:spTree>
    <p:extLst>
      <p:ext uri="{BB962C8B-B14F-4D97-AF65-F5344CB8AC3E}">
        <p14:creationId xmlns:p14="http://schemas.microsoft.com/office/powerpoint/2010/main" val="26357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9144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</a:rPr>
              <a:t>A Basic Model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362200"/>
            <a:ext cx="7772400" cy="17526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Phenotype=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</a:rPr>
              <a:t>Genotype+Environment</a:t>
            </a:r>
            <a:endParaRPr lang="en-US" sz="36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P=G+E {+f(G,E)}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f(G,E) = G-E “Interplay”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  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i.e. Genotype-environment interaction (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</a:rPr>
              <a:t>GxE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) and G-E correlation (</a:t>
            </a:r>
            <a:r>
              <a:rPr lang="en-US" sz="3600" dirty="0" err="1" smtClean="0">
                <a:solidFill>
                  <a:schemeClr val="tx1"/>
                </a:solidFill>
                <a:latin typeface="Arial" pitchFamily="34" charset="0"/>
              </a:rPr>
              <a:t>rGE</a:t>
            </a:r>
            <a:r>
              <a:rPr lang="en-US" sz="3600" dirty="0" smtClean="0">
                <a:solidFill>
                  <a:schemeClr val="tx1"/>
                </a:solidFill>
                <a:latin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5998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GxE</a:t>
            </a:r>
            <a:r>
              <a:rPr lang="en-US" dirty="0" smtClean="0"/>
              <a:t> Interaction and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7859"/>
            <a:ext cx="8229600" cy="4525963"/>
          </a:xfrm>
        </p:spPr>
        <p:txBody>
          <a:bodyPr/>
          <a:lstStyle/>
          <a:p>
            <a:r>
              <a:rPr lang="en-US" sz="3600" dirty="0" err="1" smtClean="0"/>
              <a:t>GxE</a:t>
            </a:r>
            <a:r>
              <a:rPr lang="en-US" sz="3600" dirty="0" smtClean="0"/>
              <a:t>:  </a:t>
            </a:r>
            <a:r>
              <a:rPr lang="en-US" sz="3600" dirty="0" smtClean="0">
                <a:solidFill>
                  <a:srgbClr val="FF0000"/>
                </a:solidFill>
              </a:rPr>
              <a:t>SENSITIVITY </a:t>
            </a:r>
            <a:r>
              <a:rPr lang="en-US" sz="3600" dirty="0" smtClean="0"/>
              <a:t>to E controlled by G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sz="3600" dirty="0" err="1" smtClean="0"/>
              <a:t>rGE</a:t>
            </a:r>
            <a:r>
              <a:rPr lang="en-US" sz="3600" dirty="0" smtClean="0"/>
              <a:t>:  </a:t>
            </a:r>
            <a:r>
              <a:rPr lang="en-US" sz="3600" dirty="0" smtClean="0">
                <a:solidFill>
                  <a:srgbClr val="FF0000"/>
                </a:solidFill>
              </a:rPr>
              <a:t>EXPOSURE</a:t>
            </a:r>
            <a:r>
              <a:rPr lang="en-US" sz="3600" dirty="0" smtClean="0"/>
              <a:t> to E correlated with (“depends  on”) G</a:t>
            </a:r>
          </a:p>
          <a:p>
            <a:pPr marL="0" indent="0">
              <a:buNone/>
            </a:pPr>
            <a:endParaRPr lang="en-US" sz="3600" dirty="0" smtClean="0"/>
          </a:p>
          <a:p>
            <a:pPr marL="0" indent="0">
              <a:buNone/>
            </a:pPr>
            <a:r>
              <a:rPr lang="en-US" sz="3600" dirty="0" smtClean="0"/>
              <a:t>Lots of good plant and animal models for both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94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3619" y="116632"/>
            <a:ext cx="8715460" cy="6716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2800" dirty="0" smtClean="0">
                <a:solidFill>
                  <a:srgbClr val="C00000"/>
                </a:solidFill>
              </a:rPr>
              <a:t>DIATHESIS-STRESS MODEL IN DEPRESSION</a:t>
            </a:r>
            <a:endParaRPr lang="en-AU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8" y="870633"/>
            <a:ext cx="861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Depression 	=</a:t>
            </a:r>
            <a:r>
              <a:rPr lang="en-AU" sz="2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srgbClr val="C0504D"/>
                </a:solidFill>
                <a:latin typeface="Arial"/>
              </a:rPr>
              <a:t>Diathesis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 	+</a:t>
            </a:r>
            <a:r>
              <a:rPr lang="en-AU" sz="2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Stress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 	 +    </a:t>
            </a:r>
            <a:r>
              <a:rPr lang="en-AU" sz="2400" b="1" dirty="0" smtClean="0">
                <a:solidFill>
                  <a:srgbClr val="8064A2"/>
                </a:solidFill>
                <a:latin typeface="Arial"/>
              </a:rPr>
              <a:t>Diathesis * Stress</a:t>
            </a:r>
            <a:br>
              <a:rPr lang="en-AU" sz="2400" b="1" dirty="0" smtClean="0">
                <a:solidFill>
                  <a:srgbClr val="8064A2"/>
                </a:solidFill>
                <a:latin typeface="Arial"/>
              </a:rPr>
            </a:br>
            <a:r>
              <a:rPr lang="en-AU" sz="2400" b="1" dirty="0" smtClean="0">
                <a:solidFill>
                  <a:srgbClr val="8064A2"/>
                </a:solidFill>
                <a:latin typeface="Arial"/>
              </a:rPr>
              <a:t>			</a:t>
            </a:r>
            <a:endParaRPr lang="en-AU" sz="2400" b="1" dirty="0">
              <a:solidFill>
                <a:srgbClr val="8064A2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118" y="1400230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2000" dirty="0" smtClean="0">
                <a:solidFill>
                  <a:srgbClr val="C0504D"/>
                </a:solidFill>
                <a:latin typeface="Arial"/>
              </a:rPr>
              <a:t>(Predisposition, Vulnerability)</a:t>
            </a:r>
            <a:endParaRPr lang="en-AU" sz="2000" dirty="0">
              <a:solidFill>
                <a:srgbClr val="C0504D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81359" y="1253083"/>
            <a:ext cx="1728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2000" dirty="0" smtClean="0">
                <a:solidFill>
                  <a:srgbClr val="4F81BD"/>
                </a:solidFill>
                <a:latin typeface="Arial"/>
              </a:rPr>
              <a:t>(Disruption of psychological equilibrium)</a:t>
            </a:r>
            <a:endParaRPr lang="en-AU" sz="2000" dirty="0">
              <a:solidFill>
                <a:srgbClr val="4F81BD"/>
              </a:solidFill>
              <a:latin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536" y="2241407"/>
            <a:ext cx="2241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b="1" dirty="0" smtClean="0">
                <a:solidFill>
                  <a:prstClr val="black"/>
                </a:solidFill>
                <a:latin typeface="Arial"/>
              </a:rPr>
              <a:t>Hypothesised contribution to risk</a:t>
            </a:r>
            <a:endParaRPr lang="en-AU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2888087" y="2254175"/>
            <a:ext cx="562380" cy="640256"/>
          </a:xfrm>
          <a:prstGeom prst="up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>
            <a:off x="4572000" y="2254175"/>
            <a:ext cx="562380" cy="640256"/>
          </a:xfrm>
          <a:prstGeom prst="upArrow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4" name="Up Arrow 13"/>
          <p:cNvSpPr/>
          <p:nvPr/>
        </p:nvSpPr>
        <p:spPr>
          <a:xfrm>
            <a:off x="6661380" y="2254175"/>
            <a:ext cx="562380" cy="640256"/>
          </a:xfrm>
          <a:prstGeom prst="upArrow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A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619" y="3887796"/>
            <a:ext cx="861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Depression 	=</a:t>
            </a:r>
            <a:r>
              <a:rPr lang="en-AU" sz="2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srgbClr val="C0504D"/>
                </a:solidFill>
                <a:latin typeface="Arial"/>
              </a:rPr>
              <a:t>PRS</a:t>
            </a:r>
            <a:r>
              <a:rPr lang="en-AU" sz="24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+  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PSLE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 NSLE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 SS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	 +  </a:t>
            </a:r>
            <a:r>
              <a:rPr lang="en-AU" sz="2400" b="1" dirty="0" smtClean="0">
                <a:solidFill>
                  <a:srgbClr val="8064A2"/>
                </a:solidFill>
                <a:latin typeface="Arial"/>
              </a:rPr>
              <a:t>PRS * PSLE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srgbClr val="8064A2"/>
                </a:solidFill>
                <a:latin typeface="Arial"/>
              </a:rPr>
              <a:t>PRS*NSLE </a:t>
            </a:r>
            <a:r>
              <a:rPr lang="en-AU" sz="2400" b="1" dirty="0" smtClean="0">
                <a:solidFill>
                  <a:prstClr val="black"/>
                </a:solidFill>
                <a:latin typeface="Arial"/>
              </a:rPr>
              <a:t>+</a:t>
            </a:r>
            <a:r>
              <a:rPr lang="en-AU" sz="2400" b="1" dirty="0" smtClean="0">
                <a:solidFill>
                  <a:srgbClr val="4F81BD"/>
                </a:solidFill>
                <a:latin typeface="Arial"/>
              </a:rPr>
              <a:t> </a:t>
            </a:r>
            <a:r>
              <a:rPr lang="en-AU" sz="2400" b="1" dirty="0" smtClean="0">
                <a:solidFill>
                  <a:srgbClr val="8064A2"/>
                </a:solidFill>
                <a:latin typeface="Arial"/>
              </a:rPr>
              <a:t>PRS*SS</a:t>
            </a:r>
            <a:endParaRPr lang="en-AU" sz="2400" b="1" dirty="0">
              <a:solidFill>
                <a:srgbClr val="8064A2"/>
              </a:solidFill>
              <a:latin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0030" y="4753130"/>
            <a:ext cx="87147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C00000"/>
                </a:solidFill>
              </a:rPr>
              <a:t>PRS:</a:t>
            </a:r>
            <a:r>
              <a:rPr lang="en-AU" sz="2000" dirty="0" smtClean="0">
                <a:solidFill>
                  <a:srgbClr val="4472C4"/>
                </a:solidFill>
              </a:rPr>
              <a:t> </a:t>
            </a:r>
            <a:r>
              <a:rPr lang="en-AU" sz="2000" dirty="0" smtClean="0">
                <a:solidFill>
                  <a:prstClr val="black"/>
                </a:solidFill>
              </a:rPr>
              <a:t>Polygenic Risk Score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2000" dirty="0" smtClean="0">
                <a:solidFill>
                  <a:srgbClr val="4472C4"/>
                </a:solidFill>
              </a:rPr>
              <a:t>PSLE: </a:t>
            </a:r>
            <a:r>
              <a:rPr lang="en-AU" sz="2000" dirty="0" smtClean="0">
                <a:solidFill>
                  <a:prstClr val="black"/>
                </a:solidFill>
              </a:rPr>
              <a:t>Personal Stressful Life Event, </a:t>
            </a:r>
            <a:r>
              <a:rPr lang="en-AU" sz="2000" dirty="0" smtClean="0">
                <a:solidFill>
                  <a:srgbClr val="4472C4"/>
                </a:solidFill>
              </a:rPr>
              <a:t>NSLE</a:t>
            </a:r>
            <a:r>
              <a:rPr lang="en-AU" sz="2000" dirty="0" smtClean="0">
                <a:solidFill>
                  <a:prstClr val="black"/>
                </a:solidFill>
              </a:rPr>
              <a:t>: Network Stressful life event, </a:t>
            </a:r>
            <a:r>
              <a:rPr lang="en-AU" sz="2000" dirty="0" smtClean="0">
                <a:solidFill>
                  <a:srgbClr val="4472C4"/>
                </a:solidFill>
              </a:rPr>
              <a:t>SS</a:t>
            </a:r>
            <a:r>
              <a:rPr lang="en-AU" sz="2000" dirty="0" smtClean="0">
                <a:solidFill>
                  <a:prstClr val="black"/>
                </a:solidFill>
              </a:rPr>
              <a:t> Social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 smtClean="0">
                <a:solidFill>
                  <a:prstClr val="black"/>
                </a:solidFill>
              </a:rPr>
              <a:t>Familial </a:t>
            </a:r>
            <a:r>
              <a:rPr lang="en-AU" sz="1400" dirty="0">
                <a:solidFill>
                  <a:prstClr val="black"/>
                </a:solidFill>
              </a:rPr>
              <a:t>relatedness </a:t>
            </a:r>
            <a:r>
              <a:rPr lang="en-AU" sz="1400" dirty="0" smtClean="0">
                <a:solidFill>
                  <a:prstClr val="black"/>
                </a:solidFill>
              </a:rPr>
              <a:t>modelled using </a:t>
            </a:r>
            <a:r>
              <a:rPr lang="en-AU" sz="1400" dirty="0">
                <a:solidFill>
                  <a:prstClr val="black"/>
                </a:solidFill>
              </a:rPr>
              <a:t>a </a:t>
            </a:r>
            <a:r>
              <a:rPr lang="en-AU" sz="1400" dirty="0" smtClean="0">
                <a:solidFill>
                  <a:prstClr val="black"/>
                </a:solidFill>
              </a:rPr>
              <a:t>kinship matrix or </a:t>
            </a:r>
            <a:r>
              <a:rPr lang="en-AU" sz="1400" dirty="0">
                <a:solidFill>
                  <a:prstClr val="black"/>
                </a:solidFill>
              </a:rPr>
              <a:t>a genetic relatedness matrix calculated from </a:t>
            </a:r>
            <a:r>
              <a:rPr lang="en-AU" sz="1400" dirty="0" smtClean="0">
                <a:solidFill>
                  <a:prstClr val="black"/>
                </a:solidFill>
              </a:rPr>
              <a:t>SNPs.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 smtClean="0">
                <a:solidFill>
                  <a:prstClr val="black"/>
                </a:solidFill>
              </a:rPr>
              <a:t>All analyses controlled </a:t>
            </a:r>
            <a:r>
              <a:rPr lang="en-AU" sz="1400" dirty="0">
                <a:solidFill>
                  <a:prstClr val="black"/>
                </a:solidFill>
              </a:rPr>
              <a:t>for age, age</a:t>
            </a:r>
            <a:r>
              <a:rPr lang="en-AU" sz="1400" baseline="30000" dirty="0">
                <a:solidFill>
                  <a:prstClr val="black"/>
                </a:solidFill>
              </a:rPr>
              <a:t>2</a:t>
            </a:r>
            <a:r>
              <a:rPr lang="en-AU" sz="1400" dirty="0">
                <a:solidFill>
                  <a:prstClr val="black"/>
                </a:solidFill>
              </a:rPr>
              <a:t>, sex, age*sex and age</a:t>
            </a:r>
            <a:r>
              <a:rPr lang="en-AU" sz="1400" baseline="30000" dirty="0">
                <a:solidFill>
                  <a:prstClr val="black"/>
                </a:solidFill>
              </a:rPr>
              <a:t>2</a:t>
            </a:r>
            <a:r>
              <a:rPr lang="en-AU" sz="1400" dirty="0">
                <a:solidFill>
                  <a:prstClr val="black"/>
                </a:solidFill>
              </a:rPr>
              <a:t>*sex interactions, study, array, and the </a:t>
            </a:r>
            <a:r>
              <a:rPr lang="en-AU" sz="1400" dirty="0" smtClean="0">
                <a:solidFill>
                  <a:prstClr val="black"/>
                </a:solidFill>
              </a:rPr>
              <a:t>first four </a:t>
            </a:r>
            <a:r>
              <a:rPr lang="en-AU" sz="1400" dirty="0">
                <a:solidFill>
                  <a:prstClr val="black"/>
                </a:solidFill>
              </a:rPr>
              <a:t>genetic principal components </a:t>
            </a:r>
            <a:endParaRPr lang="en-AU" sz="1400" dirty="0" smtClean="0">
              <a:solidFill>
                <a:prstClr val="black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AU" sz="1400" dirty="0" smtClean="0">
                <a:solidFill>
                  <a:prstClr val="black"/>
                </a:solidFill>
              </a:rPr>
              <a:t>Scores regressed for covariates to avoid false positive interactions</a:t>
            </a:r>
            <a:endParaRPr lang="en-AU" sz="14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81887" y="3428675"/>
            <a:ext cx="3246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Our model: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39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“Heredity”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5344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tx1"/>
                </a:solidFill>
              </a:rPr>
              <a:t>“Why do things run in families?”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5502" y="1534538"/>
            <a:ext cx="51698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parental genes </a:t>
            </a:r>
            <a:r>
              <a:rPr lang="en-AU" dirty="0"/>
              <a:t>that are </a:t>
            </a:r>
            <a:r>
              <a:rPr lang="en-AU" b="1" dirty="0">
                <a:solidFill>
                  <a:srgbClr val="FF0000"/>
                </a:solidFill>
              </a:rPr>
              <a:t>not</a:t>
            </a:r>
            <a:r>
              <a:rPr lang="en-AU" dirty="0"/>
              <a:t> transmitted to a child </a:t>
            </a:r>
            <a:r>
              <a:rPr lang="en-AU" dirty="0" smtClean="0"/>
              <a:t>may affect the </a:t>
            </a:r>
            <a:r>
              <a:rPr lang="en-AU" dirty="0"/>
              <a:t>child through their impacts on the </a:t>
            </a:r>
            <a:r>
              <a:rPr lang="en-AU" dirty="0" smtClean="0"/>
              <a:t>parents’ phenotypes (“</a:t>
            </a:r>
            <a:r>
              <a:rPr lang="en-AU" dirty="0"/>
              <a:t>genetic </a:t>
            </a:r>
            <a:r>
              <a:rPr lang="en-AU" dirty="0" smtClean="0"/>
              <a:t>nurture”  aka gene-environment correlation)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Used </a:t>
            </a:r>
            <a:r>
              <a:rPr lang="en-AU" dirty="0"/>
              <a:t>results from a meta-analysis of educational </a:t>
            </a:r>
            <a:r>
              <a:rPr lang="en-AU" dirty="0" smtClean="0"/>
              <a:t>attainment (EA, n=300,000)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</a:t>
            </a:r>
            <a:r>
              <a:rPr lang="en-AU" dirty="0" smtClean="0"/>
              <a:t>olygenic </a:t>
            </a:r>
            <a:r>
              <a:rPr lang="en-AU" dirty="0"/>
              <a:t>score computed for the </a:t>
            </a:r>
            <a:r>
              <a:rPr lang="en-AU" dirty="0" smtClean="0">
                <a:solidFill>
                  <a:srgbClr val="FF0000"/>
                </a:solidFill>
              </a:rPr>
              <a:t>non</a:t>
            </a:r>
            <a:r>
              <a:rPr lang="en-AU" dirty="0" smtClean="0"/>
              <a:t>-transmitted </a:t>
            </a:r>
            <a:r>
              <a:rPr lang="en-AU" dirty="0"/>
              <a:t>alleles of 21,637 </a:t>
            </a:r>
            <a:r>
              <a:rPr lang="en-AU" dirty="0" smtClean="0"/>
              <a:t>probands with parents </a:t>
            </a:r>
            <a:r>
              <a:rPr lang="en-AU" dirty="0"/>
              <a:t>genotyped has an estimated effect on </a:t>
            </a:r>
            <a:r>
              <a:rPr lang="en-AU" dirty="0" smtClean="0"/>
              <a:t>EA of </a:t>
            </a:r>
            <a:r>
              <a:rPr lang="en-AU" dirty="0"/>
              <a:t>the </a:t>
            </a:r>
            <a:r>
              <a:rPr lang="en-AU" dirty="0" smtClean="0"/>
              <a:t>child </a:t>
            </a:r>
            <a:r>
              <a:rPr lang="en-AU" dirty="0"/>
              <a:t>that is </a:t>
            </a:r>
            <a:r>
              <a:rPr lang="en-AU" dirty="0" smtClean="0"/>
              <a:t>30% </a:t>
            </a:r>
            <a:r>
              <a:rPr lang="en-AU" sz="1400" dirty="0" smtClean="0"/>
              <a:t>(p = e−</a:t>
            </a:r>
            <a:r>
              <a:rPr lang="en-AU" sz="1400" dirty="0"/>
              <a:t>14) </a:t>
            </a:r>
            <a:r>
              <a:rPr lang="en-AU" dirty="0"/>
              <a:t>of that of the transmitted polygenic </a:t>
            </a:r>
            <a:r>
              <a:rPr lang="en-AU" dirty="0" smtClean="0"/>
              <a:t>score.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Genetic </a:t>
            </a:r>
            <a:r>
              <a:rPr lang="en-AU" dirty="0"/>
              <a:t>nurturing effects of this polygenic score extend to other traits. </a:t>
            </a:r>
            <a:endParaRPr lang="en-A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Paternal </a:t>
            </a:r>
            <a:r>
              <a:rPr lang="en-AU" dirty="0"/>
              <a:t>and </a:t>
            </a:r>
            <a:r>
              <a:rPr lang="en-AU" dirty="0" smtClean="0"/>
              <a:t>maternal polygenic </a:t>
            </a:r>
            <a:r>
              <a:rPr lang="en-AU" dirty="0"/>
              <a:t>scores have similar effects on </a:t>
            </a:r>
            <a:r>
              <a:rPr lang="en-AU" dirty="0" smtClean="0"/>
              <a:t>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smtClean="0"/>
              <a:t>Mothers contribute more </a:t>
            </a:r>
            <a:r>
              <a:rPr lang="en-AU" dirty="0"/>
              <a:t>than fathers to nutrition- and heath-related traits.</a:t>
            </a: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" y="228600"/>
            <a:ext cx="7029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9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631" y="6477000"/>
            <a:ext cx="5057775" cy="28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77" y="1447800"/>
            <a:ext cx="342682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883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685800"/>
            <a:ext cx="4114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Detection and interpretation of shared genetic influences on 42 human </a:t>
            </a:r>
            <a:r>
              <a:rPr lang="en-US" sz="2000" b="1" dirty="0" smtClean="0"/>
              <a:t>traits</a:t>
            </a:r>
          </a:p>
          <a:p>
            <a:endParaRPr lang="en-US" dirty="0"/>
          </a:p>
          <a:p>
            <a:r>
              <a:rPr lang="en-US" dirty="0"/>
              <a:t>Joseph K </a:t>
            </a:r>
            <a:r>
              <a:rPr lang="en-US" dirty="0" err="1" smtClean="0"/>
              <a:t>Pickrell</a:t>
            </a:r>
            <a:r>
              <a:rPr lang="en-US" dirty="0" smtClean="0"/>
              <a:t>, </a:t>
            </a:r>
            <a:r>
              <a:rPr lang="en-US" dirty="0" err="1"/>
              <a:t>Tomaz</a:t>
            </a:r>
            <a:r>
              <a:rPr lang="en-US" dirty="0"/>
              <a:t> </a:t>
            </a:r>
            <a:r>
              <a:rPr lang="en-US" dirty="0" err="1" smtClean="0"/>
              <a:t>Berisa</a:t>
            </a:r>
            <a:r>
              <a:rPr lang="en-US" dirty="0" smtClean="0"/>
              <a:t>, </a:t>
            </a:r>
            <a:r>
              <a:rPr lang="en-US" dirty="0">
                <a:solidFill>
                  <a:srgbClr val="FF0000"/>
                </a:solidFill>
              </a:rPr>
              <a:t>Jimmy Z </a:t>
            </a:r>
            <a:r>
              <a:rPr lang="en-US" dirty="0" smtClean="0">
                <a:solidFill>
                  <a:srgbClr val="FF0000"/>
                </a:solidFill>
              </a:rPr>
              <a:t>Liu</a:t>
            </a:r>
            <a:r>
              <a:rPr lang="en-US" dirty="0" smtClean="0"/>
              <a:t>, </a:t>
            </a:r>
            <a:r>
              <a:rPr lang="en-US" dirty="0"/>
              <a:t>Laure </a:t>
            </a:r>
            <a:r>
              <a:rPr lang="en-US" dirty="0" err="1" smtClean="0"/>
              <a:t>Ségurel</a:t>
            </a:r>
            <a:r>
              <a:rPr lang="en-US" dirty="0" smtClean="0"/>
              <a:t>, </a:t>
            </a:r>
            <a:r>
              <a:rPr lang="en-US" dirty="0"/>
              <a:t>Joyce Y </a:t>
            </a:r>
            <a:r>
              <a:rPr lang="en-US" dirty="0" smtClean="0"/>
              <a:t>Tung </a:t>
            </a:r>
            <a:r>
              <a:rPr lang="en-US" dirty="0"/>
              <a:t>&amp; David A </a:t>
            </a:r>
            <a:r>
              <a:rPr lang="en-US" dirty="0" smtClean="0"/>
              <a:t>Hinds.    </a:t>
            </a:r>
          </a:p>
          <a:p>
            <a:endParaRPr lang="en-US" dirty="0"/>
          </a:p>
          <a:p>
            <a:r>
              <a:rPr lang="en-US" i="1" dirty="0" smtClean="0"/>
              <a:t>Nature </a:t>
            </a:r>
            <a:r>
              <a:rPr lang="en-US" i="1" dirty="0"/>
              <a:t>Genetics </a:t>
            </a:r>
            <a:r>
              <a:rPr lang="en-US" dirty="0" smtClean="0"/>
              <a:t>48; 709–717, 2016 </a:t>
            </a:r>
            <a:endParaRPr lang="en-US" dirty="0"/>
          </a:p>
        </p:txBody>
      </p:sp>
      <p:pic>
        <p:nvPicPr>
          <p:cNvPr id="218113" name="Picture 1" descr="Fig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371975" cy="652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4191000"/>
            <a:ext cx="3733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 smtClean="0">
                <a:solidFill>
                  <a:srgbClr val="FF0000"/>
                </a:solidFill>
              </a:rPr>
              <a:t>Powerful GWAS for traits A and B can help determine direction of causation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37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584200" y="266700"/>
            <a:ext cx="7793038" cy="1143000"/>
          </a:xfrm>
        </p:spPr>
        <p:txBody>
          <a:bodyPr/>
          <a:lstStyle/>
          <a:p>
            <a:pPr eaLnBrk="1" hangingPunct="1"/>
            <a:r>
              <a:rPr lang="en-US" smtClean="0"/>
              <a:t>We also run two journals (1)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Editor: John Hewitt</a:t>
            </a:r>
          </a:p>
          <a:p>
            <a:pPr eaLnBrk="1" hangingPunct="1"/>
            <a:r>
              <a:rPr lang="en-US" sz="2800" smtClean="0"/>
              <a:t>Editorial assistant Christina Hewitt</a:t>
            </a:r>
          </a:p>
          <a:p>
            <a:pPr eaLnBrk="1" hangingPunct="1"/>
            <a:r>
              <a:rPr lang="en-US" sz="2800" smtClean="0"/>
              <a:t>Publisher: Kluwer /Plenum</a:t>
            </a:r>
          </a:p>
          <a:p>
            <a:pPr eaLnBrk="1" hangingPunct="1"/>
            <a:r>
              <a:rPr lang="en-US" sz="2800" smtClean="0"/>
              <a:t>Fully online</a:t>
            </a:r>
          </a:p>
          <a:p>
            <a:pPr eaLnBrk="1" hangingPunct="1"/>
            <a:r>
              <a:rPr lang="en-US" sz="2800" smtClean="0"/>
              <a:t>http://www.bga.org</a:t>
            </a:r>
          </a:p>
        </p:txBody>
      </p:sp>
      <p:pic>
        <p:nvPicPr>
          <p:cNvPr id="98308" name="Picture 4" descr="b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33450" y="1600200"/>
            <a:ext cx="3082925" cy="4525963"/>
          </a:xfr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5533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5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8110" y="257958"/>
          <a:ext cx="4713435" cy="6373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4" name="Photo Editor Photo" r:id="rId3" imgW="2572109" imgH="3476190" progId="">
                  <p:embed/>
                </p:oleObj>
              </mc:Choice>
              <mc:Fallback>
                <p:oleObj name="Photo Editor Photo" r:id="rId3" imgW="2572109" imgH="3476190" progId="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110" y="257958"/>
                        <a:ext cx="4713435" cy="63730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5097792" y="488458"/>
            <a:ext cx="3810000" cy="6101528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Editor: Nick Martin</a:t>
            </a:r>
          </a:p>
          <a:p>
            <a:pPr eaLnBrk="1" hangingPunct="1"/>
            <a:r>
              <a:rPr lang="en-US" sz="2800" dirty="0" smtClean="0"/>
              <a:t>Publisher: Cambridge University Press</a:t>
            </a:r>
          </a:p>
          <a:p>
            <a:pPr eaLnBrk="1" hangingPunct="1"/>
            <a:r>
              <a:rPr lang="en-US" sz="2800" dirty="0" smtClean="0"/>
              <a:t>Fully online</a:t>
            </a:r>
          </a:p>
          <a:p>
            <a:pPr eaLnBrk="1" hangingPunct="1"/>
            <a:r>
              <a:rPr lang="en-US" sz="2800" dirty="0" smtClean="0"/>
              <a:t>Fast turnaround</a:t>
            </a:r>
          </a:p>
          <a:p>
            <a:pPr eaLnBrk="1" hangingPunct="1"/>
            <a:r>
              <a:rPr lang="en-US" sz="2800" b="1" dirty="0" smtClean="0">
                <a:solidFill>
                  <a:srgbClr val="FF0000"/>
                </a:solidFill>
              </a:rPr>
              <a:t>First submission free to workshop participants!!!!!</a:t>
            </a:r>
            <a:r>
              <a:rPr lang="en-US" sz="2800" b="1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1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4000">
                <a:solidFill>
                  <a:srgbClr val="FF0000"/>
                </a:solidFill>
              </a:rPr>
              <a:t>How twin studies changed research agendas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133850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en-AU" altLang="en-US"/>
              <a:t>Autism – “caused by cold mothers”</a:t>
            </a:r>
          </a:p>
          <a:p>
            <a:pPr marL="990600" lvl="1" indent="-533400">
              <a:buFontTx/>
              <a:buNone/>
            </a:pPr>
            <a:r>
              <a:rPr lang="en-AU" altLang="en-US"/>
              <a:t>10/11 MZ pairs concordant, 2/11 DZs concordant</a:t>
            </a:r>
          </a:p>
          <a:p>
            <a:pPr marL="609600" indent="-609600">
              <a:buFontTx/>
              <a:buAutoNum type="arabicPeriod"/>
            </a:pPr>
            <a:r>
              <a:rPr lang="en-AU" altLang="en-US"/>
              <a:t>ADHD – “caused by food dyes”</a:t>
            </a:r>
          </a:p>
          <a:p>
            <a:pPr marL="609600" indent="-609600">
              <a:buFontTx/>
              <a:buNone/>
            </a:pPr>
            <a:r>
              <a:rPr lang="en-AU" altLang="en-US"/>
              <a:t>	Twin studies found h</a:t>
            </a:r>
            <a:r>
              <a:rPr lang="en-AU" altLang="en-US" baseline="30000"/>
              <a:t>2</a:t>
            </a:r>
            <a:r>
              <a:rPr lang="en-AU" altLang="en-US"/>
              <a:t> ~0.8</a:t>
            </a:r>
          </a:p>
          <a:p>
            <a:pPr marL="609600" indent="-609600">
              <a:buFontTx/>
              <a:buNone/>
            </a:pPr>
            <a:r>
              <a:rPr lang="en-AU" altLang="en-US"/>
              <a:t>3.	Multiple sclerosis - “caused by a virus”</a:t>
            </a:r>
          </a:p>
          <a:p>
            <a:pPr marL="609600" indent="-609600">
              <a:buFontTx/>
              <a:buNone/>
            </a:pPr>
            <a:r>
              <a:rPr lang="en-AU" altLang="en-US" sz="2800"/>
              <a:t>      MZ concordance 26%, DZ concordance 2%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700338" y="6308725"/>
            <a:ext cx="6254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altLang="en-US" smtClean="0">
                <a:solidFill>
                  <a:srgbClr val="000000"/>
                </a:solidFill>
              </a:rPr>
              <a:t>Martin, Boomsma &amp; Machin (1997) </a:t>
            </a:r>
            <a:r>
              <a:rPr lang="en-AU" altLang="en-US" i="1" smtClean="0">
                <a:solidFill>
                  <a:srgbClr val="000000"/>
                </a:solidFill>
              </a:rPr>
              <a:t>Nature Genetics</a:t>
            </a:r>
            <a:r>
              <a:rPr lang="en-AU" altLang="en-US" smtClean="0">
                <a:solidFill>
                  <a:srgbClr val="000000"/>
                </a:solidFill>
              </a:rPr>
              <a:t> 17: 387</a:t>
            </a:r>
          </a:p>
        </p:txBody>
      </p:sp>
    </p:spTree>
    <p:extLst>
      <p:ext uri="{BB962C8B-B14F-4D97-AF65-F5344CB8AC3E}">
        <p14:creationId xmlns:p14="http://schemas.microsoft.com/office/powerpoint/2010/main" val="354278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description..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714114" y="-145353"/>
            <a:ext cx="5104737" cy="8173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79512" y="260648"/>
            <a:ext cx="8749862" cy="998984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Gill Sans MT" pitchFamily="34" charset="0"/>
              </a:rPr>
              <a:t>GWAS for </a:t>
            </a:r>
            <a:r>
              <a:rPr lang="en-GB" sz="3200" b="1" dirty="0" err="1" smtClean="0">
                <a:solidFill>
                  <a:srgbClr val="FF0000"/>
                </a:solidFill>
                <a:latin typeface="Gill Sans MT" pitchFamily="34" charset="0"/>
              </a:rPr>
              <a:t>moliness</a:t>
            </a:r>
            <a:r>
              <a:rPr lang="en-GB" sz="2800" dirty="0" smtClean="0">
                <a:solidFill>
                  <a:srgbClr val="FF0000"/>
                </a:solidFill>
                <a:latin typeface="Gill Sans MT" pitchFamily="34" charset="0"/>
              </a:rPr>
              <a:t>(11 studies, 23,000 subjects, 5 hits)</a:t>
            </a:r>
            <a:r>
              <a:rPr lang="en-GB" sz="3200" dirty="0" smtClean="0">
                <a:solidFill>
                  <a:srgbClr val="FF0000"/>
                </a:solidFill>
                <a:latin typeface="Gill Sans MT" pitchFamily="34" charset="0"/>
              </a:rPr>
              <a:t> </a:t>
            </a:r>
            <a:endParaRPr lang="en-GB" sz="4000" dirty="0">
              <a:solidFill>
                <a:srgbClr val="FF0000"/>
              </a:solidFill>
              <a:latin typeface="Gill Sans M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88224" y="6309320"/>
            <a:ext cx="225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AU" dirty="0" smtClean="0">
                <a:solidFill>
                  <a:prstClr val="black"/>
                </a:solidFill>
                <a:latin typeface="Arial" charset="0"/>
              </a:rPr>
              <a:t>David Duffy, Gu Zhu</a:t>
            </a:r>
            <a:endParaRPr lang="en-AU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5" name="Picture 2" descr="ru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637" y="915185"/>
            <a:ext cx="1929718" cy="1446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02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AutoShape 2"/>
          <p:cNvSpPr>
            <a:spLocks noChangeArrowheads="1"/>
          </p:cNvSpPr>
          <p:nvPr/>
        </p:nvSpPr>
        <p:spPr bwMode="auto">
          <a:xfrm>
            <a:off x="2590800" y="482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35" name="AutoShape 3"/>
          <p:cNvSpPr>
            <a:spLocks noChangeArrowheads="1"/>
          </p:cNvSpPr>
          <p:nvPr/>
        </p:nvSpPr>
        <p:spPr bwMode="auto">
          <a:xfrm>
            <a:off x="3179763" y="482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36" name="AutoShape 4"/>
          <p:cNvSpPr>
            <a:spLocks noChangeArrowheads="1"/>
          </p:cNvSpPr>
          <p:nvPr/>
        </p:nvSpPr>
        <p:spPr bwMode="auto">
          <a:xfrm>
            <a:off x="3179763" y="1498600"/>
            <a:ext cx="363537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37" name="AutoShape 5"/>
          <p:cNvSpPr>
            <a:spLocks noChangeArrowheads="1"/>
          </p:cNvSpPr>
          <p:nvPr/>
        </p:nvSpPr>
        <p:spPr bwMode="auto">
          <a:xfrm>
            <a:off x="2590800" y="1498600"/>
            <a:ext cx="363538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3192463" y="2108200"/>
            <a:ext cx="334962" cy="101600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2603500" y="2108200"/>
            <a:ext cx="334963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0" name="AutoShape 8"/>
          <p:cNvSpPr>
            <a:spLocks noChangeArrowheads="1"/>
          </p:cNvSpPr>
          <p:nvPr/>
        </p:nvSpPr>
        <p:spPr bwMode="auto">
          <a:xfrm>
            <a:off x="5562600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1" name="AutoShape 9"/>
          <p:cNvSpPr>
            <a:spLocks noChangeArrowheads="1"/>
          </p:cNvSpPr>
          <p:nvPr/>
        </p:nvSpPr>
        <p:spPr bwMode="auto">
          <a:xfrm>
            <a:off x="6218238" y="482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>
            <a:off x="6218238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>
            <a:off x="5562600" y="1498600"/>
            <a:ext cx="403225" cy="1016000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6230938" y="2108200"/>
            <a:ext cx="373062" cy="10001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5" name="Rectangle 13"/>
          <p:cNvSpPr>
            <a:spLocks noChangeArrowheads="1"/>
          </p:cNvSpPr>
          <p:nvPr/>
        </p:nvSpPr>
        <p:spPr bwMode="auto">
          <a:xfrm>
            <a:off x="5576888" y="2108200"/>
            <a:ext cx="373062" cy="1000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6" name="AutoShape 14"/>
          <p:cNvSpPr>
            <a:spLocks noChangeArrowheads="1"/>
          </p:cNvSpPr>
          <p:nvPr/>
        </p:nvSpPr>
        <p:spPr bwMode="auto">
          <a:xfrm>
            <a:off x="5067300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7" name="AutoShape 15"/>
          <p:cNvSpPr>
            <a:spLocks noChangeArrowheads="1"/>
          </p:cNvSpPr>
          <p:nvPr/>
        </p:nvSpPr>
        <p:spPr bwMode="auto">
          <a:xfrm>
            <a:off x="5749925" y="3741738"/>
            <a:ext cx="42227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8" name="AutoShape 16"/>
          <p:cNvSpPr>
            <a:spLocks noChangeArrowheads="1"/>
          </p:cNvSpPr>
          <p:nvPr/>
        </p:nvSpPr>
        <p:spPr bwMode="auto">
          <a:xfrm>
            <a:off x="5749925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49" name="AutoShape 17"/>
          <p:cNvSpPr>
            <a:spLocks noChangeArrowheads="1"/>
          </p:cNvSpPr>
          <p:nvPr/>
        </p:nvSpPr>
        <p:spPr bwMode="auto">
          <a:xfrm>
            <a:off x="5067300" y="4805363"/>
            <a:ext cx="42227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0" name="Rectangle 18"/>
          <p:cNvSpPr>
            <a:spLocks noChangeArrowheads="1"/>
          </p:cNvSpPr>
          <p:nvPr/>
        </p:nvSpPr>
        <p:spPr bwMode="auto">
          <a:xfrm>
            <a:off x="5764213" y="5441950"/>
            <a:ext cx="390525" cy="106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5081588" y="5441950"/>
            <a:ext cx="390525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2" name="AutoShape 20"/>
          <p:cNvSpPr>
            <a:spLocks noChangeArrowheads="1"/>
          </p:cNvSpPr>
          <p:nvPr/>
        </p:nvSpPr>
        <p:spPr bwMode="auto">
          <a:xfrm>
            <a:off x="7315200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3" name="AutoShape 21"/>
          <p:cNvSpPr>
            <a:spLocks noChangeArrowheads="1"/>
          </p:cNvSpPr>
          <p:nvPr/>
        </p:nvSpPr>
        <p:spPr bwMode="auto">
          <a:xfrm>
            <a:off x="7927975" y="3741738"/>
            <a:ext cx="377825" cy="10636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4" name="AutoShape 22"/>
          <p:cNvSpPr>
            <a:spLocks noChangeArrowheads="1"/>
          </p:cNvSpPr>
          <p:nvPr/>
        </p:nvSpPr>
        <p:spPr bwMode="auto">
          <a:xfrm>
            <a:off x="7927975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5" name="AutoShape 23"/>
          <p:cNvSpPr>
            <a:spLocks noChangeArrowheads="1"/>
          </p:cNvSpPr>
          <p:nvPr/>
        </p:nvSpPr>
        <p:spPr bwMode="auto">
          <a:xfrm>
            <a:off x="7315200" y="4805363"/>
            <a:ext cx="377825" cy="10620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6" name="Rectangle 24"/>
          <p:cNvSpPr>
            <a:spLocks noChangeArrowheads="1"/>
          </p:cNvSpPr>
          <p:nvPr/>
        </p:nvSpPr>
        <p:spPr bwMode="auto">
          <a:xfrm>
            <a:off x="7940675" y="5441950"/>
            <a:ext cx="349250" cy="106363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7" name="Rectangle 25"/>
          <p:cNvSpPr>
            <a:spLocks noChangeArrowheads="1"/>
          </p:cNvSpPr>
          <p:nvPr/>
        </p:nvSpPr>
        <p:spPr bwMode="auto">
          <a:xfrm>
            <a:off x="7327900" y="5441950"/>
            <a:ext cx="349250" cy="106363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8" name="AutoShape 26"/>
          <p:cNvSpPr>
            <a:spLocks noChangeArrowheads="1"/>
          </p:cNvSpPr>
          <p:nvPr/>
        </p:nvSpPr>
        <p:spPr bwMode="auto">
          <a:xfrm>
            <a:off x="3048000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59" name="AutoShape 27"/>
          <p:cNvSpPr>
            <a:spLocks noChangeArrowheads="1"/>
          </p:cNvSpPr>
          <p:nvPr/>
        </p:nvSpPr>
        <p:spPr bwMode="auto">
          <a:xfrm>
            <a:off x="3756025" y="3741738"/>
            <a:ext cx="390525" cy="10255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0" name="AutoShape 28"/>
          <p:cNvSpPr>
            <a:spLocks noChangeArrowheads="1"/>
          </p:cNvSpPr>
          <p:nvPr/>
        </p:nvSpPr>
        <p:spPr bwMode="auto">
          <a:xfrm>
            <a:off x="3756025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1" name="AutoShape 29"/>
          <p:cNvSpPr>
            <a:spLocks noChangeArrowheads="1"/>
          </p:cNvSpPr>
          <p:nvPr/>
        </p:nvSpPr>
        <p:spPr bwMode="auto">
          <a:xfrm>
            <a:off x="3048000" y="4767263"/>
            <a:ext cx="390525" cy="10239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2" name="Rectangle 30"/>
          <p:cNvSpPr>
            <a:spLocks noChangeArrowheads="1"/>
          </p:cNvSpPr>
          <p:nvPr/>
        </p:nvSpPr>
        <p:spPr bwMode="auto">
          <a:xfrm>
            <a:off x="3768725" y="5381625"/>
            <a:ext cx="361950" cy="101600"/>
          </a:xfrm>
          <a:prstGeom prst="rect">
            <a:avLst/>
          </a:prstGeom>
          <a:solidFill>
            <a:srgbClr val="FF66FF"/>
          </a:solidFill>
          <a:ln w="9525">
            <a:solidFill>
              <a:srgbClr val="FF66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3" name="Rectangle 31"/>
          <p:cNvSpPr>
            <a:spLocks noChangeArrowheads="1"/>
          </p:cNvSpPr>
          <p:nvPr/>
        </p:nvSpPr>
        <p:spPr bwMode="auto">
          <a:xfrm>
            <a:off x="3060700" y="5381625"/>
            <a:ext cx="361950" cy="101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4" name="AutoShape 32"/>
          <p:cNvSpPr>
            <a:spLocks noChangeArrowheads="1"/>
          </p:cNvSpPr>
          <p:nvPr/>
        </p:nvSpPr>
        <p:spPr bwMode="auto">
          <a:xfrm>
            <a:off x="844550" y="3741738"/>
            <a:ext cx="404813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5" name="AutoShape 33"/>
          <p:cNvSpPr>
            <a:spLocks noChangeArrowheads="1"/>
          </p:cNvSpPr>
          <p:nvPr/>
        </p:nvSpPr>
        <p:spPr bwMode="auto">
          <a:xfrm>
            <a:off x="1500188" y="3741738"/>
            <a:ext cx="404812" cy="987425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6" name="AutoShape 34"/>
          <p:cNvSpPr>
            <a:spLocks noChangeArrowheads="1"/>
          </p:cNvSpPr>
          <p:nvPr/>
        </p:nvSpPr>
        <p:spPr bwMode="auto">
          <a:xfrm>
            <a:off x="1500188" y="4729163"/>
            <a:ext cx="404812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7" name="AutoShape 35"/>
          <p:cNvSpPr>
            <a:spLocks noChangeArrowheads="1"/>
          </p:cNvSpPr>
          <p:nvPr/>
        </p:nvSpPr>
        <p:spPr bwMode="auto">
          <a:xfrm>
            <a:off x="844550" y="4729163"/>
            <a:ext cx="404813" cy="985837"/>
          </a:xfrm>
          <a:prstGeom prst="roundRect">
            <a:avLst>
              <a:gd name="adj" fmla="val 16667"/>
            </a:avLst>
          </a:prstGeom>
          <a:solidFill>
            <a:srgbClr val="DDDDDD"/>
          </a:solidFill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8" name="Rectangle 36"/>
          <p:cNvSpPr>
            <a:spLocks noChangeArrowheads="1"/>
          </p:cNvSpPr>
          <p:nvPr/>
        </p:nvSpPr>
        <p:spPr bwMode="auto">
          <a:xfrm>
            <a:off x="1512888" y="5319713"/>
            <a:ext cx="374650" cy="98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69" name="Rectangle 37"/>
          <p:cNvSpPr>
            <a:spLocks noChangeArrowheads="1"/>
          </p:cNvSpPr>
          <p:nvPr/>
        </p:nvSpPr>
        <p:spPr bwMode="auto">
          <a:xfrm>
            <a:off x="858838" y="5319713"/>
            <a:ext cx="373062" cy="9842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5270" name="Text Box 38"/>
          <p:cNvSpPr txBox="1">
            <a:spLocks noChangeArrowheads="1"/>
          </p:cNvSpPr>
          <p:nvPr/>
        </p:nvSpPr>
        <p:spPr bwMode="auto">
          <a:xfrm>
            <a:off x="4405313" y="1079500"/>
            <a:ext cx="409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x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5271" name="Text Box 39"/>
          <p:cNvSpPr txBox="1">
            <a:spLocks noChangeArrowheads="1"/>
          </p:cNvSpPr>
          <p:nvPr/>
        </p:nvSpPr>
        <p:spPr bwMode="auto">
          <a:xfrm>
            <a:off x="1004888" y="5897563"/>
            <a:ext cx="7477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1/4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5272" name="Text Box 40"/>
          <p:cNvSpPr txBox="1">
            <a:spLocks noChangeArrowheads="1"/>
          </p:cNvSpPr>
          <p:nvPr/>
        </p:nvSpPr>
        <p:spPr bwMode="auto">
          <a:xfrm>
            <a:off x="3200400" y="5897563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1/4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5273" name="Text Box 41"/>
          <p:cNvSpPr txBox="1">
            <a:spLocks noChangeArrowheads="1"/>
          </p:cNvSpPr>
          <p:nvPr/>
        </p:nvSpPr>
        <p:spPr bwMode="auto">
          <a:xfrm>
            <a:off x="5181600" y="5897563"/>
            <a:ext cx="747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1/4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5274" name="Text Box 42"/>
          <p:cNvSpPr txBox="1">
            <a:spLocks noChangeArrowheads="1"/>
          </p:cNvSpPr>
          <p:nvPr/>
        </p:nvSpPr>
        <p:spPr bwMode="auto">
          <a:xfrm>
            <a:off x="7405688" y="5897563"/>
            <a:ext cx="74771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1/4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5275" name="Line 43"/>
          <p:cNvSpPr>
            <a:spLocks noChangeShapeType="1"/>
          </p:cNvSpPr>
          <p:nvPr/>
        </p:nvSpPr>
        <p:spPr bwMode="auto">
          <a:xfrm>
            <a:off x="4610100" y="2632075"/>
            <a:ext cx="0" cy="9493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95276" name="Group 44"/>
          <p:cNvGrpSpPr>
            <a:grpSpLocks/>
          </p:cNvGrpSpPr>
          <p:nvPr/>
        </p:nvGrpSpPr>
        <p:grpSpPr bwMode="auto">
          <a:xfrm>
            <a:off x="457200" y="1089025"/>
            <a:ext cx="609600" cy="1044575"/>
            <a:chOff x="576" y="686"/>
            <a:chExt cx="432" cy="366"/>
          </a:xfrm>
        </p:grpSpPr>
        <p:sp>
          <p:nvSpPr>
            <p:cNvPr id="95277" name="Oval 45"/>
            <p:cNvSpPr>
              <a:spLocks noChangeArrowheads="1"/>
            </p:cNvSpPr>
            <p:nvPr/>
          </p:nvSpPr>
          <p:spPr bwMode="auto">
            <a:xfrm>
              <a:off x="576" y="686"/>
              <a:ext cx="432" cy="199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5278" name="Line 46"/>
            <p:cNvSpPr>
              <a:spLocks noChangeShapeType="1"/>
            </p:cNvSpPr>
            <p:nvPr/>
          </p:nvSpPr>
          <p:spPr bwMode="auto">
            <a:xfrm>
              <a:off x="792" y="885"/>
              <a:ext cx="0" cy="167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5279" name="Line 47"/>
            <p:cNvSpPr>
              <a:spLocks noChangeShapeType="1"/>
            </p:cNvSpPr>
            <p:nvPr/>
          </p:nvSpPr>
          <p:spPr bwMode="auto">
            <a:xfrm>
              <a:off x="648" y="923"/>
              <a:ext cx="288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95280" name="Group 48"/>
          <p:cNvGrpSpPr>
            <a:grpSpLocks/>
          </p:cNvGrpSpPr>
          <p:nvPr/>
        </p:nvGrpSpPr>
        <p:grpSpPr bwMode="auto">
          <a:xfrm>
            <a:off x="7924800" y="990600"/>
            <a:ext cx="914400" cy="990600"/>
            <a:chOff x="3552" y="720"/>
            <a:chExt cx="432" cy="456"/>
          </a:xfrm>
        </p:grpSpPr>
        <p:sp>
          <p:nvSpPr>
            <p:cNvPr id="95281" name="Oval 49"/>
            <p:cNvSpPr>
              <a:spLocks noChangeArrowheads="1"/>
            </p:cNvSpPr>
            <p:nvPr/>
          </p:nvSpPr>
          <p:spPr bwMode="auto">
            <a:xfrm>
              <a:off x="3552" y="888"/>
              <a:ext cx="288" cy="288"/>
            </a:xfrm>
            <a:prstGeom prst="ellips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5282" name="Line 50"/>
            <p:cNvSpPr>
              <a:spLocks noChangeShapeType="1"/>
            </p:cNvSpPr>
            <p:nvPr/>
          </p:nvSpPr>
          <p:spPr bwMode="auto">
            <a:xfrm flipV="1">
              <a:off x="3792" y="720"/>
              <a:ext cx="192" cy="192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545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/>
        </p:nvSpPr>
        <p:spPr bwMode="auto">
          <a:xfrm>
            <a:off x="2446338" y="317500"/>
            <a:ext cx="47688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smtClean="0">
                <a:solidFill>
                  <a:srgbClr val="FFFFFF"/>
                </a:solidFill>
                <a:latin typeface="Arial" charset="0"/>
              </a:rPr>
              <a:t>IDENTITY BY DESCENT</a:t>
            </a:r>
            <a:endParaRPr lang="en-US" altLang="en-US" sz="2400" b="1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1296988" y="2162175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639888" y="2162175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96261" name="Group 5"/>
          <p:cNvGrpSpPr>
            <a:grpSpLocks/>
          </p:cNvGrpSpPr>
          <p:nvPr/>
        </p:nvGrpSpPr>
        <p:grpSpPr bwMode="auto">
          <a:xfrm>
            <a:off x="1296988" y="2819400"/>
            <a:ext cx="685800" cy="357188"/>
            <a:chOff x="1008" y="1776"/>
            <a:chExt cx="432" cy="225"/>
          </a:xfrm>
        </p:grpSpPr>
        <p:sp>
          <p:nvSpPr>
            <p:cNvPr id="96262" name="Rectangle 6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63" name="Rectangle 7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1296988" y="34290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65" name="Rectangle 9"/>
          <p:cNvSpPr>
            <a:spLocks noChangeArrowheads="1"/>
          </p:cNvSpPr>
          <p:nvPr/>
        </p:nvSpPr>
        <p:spPr bwMode="auto">
          <a:xfrm>
            <a:off x="1639888" y="34290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96266" name="Group 10"/>
          <p:cNvGrpSpPr>
            <a:grpSpLocks/>
          </p:cNvGrpSpPr>
          <p:nvPr/>
        </p:nvGrpSpPr>
        <p:grpSpPr bwMode="auto">
          <a:xfrm>
            <a:off x="1296988" y="4038600"/>
            <a:ext cx="685800" cy="369888"/>
            <a:chOff x="1008" y="2544"/>
            <a:chExt cx="432" cy="233"/>
          </a:xfrm>
        </p:grpSpPr>
        <p:sp>
          <p:nvSpPr>
            <p:cNvPr id="96267" name="Rectangle 11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68" name="Rectangle 12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69" name="Text Box 13"/>
          <p:cNvSpPr txBox="1">
            <a:spLocks noChangeArrowheads="1"/>
          </p:cNvSpPr>
          <p:nvPr/>
        </p:nvSpPr>
        <p:spPr bwMode="auto">
          <a:xfrm>
            <a:off x="4954588" y="990600"/>
            <a:ext cx="91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  <a:latin typeface="Arial" charset="0"/>
              </a:rPr>
              <a:t>Sib 1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6270" name="Text Box 14"/>
          <p:cNvSpPr txBox="1">
            <a:spLocks noChangeArrowheads="1"/>
          </p:cNvSpPr>
          <p:nvPr/>
        </p:nvSpPr>
        <p:spPr bwMode="auto">
          <a:xfrm>
            <a:off x="128588" y="3048000"/>
            <a:ext cx="911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smtClean="0">
                <a:solidFill>
                  <a:srgbClr val="FFFFFF"/>
                </a:solidFill>
                <a:latin typeface="Arial" charset="0"/>
              </a:rPr>
              <a:t>Sib 2</a:t>
            </a:r>
            <a:endParaRPr lang="en-US" altLang="en-US" sz="2400" smtClean="0">
              <a:solidFill>
                <a:srgbClr val="FFFFFF"/>
              </a:solidFill>
              <a:latin typeface="Times New Roman" pitchFamily="18" charset="0"/>
            </a:endParaRPr>
          </a:p>
        </p:txBody>
      </p:sp>
      <p:grpSp>
        <p:nvGrpSpPr>
          <p:cNvPr id="96271" name="Group 15"/>
          <p:cNvGrpSpPr>
            <a:grpSpLocks/>
          </p:cNvGrpSpPr>
          <p:nvPr/>
        </p:nvGrpSpPr>
        <p:grpSpPr bwMode="auto">
          <a:xfrm>
            <a:off x="2363788" y="1998663"/>
            <a:ext cx="5957887" cy="2573337"/>
            <a:chOff x="1863" y="1259"/>
            <a:chExt cx="4032" cy="1329"/>
          </a:xfrm>
        </p:grpSpPr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>
              <a:off x="1863" y="1259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3" name="Rectangle 17"/>
            <p:cNvSpPr>
              <a:spLocks noChangeArrowheads="1"/>
            </p:cNvSpPr>
            <p:nvPr/>
          </p:nvSpPr>
          <p:spPr bwMode="auto">
            <a:xfrm>
              <a:off x="2871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4" name="Rectangle 18"/>
            <p:cNvSpPr>
              <a:spLocks noChangeArrowheads="1"/>
            </p:cNvSpPr>
            <p:nvPr/>
          </p:nvSpPr>
          <p:spPr bwMode="auto">
            <a:xfrm>
              <a:off x="3879" y="1259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5" name="Rectangle 19"/>
            <p:cNvSpPr>
              <a:spLocks noChangeArrowheads="1"/>
            </p:cNvSpPr>
            <p:nvPr/>
          </p:nvSpPr>
          <p:spPr bwMode="auto">
            <a:xfrm>
              <a:off x="4887" y="1259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6" name="Rectangle 20"/>
            <p:cNvSpPr>
              <a:spLocks noChangeArrowheads="1"/>
            </p:cNvSpPr>
            <p:nvPr/>
          </p:nvSpPr>
          <p:spPr bwMode="auto">
            <a:xfrm>
              <a:off x="1863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7" name="Rectangle 21"/>
            <p:cNvSpPr>
              <a:spLocks noChangeArrowheads="1"/>
            </p:cNvSpPr>
            <p:nvPr/>
          </p:nvSpPr>
          <p:spPr bwMode="auto">
            <a:xfrm>
              <a:off x="2871" y="1591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8" name="Rectangle 22"/>
            <p:cNvSpPr>
              <a:spLocks noChangeArrowheads="1"/>
            </p:cNvSpPr>
            <p:nvPr/>
          </p:nvSpPr>
          <p:spPr bwMode="auto">
            <a:xfrm>
              <a:off x="3879" y="1591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79" name="Rectangle 23"/>
            <p:cNvSpPr>
              <a:spLocks noChangeArrowheads="1"/>
            </p:cNvSpPr>
            <p:nvPr/>
          </p:nvSpPr>
          <p:spPr bwMode="auto">
            <a:xfrm>
              <a:off x="4887" y="1591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0" name="Rectangle 24"/>
            <p:cNvSpPr>
              <a:spLocks noChangeArrowheads="1"/>
            </p:cNvSpPr>
            <p:nvPr/>
          </p:nvSpPr>
          <p:spPr bwMode="auto">
            <a:xfrm>
              <a:off x="1863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1" name="Rectangle 25"/>
            <p:cNvSpPr>
              <a:spLocks noChangeArrowheads="1"/>
            </p:cNvSpPr>
            <p:nvPr/>
          </p:nvSpPr>
          <p:spPr bwMode="auto">
            <a:xfrm>
              <a:off x="2871" y="1923"/>
              <a:ext cx="1008" cy="333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2" name="Rectangle 26"/>
            <p:cNvSpPr>
              <a:spLocks noChangeArrowheads="1"/>
            </p:cNvSpPr>
            <p:nvPr/>
          </p:nvSpPr>
          <p:spPr bwMode="auto">
            <a:xfrm>
              <a:off x="3879" y="1923"/>
              <a:ext cx="1008" cy="333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3" name="Rectangle 27"/>
            <p:cNvSpPr>
              <a:spLocks noChangeArrowheads="1"/>
            </p:cNvSpPr>
            <p:nvPr/>
          </p:nvSpPr>
          <p:spPr bwMode="auto">
            <a:xfrm>
              <a:off x="4887" y="1923"/>
              <a:ext cx="1008" cy="333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4" name="Rectangle 28"/>
            <p:cNvSpPr>
              <a:spLocks noChangeArrowheads="1"/>
            </p:cNvSpPr>
            <p:nvPr/>
          </p:nvSpPr>
          <p:spPr bwMode="auto">
            <a:xfrm>
              <a:off x="1863" y="2256"/>
              <a:ext cx="1008" cy="332"/>
            </a:xfrm>
            <a:prstGeom prst="rect">
              <a:avLst/>
            </a:prstGeom>
            <a:solidFill>
              <a:srgbClr val="F0F0F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5" name="Rectangle 29"/>
            <p:cNvSpPr>
              <a:spLocks noChangeArrowheads="1"/>
            </p:cNvSpPr>
            <p:nvPr/>
          </p:nvSpPr>
          <p:spPr bwMode="auto">
            <a:xfrm>
              <a:off x="2871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6" name="Rectangle 30"/>
            <p:cNvSpPr>
              <a:spLocks noChangeArrowheads="1"/>
            </p:cNvSpPr>
            <p:nvPr/>
          </p:nvSpPr>
          <p:spPr bwMode="auto">
            <a:xfrm>
              <a:off x="3879" y="2256"/>
              <a:ext cx="1008" cy="332"/>
            </a:xfrm>
            <a:prstGeom prst="rect">
              <a:avLst/>
            </a:prstGeom>
            <a:solidFill>
              <a:srgbClr val="C0C0C0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87" name="Rectangle 31"/>
            <p:cNvSpPr>
              <a:spLocks noChangeArrowheads="1"/>
            </p:cNvSpPr>
            <p:nvPr/>
          </p:nvSpPr>
          <p:spPr bwMode="auto">
            <a:xfrm>
              <a:off x="4887" y="2256"/>
              <a:ext cx="1008" cy="332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88" name="Rectangle 32"/>
          <p:cNvSpPr>
            <a:spLocks noChangeArrowheads="1"/>
          </p:cNvSpPr>
          <p:nvPr/>
        </p:nvSpPr>
        <p:spPr bwMode="auto">
          <a:xfrm>
            <a:off x="1296988" y="4979988"/>
            <a:ext cx="800100" cy="368300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89" name="Rectangle 33"/>
          <p:cNvSpPr>
            <a:spLocks noChangeArrowheads="1"/>
          </p:cNvSpPr>
          <p:nvPr/>
        </p:nvSpPr>
        <p:spPr bwMode="auto">
          <a:xfrm>
            <a:off x="1296988" y="5665788"/>
            <a:ext cx="800100" cy="368300"/>
          </a:xfrm>
          <a:prstGeom prst="rect">
            <a:avLst/>
          </a:prstGeom>
          <a:solidFill>
            <a:srgbClr val="C0C0C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90" name="Rectangle 34"/>
          <p:cNvSpPr>
            <a:spLocks noChangeArrowheads="1"/>
          </p:cNvSpPr>
          <p:nvPr/>
        </p:nvSpPr>
        <p:spPr bwMode="auto">
          <a:xfrm>
            <a:off x="1296988" y="6299200"/>
            <a:ext cx="800100" cy="368300"/>
          </a:xfrm>
          <a:prstGeom prst="rect">
            <a:avLst/>
          </a:prstGeom>
          <a:solidFill>
            <a:srgbClr val="F0F0F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91" name="Text Box 35"/>
          <p:cNvSpPr txBox="1">
            <a:spLocks noChangeArrowheads="1"/>
          </p:cNvSpPr>
          <p:nvPr/>
        </p:nvSpPr>
        <p:spPr bwMode="auto">
          <a:xfrm>
            <a:off x="2466975" y="4953000"/>
            <a:ext cx="66786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4/16 = 1/4 sibs share BOTH parental alleles  IBD  =  2</a:t>
            </a:r>
          </a:p>
        </p:txBody>
      </p:sp>
      <p:sp>
        <p:nvSpPr>
          <p:cNvPr id="96292" name="Text Box 36"/>
          <p:cNvSpPr txBox="1">
            <a:spLocks noChangeArrowheads="1"/>
          </p:cNvSpPr>
          <p:nvPr/>
        </p:nvSpPr>
        <p:spPr bwMode="auto">
          <a:xfrm>
            <a:off x="2466975" y="5621338"/>
            <a:ext cx="649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8/16 = 1/2 sibs share ONE parental allele  IBD  =  1</a:t>
            </a:r>
          </a:p>
        </p:txBody>
      </p:sp>
      <p:sp>
        <p:nvSpPr>
          <p:cNvPr id="96293" name="Text Box 37"/>
          <p:cNvSpPr txBox="1">
            <a:spLocks noChangeArrowheads="1"/>
          </p:cNvSpPr>
          <p:nvPr/>
        </p:nvSpPr>
        <p:spPr bwMode="auto">
          <a:xfrm>
            <a:off x="2466975" y="6270625"/>
            <a:ext cx="6492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smtClean="0">
                <a:solidFill>
                  <a:srgbClr val="FFFFFF"/>
                </a:solidFill>
                <a:latin typeface="Arial" charset="0"/>
              </a:rPr>
              <a:t>4/16 = 1/4 sibs share NO parental alleles  IBD  =  0</a:t>
            </a:r>
          </a:p>
        </p:txBody>
      </p:sp>
      <p:sp>
        <p:nvSpPr>
          <p:cNvPr id="96294" name="Rectangle 38"/>
          <p:cNvSpPr>
            <a:spLocks noChangeArrowheads="1"/>
          </p:cNvSpPr>
          <p:nvPr/>
        </p:nvSpPr>
        <p:spPr bwMode="auto">
          <a:xfrm>
            <a:off x="2744788" y="1447800"/>
            <a:ext cx="342900" cy="3524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295" name="Rectangle 39"/>
          <p:cNvSpPr>
            <a:spLocks noChangeArrowheads="1"/>
          </p:cNvSpPr>
          <p:nvPr/>
        </p:nvSpPr>
        <p:spPr bwMode="auto">
          <a:xfrm>
            <a:off x="3087688" y="1447800"/>
            <a:ext cx="342900" cy="3524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96296" name="Group 40"/>
          <p:cNvGrpSpPr>
            <a:grpSpLocks/>
          </p:cNvGrpSpPr>
          <p:nvPr/>
        </p:nvGrpSpPr>
        <p:grpSpPr bwMode="auto">
          <a:xfrm>
            <a:off x="4268788" y="1447800"/>
            <a:ext cx="685800" cy="357188"/>
            <a:chOff x="1008" y="1776"/>
            <a:chExt cx="432" cy="225"/>
          </a:xfrm>
        </p:grpSpPr>
        <p:sp>
          <p:nvSpPr>
            <p:cNvPr id="96297" name="Rectangle 41"/>
            <p:cNvSpPr>
              <a:spLocks noChangeArrowheads="1"/>
            </p:cNvSpPr>
            <p:nvPr/>
          </p:nvSpPr>
          <p:spPr bwMode="auto">
            <a:xfrm>
              <a:off x="1008" y="1776"/>
              <a:ext cx="216" cy="2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298" name="Rectangle 42"/>
            <p:cNvSpPr>
              <a:spLocks noChangeArrowheads="1"/>
            </p:cNvSpPr>
            <p:nvPr/>
          </p:nvSpPr>
          <p:spPr bwMode="auto">
            <a:xfrm>
              <a:off x="1224" y="1776"/>
              <a:ext cx="216" cy="225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96299" name="Rectangle 43"/>
          <p:cNvSpPr>
            <a:spLocks noChangeArrowheads="1"/>
          </p:cNvSpPr>
          <p:nvPr/>
        </p:nvSpPr>
        <p:spPr bwMode="auto">
          <a:xfrm>
            <a:off x="5716588" y="1447800"/>
            <a:ext cx="342900" cy="36353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96300" name="Rectangle 44"/>
          <p:cNvSpPr>
            <a:spLocks noChangeArrowheads="1"/>
          </p:cNvSpPr>
          <p:nvPr/>
        </p:nvSpPr>
        <p:spPr bwMode="auto">
          <a:xfrm>
            <a:off x="6059488" y="1447800"/>
            <a:ext cx="342900" cy="3635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</p:txBody>
      </p:sp>
      <p:grpSp>
        <p:nvGrpSpPr>
          <p:cNvPr id="96301" name="Group 45"/>
          <p:cNvGrpSpPr>
            <a:grpSpLocks/>
          </p:cNvGrpSpPr>
          <p:nvPr/>
        </p:nvGrpSpPr>
        <p:grpSpPr bwMode="auto">
          <a:xfrm>
            <a:off x="7240588" y="1447800"/>
            <a:ext cx="685800" cy="369888"/>
            <a:chOff x="1008" y="2544"/>
            <a:chExt cx="432" cy="233"/>
          </a:xfrm>
        </p:grpSpPr>
        <p:sp>
          <p:nvSpPr>
            <p:cNvPr id="96302" name="Rectangle 46"/>
            <p:cNvSpPr>
              <a:spLocks noChangeArrowheads="1"/>
            </p:cNvSpPr>
            <p:nvPr/>
          </p:nvSpPr>
          <p:spPr bwMode="auto">
            <a:xfrm>
              <a:off x="1008" y="2544"/>
              <a:ext cx="216" cy="23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96303" name="Rectangle 47"/>
            <p:cNvSpPr>
              <a:spLocks noChangeArrowheads="1"/>
            </p:cNvSpPr>
            <p:nvPr/>
          </p:nvSpPr>
          <p:spPr bwMode="auto">
            <a:xfrm>
              <a:off x="1224" y="2544"/>
              <a:ext cx="216" cy="233"/>
            </a:xfrm>
            <a:prstGeom prst="rect">
              <a:avLst/>
            </a:prstGeom>
            <a:solidFill>
              <a:srgbClr val="FF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8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0"/>
            <a:ext cx="8763000" cy="2362200"/>
          </a:xfrm>
        </p:spPr>
        <p:txBody>
          <a:bodyPr/>
          <a:lstStyle/>
          <a:p>
            <a:pPr eaLnBrk="1" hangingPunct="1"/>
            <a:r>
              <a:rPr lang="en-AU" altLang="en-US" sz="2800" smtClean="0">
                <a:solidFill>
                  <a:schemeClr val="tx1"/>
                </a:solidFill>
              </a:rPr>
              <a:t>Why do we use the average sib values of </a:t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>	r</a:t>
            </a:r>
            <a:r>
              <a:rPr lang="en-AU" altLang="en-US" sz="2800" baseline="-25000" smtClean="0">
                <a:solidFill>
                  <a:schemeClr val="tx1"/>
                </a:solidFill>
              </a:rPr>
              <a:t>a</a:t>
            </a:r>
            <a:r>
              <a:rPr lang="en-AU" altLang="en-US" sz="2800" smtClean="0">
                <a:solidFill>
                  <a:schemeClr val="tx1"/>
                </a:solidFill>
              </a:rPr>
              <a:t> = 0.5 and	r</a:t>
            </a:r>
            <a:r>
              <a:rPr lang="en-AU" altLang="en-US" sz="2800" baseline="-25000" smtClean="0">
                <a:solidFill>
                  <a:schemeClr val="tx1"/>
                </a:solidFill>
              </a:rPr>
              <a:t>d</a:t>
            </a:r>
            <a:r>
              <a:rPr lang="en-AU" altLang="en-US" sz="2800" smtClean="0">
                <a:solidFill>
                  <a:schemeClr val="tx1"/>
                </a:solidFill>
              </a:rPr>
              <a:t> = 0.25 </a:t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/>
            </a:r>
            <a:br>
              <a:rPr lang="en-AU" altLang="en-US" sz="2800" smtClean="0">
                <a:solidFill>
                  <a:schemeClr val="tx1"/>
                </a:solidFill>
              </a:rPr>
            </a:br>
            <a:r>
              <a:rPr lang="en-AU" altLang="en-US" sz="2800" smtClean="0">
                <a:solidFill>
                  <a:schemeClr val="tx1"/>
                </a:solidFill>
              </a:rPr>
              <a:t>when we can estimate the (almost) exact values for each sib pair from marker data ?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68313" y="498475"/>
            <a:ext cx="6043612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99"/>
                </a:solidFill>
                <a:latin typeface="Times New Roman" pitchFamily="18" charset="0"/>
              </a:rPr>
              <a:t>Classical twin design revisited: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smtClean="0">
                <a:solidFill>
                  <a:srgbClr val="000099"/>
                </a:solidFill>
                <a:latin typeface="Times New Roman" pitchFamily="18" charset="0"/>
              </a:rPr>
              <a:t>Heritability estimation without MZ twins</a:t>
            </a:r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6667" r="7927" b="48959"/>
          <a:stretch>
            <a:fillRect/>
          </a:stretch>
        </p:blipFill>
        <p:spPr bwMode="auto">
          <a:xfrm>
            <a:off x="304800" y="4191000"/>
            <a:ext cx="8207375" cy="251460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42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15538" r="49268" b="16536"/>
          <a:stretch>
            <a:fillRect/>
          </a:stretch>
        </p:blipFill>
        <p:spPr bwMode="auto">
          <a:xfrm>
            <a:off x="395288" y="260350"/>
            <a:ext cx="327183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 t="40147" r="27116" b="30339"/>
          <a:stretch>
            <a:fillRect/>
          </a:stretch>
        </p:blipFill>
        <p:spPr bwMode="auto">
          <a:xfrm>
            <a:off x="2268538" y="4308475"/>
            <a:ext cx="6769100" cy="236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550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8/86/Charles_Darwin_seat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00" y="1066800"/>
            <a:ext cx="3276600" cy="457342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6400" y="304800"/>
            <a:ext cx="5999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Charles Darwin (1809-1882)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676400" y="5943600"/>
            <a:ext cx="5960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1859:  On the Origin of Species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72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3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14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9144000" cy="663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64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3619" y="116632"/>
            <a:ext cx="8715460" cy="6716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2800" dirty="0" smtClean="0">
                <a:solidFill>
                  <a:srgbClr val="C00000"/>
                </a:solidFill>
              </a:rPr>
              <a:t>MAIN EFFECTS OF STRESS SCORES</a:t>
            </a:r>
            <a:endParaRPr lang="en-AU" sz="2800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9917"/>
            <a:ext cx="6696744" cy="5154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792141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</a:rPr>
              <a:t>Depression score associated with Personal (PSLE) </a:t>
            </a:r>
            <a:r>
              <a:rPr lang="en-US" dirty="0" smtClean="0">
                <a:solidFill>
                  <a:srgbClr val="000000"/>
                </a:solidFill>
              </a:rPr>
              <a:t>and network </a:t>
            </a:r>
            <a:r>
              <a:rPr lang="en-US" dirty="0">
                <a:solidFill>
                  <a:srgbClr val="000000"/>
                </a:solidFill>
              </a:rPr>
              <a:t>(NSLE) stressful life events </a:t>
            </a:r>
            <a:r>
              <a:rPr lang="en-US" dirty="0" smtClean="0">
                <a:solidFill>
                  <a:srgbClr val="000000"/>
                </a:solidFill>
              </a:rPr>
              <a:t>and perceived </a:t>
            </a:r>
            <a:r>
              <a:rPr lang="en-US" dirty="0">
                <a:solidFill>
                  <a:srgbClr val="000000"/>
                </a:solidFill>
              </a:rPr>
              <a:t>social support (SS</a:t>
            </a:r>
            <a:r>
              <a:rPr lang="en-US" dirty="0" smtClean="0">
                <a:solidFill>
                  <a:srgbClr val="000000"/>
                </a:solidFill>
              </a:rPr>
              <a:t>). Note sex differences.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4010" y="2123572"/>
            <a:ext cx="1143903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♀ females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9019" y="3995908"/>
            <a:ext cx="910827" cy="36933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♂males</a:t>
            </a:r>
            <a:endParaRPr lang="en-A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5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343619" y="116632"/>
            <a:ext cx="8715460" cy="67164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AU" sz="2800" dirty="0" smtClean="0">
                <a:solidFill>
                  <a:srgbClr val="C00000"/>
                </a:solidFill>
              </a:rPr>
              <a:t>TEST OF INTERACTION</a:t>
            </a:r>
            <a:endParaRPr lang="en-AU" sz="1800" dirty="0">
              <a:solidFill>
                <a:srgbClr val="C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21" y="1434490"/>
            <a:ext cx="8987249" cy="3743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10101" y="5664530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No interaction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1429" y="5671066"/>
            <a:ext cx="252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No interaction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528" y="5671066"/>
            <a:ext cx="3030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Significant interaction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9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7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9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0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9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8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2_Stropdas">
  <a:themeElements>
    <a:clrScheme name="1_Stropdas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Stropd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tropdas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opdas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3_Stropdas">
  <a:themeElements>
    <a:clrScheme name="1_Stropdas 3">
      <a:dk1>
        <a:srgbClr val="000000"/>
      </a:dk1>
      <a:lt1>
        <a:srgbClr val="FFFFFF"/>
      </a:lt1>
      <a:dk2>
        <a:srgbClr val="000000"/>
      </a:dk2>
      <a:lt2>
        <a:srgbClr val="393939"/>
      </a:lt2>
      <a:accent1>
        <a:srgbClr val="CBCBCB"/>
      </a:accent1>
      <a:accent2>
        <a:srgbClr val="868686"/>
      </a:accent2>
      <a:accent3>
        <a:srgbClr val="FFFFFF"/>
      </a:accent3>
      <a:accent4>
        <a:srgbClr val="000000"/>
      </a:accent4>
      <a:accent5>
        <a:srgbClr val="E2E2E2"/>
      </a:accent5>
      <a:accent6>
        <a:srgbClr val="797979"/>
      </a:accent6>
      <a:hlink>
        <a:srgbClr val="4D4D4D"/>
      </a:hlink>
      <a:folHlink>
        <a:srgbClr val="EAEAEA"/>
      </a:folHlink>
    </a:clrScheme>
    <a:fontScheme name="1_Stropda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1_Stropdas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opdas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opdas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9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2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Eclipse">
  <a:themeElements>
    <a:clrScheme name="Eclipse 1">
      <a:dk1>
        <a:srgbClr val="000000"/>
      </a:dk1>
      <a:lt1>
        <a:srgbClr val="FFFFFF"/>
      </a:lt1>
      <a:dk2>
        <a:srgbClr val="006666"/>
      </a:dk2>
      <a:lt2>
        <a:srgbClr val="5F5F5F"/>
      </a:lt2>
      <a:accent1>
        <a:srgbClr val="33CCCC"/>
      </a:accent1>
      <a:accent2>
        <a:srgbClr val="99CCCC"/>
      </a:accent2>
      <a:accent3>
        <a:srgbClr val="FFFFFF"/>
      </a:accent3>
      <a:accent4>
        <a:srgbClr val="000000"/>
      </a:accent4>
      <a:accent5>
        <a:srgbClr val="ADE2E2"/>
      </a:accent5>
      <a:accent6>
        <a:srgbClr val="8AB9B9"/>
      </a:accent6>
      <a:hlink>
        <a:srgbClr val="006666"/>
      </a:hlink>
      <a:folHlink>
        <a:srgbClr val="B2B2B2"/>
      </a:folHlink>
    </a:clrScheme>
    <a:fontScheme name="Eclipse">
      <a:majorFont>
        <a:latin typeface="Arial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clipse 1">
        <a:dk1>
          <a:srgbClr val="000000"/>
        </a:dk1>
        <a:lt1>
          <a:srgbClr val="FFFFFF"/>
        </a:lt1>
        <a:dk2>
          <a:srgbClr val="006666"/>
        </a:dk2>
        <a:lt2>
          <a:srgbClr val="5F5F5F"/>
        </a:lt2>
        <a:accent1>
          <a:srgbClr val="33CCCC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A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2">
        <a:dk1>
          <a:srgbClr val="000000"/>
        </a:dk1>
        <a:lt1>
          <a:srgbClr val="FFFFFF"/>
        </a:lt1>
        <a:dk2>
          <a:srgbClr val="333366"/>
        </a:dk2>
        <a:lt2>
          <a:srgbClr val="5F5F5F"/>
        </a:lt2>
        <a:accent1>
          <a:srgbClr val="CC99FF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8AB9B9"/>
        </a:accent6>
        <a:hlink>
          <a:srgbClr val="666699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3">
        <a:dk1>
          <a:srgbClr val="000000"/>
        </a:dk1>
        <a:lt1>
          <a:srgbClr val="FFFFFF"/>
        </a:lt1>
        <a:dk2>
          <a:srgbClr val="0000CC"/>
        </a:dk2>
        <a:lt2>
          <a:srgbClr val="434343"/>
        </a:lt2>
        <a:accent1>
          <a:srgbClr val="99CC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E7B900"/>
        </a:accent6>
        <a:hlink>
          <a:srgbClr val="FF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4">
        <a:dk1>
          <a:srgbClr val="000000"/>
        </a:dk1>
        <a:lt1>
          <a:srgbClr val="64AAAE"/>
        </a:lt1>
        <a:dk2>
          <a:srgbClr val="FFFFCC"/>
        </a:dk2>
        <a:lt2>
          <a:srgbClr val="5F5F5F"/>
        </a:lt2>
        <a:accent1>
          <a:srgbClr val="B4B1DB"/>
        </a:accent1>
        <a:accent2>
          <a:srgbClr val="61C1D7"/>
        </a:accent2>
        <a:accent3>
          <a:srgbClr val="B8D2D3"/>
        </a:accent3>
        <a:accent4>
          <a:srgbClr val="000000"/>
        </a:accent4>
        <a:accent5>
          <a:srgbClr val="D6D5EA"/>
        </a:accent5>
        <a:accent6>
          <a:srgbClr val="57AFC3"/>
        </a:accent6>
        <a:hlink>
          <a:srgbClr val="2571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clipse 5">
        <a:dk1>
          <a:srgbClr val="5F5F5F"/>
        </a:dk1>
        <a:lt1>
          <a:srgbClr val="F8F8F8"/>
        </a:lt1>
        <a:dk2>
          <a:srgbClr val="2A285A"/>
        </a:dk2>
        <a:lt2>
          <a:srgbClr val="FFFFFF"/>
        </a:lt2>
        <a:accent1>
          <a:srgbClr val="999966"/>
        </a:accent1>
        <a:accent2>
          <a:srgbClr val="8C8B9D"/>
        </a:accent2>
        <a:accent3>
          <a:srgbClr val="ACACB5"/>
        </a:accent3>
        <a:accent4>
          <a:srgbClr val="D4D4D4"/>
        </a:accent4>
        <a:accent5>
          <a:srgbClr val="CACAB8"/>
        </a:accent5>
        <a:accent6>
          <a:srgbClr val="7E7D8E"/>
        </a:accent6>
        <a:hlink>
          <a:srgbClr val="465174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6">
        <a:dk1>
          <a:srgbClr val="434343"/>
        </a:dk1>
        <a:lt1>
          <a:srgbClr val="FFFFFF"/>
        </a:lt1>
        <a:dk2>
          <a:srgbClr val="360404"/>
        </a:dk2>
        <a:lt2>
          <a:srgbClr val="FFFFFF"/>
        </a:lt2>
        <a:accent1>
          <a:srgbClr val="669900"/>
        </a:accent1>
        <a:accent2>
          <a:srgbClr val="CC6600"/>
        </a:accent2>
        <a:accent3>
          <a:srgbClr val="AEAAAA"/>
        </a:accent3>
        <a:accent4>
          <a:srgbClr val="DADADA"/>
        </a:accent4>
        <a:accent5>
          <a:srgbClr val="B8CAAA"/>
        </a:accent5>
        <a:accent6>
          <a:srgbClr val="B95C00"/>
        </a:accent6>
        <a:hlink>
          <a:srgbClr val="CC33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7">
        <a:dk1>
          <a:srgbClr val="434343"/>
        </a:dk1>
        <a:lt1>
          <a:srgbClr val="FFFFFF"/>
        </a:lt1>
        <a:dk2>
          <a:srgbClr val="000000"/>
        </a:dk2>
        <a:lt2>
          <a:srgbClr val="8285FE"/>
        </a:lt2>
        <a:accent1>
          <a:srgbClr val="669900"/>
        </a:accent1>
        <a:accent2>
          <a:srgbClr val="9900FF"/>
        </a:accent2>
        <a:accent3>
          <a:srgbClr val="AAAAAA"/>
        </a:accent3>
        <a:accent4>
          <a:srgbClr val="DADADA"/>
        </a:accent4>
        <a:accent5>
          <a:srgbClr val="B8CAAA"/>
        </a:accent5>
        <a:accent6>
          <a:srgbClr val="8A00E7"/>
        </a:accent6>
        <a:hlink>
          <a:srgbClr val="6600CC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8">
        <a:dk1>
          <a:srgbClr val="434343"/>
        </a:dk1>
        <a:lt1>
          <a:srgbClr val="FFFFFF"/>
        </a:lt1>
        <a:dk2>
          <a:srgbClr val="000000"/>
        </a:dk2>
        <a:lt2>
          <a:srgbClr val="0066FF"/>
        </a:lt2>
        <a:accent1>
          <a:srgbClr val="339966"/>
        </a:accent1>
        <a:accent2>
          <a:srgbClr val="FFCC00"/>
        </a:accent2>
        <a:accent3>
          <a:srgbClr val="AAAAAA"/>
        </a:accent3>
        <a:accent4>
          <a:srgbClr val="DADADA"/>
        </a:accent4>
        <a:accent5>
          <a:srgbClr val="ADCAB8"/>
        </a:accent5>
        <a:accent6>
          <a:srgbClr val="E7B900"/>
        </a:accent6>
        <a:hlink>
          <a:srgbClr val="CC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9">
        <a:dk1>
          <a:srgbClr val="333300"/>
        </a:dk1>
        <a:lt1>
          <a:srgbClr val="FFFFFF"/>
        </a:lt1>
        <a:dk2>
          <a:srgbClr val="669900"/>
        </a:dk2>
        <a:lt2>
          <a:srgbClr val="FFFFCC"/>
        </a:lt2>
        <a:accent1>
          <a:srgbClr val="CCCC00"/>
        </a:accent1>
        <a:accent2>
          <a:srgbClr val="99CC00"/>
        </a:accent2>
        <a:accent3>
          <a:srgbClr val="B8CAAA"/>
        </a:accent3>
        <a:accent4>
          <a:srgbClr val="DADADA"/>
        </a:accent4>
        <a:accent5>
          <a:srgbClr val="E2E2AA"/>
        </a:accent5>
        <a:accent6>
          <a:srgbClr val="8AB900"/>
        </a:accent6>
        <a:hlink>
          <a:srgbClr val="3366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clipse 10">
        <a:dk1>
          <a:srgbClr val="333333"/>
        </a:dk1>
        <a:lt1>
          <a:srgbClr val="FFFFCC"/>
        </a:lt1>
        <a:dk2>
          <a:srgbClr val="660000"/>
        </a:dk2>
        <a:lt2>
          <a:srgbClr val="CCCCCC"/>
        </a:lt2>
        <a:accent1>
          <a:srgbClr val="FF6600"/>
        </a:accent1>
        <a:accent2>
          <a:srgbClr val="CC3300"/>
        </a:accent2>
        <a:accent3>
          <a:srgbClr val="B8AAAA"/>
        </a:accent3>
        <a:accent4>
          <a:srgbClr val="DADAAE"/>
        </a:accent4>
        <a:accent5>
          <a:srgbClr val="FFB8AA"/>
        </a:accent5>
        <a:accent6>
          <a:srgbClr val="B92D00"/>
        </a:accent6>
        <a:hlink>
          <a:srgbClr val="9900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6_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1883</TotalTime>
  <Words>2422</Words>
  <Application>Microsoft Office PowerPoint</Application>
  <PresentationFormat>On-screen Show (4:3)</PresentationFormat>
  <Paragraphs>570</Paragraphs>
  <Slides>93</Slides>
  <Notes>46</Notes>
  <HiddenSlides>0</HiddenSlides>
  <MMClips>0</MMClips>
  <ScaleCrop>false</ScaleCrop>
  <HeadingPairs>
    <vt:vector size="6" baseType="variant">
      <vt:variant>
        <vt:lpstr>Theme</vt:lpstr>
      </vt:variant>
      <vt:variant>
        <vt:i4>29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93</vt:i4>
      </vt:variant>
    </vt:vector>
  </HeadingPairs>
  <TitlesOfParts>
    <vt:vector size="125" baseType="lpstr">
      <vt:lpstr>Office Theme</vt:lpstr>
      <vt:lpstr>5_Blends</vt:lpstr>
      <vt:lpstr>7_Blends</vt:lpstr>
      <vt:lpstr>11_Blends</vt:lpstr>
      <vt:lpstr>12_Blends</vt:lpstr>
      <vt:lpstr>14_Blends</vt:lpstr>
      <vt:lpstr>1_Eclipse</vt:lpstr>
      <vt:lpstr>16_Blends</vt:lpstr>
      <vt:lpstr>2_Default Design</vt:lpstr>
      <vt:lpstr>17_Blends</vt:lpstr>
      <vt:lpstr>15_Blends</vt:lpstr>
      <vt:lpstr>19_Blends</vt:lpstr>
      <vt:lpstr>Default Design</vt:lpstr>
      <vt:lpstr>20_Blends</vt:lpstr>
      <vt:lpstr>22_Blends</vt:lpstr>
      <vt:lpstr>6_Office Theme</vt:lpstr>
      <vt:lpstr>9_Blends</vt:lpstr>
      <vt:lpstr>23_Blends</vt:lpstr>
      <vt:lpstr>18_Blends</vt:lpstr>
      <vt:lpstr>2_Stropdas</vt:lpstr>
      <vt:lpstr>1_Office Theme</vt:lpstr>
      <vt:lpstr>3_Stropdas</vt:lpstr>
      <vt:lpstr>1_Blends</vt:lpstr>
      <vt:lpstr>3_Office Theme</vt:lpstr>
      <vt:lpstr>2_Office Theme</vt:lpstr>
      <vt:lpstr>9_Default Design</vt:lpstr>
      <vt:lpstr>11_Office Theme</vt:lpstr>
      <vt:lpstr>4_Office Theme</vt:lpstr>
      <vt:lpstr>5_Office Theme</vt:lpstr>
      <vt:lpstr>Photo Editor Photo</vt:lpstr>
      <vt:lpstr>Photo House</vt:lpstr>
      <vt:lpstr>Chart</vt:lpstr>
      <vt:lpstr>31st International Workshop on Statistical Genetic Methods for Human Complex Traits - 2018</vt:lpstr>
      <vt:lpstr>The Causes of Variation </vt:lpstr>
      <vt:lpstr>PowerPoint Presentation</vt:lpstr>
      <vt:lpstr>GOALS – “Orientation”</vt:lpstr>
      <vt:lpstr>PowerPoint Presentation</vt:lpstr>
      <vt:lpstr>“Genetics”</vt:lpstr>
      <vt:lpstr>“Variation”</vt:lpstr>
      <vt:lpstr>“Heredity”</vt:lpstr>
      <vt:lpstr>PowerPoint Presentation</vt:lpstr>
      <vt:lpstr>PowerPoint Presentation</vt:lpstr>
      <vt:lpstr>PowerPoint Presentation</vt:lpstr>
      <vt:lpstr>PowerPoint Presentation</vt:lpstr>
      <vt:lpstr>Continuous variation</vt:lpstr>
      <vt:lpstr>PowerPoint Presentation</vt:lpstr>
      <vt:lpstr>PowerPoint Presentation</vt:lpstr>
      <vt:lpstr>“Liberalism”</vt:lpstr>
      <vt:lpstr>Categorical Outcomes</vt:lpstr>
      <vt:lpstr>PowerPoint Presentation</vt:lpstr>
      <vt:lpstr>PowerPoint Presentation</vt:lpstr>
      <vt:lpstr>“Heredity”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Modern Data</vt:lpstr>
      <vt:lpstr>PowerPoint Presentation</vt:lpstr>
      <vt:lpstr>Overall sample sizes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Fisher developed mathematical theory that reconciled Mendel’s work with Galton and Pearson’s correlations</vt:lpstr>
      <vt:lpstr>PowerPoint Presentation</vt:lpstr>
      <vt:lpstr>PowerPoint Presentation</vt:lpstr>
      <vt:lpstr>Fisher (1918): Basic Ideas</vt:lpstr>
      <vt:lpstr>The (Really!) BIG Problem</vt:lpstr>
      <vt:lpstr>The Extended Phenotype</vt:lpstr>
      <vt:lpstr>PowerPoint Presentation</vt:lpstr>
      <vt:lpstr>Galton’s Solution:</vt:lpstr>
      <vt:lpstr>One (?ideal) solution</vt:lpstr>
      <vt:lpstr>PowerPoint Presentation</vt:lpstr>
      <vt:lpstr>PowerPoint Presentation</vt:lpstr>
      <vt:lpstr>PowerPoint Presentation</vt:lpstr>
      <vt:lpstr>PowerPoint Presentation</vt:lpstr>
      <vt:lpstr>But separated MZs are rare</vt:lpstr>
      <vt:lpstr>An easier alternative:</vt:lpstr>
      <vt:lpstr>PowerPoint Presentation</vt:lpstr>
      <vt:lpstr>Twin correlations for total mole count</vt:lpstr>
      <vt:lpstr>Three scenarios</vt:lpstr>
      <vt:lpstr>PowerPoint Presentation</vt:lpstr>
      <vt:lpstr>Structural equation modeling</vt:lpstr>
      <vt:lpstr>PowerPoint Presentation</vt:lpstr>
      <vt:lpstr>Path diagram for the effects of genes and environment on phenotype</vt:lpstr>
      <vt:lpstr> </vt:lpstr>
      <vt:lpstr>PowerPoint Presentation</vt:lpstr>
      <vt:lpstr>PowerPoint Presentation</vt:lpstr>
      <vt:lpstr>Genetic variation in developmental change: time series with common genes and time-specific environmental “innovations”</vt:lpstr>
      <vt:lpstr>PowerPoint Presentation</vt:lpstr>
      <vt:lpstr>Finding the genes - association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Polygenic Risk Scores</vt:lpstr>
      <vt:lpstr>PowerPoint Presentation</vt:lpstr>
      <vt:lpstr>PowerPoint Presentation</vt:lpstr>
      <vt:lpstr>A Basic Model</vt:lpstr>
      <vt:lpstr>GxE Interaction and Correlation</vt:lpstr>
      <vt:lpstr>PowerPoint Presentation</vt:lpstr>
      <vt:lpstr>PowerPoint Presentation</vt:lpstr>
      <vt:lpstr>PowerPoint Presentation</vt:lpstr>
      <vt:lpstr>We also run two journals (1)</vt:lpstr>
      <vt:lpstr>PowerPoint Presentation</vt:lpstr>
      <vt:lpstr>How twin studies changed research agendas</vt:lpstr>
      <vt:lpstr>PowerPoint Presentation</vt:lpstr>
      <vt:lpstr>PowerPoint Presentation</vt:lpstr>
      <vt:lpstr>PowerPoint Presentation</vt:lpstr>
      <vt:lpstr>Why do we use the average sib values of   ra = 0.5 and rd = 0.25   when we can estimate the (almost) exact values for each sib pair from marker data 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Lindon Eaves</dc:creator>
  <cp:lastModifiedBy>Nick Martin</cp:lastModifiedBy>
  <cp:revision>188</cp:revision>
  <dcterms:created xsi:type="dcterms:W3CDTF">2010-01-04T17:02:45Z</dcterms:created>
  <dcterms:modified xsi:type="dcterms:W3CDTF">2018-03-05T14:59:04Z</dcterms:modified>
</cp:coreProperties>
</file>