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90" r:id="rId13"/>
    <p:sldId id="332" r:id="rId14"/>
    <p:sldId id="333" r:id="rId15"/>
    <p:sldId id="334" r:id="rId16"/>
    <p:sldId id="284" r:id="rId17"/>
    <p:sldId id="286" r:id="rId18"/>
    <p:sldId id="287" r:id="rId19"/>
    <p:sldId id="338" r:id="rId20"/>
    <p:sldId id="289" r:id="rId21"/>
    <p:sldId id="285" r:id="rId22"/>
    <p:sldId id="339" r:id="rId23"/>
    <p:sldId id="340" r:id="rId24"/>
    <p:sldId id="341" r:id="rId25"/>
    <p:sldId id="342" r:id="rId26"/>
    <p:sldId id="343" r:id="rId27"/>
    <p:sldId id="344" r:id="rId28"/>
    <p:sldId id="282" r:id="rId29"/>
    <p:sldId id="283" r:id="rId30"/>
    <p:sldId id="291" r:id="rId31"/>
    <p:sldId id="336" r:id="rId32"/>
    <p:sldId id="337" r:id="rId33"/>
    <p:sldId id="335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45" r:id="rId54"/>
    <p:sldId id="330" r:id="rId55"/>
    <p:sldId id="331" r:id="rId5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1935" autoAdjust="0"/>
  </p:normalViewPr>
  <p:slideViewPr>
    <p:cSldViewPr>
      <p:cViewPr varScale="1">
        <p:scale>
          <a:sx n="44" d="100"/>
          <a:sy n="44" d="100"/>
        </p:scale>
        <p:origin x="61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5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B4017-0332-470A-A986-F1309DAFB98F}" type="datetimeFigureOut">
              <a:rPr lang="en-US" smtClean="0"/>
              <a:pPr/>
              <a:t>3/9/2018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14179B-9CC2-4F8D-A049-CD95AB720C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90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C0770-14EC-4111-9EDC-B95A495FEADD}" type="datetimeFigureOut">
              <a:rPr lang="en-US" smtClean="0"/>
              <a:pPr/>
              <a:t>3/9/2018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13658-F43C-4EC3-911D-7A41098E48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012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913658-F43C-4EC3-911D-7A41098E483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365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F36A173-C54C-4646-8F42-7099B3B8BEC5}" type="slidenum">
              <a:rPr lang="en-US" altLang="en-US" sz="1200" baseline="0"/>
              <a:pPr eaLnBrk="1" hangingPunct="1"/>
              <a:t>10</a:t>
            </a:fld>
            <a:endParaRPr lang="en-US" altLang="en-US" sz="1200" baseline="0"/>
          </a:p>
        </p:txBody>
      </p:sp>
      <p:sp>
        <p:nvSpPr>
          <p:cNvPr id="10240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553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82533B2-6D87-40FD-B303-94B7DDC8603E}" type="slidenum">
              <a:rPr lang="en-US" altLang="en-US" sz="1200" baseline="0"/>
              <a:pPr eaLnBrk="1" hangingPunct="1"/>
              <a:t>11</a:t>
            </a:fld>
            <a:endParaRPr lang="en-US" altLang="en-US" sz="1200" baseline="0"/>
          </a:p>
        </p:txBody>
      </p:sp>
      <p:sp>
        <p:nvSpPr>
          <p:cNvPr id="1044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3335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FC5AAD8-E595-4EEC-A856-C471A1BEB17C}" type="slidenum">
              <a:rPr lang="en-US" altLang="en-US" sz="1200" baseline="0"/>
              <a:pPr eaLnBrk="1" hangingPunct="1"/>
              <a:t>12</a:t>
            </a:fld>
            <a:endParaRPr lang="en-US" altLang="en-US" sz="1200" baseline="0"/>
          </a:p>
        </p:txBody>
      </p:sp>
      <p:sp>
        <p:nvSpPr>
          <p:cNvPr id="10649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1408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FDB2CA1-806F-4F29-9D6B-8FC3641D9606}" type="slidenum">
              <a:rPr lang="en-US" altLang="en-US" sz="1200" baseline="0"/>
              <a:pPr eaLnBrk="1" hangingPunct="1"/>
              <a:t>13</a:t>
            </a:fld>
            <a:endParaRPr lang="en-US" altLang="en-US" sz="1200" baseline="0"/>
          </a:p>
        </p:txBody>
      </p:sp>
      <p:sp>
        <p:nvSpPr>
          <p:cNvPr id="10854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802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FD379D2-2968-43E0-BB7D-D519C0BADA1A}" type="slidenum">
              <a:rPr lang="en-US" altLang="en-US" sz="1200" baseline="0"/>
              <a:pPr eaLnBrk="1" hangingPunct="1"/>
              <a:t>14</a:t>
            </a:fld>
            <a:endParaRPr lang="en-US" altLang="en-US" sz="1200" baseline="0"/>
          </a:p>
        </p:txBody>
      </p:sp>
      <p:sp>
        <p:nvSpPr>
          <p:cNvPr id="11469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6890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FD379D2-2968-43E0-BB7D-D519C0BADA1A}" type="slidenum">
              <a:rPr lang="en-US" altLang="en-US" sz="1200" baseline="0"/>
              <a:pPr eaLnBrk="1" hangingPunct="1"/>
              <a:t>15</a:t>
            </a:fld>
            <a:endParaRPr lang="en-US" altLang="en-US" sz="1200" baseline="0"/>
          </a:p>
        </p:txBody>
      </p:sp>
      <p:sp>
        <p:nvSpPr>
          <p:cNvPr id="11469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1305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913658-F43C-4EC3-911D-7A41098E483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478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913658-F43C-4EC3-911D-7A41098E483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801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GRMs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913658-F43C-4EC3-911D-7A41098E483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045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GRMs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913658-F43C-4EC3-911D-7A41098E483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45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913658-F43C-4EC3-911D-7A41098E483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4344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913658-F43C-4EC3-911D-7A41098E483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345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913658-F43C-4EC3-911D-7A41098E483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00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6A245B2-EAA0-4C30-999E-C843F490C29E}" type="slidenum">
              <a:rPr lang="en-US" altLang="en-US" sz="1200" baseline="0"/>
              <a:pPr eaLnBrk="1" hangingPunct="1"/>
              <a:t>22</a:t>
            </a:fld>
            <a:endParaRPr lang="en-US" altLang="en-US" sz="1200" baseline="0"/>
          </a:p>
        </p:txBody>
      </p:sp>
      <p:sp>
        <p:nvSpPr>
          <p:cNvPr id="1167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2099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3CC6FB7-90E4-4F5B-9B5E-42D6CBC26941}" type="slidenum">
              <a:rPr lang="en-US" altLang="en-US" sz="1200" baseline="0"/>
              <a:pPr eaLnBrk="1" hangingPunct="1"/>
              <a:t>23</a:t>
            </a:fld>
            <a:endParaRPr lang="en-US" altLang="en-US" sz="1200" baseline="0"/>
          </a:p>
        </p:txBody>
      </p:sp>
      <p:sp>
        <p:nvSpPr>
          <p:cNvPr id="1187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4451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10AF9DC-1E90-4E8F-AC50-2436DF56F192}" type="slidenum">
              <a:rPr lang="en-US" altLang="en-US" sz="1200" baseline="0"/>
              <a:pPr eaLnBrk="1" hangingPunct="1"/>
              <a:t>24</a:t>
            </a:fld>
            <a:endParaRPr lang="en-US" altLang="en-US" sz="1200" baseline="0"/>
          </a:p>
        </p:txBody>
      </p:sp>
      <p:sp>
        <p:nvSpPr>
          <p:cNvPr id="12083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3348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C6FAF17-7E72-4E15-B116-712D7BD020CA}" type="slidenum">
              <a:rPr lang="en-US" altLang="en-US" sz="1200" baseline="0"/>
              <a:pPr eaLnBrk="1" hangingPunct="1"/>
              <a:t>25</a:t>
            </a:fld>
            <a:endParaRPr lang="en-US" altLang="en-US" sz="1200" baseline="0"/>
          </a:p>
        </p:txBody>
      </p:sp>
      <p:sp>
        <p:nvSpPr>
          <p:cNvPr id="12288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1309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0AF7407-E1E2-461F-914E-863101A1FBB1}" type="slidenum">
              <a:rPr lang="en-US" altLang="en-US" sz="1200" baseline="0"/>
              <a:pPr eaLnBrk="1" hangingPunct="1"/>
              <a:t>26</a:t>
            </a:fld>
            <a:endParaRPr lang="en-US" altLang="en-US" sz="1200" baseline="0"/>
          </a:p>
        </p:txBody>
      </p:sp>
      <p:sp>
        <p:nvSpPr>
          <p:cNvPr id="1249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8275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C70F3F7-0EC0-42FD-AFBF-7C09CA0D8F4C}" type="slidenum">
              <a:rPr lang="en-US" altLang="en-US" sz="1200" baseline="0"/>
              <a:pPr eaLnBrk="1" hangingPunct="1"/>
              <a:t>27</a:t>
            </a:fld>
            <a:endParaRPr lang="en-US" altLang="en-US" sz="1200" baseline="0"/>
          </a:p>
        </p:txBody>
      </p:sp>
      <p:sp>
        <p:nvSpPr>
          <p:cNvPr id="12697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2964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>
              <a:latin typeface="Arial Unicode MS" panose="020B0604020202020204" pitchFamily="34" charset="-128"/>
            </a:endParaRPr>
          </a:p>
          <a:p>
            <a:endParaRPr lang="en-AU" altLang="en-US" smtClean="0">
              <a:latin typeface="Arial Unicode MS" panose="020B0604020202020204" pitchFamily="34" charset="-128"/>
            </a:endParaRPr>
          </a:p>
        </p:txBody>
      </p:sp>
      <p:sp>
        <p:nvSpPr>
          <p:cNvPr id="1310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74CB848-8C12-4B65-8D8C-586B3996B97C}" type="slidenum">
              <a:rPr lang="en-US" altLang="en-US" sz="1200" baseline="0"/>
              <a:pPr eaLnBrk="1" hangingPunct="1"/>
              <a:t>28</a:t>
            </a:fld>
            <a:endParaRPr lang="en-US" altLang="en-US" sz="1200" baseline="0"/>
          </a:p>
        </p:txBody>
      </p:sp>
    </p:spTree>
    <p:extLst>
      <p:ext uri="{BB962C8B-B14F-4D97-AF65-F5344CB8AC3E}">
        <p14:creationId xmlns:p14="http://schemas.microsoft.com/office/powerpoint/2010/main" val="268094170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D01CA58-8426-4F70-8570-4D6A2355D116}" type="slidenum">
              <a:rPr lang="en-US" altLang="en-US" sz="1200" baseline="0"/>
              <a:pPr eaLnBrk="1" hangingPunct="1"/>
              <a:t>29</a:t>
            </a:fld>
            <a:endParaRPr lang="en-US" altLang="en-US" sz="1200" baseline="0"/>
          </a:p>
        </p:txBody>
      </p:sp>
      <p:sp>
        <p:nvSpPr>
          <p:cNvPr id="13312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771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D9DC576-7117-43E8-9F4D-65C15256D9B6}" type="slidenum">
              <a:rPr lang="en-US" altLang="en-US" sz="1200" baseline="0"/>
              <a:pPr eaLnBrk="1" hangingPunct="1"/>
              <a:t>3</a:t>
            </a:fld>
            <a:endParaRPr lang="en-US" altLang="en-US" sz="1200" baseline="0"/>
          </a:p>
        </p:txBody>
      </p:sp>
      <p:sp>
        <p:nvSpPr>
          <p:cNvPr id="8806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24341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67B57-27B8-4376-857A-43B3434F20D1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19578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Flexibility was the chief design consideration—bringing</a:t>
            </a:r>
            <a:r>
              <a:rPr lang="en-US" baseline="0" dirty="0" smtClean="0"/>
              <a:t> the flexibility and generality of OpenMx to data-analysis problems involving GRMs.</a:t>
            </a:r>
            <a:r>
              <a:rPr lang="en-US" dirty="0" smtClean="0"/>
              <a:t>  Simple GREML-type models should be done in GCTA,</a:t>
            </a:r>
            <a:r>
              <a:rPr lang="en-US" baseline="0" dirty="0" smtClean="0"/>
              <a:t> because GCTA is optimized for the purpose.  Not much point using OpenMx for things that GCTA can do, and more quickly.</a:t>
            </a:r>
          </a:p>
          <a:p>
            <a:endParaRPr lang="en-US" baseline="0" dirty="0" smtClean="0"/>
          </a:p>
          <a:p>
            <a:r>
              <a:rPr lang="en-US" dirty="0" smtClean="0"/>
              <a:t>For instance, GREML enables</a:t>
            </a:r>
            <a:r>
              <a:rPr lang="en-US" baseline="0" dirty="0" smtClean="0"/>
              <a:t> a quite flexible, albeit computationally inefficient, way of doing multilevel analyses in OpenMx.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67B57-27B8-4376-857A-43B3434F20D1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20202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‘V’ matrix can be sparse,</a:t>
            </a:r>
            <a:r>
              <a:rPr lang="en-US" baseline="0" dirty="0" smtClean="0"/>
              <a:t> but at present, OpenMx doesn’t know how to internally represent it as a sparse matrix w/r/t storage and operations.  Parameters in ‘V’ are variance components, genetic correlations, etc., though the choice of parameterization is entirely up to you.  Random effects, including residual, assumed to be normal.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67B57-27B8-4376-857A-43B3434F20D1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55102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Analytic</a:t>
            </a:r>
            <a:r>
              <a:rPr lang="en-US" baseline="0" dirty="0" smtClean="0"/>
              <a:t> derivatives of the restricted </a:t>
            </a:r>
            <a:r>
              <a:rPr lang="en-US" baseline="0" dirty="0" err="1" smtClean="0"/>
              <a:t>loglikelihood</a:t>
            </a:r>
            <a:r>
              <a:rPr lang="en-US" baseline="0" dirty="0" smtClean="0"/>
              <a:t> can be used to speed up optimization (evaluating the </a:t>
            </a:r>
            <a:r>
              <a:rPr lang="en-US" baseline="0" dirty="0" err="1" smtClean="0"/>
              <a:t>fitfunction</a:t>
            </a:r>
            <a:r>
              <a:rPr lang="en-US" baseline="0" dirty="0" smtClean="0"/>
              <a:t> is costly).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67B57-27B8-4376-857A-43B3434F20D1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5899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67B57-27B8-4376-857A-43B3434F20D1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55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276F5E3-EE84-4A98-8200-7DD4AC940CBB}" type="slidenum">
              <a:rPr lang="en-US" altLang="en-US" sz="1200" baseline="0"/>
              <a:pPr eaLnBrk="1" hangingPunct="1"/>
              <a:t>4</a:t>
            </a:fld>
            <a:endParaRPr lang="en-US" altLang="en-US" sz="1200" baseline="0"/>
          </a:p>
        </p:txBody>
      </p:sp>
      <p:sp>
        <p:nvSpPr>
          <p:cNvPr id="9011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331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D4270D7-CE26-48EE-A4A6-F81870AFD0A5}" type="slidenum">
              <a:rPr lang="en-US" altLang="en-US" sz="1200" baseline="0"/>
              <a:pPr eaLnBrk="1" hangingPunct="1"/>
              <a:t>5</a:t>
            </a:fld>
            <a:endParaRPr lang="en-US" altLang="en-US" sz="1200" baseline="0"/>
          </a:p>
        </p:txBody>
      </p:sp>
      <p:sp>
        <p:nvSpPr>
          <p:cNvPr id="921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401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1F180D9-EBB9-4479-AC95-086866DFC270}" type="slidenum">
              <a:rPr lang="en-US" altLang="en-US" sz="1200" baseline="0"/>
              <a:pPr eaLnBrk="1" hangingPunct="1"/>
              <a:t>6</a:t>
            </a:fld>
            <a:endParaRPr lang="en-US" altLang="en-US" sz="1200" baseline="0"/>
          </a:p>
        </p:txBody>
      </p:sp>
      <p:sp>
        <p:nvSpPr>
          <p:cNvPr id="942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0696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20DDCF8-5808-435A-8A2E-DCA37B6B6EB6}" type="slidenum">
              <a:rPr lang="en-US" altLang="en-US" sz="1200" baseline="0"/>
              <a:pPr eaLnBrk="1" hangingPunct="1"/>
              <a:t>7</a:t>
            </a:fld>
            <a:endParaRPr lang="en-US" altLang="en-US" sz="1200" baseline="0"/>
          </a:p>
        </p:txBody>
      </p:sp>
      <p:sp>
        <p:nvSpPr>
          <p:cNvPr id="9625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3402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D9E0F51-6E1F-4D31-AD31-A56FBBB56597}" type="slidenum">
              <a:rPr lang="en-US" altLang="en-US" sz="1200" baseline="0"/>
              <a:pPr eaLnBrk="1" hangingPunct="1"/>
              <a:t>8</a:t>
            </a:fld>
            <a:endParaRPr lang="en-US" altLang="en-US" sz="1200" baseline="0"/>
          </a:p>
        </p:txBody>
      </p:sp>
      <p:sp>
        <p:nvSpPr>
          <p:cNvPr id="9830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9316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3925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F8F1264-BDB5-45EB-A2BD-A8F5CFA683D2}" type="slidenum">
              <a:rPr lang="en-US" altLang="en-US" sz="1200" baseline="0"/>
              <a:pPr eaLnBrk="1" hangingPunct="1"/>
              <a:t>9</a:t>
            </a:fld>
            <a:endParaRPr lang="en-US" altLang="en-US" sz="1200" baseline="0"/>
          </a:p>
        </p:txBody>
      </p:sp>
      <p:sp>
        <p:nvSpPr>
          <p:cNvPr id="10035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06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9958-A96C-42D7-940B-F0BF306147EA}" type="datetime1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C841-AAE2-4559-BFDF-92C2C63331EE}" type="datetime1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12E6B-13A1-43F4-827C-44C0386839D3}" type="datetime1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4AD2-DA72-4482-A533-2F234F7234D4}" type="datetime1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0A31-A6CD-4882-8D89-DDF21D73E7CE}" type="datetime1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A0B2C-B243-4D29-9CC4-9E5DFEE19BF9}" type="datetime1">
              <a:rPr lang="en-US" smtClean="0"/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FF264-2EEC-4D0D-8DE2-70E178814F9F}" type="datetime1">
              <a:rPr lang="en-US" smtClean="0"/>
              <a:t>3/9/2018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9319-38B4-4B62-B87F-3D3307408A21}" type="datetime1">
              <a:rPr lang="en-US" smtClean="0"/>
              <a:t>3/9/2018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D6DD-27E9-4D08-B900-DB17EA03241B}" type="datetime1">
              <a:rPr lang="en-US" smtClean="0"/>
              <a:t>3/9/2018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7178E-1BF3-4980-B516-0FC5815190E1}" type="datetime1">
              <a:rPr lang="en-US" smtClean="0"/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FB0-BD51-447B-BA85-BE4B1C8390A9}" type="datetime1">
              <a:rPr lang="en-US" smtClean="0"/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2F4E1-0830-4873-8B3B-75BC249BBB09}" type="datetime1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B823F-2D88-4D84-8477-D438A06C6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7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29.png"/><Relationship Id="rId9" Type="http://schemas.openxmlformats.org/officeDocument/2006/relationships/image" Target="../media/image24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hyperlink" Target="https://gitlab.gwdg.de/beate.stpourcain/gsem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2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2.w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35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3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38.wmf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1619250"/>
          </a:xfrm>
        </p:spPr>
        <p:txBody>
          <a:bodyPr/>
          <a:lstStyle/>
          <a:p>
            <a:r>
              <a:rPr lang="en-US" dirty="0" smtClean="0"/>
              <a:t>GREML: Heritability Estimation Using Genomic Data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Rob Kirkpatrick &amp; Matt Keller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March 9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, 2018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7" name="Picture 13" descr="Screen Shot 2012-06-17 at 3.56.3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050" y="5041900"/>
            <a:ext cx="6985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8114" name="Text Box 2"/>
          <p:cNvSpPr txBox="1">
            <a:spLocks noChangeArrowheads="1"/>
          </p:cNvSpPr>
          <p:nvPr/>
        </p:nvSpPr>
        <p:spPr bwMode="auto">
          <a:xfrm>
            <a:off x="0" y="1990725"/>
            <a:ext cx="9144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Wingdings" charset="0"/>
              <a:buNone/>
              <a:defRPr/>
            </a:pPr>
            <a:endParaRPr lang="en-US" sz="3000" baseline="0" smtClean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Wingdings" charset="0"/>
              <a:buNone/>
              <a:defRPr/>
            </a:pPr>
            <a:endParaRPr lang="en-US" sz="3000" baseline="0" smtClean="0">
              <a:latin typeface="Times New Roman" charset="0"/>
            </a:endParaRPr>
          </a:p>
        </p:txBody>
      </p:sp>
      <p:sp>
        <p:nvSpPr>
          <p:cNvPr id="101379" name="TextBox 11"/>
          <p:cNvSpPr txBox="1">
            <a:spLocks noChangeArrowheads="1"/>
          </p:cNvSpPr>
          <p:nvPr/>
        </p:nvSpPr>
        <p:spPr bwMode="auto">
          <a:xfrm>
            <a:off x="171450" y="4616450"/>
            <a:ext cx="3695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aseline="0"/>
              <a:t>(the slope of the regression is an estimate of h</a:t>
            </a:r>
            <a:r>
              <a:rPr lang="en-US" altLang="en-US" sz="2000"/>
              <a:t>2</a:t>
            </a:r>
            <a:r>
              <a:rPr lang="en-US" altLang="en-US" sz="2000" baseline="0"/>
              <a:t>)</a:t>
            </a:r>
          </a:p>
        </p:txBody>
      </p:sp>
      <p:pic>
        <p:nvPicPr>
          <p:cNvPr id="101380" name="Picture 12" descr="Screen Shot 2012-06-17 at 3.55.04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282700"/>
            <a:ext cx="3211513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1" name="Picture 14" descr="Screen Shot 2012-06-17 at 3.56.32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300" y="2730500"/>
            <a:ext cx="7493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2" name="Picture 16" descr="Screen Shot 2012-06-17 at 4.31.10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950" y="1193800"/>
            <a:ext cx="4276725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3" name="Picture 8" descr="Screen Shot 2012-06-17 at 4.32.08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825" y="1231900"/>
            <a:ext cx="4440238" cy="396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84" name="Rectangle 4"/>
          <p:cNvSpPr>
            <a:spLocks noChangeArrowheads="1"/>
          </p:cNvSpPr>
          <p:nvPr/>
        </p:nvSpPr>
        <p:spPr bwMode="auto">
          <a:xfrm>
            <a:off x="203200" y="112713"/>
            <a:ext cx="8751888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400" baseline="0">
                <a:solidFill>
                  <a:srgbClr val="0C0EE4"/>
                </a:solidFill>
              </a:rPr>
              <a:t>Regression estimates of h</a:t>
            </a:r>
            <a:r>
              <a:rPr lang="en-US" altLang="en-US" sz="4400">
                <a:solidFill>
                  <a:srgbClr val="0C0EE4"/>
                </a:solidFill>
              </a:rPr>
              <a:t>2</a:t>
            </a:r>
            <a:endParaRPr lang="en-US" altLang="en-US" sz="4400" baseline="-25000">
              <a:solidFill>
                <a:srgbClr val="0C0EE4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15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5" name="Picture 13" descr="Screen Shot 2012-06-17 at 3.56.3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050" y="5041900"/>
            <a:ext cx="6985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8114" name="Text Box 2"/>
          <p:cNvSpPr txBox="1">
            <a:spLocks noChangeArrowheads="1"/>
          </p:cNvSpPr>
          <p:nvPr/>
        </p:nvSpPr>
        <p:spPr bwMode="auto">
          <a:xfrm>
            <a:off x="0" y="1990725"/>
            <a:ext cx="9144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Wingdings" charset="0"/>
              <a:buNone/>
              <a:defRPr/>
            </a:pPr>
            <a:endParaRPr lang="en-US" sz="3000" baseline="0" smtClean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Wingdings" charset="0"/>
              <a:buNone/>
              <a:defRPr/>
            </a:pPr>
            <a:endParaRPr lang="en-US" sz="3000" baseline="0" smtClean="0">
              <a:latin typeface="Times New Roman" charset="0"/>
            </a:endParaRPr>
          </a:p>
        </p:txBody>
      </p:sp>
      <p:sp>
        <p:nvSpPr>
          <p:cNvPr id="103427" name="TextBox 11"/>
          <p:cNvSpPr txBox="1">
            <a:spLocks noChangeArrowheads="1"/>
          </p:cNvSpPr>
          <p:nvPr/>
        </p:nvSpPr>
        <p:spPr bwMode="auto">
          <a:xfrm>
            <a:off x="171450" y="4616450"/>
            <a:ext cx="3695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aseline="0"/>
              <a:t>(the slope of the regression is an estimate of h</a:t>
            </a:r>
            <a:r>
              <a:rPr lang="en-US" altLang="en-US" sz="2000"/>
              <a:t>2</a:t>
            </a:r>
            <a:r>
              <a:rPr lang="en-US" altLang="en-US" sz="2000" baseline="0"/>
              <a:t>)</a:t>
            </a:r>
          </a:p>
        </p:txBody>
      </p:sp>
      <p:pic>
        <p:nvPicPr>
          <p:cNvPr id="103428" name="Picture 12" descr="Screen Shot 2012-06-17 at 3.55.04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282700"/>
            <a:ext cx="3211513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29" name="Picture 14" descr="Screen Shot 2012-06-17 at 3.56.32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300" y="2730500"/>
            <a:ext cx="7493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30" name="Picture 16" descr="Screen Shot 2012-06-17 at 4.31.10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950" y="1193800"/>
            <a:ext cx="4276725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31" name="Picture 9" descr="Screen Shot 2012-06-17 at 4.42.43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463" y="1181100"/>
            <a:ext cx="4265612" cy="394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32" name="Rectangle 4"/>
          <p:cNvSpPr>
            <a:spLocks noChangeArrowheads="1"/>
          </p:cNvSpPr>
          <p:nvPr/>
        </p:nvSpPr>
        <p:spPr bwMode="auto">
          <a:xfrm>
            <a:off x="203200" y="112713"/>
            <a:ext cx="8751888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400" baseline="0">
                <a:solidFill>
                  <a:srgbClr val="0C0EE4"/>
                </a:solidFill>
              </a:rPr>
              <a:t>Regression estimates of h</a:t>
            </a:r>
            <a:r>
              <a:rPr lang="en-US" altLang="en-US" sz="4400">
                <a:solidFill>
                  <a:srgbClr val="0C0EE4"/>
                </a:solidFill>
              </a:rPr>
              <a:t>2</a:t>
            </a:r>
            <a:r>
              <a:rPr lang="en-US" altLang="en-US" sz="4400" baseline="-25000">
                <a:solidFill>
                  <a:srgbClr val="0C0EE4"/>
                </a:solidFill>
              </a:rPr>
              <a:t>snp</a:t>
            </a:r>
          </a:p>
        </p:txBody>
      </p:sp>
      <p:cxnSp>
        <p:nvCxnSpPr>
          <p:cNvPr id="103433" name="Straight Connector 10"/>
          <p:cNvCxnSpPr>
            <a:cxnSpLocks noChangeShapeType="1"/>
          </p:cNvCxnSpPr>
          <p:nvPr/>
        </p:nvCxnSpPr>
        <p:spPr bwMode="auto">
          <a:xfrm flipV="1">
            <a:off x="4914900" y="2903538"/>
            <a:ext cx="3840163" cy="1905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4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3"/>
          <p:cNvSpPr>
            <a:spLocks noChangeArrowheads="1"/>
          </p:cNvSpPr>
          <p:nvPr/>
        </p:nvSpPr>
        <p:spPr bwMode="auto">
          <a:xfrm>
            <a:off x="0" y="795338"/>
            <a:ext cx="9144000" cy="602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609600" indent="-609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9300" indent="-2921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en-US" u="sng" baseline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If close relatives included </a:t>
            </a:r>
            <a:r>
              <a:rPr lang="en-US" altLang="en-US" baseline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(e.g., sibs), h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altLang="en-US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snp</a:t>
            </a:r>
            <a:r>
              <a:rPr lang="en-US" altLang="en-US" baseline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baseline="0">
                <a:effectLst>
                  <a:outerShdw blurRad="38100" dist="38100" dir="2700000" algn="tl">
                    <a:srgbClr val="C0C0C0"/>
                  </a:outerShdw>
                </a:effectLst>
                <a:ea typeface="MS Gothic" panose="020B0609070205080204" pitchFamily="49" charset="-128"/>
              </a:rPr>
              <a:t>≅</a:t>
            </a:r>
            <a:r>
              <a:rPr lang="en-US" altLang="en-US" baseline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h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altLang="en-US" baseline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estimated from a family-based method, because great influence of extreme pihats. Interpret h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altLang="en-US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snp</a:t>
            </a:r>
            <a:r>
              <a:rPr lang="en-US" altLang="en-US" baseline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as from these designs.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en-US" u="sng" baseline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If use ‘</a:t>
            </a:r>
            <a:r>
              <a:rPr lang="en-US" altLang="ja-JP" u="sng" baseline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unrelateds</a:t>
            </a:r>
            <a:r>
              <a:rPr lang="en-US" altLang="en-US" u="sng" baseline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’</a:t>
            </a:r>
            <a:r>
              <a:rPr lang="en-US" altLang="ja-JP" u="sng" baseline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ja-JP" baseline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(e.g., pihat &lt; .05):</a:t>
            </a:r>
          </a:p>
          <a:p>
            <a:pPr lvl="1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en-US" baseline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h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altLang="en-US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snp</a:t>
            </a:r>
            <a:r>
              <a:rPr lang="en-US" altLang="en-US" baseline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= proportion of V</a:t>
            </a:r>
            <a:r>
              <a:rPr lang="en-US" altLang="en-US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</a:t>
            </a:r>
            <a:r>
              <a:rPr lang="en-US" altLang="en-US" baseline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due to V</a:t>
            </a:r>
            <a:r>
              <a:rPr lang="en-US" altLang="en-US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en-US" altLang="en-US" baseline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captured by SNPs. Upper bound % V</a:t>
            </a:r>
            <a:r>
              <a:rPr lang="en-US" altLang="en-US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</a:t>
            </a:r>
            <a:r>
              <a:rPr lang="en-US" altLang="en-US" baseline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GWAS can detect</a:t>
            </a:r>
          </a:p>
          <a:p>
            <a:pPr lvl="1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en-US" baseline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Gives idea of the aggregate importance of CVs tagged by SNPs</a:t>
            </a:r>
          </a:p>
          <a:p>
            <a:pPr lvl="1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en-US" baseline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By not using relatives who also share environmental effects: </a:t>
            </a:r>
            <a:r>
              <a:rPr lang="en-US" altLang="en-US" sz="2400" baseline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(a) V</a:t>
            </a:r>
            <a:r>
              <a:rPr lang="en-US" altLang="en-US" sz="2400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en-US" altLang="en-US" sz="2400" baseline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estimate 'uncontaminated' by V</a:t>
            </a:r>
            <a:r>
              <a:rPr lang="en-US" altLang="en-US" sz="2400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</a:t>
            </a:r>
            <a:r>
              <a:rPr lang="en-US" altLang="en-US" sz="2400" baseline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&amp; V</a:t>
            </a:r>
            <a:r>
              <a:rPr lang="en-US" altLang="en-US" sz="2400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NA;</a:t>
            </a:r>
            <a:r>
              <a:rPr lang="en-US" altLang="en-US" sz="2400" baseline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(b) does not rely on family study assumptions (e.g., r(MZ) &gt; r(DZ) for only genetic reasons)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</a:pPr>
            <a:endParaRPr lang="en-US" altLang="en-US" sz="3200" baseline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05474" name="Rectangle 4"/>
          <p:cNvSpPr>
            <a:spLocks noChangeArrowheads="1"/>
          </p:cNvSpPr>
          <p:nvPr/>
        </p:nvSpPr>
        <p:spPr bwMode="auto">
          <a:xfrm>
            <a:off x="0" y="11113"/>
            <a:ext cx="91440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3600" baseline="0">
                <a:solidFill>
                  <a:srgbClr val="0C0EE4"/>
                </a:solidFill>
              </a:rPr>
              <a:t>Interpreting h</a:t>
            </a:r>
            <a:r>
              <a:rPr lang="en-US" altLang="en-US" sz="3600">
                <a:solidFill>
                  <a:srgbClr val="0C0EE4"/>
                </a:solidFill>
              </a:rPr>
              <a:t>2</a:t>
            </a:r>
            <a:r>
              <a:rPr lang="en-US" altLang="en-US" sz="3600" baseline="0">
                <a:solidFill>
                  <a:srgbClr val="0C0EE4"/>
                </a:solidFill>
              </a:rPr>
              <a:t> estimated from SNPs (h</a:t>
            </a:r>
            <a:r>
              <a:rPr lang="en-US" altLang="en-US" sz="3600">
                <a:solidFill>
                  <a:srgbClr val="0C0EE4"/>
                </a:solidFill>
              </a:rPr>
              <a:t>2</a:t>
            </a:r>
            <a:r>
              <a:rPr lang="en-US" altLang="en-US" sz="3600" baseline="-25000">
                <a:solidFill>
                  <a:srgbClr val="0C0EE4"/>
                </a:solidFill>
              </a:rPr>
              <a:t>snp</a:t>
            </a:r>
            <a:r>
              <a:rPr lang="en-US" altLang="en-US" sz="3600" baseline="0">
                <a:solidFill>
                  <a:srgbClr val="0C0EE4"/>
                </a:solidFill>
              </a:rPr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79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3"/>
          <p:cNvSpPr>
            <a:spLocks noChangeArrowheads="1"/>
          </p:cNvSpPr>
          <p:nvPr/>
        </p:nvSpPr>
        <p:spPr bwMode="auto">
          <a:xfrm>
            <a:off x="0" y="1125538"/>
            <a:ext cx="9144000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endParaRPr lang="en-US" sz="3200" baseline="0" dirty="0">
              <a:effectLst>
                <a:outerShdw blurRad="38100" dist="38100" dir="2700000" algn="tl">
                  <a:srgbClr val="DDDDDD"/>
                </a:outerShdw>
              </a:effectLst>
              <a:latin typeface="Times New Roman" pitchFamily="-1" charset="0"/>
              <a:ea typeface="+mn-ea"/>
            </a:endParaRPr>
          </a:p>
        </p:txBody>
      </p:sp>
      <p:sp>
        <p:nvSpPr>
          <p:cNvPr id="107522" name="Rectangle 4"/>
          <p:cNvSpPr>
            <a:spLocks noChangeArrowheads="1"/>
          </p:cNvSpPr>
          <p:nvPr/>
        </p:nvSpPr>
        <p:spPr bwMode="auto">
          <a:xfrm>
            <a:off x="0" y="150813"/>
            <a:ext cx="914400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400" baseline="0">
                <a:solidFill>
                  <a:srgbClr val="0C0EE4"/>
                </a:solidFill>
              </a:rPr>
              <a:t>Comparison of approaches for estimating h</a:t>
            </a:r>
            <a:r>
              <a:rPr lang="en-US" altLang="en-US" sz="4400">
                <a:solidFill>
                  <a:srgbClr val="0C0EE4"/>
                </a:solidFill>
              </a:rPr>
              <a:t>2</a:t>
            </a:r>
            <a:r>
              <a:rPr lang="en-US" altLang="en-US" sz="4400" baseline="-25000">
                <a:solidFill>
                  <a:srgbClr val="0C0EE4"/>
                </a:solidFill>
              </a:rPr>
              <a:t>snp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1414463"/>
          <a:ext cx="9144000" cy="1609725"/>
        </p:xfrm>
        <a:graphic>
          <a:graphicData uri="http://schemas.openxmlformats.org/drawingml/2006/table">
            <a:tbl>
              <a:tblPr/>
              <a:tblGrid>
                <a:gridCol w="2628900"/>
                <a:gridCol w="2921000"/>
                <a:gridCol w="3594100"/>
              </a:tblGrid>
              <a:tr h="64038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APPROACH (METHOD)</a:t>
                      </a:r>
                    </a:p>
                  </a:txBody>
                  <a:tcPr marT="45748" marB="457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ADVANTAGES</a:t>
                      </a:r>
                    </a:p>
                  </a:txBody>
                  <a:tcPr marT="45748" marB="457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DISADVANTAGES</a:t>
                      </a:r>
                    </a:p>
                  </a:txBody>
                  <a:tcPr marT="45748" marB="457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34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HE-regression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/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48" marB="457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Fast. Point estimates usually unbiased</a:t>
                      </a:r>
                    </a:p>
                  </a:txBody>
                  <a:tcPr marT="45748" marB="457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Large SEs (~30% larger than REML).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SE estimates biased.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Limited model building.</a:t>
                      </a:r>
                    </a:p>
                  </a:txBody>
                  <a:tcPr marT="45748" marB="4574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31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3"/>
          <p:cNvSpPr>
            <a:spLocks noChangeArrowheads="1"/>
          </p:cNvSpPr>
          <p:nvPr/>
        </p:nvSpPr>
        <p:spPr bwMode="auto">
          <a:xfrm>
            <a:off x="0" y="1125538"/>
            <a:ext cx="9144000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endParaRPr lang="en-US" sz="3200" baseline="0" dirty="0">
              <a:effectLst>
                <a:outerShdw blurRad="38100" dist="38100" dir="2700000" algn="tl">
                  <a:srgbClr val="DDDDDD"/>
                </a:outerShdw>
              </a:effectLst>
              <a:latin typeface="Times New Roman" pitchFamily="-1" charset="0"/>
              <a:ea typeface="+mn-ea"/>
            </a:endParaRPr>
          </a:p>
        </p:txBody>
      </p:sp>
      <p:sp>
        <p:nvSpPr>
          <p:cNvPr id="113666" name="Rectangle 4"/>
          <p:cNvSpPr>
            <a:spLocks noChangeArrowheads="1"/>
          </p:cNvSpPr>
          <p:nvPr/>
        </p:nvSpPr>
        <p:spPr bwMode="auto">
          <a:xfrm>
            <a:off x="0" y="150813"/>
            <a:ext cx="914400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400" baseline="0">
                <a:solidFill>
                  <a:srgbClr val="0C0EE4"/>
                </a:solidFill>
              </a:rPr>
              <a:t>Comparison of approaches for estimating h</a:t>
            </a:r>
            <a:r>
              <a:rPr lang="en-US" altLang="en-US" sz="4400">
                <a:solidFill>
                  <a:srgbClr val="0C0EE4"/>
                </a:solidFill>
              </a:rPr>
              <a:t>2</a:t>
            </a:r>
            <a:r>
              <a:rPr lang="en-US" altLang="en-US" sz="4400" baseline="-25000">
                <a:solidFill>
                  <a:srgbClr val="0C0EE4"/>
                </a:solidFill>
              </a:rPr>
              <a:t>snp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1414463"/>
          <a:ext cx="9144000" cy="2991120"/>
        </p:xfrm>
        <a:graphic>
          <a:graphicData uri="http://schemas.openxmlformats.org/drawingml/2006/table">
            <a:tbl>
              <a:tblPr/>
              <a:tblGrid>
                <a:gridCol w="2628900"/>
                <a:gridCol w="2921000"/>
                <a:gridCol w="3594100"/>
              </a:tblGrid>
              <a:tr h="64008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APPROACH (METHOD)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ADVANTAGES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DISADVANTAGES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84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HE-regression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/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Fast. Point estimates usually unbiased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Large SEs (~30% larger than REML).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SE estimates biased.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Limited model building.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218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LD-score 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regression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Requires only summary statistics; mostly robust to stratification/relatedness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Does not give good estimates of variance due to rare CVs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048000"/>
            <a:ext cx="1285076" cy="128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60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3"/>
          <p:cNvSpPr>
            <a:spLocks noChangeArrowheads="1"/>
          </p:cNvSpPr>
          <p:nvPr/>
        </p:nvSpPr>
        <p:spPr bwMode="auto">
          <a:xfrm>
            <a:off x="0" y="1125538"/>
            <a:ext cx="9144000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endParaRPr lang="en-US" sz="3200" baseline="0" dirty="0">
              <a:effectLst>
                <a:outerShdw blurRad="38100" dist="38100" dir="2700000" algn="tl">
                  <a:srgbClr val="DDDDDD"/>
                </a:outerShdw>
              </a:effectLst>
              <a:latin typeface="Times New Roman" pitchFamily="-1" charset="0"/>
              <a:ea typeface="+mn-ea"/>
            </a:endParaRPr>
          </a:p>
        </p:txBody>
      </p:sp>
      <p:sp>
        <p:nvSpPr>
          <p:cNvPr id="113666" name="Rectangle 4"/>
          <p:cNvSpPr>
            <a:spLocks noChangeArrowheads="1"/>
          </p:cNvSpPr>
          <p:nvPr/>
        </p:nvSpPr>
        <p:spPr bwMode="auto">
          <a:xfrm>
            <a:off x="0" y="150813"/>
            <a:ext cx="914400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400" baseline="0">
                <a:solidFill>
                  <a:srgbClr val="0C0EE4"/>
                </a:solidFill>
              </a:rPr>
              <a:t>Comparison of approaches for estimating h</a:t>
            </a:r>
            <a:r>
              <a:rPr lang="en-US" altLang="en-US" sz="4400">
                <a:solidFill>
                  <a:srgbClr val="0C0EE4"/>
                </a:solidFill>
              </a:rPr>
              <a:t>2</a:t>
            </a:r>
            <a:r>
              <a:rPr lang="en-US" altLang="en-US" sz="4400" baseline="-25000">
                <a:solidFill>
                  <a:srgbClr val="0C0EE4"/>
                </a:solidFill>
              </a:rPr>
              <a:t>snp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1414463"/>
          <a:ext cx="9144000" cy="4373303"/>
        </p:xfrm>
        <a:graphic>
          <a:graphicData uri="http://schemas.openxmlformats.org/drawingml/2006/table">
            <a:tbl>
              <a:tblPr/>
              <a:tblGrid>
                <a:gridCol w="2628900"/>
                <a:gridCol w="2921000"/>
                <a:gridCol w="3594100"/>
              </a:tblGrid>
              <a:tr h="64008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APPROACH (METHOD)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ADVANTAGES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DISADVANTAGES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84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HE-regression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/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Fast. Point estimates usually unbiased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Large SEs (~30% larger than REML).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SE estimates biased.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Limited model building.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218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LD-score 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regression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Requires only summary statistics; mostly robust to stratification/relatedness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Does not give good estimates of variance due to rare CVs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218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GREML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(e.g., GCTA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Point estimates &amp; SEs usually unbiased. Well maintained &amp; easy to use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Limited model-building (e.g., no nonlinear constraints).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048000"/>
            <a:ext cx="1285076" cy="1285076"/>
          </a:xfrm>
          <a:prstGeom prst="rect">
            <a:avLst/>
          </a:prstGeom>
        </p:spPr>
      </p:pic>
      <p:pic>
        <p:nvPicPr>
          <p:cNvPr id="7" name="Picture 4" descr="Screen Shot 2017-03-08 at 12.58.34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338" y="4419600"/>
            <a:ext cx="989012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843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805660"/>
            <a:ext cx="8229600" cy="1143000"/>
          </a:xfrm>
        </p:spPr>
        <p:txBody>
          <a:bodyPr/>
          <a:lstStyle/>
          <a:p>
            <a:r>
              <a:rPr lang="en-US" dirty="0" smtClean="0"/>
              <a:t>II.  Genomic Relatedness Matrices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1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2" descr="C:\Work\Fall 2015 semester\AGES\session pres\prep\AGES2015_draft3_Page_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7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 descr="C:\Work\Fall 2015 semester\AGES\session pres\prep\AGES2015_draft2_Page_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61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1" name="Picture 3" descr="C:\Work\Fall 2015 semester\AGES\session pres\prep\AGES2015_draft2_Page_0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7" y="0"/>
            <a:ext cx="9142413" cy="6856413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5521146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However, there will be variance around these expectations. We will use this variance to get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leverage</a:t>
            </a:r>
            <a:r>
              <a:rPr lang="en-US" sz="2400" dirty="0" smtClean="0"/>
              <a:t> on estimating </a:t>
            </a:r>
            <a:r>
              <a:rPr lang="en-US" sz="2400" i="1" dirty="0" smtClean="0"/>
              <a:t>VA’_</a:t>
            </a:r>
            <a:r>
              <a:rPr lang="en-US" sz="2400" i="1" dirty="0" err="1" smtClean="0"/>
              <a:t>snp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420996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Regression Estimates of </a:t>
            </a:r>
            <a:r>
              <a:rPr lang="en-US" i="1" dirty="0" smtClean="0"/>
              <a:t>V</a:t>
            </a:r>
            <a:r>
              <a:rPr lang="en-US" i="1" baseline="-25000" dirty="0" smtClean="0"/>
              <a:t>A</a:t>
            </a:r>
            <a:r>
              <a:rPr lang="en-US" dirty="0" smtClean="0"/>
              <a:t>.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Genomic Relatedness Matrices.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GREML.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Combining GREML &amp; SEM.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err="1"/>
              <a:t>mxGREML</a:t>
            </a:r>
            <a:r>
              <a:rPr lang="en-US" dirty="0"/>
              <a:t> Design.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err="1"/>
              <a:t>mxGREML</a:t>
            </a:r>
            <a:r>
              <a:rPr lang="en-US" dirty="0"/>
              <a:t> Implementation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Genomic Relatedness Matrices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Going from genotypes to GRM can be more complicated—correction for possible uneven LD around trait-relevant loci¹.</a:t>
            </a:r>
          </a:p>
          <a:p>
            <a:r>
              <a:rPr lang="en-US" dirty="0" smtClean="0"/>
              <a:t>Possible to use &gt;1 GRM in analysis—bin markers by, e.g.</a:t>
            </a:r>
          </a:p>
          <a:p>
            <a:pPr lvl="1"/>
            <a:r>
              <a:rPr lang="en-US" dirty="0" smtClean="0"/>
              <a:t>Chromosome.</a:t>
            </a:r>
          </a:p>
          <a:p>
            <a:pPr lvl="1"/>
            <a:r>
              <a:rPr lang="en-US" dirty="0" smtClean="0"/>
              <a:t>Allele frequency.</a:t>
            </a:r>
          </a:p>
          <a:p>
            <a:pPr lvl="1"/>
            <a:r>
              <a:rPr lang="en-US" dirty="0" smtClean="0"/>
              <a:t>Biological pathway.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1" y="6412468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¹Speed, D., et al.  (2013). </a:t>
            </a:r>
            <a:r>
              <a:rPr lang="en-US" i="1" dirty="0" smtClean="0"/>
              <a:t>AJHG</a:t>
            </a:r>
            <a:r>
              <a:rPr lang="en-US" dirty="0" smtClean="0"/>
              <a:t>,  </a:t>
            </a:r>
            <a:r>
              <a:rPr lang="en-US" i="1" dirty="0" smtClean="0"/>
              <a:t>91</a:t>
            </a:r>
            <a:r>
              <a:rPr lang="en-US" dirty="0" smtClean="0"/>
              <a:t>, 1011-1021.  </a:t>
            </a:r>
            <a:r>
              <a:rPr lang="en-US" dirty="0" err="1" smtClean="0"/>
              <a:t>doi</a:t>
            </a:r>
            <a:r>
              <a:rPr lang="en-US" dirty="0" smtClean="0"/>
              <a:t>: 10.1016/j.ajhg.2012.10.010.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19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805660"/>
            <a:ext cx="8229600" cy="1143000"/>
          </a:xfrm>
        </p:spPr>
        <p:txBody>
          <a:bodyPr/>
          <a:lstStyle/>
          <a:p>
            <a:r>
              <a:rPr lang="en-US" dirty="0" smtClean="0"/>
              <a:t>III.  GREML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87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3" name="Picture 20" descr="Screen Shot 2015-02-26 at 5.01.4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650" y="4341813"/>
            <a:ext cx="1555750" cy="85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714" name="Rectangle 4"/>
          <p:cNvSpPr>
            <a:spLocks noChangeArrowheads="1"/>
          </p:cNvSpPr>
          <p:nvPr/>
        </p:nvSpPr>
        <p:spPr bwMode="auto">
          <a:xfrm>
            <a:off x="0" y="100013"/>
            <a:ext cx="914400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400" baseline="0">
                <a:solidFill>
                  <a:srgbClr val="0C0EE4"/>
                </a:solidFill>
              </a:rPr>
              <a:t>GREML Model </a:t>
            </a:r>
            <a:br>
              <a:rPr lang="en-US" altLang="en-US" sz="4400" baseline="0">
                <a:solidFill>
                  <a:srgbClr val="0C0EE4"/>
                </a:solidFill>
              </a:rPr>
            </a:br>
            <a:r>
              <a:rPr lang="en-US" altLang="en-US" baseline="0">
                <a:solidFill>
                  <a:srgbClr val="0C0EE4"/>
                </a:solidFill>
              </a:rPr>
              <a:t>(here, </a:t>
            </a:r>
            <a:r>
              <a:rPr lang="en-US" altLang="en-US" i="1" baseline="0">
                <a:solidFill>
                  <a:srgbClr val="0C0EE4"/>
                </a:solidFill>
              </a:rPr>
              <a:t>n</a:t>
            </a:r>
            <a:r>
              <a:rPr lang="en-US" altLang="en-US" baseline="0">
                <a:solidFill>
                  <a:srgbClr val="0C0EE4"/>
                </a:solidFill>
              </a:rPr>
              <a:t>=3, </a:t>
            </a:r>
            <a:r>
              <a:rPr lang="en-US" altLang="en-US" i="1" baseline="0">
                <a:solidFill>
                  <a:srgbClr val="0C0EE4"/>
                </a:solidFill>
              </a:rPr>
              <a:t>q</a:t>
            </a:r>
            <a:r>
              <a:rPr lang="en-US" altLang="en-US" baseline="0">
                <a:solidFill>
                  <a:srgbClr val="0C0EE4"/>
                </a:solidFill>
              </a:rPr>
              <a:t>=2 fixed effects, </a:t>
            </a:r>
            <a:r>
              <a:rPr lang="en-US" altLang="en-US" i="1" baseline="0">
                <a:solidFill>
                  <a:srgbClr val="0C0EE4"/>
                </a:solidFill>
              </a:rPr>
              <a:t>m</a:t>
            </a:r>
            <a:r>
              <a:rPr lang="en-US" altLang="en-US" baseline="0">
                <a:solidFill>
                  <a:srgbClr val="0C0EE4"/>
                </a:solidFill>
              </a:rPr>
              <a:t>=3 SNPs)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1600" y="2616200"/>
            <a:ext cx="635000" cy="13843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aseline="0" dirty="0"/>
              <a:t> 3</a:t>
            </a:r>
          </a:p>
          <a:p>
            <a:pPr>
              <a:defRPr/>
            </a:pPr>
            <a:r>
              <a:rPr lang="en-US" baseline="0" dirty="0"/>
              <a:t>-5</a:t>
            </a:r>
          </a:p>
          <a:p>
            <a:pPr>
              <a:defRPr/>
            </a:pPr>
            <a:r>
              <a:rPr lang="en-US" baseline="0" dirty="0"/>
              <a:t> 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06500" y="2641600"/>
            <a:ext cx="1498600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514350" indent="-514350">
              <a:buFontTx/>
              <a:buAutoNum type="arabicPlain"/>
              <a:defRPr/>
            </a:pPr>
            <a:r>
              <a:rPr lang="en-US" baseline="0" dirty="0"/>
              <a:t>-1.2</a:t>
            </a:r>
          </a:p>
          <a:p>
            <a:pPr>
              <a:defRPr/>
            </a:pPr>
            <a:r>
              <a:rPr lang="en-US" baseline="0" dirty="0"/>
              <a:t>1     </a:t>
            </a:r>
            <a:r>
              <a:rPr lang="en-US" baseline="0" dirty="0" smtClean="0"/>
              <a:t>    0.8</a:t>
            </a:r>
            <a:endParaRPr lang="en-US" baseline="0" dirty="0"/>
          </a:p>
          <a:p>
            <a:pPr marL="514350" indent="-514350">
              <a:buFontTx/>
              <a:buAutoNum type="arabicPlain"/>
              <a:defRPr/>
            </a:pPr>
            <a:r>
              <a:rPr lang="en-US" baseline="0" dirty="0"/>
              <a:t>  </a:t>
            </a:r>
            <a:r>
              <a:rPr lang="en-US" baseline="0" dirty="0" smtClean="0"/>
              <a:t>0.4</a:t>
            </a:r>
          </a:p>
          <a:p>
            <a:pPr marL="514350" indent="-514350">
              <a:buFontTx/>
              <a:buAutoNum type="arabicPlain"/>
              <a:defRPr/>
            </a:pPr>
            <a:endParaRPr lang="en-US" dirty="0"/>
          </a:p>
          <a:p>
            <a:pPr marL="514350" indent="-514350">
              <a:buFontTx/>
              <a:buAutoNum type="arabicPlain"/>
              <a:defRPr/>
            </a:pPr>
            <a:endParaRPr lang="en-US" dirty="0"/>
          </a:p>
        </p:txBody>
      </p:sp>
      <p:sp>
        <p:nvSpPr>
          <p:cNvPr id="115717" name="TextBox 6"/>
          <p:cNvSpPr txBox="1">
            <a:spLocks noChangeArrowheads="1"/>
          </p:cNvSpPr>
          <p:nvPr/>
        </p:nvSpPr>
        <p:spPr bwMode="auto">
          <a:xfrm>
            <a:off x="2679700" y="2755900"/>
            <a:ext cx="393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000" b="1" baseline="0"/>
              <a:t>*</a:t>
            </a:r>
          </a:p>
        </p:txBody>
      </p:sp>
      <p:sp>
        <p:nvSpPr>
          <p:cNvPr id="115718" name="TextBox 24"/>
          <p:cNvSpPr txBox="1">
            <a:spLocks noChangeArrowheads="1"/>
          </p:cNvSpPr>
          <p:nvPr/>
        </p:nvSpPr>
        <p:spPr bwMode="auto">
          <a:xfrm>
            <a:off x="3708400" y="2946400"/>
            <a:ext cx="393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 baseline="0"/>
              <a:t>+</a:t>
            </a:r>
            <a:endParaRPr lang="en-US" altLang="en-US" sz="2400" b="1" baseline="0"/>
          </a:p>
        </p:txBody>
      </p:sp>
      <p:sp>
        <p:nvSpPr>
          <p:cNvPr id="115719" name="TextBox 25"/>
          <p:cNvSpPr txBox="1">
            <a:spLocks noChangeArrowheads="1"/>
          </p:cNvSpPr>
          <p:nvPr/>
        </p:nvSpPr>
        <p:spPr bwMode="auto">
          <a:xfrm>
            <a:off x="749300" y="2971800"/>
            <a:ext cx="393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 baseline="0"/>
              <a:t>=</a:t>
            </a:r>
            <a:endParaRPr lang="en-US" altLang="en-US" sz="2400" b="1" baseline="0"/>
          </a:p>
        </p:txBody>
      </p:sp>
      <p:pic>
        <p:nvPicPr>
          <p:cNvPr id="115720" name="Picture 8" descr="Screen Shot 2015-02-26 at 4.40.41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050" y="2508250"/>
            <a:ext cx="596900" cy="16129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178300" y="2603500"/>
            <a:ext cx="2730500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 smtClean="0"/>
              <a:t>1.15</a:t>
            </a:r>
            <a:r>
              <a:rPr lang="en-US" baseline="0" dirty="0" smtClean="0"/>
              <a:t>   2.10   </a:t>
            </a:r>
            <a:r>
              <a:rPr lang="en-US" dirty="0" smtClean="0"/>
              <a:t>-.68</a:t>
            </a:r>
            <a:endParaRPr lang="en-US" baseline="0" dirty="0" smtClean="0"/>
          </a:p>
          <a:p>
            <a:pPr>
              <a:defRPr/>
            </a:pPr>
            <a:r>
              <a:rPr lang="en-US" baseline="0" dirty="0" smtClean="0"/>
              <a:t>-.</a:t>
            </a:r>
            <a:r>
              <a:rPr lang="en-US" dirty="0" smtClean="0"/>
              <a:t>58</a:t>
            </a:r>
            <a:r>
              <a:rPr lang="en-US" baseline="0" dirty="0" smtClean="0"/>
              <a:t>    -.23     .</a:t>
            </a:r>
            <a:r>
              <a:rPr lang="en-US" dirty="0" smtClean="0"/>
              <a:t>03</a:t>
            </a:r>
            <a:endParaRPr lang="en-US" baseline="0" dirty="0" smtClean="0"/>
          </a:p>
          <a:p>
            <a:pPr>
              <a:defRPr/>
            </a:pPr>
            <a:r>
              <a:rPr lang="en-US" dirty="0" smtClean="0"/>
              <a:t>1.15</a:t>
            </a:r>
            <a:r>
              <a:rPr lang="en-US" baseline="0" dirty="0" smtClean="0"/>
              <a:t>    </a:t>
            </a:r>
            <a:r>
              <a:rPr lang="en-US" dirty="0" smtClean="0"/>
              <a:t>-.23</a:t>
            </a:r>
            <a:r>
              <a:rPr lang="en-US" baseline="0" dirty="0" smtClean="0"/>
              <a:t>     .</a:t>
            </a:r>
            <a:r>
              <a:rPr lang="en-US" dirty="0" smtClean="0"/>
              <a:t>03</a:t>
            </a:r>
          </a:p>
          <a:p>
            <a:pPr>
              <a:defRPr/>
            </a:pPr>
            <a:endParaRPr lang="en-US" baseline="0" dirty="0"/>
          </a:p>
          <a:p>
            <a:pPr>
              <a:defRPr/>
            </a:pPr>
            <a:endParaRPr lang="en-US" baseline="0" dirty="0"/>
          </a:p>
        </p:txBody>
      </p:sp>
      <p:sp>
        <p:nvSpPr>
          <p:cNvPr id="115722" name="TextBox 29"/>
          <p:cNvSpPr txBox="1">
            <a:spLocks noChangeArrowheads="1"/>
          </p:cNvSpPr>
          <p:nvPr/>
        </p:nvSpPr>
        <p:spPr bwMode="auto">
          <a:xfrm>
            <a:off x="6921500" y="2819400"/>
            <a:ext cx="393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000" b="1" baseline="0"/>
              <a:t>*</a:t>
            </a:r>
          </a:p>
        </p:txBody>
      </p:sp>
      <p:pic>
        <p:nvPicPr>
          <p:cNvPr id="115723" name="Picture 9" descr="Screen Shot 2015-02-26 at 4.50.2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800" y="2616200"/>
            <a:ext cx="558800" cy="18288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5724" name="TextBox 32"/>
          <p:cNvSpPr txBox="1">
            <a:spLocks noChangeArrowheads="1"/>
          </p:cNvSpPr>
          <p:nvPr/>
        </p:nvSpPr>
        <p:spPr bwMode="auto">
          <a:xfrm>
            <a:off x="7950200" y="2959100"/>
            <a:ext cx="393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 baseline="0"/>
              <a:t>+</a:t>
            </a:r>
            <a:endParaRPr lang="en-US" altLang="en-US" sz="2400" b="1" baseline="0"/>
          </a:p>
        </p:txBody>
      </p:sp>
      <p:pic>
        <p:nvPicPr>
          <p:cNvPr id="115725" name="Picture 10" descr="Screen Shot 2015-02-26 at 4.54.24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0" y="1117600"/>
            <a:ext cx="32131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5726" name="Straight Arrow Connector 12"/>
          <p:cNvCxnSpPr>
            <a:cxnSpLocks noChangeShapeType="1"/>
          </p:cNvCxnSpPr>
          <p:nvPr/>
        </p:nvCxnSpPr>
        <p:spPr bwMode="auto">
          <a:xfrm flipH="1">
            <a:off x="431800" y="1879600"/>
            <a:ext cx="2578100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5727" name="Straight Arrow Connector 37"/>
          <p:cNvCxnSpPr>
            <a:cxnSpLocks noChangeShapeType="1"/>
          </p:cNvCxnSpPr>
          <p:nvPr/>
        </p:nvCxnSpPr>
        <p:spPr bwMode="auto">
          <a:xfrm flipH="1">
            <a:off x="2400300" y="1803400"/>
            <a:ext cx="14351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5728" name="Straight Arrow Connector 39"/>
          <p:cNvCxnSpPr>
            <a:cxnSpLocks noChangeShapeType="1"/>
          </p:cNvCxnSpPr>
          <p:nvPr/>
        </p:nvCxnSpPr>
        <p:spPr bwMode="auto">
          <a:xfrm flipH="1">
            <a:off x="3505200" y="1854200"/>
            <a:ext cx="635000" cy="596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5729" name="Straight Arrow Connector 41"/>
          <p:cNvCxnSpPr>
            <a:cxnSpLocks noChangeShapeType="1"/>
          </p:cNvCxnSpPr>
          <p:nvPr/>
        </p:nvCxnSpPr>
        <p:spPr bwMode="auto">
          <a:xfrm>
            <a:off x="4914900" y="1765300"/>
            <a:ext cx="457200" cy="482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5730" name="Straight Arrow Connector 43"/>
          <p:cNvCxnSpPr>
            <a:cxnSpLocks noChangeShapeType="1"/>
          </p:cNvCxnSpPr>
          <p:nvPr/>
        </p:nvCxnSpPr>
        <p:spPr bwMode="auto">
          <a:xfrm>
            <a:off x="5181600" y="1765300"/>
            <a:ext cx="226060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5731" name="Straight Arrow Connector 45"/>
          <p:cNvCxnSpPr>
            <a:cxnSpLocks noChangeShapeType="1"/>
          </p:cNvCxnSpPr>
          <p:nvPr/>
        </p:nvCxnSpPr>
        <p:spPr bwMode="auto">
          <a:xfrm>
            <a:off x="5905500" y="1778000"/>
            <a:ext cx="2806700" cy="6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15732" name="TextBox 19"/>
          <p:cNvSpPr txBox="1">
            <a:spLocks noChangeArrowheads="1"/>
          </p:cNvSpPr>
          <p:nvPr/>
        </p:nvSpPr>
        <p:spPr bwMode="auto">
          <a:xfrm>
            <a:off x="1143000" y="4165600"/>
            <a:ext cx="1574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aseline="0"/>
              <a:t>design matrix of fixed effects (intercept &amp; 1 covariate)</a:t>
            </a:r>
          </a:p>
        </p:txBody>
      </p:sp>
      <p:sp>
        <p:nvSpPr>
          <p:cNvPr id="115733" name="TextBox 48"/>
          <p:cNvSpPr txBox="1">
            <a:spLocks noChangeArrowheads="1"/>
          </p:cNvSpPr>
          <p:nvPr/>
        </p:nvSpPr>
        <p:spPr bwMode="auto">
          <a:xfrm>
            <a:off x="4051300" y="4114800"/>
            <a:ext cx="30861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aseline="0"/>
              <a:t>design matrix for SNP effects =</a:t>
            </a:r>
          </a:p>
        </p:txBody>
      </p:sp>
      <p:sp>
        <p:nvSpPr>
          <p:cNvPr id="115734" name="TextBox 22"/>
          <p:cNvSpPr txBox="1">
            <a:spLocks noChangeArrowheads="1"/>
          </p:cNvSpPr>
          <p:nvPr/>
        </p:nvSpPr>
        <p:spPr bwMode="auto">
          <a:xfrm>
            <a:off x="7162800" y="4546600"/>
            <a:ext cx="85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aseline="0"/>
              <a:t>SNP effects</a:t>
            </a:r>
          </a:p>
        </p:txBody>
      </p:sp>
      <p:sp>
        <p:nvSpPr>
          <p:cNvPr id="115735" name="TextBox 51"/>
          <p:cNvSpPr txBox="1">
            <a:spLocks noChangeArrowheads="1"/>
          </p:cNvSpPr>
          <p:nvPr/>
        </p:nvSpPr>
        <p:spPr bwMode="auto">
          <a:xfrm>
            <a:off x="2946400" y="4241800"/>
            <a:ext cx="85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aseline="0"/>
              <a:t>fixed effects</a:t>
            </a:r>
          </a:p>
        </p:txBody>
      </p:sp>
      <p:sp>
        <p:nvSpPr>
          <p:cNvPr id="115736" name="TextBox 52"/>
          <p:cNvSpPr txBox="1">
            <a:spLocks noChangeArrowheads="1"/>
          </p:cNvSpPr>
          <p:nvPr/>
        </p:nvSpPr>
        <p:spPr bwMode="auto">
          <a:xfrm>
            <a:off x="8178800" y="4483100"/>
            <a:ext cx="1066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aseline="0"/>
              <a:t>residuals</a:t>
            </a:r>
          </a:p>
        </p:txBody>
      </p:sp>
      <p:pic>
        <p:nvPicPr>
          <p:cNvPr id="115737" name="Picture 1" descr="Screen Shot 2015-02-26 at 5.07.5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9950" y="2616200"/>
            <a:ext cx="444500" cy="17780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5738" name="TextBox 35"/>
          <p:cNvSpPr txBox="1">
            <a:spLocks noChangeArrowheads="1"/>
          </p:cNvSpPr>
          <p:nvPr/>
        </p:nvSpPr>
        <p:spPr bwMode="auto">
          <a:xfrm>
            <a:off x="0" y="4191000"/>
            <a:ext cx="1079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aseline="0"/>
              <a:t>observed y</a:t>
            </a:r>
          </a:p>
        </p:txBody>
      </p:sp>
      <p:sp>
        <p:nvSpPr>
          <p:cNvPr id="115739" name="TextBox 26"/>
          <p:cNvSpPr txBox="1">
            <a:spLocks noChangeArrowheads="1"/>
          </p:cNvSpPr>
          <p:nvPr/>
        </p:nvSpPr>
        <p:spPr bwMode="auto">
          <a:xfrm>
            <a:off x="5067300" y="2133600"/>
            <a:ext cx="1079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baseline="0"/>
              <a:t>n×m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50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1" name="Picture 3" descr="Screen Shot 2015-02-26 at 5.17.1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700" y="1104900"/>
            <a:ext cx="23622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762" name="Picture 20" descr="Screen Shot 2015-02-26 at 5.01.41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7950" y="4341813"/>
            <a:ext cx="1555750" cy="85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763" name="Rectangle 4"/>
          <p:cNvSpPr>
            <a:spLocks noChangeArrowheads="1"/>
          </p:cNvSpPr>
          <p:nvPr/>
        </p:nvSpPr>
        <p:spPr bwMode="auto">
          <a:xfrm>
            <a:off x="0" y="100013"/>
            <a:ext cx="914400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400" baseline="0">
                <a:solidFill>
                  <a:srgbClr val="0C0EE4"/>
                </a:solidFill>
              </a:rPr>
              <a:t>GREML Model </a:t>
            </a:r>
            <a:br>
              <a:rPr lang="en-US" altLang="en-US" sz="4400" baseline="0">
                <a:solidFill>
                  <a:srgbClr val="0C0EE4"/>
                </a:solidFill>
              </a:rPr>
            </a:br>
            <a:r>
              <a:rPr lang="en-US" altLang="en-US" baseline="0">
                <a:solidFill>
                  <a:srgbClr val="0C0EE4"/>
                </a:solidFill>
              </a:rPr>
              <a:t>(after removing fixed effects on y)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39900" y="2654300"/>
            <a:ext cx="990600" cy="13843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aseline="0" dirty="0"/>
              <a:t>-.64</a:t>
            </a:r>
          </a:p>
          <a:p>
            <a:pPr>
              <a:defRPr/>
            </a:pPr>
            <a:r>
              <a:rPr lang="en-US" baseline="0" dirty="0"/>
              <a:t>-2.58</a:t>
            </a:r>
          </a:p>
          <a:p>
            <a:pPr>
              <a:defRPr/>
            </a:pPr>
            <a:r>
              <a:rPr lang="en-US" baseline="0" dirty="0"/>
              <a:t> 3.21</a:t>
            </a:r>
          </a:p>
        </p:txBody>
      </p:sp>
      <p:sp>
        <p:nvSpPr>
          <p:cNvPr id="117765" name="TextBox 25"/>
          <p:cNvSpPr txBox="1">
            <a:spLocks noChangeArrowheads="1"/>
          </p:cNvSpPr>
          <p:nvPr/>
        </p:nvSpPr>
        <p:spPr bwMode="auto">
          <a:xfrm>
            <a:off x="2870200" y="2959100"/>
            <a:ext cx="393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 baseline="0"/>
              <a:t>=</a:t>
            </a:r>
            <a:endParaRPr lang="en-US" altLang="en-US" sz="2400" b="1" baseline="0"/>
          </a:p>
        </p:txBody>
      </p:sp>
      <p:sp>
        <p:nvSpPr>
          <p:cNvPr id="117767" name="TextBox 29"/>
          <p:cNvSpPr txBox="1">
            <a:spLocks noChangeArrowheads="1"/>
          </p:cNvSpPr>
          <p:nvPr/>
        </p:nvSpPr>
        <p:spPr bwMode="auto">
          <a:xfrm>
            <a:off x="6146800" y="2819400"/>
            <a:ext cx="393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000" b="1" baseline="0"/>
              <a:t>*</a:t>
            </a:r>
          </a:p>
        </p:txBody>
      </p:sp>
      <p:pic>
        <p:nvPicPr>
          <p:cNvPr id="117768" name="Picture 9" descr="Screen Shot 2015-02-26 at 4.50.2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0" y="2616200"/>
            <a:ext cx="558800" cy="18288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7769" name="TextBox 32"/>
          <p:cNvSpPr txBox="1">
            <a:spLocks noChangeArrowheads="1"/>
          </p:cNvSpPr>
          <p:nvPr/>
        </p:nvSpPr>
        <p:spPr bwMode="auto">
          <a:xfrm>
            <a:off x="7175500" y="2959100"/>
            <a:ext cx="393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 baseline="0"/>
              <a:t>+</a:t>
            </a:r>
            <a:endParaRPr lang="en-US" altLang="en-US" sz="2400" b="1" baseline="0"/>
          </a:p>
        </p:txBody>
      </p:sp>
      <p:cxnSp>
        <p:nvCxnSpPr>
          <p:cNvPr id="117770" name="Straight Arrow Connector 12"/>
          <p:cNvCxnSpPr>
            <a:cxnSpLocks noChangeShapeType="1"/>
          </p:cNvCxnSpPr>
          <p:nvPr/>
        </p:nvCxnSpPr>
        <p:spPr bwMode="auto">
          <a:xfrm flipH="1">
            <a:off x="2260600" y="1778000"/>
            <a:ext cx="14478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7771" name="Straight Arrow Connector 41"/>
          <p:cNvCxnSpPr>
            <a:cxnSpLocks noChangeShapeType="1"/>
          </p:cNvCxnSpPr>
          <p:nvPr/>
        </p:nvCxnSpPr>
        <p:spPr bwMode="auto">
          <a:xfrm flipH="1">
            <a:off x="4584700" y="1625600"/>
            <a:ext cx="101600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7772" name="Straight Arrow Connector 43"/>
          <p:cNvCxnSpPr>
            <a:cxnSpLocks noChangeShapeType="1"/>
          </p:cNvCxnSpPr>
          <p:nvPr/>
        </p:nvCxnSpPr>
        <p:spPr bwMode="auto">
          <a:xfrm>
            <a:off x="5003800" y="1676400"/>
            <a:ext cx="185420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7773" name="Straight Arrow Connector 45"/>
          <p:cNvCxnSpPr>
            <a:cxnSpLocks noChangeShapeType="1"/>
          </p:cNvCxnSpPr>
          <p:nvPr/>
        </p:nvCxnSpPr>
        <p:spPr bwMode="auto">
          <a:xfrm>
            <a:off x="5511800" y="1600200"/>
            <a:ext cx="241300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17774" name="TextBox 48"/>
          <p:cNvSpPr txBox="1">
            <a:spLocks noChangeArrowheads="1"/>
          </p:cNvSpPr>
          <p:nvPr/>
        </p:nvSpPr>
        <p:spPr bwMode="auto">
          <a:xfrm>
            <a:off x="3276600" y="4114800"/>
            <a:ext cx="30861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aseline="0"/>
              <a:t>design matrix for SNP effects =</a:t>
            </a:r>
          </a:p>
        </p:txBody>
      </p:sp>
      <p:sp>
        <p:nvSpPr>
          <p:cNvPr id="117775" name="TextBox 22"/>
          <p:cNvSpPr txBox="1">
            <a:spLocks noChangeArrowheads="1"/>
          </p:cNvSpPr>
          <p:nvPr/>
        </p:nvSpPr>
        <p:spPr bwMode="auto">
          <a:xfrm>
            <a:off x="6388100" y="4546600"/>
            <a:ext cx="85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aseline="0"/>
              <a:t>SNP effects</a:t>
            </a:r>
          </a:p>
        </p:txBody>
      </p:sp>
      <p:sp>
        <p:nvSpPr>
          <p:cNvPr id="117776" name="TextBox 52"/>
          <p:cNvSpPr txBox="1">
            <a:spLocks noChangeArrowheads="1"/>
          </p:cNvSpPr>
          <p:nvPr/>
        </p:nvSpPr>
        <p:spPr bwMode="auto">
          <a:xfrm>
            <a:off x="7404100" y="4483100"/>
            <a:ext cx="1066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aseline="0"/>
              <a:t>residuals</a:t>
            </a:r>
          </a:p>
        </p:txBody>
      </p:sp>
      <p:pic>
        <p:nvPicPr>
          <p:cNvPr id="117777" name="Picture 1" descr="Screen Shot 2015-02-26 at 5.07.59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2616200"/>
            <a:ext cx="444500" cy="17780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7778" name="TextBox 31"/>
          <p:cNvSpPr txBox="1">
            <a:spLocks noChangeArrowheads="1"/>
          </p:cNvSpPr>
          <p:nvPr/>
        </p:nvSpPr>
        <p:spPr bwMode="auto">
          <a:xfrm>
            <a:off x="1676400" y="4216400"/>
            <a:ext cx="1079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aseline="0"/>
              <a:t>residuals 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352800" y="2603500"/>
            <a:ext cx="2730500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1.15   2.10   -.68</a:t>
            </a:r>
          </a:p>
          <a:p>
            <a:pPr>
              <a:defRPr/>
            </a:pPr>
            <a:r>
              <a:rPr lang="en-US" dirty="0"/>
              <a:t>-.58    -.23     .03</a:t>
            </a:r>
          </a:p>
          <a:p>
            <a:pPr>
              <a:defRPr/>
            </a:pPr>
            <a:r>
              <a:rPr lang="en-US" dirty="0"/>
              <a:t>1.15    -.23     .03</a:t>
            </a:r>
          </a:p>
          <a:p>
            <a:pPr>
              <a:defRPr/>
            </a:pPr>
            <a:endParaRPr lang="en-US" baseline="0" dirty="0"/>
          </a:p>
          <a:p>
            <a:pPr>
              <a:defRPr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81068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09" name="Picture 3" descr="Screen Shot 2015-02-26 at 5.17.1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700" y="1104900"/>
            <a:ext cx="23622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810" name="Picture 20" descr="Screen Shot 2015-02-26 at 5.01.41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7950" y="4341813"/>
            <a:ext cx="1555750" cy="85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9811" name="Rectangle 4"/>
          <p:cNvSpPr>
            <a:spLocks noChangeArrowheads="1"/>
          </p:cNvSpPr>
          <p:nvPr/>
        </p:nvSpPr>
        <p:spPr bwMode="auto">
          <a:xfrm>
            <a:off x="0" y="100013"/>
            <a:ext cx="914400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400" baseline="0">
                <a:solidFill>
                  <a:srgbClr val="0C0EE4"/>
                </a:solidFill>
              </a:rPr>
              <a:t>GREML Model </a:t>
            </a:r>
            <a:br>
              <a:rPr lang="en-US" altLang="en-US" sz="4400" baseline="0">
                <a:solidFill>
                  <a:srgbClr val="0C0EE4"/>
                </a:solidFill>
              </a:rPr>
            </a:br>
            <a:r>
              <a:rPr lang="en-US" altLang="en-US" baseline="0">
                <a:solidFill>
                  <a:srgbClr val="0C0EE4"/>
                </a:solidFill>
              </a:rPr>
              <a:t>(after removing fixed effects on y)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39900" y="2654300"/>
            <a:ext cx="990600" cy="13843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aseline="0" dirty="0"/>
              <a:t>-.64</a:t>
            </a:r>
          </a:p>
          <a:p>
            <a:pPr>
              <a:defRPr/>
            </a:pPr>
            <a:r>
              <a:rPr lang="en-US" baseline="0" dirty="0"/>
              <a:t>-2.58</a:t>
            </a:r>
          </a:p>
          <a:p>
            <a:pPr>
              <a:defRPr/>
            </a:pPr>
            <a:r>
              <a:rPr lang="en-US" baseline="0" dirty="0"/>
              <a:t> 3.21</a:t>
            </a:r>
          </a:p>
        </p:txBody>
      </p:sp>
      <p:sp>
        <p:nvSpPr>
          <p:cNvPr id="119813" name="TextBox 25"/>
          <p:cNvSpPr txBox="1">
            <a:spLocks noChangeArrowheads="1"/>
          </p:cNvSpPr>
          <p:nvPr/>
        </p:nvSpPr>
        <p:spPr bwMode="auto">
          <a:xfrm>
            <a:off x="2870200" y="2959100"/>
            <a:ext cx="393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 baseline="0"/>
              <a:t>=</a:t>
            </a:r>
            <a:endParaRPr lang="en-US" altLang="en-US" sz="2400" b="1" baseline="0"/>
          </a:p>
        </p:txBody>
      </p:sp>
      <p:sp>
        <p:nvSpPr>
          <p:cNvPr id="119815" name="TextBox 29"/>
          <p:cNvSpPr txBox="1">
            <a:spLocks noChangeArrowheads="1"/>
          </p:cNvSpPr>
          <p:nvPr/>
        </p:nvSpPr>
        <p:spPr bwMode="auto">
          <a:xfrm>
            <a:off x="6146800" y="2819400"/>
            <a:ext cx="393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000" b="1" baseline="0"/>
              <a:t>*</a:t>
            </a:r>
          </a:p>
        </p:txBody>
      </p:sp>
      <p:pic>
        <p:nvPicPr>
          <p:cNvPr id="119816" name="Picture 9" descr="Screen Shot 2015-02-26 at 4.50.2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0" y="2616200"/>
            <a:ext cx="558800" cy="18288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9817" name="TextBox 32"/>
          <p:cNvSpPr txBox="1">
            <a:spLocks noChangeArrowheads="1"/>
          </p:cNvSpPr>
          <p:nvPr/>
        </p:nvSpPr>
        <p:spPr bwMode="auto">
          <a:xfrm>
            <a:off x="7175500" y="2959100"/>
            <a:ext cx="393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 baseline="0"/>
              <a:t>+</a:t>
            </a:r>
            <a:endParaRPr lang="en-US" altLang="en-US" sz="2400" b="1" baseline="0"/>
          </a:p>
        </p:txBody>
      </p:sp>
      <p:cxnSp>
        <p:nvCxnSpPr>
          <p:cNvPr id="119818" name="Straight Arrow Connector 12"/>
          <p:cNvCxnSpPr>
            <a:cxnSpLocks noChangeShapeType="1"/>
          </p:cNvCxnSpPr>
          <p:nvPr/>
        </p:nvCxnSpPr>
        <p:spPr bwMode="auto">
          <a:xfrm flipH="1">
            <a:off x="2260600" y="1778000"/>
            <a:ext cx="14478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9819" name="Straight Arrow Connector 41"/>
          <p:cNvCxnSpPr>
            <a:cxnSpLocks noChangeShapeType="1"/>
          </p:cNvCxnSpPr>
          <p:nvPr/>
        </p:nvCxnSpPr>
        <p:spPr bwMode="auto">
          <a:xfrm flipH="1">
            <a:off x="4584700" y="1625600"/>
            <a:ext cx="101600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9820" name="Straight Arrow Connector 43"/>
          <p:cNvCxnSpPr>
            <a:cxnSpLocks noChangeShapeType="1"/>
          </p:cNvCxnSpPr>
          <p:nvPr/>
        </p:nvCxnSpPr>
        <p:spPr bwMode="auto">
          <a:xfrm>
            <a:off x="5003800" y="1676400"/>
            <a:ext cx="185420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9821" name="Straight Arrow Connector 45"/>
          <p:cNvCxnSpPr>
            <a:cxnSpLocks noChangeShapeType="1"/>
          </p:cNvCxnSpPr>
          <p:nvPr/>
        </p:nvCxnSpPr>
        <p:spPr bwMode="auto">
          <a:xfrm>
            <a:off x="5511800" y="1600200"/>
            <a:ext cx="241300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19822" name="TextBox 48"/>
          <p:cNvSpPr txBox="1">
            <a:spLocks noChangeArrowheads="1"/>
          </p:cNvSpPr>
          <p:nvPr/>
        </p:nvSpPr>
        <p:spPr bwMode="auto">
          <a:xfrm>
            <a:off x="3276600" y="4114800"/>
            <a:ext cx="30861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aseline="0"/>
              <a:t>design matrix for SNP effects =</a:t>
            </a:r>
          </a:p>
        </p:txBody>
      </p:sp>
      <p:sp>
        <p:nvSpPr>
          <p:cNvPr id="119823" name="TextBox 22"/>
          <p:cNvSpPr txBox="1">
            <a:spLocks noChangeArrowheads="1"/>
          </p:cNvSpPr>
          <p:nvPr/>
        </p:nvSpPr>
        <p:spPr bwMode="auto">
          <a:xfrm>
            <a:off x="6388100" y="4546600"/>
            <a:ext cx="85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aseline="0"/>
              <a:t>SNP effects</a:t>
            </a:r>
          </a:p>
        </p:txBody>
      </p:sp>
      <p:sp>
        <p:nvSpPr>
          <p:cNvPr id="119824" name="TextBox 52"/>
          <p:cNvSpPr txBox="1">
            <a:spLocks noChangeArrowheads="1"/>
          </p:cNvSpPr>
          <p:nvPr/>
        </p:nvSpPr>
        <p:spPr bwMode="auto">
          <a:xfrm>
            <a:off x="7404100" y="4483100"/>
            <a:ext cx="1066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aseline="0"/>
              <a:t>residuals</a:t>
            </a:r>
          </a:p>
        </p:txBody>
      </p:sp>
      <p:pic>
        <p:nvPicPr>
          <p:cNvPr id="119825" name="Picture 1" descr="Screen Shot 2015-02-26 at 5.07.59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2616200"/>
            <a:ext cx="444500" cy="17780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9826" name="TextBox 31"/>
          <p:cNvSpPr txBox="1">
            <a:spLocks noChangeArrowheads="1"/>
          </p:cNvSpPr>
          <p:nvPr/>
        </p:nvSpPr>
        <p:spPr bwMode="auto">
          <a:xfrm>
            <a:off x="1676400" y="4216400"/>
            <a:ext cx="1079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aseline="0"/>
              <a:t>residuals y</a:t>
            </a:r>
          </a:p>
        </p:txBody>
      </p:sp>
      <p:sp>
        <p:nvSpPr>
          <p:cNvPr id="119827" name="TextBox 4"/>
          <p:cNvSpPr txBox="1">
            <a:spLocks noChangeArrowheads="1"/>
          </p:cNvSpPr>
          <p:nvPr/>
        </p:nvSpPr>
        <p:spPr bwMode="auto">
          <a:xfrm>
            <a:off x="0" y="5384800"/>
            <a:ext cx="9144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baseline="0"/>
              <a:t>We aren’</a:t>
            </a:r>
            <a:r>
              <a:rPr lang="en-US" altLang="ja-JP" baseline="0"/>
              <a:t>t interested in estimating each </a:t>
            </a:r>
            <a:r>
              <a:rPr lang="en-US" altLang="ja-JP" i="1" baseline="0"/>
              <a:t>u</a:t>
            </a:r>
            <a:r>
              <a:rPr lang="en-US" altLang="ja-JP" i="1" baseline="-25000"/>
              <a:t>i</a:t>
            </a:r>
            <a:r>
              <a:rPr lang="en-US" altLang="ja-JP" i="1" baseline="0"/>
              <a:t> </a:t>
            </a:r>
            <a:r>
              <a:rPr lang="en-US" altLang="ja-JP" baseline="0"/>
              <a:t>because </a:t>
            </a:r>
            <a:r>
              <a:rPr lang="en-US" altLang="ja-JP" i="1" baseline="0"/>
              <a:t>m</a:t>
            </a:r>
            <a:r>
              <a:rPr lang="en-US" altLang="ja-JP" baseline="0"/>
              <a:t> &gt;&gt; </a:t>
            </a:r>
            <a:r>
              <a:rPr lang="en-US" altLang="ja-JP" i="1" baseline="0"/>
              <a:t>n </a:t>
            </a:r>
            <a:r>
              <a:rPr lang="en-US" altLang="ja-JP" baseline="0"/>
              <a:t>usually, and because such individual estimates would be unreliable. Instead, estimate the </a:t>
            </a:r>
            <a:r>
              <a:rPr lang="en-US" altLang="ja-JP" u="sng" baseline="0"/>
              <a:t>variance</a:t>
            </a:r>
            <a:r>
              <a:rPr lang="en-US" altLang="ja-JP" baseline="0"/>
              <a:t> of </a:t>
            </a:r>
            <a:r>
              <a:rPr lang="en-US" altLang="ja-JP" i="1" baseline="0"/>
              <a:t>u</a:t>
            </a:r>
            <a:r>
              <a:rPr lang="en-US" altLang="ja-JP" i="1" baseline="-25000"/>
              <a:t>i</a:t>
            </a:r>
            <a:r>
              <a:rPr lang="en-US" altLang="ja-JP" baseline="0"/>
              <a:t>.</a:t>
            </a:r>
            <a:endParaRPr lang="en-US" altLang="en-US" baseline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352800" y="2603500"/>
            <a:ext cx="2730500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1.15   2.10   -.68</a:t>
            </a:r>
          </a:p>
          <a:p>
            <a:pPr>
              <a:defRPr/>
            </a:pPr>
            <a:r>
              <a:rPr lang="en-US" dirty="0"/>
              <a:t>-.58    -.23     .03</a:t>
            </a:r>
          </a:p>
          <a:p>
            <a:pPr>
              <a:defRPr/>
            </a:pPr>
            <a:r>
              <a:rPr lang="en-US" dirty="0"/>
              <a:t>1.15    -.23     .03</a:t>
            </a:r>
          </a:p>
          <a:p>
            <a:pPr>
              <a:defRPr/>
            </a:pPr>
            <a:endParaRPr lang="en-US" baseline="0" dirty="0"/>
          </a:p>
          <a:p>
            <a:pPr>
              <a:defRPr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75009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857" name="Picture 3" descr="Screen Shot 2015-02-26 at 5.17.1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700" y="1104900"/>
            <a:ext cx="23622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858" name="Picture 20" descr="Screen Shot 2015-02-26 at 5.01.41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7950" y="4341813"/>
            <a:ext cx="1555750" cy="85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1859" name="Rectangle 4"/>
          <p:cNvSpPr>
            <a:spLocks noChangeArrowheads="1"/>
          </p:cNvSpPr>
          <p:nvPr/>
        </p:nvSpPr>
        <p:spPr bwMode="auto">
          <a:xfrm>
            <a:off x="0" y="100013"/>
            <a:ext cx="914400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400" baseline="0">
                <a:solidFill>
                  <a:srgbClr val="0C0EE4"/>
                </a:solidFill>
              </a:rPr>
              <a:t>GREML Model </a:t>
            </a:r>
            <a:br>
              <a:rPr lang="en-US" altLang="en-US" sz="4400" baseline="0">
                <a:solidFill>
                  <a:srgbClr val="0C0EE4"/>
                </a:solidFill>
              </a:rPr>
            </a:br>
            <a:r>
              <a:rPr lang="en-US" altLang="en-US" baseline="0">
                <a:solidFill>
                  <a:srgbClr val="0C0EE4"/>
                </a:solidFill>
              </a:rPr>
              <a:t>(after removing fixed effects on y)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39900" y="2654300"/>
            <a:ext cx="990600" cy="13843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aseline="0" dirty="0"/>
              <a:t>-.64</a:t>
            </a:r>
          </a:p>
          <a:p>
            <a:pPr>
              <a:defRPr/>
            </a:pPr>
            <a:r>
              <a:rPr lang="en-US" baseline="0" dirty="0"/>
              <a:t>-2.58</a:t>
            </a:r>
          </a:p>
          <a:p>
            <a:pPr>
              <a:defRPr/>
            </a:pPr>
            <a:r>
              <a:rPr lang="en-US" baseline="0" dirty="0"/>
              <a:t> 3.21</a:t>
            </a:r>
          </a:p>
        </p:txBody>
      </p:sp>
      <p:sp>
        <p:nvSpPr>
          <p:cNvPr id="121861" name="TextBox 25"/>
          <p:cNvSpPr txBox="1">
            <a:spLocks noChangeArrowheads="1"/>
          </p:cNvSpPr>
          <p:nvPr/>
        </p:nvSpPr>
        <p:spPr bwMode="auto">
          <a:xfrm>
            <a:off x="2870200" y="2959100"/>
            <a:ext cx="393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 baseline="0"/>
              <a:t>=</a:t>
            </a:r>
            <a:endParaRPr lang="en-US" altLang="en-US" sz="2400" b="1" baseline="0"/>
          </a:p>
        </p:txBody>
      </p:sp>
      <p:sp>
        <p:nvSpPr>
          <p:cNvPr id="121863" name="TextBox 29"/>
          <p:cNvSpPr txBox="1">
            <a:spLocks noChangeArrowheads="1"/>
          </p:cNvSpPr>
          <p:nvPr/>
        </p:nvSpPr>
        <p:spPr bwMode="auto">
          <a:xfrm>
            <a:off x="6146800" y="2819400"/>
            <a:ext cx="393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000" b="1" baseline="0"/>
              <a:t>*</a:t>
            </a:r>
          </a:p>
        </p:txBody>
      </p:sp>
      <p:pic>
        <p:nvPicPr>
          <p:cNvPr id="121864" name="Picture 9" descr="Screen Shot 2015-02-26 at 4.50.2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0" y="2616200"/>
            <a:ext cx="558800" cy="18288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1865" name="TextBox 32"/>
          <p:cNvSpPr txBox="1">
            <a:spLocks noChangeArrowheads="1"/>
          </p:cNvSpPr>
          <p:nvPr/>
        </p:nvSpPr>
        <p:spPr bwMode="auto">
          <a:xfrm>
            <a:off x="7175500" y="2959100"/>
            <a:ext cx="393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 baseline="0"/>
              <a:t>+</a:t>
            </a:r>
            <a:endParaRPr lang="en-US" altLang="en-US" sz="2400" b="1" baseline="0"/>
          </a:p>
        </p:txBody>
      </p:sp>
      <p:cxnSp>
        <p:nvCxnSpPr>
          <p:cNvPr id="121866" name="Straight Arrow Connector 12"/>
          <p:cNvCxnSpPr>
            <a:cxnSpLocks noChangeShapeType="1"/>
          </p:cNvCxnSpPr>
          <p:nvPr/>
        </p:nvCxnSpPr>
        <p:spPr bwMode="auto">
          <a:xfrm flipH="1">
            <a:off x="2260600" y="1778000"/>
            <a:ext cx="14478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1867" name="Straight Arrow Connector 41"/>
          <p:cNvCxnSpPr>
            <a:cxnSpLocks noChangeShapeType="1"/>
          </p:cNvCxnSpPr>
          <p:nvPr/>
        </p:nvCxnSpPr>
        <p:spPr bwMode="auto">
          <a:xfrm flipH="1">
            <a:off x="4584700" y="1625600"/>
            <a:ext cx="101600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1868" name="Straight Arrow Connector 43"/>
          <p:cNvCxnSpPr>
            <a:cxnSpLocks noChangeShapeType="1"/>
          </p:cNvCxnSpPr>
          <p:nvPr/>
        </p:nvCxnSpPr>
        <p:spPr bwMode="auto">
          <a:xfrm>
            <a:off x="5003800" y="1676400"/>
            <a:ext cx="185420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1869" name="Straight Arrow Connector 45"/>
          <p:cNvCxnSpPr>
            <a:cxnSpLocks noChangeShapeType="1"/>
          </p:cNvCxnSpPr>
          <p:nvPr/>
        </p:nvCxnSpPr>
        <p:spPr bwMode="auto">
          <a:xfrm>
            <a:off x="5511800" y="1600200"/>
            <a:ext cx="241300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21870" name="TextBox 48"/>
          <p:cNvSpPr txBox="1">
            <a:spLocks noChangeArrowheads="1"/>
          </p:cNvSpPr>
          <p:nvPr/>
        </p:nvSpPr>
        <p:spPr bwMode="auto">
          <a:xfrm>
            <a:off x="3276600" y="4114800"/>
            <a:ext cx="30861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aseline="0"/>
              <a:t>design matrix for SNP effects =</a:t>
            </a:r>
          </a:p>
        </p:txBody>
      </p:sp>
      <p:sp>
        <p:nvSpPr>
          <p:cNvPr id="121871" name="TextBox 22"/>
          <p:cNvSpPr txBox="1">
            <a:spLocks noChangeArrowheads="1"/>
          </p:cNvSpPr>
          <p:nvPr/>
        </p:nvSpPr>
        <p:spPr bwMode="auto">
          <a:xfrm>
            <a:off x="6388100" y="4546600"/>
            <a:ext cx="85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aseline="0"/>
              <a:t>SNP effects</a:t>
            </a:r>
          </a:p>
        </p:txBody>
      </p:sp>
      <p:sp>
        <p:nvSpPr>
          <p:cNvPr id="121872" name="TextBox 52"/>
          <p:cNvSpPr txBox="1">
            <a:spLocks noChangeArrowheads="1"/>
          </p:cNvSpPr>
          <p:nvPr/>
        </p:nvSpPr>
        <p:spPr bwMode="auto">
          <a:xfrm>
            <a:off x="7404100" y="4483100"/>
            <a:ext cx="1066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aseline="0"/>
              <a:t>residuals</a:t>
            </a:r>
          </a:p>
        </p:txBody>
      </p:sp>
      <p:pic>
        <p:nvPicPr>
          <p:cNvPr id="121873" name="Picture 1" descr="Screen Shot 2015-02-26 at 5.07.59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2616200"/>
            <a:ext cx="444500" cy="17780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1874" name="TextBox 31"/>
          <p:cNvSpPr txBox="1">
            <a:spLocks noChangeArrowheads="1"/>
          </p:cNvSpPr>
          <p:nvPr/>
        </p:nvSpPr>
        <p:spPr bwMode="auto">
          <a:xfrm>
            <a:off x="1676400" y="4216400"/>
            <a:ext cx="1079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aseline="0"/>
              <a:t>residuals y</a:t>
            </a:r>
          </a:p>
        </p:txBody>
      </p:sp>
      <p:sp>
        <p:nvSpPr>
          <p:cNvPr id="121875" name="TextBox 4"/>
          <p:cNvSpPr txBox="1">
            <a:spLocks noChangeArrowheads="1"/>
          </p:cNvSpPr>
          <p:nvPr/>
        </p:nvSpPr>
        <p:spPr bwMode="auto">
          <a:xfrm>
            <a:off x="393700" y="5308600"/>
            <a:ext cx="28067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baseline="0"/>
              <a:t>We assume</a:t>
            </a:r>
          </a:p>
          <a:p>
            <a:pPr eaLnBrk="1" hangingPunct="1"/>
            <a:endParaRPr lang="en-US" altLang="en-US" baseline="0"/>
          </a:p>
          <a:p>
            <a:pPr eaLnBrk="1" hangingPunct="1"/>
            <a:r>
              <a:rPr lang="en-US" altLang="en-US" baseline="0"/>
              <a:t>and therefore  </a:t>
            </a:r>
          </a:p>
        </p:txBody>
      </p:sp>
      <p:pic>
        <p:nvPicPr>
          <p:cNvPr id="121876" name="Picture 5" descr="Screen Shot 2015-02-26 at 8.27.43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800" y="5251450"/>
            <a:ext cx="2489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877" name="Picture 7" descr="Screen Shot 2015-02-26 at 8.33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0" y="5969000"/>
            <a:ext cx="38354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352800" y="2603500"/>
            <a:ext cx="2730500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1.15   2.10   -.68</a:t>
            </a:r>
          </a:p>
          <a:p>
            <a:pPr>
              <a:defRPr/>
            </a:pPr>
            <a:r>
              <a:rPr lang="en-US" dirty="0"/>
              <a:t>-.58    -.23     .03</a:t>
            </a:r>
          </a:p>
          <a:p>
            <a:pPr>
              <a:defRPr/>
            </a:pPr>
            <a:r>
              <a:rPr lang="en-US" dirty="0"/>
              <a:t>1.15    -.23     .03</a:t>
            </a:r>
          </a:p>
          <a:p>
            <a:pPr>
              <a:defRPr/>
            </a:pPr>
            <a:endParaRPr lang="en-US" baseline="0" dirty="0"/>
          </a:p>
          <a:p>
            <a:pPr>
              <a:defRPr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307650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05" name="Picture 21" descr="Screen Shot 2015-02-26 at 9.21.5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400" y="2266950"/>
            <a:ext cx="2667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906" name="Rectangle 4"/>
          <p:cNvSpPr>
            <a:spLocks noChangeArrowheads="1"/>
          </p:cNvSpPr>
          <p:nvPr/>
        </p:nvSpPr>
        <p:spPr bwMode="auto">
          <a:xfrm>
            <a:off x="0" y="61913"/>
            <a:ext cx="914400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400" baseline="0">
                <a:solidFill>
                  <a:srgbClr val="0C0EE4"/>
                </a:solidFill>
              </a:rPr>
              <a:t>GREML Model </a:t>
            </a:r>
            <a:br>
              <a:rPr lang="en-US" altLang="en-US" sz="4400" baseline="0">
                <a:solidFill>
                  <a:srgbClr val="0C0EE4"/>
                </a:solidFill>
              </a:rPr>
            </a:br>
            <a:r>
              <a:rPr lang="en-US" altLang="en-US" baseline="0">
                <a:solidFill>
                  <a:srgbClr val="0C0EE4"/>
                </a:solidFill>
              </a:rPr>
              <a:t>(we treat </a:t>
            </a:r>
            <a:r>
              <a:rPr lang="en-US" altLang="en-US" i="1" baseline="0">
                <a:solidFill>
                  <a:srgbClr val="0C0EE4"/>
                </a:solidFill>
              </a:rPr>
              <a:t>u</a:t>
            </a:r>
            <a:r>
              <a:rPr lang="en-US" altLang="en-US" baseline="0">
                <a:solidFill>
                  <a:srgbClr val="0C0EE4"/>
                </a:solidFill>
              </a:rPr>
              <a:t> as random and estimate       and thus       )</a:t>
            </a:r>
          </a:p>
        </p:txBody>
      </p:sp>
      <p:sp>
        <p:nvSpPr>
          <p:cNvPr id="123907" name="TextBox 25"/>
          <p:cNvSpPr txBox="1">
            <a:spLocks noChangeArrowheads="1"/>
          </p:cNvSpPr>
          <p:nvPr/>
        </p:nvSpPr>
        <p:spPr bwMode="auto">
          <a:xfrm>
            <a:off x="2336800" y="3975100"/>
            <a:ext cx="393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 baseline="0"/>
              <a:t>=</a:t>
            </a:r>
            <a:endParaRPr lang="en-US" altLang="en-US" sz="2400" b="1" baseline="0"/>
          </a:p>
        </p:txBody>
      </p:sp>
      <p:sp>
        <p:nvSpPr>
          <p:cNvPr id="123909" name="TextBox 32"/>
          <p:cNvSpPr txBox="1">
            <a:spLocks noChangeArrowheads="1"/>
          </p:cNvSpPr>
          <p:nvPr/>
        </p:nvSpPr>
        <p:spPr bwMode="auto">
          <a:xfrm>
            <a:off x="5956300" y="4025900"/>
            <a:ext cx="393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 baseline="0"/>
              <a:t>+</a:t>
            </a:r>
            <a:endParaRPr lang="en-US" altLang="en-US" sz="2400" b="1" baseline="0"/>
          </a:p>
        </p:txBody>
      </p:sp>
      <p:cxnSp>
        <p:nvCxnSpPr>
          <p:cNvPr id="123910" name="Straight Arrow Connector 12"/>
          <p:cNvCxnSpPr>
            <a:cxnSpLocks noChangeShapeType="1"/>
          </p:cNvCxnSpPr>
          <p:nvPr/>
        </p:nvCxnSpPr>
        <p:spPr bwMode="auto">
          <a:xfrm flipH="1">
            <a:off x="1168400" y="1765300"/>
            <a:ext cx="1981200" cy="180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23911" name="TextBox 48"/>
          <p:cNvSpPr txBox="1">
            <a:spLocks noChangeArrowheads="1"/>
          </p:cNvSpPr>
          <p:nvPr/>
        </p:nvSpPr>
        <p:spPr bwMode="auto">
          <a:xfrm>
            <a:off x="2374900" y="4914900"/>
            <a:ext cx="3556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aseline="0"/>
              <a:t>Genomic Relationship Matrix (GRM) at measured SNPs. Each element = </a:t>
            </a:r>
          </a:p>
        </p:txBody>
      </p:sp>
      <p:sp>
        <p:nvSpPr>
          <p:cNvPr id="123912" name="TextBox 22"/>
          <p:cNvSpPr txBox="1">
            <a:spLocks noChangeArrowheads="1"/>
          </p:cNvSpPr>
          <p:nvPr/>
        </p:nvSpPr>
        <p:spPr bwMode="auto">
          <a:xfrm>
            <a:off x="6896100" y="4978400"/>
            <a:ext cx="1104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aseline="0"/>
              <a:t>Identity matrix</a:t>
            </a:r>
          </a:p>
        </p:txBody>
      </p:sp>
      <p:sp>
        <p:nvSpPr>
          <p:cNvPr id="123913" name="TextBox 31"/>
          <p:cNvSpPr txBox="1">
            <a:spLocks noChangeArrowheads="1"/>
          </p:cNvSpPr>
          <p:nvPr/>
        </p:nvSpPr>
        <p:spPr bwMode="auto">
          <a:xfrm>
            <a:off x="165100" y="4927600"/>
            <a:ext cx="18415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aseline="0"/>
              <a:t>observed n-by-n var/covar matrix of residuals y</a:t>
            </a:r>
          </a:p>
        </p:txBody>
      </p:sp>
      <p:pic>
        <p:nvPicPr>
          <p:cNvPr id="123914" name="Picture 6" descr="Screen Shot 2015-02-26 at 8.48.2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100" y="1085850"/>
            <a:ext cx="43688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915" name="Picture 8" descr="Screen Shot 2015-02-26 at 8.48.32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8900" y="1663700"/>
            <a:ext cx="38354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114300" y="3822700"/>
            <a:ext cx="2019300" cy="1041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aseline="0" dirty="0"/>
              <a:t> .41  1.65  -2.05</a:t>
            </a:r>
          </a:p>
          <a:p>
            <a:pPr>
              <a:defRPr/>
            </a:pPr>
            <a:r>
              <a:rPr lang="en-US" sz="2000" baseline="0" dirty="0"/>
              <a:t>1.65 6.66  -8.28</a:t>
            </a:r>
          </a:p>
          <a:p>
            <a:pPr>
              <a:defRPr/>
            </a:pPr>
            <a:r>
              <a:rPr lang="en-US" sz="2000" baseline="0" dirty="0"/>
              <a:t>-2.05 -8.28 10.3</a:t>
            </a:r>
          </a:p>
        </p:txBody>
      </p:sp>
      <p:pic>
        <p:nvPicPr>
          <p:cNvPr id="123917" name="Picture 13" descr="Screen Shot 2015-02-26 at 9.04.04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200" y="4000500"/>
            <a:ext cx="6858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6642100" y="3822700"/>
            <a:ext cx="1397000" cy="101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>
              <a:buFontTx/>
              <a:buAutoNum type="arabicPlain"/>
              <a:defRPr/>
            </a:pPr>
            <a:r>
              <a:rPr lang="en-US" sz="2000" baseline="0" dirty="0"/>
              <a:t>0    0</a:t>
            </a:r>
          </a:p>
          <a:p>
            <a:pPr>
              <a:defRPr/>
            </a:pPr>
            <a:r>
              <a:rPr lang="en-US" sz="2000" baseline="0" dirty="0"/>
              <a:t>0     1    0</a:t>
            </a:r>
          </a:p>
          <a:p>
            <a:pPr>
              <a:defRPr/>
            </a:pPr>
            <a:r>
              <a:rPr lang="en-US" sz="2000" baseline="0" dirty="0"/>
              <a:t>0     0    1</a:t>
            </a:r>
          </a:p>
        </p:txBody>
      </p:sp>
      <p:pic>
        <p:nvPicPr>
          <p:cNvPr id="123919" name="Picture 14" descr="Screen Shot 2015-02-26 at 9.04.0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0" y="4006850"/>
            <a:ext cx="635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3920" name="Straight Arrow Connector 33"/>
          <p:cNvCxnSpPr>
            <a:cxnSpLocks noChangeShapeType="1"/>
          </p:cNvCxnSpPr>
          <p:nvPr/>
        </p:nvCxnSpPr>
        <p:spPr bwMode="auto">
          <a:xfrm flipH="1">
            <a:off x="4064000" y="2794000"/>
            <a:ext cx="43180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3921" name="Straight Arrow Connector 34"/>
          <p:cNvCxnSpPr>
            <a:cxnSpLocks noChangeShapeType="1"/>
          </p:cNvCxnSpPr>
          <p:nvPr/>
        </p:nvCxnSpPr>
        <p:spPr bwMode="auto">
          <a:xfrm>
            <a:off x="4800600" y="2844800"/>
            <a:ext cx="469900" cy="952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3922" name="Straight Arrow Connector 35"/>
          <p:cNvCxnSpPr>
            <a:cxnSpLocks noChangeShapeType="1"/>
          </p:cNvCxnSpPr>
          <p:nvPr/>
        </p:nvCxnSpPr>
        <p:spPr bwMode="auto">
          <a:xfrm>
            <a:off x="5715000" y="2794000"/>
            <a:ext cx="157480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3923" name="Straight Arrow Connector 36"/>
          <p:cNvCxnSpPr>
            <a:cxnSpLocks noChangeShapeType="1"/>
          </p:cNvCxnSpPr>
          <p:nvPr/>
        </p:nvCxnSpPr>
        <p:spPr bwMode="auto">
          <a:xfrm>
            <a:off x="6248400" y="2870200"/>
            <a:ext cx="2095500" cy="1041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123924" name="Picture 19" descr="Screen Shot 2015-02-26 at 9.17.39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400" y="5472113"/>
            <a:ext cx="4495800" cy="96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925" name="Picture 23" descr="Screen Shot 2015-02-26 at 9.25.56 PM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450" y="514350"/>
            <a:ext cx="6223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926" name="Picture 24" descr="Screen Shot 2015-02-26 at 9.26.03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350" y="527050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149600" y="3856671"/>
            <a:ext cx="18796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aseline="0" dirty="0" smtClean="0"/>
              <a:t>1.02  -.</a:t>
            </a:r>
            <a:r>
              <a:rPr lang="en-US" dirty="0" smtClean="0"/>
              <a:t>01</a:t>
            </a:r>
            <a:r>
              <a:rPr lang="en-US" baseline="0" dirty="0" smtClean="0"/>
              <a:t>    </a:t>
            </a:r>
            <a:r>
              <a:rPr lang="en-US" dirty="0" smtClean="0"/>
              <a:t>-.02</a:t>
            </a:r>
            <a:endParaRPr lang="en-US" baseline="0" dirty="0"/>
          </a:p>
          <a:p>
            <a:pPr>
              <a:defRPr/>
            </a:pPr>
            <a:r>
              <a:rPr lang="en-US" baseline="0" dirty="0" smtClean="0"/>
              <a:t>-.</a:t>
            </a:r>
            <a:r>
              <a:rPr lang="en-US" dirty="0" smtClean="0"/>
              <a:t>01</a:t>
            </a:r>
            <a:r>
              <a:rPr lang="en-US" baseline="0" dirty="0" smtClean="0"/>
              <a:t>  1.00     .</a:t>
            </a:r>
            <a:r>
              <a:rPr lang="en-US" dirty="0" smtClean="0"/>
              <a:t>02</a:t>
            </a:r>
            <a:endParaRPr lang="en-US" baseline="0" dirty="0"/>
          </a:p>
          <a:p>
            <a:pPr>
              <a:defRPr/>
            </a:pPr>
            <a:r>
              <a:rPr lang="en-US" baseline="0" dirty="0" smtClean="0"/>
              <a:t>-.</a:t>
            </a:r>
            <a:r>
              <a:rPr lang="en-US" dirty="0" smtClean="0"/>
              <a:t>02</a:t>
            </a:r>
            <a:r>
              <a:rPr lang="en-US" baseline="0" dirty="0" smtClean="0"/>
              <a:t>   </a:t>
            </a:r>
            <a:r>
              <a:rPr lang="en-US" dirty="0" smtClean="0"/>
              <a:t> .02</a:t>
            </a:r>
            <a:r>
              <a:rPr lang="en-US" baseline="0" dirty="0" smtClean="0"/>
              <a:t>     .</a:t>
            </a:r>
            <a:r>
              <a:rPr lang="en-US" dirty="0" smtClean="0"/>
              <a:t>98</a:t>
            </a:r>
          </a:p>
        </p:txBody>
      </p:sp>
    </p:spTree>
    <p:extLst>
      <p:ext uri="{BB962C8B-B14F-4D97-AF65-F5344CB8AC3E}">
        <p14:creationId xmlns:p14="http://schemas.microsoft.com/office/powerpoint/2010/main" val="314520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3" name="Picture 4" descr="Screen Shot 2015-02-26 at 9.39.5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350" y="5702300"/>
            <a:ext cx="4762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954" name="Picture 3" descr="Screen Shot 2015-02-26 at 9.39.49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950" y="5651500"/>
            <a:ext cx="48895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955" name="Picture 21" descr="Screen Shot 2015-02-26 at 9.21.56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400" y="2266950"/>
            <a:ext cx="2667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0" y="100013"/>
            <a:ext cx="914400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400" baseline="0">
                <a:solidFill>
                  <a:srgbClr val="0C0EE4"/>
                </a:solidFill>
              </a:rPr>
              <a:t>GREML</a:t>
            </a:r>
            <a:endParaRPr lang="en-US" altLang="en-US" baseline="0">
              <a:solidFill>
                <a:srgbClr val="0C0EE4"/>
              </a:solidFill>
            </a:endParaRPr>
          </a:p>
        </p:txBody>
      </p:sp>
      <p:sp>
        <p:nvSpPr>
          <p:cNvPr id="125957" name="TextBox 25"/>
          <p:cNvSpPr txBox="1">
            <a:spLocks noChangeArrowheads="1"/>
          </p:cNvSpPr>
          <p:nvPr/>
        </p:nvSpPr>
        <p:spPr bwMode="auto">
          <a:xfrm>
            <a:off x="2336800" y="3975100"/>
            <a:ext cx="393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 baseline="0"/>
              <a:t>=</a:t>
            </a:r>
            <a:endParaRPr lang="en-US" altLang="en-US" sz="2400" b="1" baseline="0"/>
          </a:p>
        </p:txBody>
      </p:sp>
      <p:cxnSp>
        <p:nvCxnSpPr>
          <p:cNvPr id="125959" name="Straight Arrow Connector 12"/>
          <p:cNvCxnSpPr>
            <a:cxnSpLocks noChangeShapeType="1"/>
          </p:cNvCxnSpPr>
          <p:nvPr/>
        </p:nvCxnSpPr>
        <p:spPr bwMode="auto">
          <a:xfrm flipH="1">
            <a:off x="1168400" y="1765300"/>
            <a:ext cx="1981200" cy="180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125960" name="Picture 6" descr="Screen Shot 2015-02-26 at 8.48.26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100" y="1085850"/>
            <a:ext cx="43688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961" name="Picture 8" descr="Screen Shot 2015-02-26 at 8.48.32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8900" y="1663700"/>
            <a:ext cx="38354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114300" y="3822700"/>
            <a:ext cx="2019300" cy="1041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aseline="0" dirty="0"/>
              <a:t> .41  1.65  -2.05</a:t>
            </a:r>
          </a:p>
          <a:p>
            <a:pPr>
              <a:defRPr/>
            </a:pPr>
            <a:r>
              <a:rPr lang="en-US" sz="2000" baseline="0" dirty="0"/>
              <a:t>1.65 6.66  -8.28</a:t>
            </a:r>
          </a:p>
          <a:p>
            <a:pPr>
              <a:defRPr/>
            </a:pPr>
            <a:r>
              <a:rPr lang="en-US" sz="2000" baseline="0" dirty="0"/>
              <a:t>-2.05 -8.28 10.3</a:t>
            </a:r>
          </a:p>
        </p:txBody>
      </p:sp>
      <p:pic>
        <p:nvPicPr>
          <p:cNvPr id="125963" name="Picture 13" descr="Screen Shot 2015-02-26 at 9.04.04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200" y="4000500"/>
            <a:ext cx="6858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6642100" y="3822700"/>
            <a:ext cx="1397000" cy="101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>
              <a:buFontTx/>
              <a:buAutoNum type="arabicPlain"/>
              <a:defRPr/>
            </a:pPr>
            <a:r>
              <a:rPr lang="en-US" sz="2000" baseline="0" dirty="0"/>
              <a:t>0    0</a:t>
            </a:r>
          </a:p>
          <a:p>
            <a:pPr>
              <a:defRPr/>
            </a:pPr>
            <a:r>
              <a:rPr lang="en-US" sz="2000" baseline="0" dirty="0"/>
              <a:t>0     1    0</a:t>
            </a:r>
          </a:p>
          <a:p>
            <a:pPr>
              <a:defRPr/>
            </a:pPr>
            <a:r>
              <a:rPr lang="en-US" sz="2000" baseline="0" dirty="0"/>
              <a:t>0     0    1</a:t>
            </a:r>
          </a:p>
        </p:txBody>
      </p:sp>
      <p:pic>
        <p:nvPicPr>
          <p:cNvPr id="125965" name="Picture 14" descr="Screen Shot 2015-02-26 at 9.04.09 PM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0" y="4006850"/>
            <a:ext cx="635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5966" name="Straight Arrow Connector 33"/>
          <p:cNvCxnSpPr>
            <a:cxnSpLocks noChangeShapeType="1"/>
          </p:cNvCxnSpPr>
          <p:nvPr/>
        </p:nvCxnSpPr>
        <p:spPr bwMode="auto">
          <a:xfrm flipH="1">
            <a:off x="4064000" y="2794000"/>
            <a:ext cx="43180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5967" name="Straight Arrow Connector 34"/>
          <p:cNvCxnSpPr>
            <a:cxnSpLocks noChangeShapeType="1"/>
          </p:cNvCxnSpPr>
          <p:nvPr/>
        </p:nvCxnSpPr>
        <p:spPr bwMode="auto">
          <a:xfrm>
            <a:off x="4800600" y="2844800"/>
            <a:ext cx="469900" cy="952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5968" name="Straight Arrow Connector 35"/>
          <p:cNvCxnSpPr>
            <a:cxnSpLocks noChangeShapeType="1"/>
          </p:cNvCxnSpPr>
          <p:nvPr/>
        </p:nvCxnSpPr>
        <p:spPr bwMode="auto">
          <a:xfrm>
            <a:off x="5715000" y="2794000"/>
            <a:ext cx="157480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5969" name="Straight Arrow Connector 36"/>
          <p:cNvCxnSpPr>
            <a:cxnSpLocks noChangeShapeType="1"/>
          </p:cNvCxnSpPr>
          <p:nvPr/>
        </p:nvCxnSpPr>
        <p:spPr bwMode="auto">
          <a:xfrm>
            <a:off x="6248400" y="2870200"/>
            <a:ext cx="2095500" cy="1041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25970" name="Left Brace 1"/>
          <p:cNvSpPr>
            <a:spLocks/>
          </p:cNvSpPr>
          <p:nvPr/>
        </p:nvSpPr>
        <p:spPr bwMode="auto">
          <a:xfrm rot="-5400000">
            <a:off x="885825" y="3927475"/>
            <a:ext cx="520700" cy="2203450"/>
          </a:xfrm>
          <a:prstGeom prst="leftBrace">
            <a:avLst>
              <a:gd name="adj1" fmla="val 8326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5971" name="Left Brace 27"/>
          <p:cNvSpPr>
            <a:spLocks/>
          </p:cNvSpPr>
          <p:nvPr/>
        </p:nvSpPr>
        <p:spPr bwMode="auto">
          <a:xfrm rot="-5400000">
            <a:off x="5413375" y="2092325"/>
            <a:ext cx="520700" cy="5899150"/>
          </a:xfrm>
          <a:prstGeom prst="leftBrace">
            <a:avLst>
              <a:gd name="adj1" fmla="val 834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5972" name="TextBox 2"/>
          <p:cNvSpPr txBox="1">
            <a:spLocks noChangeArrowheads="1"/>
          </p:cNvSpPr>
          <p:nvPr/>
        </p:nvSpPr>
        <p:spPr bwMode="auto">
          <a:xfrm>
            <a:off x="25400" y="5245100"/>
            <a:ext cx="2387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aseline="0"/>
              <a:t>observed var/covar </a:t>
            </a:r>
          </a:p>
        </p:txBody>
      </p:sp>
      <p:sp>
        <p:nvSpPr>
          <p:cNvPr id="125973" name="TextBox 29"/>
          <p:cNvSpPr txBox="1">
            <a:spLocks noChangeArrowheads="1"/>
          </p:cNvSpPr>
          <p:nvPr/>
        </p:nvSpPr>
        <p:spPr bwMode="auto">
          <a:xfrm>
            <a:off x="4686300" y="5245100"/>
            <a:ext cx="2387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aseline="0"/>
              <a:t>implied var/covar </a:t>
            </a:r>
          </a:p>
        </p:txBody>
      </p:sp>
      <p:sp>
        <p:nvSpPr>
          <p:cNvPr id="125974" name="TextBox 27"/>
          <p:cNvSpPr txBox="1">
            <a:spLocks noChangeArrowheads="1"/>
          </p:cNvSpPr>
          <p:nvPr/>
        </p:nvSpPr>
        <p:spPr bwMode="auto">
          <a:xfrm>
            <a:off x="0" y="5689600"/>
            <a:ext cx="89265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baseline="0">
                <a:solidFill>
                  <a:srgbClr val="FF0000"/>
                </a:solidFill>
              </a:rPr>
              <a:t>REML</a:t>
            </a:r>
            <a:r>
              <a:rPr lang="en-US" altLang="en-US" sz="2400" baseline="0"/>
              <a:t> find values of      &amp;      that maximizes the likelihood of the observed data. Intuitively, this makes the observed and implied var-covar matrices be as similar as possible.</a:t>
            </a:r>
          </a:p>
        </p:txBody>
      </p:sp>
      <p:sp>
        <p:nvSpPr>
          <p:cNvPr id="125975" name="TextBox 38"/>
          <p:cNvSpPr txBox="1">
            <a:spLocks noChangeArrowheads="1"/>
          </p:cNvSpPr>
          <p:nvPr/>
        </p:nvSpPr>
        <p:spPr bwMode="auto">
          <a:xfrm>
            <a:off x="5956300" y="4025900"/>
            <a:ext cx="393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 baseline="0"/>
              <a:t>+</a:t>
            </a:r>
            <a:endParaRPr lang="en-US" altLang="en-US" sz="2400" b="1" baseline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149600" y="3856671"/>
            <a:ext cx="18796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aseline="0" dirty="0" smtClean="0"/>
              <a:t>1.02  -.</a:t>
            </a:r>
            <a:r>
              <a:rPr lang="en-US" dirty="0" smtClean="0"/>
              <a:t>01</a:t>
            </a:r>
            <a:r>
              <a:rPr lang="en-US" baseline="0" dirty="0" smtClean="0"/>
              <a:t>    </a:t>
            </a:r>
            <a:r>
              <a:rPr lang="en-US" dirty="0" smtClean="0"/>
              <a:t>-.02</a:t>
            </a:r>
            <a:endParaRPr lang="en-US" baseline="0" dirty="0"/>
          </a:p>
          <a:p>
            <a:pPr>
              <a:defRPr/>
            </a:pPr>
            <a:r>
              <a:rPr lang="en-US" baseline="0" dirty="0" smtClean="0"/>
              <a:t>-.</a:t>
            </a:r>
            <a:r>
              <a:rPr lang="en-US" dirty="0" smtClean="0"/>
              <a:t>01</a:t>
            </a:r>
            <a:r>
              <a:rPr lang="en-US" baseline="0" dirty="0" smtClean="0"/>
              <a:t>  1.00     .</a:t>
            </a:r>
            <a:r>
              <a:rPr lang="en-US" dirty="0" smtClean="0"/>
              <a:t>02</a:t>
            </a:r>
            <a:endParaRPr lang="en-US" baseline="0" dirty="0"/>
          </a:p>
          <a:p>
            <a:pPr>
              <a:defRPr/>
            </a:pPr>
            <a:r>
              <a:rPr lang="en-US" baseline="0" dirty="0" smtClean="0"/>
              <a:t>-.</a:t>
            </a:r>
            <a:r>
              <a:rPr lang="en-US" dirty="0" smtClean="0"/>
              <a:t>02</a:t>
            </a:r>
            <a:r>
              <a:rPr lang="en-US" baseline="0" dirty="0" smtClean="0"/>
              <a:t>   </a:t>
            </a:r>
            <a:r>
              <a:rPr lang="en-US" dirty="0" smtClean="0"/>
              <a:t> .02</a:t>
            </a:r>
            <a:r>
              <a:rPr lang="en-US" baseline="0" dirty="0" smtClean="0"/>
              <a:t>     .</a:t>
            </a:r>
            <a:r>
              <a:rPr lang="en-US" dirty="0" smtClean="0"/>
              <a:t>98</a:t>
            </a:r>
          </a:p>
        </p:txBody>
      </p:sp>
    </p:spTree>
    <p:extLst>
      <p:ext uri="{BB962C8B-B14F-4D97-AF65-F5344CB8AC3E}">
        <p14:creationId xmlns:p14="http://schemas.microsoft.com/office/powerpoint/2010/main" val="246690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81100"/>
            <a:ext cx="9144000" cy="5751513"/>
          </a:xfrm>
        </p:spPr>
        <p:txBody>
          <a:bodyPr/>
          <a:lstStyle/>
          <a:p>
            <a:pPr eaLnBrk="1" hangingPunct="1"/>
            <a:r>
              <a:rPr lang="en-US" altLang="en-US" smtClean="0"/>
              <a:t>Remove individuals </a:t>
            </a:r>
            <a:r>
              <a:rPr lang="en-US" altLang="en-US" u="sng" smtClean="0"/>
              <a:t>missing</a:t>
            </a:r>
            <a:r>
              <a:rPr lang="en-US" altLang="en-US" smtClean="0"/>
              <a:t> &gt; ~.02</a:t>
            </a:r>
          </a:p>
          <a:p>
            <a:pPr eaLnBrk="1" hangingPunct="1"/>
            <a:r>
              <a:rPr lang="en-US" altLang="en-US" smtClean="0"/>
              <a:t>Remove </a:t>
            </a:r>
            <a:r>
              <a:rPr lang="en-US" altLang="en-US" u="sng" smtClean="0"/>
              <a:t>close relatives </a:t>
            </a:r>
            <a:r>
              <a:rPr lang="en-US" altLang="en-US" smtClean="0"/>
              <a:t>(e.g., --grm-cutoff 0.05)</a:t>
            </a:r>
          </a:p>
          <a:p>
            <a:pPr lvl="1" eaLnBrk="1" hangingPunct="1"/>
            <a:r>
              <a:rPr lang="en-US" altLang="en-US" smtClean="0"/>
              <a:t>Correlation between pi-hats and shared environment can inflate h</a:t>
            </a:r>
            <a:r>
              <a:rPr lang="en-US" altLang="en-US" baseline="30000" smtClean="0"/>
              <a:t>2</a:t>
            </a:r>
            <a:r>
              <a:rPr lang="en-US" altLang="en-US" baseline="-25000" smtClean="0"/>
              <a:t>snp</a:t>
            </a:r>
            <a:r>
              <a:rPr lang="en-US" altLang="en-US" smtClean="0"/>
              <a:t> estimates</a:t>
            </a:r>
          </a:p>
          <a:p>
            <a:pPr eaLnBrk="1" hangingPunct="1"/>
            <a:r>
              <a:rPr lang="en-US" altLang="en-US" smtClean="0"/>
              <a:t>Control for </a:t>
            </a:r>
            <a:r>
              <a:rPr lang="en-US" altLang="en-US" u="sng" smtClean="0"/>
              <a:t>stratification </a:t>
            </a:r>
            <a:r>
              <a:rPr lang="en-US" altLang="en-US" smtClean="0"/>
              <a:t>(usually 5 or 10 PCs)</a:t>
            </a:r>
          </a:p>
          <a:p>
            <a:pPr lvl="1" eaLnBrk="1" hangingPunct="1"/>
            <a:r>
              <a:rPr lang="en-US" altLang="en-US" smtClean="0"/>
              <a:t>Different prevalence rates (or ascertainments) between populations can show up as h</a:t>
            </a:r>
            <a:r>
              <a:rPr lang="en-US" altLang="en-US" baseline="30000" smtClean="0"/>
              <a:t>2</a:t>
            </a:r>
            <a:r>
              <a:rPr lang="en-US" altLang="en-US" baseline="-25000" smtClean="0"/>
              <a:t>snp</a:t>
            </a:r>
          </a:p>
          <a:p>
            <a:pPr eaLnBrk="1" hangingPunct="1"/>
            <a:r>
              <a:rPr lang="en-US" altLang="en-US" smtClean="0"/>
              <a:t>Control for </a:t>
            </a:r>
            <a:r>
              <a:rPr lang="en-US" altLang="en-US" u="sng" smtClean="0"/>
              <a:t>plates</a:t>
            </a:r>
            <a:r>
              <a:rPr lang="en-US" altLang="en-US" smtClean="0"/>
              <a:t> and other technical artifacts</a:t>
            </a:r>
          </a:p>
          <a:p>
            <a:pPr lvl="1" eaLnBrk="1" hangingPunct="1"/>
            <a:r>
              <a:rPr lang="en-US" altLang="en-US" smtClean="0"/>
              <a:t>Be careful if cases &amp; controls are not randomly placed on plates (can create upward bias in h</a:t>
            </a:r>
            <a:r>
              <a:rPr lang="en-US" altLang="en-US" baseline="30000" smtClean="0"/>
              <a:t>2</a:t>
            </a:r>
            <a:r>
              <a:rPr lang="en-US" altLang="en-US" baseline="-25000" smtClean="0"/>
              <a:t>snp</a:t>
            </a:r>
            <a:r>
              <a:rPr lang="en-US" altLang="en-US" smtClean="0"/>
              <a:t>)</a:t>
            </a:r>
            <a:endParaRPr lang="en-US" altLang="en-US" baseline="-25000" smtClean="0"/>
          </a:p>
          <a:p>
            <a:pPr eaLnBrk="1" hangingPunct="1"/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2413" cy="1143000"/>
          </a:xfrm>
        </p:spPr>
        <p:txBody>
          <a:bodyPr/>
          <a:lstStyle/>
          <a:p>
            <a:pPr eaLnBrk="1" hangingPunct="1"/>
            <a:r>
              <a:rPr lang="en-AU" altLang="en-US" smtClean="0">
                <a:solidFill>
                  <a:srgbClr val="0000FF"/>
                </a:solidFill>
              </a:rPr>
              <a:t>Individual QC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4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Text Box 2"/>
          <p:cNvSpPr txBox="1">
            <a:spLocks noChangeArrowheads="1"/>
          </p:cNvSpPr>
          <p:nvPr/>
        </p:nvSpPr>
        <p:spPr bwMode="auto">
          <a:xfrm>
            <a:off x="0" y="1990725"/>
            <a:ext cx="9144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Wingdings" charset="0"/>
              <a:buNone/>
              <a:defRPr/>
            </a:pPr>
            <a:endParaRPr lang="en-US" sz="3000" baseline="0" smtClean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Wingdings" charset="0"/>
              <a:buNone/>
              <a:defRPr/>
            </a:pPr>
            <a:endParaRPr lang="en-US" sz="3000" baseline="0" smtClean="0">
              <a:latin typeface="Times New Roman" charset="0"/>
            </a:endParaRPr>
          </a:p>
        </p:txBody>
      </p:sp>
      <p:sp>
        <p:nvSpPr>
          <p:cNvPr id="218115" name="Rectangle 3"/>
          <p:cNvSpPr>
            <a:spLocks noChangeArrowheads="1"/>
          </p:cNvSpPr>
          <p:nvPr/>
        </p:nvSpPr>
        <p:spPr bwMode="auto">
          <a:xfrm>
            <a:off x="12700" y="871538"/>
            <a:ext cx="9131300" cy="598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609600" indent="-609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66800" indent="-609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en-US" baseline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Independent approach to estimating h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</a:p>
          <a:p>
            <a:pPr lvl="2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en-US" sz="2400" baseline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Different assumptions than family models. Increasingly tortuous reasoning to suggest traits aren’t heritable because methodological flaws </a:t>
            </a:r>
            <a:endParaRPr lang="en-US" altLang="en-US" sz="240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en-US" baseline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When using SNPs with same allele frequency distribution as CVs, provides unbiased estimate of h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en-US" baseline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When using common (array) SNPs to estimated relatedness, generally provides downwardly biased estimate of h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altLang="en-US" baseline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lvl="2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</a:pPr>
            <a:r>
              <a:rPr lang="ja-JP" altLang="en-US" sz="2400" baseline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US" altLang="ja-JP" sz="2400" baseline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Still missing</a:t>
            </a:r>
            <a:r>
              <a:rPr lang="ja-JP" altLang="en-US" sz="2400" baseline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”</a:t>
            </a:r>
            <a:r>
              <a:rPr lang="en-US" altLang="ja-JP" sz="2400" baseline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h</a:t>
            </a:r>
            <a:r>
              <a:rPr lang="en-US" altLang="ja-JP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altLang="ja-JP" sz="2400" baseline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(h</a:t>
            </a:r>
            <a:r>
              <a:rPr lang="en-US" altLang="ja-JP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altLang="ja-JP" sz="2400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family</a:t>
            </a:r>
            <a:r>
              <a:rPr lang="en-US" altLang="ja-JP" sz="2400" baseline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– h</a:t>
            </a:r>
            <a:r>
              <a:rPr lang="en-US" altLang="ja-JP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altLang="ja-JP" sz="2400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snp</a:t>
            </a:r>
            <a:r>
              <a:rPr lang="en-US" altLang="ja-JP" sz="2400" baseline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 provides insight into the importance of rare variants, non-additive, or biased h</a:t>
            </a:r>
            <a:r>
              <a:rPr lang="en-US" altLang="ja-JP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altLang="ja-JP" sz="2400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family</a:t>
            </a:r>
            <a:r>
              <a:rPr lang="en-US" altLang="ja-JP" sz="2400" baseline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. </a:t>
            </a:r>
            <a:endParaRPr lang="en-US" altLang="ja-JP" sz="320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en-US" baseline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But not</a:t>
            </a:r>
            <a:r>
              <a:rPr lang="en-US" altLang="en-US" i="1" baseline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baseline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 panacea</a:t>
            </a:r>
            <a:r>
              <a:rPr lang="is-IS" altLang="en-US" baseline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. </a:t>
            </a:r>
            <a:r>
              <a:rPr lang="en-US" altLang="en-US" baseline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Biases still exist. Issues need to be worked out (e.g., assortative mating, etc.). </a:t>
            </a:r>
          </a:p>
        </p:txBody>
      </p:sp>
      <p:sp>
        <p:nvSpPr>
          <p:cNvPr id="132099" name="Rectangle 4"/>
          <p:cNvSpPr>
            <a:spLocks noChangeArrowheads="1"/>
          </p:cNvSpPr>
          <p:nvPr/>
        </p:nvSpPr>
        <p:spPr bwMode="auto">
          <a:xfrm>
            <a:off x="0" y="138113"/>
            <a:ext cx="9144000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000" baseline="0">
                <a:solidFill>
                  <a:srgbClr val="0C0EE4"/>
                </a:solidFill>
              </a:rPr>
              <a:t>Big picture: Using SNPs to estimate h</a:t>
            </a:r>
            <a:r>
              <a:rPr lang="en-US" altLang="en-US" sz="4000">
                <a:solidFill>
                  <a:srgbClr val="0C0EE4"/>
                </a:solidFill>
              </a:rPr>
              <a:t>2</a:t>
            </a:r>
            <a:endParaRPr lang="en-US" altLang="en-US" sz="4000" baseline="-25000">
              <a:solidFill>
                <a:srgbClr val="0C0EE4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4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Text Box 2"/>
          <p:cNvSpPr txBox="1">
            <a:spLocks noChangeArrowheads="1"/>
          </p:cNvSpPr>
          <p:nvPr/>
        </p:nvSpPr>
        <p:spPr bwMode="auto">
          <a:xfrm>
            <a:off x="0" y="1990725"/>
            <a:ext cx="9144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Wingdings" charset="0"/>
              <a:buNone/>
              <a:defRPr/>
            </a:pPr>
            <a:endParaRPr lang="en-US" sz="3000" baseline="0" smtClean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Wingdings" charset="0"/>
              <a:buNone/>
              <a:defRPr/>
            </a:pPr>
            <a:endParaRPr lang="en-US" sz="3000" baseline="0" smtClean="0">
              <a:latin typeface="Times New Roman" charset="0"/>
            </a:endParaRPr>
          </a:p>
        </p:txBody>
      </p:sp>
      <p:sp>
        <p:nvSpPr>
          <p:cNvPr id="218115" name="Rectangle 3"/>
          <p:cNvSpPr>
            <a:spLocks noChangeArrowheads="1"/>
          </p:cNvSpPr>
          <p:nvPr/>
        </p:nvSpPr>
        <p:spPr bwMode="auto">
          <a:xfrm>
            <a:off x="0" y="1531938"/>
            <a:ext cx="9144000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0"/>
              <a:buChar char="n"/>
              <a:defRPr/>
            </a:pPr>
            <a:r>
              <a:rPr lang="en-US" sz="3200" baseline="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Determine extent to which genetic similarity at SNPs is related to phenotypic similarity</a:t>
            </a: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0"/>
              <a:buChar char="n"/>
              <a:defRPr/>
            </a:pPr>
            <a:r>
              <a:rPr lang="en-US" sz="3200" baseline="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Multiple approaches to derive unbiased estimate of V</a:t>
            </a:r>
            <a:r>
              <a:rPr lang="en-US" sz="3200" baseline="-250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3200" baseline="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 captured by measured (common) SNPs</a:t>
            </a:r>
          </a:p>
          <a:p>
            <a:pPr marL="1333500" lvl="1" indent="-609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0"/>
              <a:buChar char="n"/>
              <a:defRPr/>
            </a:pPr>
            <a:r>
              <a:rPr lang="en-US" sz="2400" baseline="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Regression (</a:t>
            </a:r>
            <a:r>
              <a:rPr lang="en-US" sz="2400" baseline="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Haseman-Elston</a:t>
            </a:r>
            <a:r>
              <a:rPr lang="en-US" sz="2400" baseline="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)</a:t>
            </a:r>
          </a:p>
          <a:p>
            <a:pPr marL="1333500" lvl="1" indent="-609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0"/>
              <a:buChar char="n"/>
              <a:defRPr/>
            </a:pPr>
            <a:r>
              <a:rPr lang="en-US" sz="2400" baseline="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Mixed effects models (GREML)</a:t>
            </a:r>
          </a:p>
          <a:p>
            <a:pPr marL="1333500" lvl="1" indent="-609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0"/>
              <a:buChar char="n"/>
              <a:defRPr/>
            </a:pPr>
            <a:r>
              <a:rPr lang="en-US" sz="2400" baseline="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Bayesian (e.g., Bayes-R)</a:t>
            </a:r>
          </a:p>
          <a:p>
            <a:pPr marL="1333500" lvl="1" indent="-609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0"/>
              <a:buChar char="n"/>
              <a:defRPr/>
            </a:pPr>
            <a:r>
              <a:rPr lang="en-US" sz="2400" baseline="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LD-score regression</a:t>
            </a: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endParaRPr lang="en-US" sz="3200" baseline="0" dirty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7043" name="Rectangle 4"/>
          <p:cNvSpPr>
            <a:spLocks noChangeArrowheads="1"/>
          </p:cNvSpPr>
          <p:nvPr/>
        </p:nvSpPr>
        <p:spPr bwMode="auto">
          <a:xfrm>
            <a:off x="203200" y="176213"/>
            <a:ext cx="8751888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400" baseline="0">
                <a:solidFill>
                  <a:srgbClr val="0C0EE4"/>
                </a:solidFill>
              </a:rPr>
              <a:t>Using genetic similarity at SNPs to estimate V</a:t>
            </a:r>
            <a:r>
              <a:rPr lang="en-US" altLang="en-US" sz="4400" baseline="-25000">
                <a:solidFill>
                  <a:srgbClr val="0C0EE4"/>
                </a:solidFill>
              </a:rPr>
              <a:t>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805660"/>
            <a:ext cx="8229600" cy="1143000"/>
          </a:xfrm>
        </p:spPr>
        <p:txBody>
          <a:bodyPr/>
          <a:lstStyle/>
          <a:p>
            <a:r>
              <a:rPr lang="en-US" dirty="0" smtClean="0"/>
              <a:t>III.  Combining GREML &amp; SEM.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4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GSEM</a:t>
            </a:r>
            <a:r>
              <a:rPr lang="en-US" baseline="30000" dirty="0" smtClean="0"/>
              <a:t>1</a:t>
            </a:r>
            <a:endParaRPr lang="en-US" baseline="30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 package by </a:t>
            </a:r>
            <a:r>
              <a:rPr lang="en-US" dirty="0" err="1" smtClean="0"/>
              <a:t>Beate</a:t>
            </a:r>
            <a:r>
              <a:rPr lang="en-US" dirty="0" smtClean="0"/>
              <a:t> St </a:t>
            </a:r>
            <a:r>
              <a:rPr lang="en-US" dirty="0" err="1" smtClean="0"/>
              <a:t>Pourcain</a:t>
            </a:r>
            <a:r>
              <a:rPr lang="en-US" dirty="0"/>
              <a:t> (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gitlab.gwdg.de/beate.stpourcain/gsem</a:t>
            </a:r>
            <a:r>
              <a:rPr lang="en-US" dirty="0" smtClean="0"/>
              <a:t> ).</a:t>
            </a:r>
          </a:p>
          <a:p>
            <a:r>
              <a:rPr lang="en-US" dirty="0" smtClean="0"/>
              <a:t>1 dedicated function each for fitting </a:t>
            </a:r>
            <a:r>
              <a:rPr lang="en-US" dirty="0" err="1" smtClean="0"/>
              <a:t>CommPthwy</a:t>
            </a:r>
            <a:r>
              <a:rPr lang="en-US" dirty="0" smtClean="0"/>
              <a:t>, </a:t>
            </a:r>
            <a:r>
              <a:rPr lang="en-US" dirty="0" err="1" smtClean="0"/>
              <a:t>IndePthwy</a:t>
            </a:r>
            <a:r>
              <a:rPr lang="en-US" dirty="0" smtClean="0"/>
              <a:t>, &amp; “</a:t>
            </a:r>
            <a:r>
              <a:rPr lang="en-US" dirty="0" err="1" smtClean="0"/>
              <a:t>Cholesky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Specialized—fast &amp; lean.</a:t>
            </a:r>
          </a:p>
          <a:p>
            <a:r>
              <a:rPr lang="en-US" dirty="0" smtClean="0"/>
              <a:t>Uses fast BLAS (e.g., ATLAS) for good performance.</a:t>
            </a:r>
          </a:p>
          <a:p>
            <a:r>
              <a:rPr lang="en-US" dirty="0" smtClean="0"/>
              <a:t>ML fit.</a:t>
            </a:r>
          </a:p>
          <a:p>
            <a:r>
              <a:rPr lang="en-US" dirty="0" smtClean="0"/>
              <a:t>Path-coefficient parameterization.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96838"/>
            <a:ext cx="990600" cy="1320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200" y="6324600"/>
            <a:ext cx="5823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1</a:t>
            </a:r>
            <a:r>
              <a:rPr lang="en-US" dirty="0" smtClean="0"/>
              <a:t>St </a:t>
            </a:r>
            <a:r>
              <a:rPr lang="en-US" dirty="0" err="1" smtClean="0"/>
              <a:t>Pourcain</a:t>
            </a:r>
            <a:r>
              <a:rPr lang="en-US" dirty="0" smtClean="0"/>
              <a:t> et.al. (2018).  </a:t>
            </a:r>
            <a:r>
              <a:rPr lang="en-US" i="1" dirty="0" smtClean="0"/>
              <a:t>Biological Psychiatry 83</a:t>
            </a:r>
            <a:r>
              <a:rPr lang="en-US" dirty="0" smtClean="0"/>
              <a:t>: 598-606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0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mxGREML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OpenMx</a:t>
            </a:r>
            <a:r>
              <a:rPr lang="en-US" dirty="0" smtClean="0"/>
              <a:t> feature.</a:t>
            </a:r>
          </a:p>
          <a:p>
            <a:endParaRPr lang="en-US" dirty="0" smtClean="0"/>
          </a:p>
          <a:p>
            <a:r>
              <a:rPr lang="en-US" dirty="0" smtClean="0"/>
              <a:t>Available in </a:t>
            </a:r>
            <a:r>
              <a:rPr lang="en-US" i="1" dirty="0" smtClean="0"/>
              <a:t>OpenMx</a:t>
            </a:r>
            <a:r>
              <a:rPr lang="en-US" dirty="0" smtClean="0"/>
              <a:t> since v2.2 (June 2015).</a:t>
            </a:r>
          </a:p>
          <a:p>
            <a:endParaRPr lang="en-US" dirty="0" smtClean="0"/>
          </a:p>
          <a:p>
            <a:r>
              <a:rPr lang="en-US" dirty="0" smtClean="0"/>
              <a:t>Still being developed.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3BD8-D485-4743-B749-7225067F4968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557775"/>
            <a:ext cx="4038600" cy="2610812"/>
          </a:xfrm>
        </p:spPr>
      </p:pic>
    </p:spTree>
    <p:extLst>
      <p:ext uri="{BB962C8B-B14F-4D97-AF65-F5344CB8AC3E}">
        <p14:creationId xmlns:p14="http://schemas.microsoft.com/office/powerpoint/2010/main" val="334793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805660"/>
            <a:ext cx="8229600" cy="1143000"/>
          </a:xfrm>
        </p:spPr>
        <p:txBody>
          <a:bodyPr/>
          <a:lstStyle/>
          <a:p>
            <a:r>
              <a:rPr lang="en-US" dirty="0" smtClean="0"/>
              <a:t>IV.  </a:t>
            </a:r>
            <a:r>
              <a:rPr lang="en-US" dirty="0" err="1" smtClean="0"/>
              <a:t>mxGREML</a:t>
            </a:r>
            <a:r>
              <a:rPr lang="en-US" dirty="0" smtClean="0"/>
              <a:t> Design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5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 smtClean="0"/>
              <a:t>Can I fit all the usual BG models with GRMs?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dirty="0" smtClean="0"/>
              <a:t>Probably MOST of them.</a:t>
            </a:r>
          </a:p>
          <a:p>
            <a:r>
              <a:rPr lang="en-US" dirty="0" smtClean="0"/>
              <a:t>I have at least </a:t>
            </a:r>
            <a:r>
              <a:rPr lang="en-US" i="1" dirty="0" smtClean="0"/>
              <a:t>prototyped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Single-common-factor / common-pathway.</a:t>
            </a:r>
          </a:p>
          <a:p>
            <a:pPr lvl="1"/>
            <a:r>
              <a:rPr lang="en-US" smtClean="0"/>
              <a:t>Latent </a:t>
            </a:r>
            <a:r>
              <a:rPr lang="en-US" dirty="0" smtClean="0"/>
              <a:t>growth.</a:t>
            </a:r>
          </a:p>
          <a:p>
            <a:pPr lvl="1"/>
            <a:r>
              <a:rPr lang="en-US" dirty="0" smtClean="0"/>
              <a:t>Continuous moderation.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42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i="1" dirty="0" smtClean="0"/>
              <a:t>can’t</a:t>
            </a:r>
            <a:r>
              <a:rPr lang="en-US" dirty="0" smtClean="0"/>
              <a:t> I do with the </a:t>
            </a:r>
            <a:r>
              <a:rPr lang="en-US" dirty="0" err="1" smtClean="0"/>
              <a:t>mxGREML</a:t>
            </a:r>
            <a:r>
              <a:rPr lang="en-US" dirty="0" smtClean="0"/>
              <a:t> feature?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b="1" dirty="0" smtClean="0"/>
              <a:t>Analysis of ordinal phenotypes </a:t>
            </a:r>
            <a:r>
              <a:rPr lang="en-US" b="1" i="1" dirty="0" smtClean="0"/>
              <a:t>per se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Fit analyses </a:t>
            </a:r>
            <a:r>
              <a:rPr lang="en-US" i="1" dirty="0" smtClean="0"/>
              <a:t>quickly</a:t>
            </a:r>
            <a:r>
              <a:rPr lang="en-US" dirty="0" smtClean="0"/>
              <a:t> without analytic derivatives.</a:t>
            </a:r>
          </a:p>
          <a:p>
            <a:r>
              <a:rPr lang="en-US" dirty="0" smtClean="0"/>
              <a:t>Calculate profile-likelihood CIs </a:t>
            </a:r>
            <a:r>
              <a:rPr lang="en-US" i="1" dirty="0" smtClean="0"/>
              <a:t>quickly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7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GREML in </a:t>
            </a:r>
            <a:r>
              <a:rPr lang="en-US" i="1" dirty="0" smtClean="0"/>
              <a:t>OpenMx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 participants’ scores on all phenotypes get “stacked” into a single vector, </a:t>
            </a:r>
            <a:r>
              <a:rPr lang="en-US" b="1" dirty="0" smtClean="0"/>
              <a:t>y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“Definition variables” not allowed/needed.</a:t>
            </a:r>
          </a:p>
          <a:p>
            <a:r>
              <a:rPr lang="en-US" dirty="0" smtClean="0"/>
              <a:t>Ordinal phenotypes must be treated as continuous.</a:t>
            </a:r>
          </a:p>
          <a:p>
            <a:r>
              <a:rPr lang="en-US" dirty="0" smtClean="0"/>
              <a:t>User must specify model for </a:t>
            </a:r>
            <a:r>
              <a:rPr lang="en-US" b="1" dirty="0" smtClean="0"/>
              <a:t>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Mean of </a:t>
            </a:r>
            <a:r>
              <a:rPr lang="en-US" b="1" dirty="0" smtClean="0"/>
              <a:t>y</a:t>
            </a:r>
            <a:r>
              <a:rPr lang="en-US" dirty="0" smtClean="0"/>
              <a:t> conditioned on covariates, which are columns of matrix </a:t>
            </a:r>
            <a:r>
              <a:rPr lang="en-US" b="1" dirty="0" smtClean="0"/>
              <a:t>X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var</a:t>
            </a:r>
            <a:r>
              <a:rPr lang="en-US" dirty="0" smtClean="0"/>
              <a:t>(</a:t>
            </a:r>
            <a:r>
              <a:rPr lang="en-US" b="1" dirty="0" smtClean="0"/>
              <a:t>y</a:t>
            </a:r>
            <a:r>
              <a:rPr lang="en-US" dirty="0" smtClean="0"/>
              <a:t>) is covariance matrix, </a:t>
            </a:r>
            <a:r>
              <a:rPr lang="en-US" b="1" dirty="0" smtClean="0"/>
              <a:t>V</a:t>
            </a:r>
            <a:r>
              <a:rPr lang="en-US" dirty="0" smtClean="0"/>
              <a:t>, which user must define.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1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GREML in </a:t>
            </a:r>
            <a:r>
              <a:rPr lang="en-US" i="1" dirty="0" smtClean="0"/>
              <a:t>OpenMx</a:t>
            </a:r>
            <a:r>
              <a:rPr lang="en-US" dirty="0" smtClean="0"/>
              <a:t> is </a:t>
            </a:r>
            <a:r>
              <a:rPr lang="en-US" i="1" dirty="0" smtClean="0"/>
              <a:t>flexible</a:t>
            </a:r>
            <a:endParaRPr lang="en-US" i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Key distinguishing characteristic</a:t>
            </a:r>
            <a:r>
              <a:rPr lang="en-US" dirty="0" smtClean="0"/>
              <a:t> from other analyses in </a:t>
            </a:r>
            <a:r>
              <a:rPr lang="en-US" i="1" dirty="0" smtClean="0"/>
              <a:t>OpenMx</a:t>
            </a:r>
            <a:r>
              <a:rPr lang="en-US" dirty="0" smtClean="0"/>
              <a:t> (e.g., FIML): phenotype vector </a:t>
            </a:r>
            <a:r>
              <a:rPr lang="en-US" b="1" dirty="0" smtClean="0"/>
              <a:t>y</a:t>
            </a:r>
            <a:r>
              <a:rPr lang="en-US" dirty="0" smtClean="0"/>
              <a:t> is a </a:t>
            </a:r>
            <a:r>
              <a:rPr lang="en-US" i="1" dirty="0" smtClean="0"/>
              <a:t>single realization</a:t>
            </a:r>
            <a:r>
              <a:rPr lang="en-US" dirty="0" smtClean="0"/>
              <a:t> of a random vector that cannot, in general, be partitioned into independent </a:t>
            </a:r>
            <a:r>
              <a:rPr lang="en-US" dirty="0" err="1" smtClean="0"/>
              <a:t>subvectors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(Applicable to analyses in disciplines other than genetics.)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3BD8-D485-4743-B749-7225067F4968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30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GREML in </a:t>
            </a:r>
            <a:r>
              <a:rPr lang="en-US" i="1" dirty="0" smtClean="0"/>
              <a:t>OpenMx</a:t>
            </a:r>
            <a:r>
              <a:rPr lang="en-US" dirty="0" smtClean="0"/>
              <a:t>: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Conditional on covariates </a:t>
            </a:r>
            <a:r>
              <a:rPr lang="en-US" b="1" dirty="0" smtClean="0"/>
              <a:t>X</a:t>
            </a:r>
            <a:r>
              <a:rPr lang="en-US" dirty="0" smtClean="0"/>
              <a:t>, phenotype vector </a:t>
            </a:r>
            <a:r>
              <a:rPr lang="en-US" b="1" dirty="0" smtClean="0"/>
              <a:t>y</a:t>
            </a:r>
            <a:r>
              <a:rPr lang="en-US" dirty="0" smtClean="0"/>
              <a:t> is a single draw</a:t>
            </a:r>
            <a:r>
              <a:rPr lang="en-US" i="1" dirty="0" smtClean="0"/>
              <a:t> </a:t>
            </a:r>
            <a:r>
              <a:rPr lang="en-US" dirty="0" smtClean="0"/>
              <a:t>from a multivariate-normal distribution having (in general) dense covariance matrix, </a:t>
            </a:r>
            <a:r>
              <a:rPr lang="en-US" b="1" dirty="0" smtClean="0"/>
              <a:t>V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Design principle: the parameters of </a:t>
            </a:r>
            <a:r>
              <a:rPr lang="en-US" b="1" dirty="0" smtClean="0"/>
              <a:t>V</a:t>
            </a:r>
            <a:r>
              <a:rPr lang="en-US" dirty="0" smtClean="0"/>
              <a:t> are of primary interest.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Random effects are normally distributed.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GLS regression (using </a:t>
            </a:r>
            <a:r>
              <a:rPr lang="en-US" b="1" dirty="0" smtClean="0"/>
              <a:t>V</a:t>
            </a:r>
            <a:r>
              <a:rPr lang="en-US" baseline="30000" dirty="0" smtClean="0"/>
              <a:t>-1</a:t>
            </a:r>
            <a:r>
              <a:rPr lang="en-US" dirty="0" smtClean="0"/>
              <a:t>) is adequate model for phenotypic mean.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3BD8-D485-4743-B749-7225067F4968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1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805660"/>
            <a:ext cx="8229600" cy="1143000"/>
          </a:xfrm>
        </p:spPr>
        <p:txBody>
          <a:bodyPr/>
          <a:lstStyle/>
          <a:p>
            <a:r>
              <a:rPr lang="en-US" dirty="0" smtClean="0"/>
              <a:t>V.  </a:t>
            </a:r>
            <a:r>
              <a:rPr lang="en-US" dirty="0" err="1" smtClean="0"/>
              <a:t>mxGREML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7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Text Box 2"/>
          <p:cNvSpPr txBox="1">
            <a:spLocks noChangeArrowheads="1"/>
          </p:cNvSpPr>
          <p:nvPr/>
        </p:nvSpPr>
        <p:spPr bwMode="auto">
          <a:xfrm>
            <a:off x="0" y="1990725"/>
            <a:ext cx="9144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Wingdings" charset="0"/>
              <a:buNone/>
              <a:defRPr/>
            </a:pPr>
            <a:endParaRPr lang="en-US" sz="3000" baseline="0" smtClean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Wingdings" charset="0"/>
              <a:buNone/>
              <a:defRPr/>
            </a:pPr>
            <a:endParaRPr lang="en-US" sz="3000" baseline="0" smtClean="0">
              <a:latin typeface="Times New Roman" charset="0"/>
            </a:endParaRPr>
          </a:p>
        </p:txBody>
      </p:sp>
      <p:sp>
        <p:nvSpPr>
          <p:cNvPr id="89090" name="TextBox 11"/>
          <p:cNvSpPr txBox="1">
            <a:spLocks noChangeArrowheads="1"/>
          </p:cNvSpPr>
          <p:nvPr/>
        </p:nvSpPr>
        <p:spPr bwMode="auto">
          <a:xfrm>
            <a:off x="171450" y="4616450"/>
            <a:ext cx="3695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aseline="0"/>
              <a:t>(the slope of the regression is an estimate of h</a:t>
            </a:r>
            <a:r>
              <a:rPr lang="en-US" altLang="en-US" sz="2000"/>
              <a:t>2</a:t>
            </a:r>
            <a:r>
              <a:rPr lang="en-US" altLang="en-US" sz="2000" baseline="0"/>
              <a:t>)</a:t>
            </a:r>
          </a:p>
        </p:txBody>
      </p:sp>
      <p:pic>
        <p:nvPicPr>
          <p:cNvPr id="89091" name="Picture 12" descr="Screen Shot 2012-06-17 at 3.55.0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282700"/>
            <a:ext cx="3211513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203200" y="112713"/>
            <a:ext cx="8751888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400" baseline="0">
                <a:solidFill>
                  <a:srgbClr val="0C0EE4"/>
                </a:solidFill>
              </a:rPr>
              <a:t>Regression estimates of h</a:t>
            </a:r>
            <a:r>
              <a:rPr lang="en-US" altLang="en-US" sz="4400">
                <a:solidFill>
                  <a:srgbClr val="0C0EE4"/>
                </a:solidFill>
              </a:rPr>
              <a:t>2</a:t>
            </a:r>
            <a:endParaRPr lang="en-US" altLang="en-US" sz="4400" baseline="-25000">
              <a:solidFill>
                <a:srgbClr val="0C0EE4"/>
              </a:solidFill>
            </a:endParaRPr>
          </a:p>
        </p:txBody>
      </p:sp>
      <p:sp>
        <p:nvSpPr>
          <p:cNvPr id="89093" name="TextBox 5"/>
          <p:cNvSpPr txBox="1">
            <a:spLocks noChangeArrowheads="1"/>
          </p:cNvSpPr>
          <p:nvPr/>
        </p:nvSpPr>
        <p:spPr bwMode="auto">
          <a:xfrm>
            <a:off x="4075113" y="1473200"/>
            <a:ext cx="50673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baseline="0"/>
              <a:t>product of centered scores (here, z-scores)</a:t>
            </a:r>
          </a:p>
        </p:txBody>
      </p:sp>
      <p:cxnSp>
        <p:nvCxnSpPr>
          <p:cNvPr id="89094" name="Straight Arrow Connector 7"/>
          <p:cNvCxnSpPr>
            <a:cxnSpLocks noChangeShapeType="1"/>
          </p:cNvCxnSpPr>
          <p:nvPr/>
        </p:nvCxnSpPr>
        <p:spPr bwMode="auto">
          <a:xfrm rot="10800000">
            <a:off x="1714500" y="1663700"/>
            <a:ext cx="2362200" cy="127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4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</a:t>
            </a:r>
            <a:r>
              <a:rPr lang="en-US" dirty="0" err="1" smtClean="0"/>
              <a:t>mxGREML</a:t>
            </a:r>
            <a:r>
              <a:rPr lang="en-US" dirty="0" smtClean="0"/>
              <a:t> Feature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0.  Condensed matrix slots.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1.  GREML expectation.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2.  Data-handling helper function.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3.  GREML </a:t>
            </a:r>
            <a:r>
              <a:rPr lang="en-US" dirty="0" err="1" smtClean="0"/>
              <a:t>fitfunction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1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Large Matrices and Memory Efficiency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Demo script…</a:t>
            </a:r>
          </a:p>
          <a:p>
            <a:r>
              <a:rPr lang="en-US" dirty="0" smtClean="0"/>
              <a:t>Main idea—when your </a:t>
            </a:r>
            <a:r>
              <a:rPr lang="en-US" i="1" dirty="0" smtClean="0"/>
              <a:t>OpenMx</a:t>
            </a:r>
            <a:r>
              <a:rPr lang="en-US" dirty="0" smtClean="0"/>
              <a:t> script involves large matrices that contain no free parameters: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Place </a:t>
            </a:r>
            <a:br>
              <a:rPr lang="en-US" dirty="0" smtClean="0"/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options(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mxCondenseMatrixSlots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=TRUE)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cs typeface="Courier New" pitchFamily="49" charset="0"/>
              </a:rPr>
              <a:t>near beginning of script.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cs typeface="Courier New" pitchFamily="49" charset="0"/>
              </a:rPr>
              <a:t>Always access slots of </a:t>
            </a:r>
            <a:r>
              <a:rPr lang="en-US" dirty="0" err="1" smtClean="0">
                <a:cs typeface="Courier New" pitchFamily="49" charset="0"/>
              </a:rPr>
              <a:t>MxMatrix</a:t>
            </a:r>
            <a:r>
              <a:rPr lang="en-US" dirty="0" smtClean="0">
                <a:cs typeface="Courier New" pitchFamily="49" charset="0"/>
              </a:rPr>
              <a:t> objects with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dirty="0" smtClean="0">
                <a:cs typeface="Courier New" pitchFamily="49" charset="0"/>
              </a:rPr>
              <a:t>, and never with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dirty="0" smtClean="0">
                <a:cs typeface="Courier New" pitchFamily="49" charset="0"/>
              </a:rPr>
              <a:t>.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2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GREML Expectation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Compatible with GREML </a:t>
            </a:r>
            <a:r>
              <a:rPr lang="en-US" dirty="0" err="1" smtClean="0"/>
              <a:t>fitfunction</a:t>
            </a:r>
            <a:r>
              <a:rPr lang="en-US" dirty="0" smtClean="0"/>
              <a:t> and ML </a:t>
            </a:r>
            <a:r>
              <a:rPr lang="en-US" dirty="0" err="1" smtClean="0"/>
              <a:t>fitfunction</a:t>
            </a:r>
            <a:r>
              <a:rPr lang="en-US" dirty="0" smtClean="0"/>
              <a:t> (but…).</a:t>
            </a:r>
          </a:p>
          <a:p>
            <a:r>
              <a:rPr lang="en-US" dirty="0" smtClean="0"/>
              <a:t>Requires raw continuous data.</a:t>
            </a:r>
          </a:p>
          <a:p>
            <a:r>
              <a:rPr lang="en-US" dirty="0" smtClean="0"/>
              <a:t>User tells it:</a:t>
            </a:r>
          </a:p>
          <a:p>
            <a:pPr lvl="1"/>
            <a:r>
              <a:rPr lang="en-US" dirty="0" smtClean="0"/>
              <a:t>Which algebra/matrix is </a:t>
            </a:r>
            <a:r>
              <a:rPr lang="en-US" b="1" dirty="0" smtClean="0"/>
              <a:t>V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Whether &amp; with what arguments to call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mxGREMLDataHandler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at runtime.</a:t>
            </a:r>
          </a:p>
          <a:p>
            <a:pPr lvl="1"/>
            <a:r>
              <a:rPr lang="en-US" dirty="0" smtClean="0"/>
              <a:t>Whether &amp; how to resize </a:t>
            </a:r>
            <a:r>
              <a:rPr lang="en-US" b="1" dirty="0" smtClean="0"/>
              <a:t>V</a:t>
            </a:r>
            <a:r>
              <a:rPr lang="en-US" dirty="0" smtClean="0"/>
              <a:t> at runtime due to missing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3BD8-D485-4743-B749-7225067F4968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4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mxGREMLDataHandler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User provides:</a:t>
            </a:r>
          </a:p>
          <a:p>
            <a:pPr lvl="1"/>
            <a:r>
              <a:rPr lang="en-US" dirty="0" err="1" smtClean="0"/>
              <a:t>Dataframe</a:t>
            </a:r>
            <a:r>
              <a:rPr lang="en-US" dirty="0" smtClean="0"/>
              <a:t> or matrix, in “wide” format.</a:t>
            </a:r>
          </a:p>
          <a:p>
            <a:pPr lvl="1"/>
            <a:r>
              <a:rPr lang="en-US" dirty="0" smtClean="0"/>
              <a:t>Column names of phenotypes (for </a:t>
            </a:r>
            <a:r>
              <a:rPr lang="en-US" b="1" dirty="0" smtClean="0"/>
              <a:t>y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Column names of covariates (for </a:t>
            </a:r>
            <a:r>
              <a:rPr lang="en-US" b="1" dirty="0" smtClean="0"/>
              <a:t>X</a:t>
            </a:r>
            <a:r>
              <a:rPr lang="en-US" dirty="0" smtClean="0"/>
              <a:t>).</a:t>
            </a:r>
          </a:p>
          <a:p>
            <a:r>
              <a:rPr lang="en-US" dirty="0" smtClean="0"/>
              <a:t>Creates </a:t>
            </a:r>
            <a:r>
              <a:rPr lang="en-US" b="1" dirty="0" smtClean="0"/>
              <a:t>X</a:t>
            </a:r>
            <a:r>
              <a:rPr lang="en-US" dirty="0" smtClean="0"/>
              <a:t> &amp; </a:t>
            </a:r>
            <a:r>
              <a:rPr lang="en-US" b="1" dirty="0" smtClean="0"/>
              <a:t>y</a:t>
            </a:r>
            <a:r>
              <a:rPr lang="en-US" dirty="0" smtClean="0"/>
              <a:t>, and automatically trims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NA</a:t>
            </a:r>
            <a:r>
              <a:rPr lang="en-US" dirty="0" smtClean="0"/>
              <a:t>s out of them.</a:t>
            </a:r>
          </a:p>
          <a:p>
            <a:r>
              <a:rPr lang="en-US" dirty="0" smtClean="0"/>
              <a:t>Can be called by user, or automatically at runtime.</a:t>
            </a:r>
          </a:p>
          <a:p>
            <a:r>
              <a:rPr lang="en-US" dirty="0" smtClean="0"/>
              <a:t>Can structure data for multiple phenotypes or for clustered/repeated measures.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3BD8-D485-4743-B749-7225067F4968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29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mxGREMLDataHandler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By default, automatically called at runtime by the GREML expectation:</a:t>
            </a:r>
          </a:p>
          <a:p>
            <a:pPr lvl="1"/>
            <a:r>
              <a:rPr lang="en-US" dirty="0" smtClean="0"/>
              <a:t>Takes data from </a:t>
            </a:r>
            <a:r>
              <a:rPr lang="en-US" dirty="0" err="1" smtClean="0"/>
              <a:t>MxModel’s</a:t>
            </a:r>
            <a:r>
              <a:rPr lang="en-US" dirty="0" smtClean="0"/>
              <a:t> </a:t>
            </a:r>
            <a:r>
              <a:rPr lang="en-US" dirty="0" err="1" smtClean="0"/>
              <a:t>MxData</a:t>
            </a:r>
            <a:r>
              <a:rPr lang="en-US" dirty="0" smtClean="0"/>
              <a:t> object.</a:t>
            </a:r>
          </a:p>
          <a:p>
            <a:pPr lvl="1"/>
            <a:r>
              <a:rPr lang="en-US" dirty="0" smtClean="0"/>
              <a:t>Takes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yvars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Xvars</a:t>
            </a:r>
            <a:r>
              <a:rPr lang="en-US" dirty="0" smtClean="0"/>
              <a:t> from </a:t>
            </a:r>
            <a:r>
              <a:rPr lang="en-US" dirty="0" err="1" smtClean="0"/>
              <a:t>MxModel’s</a:t>
            </a:r>
            <a:r>
              <a:rPr lang="en-US" dirty="0" smtClean="0"/>
              <a:t> GREML expectation.</a:t>
            </a:r>
          </a:p>
          <a:p>
            <a:pPr lvl="1"/>
            <a:r>
              <a:rPr lang="en-US" dirty="0" smtClean="0"/>
              <a:t>Internally creates </a:t>
            </a:r>
            <a:r>
              <a:rPr lang="en-US" b="1" dirty="0" smtClean="0"/>
              <a:t>X</a:t>
            </a:r>
            <a:r>
              <a:rPr lang="en-US" dirty="0" smtClean="0"/>
              <a:t> &amp; </a:t>
            </a:r>
            <a:r>
              <a:rPr lang="en-US" b="1" dirty="0" smtClean="0"/>
              <a:t>y</a:t>
            </a:r>
            <a:r>
              <a:rPr lang="en-US" dirty="0" smtClean="0"/>
              <a:t>, and drops rows with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Internally drops rows &amp; columns of </a:t>
            </a:r>
            <a:r>
              <a:rPr lang="en-US" b="1" dirty="0" smtClean="0"/>
              <a:t>V</a:t>
            </a:r>
            <a:r>
              <a:rPr lang="en-US" dirty="0" smtClean="0"/>
              <a:t> (and related matrices) due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NA</a:t>
            </a:r>
            <a:r>
              <a:rPr lang="en-US" dirty="0" smtClean="0"/>
              <a:t>s.</a:t>
            </a:r>
          </a:p>
          <a:p>
            <a:r>
              <a:rPr lang="en-US" dirty="0" smtClean="0"/>
              <a:t>Important: the internal resizing of </a:t>
            </a:r>
            <a:r>
              <a:rPr lang="en-US" b="1" dirty="0" smtClean="0"/>
              <a:t>V</a:t>
            </a:r>
            <a:r>
              <a:rPr lang="en-US" dirty="0" smtClean="0"/>
              <a:t> carries a performance cost.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3BD8-D485-4743-B749-7225067F4968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55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mxGREMLDataHandler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Can also be called directly:</a:t>
            </a:r>
          </a:p>
          <a:p>
            <a:pPr lvl="1"/>
            <a:r>
              <a:rPr lang="en-US" dirty="0" smtClean="0"/>
              <a:t>User provides data,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yvars</a:t>
            </a:r>
            <a:r>
              <a:rPr lang="en-US" dirty="0" smtClean="0"/>
              <a:t>, and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Xvars</a:t>
            </a:r>
            <a:r>
              <a:rPr lang="en-US" dirty="0" smtClean="0"/>
              <a:t> as arguments.</a:t>
            </a:r>
          </a:p>
          <a:p>
            <a:pPr lvl="1"/>
            <a:r>
              <a:rPr lang="en-US" dirty="0" smtClean="0"/>
              <a:t>It returns a list with 2 elements:</a:t>
            </a:r>
          </a:p>
          <a:p>
            <a:pPr lvl="2"/>
            <a:r>
              <a:rPr lang="en-US" b="1" dirty="0" smtClean="0"/>
              <a:t>y</a:t>
            </a:r>
            <a:r>
              <a:rPr lang="en-US" dirty="0" smtClean="0"/>
              <a:t> &amp; </a:t>
            </a:r>
            <a:r>
              <a:rPr lang="en-US" b="1" dirty="0" smtClean="0"/>
              <a:t>X</a:t>
            </a:r>
            <a:r>
              <a:rPr lang="en-US" dirty="0" smtClean="0"/>
              <a:t> horizontally adhered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yX</a:t>
            </a:r>
            <a:r>
              <a:rPr lang="en-US" dirty="0" smtClean="0"/>
              <a:t>).</a:t>
            </a: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casesToDrop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Then: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Put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yX</a:t>
            </a:r>
            <a:r>
              <a:rPr lang="en-US" dirty="0" smtClean="0">
                <a:cs typeface="Courier New" pitchFamily="49" charset="0"/>
              </a:rPr>
              <a:t> in </a:t>
            </a:r>
            <a:r>
              <a:rPr lang="en-US" dirty="0" err="1" smtClean="0">
                <a:cs typeface="Courier New" pitchFamily="49" charset="0"/>
              </a:rPr>
              <a:t>MxData</a:t>
            </a:r>
            <a:r>
              <a:rPr lang="en-US" dirty="0" smtClean="0">
                <a:cs typeface="Courier New" pitchFamily="49" charset="0"/>
              </a:rPr>
              <a:t>.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Deal with </a:t>
            </a:r>
            <a:r>
              <a:rPr lang="en-US" dirty="0" err="1" smtClean="0">
                <a:cs typeface="Courier New" pitchFamily="49" charset="0"/>
              </a:rPr>
              <a:t>missingness</a:t>
            </a:r>
            <a:r>
              <a:rPr lang="en-US" dirty="0" smtClean="0">
                <a:cs typeface="Courier New" pitchFamily="49" charset="0"/>
              </a:rPr>
              <a:t> &amp; </a:t>
            </a:r>
            <a:r>
              <a:rPr lang="en-US" b="1" dirty="0" smtClean="0">
                <a:cs typeface="Courier New" pitchFamily="49" charset="0"/>
              </a:rPr>
              <a:t>V</a:t>
            </a:r>
            <a:r>
              <a:rPr lang="en-US" dirty="0" smtClean="0">
                <a:cs typeface="Courier New" pitchFamily="49" charset="0"/>
              </a:rPr>
              <a:t>—either  directly or by argument to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mxExpectationGREML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cs typeface="Courier New" pitchFamily="49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3BD8-D485-4743-B749-7225067F4968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5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46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23900" y="1981200"/>
          <a:ext cx="1709738" cy="459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Equation" r:id="rId3" imgW="774360" imgH="2082600" progId="Equation.3">
                  <p:embed/>
                </p:oleObj>
              </mc:Choice>
              <mc:Fallback>
                <p:oleObj name="Equation" r:id="rId3" imgW="774360" imgH="20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1981200"/>
                        <a:ext cx="1709738" cy="459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6219825" y="2057400"/>
          <a:ext cx="1709738" cy="459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Equation" r:id="rId5" imgW="774360" imgH="2082600" progId="Equation.3">
                  <p:embed/>
                </p:oleObj>
              </mc:Choice>
              <mc:Fallback>
                <p:oleObj name="Equation" r:id="rId5" imgW="774360" imgH="20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9825" y="2057400"/>
                        <a:ext cx="1709738" cy="459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1447800"/>
            <a:ext cx="3318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blockByPheno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=TRUE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0" y="1443335"/>
            <a:ext cx="35028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blockByPheno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=FALSE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88404" y="304800"/>
            <a:ext cx="67363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Imagine we have 3 participants and 3 phenotypes…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920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304800"/>
            <a:ext cx="8534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Imagine we have 3 participants and 3 phenotypes, and we’re using the same covariate, </a:t>
            </a:r>
            <a:r>
              <a:rPr lang="en-US" sz="2400" i="1" dirty="0" smtClean="0"/>
              <a:t>x</a:t>
            </a:r>
            <a:r>
              <a:rPr lang="en-US" sz="2400" dirty="0" smtClean="0"/>
              <a:t>, for all 3 phenotypes…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147956" y="1295400"/>
            <a:ext cx="7005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blockByPheno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=TRUE,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staggerZeroes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=TRUE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723900" y="1981200"/>
          <a:ext cx="1709738" cy="459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Equation" r:id="rId3" imgW="774360" imgH="2082600" progId="Equation.3">
                  <p:embed/>
                </p:oleObj>
              </mc:Choice>
              <mc:Fallback>
                <p:oleObj name="Equation" r:id="rId3" imgW="774360" imgH="20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1981200"/>
                        <a:ext cx="1709738" cy="459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962400" y="1905000"/>
          <a:ext cx="4114800" cy="4786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Equation" r:id="rId5" imgW="1790640" imgH="2082600" progId="Equation.3">
                  <p:embed/>
                </p:oleObj>
              </mc:Choice>
              <mc:Fallback>
                <p:oleObj name="Equation" r:id="rId5" imgW="1790640" imgH="20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905000"/>
                        <a:ext cx="4114800" cy="47860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903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304800"/>
            <a:ext cx="8534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Imagine we have 3 participants and 3 phenotypes, and we’re using the same covariate, </a:t>
            </a:r>
            <a:r>
              <a:rPr lang="en-US" sz="2400" i="1" dirty="0" smtClean="0"/>
              <a:t>x</a:t>
            </a:r>
            <a:r>
              <a:rPr lang="en-US" sz="2400" dirty="0" smtClean="0"/>
              <a:t>, for all 3 phenotypes…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1295400"/>
            <a:ext cx="7189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blockByPheno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=FALSE,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staggerZeroes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=TRUE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962400" y="1905000"/>
          <a:ext cx="4114800" cy="478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Equation" r:id="rId3" imgW="1790640" imgH="2082600" progId="Equation.3">
                  <p:embed/>
                </p:oleObj>
              </mc:Choice>
              <mc:Fallback>
                <p:oleObj name="Equation" r:id="rId3" imgW="1790640" imgH="20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905000"/>
                        <a:ext cx="4114800" cy="4786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715780" y="1964960"/>
          <a:ext cx="1709738" cy="459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Equation" r:id="rId5" imgW="774360" imgH="2082600" progId="Equation.3">
                  <p:embed/>
                </p:oleObj>
              </mc:Choice>
              <mc:Fallback>
                <p:oleObj name="Equation" r:id="rId5" imgW="774360" imgH="20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780" y="1964960"/>
                        <a:ext cx="1709738" cy="459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655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304800"/>
            <a:ext cx="8534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Imagine we have 3 participants and 1 phenotype measured at </a:t>
            </a:r>
            <a:r>
              <a:rPr lang="en-US" sz="2400" dirty="0" err="1" smtClean="0"/>
              <a:t>timepoints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, </a:t>
            </a:r>
            <a:r>
              <a:rPr lang="en-US" sz="2400" i="1" dirty="0" smtClean="0"/>
              <a:t>B</a:t>
            </a:r>
            <a:r>
              <a:rPr lang="en-US" sz="2400" dirty="0" smtClean="0"/>
              <a:t>, and </a:t>
            </a:r>
            <a:r>
              <a:rPr lang="en-US" sz="2400" i="1" dirty="0" smtClean="0"/>
              <a:t>C</a:t>
            </a:r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147956" y="1295400"/>
            <a:ext cx="7189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blockByPheno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=TRUE,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staggerZeroes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=FALSE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877888" y="1981200"/>
          <a:ext cx="1401762" cy="459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3" name="Equation" r:id="rId3" imgW="634680" imgH="2082600" progId="Equation.3">
                  <p:embed/>
                </p:oleObj>
              </mc:Choice>
              <mc:Fallback>
                <p:oleObj name="Equation" r:id="rId3" imgW="634680" imgH="20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888" y="1981200"/>
                        <a:ext cx="1401762" cy="459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881563" y="1905000"/>
          <a:ext cx="2276475" cy="478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4" name="Equation" r:id="rId5" imgW="990360" imgH="2082600" progId="Equation.3">
                  <p:embed/>
                </p:oleObj>
              </mc:Choice>
              <mc:Fallback>
                <p:oleObj name="Equation" r:id="rId5" imgW="990360" imgH="20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1563" y="1905000"/>
                        <a:ext cx="2276475" cy="4786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90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Text Box 2"/>
          <p:cNvSpPr txBox="1">
            <a:spLocks noChangeArrowheads="1"/>
          </p:cNvSpPr>
          <p:nvPr/>
        </p:nvSpPr>
        <p:spPr bwMode="auto">
          <a:xfrm>
            <a:off x="0" y="1990725"/>
            <a:ext cx="9144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Wingdings" charset="0"/>
              <a:buNone/>
              <a:defRPr/>
            </a:pPr>
            <a:endParaRPr lang="en-US" sz="3000" baseline="0" smtClean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Wingdings" charset="0"/>
              <a:buNone/>
              <a:defRPr/>
            </a:pPr>
            <a:endParaRPr lang="en-US" sz="3000" baseline="0" smtClean="0">
              <a:latin typeface="Times New Roman" charset="0"/>
            </a:endParaRPr>
          </a:p>
        </p:txBody>
      </p:sp>
      <p:sp>
        <p:nvSpPr>
          <p:cNvPr id="91138" name="TextBox 11"/>
          <p:cNvSpPr txBox="1">
            <a:spLocks noChangeArrowheads="1"/>
          </p:cNvSpPr>
          <p:nvPr/>
        </p:nvSpPr>
        <p:spPr bwMode="auto">
          <a:xfrm>
            <a:off x="171450" y="4616450"/>
            <a:ext cx="3695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aseline="0"/>
              <a:t>(the slope of the regression is an estimate of h</a:t>
            </a:r>
            <a:r>
              <a:rPr lang="en-US" altLang="en-US" sz="2000"/>
              <a:t>2</a:t>
            </a:r>
            <a:r>
              <a:rPr lang="en-US" altLang="en-US" sz="2000" baseline="0"/>
              <a:t>)</a:t>
            </a:r>
          </a:p>
        </p:txBody>
      </p:sp>
      <p:pic>
        <p:nvPicPr>
          <p:cNvPr id="91139" name="Picture 12" descr="Screen Shot 2012-06-17 at 3.55.0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282700"/>
            <a:ext cx="3211513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140" name="Picture 13" descr="Screen Shot 2012-06-17 at 3.56.3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997450"/>
            <a:ext cx="6985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141" name="Picture 14" descr="Screen Shot 2012-06-17 at 3.56.32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300" y="2730500"/>
            <a:ext cx="7493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142" name="Picture 16" descr="Screen Shot 2012-06-17 at 4.31.10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950" y="1193800"/>
            <a:ext cx="4276725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43" name="Rectangle 4"/>
          <p:cNvSpPr>
            <a:spLocks noChangeArrowheads="1"/>
          </p:cNvSpPr>
          <p:nvPr/>
        </p:nvSpPr>
        <p:spPr bwMode="auto">
          <a:xfrm>
            <a:off x="203200" y="112713"/>
            <a:ext cx="8751888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400" baseline="0">
                <a:solidFill>
                  <a:srgbClr val="0C0EE4"/>
                </a:solidFill>
              </a:rPr>
              <a:t>Regression estimates of h</a:t>
            </a:r>
            <a:r>
              <a:rPr lang="en-US" altLang="en-US" sz="4400">
                <a:solidFill>
                  <a:srgbClr val="0C0EE4"/>
                </a:solidFill>
              </a:rPr>
              <a:t>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84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304800"/>
            <a:ext cx="8534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Imagine we have 3 participants and 1 phenotype measured at </a:t>
            </a:r>
            <a:r>
              <a:rPr lang="en-US" sz="2400" dirty="0" err="1" smtClean="0"/>
              <a:t>timepoints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, </a:t>
            </a:r>
            <a:r>
              <a:rPr lang="en-US" sz="2400" i="1" dirty="0" smtClean="0"/>
              <a:t>B</a:t>
            </a:r>
            <a:r>
              <a:rPr lang="en-US" sz="2400" dirty="0" smtClean="0"/>
              <a:t>, and </a:t>
            </a:r>
            <a:r>
              <a:rPr lang="en-US" sz="2400" i="1" dirty="0" smtClean="0"/>
              <a:t>C</a:t>
            </a:r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147956" y="1295400"/>
            <a:ext cx="7558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blockByPheno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=FALSE,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staggerZeroes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=FALSE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877888" y="1981200"/>
          <a:ext cx="1401762" cy="459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7" name="Equation" r:id="rId3" imgW="634680" imgH="2082600" progId="Equation.3">
                  <p:embed/>
                </p:oleObj>
              </mc:Choice>
              <mc:Fallback>
                <p:oleObj name="Equation" r:id="rId3" imgW="634680" imgH="20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888" y="1981200"/>
                        <a:ext cx="1401762" cy="459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881563" y="1905000"/>
          <a:ext cx="2276475" cy="478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8" name="Equation" r:id="rId5" imgW="990360" imgH="2082600" progId="Equation.3">
                  <p:embed/>
                </p:oleObj>
              </mc:Choice>
              <mc:Fallback>
                <p:oleObj name="Equation" r:id="rId5" imgW="990360" imgH="20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1563" y="1905000"/>
                        <a:ext cx="2276475" cy="4786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800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GREML </a:t>
            </a:r>
            <a:r>
              <a:rPr lang="en-US" dirty="0" err="1" smtClean="0"/>
              <a:t>fitfunction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Can OPTIONALLY accept analytic first partial derivatives of </a:t>
            </a:r>
            <a:r>
              <a:rPr lang="en-US" b="1" dirty="0" smtClean="0"/>
              <a:t>V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User needs to know some calculus…</a:t>
            </a:r>
          </a:p>
          <a:p>
            <a:pPr lvl="1"/>
            <a:r>
              <a:rPr lang="en-US" dirty="0" smtClean="0"/>
              <a:t>User provides names of matrices/algebras that equal first partial derivatives of </a:t>
            </a:r>
            <a:r>
              <a:rPr lang="en-US" b="1" dirty="0" smtClean="0"/>
              <a:t>V</a:t>
            </a:r>
            <a:r>
              <a:rPr lang="en-US" dirty="0" smtClean="0"/>
              <a:t> w/r/t free parameters.</a:t>
            </a:r>
          </a:p>
          <a:p>
            <a:pPr lvl="1"/>
            <a:r>
              <a:rPr lang="en-US" i="1" dirty="0" smtClean="0"/>
              <a:t>OpenMx</a:t>
            </a:r>
            <a:r>
              <a:rPr lang="en-US" dirty="0" smtClean="0"/>
              <a:t> uses them to calculate derivatives of REML </a:t>
            </a:r>
            <a:r>
              <a:rPr lang="en-US" dirty="0" err="1" smtClean="0"/>
              <a:t>loglikelihood</a:t>
            </a:r>
            <a:r>
              <a:rPr lang="en-US" dirty="0" smtClean="0"/>
              <a:t> during optimization.</a:t>
            </a:r>
          </a:p>
          <a:p>
            <a:pPr lvl="1"/>
            <a:r>
              <a:rPr lang="en-US" dirty="0" smtClean="0"/>
              <a:t>Calculating derivatives of REML </a:t>
            </a:r>
            <a:r>
              <a:rPr lang="en-US" dirty="0" err="1" smtClean="0"/>
              <a:t>logL</a:t>
            </a:r>
            <a:r>
              <a:rPr lang="en-US" dirty="0" smtClean="0"/>
              <a:t> is distributed over multiple processors.</a:t>
            </a:r>
          </a:p>
          <a:p>
            <a:pPr lvl="1"/>
            <a:r>
              <a:rPr lang="en-US" dirty="0" smtClean="0"/>
              <a:t>Supported for NPSOL, SLSQP, &amp; Newton-</a:t>
            </a:r>
            <a:r>
              <a:rPr lang="en-US" dirty="0" err="1" smtClean="0"/>
              <a:t>Raphson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3BD8-D485-4743-B749-7225067F4968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8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GREML </a:t>
            </a:r>
            <a:r>
              <a:rPr lang="en-US" dirty="0" err="1" smtClean="0"/>
              <a:t>fitfunction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With custom compute plan using Newton-</a:t>
            </a:r>
            <a:r>
              <a:rPr lang="en-US" dirty="0" err="1" smtClean="0"/>
              <a:t>Raphson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Backend does average-information REML¹. </a:t>
            </a:r>
          </a:p>
          <a:p>
            <a:pPr lvl="1"/>
            <a:r>
              <a:rPr lang="en-US" i="1" dirty="0" smtClean="0"/>
              <a:t>OpenMx</a:t>
            </a:r>
            <a:r>
              <a:rPr lang="en-US" dirty="0" smtClean="0"/>
              <a:t> gives analytic standard errors from average-information matrix at solution.</a:t>
            </a:r>
          </a:p>
          <a:p>
            <a:pPr lvl="1"/>
            <a:r>
              <a:rPr lang="en-US" dirty="0" smtClean="0"/>
              <a:t>Note: N-R cannot handle </a:t>
            </a:r>
            <a:r>
              <a:rPr lang="en-US" dirty="0" err="1" smtClean="0"/>
              <a:t>MxConstraints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Both REML and ML -2log</a:t>
            </a:r>
            <a:r>
              <a:rPr lang="en-US" i="1" dirty="0" smtClean="0"/>
              <a:t>L</a:t>
            </a:r>
            <a:r>
              <a:rPr lang="en-US" dirty="0" smtClean="0"/>
              <a:t> returned from backend.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3BD8-D485-4743-B749-7225067F4968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4008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¹Johnson, D. L., &amp; Thompson, R.  (1995).  </a:t>
            </a:r>
            <a:r>
              <a:rPr lang="en-US" i="1" dirty="0" smtClean="0"/>
              <a:t>Journal of Dairy Science, 78</a:t>
            </a:r>
            <a:r>
              <a:rPr lang="en-US" dirty="0" smtClean="0"/>
              <a:t>, 449-456.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6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mxGREML</a:t>
            </a:r>
            <a:r>
              <a:rPr lang="en-US" dirty="0" smtClean="0"/>
              <a:t> Practical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interest of time, we will fit a very simple </a:t>
            </a:r>
            <a:r>
              <a:rPr lang="en-US" dirty="0" err="1" smtClean="0"/>
              <a:t>monophenotype</a:t>
            </a:r>
            <a:r>
              <a:rPr lang="en-US" dirty="0" smtClean="0"/>
              <a:t> AE model…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5919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Miscellaneous—stuff we didn’t cover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b="1" dirty="0" smtClean="0"/>
              <a:t>Be careful using GREML with any kind of ascertained sample.</a:t>
            </a:r>
          </a:p>
          <a:p>
            <a:r>
              <a:rPr lang="en-US" dirty="0" smtClean="0"/>
              <a:t>Use of &gt;1 GRM (or other such “relatedness matrix”).</a:t>
            </a:r>
          </a:p>
          <a:p>
            <a:r>
              <a:rPr lang="en-US" dirty="0" smtClean="0"/>
              <a:t>GREML with family data.</a:t>
            </a:r>
          </a:p>
          <a:p>
            <a:r>
              <a:rPr lang="en-US" dirty="0" smtClean="0"/>
              <a:t>Computational shortcuts available for simple models (e.g., diagonalization).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8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NIH grant DA026119</a:t>
            </a:r>
          </a:p>
          <a:p>
            <a:r>
              <a:rPr lang="en-US" dirty="0" smtClean="0"/>
              <a:t>Mike Neale (PI)</a:t>
            </a:r>
          </a:p>
          <a:p>
            <a:r>
              <a:rPr lang="en-US" dirty="0" smtClean="0"/>
              <a:t>Lindon Eaves</a:t>
            </a:r>
          </a:p>
          <a:p>
            <a:r>
              <a:rPr lang="en-US" dirty="0" smtClean="0"/>
              <a:t>Mike Hunter &amp; Joshua Pritikin</a:t>
            </a:r>
          </a:p>
          <a:p>
            <a:r>
              <a:rPr lang="en-US" dirty="0" smtClean="0"/>
              <a:t>The rest of the </a:t>
            </a:r>
            <a:r>
              <a:rPr lang="en-US" i="1" dirty="0" smtClean="0"/>
              <a:t>OpenMx</a:t>
            </a:r>
            <a:r>
              <a:rPr lang="en-US" dirty="0" smtClean="0"/>
              <a:t> Development Team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68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Text Box 2"/>
          <p:cNvSpPr txBox="1">
            <a:spLocks noChangeArrowheads="1"/>
          </p:cNvSpPr>
          <p:nvPr/>
        </p:nvSpPr>
        <p:spPr bwMode="auto">
          <a:xfrm>
            <a:off x="0" y="1990725"/>
            <a:ext cx="9144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Wingdings" charset="0"/>
              <a:buNone/>
              <a:defRPr/>
            </a:pPr>
            <a:endParaRPr lang="en-US" sz="3000" baseline="0" smtClean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Wingdings" charset="0"/>
              <a:buNone/>
              <a:defRPr/>
            </a:pPr>
            <a:endParaRPr lang="en-US" sz="3000" baseline="0" smtClean="0">
              <a:latin typeface="Times New Roman" charset="0"/>
            </a:endParaRPr>
          </a:p>
        </p:txBody>
      </p:sp>
      <p:sp>
        <p:nvSpPr>
          <p:cNvPr id="93186" name="TextBox 11"/>
          <p:cNvSpPr txBox="1">
            <a:spLocks noChangeArrowheads="1"/>
          </p:cNvSpPr>
          <p:nvPr/>
        </p:nvSpPr>
        <p:spPr bwMode="auto">
          <a:xfrm>
            <a:off x="171450" y="4616450"/>
            <a:ext cx="3695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aseline="0"/>
              <a:t>(the slope of the regression is an estimate of h</a:t>
            </a:r>
            <a:r>
              <a:rPr lang="en-US" altLang="en-US" sz="2000"/>
              <a:t>2</a:t>
            </a:r>
            <a:r>
              <a:rPr lang="en-US" altLang="en-US" sz="2000" baseline="0"/>
              <a:t>)</a:t>
            </a:r>
          </a:p>
        </p:txBody>
      </p:sp>
      <p:pic>
        <p:nvPicPr>
          <p:cNvPr id="93187" name="Picture 12" descr="Screen Shot 2012-06-17 at 3.55.0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282700"/>
            <a:ext cx="3211513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88" name="Picture 13" descr="Screen Shot 2012-06-17 at 3.56.3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997450"/>
            <a:ext cx="6985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89" name="Picture 14" descr="Screen Shot 2012-06-17 at 3.56.32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300" y="2730500"/>
            <a:ext cx="7493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90" name="Picture 16" descr="Screen Shot 2012-06-17 at 4.31.10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950" y="1193800"/>
            <a:ext cx="4276725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91" name="TextBox 8"/>
          <p:cNvSpPr txBox="1">
            <a:spLocks noChangeArrowheads="1"/>
          </p:cNvSpPr>
          <p:nvPr/>
        </p:nvSpPr>
        <p:spPr bwMode="auto">
          <a:xfrm>
            <a:off x="7010400" y="1720850"/>
            <a:ext cx="1428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aseline="0" dirty="0" smtClean="0"/>
              <a:t>COV(MZ</a:t>
            </a:r>
            <a:r>
              <a:rPr lang="en-US" altLang="en-US" sz="1600" baseline="0" dirty="0"/>
              <a:t>)</a:t>
            </a:r>
          </a:p>
        </p:txBody>
      </p:sp>
      <p:sp>
        <p:nvSpPr>
          <p:cNvPr id="93192" name="Oval 9"/>
          <p:cNvSpPr>
            <a:spLocks noChangeArrowheads="1"/>
          </p:cNvSpPr>
          <p:nvPr/>
        </p:nvSpPr>
        <p:spPr bwMode="auto">
          <a:xfrm>
            <a:off x="8547100" y="2762250"/>
            <a:ext cx="114300" cy="1143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93193" name="Straight Arrow Connector 17"/>
          <p:cNvCxnSpPr>
            <a:cxnSpLocks noChangeShapeType="1"/>
          </p:cNvCxnSpPr>
          <p:nvPr/>
        </p:nvCxnSpPr>
        <p:spPr bwMode="auto">
          <a:xfrm>
            <a:off x="7550150" y="2057400"/>
            <a:ext cx="952500" cy="730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93194" name="Rectangle 4"/>
          <p:cNvSpPr>
            <a:spLocks noChangeArrowheads="1"/>
          </p:cNvSpPr>
          <p:nvPr/>
        </p:nvSpPr>
        <p:spPr bwMode="auto">
          <a:xfrm>
            <a:off x="203200" y="112713"/>
            <a:ext cx="8751888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400" baseline="0">
                <a:solidFill>
                  <a:srgbClr val="0C0EE4"/>
                </a:solidFill>
              </a:rPr>
              <a:t>Regression estimates of h</a:t>
            </a:r>
            <a:r>
              <a:rPr lang="en-US" altLang="en-US" sz="4400">
                <a:solidFill>
                  <a:srgbClr val="0C0EE4"/>
                </a:solidFill>
              </a:rPr>
              <a:t>2</a:t>
            </a:r>
            <a:endParaRPr lang="en-US" altLang="en-US" sz="4400" baseline="-25000">
              <a:solidFill>
                <a:srgbClr val="0C0EE4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4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Text Box 2"/>
          <p:cNvSpPr txBox="1">
            <a:spLocks noChangeArrowheads="1"/>
          </p:cNvSpPr>
          <p:nvPr/>
        </p:nvSpPr>
        <p:spPr bwMode="auto">
          <a:xfrm>
            <a:off x="0" y="1990725"/>
            <a:ext cx="9144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Wingdings" charset="0"/>
              <a:buNone/>
              <a:defRPr/>
            </a:pPr>
            <a:endParaRPr lang="en-US" sz="3000" baseline="0" smtClean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Wingdings" charset="0"/>
              <a:buNone/>
              <a:defRPr/>
            </a:pPr>
            <a:endParaRPr lang="en-US" sz="3000" baseline="0" smtClean="0">
              <a:latin typeface="Times New Roman" charset="0"/>
            </a:endParaRPr>
          </a:p>
        </p:txBody>
      </p:sp>
      <p:sp>
        <p:nvSpPr>
          <p:cNvPr id="95234" name="TextBox 11"/>
          <p:cNvSpPr txBox="1">
            <a:spLocks noChangeArrowheads="1"/>
          </p:cNvSpPr>
          <p:nvPr/>
        </p:nvSpPr>
        <p:spPr bwMode="auto">
          <a:xfrm>
            <a:off x="171450" y="4616450"/>
            <a:ext cx="3695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aseline="0"/>
              <a:t>(the slope of the regression is an estimate of h</a:t>
            </a:r>
            <a:r>
              <a:rPr lang="en-US" altLang="en-US" sz="2000"/>
              <a:t>2</a:t>
            </a:r>
            <a:r>
              <a:rPr lang="en-US" altLang="en-US" sz="2000" baseline="0"/>
              <a:t>)</a:t>
            </a:r>
          </a:p>
        </p:txBody>
      </p:sp>
      <p:pic>
        <p:nvPicPr>
          <p:cNvPr id="95235" name="Picture 12" descr="Screen Shot 2012-06-17 at 3.55.0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282700"/>
            <a:ext cx="3211513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236" name="Picture 13" descr="Screen Shot 2012-06-17 at 3.56.3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997450"/>
            <a:ext cx="6985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237" name="Picture 14" descr="Screen Shot 2012-06-17 at 3.56.32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300" y="2730500"/>
            <a:ext cx="7493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238" name="Picture 16" descr="Screen Shot 2012-06-17 at 4.31.10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950" y="1193800"/>
            <a:ext cx="4276725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9" name="TextBox 8"/>
          <p:cNvSpPr txBox="1">
            <a:spLocks noChangeArrowheads="1"/>
          </p:cNvSpPr>
          <p:nvPr/>
        </p:nvSpPr>
        <p:spPr bwMode="auto">
          <a:xfrm>
            <a:off x="5111750" y="1752600"/>
            <a:ext cx="1428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aseline="0" dirty="0" smtClean="0"/>
              <a:t>COV(DZ</a:t>
            </a:r>
            <a:r>
              <a:rPr lang="en-US" altLang="en-US" sz="1600" baseline="0" dirty="0"/>
              <a:t>)</a:t>
            </a:r>
          </a:p>
        </p:txBody>
      </p:sp>
      <p:sp>
        <p:nvSpPr>
          <p:cNvPr id="95240" name="Oval 9"/>
          <p:cNvSpPr>
            <a:spLocks noChangeArrowheads="1"/>
          </p:cNvSpPr>
          <p:nvPr/>
        </p:nvSpPr>
        <p:spPr bwMode="auto">
          <a:xfrm>
            <a:off x="6737350" y="2882900"/>
            <a:ext cx="114300" cy="1143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95241" name="Straight Arrow Connector 17"/>
          <p:cNvCxnSpPr>
            <a:cxnSpLocks noChangeShapeType="1"/>
          </p:cNvCxnSpPr>
          <p:nvPr/>
        </p:nvCxnSpPr>
        <p:spPr bwMode="auto">
          <a:xfrm>
            <a:off x="5727700" y="2146300"/>
            <a:ext cx="952500" cy="730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95242" name="Oval 15"/>
          <p:cNvSpPr>
            <a:spLocks noChangeArrowheads="1"/>
          </p:cNvSpPr>
          <p:nvPr/>
        </p:nvSpPr>
        <p:spPr bwMode="auto">
          <a:xfrm>
            <a:off x="8547100" y="2762250"/>
            <a:ext cx="114300" cy="1143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5243" name="Rectangle 4"/>
          <p:cNvSpPr>
            <a:spLocks noChangeArrowheads="1"/>
          </p:cNvSpPr>
          <p:nvPr/>
        </p:nvSpPr>
        <p:spPr bwMode="auto">
          <a:xfrm>
            <a:off x="203200" y="112713"/>
            <a:ext cx="8751888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400" baseline="0">
                <a:solidFill>
                  <a:srgbClr val="0C0EE4"/>
                </a:solidFill>
              </a:rPr>
              <a:t>Regression estimates of h</a:t>
            </a:r>
            <a:r>
              <a:rPr lang="en-US" altLang="en-US" sz="4400">
                <a:solidFill>
                  <a:srgbClr val="0C0EE4"/>
                </a:solidFill>
              </a:rPr>
              <a:t>2</a:t>
            </a:r>
            <a:endParaRPr lang="en-US" altLang="en-US" sz="4400" baseline="-25000">
              <a:solidFill>
                <a:srgbClr val="0C0EE4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2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Text Box 2"/>
          <p:cNvSpPr txBox="1">
            <a:spLocks noChangeArrowheads="1"/>
          </p:cNvSpPr>
          <p:nvPr/>
        </p:nvSpPr>
        <p:spPr bwMode="auto">
          <a:xfrm>
            <a:off x="0" y="1990725"/>
            <a:ext cx="9144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Wingdings" charset="0"/>
              <a:buNone/>
              <a:defRPr/>
            </a:pPr>
            <a:endParaRPr lang="en-US" sz="3000" baseline="0" smtClean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Wingdings" charset="0"/>
              <a:buNone/>
              <a:defRPr/>
            </a:pPr>
            <a:endParaRPr lang="en-US" sz="3000" baseline="0" smtClean="0">
              <a:latin typeface="Times New Roman" charset="0"/>
            </a:endParaRPr>
          </a:p>
        </p:txBody>
      </p:sp>
      <p:sp>
        <p:nvSpPr>
          <p:cNvPr id="97282" name="TextBox 11"/>
          <p:cNvSpPr txBox="1">
            <a:spLocks noChangeArrowheads="1"/>
          </p:cNvSpPr>
          <p:nvPr/>
        </p:nvSpPr>
        <p:spPr bwMode="auto">
          <a:xfrm>
            <a:off x="171450" y="4616450"/>
            <a:ext cx="3695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aseline="0"/>
              <a:t>(the slope of the regression is an estimate of h</a:t>
            </a:r>
            <a:r>
              <a:rPr lang="en-US" altLang="en-US" sz="2000"/>
              <a:t>2</a:t>
            </a:r>
            <a:r>
              <a:rPr lang="en-US" altLang="en-US" sz="2000" baseline="0"/>
              <a:t>)</a:t>
            </a:r>
          </a:p>
        </p:txBody>
      </p:sp>
      <p:pic>
        <p:nvPicPr>
          <p:cNvPr id="97283" name="Picture 12" descr="Screen Shot 2012-06-17 at 3.55.0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282700"/>
            <a:ext cx="3211513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284" name="Picture 13" descr="Screen Shot 2012-06-17 at 3.56.3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997450"/>
            <a:ext cx="6985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285" name="Picture 14" descr="Screen Shot 2012-06-17 at 3.56.32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300" y="2730500"/>
            <a:ext cx="7493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286" name="Picture 16" descr="Screen Shot 2012-06-17 at 4.31.10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950" y="1193800"/>
            <a:ext cx="4276725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87" name="Oval 8"/>
          <p:cNvSpPr>
            <a:spLocks noChangeArrowheads="1"/>
          </p:cNvSpPr>
          <p:nvPr/>
        </p:nvSpPr>
        <p:spPr bwMode="auto">
          <a:xfrm>
            <a:off x="8547100" y="2762250"/>
            <a:ext cx="114300" cy="1143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7288" name="Oval 9"/>
          <p:cNvSpPr>
            <a:spLocks noChangeArrowheads="1"/>
          </p:cNvSpPr>
          <p:nvPr/>
        </p:nvSpPr>
        <p:spPr bwMode="auto">
          <a:xfrm>
            <a:off x="6737350" y="2882900"/>
            <a:ext cx="114300" cy="1143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7289" name="Right Brace 10"/>
          <p:cNvSpPr>
            <a:spLocks/>
          </p:cNvSpPr>
          <p:nvPr/>
        </p:nvSpPr>
        <p:spPr bwMode="auto">
          <a:xfrm rot="5400000">
            <a:off x="7572375" y="2193925"/>
            <a:ext cx="260350" cy="1803400"/>
          </a:xfrm>
          <a:prstGeom prst="rightBrace">
            <a:avLst>
              <a:gd name="adj1" fmla="val 8338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7290" name="TextBox 15"/>
          <p:cNvSpPr txBox="1">
            <a:spLocks noChangeArrowheads="1"/>
          </p:cNvSpPr>
          <p:nvPr/>
        </p:nvSpPr>
        <p:spPr bwMode="auto">
          <a:xfrm>
            <a:off x="6623050" y="3371850"/>
            <a:ext cx="2317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400" baseline="0" dirty="0"/>
              <a:t>2*[</a:t>
            </a:r>
            <a:r>
              <a:rPr lang="en-US" altLang="en-US" sz="1400" baseline="0" dirty="0" smtClean="0"/>
              <a:t>COV(MZ</a:t>
            </a:r>
            <a:r>
              <a:rPr lang="en-US" altLang="en-US" sz="1400" baseline="0" dirty="0"/>
              <a:t>)-</a:t>
            </a:r>
            <a:r>
              <a:rPr lang="en-US" altLang="en-US" sz="1400" baseline="0" dirty="0" smtClean="0"/>
              <a:t>COV(DZ</a:t>
            </a:r>
            <a:r>
              <a:rPr lang="en-US" altLang="en-US" sz="1400" baseline="0" dirty="0"/>
              <a:t>)]</a:t>
            </a:r>
            <a:br>
              <a:rPr lang="en-US" altLang="en-US" sz="1400" baseline="0" dirty="0"/>
            </a:br>
            <a:r>
              <a:rPr lang="en-US" altLang="en-US" sz="1400" baseline="0" dirty="0"/>
              <a:t>= h</a:t>
            </a:r>
            <a:r>
              <a:rPr lang="en-US" altLang="en-US" sz="1400" dirty="0"/>
              <a:t>2 </a:t>
            </a:r>
            <a:r>
              <a:rPr lang="en-US" altLang="en-US" sz="1400" baseline="0" dirty="0"/>
              <a:t>= slope</a:t>
            </a:r>
          </a:p>
        </p:txBody>
      </p:sp>
      <p:sp>
        <p:nvSpPr>
          <p:cNvPr id="97291" name="Rectangle 4"/>
          <p:cNvSpPr>
            <a:spLocks noChangeArrowheads="1"/>
          </p:cNvSpPr>
          <p:nvPr/>
        </p:nvSpPr>
        <p:spPr bwMode="auto">
          <a:xfrm>
            <a:off x="203200" y="112713"/>
            <a:ext cx="8751888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400" baseline="0">
                <a:solidFill>
                  <a:srgbClr val="0C0EE4"/>
                </a:solidFill>
              </a:rPr>
              <a:t>Regression estimates of h</a:t>
            </a:r>
            <a:r>
              <a:rPr lang="en-US" altLang="en-US" sz="4400">
                <a:solidFill>
                  <a:srgbClr val="0C0EE4"/>
                </a:solidFill>
              </a:rPr>
              <a:t>2</a:t>
            </a:r>
            <a:endParaRPr lang="en-US" altLang="en-US" sz="4400" baseline="-25000">
              <a:solidFill>
                <a:srgbClr val="0C0EE4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67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Text Box 2"/>
          <p:cNvSpPr txBox="1">
            <a:spLocks noChangeArrowheads="1"/>
          </p:cNvSpPr>
          <p:nvPr/>
        </p:nvSpPr>
        <p:spPr bwMode="auto">
          <a:xfrm>
            <a:off x="0" y="1990725"/>
            <a:ext cx="9144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Wingdings" charset="0"/>
              <a:buNone/>
              <a:defRPr/>
            </a:pPr>
            <a:endParaRPr lang="en-US" sz="3000" baseline="0" smtClean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Wingdings" charset="0"/>
              <a:buNone/>
              <a:defRPr/>
            </a:pPr>
            <a:endParaRPr lang="en-US" sz="3000" baseline="0" smtClean="0">
              <a:latin typeface="Times New Roman" charset="0"/>
            </a:endParaRPr>
          </a:p>
        </p:txBody>
      </p:sp>
      <p:sp>
        <p:nvSpPr>
          <p:cNvPr id="99330" name="TextBox 11"/>
          <p:cNvSpPr txBox="1">
            <a:spLocks noChangeArrowheads="1"/>
          </p:cNvSpPr>
          <p:nvPr/>
        </p:nvSpPr>
        <p:spPr bwMode="auto">
          <a:xfrm>
            <a:off x="171450" y="4616450"/>
            <a:ext cx="3695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aseline="0"/>
              <a:t>(the slope of the regression is an estimate of h</a:t>
            </a:r>
            <a:r>
              <a:rPr lang="en-US" altLang="en-US" sz="2000"/>
              <a:t>2</a:t>
            </a:r>
            <a:r>
              <a:rPr lang="en-US" altLang="en-US" sz="2000" baseline="0"/>
              <a:t>)</a:t>
            </a:r>
          </a:p>
        </p:txBody>
      </p:sp>
      <p:pic>
        <p:nvPicPr>
          <p:cNvPr id="99331" name="Picture 12" descr="Screen Shot 2012-06-17 at 3.55.0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282700"/>
            <a:ext cx="3211513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332" name="Picture 13" descr="Screen Shot 2012-06-17 at 3.56.3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997450"/>
            <a:ext cx="6985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333" name="Picture 14" descr="Screen Shot 2012-06-17 at 3.56.32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300" y="2730500"/>
            <a:ext cx="7493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334" name="Picture 16" descr="Screen Shot 2012-06-17 at 4.31.10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950" y="1193800"/>
            <a:ext cx="4276725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35" name="Rectangle 4"/>
          <p:cNvSpPr>
            <a:spLocks noChangeArrowheads="1"/>
          </p:cNvSpPr>
          <p:nvPr/>
        </p:nvSpPr>
        <p:spPr bwMode="auto">
          <a:xfrm>
            <a:off x="203200" y="112713"/>
            <a:ext cx="8751888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400" baseline="0">
                <a:solidFill>
                  <a:srgbClr val="0C0EE4"/>
                </a:solidFill>
              </a:rPr>
              <a:t>Regression estimates of h</a:t>
            </a:r>
            <a:r>
              <a:rPr lang="en-US" altLang="en-US" sz="4400">
                <a:solidFill>
                  <a:srgbClr val="0C0EE4"/>
                </a:solidFill>
              </a:rPr>
              <a:t>2</a:t>
            </a:r>
            <a:endParaRPr lang="en-US" altLang="en-US" sz="4400" baseline="-25000">
              <a:solidFill>
                <a:srgbClr val="0C0EE4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823F-2D88-4D84-8477-D438A06C693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7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25400">
          <a:solidFill>
            <a:schemeClr val="tx1"/>
          </a:solidFill>
          <a:headEnd type="arrow"/>
          <a:tailEnd type="arrow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25400">
          <a:solidFill>
            <a:schemeClr val="tx1"/>
          </a:solidFill>
          <a:headEnd type="arrow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7681</TotalTime>
  <Words>2369</Words>
  <Application>Microsoft Office PowerPoint</Application>
  <PresentationFormat>On-screen Show (4:3)</PresentationFormat>
  <Paragraphs>418</Paragraphs>
  <Slides>55</Slides>
  <Notes>34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6" baseType="lpstr">
      <vt:lpstr>Arial Unicode MS</vt:lpstr>
      <vt:lpstr>MS Gothic</vt:lpstr>
      <vt:lpstr>ＭＳ Ｐゴシック</vt:lpstr>
      <vt:lpstr>ＭＳ Ｐゴシック</vt:lpstr>
      <vt:lpstr>Arial</vt:lpstr>
      <vt:lpstr>Calibri</vt:lpstr>
      <vt:lpstr>Courier New</vt:lpstr>
      <vt:lpstr>Times New Roman</vt:lpstr>
      <vt:lpstr>Wingdings</vt:lpstr>
      <vt:lpstr>Office Theme</vt:lpstr>
      <vt:lpstr>Equation</vt:lpstr>
      <vt:lpstr>GREML: Heritability Estimation Using Genomic Data</vt:lpstr>
      <vt:lpstr>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II.  Genomic Relatedness Matrices</vt:lpstr>
      <vt:lpstr>PowerPoint Presentation</vt:lpstr>
      <vt:lpstr>PowerPoint Presentation</vt:lpstr>
      <vt:lpstr>PowerPoint Presentation</vt:lpstr>
      <vt:lpstr>Genomic Relatedness Matrices</vt:lpstr>
      <vt:lpstr>III.  GREML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Individual QC</vt:lpstr>
      <vt:lpstr>PowerPoint Presentation</vt:lpstr>
      <vt:lpstr>III.  Combining GREML &amp; SEM.</vt:lpstr>
      <vt:lpstr>GSEM1</vt:lpstr>
      <vt:lpstr>mxGREML</vt:lpstr>
      <vt:lpstr>IV.  mxGREML Design</vt:lpstr>
      <vt:lpstr>Can I fit all the usual BG models with GRMs?</vt:lpstr>
      <vt:lpstr>What can’t I do with the mxGREML feature?</vt:lpstr>
      <vt:lpstr>Overview of GREML in OpenMx</vt:lpstr>
      <vt:lpstr>GREML in OpenMx is flexible</vt:lpstr>
      <vt:lpstr>GREML in OpenMx: assumptions</vt:lpstr>
      <vt:lpstr>V.  mxGREML Implementation</vt:lpstr>
      <vt:lpstr>Overview of mxGREML Feature</vt:lpstr>
      <vt:lpstr>Large Matrices and Memory Efficiency</vt:lpstr>
      <vt:lpstr>GREML Expectation</vt:lpstr>
      <vt:lpstr>mxGREMLDataHandler()</vt:lpstr>
      <vt:lpstr>mxGREMLDataHandler()</vt:lpstr>
      <vt:lpstr>mxGREMLDataHandler()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GREML fitfunction</vt:lpstr>
      <vt:lpstr>GREML fitfunction</vt:lpstr>
      <vt:lpstr>mxGREML Practical</vt:lpstr>
      <vt:lpstr>Miscellaneous—stuff we didn’t cover</vt:lpstr>
      <vt:lpstr>Acknowledgements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Kirkpatrick</dc:creator>
  <cp:lastModifiedBy>Robert Kirkpatrick</cp:lastModifiedBy>
  <cp:revision>112</cp:revision>
  <dcterms:created xsi:type="dcterms:W3CDTF">2015-10-21T15:25:12Z</dcterms:created>
  <dcterms:modified xsi:type="dcterms:W3CDTF">2018-03-09T15:38:37Z</dcterms:modified>
</cp:coreProperties>
</file>