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27" r:id="rId2"/>
    <p:sldId id="456" r:id="rId3"/>
    <p:sldId id="457" r:id="rId4"/>
    <p:sldId id="419" r:id="rId5"/>
    <p:sldId id="420" r:id="rId6"/>
    <p:sldId id="418" r:id="rId7"/>
    <p:sldId id="421" r:id="rId8"/>
    <p:sldId id="423" r:id="rId9"/>
    <p:sldId id="422" r:id="rId10"/>
    <p:sldId id="424" r:id="rId11"/>
    <p:sldId id="405" r:id="rId12"/>
    <p:sldId id="425" r:id="rId13"/>
    <p:sldId id="513" r:id="rId14"/>
    <p:sldId id="426" r:id="rId15"/>
    <p:sldId id="506" r:id="rId16"/>
    <p:sldId id="507" r:id="rId17"/>
    <p:sldId id="509" r:id="rId18"/>
    <p:sldId id="508" r:id="rId19"/>
    <p:sldId id="526" r:id="rId20"/>
    <p:sldId id="512" r:id="rId21"/>
    <p:sldId id="5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124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45AD-27DB-4209-B9C6-408C3B620F37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80D4D-B734-4681-9257-57E5ED3C6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4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98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51220-8ADE-4FF7-9329-2D93F7D3E021}" type="slidenum">
              <a:rPr lang="en-GB"/>
              <a:pPr/>
              <a:t>14</a:t>
            </a:fld>
            <a:endParaRPr lang="en-GB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BC21B9-AC17-7A4B-ADED-D4F3E6ADA595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6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A566F-7B9D-4151-9F46-534EB0ABD610}" type="slidenum">
              <a:rPr lang="en-GB"/>
              <a:pPr/>
              <a:t>4</a:t>
            </a:fld>
            <a:endParaRPr lang="en-GB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1F007-5A24-44C2-9E83-00BA44A5A3AF}" type="slidenum">
              <a:rPr lang="en-GB"/>
              <a:pPr/>
              <a:t>6</a:t>
            </a:fld>
            <a:endParaRPr lang="en-GB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15395-F346-40D6-85B1-B624DB79F546}" type="slidenum">
              <a:rPr lang="en-GB"/>
              <a:pPr/>
              <a:t>8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8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DA12B-47C7-4CE9-881F-88F07EDD342F}" type="slidenum">
              <a:rPr lang="en-GB"/>
              <a:pPr/>
              <a:t>9</a:t>
            </a:fld>
            <a:endParaRPr lang="en-GB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61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A9511-9D8F-4396-AD48-BCFAF327F109}" type="slidenum">
              <a:rPr lang="en-GB"/>
              <a:pPr/>
              <a:t>10</a:t>
            </a:fld>
            <a:endParaRPr lang="en-GB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2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C22F9-BDDB-8A48-AB63-D77303F63CB5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11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B9E73-9462-4955-9BD4-DB47F7AF9B25}" type="slidenum">
              <a:rPr lang="en-GB"/>
              <a:pPr/>
              <a:t>12</a:t>
            </a:fld>
            <a:endParaRPr lang="en-GB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38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80D4D-B734-4681-9257-57E5ED3C615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3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B36C-3372-43E9-96FE-C83A79C653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186F64F9-7594-D948-9773-089249130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4CCB-9D43-412D-A0AC-BB84032C120D}" type="datetimeFigureOut">
              <a:rPr lang="en-GB" smtClean="0"/>
              <a:pPr/>
              <a:t>10/03/2018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04E8A-5EF9-4750-B9F2-B59ABA0DB4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Mendelian Randomization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>
                <a:solidFill>
                  <a:schemeClr val="tx2"/>
                </a:solidFill>
              </a:rPr>
              <a:t>(Using genes to tell us about the environment)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Evans</a:t>
            </a:r>
          </a:p>
          <a:p>
            <a:r>
              <a:rPr lang="en-GB" dirty="0" smtClean="0"/>
              <a:t>University of Queensland</a:t>
            </a:r>
          </a:p>
          <a:p>
            <a:r>
              <a:rPr lang="en-GB" dirty="0" smtClean="0"/>
              <a:t>University of Bristol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609600"/>
            <a:ext cx="7086600" cy="5578475"/>
            <a:chOff x="624" y="384"/>
            <a:chExt cx="4464" cy="3514"/>
          </a:xfrm>
        </p:grpSpPr>
        <p:pic>
          <p:nvPicPr>
            <p:cNvPr id="408579" name="Picture 3" descr="D:\temp\george2.tif"/>
            <p:cNvPicPr>
              <a:picLocks noChangeAspect="1" noChangeArrowheads="1"/>
            </p:cNvPicPr>
            <p:nvPr/>
          </p:nvPicPr>
          <p:blipFill>
            <a:blip r:embed="rId3" cstate="print"/>
            <a:srcRect b="1515"/>
            <a:stretch>
              <a:fillRect/>
            </a:stretch>
          </p:blipFill>
          <p:spPr bwMode="auto">
            <a:xfrm>
              <a:off x="624" y="384"/>
              <a:ext cx="4464" cy="3108"/>
            </a:xfrm>
            <a:prstGeom prst="rect">
              <a:avLst/>
            </a:prstGeom>
            <a:noFill/>
          </p:spPr>
        </p:pic>
        <p:sp>
          <p:nvSpPr>
            <p:cNvPr id="408580" name="Rectangle 4"/>
            <p:cNvSpPr>
              <a:spLocks noChangeArrowheads="1"/>
            </p:cNvSpPr>
            <p:nvPr/>
          </p:nvSpPr>
          <p:spPr bwMode="auto">
            <a:xfrm>
              <a:off x="624" y="384"/>
              <a:ext cx="4464" cy="310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8581" name="Text Box 5"/>
            <p:cNvSpPr txBox="1">
              <a:spLocks noChangeArrowheads="1"/>
            </p:cNvSpPr>
            <p:nvPr/>
          </p:nvSpPr>
          <p:spPr bwMode="auto">
            <a:xfrm>
              <a:off x="1728" y="3648"/>
              <a:ext cx="23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1" i="1"/>
                <a:t>“Well, so much for antioxidants.”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5900"/>
            <a:ext cx="7772400" cy="1143000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2"/>
                </a:solidFill>
                <a:latin typeface="Verdana"/>
                <a:cs typeface="Verdana"/>
              </a:rPr>
              <a:t>Classic limitations to “observational” science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58900"/>
            <a:ext cx="3810000" cy="4114800"/>
          </a:xfrm>
        </p:spPr>
        <p:txBody>
          <a:bodyPr/>
          <a:lstStyle/>
          <a:p>
            <a:r>
              <a:rPr lang="en-US" sz="2200" dirty="0">
                <a:latin typeface="Verdana"/>
                <a:cs typeface="Verdana"/>
              </a:rPr>
              <a:t>Confounding</a:t>
            </a:r>
          </a:p>
          <a:p>
            <a:endParaRPr lang="en-US" sz="2200" dirty="0">
              <a:latin typeface="Verdana"/>
              <a:cs typeface="Verdana"/>
            </a:endParaRPr>
          </a:p>
          <a:p>
            <a:endParaRPr lang="en-US" sz="2200" dirty="0">
              <a:latin typeface="Verdana"/>
              <a:cs typeface="Verdana"/>
            </a:endParaRPr>
          </a:p>
          <a:p>
            <a:endParaRPr lang="en-US" sz="2200" dirty="0">
              <a:latin typeface="Verdana"/>
              <a:cs typeface="Verdana"/>
            </a:endParaRPr>
          </a:p>
        </p:txBody>
      </p:sp>
      <p:pic>
        <p:nvPicPr>
          <p:cNvPr id="4137" name="Picture 41" descr="conf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1638" y="1150938"/>
            <a:ext cx="2619375" cy="1981200"/>
          </a:xfrm>
          <a:noFill/>
          <a:ln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684213" y="3238500"/>
            <a:ext cx="3810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200" b="0" dirty="0">
                <a:latin typeface="Verdana"/>
                <a:cs typeface="Verdana"/>
              </a:rPr>
              <a:t>Reverse Causation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200" b="0" dirty="0">
              <a:latin typeface="Verdana"/>
              <a:cs typeface="Verdana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200" b="0" dirty="0">
              <a:latin typeface="Verdana"/>
              <a:cs typeface="Verdana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55650" y="4894263"/>
            <a:ext cx="3810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200" b="0" dirty="0">
                <a:latin typeface="Verdana"/>
                <a:cs typeface="Verdana"/>
              </a:rPr>
              <a:t>Bias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200" b="0" dirty="0">
              <a:latin typeface="Verdana"/>
              <a:cs typeface="Verdana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200" b="0" dirty="0">
              <a:latin typeface="Verdana"/>
              <a:cs typeface="Verdana"/>
            </a:endParaRPr>
          </a:p>
        </p:txBody>
      </p:sp>
      <p:pic>
        <p:nvPicPr>
          <p:cNvPr id="4139" name="Picture 43" descr="conf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57825" y="1158875"/>
            <a:ext cx="2619375" cy="1981200"/>
          </a:xfrm>
          <a:noFill/>
          <a:ln/>
        </p:spPr>
      </p:pic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4859338" y="1150938"/>
            <a:ext cx="3600450" cy="19431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42" name="Picture 46" descr="R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8563" y="3143250"/>
            <a:ext cx="3667125" cy="742950"/>
          </a:xfrm>
          <a:prstGeom prst="rect">
            <a:avLst/>
          </a:prstGeom>
          <a:noFill/>
        </p:spPr>
      </p:pic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5076825" y="3167063"/>
            <a:ext cx="3600450" cy="71913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44" name="Picture 48" descr="bia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4030663"/>
            <a:ext cx="3729038" cy="203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18" grpId="0"/>
      <p:bldP spid="4119" grpId="0"/>
      <p:bldP spid="4141" grpId="0" animBg="1"/>
      <p:bldP spid="41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An Alternative to RCTs: </a:t>
            </a:r>
            <a:r>
              <a:rPr lang="en-US" sz="3600" b="1" dirty="0" err="1" smtClean="0">
                <a:solidFill>
                  <a:schemeClr val="tx2"/>
                </a:solidFill>
              </a:rPr>
              <a:t>Mendelian</a:t>
            </a:r>
            <a:r>
              <a:rPr lang="en-US" sz="3600" b="1" dirty="0" smtClean="0">
                <a:solidFill>
                  <a:schemeClr val="tx2"/>
                </a:solidFill>
              </a:rPr>
              <a:t> </a:t>
            </a:r>
            <a:r>
              <a:rPr lang="en-US" sz="3600" b="1" dirty="0">
                <a:solidFill>
                  <a:schemeClr val="tx2"/>
                </a:solidFill>
              </a:rPr>
              <a:t>randomization</a:t>
            </a:r>
          </a:p>
        </p:txBody>
      </p:sp>
      <p:sp>
        <p:nvSpPr>
          <p:cNvPr id="796675" name="Text Box 3"/>
          <p:cNvSpPr txBox="1">
            <a:spLocks noChangeArrowheads="1"/>
          </p:cNvSpPr>
          <p:nvPr/>
        </p:nvSpPr>
        <p:spPr bwMode="auto">
          <a:xfrm>
            <a:off x="3733800" y="1219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96676" name="Picture 4" descr="mendel1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228600" y="1676400"/>
            <a:ext cx="3462338" cy="457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96677" name="Rectangle 5"/>
          <p:cNvSpPr>
            <a:spLocks noChangeArrowheads="1"/>
          </p:cNvSpPr>
          <p:nvPr/>
        </p:nvSpPr>
        <p:spPr bwMode="auto">
          <a:xfrm>
            <a:off x="914400" y="5791200"/>
            <a:ext cx="211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Mendel in 1862</a:t>
            </a:r>
          </a:p>
        </p:txBody>
      </p:sp>
      <p:sp>
        <p:nvSpPr>
          <p:cNvPr id="796678" name="Text Box 6"/>
          <p:cNvSpPr txBox="1">
            <a:spLocks noChangeArrowheads="1"/>
          </p:cNvSpPr>
          <p:nvPr/>
        </p:nvSpPr>
        <p:spPr bwMode="auto">
          <a:xfrm>
            <a:off x="3733800" y="1640989"/>
            <a:ext cx="53943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In genetic association studies the laws </a:t>
            </a:r>
          </a:p>
          <a:p>
            <a:r>
              <a:rPr lang="en-GB" dirty="0"/>
              <a:t>of </a:t>
            </a:r>
            <a:r>
              <a:rPr lang="en-GB" dirty="0" err="1"/>
              <a:t>Mendelian</a:t>
            </a:r>
            <a:r>
              <a:rPr lang="en-GB" dirty="0"/>
              <a:t> genetics imply that </a:t>
            </a:r>
          </a:p>
          <a:p>
            <a:r>
              <a:rPr lang="en-GB" dirty="0"/>
              <a:t>comparison of groups of individuals </a:t>
            </a:r>
          </a:p>
          <a:p>
            <a:r>
              <a:rPr lang="en-GB" dirty="0"/>
              <a:t>defined by genotype should only differ </a:t>
            </a:r>
          </a:p>
          <a:p>
            <a:r>
              <a:rPr lang="en-GB" dirty="0"/>
              <a:t>with respect to the locus under study </a:t>
            </a:r>
          </a:p>
          <a:p>
            <a:r>
              <a:rPr lang="en-GB" dirty="0"/>
              <a:t>(and closely related loci in linkage </a:t>
            </a:r>
          </a:p>
          <a:p>
            <a:r>
              <a:rPr lang="en-GB" dirty="0"/>
              <a:t>disequilibrium with the locus under study)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Genotypes can proxy for some modifiable </a:t>
            </a:r>
          </a:p>
          <a:p>
            <a:r>
              <a:rPr lang="en-GB" dirty="0"/>
              <a:t>risk factors, and there should </a:t>
            </a:r>
          </a:p>
          <a:p>
            <a:r>
              <a:rPr lang="en-GB" dirty="0"/>
              <a:t>be no confounding of genotype by </a:t>
            </a:r>
          </a:p>
          <a:p>
            <a:r>
              <a:rPr lang="en-GB" dirty="0"/>
              <a:t>behavioural, socioeconomic or </a:t>
            </a:r>
          </a:p>
          <a:p>
            <a:r>
              <a:rPr lang="en-GB" dirty="0"/>
              <a:t>physiological factors (excepting those </a:t>
            </a:r>
          </a:p>
          <a:p>
            <a:r>
              <a:rPr lang="en-GB" dirty="0"/>
              <a:t>influenced by alleles at closely proximate </a:t>
            </a:r>
          </a:p>
          <a:p>
            <a:r>
              <a:rPr lang="en-GB" dirty="0"/>
              <a:t>loci or due to population stratification)</a:t>
            </a:r>
            <a:endParaRPr lang="en-US" dirty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Fisher and Confounding</a:t>
            </a:r>
            <a:endParaRPr lang="en-AU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1"/>
            <a:ext cx="3250704" cy="39496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984" y="2420888"/>
            <a:ext cx="44035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“Generally speaking the geneticist, even if he</a:t>
            </a:r>
          </a:p>
          <a:p>
            <a:r>
              <a:rPr lang="en-US" dirty="0" smtClean="0"/>
              <a:t>foolishly wanted to, could not introduce</a:t>
            </a:r>
          </a:p>
          <a:p>
            <a:r>
              <a:rPr lang="en-US" dirty="0"/>
              <a:t>s</a:t>
            </a:r>
            <a:r>
              <a:rPr lang="en-US" dirty="0" smtClean="0"/>
              <a:t>ystematic errors into comparison of</a:t>
            </a:r>
          </a:p>
          <a:p>
            <a:r>
              <a:rPr lang="en-US" dirty="0"/>
              <a:t>g</a:t>
            </a:r>
            <a:r>
              <a:rPr lang="en-US" dirty="0" smtClean="0"/>
              <a:t>enotypes, because for most of the relevant</a:t>
            </a:r>
          </a:p>
          <a:p>
            <a:r>
              <a:rPr lang="en-US" dirty="0"/>
              <a:t>t</a:t>
            </a:r>
            <a:r>
              <a:rPr lang="en-US" dirty="0" smtClean="0"/>
              <a:t>ime he has not yet recognized them”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7274234" y="3976670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Fisher (1952)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83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sz="2800" dirty="0">
                <a:solidFill>
                  <a:schemeClr val="tx2"/>
                </a:solidFill>
              </a:rPr>
              <a:t>Mendelian randomisation and RCTs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5219700" y="2556608"/>
            <a:ext cx="3429000" cy="580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RANDOMISATION METHOD</a:t>
            </a:r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5749636" y="1447800"/>
            <a:ext cx="2327564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RANDOMISED CONTROLLED TRIAL</a:t>
            </a:r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762000" y="4653516"/>
            <a:ext cx="2212652" cy="949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CONFOUNDERS EQUAL BETWEEN GROUPS</a:t>
            </a:r>
          </a:p>
        </p:txBody>
      </p:sp>
      <p:sp>
        <p:nvSpPr>
          <p:cNvPr id="345095" name="Text Box 7"/>
          <p:cNvSpPr txBox="1">
            <a:spLocks noChangeArrowheads="1"/>
          </p:cNvSpPr>
          <p:nvPr/>
        </p:nvSpPr>
        <p:spPr bwMode="auto">
          <a:xfrm>
            <a:off x="762000" y="1447800"/>
            <a:ext cx="1943100" cy="62003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latin typeface="Comic Sans MS" pitchFamily="66" charset="0"/>
              </a:rPr>
              <a:t>MENDELIAN RANDOMISATION</a:t>
            </a: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76200" y="2579035"/>
            <a:ext cx="3522518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RANDOM SEGREGATION OF ALLELES</a:t>
            </a:r>
          </a:p>
        </p:txBody>
      </p:sp>
      <p:sp>
        <p:nvSpPr>
          <p:cNvPr id="345097" name="Text Box 9"/>
          <p:cNvSpPr txBox="1">
            <a:spLocks noChangeArrowheads="1"/>
          </p:cNvSpPr>
          <p:nvPr/>
        </p:nvSpPr>
        <p:spPr bwMode="auto">
          <a:xfrm>
            <a:off x="6019800" y="4534786"/>
            <a:ext cx="2212652" cy="949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CONFOUNDERS EQUAL BETWEEN GROUPS</a:t>
            </a:r>
          </a:p>
        </p:txBody>
      </p:sp>
      <p:sp>
        <p:nvSpPr>
          <p:cNvPr id="345098" name="Text Box 10"/>
          <p:cNvSpPr txBox="1">
            <a:spLocks noChangeArrowheads="1"/>
          </p:cNvSpPr>
          <p:nvPr/>
        </p:nvSpPr>
        <p:spPr bwMode="auto">
          <a:xfrm>
            <a:off x="76200" y="3466214"/>
            <a:ext cx="16002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EXPOSED: FUNCTIONAL  ALLELLES</a:t>
            </a:r>
          </a:p>
        </p:txBody>
      </p:sp>
      <p:sp>
        <p:nvSpPr>
          <p:cNvPr id="345099" name="Text Box 11"/>
          <p:cNvSpPr txBox="1">
            <a:spLocks noChangeArrowheads="1"/>
          </p:cNvSpPr>
          <p:nvPr/>
        </p:nvSpPr>
        <p:spPr bwMode="auto">
          <a:xfrm>
            <a:off x="5219700" y="3466214"/>
            <a:ext cx="17145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EXPOSED: </a:t>
            </a:r>
          </a:p>
          <a:p>
            <a:pPr eaLnBrk="0" hangingPunct="0"/>
            <a:endParaRPr lang="en-US" sz="1600">
              <a:latin typeface="Comic Sans MS" pitchFamily="66" charset="0"/>
            </a:endParaRPr>
          </a:p>
          <a:p>
            <a:pPr eaLnBrk="0" hangingPunct="0"/>
            <a:r>
              <a:rPr lang="en-US" sz="1400">
                <a:latin typeface="Comic Sans MS" pitchFamily="66" charset="0"/>
              </a:rPr>
              <a:t>INTERVENTION</a:t>
            </a:r>
          </a:p>
        </p:txBody>
      </p:sp>
      <p:sp>
        <p:nvSpPr>
          <p:cNvPr id="345100" name="Text Box 12"/>
          <p:cNvSpPr txBox="1">
            <a:spLocks noChangeArrowheads="1"/>
          </p:cNvSpPr>
          <p:nvPr/>
        </p:nvSpPr>
        <p:spPr bwMode="auto">
          <a:xfrm>
            <a:off x="2362200" y="3466214"/>
            <a:ext cx="14859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CONTROL: NULL ALLELLES</a:t>
            </a:r>
          </a:p>
        </p:txBody>
      </p:sp>
      <p:sp>
        <p:nvSpPr>
          <p:cNvPr id="345101" name="Text Box 13"/>
          <p:cNvSpPr txBox="1">
            <a:spLocks noChangeArrowheads="1"/>
          </p:cNvSpPr>
          <p:nvPr/>
        </p:nvSpPr>
        <p:spPr bwMode="auto">
          <a:xfrm>
            <a:off x="7277100" y="3466214"/>
            <a:ext cx="17145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CONTROL: </a:t>
            </a:r>
          </a:p>
          <a:p>
            <a:pPr eaLnBrk="0" hangingPunct="0"/>
            <a:r>
              <a:rPr lang="en-US" sz="1600">
                <a:latin typeface="Comic Sans MS" pitchFamily="66" charset="0"/>
              </a:rPr>
              <a:t>NO </a:t>
            </a:r>
            <a:r>
              <a:rPr lang="en-US" sz="1400">
                <a:latin typeface="Comic Sans MS" pitchFamily="66" charset="0"/>
              </a:rPr>
              <a:t>INTERVENTION</a:t>
            </a:r>
          </a:p>
        </p:txBody>
      </p:sp>
      <p:sp>
        <p:nvSpPr>
          <p:cNvPr id="345102" name="Text Box 14"/>
          <p:cNvSpPr txBox="1">
            <a:spLocks noChangeArrowheads="1"/>
          </p:cNvSpPr>
          <p:nvPr/>
        </p:nvSpPr>
        <p:spPr bwMode="auto">
          <a:xfrm>
            <a:off x="76200" y="5959549"/>
            <a:ext cx="4000500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OUTCOMES COMPARED BETWEEN GROUPS</a:t>
            </a:r>
          </a:p>
        </p:txBody>
      </p:sp>
      <p:sp>
        <p:nvSpPr>
          <p:cNvPr id="345103" name="Line 15"/>
          <p:cNvSpPr>
            <a:spLocks noChangeShapeType="1"/>
          </p:cNvSpPr>
          <p:nvPr/>
        </p:nvSpPr>
        <p:spPr bwMode="auto">
          <a:xfrm>
            <a:off x="1769918" y="2160181"/>
            <a:ext cx="0" cy="3561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4" name="Line 16"/>
          <p:cNvSpPr>
            <a:spLocks noChangeShapeType="1"/>
          </p:cNvSpPr>
          <p:nvPr/>
        </p:nvSpPr>
        <p:spPr bwMode="auto">
          <a:xfrm>
            <a:off x="6934200" y="2171395"/>
            <a:ext cx="0" cy="3561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5" name="Line 17"/>
          <p:cNvSpPr>
            <a:spLocks noChangeShapeType="1"/>
          </p:cNvSpPr>
          <p:nvPr/>
        </p:nvSpPr>
        <p:spPr bwMode="auto">
          <a:xfrm>
            <a:off x="1905000" y="3228753"/>
            <a:ext cx="4572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6" name="Line 18"/>
          <p:cNvSpPr>
            <a:spLocks noChangeShapeType="1"/>
          </p:cNvSpPr>
          <p:nvPr/>
        </p:nvSpPr>
        <p:spPr bwMode="auto">
          <a:xfrm flipH="1">
            <a:off x="1447800" y="3228753"/>
            <a:ext cx="3429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7" name="Line 19"/>
          <p:cNvSpPr>
            <a:spLocks noChangeShapeType="1"/>
          </p:cNvSpPr>
          <p:nvPr/>
        </p:nvSpPr>
        <p:spPr bwMode="auto">
          <a:xfrm flipH="1">
            <a:off x="6477000" y="3228753"/>
            <a:ext cx="3429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8" name="Line 20"/>
          <p:cNvSpPr>
            <a:spLocks noChangeShapeType="1"/>
          </p:cNvSpPr>
          <p:nvPr/>
        </p:nvSpPr>
        <p:spPr bwMode="auto">
          <a:xfrm>
            <a:off x="7048500" y="3206327"/>
            <a:ext cx="3429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09" name="Text Box 21"/>
          <p:cNvSpPr txBox="1">
            <a:spLocks noChangeArrowheads="1"/>
          </p:cNvSpPr>
          <p:nvPr/>
        </p:nvSpPr>
        <p:spPr bwMode="auto">
          <a:xfrm>
            <a:off x="4876800" y="5959549"/>
            <a:ext cx="4000500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>
                <a:latin typeface="Comic Sans MS" pitchFamily="66" charset="0"/>
              </a:rPr>
              <a:t>OUTCOMES COMPARED BETWEEN GROUPS</a:t>
            </a:r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>
            <a:off x="419100" y="4416056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>
            <a:off x="3619500" y="4416056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>
            <a:off x="5448300" y="4416056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>
            <a:off x="8648700" y="4416056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Mendelian Randomization- Core Assumptions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3924345"/>
            <a:ext cx="990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SNP</a:t>
            </a:r>
            <a:endParaRPr lang="en-A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93754" y="3924344"/>
            <a:ext cx="1782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Exposure</a:t>
            </a:r>
            <a:endParaRPr lang="en-A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06122" y="3924345"/>
            <a:ext cx="1926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Outcome</a:t>
            </a:r>
            <a:endParaRPr lang="en-AU" sz="3200" dirty="0"/>
          </a:p>
        </p:txBody>
      </p:sp>
      <p:cxnSp>
        <p:nvCxnSpPr>
          <p:cNvPr id="7" name="Straight Arrow Connector 6"/>
          <p:cNvCxnSpPr>
            <a:stCxn id="3" idx="3"/>
          </p:cNvCxnSpPr>
          <p:nvPr/>
        </p:nvCxnSpPr>
        <p:spPr>
          <a:xfrm flipV="1">
            <a:off x="1673782" y="4216732"/>
            <a:ext cx="12420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48064" y="4212377"/>
            <a:ext cx="12420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4008" y="2230232"/>
            <a:ext cx="250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Confounders</a:t>
            </a:r>
            <a:endParaRPr lang="en-AU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83968" y="2996952"/>
            <a:ext cx="792088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90098" y="2996952"/>
            <a:ext cx="558166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78675" y="5137047"/>
            <a:ext cx="384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 SNP is associated with the exposure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1187624" y="5651956"/>
            <a:ext cx="505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 SNP is not associated with confounding variables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6228020"/>
            <a:ext cx="579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 SNP only associated with outcome through the exposure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Equivalence Between Directed Acyclic Graphs and SEMs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3220526"/>
            <a:ext cx="990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84076" y="3237637"/>
            <a:ext cx="178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Exposure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688332" y="3275692"/>
            <a:ext cx="192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92188" y="2093766"/>
            <a:ext cx="150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Confounders</a:t>
            </a:r>
            <a:endParaRPr lang="en-AU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0803" y="3405192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63051" y="3436550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04156" y="2644462"/>
            <a:ext cx="458895" cy="46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44316" y="2662011"/>
            <a:ext cx="350883" cy="44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91680" y="5875529"/>
            <a:ext cx="5854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SNP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365762" y="5892640"/>
            <a:ext cx="11789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Exposure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670018" y="5930696"/>
            <a:ext cx="12062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312489" y="6060196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98847" y="6091554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55776" y="622802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x</a:t>
            </a:r>
            <a:endParaRPr lang="en-AU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62280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/>
              <a:t>Y</a:t>
            </a:r>
            <a:endParaRPr lang="en-AU" baseline="-25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923928" y="5291916"/>
            <a:ext cx="0" cy="583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00192" y="5291916"/>
            <a:ext cx="0" cy="583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79912" y="478786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baseline="-25000" dirty="0" smtClean="0"/>
              <a:t>1</a:t>
            </a:r>
            <a:endParaRPr lang="en-AU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48511" y="478786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baseline="-25000" dirty="0"/>
              <a:t>2</a:t>
            </a:r>
            <a:endParaRPr lang="en-AU" baseline="-25000" dirty="0"/>
          </a:p>
        </p:txBody>
      </p:sp>
      <p:sp>
        <p:nvSpPr>
          <p:cNvPr id="37" name="Arc 36"/>
          <p:cNvSpPr/>
          <p:nvPr/>
        </p:nvSpPr>
        <p:spPr>
          <a:xfrm>
            <a:off x="3923928" y="4291570"/>
            <a:ext cx="2399471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Arc 37"/>
          <p:cNvSpPr/>
          <p:nvPr/>
        </p:nvSpPr>
        <p:spPr>
          <a:xfrm flipH="1">
            <a:off x="3972729" y="4293096"/>
            <a:ext cx="2399471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8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Why Perform MR?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causal relationship between two variables</a:t>
            </a:r>
          </a:p>
          <a:p>
            <a:endParaRPr lang="en-US" dirty="0"/>
          </a:p>
          <a:p>
            <a:r>
              <a:rPr lang="en-US" dirty="0" smtClean="0"/>
              <a:t>Estimate magnitude of causal effect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24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Calculating Causal Effect Estimates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2237514"/>
            <a:ext cx="990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168052" y="2254625"/>
            <a:ext cx="178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Exposure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472308" y="2292680"/>
            <a:ext cx="192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176164" y="1110754"/>
            <a:ext cx="150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Confounders</a:t>
            </a:r>
            <a:endParaRPr lang="en-AU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14779" y="2422180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7027" y="2453538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888132" y="1661450"/>
            <a:ext cx="458895" cy="46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28292" y="1678999"/>
            <a:ext cx="350883" cy="44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5445224"/>
            <a:ext cx="1206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Wald Test: 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3356992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2SLS: 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5877272"/>
            <a:ext cx="126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SNP-OUTCOME</a:t>
            </a:r>
            <a:endParaRPr lang="en-A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90503" y="588201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SNP-EXPOSURE</a:t>
            </a:r>
            <a:endParaRPr lang="en-A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31614" y="591697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1403648" y="3789040"/>
            <a:ext cx="284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 Regress exposure on SNP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4283804"/>
            <a:ext cx="661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 Regress outcome on predicted exposure from 1</a:t>
            </a:r>
            <a:r>
              <a:rPr lang="en-US" baseline="30000" dirty="0" smtClean="0"/>
              <a:t>st</a:t>
            </a:r>
            <a:r>
              <a:rPr lang="en-US" dirty="0" smtClean="0"/>
              <a:t> stage regression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1403648" y="4859868"/>
            <a:ext cx="258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 Adjust standard errors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1475656" y="6372036"/>
            <a:ext cx="523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*Can be used in different samples (“Two sample MR”)</a:t>
            </a:r>
            <a:endParaRPr lang="en-AU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0943" y="3203684"/>
            <a:ext cx="126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SNP-OUTCOME</a:t>
            </a:r>
            <a:endParaRPr lang="en-AU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66933" y="2613424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SNP-EXPOSURE</a:t>
            </a:r>
            <a:endParaRPr lang="en-AU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51800" y="2616637"/>
            <a:ext cx="125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EXP-OUTCOME</a:t>
            </a:r>
            <a:endParaRPr lang="en-AU" baseline="-25000" dirty="0"/>
          </a:p>
        </p:txBody>
      </p:sp>
      <p:sp>
        <p:nvSpPr>
          <p:cNvPr id="24" name="Right Brace 23"/>
          <p:cNvSpPr/>
          <p:nvPr/>
        </p:nvSpPr>
        <p:spPr>
          <a:xfrm rot="5400000">
            <a:off x="3901416" y="1161286"/>
            <a:ext cx="189039" cy="40324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6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Calculating the Causal Effect via SEM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3220526"/>
            <a:ext cx="990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SNP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384076" y="3237637"/>
            <a:ext cx="178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Exposure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688332" y="3275692"/>
            <a:ext cx="1926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92188" y="2093766"/>
            <a:ext cx="150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Confounders</a:t>
            </a:r>
            <a:endParaRPr lang="en-AU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0803" y="3405192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63051" y="3436550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04156" y="2644462"/>
            <a:ext cx="458895" cy="460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44316" y="2662011"/>
            <a:ext cx="350883" cy="44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91680" y="5875529"/>
            <a:ext cx="5854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SNP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365762" y="5892640"/>
            <a:ext cx="11789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Exposure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670018" y="5930696"/>
            <a:ext cx="12062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312489" y="6060196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98847" y="6091554"/>
            <a:ext cx="981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55776" y="622802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x</a:t>
            </a:r>
            <a:endParaRPr lang="en-AU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60032" y="62280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/>
              <a:t>Y</a:t>
            </a:r>
            <a:endParaRPr lang="en-AU" baseline="-25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923928" y="5291916"/>
            <a:ext cx="0" cy="583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300192" y="5291916"/>
            <a:ext cx="0" cy="583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79912" y="478786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baseline="-25000" dirty="0" smtClean="0"/>
              <a:t>1</a:t>
            </a:r>
            <a:endParaRPr lang="en-AU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48511" y="478786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ξ</a:t>
            </a:r>
            <a:r>
              <a:rPr lang="en-US" baseline="-25000" dirty="0"/>
              <a:t>2</a:t>
            </a:r>
            <a:endParaRPr lang="en-AU" baseline="-25000" dirty="0"/>
          </a:p>
        </p:txBody>
      </p:sp>
      <p:sp>
        <p:nvSpPr>
          <p:cNvPr id="37" name="Arc 36"/>
          <p:cNvSpPr/>
          <p:nvPr/>
        </p:nvSpPr>
        <p:spPr>
          <a:xfrm>
            <a:off x="3923928" y="4291570"/>
            <a:ext cx="2399471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Arc 37"/>
          <p:cNvSpPr/>
          <p:nvPr/>
        </p:nvSpPr>
        <p:spPr>
          <a:xfrm flipH="1">
            <a:off x="3972729" y="4293096"/>
            <a:ext cx="2399471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7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RCTs are the Gold Standard in Inferring Causality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60340" y="2744776"/>
            <a:ext cx="3429000" cy="5804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RANDOMISATION METHOD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90276" y="1635968"/>
            <a:ext cx="2327564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RANDOMISED CONTROLLED TRIAL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760440" y="4722954"/>
            <a:ext cx="2212652" cy="9498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>
                <a:latin typeface="Comic Sans MS" pitchFamily="66" charset="0"/>
              </a:rPr>
              <a:t>CONFOUNDERS EQUAL BETWEEN GROUPS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960340" y="3654382"/>
            <a:ext cx="17145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EXPOSED: </a:t>
            </a:r>
          </a:p>
          <a:p>
            <a:pPr eaLnBrk="0" hangingPunct="0"/>
            <a:endParaRPr lang="en-US" sz="1600">
              <a:latin typeface="Comic Sans MS" pitchFamily="66" charset="0"/>
            </a:endParaRPr>
          </a:p>
          <a:p>
            <a:pPr eaLnBrk="0" hangingPunct="0"/>
            <a:r>
              <a:rPr lang="en-US" sz="1400">
                <a:latin typeface="Comic Sans MS" pitchFamily="66" charset="0"/>
              </a:rPr>
              <a:t>INTERVENTION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017740" y="3654382"/>
            <a:ext cx="1714500" cy="831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latin typeface="Comic Sans MS" pitchFamily="66" charset="0"/>
              </a:rPr>
              <a:t>CONTROL: </a:t>
            </a:r>
          </a:p>
          <a:p>
            <a:pPr eaLnBrk="0" hangingPunct="0"/>
            <a:r>
              <a:rPr lang="en-US" sz="1600">
                <a:latin typeface="Comic Sans MS" pitchFamily="66" charset="0"/>
              </a:rPr>
              <a:t>NO </a:t>
            </a:r>
            <a:r>
              <a:rPr lang="en-US" sz="1400">
                <a:latin typeface="Comic Sans MS" pitchFamily="66" charset="0"/>
              </a:rPr>
              <a:t>INTERVENTION</a:t>
            </a: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674840" y="2359563"/>
            <a:ext cx="0" cy="35619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>
            <a:off x="4217640" y="3416921"/>
            <a:ext cx="3429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4789140" y="3394495"/>
            <a:ext cx="342900" cy="2374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617440" y="6147717"/>
            <a:ext cx="4000500" cy="5936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dirty="0">
                <a:latin typeface="Comic Sans MS" pitchFamily="66" charset="0"/>
              </a:rPr>
              <a:t>OUTCOMES COMPARED BETWEEN GROUPS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>
            <a:off x="3188940" y="4604224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389340" y="4604224"/>
            <a:ext cx="0" cy="142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539552" y="404664"/>
            <a:ext cx="84112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charset="0"/>
              </a:rPr>
              <a:t>Limitations to </a:t>
            </a:r>
            <a:r>
              <a:rPr lang="en-US" sz="3200" dirty="0" err="1">
                <a:solidFill>
                  <a:schemeClr val="tx2"/>
                </a:solidFill>
                <a:latin typeface="Verdana" charset="0"/>
              </a:rPr>
              <a:t>Mendelian</a:t>
            </a:r>
            <a:r>
              <a:rPr lang="en-US" sz="3200" dirty="0">
                <a:solidFill>
                  <a:schemeClr val="tx2"/>
                </a:solidFill>
                <a:latin typeface="Verdana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Verdana" charset="0"/>
              </a:rPr>
              <a:t>R</a:t>
            </a:r>
            <a:r>
              <a:rPr lang="en-US" sz="3200" dirty="0" err="1" smtClean="0">
                <a:solidFill>
                  <a:schemeClr val="tx2"/>
                </a:solidFill>
                <a:latin typeface="Verdana" charset="0"/>
              </a:rPr>
              <a:t>andomisation</a:t>
            </a:r>
            <a:endParaRPr lang="en-US" sz="3200" dirty="0">
              <a:solidFill>
                <a:schemeClr val="tx2"/>
              </a:solidFill>
              <a:latin typeface="Verdana" charset="0"/>
            </a:endParaRPr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860425" y="1480423"/>
            <a:ext cx="7597775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Verdana" charset="0"/>
              </a:rPr>
              <a:t>1-  </a:t>
            </a:r>
            <a:r>
              <a:rPr lang="en-US" dirty="0" err="1" smtClean="0">
                <a:latin typeface="Verdana" charset="0"/>
              </a:rPr>
              <a:t>Pleiotropy</a:t>
            </a:r>
            <a:endParaRPr lang="en-US" dirty="0">
              <a:latin typeface="Verdana" charset="0"/>
            </a:endParaRPr>
          </a:p>
          <a:p>
            <a:pPr>
              <a:spcBef>
                <a:spcPct val="50000"/>
              </a:spcBef>
            </a:pPr>
            <a:endParaRPr lang="en-US" dirty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Verdana" charset="0"/>
              </a:rPr>
              <a:t>2-  Population stratification</a:t>
            </a:r>
          </a:p>
          <a:p>
            <a:pPr>
              <a:spcBef>
                <a:spcPct val="5000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Verdana" charset="0"/>
              </a:rPr>
              <a:t>3-  </a:t>
            </a:r>
            <a:r>
              <a:rPr lang="en-US" dirty="0" err="1" smtClean="0">
                <a:latin typeface="Verdana" charset="0"/>
              </a:rPr>
              <a:t>Canalisation</a:t>
            </a:r>
            <a:endParaRPr lang="en-US" dirty="0" smtClean="0">
              <a:latin typeface="Verdana" charset="0"/>
            </a:endParaRPr>
          </a:p>
          <a:p>
            <a:pPr>
              <a:spcBef>
                <a:spcPct val="5000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Verdana" charset="0"/>
              </a:rPr>
              <a:t>4-  Power (also “weak instrument bias”)</a:t>
            </a:r>
          </a:p>
          <a:p>
            <a:pPr>
              <a:spcBef>
                <a:spcPct val="50000"/>
              </a:spcBef>
            </a:pPr>
            <a:endParaRPr lang="en-US" dirty="0" smtClean="0"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latin typeface="Verdana" charset="0"/>
              </a:rPr>
              <a:t>5- The existence of instruments</a:t>
            </a:r>
          </a:p>
          <a:p>
            <a:pPr>
              <a:spcBef>
                <a:spcPct val="50000"/>
              </a:spcBef>
            </a:pPr>
            <a:endParaRPr lang="en-US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MR References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933056"/>
            <a:ext cx="4344658" cy="27511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34" y="1575775"/>
            <a:ext cx="5225589" cy="206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Observational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RCTs are expensive and not always ethical or practically feasible</a:t>
            </a:r>
          </a:p>
          <a:p>
            <a:endParaRPr lang="en-GB" dirty="0"/>
          </a:p>
          <a:p>
            <a:r>
              <a:rPr lang="en-GB" dirty="0" smtClean="0"/>
              <a:t>Association between environmental exposures and disease can be assessed by observational epidemiological studies like case-control studies or cohort studies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The interpretation of these studies in terms of causality is problematic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9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74750" y="1295400"/>
            <a:ext cx="6783388" cy="4749800"/>
            <a:chOff x="740" y="816"/>
            <a:chExt cx="4273" cy="2992"/>
          </a:xfrm>
        </p:grpSpPr>
        <p:graphicFrame>
          <p:nvGraphicFramePr>
            <p:cNvPr id="223235" name="Object 3"/>
            <p:cNvGraphicFramePr>
              <a:graphicFrameLocks noChangeAspect="1"/>
            </p:cNvGraphicFramePr>
            <p:nvPr/>
          </p:nvGraphicFramePr>
          <p:xfrm>
            <a:off x="740" y="816"/>
            <a:ext cx="4273" cy="2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900" name="Chart" r:id="rId4" imgW="3876675" imgH="2714625" progId="MSGraph.Chart.8">
                    <p:embed followColorScheme="full"/>
                  </p:oleObj>
                </mc:Choice>
                <mc:Fallback>
                  <p:oleObj name="Chart" r:id="rId4" imgW="3876675" imgH="2714625" progId="MSGraph.Chart.8">
                    <p:embed followColorScheme="full"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" y="816"/>
                          <a:ext cx="4273" cy="2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3236" name="Line 4"/>
            <p:cNvSpPr>
              <a:spLocks noChangeShapeType="1"/>
            </p:cNvSpPr>
            <p:nvPr/>
          </p:nvSpPr>
          <p:spPr bwMode="auto">
            <a:xfrm>
              <a:off x="1214" y="2208"/>
              <a:ext cx="3648" cy="0"/>
            </a:xfrm>
            <a:prstGeom prst="line">
              <a:avLst/>
            </a:pr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381000" y="304800"/>
            <a:ext cx="106283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CHD risk according to duration of current Vitamin E</a:t>
            </a:r>
          </a:p>
          <a:p>
            <a:r>
              <a:rPr lang="en-GB" sz="2800" dirty="0">
                <a:solidFill>
                  <a:schemeClr val="tx2"/>
                </a:solidFill>
              </a:rPr>
              <a:t>                supplement use compared to no use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590800" y="6048375"/>
            <a:ext cx="397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 err="1"/>
              <a:t>Rimm</a:t>
            </a:r>
            <a:r>
              <a:rPr lang="en-GB" sz="2000" dirty="0"/>
              <a:t> et al NEJM 1993; 328: 1450-6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898525" y="1412875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94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0"/>
            <a:ext cx="13549313" cy="1239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marys\photos\gerogeslides\vitam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8600"/>
            <a:ext cx="4098925" cy="6334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Tahoma" pitchFamily="34" charset="0"/>
              </a:rPr>
              <a:t>Use of vitamin supplements by US adults, 1987-2000</a:t>
            </a:r>
          </a:p>
        </p:txBody>
      </p:sp>
      <p:graphicFrame>
        <p:nvGraphicFramePr>
          <p:cNvPr id="40755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23875" y="1560513"/>
          <a:ext cx="8159750" cy="468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4" name="Chart" r:id="rId3" imgW="7600950" imgH="4362450" progId="MSGraph.Chart.8">
                  <p:embed followColorScheme="full"/>
                </p:oleObj>
              </mc:Choice>
              <mc:Fallback>
                <p:oleObj name="Chart" r:id="rId3" imgW="7600950" imgH="4362450" progId="MSGraph.Chart.8">
                  <p:embed followColorScheme="full"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1560513"/>
                        <a:ext cx="8159750" cy="468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288925" y="6407150"/>
            <a:ext cx="587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>
                <a:latin typeface="Tahoma" pitchFamily="34" charset="0"/>
              </a:rPr>
              <a:t>Source: Millen AE, Journal of American Dietetic Assoc 2004;104:942-950</a:t>
            </a:r>
          </a:p>
        </p:txBody>
      </p:sp>
      <p:sp>
        <p:nvSpPr>
          <p:cNvPr id="407557" name="Text Box 5"/>
          <p:cNvSpPr txBox="1">
            <a:spLocks noChangeArrowheads="1"/>
          </p:cNvSpPr>
          <p:nvPr/>
        </p:nvSpPr>
        <p:spPr bwMode="auto">
          <a:xfrm rot="-5400000">
            <a:off x="70644" y="3604419"/>
            <a:ext cx="773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>
                <a:latin typeface="Tahoma" pitchFamily="34" charset="0"/>
              </a:rPr>
              <a:t>Percent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400">
                <a:solidFill>
                  <a:schemeClr val="tx2"/>
                </a:solidFill>
              </a:rPr>
              <a:t>Vitamin E levels and risk factors: Women’s Heart Health Study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828800" y="1371600"/>
            <a:ext cx="48006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Childhood SES</a:t>
            </a:r>
          </a:p>
          <a:p>
            <a:pPr>
              <a:spcBef>
                <a:spcPct val="50000"/>
              </a:spcBef>
            </a:pPr>
            <a:r>
              <a:rPr lang="en-GB" sz="2000"/>
              <a:t>Manual social class</a:t>
            </a:r>
          </a:p>
          <a:p>
            <a:pPr>
              <a:spcBef>
                <a:spcPct val="50000"/>
              </a:spcBef>
            </a:pPr>
            <a:r>
              <a:rPr lang="en-GB" sz="2000"/>
              <a:t>No car access	</a:t>
            </a:r>
          </a:p>
          <a:p>
            <a:pPr>
              <a:spcBef>
                <a:spcPct val="50000"/>
              </a:spcBef>
            </a:pPr>
            <a:r>
              <a:rPr lang="en-GB" sz="2000"/>
              <a:t>State pension only</a:t>
            </a:r>
          </a:p>
          <a:p>
            <a:pPr>
              <a:spcBef>
                <a:spcPct val="50000"/>
              </a:spcBef>
            </a:pPr>
            <a:r>
              <a:rPr lang="en-GB" sz="2000"/>
              <a:t>Smoker	</a:t>
            </a:r>
          </a:p>
          <a:p>
            <a:pPr>
              <a:spcBef>
                <a:spcPct val="50000"/>
              </a:spcBef>
            </a:pPr>
            <a:r>
              <a:rPr lang="en-GB" sz="2000"/>
              <a:t>Daily alcohol</a:t>
            </a:r>
          </a:p>
          <a:p>
            <a:pPr>
              <a:spcBef>
                <a:spcPct val="50000"/>
              </a:spcBef>
            </a:pPr>
            <a:r>
              <a:rPr lang="en-GB" sz="2000"/>
              <a:t>Exercise	</a:t>
            </a:r>
          </a:p>
          <a:p>
            <a:pPr>
              <a:spcBef>
                <a:spcPct val="50000"/>
              </a:spcBef>
            </a:pPr>
            <a:r>
              <a:rPr lang="en-GB" sz="2000"/>
              <a:t>Low fat diet	</a:t>
            </a:r>
          </a:p>
          <a:p>
            <a:pPr>
              <a:spcBef>
                <a:spcPct val="50000"/>
              </a:spcBef>
            </a:pPr>
            <a:r>
              <a:rPr lang="en-GB" sz="2000"/>
              <a:t>Obese	</a:t>
            </a:r>
          </a:p>
          <a:p>
            <a:pPr>
              <a:spcBef>
                <a:spcPct val="50000"/>
              </a:spcBef>
            </a:pPr>
            <a:r>
              <a:rPr lang="en-GB" sz="2000"/>
              <a:t>Height					</a:t>
            </a:r>
          </a:p>
          <a:p>
            <a:pPr>
              <a:spcBef>
                <a:spcPct val="50000"/>
              </a:spcBef>
            </a:pPr>
            <a:r>
              <a:rPr lang="en-GB" sz="2000"/>
              <a:t>Leg length</a:t>
            </a:r>
          </a:p>
          <a:p>
            <a:pPr>
              <a:spcBef>
                <a:spcPct val="50000"/>
              </a:spcBef>
            </a:pPr>
            <a:r>
              <a:rPr lang="en-GB" sz="2000"/>
              <a:t>	</a:t>
            </a:r>
            <a:r>
              <a:rPr lang="en-GB"/>
              <a:t>						</a:t>
            </a:r>
            <a:endParaRPr lang="en-US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>
            <a:off x="45720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>
            <a:off x="4572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>
            <a:off x="4572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1" name="Line 7"/>
          <p:cNvSpPr>
            <a:spLocks noChangeShapeType="1"/>
          </p:cNvSpPr>
          <p:nvPr/>
        </p:nvSpPr>
        <p:spPr bwMode="auto">
          <a:xfrm>
            <a:off x="45720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2" name="Line 8"/>
          <p:cNvSpPr>
            <a:spLocks noChangeShapeType="1"/>
          </p:cNvSpPr>
          <p:nvPr/>
        </p:nvSpPr>
        <p:spPr bwMode="auto">
          <a:xfrm flipV="1">
            <a:off x="45720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3" name="Line 9"/>
          <p:cNvSpPr>
            <a:spLocks noChangeShapeType="1"/>
          </p:cNvSpPr>
          <p:nvPr/>
        </p:nvSpPr>
        <p:spPr bwMode="auto">
          <a:xfrm flipV="1">
            <a:off x="4572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 flipV="1">
            <a:off x="45720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4572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6" name="Line 12"/>
          <p:cNvSpPr>
            <a:spLocks noChangeShapeType="1"/>
          </p:cNvSpPr>
          <p:nvPr/>
        </p:nvSpPr>
        <p:spPr bwMode="auto">
          <a:xfrm flipV="1">
            <a:off x="45720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7" name="Line 13"/>
          <p:cNvSpPr>
            <a:spLocks noChangeShapeType="1"/>
          </p:cNvSpPr>
          <p:nvPr/>
        </p:nvSpPr>
        <p:spPr bwMode="auto">
          <a:xfrm flipV="1">
            <a:off x="4572000" y="594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6318" name="Rectangle 14"/>
          <p:cNvSpPr>
            <a:spLocks noChangeArrowheads="1"/>
          </p:cNvSpPr>
          <p:nvPr/>
        </p:nvSpPr>
        <p:spPr bwMode="auto">
          <a:xfrm>
            <a:off x="5029200" y="6172200"/>
            <a:ext cx="395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Lawlor</a:t>
            </a:r>
            <a:r>
              <a:rPr lang="en-GB" dirty="0"/>
              <a:t> et al, Lancet 2004</a:t>
            </a:r>
            <a:endParaRPr lang="en-US" dirty="0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>
            <a:off x="4572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98475"/>
            <a:ext cx="8229600" cy="568325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Vitamin E supplement use and risk of Coronary Heart Disease</a:t>
            </a:r>
          </a:p>
        </p:txBody>
      </p:sp>
      <p:sp>
        <p:nvSpPr>
          <p:cNvPr id="224259" name="Text Box 1027"/>
          <p:cNvSpPr txBox="1">
            <a:spLocks noChangeArrowheads="1"/>
          </p:cNvSpPr>
          <p:nvPr/>
        </p:nvSpPr>
        <p:spPr bwMode="auto">
          <a:xfrm>
            <a:off x="669925" y="6005513"/>
            <a:ext cx="795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/>
              <a:t>Stampfer et al NEJM 1993; 328: 144-9;  Rimm et al NEJM 1993; 328: 1450-6;  Eidelman et al </a:t>
            </a:r>
            <a:br>
              <a:rPr lang="en-GB" sz="1600"/>
            </a:br>
            <a:r>
              <a:rPr lang="en-GB" sz="1600"/>
              <a:t>Arch Intern Med 2004; 164:1552-6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990600" y="1295400"/>
            <a:ext cx="6967538" cy="4749800"/>
            <a:chOff x="740" y="816"/>
            <a:chExt cx="4273" cy="2992"/>
          </a:xfrm>
        </p:grpSpPr>
        <p:graphicFrame>
          <p:nvGraphicFramePr>
            <p:cNvPr id="224261" name="Object 1029"/>
            <p:cNvGraphicFramePr>
              <a:graphicFrameLocks noChangeAspect="1"/>
            </p:cNvGraphicFramePr>
            <p:nvPr/>
          </p:nvGraphicFramePr>
          <p:xfrm>
            <a:off x="740" y="816"/>
            <a:ext cx="4273" cy="2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48" name="Chart" r:id="rId4" imgW="3876675" imgH="2714625" progId="MSGraph.Chart.8">
                    <p:embed followColorScheme="full"/>
                  </p:oleObj>
                </mc:Choice>
                <mc:Fallback>
                  <p:oleObj name="Chart" r:id="rId4" imgW="3876675" imgH="2714625" progId="MSGraph.Chart.8">
                    <p:embed followColorScheme="full"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" y="816"/>
                          <a:ext cx="4273" cy="2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262" name="Line 1030"/>
            <p:cNvSpPr>
              <a:spLocks noChangeShapeType="1"/>
            </p:cNvSpPr>
            <p:nvPr/>
          </p:nvSpPr>
          <p:spPr bwMode="auto">
            <a:xfrm>
              <a:off x="1214" y="1371"/>
              <a:ext cx="3648" cy="0"/>
            </a:xfrm>
            <a:prstGeom prst="line">
              <a:avLst/>
            </a:pr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4263" name="Line 1031"/>
            <p:cNvSpPr>
              <a:spLocks noChangeShapeType="1"/>
            </p:cNvSpPr>
            <p:nvPr/>
          </p:nvSpPr>
          <p:spPr bwMode="auto">
            <a:xfrm>
              <a:off x="1168" y="1372"/>
              <a:ext cx="48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4264" name="Text Box 1032"/>
            <p:cNvSpPr txBox="1">
              <a:spLocks noChangeArrowheads="1"/>
            </p:cNvSpPr>
            <p:nvPr/>
          </p:nvSpPr>
          <p:spPr bwMode="auto">
            <a:xfrm>
              <a:off x="862" y="125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/>
                <a:t>1.0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6915</TotalTime>
  <Words>543</Words>
  <Application>Microsoft Office PowerPoint</Application>
  <PresentationFormat>On-screen Show (4:3)</PresentationFormat>
  <Paragraphs>165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Comic Sans MS</vt:lpstr>
      <vt:lpstr>Tahoma</vt:lpstr>
      <vt:lpstr>Verdana</vt:lpstr>
      <vt:lpstr>Office Theme</vt:lpstr>
      <vt:lpstr>Chart</vt:lpstr>
      <vt:lpstr>Mendelian Randomization (Using genes to tell us about the environment)</vt:lpstr>
      <vt:lpstr>RCTs are the Gold Standard in Inferring Causality</vt:lpstr>
      <vt:lpstr>Observational Studies</vt:lpstr>
      <vt:lpstr>PowerPoint Presentation</vt:lpstr>
      <vt:lpstr>PowerPoint Presentation</vt:lpstr>
      <vt:lpstr>PowerPoint Presentation</vt:lpstr>
      <vt:lpstr>Use of vitamin supplements by US adults, 1987-2000</vt:lpstr>
      <vt:lpstr>PowerPoint Presentation</vt:lpstr>
      <vt:lpstr>Vitamin E supplement use and risk of Coronary Heart Disease</vt:lpstr>
      <vt:lpstr>PowerPoint Presentation</vt:lpstr>
      <vt:lpstr>Classic limitations to “observational” science</vt:lpstr>
      <vt:lpstr>An Alternative to RCTs: Mendelian randomization</vt:lpstr>
      <vt:lpstr>Fisher and Confounding</vt:lpstr>
      <vt:lpstr>Mendelian randomisation and RCTs</vt:lpstr>
      <vt:lpstr>Mendelian Randomization- Core Assumptions</vt:lpstr>
      <vt:lpstr>Equivalence Between Directed Acyclic Graphs and SEMs</vt:lpstr>
      <vt:lpstr>Why Perform MR?</vt:lpstr>
      <vt:lpstr>Calculating Causal Effect Estimates</vt:lpstr>
      <vt:lpstr>Calculating the Causal Effect via SEM</vt:lpstr>
      <vt:lpstr>PowerPoint Presentation</vt:lpstr>
      <vt:lpstr>MR References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environmentally modifiable influences on health over the life course: can genetic epidemiology help?</dc:title>
  <dc:creator>epjah</dc:creator>
  <cp:lastModifiedBy>David Evans</cp:lastModifiedBy>
  <cp:revision>154</cp:revision>
  <dcterms:created xsi:type="dcterms:W3CDTF">2010-08-24T07:10:46Z</dcterms:created>
  <dcterms:modified xsi:type="dcterms:W3CDTF">2018-03-09T17:09:30Z</dcterms:modified>
</cp:coreProperties>
</file>