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9" r:id="rId4"/>
    <p:sldId id="258" r:id="rId5"/>
    <p:sldId id="278" r:id="rId6"/>
    <p:sldId id="277" r:id="rId7"/>
    <p:sldId id="264" r:id="rId8"/>
    <p:sldId id="266" r:id="rId9"/>
    <p:sldId id="267" r:id="rId10"/>
    <p:sldId id="259" r:id="rId11"/>
    <p:sldId id="273" r:id="rId12"/>
    <p:sldId id="270" r:id="rId13"/>
    <p:sldId id="279" r:id="rId14"/>
    <p:sldId id="281" r:id="rId15"/>
    <p:sldId id="280" r:id="rId16"/>
    <p:sldId id="271" r:id="rId17"/>
    <p:sldId id="282" r:id="rId18"/>
    <p:sldId id="272" r:id="rId19"/>
    <p:sldId id="283" r:id="rId2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B62C-1F41-43FF-BAB9-DDF2BC1ABB5D}" type="datetimeFigureOut">
              <a:rPr lang="nl-NL" smtClean="0"/>
              <a:t>7-3-2018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D07C-A712-4F92-B3E6-F6483C3AE80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7379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B62C-1F41-43FF-BAB9-DDF2BC1ABB5D}" type="datetimeFigureOut">
              <a:rPr lang="nl-NL" smtClean="0"/>
              <a:t>7-3-2018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D07C-A712-4F92-B3E6-F6483C3AE80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013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B62C-1F41-43FF-BAB9-DDF2BC1ABB5D}" type="datetimeFigureOut">
              <a:rPr lang="nl-NL" smtClean="0"/>
              <a:t>7-3-2018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D07C-A712-4F92-B3E6-F6483C3AE80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8221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B62C-1F41-43FF-BAB9-DDF2BC1ABB5D}" type="datetimeFigureOut">
              <a:rPr lang="nl-NL" smtClean="0"/>
              <a:t>7-3-2018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D07C-A712-4F92-B3E6-F6483C3AE80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435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B62C-1F41-43FF-BAB9-DDF2BC1ABB5D}" type="datetimeFigureOut">
              <a:rPr lang="nl-NL" smtClean="0"/>
              <a:t>7-3-2018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D07C-A712-4F92-B3E6-F6483C3AE80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5657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B62C-1F41-43FF-BAB9-DDF2BC1ABB5D}" type="datetimeFigureOut">
              <a:rPr lang="nl-NL" smtClean="0"/>
              <a:t>7-3-2018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D07C-A712-4F92-B3E6-F6483C3AE80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0055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B62C-1F41-43FF-BAB9-DDF2BC1ABB5D}" type="datetimeFigureOut">
              <a:rPr lang="nl-NL" smtClean="0"/>
              <a:t>7-3-2018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D07C-A712-4F92-B3E6-F6483C3AE80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19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B62C-1F41-43FF-BAB9-DDF2BC1ABB5D}" type="datetimeFigureOut">
              <a:rPr lang="nl-NL" smtClean="0"/>
              <a:t>7-3-2018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D07C-A712-4F92-B3E6-F6483C3AE80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04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B62C-1F41-43FF-BAB9-DDF2BC1ABB5D}" type="datetimeFigureOut">
              <a:rPr lang="nl-NL" smtClean="0"/>
              <a:t>7-3-2018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D07C-A712-4F92-B3E6-F6483C3AE80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868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B62C-1F41-43FF-BAB9-DDF2BC1ABB5D}" type="datetimeFigureOut">
              <a:rPr lang="nl-NL" smtClean="0"/>
              <a:t>7-3-2018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D07C-A712-4F92-B3E6-F6483C3AE80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2325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B62C-1F41-43FF-BAB9-DDF2BC1ABB5D}" type="datetimeFigureOut">
              <a:rPr lang="nl-NL" smtClean="0"/>
              <a:t>7-3-2018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D07C-A712-4F92-B3E6-F6483C3AE80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119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FB62C-1F41-43FF-BAB9-DDF2BC1ABB5D}" type="datetimeFigureOut">
              <a:rPr lang="nl-NL" smtClean="0"/>
              <a:t>7-3-2018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AD07C-A712-4F92-B3E6-F6483C3AE80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8770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1</a:t>
            </a:fld>
            <a:endParaRPr lang="nl-NL"/>
          </a:p>
        </p:txBody>
      </p:sp>
      <p:grpSp>
        <p:nvGrpSpPr>
          <p:cNvPr id="7" name="Group 6"/>
          <p:cNvGrpSpPr/>
          <p:nvPr/>
        </p:nvGrpSpPr>
        <p:grpSpPr>
          <a:xfrm>
            <a:off x="791566" y="548317"/>
            <a:ext cx="9295710" cy="5233036"/>
            <a:chOff x="881982" y="718161"/>
            <a:chExt cx="9295710" cy="5233036"/>
          </a:xfrm>
        </p:grpSpPr>
        <p:sp>
          <p:nvSpPr>
            <p:cNvPr id="3" name="Rectangle 2"/>
            <p:cNvSpPr/>
            <p:nvPr/>
          </p:nvSpPr>
          <p:spPr>
            <a:xfrm>
              <a:off x="899592" y="3704428"/>
              <a:ext cx="9278100" cy="22467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The proportions of observed </a:t>
              </a:r>
              <a:r>
                <a:rPr lang="en-US" sz="2800">
                  <a:solidFill>
                    <a:srgbClr val="000000"/>
                  </a:solidFill>
                  <a:ea typeface="Times New Roman" panose="02020603050405020304" pitchFamily="18" charset="0"/>
                </a:rPr>
                <a:t>FSIQ </a:t>
              </a:r>
              <a:r>
                <a:rPr lang="en-US" sz="2800" smtClean="0">
                  <a:solidFill>
                    <a:srgbClr val="000000"/>
                  </a:solidFill>
                  <a:ea typeface="Times New Roman" panose="02020603050405020304" pitchFamily="18" charset="0"/>
                </a:rPr>
                <a:t>data (missing data) </a:t>
              </a:r>
              <a:endParaRPr lang="en-US" sz="2800" dirty="0">
                <a:solidFill>
                  <a:srgbClr val="000000"/>
                </a:solidFill>
                <a:ea typeface="Times New Roman" panose="02020603050405020304" pitchFamily="18" charset="0"/>
              </a:endParaRPr>
            </a:p>
            <a:p>
              <a:r>
                <a:rPr lang="en-US" sz="28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0.812, 0.295, 0.490, 0.828 (MZ twin 1) </a:t>
              </a:r>
            </a:p>
            <a:p>
              <a:r>
                <a:rPr lang="en-US" sz="28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0.812, 0.295, 0.490, 0.828 (MZ twin 2) </a:t>
              </a:r>
            </a:p>
            <a:p>
              <a:r>
                <a:rPr lang="en-US" sz="28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0.774, 0.379, 0.598, 0.797 (DZ twin1)</a:t>
              </a:r>
            </a:p>
            <a:p>
              <a:r>
                <a:rPr lang="en-US" sz="28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0.774, 0.379, 0.598, 0.797 (DZ twin 2) </a:t>
              </a:r>
              <a:endParaRPr lang="nl-NL" sz="2800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881982" y="1605133"/>
              <a:ext cx="478688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261 MZ and 301 DZ twin pairs. </a:t>
              </a:r>
              <a:endParaRPr lang="nl-NL" sz="28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85336" y="718161"/>
              <a:ext cx="41209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800" dirty="0"/>
                <a:t>Full </a:t>
              </a:r>
              <a:r>
                <a:rPr lang="nl-NL" sz="2800"/>
                <a:t>scale </a:t>
              </a:r>
              <a:r>
                <a:rPr lang="nl-NL" sz="2800" smtClean="0"/>
                <a:t>IQ, 4 time points.</a:t>
              </a:r>
              <a:endParaRPr lang="nl-NL" sz="28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9592" y="2500892"/>
              <a:ext cx="7335128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mean (</a:t>
              </a:r>
              <a:r>
                <a:rPr lang="en-US" sz="2800" dirty="0" err="1">
                  <a:solidFill>
                    <a:srgbClr val="000000"/>
                  </a:solidFill>
                  <a:ea typeface="Times New Roman" panose="02020603050405020304" pitchFamily="18" charset="0"/>
                </a:rPr>
                <a:t>std</a:t>
              </a:r>
              <a:r>
                <a:rPr lang="en-US" sz="28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) ages</a:t>
              </a:r>
            </a:p>
            <a:p>
              <a:r>
                <a:rPr lang="en-US" sz="28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5.5y (.30), 6.8y (.19), 9.7y (.43), and 12.2y (.24).</a:t>
              </a:r>
              <a:endParaRPr lang="nl-NL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3614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10</a:t>
            </a:fld>
            <a:endParaRPr lang="nl-NL"/>
          </a:p>
        </p:txBody>
      </p:sp>
      <p:sp>
        <p:nvSpPr>
          <p:cNvPr id="6" name="Rectangle 5"/>
          <p:cNvSpPr/>
          <p:nvPr/>
        </p:nvSpPr>
        <p:spPr>
          <a:xfrm>
            <a:off x="277393" y="235198"/>
            <a:ext cx="11359549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smtClean="0"/>
              <a:t> </a:t>
            </a:r>
            <a:r>
              <a:rPr lang="nl-NL" smtClean="0">
                <a:latin typeface="Courier New" panose="02070309020205020404" pitchFamily="49" charset="0"/>
                <a:cs typeface="Courier New" panose="02070309020205020404" pitchFamily="49" charset="0"/>
              </a:rPr>
              <a:t>Sat </a:t>
            </a:r>
            <a:r>
              <a:rPr lang="nl-NL" smtClean="0">
                <a:latin typeface="Courier New" panose="02070309020205020404" pitchFamily="49" charset="0"/>
                <a:cs typeface="Courier New" panose="02070309020205020404" pitchFamily="49" charset="0"/>
              </a:rPr>
              <a:t>vs Cholesky</a:t>
            </a:r>
          </a:p>
          <a:p>
            <a:r>
              <a:rPr lang="nl-NL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nl-NL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l-NL">
                <a:latin typeface="Courier New" panose="02070309020205020404" pitchFamily="49" charset="0"/>
                <a:cs typeface="Courier New" panose="02070309020205020404" pitchFamily="49" charset="0"/>
              </a:rPr>
              <a:t>        base comparison ep minus2LL   df      AIC   diffLL diffdf          p</a:t>
            </a:r>
          </a:p>
          <a:p>
            <a:r>
              <a:rPr lang="nl-NL">
                <a:latin typeface="Courier New" panose="02070309020205020404" pitchFamily="49" charset="0"/>
                <a:cs typeface="Courier New" panose="02070309020205020404" pitchFamily="49" charset="0"/>
              </a:rPr>
              <a:t>1 twinmodel0       &lt;NA&gt; 76 21316.52 2724 15868.52       NA     NA         NA</a:t>
            </a:r>
          </a:p>
          <a:p>
            <a:r>
              <a:rPr lang="nl-NL">
                <a:latin typeface="Courier New" panose="02070309020205020404" pitchFamily="49" charset="0"/>
                <a:cs typeface="Courier New" panose="02070309020205020404" pitchFamily="49" charset="0"/>
              </a:rPr>
              <a:t>2 twinmodel0 twinmodel1 34 21378.13 2766 15846.13 </a:t>
            </a:r>
            <a:r>
              <a:rPr lang="nl-NL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61.60317</a:t>
            </a:r>
            <a:r>
              <a:rPr lang="nl-NL">
                <a:latin typeface="Courier New" panose="02070309020205020404" pitchFamily="49" charset="0"/>
                <a:cs typeface="Courier New" panose="02070309020205020404" pitchFamily="49" charset="0"/>
              </a:rPr>
              <a:t>     42 </a:t>
            </a:r>
            <a:r>
              <a:rPr lang="nl-NL" smtClean="0">
                <a:latin typeface="Courier New" panose="02070309020205020404" pitchFamily="49" charset="0"/>
                <a:cs typeface="Courier New" panose="02070309020205020404" pitchFamily="49" charset="0"/>
              </a:rPr>
              <a:t>0.02587147</a:t>
            </a:r>
          </a:p>
          <a:p>
            <a:endParaRPr lang="nl-NL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l-NL">
                <a:latin typeface="Courier New" panose="02070309020205020404" pitchFamily="49" charset="0"/>
                <a:cs typeface="Courier New" panose="02070309020205020404" pitchFamily="49" charset="0"/>
              </a:rPr>
              <a:t>Saturated vs direct (co)variance components</a:t>
            </a:r>
          </a:p>
          <a:p>
            <a:endParaRPr lang="nl-NL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l-NL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base </a:t>
            </a:r>
            <a:r>
              <a:rPr lang="nl-NL">
                <a:latin typeface="Courier New" panose="02070309020205020404" pitchFamily="49" charset="0"/>
                <a:cs typeface="Courier New" panose="02070309020205020404" pitchFamily="49" charset="0"/>
              </a:rPr>
              <a:t>comparison ep minus2LL   df      AIC   diffLL diffdf          p</a:t>
            </a:r>
          </a:p>
          <a:p>
            <a:r>
              <a:rPr lang="nl-NL">
                <a:latin typeface="Courier New" panose="02070309020205020404" pitchFamily="49" charset="0"/>
                <a:cs typeface="Courier New" panose="02070309020205020404" pitchFamily="49" charset="0"/>
              </a:rPr>
              <a:t>1 twinmodel0       &lt;NA&gt; 76 21316.52 2724 15868.52       NA     NA         NA</a:t>
            </a:r>
          </a:p>
          <a:p>
            <a:r>
              <a:rPr lang="nl-NL">
                <a:latin typeface="Courier New" panose="02070309020205020404" pitchFamily="49" charset="0"/>
                <a:cs typeface="Courier New" panose="02070309020205020404" pitchFamily="49" charset="0"/>
              </a:rPr>
              <a:t>2 twinmodel0 twinmodel1 34 21377.33 2766 15845.33 </a:t>
            </a:r>
            <a:r>
              <a:rPr lang="nl-NL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60.80739</a:t>
            </a:r>
            <a:r>
              <a:rPr lang="nl-NL">
                <a:latin typeface="Courier New" panose="02070309020205020404" pitchFamily="49" charset="0"/>
                <a:cs typeface="Courier New" panose="02070309020205020404" pitchFamily="49" charset="0"/>
              </a:rPr>
              <a:t>     42 0.03022203</a:t>
            </a:r>
          </a:p>
          <a:p>
            <a:endParaRPr lang="nl-NL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l-NL" smtClean="0">
                <a:latin typeface="Courier New" panose="02070309020205020404" pitchFamily="49" charset="0"/>
                <a:cs typeface="Courier New" panose="02070309020205020404" pitchFamily="49" charset="0"/>
              </a:rPr>
              <a:t>Direct (co)var components </a:t>
            </a:r>
            <a:r>
              <a:rPr lang="nl-NL" smtClean="0">
                <a:latin typeface="Courier New" panose="02070309020205020404" pitchFamily="49" charset="0"/>
                <a:cs typeface="Courier New" panose="02070309020205020404" pitchFamily="49" charset="0"/>
              </a:rPr>
              <a:t>vs Simplex</a:t>
            </a:r>
          </a:p>
          <a:p>
            <a:endParaRPr lang="nl-NL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l-NL" smtClean="0">
                <a:latin typeface="Courier New" panose="02070309020205020404" pitchFamily="49" charset="0"/>
                <a:cs typeface="Courier New" panose="02070309020205020404" pitchFamily="49" charset="0"/>
              </a:rPr>
              <a:t>base </a:t>
            </a:r>
            <a:r>
              <a:rPr lang="nl-NL">
                <a:latin typeface="Courier New" panose="02070309020205020404" pitchFamily="49" charset="0"/>
                <a:cs typeface="Courier New" panose="02070309020205020404" pitchFamily="49" charset="0"/>
              </a:rPr>
              <a:t>comparison ep minus2LL   df      AIC   diffLL diffdf        p</a:t>
            </a:r>
          </a:p>
          <a:p>
            <a:r>
              <a:rPr lang="nl-NL">
                <a:latin typeface="Courier New" panose="02070309020205020404" pitchFamily="49" charset="0"/>
                <a:cs typeface="Courier New" panose="02070309020205020404" pitchFamily="49" charset="0"/>
              </a:rPr>
              <a:t>1 twinmodel1       &lt;NA&gt; 34 21378.13 2766 15846.13       NA     NA       NA</a:t>
            </a:r>
          </a:p>
          <a:p>
            <a:r>
              <a:rPr lang="nl-NL">
                <a:latin typeface="Courier New" panose="02070309020205020404" pitchFamily="49" charset="0"/>
                <a:cs typeface="Courier New" panose="02070309020205020404" pitchFamily="49" charset="0"/>
              </a:rPr>
              <a:t>2 twinmodel1 twinmodel2 22 21390.88 2778 15834.88 12.75326     12 0.387227</a:t>
            </a:r>
          </a:p>
          <a:p>
            <a:r>
              <a:rPr lang="nl-NL" smtClean="0"/>
              <a:t> </a:t>
            </a:r>
            <a:endParaRPr lang="nl-NL"/>
          </a:p>
          <a:p>
            <a:r>
              <a:rPr lang="nl-NL" smtClean="0"/>
              <a:t> 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113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40629" y="347130"/>
            <a:ext cx="3318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>
                <a:latin typeface="Symbol" panose="05050102010706020507" pitchFamily="18" charset="2"/>
              </a:rPr>
              <a:t>S</a:t>
            </a:r>
            <a:r>
              <a:rPr lang="nl-NL" baseline="-25000"/>
              <a:t>A</a:t>
            </a:r>
            <a:r>
              <a:rPr lang="nl-NL"/>
              <a:t> = </a:t>
            </a:r>
            <a:r>
              <a:rPr lang="nl-NL">
                <a:latin typeface="Symbol" panose="05050102010706020507" pitchFamily="18" charset="2"/>
              </a:rPr>
              <a:t>(I-B</a:t>
            </a:r>
            <a:r>
              <a:rPr lang="nl-NL" baseline="-25000"/>
              <a:t>A</a:t>
            </a:r>
            <a:r>
              <a:rPr lang="nl-NL">
                <a:latin typeface="Symbol" panose="05050102010706020507" pitchFamily="18" charset="2"/>
              </a:rPr>
              <a:t>)</a:t>
            </a:r>
            <a:r>
              <a:rPr lang="nl-NL" baseline="30000">
                <a:latin typeface="Symbol" panose="05050102010706020507" pitchFamily="18" charset="2"/>
              </a:rPr>
              <a:t> -1</a:t>
            </a:r>
            <a:r>
              <a:rPr lang="nl-NL">
                <a:latin typeface="Symbol" panose="05050102010706020507" pitchFamily="18" charset="2"/>
              </a:rPr>
              <a:t> Y</a:t>
            </a:r>
            <a:r>
              <a:rPr lang="nl-NL" baseline="-25000"/>
              <a:t>A</a:t>
            </a:r>
            <a:r>
              <a:rPr lang="nl-NL">
                <a:latin typeface="Symbol" panose="05050102010706020507" pitchFamily="18" charset="2"/>
              </a:rPr>
              <a:t> (I-B</a:t>
            </a:r>
            <a:r>
              <a:rPr lang="nl-NL" baseline="-25000"/>
              <a:t>A</a:t>
            </a:r>
            <a:r>
              <a:rPr lang="nl-NL">
                <a:latin typeface="Symbol" panose="05050102010706020507" pitchFamily="18" charset="2"/>
              </a:rPr>
              <a:t>)</a:t>
            </a:r>
            <a:r>
              <a:rPr lang="nl-NL" baseline="30000">
                <a:latin typeface="Symbol" panose="05050102010706020507" pitchFamily="18" charset="2"/>
              </a:rPr>
              <a:t> -1</a:t>
            </a:r>
            <a:r>
              <a:rPr lang="nl-NL" baseline="-25000"/>
              <a:t> </a:t>
            </a:r>
            <a:r>
              <a:rPr lang="nl-NL" baseline="30000"/>
              <a:t>t</a:t>
            </a:r>
            <a:r>
              <a:rPr lang="nl-NL">
                <a:latin typeface="Symbol" panose="05050102010706020507" pitchFamily="18" charset="2"/>
              </a:rPr>
              <a:t> + Q</a:t>
            </a:r>
            <a:r>
              <a:rPr lang="nl-NL" baseline="-25000"/>
              <a:t>A</a:t>
            </a:r>
            <a:r>
              <a:rPr lang="nl-NL"/>
              <a:t>  </a:t>
            </a:r>
            <a:endParaRPr lang="nl-NL" baseline="-25000" dirty="0"/>
          </a:p>
        </p:txBody>
      </p:sp>
      <p:sp>
        <p:nvSpPr>
          <p:cNvPr id="5" name="Rectangle 4"/>
          <p:cNvSpPr/>
          <p:nvPr/>
        </p:nvSpPr>
        <p:spPr>
          <a:xfrm>
            <a:off x="8563276" y="854961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/>
              <a:t>&gt; TeE_est</a:t>
            </a:r>
          </a:p>
          <a:p>
            <a:r>
              <a:rPr lang="nl-NL"/>
              <a:t>       [,1]   [,2]   [,3]   [,4]</a:t>
            </a:r>
          </a:p>
          <a:p>
            <a:r>
              <a:rPr lang="nl-NL"/>
              <a:t>[1,] 48.938  0.000  0.000  0.000</a:t>
            </a:r>
          </a:p>
          <a:p>
            <a:r>
              <a:rPr lang="nl-NL"/>
              <a:t>[2,]  0.000 63.023  0.000  0.000</a:t>
            </a:r>
          </a:p>
          <a:p>
            <a:r>
              <a:rPr lang="nl-NL"/>
              <a:t>[3,]  0.000  0.000 48.063  0.000</a:t>
            </a:r>
          </a:p>
          <a:p>
            <a:r>
              <a:rPr lang="nl-NL"/>
              <a:t>[4,]  0.000  0.000  0.000 45.668</a:t>
            </a:r>
          </a:p>
        </p:txBody>
      </p:sp>
      <p:sp>
        <p:nvSpPr>
          <p:cNvPr id="6" name="Rectangle 5"/>
          <p:cNvSpPr/>
          <p:nvPr/>
        </p:nvSpPr>
        <p:spPr>
          <a:xfrm>
            <a:off x="1161448" y="2550656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/>
              <a:t>&gt; PsA_est</a:t>
            </a:r>
          </a:p>
          <a:p>
            <a:r>
              <a:rPr lang="nl-NL"/>
              <a:t>       [,1]   [,2] [,3]   [,4]</a:t>
            </a:r>
          </a:p>
          <a:p>
            <a:r>
              <a:rPr lang="nl-NL"/>
              <a:t>[1,] 87.654  0.000  0.0  0.000</a:t>
            </a:r>
          </a:p>
          <a:p>
            <a:r>
              <a:rPr lang="nl-NL"/>
              <a:t>[2,]  0.000 64.492  0.0  0.000</a:t>
            </a:r>
          </a:p>
          <a:p>
            <a:r>
              <a:rPr lang="nl-NL"/>
              <a:t>[3,]  0.000  0.000  1.5  0.000</a:t>
            </a:r>
          </a:p>
          <a:p>
            <a:r>
              <a:rPr lang="nl-NL"/>
              <a:t>[4,]  0.000  0.000  0.0 24.933</a:t>
            </a:r>
          </a:p>
        </p:txBody>
      </p:sp>
      <p:sp>
        <p:nvSpPr>
          <p:cNvPr id="7" name="Rectangle 6"/>
          <p:cNvSpPr/>
          <p:nvPr/>
        </p:nvSpPr>
        <p:spPr>
          <a:xfrm>
            <a:off x="1161448" y="4360094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/>
              <a:t>&gt; BeA_est</a:t>
            </a:r>
          </a:p>
          <a:p>
            <a:r>
              <a:rPr lang="nl-NL"/>
              <a:t>      [,1]  [,2]  [,3] [,4]</a:t>
            </a:r>
          </a:p>
          <a:p>
            <a:r>
              <a:rPr lang="nl-NL"/>
              <a:t>[1,] 0.000 0.000 0.000    0</a:t>
            </a:r>
          </a:p>
          <a:p>
            <a:r>
              <a:rPr lang="nl-NL"/>
              <a:t>[2,] 0.812 0.000 0.000    0</a:t>
            </a:r>
          </a:p>
          <a:p>
            <a:r>
              <a:rPr lang="nl-NL"/>
              <a:t>[3,] 0.000 1.137 0.000    0</a:t>
            </a:r>
          </a:p>
          <a:p>
            <a:r>
              <a:rPr lang="nl-NL"/>
              <a:t>[4,] 0.000 0.000 0.847    0</a:t>
            </a:r>
          </a:p>
        </p:txBody>
      </p:sp>
      <p:sp>
        <p:nvSpPr>
          <p:cNvPr id="8" name="Rectangle 7"/>
          <p:cNvSpPr/>
          <p:nvPr/>
        </p:nvSpPr>
        <p:spPr>
          <a:xfrm>
            <a:off x="1161448" y="716462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/>
              <a:t>&gt; TeA_est</a:t>
            </a:r>
          </a:p>
          <a:p>
            <a:r>
              <a:rPr lang="nl-NL"/>
              <a:t>        [,1]    [,2]    [,3]    [,4]</a:t>
            </a:r>
          </a:p>
          <a:p>
            <a:r>
              <a:rPr lang="nl-NL">
                <a:solidFill>
                  <a:srgbClr val="FF0000"/>
                </a:solidFill>
              </a:rPr>
              <a:t>[1,] -26.699   0.000   0.000   0.000</a:t>
            </a:r>
          </a:p>
          <a:p>
            <a:r>
              <a:rPr lang="nl-NL">
                <a:solidFill>
                  <a:srgbClr val="FF0000"/>
                </a:solidFill>
              </a:rPr>
              <a:t>[2,]   0.000 -26.699   0.000   0.000</a:t>
            </a:r>
          </a:p>
          <a:p>
            <a:r>
              <a:rPr lang="nl-NL">
                <a:solidFill>
                  <a:srgbClr val="FF0000"/>
                </a:solidFill>
              </a:rPr>
              <a:t>[3,]   0.000   0.000 -26.699   0.000</a:t>
            </a:r>
          </a:p>
          <a:p>
            <a:r>
              <a:rPr lang="nl-NL">
                <a:solidFill>
                  <a:srgbClr val="FF0000"/>
                </a:solidFill>
              </a:rPr>
              <a:t>[4,]   0.000   0.000   0.000 -26.699</a:t>
            </a:r>
          </a:p>
          <a:p>
            <a:r>
              <a:rPr lang="nl-NL"/>
              <a:t>&gt; </a:t>
            </a:r>
          </a:p>
        </p:txBody>
      </p:sp>
      <p:sp>
        <p:nvSpPr>
          <p:cNvPr id="9" name="Rectangle 8"/>
          <p:cNvSpPr/>
          <p:nvPr/>
        </p:nvSpPr>
        <p:spPr>
          <a:xfrm>
            <a:off x="5011553" y="801030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/>
              <a:t>&gt; TeC_est</a:t>
            </a:r>
          </a:p>
          <a:p>
            <a:r>
              <a:rPr lang="nl-NL"/>
              <a:t>       [,1]   [,2]   [,3]   [,4]</a:t>
            </a:r>
          </a:p>
          <a:p>
            <a:r>
              <a:rPr lang="nl-NL"/>
              <a:t>[1,] 27.805  0.000  0.000  0.000</a:t>
            </a:r>
          </a:p>
          <a:p>
            <a:r>
              <a:rPr lang="nl-NL"/>
              <a:t>[2,]  0.000 27.805  0.000  0.000</a:t>
            </a:r>
          </a:p>
          <a:p>
            <a:r>
              <a:rPr lang="nl-NL"/>
              <a:t>[3,]  0.000  0.000 27.805  0.000</a:t>
            </a:r>
          </a:p>
          <a:p>
            <a:r>
              <a:rPr lang="nl-NL"/>
              <a:t>[4,]  0.000  0.000  0.000 27.805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11553" y="4317097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/>
              <a:t>&gt; PsC_est</a:t>
            </a:r>
          </a:p>
          <a:p>
            <a:r>
              <a:rPr lang="nl-NL">
                <a:solidFill>
                  <a:srgbClr val="FF0000"/>
                </a:solidFill>
              </a:rPr>
              <a:t>       [,1]   [,2]  [,3]   [,4]</a:t>
            </a:r>
          </a:p>
          <a:p>
            <a:r>
              <a:rPr lang="nl-NL">
                <a:solidFill>
                  <a:srgbClr val="FF0000"/>
                </a:solidFill>
              </a:rPr>
              <a:t>[1,] 78.235  0.000  0.00  0.000</a:t>
            </a:r>
          </a:p>
          <a:p>
            <a:r>
              <a:rPr lang="nl-NL">
                <a:solidFill>
                  <a:srgbClr val="FF0000"/>
                </a:solidFill>
              </a:rPr>
              <a:t>[2,]  0.000 -4.846  0.00  0.000</a:t>
            </a:r>
          </a:p>
          <a:p>
            <a:r>
              <a:rPr lang="nl-NL">
                <a:solidFill>
                  <a:srgbClr val="FF0000"/>
                </a:solidFill>
              </a:rPr>
              <a:t>[3,]  0.000  0.000 18.08  0.000</a:t>
            </a:r>
          </a:p>
          <a:p>
            <a:r>
              <a:rPr lang="nl-NL">
                <a:solidFill>
                  <a:srgbClr val="FF0000"/>
                </a:solidFill>
              </a:rPr>
              <a:t>[4,]  0.000  0.000  0.00 -7.237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078931" y="2550656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/>
              <a:t>&gt; BeC_est</a:t>
            </a:r>
          </a:p>
          <a:p>
            <a:r>
              <a:rPr lang="nl-NL"/>
              <a:t>     [,1]  [,2]  [,3] [,4]</a:t>
            </a:r>
          </a:p>
          <a:p>
            <a:r>
              <a:rPr lang="nl-NL"/>
              <a:t>[1,] 0.00 0.000 0.000    0</a:t>
            </a:r>
          </a:p>
          <a:p>
            <a:r>
              <a:rPr lang="nl-NL"/>
              <a:t>[2,] 0.66 0.000 0.000    0</a:t>
            </a:r>
          </a:p>
          <a:p>
            <a:r>
              <a:rPr lang="nl-NL"/>
              <a:t>[3,] 0.00 0.493 0.000    0</a:t>
            </a:r>
          </a:p>
          <a:p>
            <a:r>
              <a:rPr lang="nl-NL"/>
              <a:t>[4,] 0.00 0.000 1.041    0</a:t>
            </a:r>
          </a:p>
        </p:txBody>
      </p:sp>
    </p:spTree>
    <p:extLst>
      <p:ext uri="{BB962C8B-B14F-4D97-AF65-F5344CB8AC3E}">
        <p14:creationId xmlns:p14="http://schemas.microsoft.com/office/powerpoint/2010/main" val="2754725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12</a:t>
            </a:fld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431398" y="250941"/>
            <a:ext cx="1678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mtClean="0"/>
              <a:t>Simplex model</a:t>
            </a:r>
            <a:r>
              <a:rPr lang="nl-NL"/>
              <a:t>: </a:t>
            </a:r>
          </a:p>
        </p:txBody>
      </p:sp>
      <p:sp>
        <p:nvSpPr>
          <p:cNvPr id="8" name="Rectangle 7"/>
          <p:cNvSpPr/>
          <p:nvPr/>
        </p:nvSpPr>
        <p:spPr>
          <a:xfrm>
            <a:off x="529390" y="724039"/>
            <a:ext cx="555377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smtClean="0">
                <a:latin typeface="Symbol" panose="05050102010706020507" pitchFamily="18" charset="2"/>
              </a:rPr>
              <a:t> Q</a:t>
            </a:r>
            <a:r>
              <a:rPr lang="nl-NL" sz="2800" baseline="-25000" smtClean="0"/>
              <a:t>A </a:t>
            </a:r>
            <a:r>
              <a:rPr lang="nl-NL" sz="2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(fixed)</a:t>
            </a:r>
            <a:endParaRPr lang="nl-NL" sz="2800" baseline="-25000" smtClean="0"/>
          </a:p>
          <a:p>
            <a:r>
              <a:rPr lang="nl-NL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1,]    0    0    0    0</a:t>
            </a:r>
          </a:p>
          <a:p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[2,]    0    0    0    0</a:t>
            </a:r>
          </a:p>
          <a:p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[3,]    0    0    0    0</a:t>
            </a:r>
          </a:p>
          <a:p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[4,]    0    0    0    0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0" y="1308814"/>
            <a:ext cx="5750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>
                <a:latin typeface="Symbol" panose="05050102010706020507" pitchFamily="18" charset="2"/>
              </a:rPr>
              <a:t>S</a:t>
            </a:r>
            <a:r>
              <a:rPr lang="nl-NL" sz="3200" baseline="-25000"/>
              <a:t>A</a:t>
            </a:r>
            <a:r>
              <a:rPr lang="nl-NL" sz="3200"/>
              <a:t> = </a:t>
            </a:r>
            <a:r>
              <a:rPr lang="nl-NL" sz="3200">
                <a:latin typeface="Symbol" panose="05050102010706020507" pitchFamily="18" charset="2"/>
              </a:rPr>
              <a:t>(I-B</a:t>
            </a:r>
            <a:r>
              <a:rPr lang="nl-NL" sz="3200" baseline="-25000"/>
              <a:t>A</a:t>
            </a:r>
            <a:r>
              <a:rPr lang="nl-NL" sz="3200" smtClean="0">
                <a:latin typeface="Symbol" panose="05050102010706020507" pitchFamily="18" charset="2"/>
              </a:rPr>
              <a:t>)</a:t>
            </a:r>
            <a:r>
              <a:rPr lang="nl-NL" sz="3200" baseline="30000">
                <a:latin typeface="Symbol" panose="05050102010706020507" pitchFamily="18" charset="2"/>
              </a:rPr>
              <a:t> -1</a:t>
            </a:r>
            <a:r>
              <a:rPr lang="nl-NL" sz="3200" smtClean="0">
                <a:latin typeface="Symbol" panose="05050102010706020507" pitchFamily="18" charset="2"/>
              </a:rPr>
              <a:t> </a:t>
            </a:r>
            <a:r>
              <a:rPr lang="nl-NL" sz="3200">
                <a:latin typeface="Symbol" panose="05050102010706020507" pitchFamily="18" charset="2"/>
              </a:rPr>
              <a:t>Y</a:t>
            </a:r>
            <a:r>
              <a:rPr lang="nl-NL" sz="3200" baseline="-25000"/>
              <a:t>A</a:t>
            </a:r>
            <a:r>
              <a:rPr lang="nl-NL" sz="3200">
                <a:latin typeface="Symbol" panose="05050102010706020507" pitchFamily="18" charset="2"/>
              </a:rPr>
              <a:t> (I-B</a:t>
            </a:r>
            <a:r>
              <a:rPr lang="nl-NL" sz="3200" baseline="-25000"/>
              <a:t>A</a:t>
            </a:r>
            <a:r>
              <a:rPr lang="nl-NL" sz="3200" smtClean="0">
                <a:latin typeface="Symbol" panose="05050102010706020507" pitchFamily="18" charset="2"/>
              </a:rPr>
              <a:t>)</a:t>
            </a:r>
            <a:r>
              <a:rPr lang="nl-NL" sz="3200" baseline="30000">
                <a:latin typeface="Symbol" panose="05050102010706020507" pitchFamily="18" charset="2"/>
              </a:rPr>
              <a:t> -1</a:t>
            </a:r>
            <a:r>
              <a:rPr lang="nl-NL" sz="3200" baseline="-25000" smtClean="0"/>
              <a:t> </a:t>
            </a:r>
            <a:r>
              <a:rPr lang="nl-NL" sz="3200" baseline="30000"/>
              <a:t>t</a:t>
            </a:r>
            <a:r>
              <a:rPr lang="nl-NL" sz="3200">
                <a:latin typeface="Symbol" panose="05050102010706020507" pitchFamily="18" charset="2"/>
              </a:rPr>
              <a:t> </a:t>
            </a:r>
            <a:r>
              <a:rPr lang="nl-NL" sz="3200" strike="dblStrike">
                <a:latin typeface="Symbol" panose="05050102010706020507" pitchFamily="18" charset="2"/>
              </a:rPr>
              <a:t>+ </a:t>
            </a:r>
            <a:r>
              <a:rPr lang="nl-NL" sz="3200" strike="dblStrike" smtClean="0">
                <a:latin typeface="Symbol" panose="05050102010706020507" pitchFamily="18" charset="2"/>
              </a:rPr>
              <a:t>Q</a:t>
            </a:r>
            <a:r>
              <a:rPr lang="nl-NL" sz="3200" strike="dblStrike" baseline="-25000" smtClean="0"/>
              <a:t>A</a:t>
            </a:r>
            <a:r>
              <a:rPr lang="nl-NL" sz="3200" strike="dblStrike" smtClean="0"/>
              <a:t>  </a:t>
            </a:r>
            <a:endParaRPr lang="nl-NL" sz="3200" strike="dblStrike" baseline="-25000" dirty="0"/>
          </a:p>
        </p:txBody>
      </p:sp>
      <p:sp>
        <p:nvSpPr>
          <p:cNvPr id="4" name="Rectangle 3"/>
          <p:cNvSpPr/>
          <p:nvPr/>
        </p:nvSpPr>
        <p:spPr>
          <a:xfrm>
            <a:off x="887929" y="2822635"/>
            <a:ext cx="79961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/>
              <a:t> base comparison ep minus2LL   df      AIC   diffLL diffdf          p</a:t>
            </a:r>
          </a:p>
          <a:p>
            <a:r>
              <a:rPr lang="nl-NL"/>
              <a:t>1 twinmodel2       &lt;NA&gt; 24 21386.74 2776 15834.74       NA     NA         NA</a:t>
            </a:r>
          </a:p>
          <a:p>
            <a:r>
              <a:rPr lang="nl-NL"/>
              <a:t>2 twinmodel2 twinmodel2 23 21389.54 2777 15835.54 2.799244      1 0.09430878</a:t>
            </a:r>
          </a:p>
        </p:txBody>
      </p:sp>
    </p:spTree>
    <p:extLst>
      <p:ext uri="{BB962C8B-B14F-4D97-AF65-F5344CB8AC3E}">
        <p14:creationId xmlns:p14="http://schemas.microsoft.com/office/powerpoint/2010/main" val="109863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842408" y="1108048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/>
              <a:t>&gt; TeE_est</a:t>
            </a:r>
          </a:p>
          <a:p>
            <a:r>
              <a:rPr lang="nl-NL"/>
              <a:t>       [,1]   [,2]   [,3] [,4]</a:t>
            </a:r>
          </a:p>
          <a:p>
            <a:r>
              <a:rPr lang="nl-NL"/>
              <a:t>[1,] 48.969  0.000  0.000  0.0</a:t>
            </a:r>
          </a:p>
          <a:p>
            <a:r>
              <a:rPr lang="nl-NL"/>
              <a:t>[2,]  0.000 59.801  0.000  0.0</a:t>
            </a:r>
          </a:p>
          <a:p>
            <a:r>
              <a:rPr lang="nl-NL"/>
              <a:t>[3,]  0.000  0.000 43.966  0.0</a:t>
            </a:r>
          </a:p>
          <a:p>
            <a:r>
              <a:rPr lang="nl-NL"/>
              <a:t>[4,]  0.000  0.000  0.000 45.8</a:t>
            </a:r>
          </a:p>
        </p:txBody>
      </p:sp>
      <p:sp>
        <p:nvSpPr>
          <p:cNvPr id="4" name="Rectangle 3"/>
          <p:cNvSpPr/>
          <p:nvPr/>
        </p:nvSpPr>
        <p:spPr>
          <a:xfrm>
            <a:off x="5069305" y="1108048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/>
              <a:t>&gt; TeC_est</a:t>
            </a:r>
          </a:p>
          <a:p>
            <a:r>
              <a:rPr lang="nl-NL"/>
              <a:t>       [,1]   [,2]   [,3]   [,4]</a:t>
            </a:r>
          </a:p>
          <a:p>
            <a:r>
              <a:rPr lang="nl-NL"/>
              <a:t>[1,] 10.102  0.000  0.000  0.000</a:t>
            </a:r>
          </a:p>
          <a:p>
            <a:r>
              <a:rPr lang="nl-NL"/>
              <a:t>[2,]  0.000 10.102  0.000  0.000</a:t>
            </a:r>
          </a:p>
          <a:p>
            <a:r>
              <a:rPr lang="nl-NL"/>
              <a:t>[3,]  0.000  0.000 10.102  0.000</a:t>
            </a:r>
          </a:p>
          <a:p>
            <a:r>
              <a:rPr lang="nl-NL"/>
              <a:t>[4,]  0.000  0.000  0.000 10.102</a:t>
            </a:r>
          </a:p>
        </p:txBody>
      </p:sp>
      <p:sp>
        <p:nvSpPr>
          <p:cNvPr id="5" name="Rectangle 4"/>
          <p:cNvSpPr/>
          <p:nvPr/>
        </p:nvSpPr>
        <p:spPr>
          <a:xfrm>
            <a:off x="5069305" y="2862374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/>
              <a:t>&gt; PsC_est</a:t>
            </a:r>
          </a:p>
          <a:p>
            <a:r>
              <a:rPr lang="nl-NL"/>
              <a:t>       [,1]  [,2]   [,3]  [,4]</a:t>
            </a:r>
          </a:p>
          <a:p>
            <a:r>
              <a:rPr lang="nl-NL"/>
              <a:t>[1,] 95.642 0.000  0.000  0.00</a:t>
            </a:r>
          </a:p>
          <a:p>
            <a:r>
              <a:rPr lang="nl-NL"/>
              <a:t>[2,]  0.000 0.338  0.000  0.00</a:t>
            </a:r>
          </a:p>
          <a:p>
            <a:r>
              <a:rPr lang="nl-NL"/>
              <a:t>[3,]  0.000 0.000 27.944  0.00</a:t>
            </a:r>
          </a:p>
          <a:p>
            <a:r>
              <a:rPr lang="nl-NL"/>
              <a:t>[4,]  0.000 0.000  0.000 11.11</a:t>
            </a:r>
          </a:p>
        </p:txBody>
      </p:sp>
      <p:sp>
        <p:nvSpPr>
          <p:cNvPr id="6" name="Rectangle 5"/>
          <p:cNvSpPr/>
          <p:nvPr/>
        </p:nvSpPr>
        <p:spPr>
          <a:xfrm>
            <a:off x="689811" y="2753967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>
                <a:solidFill>
                  <a:srgbClr val="FF0000"/>
                </a:solidFill>
              </a:rPr>
              <a:t>&gt; PsA_est</a:t>
            </a:r>
          </a:p>
          <a:p>
            <a:r>
              <a:rPr lang="nl-NL">
                <a:solidFill>
                  <a:srgbClr val="FF0000"/>
                </a:solidFill>
              </a:rPr>
              <a:t>     [,1]   [,2]    [,3]   [,4]</a:t>
            </a:r>
          </a:p>
          <a:p>
            <a:r>
              <a:rPr lang="nl-NL">
                <a:solidFill>
                  <a:srgbClr val="FF0000"/>
                </a:solidFill>
              </a:rPr>
              <a:t>[1,] 61.1  0.000   0.000  0.000</a:t>
            </a:r>
          </a:p>
          <a:p>
            <a:r>
              <a:rPr lang="nl-NL">
                <a:solidFill>
                  <a:srgbClr val="FF0000"/>
                </a:solidFill>
              </a:rPr>
              <a:t>[2,]  0.0 44.823   0.000  0.000</a:t>
            </a:r>
          </a:p>
          <a:p>
            <a:r>
              <a:rPr lang="nl-NL">
                <a:solidFill>
                  <a:srgbClr val="FF0000"/>
                </a:solidFill>
              </a:rPr>
              <a:t>[3,]  0.0  0.000 -21.189  0.000</a:t>
            </a:r>
          </a:p>
          <a:p>
            <a:r>
              <a:rPr lang="nl-NL">
                <a:solidFill>
                  <a:srgbClr val="FF0000"/>
                </a:solidFill>
              </a:rPr>
              <a:t>[4,]  0.0  0.000   0.000 -4.991</a:t>
            </a:r>
          </a:p>
        </p:txBody>
      </p:sp>
      <p:sp>
        <p:nvSpPr>
          <p:cNvPr id="7" name="Rectangle 6"/>
          <p:cNvSpPr/>
          <p:nvPr/>
        </p:nvSpPr>
        <p:spPr>
          <a:xfrm>
            <a:off x="689811" y="4616700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mtClean="0"/>
              <a:t>&gt; BeA_est</a:t>
            </a:r>
          </a:p>
          <a:p>
            <a:r>
              <a:rPr lang="nl-NL" smtClean="0"/>
              <a:t>      [,1]  [,2]  [,3] [,4]</a:t>
            </a:r>
          </a:p>
          <a:p>
            <a:r>
              <a:rPr lang="nl-NL" smtClean="0"/>
              <a:t>[1,] 0.000 0.000 0.000    0</a:t>
            </a:r>
          </a:p>
          <a:p>
            <a:r>
              <a:rPr lang="nl-NL" smtClean="0"/>
              <a:t>[2,] 1.056 0.000 0.000    0</a:t>
            </a:r>
          </a:p>
          <a:p>
            <a:r>
              <a:rPr lang="nl-NL" smtClean="0"/>
              <a:t>[3,] 0.000 1.207 0.000    0</a:t>
            </a:r>
          </a:p>
          <a:p>
            <a:r>
              <a:rPr lang="nl-NL" smtClean="0"/>
              <a:t>[4,] 0.000 0.000 0.887    0</a:t>
            </a:r>
            <a:endParaRPr lang="nl-NL"/>
          </a:p>
        </p:txBody>
      </p:sp>
      <p:sp>
        <p:nvSpPr>
          <p:cNvPr id="8" name="Rectangle 7"/>
          <p:cNvSpPr/>
          <p:nvPr/>
        </p:nvSpPr>
        <p:spPr>
          <a:xfrm>
            <a:off x="5069305" y="4616700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/>
              <a:t>&gt; BeC_est</a:t>
            </a:r>
          </a:p>
          <a:p>
            <a:r>
              <a:rPr lang="nl-NL"/>
              <a:t>      [,1]  [,2]  [,3] [,4]</a:t>
            </a:r>
          </a:p>
          <a:p>
            <a:r>
              <a:rPr lang="nl-NL"/>
              <a:t>[1,] 0.000 0.000 0.000    0</a:t>
            </a:r>
          </a:p>
          <a:p>
            <a:r>
              <a:rPr lang="nl-NL"/>
              <a:t>[2,] 0.597 0.000 0.000    0</a:t>
            </a:r>
          </a:p>
          <a:p>
            <a:r>
              <a:rPr lang="nl-NL"/>
              <a:t>[3,] 0.000 0.484 0.000    0</a:t>
            </a:r>
          </a:p>
          <a:p>
            <a:r>
              <a:rPr lang="nl-NL"/>
              <a:t>[4,] 0.000 0.000 0.947    0</a:t>
            </a:r>
          </a:p>
        </p:txBody>
      </p:sp>
    </p:spTree>
    <p:extLst>
      <p:ext uri="{BB962C8B-B14F-4D97-AF65-F5344CB8AC3E}">
        <p14:creationId xmlns:p14="http://schemas.microsoft.com/office/powerpoint/2010/main" val="3998511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14</a:t>
            </a:fld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431398" y="250941"/>
            <a:ext cx="1678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mtClean="0"/>
              <a:t>Simplex model</a:t>
            </a:r>
            <a:r>
              <a:rPr lang="nl-NL"/>
              <a:t>: </a:t>
            </a:r>
          </a:p>
        </p:txBody>
      </p:sp>
      <p:sp>
        <p:nvSpPr>
          <p:cNvPr id="8" name="Rectangle 7"/>
          <p:cNvSpPr/>
          <p:nvPr/>
        </p:nvSpPr>
        <p:spPr>
          <a:xfrm>
            <a:off x="529390" y="724039"/>
            <a:ext cx="555377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smtClean="0">
                <a:latin typeface="Symbol" panose="05050102010706020507" pitchFamily="18" charset="2"/>
              </a:rPr>
              <a:t> Y</a:t>
            </a:r>
            <a:r>
              <a:rPr lang="nl-NL" sz="2800" baseline="-25000" smtClean="0"/>
              <a:t>A </a:t>
            </a:r>
            <a:r>
              <a:rPr lang="nl-NL" sz="2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(fixed)</a:t>
            </a:r>
            <a:endParaRPr lang="nl-NL" sz="2800" baseline="-25000" smtClean="0"/>
          </a:p>
          <a:p>
            <a:r>
              <a:rPr lang="nl-NL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nl-NL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,] s2(A1)  </a:t>
            </a:r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0    0    0</a:t>
            </a:r>
          </a:p>
          <a:p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[2,]    0    0    0    0</a:t>
            </a:r>
          </a:p>
          <a:p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[3,]    0    0    0    0</a:t>
            </a:r>
          </a:p>
          <a:p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[4,]    0    0    0    0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0" y="1308814"/>
            <a:ext cx="5750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>
                <a:latin typeface="Symbol" panose="05050102010706020507" pitchFamily="18" charset="2"/>
              </a:rPr>
              <a:t>S</a:t>
            </a:r>
            <a:r>
              <a:rPr lang="nl-NL" sz="3200" baseline="-25000"/>
              <a:t>A</a:t>
            </a:r>
            <a:r>
              <a:rPr lang="nl-NL" sz="3200"/>
              <a:t> = </a:t>
            </a:r>
            <a:r>
              <a:rPr lang="nl-NL" sz="3200">
                <a:latin typeface="Symbol" panose="05050102010706020507" pitchFamily="18" charset="2"/>
              </a:rPr>
              <a:t>(I-B</a:t>
            </a:r>
            <a:r>
              <a:rPr lang="nl-NL" sz="3200" baseline="-25000"/>
              <a:t>A</a:t>
            </a:r>
            <a:r>
              <a:rPr lang="nl-NL" sz="3200" smtClean="0">
                <a:latin typeface="Symbol" panose="05050102010706020507" pitchFamily="18" charset="2"/>
              </a:rPr>
              <a:t>)</a:t>
            </a:r>
            <a:r>
              <a:rPr lang="nl-NL" sz="3200" baseline="30000">
                <a:latin typeface="Symbol" panose="05050102010706020507" pitchFamily="18" charset="2"/>
              </a:rPr>
              <a:t> -1</a:t>
            </a:r>
            <a:r>
              <a:rPr lang="nl-NL" sz="3200" smtClean="0">
                <a:latin typeface="Symbol" panose="05050102010706020507" pitchFamily="18" charset="2"/>
              </a:rPr>
              <a:t> </a:t>
            </a:r>
            <a:r>
              <a:rPr lang="nl-NL" sz="3200">
                <a:latin typeface="Symbol" panose="05050102010706020507" pitchFamily="18" charset="2"/>
              </a:rPr>
              <a:t>Y</a:t>
            </a:r>
            <a:r>
              <a:rPr lang="nl-NL" sz="3200" baseline="-25000"/>
              <a:t>A</a:t>
            </a:r>
            <a:r>
              <a:rPr lang="nl-NL" sz="3200">
                <a:latin typeface="Symbol" panose="05050102010706020507" pitchFamily="18" charset="2"/>
              </a:rPr>
              <a:t> (I-B</a:t>
            </a:r>
            <a:r>
              <a:rPr lang="nl-NL" sz="3200" baseline="-25000"/>
              <a:t>A</a:t>
            </a:r>
            <a:r>
              <a:rPr lang="nl-NL" sz="3200" smtClean="0">
                <a:latin typeface="Symbol" panose="05050102010706020507" pitchFamily="18" charset="2"/>
              </a:rPr>
              <a:t>)</a:t>
            </a:r>
            <a:r>
              <a:rPr lang="nl-NL" sz="3200" baseline="30000">
                <a:latin typeface="Symbol" panose="05050102010706020507" pitchFamily="18" charset="2"/>
              </a:rPr>
              <a:t> -1</a:t>
            </a:r>
            <a:r>
              <a:rPr lang="nl-NL" sz="3200" baseline="-25000" smtClean="0"/>
              <a:t> </a:t>
            </a:r>
            <a:r>
              <a:rPr lang="nl-NL" sz="3200" baseline="30000"/>
              <a:t>t</a:t>
            </a:r>
            <a:r>
              <a:rPr lang="nl-NL" sz="3200">
                <a:latin typeface="Symbol" panose="05050102010706020507" pitchFamily="18" charset="2"/>
              </a:rPr>
              <a:t> </a:t>
            </a:r>
            <a:r>
              <a:rPr lang="nl-NL" sz="3200" strike="dblStrike">
                <a:latin typeface="Symbol" panose="05050102010706020507" pitchFamily="18" charset="2"/>
              </a:rPr>
              <a:t>+ </a:t>
            </a:r>
            <a:r>
              <a:rPr lang="nl-NL" sz="3200" strike="dblStrike" smtClean="0">
                <a:latin typeface="Symbol" panose="05050102010706020507" pitchFamily="18" charset="2"/>
              </a:rPr>
              <a:t>Q</a:t>
            </a:r>
            <a:r>
              <a:rPr lang="nl-NL" sz="3200" strike="dblStrike" baseline="-25000" smtClean="0"/>
              <a:t>A</a:t>
            </a:r>
            <a:r>
              <a:rPr lang="nl-NL" sz="3200" strike="dblStrike" smtClean="0"/>
              <a:t>  </a:t>
            </a:r>
            <a:endParaRPr lang="nl-NL" sz="3200" strike="dblStrike" baseline="-25000" dirty="0"/>
          </a:p>
        </p:txBody>
      </p:sp>
      <p:sp>
        <p:nvSpPr>
          <p:cNvPr id="4" name="Rectangle 3"/>
          <p:cNvSpPr/>
          <p:nvPr/>
        </p:nvSpPr>
        <p:spPr>
          <a:xfrm>
            <a:off x="1186311" y="2582131"/>
            <a:ext cx="799618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/>
              <a:t> </a:t>
            </a:r>
            <a:r>
              <a:rPr lang="nl-NL" smtClean="0"/>
              <a:t> </a:t>
            </a:r>
            <a:endParaRPr lang="nl-NL"/>
          </a:p>
          <a:p>
            <a:r>
              <a:rPr lang="nl-NL" smtClean="0"/>
              <a:t> </a:t>
            </a:r>
            <a:endParaRPr lang="nl-NL"/>
          </a:p>
          <a:p>
            <a:r>
              <a:rPr lang="nl-NL"/>
              <a:t>        base comparison ep minus2LL   df      AIC   diffLL diffdf         p</a:t>
            </a:r>
          </a:p>
          <a:p>
            <a:r>
              <a:rPr lang="nl-NL"/>
              <a:t>1 twinmodel2       &lt;NA&gt; 23 21389.54 2777 15835.54       NA     NA        NA</a:t>
            </a:r>
          </a:p>
          <a:p>
            <a:r>
              <a:rPr lang="nl-NL"/>
              <a:t>2 twinmodel2 twinmodel2 20 21392.01 2780 15832.01 2.464199      3 0.4817959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10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062762" y="646035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/>
              <a:t>&gt; TeE_est</a:t>
            </a:r>
          </a:p>
          <a:p>
            <a:r>
              <a:rPr lang="nl-NL"/>
              <a:t>      [,1]   [,2]   [,3]   [,4]</a:t>
            </a:r>
          </a:p>
          <a:p>
            <a:r>
              <a:rPr lang="nl-NL"/>
              <a:t>[1,] 52.98  0.000  0.000  0.000</a:t>
            </a:r>
          </a:p>
          <a:p>
            <a:r>
              <a:rPr lang="nl-NL"/>
              <a:t>[2,]  0.00 56.394  0.000  0.000</a:t>
            </a:r>
          </a:p>
          <a:p>
            <a:r>
              <a:rPr lang="nl-NL"/>
              <a:t>[3,]  0.00  0.000 43.964  0.000</a:t>
            </a:r>
          </a:p>
          <a:p>
            <a:r>
              <a:rPr lang="nl-NL"/>
              <a:t>[4,]  0.00  0.000  0.000 45.071</a:t>
            </a:r>
          </a:p>
        </p:txBody>
      </p:sp>
      <p:sp>
        <p:nvSpPr>
          <p:cNvPr id="4" name="Rectangle 3"/>
          <p:cNvSpPr/>
          <p:nvPr/>
        </p:nvSpPr>
        <p:spPr>
          <a:xfrm>
            <a:off x="4539916" y="2484460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/>
              <a:t>&gt; PsC_est</a:t>
            </a:r>
          </a:p>
          <a:p>
            <a:r>
              <a:rPr lang="nl-NL"/>
              <a:t>       [,1]  [,2]   [,3]   [,4]</a:t>
            </a:r>
          </a:p>
          <a:p>
            <a:r>
              <a:rPr lang="nl-NL"/>
              <a:t>[1,] 109.96 0.000  0.000  0.000</a:t>
            </a:r>
          </a:p>
          <a:p>
            <a:r>
              <a:rPr lang="nl-NL"/>
              <a:t>[2,]   0.00 8.813  0.000  0.000</a:t>
            </a:r>
          </a:p>
          <a:p>
            <a:r>
              <a:rPr lang="nl-NL"/>
              <a:t>[3,]   0.00 0.000 27.389  0.000</a:t>
            </a:r>
          </a:p>
          <a:p>
            <a:r>
              <a:rPr lang="nl-NL"/>
              <a:t>[4,]   0.00 0.000  0.000 14.952</a:t>
            </a:r>
          </a:p>
        </p:txBody>
      </p:sp>
      <p:sp>
        <p:nvSpPr>
          <p:cNvPr id="5" name="Rectangle 4"/>
          <p:cNvSpPr/>
          <p:nvPr/>
        </p:nvSpPr>
        <p:spPr>
          <a:xfrm>
            <a:off x="4539916" y="4362528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mtClean="0"/>
              <a:t>&gt; BeC_est</a:t>
            </a:r>
          </a:p>
          <a:p>
            <a:r>
              <a:rPr lang="nl-NL" smtClean="0"/>
              <a:t>      [,1]  [,2]  [,3] [,4]</a:t>
            </a:r>
          </a:p>
          <a:p>
            <a:r>
              <a:rPr lang="nl-NL" smtClean="0"/>
              <a:t>[1,] 0.000 0.000 0.000    0</a:t>
            </a:r>
          </a:p>
          <a:p>
            <a:r>
              <a:rPr lang="nl-NL" smtClean="0"/>
              <a:t>[2,] 0.434 0.000 0.000    0</a:t>
            </a:r>
          </a:p>
          <a:p>
            <a:r>
              <a:rPr lang="nl-NL" smtClean="0"/>
              <a:t>[3,] 0.000 0.533 0.000    0</a:t>
            </a:r>
          </a:p>
          <a:p>
            <a:r>
              <a:rPr lang="nl-NL" smtClean="0"/>
              <a:t>[4,] 0.000 0.000 0.844    0</a:t>
            </a:r>
            <a:endParaRPr lang="nl-NL"/>
          </a:p>
        </p:txBody>
      </p:sp>
      <p:sp>
        <p:nvSpPr>
          <p:cNvPr id="6" name="Rectangle 5"/>
          <p:cNvSpPr/>
          <p:nvPr/>
        </p:nvSpPr>
        <p:spPr>
          <a:xfrm>
            <a:off x="4539916" y="606392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/>
              <a:t>&gt; TeC_est</a:t>
            </a:r>
          </a:p>
          <a:p>
            <a:r>
              <a:rPr lang="nl-NL"/>
              <a:t>      [,1]  [,2]  [,3]  [,4]</a:t>
            </a:r>
          </a:p>
          <a:p>
            <a:r>
              <a:rPr lang="nl-NL"/>
              <a:t>[1,] 5.768 0.000 0.000 0.000</a:t>
            </a:r>
          </a:p>
          <a:p>
            <a:r>
              <a:rPr lang="nl-NL"/>
              <a:t>[2,] 0.000 5.768 0.000 0.000</a:t>
            </a:r>
          </a:p>
          <a:p>
            <a:r>
              <a:rPr lang="nl-NL"/>
              <a:t>[3,] 0.000 0.000 5.768 0.000</a:t>
            </a:r>
          </a:p>
          <a:p>
            <a:r>
              <a:rPr lang="nl-NL"/>
              <a:t>[4,] 0.000 0.000 0.000 5.768</a:t>
            </a:r>
          </a:p>
        </p:txBody>
      </p:sp>
      <p:sp>
        <p:nvSpPr>
          <p:cNvPr id="7" name="Rectangle 6"/>
          <p:cNvSpPr/>
          <p:nvPr/>
        </p:nvSpPr>
        <p:spPr>
          <a:xfrm>
            <a:off x="1171074" y="4362528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/>
              <a:t>&gt; BeA_est</a:t>
            </a:r>
          </a:p>
          <a:p>
            <a:r>
              <a:rPr lang="nl-NL"/>
              <a:t>      [,1]  [,2]  [,3] [,4]</a:t>
            </a:r>
          </a:p>
          <a:p>
            <a:r>
              <a:rPr lang="nl-NL"/>
              <a:t>[1,] 0.000 0.000 0.000    0</a:t>
            </a:r>
          </a:p>
          <a:p>
            <a:r>
              <a:rPr lang="nl-NL"/>
              <a:t>[2,] 1.637 0.000 0.000    0</a:t>
            </a:r>
          </a:p>
          <a:p>
            <a:r>
              <a:rPr lang="nl-NL"/>
              <a:t>[3,] 0.000 1.082 0.000    0</a:t>
            </a:r>
          </a:p>
          <a:p>
            <a:r>
              <a:rPr lang="nl-NL"/>
              <a:t>[4,] 0.000 0.000 0.886    0</a:t>
            </a:r>
          </a:p>
        </p:txBody>
      </p:sp>
      <p:sp>
        <p:nvSpPr>
          <p:cNvPr id="8" name="Rectangle 7"/>
          <p:cNvSpPr/>
          <p:nvPr/>
        </p:nvSpPr>
        <p:spPr>
          <a:xfrm>
            <a:off x="1171074" y="2360718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/>
              <a:t>&gt; PsA_est</a:t>
            </a:r>
          </a:p>
          <a:p>
            <a:r>
              <a:rPr lang="nl-NL"/>
              <a:t>      [,1] [,2] [,3] [,4]</a:t>
            </a:r>
          </a:p>
          <a:p>
            <a:r>
              <a:rPr lang="nl-NL"/>
              <a:t>[1,] 46.65    0    0    0</a:t>
            </a:r>
          </a:p>
          <a:p>
            <a:r>
              <a:rPr lang="nl-NL"/>
              <a:t>[2,]  0.00    0    0    0</a:t>
            </a:r>
          </a:p>
          <a:p>
            <a:r>
              <a:rPr lang="nl-NL"/>
              <a:t>[3,]  0.00    0    0    0</a:t>
            </a:r>
          </a:p>
          <a:p>
            <a:r>
              <a:rPr lang="nl-NL"/>
              <a:t>[4,]  0.00    0    0    0</a:t>
            </a:r>
          </a:p>
        </p:txBody>
      </p:sp>
    </p:spTree>
    <p:extLst>
      <p:ext uri="{BB962C8B-B14F-4D97-AF65-F5344CB8AC3E}">
        <p14:creationId xmlns:p14="http://schemas.microsoft.com/office/powerpoint/2010/main" val="20022331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5806" y="601087"/>
            <a:ext cx="6096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2000" b="1" smtClean="0">
                <a:latin typeface="Symbol" panose="05050102010706020507" pitchFamily="18" charset="2"/>
              </a:rPr>
              <a:t>Y</a:t>
            </a:r>
            <a:r>
              <a:rPr lang="nl-NL" sz="2000" b="1" baseline="-25000" smtClean="0"/>
              <a:t>A</a:t>
            </a:r>
            <a:endParaRPr lang="nl-NL" sz="2000" b="1" baseline="-25000" smtClean="0"/>
          </a:p>
          <a:p>
            <a:r>
              <a:rPr lang="nl-NL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[1</a:t>
            </a:r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,] </a:t>
            </a:r>
            <a:r>
              <a:rPr lang="nl-NL" sz="20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46.65</a:t>
            </a:r>
            <a:r>
              <a:rPr lang="nl-NL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0.000  0.00  0.000</a:t>
            </a:r>
          </a:p>
          <a:p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[2,]   0.000 </a:t>
            </a:r>
            <a:r>
              <a:rPr lang="nl-NL" sz="20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l-NL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0.000</a:t>
            </a:r>
            <a:r>
              <a:rPr lang="nl-NL" sz="20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l-NL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0.00  0.000</a:t>
            </a:r>
          </a:p>
          <a:p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[3,]   0.000  0.000 </a:t>
            </a:r>
            <a:r>
              <a:rPr lang="nl-NL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0.000</a:t>
            </a:r>
            <a:r>
              <a:rPr lang="nl-NL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0.000</a:t>
            </a:r>
          </a:p>
          <a:p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[4,]   0.000  0.000  0.00 0.000</a:t>
            </a:r>
          </a:p>
          <a:p>
            <a:r>
              <a:rPr lang="nl-NL" sz="2000" b="1" smtClean="0">
                <a:latin typeface="Symbol" panose="05050102010706020507" pitchFamily="18" charset="2"/>
              </a:rPr>
              <a:t>B</a:t>
            </a:r>
            <a:r>
              <a:rPr lang="nl-NL" sz="2000" b="1" baseline="-25000" smtClean="0"/>
              <a:t>A</a:t>
            </a:r>
            <a:endParaRPr lang="nl-NL" sz="2000" b="1" baseline="-25000" smtClean="0"/>
          </a:p>
          <a:p>
            <a:r>
              <a:rPr lang="nl-NL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[1</a:t>
            </a:r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,] 0.000 0.000 0.000    0</a:t>
            </a:r>
          </a:p>
          <a:p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[2,] </a:t>
            </a:r>
            <a:r>
              <a:rPr lang="nl-NL" sz="20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0.434</a:t>
            </a:r>
            <a:r>
              <a:rPr lang="nl-NL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0.000 0.000    0</a:t>
            </a:r>
          </a:p>
          <a:p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[3,] 0.000 </a:t>
            </a:r>
            <a:r>
              <a:rPr lang="nl-NL" sz="20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0.533</a:t>
            </a:r>
            <a:r>
              <a:rPr lang="nl-NL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0.000    0</a:t>
            </a:r>
          </a:p>
          <a:p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[4,] 0.000 0.000 </a:t>
            </a:r>
            <a:r>
              <a:rPr lang="nl-NL" sz="20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0.844</a:t>
            </a:r>
            <a:r>
              <a:rPr lang="nl-NL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r>
              <a:rPr lang="nl-NL" sz="2000" b="1" smtClean="0">
                <a:latin typeface="Symbol" panose="05050102010706020507" pitchFamily="18" charset="2"/>
              </a:rPr>
              <a:t>Q</a:t>
            </a:r>
            <a:r>
              <a:rPr lang="nl-NL" sz="2000" b="1" baseline="-25000" smtClean="0"/>
              <a:t>A</a:t>
            </a:r>
            <a:endParaRPr lang="nl-NL" sz="2000" b="1" baseline="-25000" smtClean="0"/>
          </a:p>
          <a:p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[1,]    0    0    0    0</a:t>
            </a:r>
          </a:p>
          <a:p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[2,]    0    0    0    0</a:t>
            </a:r>
          </a:p>
          <a:p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[3,]    0    0    0    0</a:t>
            </a:r>
          </a:p>
          <a:p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[4,]    0    0    0    0</a:t>
            </a:r>
            <a:endParaRPr lang="nl-NL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81035" y="2663189"/>
            <a:ext cx="56172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smtClean="0">
                <a:latin typeface="Symbol" panose="05050102010706020507" pitchFamily="18" charset="2"/>
              </a:rPr>
              <a:t>S</a:t>
            </a:r>
            <a:r>
              <a:rPr lang="nl-NL" sz="3200" baseline="-25000" smtClean="0"/>
              <a:t>A</a:t>
            </a:r>
            <a:r>
              <a:rPr lang="nl-NL" sz="3200" smtClean="0"/>
              <a:t> </a:t>
            </a:r>
            <a:r>
              <a:rPr lang="nl-NL" sz="3200"/>
              <a:t>= </a:t>
            </a:r>
            <a:r>
              <a:rPr lang="nl-NL" sz="3200">
                <a:latin typeface="Symbol" panose="05050102010706020507" pitchFamily="18" charset="2"/>
              </a:rPr>
              <a:t>(</a:t>
            </a:r>
            <a:r>
              <a:rPr lang="nl-NL" sz="3200" smtClean="0">
                <a:latin typeface="Symbol" panose="05050102010706020507" pitchFamily="18" charset="2"/>
              </a:rPr>
              <a:t>I-B</a:t>
            </a:r>
            <a:r>
              <a:rPr lang="nl-NL" sz="3200" baseline="-25000" smtClean="0"/>
              <a:t>A</a:t>
            </a:r>
            <a:r>
              <a:rPr lang="nl-NL" sz="3200" smtClean="0">
                <a:latin typeface="Symbol" panose="05050102010706020507" pitchFamily="18" charset="2"/>
              </a:rPr>
              <a:t>)</a:t>
            </a:r>
            <a:r>
              <a:rPr lang="nl-NL" sz="3200" baseline="30000" smtClean="0">
                <a:latin typeface="Symbol" panose="05050102010706020507" pitchFamily="18" charset="2"/>
              </a:rPr>
              <a:t>-</a:t>
            </a:r>
            <a:r>
              <a:rPr lang="nl-NL" sz="3200" baseline="30000" smtClean="0">
                <a:latin typeface="Symbol" panose="05050102010706020507" pitchFamily="18" charset="2"/>
              </a:rPr>
              <a:t>1</a:t>
            </a:r>
            <a:r>
              <a:rPr lang="nl-NL" sz="3200" smtClean="0">
                <a:latin typeface="Symbol" panose="05050102010706020507" pitchFamily="18" charset="2"/>
              </a:rPr>
              <a:t> </a:t>
            </a:r>
            <a:r>
              <a:rPr lang="nl-NL" sz="3200" smtClean="0">
                <a:latin typeface="Symbol" panose="05050102010706020507" pitchFamily="18" charset="2"/>
              </a:rPr>
              <a:t>Y</a:t>
            </a:r>
            <a:r>
              <a:rPr lang="nl-NL" sz="3200" baseline="-25000" smtClean="0"/>
              <a:t>A</a:t>
            </a:r>
            <a:r>
              <a:rPr lang="nl-NL" sz="3200" smtClean="0">
                <a:latin typeface="Symbol" panose="05050102010706020507" pitchFamily="18" charset="2"/>
              </a:rPr>
              <a:t> </a:t>
            </a:r>
            <a:r>
              <a:rPr lang="nl-NL" sz="3200">
                <a:latin typeface="Symbol" panose="05050102010706020507" pitchFamily="18" charset="2"/>
              </a:rPr>
              <a:t>(</a:t>
            </a:r>
            <a:r>
              <a:rPr lang="nl-NL" sz="3200" smtClean="0">
                <a:latin typeface="Symbol" panose="05050102010706020507" pitchFamily="18" charset="2"/>
              </a:rPr>
              <a:t>I-B</a:t>
            </a:r>
            <a:r>
              <a:rPr lang="nl-NL" sz="3200" baseline="-25000" smtClean="0"/>
              <a:t>A</a:t>
            </a:r>
            <a:r>
              <a:rPr lang="nl-NL" sz="3200" smtClean="0">
                <a:latin typeface="Symbol" panose="05050102010706020507" pitchFamily="18" charset="2"/>
              </a:rPr>
              <a:t>)</a:t>
            </a:r>
            <a:r>
              <a:rPr lang="nl-NL" sz="3200" baseline="30000" smtClean="0">
                <a:latin typeface="Symbol" panose="05050102010706020507" pitchFamily="18" charset="2"/>
              </a:rPr>
              <a:t> </a:t>
            </a:r>
            <a:r>
              <a:rPr lang="nl-NL" sz="3200" baseline="30000">
                <a:latin typeface="Symbol" panose="05050102010706020507" pitchFamily="18" charset="2"/>
              </a:rPr>
              <a:t>-1</a:t>
            </a:r>
            <a:r>
              <a:rPr lang="nl-NL" sz="3200" baseline="-25000" smtClean="0"/>
              <a:t> </a:t>
            </a:r>
            <a:r>
              <a:rPr lang="nl-NL" sz="3200" baseline="30000"/>
              <a:t>t</a:t>
            </a:r>
            <a:r>
              <a:rPr lang="nl-NL" sz="3200">
                <a:latin typeface="Symbol" panose="05050102010706020507" pitchFamily="18" charset="2"/>
              </a:rPr>
              <a:t> </a:t>
            </a:r>
            <a:r>
              <a:rPr lang="nl-NL" sz="3200">
                <a:solidFill>
                  <a:schemeClr val="bg1">
                    <a:lumMod val="75000"/>
                  </a:schemeClr>
                </a:solidFill>
                <a:latin typeface="Symbol" panose="05050102010706020507" pitchFamily="18" charset="2"/>
              </a:rPr>
              <a:t>+ </a:t>
            </a:r>
            <a:r>
              <a:rPr lang="nl-NL" sz="3200" smtClean="0">
                <a:solidFill>
                  <a:schemeClr val="bg1">
                    <a:lumMod val="75000"/>
                  </a:schemeClr>
                </a:solidFill>
                <a:latin typeface="Symbol" panose="05050102010706020507" pitchFamily="18" charset="2"/>
              </a:rPr>
              <a:t>Q</a:t>
            </a:r>
            <a:r>
              <a:rPr lang="nl-NL" sz="3200" baseline="-25000" smtClean="0">
                <a:solidFill>
                  <a:schemeClr val="bg1">
                    <a:lumMod val="75000"/>
                  </a:schemeClr>
                </a:solidFill>
              </a:rPr>
              <a:t>C</a:t>
            </a:r>
            <a:r>
              <a:rPr lang="nl-NL" sz="3200" smtClean="0">
                <a:solidFill>
                  <a:schemeClr val="bg1">
                    <a:lumMod val="75000"/>
                  </a:schemeClr>
                </a:solidFill>
              </a:rPr>
              <a:t>  </a:t>
            </a:r>
            <a:endParaRPr lang="nl-NL" sz="3200" baseline="-250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493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5806" y="601087"/>
            <a:ext cx="6096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2000" b="1" smtClean="0">
                <a:latin typeface="Symbol" panose="05050102010706020507" pitchFamily="18" charset="2"/>
              </a:rPr>
              <a:t>Y</a:t>
            </a:r>
            <a:r>
              <a:rPr lang="nl-NL" sz="2000" b="1" baseline="-25000" smtClean="0"/>
              <a:t>C</a:t>
            </a:r>
          </a:p>
          <a:p>
            <a:r>
              <a:rPr lang="nl-NL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[1</a:t>
            </a:r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,] </a:t>
            </a:r>
            <a:r>
              <a:rPr lang="nl-NL" sz="20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109.960</a:t>
            </a:r>
            <a:r>
              <a:rPr lang="nl-NL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0.000  0.00  0.000</a:t>
            </a:r>
          </a:p>
          <a:p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[2,]   0.000 </a:t>
            </a:r>
            <a:r>
              <a:rPr lang="nl-NL" sz="20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8.813 </a:t>
            </a:r>
            <a:r>
              <a:rPr lang="nl-NL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0.00  0.000</a:t>
            </a:r>
          </a:p>
          <a:p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[3,]   0.000  0.000 </a:t>
            </a:r>
            <a:r>
              <a:rPr lang="nl-NL" sz="20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27.389</a:t>
            </a:r>
            <a:r>
              <a:rPr lang="nl-NL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0.000</a:t>
            </a:r>
          </a:p>
          <a:p>
            <a:r>
              <a:rPr lang="nl-NL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[4,]   0.000  0.000  0.00 </a:t>
            </a:r>
            <a:r>
              <a:rPr lang="nl-NL" sz="20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14.952</a:t>
            </a:r>
          </a:p>
          <a:p>
            <a:r>
              <a:rPr lang="nl-NL" sz="2000" b="1" smtClean="0">
                <a:latin typeface="Symbol" panose="05050102010706020507" pitchFamily="18" charset="2"/>
              </a:rPr>
              <a:t>B</a:t>
            </a:r>
            <a:r>
              <a:rPr lang="nl-NL" sz="2000" b="1" baseline="-25000" smtClean="0"/>
              <a:t>C</a:t>
            </a:r>
            <a:endParaRPr lang="nl-NL" sz="2000" b="1" baseline="-25000" smtClean="0"/>
          </a:p>
          <a:p>
            <a:r>
              <a:rPr lang="nl-NL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[1</a:t>
            </a:r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,] 0.000 0.000 0.000    0</a:t>
            </a:r>
          </a:p>
          <a:p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[2,] </a:t>
            </a:r>
            <a:r>
              <a:rPr lang="nl-NL" sz="20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0.434</a:t>
            </a:r>
            <a:r>
              <a:rPr lang="nl-NL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0.000 0.000    0</a:t>
            </a:r>
          </a:p>
          <a:p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[3,] 0.000 </a:t>
            </a:r>
            <a:r>
              <a:rPr lang="nl-NL" sz="20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0.533</a:t>
            </a:r>
            <a:r>
              <a:rPr lang="nl-NL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0.000    0</a:t>
            </a:r>
          </a:p>
          <a:p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[4,] 0.000 0.000 </a:t>
            </a:r>
            <a:r>
              <a:rPr lang="nl-NL" sz="20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0.844</a:t>
            </a:r>
            <a:r>
              <a:rPr lang="nl-NL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r>
              <a:rPr lang="nl-NL" sz="2000" b="1" smtClean="0">
                <a:latin typeface="Symbol" panose="05050102010706020507" pitchFamily="18" charset="2"/>
              </a:rPr>
              <a:t>Q</a:t>
            </a:r>
            <a:r>
              <a:rPr lang="nl-NL" sz="2000" b="1" baseline="-25000" smtClean="0"/>
              <a:t>C</a:t>
            </a:r>
          </a:p>
          <a:p>
            <a:r>
              <a:rPr lang="nl-NL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[1</a:t>
            </a:r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,] </a:t>
            </a:r>
            <a:r>
              <a:rPr lang="nl-NL" sz="2000">
                <a:solidFill>
                  <a:srgbClr val="FF0000"/>
                </a:solidFill>
              </a:rPr>
              <a:t>5.768</a:t>
            </a:r>
            <a:r>
              <a:rPr lang="nl-NL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0    0    0</a:t>
            </a:r>
          </a:p>
          <a:p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[2,]    0 </a:t>
            </a:r>
            <a:r>
              <a:rPr lang="nl-NL" sz="2000">
                <a:solidFill>
                  <a:srgbClr val="FF0000"/>
                </a:solidFill>
              </a:rPr>
              <a:t>5.768</a:t>
            </a:r>
            <a:r>
              <a:rPr lang="nl-NL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0    0</a:t>
            </a:r>
          </a:p>
          <a:p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[3,]    0    0 </a:t>
            </a:r>
            <a:r>
              <a:rPr lang="nl-NL" sz="2000"/>
              <a:t>5</a:t>
            </a:r>
            <a:r>
              <a:rPr lang="nl-NL" sz="2000">
                <a:solidFill>
                  <a:srgbClr val="FF0000"/>
                </a:solidFill>
              </a:rPr>
              <a:t>.768</a:t>
            </a:r>
            <a:r>
              <a:rPr lang="nl-NL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[4,]    0    0    0 </a:t>
            </a:r>
            <a:r>
              <a:rPr lang="nl-NL" sz="2000">
                <a:solidFill>
                  <a:srgbClr val="FF0000"/>
                </a:solidFill>
              </a:rPr>
              <a:t>5.768</a:t>
            </a:r>
            <a:r>
              <a:rPr lang="nl-NL" sz="20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nl-NL" sz="20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31806" y="1451512"/>
            <a:ext cx="56172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smtClean="0">
                <a:latin typeface="Symbol" panose="05050102010706020507" pitchFamily="18" charset="2"/>
              </a:rPr>
              <a:t>S</a:t>
            </a:r>
            <a:r>
              <a:rPr lang="nl-NL" sz="3200" baseline="-25000" smtClean="0"/>
              <a:t>C</a:t>
            </a:r>
            <a:r>
              <a:rPr lang="nl-NL" sz="3200" smtClean="0"/>
              <a:t> </a:t>
            </a:r>
            <a:r>
              <a:rPr lang="nl-NL" sz="3200"/>
              <a:t>= </a:t>
            </a:r>
            <a:r>
              <a:rPr lang="nl-NL" sz="3200">
                <a:latin typeface="Symbol" panose="05050102010706020507" pitchFamily="18" charset="2"/>
              </a:rPr>
              <a:t>(</a:t>
            </a:r>
            <a:r>
              <a:rPr lang="nl-NL" sz="3200" smtClean="0">
                <a:latin typeface="Symbol" panose="05050102010706020507" pitchFamily="18" charset="2"/>
              </a:rPr>
              <a:t>I-B</a:t>
            </a:r>
            <a:r>
              <a:rPr lang="nl-NL" sz="3200" baseline="-25000" smtClean="0"/>
              <a:t>C</a:t>
            </a:r>
            <a:r>
              <a:rPr lang="nl-NL" sz="3200" smtClean="0">
                <a:latin typeface="Symbol" panose="05050102010706020507" pitchFamily="18" charset="2"/>
              </a:rPr>
              <a:t>)</a:t>
            </a:r>
            <a:r>
              <a:rPr lang="nl-NL" sz="3200" baseline="30000" smtClean="0">
                <a:latin typeface="Symbol" panose="05050102010706020507" pitchFamily="18" charset="2"/>
              </a:rPr>
              <a:t>-1</a:t>
            </a:r>
            <a:r>
              <a:rPr lang="nl-NL" sz="3200" smtClean="0">
                <a:latin typeface="Symbol" panose="05050102010706020507" pitchFamily="18" charset="2"/>
              </a:rPr>
              <a:t> Y</a:t>
            </a:r>
            <a:r>
              <a:rPr lang="nl-NL" sz="3200" baseline="-25000" smtClean="0"/>
              <a:t>C</a:t>
            </a:r>
            <a:r>
              <a:rPr lang="nl-NL" sz="3200" smtClean="0">
                <a:latin typeface="Symbol" panose="05050102010706020507" pitchFamily="18" charset="2"/>
              </a:rPr>
              <a:t> </a:t>
            </a:r>
            <a:r>
              <a:rPr lang="nl-NL" sz="3200">
                <a:latin typeface="Symbol" panose="05050102010706020507" pitchFamily="18" charset="2"/>
              </a:rPr>
              <a:t>(</a:t>
            </a:r>
            <a:r>
              <a:rPr lang="nl-NL" sz="3200" smtClean="0">
                <a:latin typeface="Symbol" panose="05050102010706020507" pitchFamily="18" charset="2"/>
              </a:rPr>
              <a:t>I-B</a:t>
            </a:r>
            <a:r>
              <a:rPr lang="nl-NL" sz="3200" baseline="-25000" smtClean="0"/>
              <a:t>C</a:t>
            </a:r>
            <a:r>
              <a:rPr lang="nl-NL" sz="3200" smtClean="0">
                <a:latin typeface="Symbol" panose="05050102010706020507" pitchFamily="18" charset="2"/>
              </a:rPr>
              <a:t>)</a:t>
            </a:r>
            <a:r>
              <a:rPr lang="nl-NL" sz="3200" baseline="30000">
                <a:latin typeface="Symbol" panose="05050102010706020507" pitchFamily="18" charset="2"/>
              </a:rPr>
              <a:t> -1</a:t>
            </a:r>
            <a:r>
              <a:rPr lang="nl-NL" sz="3200" baseline="-25000" smtClean="0"/>
              <a:t> </a:t>
            </a:r>
            <a:r>
              <a:rPr lang="nl-NL" sz="3200" baseline="30000"/>
              <a:t>t</a:t>
            </a:r>
            <a:r>
              <a:rPr lang="nl-NL" sz="3200">
                <a:latin typeface="Symbol" panose="05050102010706020507" pitchFamily="18" charset="2"/>
              </a:rPr>
              <a:t> + </a:t>
            </a:r>
            <a:r>
              <a:rPr lang="nl-NL" sz="3200" smtClean="0">
                <a:latin typeface="Symbol" panose="05050102010706020507" pitchFamily="18" charset="2"/>
              </a:rPr>
              <a:t>Q</a:t>
            </a:r>
            <a:r>
              <a:rPr lang="nl-NL" sz="3200" baseline="-25000" smtClean="0"/>
              <a:t>C</a:t>
            </a:r>
            <a:r>
              <a:rPr lang="nl-NL" sz="3200" smtClean="0"/>
              <a:t>  </a:t>
            </a:r>
            <a:endParaRPr lang="nl-NL" sz="3200" baseline="-25000" dirty="0"/>
          </a:p>
        </p:txBody>
      </p:sp>
    </p:spTree>
    <p:extLst>
      <p:ext uri="{BB962C8B-B14F-4D97-AF65-F5344CB8AC3E}">
        <p14:creationId xmlns:p14="http://schemas.microsoft.com/office/powerpoint/2010/main" val="31665885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6181" y="764715"/>
            <a:ext cx="6096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2000" smtClean="0">
                <a:latin typeface="Symbol" panose="05050102010706020507" pitchFamily="18" charset="2"/>
              </a:rPr>
              <a:t>Y</a:t>
            </a:r>
            <a:r>
              <a:rPr lang="nl-NL" sz="2000" baseline="-25000" smtClean="0"/>
              <a:t>E </a:t>
            </a:r>
            <a:r>
              <a:rPr lang="nl-NL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Fixed</a:t>
            </a:r>
            <a:endParaRPr lang="nl-NL" sz="2000" baseline="-25000" smtClean="0"/>
          </a:p>
          <a:p>
            <a:r>
              <a:rPr lang="nl-NL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[1</a:t>
            </a:r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,]    0    0    0    0</a:t>
            </a:r>
          </a:p>
          <a:p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[2,]    0    0    0    0</a:t>
            </a:r>
          </a:p>
          <a:p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[3,]    0    0    0    0</a:t>
            </a:r>
          </a:p>
          <a:p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[4,]    0    0    0    0</a:t>
            </a:r>
          </a:p>
          <a:p>
            <a:r>
              <a:rPr lang="nl-NL" sz="2000" smtClean="0">
                <a:latin typeface="Symbol" panose="05050102010706020507" pitchFamily="18" charset="2"/>
              </a:rPr>
              <a:t>B</a:t>
            </a:r>
            <a:r>
              <a:rPr lang="nl-NL" sz="2000" baseline="-25000" smtClean="0"/>
              <a:t>E</a:t>
            </a:r>
            <a:r>
              <a:rPr lang="nl-NL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Fixed</a:t>
            </a:r>
            <a:endParaRPr lang="nl-NL" sz="2000" baseline="-25000" smtClean="0"/>
          </a:p>
          <a:p>
            <a:r>
              <a:rPr lang="nl-NL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1,]    0    0    0    0</a:t>
            </a:r>
          </a:p>
          <a:p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[2,]    0    0    0    0</a:t>
            </a:r>
          </a:p>
          <a:p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[3,]    0    0    0    0</a:t>
            </a:r>
          </a:p>
          <a:p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[4,]    0    0    0    0</a:t>
            </a:r>
          </a:p>
          <a:p>
            <a:r>
              <a:rPr lang="nl-NL" sz="2000" smtClean="0">
                <a:latin typeface="Symbol" panose="05050102010706020507" pitchFamily="18" charset="2"/>
              </a:rPr>
              <a:t>Q</a:t>
            </a:r>
            <a:r>
              <a:rPr lang="nl-NL" sz="2000" baseline="-25000"/>
              <a:t>E</a:t>
            </a:r>
            <a:endParaRPr lang="nl-NL" sz="2000" baseline="-25000" smtClean="0"/>
          </a:p>
          <a:p>
            <a:r>
              <a:rPr lang="nl-NL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1,]</a:t>
            </a:r>
            <a:r>
              <a:rPr lang="nl-NL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l-NL" sz="20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52.98  </a:t>
            </a:r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0.000  0.000  0.000</a:t>
            </a:r>
          </a:p>
          <a:p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[2,]  0.00 </a:t>
            </a:r>
            <a:r>
              <a:rPr lang="nl-NL" sz="20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56.394</a:t>
            </a:r>
            <a:r>
              <a:rPr lang="nl-NL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0.000  0.000</a:t>
            </a:r>
          </a:p>
          <a:p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[3,]  0.00  0.000 </a:t>
            </a:r>
            <a:r>
              <a:rPr lang="nl-NL" sz="20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43.964</a:t>
            </a:r>
            <a:r>
              <a:rPr lang="nl-NL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0.000</a:t>
            </a:r>
          </a:p>
          <a:p>
            <a:r>
              <a:rPr lang="nl-NL" sz="2000" b="1">
                <a:latin typeface="Courier New" panose="02070309020205020404" pitchFamily="49" charset="0"/>
                <a:cs typeface="Courier New" panose="02070309020205020404" pitchFamily="49" charset="0"/>
              </a:rPr>
              <a:t>[4,]  0.00  0.000  0.000 </a:t>
            </a:r>
            <a:r>
              <a:rPr lang="nl-NL" sz="20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45,071</a:t>
            </a:r>
            <a:endParaRPr lang="nl-NL" sz="20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63402" y="1980902"/>
            <a:ext cx="56172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smtClean="0">
                <a:latin typeface="Symbol" panose="05050102010706020507" pitchFamily="18" charset="2"/>
              </a:rPr>
              <a:t>S</a:t>
            </a:r>
            <a:r>
              <a:rPr lang="nl-NL" sz="3200" baseline="-25000" smtClean="0"/>
              <a:t>E</a:t>
            </a:r>
            <a:r>
              <a:rPr lang="nl-NL" sz="3200" smtClean="0"/>
              <a:t> </a:t>
            </a:r>
            <a:r>
              <a:rPr lang="nl-NL" sz="3200"/>
              <a:t>= </a:t>
            </a:r>
            <a:r>
              <a:rPr lang="nl-NL" sz="3200">
                <a:solidFill>
                  <a:schemeClr val="bg1">
                    <a:lumMod val="75000"/>
                  </a:schemeClr>
                </a:solidFill>
                <a:latin typeface="Symbol" panose="05050102010706020507" pitchFamily="18" charset="2"/>
              </a:rPr>
              <a:t>(</a:t>
            </a:r>
            <a:r>
              <a:rPr lang="nl-NL" sz="3200" smtClean="0">
                <a:solidFill>
                  <a:schemeClr val="bg1">
                    <a:lumMod val="75000"/>
                  </a:schemeClr>
                </a:solidFill>
                <a:latin typeface="Symbol" panose="05050102010706020507" pitchFamily="18" charset="2"/>
              </a:rPr>
              <a:t>I-B</a:t>
            </a:r>
            <a:r>
              <a:rPr lang="nl-NL" sz="3200" baseline="-25000" smtClean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nl-NL" sz="3200" smtClean="0">
                <a:solidFill>
                  <a:schemeClr val="bg1">
                    <a:lumMod val="75000"/>
                  </a:schemeClr>
                </a:solidFill>
                <a:latin typeface="Symbol" panose="05050102010706020507" pitchFamily="18" charset="2"/>
              </a:rPr>
              <a:t>)</a:t>
            </a:r>
            <a:r>
              <a:rPr lang="nl-NL" sz="3200" baseline="30000" smtClean="0">
                <a:solidFill>
                  <a:schemeClr val="bg1">
                    <a:lumMod val="75000"/>
                  </a:schemeClr>
                </a:solidFill>
                <a:latin typeface="Symbol" panose="05050102010706020507" pitchFamily="18" charset="2"/>
              </a:rPr>
              <a:t>-1</a:t>
            </a:r>
            <a:r>
              <a:rPr lang="nl-NL" sz="3200" smtClean="0">
                <a:solidFill>
                  <a:schemeClr val="bg1">
                    <a:lumMod val="75000"/>
                  </a:schemeClr>
                </a:solidFill>
                <a:latin typeface="Symbol" panose="05050102010706020507" pitchFamily="18" charset="2"/>
              </a:rPr>
              <a:t> Y</a:t>
            </a:r>
            <a:r>
              <a:rPr lang="nl-NL" sz="3200" baseline="-25000" smtClean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nl-NL" sz="3200" smtClean="0">
                <a:solidFill>
                  <a:schemeClr val="bg1">
                    <a:lumMod val="75000"/>
                  </a:schemeClr>
                </a:solidFill>
                <a:latin typeface="Symbol" panose="05050102010706020507" pitchFamily="18" charset="2"/>
              </a:rPr>
              <a:t> </a:t>
            </a:r>
            <a:r>
              <a:rPr lang="nl-NL" sz="3200">
                <a:solidFill>
                  <a:schemeClr val="bg1">
                    <a:lumMod val="75000"/>
                  </a:schemeClr>
                </a:solidFill>
                <a:latin typeface="Symbol" panose="05050102010706020507" pitchFamily="18" charset="2"/>
              </a:rPr>
              <a:t>(</a:t>
            </a:r>
            <a:r>
              <a:rPr lang="nl-NL" sz="3200" smtClean="0">
                <a:solidFill>
                  <a:schemeClr val="bg1">
                    <a:lumMod val="75000"/>
                  </a:schemeClr>
                </a:solidFill>
                <a:latin typeface="Symbol" panose="05050102010706020507" pitchFamily="18" charset="2"/>
              </a:rPr>
              <a:t>I-B</a:t>
            </a:r>
            <a:r>
              <a:rPr lang="nl-NL" sz="3200" baseline="-25000" smtClean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nl-NL" sz="3200" smtClean="0">
                <a:solidFill>
                  <a:schemeClr val="bg1">
                    <a:lumMod val="75000"/>
                  </a:schemeClr>
                </a:solidFill>
                <a:latin typeface="Symbol" panose="05050102010706020507" pitchFamily="18" charset="2"/>
              </a:rPr>
              <a:t>)</a:t>
            </a:r>
            <a:r>
              <a:rPr lang="nl-NL" sz="3200" baseline="30000" smtClean="0">
                <a:solidFill>
                  <a:schemeClr val="bg1">
                    <a:lumMod val="75000"/>
                  </a:schemeClr>
                </a:solidFill>
                <a:latin typeface="Symbol" panose="05050102010706020507" pitchFamily="18" charset="2"/>
              </a:rPr>
              <a:t> </a:t>
            </a:r>
            <a:r>
              <a:rPr lang="nl-NL" sz="3200" baseline="30000">
                <a:solidFill>
                  <a:schemeClr val="bg1">
                    <a:lumMod val="75000"/>
                  </a:schemeClr>
                </a:solidFill>
                <a:latin typeface="Symbol" panose="05050102010706020507" pitchFamily="18" charset="2"/>
              </a:rPr>
              <a:t>-1</a:t>
            </a:r>
            <a:r>
              <a:rPr lang="nl-NL" sz="3200" baseline="-2500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sz="3200" baseline="3000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nl-NL" sz="3200">
                <a:solidFill>
                  <a:schemeClr val="bg1">
                    <a:lumMod val="75000"/>
                  </a:schemeClr>
                </a:solidFill>
                <a:latin typeface="Symbol" panose="05050102010706020507" pitchFamily="18" charset="2"/>
              </a:rPr>
              <a:t> </a:t>
            </a:r>
            <a:r>
              <a:rPr lang="nl-NL" sz="3200">
                <a:latin typeface="Symbol" panose="05050102010706020507" pitchFamily="18" charset="2"/>
              </a:rPr>
              <a:t>+ </a:t>
            </a:r>
            <a:r>
              <a:rPr lang="nl-NL" sz="3200" smtClean="0">
                <a:latin typeface="Symbol" panose="05050102010706020507" pitchFamily="18" charset="2"/>
              </a:rPr>
              <a:t>Q</a:t>
            </a:r>
            <a:r>
              <a:rPr lang="nl-NL" sz="3200" baseline="-25000" smtClean="0"/>
              <a:t>E</a:t>
            </a:r>
            <a:r>
              <a:rPr lang="nl-NL" sz="3200" smtClean="0"/>
              <a:t>  </a:t>
            </a:r>
            <a:endParaRPr lang="nl-NL" sz="3200" baseline="-25000" dirty="0"/>
          </a:p>
        </p:txBody>
      </p:sp>
    </p:spTree>
    <p:extLst>
      <p:ext uri="{BB962C8B-B14F-4D97-AF65-F5344CB8AC3E}">
        <p14:creationId xmlns:p14="http://schemas.microsoft.com/office/powerpoint/2010/main" val="6689558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5057" y="620337"/>
            <a:ext cx="6096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/>
              <a:t>&gt; round(SA_est/Sph_est,3)</a:t>
            </a:r>
          </a:p>
          <a:p>
            <a:r>
              <a:rPr lang="nl-NL"/>
              <a:t>      [,1]  [,2]  [,3]  [,4]</a:t>
            </a:r>
          </a:p>
          <a:p>
            <a:r>
              <a:rPr lang="nl-NL"/>
              <a:t>[1,] 0.217 0.615 0.764 0.773</a:t>
            </a:r>
          </a:p>
          <a:p>
            <a:r>
              <a:rPr lang="nl-NL"/>
              <a:t>[2,] 0.615 0.577 0.896 0.900</a:t>
            </a:r>
          </a:p>
          <a:p>
            <a:r>
              <a:rPr lang="nl-NL"/>
              <a:t>[3,] 0.764 0.896 0.631 0.811</a:t>
            </a:r>
          </a:p>
          <a:p>
            <a:r>
              <a:rPr lang="nl-NL"/>
              <a:t>[4,] 0.773 0.900 0.811 0.557</a:t>
            </a:r>
          </a:p>
          <a:p>
            <a:r>
              <a:rPr lang="nl-NL"/>
              <a:t>&gt; round(SC_est/Sph_est,3)</a:t>
            </a:r>
          </a:p>
          <a:p>
            <a:r>
              <a:rPr lang="nl-NL"/>
              <a:t>      [,1]  [,2]  [,3]  [,4]</a:t>
            </a:r>
          </a:p>
          <a:p>
            <a:r>
              <a:rPr lang="nl-NL"/>
              <a:t>[1,] 0.537 0.385 0.236 0.227</a:t>
            </a:r>
          </a:p>
          <a:p>
            <a:r>
              <a:rPr lang="nl-NL"/>
              <a:t>[2,] 0.385 0.163 0.104 0.100</a:t>
            </a:r>
          </a:p>
          <a:p>
            <a:r>
              <a:rPr lang="nl-NL"/>
              <a:t>[3,] 0.236 0.104 0.179 0.189</a:t>
            </a:r>
          </a:p>
          <a:p>
            <a:r>
              <a:rPr lang="nl-NL"/>
              <a:t>[4,] 0.227 0.100 0.189 0.224</a:t>
            </a:r>
          </a:p>
          <a:p>
            <a:r>
              <a:rPr lang="nl-NL"/>
              <a:t>&gt; round(SE_est/Sph_est,3)</a:t>
            </a:r>
          </a:p>
          <a:p>
            <a:r>
              <a:rPr lang="nl-NL"/>
              <a:t>      [,1] [,2] [,3]  [,4]</a:t>
            </a:r>
          </a:p>
          <a:p>
            <a:r>
              <a:rPr lang="nl-NL"/>
              <a:t>[1,] 0.246 0.00 0.00 0.000</a:t>
            </a:r>
          </a:p>
          <a:p>
            <a:r>
              <a:rPr lang="nl-NL"/>
              <a:t>[2,] 0.000 0.26 0.00 0.000</a:t>
            </a:r>
          </a:p>
          <a:p>
            <a:r>
              <a:rPr lang="nl-NL"/>
              <a:t>[3,] 0.000 0.00 0.19 0.000</a:t>
            </a:r>
          </a:p>
          <a:p>
            <a:r>
              <a:rPr lang="nl-NL"/>
              <a:t>[4,] 0.000 0.00 0.00 0.219</a:t>
            </a:r>
          </a:p>
        </p:txBody>
      </p:sp>
    </p:spTree>
    <p:extLst>
      <p:ext uri="{BB962C8B-B14F-4D97-AF65-F5344CB8AC3E}">
        <p14:creationId xmlns:p14="http://schemas.microsoft.com/office/powerpoint/2010/main" val="863249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267" y="606392"/>
            <a:ext cx="841602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/>
              <a:t>Fit models </a:t>
            </a:r>
          </a:p>
          <a:p>
            <a:pPr marL="342900" indent="-342900">
              <a:buAutoNum type="arabicParenR"/>
            </a:pPr>
            <a:r>
              <a:rPr lang="nl-NL" smtClean="0"/>
              <a:t>Saturated Model </a:t>
            </a:r>
          </a:p>
          <a:p>
            <a:endParaRPr lang="nl-NL" smtClean="0"/>
          </a:p>
          <a:p>
            <a:r>
              <a:rPr lang="nl-NL" smtClean="0"/>
              <a:t>2) ACE cholesky Model:</a:t>
            </a:r>
          </a:p>
          <a:p>
            <a:r>
              <a:rPr lang="nl-NL" smtClean="0"/>
              <a:t>Smz</a:t>
            </a:r>
            <a:r>
              <a:rPr lang="nl-NL"/>
              <a:t>	</a:t>
            </a:r>
            <a:r>
              <a:rPr lang="nl-NL" smtClean="0"/>
              <a:t>= 	SA+SC+SE 	SA+SC		</a:t>
            </a:r>
          </a:p>
          <a:p>
            <a:r>
              <a:rPr lang="nl-NL"/>
              <a:t>	</a:t>
            </a:r>
            <a:r>
              <a:rPr lang="nl-NL" smtClean="0"/>
              <a:t>	SA+SC		SA+SC+SE		</a:t>
            </a:r>
          </a:p>
          <a:p>
            <a:r>
              <a:rPr lang="nl-NL" smtClean="0"/>
              <a:t>Sdz</a:t>
            </a:r>
            <a:r>
              <a:rPr lang="nl-NL"/>
              <a:t>	= 	SA+SC+SE 	</a:t>
            </a:r>
            <a:r>
              <a:rPr lang="nl-NL" smtClean="0"/>
              <a:t>.5*SA+SC</a:t>
            </a:r>
            <a:endParaRPr lang="nl-NL"/>
          </a:p>
          <a:p>
            <a:r>
              <a:rPr lang="nl-NL"/>
              <a:t>		</a:t>
            </a:r>
            <a:r>
              <a:rPr lang="nl-NL" smtClean="0"/>
              <a:t>.5*SA+SC</a:t>
            </a:r>
            <a:r>
              <a:rPr lang="nl-NL"/>
              <a:t>		SA+SC+SE</a:t>
            </a:r>
          </a:p>
          <a:p>
            <a:endParaRPr lang="nl-NL"/>
          </a:p>
          <a:p>
            <a:endParaRPr lang="nl-NL" smtClean="0"/>
          </a:p>
          <a:p>
            <a:r>
              <a:rPr lang="nl-NL" smtClean="0"/>
              <a:t>3) Simplex Model (with simple SE model):</a:t>
            </a:r>
          </a:p>
          <a:p>
            <a:r>
              <a:rPr lang="nl-NL"/>
              <a:t>Smz	= 	SA+SC+SE 	</a:t>
            </a:r>
            <a:r>
              <a:rPr lang="nl-NL" smtClean="0"/>
              <a:t>SA+SC		SA= </a:t>
            </a:r>
            <a:r>
              <a:rPr lang="nl-NL" smtClean="0">
                <a:latin typeface="Symbol" panose="05050102010706020507" pitchFamily="18" charset="2"/>
              </a:rPr>
              <a:t>(I-B</a:t>
            </a:r>
            <a:r>
              <a:rPr lang="nl-NL" baseline="-25000" smtClean="0"/>
              <a:t>A</a:t>
            </a:r>
            <a:r>
              <a:rPr lang="nl-NL">
                <a:latin typeface="Symbol" panose="05050102010706020507" pitchFamily="18" charset="2"/>
              </a:rPr>
              <a:t>) Y</a:t>
            </a:r>
            <a:r>
              <a:rPr lang="nl-NL" baseline="-25000"/>
              <a:t>A</a:t>
            </a:r>
            <a:r>
              <a:rPr lang="nl-NL">
                <a:latin typeface="Symbol" panose="05050102010706020507" pitchFamily="18" charset="2"/>
              </a:rPr>
              <a:t> (I-B</a:t>
            </a:r>
            <a:r>
              <a:rPr lang="nl-NL" baseline="-25000"/>
              <a:t>A</a:t>
            </a:r>
            <a:r>
              <a:rPr lang="nl-NL">
                <a:latin typeface="Symbol" panose="05050102010706020507" pitchFamily="18" charset="2"/>
              </a:rPr>
              <a:t>)</a:t>
            </a:r>
            <a:r>
              <a:rPr lang="nl-NL" baseline="-25000"/>
              <a:t> </a:t>
            </a:r>
            <a:r>
              <a:rPr lang="nl-NL" baseline="30000"/>
              <a:t>t</a:t>
            </a:r>
            <a:r>
              <a:rPr lang="nl-NL">
                <a:latin typeface="Symbol" panose="05050102010706020507" pitchFamily="18" charset="2"/>
              </a:rPr>
              <a:t> + Q</a:t>
            </a:r>
            <a:r>
              <a:rPr lang="nl-NL" baseline="-25000"/>
              <a:t>A</a:t>
            </a:r>
            <a:r>
              <a:rPr lang="nl-NL"/>
              <a:t>  </a:t>
            </a:r>
          </a:p>
          <a:p>
            <a:r>
              <a:rPr lang="nl-NL"/>
              <a:t>		SA+SC		</a:t>
            </a:r>
            <a:r>
              <a:rPr lang="nl-NL" smtClean="0"/>
              <a:t>SA+SC+SE		SC= </a:t>
            </a:r>
            <a:r>
              <a:rPr lang="nl-NL" smtClean="0">
                <a:latin typeface="Symbol" panose="05050102010706020507" pitchFamily="18" charset="2"/>
              </a:rPr>
              <a:t>(I-B</a:t>
            </a:r>
            <a:r>
              <a:rPr lang="nl-NL" baseline="-25000" smtClean="0"/>
              <a:t>C</a:t>
            </a:r>
            <a:r>
              <a:rPr lang="nl-NL" smtClean="0">
                <a:latin typeface="Symbol" panose="05050102010706020507" pitchFamily="18" charset="2"/>
              </a:rPr>
              <a:t>) Y</a:t>
            </a:r>
            <a:r>
              <a:rPr lang="nl-NL" baseline="-25000" smtClean="0"/>
              <a:t>C</a:t>
            </a:r>
            <a:r>
              <a:rPr lang="nl-NL" smtClean="0">
                <a:latin typeface="Symbol" panose="05050102010706020507" pitchFamily="18" charset="2"/>
              </a:rPr>
              <a:t> </a:t>
            </a:r>
            <a:r>
              <a:rPr lang="nl-NL">
                <a:latin typeface="Symbol" panose="05050102010706020507" pitchFamily="18" charset="2"/>
              </a:rPr>
              <a:t>(</a:t>
            </a:r>
            <a:r>
              <a:rPr lang="nl-NL" smtClean="0">
                <a:latin typeface="Symbol" panose="05050102010706020507" pitchFamily="18" charset="2"/>
              </a:rPr>
              <a:t>I-B</a:t>
            </a:r>
            <a:r>
              <a:rPr lang="nl-NL" baseline="-25000" smtClean="0"/>
              <a:t>C</a:t>
            </a:r>
            <a:r>
              <a:rPr lang="nl-NL" smtClean="0">
                <a:latin typeface="Symbol" panose="05050102010706020507" pitchFamily="18" charset="2"/>
              </a:rPr>
              <a:t>)</a:t>
            </a:r>
            <a:r>
              <a:rPr lang="nl-NL" baseline="-25000" smtClean="0"/>
              <a:t> </a:t>
            </a:r>
            <a:r>
              <a:rPr lang="nl-NL" baseline="30000"/>
              <a:t>t</a:t>
            </a:r>
            <a:r>
              <a:rPr lang="nl-NL">
                <a:latin typeface="Symbol" panose="05050102010706020507" pitchFamily="18" charset="2"/>
              </a:rPr>
              <a:t> + </a:t>
            </a:r>
            <a:r>
              <a:rPr lang="nl-NL" smtClean="0">
                <a:latin typeface="Symbol" panose="05050102010706020507" pitchFamily="18" charset="2"/>
              </a:rPr>
              <a:t>Q</a:t>
            </a:r>
            <a:r>
              <a:rPr lang="nl-NL" baseline="-25000" smtClean="0"/>
              <a:t>C</a:t>
            </a:r>
            <a:r>
              <a:rPr lang="nl-NL" smtClean="0"/>
              <a:t>  </a:t>
            </a:r>
            <a:endParaRPr lang="nl-NL"/>
          </a:p>
          <a:p>
            <a:r>
              <a:rPr lang="nl-NL"/>
              <a:t>Sdz	= 	SA+SC+SE 	.</a:t>
            </a:r>
            <a:r>
              <a:rPr lang="nl-NL" smtClean="0"/>
              <a:t>5*SA+SC		SE=</a:t>
            </a:r>
            <a:r>
              <a:rPr lang="nl-NL">
                <a:latin typeface="Symbol" panose="05050102010706020507" pitchFamily="18" charset="2"/>
              </a:rPr>
              <a:t> </a:t>
            </a:r>
            <a:r>
              <a:rPr lang="nl-NL" smtClean="0">
                <a:latin typeface="Symbol" panose="05050102010706020507" pitchFamily="18" charset="2"/>
              </a:rPr>
              <a:t>Q</a:t>
            </a:r>
            <a:r>
              <a:rPr lang="nl-NL" baseline="-25000" smtClean="0"/>
              <a:t>E</a:t>
            </a:r>
            <a:r>
              <a:rPr lang="nl-NL" smtClean="0"/>
              <a:t>  </a:t>
            </a:r>
            <a:endParaRPr lang="nl-NL"/>
          </a:p>
          <a:p>
            <a:r>
              <a:rPr lang="nl-NL"/>
              <a:t>		.5*SA+SC		SA+SC+SE</a:t>
            </a:r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5853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6063" y="211757"/>
            <a:ext cx="1875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/>
              <a:t>Saturated model: </a:t>
            </a:r>
            <a:endParaRPr lang="nl-NL"/>
          </a:p>
        </p:txBody>
      </p:sp>
      <p:sp>
        <p:nvSpPr>
          <p:cNvPr id="3" name="Rectangle 2"/>
          <p:cNvSpPr/>
          <p:nvPr/>
        </p:nvSpPr>
        <p:spPr>
          <a:xfrm>
            <a:off x="786063" y="58108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/>
              <a:t>estimated parameters:  76 </a:t>
            </a:r>
            <a:r>
              <a:rPr lang="nl-NL" smtClean="0"/>
              <a:t> (9*8 (cov martices +4 means)</a:t>
            </a:r>
            <a:endParaRPr lang="nl-NL"/>
          </a:p>
          <a:p>
            <a:r>
              <a:rPr lang="nl-NL" smtClean="0"/>
              <a:t>fit </a:t>
            </a:r>
            <a:r>
              <a:rPr lang="nl-NL"/>
              <a:t>value ( -2lnL units ):  21316.52 </a:t>
            </a:r>
            <a:r>
              <a:rPr lang="nl-NL" smtClean="0"/>
              <a:t> </a:t>
            </a:r>
            <a:endParaRPr lang="nl-NL"/>
          </a:p>
        </p:txBody>
      </p:sp>
      <p:sp>
        <p:nvSpPr>
          <p:cNvPr id="4" name="Rectangle 3"/>
          <p:cNvSpPr/>
          <p:nvPr/>
        </p:nvSpPr>
        <p:spPr>
          <a:xfrm>
            <a:off x="786063" y="1259471"/>
            <a:ext cx="9803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mtClean="0"/>
              <a:t>mean: 108.915 </a:t>
            </a:r>
            <a:r>
              <a:rPr lang="nl-NL"/>
              <a:t>104.01 105.409 </a:t>
            </a:r>
            <a:r>
              <a:rPr lang="nl-NL" smtClean="0"/>
              <a:t>99.642 (random sample?mean  IQ is perhaps too high at occasion 1,2,3</a:t>
            </a:r>
            <a:endParaRPr lang="nl-NL"/>
          </a:p>
        </p:txBody>
      </p:sp>
      <p:sp>
        <p:nvSpPr>
          <p:cNvPr id="5" name="Rectangle 4"/>
          <p:cNvSpPr/>
          <p:nvPr/>
        </p:nvSpPr>
        <p:spPr>
          <a:xfrm>
            <a:off x="660934" y="2067815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mtClean="0"/>
              <a:t>Rmz </a:t>
            </a:r>
            <a:endParaRPr lang="nl-NL"/>
          </a:p>
          <a:p>
            <a:r>
              <a:rPr lang="nl-NL" smtClean="0"/>
              <a:t>[</a:t>
            </a:r>
            <a:r>
              <a:rPr lang="nl-NL"/>
              <a:t>1,] 1.000 0.650 0.523 0.409 0.769 0.510 0.482 0.455</a:t>
            </a:r>
          </a:p>
          <a:p>
            <a:r>
              <a:rPr lang="nl-NL"/>
              <a:t>[2,] 0.650 1.000 0.748 0.608 0.655 0.696 0.665 0.582</a:t>
            </a:r>
          </a:p>
          <a:p>
            <a:r>
              <a:rPr lang="nl-NL"/>
              <a:t>[3,] 0.523 0.748 1.000 0.775 0.609 0.745 0.840 0.757</a:t>
            </a:r>
          </a:p>
          <a:p>
            <a:r>
              <a:rPr lang="nl-NL"/>
              <a:t>[4,] 0.409 0.608 0.775 1.000 0.549 0.723 0.747 0.799</a:t>
            </a:r>
          </a:p>
          <a:p>
            <a:r>
              <a:rPr lang="nl-NL"/>
              <a:t>[5,]</a:t>
            </a:r>
            <a:r>
              <a:rPr lang="nl-NL">
                <a:solidFill>
                  <a:srgbClr val="FF0000"/>
                </a:solidFill>
              </a:rPr>
              <a:t> 0.769 </a:t>
            </a:r>
            <a:r>
              <a:rPr lang="nl-NL"/>
              <a:t>0.655 0.609 0.549 1.000 0.572 0.550 0.613</a:t>
            </a:r>
          </a:p>
          <a:p>
            <a:r>
              <a:rPr lang="nl-NL"/>
              <a:t>[6,] 0.510</a:t>
            </a:r>
            <a:r>
              <a:rPr lang="nl-NL">
                <a:solidFill>
                  <a:srgbClr val="FF0000"/>
                </a:solidFill>
              </a:rPr>
              <a:t> 0.696 </a:t>
            </a:r>
            <a:r>
              <a:rPr lang="nl-NL"/>
              <a:t>0.745 0.723 0.572 1.000 0.782 0.658</a:t>
            </a:r>
          </a:p>
          <a:p>
            <a:r>
              <a:rPr lang="nl-NL"/>
              <a:t>[7,] 0.482 0.665 </a:t>
            </a:r>
            <a:r>
              <a:rPr lang="nl-NL">
                <a:solidFill>
                  <a:srgbClr val="FF0000"/>
                </a:solidFill>
              </a:rPr>
              <a:t>0.840</a:t>
            </a:r>
            <a:r>
              <a:rPr lang="nl-NL"/>
              <a:t> 0.747 0.550 0.782 1.000 0.760</a:t>
            </a:r>
          </a:p>
          <a:p>
            <a:r>
              <a:rPr lang="nl-NL"/>
              <a:t>[8,] 0.455 0.582 0.757</a:t>
            </a:r>
            <a:r>
              <a:rPr lang="nl-NL">
                <a:solidFill>
                  <a:srgbClr val="FF0000"/>
                </a:solidFill>
              </a:rPr>
              <a:t> 0.799 </a:t>
            </a:r>
            <a:r>
              <a:rPr lang="nl-NL"/>
              <a:t>0.613 0.658 0.760 1.000</a:t>
            </a:r>
          </a:p>
        </p:txBody>
      </p:sp>
      <p:sp>
        <p:nvSpPr>
          <p:cNvPr id="6" name="Rectangle 5"/>
          <p:cNvSpPr/>
          <p:nvPr/>
        </p:nvSpPr>
        <p:spPr>
          <a:xfrm>
            <a:off x="6262837" y="2067814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mtClean="0"/>
              <a:t>Rdz </a:t>
            </a:r>
          </a:p>
          <a:p>
            <a:r>
              <a:rPr lang="nl-NL" smtClean="0"/>
              <a:t>[</a:t>
            </a:r>
            <a:r>
              <a:rPr lang="nl-NL"/>
              <a:t>1,] 1.000 0.603 0.475 0.471 0.641 0.397 0.201 0.248</a:t>
            </a:r>
          </a:p>
          <a:p>
            <a:r>
              <a:rPr lang="nl-NL"/>
              <a:t>[2,] 0.603 1.000 0.661 0.673 0.298 0.481 0.317 0.396</a:t>
            </a:r>
          </a:p>
          <a:p>
            <a:r>
              <a:rPr lang="nl-NL"/>
              <a:t>[3,] 0.475 0.661 1.000 0.737 0.283 0.374 0.483 0.469</a:t>
            </a:r>
          </a:p>
          <a:p>
            <a:r>
              <a:rPr lang="nl-NL"/>
              <a:t>[4,] 0.471 0.673 0.737 1.000 0.258 0.346 0.368 0.501</a:t>
            </a:r>
          </a:p>
          <a:p>
            <a:r>
              <a:rPr lang="nl-NL"/>
              <a:t>[5,] </a:t>
            </a:r>
            <a:r>
              <a:rPr lang="nl-NL">
                <a:solidFill>
                  <a:srgbClr val="FF0000"/>
                </a:solidFill>
              </a:rPr>
              <a:t>0.641 </a:t>
            </a:r>
            <a:r>
              <a:rPr lang="nl-NL"/>
              <a:t>0.298 0.283 0.258 1.000 0.481 0.361 0.345</a:t>
            </a:r>
          </a:p>
          <a:p>
            <a:r>
              <a:rPr lang="nl-NL"/>
              <a:t>[6,] 0.397 </a:t>
            </a:r>
            <a:r>
              <a:rPr lang="nl-NL">
                <a:solidFill>
                  <a:srgbClr val="FF0000"/>
                </a:solidFill>
              </a:rPr>
              <a:t>0.481</a:t>
            </a:r>
            <a:r>
              <a:rPr lang="nl-NL"/>
              <a:t> 0.374 0.346 0.481 1.000 0.627 0.635</a:t>
            </a:r>
          </a:p>
          <a:p>
            <a:r>
              <a:rPr lang="nl-NL"/>
              <a:t>[7,] 0.201 0.317 </a:t>
            </a:r>
            <a:r>
              <a:rPr lang="nl-NL">
                <a:solidFill>
                  <a:srgbClr val="FF0000"/>
                </a:solidFill>
              </a:rPr>
              <a:t>0.483</a:t>
            </a:r>
            <a:r>
              <a:rPr lang="nl-NL"/>
              <a:t> 0.368 0.361 0.627 1.000 0.707</a:t>
            </a:r>
          </a:p>
          <a:p>
            <a:r>
              <a:rPr lang="nl-NL"/>
              <a:t>[8,] 0.248 0.396 0.469</a:t>
            </a:r>
            <a:r>
              <a:rPr lang="nl-NL">
                <a:solidFill>
                  <a:srgbClr val="FF0000"/>
                </a:solidFill>
              </a:rPr>
              <a:t> 0.501 </a:t>
            </a:r>
            <a:r>
              <a:rPr lang="nl-NL"/>
              <a:t>0.345 0.635 0.707 1.000</a:t>
            </a:r>
          </a:p>
        </p:txBody>
      </p:sp>
      <p:sp>
        <p:nvSpPr>
          <p:cNvPr id="7" name="Rectangle 6"/>
          <p:cNvSpPr/>
          <p:nvPr/>
        </p:nvSpPr>
        <p:spPr>
          <a:xfrm>
            <a:off x="1228348" y="4898451"/>
            <a:ext cx="9361040" cy="1738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nl-NL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>
              <a:lnSpc>
                <a:spcPct val="115000"/>
              </a:lnSpc>
            </a:pPr>
            <a:r>
              <a:rPr lang="nl-N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5.5y	6.8y	9.7y	12.2y	 </a:t>
            </a:r>
          </a:p>
          <a:p>
            <a:pPr>
              <a:lnSpc>
                <a:spcPct val="115000"/>
              </a:lnSpc>
            </a:pPr>
            <a:r>
              <a:rPr lang="nl-NL" sz="240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0.769</a:t>
            </a:r>
            <a:r>
              <a:rPr lang="nl-N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nl-NL" sz="240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0.696</a:t>
            </a:r>
            <a:r>
              <a:rPr lang="nl-N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nl-NL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0.840</a:t>
            </a:r>
            <a:r>
              <a:rPr lang="nl-N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nl-NL" sz="240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0.799 </a:t>
            </a:r>
            <a:r>
              <a:rPr lang="nl-NL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nl-N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MZ </a:t>
            </a:r>
            <a:r>
              <a:rPr lang="nl-NL" sz="240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FSIQ </a:t>
            </a:r>
            <a:r>
              <a:rPr lang="nl-NL" sz="240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correlation (FIML estimates)</a:t>
            </a:r>
            <a:endParaRPr lang="nl-N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nl-NL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0.641</a:t>
            </a:r>
            <a:r>
              <a:rPr lang="nl-N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nl-NL" sz="240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0.481</a:t>
            </a:r>
            <a:r>
              <a:rPr lang="nl-N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nl-NL" sz="240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0.483</a:t>
            </a:r>
            <a:r>
              <a:rPr lang="nl-N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nl-NL" sz="240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0.501 </a:t>
            </a:r>
            <a:r>
              <a:rPr lang="nl-NL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nl-N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DZ  </a:t>
            </a:r>
            <a:r>
              <a:rPr lang="nl-NL" sz="240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FSIQ correlation  (FIML estimates)	</a:t>
            </a:r>
            <a:endParaRPr lang="nl-N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nl-NL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9349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4</a:t>
            </a:fld>
            <a:endParaRPr lang="nl-NL"/>
          </a:p>
        </p:txBody>
      </p:sp>
      <p:sp>
        <p:nvSpPr>
          <p:cNvPr id="5" name="Rectangle 4"/>
          <p:cNvSpPr/>
          <p:nvPr/>
        </p:nvSpPr>
        <p:spPr>
          <a:xfrm>
            <a:off x="556526" y="953522"/>
            <a:ext cx="26505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Full ACE CHolesky </a:t>
            </a:r>
            <a:r>
              <a:rPr lang="nl-NL" b="1"/>
              <a:t>model</a:t>
            </a:r>
            <a:r>
              <a:rPr lang="nl-NL"/>
              <a:t>: </a:t>
            </a:r>
          </a:p>
        </p:txBody>
      </p:sp>
      <p:sp>
        <p:nvSpPr>
          <p:cNvPr id="9" name="Rectangle 8"/>
          <p:cNvSpPr/>
          <p:nvPr/>
        </p:nvSpPr>
        <p:spPr>
          <a:xfrm>
            <a:off x="556526" y="141766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/>
              <a:t>estimated parameters:  34 </a:t>
            </a:r>
            <a:r>
              <a:rPr lang="nl-NL" smtClean="0"/>
              <a:t> (10 (A) + 10 (C) + 10 (E) + 4 means </a:t>
            </a:r>
            <a:endParaRPr lang="nl-NL"/>
          </a:p>
          <a:p>
            <a:r>
              <a:rPr lang="nl-NL" smtClean="0"/>
              <a:t>fit </a:t>
            </a:r>
            <a:r>
              <a:rPr lang="nl-NL"/>
              <a:t>value ( -2lnL units ):  21378.13 </a:t>
            </a:r>
          </a:p>
        </p:txBody>
      </p:sp>
      <p:sp>
        <p:nvSpPr>
          <p:cNvPr id="10" name="Rectangle 9"/>
          <p:cNvSpPr/>
          <p:nvPr/>
        </p:nvSpPr>
        <p:spPr>
          <a:xfrm>
            <a:off x="632060" y="2365733"/>
            <a:ext cx="377631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smtClean="0"/>
              <a:t>SA_est</a:t>
            </a:r>
            <a:endParaRPr lang="nl-NL" sz="2000"/>
          </a:p>
          <a:p>
            <a:r>
              <a:rPr lang="nl-NL" sz="200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5.5y	6.8y	9.7y	</a:t>
            </a:r>
            <a:r>
              <a:rPr lang="nl-NL" sz="200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12.2y</a:t>
            </a:r>
          </a:p>
          <a:p>
            <a:r>
              <a:rPr lang="nl-NL" sz="2000" smtClean="0"/>
              <a:t>62.920  </a:t>
            </a:r>
            <a:r>
              <a:rPr lang="nl-NL" sz="2000"/>
              <a:t>69.975  81.814  64.865</a:t>
            </a:r>
          </a:p>
          <a:p>
            <a:r>
              <a:rPr lang="nl-NL" sz="2000" smtClean="0"/>
              <a:t>69.975  </a:t>
            </a:r>
            <a:r>
              <a:rPr lang="nl-NL" sz="2000"/>
              <a:t>88.266 106.255  91.796</a:t>
            </a:r>
          </a:p>
          <a:p>
            <a:r>
              <a:rPr lang="nl-NL" sz="2000" smtClean="0"/>
              <a:t>81.814 </a:t>
            </a:r>
            <a:r>
              <a:rPr lang="nl-NL" sz="2000"/>
              <a:t>106.255 128.700 113.079</a:t>
            </a:r>
          </a:p>
          <a:p>
            <a:r>
              <a:rPr lang="nl-NL" sz="2000" smtClean="0"/>
              <a:t>64.865  </a:t>
            </a:r>
            <a:r>
              <a:rPr lang="nl-NL" sz="2000"/>
              <a:t>91.796 113.079 103.869</a:t>
            </a:r>
          </a:p>
          <a:p>
            <a:r>
              <a:rPr lang="nl-NL" sz="2000" smtClean="0"/>
              <a:t>RA_est</a:t>
            </a:r>
          </a:p>
          <a:p>
            <a:r>
              <a:rPr lang="nl-NL" sz="200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5.5y</a:t>
            </a:r>
            <a:r>
              <a:rPr lang="nl-NL" sz="200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6.8y	9.7y	</a:t>
            </a:r>
            <a:r>
              <a:rPr lang="nl-NL" sz="200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12.2y</a:t>
            </a:r>
          </a:p>
          <a:p>
            <a:r>
              <a:rPr lang="nl-NL" sz="2000" smtClean="0"/>
              <a:t>1.000 </a:t>
            </a:r>
            <a:r>
              <a:rPr lang="nl-NL" sz="2000"/>
              <a:t>0.939 0.909 0.802</a:t>
            </a:r>
          </a:p>
          <a:p>
            <a:r>
              <a:rPr lang="nl-NL" sz="2000" smtClean="0"/>
              <a:t>0.939 </a:t>
            </a:r>
            <a:r>
              <a:rPr lang="nl-NL" sz="2000"/>
              <a:t>1.000 0.997 0.959</a:t>
            </a:r>
          </a:p>
          <a:p>
            <a:r>
              <a:rPr lang="nl-NL" sz="2000" smtClean="0"/>
              <a:t>0.909 </a:t>
            </a:r>
            <a:r>
              <a:rPr lang="nl-NL" sz="2000"/>
              <a:t>0.997 1.000 0.978</a:t>
            </a:r>
          </a:p>
          <a:p>
            <a:r>
              <a:rPr lang="nl-NL" sz="2000" smtClean="0"/>
              <a:t>0.802 </a:t>
            </a:r>
            <a:r>
              <a:rPr lang="nl-NL" sz="2000"/>
              <a:t>0.959 0.978 1.000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78417" y="2365733"/>
            <a:ext cx="368968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smtClean="0"/>
              <a:t>SC_est</a:t>
            </a:r>
            <a:endParaRPr lang="nl-NL" sz="2000"/>
          </a:p>
          <a:p>
            <a:r>
              <a:rPr lang="nl-NL" sz="200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5.5y	6.8y	9.7y	12.2y</a:t>
            </a:r>
          </a:p>
          <a:p>
            <a:r>
              <a:rPr lang="nl-NL" sz="2000" smtClean="0"/>
              <a:t>104.240 </a:t>
            </a:r>
            <a:r>
              <a:rPr lang="nl-NL" sz="2000"/>
              <a:t>49.655 23.528 30.271</a:t>
            </a:r>
          </a:p>
          <a:p>
            <a:r>
              <a:rPr lang="nl-NL" sz="2000" smtClean="0"/>
              <a:t>49.655 </a:t>
            </a:r>
            <a:r>
              <a:rPr lang="nl-NL" sz="2000"/>
              <a:t>63.658 37.981 39.704</a:t>
            </a:r>
          </a:p>
          <a:p>
            <a:r>
              <a:rPr lang="nl-NL" sz="2000" smtClean="0"/>
              <a:t>23.528 </a:t>
            </a:r>
            <a:r>
              <a:rPr lang="nl-NL" sz="2000"/>
              <a:t>37.981 61.189 45.872</a:t>
            </a:r>
          </a:p>
          <a:p>
            <a:r>
              <a:rPr lang="nl-NL" sz="2000" smtClean="0"/>
              <a:t>30.271 </a:t>
            </a:r>
            <a:r>
              <a:rPr lang="nl-NL" sz="2000"/>
              <a:t>39.704 45.872 58.479</a:t>
            </a:r>
          </a:p>
          <a:p>
            <a:r>
              <a:rPr lang="nl-NL" sz="2000" smtClean="0"/>
              <a:t>RC_est</a:t>
            </a:r>
            <a:endParaRPr lang="nl-NL" sz="2000"/>
          </a:p>
          <a:p>
            <a:r>
              <a:rPr lang="nl-NL" sz="200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5.5y	6.8y	9.7y	12.2y</a:t>
            </a:r>
          </a:p>
          <a:p>
            <a:r>
              <a:rPr lang="nl-NL" sz="2000" smtClean="0"/>
              <a:t>1.000 </a:t>
            </a:r>
            <a:r>
              <a:rPr lang="nl-NL" sz="2000"/>
              <a:t>0.610 0.295 0.388</a:t>
            </a:r>
          </a:p>
          <a:p>
            <a:r>
              <a:rPr lang="nl-NL" sz="2000" smtClean="0"/>
              <a:t>0.610 </a:t>
            </a:r>
            <a:r>
              <a:rPr lang="nl-NL" sz="2000"/>
              <a:t>1.000 0.609 0.651</a:t>
            </a:r>
          </a:p>
          <a:p>
            <a:r>
              <a:rPr lang="nl-NL" sz="2000" smtClean="0"/>
              <a:t>0.295 </a:t>
            </a:r>
            <a:r>
              <a:rPr lang="nl-NL" sz="2000"/>
              <a:t>0.609 1.000 0.767</a:t>
            </a:r>
          </a:p>
          <a:p>
            <a:r>
              <a:rPr lang="nl-NL" sz="2000" smtClean="0"/>
              <a:t>0.388 </a:t>
            </a:r>
            <a:r>
              <a:rPr lang="nl-NL" sz="2000"/>
              <a:t>0.651 0.767 1.000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380397" y="2550399"/>
            <a:ext cx="370893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mtClean="0"/>
              <a:t>SE_est</a:t>
            </a:r>
            <a:endParaRPr lang="nl-NL"/>
          </a:p>
          <a:p>
            <a:r>
              <a:rPr lang="nl-NL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5.5y	6.8y	9.7y	12.2y</a:t>
            </a:r>
          </a:p>
          <a:p>
            <a:r>
              <a:rPr lang="nl-NL" smtClean="0"/>
              <a:t>48.634  </a:t>
            </a:r>
            <a:r>
              <a:rPr lang="nl-NL"/>
              <a:t>6.059 -2.670  0.948</a:t>
            </a:r>
          </a:p>
          <a:p>
            <a:r>
              <a:rPr lang="nl-NL" smtClean="0"/>
              <a:t>6.059 </a:t>
            </a:r>
            <a:r>
              <a:rPr lang="nl-NL"/>
              <a:t>66.150 12.827  8.283</a:t>
            </a:r>
          </a:p>
          <a:p>
            <a:r>
              <a:rPr lang="nl-NL" smtClean="0"/>
              <a:t>-</a:t>
            </a:r>
            <a:r>
              <a:rPr lang="nl-NL"/>
              <a:t>2.670 12.827 45.880  5.780</a:t>
            </a:r>
          </a:p>
          <a:p>
            <a:r>
              <a:rPr lang="nl-NL" smtClean="0"/>
              <a:t>0.948  </a:t>
            </a:r>
            <a:r>
              <a:rPr lang="nl-NL"/>
              <a:t>8.283  5.780 46.140</a:t>
            </a:r>
          </a:p>
          <a:p>
            <a:r>
              <a:rPr lang="nl-NL" smtClean="0"/>
              <a:t>RE_est</a:t>
            </a:r>
            <a:endParaRPr lang="nl-NL"/>
          </a:p>
          <a:p>
            <a:r>
              <a:rPr lang="nl-NL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5.5y	6.8y	9.7y	12.2y</a:t>
            </a:r>
          </a:p>
          <a:p>
            <a:r>
              <a:rPr lang="nl-NL" smtClean="0"/>
              <a:t>1.000 </a:t>
            </a:r>
            <a:r>
              <a:rPr lang="nl-NL"/>
              <a:t>0.107 -0.057 0.020</a:t>
            </a:r>
          </a:p>
          <a:p>
            <a:r>
              <a:rPr lang="nl-NL" smtClean="0"/>
              <a:t>0.107 </a:t>
            </a:r>
            <a:r>
              <a:rPr lang="nl-NL"/>
              <a:t>1.000  0.233 0.150</a:t>
            </a:r>
          </a:p>
          <a:p>
            <a:r>
              <a:rPr lang="nl-NL" smtClean="0"/>
              <a:t>-</a:t>
            </a:r>
            <a:r>
              <a:rPr lang="nl-NL"/>
              <a:t>0.057 0.233  1.000 0.126</a:t>
            </a:r>
          </a:p>
          <a:p>
            <a:r>
              <a:rPr lang="nl-NL" smtClean="0"/>
              <a:t>0.020 </a:t>
            </a:r>
            <a:r>
              <a:rPr lang="nl-NL"/>
              <a:t>0.150  0.126 1.000</a:t>
            </a:r>
          </a:p>
        </p:txBody>
      </p:sp>
    </p:spTree>
    <p:extLst>
      <p:ext uri="{BB962C8B-B14F-4D97-AF65-F5344CB8AC3E}">
        <p14:creationId xmlns:p14="http://schemas.microsoft.com/office/powerpoint/2010/main" val="123681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295" y="1383956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/>
              <a:t>&gt; SA_est</a:t>
            </a:r>
          </a:p>
          <a:p>
            <a:r>
              <a:rPr lang="nl-NL"/>
              <a:t>        iq5_T1  iq7_T1 iq10_T1 iq12_T1</a:t>
            </a:r>
          </a:p>
          <a:p>
            <a:r>
              <a:rPr lang="nl-NL"/>
              <a:t>iq5_T1  62.207  75.761  82.891  64.226</a:t>
            </a:r>
          </a:p>
          <a:p>
            <a:r>
              <a:rPr lang="nl-NL"/>
              <a:t>iq7_T1  75.761  73.828 107.149  95.969</a:t>
            </a:r>
          </a:p>
          <a:p>
            <a:r>
              <a:rPr lang="nl-NL"/>
              <a:t>iq10_T1 82.891 107.149 128.134 114.209</a:t>
            </a:r>
          </a:p>
          <a:p>
            <a:r>
              <a:rPr lang="nl-NL"/>
              <a:t>iq12_T1 64.226  95.969 114.209 103.738</a:t>
            </a:r>
          </a:p>
          <a:p>
            <a:r>
              <a:rPr lang="nl-NL"/>
              <a:t>&gt; RA_est</a:t>
            </a:r>
          </a:p>
          <a:p>
            <a:r>
              <a:rPr lang="nl-NL"/>
              <a:t>        iq5_T1 iq7_T1 iq10_T1 iq12_T1</a:t>
            </a:r>
          </a:p>
          <a:p>
            <a:r>
              <a:rPr lang="nl-NL"/>
              <a:t>iq5_T1   1.000  1.118   0.928   0.800</a:t>
            </a:r>
          </a:p>
          <a:p>
            <a:r>
              <a:rPr lang="nl-NL"/>
              <a:t>iq7_T1   1.118  1.000   1.102   1.097</a:t>
            </a:r>
          </a:p>
          <a:p>
            <a:r>
              <a:rPr lang="nl-NL"/>
              <a:t>iq10_T1  0.928  1.102   1.000   0.991</a:t>
            </a:r>
          </a:p>
          <a:p>
            <a:r>
              <a:rPr lang="nl-NL"/>
              <a:t>iq12_T1  0.800  1.097   0.991   1.000</a:t>
            </a:r>
          </a:p>
        </p:txBody>
      </p:sp>
      <p:sp>
        <p:nvSpPr>
          <p:cNvPr id="3" name="Rectangle 2"/>
          <p:cNvSpPr/>
          <p:nvPr/>
        </p:nvSpPr>
        <p:spPr>
          <a:xfrm>
            <a:off x="4328160" y="1391499"/>
            <a:ext cx="411319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/>
              <a:t>&gt; SC_est</a:t>
            </a:r>
          </a:p>
          <a:p>
            <a:r>
              <a:rPr lang="nl-NL"/>
              <a:t>         iq5_T1 iq7_T1 iq10_T1 iq12_T1</a:t>
            </a:r>
          </a:p>
          <a:p>
            <a:r>
              <a:rPr lang="nl-NL"/>
              <a:t>iq5_T1  104.775 45.507  22.743  30.767</a:t>
            </a:r>
          </a:p>
          <a:p>
            <a:r>
              <a:rPr lang="nl-NL"/>
              <a:t>iq7_T1   45.507 73.423  37.561  36.376</a:t>
            </a:r>
          </a:p>
          <a:p>
            <a:r>
              <a:rPr lang="nl-NL"/>
              <a:t>iq10_T1  22.743 37.561  61.629  44.951</a:t>
            </a:r>
          </a:p>
          <a:p>
            <a:r>
              <a:rPr lang="nl-NL"/>
              <a:t>iq12_T1  30.767 36.376  44.951  58.563</a:t>
            </a:r>
          </a:p>
          <a:p>
            <a:r>
              <a:rPr lang="nl-NL"/>
              <a:t>&gt; RC_est</a:t>
            </a:r>
          </a:p>
          <a:p>
            <a:r>
              <a:rPr lang="nl-NL"/>
              <a:t>        iq5_T1 iq7_T1 iq10_T1 iq12_T1</a:t>
            </a:r>
          </a:p>
          <a:p>
            <a:r>
              <a:rPr lang="nl-NL"/>
              <a:t>iq5_T1   1.000  0.519   0.283   0.393</a:t>
            </a:r>
          </a:p>
          <a:p>
            <a:r>
              <a:rPr lang="nl-NL"/>
              <a:t>iq7_T1   0.519  1.000   0.558   0.555</a:t>
            </a:r>
          </a:p>
          <a:p>
            <a:r>
              <a:rPr lang="nl-NL"/>
              <a:t>iq10_T1  0.283  0.558   1.000   0.748</a:t>
            </a:r>
          </a:p>
          <a:p>
            <a:r>
              <a:rPr lang="nl-NL"/>
              <a:t>iq12_T1  0.393  0.555   0.748   1.000</a:t>
            </a:r>
          </a:p>
        </p:txBody>
      </p:sp>
      <p:sp>
        <p:nvSpPr>
          <p:cNvPr id="4" name="Rectangle 3"/>
          <p:cNvSpPr/>
          <p:nvPr/>
        </p:nvSpPr>
        <p:spPr>
          <a:xfrm>
            <a:off x="8361146" y="1383956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/>
              <a:t>&gt; SE_est</a:t>
            </a:r>
          </a:p>
          <a:p>
            <a:r>
              <a:rPr lang="nl-NL"/>
              <a:t>        iq5_T1 iq7_T1 iq10_T1 iq12_T1</a:t>
            </a:r>
          </a:p>
          <a:p>
            <a:r>
              <a:rPr lang="nl-NL"/>
              <a:t>iq5_T1  48.815  4.399  -2.917   1.064</a:t>
            </a:r>
          </a:p>
          <a:p>
            <a:r>
              <a:rPr lang="nl-NL"/>
              <a:t>iq7_T1   4.399 70.607  12.429   7.145</a:t>
            </a:r>
          </a:p>
          <a:p>
            <a:r>
              <a:rPr lang="nl-NL"/>
              <a:t>iq10_T1 -2.917 12.429  46.106   5.583</a:t>
            </a:r>
          </a:p>
          <a:p>
            <a:r>
              <a:rPr lang="nl-NL"/>
              <a:t>iq12_T1  1.064  7.145   5.583  46.185</a:t>
            </a:r>
          </a:p>
          <a:p>
            <a:r>
              <a:rPr lang="nl-NL"/>
              <a:t>&gt; RE_est</a:t>
            </a:r>
          </a:p>
          <a:p>
            <a:r>
              <a:rPr lang="nl-NL"/>
              <a:t>        iq5_T1 iq7_T1 iq10_T1 iq12_T1</a:t>
            </a:r>
          </a:p>
          <a:p>
            <a:r>
              <a:rPr lang="nl-NL"/>
              <a:t>iq5_T1   1.000  0.075  -0.061   0.022</a:t>
            </a:r>
          </a:p>
          <a:p>
            <a:r>
              <a:rPr lang="nl-NL"/>
              <a:t>iq7_T1   0.075  1.000   0.218   0.125</a:t>
            </a:r>
          </a:p>
          <a:p>
            <a:r>
              <a:rPr lang="nl-NL"/>
              <a:t>iq10_T1 -0.061  0.218   1.000   0.121</a:t>
            </a:r>
          </a:p>
          <a:p>
            <a:r>
              <a:rPr lang="nl-NL"/>
              <a:t>iq12_T1  0.022  0.125   0.121   1.000</a:t>
            </a:r>
          </a:p>
        </p:txBody>
      </p:sp>
      <p:sp>
        <p:nvSpPr>
          <p:cNvPr id="6" name="Rectangle 5"/>
          <p:cNvSpPr/>
          <p:nvPr/>
        </p:nvSpPr>
        <p:spPr>
          <a:xfrm>
            <a:off x="267769" y="164250"/>
            <a:ext cx="43325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Full ACE </a:t>
            </a:r>
            <a:r>
              <a:rPr lang="nl-NL" b="1" smtClean="0"/>
              <a:t>Direct varince components </a:t>
            </a:r>
            <a:r>
              <a:rPr lang="nl-NL" b="1"/>
              <a:t>model</a:t>
            </a:r>
            <a:r>
              <a:rPr lang="nl-NL"/>
              <a:t>: </a:t>
            </a:r>
          </a:p>
        </p:txBody>
      </p:sp>
      <p:sp>
        <p:nvSpPr>
          <p:cNvPr id="7" name="Rectangle 6"/>
          <p:cNvSpPr/>
          <p:nvPr/>
        </p:nvSpPr>
        <p:spPr>
          <a:xfrm>
            <a:off x="267769" y="62839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/>
              <a:t>estimated parameters:  34 </a:t>
            </a:r>
            <a:r>
              <a:rPr lang="nl-NL" smtClean="0"/>
              <a:t> (10 (A) + 10 (C) + 10 (E) + 4 means </a:t>
            </a:r>
            <a:endParaRPr lang="nl-NL"/>
          </a:p>
          <a:p>
            <a:r>
              <a:rPr lang="nl-NL" smtClean="0"/>
              <a:t>fit </a:t>
            </a:r>
            <a:r>
              <a:rPr lang="nl-NL"/>
              <a:t>value ( -2lnL units )</a:t>
            </a:r>
            <a:r>
              <a:rPr lang="nl-NL" b="1"/>
              <a:t>: </a:t>
            </a:r>
            <a:r>
              <a:rPr lang="nl-NL" b="1">
                <a:cs typeface="Courier New" panose="02070309020205020404" pitchFamily="49" charset="0"/>
              </a:rPr>
              <a:t>21377.33 </a:t>
            </a:r>
            <a:r>
              <a:rPr lang="nl-NL" b="1" smtClean="0">
                <a:cs typeface="Courier New" panose="02070309020205020404" pitchFamily="49" charset="0"/>
              </a:rPr>
              <a:t>(Cholesky: </a:t>
            </a:r>
            <a:r>
              <a:rPr lang="nl-NL" smtClean="0"/>
              <a:t>21378.13) 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2501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0771" y="3782728"/>
            <a:ext cx="5071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/>
              <a:t>The direct covariance components model fits well....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0948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724089" y="6244893"/>
            <a:ext cx="2839822" cy="588038"/>
          </a:xfrm>
        </p:spPr>
        <p:txBody>
          <a:bodyPr/>
          <a:lstStyle/>
          <a:p>
            <a:fld id="{A9096D49-DAE3-40DE-93E0-41688E0A5016}" type="slidenum">
              <a:rPr lang="nl-NL" smtClean="0"/>
              <a:t>7</a:t>
            </a:fld>
            <a:endParaRPr lang="nl-NL"/>
          </a:p>
        </p:txBody>
      </p:sp>
      <p:sp>
        <p:nvSpPr>
          <p:cNvPr id="4" name="TextBox 3"/>
          <p:cNvSpPr txBox="1"/>
          <p:nvPr/>
        </p:nvSpPr>
        <p:spPr>
          <a:xfrm>
            <a:off x="285913" y="5994674"/>
            <a:ext cx="73275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/>
              <a:t>The </a:t>
            </a:r>
            <a:r>
              <a:rPr lang="nl-NL" sz="3200"/>
              <a:t>genetic A </a:t>
            </a:r>
            <a:r>
              <a:rPr lang="nl-NL" sz="3200" smtClean="0"/>
              <a:t>simplex: 3+4 = 8 parameters </a:t>
            </a:r>
            <a:endParaRPr lang="nl-NL" sz="3200" dirty="0"/>
          </a:p>
        </p:txBody>
      </p:sp>
      <p:sp>
        <p:nvSpPr>
          <p:cNvPr id="38" name="Rechthoek 5"/>
          <p:cNvSpPr/>
          <p:nvPr/>
        </p:nvSpPr>
        <p:spPr>
          <a:xfrm>
            <a:off x="1675504" y="3000445"/>
            <a:ext cx="667872" cy="731687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IQ1</a:t>
            </a:r>
            <a:endParaRPr lang="nl-NL" dirty="0"/>
          </a:p>
        </p:txBody>
      </p:sp>
      <p:sp>
        <p:nvSpPr>
          <p:cNvPr id="39" name="Rechthoek 14"/>
          <p:cNvSpPr/>
          <p:nvPr/>
        </p:nvSpPr>
        <p:spPr>
          <a:xfrm>
            <a:off x="4210388" y="3008752"/>
            <a:ext cx="667872" cy="731687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IQ2</a:t>
            </a:r>
            <a:endParaRPr lang="nl-NL" dirty="0"/>
          </a:p>
        </p:txBody>
      </p:sp>
      <p:sp>
        <p:nvSpPr>
          <p:cNvPr id="40" name="Rechthoek 23"/>
          <p:cNvSpPr/>
          <p:nvPr/>
        </p:nvSpPr>
        <p:spPr>
          <a:xfrm>
            <a:off x="6844732" y="3008752"/>
            <a:ext cx="667872" cy="731687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IQ3</a:t>
            </a:r>
            <a:endParaRPr lang="nl-NL" dirty="0"/>
          </a:p>
        </p:txBody>
      </p:sp>
      <p:sp>
        <p:nvSpPr>
          <p:cNvPr id="41" name="Rechthoek 32"/>
          <p:cNvSpPr/>
          <p:nvPr/>
        </p:nvSpPr>
        <p:spPr>
          <a:xfrm>
            <a:off x="9353633" y="3008752"/>
            <a:ext cx="667872" cy="731687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IQ4</a:t>
            </a:r>
            <a:endParaRPr lang="nl-NL" dirty="0"/>
          </a:p>
        </p:txBody>
      </p:sp>
      <p:sp>
        <p:nvSpPr>
          <p:cNvPr id="42" name="Ovaal 50"/>
          <p:cNvSpPr/>
          <p:nvPr/>
        </p:nvSpPr>
        <p:spPr>
          <a:xfrm>
            <a:off x="1675504" y="1689335"/>
            <a:ext cx="667872" cy="731687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A1</a:t>
            </a:r>
            <a:endParaRPr lang="nl-NL" dirty="0"/>
          </a:p>
        </p:txBody>
      </p:sp>
      <p:cxnSp>
        <p:nvCxnSpPr>
          <p:cNvPr id="43" name="Rechte verbindingslijn met pijl 51"/>
          <p:cNvCxnSpPr>
            <a:stCxn id="42" idx="4"/>
            <a:endCxn id="38" idx="0"/>
          </p:cNvCxnSpPr>
          <p:nvPr/>
        </p:nvCxnSpPr>
        <p:spPr>
          <a:xfrm>
            <a:off x="2009440" y="2421022"/>
            <a:ext cx="0" cy="57942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4" name="Ovaal 52"/>
          <p:cNvSpPr/>
          <p:nvPr/>
        </p:nvSpPr>
        <p:spPr>
          <a:xfrm>
            <a:off x="4184405" y="1689335"/>
            <a:ext cx="667872" cy="731687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A2</a:t>
            </a:r>
            <a:endParaRPr lang="nl-NL" dirty="0"/>
          </a:p>
        </p:txBody>
      </p:sp>
      <p:cxnSp>
        <p:nvCxnSpPr>
          <p:cNvPr id="45" name="Rechte verbindingslijn met pijl 53"/>
          <p:cNvCxnSpPr>
            <a:stCxn id="44" idx="4"/>
          </p:cNvCxnSpPr>
          <p:nvPr/>
        </p:nvCxnSpPr>
        <p:spPr>
          <a:xfrm>
            <a:off x="4518341" y="2421022"/>
            <a:ext cx="1" cy="6288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6" name="Ovaal 54"/>
          <p:cNvSpPr/>
          <p:nvPr/>
        </p:nvSpPr>
        <p:spPr>
          <a:xfrm>
            <a:off x="6818751" y="1689335"/>
            <a:ext cx="667872" cy="731687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A3</a:t>
            </a:r>
            <a:endParaRPr lang="nl-NL" dirty="0"/>
          </a:p>
        </p:txBody>
      </p:sp>
      <p:cxnSp>
        <p:nvCxnSpPr>
          <p:cNvPr id="47" name="Rechte verbindingslijn met pijl 55"/>
          <p:cNvCxnSpPr>
            <a:stCxn id="46" idx="4"/>
          </p:cNvCxnSpPr>
          <p:nvPr/>
        </p:nvCxnSpPr>
        <p:spPr>
          <a:xfrm>
            <a:off x="7152687" y="2421022"/>
            <a:ext cx="1" cy="6288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8" name="Ovaal 56"/>
          <p:cNvSpPr/>
          <p:nvPr/>
        </p:nvSpPr>
        <p:spPr>
          <a:xfrm>
            <a:off x="9327652" y="1689335"/>
            <a:ext cx="667872" cy="731687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A4</a:t>
            </a:r>
            <a:endParaRPr lang="nl-NL" dirty="0"/>
          </a:p>
        </p:txBody>
      </p:sp>
      <p:cxnSp>
        <p:nvCxnSpPr>
          <p:cNvPr id="49" name="Rechte verbindingslijn met pijl 57"/>
          <p:cNvCxnSpPr>
            <a:stCxn id="48" idx="4"/>
          </p:cNvCxnSpPr>
          <p:nvPr/>
        </p:nvCxnSpPr>
        <p:spPr>
          <a:xfrm>
            <a:off x="9661588" y="2421022"/>
            <a:ext cx="1" cy="6288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Rechte verbindingslijn met pijl 58"/>
          <p:cNvCxnSpPr>
            <a:stCxn id="42" idx="6"/>
            <a:endCxn id="44" idx="2"/>
          </p:cNvCxnSpPr>
          <p:nvPr/>
        </p:nvCxnSpPr>
        <p:spPr>
          <a:xfrm>
            <a:off x="2343376" y="2055178"/>
            <a:ext cx="1841029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Rechte verbindingslijn met pijl 59"/>
          <p:cNvCxnSpPr>
            <a:stCxn id="44" idx="6"/>
            <a:endCxn id="46" idx="2"/>
          </p:cNvCxnSpPr>
          <p:nvPr/>
        </p:nvCxnSpPr>
        <p:spPr>
          <a:xfrm>
            <a:off x="4852277" y="2055178"/>
            <a:ext cx="196647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Rechte verbindingslijn met pijl 60"/>
          <p:cNvCxnSpPr>
            <a:stCxn id="46" idx="6"/>
            <a:endCxn id="48" idx="2"/>
          </p:cNvCxnSpPr>
          <p:nvPr/>
        </p:nvCxnSpPr>
        <p:spPr>
          <a:xfrm>
            <a:off x="7486623" y="2055178"/>
            <a:ext cx="1841029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3" name="Ovaal 75"/>
          <p:cNvSpPr/>
          <p:nvPr/>
        </p:nvSpPr>
        <p:spPr>
          <a:xfrm>
            <a:off x="3767504" y="439555"/>
            <a:ext cx="667872" cy="731687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Symbol" panose="05050102010706020507" pitchFamily="18" charset="2"/>
              </a:rPr>
              <a:t>z</a:t>
            </a:r>
            <a:r>
              <a:rPr lang="en-US" sz="1600" dirty="0"/>
              <a:t>A2</a:t>
            </a:r>
            <a:endParaRPr lang="nl-NL" sz="1600" dirty="0"/>
          </a:p>
        </p:txBody>
      </p:sp>
      <p:sp>
        <p:nvSpPr>
          <p:cNvPr id="54" name="Ovaal 76"/>
          <p:cNvSpPr/>
          <p:nvPr/>
        </p:nvSpPr>
        <p:spPr>
          <a:xfrm>
            <a:off x="6256386" y="519655"/>
            <a:ext cx="667872" cy="731687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Symbol" panose="05050102010706020507" pitchFamily="18" charset="2"/>
              </a:rPr>
              <a:t>zA3</a:t>
            </a:r>
            <a:endParaRPr lang="nl-NL" sz="1600" dirty="0"/>
          </a:p>
        </p:txBody>
      </p:sp>
      <p:sp>
        <p:nvSpPr>
          <p:cNvPr id="55" name="Ovaal 77"/>
          <p:cNvSpPr/>
          <p:nvPr/>
        </p:nvSpPr>
        <p:spPr>
          <a:xfrm>
            <a:off x="8751322" y="519655"/>
            <a:ext cx="667872" cy="731687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Symbol" panose="05050102010706020507" pitchFamily="18" charset="2"/>
              </a:rPr>
              <a:t>z</a:t>
            </a:r>
            <a:r>
              <a:rPr lang="en-US" sz="1600" dirty="0"/>
              <a:t>A4</a:t>
            </a:r>
            <a:endParaRPr lang="nl-NL" sz="1600" dirty="0"/>
          </a:p>
        </p:txBody>
      </p:sp>
      <p:cxnSp>
        <p:nvCxnSpPr>
          <p:cNvPr id="56" name="Rechte verbindingslijn met pijl 78"/>
          <p:cNvCxnSpPr>
            <a:stCxn id="53" idx="4"/>
            <a:endCxn id="44" idx="0"/>
          </p:cNvCxnSpPr>
          <p:nvPr/>
        </p:nvCxnSpPr>
        <p:spPr>
          <a:xfrm>
            <a:off x="4101440" y="1171242"/>
            <a:ext cx="416901" cy="51809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Rechte verbindingslijn met pijl 79"/>
          <p:cNvCxnSpPr>
            <a:stCxn id="54" idx="5"/>
            <a:endCxn id="46" idx="0"/>
          </p:cNvCxnSpPr>
          <p:nvPr/>
        </p:nvCxnSpPr>
        <p:spPr>
          <a:xfrm>
            <a:off x="6826451" y="1144189"/>
            <a:ext cx="326236" cy="54514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Rechte verbindingslijn met pijl 80"/>
          <p:cNvCxnSpPr>
            <a:stCxn id="55" idx="5"/>
            <a:endCxn id="48" idx="0"/>
          </p:cNvCxnSpPr>
          <p:nvPr/>
        </p:nvCxnSpPr>
        <p:spPr>
          <a:xfrm>
            <a:off x="9321387" y="1144189"/>
            <a:ext cx="340201" cy="54514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9" name="Ovaal 88"/>
          <p:cNvSpPr/>
          <p:nvPr/>
        </p:nvSpPr>
        <p:spPr>
          <a:xfrm>
            <a:off x="1668735" y="4462622"/>
            <a:ext cx="667872" cy="731687"/>
          </a:xfrm>
          <a:prstGeom prst="ellips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a1</a:t>
            </a:r>
            <a:endParaRPr lang="nl-NL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60" name="Rechte verbindingslijn met pijl 94"/>
          <p:cNvCxnSpPr>
            <a:stCxn id="59" idx="0"/>
            <a:endCxn id="38" idx="2"/>
          </p:cNvCxnSpPr>
          <p:nvPr/>
        </p:nvCxnSpPr>
        <p:spPr>
          <a:xfrm flipV="1">
            <a:off x="2002671" y="3732132"/>
            <a:ext cx="6769" cy="73049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1" name="Ovaal 91"/>
          <p:cNvSpPr/>
          <p:nvPr/>
        </p:nvSpPr>
        <p:spPr>
          <a:xfrm>
            <a:off x="9348823" y="4462622"/>
            <a:ext cx="667872" cy="731687"/>
          </a:xfrm>
          <a:prstGeom prst="ellips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a4</a:t>
            </a:r>
            <a:endParaRPr lang="nl-NL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62" name="Rechte verbindingslijn met pijl 94"/>
          <p:cNvCxnSpPr>
            <a:stCxn id="61" idx="0"/>
            <a:endCxn id="41" idx="2"/>
          </p:cNvCxnSpPr>
          <p:nvPr/>
        </p:nvCxnSpPr>
        <p:spPr>
          <a:xfrm flipV="1">
            <a:off x="9682759" y="3740439"/>
            <a:ext cx="4810" cy="722183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3" name="Ovaal 91"/>
          <p:cNvSpPr/>
          <p:nvPr/>
        </p:nvSpPr>
        <p:spPr>
          <a:xfrm>
            <a:off x="6844239" y="4456660"/>
            <a:ext cx="667872" cy="731687"/>
          </a:xfrm>
          <a:prstGeom prst="ellips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a3</a:t>
            </a:r>
            <a:endParaRPr lang="nl-NL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64" name="Rechte verbindingslijn met pijl 94"/>
          <p:cNvCxnSpPr>
            <a:stCxn id="63" idx="0"/>
            <a:endCxn id="40" idx="2"/>
          </p:cNvCxnSpPr>
          <p:nvPr/>
        </p:nvCxnSpPr>
        <p:spPr>
          <a:xfrm flipV="1">
            <a:off x="7178175" y="3740439"/>
            <a:ext cx="494" cy="716221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5" name="Ovaal 91"/>
          <p:cNvSpPr/>
          <p:nvPr/>
        </p:nvSpPr>
        <p:spPr>
          <a:xfrm>
            <a:off x="4208298" y="4456660"/>
            <a:ext cx="667872" cy="731687"/>
          </a:xfrm>
          <a:prstGeom prst="ellips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a2</a:t>
            </a:r>
            <a:endParaRPr lang="nl-NL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66" name="Rechte verbindingslijn met pijl 94"/>
          <p:cNvCxnSpPr>
            <a:stCxn id="65" idx="0"/>
            <a:endCxn id="39" idx="2"/>
          </p:cNvCxnSpPr>
          <p:nvPr/>
        </p:nvCxnSpPr>
        <p:spPr>
          <a:xfrm flipV="1">
            <a:off x="4542234" y="3740439"/>
            <a:ext cx="2090" cy="716221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039309" y="24110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513045" y="23960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100797" y="23960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9592706" y="24110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9688549" y="3787709"/>
            <a:ext cx="301686" cy="36933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NL" dirty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1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196640" y="3802674"/>
            <a:ext cx="301686" cy="36933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NL" dirty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1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531219" y="3802674"/>
            <a:ext cx="301686" cy="36933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NL" dirty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1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039309" y="3802674"/>
            <a:ext cx="301686" cy="36933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NL" dirty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1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625592" y="1493644"/>
            <a:ext cx="814647" cy="523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</a:t>
            </a:r>
            <a:r>
              <a:rPr lang="nl-NL" sz="2800" baseline="-25000" dirty="0"/>
              <a:t>A2,1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241376" y="1444193"/>
            <a:ext cx="814647" cy="523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</a:t>
            </a:r>
            <a:r>
              <a:rPr lang="nl-NL" sz="2800" baseline="-25000" dirty="0"/>
              <a:t>A3,2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666960" y="1444193"/>
            <a:ext cx="814647" cy="523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</a:t>
            </a:r>
            <a:r>
              <a:rPr lang="nl-NL" sz="2800" baseline="-25000" dirty="0"/>
              <a:t>A4,3</a:t>
            </a:r>
          </a:p>
        </p:txBody>
      </p:sp>
      <p:cxnSp>
        <p:nvCxnSpPr>
          <p:cNvPr id="5" name="Curved Connector 4"/>
          <p:cNvCxnSpPr>
            <a:stCxn id="42" idx="1"/>
            <a:endCxn id="42" idx="2"/>
          </p:cNvCxnSpPr>
          <p:nvPr/>
        </p:nvCxnSpPr>
        <p:spPr>
          <a:xfrm rot="16200000" flipH="1" flipV="1">
            <a:off x="1595062" y="1876929"/>
            <a:ext cx="258691" cy="97808"/>
          </a:xfrm>
          <a:prstGeom prst="curvedConnector4">
            <a:avLst>
              <a:gd name="adj1" fmla="val -129789"/>
              <a:gd name="adj2" fmla="val 333723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urved Connector 6"/>
          <p:cNvCxnSpPr>
            <a:stCxn id="53" idx="0"/>
            <a:endCxn id="53" idx="2"/>
          </p:cNvCxnSpPr>
          <p:nvPr/>
        </p:nvCxnSpPr>
        <p:spPr>
          <a:xfrm rot="16200000" flipH="1" flipV="1">
            <a:off x="3751550" y="455509"/>
            <a:ext cx="365844" cy="333936"/>
          </a:xfrm>
          <a:prstGeom prst="curvedConnector4">
            <a:avLst>
              <a:gd name="adj1" fmla="val -62486"/>
              <a:gd name="adj2" fmla="val 168456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>
            <a:stCxn id="54" idx="0"/>
            <a:endCxn id="54" idx="2"/>
          </p:cNvCxnSpPr>
          <p:nvPr/>
        </p:nvCxnSpPr>
        <p:spPr>
          <a:xfrm rot="16200000" flipH="1" flipV="1">
            <a:off x="6240432" y="535609"/>
            <a:ext cx="365844" cy="333936"/>
          </a:xfrm>
          <a:prstGeom prst="curvedConnector4">
            <a:avLst>
              <a:gd name="adj1" fmla="val -62486"/>
              <a:gd name="adj2" fmla="val 168456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>
            <a:stCxn id="55" idx="0"/>
            <a:endCxn id="55" idx="2"/>
          </p:cNvCxnSpPr>
          <p:nvPr/>
        </p:nvCxnSpPr>
        <p:spPr>
          <a:xfrm rot="16200000" flipH="1" flipV="1">
            <a:off x="8735368" y="535609"/>
            <a:ext cx="365844" cy="333936"/>
          </a:xfrm>
          <a:prstGeom prst="curvedConnector4">
            <a:avLst>
              <a:gd name="adj1" fmla="val -62486"/>
              <a:gd name="adj2" fmla="val 168456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>
            <a:stCxn id="59" idx="5"/>
            <a:endCxn id="59" idx="6"/>
          </p:cNvCxnSpPr>
          <p:nvPr/>
        </p:nvCxnSpPr>
        <p:spPr>
          <a:xfrm rot="5400000" flipH="1" flipV="1">
            <a:off x="2158358" y="4908907"/>
            <a:ext cx="258690" cy="97808"/>
          </a:xfrm>
          <a:prstGeom prst="curvedConnector4">
            <a:avLst>
              <a:gd name="adj1" fmla="val -129790"/>
              <a:gd name="adj2" fmla="val 333723"/>
            </a:avLst>
          </a:prstGeom>
          <a:ln>
            <a:solidFill>
              <a:schemeClr val="accent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65" idx="5"/>
            <a:endCxn id="65" idx="6"/>
          </p:cNvCxnSpPr>
          <p:nvPr/>
        </p:nvCxnSpPr>
        <p:spPr>
          <a:xfrm rot="5400000" flipH="1" flipV="1">
            <a:off x="4697921" y="4902945"/>
            <a:ext cx="258690" cy="97808"/>
          </a:xfrm>
          <a:prstGeom prst="curvedConnector4">
            <a:avLst>
              <a:gd name="adj1" fmla="val -129790"/>
              <a:gd name="adj2" fmla="val 333723"/>
            </a:avLst>
          </a:prstGeom>
          <a:ln>
            <a:solidFill>
              <a:schemeClr val="accent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>
            <a:stCxn id="63" idx="5"/>
            <a:endCxn id="63" idx="6"/>
          </p:cNvCxnSpPr>
          <p:nvPr/>
        </p:nvCxnSpPr>
        <p:spPr>
          <a:xfrm rot="5400000" flipH="1" flipV="1">
            <a:off x="7333862" y="4902945"/>
            <a:ext cx="258690" cy="97808"/>
          </a:xfrm>
          <a:prstGeom prst="curvedConnector4">
            <a:avLst>
              <a:gd name="adj1" fmla="val -129790"/>
              <a:gd name="adj2" fmla="val 333723"/>
            </a:avLst>
          </a:prstGeom>
          <a:ln>
            <a:solidFill>
              <a:schemeClr val="accent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>
            <a:stCxn id="61" idx="5"/>
            <a:endCxn id="61" idx="6"/>
          </p:cNvCxnSpPr>
          <p:nvPr/>
        </p:nvCxnSpPr>
        <p:spPr>
          <a:xfrm rot="5400000" flipH="1" flipV="1">
            <a:off x="9838446" y="4908907"/>
            <a:ext cx="258690" cy="97808"/>
          </a:xfrm>
          <a:prstGeom prst="curvedConnector4">
            <a:avLst>
              <a:gd name="adj1" fmla="val -129790"/>
              <a:gd name="adj2" fmla="val 333723"/>
            </a:avLst>
          </a:prstGeom>
          <a:ln>
            <a:solidFill>
              <a:schemeClr val="accent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550718" y="5171583"/>
            <a:ext cx="683200" cy="36933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NL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Symbol" panose="05050102010706020507" pitchFamily="18" charset="2"/>
              </a:rPr>
              <a:t>s</a:t>
            </a:r>
            <a:r>
              <a:rPr lang="nl-NL" baseline="3000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nl-NL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a1 </a:t>
            </a:r>
            <a:endParaRPr lang="nl-NL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007527" y="5071997"/>
            <a:ext cx="630301" cy="36933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NL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Symbol" panose="05050102010706020507" pitchFamily="18" charset="2"/>
              </a:rPr>
              <a:t>s</a:t>
            </a:r>
            <a:r>
              <a:rPr lang="nl-NL" baseline="3000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nl-NL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a1</a:t>
            </a:r>
            <a:endParaRPr lang="nl-NL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660544" y="5028473"/>
            <a:ext cx="630301" cy="36933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NL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Symbol" panose="05050102010706020507" pitchFamily="18" charset="2"/>
              </a:rPr>
              <a:t>s</a:t>
            </a:r>
            <a:r>
              <a:rPr lang="nl-NL" baseline="3000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nl-NL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a1</a:t>
            </a:r>
            <a:endParaRPr lang="nl-NL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0209634" y="5036131"/>
            <a:ext cx="630301" cy="36933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NL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Symbol" panose="05050102010706020507" pitchFamily="18" charset="2"/>
              </a:rPr>
              <a:t>s</a:t>
            </a:r>
            <a:r>
              <a:rPr lang="nl-NL" baseline="3000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nl-NL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a1</a:t>
            </a:r>
            <a:endParaRPr lang="nl-NL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887547" y="1144189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>
                <a:latin typeface="Symbol" panose="05050102010706020507" pitchFamily="18" charset="2"/>
              </a:rPr>
              <a:t>s</a:t>
            </a:r>
            <a:r>
              <a:rPr lang="nl-NL" baseline="30000" smtClean="0"/>
              <a:t>2</a:t>
            </a:r>
            <a:r>
              <a:rPr lang="nl-NL" smtClean="0"/>
              <a:t>A1</a:t>
            </a:r>
            <a:endParaRPr lang="nl-NL"/>
          </a:p>
        </p:txBody>
      </p:sp>
      <p:sp>
        <p:nvSpPr>
          <p:cNvPr id="83" name="TextBox 82"/>
          <p:cNvSpPr txBox="1"/>
          <p:nvPr/>
        </p:nvSpPr>
        <p:spPr>
          <a:xfrm>
            <a:off x="2829426" y="270615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mtClean="0">
                <a:latin typeface="Symbol" panose="05050102010706020507" pitchFamily="18" charset="2"/>
              </a:rPr>
              <a:t>s</a:t>
            </a:r>
            <a:r>
              <a:rPr lang="nl-NL" baseline="30000" smtClean="0"/>
              <a:t>2</a:t>
            </a:r>
            <a:r>
              <a:rPr lang="en-US">
                <a:latin typeface="Symbol" panose="05050102010706020507" pitchFamily="18" charset="2"/>
              </a:rPr>
              <a:t>z</a:t>
            </a:r>
            <a:r>
              <a:rPr lang="en-US"/>
              <a:t>A2</a:t>
            </a:r>
            <a:endParaRPr lang="nl-NL" dirty="0"/>
          </a:p>
        </p:txBody>
      </p:sp>
      <p:sp>
        <p:nvSpPr>
          <p:cNvPr id="84" name="TextBox 83"/>
          <p:cNvSpPr txBox="1"/>
          <p:nvPr/>
        </p:nvSpPr>
        <p:spPr>
          <a:xfrm>
            <a:off x="5316796" y="254889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mtClean="0">
                <a:latin typeface="Symbol" panose="05050102010706020507" pitchFamily="18" charset="2"/>
              </a:rPr>
              <a:t>s</a:t>
            </a:r>
            <a:r>
              <a:rPr lang="nl-NL" baseline="30000" smtClean="0"/>
              <a:t>2</a:t>
            </a:r>
            <a:r>
              <a:rPr lang="en-US" smtClean="0">
                <a:latin typeface="Symbol" panose="05050102010706020507" pitchFamily="18" charset="2"/>
              </a:rPr>
              <a:t>z</a:t>
            </a:r>
            <a:r>
              <a:rPr lang="en-US" smtClean="0"/>
              <a:t>A3</a:t>
            </a:r>
            <a:endParaRPr lang="nl-NL" dirty="0"/>
          </a:p>
        </p:txBody>
      </p:sp>
      <p:sp>
        <p:nvSpPr>
          <p:cNvPr id="85" name="TextBox 84"/>
          <p:cNvSpPr txBox="1"/>
          <p:nvPr/>
        </p:nvSpPr>
        <p:spPr>
          <a:xfrm>
            <a:off x="7761982" y="253525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mtClean="0">
                <a:latin typeface="Symbol" panose="05050102010706020507" pitchFamily="18" charset="2"/>
              </a:rPr>
              <a:t>s</a:t>
            </a:r>
            <a:r>
              <a:rPr lang="nl-NL" baseline="30000" smtClean="0"/>
              <a:t>2</a:t>
            </a:r>
            <a:r>
              <a:rPr lang="en-US" smtClean="0">
                <a:latin typeface="Symbol" panose="05050102010706020507" pitchFamily="18" charset="2"/>
              </a:rPr>
              <a:t>z</a:t>
            </a:r>
            <a:r>
              <a:rPr lang="en-US" smtClean="0"/>
              <a:t>A4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962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724089" y="6244893"/>
            <a:ext cx="2839822" cy="588038"/>
          </a:xfrm>
        </p:spPr>
        <p:txBody>
          <a:bodyPr/>
          <a:lstStyle/>
          <a:p>
            <a:fld id="{A9096D49-DAE3-40DE-93E0-41688E0A5016}" type="slidenum">
              <a:rPr lang="nl-NL" smtClean="0"/>
              <a:t>8</a:t>
            </a:fld>
            <a:endParaRPr lang="nl-NL"/>
          </a:p>
        </p:txBody>
      </p:sp>
      <p:sp>
        <p:nvSpPr>
          <p:cNvPr id="38" name="Rechthoek 5"/>
          <p:cNvSpPr/>
          <p:nvPr/>
        </p:nvSpPr>
        <p:spPr>
          <a:xfrm>
            <a:off x="1675504" y="3000445"/>
            <a:ext cx="667872" cy="731687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IQ1</a:t>
            </a:r>
            <a:endParaRPr lang="nl-NL" dirty="0"/>
          </a:p>
        </p:txBody>
      </p:sp>
      <p:sp>
        <p:nvSpPr>
          <p:cNvPr id="39" name="Rechthoek 14"/>
          <p:cNvSpPr/>
          <p:nvPr/>
        </p:nvSpPr>
        <p:spPr>
          <a:xfrm>
            <a:off x="4210388" y="3008752"/>
            <a:ext cx="667872" cy="731687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IQ</a:t>
            </a:r>
            <a:r>
              <a:rPr lang="en-US" smtClean="0"/>
              <a:t>2</a:t>
            </a:r>
            <a:endParaRPr lang="nl-NL" dirty="0"/>
          </a:p>
        </p:txBody>
      </p:sp>
      <p:sp>
        <p:nvSpPr>
          <p:cNvPr id="40" name="Rechthoek 23"/>
          <p:cNvSpPr/>
          <p:nvPr/>
        </p:nvSpPr>
        <p:spPr>
          <a:xfrm>
            <a:off x="6844732" y="3008752"/>
            <a:ext cx="667872" cy="731687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IQ</a:t>
            </a:r>
            <a:r>
              <a:rPr lang="en-US" smtClean="0"/>
              <a:t>3</a:t>
            </a:r>
            <a:endParaRPr lang="nl-NL" dirty="0"/>
          </a:p>
        </p:txBody>
      </p:sp>
      <p:sp>
        <p:nvSpPr>
          <p:cNvPr id="41" name="Rechthoek 32"/>
          <p:cNvSpPr/>
          <p:nvPr/>
        </p:nvSpPr>
        <p:spPr>
          <a:xfrm>
            <a:off x="9353633" y="3008752"/>
            <a:ext cx="667872" cy="731687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IQ</a:t>
            </a:r>
            <a:r>
              <a:rPr lang="en-US" smtClean="0"/>
              <a:t>4</a:t>
            </a:r>
            <a:endParaRPr lang="nl-NL" dirty="0"/>
          </a:p>
        </p:txBody>
      </p:sp>
      <p:sp>
        <p:nvSpPr>
          <p:cNvPr id="42" name="Ovaal 50"/>
          <p:cNvSpPr/>
          <p:nvPr/>
        </p:nvSpPr>
        <p:spPr>
          <a:xfrm>
            <a:off x="1675504" y="1689335"/>
            <a:ext cx="667872" cy="731687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C1</a:t>
            </a:r>
            <a:endParaRPr lang="nl-NL" dirty="0"/>
          </a:p>
        </p:txBody>
      </p:sp>
      <p:cxnSp>
        <p:nvCxnSpPr>
          <p:cNvPr id="43" name="Rechte verbindingslijn met pijl 51"/>
          <p:cNvCxnSpPr>
            <a:stCxn id="42" idx="4"/>
            <a:endCxn id="38" idx="0"/>
          </p:cNvCxnSpPr>
          <p:nvPr/>
        </p:nvCxnSpPr>
        <p:spPr>
          <a:xfrm>
            <a:off x="2009440" y="2421022"/>
            <a:ext cx="0" cy="57942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4" name="Ovaal 52"/>
          <p:cNvSpPr/>
          <p:nvPr/>
        </p:nvSpPr>
        <p:spPr>
          <a:xfrm>
            <a:off x="4184405" y="1689335"/>
            <a:ext cx="667872" cy="731687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C2</a:t>
            </a:r>
            <a:endParaRPr lang="nl-NL" dirty="0"/>
          </a:p>
        </p:txBody>
      </p:sp>
      <p:cxnSp>
        <p:nvCxnSpPr>
          <p:cNvPr id="45" name="Rechte verbindingslijn met pijl 53"/>
          <p:cNvCxnSpPr>
            <a:stCxn id="44" idx="4"/>
          </p:cNvCxnSpPr>
          <p:nvPr/>
        </p:nvCxnSpPr>
        <p:spPr>
          <a:xfrm>
            <a:off x="4518341" y="2421022"/>
            <a:ext cx="1" cy="6288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6" name="Ovaal 54"/>
          <p:cNvSpPr/>
          <p:nvPr/>
        </p:nvSpPr>
        <p:spPr>
          <a:xfrm>
            <a:off x="6818751" y="1689335"/>
            <a:ext cx="667872" cy="731687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C3</a:t>
            </a:r>
            <a:endParaRPr lang="nl-NL" dirty="0"/>
          </a:p>
        </p:txBody>
      </p:sp>
      <p:cxnSp>
        <p:nvCxnSpPr>
          <p:cNvPr id="47" name="Rechte verbindingslijn met pijl 55"/>
          <p:cNvCxnSpPr>
            <a:stCxn id="46" idx="4"/>
          </p:cNvCxnSpPr>
          <p:nvPr/>
        </p:nvCxnSpPr>
        <p:spPr>
          <a:xfrm>
            <a:off x="7152687" y="2421022"/>
            <a:ext cx="1" cy="6288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8" name="Ovaal 56"/>
          <p:cNvSpPr/>
          <p:nvPr/>
        </p:nvSpPr>
        <p:spPr>
          <a:xfrm>
            <a:off x="9327652" y="1689335"/>
            <a:ext cx="667872" cy="731687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C4</a:t>
            </a:r>
            <a:endParaRPr lang="nl-NL" dirty="0"/>
          </a:p>
        </p:txBody>
      </p:sp>
      <p:cxnSp>
        <p:nvCxnSpPr>
          <p:cNvPr id="49" name="Rechte verbindingslijn met pijl 57"/>
          <p:cNvCxnSpPr>
            <a:stCxn id="48" idx="4"/>
          </p:cNvCxnSpPr>
          <p:nvPr/>
        </p:nvCxnSpPr>
        <p:spPr>
          <a:xfrm>
            <a:off x="9661588" y="2421022"/>
            <a:ext cx="1" cy="6288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Rechte verbindingslijn met pijl 58"/>
          <p:cNvCxnSpPr>
            <a:stCxn id="42" idx="6"/>
            <a:endCxn id="44" idx="2"/>
          </p:cNvCxnSpPr>
          <p:nvPr/>
        </p:nvCxnSpPr>
        <p:spPr>
          <a:xfrm>
            <a:off x="2343376" y="2055178"/>
            <a:ext cx="1841029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Rechte verbindingslijn met pijl 59"/>
          <p:cNvCxnSpPr>
            <a:stCxn id="44" idx="6"/>
            <a:endCxn id="46" idx="2"/>
          </p:cNvCxnSpPr>
          <p:nvPr/>
        </p:nvCxnSpPr>
        <p:spPr>
          <a:xfrm>
            <a:off x="4852277" y="2055178"/>
            <a:ext cx="196647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Rechte verbindingslijn met pijl 60"/>
          <p:cNvCxnSpPr>
            <a:stCxn id="46" idx="6"/>
            <a:endCxn id="48" idx="2"/>
          </p:cNvCxnSpPr>
          <p:nvPr/>
        </p:nvCxnSpPr>
        <p:spPr>
          <a:xfrm>
            <a:off x="7486623" y="2055178"/>
            <a:ext cx="1841029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3" name="Ovaal 75"/>
          <p:cNvSpPr/>
          <p:nvPr/>
        </p:nvSpPr>
        <p:spPr>
          <a:xfrm>
            <a:off x="3767504" y="439555"/>
            <a:ext cx="667872" cy="731687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smtClean="0">
                <a:latin typeface="Symbol" panose="05050102010706020507" pitchFamily="18" charset="2"/>
              </a:rPr>
              <a:t>z</a:t>
            </a:r>
            <a:r>
              <a:rPr lang="en-US" sz="1600" smtClean="0"/>
              <a:t>C2</a:t>
            </a:r>
            <a:endParaRPr lang="nl-NL" sz="1600" dirty="0"/>
          </a:p>
        </p:txBody>
      </p:sp>
      <p:sp>
        <p:nvSpPr>
          <p:cNvPr id="54" name="Ovaal 76"/>
          <p:cNvSpPr/>
          <p:nvPr/>
        </p:nvSpPr>
        <p:spPr>
          <a:xfrm>
            <a:off x="6256386" y="519655"/>
            <a:ext cx="667872" cy="731687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smtClean="0">
                <a:latin typeface="Symbol" panose="05050102010706020507" pitchFamily="18" charset="2"/>
              </a:rPr>
              <a:t>zC3</a:t>
            </a:r>
            <a:endParaRPr lang="nl-NL" sz="1600" dirty="0"/>
          </a:p>
        </p:txBody>
      </p:sp>
      <p:sp>
        <p:nvSpPr>
          <p:cNvPr id="55" name="Ovaal 77"/>
          <p:cNvSpPr/>
          <p:nvPr/>
        </p:nvSpPr>
        <p:spPr>
          <a:xfrm>
            <a:off x="8751322" y="519655"/>
            <a:ext cx="667872" cy="731687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smtClean="0">
                <a:latin typeface="Symbol" panose="05050102010706020507" pitchFamily="18" charset="2"/>
              </a:rPr>
              <a:t>z</a:t>
            </a:r>
            <a:r>
              <a:rPr lang="en-US" sz="1600" smtClean="0"/>
              <a:t>C4</a:t>
            </a:r>
            <a:endParaRPr lang="nl-NL" sz="1600" dirty="0"/>
          </a:p>
        </p:txBody>
      </p:sp>
      <p:cxnSp>
        <p:nvCxnSpPr>
          <p:cNvPr id="56" name="Rechte verbindingslijn met pijl 78"/>
          <p:cNvCxnSpPr>
            <a:stCxn id="53" idx="4"/>
            <a:endCxn id="44" idx="0"/>
          </p:cNvCxnSpPr>
          <p:nvPr/>
        </p:nvCxnSpPr>
        <p:spPr>
          <a:xfrm>
            <a:off x="4101440" y="1171242"/>
            <a:ext cx="416901" cy="51809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Rechte verbindingslijn met pijl 79"/>
          <p:cNvCxnSpPr>
            <a:stCxn id="54" idx="5"/>
            <a:endCxn id="46" idx="0"/>
          </p:cNvCxnSpPr>
          <p:nvPr/>
        </p:nvCxnSpPr>
        <p:spPr>
          <a:xfrm>
            <a:off x="6826451" y="1144189"/>
            <a:ext cx="326236" cy="54514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Rechte verbindingslijn met pijl 80"/>
          <p:cNvCxnSpPr>
            <a:stCxn id="55" idx="5"/>
            <a:endCxn id="48" idx="0"/>
          </p:cNvCxnSpPr>
          <p:nvPr/>
        </p:nvCxnSpPr>
        <p:spPr>
          <a:xfrm>
            <a:off x="9321387" y="1144189"/>
            <a:ext cx="340201" cy="54514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9" name="Ovaal 88"/>
          <p:cNvSpPr/>
          <p:nvPr/>
        </p:nvSpPr>
        <p:spPr>
          <a:xfrm>
            <a:off x="1668735" y="4462622"/>
            <a:ext cx="667872" cy="731687"/>
          </a:xfrm>
          <a:prstGeom prst="ellips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c1</a:t>
            </a:r>
            <a:endParaRPr lang="nl-N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60" name="Rechte verbindingslijn met pijl 94"/>
          <p:cNvCxnSpPr>
            <a:stCxn id="59" idx="0"/>
            <a:endCxn id="38" idx="2"/>
          </p:cNvCxnSpPr>
          <p:nvPr/>
        </p:nvCxnSpPr>
        <p:spPr>
          <a:xfrm flipV="1">
            <a:off x="2002671" y="3732132"/>
            <a:ext cx="6769" cy="730490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1" name="Ovaal 91"/>
          <p:cNvSpPr/>
          <p:nvPr/>
        </p:nvSpPr>
        <p:spPr>
          <a:xfrm>
            <a:off x="9348823" y="4462622"/>
            <a:ext cx="667872" cy="731687"/>
          </a:xfrm>
          <a:prstGeom prst="ellips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c4</a:t>
            </a:r>
            <a:endParaRPr lang="nl-N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62" name="Rechte verbindingslijn met pijl 94"/>
          <p:cNvCxnSpPr>
            <a:stCxn id="61" idx="0"/>
            <a:endCxn id="41" idx="2"/>
          </p:cNvCxnSpPr>
          <p:nvPr/>
        </p:nvCxnSpPr>
        <p:spPr>
          <a:xfrm flipV="1">
            <a:off x="9682759" y="3740439"/>
            <a:ext cx="4810" cy="722183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3" name="Ovaal 91"/>
          <p:cNvSpPr/>
          <p:nvPr/>
        </p:nvSpPr>
        <p:spPr>
          <a:xfrm>
            <a:off x="6844239" y="4456660"/>
            <a:ext cx="667872" cy="731687"/>
          </a:xfrm>
          <a:prstGeom prst="ellips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c3</a:t>
            </a:r>
            <a:endParaRPr lang="nl-N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64" name="Rechte verbindingslijn met pijl 94"/>
          <p:cNvCxnSpPr>
            <a:stCxn id="63" idx="0"/>
            <a:endCxn id="40" idx="2"/>
          </p:cNvCxnSpPr>
          <p:nvPr/>
        </p:nvCxnSpPr>
        <p:spPr>
          <a:xfrm flipV="1">
            <a:off x="7178175" y="3740439"/>
            <a:ext cx="494" cy="716221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5" name="Ovaal 91"/>
          <p:cNvSpPr/>
          <p:nvPr/>
        </p:nvSpPr>
        <p:spPr>
          <a:xfrm>
            <a:off x="4208298" y="4456660"/>
            <a:ext cx="667872" cy="731687"/>
          </a:xfrm>
          <a:prstGeom prst="ellips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c2</a:t>
            </a:r>
            <a:endParaRPr lang="nl-N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66" name="Rechte verbindingslijn met pijl 94"/>
          <p:cNvCxnSpPr>
            <a:stCxn id="65" idx="0"/>
            <a:endCxn id="39" idx="2"/>
          </p:cNvCxnSpPr>
          <p:nvPr/>
        </p:nvCxnSpPr>
        <p:spPr>
          <a:xfrm flipV="1">
            <a:off x="4542234" y="3740439"/>
            <a:ext cx="2090" cy="716221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039309" y="24110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513045" y="23960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100797" y="23960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9592706" y="24110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9688549" y="3787709"/>
            <a:ext cx="301686" cy="369332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196640" y="3802674"/>
            <a:ext cx="301686" cy="369332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531219" y="3802674"/>
            <a:ext cx="301686" cy="369332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039309" y="3802674"/>
            <a:ext cx="301686" cy="369332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625592" y="1493644"/>
            <a:ext cx="814647" cy="523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smtClean="0"/>
              <a:t>b</a:t>
            </a:r>
            <a:r>
              <a:rPr lang="nl-NL" sz="2800" baseline="-25000" smtClean="0"/>
              <a:t>C2,1</a:t>
            </a:r>
            <a:endParaRPr lang="nl-NL" sz="2800" baseline="-25000" dirty="0"/>
          </a:p>
        </p:txBody>
      </p:sp>
      <p:sp>
        <p:nvSpPr>
          <p:cNvPr id="76" name="TextBox 75"/>
          <p:cNvSpPr txBox="1"/>
          <p:nvPr/>
        </p:nvSpPr>
        <p:spPr>
          <a:xfrm>
            <a:off x="5241376" y="1444193"/>
            <a:ext cx="814647" cy="523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smtClean="0"/>
              <a:t>b</a:t>
            </a:r>
            <a:r>
              <a:rPr lang="nl-NL" sz="2800" baseline="-25000" smtClean="0"/>
              <a:t>C3,2</a:t>
            </a:r>
            <a:endParaRPr lang="nl-NL" sz="2800" baseline="-25000" dirty="0"/>
          </a:p>
        </p:txBody>
      </p:sp>
      <p:sp>
        <p:nvSpPr>
          <p:cNvPr id="77" name="TextBox 76"/>
          <p:cNvSpPr txBox="1"/>
          <p:nvPr/>
        </p:nvSpPr>
        <p:spPr>
          <a:xfrm>
            <a:off x="7666960" y="1444193"/>
            <a:ext cx="814647" cy="523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smtClean="0"/>
              <a:t>b</a:t>
            </a:r>
            <a:r>
              <a:rPr lang="nl-NL" sz="2800" baseline="-25000" smtClean="0"/>
              <a:t>C4,3</a:t>
            </a:r>
            <a:endParaRPr lang="nl-NL" sz="2800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375927" y="5773732"/>
            <a:ext cx="63015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/>
              <a:t>The </a:t>
            </a:r>
            <a:r>
              <a:rPr lang="nl-NL" sz="3200"/>
              <a:t>genetic </a:t>
            </a:r>
            <a:r>
              <a:rPr lang="nl-NL" sz="3200" smtClean="0"/>
              <a:t>C simplex 8 parameters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410424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724089" y="6244893"/>
            <a:ext cx="2839822" cy="588038"/>
          </a:xfrm>
        </p:spPr>
        <p:txBody>
          <a:bodyPr/>
          <a:lstStyle/>
          <a:p>
            <a:fld id="{A9096D49-DAE3-40DE-93E0-41688E0A5016}" type="slidenum">
              <a:rPr lang="nl-NL" smtClean="0"/>
              <a:t>9</a:t>
            </a:fld>
            <a:endParaRPr lang="nl-NL"/>
          </a:p>
        </p:txBody>
      </p:sp>
      <p:sp>
        <p:nvSpPr>
          <p:cNvPr id="38" name="Rechthoek 5"/>
          <p:cNvSpPr/>
          <p:nvPr/>
        </p:nvSpPr>
        <p:spPr>
          <a:xfrm>
            <a:off x="1675504" y="3000445"/>
            <a:ext cx="667872" cy="731687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IQ1</a:t>
            </a:r>
            <a:endParaRPr lang="nl-NL" dirty="0"/>
          </a:p>
        </p:txBody>
      </p:sp>
      <p:sp>
        <p:nvSpPr>
          <p:cNvPr id="39" name="Rechthoek 14"/>
          <p:cNvSpPr/>
          <p:nvPr/>
        </p:nvSpPr>
        <p:spPr>
          <a:xfrm>
            <a:off x="4210388" y="3008752"/>
            <a:ext cx="667872" cy="731687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IQ2</a:t>
            </a:r>
            <a:endParaRPr lang="nl-NL" dirty="0"/>
          </a:p>
        </p:txBody>
      </p:sp>
      <p:sp>
        <p:nvSpPr>
          <p:cNvPr id="40" name="Rechthoek 23"/>
          <p:cNvSpPr/>
          <p:nvPr/>
        </p:nvSpPr>
        <p:spPr>
          <a:xfrm>
            <a:off x="6844732" y="3008752"/>
            <a:ext cx="667872" cy="731687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IQ3</a:t>
            </a:r>
            <a:endParaRPr lang="nl-NL" dirty="0"/>
          </a:p>
        </p:txBody>
      </p:sp>
      <p:sp>
        <p:nvSpPr>
          <p:cNvPr id="41" name="Rechthoek 32"/>
          <p:cNvSpPr/>
          <p:nvPr/>
        </p:nvSpPr>
        <p:spPr>
          <a:xfrm>
            <a:off x="9353633" y="3008752"/>
            <a:ext cx="667872" cy="731687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IQ4</a:t>
            </a:r>
            <a:endParaRPr lang="nl-NL" dirty="0"/>
          </a:p>
        </p:txBody>
      </p:sp>
      <p:sp>
        <p:nvSpPr>
          <p:cNvPr id="42" name="Ovaal 50"/>
          <p:cNvSpPr/>
          <p:nvPr/>
        </p:nvSpPr>
        <p:spPr>
          <a:xfrm>
            <a:off x="1675504" y="1689335"/>
            <a:ext cx="667872" cy="731687"/>
          </a:xfrm>
          <a:prstGeom prst="ellips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E1</a:t>
            </a:r>
            <a:endParaRPr lang="nl-NL" dirty="0"/>
          </a:p>
        </p:txBody>
      </p:sp>
      <p:cxnSp>
        <p:nvCxnSpPr>
          <p:cNvPr id="43" name="Rechte verbindingslijn met pijl 51"/>
          <p:cNvCxnSpPr>
            <a:stCxn id="42" idx="4"/>
            <a:endCxn id="38" idx="0"/>
          </p:cNvCxnSpPr>
          <p:nvPr/>
        </p:nvCxnSpPr>
        <p:spPr>
          <a:xfrm>
            <a:off x="2009440" y="2421022"/>
            <a:ext cx="0" cy="579423"/>
          </a:xfrm>
          <a:prstGeom prst="straightConnector1">
            <a:avLst/>
          </a:prstGeom>
          <a:ln w="28575">
            <a:solidFill>
              <a:schemeClr val="bg1">
                <a:lumMod val="9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4" name="Ovaal 52"/>
          <p:cNvSpPr/>
          <p:nvPr/>
        </p:nvSpPr>
        <p:spPr>
          <a:xfrm>
            <a:off x="4184405" y="1689335"/>
            <a:ext cx="667872" cy="731687"/>
          </a:xfrm>
          <a:prstGeom prst="ellips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E2</a:t>
            </a:r>
            <a:endParaRPr lang="nl-NL" dirty="0"/>
          </a:p>
        </p:txBody>
      </p:sp>
      <p:cxnSp>
        <p:nvCxnSpPr>
          <p:cNvPr id="45" name="Rechte verbindingslijn met pijl 53"/>
          <p:cNvCxnSpPr>
            <a:stCxn id="44" idx="4"/>
          </p:cNvCxnSpPr>
          <p:nvPr/>
        </p:nvCxnSpPr>
        <p:spPr>
          <a:xfrm>
            <a:off x="4518341" y="2421022"/>
            <a:ext cx="1" cy="628866"/>
          </a:xfrm>
          <a:prstGeom prst="straightConnector1">
            <a:avLst/>
          </a:prstGeom>
          <a:ln w="28575">
            <a:solidFill>
              <a:schemeClr val="bg1">
                <a:lumMod val="9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6" name="Ovaal 54"/>
          <p:cNvSpPr/>
          <p:nvPr/>
        </p:nvSpPr>
        <p:spPr>
          <a:xfrm>
            <a:off x="6818751" y="1689335"/>
            <a:ext cx="667872" cy="731687"/>
          </a:xfrm>
          <a:prstGeom prst="ellips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E3</a:t>
            </a:r>
            <a:endParaRPr lang="nl-NL" dirty="0"/>
          </a:p>
        </p:txBody>
      </p:sp>
      <p:cxnSp>
        <p:nvCxnSpPr>
          <p:cNvPr id="47" name="Rechte verbindingslijn met pijl 55"/>
          <p:cNvCxnSpPr>
            <a:stCxn id="46" idx="4"/>
          </p:cNvCxnSpPr>
          <p:nvPr/>
        </p:nvCxnSpPr>
        <p:spPr>
          <a:xfrm>
            <a:off x="7152687" y="2421022"/>
            <a:ext cx="1" cy="628866"/>
          </a:xfrm>
          <a:prstGeom prst="straightConnector1">
            <a:avLst/>
          </a:prstGeom>
          <a:ln w="28575">
            <a:solidFill>
              <a:schemeClr val="bg1">
                <a:lumMod val="9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8" name="Ovaal 56"/>
          <p:cNvSpPr/>
          <p:nvPr/>
        </p:nvSpPr>
        <p:spPr>
          <a:xfrm>
            <a:off x="9327652" y="1689335"/>
            <a:ext cx="667872" cy="731687"/>
          </a:xfrm>
          <a:prstGeom prst="ellips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E4</a:t>
            </a:r>
            <a:endParaRPr lang="nl-NL" dirty="0"/>
          </a:p>
        </p:txBody>
      </p:sp>
      <p:cxnSp>
        <p:nvCxnSpPr>
          <p:cNvPr id="49" name="Rechte verbindingslijn met pijl 57"/>
          <p:cNvCxnSpPr>
            <a:stCxn id="48" idx="4"/>
          </p:cNvCxnSpPr>
          <p:nvPr/>
        </p:nvCxnSpPr>
        <p:spPr>
          <a:xfrm>
            <a:off x="9661588" y="2421022"/>
            <a:ext cx="1" cy="628866"/>
          </a:xfrm>
          <a:prstGeom prst="straightConnector1">
            <a:avLst/>
          </a:prstGeom>
          <a:ln w="28575">
            <a:solidFill>
              <a:schemeClr val="bg1">
                <a:lumMod val="9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Rechte verbindingslijn met pijl 58"/>
          <p:cNvCxnSpPr>
            <a:stCxn id="42" idx="6"/>
            <a:endCxn id="44" idx="2"/>
          </p:cNvCxnSpPr>
          <p:nvPr/>
        </p:nvCxnSpPr>
        <p:spPr>
          <a:xfrm>
            <a:off x="2343376" y="2055178"/>
            <a:ext cx="1841029" cy="0"/>
          </a:xfrm>
          <a:prstGeom prst="straightConnector1">
            <a:avLst/>
          </a:prstGeom>
          <a:ln w="28575">
            <a:solidFill>
              <a:schemeClr val="bg1">
                <a:lumMod val="9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Rechte verbindingslijn met pijl 59"/>
          <p:cNvCxnSpPr>
            <a:stCxn id="44" idx="6"/>
            <a:endCxn id="46" idx="2"/>
          </p:cNvCxnSpPr>
          <p:nvPr/>
        </p:nvCxnSpPr>
        <p:spPr>
          <a:xfrm>
            <a:off x="4852277" y="2055178"/>
            <a:ext cx="1966474" cy="0"/>
          </a:xfrm>
          <a:prstGeom prst="straightConnector1">
            <a:avLst/>
          </a:prstGeom>
          <a:ln w="28575">
            <a:solidFill>
              <a:schemeClr val="bg1">
                <a:lumMod val="9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Rechte verbindingslijn met pijl 60"/>
          <p:cNvCxnSpPr>
            <a:stCxn id="46" idx="6"/>
            <a:endCxn id="48" idx="2"/>
          </p:cNvCxnSpPr>
          <p:nvPr/>
        </p:nvCxnSpPr>
        <p:spPr>
          <a:xfrm>
            <a:off x="7486623" y="2055178"/>
            <a:ext cx="1841029" cy="0"/>
          </a:xfrm>
          <a:prstGeom prst="straightConnector1">
            <a:avLst/>
          </a:prstGeom>
          <a:ln w="28575">
            <a:solidFill>
              <a:schemeClr val="bg1">
                <a:lumMod val="9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3" name="Ovaal 75"/>
          <p:cNvSpPr/>
          <p:nvPr/>
        </p:nvSpPr>
        <p:spPr>
          <a:xfrm>
            <a:off x="3767504" y="439555"/>
            <a:ext cx="667872" cy="731687"/>
          </a:xfrm>
          <a:prstGeom prst="ellips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smtClean="0">
                <a:latin typeface="Symbol" panose="05050102010706020507" pitchFamily="18" charset="2"/>
              </a:rPr>
              <a:t>z</a:t>
            </a:r>
            <a:r>
              <a:rPr lang="en-US" sz="1600" smtClean="0"/>
              <a:t>E2</a:t>
            </a:r>
            <a:endParaRPr lang="nl-NL" sz="1600" dirty="0"/>
          </a:p>
        </p:txBody>
      </p:sp>
      <p:sp>
        <p:nvSpPr>
          <p:cNvPr id="54" name="Ovaal 76"/>
          <p:cNvSpPr/>
          <p:nvPr/>
        </p:nvSpPr>
        <p:spPr>
          <a:xfrm>
            <a:off x="6256386" y="519655"/>
            <a:ext cx="667872" cy="731687"/>
          </a:xfrm>
          <a:prstGeom prst="ellips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smtClean="0">
                <a:latin typeface="Symbol" panose="05050102010706020507" pitchFamily="18" charset="2"/>
              </a:rPr>
              <a:t>zE3</a:t>
            </a:r>
            <a:endParaRPr lang="nl-NL" sz="1600" dirty="0"/>
          </a:p>
        </p:txBody>
      </p:sp>
      <p:sp>
        <p:nvSpPr>
          <p:cNvPr id="55" name="Ovaal 77"/>
          <p:cNvSpPr/>
          <p:nvPr/>
        </p:nvSpPr>
        <p:spPr>
          <a:xfrm>
            <a:off x="8751322" y="519655"/>
            <a:ext cx="667872" cy="731687"/>
          </a:xfrm>
          <a:prstGeom prst="ellips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smtClean="0">
                <a:latin typeface="Symbol" panose="05050102010706020507" pitchFamily="18" charset="2"/>
              </a:rPr>
              <a:t>z</a:t>
            </a:r>
            <a:r>
              <a:rPr lang="en-US" sz="1600" smtClean="0"/>
              <a:t>E4</a:t>
            </a:r>
            <a:endParaRPr lang="nl-NL" sz="1600" dirty="0"/>
          </a:p>
        </p:txBody>
      </p:sp>
      <p:cxnSp>
        <p:nvCxnSpPr>
          <p:cNvPr id="56" name="Rechte verbindingslijn met pijl 78"/>
          <p:cNvCxnSpPr>
            <a:stCxn id="53" idx="4"/>
            <a:endCxn id="44" idx="0"/>
          </p:cNvCxnSpPr>
          <p:nvPr/>
        </p:nvCxnSpPr>
        <p:spPr>
          <a:xfrm>
            <a:off x="4101440" y="1171242"/>
            <a:ext cx="416901" cy="518093"/>
          </a:xfrm>
          <a:prstGeom prst="straightConnector1">
            <a:avLst/>
          </a:prstGeom>
          <a:ln w="28575">
            <a:solidFill>
              <a:schemeClr val="bg1">
                <a:lumMod val="9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Rechte verbindingslijn met pijl 79"/>
          <p:cNvCxnSpPr>
            <a:stCxn id="54" idx="5"/>
            <a:endCxn id="46" idx="0"/>
          </p:cNvCxnSpPr>
          <p:nvPr/>
        </p:nvCxnSpPr>
        <p:spPr>
          <a:xfrm>
            <a:off x="6826451" y="1144189"/>
            <a:ext cx="326236" cy="545146"/>
          </a:xfrm>
          <a:prstGeom prst="straightConnector1">
            <a:avLst/>
          </a:prstGeom>
          <a:ln w="28575">
            <a:solidFill>
              <a:schemeClr val="bg1">
                <a:lumMod val="9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Rechte verbindingslijn met pijl 80"/>
          <p:cNvCxnSpPr>
            <a:stCxn id="55" idx="5"/>
            <a:endCxn id="48" idx="0"/>
          </p:cNvCxnSpPr>
          <p:nvPr/>
        </p:nvCxnSpPr>
        <p:spPr>
          <a:xfrm>
            <a:off x="9321387" y="1144189"/>
            <a:ext cx="340201" cy="545146"/>
          </a:xfrm>
          <a:prstGeom prst="straightConnector1">
            <a:avLst/>
          </a:prstGeom>
          <a:ln w="28575">
            <a:solidFill>
              <a:schemeClr val="bg1">
                <a:lumMod val="9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9" name="Ovaal 88"/>
          <p:cNvSpPr/>
          <p:nvPr/>
        </p:nvSpPr>
        <p:spPr>
          <a:xfrm>
            <a:off x="1668735" y="4462622"/>
            <a:ext cx="667872" cy="731687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e1</a:t>
            </a:r>
            <a:endParaRPr lang="nl-NL" dirty="0"/>
          </a:p>
        </p:txBody>
      </p:sp>
      <p:cxnSp>
        <p:nvCxnSpPr>
          <p:cNvPr id="60" name="Rechte verbindingslijn met pijl 94"/>
          <p:cNvCxnSpPr>
            <a:stCxn id="59" idx="0"/>
            <a:endCxn id="38" idx="2"/>
          </p:cNvCxnSpPr>
          <p:nvPr/>
        </p:nvCxnSpPr>
        <p:spPr>
          <a:xfrm flipV="1">
            <a:off x="2002671" y="3732132"/>
            <a:ext cx="6769" cy="7304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1" name="Ovaal 91"/>
          <p:cNvSpPr/>
          <p:nvPr/>
        </p:nvSpPr>
        <p:spPr>
          <a:xfrm>
            <a:off x="9348823" y="4462622"/>
            <a:ext cx="667872" cy="731687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e4</a:t>
            </a:r>
            <a:endParaRPr lang="nl-NL" dirty="0"/>
          </a:p>
        </p:txBody>
      </p:sp>
      <p:cxnSp>
        <p:nvCxnSpPr>
          <p:cNvPr id="62" name="Rechte verbindingslijn met pijl 94"/>
          <p:cNvCxnSpPr>
            <a:stCxn id="61" idx="0"/>
            <a:endCxn id="41" idx="2"/>
          </p:cNvCxnSpPr>
          <p:nvPr/>
        </p:nvCxnSpPr>
        <p:spPr>
          <a:xfrm flipV="1">
            <a:off x="9682759" y="3740439"/>
            <a:ext cx="4810" cy="72218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3" name="Ovaal 91"/>
          <p:cNvSpPr/>
          <p:nvPr/>
        </p:nvSpPr>
        <p:spPr>
          <a:xfrm>
            <a:off x="6844239" y="4456660"/>
            <a:ext cx="667872" cy="731687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e3</a:t>
            </a:r>
            <a:endParaRPr lang="nl-NL" dirty="0"/>
          </a:p>
        </p:txBody>
      </p:sp>
      <p:cxnSp>
        <p:nvCxnSpPr>
          <p:cNvPr id="64" name="Rechte verbindingslijn met pijl 94"/>
          <p:cNvCxnSpPr>
            <a:stCxn id="63" idx="0"/>
            <a:endCxn id="40" idx="2"/>
          </p:cNvCxnSpPr>
          <p:nvPr/>
        </p:nvCxnSpPr>
        <p:spPr>
          <a:xfrm flipV="1">
            <a:off x="7178175" y="3740439"/>
            <a:ext cx="494" cy="71622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5" name="Ovaal 91"/>
          <p:cNvSpPr/>
          <p:nvPr/>
        </p:nvSpPr>
        <p:spPr>
          <a:xfrm>
            <a:off x="4208298" y="4456660"/>
            <a:ext cx="667872" cy="731687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e2</a:t>
            </a:r>
            <a:endParaRPr lang="nl-NL" dirty="0"/>
          </a:p>
        </p:txBody>
      </p:sp>
      <p:cxnSp>
        <p:nvCxnSpPr>
          <p:cNvPr id="66" name="Rechte verbindingslijn met pijl 94"/>
          <p:cNvCxnSpPr>
            <a:stCxn id="65" idx="0"/>
            <a:endCxn id="39" idx="2"/>
          </p:cNvCxnSpPr>
          <p:nvPr/>
        </p:nvCxnSpPr>
        <p:spPr>
          <a:xfrm flipV="1">
            <a:off x="4542234" y="3740439"/>
            <a:ext cx="2090" cy="71622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039309" y="2411038"/>
            <a:ext cx="301686" cy="369332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513045" y="2396074"/>
            <a:ext cx="301686" cy="369332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100797" y="2396074"/>
            <a:ext cx="301686" cy="369332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9592706" y="2411038"/>
            <a:ext cx="301686" cy="369332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9688549" y="378770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196640" y="38026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531219" y="38026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039309" y="38026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2368" y="5767770"/>
            <a:ext cx="68852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/>
              <a:t>The </a:t>
            </a:r>
            <a:r>
              <a:rPr lang="nl-NL" sz="3200"/>
              <a:t>genetic </a:t>
            </a:r>
            <a:r>
              <a:rPr lang="nl-NL" sz="3200" smtClean="0"/>
              <a:t>E simplex: just 4 parameters</a:t>
            </a:r>
            <a:endParaRPr lang="nl-NL" sz="3200" dirty="0"/>
          </a:p>
        </p:txBody>
      </p:sp>
      <p:cxnSp>
        <p:nvCxnSpPr>
          <p:cNvPr id="78" name="Curved Connector 77"/>
          <p:cNvCxnSpPr>
            <a:stCxn id="61" idx="5"/>
            <a:endCxn id="61" idx="6"/>
          </p:cNvCxnSpPr>
          <p:nvPr/>
        </p:nvCxnSpPr>
        <p:spPr>
          <a:xfrm rot="5400000" flipH="1" flipV="1">
            <a:off x="9838446" y="4908907"/>
            <a:ext cx="258690" cy="97808"/>
          </a:xfrm>
          <a:prstGeom prst="curvedConnector4">
            <a:avLst>
              <a:gd name="adj1" fmla="val -129790"/>
              <a:gd name="adj2" fmla="val 333723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10209634" y="5036131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>
                <a:latin typeface="Symbol" panose="05050102010706020507" pitchFamily="18" charset="2"/>
              </a:rPr>
              <a:t>s</a:t>
            </a:r>
            <a:r>
              <a:rPr lang="nl-NL" baseline="30000" smtClean="0"/>
              <a:t>2</a:t>
            </a:r>
            <a:r>
              <a:rPr lang="nl-NL" smtClean="0"/>
              <a:t>e4</a:t>
            </a:r>
            <a:endParaRPr lang="nl-NL"/>
          </a:p>
        </p:txBody>
      </p:sp>
      <p:cxnSp>
        <p:nvCxnSpPr>
          <p:cNvPr id="82" name="Curved Connector 81"/>
          <p:cNvCxnSpPr/>
          <p:nvPr/>
        </p:nvCxnSpPr>
        <p:spPr>
          <a:xfrm rot="5400000" flipH="1" flipV="1">
            <a:off x="7333862" y="4934547"/>
            <a:ext cx="258690" cy="97808"/>
          </a:xfrm>
          <a:prstGeom prst="curvedConnector4">
            <a:avLst>
              <a:gd name="adj1" fmla="val -129790"/>
              <a:gd name="adj2" fmla="val 333723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7705050" y="5061771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>
                <a:latin typeface="Symbol" panose="05050102010706020507" pitchFamily="18" charset="2"/>
              </a:rPr>
              <a:t>s</a:t>
            </a:r>
            <a:r>
              <a:rPr lang="nl-NL" baseline="30000" smtClean="0"/>
              <a:t>2</a:t>
            </a:r>
            <a:r>
              <a:rPr lang="nl-NL" smtClean="0"/>
              <a:t>e3</a:t>
            </a:r>
            <a:endParaRPr lang="nl-NL"/>
          </a:p>
        </p:txBody>
      </p:sp>
      <p:cxnSp>
        <p:nvCxnSpPr>
          <p:cNvPr id="84" name="Curved Connector 83"/>
          <p:cNvCxnSpPr/>
          <p:nvPr/>
        </p:nvCxnSpPr>
        <p:spPr>
          <a:xfrm rot="5400000" flipH="1" flipV="1">
            <a:off x="4713341" y="4934547"/>
            <a:ext cx="258690" cy="97808"/>
          </a:xfrm>
          <a:prstGeom prst="curvedConnector4">
            <a:avLst>
              <a:gd name="adj1" fmla="val -129790"/>
              <a:gd name="adj2" fmla="val 333723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5084529" y="5061771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>
                <a:latin typeface="Symbol" panose="05050102010706020507" pitchFamily="18" charset="2"/>
              </a:rPr>
              <a:t>s</a:t>
            </a:r>
            <a:r>
              <a:rPr lang="nl-NL" baseline="30000" smtClean="0"/>
              <a:t>2</a:t>
            </a:r>
            <a:r>
              <a:rPr lang="nl-NL" smtClean="0"/>
              <a:t>e2</a:t>
            </a:r>
            <a:endParaRPr lang="nl-NL"/>
          </a:p>
        </p:txBody>
      </p:sp>
      <p:cxnSp>
        <p:nvCxnSpPr>
          <p:cNvPr id="86" name="Curved Connector 85"/>
          <p:cNvCxnSpPr/>
          <p:nvPr/>
        </p:nvCxnSpPr>
        <p:spPr>
          <a:xfrm rot="5400000" flipH="1" flipV="1">
            <a:off x="2163575" y="4876457"/>
            <a:ext cx="258690" cy="97808"/>
          </a:xfrm>
          <a:prstGeom prst="curvedConnector4">
            <a:avLst>
              <a:gd name="adj1" fmla="val -129790"/>
              <a:gd name="adj2" fmla="val 333723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2534763" y="5003681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>
                <a:latin typeface="Symbol" panose="05050102010706020507" pitchFamily="18" charset="2"/>
              </a:rPr>
              <a:t>s</a:t>
            </a:r>
            <a:r>
              <a:rPr lang="nl-NL" baseline="30000" smtClean="0"/>
              <a:t>2</a:t>
            </a:r>
            <a:r>
              <a:rPr lang="nl-NL" smtClean="0"/>
              <a:t>e1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222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2269</Words>
  <Application>Microsoft Office PowerPoint</Application>
  <PresentationFormat>Widescreen</PresentationFormat>
  <Paragraphs>451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conor dolan</dc:creator>
  <cp:lastModifiedBy>conor dolan</cp:lastModifiedBy>
  <cp:revision>19</cp:revision>
  <dcterms:created xsi:type="dcterms:W3CDTF">2016-03-08T18:43:38Z</dcterms:created>
  <dcterms:modified xsi:type="dcterms:W3CDTF">2018-03-07T22:22:17Z</dcterms:modified>
</cp:coreProperties>
</file>