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75" r:id="rId2"/>
    <p:sldId id="376" r:id="rId3"/>
    <p:sldId id="256" r:id="rId4"/>
    <p:sldId id="287" r:id="rId5"/>
    <p:sldId id="348" r:id="rId6"/>
    <p:sldId id="262" r:id="rId7"/>
    <p:sldId id="377" r:id="rId8"/>
    <p:sldId id="296" r:id="rId9"/>
    <p:sldId id="378" r:id="rId10"/>
    <p:sldId id="297" r:id="rId11"/>
    <p:sldId id="379" r:id="rId12"/>
    <p:sldId id="298" r:id="rId13"/>
    <p:sldId id="289" r:id="rId14"/>
    <p:sldId id="299" r:id="rId15"/>
    <p:sldId id="301" r:id="rId16"/>
    <p:sldId id="349" r:id="rId17"/>
    <p:sldId id="355" r:id="rId18"/>
    <p:sldId id="290" r:id="rId19"/>
    <p:sldId id="303" r:id="rId20"/>
    <p:sldId id="304" r:id="rId21"/>
    <p:sldId id="305" r:id="rId22"/>
    <p:sldId id="306" r:id="rId23"/>
    <p:sldId id="307" r:id="rId24"/>
    <p:sldId id="308" r:id="rId25"/>
    <p:sldId id="356" r:id="rId26"/>
    <p:sldId id="361" r:id="rId27"/>
    <p:sldId id="363" r:id="rId28"/>
    <p:sldId id="317" r:id="rId29"/>
    <p:sldId id="321" r:id="rId30"/>
    <p:sldId id="319" r:id="rId31"/>
    <p:sldId id="370" r:id="rId32"/>
    <p:sldId id="381" r:id="rId33"/>
    <p:sldId id="380" r:id="rId34"/>
    <p:sldId id="382" r:id="rId35"/>
    <p:sldId id="374" r:id="rId36"/>
    <p:sldId id="372" r:id="rId37"/>
    <p:sldId id="352" r:id="rId38"/>
    <p:sldId id="383" r:id="rId39"/>
    <p:sldId id="384" r:id="rId40"/>
    <p:sldId id="350" r:id="rId41"/>
    <p:sldId id="351" r:id="rId42"/>
    <p:sldId id="386" r:id="rId43"/>
    <p:sldId id="387" r:id="rId44"/>
    <p:sldId id="388" r:id="rId45"/>
    <p:sldId id="389" r:id="rId46"/>
    <p:sldId id="390" r:id="rId47"/>
    <p:sldId id="391" r:id="rId48"/>
    <p:sldId id="392" r:id="rId49"/>
    <p:sldId id="393" r:id="rId50"/>
    <p:sldId id="394" r:id="rId51"/>
    <p:sldId id="395" r:id="rId52"/>
    <p:sldId id="397" r:id="rId53"/>
    <p:sldId id="398" r:id="rId54"/>
    <p:sldId id="399" r:id="rId55"/>
    <p:sldId id="400" r:id="rId56"/>
    <p:sldId id="401" r:id="rId57"/>
    <p:sldId id="396" r:id="rId5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05853-9E75-4B6E-B208-FB1C70424E8F}" type="datetimeFigureOut">
              <a:rPr lang="en-US" smtClean="0"/>
              <a:t>3/8/2018</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82FD3-1C3C-4815-B61D-2F99EB46BB27}" type="slidenum">
              <a:rPr lang="en-US" smtClean="0"/>
              <a:t>‹#›</a:t>
            </a:fld>
            <a:endParaRPr lang="en-US"/>
          </a:p>
        </p:txBody>
      </p:sp>
    </p:spTree>
    <p:extLst>
      <p:ext uri="{BB962C8B-B14F-4D97-AF65-F5344CB8AC3E}">
        <p14:creationId xmlns:p14="http://schemas.microsoft.com/office/powerpoint/2010/main" val="207717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3</a:t>
            </a:fld>
            <a:endParaRPr lang="en-US"/>
          </a:p>
        </p:txBody>
      </p:sp>
    </p:spTree>
    <p:extLst>
      <p:ext uri="{BB962C8B-B14F-4D97-AF65-F5344CB8AC3E}">
        <p14:creationId xmlns:p14="http://schemas.microsoft.com/office/powerpoint/2010/main" val="369151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18</a:t>
            </a:fld>
            <a:endParaRPr lang="en-US"/>
          </a:p>
        </p:txBody>
      </p:sp>
    </p:spTree>
    <p:extLst>
      <p:ext uri="{BB962C8B-B14F-4D97-AF65-F5344CB8AC3E}">
        <p14:creationId xmlns:p14="http://schemas.microsoft.com/office/powerpoint/2010/main" val="162424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19</a:t>
            </a:fld>
            <a:endParaRPr lang="en-US"/>
          </a:p>
        </p:txBody>
      </p:sp>
    </p:spTree>
    <p:extLst>
      <p:ext uri="{BB962C8B-B14F-4D97-AF65-F5344CB8AC3E}">
        <p14:creationId xmlns:p14="http://schemas.microsoft.com/office/powerpoint/2010/main" val="329528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20</a:t>
            </a:fld>
            <a:endParaRPr lang="en-US"/>
          </a:p>
        </p:txBody>
      </p:sp>
    </p:spTree>
    <p:extLst>
      <p:ext uri="{BB962C8B-B14F-4D97-AF65-F5344CB8AC3E}">
        <p14:creationId xmlns:p14="http://schemas.microsoft.com/office/powerpoint/2010/main" val="327671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21</a:t>
            </a:fld>
            <a:endParaRPr lang="en-US"/>
          </a:p>
        </p:txBody>
      </p:sp>
    </p:spTree>
    <p:extLst>
      <p:ext uri="{BB962C8B-B14F-4D97-AF65-F5344CB8AC3E}">
        <p14:creationId xmlns:p14="http://schemas.microsoft.com/office/powerpoint/2010/main" val="59389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22</a:t>
            </a:fld>
            <a:endParaRPr lang="en-US"/>
          </a:p>
        </p:txBody>
      </p:sp>
    </p:spTree>
    <p:extLst>
      <p:ext uri="{BB962C8B-B14F-4D97-AF65-F5344CB8AC3E}">
        <p14:creationId xmlns:p14="http://schemas.microsoft.com/office/powerpoint/2010/main" val="87005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23</a:t>
            </a:fld>
            <a:endParaRPr lang="en-US"/>
          </a:p>
        </p:txBody>
      </p:sp>
    </p:spTree>
    <p:extLst>
      <p:ext uri="{BB962C8B-B14F-4D97-AF65-F5344CB8AC3E}">
        <p14:creationId xmlns:p14="http://schemas.microsoft.com/office/powerpoint/2010/main" val="367729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082FD3-1C3C-4815-B61D-2F99EB46BB27}" type="slidenum">
              <a:rPr lang="en-US" smtClean="0"/>
              <a:t>24</a:t>
            </a:fld>
            <a:endParaRPr lang="en-US"/>
          </a:p>
        </p:txBody>
      </p:sp>
    </p:spTree>
    <p:extLst>
      <p:ext uri="{BB962C8B-B14F-4D97-AF65-F5344CB8AC3E}">
        <p14:creationId xmlns:p14="http://schemas.microsoft.com/office/powerpoint/2010/main" val="191656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082FD3-1C3C-4815-B61D-2F99EB46BB27}" type="slidenum">
              <a:rPr lang="en-US" smtClean="0"/>
              <a:t>32</a:t>
            </a:fld>
            <a:endParaRPr lang="en-US"/>
          </a:p>
        </p:txBody>
      </p:sp>
    </p:spTree>
    <p:extLst>
      <p:ext uri="{BB962C8B-B14F-4D97-AF65-F5344CB8AC3E}">
        <p14:creationId xmlns:p14="http://schemas.microsoft.com/office/powerpoint/2010/main" val="159981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0EFBD18-F490-4D2E-89A2-DB70A3C7FAFD}" type="slidenum">
              <a:rPr lang="en-US" altLang="en-US"/>
              <a:pPr>
                <a:spcBef>
                  <a:spcPct val="0"/>
                </a:spcBef>
              </a:pPr>
              <a:t>34</a:t>
            </a:fld>
            <a:endParaRPr lang="en-US" altLang="en-US"/>
          </a:p>
        </p:txBody>
      </p:sp>
      <p:sp>
        <p:nvSpPr>
          <p:cNvPr id="107523" name="Rectangle 2"/>
          <p:cNvSpPr>
            <a:spLocks noGrp="1" noRot="1" noChangeAspect="1" noChangeArrowheads="1" noTextEdit="1"/>
          </p:cNvSpPr>
          <p:nvPr>
            <p:ph type="sldImg"/>
          </p:nvPr>
        </p:nvSpPr>
        <p:spPr>
          <a:xfrm>
            <a:off x="1257300" y="720725"/>
            <a:ext cx="4800600" cy="3600450"/>
          </a:xfrm>
          <a:ln/>
        </p:spPr>
      </p:sp>
      <p:sp>
        <p:nvSpPr>
          <p:cNvPr id="107524" name="Rectangle 3"/>
          <p:cNvSpPr>
            <a:spLocks noGrp="1" noChangeArrowheads="1"/>
          </p:cNvSpPr>
          <p:nvPr>
            <p:ph type="body" idx="1"/>
          </p:nvPr>
        </p:nvSpPr>
        <p:spPr>
          <a:noFill/>
        </p:spPr>
        <p:txBody>
          <a:bodyPr/>
          <a:lstStyle/>
          <a:p>
            <a:pPr eaLnBrk="1" hangingPunct="1"/>
            <a:r>
              <a:rPr lang="nl-NL" altLang="en-US" smtClean="0"/>
              <a:t>Another twin study. This time "Full Scale IQ". A and C are sources of stability. However A is waxing, C is waning. Ultimately, C influences disappear (as the children enter early adulthood). The contribution of A increases. The numbers shown are unstandardized path coefficients. As these increase for A but descrease for C, this tell us that the increase in heritability is actually due to the increase of A and decrease of C. </a:t>
            </a:r>
          </a:p>
        </p:txBody>
      </p:sp>
    </p:spTree>
    <p:extLst>
      <p:ext uri="{BB962C8B-B14F-4D97-AF65-F5344CB8AC3E}">
        <p14:creationId xmlns:p14="http://schemas.microsoft.com/office/powerpoint/2010/main" val="70652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BB2C7A-CB9A-4CBC-B72C-E81095C81C41}" type="slidenum">
              <a:rPr lang="en-US" sz="1200"/>
              <a:pPr eaLnBrk="1" hangingPunct="1"/>
              <a:t>35</a:t>
            </a:fld>
            <a:endParaRPr lang="en-US" sz="1200"/>
          </a:p>
        </p:txBody>
      </p:sp>
    </p:spTree>
    <p:extLst>
      <p:ext uri="{BB962C8B-B14F-4D97-AF65-F5344CB8AC3E}">
        <p14:creationId xmlns:p14="http://schemas.microsoft.com/office/powerpoint/2010/main" val="141434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082FD3-1C3C-4815-B61D-2F99EB46BB27}" type="slidenum">
              <a:rPr lang="en-US" smtClean="0"/>
              <a:t>5</a:t>
            </a:fld>
            <a:endParaRPr lang="en-US"/>
          </a:p>
        </p:txBody>
      </p:sp>
    </p:spTree>
    <p:extLst>
      <p:ext uri="{BB962C8B-B14F-4D97-AF65-F5344CB8AC3E}">
        <p14:creationId xmlns:p14="http://schemas.microsoft.com/office/powerpoint/2010/main" val="3544421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Now the fact that A and E are uncorrelated</a:t>
            </a:r>
            <a:r>
              <a:rPr lang="en-US" baseline="0" smtClean="0"/>
              <a:t> is statistically very pleasant, but does not necessarily sit well with substantive theory. 40 years ago Eaves et al. discussed possible sources of GE-covariance. They emphasized that any attempt to incorporate such covariance should be based on a theory or process relevant to the phenotype of interest. They presented several plausible sources of GE-covariance, which the denoted “environments selected by genotypes, sibling effects, and cultural transmission”.  In earlier work, we extended the simplex model, to include form of the processes of sibling interaction and of environments selected by genotypes.</a:t>
            </a:r>
            <a:endParaRPr lang="en-US"/>
          </a:p>
        </p:txBody>
      </p:sp>
      <p:sp>
        <p:nvSpPr>
          <p:cNvPr id="4" name="Slide Number Placeholder 3"/>
          <p:cNvSpPr>
            <a:spLocks noGrp="1"/>
          </p:cNvSpPr>
          <p:nvPr>
            <p:ph type="sldNum" sz="quarter" idx="10"/>
          </p:nvPr>
        </p:nvSpPr>
        <p:spPr/>
        <p:txBody>
          <a:bodyPr/>
          <a:lstStyle/>
          <a:p>
            <a:fld id="{A6060B45-9C48-4964-BA7F-3C1059EA9551}" type="slidenum">
              <a:rPr lang="en-US" smtClean="0"/>
              <a:pPr/>
              <a:t>38</a:t>
            </a:fld>
            <a:endParaRPr lang="en-US"/>
          </a:p>
        </p:txBody>
      </p:sp>
    </p:spTree>
    <p:extLst>
      <p:ext uri="{BB962C8B-B14F-4D97-AF65-F5344CB8AC3E}">
        <p14:creationId xmlns:p14="http://schemas.microsoft.com/office/powerpoint/2010/main" val="384418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Now the fact that A and E are uncorrelated</a:t>
            </a:r>
            <a:r>
              <a:rPr lang="en-US" baseline="0" smtClean="0"/>
              <a:t> is statistically very pleasant, but does not necessarily sit well with substantive theory. 40 years ago Eaves et al. discussed possible sources of GE-covariance. They emphasized that any attempt to incorporate such covariance should be based on a theory or process relevant to the phenotype of interest. They presented several plausible sources of GE-covariance, which the denoted “environments selected by genotypes, sibling effects, and cultural transmission”.  In earlier work, we extended the simplex model, to include form of the processes of sibling interaction and of environments selected by genotypes.</a:t>
            </a:r>
            <a:endParaRPr lang="en-US"/>
          </a:p>
        </p:txBody>
      </p:sp>
      <p:sp>
        <p:nvSpPr>
          <p:cNvPr id="4" name="Slide Number Placeholder 3"/>
          <p:cNvSpPr>
            <a:spLocks noGrp="1"/>
          </p:cNvSpPr>
          <p:nvPr>
            <p:ph type="sldNum" sz="quarter" idx="10"/>
          </p:nvPr>
        </p:nvSpPr>
        <p:spPr/>
        <p:txBody>
          <a:bodyPr/>
          <a:lstStyle/>
          <a:p>
            <a:fld id="{A6060B45-9C48-4964-BA7F-3C1059EA9551}" type="slidenum">
              <a:rPr lang="en-US" smtClean="0"/>
              <a:pPr/>
              <a:t>39</a:t>
            </a:fld>
            <a:endParaRPr lang="en-US"/>
          </a:p>
        </p:txBody>
      </p:sp>
    </p:spTree>
    <p:extLst>
      <p:ext uri="{BB962C8B-B14F-4D97-AF65-F5344CB8AC3E}">
        <p14:creationId xmlns:p14="http://schemas.microsoft.com/office/powerpoint/2010/main" val="394504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42</a:t>
            </a:fld>
            <a:endParaRPr lang="en-US"/>
          </a:p>
        </p:txBody>
      </p:sp>
    </p:spTree>
    <p:extLst>
      <p:ext uri="{BB962C8B-B14F-4D97-AF65-F5344CB8AC3E}">
        <p14:creationId xmlns:p14="http://schemas.microsoft.com/office/powerpoint/2010/main" val="562135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43</a:t>
            </a:fld>
            <a:endParaRPr lang="en-US"/>
          </a:p>
        </p:txBody>
      </p:sp>
    </p:spTree>
    <p:extLst>
      <p:ext uri="{BB962C8B-B14F-4D97-AF65-F5344CB8AC3E}">
        <p14:creationId xmlns:p14="http://schemas.microsoft.com/office/powerpoint/2010/main" val="4124309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45</a:t>
            </a:fld>
            <a:endParaRPr lang="en-US"/>
          </a:p>
        </p:txBody>
      </p:sp>
    </p:spTree>
    <p:extLst>
      <p:ext uri="{BB962C8B-B14F-4D97-AF65-F5344CB8AC3E}">
        <p14:creationId xmlns:p14="http://schemas.microsoft.com/office/powerpoint/2010/main" val="331722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46</a:t>
            </a:fld>
            <a:endParaRPr lang="en-US"/>
          </a:p>
        </p:txBody>
      </p:sp>
    </p:spTree>
    <p:extLst>
      <p:ext uri="{BB962C8B-B14F-4D97-AF65-F5344CB8AC3E}">
        <p14:creationId xmlns:p14="http://schemas.microsoft.com/office/powerpoint/2010/main" val="3372287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mtClean="0"/>
              <a:t>Overall chi2 fit of false model to true model. Not a ratio test of specific hypothesis. </a:t>
            </a:r>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50</a:t>
            </a:fld>
            <a:endParaRPr lang="en-US"/>
          </a:p>
        </p:txBody>
      </p:sp>
    </p:spTree>
    <p:extLst>
      <p:ext uri="{BB962C8B-B14F-4D97-AF65-F5344CB8AC3E}">
        <p14:creationId xmlns:p14="http://schemas.microsoft.com/office/powerpoint/2010/main" val="129610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Ar</a:t>
            </a:r>
            <a:r>
              <a:rPr lang="en-US" dirty="0" smtClean="0"/>
              <a:t>(1) as a phenotypic model. Interest in stability</a:t>
            </a:r>
            <a:r>
              <a:rPr lang="en-US" baseline="0" dirty="0" smtClean="0"/>
              <a:t>, not interest in individual growth curves</a:t>
            </a:r>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6</a:t>
            </a:fld>
            <a:endParaRPr lang="en-US"/>
          </a:p>
        </p:txBody>
      </p:sp>
    </p:spTree>
    <p:extLst>
      <p:ext uri="{BB962C8B-B14F-4D97-AF65-F5344CB8AC3E}">
        <p14:creationId xmlns:p14="http://schemas.microsoft.com/office/powerpoint/2010/main" val="385494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Ar</a:t>
            </a:r>
            <a:r>
              <a:rPr lang="en-US" dirty="0" smtClean="0"/>
              <a:t>(1) as a phenotypic model. Regression models. Regression info</a:t>
            </a:r>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8</a:t>
            </a:fld>
            <a:endParaRPr lang="en-US"/>
          </a:p>
        </p:txBody>
      </p:sp>
    </p:spTree>
    <p:extLst>
      <p:ext uri="{BB962C8B-B14F-4D97-AF65-F5344CB8AC3E}">
        <p14:creationId xmlns:p14="http://schemas.microsoft.com/office/powerpoint/2010/main" val="86132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Ar</a:t>
            </a:r>
            <a:r>
              <a:rPr lang="en-US" dirty="0" smtClean="0"/>
              <a:t>(1) as a phenotypic model</a:t>
            </a:r>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10</a:t>
            </a:fld>
            <a:endParaRPr lang="en-US"/>
          </a:p>
        </p:txBody>
      </p:sp>
    </p:spTree>
    <p:extLst>
      <p:ext uri="{BB962C8B-B14F-4D97-AF65-F5344CB8AC3E}">
        <p14:creationId xmlns:p14="http://schemas.microsoft.com/office/powerpoint/2010/main" val="228100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Ar</a:t>
            </a:r>
            <a:r>
              <a:rPr lang="en-US" dirty="0" smtClean="0"/>
              <a:t>(1) as a phenotypic model</a:t>
            </a:r>
            <a:endParaRPr lang="en-US" dirty="0"/>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11</a:t>
            </a:fld>
            <a:endParaRPr lang="en-US"/>
          </a:p>
        </p:txBody>
      </p:sp>
    </p:spTree>
    <p:extLst>
      <p:ext uri="{BB962C8B-B14F-4D97-AF65-F5344CB8AC3E}">
        <p14:creationId xmlns:p14="http://schemas.microsoft.com/office/powerpoint/2010/main" val="29634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12</a:t>
            </a:fld>
            <a:endParaRPr lang="en-US"/>
          </a:p>
        </p:txBody>
      </p:sp>
    </p:spTree>
    <p:extLst>
      <p:ext uri="{BB962C8B-B14F-4D97-AF65-F5344CB8AC3E}">
        <p14:creationId xmlns:p14="http://schemas.microsoft.com/office/powerpoint/2010/main" val="140472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13</a:t>
            </a:fld>
            <a:endParaRPr lang="en-US"/>
          </a:p>
        </p:txBody>
      </p:sp>
    </p:spTree>
    <p:extLst>
      <p:ext uri="{BB962C8B-B14F-4D97-AF65-F5344CB8AC3E}">
        <p14:creationId xmlns:p14="http://schemas.microsoft.com/office/powerpoint/2010/main" val="149519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B082FD3-1C3C-4815-B61D-2F99EB46BB27}" type="slidenum">
              <a:rPr lang="en-US" smtClean="0"/>
              <a:t>14</a:t>
            </a:fld>
            <a:endParaRPr lang="en-US"/>
          </a:p>
        </p:txBody>
      </p:sp>
    </p:spTree>
    <p:extLst>
      <p:ext uri="{BB962C8B-B14F-4D97-AF65-F5344CB8AC3E}">
        <p14:creationId xmlns:p14="http://schemas.microsoft.com/office/powerpoint/2010/main" val="394006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B7C18A2-83BA-45A2-9D4D-8B52F6E0C237}" type="datetime1">
              <a:rPr lang="nl-NL" smtClean="0"/>
              <a:t>8-3-2018</a:t>
            </a:fld>
            <a:endParaRPr lang="nl-NL"/>
          </a:p>
        </p:txBody>
      </p:sp>
      <p:sp>
        <p:nvSpPr>
          <p:cNvPr id="5" name="Tijdelijke aanduiding voor voettekst 4"/>
          <p:cNvSpPr>
            <a:spLocks noGrp="1"/>
          </p:cNvSpPr>
          <p:nvPr>
            <p:ph type="ftr" sz="quarter" idx="11"/>
          </p:nvPr>
        </p:nvSpPr>
        <p:spPr/>
        <p:txBody>
          <a:bodyPr/>
          <a:lstStyle/>
          <a:p>
            <a:r>
              <a:rPr lang="en-US" smtClean="0"/>
              <a:t>boulder 2016 dolan &amp; franic simplex model</a:t>
            </a:r>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DC7644-D883-49AD-BECA-CBB2A9BFC042}" type="datetime1">
              <a:rPr lang="nl-NL" smtClean="0"/>
              <a:t>8-3-2018</a:t>
            </a:fld>
            <a:endParaRPr lang="nl-NL"/>
          </a:p>
        </p:txBody>
      </p:sp>
      <p:sp>
        <p:nvSpPr>
          <p:cNvPr id="5" name="Tijdelijke aanduiding voor voettekst 4"/>
          <p:cNvSpPr>
            <a:spLocks noGrp="1"/>
          </p:cNvSpPr>
          <p:nvPr>
            <p:ph type="ftr" sz="quarter" idx="11"/>
          </p:nvPr>
        </p:nvSpPr>
        <p:spPr/>
        <p:txBody>
          <a:bodyPr/>
          <a:lstStyle/>
          <a:p>
            <a:r>
              <a:rPr lang="en-US" smtClean="0"/>
              <a:t>boulder 2016 dolan &amp; franic simplex model</a:t>
            </a:r>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390294-C59D-477A-B95E-2F2D8CEF2EDC}" type="datetime1">
              <a:rPr lang="nl-NL" smtClean="0"/>
              <a:t>8-3-2018</a:t>
            </a:fld>
            <a:endParaRPr lang="nl-NL"/>
          </a:p>
        </p:txBody>
      </p:sp>
      <p:sp>
        <p:nvSpPr>
          <p:cNvPr id="5" name="Tijdelijke aanduiding voor voettekst 4"/>
          <p:cNvSpPr>
            <a:spLocks noGrp="1"/>
          </p:cNvSpPr>
          <p:nvPr>
            <p:ph type="ftr" sz="quarter" idx="11"/>
          </p:nvPr>
        </p:nvSpPr>
        <p:spPr/>
        <p:txBody>
          <a:bodyPr/>
          <a:lstStyle/>
          <a:p>
            <a:r>
              <a:rPr lang="en-US" smtClean="0"/>
              <a:t>boulder 2016 dolan &amp; franic simplex model</a:t>
            </a:r>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C912BF-5C99-4178-89BF-7B0A22C2D0A0}" type="datetime1">
              <a:rPr lang="nl-NL" smtClean="0"/>
              <a:t>8-3-2018</a:t>
            </a:fld>
            <a:endParaRPr lang="nl-NL"/>
          </a:p>
        </p:txBody>
      </p:sp>
      <p:sp>
        <p:nvSpPr>
          <p:cNvPr id="5" name="Tijdelijke aanduiding voor voettekst 4"/>
          <p:cNvSpPr>
            <a:spLocks noGrp="1"/>
          </p:cNvSpPr>
          <p:nvPr>
            <p:ph type="ftr" sz="quarter" idx="11"/>
          </p:nvPr>
        </p:nvSpPr>
        <p:spPr/>
        <p:txBody>
          <a:bodyPr/>
          <a:lstStyle/>
          <a:p>
            <a:r>
              <a:rPr lang="en-US" smtClean="0"/>
              <a:t>boulder 2016 dolan &amp; franic simplex model</a:t>
            </a:r>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DCB096F-E13D-499E-90EA-75C8DD67D0A7}" type="datetime1">
              <a:rPr lang="nl-NL" smtClean="0"/>
              <a:t>8-3-2018</a:t>
            </a:fld>
            <a:endParaRPr lang="nl-NL"/>
          </a:p>
        </p:txBody>
      </p:sp>
      <p:sp>
        <p:nvSpPr>
          <p:cNvPr id="5" name="Tijdelijke aanduiding voor voettekst 4"/>
          <p:cNvSpPr>
            <a:spLocks noGrp="1"/>
          </p:cNvSpPr>
          <p:nvPr>
            <p:ph type="ftr" sz="quarter" idx="11"/>
          </p:nvPr>
        </p:nvSpPr>
        <p:spPr/>
        <p:txBody>
          <a:bodyPr/>
          <a:lstStyle/>
          <a:p>
            <a:r>
              <a:rPr lang="en-US" smtClean="0"/>
              <a:t>boulder 2016 dolan &amp; franic simplex model</a:t>
            </a:r>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0FF1BCB-60CD-4819-B951-1FD4225EFD99}" type="datetime1">
              <a:rPr lang="nl-NL" smtClean="0"/>
              <a:t>8-3-2018</a:t>
            </a:fld>
            <a:endParaRPr lang="nl-NL"/>
          </a:p>
        </p:txBody>
      </p:sp>
      <p:sp>
        <p:nvSpPr>
          <p:cNvPr id="6" name="Tijdelijke aanduiding voor voettekst 5"/>
          <p:cNvSpPr>
            <a:spLocks noGrp="1"/>
          </p:cNvSpPr>
          <p:nvPr>
            <p:ph type="ftr" sz="quarter" idx="11"/>
          </p:nvPr>
        </p:nvSpPr>
        <p:spPr/>
        <p:txBody>
          <a:bodyPr/>
          <a:lstStyle/>
          <a:p>
            <a:r>
              <a:rPr lang="en-US" smtClean="0"/>
              <a:t>boulder 2016 dolan &amp; franic simplex model</a:t>
            </a:r>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16BB26A-A524-469E-9817-485FF362E629}" type="datetime1">
              <a:rPr lang="nl-NL" smtClean="0"/>
              <a:t>8-3-2018</a:t>
            </a:fld>
            <a:endParaRPr lang="nl-NL"/>
          </a:p>
        </p:txBody>
      </p:sp>
      <p:sp>
        <p:nvSpPr>
          <p:cNvPr id="8" name="Tijdelijke aanduiding voor voettekst 7"/>
          <p:cNvSpPr>
            <a:spLocks noGrp="1"/>
          </p:cNvSpPr>
          <p:nvPr>
            <p:ph type="ftr" sz="quarter" idx="11"/>
          </p:nvPr>
        </p:nvSpPr>
        <p:spPr/>
        <p:txBody>
          <a:bodyPr/>
          <a:lstStyle/>
          <a:p>
            <a:r>
              <a:rPr lang="en-US" smtClean="0"/>
              <a:t>boulder 2016 dolan &amp; franic simplex model</a:t>
            </a:r>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287FCAE-C1D5-41DC-B0E8-31FB578F7B54}" type="datetime1">
              <a:rPr lang="nl-NL" smtClean="0"/>
              <a:t>8-3-2018</a:t>
            </a:fld>
            <a:endParaRPr lang="nl-NL"/>
          </a:p>
        </p:txBody>
      </p:sp>
      <p:sp>
        <p:nvSpPr>
          <p:cNvPr id="4" name="Tijdelijke aanduiding voor voettekst 3"/>
          <p:cNvSpPr>
            <a:spLocks noGrp="1"/>
          </p:cNvSpPr>
          <p:nvPr>
            <p:ph type="ftr" sz="quarter" idx="11"/>
          </p:nvPr>
        </p:nvSpPr>
        <p:spPr/>
        <p:txBody>
          <a:bodyPr/>
          <a:lstStyle/>
          <a:p>
            <a:r>
              <a:rPr lang="en-US" smtClean="0"/>
              <a:t>boulder 2016 dolan &amp; franic simplex model</a:t>
            </a:r>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08BC29-2EB5-4CE7-8B5A-A2BB3BCDAF59}" type="datetime1">
              <a:rPr lang="nl-NL" smtClean="0"/>
              <a:t>8-3-2018</a:t>
            </a:fld>
            <a:endParaRPr lang="nl-NL"/>
          </a:p>
        </p:txBody>
      </p:sp>
      <p:sp>
        <p:nvSpPr>
          <p:cNvPr id="3" name="Tijdelijke aanduiding voor voettekst 2"/>
          <p:cNvSpPr>
            <a:spLocks noGrp="1"/>
          </p:cNvSpPr>
          <p:nvPr>
            <p:ph type="ftr" sz="quarter" idx="11"/>
          </p:nvPr>
        </p:nvSpPr>
        <p:spPr/>
        <p:txBody>
          <a:bodyPr/>
          <a:lstStyle/>
          <a:p>
            <a:r>
              <a:rPr lang="en-US" smtClean="0"/>
              <a:t>boulder 2016 dolan &amp; franic simplex model</a:t>
            </a:r>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D983B14-DF06-4108-A3F9-34484C897FAE}" type="datetime1">
              <a:rPr lang="nl-NL" smtClean="0"/>
              <a:t>8-3-2018</a:t>
            </a:fld>
            <a:endParaRPr lang="nl-NL"/>
          </a:p>
        </p:txBody>
      </p:sp>
      <p:sp>
        <p:nvSpPr>
          <p:cNvPr id="6" name="Tijdelijke aanduiding voor voettekst 5"/>
          <p:cNvSpPr>
            <a:spLocks noGrp="1"/>
          </p:cNvSpPr>
          <p:nvPr>
            <p:ph type="ftr" sz="quarter" idx="11"/>
          </p:nvPr>
        </p:nvSpPr>
        <p:spPr/>
        <p:txBody>
          <a:bodyPr/>
          <a:lstStyle/>
          <a:p>
            <a:r>
              <a:rPr lang="en-US" smtClean="0"/>
              <a:t>boulder 2016 dolan &amp; franic simplex model</a:t>
            </a:r>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E83C6A-E25F-4518-9D92-25F21FF47BFA}" type="datetime1">
              <a:rPr lang="nl-NL" smtClean="0"/>
              <a:t>8-3-2018</a:t>
            </a:fld>
            <a:endParaRPr lang="nl-NL"/>
          </a:p>
        </p:txBody>
      </p:sp>
      <p:sp>
        <p:nvSpPr>
          <p:cNvPr id="6" name="Tijdelijke aanduiding voor voettekst 5"/>
          <p:cNvSpPr>
            <a:spLocks noGrp="1"/>
          </p:cNvSpPr>
          <p:nvPr>
            <p:ph type="ftr" sz="quarter" idx="11"/>
          </p:nvPr>
        </p:nvSpPr>
        <p:spPr/>
        <p:txBody>
          <a:bodyPr/>
          <a:lstStyle/>
          <a:p>
            <a:r>
              <a:rPr lang="en-US" smtClean="0"/>
              <a:t>boulder 2016 dolan &amp; franic simplex model</a:t>
            </a:r>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692F0-34D0-4F71-95C2-FAF0055FAE4F}" type="datetime1">
              <a:rPr lang="nl-NL" smtClean="0"/>
              <a:t>8-3-2018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boulder 2016 dolan &amp; franic simplex model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1</a:t>
            </a:fld>
            <a:endParaRPr lang="nl-NL"/>
          </a:p>
        </p:txBody>
      </p:sp>
      <p:pic>
        <p:nvPicPr>
          <p:cNvPr id="3" name="Picture 2"/>
          <p:cNvPicPr>
            <a:picLocks noChangeAspect="1"/>
          </p:cNvPicPr>
          <p:nvPr/>
        </p:nvPicPr>
        <p:blipFill>
          <a:blip r:embed="rId2"/>
          <a:stretch>
            <a:fillRect/>
          </a:stretch>
        </p:blipFill>
        <p:spPr>
          <a:xfrm>
            <a:off x="287568" y="260648"/>
            <a:ext cx="8820472" cy="4442942"/>
          </a:xfrm>
          <a:prstGeom prst="rect">
            <a:avLst/>
          </a:prstGeom>
        </p:spPr>
      </p:pic>
    </p:spTree>
    <p:extLst>
      <p:ext uri="{BB962C8B-B14F-4D97-AF65-F5344CB8AC3E}">
        <p14:creationId xmlns:p14="http://schemas.microsoft.com/office/powerpoint/2010/main" val="55978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398795" y="4581128"/>
            <a:ext cx="8280920" cy="1569660"/>
          </a:xfrm>
          <a:prstGeom prst="rect">
            <a:avLst/>
          </a:prstGeom>
          <a:noFill/>
        </p:spPr>
        <p:txBody>
          <a:bodyPr wrap="square" rtlCol="0">
            <a:spAutoFit/>
          </a:bodyPr>
          <a:lstStyle/>
          <a:p>
            <a:r>
              <a:rPr lang="nl-NL" sz="3200" b="1" dirty="0" smtClean="0"/>
              <a:t>Identification issue</a:t>
            </a:r>
            <a:r>
              <a:rPr lang="nl-NL" sz="3200" dirty="0" smtClean="0"/>
              <a:t>: </a:t>
            </a:r>
            <a:r>
              <a:rPr lang="nl-NL" sz="3200" dirty="0" smtClean="0">
                <a:solidFill>
                  <a:srgbClr val="FF0000"/>
                </a:solidFill>
              </a:rPr>
              <a:t>var(e</a:t>
            </a:r>
            <a:r>
              <a:rPr lang="nl-NL" sz="3200" baseline="-25000" dirty="0" smtClean="0">
                <a:solidFill>
                  <a:srgbClr val="FF0000"/>
                </a:solidFill>
              </a:rPr>
              <a:t>1</a:t>
            </a:r>
            <a:r>
              <a:rPr lang="nl-NL" sz="3200" dirty="0" smtClean="0">
                <a:solidFill>
                  <a:srgbClr val="FF0000"/>
                </a:solidFill>
              </a:rPr>
              <a:t>) </a:t>
            </a:r>
            <a:r>
              <a:rPr lang="nl-NL" sz="3200" dirty="0"/>
              <a:t>and </a:t>
            </a:r>
            <a:r>
              <a:rPr lang="nl-NL" sz="3200" dirty="0" smtClean="0">
                <a:solidFill>
                  <a:srgbClr val="FF0000"/>
                </a:solidFill>
              </a:rPr>
              <a:t>var(e</a:t>
            </a:r>
            <a:r>
              <a:rPr lang="nl-NL" sz="3200" baseline="-25000" dirty="0" smtClean="0">
                <a:solidFill>
                  <a:srgbClr val="FF0000"/>
                </a:solidFill>
              </a:rPr>
              <a:t>t</a:t>
            </a:r>
            <a:r>
              <a:rPr lang="nl-NL" sz="3200" dirty="0" smtClean="0">
                <a:solidFill>
                  <a:srgbClr val="FF0000"/>
                </a:solidFill>
              </a:rPr>
              <a:t>)</a:t>
            </a:r>
            <a:r>
              <a:rPr lang="nl-NL" sz="3200" dirty="0" smtClean="0"/>
              <a:t>  are not identified. Solution set to zero, or </a:t>
            </a:r>
            <a:r>
              <a:rPr lang="nl-NL" sz="3200" dirty="0"/>
              <a:t>equate </a:t>
            </a:r>
            <a:endParaRPr lang="nl-NL" sz="3200" dirty="0" smtClean="0"/>
          </a:p>
          <a:p>
            <a:r>
              <a:rPr lang="nl-NL" sz="3200" dirty="0" smtClean="0">
                <a:solidFill>
                  <a:srgbClr val="FF0000"/>
                </a:solidFill>
              </a:rPr>
              <a:t>var(e</a:t>
            </a:r>
            <a:r>
              <a:rPr lang="nl-NL" sz="3200" baseline="-25000" dirty="0" smtClean="0">
                <a:solidFill>
                  <a:srgbClr val="FF0000"/>
                </a:solidFill>
              </a:rPr>
              <a:t>1</a:t>
            </a:r>
            <a:r>
              <a:rPr lang="nl-NL" sz="3200" dirty="0">
                <a:solidFill>
                  <a:srgbClr val="FF0000"/>
                </a:solidFill>
              </a:rPr>
              <a:t>) </a:t>
            </a:r>
            <a:r>
              <a:rPr lang="nl-NL" sz="3200" dirty="0" smtClean="0">
                <a:solidFill>
                  <a:srgbClr val="FF0000"/>
                </a:solidFill>
              </a:rPr>
              <a:t> = var(e</a:t>
            </a:r>
            <a:r>
              <a:rPr lang="nl-NL" sz="3200" baseline="-25000" dirty="0" smtClean="0">
                <a:solidFill>
                  <a:srgbClr val="FF0000"/>
                </a:solidFill>
              </a:rPr>
              <a:t>2</a:t>
            </a:r>
            <a:r>
              <a:rPr lang="nl-NL" sz="3200" dirty="0" smtClean="0">
                <a:solidFill>
                  <a:srgbClr val="FF0000"/>
                </a:solidFill>
              </a:rPr>
              <a:t>) </a:t>
            </a:r>
            <a:r>
              <a:rPr lang="nl-NL" sz="3200" dirty="0" smtClean="0"/>
              <a:t>, </a:t>
            </a:r>
            <a:r>
              <a:rPr lang="nl-NL" sz="3200" dirty="0" smtClean="0">
                <a:solidFill>
                  <a:srgbClr val="FF0000"/>
                </a:solidFill>
              </a:rPr>
              <a:t>var(e</a:t>
            </a:r>
            <a:r>
              <a:rPr lang="nl-NL" sz="3200" baseline="-25000" dirty="0" smtClean="0">
                <a:solidFill>
                  <a:srgbClr val="FF0000"/>
                </a:solidFill>
              </a:rPr>
              <a:t>3</a:t>
            </a:r>
            <a:r>
              <a:rPr lang="nl-NL" sz="3200" dirty="0" smtClean="0">
                <a:solidFill>
                  <a:srgbClr val="FF0000"/>
                </a:solidFill>
              </a:rPr>
              <a:t>)  = var(e</a:t>
            </a:r>
            <a:r>
              <a:rPr lang="nl-NL" sz="3200" baseline="-25000" dirty="0" smtClean="0">
                <a:solidFill>
                  <a:srgbClr val="FF0000"/>
                </a:solidFill>
              </a:rPr>
              <a:t>4</a:t>
            </a:r>
            <a:r>
              <a:rPr lang="nl-NL" sz="3200" dirty="0" smtClean="0">
                <a:solidFill>
                  <a:srgbClr val="FF0000"/>
                </a:solidFill>
              </a:rPr>
              <a:t>) </a:t>
            </a:r>
          </a:p>
        </p:txBody>
      </p:sp>
      <p:sp>
        <p:nvSpPr>
          <p:cNvPr id="2" name="TextBox 1"/>
          <p:cNvSpPr txBox="1"/>
          <p:nvPr/>
        </p:nvSpPr>
        <p:spPr>
          <a:xfrm>
            <a:off x="247514" y="292063"/>
            <a:ext cx="4416594" cy="461665"/>
          </a:xfrm>
          <a:prstGeom prst="rect">
            <a:avLst/>
          </a:prstGeom>
          <a:noFill/>
        </p:spPr>
        <p:txBody>
          <a:bodyPr wrap="none" rtlCol="0">
            <a:spAutoFit/>
          </a:bodyPr>
          <a:lstStyle/>
          <a:p>
            <a:r>
              <a:rPr lang="nl-NL" sz="2400" dirty="0" smtClean="0"/>
              <a:t>First order autoregression model</a:t>
            </a:r>
            <a:r>
              <a:rPr lang="nl-NL" sz="2400" smtClean="0"/>
              <a:t>. </a:t>
            </a:r>
            <a:endParaRPr lang="nl-NL" sz="2400" dirty="0"/>
          </a:p>
        </p:txBody>
      </p:sp>
      <p:sp>
        <p:nvSpPr>
          <p:cNvPr id="7" name="Slide Number Placeholder 6"/>
          <p:cNvSpPr>
            <a:spLocks noGrp="1"/>
          </p:cNvSpPr>
          <p:nvPr>
            <p:ph type="sldNum" sz="quarter" idx="12"/>
          </p:nvPr>
        </p:nvSpPr>
        <p:spPr/>
        <p:txBody>
          <a:bodyPr/>
          <a:lstStyle/>
          <a:p>
            <a:fld id="{A9096D49-DAE3-40DE-93E0-41688E0A5016}" type="slidenum">
              <a:rPr lang="nl-NL" smtClean="0"/>
              <a:t>10</a:t>
            </a:fld>
            <a:endParaRPr lang="nl-NL"/>
          </a:p>
        </p:txBody>
      </p:sp>
      <p:pic>
        <p:nvPicPr>
          <p:cNvPr id="59" name="Picture 58"/>
          <p:cNvPicPr>
            <a:picLocks noChangeAspect="1"/>
          </p:cNvPicPr>
          <p:nvPr/>
        </p:nvPicPr>
        <p:blipFill>
          <a:blip r:embed="rId3"/>
          <a:stretch>
            <a:fillRect/>
          </a:stretch>
        </p:blipFill>
        <p:spPr>
          <a:xfrm>
            <a:off x="1331640" y="984533"/>
            <a:ext cx="5813648" cy="2729013"/>
          </a:xfrm>
          <a:prstGeom prst="rect">
            <a:avLst/>
          </a:prstGeom>
        </p:spPr>
      </p:pic>
      <p:sp>
        <p:nvSpPr>
          <p:cNvPr id="8" name="Rectangle 7"/>
          <p:cNvSpPr/>
          <p:nvPr/>
        </p:nvSpPr>
        <p:spPr>
          <a:xfrm>
            <a:off x="2051720" y="2852936"/>
            <a:ext cx="864147" cy="369332"/>
          </a:xfrm>
          <a:prstGeom prst="rect">
            <a:avLst/>
          </a:prstGeom>
        </p:spPr>
        <p:txBody>
          <a:bodyPr wrap="none">
            <a:spAutoFit/>
          </a:bodyPr>
          <a:lstStyle/>
          <a:p>
            <a:r>
              <a:rPr lang="nl-NL">
                <a:solidFill>
                  <a:srgbClr val="FF0000"/>
                </a:solidFill>
              </a:rPr>
              <a:t>var(e</a:t>
            </a:r>
            <a:r>
              <a:rPr lang="nl-NL" baseline="-25000">
                <a:solidFill>
                  <a:srgbClr val="FF0000"/>
                </a:solidFill>
              </a:rPr>
              <a:t>1</a:t>
            </a:r>
            <a:r>
              <a:rPr lang="nl-NL">
                <a:solidFill>
                  <a:srgbClr val="FF0000"/>
                </a:solidFill>
              </a:rPr>
              <a:t>) </a:t>
            </a:r>
          </a:p>
        </p:txBody>
      </p:sp>
      <p:sp>
        <p:nvSpPr>
          <p:cNvPr id="76" name="Rectangle 75"/>
          <p:cNvSpPr/>
          <p:nvPr/>
        </p:nvSpPr>
        <p:spPr>
          <a:xfrm>
            <a:off x="7015202" y="2906706"/>
            <a:ext cx="864147" cy="369332"/>
          </a:xfrm>
          <a:prstGeom prst="rect">
            <a:avLst/>
          </a:prstGeom>
        </p:spPr>
        <p:txBody>
          <a:bodyPr wrap="none">
            <a:spAutoFit/>
          </a:bodyPr>
          <a:lstStyle/>
          <a:p>
            <a:r>
              <a:rPr lang="nl-NL" smtClean="0">
                <a:solidFill>
                  <a:srgbClr val="FF0000"/>
                </a:solidFill>
              </a:rPr>
              <a:t>var(e</a:t>
            </a:r>
            <a:r>
              <a:rPr lang="nl-NL" baseline="-25000" smtClean="0">
                <a:solidFill>
                  <a:srgbClr val="FF0000"/>
                </a:solidFill>
              </a:rPr>
              <a:t>4</a:t>
            </a:r>
            <a:r>
              <a:rPr lang="nl-NL" smtClean="0"/>
              <a:t>) </a:t>
            </a:r>
            <a:endParaRPr lang="nl-NL"/>
          </a:p>
        </p:txBody>
      </p:sp>
    </p:spTree>
    <p:extLst>
      <p:ext uri="{BB962C8B-B14F-4D97-AF65-F5344CB8AC3E}">
        <p14:creationId xmlns:p14="http://schemas.microsoft.com/office/powerpoint/2010/main" val="231705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9096D49-DAE3-40DE-93E0-41688E0A5016}" type="slidenum">
              <a:rPr lang="nl-NL" smtClean="0"/>
              <a:t>11</a:t>
            </a:fld>
            <a:endParaRPr lang="nl-NL"/>
          </a:p>
        </p:txBody>
      </p:sp>
      <p:grpSp>
        <p:nvGrpSpPr>
          <p:cNvPr id="3" name="Group 2"/>
          <p:cNvGrpSpPr/>
          <p:nvPr/>
        </p:nvGrpSpPr>
        <p:grpSpPr>
          <a:xfrm>
            <a:off x="720552" y="548680"/>
            <a:ext cx="5832648" cy="2520280"/>
            <a:chOff x="1259632" y="260648"/>
            <a:chExt cx="6547709" cy="2729013"/>
          </a:xfrm>
        </p:grpSpPr>
        <p:pic>
          <p:nvPicPr>
            <p:cNvPr id="59" name="Picture 58"/>
            <p:cNvPicPr>
              <a:picLocks noChangeAspect="1"/>
            </p:cNvPicPr>
            <p:nvPr/>
          </p:nvPicPr>
          <p:blipFill>
            <a:blip r:embed="rId3"/>
            <a:stretch>
              <a:fillRect/>
            </a:stretch>
          </p:blipFill>
          <p:spPr>
            <a:xfrm>
              <a:off x="1259632" y="260648"/>
              <a:ext cx="5813648" cy="2729013"/>
            </a:xfrm>
            <a:prstGeom prst="rect">
              <a:avLst/>
            </a:prstGeom>
          </p:spPr>
        </p:pic>
        <p:sp>
          <p:nvSpPr>
            <p:cNvPr id="8" name="Rectangle 7"/>
            <p:cNvSpPr/>
            <p:nvPr/>
          </p:nvSpPr>
          <p:spPr>
            <a:xfrm>
              <a:off x="1979712" y="2129051"/>
              <a:ext cx="864147" cy="369332"/>
            </a:xfrm>
            <a:prstGeom prst="rect">
              <a:avLst/>
            </a:prstGeom>
          </p:spPr>
          <p:txBody>
            <a:bodyPr wrap="none">
              <a:spAutoFit/>
            </a:bodyPr>
            <a:lstStyle/>
            <a:p>
              <a:r>
                <a:rPr lang="nl-NL">
                  <a:solidFill>
                    <a:srgbClr val="FF0000"/>
                  </a:solidFill>
                </a:rPr>
                <a:t>var(e</a:t>
              </a:r>
              <a:r>
                <a:rPr lang="nl-NL" baseline="-25000">
                  <a:solidFill>
                    <a:srgbClr val="FF0000"/>
                  </a:solidFill>
                </a:rPr>
                <a:t>1</a:t>
              </a:r>
              <a:r>
                <a:rPr lang="nl-NL">
                  <a:solidFill>
                    <a:srgbClr val="FF0000"/>
                  </a:solidFill>
                </a:rPr>
                <a:t>) </a:t>
              </a:r>
            </a:p>
          </p:txBody>
        </p:sp>
        <p:sp>
          <p:nvSpPr>
            <p:cNvPr id="76" name="Rectangle 75"/>
            <p:cNvSpPr/>
            <p:nvPr/>
          </p:nvSpPr>
          <p:spPr>
            <a:xfrm>
              <a:off x="6943194" y="2182821"/>
              <a:ext cx="864147" cy="369332"/>
            </a:xfrm>
            <a:prstGeom prst="rect">
              <a:avLst/>
            </a:prstGeom>
          </p:spPr>
          <p:txBody>
            <a:bodyPr wrap="none">
              <a:spAutoFit/>
            </a:bodyPr>
            <a:lstStyle/>
            <a:p>
              <a:r>
                <a:rPr lang="nl-NL" smtClean="0">
                  <a:solidFill>
                    <a:srgbClr val="FF0000"/>
                  </a:solidFill>
                </a:rPr>
                <a:t>var(e</a:t>
              </a:r>
              <a:r>
                <a:rPr lang="nl-NL" baseline="-25000" smtClean="0">
                  <a:solidFill>
                    <a:srgbClr val="FF0000"/>
                  </a:solidFill>
                </a:rPr>
                <a:t>4</a:t>
              </a:r>
              <a:r>
                <a:rPr lang="nl-NL" smtClean="0"/>
                <a:t>) </a:t>
              </a:r>
              <a:endParaRPr lang="nl-NL"/>
            </a:p>
          </p:txBody>
        </p:sp>
      </p:grpSp>
      <p:grpSp>
        <p:nvGrpSpPr>
          <p:cNvPr id="9" name="Group 8"/>
          <p:cNvGrpSpPr/>
          <p:nvPr/>
        </p:nvGrpSpPr>
        <p:grpSpPr>
          <a:xfrm>
            <a:off x="611560" y="3833482"/>
            <a:ext cx="5832648" cy="2520280"/>
            <a:chOff x="1259632" y="260648"/>
            <a:chExt cx="6547709" cy="2729013"/>
          </a:xfrm>
        </p:grpSpPr>
        <p:pic>
          <p:nvPicPr>
            <p:cNvPr id="10" name="Picture 9"/>
            <p:cNvPicPr>
              <a:picLocks noChangeAspect="1"/>
            </p:cNvPicPr>
            <p:nvPr/>
          </p:nvPicPr>
          <p:blipFill>
            <a:blip r:embed="rId3"/>
            <a:stretch>
              <a:fillRect/>
            </a:stretch>
          </p:blipFill>
          <p:spPr>
            <a:xfrm>
              <a:off x="1259632" y="260648"/>
              <a:ext cx="5813648" cy="2729013"/>
            </a:xfrm>
            <a:prstGeom prst="rect">
              <a:avLst/>
            </a:prstGeom>
          </p:spPr>
        </p:pic>
        <p:sp>
          <p:nvSpPr>
            <p:cNvPr id="11" name="Rectangle 10"/>
            <p:cNvSpPr/>
            <p:nvPr/>
          </p:nvSpPr>
          <p:spPr>
            <a:xfrm>
              <a:off x="1979712" y="2129051"/>
              <a:ext cx="864147" cy="369332"/>
            </a:xfrm>
            <a:prstGeom prst="rect">
              <a:avLst/>
            </a:prstGeom>
          </p:spPr>
          <p:txBody>
            <a:bodyPr wrap="none">
              <a:spAutoFit/>
            </a:bodyPr>
            <a:lstStyle/>
            <a:p>
              <a:r>
                <a:rPr lang="nl-NL">
                  <a:solidFill>
                    <a:srgbClr val="FF0000"/>
                  </a:solidFill>
                </a:rPr>
                <a:t>var(e</a:t>
              </a:r>
              <a:r>
                <a:rPr lang="nl-NL" baseline="-25000">
                  <a:solidFill>
                    <a:srgbClr val="FF0000"/>
                  </a:solidFill>
                </a:rPr>
                <a:t>1</a:t>
              </a:r>
              <a:r>
                <a:rPr lang="nl-NL">
                  <a:solidFill>
                    <a:srgbClr val="FF0000"/>
                  </a:solidFill>
                </a:rPr>
                <a:t>) </a:t>
              </a:r>
            </a:p>
          </p:txBody>
        </p:sp>
        <p:sp>
          <p:nvSpPr>
            <p:cNvPr id="12" name="Rectangle 11"/>
            <p:cNvSpPr/>
            <p:nvPr/>
          </p:nvSpPr>
          <p:spPr>
            <a:xfrm>
              <a:off x="6943194" y="2182821"/>
              <a:ext cx="864147" cy="369332"/>
            </a:xfrm>
            <a:prstGeom prst="rect">
              <a:avLst/>
            </a:prstGeom>
          </p:spPr>
          <p:txBody>
            <a:bodyPr wrap="none">
              <a:spAutoFit/>
            </a:bodyPr>
            <a:lstStyle/>
            <a:p>
              <a:r>
                <a:rPr lang="nl-NL" smtClean="0">
                  <a:solidFill>
                    <a:srgbClr val="FF0000"/>
                  </a:solidFill>
                </a:rPr>
                <a:t>var(e</a:t>
              </a:r>
              <a:r>
                <a:rPr lang="nl-NL" baseline="-25000" smtClean="0">
                  <a:solidFill>
                    <a:srgbClr val="FF0000"/>
                  </a:solidFill>
                </a:rPr>
                <a:t>4</a:t>
              </a:r>
              <a:r>
                <a:rPr lang="nl-NL" smtClean="0"/>
                <a:t>) </a:t>
              </a:r>
              <a:endParaRPr lang="nl-NL"/>
            </a:p>
          </p:txBody>
        </p:sp>
      </p:grpSp>
      <p:sp>
        <p:nvSpPr>
          <p:cNvPr id="4" name="Oval 3"/>
          <p:cNvSpPr/>
          <p:nvPr/>
        </p:nvSpPr>
        <p:spPr>
          <a:xfrm>
            <a:off x="467544" y="692696"/>
            <a:ext cx="1279337" cy="273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234736" y="3573016"/>
            <a:ext cx="2897104"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6795125" y="2273402"/>
            <a:ext cx="2494868" cy="2554545"/>
          </a:xfrm>
          <a:prstGeom prst="rect">
            <a:avLst/>
          </a:prstGeom>
          <a:noFill/>
        </p:spPr>
        <p:txBody>
          <a:bodyPr wrap="square" rtlCol="0">
            <a:spAutoFit/>
          </a:bodyPr>
          <a:lstStyle/>
          <a:p>
            <a:r>
              <a:rPr lang="nl-NL" sz="3200" smtClean="0"/>
              <a:t>Oh....just  linear regression models!</a:t>
            </a:r>
          </a:p>
          <a:p>
            <a:endParaRPr lang="nl-NL" sz="3200"/>
          </a:p>
        </p:txBody>
      </p:sp>
      <p:cxnSp>
        <p:nvCxnSpPr>
          <p:cNvPr id="14" name="Straight Arrow Connector 13"/>
          <p:cNvCxnSpPr>
            <a:stCxn id="4" idx="6"/>
            <a:endCxn id="6" idx="1"/>
          </p:cNvCxnSpPr>
          <p:nvPr/>
        </p:nvCxnSpPr>
        <p:spPr>
          <a:xfrm>
            <a:off x="1746881" y="2060848"/>
            <a:ext cx="5048244" cy="148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7"/>
            <a:endCxn id="6" idx="1"/>
          </p:cNvCxnSpPr>
          <p:nvPr/>
        </p:nvCxnSpPr>
        <p:spPr>
          <a:xfrm flipV="1">
            <a:off x="2707569" y="3550675"/>
            <a:ext cx="4087556" cy="29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28184" y="1104085"/>
            <a:ext cx="3405342" cy="861774"/>
          </a:xfrm>
          <a:prstGeom prst="rect">
            <a:avLst/>
          </a:prstGeom>
          <a:noFill/>
        </p:spPr>
        <p:txBody>
          <a:bodyPr wrap="square" rtlCol="0">
            <a:spAutoFit/>
          </a:bodyPr>
          <a:lstStyle/>
          <a:p>
            <a:r>
              <a:rPr lang="nl-NL" sz="3200" smtClean="0"/>
              <a:t>y</a:t>
            </a:r>
            <a:r>
              <a:rPr lang="nl-NL" sz="3200" baseline="-25000" smtClean="0"/>
              <a:t>ti</a:t>
            </a:r>
            <a:r>
              <a:rPr lang="nl-NL" sz="3200" smtClean="0"/>
              <a:t> = b</a:t>
            </a:r>
            <a:r>
              <a:rPr lang="nl-NL" sz="3200" baseline="-25000" smtClean="0"/>
              <a:t>0t</a:t>
            </a:r>
            <a:r>
              <a:rPr lang="nl-NL" sz="3200" smtClean="0"/>
              <a:t> + x</a:t>
            </a:r>
            <a:r>
              <a:rPr lang="nl-NL" sz="3200" baseline="-25000" smtClean="0"/>
              <a:t>ti</a:t>
            </a:r>
            <a:r>
              <a:rPr lang="nl-NL" sz="3200" smtClean="0"/>
              <a:t> + e</a:t>
            </a:r>
            <a:r>
              <a:rPr lang="nl-NL" sz="3200" baseline="-25000" smtClean="0"/>
              <a:t>ti</a:t>
            </a:r>
          </a:p>
          <a:p>
            <a:endParaRPr lang="nl-NL" dirty="0"/>
          </a:p>
        </p:txBody>
      </p:sp>
      <p:sp>
        <p:nvSpPr>
          <p:cNvPr id="31" name="TextBox 30"/>
          <p:cNvSpPr txBox="1"/>
          <p:nvPr/>
        </p:nvSpPr>
        <p:spPr>
          <a:xfrm>
            <a:off x="5917329" y="4373071"/>
            <a:ext cx="3405342" cy="861774"/>
          </a:xfrm>
          <a:prstGeom prst="rect">
            <a:avLst/>
          </a:prstGeom>
          <a:noFill/>
        </p:spPr>
        <p:txBody>
          <a:bodyPr wrap="square" rtlCol="0">
            <a:spAutoFit/>
          </a:bodyPr>
          <a:lstStyle/>
          <a:p>
            <a:r>
              <a:rPr lang="nl-NL" sz="3200" smtClean="0"/>
              <a:t>x</a:t>
            </a:r>
            <a:r>
              <a:rPr lang="nl-NL" sz="3200" baseline="-25000" smtClean="0"/>
              <a:t>ti</a:t>
            </a:r>
            <a:r>
              <a:rPr lang="nl-NL" sz="3200" smtClean="0"/>
              <a:t> = b</a:t>
            </a:r>
            <a:r>
              <a:rPr lang="nl-NL" sz="3200" baseline="-25000" smtClean="0"/>
              <a:t>t-1,t</a:t>
            </a:r>
            <a:r>
              <a:rPr lang="nl-NL" sz="3200" smtClean="0"/>
              <a:t> x</a:t>
            </a:r>
            <a:r>
              <a:rPr lang="nl-NL" sz="3200" baseline="-25000" smtClean="0"/>
              <a:t>t-1i</a:t>
            </a:r>
            <a:r>
              <a:rPr lang="nl-NL" sz="3200" smtClean="0"/>
              <a:t> + </a:t>
            </a:r>
            <a:r>
              <a:rPr lang="nl-NL" sz="3200" smtClean="0">
                <a:latin typeface="Symbol" panose="05050102010706020507" pitchFamily="18" charset="2"/>
              </a:rPr>
              <a:t>z</a:t>
            </a:r>
            <a:r>
              <a:rPr lang="nl-NL" sz="3200" smtClean="0"/>
              <a:t>x</a:t>
            </a:r>
            <a:r>
              <a:rPr lang="nl-NL" sz="3200" baseline="-25000" smtClean="0"/>
              <a:t>ti</a:t>
            </a:r>
            <a:r>
              <a:rPr lang="nl-NL" sz="3200" smtClean="0"/>
              <a:t> </a:t>
            </a:r>
          </a:p>
          <a:p>
            <a:endParaRPr lang="nl-NL" dirty="0"/>
          </a:p>
        </p:txBody>
      </p:sp>
    </p:spTree>
    <p:extLst>
      <p:ext uri="{BB962C8B-B14F-4D97-AF65-F5344CB8AC3E}">
        <p14:creationId xmlns:p14="http://schemas.microsoft.com/office/powerpoint/2010/main" val="254996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363283" y="1060281"/>
            <a:ext cx="5399683" cy="2062103"/>
          </a:xfrm>
          <a:prstGeom prst="rect">
            <a:avLst/>
          </a:prstGeom>
          <a:noFill/>
        </p:spPr>
        <p:txBody>
          <a:bodyPr wrap="none" rtlCol="0">
            <a:spAutoFit/>
          </a:bodyPr>
          <a:lstStyle/>
          <a:p>
            <a:r>
              <a:rPr lang="nl-NL" sz="3200" smtClean="0"/>
              <a:t>var(y</a:t>
            </a:r>
            <a:r>
              <a:rPr lang="nl-NL" sz="3200" baseline="-25000" smtClean="0"/>
              <a:t>t</a:t>
            </a:r>
            <a:r>
              <a:rPr lang="nl-NL" sz="3200" smtClean="0"/>
              <a:t>) </a:t>
            </a:r>
            <a:r>
              <a:rPr lang="nl-NL" sz="3200"/>
              <a:t>= </a:t>
            </a:r>
            <a:r>
              <a:rPr lang="nl-NL" sz="3200" smtClean="0"/>
              <a:t>var(x</a:t>
            </a:r>
            <a:r>
              <a:rPr lang="nl-NL" sz="3200" baseline="-25000" smtClean="0"/>
              <a:t>t</a:t>
            </a:r>
            <a:r>
              <a:rPr lang="nl-NL" sz="3200" smtClean="0"/>
              <a:t>) </a:t>
            </a:r>
            <a:r>
              <a:rPr lang="nl-NL" sz="3200"/>
              <a:t>+ </a:t>
            </a:r>
            <a:r>
              <a:rPr lang="nl-NL" sz="3200" smtClean="0"/>
              <a:t>var(e</a:t>
            </a:r>
            <a:r>
              <a:rPr lang="nl-NL" sz="3200" baseline="-25000" smtClean="0"/>
              <a:t>t</a:t>
            </a:r>
            <a:r>
              <a:rPr lang="nl-NL" sz="3200" smtClean="0"/>
              <a:t>)</a:t>
            </a:r>
          </a:p>
          <a:p>
            <a:r>
              <a:rPr lang="nl-NL" sz="3200" smtClean="0"/>
              <a:t>var(x</a:t>
            </a:r>
            <a:r>
              <a:rPr lang="nl-NL" sz="3200" baseline="-25000" smtClean="0"/>
              <a:t>t</a:t>
            </a:r>
            <a:r>
              <a:rPr lang="nl-NL" sz="3200" dirty="0" smtClean="0"/>
              <a:t>) </a:t>
            </a:r>
            <a:r>
              <a:rPr lang="nl-NL" sz="3200" dirty="0"/>
              <a:t>= </a:t>
            </a:r>
            <a:r>
              <a:rPr lang="nl-NL" sz="3200" smtClean="0"/>
              <a:t>b</a:t>
            </a:r>
            <a:r>
              <a:rPr lang="nl-NL" sz="3200" baseline="-25000" smtClean="0"/>
              <a:t>t-1,t</a:t>
            </a:r>
            <a:r>
              <a:rPr lang="nl-NL" sz="3200" baseline="30000" smtClean="0"/>
              <a:t>2</a:t>
            </a:r>
            <a:r>
              <a:rPr lang="nl-NL" sz="3200" baseline="-25000" smtClean="0"/>
              <a:t> </a:t>
            </a:r>
            <a:r>
              <a:rPr lang="nl-NL" sz="3200" smtClean="0"/>
              <a:t>var(x</a:t>
            </a:r>
            <a:r>
              <a:rPr lang="nl-NL" sz="3200" baseline="-25000" smtClean="0"/>
              <a:t>t-1</a:t>
            </a:r>
            <a:r>
              <a:rPr lang="nl-NL" sz="3200" smtClean="0"/>
              <a:t>) </a:t>
            </a:r>
            <a:r>
              <a:rPr lang="nl-NL" sz="3200" dirty="0"/>
              <a:t>+ </a:t>
            </a:r>
            <a:r>
              <a:rPr lang="nl-NL" sz="3200" dirty="0" smtClean="0"/>
              <a:t>var(</a:t>
            </a:r>
            <a:r>
              <a:rPr lang="nl-NL" sz="3200" dirty="0" smtClean="0">
                <a:latin typeface="Symbol" panose="05050102010706020507" pitchFamily="18" charset="2"/>
              </a:rPr>
              <a:t>z</a:t>
            </a:r>
            <a:r>
              <a:rPr lang="nl-NL" sz="3200" dirty="0" smtClean="0"/>
              <a:t>x</a:t>
            </a:r>
            <a:r>
              <a:rPr lang="nl-NL" sz="3200" baseline="-25000" dirty="0" smtClean="0"/>
              <a:t>t</a:t>
            </a:r>
            <a:r>
              <a:rPr lang="nl-NL" sz="3200" dirty="0" smtClean="0"/>
              <a:t>)</a:t>
            </a:r>
            <a:endParaRPr lang="nl-NL" sz="3200" baseline="-25000" dirty="0"/>
          </a:p>
          <a:p>
            <a:r>
              <a:rPr lang="nl-NL" sz="3200" dirty="0"/>
              <a:t>c</a:t>
            </a:r>
            <a:r>
              <a:rPr lang="nl-NL" sz="3200" dirty="0" smtClean="0"/>
              <a:t>ov(x</a:t>
            </a:r>
            <a:r>
              <a:rPr lang="nl-NL" sz="3200" baseline="-25000" dirty="0" smtClean="0"/>
              <a:t>t</a:t>
            </a:r>
            <a:r>
              <a:rPr lang="nl-NL" sz="3200" dirty="0" smtClean="0"/>
              <a:t>,x</a:t>
            </a:r>
            <a:r>
              <a:rPr lang="nl-NL" sz="3200" baseline="-25000" dirty="0" smtClean="0"/>
              <a:t>t-1</a:t>
            </a:r>
            <a:r>
              <a:rPr lang="nl-NL" sz="3200" dirty="0" smtClean="0"/>
              <a:t>) </a:t>
            </a:r>
            <a:r>
              <a:rPr lang="nl-NL" sz="3200" smtClean="0"/>
              <a:t>= b</a:t>
            </a:r>
            <a:r>
              <a:rPr lang="nl-NL" sz="3200" baseline="-25000" smtClean="0"/>
              <a:t>t-1,t</a:t>
            </a:r>
            <a:r>
              <a:rPr lang="nl-NL" sz="3200" smtClean="0"/>
              <a:t>var(x</a:t>
            </a:r>
            <a:r>
              <a:rPr lang="nl-NL" sz="3200" baseline="-25000" smtClean="0"/>
              <a:t>t-1</a:t>
            </a:r>
            <a:r>
              <a:rPr lang="nl-NL" sz="3200" smtClean="0"/>
              <a:t>)</a:t>
            </a:r>
          </a:p>
          <a:p>
            <a:r>
              <a:rPr lang="nl-NL" sz="3200"/>
              <a:t>cov(y</a:t>
            </a:r>
            <a:r>
              <a:rPr lang="nl-NL" sz="3200" baseline="-25000"/>
              <a:t>t</a:t>
            </a:r>
            <a:r>
              <a:rPr lang="nl-NL" sz="3200"/>
              <a:t>,y</a:t>
            </a:r>
            <a:r>
              <a:rPr lang="nl-NL" sz="3200" baseline="-25000"/>
              <a:t>t-1</a:t>
            </a:r>
            <a:r>
              <a:rPr lang="nl-NL" sz="3200"/>
              <a:t>) = </a:t>
            </a:r>
            <a:r>
              <a:rPr lang="nl-NL" sz="3200" smtClean="0"/>
              <a:t>b</a:t>
            </a:r>
            <a:r>
              <a:rPr lang="nl-NL" sz="3200" baseline="-25000" smtClean="0"/>
              <a:t>t-1,t</a:t>
            </a:r>
            <a:r>
              <a:rPr lang="nl-NL" sz="3200" smtClean="0"/>
              <a:t>var(x</a:t>
            </a:r>
            <a:r>
              <a:rPr lang="nl-NL" sz="3200" baseline="-25000" smtClean="0"/>
              <a:t>t-1</a:t>
            </a:r>
            <a:r>
              <a:rPr lang="nl-NL" sz="3200" smtClean="0"/>
              <a:t>)</a:t>
            </a:r>
            <a:endParaRPr lang="nl-NL" sz="3200"/>
          </a:p>
        </p:txBody>
      </p:sp>
      <p:sp>
        <p:nvSpPr>
          <p:cNvPr id="2" name="TextBox 1"/>
          <p:cNvSpPr txBox="1"/>
          <p:nvPr/>
        </p:nvSpPr>
        <p:spPr>
          <a:xfrm>
            <a:off x="268466" y="3975503"/>
            <a:ext cx="8418334" cy="2062103"/>
          </a:xfrm>
          <a:prstGeom prst="rect">
            <a:avLst/>
          </a:prstGeom>
          <a:noFill/>
        </p:spPr>
        <p:txBody>
          <a:bodyPr wrap="square" rtlCol="0">
            <a:spAutoFit/>
          </a:bodyPr>
          <a:lstStyle/>
          <a:p>
            <a:r>
              <a:rPr lang="nl-NL" sz="3200" smtClean="0">
                <a:solidFill>
                  <a:srgbClr val="FF0000"/>
                </a:solidFill>
              </a:rPr>
              <a:t>“Reliability” </a:t>
            </a:r>
            <a:r>
              <a:rPr lang="nl-NL" sz="3200" dirty="0" smtClean="0">
                <a:solidFill>
                  <a:srgbClr val="FF0000"/>
                </a:solidFill>
              </a:rPr>
              <a:t>at each t</a:t>
            </a:r>
            <a:r>
              <a:rPr lang="nl-NL" sz="3200" smtClean="0">
                <a:solidFill>
                  <a:srgbClr val="FF0000"/>
                </a:solidFill>
              </a:rPr>
              <a:t>, rel(y</a:t>
            </a:r>
            <a:r>
              <a:rPr lang="nl-NL" sz="3200" baseline="-25000" smtClean="0">
                <a:solidFill>
                  <a:srgbClr val="FF0000"/>
                </a:solidFill>
              </a:rPr>
              <a:t>t</a:t>
            </a:r>
            <a:r>
              <a:rPr lang="nl-NL" sz="3200" dirty="0" smtClean="0">
                <a:solidFill>
                  <a:srgbClr val="FF0000"/>
                </a:solidFill>
              </a:rPr>
              <a:t>) </a:t>
            </a:r>
            <a:r>
              <a:rPr lang="nl-NL" sz="3200" dirty="0" smtClean="0"/>
              <a:t>: </a:t>
            </a:r>
          </a:p>
          <a:p>
            <a:r>
              <a:rPr lang="nl-NL" sz="3200" smtClean="0"/>
              <a:t>rel(y</a:t>
            </a:r>
            <a:r>
              <a:rPr lang="nl-NL" sz="3200" baseline="-25000" smtClean="0"/>
              <a:t>t</a:t>
            </a:r>
            <a:r>
              <a:rPr lang="nl-NL" sz="3200" smtClean="0"/>
              <a:t>) </a:t>
            </a:r>
            <a:r>
              <a:rPr lang="nl-NL" sz="3200"/>
              <a:t>= </a:t>
            </a:r>
            <a:r>
              <a:rPr lang="nl-NL" sz="3200" smtClean="0"/>
              <a:t>var(x</a:t>
            </a:r>
            <a:r>
              <a:rPr lang="nl-NL" sz="3200" baseline="-25000" smtClean="0"/>
              <a:t>t</a:t>
            </a:r>
            <a:r>
              <a:rPr lang="nl-NL" sz="3200" smtClean="0"/>
              <a:t>) </a:t>
            </a:r>
            <a:r>
              <a:rPr lang="nl-NL" sz="3200" dirty="0" smtClean="0"/>
              <a:t>/ </a:t>
            </a:r>
            <a:r>
              <a:rPr lang="nl-NL" sz="3200" smtClean="0"/>
              <a:t>{var(x</a:t>
            </a:r>
            <a:r>
              <a:rPr lang="nl-NL" sz="3200" baseline="-25000" smtClean="0"/>
              <a:t>t</a:t>
            </a:r>
            <a:r>
              <a:rPr lang="nl-NL" sz="3200" smtClean="0"/>
              <a:t>) </a:t>
            </a:r>
            <a:r>
              <a:rPr lang="nl-NL" sz="3200"/>
              <a:t>+ </a:t>
            </a:r>
            <a:r>
              <a:rPr lang="nl-NL" sz="3200" smtClean="0"/>
              <a:t>var(e</a:t>
            </a:r>
            <a:r>
              <a:rPr lang="nl-NL" sz="3200" baseline="-25000" smtClean="0"/>
              <a:t>t</a:t>
            </a:r>
            <a:r>
              <a:rPr lang="nl-NL" sz="3200" smtClean="0"/>
              <a:t>)}</a:t>
            </a:r>
            <a:endParaRPr lang="nl-NL" sz="3200" dirty="0" smtClean="0"/>
          </a:p>
          <a:p>
            <a:r>
              <a:rPr lang="nl-NL" sz="3200" smtClean="0">
                <a:solidFill>
                  <a:srgbClr val="FF0000"/>
                </a:solidFill>
              </a:rPr>
              <a:t>Interpretation:</a:t>
            </a:r>
            <a:r>
              <a:rPr lang="nl-NL" sz="3200" dirty="0">
                <a:solidFill>
                  <a:srgbClr val="FF0000"/>
                </a:solidFill>
              </a:rPr>
              <a:t> </a:t>
            </a:r>
            <a:r>
              <a:rPr lang="nl-NL" sz="3200" smtClean="0"/>
              <a:t>% </a:t>
            </a:r>
            <a:r>
              <a:rPr lang="nl-NL" sz="3200" dirty="0" smtClean="0"/>
              <a:t>of variance </a:t>
            </a:r>
            <a:r>
              <a:rPr lang="nl-NL" sz="3200" smtClean="0"/>
              <a:t>in y</a:t>
            </a:r>
            <a:r>
              <a:rPr lang="nl-NL" sz="3200" baseline="-25000" smtClean="0"/>
              <a:t>t</a:t>
            </a:r>
            <a:r>
              <a:rPr lang="nl-NL" sz="3200" smtClean="0"/>
              <a:t> due </a:t>
            </a:r>
            <a:r>
              <a:rPr lang="nl-NL" sz="3200" dirty="0" smtClean="0"/>
              <a:t>to </a:t>
            </a:r>
            <a:r>
              <a:rPr lang="nl-NL" sz="3200" smtClean="0"/>
              <a:t>latent x</a:t>
            </a:r>
            <a:r>
              <a:rPr lang="nl-NL" sz="3200" baseline="-25000" smtClean="0"/>
              <a:t>t</a:t>
            </a:r>
            <a:endParaRPr lang="nl-NL" sz="3200" dirty="0"/>
          </a:p>
          <a:p>
            <a:r>
              <a:rPr lang="nl-NL" sz="3200" smtClean="0"/>
              <a:t>An R</a:t>
            </a:r>
            <a:r>
              <a:rPr lang="nl-NL" sz="3200" baseline="30000" smtClean="0"/>
              <a:t>2</a:t>
            </a:r>
            <a:r>
              <a:rPr lang="nl-NL" sz="3200" smtClean="0"/>
              <a:t> statistic....</a:t>
            </a:r>
            <a:endParaRPr lang="nl-NL" sz="3200" dirty="0"/>
          </a:p>
        </p:txBody>
      </p:sp>
      <p:sp>
        <p:nvSpPr>
          <p:cNvPr id="3" name="TextBox 2"/>
          <p:cNvSpPr txBox="1"/>
          <p:nvPr/>
        </p:nvSpPr>
        <p:spPr>
          <a:xfrm>
            <a:off x="363283" y="3356992"/>
            <a:ext cx="4417941" cy="584775"/>
          </a:xfrm>
          <a:prstGeom prst="rect">
            <a:avLst/>
          </a:prstGeom>
          <a:noFill/>
        </p:spPr>
        <p:txBody>
          <a:bodyPr wrap="none" rtlCol="0">
            <a:spAutoFit/>
          </a:bodyPr>
          <a:lstStyle/>
          <a:p>
            <a:r>
              <a:rPr lang="nl-NL" sz="3200" b="1" dirty="0" smtClean="0">
                <a:solidFill>
                  <a:srgbClr val="0070C0"/>
                </a:solidFill>
              </a:rPr>
              <a:t>Standardized </a:t>
            </a:r>
            <a:r>
              <a:rPr lang="nl-NL" sz="3200" b="1" smtClean="0">
                <a:solidFill>
                  <a:srgbClr val="0070C0"/>
                </a:solidFill>
              </a:rPr>
              <a:t>stats part I</a:t>
            </a:r>
            <a:r>
              <a:rPr lang="nl-NL" sz="3200" b="1" dirty="0" smtClean="0">
                <a:solidFill>
                  <a:srgbClr val="0070C0"/>
                </a:solidFill>
              </a:rPr>
              <a:t>:</a:t>
            </a:r>
            <a:endParaRPr lang="nl-NL" sz="3200" b="1" dirty="0">
              <a:solidFill>
                <a:srgbClr val="0070C0"/>
              </a:solidFill>
            </a:endParaRPr>
          </a:p>
        </p:txBody>
      </p:sp>
      <p:sp>
        <p:nvSpPr>
          <p:cNvPr id="5" name="Slide Number Placeholder 4"/>
          <p:cNvSpPr>
            <a:spLocks noGrp="1"/>
          </p:cNvSpPr>
          <p:nvPr>
            <p:ph type="sldNum" sz="quarter" idx="12"/>
          </p:nvPr>
        </p:nvSpPr>
        <p:spPr/>
        <p:txBody>
          <a:bodyPr/>
          <a:lstStyle/>
          <a:p>
            <a:fld id="{A9096D49-DAE3-40DE-93E0-41688E0A5016}" type="slidenum">
              <a:rPr lang="nl-NL" smtClean="0"/>
              <a:t>12</a:t>
            </a:fld>
            <a:endParaRPr lang="nl-NL"/>
          </a:p>
        </p:txBody>
      </p:sp>
      <p:sp>
        <p:nvSpPr>
          <p:cNvPr id="6" name="TextBox 5"/>
          <p:cNvSpPr txBox="1"/>
          <p:nvPr/>
        </p:nvSpPr>
        <p:spPr>
          <a:xfrm>
            <a:off x="323528" y="352081"/>
            <a:ext cx="6915611" cy="523220"/>
          </a:xfrm>
          <a:prstGeom prst="rect">
            <a:avLst/>
          </a:prstGeom>
          <a:noFill/>
        </p:spPr>
        <p:txBody>
          <a:bodyPr wrap="none" rtlCol="0">
            <a:spAutoFit/>
          </a:bodyPr>
          <a:lstStyle/>
          <a:p>
            <a:r>
              <a:rPr lang="nl-NL" sz="2800" smtClean="0"/>
              <a:t>regression model... decomposition of variance</a:t>
            </a:r>
            <a:endParaRPr lang="nl-NL" sz="2800"/>
          </a:p>
        </p:txBody>
      </p:sp>
      <p:pic>
        <p:nvPicPr>
          <p:cNvPr id="7" name="Picture 6"/>
          <p:cNvPicPr>
            <a:picLocks noChangeAspect="1"/>
          </p:cNvPicPr>
          <p:nvPr/>
        </p:nvPicPr>
        <p:blipFill>
          <a:blip r:embed="rId3"/>
          <a:stretch>
            <a:fillRect/>
          </a:stretch>
        </p:blipFill>
        <p:spPr>
          <a:xfrm>
            <a:off x="7455279" y="443071"/>
            <a:ext cx="687033" cy="1321554"/>
          </a:xfrm>
          <a:prstGeom prst="rect">
            <a:avLst/>
          </a:prstGeom>
        </p:spPr>
      </p:pic>
      <p:pic>
        <p:nvPicPr>
          <p:cNvPr id="8" name="Picture 7"/>
          <p:cNvPicPr>
            <a:picLocks noChangeAspect="1"/>
          </p:cNvPicPr>
          <p:nvPr/>
        </p:nvPicPr>
        <p:blipFill>
          <a:blip r:embed="rId4"/>
          <a:stretch>
            <a:fillRect/>
          </a:stretch>
        </p:blipFill>
        <p:spPr>
          <a:xfrm>
            <a:off x="7452320" y="2007255"/>
            <a:ext cx="1379984" cy="875427"/>
          </a:xfrm>
          <a:prstGeom prst="rect">
            <a:avLst/>
          </a:prstGeom>
        </p:spPr>
      </p:pic>
      <p:cxnSp>
        <p:nvCxnSpPr>
          <p:cNvPr id="9" name="Straight Arrow Connector 8"/>
          <p:cNvCxnSpPr>
            <a:stCxn id="7" idx="1"/>
          </p:cNvCxnSpPr>
          <p:nvPr/>
        </p:nvCxnSpPr>
        <p:spPr>
          <a:xfrm flipH="1">
            <a:off x="4781224" y="1103848"/>
            <a:ext cx="2674055" cy="164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5762966" y="1907931"/>
            <a:ext cx="1689354" cy="53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67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395536" y="66264"/>
            <a:ext cx="5399683" cy="2062103"/>
          </a:xfrm>
          <a:prstGeom prst="rect">
            <a:avLst/>
          </a:prstGeom>
          <a:noFill/>
        </p:spPr>
        <p:txBody>
          <a:bodyPr wrap="none" rtlCol="0">
            <a:spAutoFit/>
          </a:bodyPr>
          <a:lstStyle/>
          <a:p>
            <a:r>
              <a:rPr lang="nl-NL" sz="3200" smtClean="0"/>
              <a:t>var(y</a:t>
            </a:r>
            <a:r>
              <a:rPr lang="nl-NL" sz="3200" baseline="-25000" smtClean="0"/>
              <a:t>t</a:t>
            </a:r>
            <a:r>
              <a:rPr lang="nl-NL" sz="3200" smtClean="0"/>
              <a:t>) </a:t>
            </a:r>
            <a:r>
              <a:rPr lang="nl-NL" sz="3200"/>
              <a:t>= </a:t>
            </a:r>
            <a:r>
              <a:rPr lang="nl-NL" sz="3200" smtClean="0"/>
              <a:t>var(x</a:t>
            </a:r>
            <a:r>
              <a:rPr lang="nl-NL" sz="3200" baseline="-25000" smtClean="0"/>
              <a:t>t</a:t>
            </a:r>
            <a:r>
              <a:rPr lang="nl-NL" sz="3200" smtClean="0"/>
              <a:t>) </a:t>
            </a:r>
            <a:r>
              <a:rPr lang="nl-NL" sz="3200"/>
              <a:t>+ </a:t>
            </a:r>
            <a:r>
              <a:rPr lang="nl-NL" sz="3200" smtClean="0"/>
              <a:t>var(e</a:t>
            </a:r>
            <a:r>
              <a:rPr lang="nl-NL" sz="3200" baseline="-25000" smtClean="0"/>
              <a:t>t</a:t>
            </a:r>
            <a:r>
              <a:rPr lang="nl-NL" sz="3200" smtClean="0"/>
              <a:t>)</a:t>
            </a:r>
            <a:endParaRPr lang="nl-NL" sz="3200" baseline="-25000" dirty="0"/>
          </a:p>
          <a:p>
            <a:r>
              <a:rPr lang="nl-NL" sz="3200" dirty="0" smtClean="0"/>
              <a:t>var(x</a:t>
            </a:r>
            <a:r>
              <a:rPr lang="nl-NL" sz="3200" baseline="-25000" dirty="0" smtClean="0"/>
              <a:t>t</a:t>
            </a:r>
            <a:r>
              <a:rPr lang="nl-NL" sz="3200" dirty="0" smtClean="0"/>
              <a:t>) </a:t>
            </a:r>
            <a:r>
              <a:rPr lang="nl-NL" sz="3200" dirty="0"/>
              <a:t>= </a:t>
            </a:r>
            <a:r>
              <a:rPr lang="nl-NL" sz="3200" smtClean="0"/>
              <a:t>b</a:t>
            </a:r>
            <a:r>
              <a:rPr lang="nl-NL" sz="3200" baseline="-25000" smtClean="0"/>
              <a:t>t-1,t</a:t>
            </a:r>
            <a:r>
              <a:rPr lang="nl-NL" sz="3200" baseline="30000" smtClean="0"/>
              <a:t>2</a:t>
            </a:r>
            <a:r>
              <a:rPr lang="nl-NL" sz="3200" baseline="-25000" smtClean="0"/>
              <a:t> </a:t>
            </a:r>
            <a:r>
              <a:rPr lang="nl-NL" sz="3200" smtClean="0"/>
              <a:t>var(x</a:t>
            </a:r>
            <a:r>
              <a:rPr lang="nl-NL" sz="3200" baseline="-25000" smtClean="0"/>
              <a:t>t-1</a:t>
            </a:r>
            <a:r>
              <a:rPr lang="nl-NL" sz="3200" smtClean="0"/>
              <a:t>) </a:t>
            </a:r>
            <a:r>
              <a:rPr lang="nl-NL" sz="3200" dirty="0"/>
              <a:t>+ </a:t>
            </a:r>
            <a:r>
              <a:rPr lang="nl-NL" sz="3200" dirty="0" smtClean="0"/>
              <a:t>var(</a:t>
            </a:r>
            <a:r>
              <a:rPr lang="nl-NL" sz="3200" dirty="0" smtClean="0">
                <a:latin typeface="Symbol" panose="05050102010706020507" pitchFamily="18" charset="2"/>
              </a:rPr>
              <a:t>z</a:t>
            </a:r>
            <a:r>
              <a:rPr lang="nl-NL" sz="3200" dirty="0" smtClean="0"/>
              <a:t>x</a:t>
            </a:r>
            <a:r>
              <a:rPr lang="nl-NL" sz="3200" baseline="-25000" dirty="0" smtClean="0"/>
              <a:t>t</a:t>
            </a:r>
            <a:r>
              <a:rPr lang="nl-NL" sz="3200" dirty="0" smtClean="0"/>
              <a:t>)</a:t>
            </a:r>
            <a:endParaRPr lang="nl-NL" sz="3200" baseline="-25000" dirty="0"/>
          </a:p>
          <a:p>
            <a:r>
              <a:rPr lang="nl-NL" sz="3200" dirty="0"/>
              <a:t>c</a:t>
            </a:r>
            <a:r>
              <a:rPr lang="nl-NL" sz="3200" dirty="0" smtClean="0"/>
              <a:t>ov(x</a:t>
            </a:r>
            <a:r>
              <a:rPr lang="nl-NL" sz="3200" baseline="-25000" dirty="0" smtClean="0"/>
              <a:t>t</a:t>
            </a:r>
            <a:r>
              <a:rPr lang="nl-NL" sz="3200" dirty="0" smtClean="0"/>
              <a:t>,x</a:t>
            </a:r>
            <a:r>
              <a:rPr lang="nl-NL" sz="3200" baseline="-25000" dirty="0" smtClean="0"/>
              <a:t>t-1</a:t>
            </a:r>
            <a:r>
              <a:rPr lang="nl-NL" sz="3200" dirty="0" smtClean="0"/>
              <a:t>) </a:t>
            </a:r>
            <a:r>
              <a:rPr lang="nl-NL" sz="3200" smtClean="0"/>
              <a:t>= b</a:t>
            </a:r>
            <a:r>
              <a:rPr lang="nl-NL" sz="3200" baseline="-25000" smtClean="0"/>
              <a:t>t-1,t</a:t>
            </a:r>
            <a:r>
              <a:rPr lang="nl-NL" sz="3200" smtClean="0"/>
              <a:t>var(x</a:t>
            </a:r>
            <a:r>
              <a:rPr lang="nl-NL" sz="3200" baseline="-25000" smtClean="0"/>
              <a:t>t-1</a:t>
            </a:r>
            <a:r>
              <a:rPr lang="nl-NL" sz="3200" smtClean="0"/>
              <a:t>)</a:t>
            </a:r>
          </a:p>
          <a:p>
            <a:r>
              <a:rPr lang="nl-NL" sz="3200"/>
              <a:t>cov(y</a:t>
            </a:r>
            <a:r>
              <a:rPr lang="nl-NL" sz="3200" baseline="-25000"/>
              <a:t>t</a:t>
            </a:r>
            <a:r>
              <a:rPr lang="nl-NL" sz="3200"/>
              <a:t>,y</a:t>
            </a:r>
            <a:r>
              <a:rPr lang="nl-NL" sz="3200" baseline="-25000"/>
              <a:t>t-1</a:t>
            </a:r>
            <a:r>
              <a:rPr lang="nl-NL" sz="3200"/>
              <a:t>) = </a:t>
            </a:r>
            <a:r>
              <a:rPr lang="nl-NL" sz="3200" smtClean="0"/>
              <a:t>b</a:t>
            </a:r>
            <a:r>
              <a:rPr lang="nl-NL" sz="3200" baseline="-25000" smtClean="0"/>
              <a:t>t-1,t</a:t>
            </a:r>
            <a:r>
              <a:rPr lang="nl-NL" sz="3200" smtClean="0"/>
              <a:t>var(x</a:t>
            </a:r>
            <a:r>
              <a:rPr lang="nl-NL" sz="3200" baseline="-25000" smtClean="0"/>
              <a:t>t-1</a:t>
            </a:r>
            <a:r>
              <a:rPr lang="nl-NL" sz="3200" smtClean="0"/>
              <a:t>)</a:t>
            </a:r>
            <a:endParaRPr lang="nl-NL" sz="3200"/>
          </a:p>
        </p:txBody>
      </p:sp>
      <p:sp>
        <p:nvSpPr>
          <p:cNvPr id="2" name="TextBox 1"/>
          <p:cNvSpPr txBox="1"/>
          <p:nvPr/>
        </p:nvSpPr>
        <p:spPr>
          <a:xfrm>
            <a:off x="431540" y="3573016"/>
            <a:ext cx="8280920" cy="2390398"/>
          </a:xfrm>
          <a:prstGeom prst="rect">
            <a:avLst/>
          </a:prstGeom>
          <a:noFill/>
        </p:spPr>
        <p:txBody>
          <a:bodyPr wrap="square" rtlCol="0">
            <a:spAutoFit/>
          </a:bodyPr>
          <a:lstStyle/>
          <a:p>
            <a:r>
              <a:rPr lang="nl-NL" sz="3200" smtClean="0">
                <a:solidFill>
                  <a:srgbClr val="FF0000"/>
                </a:solidFill>
              </a:rPr>
              <a:t>Stability at level of X, stab(X</a:t>
            </a:r>
            <a:r>
              <a:rPr lang="nl-NL" sz="3200" baseline="-25000" smtClean="0">
                <a:solidFill>
                  <a:srgbClr val="FF0000"/>
                </a:solidFill>
              </a:rPr>
              <a:t>t</a:t>
            </a:r>
            <a:r>
              <a:rPr lang="nl-NL" sz="3200" smtClean="0">
                <a:solidFill>
                  <a:srgbClr val="FF0000"/>
                </a:solidFill>
              </a:rPr>
              <a:t>,X</a:t>
            </a:r>
            <a:r>
              <a:rPr lang="nl-NL" sz="3200" baseline="-25000" smtClean="0">
                <a:solidFill>
                  <a:srgbClr val="FF0000"/>
                </a:solidFill>
              </a:rPr>
              <a:t>t-1</a:t>
            </a:r>
            <a:r>
              <a:rPr lang="nl-NL" sz="3200" dirty="0">
                <a:solidFill>
                  <a:srgbClr val="FF0000"/>
                </a:solidFill>
              </a:rPr>
              <a:t>): </a:t>
            </a:r>
          </a:p>
          <a:p>
            <a:r>
              <a:rPr lang="nl-NL" sz="3200" dirty="0"/>
              <a:t>b</a:t>
            </a:r>
            <a:r>
              <a:rPr lang="nl-NL" sz="3200" baseline="-25000" dirty="0"/>
              <a:t>t-1,t</a:t>
            </a:r>
            <a:r>
              <a:rPr lang="nl-NL" sz="3200" baseline="30000" dirty="0"/>
              <a:t>2</a:t>
            </a:r>
            <a:r>
              <a:rPr lang="nl-NL" sz="3200" baseline="-25000" dirty="0"/>
              <a:t> </a:t>
            </a:r>
            <a:r>
              <a:rPr lang="nl-NL" sz="3200" dirty="0"/>
              <a:t>var(x</a:t>
            </a:r>
            <a:r>
              <a:rPr lang="nl-NL" sz="3200" baseline="-25000" dirty="0"/>
              <a:t>t</a:t>
            </a:r>
            <a:r>
              <a:rPr lang="nl-NL" sz="3200" dirty="0"/>
              <a:t>)  / {</a:t>
            </a:r>
            <a:r>
              <a:rPr lang="nl-NL" sz="3200"/>
              <a:t>b</a:t>
            </a:r>
            <a:r>
              <a:rPr lang="nl-NL" sz="3200" baseline="-25000"/>
              <a:t>t-1,t</a:t>
            </a:r>
            <a:r>
              <a:rPr lang="nl-NL" sz="3200" baseline="30000"/>
              <a:t>2</a:t>
            </a:r>
            <a:r>
              <a:rPr lang="nl-NL" sz="3200" baseline="-25000"/>
              <a:t> </a:t>
            </a:r>
            <a:r>
              <a:rPr lang="nl-NL" sz="3200" smtClean="0"/>
              <a:t>var(x</a:t>
            </a:r>
            <a:r>
              <a:rPr lang="nl-NL" sz="3200" baseline="-25000" smtClean="0"/>
              <a:t>t-1</a:t>
            </a:r>
            <a:r>
              <a:rPr lang="nl-NL" sz="3200" smtClean="0"/>
              <a:t>) </a:t>
            </a:r>
            <a:r>
              <a:rPr lang="nl-NL" sz="3200" dirty="0"/>
              <a:t>+ var(</a:t>
            </a:r>
            <a:r>
              <a:rPr lang="nl-NL" sz="3200" dirty="0">
                <a:latin typeface="Symbol" panose="05050102010706020507" pitchFamily="18" charset="2"/>
              </a:rPr>
              <a:t>z</a:t>
            </a:r>
            <a:r>
              <a:rPr lang="nl-NL" sz="3200" dirty="0"/>
              <a:t>x</a:t>
            </a:r>
            <a:r>
              <a:rPr lang="nl-NL" sz="3200" baseline="-25000" dirty="0"/>
              <a:t>t</a:t>
            </a:r>
            <a:r>
              <a:rPr lang="nl-NL" sz="3200" dirty="0"/>
              <a:t>)}</a:t>
            </a:r>
            <a:endParaRPr lang="nl-NL" sz="3200" baseline="-25000" dirty="0"/>
          </a:p>
          <a:p>
            <a:r>
              <a:rPr lang="nl-NL" sz="3200" dirty="0" smtClean="0">
                <a:solidFill>
                  <a:srgbClr val="FF0000"/>
                </a:solidFill>
              </a:rPr>
              <a:t>Interpretation</a:t>
            </a:r>
            <a:r>
              <a:rPr lang="nl-NL" sz="3200" smtClean="0">
                <a:solidFill>
                  <a:srgbClr val="FF0000"/>
                </a:solidFill>
              </a:rPr>
              <a:t>: </a:t>
            </a:r>
            <a:r>
              <a:rPr lang="nl-NL" sz="3200" smtClean="0"/>
              <a:t>%  </a:t>
            </a:r>
            <a:r>
              <a:rPr lang="nl-NL" sz="3200" dirty="0" smtClean="0"/>
              <a:t>of the variance </a:t>
            </a:r>
            <a:r>
              <a:rPr lang="nl-NL" sz="3200" smtClean="0"/>
              <a:t>in x</a:t>
            </a:r>
            <a:r>
              <a:rPr lang="nl-NL" sz="3200" baseline="-25000" smtClean="0"/>
              <a:t>t</a:t>
            </a:r>
            <a:r>
              <a:rPr lang="nl-NL" sz="3200" smtClean="0"/>
              <a:t> due to x</a:t>
            </a:r>
            <a:r>
              <a:rPr lang="nl-NL" sz="3200" baseline="-25000" smtClean="0"/>
              <a:t>t-1</a:t>
            </a:r>
          </a:p>
          <a:p>
            <a:r>
              <a:rPr lang="nl-NL" sz="3200"/>
              <a:t>An R</a:t>
            </a:r>
            <a:r>
              <a:rPr lang="nl-NL" sz="3200" baseline="30000"/>
              <a:t>2</a:t>
            </a:r>
            <a:r>
              <a:rPr lang="nl-NL" sz="3200"/>
              <a:t> </a:t>
            </a:r>
            <a:r>
              <a:rPr lang="nl-NL" sz="3200" smtClean="0"/>
              <a:t>statistic....</a:t>
            </a:r>
            <a:endParaRPr lang="nl-NL" sz="3200"/>
          </a:p>
          <a:p>
            <a:endParaRPr lang="nl-NL" sz="3200" baseline="-25000"/>
          </a:p>
        </p:txBody>
      </p:sp>
      <p:sp>
        <p:nvSpPr>
          <p:cNvPr id="3" name="TextBox 2"/>
          <p:cNvSpPr txBox="1"/>
          <p:nvPr/>
        </p:nvSpPr>
        <p:spPr>
          <a:xfrm>
            <a:off x="558527" y="2428718"/>
            <a:ext cx="4523739" cy="584775"/>
          </a:xfrm>
          <a:prstGeom prst="rect">
            <a:avLst/>
          </a:prstGeom>
          <a:noFill/>
        </p:spPr>
        <p:txBody>
          <a:bodyPr wrap="none" rtlCol="0">
            <a:spAutoFit/>
          </a:bodyPr>
          <a:lstStyle/>
          <a:p>
            <a:r>
              <a:rPr lang="nl-NL" sz="3200" b="1" dirty="0" smtClean="0">
                <a:solidFill>
                  <a:srgbClr val="0070C0"/>
                </a:solidFill>
              </a:rPr>
              <a:t>Standardized </a:t>
            </a:r>
            <a:r>
              <a:rPr lang="nl-NL" sz="3200" b="1" smtClean="0">
                <a:solidFill>
                  <a:srgbClr val="0070C0"/>
                </a:solidFill>
              </a:rPr>
              <a:t>stats part II</a:t>
            </a:r>
            <a:r>
              <a:rPr lang="nl-NL" sz="3200" dirty="0" smtClean="0"/>
              <a:t>:</a:t>
            </a:r>
            <a:endParaRPr lang="nl-NL" sz="3200" dirty="0"/>
          </a:p>
        </p:txBody>
      </p:sp>
      <p:sp>
        <p:nvSpPr>
          <p:cNvPr id="5" name="Slide Number Placeholder 4"/>
          <p:cNvSpPr>
            <a:spLocks noGrp="1"/>
          </p:cNvSpPr>
          <p:nvPr>
            <p:ph type="sldNum" sz="quarter" idx="12"/>
          </p:nvPr>
        </p:nvSpPr>
        <p:spPr/>
        <p:txBody>
          <a:bodyPr/>
          <a:lstStyle/>
          <a:p>
            <a:fld id="{A9096D49-DAE3-40DE-93E0-41688E0A5016}" type="slidenum">
              <a:rPr lang="nl-NL" smtClean="0"/>
              <a:t>13</a:t>
            </a:fld>
            <a:endParaRPr lang="nl-NL"/>
          </a:p>
        </p:txBody>
      </p:sp>
    </p:spTree>
    <p:extLst>
      <p:ext uri="{BB962C8B-B14F-4D97-AF65-F5344CB8AC3E}">
        <p14:creationId xmlns:p14="http://schemas.microsoft.com/office/powerpoint/2010/main" val="157454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535767" y="260648"/>
            <a:ext cx="5399683" cy="2062103"/>
          </a:xfrm>
          <a:prstGeom prst="rect">
            <a:avLst/>
          </a:prstGeom>
          <a:noFill/>
        </p:spPr>
        <p:txBody>
          <a:bodyPr wrap="none" rtlCol="0">
            <a:spAutoFit/>
          </a:bodyPr>
          <a:lstStyle/>
          <a:p>
            <a:r>
              <a:rPr lang="nl-NL" sz="3200" smtClean="0"/>
              <a:t>var(y</a:t>
            </a:r>
            <a:r>
              <a:rPr lang="nl-NL" sz="3200" baseline="-25000" smtClean="0"/>
              <a:t>t</a:t>
            </a:r>
            <a:r>
              <a:rPr lang="nl-NL" sz="3200" smtClean="0"/>
              <a:t>) </a:t>
            </a:r>
            <a:r>
              <a:rPr lang="nl-NL" sz="3200"/>
              <a:t>= </a:t>
            </a:r>
            <a:r>
              <a:rPr lang="nl-NL" sz="3200" smtClean="0"/>
              <a:t>var(x</a:t>
            </a:r>
            <a:r>
              <a:rPr lang="nl-NL" sz="3200" baseline="-25000" smtClean="0"/>
              <a:t>t</a:t>
            </a:r>
            <a:r>
              <a:rPr lang="nl-NL" sz="3200" smtClean="0"/>
              <a:t>) </a:t>
            </a:r>
            <a:r>
              <a:rPr lang="nl-NL" sz="3200"/>
              <a:t>+ </a:t>
            </a:r>
            <a:r>
              <a:rPr lang="nl-NL" sz="3200" smtClean="0"/>
              <a:t>var(e</a:t>
            </a:r>
            <a:r>
              <a:rPr lang="nl-NL" sz="3200" baseline="-25000" smtClean="0"/>
              <a:t>t</a:t>
            </a:r>
            <a:r>
              <a:rPr lang="nl-NL" sz="3200" smtClean="0"/>
              <a:t>)</a:t>
            </a:r>
            <a:endParaRPr lang="nl-NL" sz="3200" baseline="-25000" dirty="0"/>
          </a:p>
          <a:p>
            <a:r>
              <a:rPr lang="nl-NL" sz="3200" dirty="0" smtClean="0"/>
              <a:t>var(x</a:t>
            </a:r>
            <a:r>
              <a:rPr lang="nl-NL" sz="3200" baseline="-25000" dirty="0" smtClean="0"/>
              <a:t>t</a:t>
            </a:r>
            <a:r>
              <a:rPr lang="nl-NL" sz="3200" dirty="0" smtClean="0"/>
              <a:t>) </a:t>
            </a:r>
            <a:r>
              <a:rPr lang="nl-NL" sz="3200" dirty="0"/>
              <a:t>= </a:t>
            </a:r>
            <a:r>
              <a:rPr lang="nl-NL" sz="3200" smtClean="0"/>
              <a:t>b</a:t>
            </a:r>
            <a:r>
              <a:rPr lang="nl-NL" sz="3200" baseline="-25000" smtClean="0"/>
              <a:t>t-1,t</a:t>
            </a:r>
            <a:r>
              <a:rPr lang="nl-NL" sz="3200" baseline="30000" smtClean="0"/>
              <a:t>2</a:t>
            </a:r>
            <a:r>
              <a:rPr lang="nl-NL" sz="3200" baseline="-25000" smtClean="0"/>
              <a:t> </a:t>
            </a:r>
            <a:r>
              <a:rPr lang="nl-NL" sz="3200" smtClean="0"/>
              <a:t>var(x</a:t>
            </a:r>
            <a:r>
              <a:rPr lang="nl-NL" sz="3200" baseline="-25000" smtClean="0"/>
              <a:t>t-1</a:t>
            </a:r>
            <a:r>
              <a:rPr lang="nl-NL" sz="3200" smtClean="0"/>
              <a:t>) </a:t>
            </a:r>
            <a:r>
              <a:rPr lang="nl-NL" sz="3200" dirty="0"/>
              <a:t>+ </a:t>
            </a:r>
            <a:r>
              <a:rPr lang="nl-NL" sz="3200" dirty="0" smtClean="0"/>
              <a:t>var(</a:t>
            </a:r>
            <a:r>
              <a:rPr lang="nl-NL" sz="3200" dirty="0" smtClean="0">
                <a:latin typeface="Symbol" panose="05050102010706020507" pitchFamily="18" charset="2"/>
              </a:rPr>
              <a:t>z</a:t>
            </a:r>
            <a:r>
              <a:rPr lang="nl-NL" sz="3200" dirty="0" smtClean="0"/>
              <a:t>x</a:t>
            </a:r>
            <a:r>
              <a:rPr lang="nl-NL" sz="3200" baseline="-25000" dirty="0" smtClean="0"/>
              <a:t>t</a:t>
            </a:r>
            <a:r>
              <a:rPr lang="nl-NL" sz="3200" dirty="0" smtClean="0"/>
              <a:t>)</a:t>
            </a:r>
            <a:endParaRPr lang="nl-NL" sz="3200" baseline="-25000" dirty="0"/>
          </a:p>
          <a:p>
            <a:r>
              <a:rPr lang="nl-NL" sz="3200" dirty="0"/>
              <a:t>c</a:t>
            </a:r>
            <a:r>
              <a:rPr lang="nl-NL" sz="3200" dirty="0" smtClean="0"/>
              <a:t>ov(x</a:t>
            </a:r>
            <a:r>
              <a:rPr lang="nl-NL" sz="3200" baseline="-25000" dirty="0" smtClean="0"/>
              <a:t>t</a:t>
            </a:r>
            <a:r>
              <a:rPr lang="nl-NL" sz="3200" dirty="0" smtClean="0"/>
              <a:t>,x</a:t>
            </a:r>
            <a:r>
              <a:rPr lang="nl-NL" sz="3200" baseline="-25000" dirty="0" smtClean="0"/>
              <a:t>t-1</a:t>
            </a:r>
            <a:r>
              <a:rPr lang="nl-NL" sz="3200" dirty="0" smtClean="0"/>
              <a:t>) </a:t>
            </a:r>
            <a:r>
              <a:rPr lang="nl-NL" sz="3200" smtClean="0"/>
              <a:t>= b</a:t>
            </a:r>
            <a:r>
              <a:rPr lang="nl-NL" sz="3200" baseline="-25000" smtClean="0"/>
              <a:t>t-1,t</a:t>
            </a:r>
            <a:r>
              <a:rPr lang="nl-NL" sz="3200" smtClean="0"/>
              <a:t>var(x</a:t>
            </a:r>
            <a:r>
              <a:rPr lang="nl-NL" sz="3200" baseline="-25000" smtClean="0"/>
              <a:t>t-1</a:t>
            </a:r>
            <a:r>
              <a:rPr lang="nl-NL" sz="3200" smtClean="0"/>
              <a:t>)</a:t>
            </a:r>
          </a:p>
          <a:p>
            <a:r>
              <a:rPr lang="nl-NL" sz="3200"/>
              <a:t>cov(y</a:t>
            </a:r>
            <a:r>
              <a:rPr lang="nl-NL" sz="3200" baseline="-25000"/>
              <a:t>t</a:t>
            </a:r>
            <a:r>
              <a:rPr lang="nl-NL" sz="3200"/>
              <a:t>,y</a:t>
            </a:r>
            <a:r>
              <a:rPr lang="nl-NL" sz="3200" baseline="-25000"/>
              <a:t>t-1</a:t>
            </a:r>
            <a:r>
              <a:rPr lang="nl-NL" sz="3200"/>
              <a:t>) = b</a:t>
            </a:r>
            <a:r>
              <a:rPr lang="nl-NL" sz="3200" baseline="-25000"/>
              <a:t>t-1,t</a:t>
            </a:r>
            <a:r>
              <a:rPr lang="nl-NL" sz="3200"/>
              <a:t>var(x</a:t>
            </a:r>
            <a:r>
              <a:rPr lang="nl-NL" sz="3200" baseline="-25000"/>
              <a:t>t-1</a:t>
            </a:r>
            <a:r>
              <a:rPr lang="nl-NL" sz="3200" smtClean="0"/>
              <a:t>)</a:t>
            </a:r>
            <a:endParaRPr lang="nl-NL" sz="3200"/>
          </a:p>
        </p:txBody>
      </p:sp>
      <p:sp>
        <p:nvSpPr>
          <p:cNvPr id="2" name="TextBox 1"/>
          <p:cNvSpPr txBox="1"/>
          <p:nvPr/>
        </p:nvSpPr>
        <p:spPr>
          <a:xfrm>
            <a:off x="535767" y="2949761"/>
            <a:ext cx="7663263" cy="2554545"/>
          </a:xfrm>
          <a:prstGeom prst="rect">
            <a:avLst/>
          </a:prstGeom>
          <a:noFill/>
        </p:spPr>
        <p:txBody>
          <a:bodyPr wrap="square" rtlCol="0">
            <a:spAutoFit/>
          </a:bodyPr>
          <a:lstStyle/>
          <a:p>
            <a:r>
              <a:rPr lang="nl-NL" sz="3200" dirty="0" smtClean="0">
                <a:solidFill>
                  <a:srgbClr val="FF0000"/>
                </a:solidFill>
              </a:rPr>
              <a:t>Correlation t,t-1</a:t>
            </a:r>
            <a:r>
              <a:rPr lang="nl-NL" sz="3200" smtClean="0">
                <a:solidFill>
                  <a:srgbClr val="FF0000"/>
                </a:solidFill>
              </a:rPr>
              <a:t>, cor(</a:t>
            </a:r>
            <a:r>
              <a:rPr lang="nl-NL" sz="3200"/>
              <a:t>x</a:t>
            </a:r>
            <a:r>
              <a:rPr lang="nl-NL" sz="3200" baseline="-25000"/>
              <a:t>t</a:t>
            </a:r>
            <a:r>
              <a:rPr lang="nl-NL" sz="3200" smtClean="0">
                <a:solidFill>
                  <a:srgbClr val="FF0000"/>
                </a:solidFill>
              </a:rPr>
              <a:t>,</a:t>
            </a:r>
            <a:r>
              <a:rPr lang="nl-NL" sz="3200"/>
              <a:t> </a:t>
            </a:r>
            <a:r>
              <a:rPr lang="nl-NL" sz="3200" smtClean="0"/>
              <a:t>x</a:t>
            </a:r>
            <a:r>
              <a:rPr lang="nl-NL" sz="3200" baseline="-25000" smtClean="0"/>
              <a:t>t-1</a:t>
            </a:r>
            <a:r>
              <a:rPr lang="nl-NL" sz="3200" smtClean="0">
                <a:solidFill>
                  <a:srgbClr val="FF0000"/>
                </a:solidFill>
              </a:rPr>
              <a:t>): </a:t>
            </a:r>
            <a:endParaRPr lang="nl-NL" sz="3200" dirty="0" smtClean="0">
              <a:solidFill>
                <a:srgbClr val="FF0000"/>
              </a:solidFill>
            </a:endParaRPr>
          </a:p>
          <a:p>
            <a:r>
              <a:rPr lang="nl-NL" sz="3200" smtClean="0"/>
              <a:t>b</a:t>
            </a:r>
            <a:r>
              <a:rPr lang="nl-NL" sz="3200" baseline="-25000" smtClean="0"/>
              <a:t>t-1,t </a:t>
            </a:r>
            <a:r>
              <a:rPr lang="nl-NL" sz="3200" smtClean="0"/>
              <a:t>var(x</a:t>
            </a:r>
            <a:r>
              <a:rPr lang="nl-NL" sz="3200" baseline="-25000" smtClean="0"/>
              <a:t>t-1</a:t>
            </a:r>
            <a:r>
              <a:rPr lang="nl-NL" sz="3200" smtClean="0"/>
              <a:t>)  </a:t>
            </a:r>
            <a:r>
              <a:rPr lang="nl-NL" sz="3200" dirty="0" smtClean="0"/>
              <a:t>/ {sd(y</a:t>
            </a:r>
            <a:r>
              <a:rPr lang="nl-NL" sz="3200" baseline="-25000" dirty="0" smtClean="0"/>
              <a:t>t-1</a:t>
            </a:r>
            <a:r>
              <a:rPr lang="nl-NL" sz="3200" dirty="0" smtClean="0"/>
              <a:t>) * sd(y</a:t>
            </a:r>
            <a:r>
              <a:rPr lang="nl-NL" sz="3200" baseline="-25000" dirty="0" smtClean="0"/>
              <a:t>t</a:t>
            </a:r>
            <a:r>
              <a:rPr lang="nl-NL" sz="3200" dirty="0" smtClean="0"/>
              <a:t>)}</a:t>
            </a:r>
          </a:p>
          <a:p>
            <a:r>
              <a:rPr lang="nl-NL" sz="3200" dirty="0" smtClean="0"/>
              <a:t>sd(y</a:t>
            </a:r>
            <a:r>
              <a:rPr lang="nl-NL" sz="3200" baseline="-25000" dirty="0" smtClean="0"/>
              <a:t>t</a:t>
            </a:r>
            <a:r>
              <a:rPr lang="nl-NL" sz="3200" dirty="0" smtClean="0"/>
              <a:t>) </a:t>
            </a:r>
            <a:r>
              <a:rPr lang="nl-NL" sz="3200"/>
              <a:t>= </a:t>
            </a:r>
            <a:r>
              <a:rPr lang="nl-NL" sz="3200" smtClean="0"/>
              <a:t>√(</a:t>
            </a:r>
            <a:r>
              <a:rPr lang="nl-NL" sz="3200" dirty="0" smtClean="0"/>
              <a:t>var(x</a:t>
            </a:r>
            <a:r>
              <a:rPr lang="nl-NL" sz="3200" baseline="-25000" dirty="0" smtClean="0"/>
              <a:t>t</a:t>
            </a:r>
            <a:r>
              <a:rPr lang="nl-NL" sz="3200" dirty="0" smtClean="0"/>
              <a:t>) </a:t>
            </a:r>
            <a:r>
              <a:rPr lang="nl-NL" sz="3200" dirty="0"/>
              <a:t>+ </a:t>
            </a:r>
            <a:r>
              <a:rPr lang="nl-NL" sz="3200" dirty="0" smtClean="0"/>
              <a:t>var(e</a:t>
            </a:r>
            <a:r>
              <a:rPr lang="nl-NL" sz="3200" baseline="-25000" dirty="0" smtClean="0"/>
              <a:t>t</a:t>
            </a:r>
            <a:r>
              <a:rPr lang="nl-NL" sz="3200" dirty="0" smtClean="0"/>
              <a:t>))</a:t>
            </a:r>
          </a:p>
          <a:p>
            <a:r>
              <a:rPr lang="nl-NL" sz="3200" dirty="0"/>
              <a:t>var(x</a:t>
            </a:r>
            <a:r>
              <a:rPr lang="nl-NL" sz="3200" baseline="-25000" dirty="0"/>
              <a:t>t</a:t>
            </a:r>
            <a:r>
              <a:rPr lang="nl-NL" sz="3200" dirty="0"/>
              <a:t>) </a:t>
            </a:r>
            <a:r>
              <a:rPr lang="nl-NL" sz="3200"/>
              <a:t>= </a:t>
            </a:r>
            <a:r>
              <a:rPr lang="nl-NL" sz="3200" smtClean="0"/>
              <a:t>b</a:t>
            </a:r>
            <a:r>
              <a:rPr lang="nl-NL" sz="3200" baseline="-25000" smtClean="0"/>
              <a:t>t-1,t </a:t>
            </a:r>
            <a:r>
              <a:rPr lang="nl-NL" sz="3200" smtClean="0"/>
              <a:t>var(x</a:t>
            </a:r>
            <a:r>
              <a:rPr lang="nl-NL" sz="3200" baseline="-25000" smtClean="0"/>
              <a:t>t-1</a:t>
            </a:r>
            <a:r>
              <a:rPr lang="nl-NL" sz="3200" smtClean="0"/>
              <a:t>) </a:t>
            </a:r>
            <a:r>
              <a:rPr lang="nl-NL" sz="3200" dirty="0"/>
              <a:t>+ </a:t>
            </a:r>
            <a:r>
              <a:rPr lang="nl-NL" sz="3200" dirty="0" smtClean="0"/>
              <a:t>var(</a:t>
            </a:r>
            <a:r>
              <a:rPr lang="nl-NL" sz="3200" dirty="0" smtClean="0">
                <a:latin typeface="Symbol" panose="05050102010706020507" pitchFamily="18" charset="2"/>
              </a:rPr>
              <a:t>z</a:t>
            </a:r>
            <a:r>
              <a:rPr lang="nl-NL" sz="3200" dirty="0" smtClean="0"/>
              <a:t>x</a:t>
            </a:r>
            <a:r>
              <a:rPr lang="nl-NL" sz="3200" baseline="-25000" dirty="0" smtClean="0"/>
              <a:t>t</a:t>
            </a:r>
            <a:r>
              <a:rPr lang="nl-NL" sz="3200" dirty="0" smtClean="0"/>
              <a:t>)</a:t>
            </a:r>
          </a:p>
          <a:p>
            <a:r>
              <a:rPr lang="nl-NL" sz="3200" dirty="0" smtClean="0">
                <a:solidFill>
                  <a:srgbClr val="FF0000"/>
                </a:solidFill>
              </a:rPr>
              <a:t>Interpretation</a:t>
            </a:r>
            <a:r>
              <a:rPr lang="nl-NL" sz="3200" smtClean="0">
                <a:solidFill>
                  <a:srgbClr val="FF0000"/>
                </a:solidFill>
              </a:rPr>
              <a:t>: </a:t>
            </a:r>
            <a:r>
              <a:rPr lang="nl-NL" sz="3200" smtClean="0"/>
              <a:t>strength </a:t>
            </a:r>
            <a:r>
              <a:rPr lang="nl-NL" sz="3200" dirty="0" smtClean="0"/>
              <a:t>of </a:t>
            </a:r>
            <a:r>
              <a:rPr lang="nl-NL" sz="3200" smtClean="0"/>
              <a:t>linear relationship</a:t>
            </a:r>
          </a:p>
        </p:txBody>
      </p:sp>
      <p:sp>
        <p:nvSpPr>
          <p:cNvPr id="3" name="TextBox 2"/>
          <p:cNvSpPr txBox="1"/>
          <p:nvPr/>
        </p:nvSpPr>
        <p:spPr>
          <a:xfrm>
            <a:off x="511159" y="2336597"/>
            <a:ext cx="4632743" cy="584775"/>
          </a:xfrm>
          <a:prstGeom prst="rect">
            <a:avLst/>
          </a:prstGeom>
          <a:noFill/>
        </p:spPr>
        <p:txBody>
          <a:bodyPr wrap="none" rtlCol="0">
            <a:spAutoFit/>
          </a:bodyPr>
          <a:lstStyle/>
          <a:p>
            <a:r>
              <a:rPr lang="nl-NL" sz="3200" b="1" dirty="0" smtClean="0">
                <a:solidFill>
                  <a:srgbClr val="0070C0"/>
                </a:solidFill>
              </a:rPr>
              <a:t>Standardized </a:t>
            </a:r>
            <a:r>
              <a:rPr lang="nl-NL" sz="3200" b="1" smtClean="0">
                <a:solidFill>
                  <a:srgbClr val="0070C0"/>
                </a:solidFill>
              </a:rPr>
              <a:t>stats part III</a:t>
            </a:r>
            <a:r>
              <a:rPr lang="nl-NL" sz="3200" dirty="0" smtClean="0"/>
              <a:t>:</a:t>
            </a:r>
            <a:endParaRPr lang="nl-NL" sz="3200" dirty="0"/>
          </a:p>
        </p:txBody>
      </p:sp>
      <p:sp>
        <p:nvSpPr>
          <p:cNvPr id="5" name="Slide Number Placeholder 4"/>
          <p:cNvSpPr>
            <a:spLocks noGrp="1"/>
          </p:cNvSpPr>
          <p:nvPr>
            <p:ph type="sldNum" sz="quarter" idx="12"/>
          </p:nvPr>
        </p:nvSpPr>
        <p:spPr/>
        <p:txBody>
          <a:bodyPr/>
          <a:lstStyle/>
          <a:p>
            <a:fld id="{A9096D49-DAE3-40DE-93E0-41688E0A5016}" type="slidenum">
              <a:rPr lang="nl-NL" smtClean="0"/>
              <a:t>14</a:t>
            </a:fld>
            <a:endParaRPr lang="nl-NL"/>
          </a:p>
        </p:txBody>
      </p:sp>
    </p:spTree>
    <p:extLst>
      <p:ext uri="{BB962C8B-B14F-4D97-AF65-F5344CB8AC3E}">
        <p14:creationId xmlns:p14="http://schemas.microsoft.com/office/powerpoint/2010/main" val="347820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15</a:t>
            </a:fld>
            <a:endParaRPr lang="nl-NL"/>
          </a:p>
        </p:txBody>
      </p:sp>
      <p:grpSp>
        <p:nvGrpSpPr>
          <p:cNvPr id="60" name="Group 59"/>
          <p:cNvGrpSpPr/>
          <p:nvPr/>
        </p:nvGrpSpPr>
        <p:grpSpPr>
          <a:xfrm>
            <a:off x="757697" y="170894"/>
            <a:ext cx="6587353" cy="3727400"/>
            <a:chOff x="757697" y="170894"/>
            <a:chExt cx="6587353" cy="3727400"/>
          </a:xfrm>
        </p:grpSpPr>
        <p:grpSp>
          <p:nvGrpSpPr>
            <p:cNvPr id="4" name="Group 3"/>
            <p:cNvGrpSpPr/>
            <p:nvPr/>
          </p:nvGrpSpPr>
          <p:grpSpPr>
            <a:xfrm>
              <a:off x="1043608" y="548680"/>
              <a:ext cx="6301442" cy="2952328"/>
              <a:chOff x="1341254" y="620688"/>
              <a:chExt cx="6301442" cy="2952328"/>
            </a:xfrm>
          </p:grpSpPr>
          <p:sp>
            <p:nvSpPr>
              <p:cNvPr id="5" name="Rechthoek 5"/>
              <p:cNvSpPr/>
              <p:nvPr/>
            </p:nvSpPr>
            <p:spPr>
              <a:xfrm>
                <a:off x="1346340" y="2210799"/>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y1</a:t>
                </a:r>
                <a:endParaRPr lang="nl-NL" sz="1400" dirty="0"/>
              </a:p>
            </p:txBody>
          </p:sp>
          <p:sp>
            <p:nvSpPr>
              <p:cNvPr id="6" name="Rechthoek 14"/>
              <p:cNvSpPr/>
              <p:nvPr/>
            </p:nvSpPr>
            <p:spPr>
              <a:xfrm>
                <a:off x="3250835"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y2</a:t>
                </a:r>
                <a:endParaRPr lang="nl-NL" sz="1400" dirty="0"/>
              </a:p>
            </p:txBody>
          </p:sp>
          <p:sp>
            <p:nvSpPr>
              <p:cNvPr id="7" name="Rechthoek 23"/>
              <p:cNvSpPr/>
              <p:nvPr/>
            </p:nvSpPr>
            <p:spPr>
              <a:xfrm>
                <a:off x="5230057"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y3</a:t>
                </a:r>
                <a:endParaRPr lang="nl-NL" sz="1400" dirty="0"/>
              </a:p>
            </p:txBody>
          </p:sp>
          <p:sp>
            <p:nvSpPr>
              <p:cNvPr id="8" name="Rechthoek 32"/>
              <p:cNvSpPr/>
              <p:nvPr/>
            </p:nvSpPr>
            <p:spPr>
              <a:xfrm>
                <a:off x="7115031"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y4</a:t>
                </a:r>
                <a:endParaRPr lang="nl-NL" sz="1400" dirty="0"/>
              </a:p>
            </p:txBody>
          </p:sp>
          <p:sp>
            <p:nvSpPr>
              <p:cNvPr id="9" name="Ovaal 50"/>
              <p:cNvSpPr/>
              <p:nvPr/>
            </p:nvSpPr>
            <p:spPr>
              <a:xfrm>
                <a:off x="1346340"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x1</a:t>
                </a:r>
                <a:endParaRPr lang="nl-NL" sz="1400" dirty="0"/>
              </a:p>
            </p:txBody>
          </p:sp>
          <p:cxnSp>
            <p:nvCxnSpPr>
              <p:cNvPr id="10" name="Rechte verbindingslijn met pijl 51"/>
              <p:cNvCxnSpPr>
                <a:stCxn id="9" idx="4"/>
                <a:endCxn id="5" idx="0"/>
              </p:cNvCxnSpPr>
              <p:nvPr/>
            </p:nvCxnSpPr>
            <p:spPr>
              <a:xfrm>
                <a:off x="1597231" y="1851023"/>
                <a:ext cx="0" cy="3597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 name="Ovaal 52"/>
              <p:cNvSpPr/>
              <p:nvPr/>
            </p:nvSpPr>
            <p:spPr>
              <a:xfrm>
                <a:off x="3231314"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x2</a:t>
                </a:r>
                <a:endParaRPr lang="nl-NL" sz="1400" dirty="0"/>
              </a:p>
            </p:txBody>
          </p:sp>
          <p:cxnSp>
            <p:nvCxnSpPr>
              <p:cNvPr id="12" name="Rechte verbindingslijn met pijl 53"/>
              <p:cNvCxnSpPr>
                <a:stCxn id="11" idx="4"/>
              </p:cNvCxnSpPr>
              <p:nvPr/>
            </p:nvCxnSpPr>
            <p:spPr>
              <a:xfrm>
                <a:off x="3482205"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 name="Ovaal 54"/>
              <p:cNvSpPr/>
              <p:nvPr/>
            </p:nvSpPr>
            <p:spPr>
              <a:xfrm>
                <a:off x="5210537"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x3</a:t>
                </a:r>
                <a:endParaRPr lang="nl-NL" sz="1400" dirty="0"/>
              </a:p>
            </p:txBody>
          </p:sp>
          <p:cxnSp>
            <p:nvCxnSpPr>
              <p:cNvPr id="14" name="Rechte verbindingslijn met pijl 55"/>
              <p:cNvCxnSpPr>
                <a:stCxn id="13" idx="4"/>
              </p:cNvCxnSpPr>
              <p:nvPr/>
            </p:nvCxnSpPr>
            <p:spPr>
              <a:xfrm>
                <a:off x="5461428"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 name="Ovaal 56"/>
              <p:cNvSpPr/>
              <p:nvPr/>
            </p:nvSpPr>
            <p:spPr>
              <a:xfrm>
                <a:off x="7095511"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x4</a:t>
                </a:r>
                <a:endParaRPr lang="nl-NL" sz="1400" dirty="0"/>
              </a:p>
            </p:txBody>
          </p:sp>
          <p:cxnSp>
            <p:nvCxnSpPr>
              <p:cNvPr id="16" name="Rechte verbindingslijn met pijl 57"/>
              <p:cNvCxnSpPr>
                <a:stCxn id="15" idx="4"/>
              </p:cNvCxnSpPr>
              <p:nvPr/>
            </p:nvCxnSpPr>
            <p:spPr>
              <a:xfrm>
                <a:off x="7346402"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7" name="Rechte verbindingslijn met pijl 58"/>
              <p:cNvCxnSpPr>
                <a:stCxn id="9" idx="6"/>
                <a:endCxn id="11" idx="2"/>
              </p:cNvCxnSpPr>
              <p:nvPr/>
            </p:nvCxnSpPr>
            <p:spPr>
              <a:xfrm>
                <a:off x="1848122"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8" name="Rechte verbindingslijn met pijl 59"/>
              <p:cNvCxnSpPr>
                <a:stCxn id="11" idx="6"/>
                <a:endCxn id="13" idx="2"/>
              </p:cNvCxnSpPr>
              <p:nvPr/>
            </p:nvCxnSpPr>
            <p:spPr>
              <a:xfrm>
                <a:off x="3733096" y="1623863"/>
                <a:ext cx="1477441"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 name="Rechte verbindingslijn met pijl 60"/>
              <p:cNvCxnSpPr>
                <a:stCxn id="13" idx="6"/>
                <a:endCxn id="15" idx="2"/>
              </p:cNvCxnSpPr>
              <p:nvPr/>
            </p:nvCxnSpPr>
            <p:spPr>
              <a:xfrm>
                <a:off x="5712319"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0" name="Ovaal 75"/>
              <p:cNvSpPr/>
              <p:nvPr/>
            </p:nvSpPr>
            <p:spPr>
              <a:xfrm>
                <a:off x="2918090" y="620688"/>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Symbol" panose="05050102010706020507" pitchFamily="18" charset="2"/>
                  </a:rPr>
                  <a:t>z</a:t>
                </a:r>
                <a:r>
                  <a:rPr lang="en-US" sz="1400" dirty="0" err="1" smtClean="0"/>
                  <a:t>x</a:t>
                </a:r>
                <a:endParaRPr lang="nl-NL" sz="1400" dirty="0"/>
              </a:p>
            </p:txBody>
          </p:sp>
          <p:sp>
            <p:nvSpPr>
              <p:cNvPr id="21" name="Ovaal 76"/>
              <p:cNvSpPr/>
              <p:nvPr/>
            </p:nvSpPr>
            <p:spPr>
              <a:xfrm>
                <a:off x="4788024"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latin typeface="Symbol" panose="05050102010706020507" pitchFamily="18" charset="2"/>
                  </a:rPr>
                  <a:t>z</a:t>
                </a:r>
                <a:r>
                  <a:rPr lang="en-US" sz="1400" dirty="0" err="1"/>
                  <a:t>x</a:t>
                </a:r>
                <a:endParaRPr lang="nl-NL" sz="1400" dirty="0"/>
              </a:p>
            </p:txBody>
          </p:sp>
          <p:sp>
            <p:nvSpPr>
              <p:cNvPr id="22" name="Ovaal 77"/>
              <p:cNvSpPr/>
              <p:nvPr/>
            </p:nvSpPr>
            <p:spPr>
              <a:xfrm>
                <a:off x="6662506"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latin typeface="Symbol" panose="05050102010706020507" pitchFamily="18" charset="2"/>
                  </a:rPr>
                  <a:t>z</a:t>
                </a:r>
                <a:r>
                  <a:rPr lang="en-US" sz="1400" dirty="0" err="1"/>
                  <a:t>x</a:t>
                </a:r>
                <a:endParaRPr lang="nl-NL" sz="1400" dirty="0"/>
              </a:p>
            </p:txBody>
          </p:sp>
          <p:cxnSp>
            <p:nvCxnSpPr>
              <p:cNvPr id="23" name="Rechte verbindingslijn met pijl 78"/>
              <p:cNvCxnSpPr>
                <a:stCxn id="20" idx="4"/>
                <a:endCxn id="11" idx="0"/>
              </p:cNvCxnSpPr>
              <p:nvPr/>
            </p:nvCxnSpPr>
            <p:spPr>
              <a:xfrm>
                <a:off x="3168981" y="1075008"/>
                <a:ext cx="313224" cy="32169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4" name="Rechte verbindingslijn met pijl 79"/>
              <p:cNvCxnSpPr>
                <a:stCxn id="21" idx="5"/>
                <a:endCxn id="13" idx="0"/>
              </p:cNvCxnSpPr>
              <p:nvPr/>
            </p:nvCxnSpPr>
            <p:spPr>
              <a:xfrm>
                <a:off x="5216322" y="1058210"/>
                <a:ext cx="245106"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5" name="Rechte verbindingslijn met pijl 80"/>
              <p:cNvCxnSpPr>
                <a:stCxn id="22" idx="5"/>
                <a:endCxn id="15" idx="0"/>
              </p:cNvCxnSpPr>
              <p:nvPr/>
            </p:nvCxnSpPr>
            <p:spPr>
              <a:xfrm>
                <a:off x="7090804" y="1058210"/>
                <a:ext cx="255598"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6" name="Ovaal 88"/>
              <p:cNvSpPr/>
              <p:nvPr/>
            </p:nvSpPr>
            <p:spPr>
              <a:xfrm>
                <a:off x="1341254"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e1</a:t>
                </a:r>
                <a:endParaRPr lang="nl-NL" sz="1400" dirty="0"/>
              </a:p>
            </p:txBody>
          </p:sp>
          <p:cxnSp>
            <p:nvCxnSpPr>
              <p:cNvPr id="27" name="Rechte verbindingslijn met pijl 94"/>
              <p:cNvCxnSpPr>
                <a:stCxn id="26" idx="0"/>
                <a:endCxn id="5" idx="2"/>
              </p:cNvCxnSpPr>
              <p:nvPr/>
            </p:nvCxnSpPr>
            <p:spPr>
              <a:xfrm flipV="1">
                <a:off x="1592145" y="2665119"/>
                <a:ext cx="5086" cy="45357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8" name="Ovaal 91"/>
              <p:cNvSpPr/>
              <p:nvPr/>
            </p:nvSpPr>
            <p:spPr>
              <a:xfrm>
                <a:off x="7111417"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e4</a:t>
                </a:r>
                <a:endParaRPr lang="nl-NL" sz="1400" dirty="0"/>
              </a:p>
            </p:txBody>
          </p:sp>
          <p:cxnSp>
            <p:nvCxnSpPr>
              <p:cNvPr id="29" name="Rechte verbindingslijn met pijl 94"/>
              <p:cNvCxnSpPr>
                <a:stCxn id="28" idx="0"/>
                <a:endCxn id="8" idx="2"/>
              </p:cNvCxnSpPr>
              <p:nvPr/>
            </p:nvCxnSpPr>
            <p:spPr>
              <a:xfrm flipV="1">
                <a:off x="7362308" y="2670277"/>
                <a:ext cx="3614" cy="4484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0" name="Ovaal 91"/>
              <p:cNvSpPr/>
              <p:nvPr/>
            </p:nvSpPr>
            <p:spPr>
              <a:xfrm>
                <a:off x="5229686"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e3</a:t>
                </a:r>
                <a:endParaRPr lang="nl-NL" sz="1400" dirty="0"/>
              </a:p>
            </p:txBody>
          </p:sp>
          <p:cxnSp>
            <p:nvCxnSpPr>
              <p:cNvPr id="31" name="Rechte verbindingslijn met pijl 94"/>
              <p:cNvCxnSpPr>
                <a:stCxn id="30" idx="0"/>
                <a:endCxn id="7" idx="2"/>
              </p:cNvCxnSpPr>
              <p:nvPr/>
            </p:nvCxnSpPr>
            <p:spPr>
              <a:xfrm flipV="1">
                <a:off x="5480577" y="2670277"/>
                <a:ext cx="371"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2" name="Ovaal 91"/>
              <p:cNvSpPr/>
              <p:nvPr/>
            </p:nvSpPr>
            <p:spPr>
              <a:xfrm>
                <a:off x="3249265"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e2</a:t>
                </a:r>
                <a:endParaRPr lang="nl-NL" sz="1400" dirty="0"/>
              </a:p>
            </p:txBody>
          </p:sp>
          <p:cxnSp>
            <p:nvCxnSpPr>
              <p:cNvPr id="33" name="Rechte verbindingslijn met pijl 94"/>
              <p:cNvCxnSpPr>
                <a:stCxn id="32" idx="0"/>
                <a:endCxn id="6" idx="2"/>
              </p:cNvCxnSpPr>
              <p:nvPr/>
            </p:nvCxnSpPr>
            <p:spPr>
              <a:xfrm flipV="1">
                <a:off x="3500156" y="2670277"/>
                <a:ext cx="1570"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619672" y="1844824"/>
                <a:ext cx="276038" cy="307777"/>
              </a:xfrm>
              <a:prstGeom prst="rect">
                <a:avLst/>
              </a:prstGeom>
              <a:noFill/>
            </p:spPr>
            <p:txBody>
              <a:bodyPr wrap="none" rtlCol="0">
                <a:spAutoFit/>
              </a:bodyPr>
              <a:lstStyle/>
              <a:p>
                <a:r>
                  <a:rPr lang="nl-NL" sz="1400" dirty="0" smtClean="0"/>
                  <a:t>1</a:t>
                </a:r>
                <a:endParaRPr lang="nl-NL" sz="1400" dirty="0"/>
              </a:p>
            </p:txBody>
          </p:sp>
          <p:sp>
            <p:nvSpPr>
              <p:cNvPr id="35" name="TextBox 34"/>
              <p:cNvSpPr txBox="1"/>
              <p:nvPr/>
            </p:nvSpPr>
            <p:spPr>
              <a:xfrm>
                <a:off x="3478226" y="1835532"/>
                <a:ext cx="276038" cy="307777"/>
              </a:xfrm>
              <a:prstGeom prst="rect">
                <a:avLst/>
              </a:prstGeom>
              <a:noFill/>
            </p:spPr>
            <p:txBody>
              <a:bodyPr wrap="none" rtlCol="0">
                <a:spAutoFit/>
              </a:bodyPr>
              <a:lstStyle/>
              <a:p>
                <a:r>
                  <a:rPr lang="nl-NL" sz="1400" dirty="0" smtClean="0"/>
                  <a:t>1</a:t>
                </a:r>
                <a:endParaRPr lang="nl-NL" sz="1400" dirty="0"/>
              </a:p>
            </p:txBody>
          </p:sp>
          <p:sp>
            <p:nvSpPr>
              <p:cNvPr id="36" name="TextBox 35"/>
              <p:cNvSpPr txBox="1"/>
              <p:nvPr/>
            </p:nvSpPr>
            <p:spPr>
              <a:xfrm>
                <a:off x="5422442" y="1835532"/>
                <a:ext cx="276038" cy="307777"/>
              </a:xfrm>
              <a:prstGeom prst="rect">
                <a:avLst/>
              </a:prstGeom>
              <a:noFill/>
            </p:spPr>
            <p:txBody>
              <a:bodyPr wrap="none" rtlCol="0">
                <a:spAutoFit/>
              </a:bodyPr>
              <a:lstStyle/>
              <a:p>
                <a:r>
                  <a:rPr lang="nl-NL" sz="1400" dirty="0" smtClean="0"/>
                  <a:t>1</a:t>
                </a:r>
                <a:endParaRPr lang="nl-NL" sz="1400" dirty="0"/>
              </a:p>
            </p:txBody>
          </p:sp>
          <p:sp>
            <p:nvSpPr>
              <p:cNvPr id="37" name="TextBox 36"/>
              <p:cNvSpPr txBox="1"/>
              <p:nvPr/>
            </p:nvSpPr>
            <p:spPr>
              <a:xfrm>
                <a:off x="7294650" y="1844824"/>
                <a:ext cx="276038" cy="307777"/>
              </a:xfrm>
              <a:prstGeom prst="rect">
                <a:avLst/>
              </a:prstGeom>
              <a:noFill/>
            </p:spPr>
            <p:txBody>
              <a:bodyPr wrap="none" rtlCol="0">
                <a:spAutoFit/>
              </a:bodyPr>
              <a:lstStyle/>
              <a:p>
                <a:r>
                  <a:rPr lang="nl-NL" sz="1400" dirty="0" smtClean="0"/>
                  <a:t>1</a:t>
                </a:r>
                <a:endParaRPr lang="nl-NL" sz="1400" dirty="0"/>
              </a:p>
            </p:txBody>
          </p:sp>
          <p:sp>
            <p:nvSpPr>
              <p:cNvPr id="38" name="TextBox 37"/>
              <p:cNvSpPr txBox="1"/>
              <p:nvPr/>
            </p:nvSpPr>
            <p:spPr>
              <a:xfrm>
                <a:off x="7366658" y="2699628"/>
                <a:ext cx="276038" cy="307777"/>
              </a:xfrm>
              <a:prstGeom prst="rect">
                <a:avLst/>
              </a:prstGeom>
              <a:noFill/>
            </p:spPr>
            <p:txBody>
              <a:bodyPr wrap="none" rtlCol="0">
                <a:spAutoFit/>
              </a:bodyPr>
              <a:lstStyle/>
              <a:p>
                <a:r>
                  <a:rPr lang="nl-NL" sz="1400" dirty="0" smtClean="0"/>
                  <a:t>1</a:t>
                </a:r>
                <a:endParaRPr lang="nl-NL" sz="1400" dirty="0"/>
              </a:p>
            </p:txBody>
          </p:sp>
          <p:sp>
            <p:nvSpPr>
              <p:cNvPr id="39" name="TextBox 38"/>
              <p:cNvSpPr txBox="1"/>
              <p:nvPr/>
            </p:nvSpPr>
            <p:spPr>
              <a:xfrm>
                <a:off x="5494450" y="2708920"/>
                <a:ext cx="276038" cy="307777"/>
              </a:xfrm>
              <a:prstGeom prst="rect">
                <a:avLst/>
              </a:prstGeom>
              <a:noFill/>
            </p:spPr>
            <p:txBody>
              <a:bodyPr wrap="none" rtlCol="0">
                <a:spAutoFit/>
              </a:bodyPr>
              <a:lstStyle/>
              <a:p>
                <a:r>
                  <a:rPr lang="nl-NL" sz="1400" dirty="0" smtClean="0"/>
                  <a:t>1</a:t>
                </a:r>
                <a:endParaRPr lang="nl-NL" sz="1400" dirty="0"/>
              </a:p>
            </p:txBody>
          </p:sp>
          <p:sp>
            <p:nvSpPr>
              <p:cNvPr id="40" name="TextBox 39"/>
              <p:cNvSpPr txBox="1"/>
              <p:nvPr/>
            </p:nvSpPr>
            <p:spPr>
              <a:xfrm>
                <a:off x="3491880" y="2708920"/>
                <a:ext cx="276038" cy="307777"/>
              </a:xfrm>
              <a:prstGeom prst="rect">
                <a:avLst/>
              </a:prstGeom>
              <a:noFill/>
            </p:spPr>
            <p:txBody>
              <a:bodyPr wrap="none" rtlCol="0">
                <a:spAutoFit/>
              </a:bodyPr>
              <a:lstStyle/>
              <a:p>
                <a:r>
                  <a:rPr lang="nl-NL" sz="1400" dirty="0" smtClean="0"/>
                  <a:t>1</a:t>
                </a:r>
                <a:endParaRPr lang="nl-NL" sz="1400" dirty="0"/>
              </a:p>
            </p:txBody>
          </p:sp>
          <p:sp>
            <p:nvSpPr>
              <p:cNvPr id="41" name="TextBox 40"/>
              <p:cNvSpPr txBox="1"/>
              <p:nvPr/>
            </p:nvSpPr>
            <p:spPr>
              <a:xfrm>
                <a:off x="1619672" y="2708920"/>
                <a:ext cx="276038" cy="307777"/>
              </a:xfrm>
              <a:prstGeom prst="rect">
                <a:avLst/>
              </a:prstGeom>
              <a:noFill/>
            </p:spPr>
            <p:txBody>
              <a:bodyPr wrap="none" rtlCol="0">
                <a:spAutoFit/>
              </a:bodyPr>
              <a:lstStyle/>
              <a:p>
                <a:r>
                  <a:rPr lang="nl-NL" sz="1400" dirty="0" smtClean="0"/>
                  <a:t>1</a:t>
                </a:r>
                <a:endParaRPr lang="nl-NL" sz="1400" dirty="0"/>
              </a:p>
            </p:txBody>
          </p:sp>
          <p:sp>
            <p:nvSpPr>
              <p:cNvPr id="42" name="TextBox 41"/>
              <p:cNvSpPr txBox="1"/>
              <p:nvPr/>
            </p:nvSpPr>
            <p:spPr>
              <a:xfrm>
                <a:off x="2205996" y="1259468"/>
                <a:ext cx="359394" cy="369332"/>
              </a:xfrm>
              <a:prstGeom prst="rect">
                <a:avLst/>
              </a:prstGeom>
              <a:noFill/>
            </p:spPr>
            <p:txBody>
              <a:bodyPr wrap="none" rtlCol="0">
                <a:spAutoFit/>
              </a:bodyPr>
              <a:lstStyle/>
              <a:p>
                <a:r>
                  <a:rPr lang="nl-NL" smtClean="0"/>
                  <a:t>.7</a:t>
                </a:r>
                <a:endParaRPr lang="nl-NL" dirty="0"/>
              </a:p>
            </p:txBody>
          </p:sp>
          <p:sp>
            <p:nvSpPr>
              <p:cNvPr id="43" name="TextBox 42"/>
              <p:cNvSpPr txBox="1"/>
              <p:nvPr/>
            </p:nvSpPr>
            <p:spPr>
              <a:xfrm>
                <a:off x="4117775" y="1196752"/>
                <a:ext cx="359394" cy="369332"/>
              </a:xfrm>
              <a:prstGeom prst="rect">
                <a:avLst/>
              </a:prstGeom>
              <a:noFill/>
            </p:spPr>
            <p:txBody>
              <a:bodyPr wrap="none" rtlCol="0">
                <a:spAutoFit/>
              </a:bodyPr>
              <a:lstStyle/>
              <a:p>
                <a:r>
                  <a:rPr lang="nl-NL" smtClean="0"/>
                  <a:t>.7</a:t>
                </a:r>
                <a:endParaRPr lang="nl-NL" dirty="0"/>
              </a:p>
            </p:txBody>
          </p:sp>
          <p:sp>
            <p:nvSpPr>
              <p:cNvPr id="44" name="TextBox 43"/>
              <p:cNvSpPr txBox="1"/>
              <p:nvPr/>
            </p:nvSpPr>
            <p:spPr>
              <a:xfrm>
                <a:off x="5940152" y="1196752"/>
                <a:ext cx="359394" cy="369332"/>
              </a:xfrm>
              <a:prstGeom prst="rect">
                <a:avLst/>
              </a:prstGeom>
              <a:noFill/>
            </p:spPr>
            <p:txBody>
              <a:bodyPr wrap="none" rtlCol="0">
                <a:spAutoFit/>
              </a:bodyPr>
              <a:lstStyle/>
              <a:p>
                <a:r>
                  <a:rPr lang="nl-NL" smtClean="0"/>
                  <a:t>.7</a:t>
                </a:r>
                <a:endParaRPr lang="nl-NL" dirty="0"/>
              </a:p>
            </p:txBody>
          </p:sp>
        </p:grpSp>
        <p:sp>
          <p:nvSpPr>
            <p:cNvPr id="45" name="TextBox 44"/>
            <p:cNvSpPr txBox="1"/>
            <p:nvPr/>
          </p:nvSpPr>
          <p:spPr>
            <a:xfrm>
              <a:off x="757697" y="3528962"/>
              <a:ext cx="476412" cy="369332"/>
            </a:xfrm>
            <a:prstGeom prst="rect">
              <a:avLst/>
            </a:prstGeom>
            <a:noFill/>
          </p:spPr>
          <p:txBody>
            <a:bodyPr wrap="none" rtlCol="0">
              <a:spAutoFit/>
            </a:bodyPr>
            <a:lstStyle/>
            <a:p>
              <a:r>
                <a:rPr lang="nl-NL" smtClean="0"/>
                <a:t>.25</a:t>
              </a:r>
              <a:endParaRPr lang="nl-NL" dirty="0"/>
            </a:p>
          </p:txBody>
        </p:sp>
        <p:sp>
          <p:nvSpPr>
            <p:cNvPr id="46" name="TextBox 45"/>
            <p:cNvSpPr txBox="1"/>
            <p:nvPr/>
          </p:nvSpPr>
          <p:spPr>
            <a:xfrm>
              <a:off x="872501" y="818128"/>
              <a:ext cx="301686" cy="369332"/>
            </a:xfrm>
            <a:prstGeom prst="rect">
              <a:avLst/>
            </a:prstGeom>
            <a:noFill/>
          </p:spPr>
          <p:txBody>
            <a:bodyPr wrap="none" rtlCol="0">
              <a:spAutoFit/>
            </a:bodyPr>
            <a:lstStyle/>
            <a:p>
              <a:r>
                <a:rPr lang="nl-NL" smtClean="0"/>
                <a:t>1</a:t>
              </a:r>
              <a:endParaRPr lang="nl-NL" dirty="0"/>
            </a:p>
          </p:txBody>
        </p:sp>
        <p:sp>
          <p:nvSpPr>
            <p:cNvPr id="47" name="TextBox 46"/>
            <p:cNvSpPr txBox="1"/>
            <p:nvPr/>
          </p:nvSpPr>
          <p:spPr>
            <a:xfrm>
              <a:off x="2146322" y="171696"/>
              <a:ext cx="476412" cy="369332"/>
            </a:xfrm>
            <a:prstGeom prst="rect">
              <a:avLst/>
            </a:prstGeom>
            <a:noFill/>
          </p:spPr>
          <p:txBody>
            <a:bodyPr wrap="none" rtlCol="0">
              <a:spAutoFit/>
            </a:bodyPr>
            <a:lstStyle/>
            <a:p>
              <a:r>
                <a:rPr lang="nl-NL" smtClean="0"/>
                <a:t>.51</a:t>
              </a:r>
              <a:endParaRPr lang="nl-NL" dirty="0"/>
            </a:p>
          </p:txBody>
        </p:sp>
        <p:sp>
          <p:nvSpPr>
            <p:cNvPr id="48" name="TextBox 47"/>
            <p:cNvSpPr txBox="1"/>
            <p:nvPr/>
          </p:nvSpPr>
          <p:spPr>
            <a:xfrm>
              <a:off x="4059134" y="178706"/>
              <a:ext cx="476412" cy="369332"/>
            </a:xfrm>
            <a:prstGeom prst="rect">
              <a:avLst/>
            </a:prstGeom>
            <a:noFill/>
          </p:spPr>
          <p:txBody>
            <a:bodyPr wrap="none" rtlCol="0">
              <a:spAutoFit/>
            </a:bodyPr>
            <a:lstStyle/>
            <a:p>
              <a:r>
                <a:rPr lang="nl-NL" smtClean="0"/>
                <a:t>.51</a:t>
              </a:r>
              <a:endParaRPr lang="nl-NL" dirty="0"/>
            </a:p>
          </p:txBody>
        </p:sp>
        <p:sp>
          <p:nvSpPr>
            <p:cNvPr id="49" name="TextBox 48"/>
            <p:cNvSpPr txBox="1"/>
            <p:nvPr/>
          </p:nvSpPr>
          <p:spPr>
            <a:xfrm>
              <a:off x="5924302" y="170894"/>
              <a:ext cx="476412" cy="369332"/>
            </a:xfrm>
            <a:prstGeom prst="rect">
              <a:avLst/>
            </a:prstGeom>
            <a:noFill/>
          </p:spPr>
          <p:txBody>
            <a:bodyPr wrap="none" rtlCol="0">
              <a:spAutoFit/>
            </a:bodyPr>
            <a:lstStyle/>
            <a:p>
              <a:r>
                <a:rPr lang="nl-NL" smtClean="0"/>
                <a:t>.51</a:t>
              </a:r>
              <a:endParaRPr lang="nl-NL" dirty="0"/>
            </a:p>
          </p:txBody>
        </p:sp>
        <p:sp>
          <p:nvSpPr>
            <p:cNvPr id="50" name="TextBox 49"/>
            <p:cNvSpPr txBox="1"/>
            <p:nvPr/>
          </p:nvSpPr>
          <p:spPr>
            <a:xfrm>
              <a:off x="2646755" y="3528962"/>
              <a:ext cx="476412" cy="369332"/>
            </a:xfrm>
            <a:prstGeom prst="rect">
              <a:avLst/>
            </a:prstGeom>
            <a:noFill/>
          </p:spPr>
          <p:txBody>
            <a:bodyPr wrap="none" rtlCol="0">
              <a:spAutoFit/>
            </a:bodyPr>
            <a:lstStyle/>
            <a:p>
              <a:r>
                <a:rPr lang="nl-NL" smtClean="0"/>
                <a:t>.25</a:t>
              </a:r>
              <a:endParaRPr lang="nl-NL" dirty="0"/>
            </a:p>
          </p:txBody>
        </p:sp>
        <p:sp>
          <p:nvSpPr>
            <p:cNvPr id="51" name="TextBox 50"/>
            <p:cNvSpPr txBox="1"/>
            <p:nvPr/>
          </p:nvSpPr>
          <p:spPr>
            <a:xfrm>
              <a:off x="4623715" y="3474394"/>
              <a:ext cx="476412" cy="369332"/>
            </a:xfrm>
            <a:prstGeom prst="rect">
              <a:avLst/>
            </a:prstGeom>
            <a:noFill/>
          </p:spPr>
          <p:txBody>
            <a:bodyPr wrap="none" rtlCol="0">
              <a:spAutoFit/>
            </a:bodyPr>
            <a:lstStyle/>
            <a:p>
              <a:r>
                <a:rPr lang="nl-NL" smtClean="0"/>
                <a:t>.25</a:t>
              </a:r>
              <a:endParaRPr lang="nl-NL" dirty="0"/>
            </a:p>
          </p:txBody>
        </p:sp>
        <p:sp>
          <p:nvSpPr>
            <p:cNvPr id="52" name="TextBox 51"/>
            <p:cNvSpPr txBox="1"/>
            <p:nvPr/>
          </p:nvSpPr>
          <p:spPr>
            <a:xfrm>
              <a:off x="6544226" y="3467740"/>
              <a:ext cx="476412" cy="369332"/>
            </a:xfrm>
            <a:prstGeom prst="rect">
              <a:avLst/>
            </a:prstGeom>
            <a:noFill/>
          </p:spPr>
          <p:txBody>
            <a:bodyPr wrap="none" rtlCol="0">
              <a:spAutoFit/>
            </a:bodyPr>
            <a:lstStyle/>
            <a:p>
              <a:r>
                <a:rPr lang="nl-NL" smtClean="0"/>
                <a:t>.25</a:t>
              </a:r>
              <a:endParaRPr lang="nl-NL" dirty="0"/>
            </a:p>
          </p:txBody>
        </p:sp>
        <p:cxnSp>
          <p:nvCxnSpPr>
            <p:cNvPr id="55" name="Curved Connector 54"/>
            <p:cNvCxnSpPr>
              <a:stCxn id="9" idx="0"/>
              <a:endCxn id="9" idx="1"/>
            </p:cNvCxnSpPr>
            <p:nvPr/>
          </p:nvCxnSpPr>
          <p:spPr>
            <a:xfrm rot="16200000" flipH="1" flipV="1">
              <a:off x="1177615" y="1269258"/>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0" idx="0"/>
              <a:endCxn id="20" idx="1"/>
            </p:cNvCxnSpPr>
            <p:nvPr/>
          </p:nvCxnSpPr>
          <p:spPr>
            <a:xfrm rot="16200000" flipH="1" flipV="1">
              <a:off x="2749365" y="493243"/>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1" idx="0"/>
              <a:endCxn id="21" idx="1"/>
            </p:cNvCxnSpPr>
            <p:nvPr/>
          </p:nvCxnSpPr>
          <p:spPr>
            <a:xfrm rot="16200000" flipH="1" flipV="1">
              <a:off x="4619299" y="542979"/>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2" idx="0"/>
              <a:endCxn id="22" idx="1"/>
            </p:cNvCxnSpPr>
            <p:nvPr/>
          </p:nvCxnSpPr>
          <p:spPr>
            <a:xfrm rot="16200000" flipH="1" flipV="1">
              <a:off x="6493781" y="542979"/>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6" idx="3"/>
              <a:endCxn id="26" idx="4"/>
            </p:cNvCxnSpPr>
            <p:nvPr/>
          </p:nvCxnSpPr>
          <p:spPr>
            <a:xfrm rot="16200000" flipH="1">
              <a:off x="1172528" y="3379037"/>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32" idx="3"/>
              <a:endCxn id="32" idx="4"/>
            </p:cNvCxnSpPr>
            <p:nvPr/>
          </p:nvCxnSpPr>
          <p:spPr>
            <a:xfrm rot="16200000" flipH="1">
              <a:off x="3080539" y="3375335"/>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3"/>
              <a:endCxn id="30" idx="4"/>
            </p:cNvCxnSpPr>
            <p:nvPr/>
          </p:nvCxnSpPr>
          <p:spPr>
            <a:xfrm rot="16200000" flipH="1">
              <a:off x="5060960" y="3375335"/>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28" idx="3"/>
              <a:endCxn id="28" idx="4"/>
            </p:cNvCxnSpPr>
            <p:nvPr/>
          </p:nvCxnSpPr>
          <p:spPr>
            <a:xfrm rot="16200000" flipH="1">
              <a:off x="6942691" y="3379037"/>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426580" y="4364406"/>
            <a:ext cx="3769213" cy="1631216"/>
          </a:xfrm>
          <a:prstGeom prst="rect">
            <a:avLst/>
          </a:prstGeom>
        </p:spPr>
        <p:txBody>
          <a:bodyPr wrap="square">
            <a:spAutoFit/>
          </a:bodyPr>
          <a:lstStyle/>
          <a:p>
            <a:r>
              <a:rPr lang="nl-NL" sz="2000" b="1" smtClean="0">
                <a:latin typeface="Courier New" panose="02070309020205020404" pitchFamily="49" charset="0"/>
                <a:cs typeface="Courier New" panose="02070309020205020404" pitchFamily="49" charset="0"/>
              </a:rPr>
              <a:t>Covariance matrix</a:t>
            </a:r>
            <a:endParaRPr lang="nl-NL" sz="2000" b="1">
              <a:latin typeface="Courier New" panose="02070309020205020404" pitchFamily="49" charset="0"/>
              <a:cs typeface="Courier New" panose="02070309020205020404" pitchFamily="49" charset="0"/>
            </a:endParaRPr>
          </a:p>
          <a:p>
            <a:r>
              <a:rPr lang="nl-NL" sz="2000" b="1" smtClean="0">
                <a:latin typeface="Courier New" panose="02070309020205020404" pitchFamily="49" charset="0"/>
                <a:cs typeface="Courier New" panose="02070309020205020404" pitchFamily="49" charset="0"/>
              </a:rPr>
              <a:t>1.250 </a:t>
            </a:r>
            <a:r>
              <a:rPr lang="nl-NL" sz="2000" b="1">
                <a:latin typeface="Courier New" panose="02070309020205020404" pitchFamily="49" charset="0"/>
                <a:cs typeface="Courier New" panose="02070309020205020404" pitchFamily="49" charset="0"/>
              </a:rPr>
              <a:t>0.70 0.49 0.343</a:t>
            </a:r>
          </a:p>
          <a:p>
            <a:r>
              <a:rPr lang="nl-NL" sz="2000" b="1" smtClean="0">
                <a:latin typeface="Courier New" panose="02070309020205020404" pitchFamily="49" charset="0"/>
                <a:cs typeface="Courier New" panose="02070309020205020404" pitchFamily="49" charset="0"/>
              </a:rPr>
              <a:t>0.700 </a:t>
            </a:r>
            <a:r>
              <a:rPr lang="nl-NL" sz="2000" b="1">
                <a:latin typeface="Courier New" panose="02070309020205020404" pitchFamily="49" charset="0"/>
                <a:cs typeface="Courier New" panose="02070309020205020404" pitchFamily="49" charset="0"/>
              </a:rPr>
              <a:t>1.25 0.70 0.490</a:t>
            </a:r>
          </a:p>
          <a:p>
            <a:r>
              <a:rPr lang="nl-NL" sz="2000" b="1" smtClean="0">
                <a:latin typeface="Courier New" panose="02070309020205020404" pitchFamily="49" charset="0"/>
                <a:cs typeface="Courier New" panose="02070309020205020404" pitchFamily="49" charset="0"/>
              </a:rPr>
              <a:t>0.490 </a:t>
            </a:r>
            <a:r>
              <a:rPr lang="nl-NL" sz="2000" b="1">
                <a:latin typeface="Courier New" panose="02070309020205020404" pitchFamily="49" charset="0"/>
                <a:cs typeface="Courier New" panose="02070309020205020404" pitchFamily="49" charset="0"/>
              </a:rPr>
              <a:t>0.70 1.25 0.700</a:t>
            </a:r>
          </a:p>
          <a:p>
            <a:r>
              <a:rPr lang="nl-NL" sz="2000" b="1" smtClean="0">
                <a:latin typeface="Courier New" panose="02070309020205020404" pitchFamily="49" charset="0"/>
                <a:cs typeface="Courier New" panose="02070309020205020404" pitchFamily="49" charset="0"/>
              </a:rPr>
              <a:t>0.343 </a:t>
            </a:r>
            <a:r>
              <a:rPr lang="nl-NL" sz="2000" b="1">
                <a:latin typeface="Courier New" panose="02070309020205020404" pitchFamily="49" charset="0"/>
                <a:cs typeface="Courier New" panose="02070309020205020404" pitchFamily="49" charset="0"/>
              </a:rPr>
              <a:t>0.49 0.70 1.250</a:t>
            </a:r>
          </a:p>
        </p:txBody>
      </p:sp>
      <p:sp>
        <p:nvSpPr>
          <p:cNvPr id="58" name="Rectangle 57"/>
          <p:cNvSpPr/>
          <p:nvPr/>
        </p:nvSpPr>
        <p:spPr>
          <a:xfrm>
            <a:off x="4195793" y="4382575"/>
            <a:ext cx="4624679" cy="1631216"/>
          </a:xfrm>
          <a:prstGeom prst="rect">
            <a:avLst/>
          </a:prstGeom>
        </p:spPr>
        <p:txBody>
          <a:bodyPr wrap="square">
            <a:spAutoFit/>
          </a:bodyPr>
          <a:lstStyle/>
          <a:p>
            <a:r>
              <a:rPr lang="nl-NL" sz="2000" b="1" smtClean="0">
                <a:latin typeface="Courier New" panose="02070309020205020404" pitchFamily="49" charset="0"/>
                <a:cs typeface="Courier New" panose="02070309020205020404" pitchFamily="49" charset="0"/>
              </a:rPr>
              <a:t>Correlation matrix</a:t>
            </a:r>
            <a:endParaRPr lang="nl-NL" sz="2000" b="1">
              <a:latin typeface="Courier New" panose="02070309020205020404" pitchFamily="49" charset="0"/>
              <a:cs typeface="Courier New" panose="02070309020205020404" pitchFamily="49" charset="0"/>
            </a:endParaRPr>
          </a:p>
          <a:p>
            <a:r>
              <a:rPr lang="nl-NL" sz="2000" b="1" smtClean="0">
                <a:latin typeface="Courier New" panose="02070309020205020404" pitchFamily="49" charset="0"/>
                <a:cs typeface="Courier New" panose="02070309020205020404" pitchFamily="49" charset="0"/>
              </a:rPr>
              <a:t>1.0000 </a:t>
            </a:r>
            <a:r>
              <a:rPr lang="nl-NL" sz="2000" b="1">
                <a:latin typeface="Courier New" panose="02070309020205020404" pitchFamily="49" charset="0"/>
                <a:cs typeface="Courier New" panose="02070309020205020404" pitchFamily="49" charset="0"/>
              </a:rPr>
              <a:t>0.560 0.392 0.2744</a:t>
            </a:r>
          </a:p>
          <a:p>
            <a:r>
              <a:rPr lang="nl-NL" sz="2000" b="1" smtClean="0">
                <a:latin typeface="Courier New" panose="02070309020205020404" pitchFamily="49" charset="0"/>
                <a:cs typeface="Courier New" panose="02070309020205020404" pitchFamily="49" charset="0"/>
              </a:rPr>
              <a:t>0.5600 </a:t>
            </a:r>
            <a:r>
              <a:rPr lang="nl-NL" sz="2000" b="1">
                <a:latin typeface="Courier New" panose="02070309020205020404" pitchFamily="49" charset="0"/>
                <a:cs typeface="Courier New" panose="02070309020205020404" pitchFamily="49" charset="0"/>
              </a:rPr>
              <a:t>1.000 0.560 0.3920</a:t>
            </a:r>
          </a:p>
          <a:p>
            <a:r>
              <a:rPr lang="nl-NL" sz="2000" b="1" smtClean="0">
                <a:latin typeface="Courier New" panose="02070309020205020404" pitchFamily="49" charset="0"/>
                <a:cs typeface="Courier New" panose="02070309020205020404" pitchFamily="49" charset="0"/>
              </a:rPr>
              <a:t>0.3920 </a:t>
            </a:r>
            <a:r>
              <a:rPr lang="nl-NL" sz="2000" b="1">
                <a:latin typeface="Courier New" panose="02070309020205020404" pitchFamily="49" charset="0"/>
                <a:cs typeface="Courier New" panose="02070309020205020404" pitchFamily="49" charset="0"/>
              </a:rPr>
              <a:t>0.560 1.000 0.5600</a:t>
            </a:r>
          </a:p>
          <a:p>
            <a:r>
              <a:rPr lang="nl-NL" sz="2000" b="1" smtClean="0">
                <a:latin typeface="Courier New" panose="02070309020205020404" pitchFamily="49" charset="0"/>
                <a:cs typeface="Courier New" panose="02070309020205020404" pitchFamily="49" charset="0"/>
              </a:rPr>
              <a:t>0.2744 </a:t>
            </a:r>
            <a:r>
              <a:rPr lang="nl-NL" sz="2000" b="1">
                <a:latin typeface="Courier New" panose="02070309020205020404" pitchFamily="49" charset="0"/>
                <a:cs typeface="Courier New" panose="02070309020205020404" pitchFamily="49" charset="0"/>
              </a:rPr>
              <a:t>0.392 0.560 1.0000</a:t>
            </a:r>
          </a:p>
        </p:txBody>
      </p:sp>
      <p:sp>
        <p:nvSpPr>
          <p:cNvPr id="3" name="TextBox 2"/>
          <p:cNvSpPr txBox="1"/>
          <p:nvPr/>
        </p:nvSpPr>
        <p:spPr>
          <a:xfrm>
            <a:off x="611560" y="6309320"/>
            <a:ext cx="2527808" cy="369332"/>
          </a:xfrm>
          <a:prstGeom prst="rect">
            <a:avLst/>
          </a:prstGeom>
          <a:noFill/>
        </p:spPr>
        <p:txBody>
          <a:bodyPr wrap="none" rtlCol="0">
            <a:spAutoFit/>
          </a:bodyPr>
          <a:lstStyle/>
          <a:p>
            <a:r>
              <a:rPr lang="nl-NL" smtClean="0"/>
              <a:t>symbols too small: sorry!</a:t>
            </a:r>
            <a:endParaRPr lang="nl-NL"/>
          </a:p>
        </p:txBody>
      </p:sp>
    </p:spTree>
    <p:extLst>
      <p:ext uri="{BB962C8B-B14F-4D97-AF65-F5344CB8AC3E}">
        <p14:creationId xmlns:p14="http://schemas.microsoft.com/office/powerpoint/2010/main" val="1947273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16</a:t>
            </a:fld>
            <a:endParaRPr lang="nl-NL"/>
          </a:p>
        </p:txBody>
      </p:sp>
      <p:sp>
        <p:nvSpPr>
          <p:cNvPr id="53" name="Rectangle 52"/>
          <p:cNvSpPr/>
          <p:nvPr/>
        </p:nvSpPr>
        <p:spPr>
          <a:xfrm>
            <a:off x="1244576" y="3912026"/>
            <a:ext cx="5877828" cy="830997"/>
          </a:xfrm>
          <a:prstGeom prst="rect">
            <a:avLst/>
          </a:prstGeom>
        </p:spPr>
        <p:txBody>
          <a:bodyPr wrap="none">
            <a:spAutoFit/>
          </a:bodyPr>
          <a:lstStyle/>
          <a:p>
            <a:r>
              <a:rPr lang="nl-NL" sz="2400" smtClean="0">
                <a:solidFill>
                  <a:srgbClr val="FF0000"/>
                </a:solidFill>
              </a:rPr>
              <a:t>reliability:</a:t>
            </a:r>
            <a:r>
              <a:rPr lang="nl-NL" sz="2400">
                <a:solidFill>
                  <a:srgbClr val="FF0000"/>
                </a:solidFill>
              </a:rPr>
              <a:t> </a:t>
            </a:r>
            <a:r>
              <a:rPr lang="nl-NL" sz="2400" smtClean="0">
                <a:solidFill>
                  <a:srgbClr val="FF0000"/>
                </a:solidFill>
              </a:rPr>
              <a:t>rel(x</a:t>
            </a:r>
            <a:r>
              <a:rPr lang="nl-NL" sz="2400" baseline="-25000" smtClean="0">
                <a:solidFill>
                  <a:srgbClr val="FF0000"/>
                </a:solidFill>
              </a:rPr>
              <a:t>t</a:t>
            </a:r>
            <a:r>
              <a:rPr lang="nl-NL" sz="2400" smtClean="0">
                <a:solidFill>
                  <a:srgbClr val="FF0000"/>
                </a:solidFill>
              </a:rPr>
              <a:t>) </a:t>
            </a:r>
            <a:r>
              <a:rPr lang="nl-NL" sz="2400">
                <a:solidFill>
                  <a:srgbClr val="FF0000"/>
                </a:solidFill>
              </a:rPr>
              <a:t>= </a:t>
            </a:r>
            <a:r>
              <a:rPr lang="nl-NL" sz="2400" smtClean="0">
                <a:solidFill>
                  <a:srgbClr val="FF0000"/>
                </a:solidFill>
              </a:rPr>
              <a:t>var(x</a:t>
            </a:r>
            <a:r>
              <a:rPr lang="nl-NL" sz="2400" baseline="-25000" smtClean="0">
                <a:solidFill>
                  <a:srgbClr val="FF0000"/>
                </a:solidFill>
              </a:rPr>
              <a:t>t</a:t>
            </a:r>
            <a:r>
              <a:rPr lang="nl-NL" sz="2400" smtClean="0">
                <a:solidFill>
                  <a:srgbClr val="FF0000"/>
                </a:solidFill>
              </a:rPr>
              <a:t>) </a:t>
            </a:r>
            <a:r>
              <a:rPr lang="nl-NL" sz="2400">
                <a:solidFill>
                  <a:srgbClr val="FF0000"/>
                </a:solidFill>
              </a:rPr>
              <a:t>/ {</a:t>
            </a:r>
            <a:r>
              <a:rPr lang="nl-NL" sz="2400" smtClean="0">
                <a:solidFill>
                  <a:srgbClr val="FF0000"/>
                </a:solidFill>
              </a:rPr>
              <a:t>var(x</a:t>
            </a:r>
            <a:r>
              <a:rPr lang="nl-NL" sz="2400" baseline="-25000" smtClean="0">
                <a:solidFill>
                  <a:srgbClr val="FF0000"/>
                </a:solidFill>
              </a:rPr>
              <a:t>t</a:t>
            </a:r>
            <a:r>
              <a:rPr lang="nl-NL" sz="2400" smtClean="0">
                <a:solidFill>
                  <a:srgbClr val="FF0000"/>
                </a:solidFill>
              </a:rPr>
              <a:t>) </a:t>
            </a:r>
            <a:r>
              <a:rPr lang="nl-NL" sz="2400">
                <a:solidFill>
                  <a:srgbClr val="FF0000"/>
                </a:solidFill>
              </a:rPr>
              <a:t>+ </a:t>
            </a:r>
            <a:r>
              <a:rPr lang="nl-NL" sz="2400" smtClean="0">
                <a:solidFill>
                  <a:srgbClr val="FF0000"/>
                </a:solidFill>
              </a:rPr>
              <a:t>var(e</a:t>
            </a:r>
            <a:r>
              <a:rPr lang="nl-NL" sz="2400" baseline="-25000" smtClean="0">
                <a:solidFill>
                  <a:srgbClr val="FF0000"/>
                </a:solidFill>
              </a:rPr>
              <a:t>t</a:t>
            </a:r>
            <a:r>
              <a:rPr lang="nl-NL" sz="2400" smtClean="0">
                <a:solidFill>
                  <a:srgbClr val="FF0000"/>
                </a:solidFill>
              </a:rPr>
              <a:t>)}  </a:t>
            </a:r>
          </a:p>
          <a:p>
            <a:r>
              <a:rPr lang="nl-NL" sz="2400" smtClean="0"/>
              <a:t>= 1/ (1+.25) = 1/1.25 = .8</a:t>
            </a:r>
            <a:endParaRPr lang="nl-NL" sz="2400" dirty="0"/>
          </a:p>
        </p:txBody>
      </p:sp>
      <p:sp>
        <p:nvSpPr>
          <p:cNvPr id="56" name="Rectangle 55"/>
          <p:cNvSpPr/>
          <p:nvPr/>
        </p:nvSpPr>
        <p:spPr>
          <a:xfrm>
            <a:off x="1227274" y="4751357"/>
            <a:ext cx="5535490" cy="830997"/>
          </a:xfrm>
          <a:prstGeom prst="rect">
            <a:avLst/>
          </a:prstGeom>
        </p:spPr>
        <p:txBody>
          <a:bodyPr wrap="none">
            <a:spAutoFit/>
          </a:bodyPr>
          <a:lstStyle/>
          <a:p>
            <a:r>
              <a:rPr lang="nl-NL" sz="2400" smtClean="0">
                <a:solidFill>
                  <a:srgbClr val="FF0000"/>
                </a:solidFill>
              </a:rPr>
              <a:t>R</a:t>
            </a:r>
            <a:r>
              <a:rPr lang="nl-NL" sz="2400" baseline="30000" smtClean="0">
                <a:solidFill>
                  <a:srgbClr val="FF0000"/>
                </a:solidFill>
              </a:rPr>
              <a:t>2</a:t>
            </a:r>
            <a:r>
              <a:rPr lang="nl-NL" sz="2400" smtClean="0">
                <a:solidFill>
                  <a:srgbClr val="FF0000"/>
                </a:solidFill>
              </a:rPr>
              <a:t>: b</a:t>
            </a:r>
            <a:r>
              <a:rPr lang="nl-NL" sz="2400" baseline="-25000" smtClean="0">
                <a:solidFill>
                  <a:srgbClr val="FF0000"/>
                </a:solidFill>
              </a:rPr>
              <a:t>t-1,t</a:t>
            </a:r>
            <a:r>
              <a:rPr lang="nl-NL" sz="2400" baseline="30000" smtClean="0">
                <a:solidFill>
                  <a:srgbClr val="FF0000"/>
                </a:solidFill>
              </a:rPr>
              <a:t>2</a:t>
            </a:r>
            <a:r>
              <a:rPr lang="nl-NL" sz="2400" baseline="-25000" smtClean="0">
                <a:solidFill>
                  <a:srgbClr val="FF0000"/>
                </a:solidFill>
              </a:rPr>
              <a:t> </a:t>
            </a:r>
            <a:r>
              <a:rPr lang="nl-NL" sz="2400" smtClean="0">
                <a:solidFill>
                  <a:srgbClr val="FF0000"/>
                </a:solidFill>
              </a:rPr>
              <a:t>var(x</a:t>
            </a:r>
            <a:r>
              <a:rPr lang="nl-NL" sz="2400" baseline="-25000" smtClean="0">
                <a:solidFill>
                  <a:srgbClr val="FF0000"/>
                </a:solidFill>
              </a:rPr>
              <a:t>t-1</a:t>
            </a:r>
            <a:r>
              <a:rPr lang="nl-NL" sz="2400" smtClean="0">
                <a:solidFill>
                  <a:srgbClr val="FF0000"/>
                </a:solidFill>
              </a:rPr>
              <a:t>)  </a:t>
            </a:r>
            <a:r>
              <a:rPr lang="nl-NL" sz="2400">
                <a:solidFill>
                  <a:srgbClr val="FF0000"/>
                </a:solidFill>
              </a:rPr>
              <a:t>/ {b</a:t>
            </a:r>
            <a:r>
              <a:rPr lang="nl-NL" sz="2400" baseline="-25000">
                <a:solidFill>
                  <a:srgbClr val="FF0000"/>
                </a:solidFill>
              </a:rPr>
              <a:t>t-1,t</a:t>
            </a:r>
            <a:r>
              <a:rPr lang="nl-NL" sz="2400" baseline="30000">
                <a:solidFill>
                  <a:srgbClr val="FF0000"/>
                </a:solidFill>
              </a:rPr>
              <a:t>2</a:t>
            </a:r>
            <a:r>
              <a:rPr lang="nl-NL" sz="2400" baseline="-25000">
                <a:solidFill>
                  <a:srgbClr val="FF0000"/>
                </a:solidFill>
              </a:rPr>
              <a:t> </a:t>
            </a:r>
            <a:r>
              <a:rPr lang="nl-NL" sz="2400" smtClean="0">
                <a:solidFill>
                  <a:srgbClr val="FF0000"/>
                </a:solidFill>
              </a:rPr>
              <a:t>var(x</a:t>
            </a:r>
            <a:r>
              <a:rPr lang="nl-NL" sz="2400" baseline="-25000" smtClean="0">
                <a:solidFill>
                  <a:srgbClr val="FF0000"/>
                </a:solidFill>
              </a:rPr>
              <a:t>t-1</a:t>
            </a:r>
            <a:r>
              <a:rPr lang="nl-NL" sz="2400" smtClean="0">
                <a:solidFill>
                  <a:srgbClr val="FF0000"/>
                </a:solidFill>
              </a:rPr>
              <a:t>) </a:t>
            </a:r>
            <a:r>
              <a:rPr lang="nl-NL" sz="2400">
                <a:solidFill>
                  <a:srgbClr val="FF0000"/>
                </a:solidFill>
              </a:rPr>
              <a:t>+ var(</a:t>
            </a:r>
            <a:r>
              <a:rPr lang="nl-NL" sz="2400">
                <a:solidFill>
                  <a:srgbClr val="FF0000"/>
                </a:solidFill>
                <a:latin typeface="Symbol" panose="05050102010706020507" pitchFamily="18" charset="2"/>
              </a:rPr>
              <a:t>z</a:t>
            </a:r>
            <a:r>
              <a:rPr lang="nl-NL" sz="2400">
                <a:solidFill>
                  <a:srgbClr val="FF0000"/>
                </a:solidFill>
              </a:rPr>
              <a:t>x</a:t>
            </a:r>
            <a:r>
              <a:rPr lang="nl-NL" sz="2400" baseline="-25000">
                <a:solidFill>
                  <a:srgbClr val="FF0000"/>
                </a:solidFill>
              </a:rPr>
              <a:t>t</a:t>
            </a:r>
            <a:r>
              <a:rPr lang="nl-NL" sz="2400" smtClean="0">
                <a:solidFill>
                  <a:srgbClr val="FF0000"/>
                </a:solidFill>
              </a:rPr>
              <a:t>)}</a:t>
            </a:r>
          </a:p>
          <a:p>
            <a:r>
              <a:rPr lang="nl-NL" sz="2400" smtClean="0"/>
              <a:t>=  {.7</a:t>
            </a:r>
            <a:r>
              <a:rPr lang="nl-NL" sz="2400" baseline="30000" smtClean="0"/>
              <a:t>2</a:t>
            </a:r>
            <a:r>
              <a:rPr lang="nl-NL" sz="2400" smtClean="0"/>
              <a:t> * 1} / </a:t>
            </a:r>
            <a:r>
              <a:rPr lang="nl-NL" sz="2400"/>
              <a:t>(</a:t>
            </a:r>
            <a:r>
              <a:rPr lang="nl-NL" sz="2400" smtClean="0"/>
              <a:t>.7</a:t>
            </a:r>
            <a:r>
              <a:rPr lang="nl-NL" sz="2400" baseline="30000" smtClean="0"/>
              <a:t>2</a:t>
            </a:r>
            <a:r>
              <a:rPr lang="nl-NL" sz="2400" smtClean="0"/>
              <a:t> </a:t>
            </a:r>
            <a:r>
              <a:rPr lang="nl-NL" sz="2400"/>
              <a:t>* 1</a:t>
            </a:r>
            <a:r>
              <a:rPr lang="nl-NL" sz="2400" smtClean="0"/>
              <a:t> + .51) = .49/1 = .49</a:t>
            </a:r>
          </a:p>
        </p:txBody>
      </p:sp>
      <p:sp>
        <p:nvSpPr>
          <p:cNvPr id="58" name="Rectangle 57"/>
          <p:cNvSpPr/>
          <p:nvPr/>
        </p:nvSpPr>
        <p:spPr>
          <a:xfrm>
            <a:off x="1267624" y="5634970"/>
            <a:ext cx="5476884" cy="830997"/>
          </a:xfrm>
          <a:prstGeom prst="rect">
            <a:avLst/>
          </a:prstGeom>
        </p:spPr>
        <p:txBody>
          <a:bodyPr wrap="none">
            <a:spAutoFit/>
          </a:bodyPr>
          <a:lstStyle/>
          <a:p>
            <a:r>
              <a:rPr lang="nl-NL" sz="2400" smtClean="0">
                <a:solidFill>
                  <a:srgbClr val="FF0000"/>
                </a:solidFill>
              </a:rPr>
              <a:t>cor(t,t+1) : b</a:t>
            </a:r>
            <a:r>
              <a:rPr lang="nl-NL" sz="2400" baseline="-25000" smtClean="0">
                <a:solidFill>
                  <a:srgbClr val="FF0000"/>
                </a:solidFill>
              </a:rPr>
              <a:t>t-1,t </a:t>
            </a:r>
            <a:r>
              <a:rPr lang="nl-NL" sz="2400" smtClean="0">
                <a:solidFill>
                  <a:srgbClr val="FF0000"/>
                </a:solidFill>
              </a:rPr>
              <a:t>var(x</a:t>
            </a:r>
            <a:r>
              <a:rPr lang="nl-NL" sz="2400" baseline="-25000" smtClean="0">
                <a:solidFill>
                  <a:srgbClr val="FF0000"/>
                </a:solidFill>
              </a:rPr>
              <a:t>t-1</a:t>
            </a:r>
            <a:r>
              <a:rPr lang="nl-NL" sz="2400" smtClean="0">
                <a:solidFill>
                  <a:srgbClr val="FF0000"/>
                </a:solidFill>
              </a:rPr>
              <a:t>)  </a:t>
            </a:r>
            <a:r>
              <a:rPr lang="nl-NL" sz="2400">
                <a:solidFill>
                  <a:srgbClr val="FF0000"/>
                </a:solidFill>
              </a:rPr>
              <a:t>/ {sd(y</a:t>
            </a:r>
            <a:r>
              <a:rPr lang="nl-NL" sz="2400" baseline="-25000">
                <a:solidFill>
                  <a:srgbClr val="FF0000"/>
                </a:solidFill>
              </a:rPr>
              <a:t>t-1</a:t>
            </a:r>
            <a:r>
              <a:rPr lang="nl-NL" sz="2400">
                <a:solidFill>
                  <a:srgbClr val="FF0000"/>
                </a:solidFill>
              </a:rPr>
              <a:t>) * sd(y</a:t>
            </a:r>
            <a:r>
              <a:rPr lang="nl-NL" sz="2400" baseline="-25000">
                <a:solidFill>
                  <a:srgbClr val="FF0000"/>
                </a:solidFill>
              </a:rPr>
              <a:t>t</a:t>
            </a:r>
            <a:r>
              <a:rPr lang="nl-NL" sz="2400" smtClean="0">
                <a:solidFill>
                  <a:srgbClr val="FF0000"/>
                </a:solidFill>
              </a:rPr>
              <a:t>)} </a:t>
            </a:r>
          </a:p>
          <a:p>
            <a:r>
              <a:rPr lang="nl-NL" sz="2400" smtClean="0"/>
              <a:t>={.7 </a:t>
            </a:r>
            <a:r>
              <a:rPr lang="nl-NL" sz="2400"/>
              <a:t>* </a:t>
            </a:r>
            <a:r>
              <a:rPr lang="nl-NL" sz="2400" smtClean="0"/>
              <a:t>1} / </a:t>
            </a:r>
            <a:r>
              <a:rPr lang="nl-NL" sz="2400"/>
              <a:t>{√ 1.25*√1.25} </a:t>
            </a:r>
            <a:r>
              <a:rPr lang="nl-NL" sz="2400" smtClean="0"/>
              <a:t>= .56  </a:t>
            </a:r>
            <a:endParaRPr lang="nl-NL" sz="2400" dirty="0"/>
          </a:p>
        </p:txBody>
      </p:sp>
      <p:pic>
        <p:nvPicPr>
          <p:cNvPr id="4" name="Picture 3"/>
          <p:cNvPicPr>
            <a:picLocks noChangeAspect="1"/>
          </p:cNvPicPr>
          <p:nvPr/>
        </p:nvPicPr>
        <p:blipFill>
          <a:blip r:embed="rId2"/>
          <a:stretch>
            <a:fillRect/>
          </a:stretch>
        </p:blipFill>
        <p:spPr>
          <a:xfrm>
            <a:off x="479085" y="116632"/>
            <a:ext cx="6236809" cy="3289370"/>
          </a:xfrm>
          <a:prstGeom prst="rect">
            <a:avLst/>
          </a:prstGeom>
        </p:spPr>
      </p:pic>
    </p:spTree>
    <p:extLst>
      <p:ext uri="{BB962C8B-B14F-4D97-AF65-F5344CB8AC3E}">
        <p14:creationId xmlns:p14="http://schemas.microsoft.com/office/powerpoint/2010/main" val="274767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17</a:t>
            </a:fld>
            <a:endParaRPr lang="nl-NL"/>
          </a:p>
        </p:txBody>
      </p:sp>
      <p:grpSp>
        <p:nvGrpSpPr>
          <p:cNvPr id="66" name="Group 65"/>
          <p:cNvGrpSpPr/>
          <p:nvPr/>
        </p:nvGrpSpPr>
        <p:grpSpPr>
          <a:xfrm>
            <a:off x="765870" y="350211"/>
            <a:ext cx="8162106" cy="3955508"/>
            <a:chOff x="1043608" y="244627"/>
            <a:chExt cx="6301442" cy="3256381"/>
          </a:xfrm>
        </p:grpSpPr>
        <p:grpSp>
          <p:nvGrpSpPr>
            <p:cNvPr id="68" name="Group 67"/>
            <p:cNvGrpSpPr/>
            <p:nvPr/>
          </p:nvGrpSpPr>
          <p:grpSpPr>
            <a:xfrm>
              <a:off x="1043608" y="548680"/>
              <a:ext cx="6301442" cy="2952328"/>
              <a:chOff x="1341254" y="620688"/>
              <a:chExt cx="6301442" cy="2952328"/>
            </a:xfrm>
          </p:grpSpPr>
          <p:sp>
            <p:nvSpPr>
              <p:cNvPr id="86" name="Rechthoek 5"/>
              <p:cNvSpPr/>
              <p:nvPr/>
            </p:nvSpPr>
            <p:spPr>
              <a:xfrm>
                <a:off x="1346340" y="2210799"/>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y1</a:t>
                </a:r>
                <a:endParaRPr lang="nl-NL" sz="1400" dirty="0"/>
              </a:p>
            </p:txBody>
          </p:sp>
          <p:sp>
            <p:nvSpPr>
              <p:cNvPr id="87" name="Rechthoek 14"/>
              <p:cNvSpPr/>
              <p:nvPr/>
            </p:nvSpPr>
            <p:spPr>
              <a:xfrm>
                <a:off x="3250835"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y2</a:t>
                </a:r>
                <a:endParaRPr lang="nl-NL" sz="1400" dirty="0"/>
              </a:p>
            </p:txBody>
          </p:sp>
          <p:sp>
            <p:nvSpPr>
              <p:cNvPr id="88" name="Rechthoek 23"/>
              <p:cNvSpPr/>
              <p:nvPr/>
            </p:nvSpPr>
            <p:spPr>
              <a:xfrm>
                <a:off x="5230057"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y3</a:t>
                </a:r>
                <a:endParaRPr lang="nl-NL" sz="1400" dirty="0"/>
              </a:p>
            </p:txBody>
          </p:sp>
          <p:sp>
            <p:nvSpPr>
              <p:cNvPr id="89" name="Rechthoek 32"/>
              <p:cNvSpPr/>
              <p:nvPr/>
            </p:nvSpPr>
            <p:spPr>
              <a:xfrm>
                <a:off x="7115031"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y4</a:t>
                </a:r>
                <a:endParaRPr lang="nl-NL" sz="1400" dirty="0"/>
              </a:p>
            </p:txBody>
          </p:sp>
          <p:sp>
            <p:nvSpPr>
              <p:cNvPr id="90" name="Ovaal 50"/>
              <p:cNvSpPr/>
              <p:nvPr/>
            </p:nvSpPr>
            <p:spPr>
              <a:xfrm>
                <a:off x="1346340"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x1</a:t>
                </a:r>
                <a:endParaRPr lang="nl-NL" sz="1400" dirty="0"/>
              </a:p>
            </p:txBody>
          </p:sp>
          <p:cxnSp>
            <p:nvCxnSpPr>
              <p:cNvPr id="91" name="Rechte verbindingslijn met pijl 51"/>
              <p:cNvCxnSpPr>
                <a:stCxn id="90" idx="4"/>
                <a:endCxn id="86" idx="0"/>
              </p:cNvCxnSpPr>
              <p:nvPr/>
            </p:nvCxnSpPr>
            <p:spPr>
              <a:xfrm>
                <a:off x="1597231" y="1851023"/>
                <a:ext cx="0" cy="3597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2" name="Ovaal 52"/>
              <p:cNvSpPr/>
              <p:nvPr/>
            </p:nvSpPr>
            <p:spPr>
              <a:xfrm>
                <a:off x="3231314"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x2</a:t>
                </a:r>
                <a:endParaRPr lang="nl-NL" sz="1400" dirty="0"/>
              </a:p>
            </p:txBody>
          </p:sp>
          <p:cxnSp>
            <p:nvCxnSpPr>
              <p:cNvPr id="93" name="Rechte verbindingslijn met pijl 53"/>
              <p:cNvCxnSpPr>
                <a:stCxn id="92" idx="4"/>
              </p:cNvCxnSpPr>
              <p:nvPr/>
            </p:nvCxnSpPr>
            <p:spPr>
              <a:xfrm>
                <a:off x="3482205"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4" name="Ovaal 54"/>
              <p:cNvSpPr/>
              <p:nvPr/>
            </p:nvSpPr>
            <p:spPr>
              <a:xfrm>
                <a:off x="5210537"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x3</a:t>
                </a:r>
                <a:endParaRPr lang="nl-NL" sz="1400" dirty="0"/>
              </a:p>
            </p:txBody>
          </p:sp>
          <p:cxnSp>
            <p:nvCxnSpPr>
              <p:cNvPr id="95" name="Rechte verbindingslijn met pijl 55"/>
              <p:cNvCxnSpPr>
                <a:stCxn id="94" idx="4"/>
              </p:cNvCxnSpPr>
              <p:nvPr/>
            </p:nvCxnSpPr>
            <p:spPr>
              <a:xfrm>
                <a:off x="5461428"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6" name="Ovaal 56"/>
              <p:cNvSpPr/>
              <p:nvPr/>
            </p:nvSpPr>
            <p:spPr>
              <a:xfrm>
                <a:off x="7095511"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x4</a:t>
                </a:r>
                <a:endParaRPr lang="nl-NL" sz="1400" dirty="0"/>
              </a:p>
            </p:txBody>
          </p:sp>
          <p:cxnSp>
            <p:nvCxnSpPr>
              <p:cNvPr id="97" name="Rechte verbindingslijn met pijl 57"/>
              <p:cNvCxnSpPr>
                <a:stCxn id="96" idx="4"/>
              </p:cNvCxnSpPr>
              <p:nvPr/>
            </p:nvCxnSpPr>
            <p:spPr>
              <a:xfrm>
                <a:off x="7346402"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8" name="Rechte verbindingslijn met pijl 58"/>
              <p:cNvCxnSpPr>
                <a:stCxn id="90" idx="6"/>
                <a:endCxn id="92" idx="2"/>
              </p:cNvCxnSpPr>
              <p:nvPr/>
            </p:nvCxnSpPr>
            <p:spPr>
              <a:xfrm>
                <a:off x="1848122"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9" name="Rechte verbindingslijn met pijl 59"/>
              <p:cNvCxnSpPr>
                <a:stCxn id="92" idx="6"/>
                <a:endCxn id="94" idx="2"/>
              </p:cNvCxnSpPr>
              <p:nvPr/>
            </p:nvCxnSpPr>
            <p:spPr>
              <a:xfrm>
                <a:off x="3733096" y="1623863"/>
                <a:ext cx="1477441"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00" name="Rechte verbindingslijn met pijl 60"/>
              <p:cNvCxnSpPr>
                <a:stCxn id="94" idx="6"/>
                <a:endCxn id="96" idx="2"/>
              </p:cNvCxnSpPr>
              <p:nvPr/>
            </p:nvCxnSpPr>
            <p:spPr>
              <a:xfrm>
                <a:off x="5712319"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1" name="Ovaal 75"/>
              <p:cNvSpPr/>
              <p:nvPr/>
            </p:nvSpPr>
            <p:spPr>
              <a:xfrm>
                <a:off x="2918090" y="620688"/>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smtClean="0">
                    <a:latin typeface="Symbol" panose="05050102010706020507" pitchFamily="18" charset="2"/>
                  </a:rPr>
                  <a:t>z</a:t>
                </a:r>
                <a:r>
                  <a:rPr lang="en-US" sz="1400" smtClean="0"/>
                  <a:t>x2</a:t>
                </a:r>
                <a:endParaRPr lang="nl-NL" sz="1400" dirty="0"/>
              </a:p>
            </p:txBody>
          </p:sp>
          <p:sp>
            <p:nvSpPr>
              <p:cNvPr id="102" name="Ovaal 76"/>
              <p:cNvSpPr/>
              <p:nvPr/>
            </p:nvSpPr>
            <p:spPr>
              <a:xfrm>
                <a:off x="4788024"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smtClean="0">
                    <a:latin typeface="Symbol" panose="05050102010706020507" pitchFamily="18" charset="2"/>
                  </a:rPr>
                  <a:t>z</a:t>
                </a:r>
                <a:r>
                  <a:rPr lang="en-US" sz="1400" smtClean="0"/>
                  <a:t>x3</a:t>
                </a:r>
                <a:endParaRPr lang="nl-NL" sz="1400" dirty="0"/>
              </a:p>
            </p:txBody>
          </p:sp>
          <p:sp>
            <p:nvSpPr>
              <p:cNvPr id="103" name="Ovaal 77"/>
              <p:cNvSpPr/>
              <p:nvPr/>
            </p:nvSpPr>
            <p:spPr>
              <a:xfrm>
                <a:off x="6662506"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smtClean="0">
                    <a:latin typeface="Symbol" panose="05050102010706020507" pitchFamily="18" charset="2"/>
                  </a:rPr>
                  <a:t>z</a:t>
                </a:r>
                <a:r>
                  <a:rPr lang="en-US" sz="1400" smtClean="0"/>
                  <a:t>x4</a:t>
                </a:r>
                <a:endParaRPr lang="nl-NL" sz="1400" dirty="0"/>
              </a:p>
            </p:txBody>
          </p:sp>
          <p:cxnSp>
            <p:nvCxnSpPr>
              <p:cNvPr id="104" name="Rechte verbindingslijn met pijl 78"/>
              <p:cNvCxnSpPr>
                <a:stCxn id="101" idx="4"/>
                <a:endCxn id="92" idx="0"/>
              </p:cNvCxnSpPr>
              <p:nvPr/>
            </p:nvCxnSpPr>
            <p:spPr>
              <a:xfrm>
                <a:off x="3168981" y="1075008"/>
                <a:ext cx="313224" cy="32169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05" name="Rechte verbindingslijn met pijl 79"/>
              <p:cNvCxnSpPr>
                <a:stCxn id="102" idx="5"/>
                <a:endCxn id="94" idx="0"/>
              </p:cNvCxnSpPr>
              <p:nvPr/>
            </p:nvCxnSpPr>
            <p:spPr>
              <a:xfrm>
                <a:off x="5216322" y="1058210"/>
                <a:ext cx="245106"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06" name="Rechte verbindingslijn met pijl 80"/>
              <p:cNvCxnSpPr>
                <a:stCxn id="103" idx="5"/>
                <a:endCxn id="96" idx="0"/>
              </p:cNvCxnSpPr>
              <p:nvPr/>
            </p:nvCxnSpPr>
            <p:spPr>
              <a:xfrm>
                <a:off x="7090804" y="1058210"/>
                <a:ext cx="255598"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7" name="Ovaal 88"/>
              <p:cNvSpPr/>
              <p:nvPr/>
            </p:nvSpPr>
            <p:spPr>
              <a:xfrm>
                <a:off x="1341254"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e1</a:t>
                </a:r>
                <a:endParaRPr lang="nl-NL" sz="1400" dirty="0"/>
              </a:p>
            </p:txBody>
          </p:sp>
          <p:cxnSp>
            <p:nvCxnSpPr>
              <p:cNvPr id="108" name="Rechte verbindingslijn met pijl 94"/>
              <p:cNvCxnSpPr>
                <a:stCxn id="107" idx="0"/>
                <a:endCxn id="86" idx="2"/>
              </p:cNvCxnSpPr>
              <p:nvPr/>
            </p:nvCxnSpPr>
            <p:spPr>
              <a:xfrm flipV="1">
                <a:off x="1592145" y="2665119"/>
                <a:ext cx="5086" cy="45357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9" name="Ovaal 91"/>
              <p:cNvSpPr/>
              <p:nvPr/>
            </p:nvSpPr>
            <p:spPr>
              <a:xfrm>
                <a:off x="7111417"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e4</a:t>
                </a:r>
                <a:endParaRPr lang="nl-NL" sz="1400" dirty="0"/>
              </a:p>
            </p:txBody>
          </p:sp>
          <p:cxnSp>
            <p:nvCxnSpPr>
              <p:cNvPr id="110" name="Rechte verbindingslijn met pijl 94"/>
              <p:cNvCxnSpPr>
                <a:stCxn id="109" idx="0"/>
                <a:endCxn id="89" idx="2"/>
              </p:cNvCxnSpPr>
              <p:nvPr/>
            </p:nvCxnSpPr>
            <p:spPr>
              <a:xfrm flipV="1">
                <a:off x="7362308" y="2670277"/>
                <a:ext cx="3614" cy="4484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1" name="Ovaal 91"/>
              <p:cNvSpPr/>
              <p:nvPr/>
            </p:nvSpPr>
            <p:spPr>
              <a:xfrm>
                <a:off x="5229686"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e3</a:t>
                </a:r>
                <a:endParaRPr lang="nl-NL" sz="1400" dirty="0"/>
              </a:p>
            </p:txBody>
          </p:sp>
          <p:cxnSp>
            <p:nvCxnSpPr>
              <p:cNvPr id="112" name="Rechte verbindingslijn met pijl 94"/>
              <p:cNvCxnSpPr>
                <a:stCxn id="111" idx="0"/>
                <a:endCxn id="88" idx="2"/>
              </p:cNvCxnSpPr>
              <p:nvPr/>
            </p:nvCxnSpPr>
            <p:spPr>
              <a:xfrm flipV="1">
                <a:off x="5480577" y="2670277"/>
                <a:ext cx="371"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3" name="Ovaal 91"/>
              <p:cNvSpPr/>
              <p:nvPr/>
            </p:nvSpPr>
            <p:spPr>
              <a:xfrm>
                <a:off x="3249265"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e2</a:t>
                </a:r>
                <a:endParaRPr lang="nl-NL" sz="1400" dirty="0"/>
              </a:p>
            </p:txBody>
          </p:sp>
          <p:cxnSp>
            <p:nvCxnSpPr>
              <p:cNvPr id="114" name="Rechte verbindingslijn met pijl 94"/>
              <p:cNvCxnSpPr>
                <a:stCxn id="113" idx="0"/>
                <a:endCxn id="87" idx="2"/>
              </p:cNvCxnSpPr>
              <p:nvPr/>
            </p:nvCxnSpPr>
            <p:spPr>
              <a:xfrm flipV="1">
                <a:off x="3500156" y="2670277"/>
                <a:ext cx="1570"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5" name="TextBox 114"/>
              <p:cNvSpPr txBox="1"/>
              <p:nvPr/>
            </p:nvSpPr>
            <p:spPr>
              <a:xfrm>
                <a:off x="1619672" y="1844824"/>
                <a:ext cx="276038" cy="307777"/>
              </a:xfrm>
              <a:prstGeom prst="rect">
                <a:avLst/>
              </a:prstGeom>
              <a:noFill/>
            </p:spPr>
            <p:txBody>
              <a:bodyPr wrap="none" rtlCol="0">
                <a:spAutoFit/>
              </a:bodyPr>
              <a:lstStyle/>
              <a:p>
                <a:r>
                  <a:rPr lang="nl-NL" sz="1400" dirty="0" smtClean="0"/>
                  <a:t>1</a:t>
                </a:r>
                <a:endParaRPr lang="nl-NL" sz="1400" dirty="0"/>
              </a:p>
            </p:txBody>
          </p:sp>
          <p:sp>
            <p:nvSpPr>
              <p:cNvPr id="116" name="TextBox 115"/>
              <p:cNvSpPr txBox="1"/>
              <p:nvPr/>
            </p:nvSpPr>
            <p:spPr>
              <a:xfrm>
                <a:off x="3478226" y="1835532"/>
                <a:ext cx="276038" cy="307777"/>
              </a:xfrm>
              <a:prstGeom prst="rect">
                <a:avLst/>
              </a:prstGeom>
              <a:noFill/>
            </p:spPr>
            <p:txBody>
              <a:bodyPr wrap="none" rtlCol="0">
                <a:spAutoFit/>
              </a:bodyPr>
              <a:lstStyle/>
              <a:p>
                <a:r>
                  <a:rPr lang="nl-NL" sz="1400" dirty="0" smtClean="0"/>
                  <a:t>1</a:t>
                </a:r>
                <a:endParaRPr lang="nl-NL" sz="1400" dirty="0"/>
              </a:p>
            </p:txBody>
          </p:sp>
          <p:sp>
            <p:nvSpPr>
              <p:cNvPr id="117" name="TextBox 116"/>
              <p:cNvSpPr txBox="1"/>
              <p:nvPr/>
            </p:nvSpPr>
            <p:spPr>
              <a:xfrm>
                <a:off x="5422442" y="1835532"/>
                <a:ext cx="276038" cy="307777"/>
              </a:xfrm>
              <a:prstGeom prst="rect">
                <a:avLst/>
              </a:prstGeom>
              <a:noFill/>
            </p:spPr>
            <p:txBody>
              <a:bodyPr wrap="none" rtlCol="0">
                <a:spAutoFit/>
              </a:bodyPr>
              <a:lstStyle/>
              <a:p>
                <a:r>
                  <a:rPr lang="nl-NL" sz="1400" dirty="0" smtClean="0"/>
                  <a:t>1</a:t>
                </a:r>
                <a:endParaRPr lang="nl-NL" sz="1400" dirty="0"/>
              </a:p>
            </p:txBody>
          </p:sp>
          <p:sp>
            <p:nvSpPr>
              <p:cNvPr id="118" name="TextBox 117"/>
              <p:cNvSpPr txBox="1"/>
              <p:nvPr/>
            </p:nvSpPr>
            <p:spPr>
              <a:xfrm>
                <a:off x="7294650" y="1844824"/>
                <a:ext cx="276038" cy="307777"/>
              </a:xfrm>
              <a:prstGeom prst="rect">
                <a:avLst/>
              </a:prstGeom>
              <a:noFill/>
            </p:spPr>
            <p:txBody>
              <a:bodyPr wrap="none" rtlCol="0">
                <a:spAutoFit/>
              </a:bodyPr>
              <a:lstStyle/>
              <a:p>
                <a:r>
                  <a:rPr lang="nl-NL" sz="1400" dirty="0" smtClean="0"/>
                  <a:t>1</a:t>
                </a:r>
                <a:endParaRPr lang="nl-NL" sz="1400" dirty="0"/>
              </a:p>
            </p:txBody>
          </p:sp>
          <p:sp>
            <p:nvSpPr>
              <p:cNvPr id="119" name="TextBox 118"/>
              <p:cNvSpPr txBox="1"/>
              <p:nvPr/>
            </p:nvSpPr>
            <p:spPr>
              <a:xfrm>
                <a:off x="7366658" y="2699628"/>
                <a:ext cx="276038" cy="307777"/>
              </a:xfrm>
              <a:prstGeom prst="rect">
                <a:avLst/>
              </a:prstGeom>
              <a:noFill/>
            </p:spPr>
            <p:txBody>
              <a:bodyPr wrap="none" rtlCol="0">
                <a:spAutoFit/>
              </a:bodyPr>
              <a:lstStyle/>
              <a:p>
                <a:r>
                  <a:rPr lang="nl-NL" sz="1400" dirty="0" smtClean="0"/>
                  <a:t>1</a:t>
                </a:r>
                <a:endParaRPr lang="nl-NL" sz="1400" dirty="0"/>
              </a:p>
            </p:txBody>
          </p:sp>
          <p:sp>
            <p:nvSpPr>
              <p:cNvPr id="120" name="TextBox 119"/>
              <p:cNvSpPr txBox="1"/>
              <p:nvPr/>
            </p:nvSpPr>
            <p:spPr>
              <a:xfrm>
                <a:off x="5494450" y="2708920"/>
                <a:ext cx="276038" cy="307777"/>
              </a:xfrm>
              <a:prstGeom prst="rect">
                <a:avLst/>
              </a:prstGeom>
              <a:noFill/>
            </p:spPr>
            <p:txBody>
              <a:bodyPr wrap="none" rtlCol="0">
                <a:spAutoFit/>
              </a:bodyPr>
              <a:lstStyle/>
              <a:p>
                <a:r>
                  <a:rPr lang="nl-NL" sz="1400" dirty="0" smtClean="0"/>
                  <a:t>1</a:t>
                </a:r>
                <a:endParaRPr lang="nl-NL" sz="1400" dirty="0"/>
              </a:p>
            </p:txBody>
          </p:sp>
          <p:sp>
            <p:nvSpPr>
              <p:cNvPr id="121" name="TextBox 120"/>
              <p:cNvSpPr txBox="1"/>
              <p:nvPr/>
            </p:nvSpPr>
            <p:spPr>
              <a:xfrm>
                <a:off x="3491880" y="2708920"/>
                <a:ext cx="276038" cy="307777"/>
              </a:xfrm>
              <a:prstGeom prst="rect">
                <a:avLst/>
              </a:prstGeom>
              <a:noFill/>
            </p:spPr>
            <p:txBody>
              <a:bodyPr wrap="none" rtlCol="0">
                <a:spAutoFit/>
              </a:bodyPr>
              <a:lstStyle/>
              <a:p>
                <a:r>
                  <a:rPr lang="nl-NL" sz="1400" dirty="0" smtClean="0"/>
                  <a:t>1</a:t>
                </a:r>
                <a:endParaRPr lang="nl-NL" sz="1400" dirty="0"/>
              </a:p>
            </p:txBody>
          </p:sp>
          <p:sp>
            <p:nvSpPr>
              <p:cNvPr id="122" name="TextBox 121"/>
              <p:cNvSpPr txBox="1"/>
              <p:nvPr/>
            </p:nvSpPr>
            <p:spPr>
              <a:xfrm>
                <a:off x="1619672" y="2708920"/>
                <a:ext cx="276038" cy="307777"/>
              </a:xfrm>
              <a:prstGeom prst="rect">
                <a:avLst/>
              </a:prstGeom>
              <a:noFill/>
            </p:spPr>
            <p:txBody>
              <a:bodyPr wrap="none" rtlCol="0">
                <a:spAutoFit/>
              </a:bodyPr>
              <a:lstStyle/>
              <a:p>
                <a:r>
                  <a:rPr lang="nl-NL" sz="1400" dirty="0" smtClean="0"/>
                  <a:t>1</a:t>
                </a:r>
                <a:endParaRPr lang="nl-NL" sz="1400" dirty="0"/>
              </a:p>
            </p:txBody>
          </p:sp>
        </p:grpSp>
        <p:sp>
          <p:nvSpPr>
            <p:cNvPr id="72" name="TextBox 71"/>
            <p:cNvSpPr txBox="1"/>
            <p:nvPr/>
          </p:nvSpPr>
          <p:spPr>
            <a:xfrm>
              <a:off x="2461015" y="244627"/>
              <a:ext cx="232913" cy="304053"/>
            </a:xfrm>
            <a:prstGeom prst="rect">
              <a:avLst/>
            </a:prstGeom>
            <a:noFill/>
          </p:spPr>
          <p:txBody>
            <a:bodyPr wrap="none" rtlCol="0">
              <a:spAutoFit/>
            </a:bodyPr>
            <a:lstStyle/>
            <a:p>
              <a:r>
                <a:rPr lang="nl-NL" smtClean="0"/>
                <a:t>0</a:t>
              </a:r>
              <a:endParaRPr lang="nl-NL" dirty="0"/>
            </a:p>
          </p:txBody>
        </p:sp>
        <p:sp>
          <p:nvSpPr>
            <p:cNvPr id="73" name="TextBox 72"/>
            <p:cNvSpPr txBox="1"/>
            <p:nvPr/>
          </p:nvSpPr>
          <p:spPr>
            <a:xfrm>
              <a:off x="4257465" y="257692"/>
              <a:ext cx="232913" cy="304053"/>
            </a:xfrm>
            <a:prstGeom prst="rect">
              <a:avLst/>
            </a:prstGeom>
            <a:noFill/>
          </p:spPr>
          <p:txBody>
            <a:bodyPr wrap="none" rtlCol="0">
              <a:spAutoFit/>
            </a:bodyPr>
            <a:lstStyle/>
            <a:p>
              <a:r>
                <a:rPr lang="nl-NL" smtClean="0"/>
                <a:t>0</a:t>
              </a:r>
              <a:endParaRPr lang="nl-NL" dirty="0"/>
            </a:p>
          </p:txBody>
        </p:sp>
        <p:sp>
          <p:nvSpPr>
            <p:cNvPr id="74" name="TextBox 73"/>
            <p:cNvSpPr txBox="1"/>
            <p:nvPr/>
          </p:nvSpPr>
          <p:spPr>
            <a:xfrm>
              <a:off x="6182746" y="298660"/>
              <a:ext cx="232913" cy="304053"/>
            </a:xfrm>
            <a:prstGeom prst="rect">
              <a:avLst/>
            </a:prstGeom>
            <a:noFill/>
          </p:spPr>
          <p:txBody>
            <a:bodyPr wrap="none" rtlCol="0">
              <a:spAutoFit/>
            </a:bodyPr>
            <a:lstStyle/>
            <a:p>
              <a:r>
                <a:rPr lang="nl-NL" smtClean="0"/>
                <a:t>0</a:t>
              </a:r>
              <a:endParaRPr lang="nl-NL" dirty="0"/>
            </a:p>
          </p:txBody>
        </p:sp>
        <p:cxnSp>
          <p:nvCxnSpPr>
            <p:cNvPr id="78" name="Curved Connector 77"/>
            <p:cNvCxnSpPr>
              <a:stCxn id="90" idx="0"/>
              <a:endCxn id="90" idx="1"/>
            </p:cNvCxnSpPr>
            <p:nvPr/>
          </p:nvCxnSpPr>
          <p:spPr>
            <a:xfrm rot="16200000" flipH="1" flipV="1">
              <a:off x="1177615" y="1269258"/>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101" idx="0"/>
              <a:endCxn id="101" idx="1"/>
            </p:cNvCxnSpPr>
            <p:nvPr/>
          </p:nvCxnSpPr>
          <p:spPr>
            <a:xfrm rot="16200000" flipH="1" flipV="1">
              <a:off x="2749365" y="493243"/>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102" idx="0"/>
              <a:endCxn id="102" idx="1"/>
            </p:cNvCxnSpPr>
            <p:nvPr/>
          </p:nvCxnSpPr>
          <p:spPr>
            <a:xfrm rot="16200000" flipH="1" flipV="1">
              <a:off x="4619299" y="542979"/>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103" idx="0"/>
              <a:endCxn id="103" idx="1"/>
            </p:cNvCxnSpPr>
            <p:nvPr/>
          </p:nvCxnSpPr>
          <p:spPr>
            <a:xfrm rot="16200000" flipH="1" flipV="1">
              <a:off x="6493781" y="542979"/>
              <a:ext cx="66534" cy="177407"/>
            </a:xfrm>
            <a:prstGeom prst="curvedConnector3">
              <a:avLst>
                <a:gd name="adj1" fmla="val -3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107" idx="3"/>
              <a:endCxn id="107" idx="4"/>
            </p:cNvCxnSpPr>
            <p:nvPr/>
          </p:nvCxnSpPr>
          <p:spPr>
            <a:xfrm rot="16200000" flipH="1">
              <a:off x="1172528" y="3379037"/>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113" idx="3"/>
              <a:endCxn id="113" idx="4"/>
            </p:cNvCxnSpPr>
            <p:nvPr/>
          </p:nvCxnSpPr>
          <p:spPr>
            <a:xfrm rot="16200000" flipH="1">
              <a:off x="3080539" y="3375335"/>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111" idx="3"/>
              <a:endCxn id="111" idx="4"/>
            </p:cNvCxnSpPr>
            <p:nvPr/>
          </p:nvCxnSpPr>
          <p:spPr>
            <a:xfrm rot="16200000" flipH="1">
              <a:off x="5060960" y="3375335"/>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109" idx="3"/>
              <a:endCxn id="109" idx="4"/>
            </p:cNvCxnSpPr>
            <p:nvPr/>
          </p:nvCxnSpPr>
          <p:spPr>
            <a:xfrm rot="16200000" flipH="1">
              <a:off x="6942691" y="3379037"/>
              <a:ext cx="66534" cy="177407"/>
            </a:xfrm>
            <a:prstGeom prst="curvedConnector3">
              <a:avLst>
                <a:gd name="adj1" fmla="val 443584"/>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62107" y="5023091"/>
            <a:ext cx="4482766" cy="523220"/>
          </a:xfrm>
          <a:prstGeom prst="rect">
            <a:avLst/>
          </a:prstGeom>
          <a:noFill/>
        </p:spPr>
        <p:txBody>
          <a:bodyPr wrap="none" rtlCol="0">
            <a:spAutoFit/>
          </a:bodyPr>
          <a:lstStyle/>
          <a:p>
            <a:r>
              <a:rPr lang="nl-NL" sz="2800" smtClean="0"/>
              <a:t>What happens if var(</a:t>
            </a:r>
            <a:r>
              <a:rPr lang="en-US" sz="2800" smtClean="0">
                <a:latin typeface="Symbol" panose="05050102010706020507" pitchFamily="18" charset="2"/>
              </a:rPr>
              <a:t>z</a:t>
            </a:r>
            <a:r>
              <a:rPr lang="en-US" sz="2800" smtClean="0"/>
              <a:t>xt</a:t>
            </a:r>
            <a:r>
              <a:rPr lang="nl-NL" sz="2800" smtClean="0"/>
              <a:t>) = 0?</a:t>
            </a:r>
            <a:endParaRPr lang="nl-NL" sz="2800"/>
          </a:p>
        </p:txBody>
      </p:sp>
    </p:spTree>
    <p:extLst>
      <p:ext uri="{BB962C8B-B14F-4D97-AF65-F5344CB8AC3E}">
        <p14:creationId xmlns:p14="http://schemas.microsoft.com/office/powerpoint/2010/main" val="591975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9592" y="893088"/>
            <a:ext cx="7113815" cy="2580444"/>
            <a:chOff x="1366902" y="1252354"/>
            <a:chExt cx="6301442" cy="2392670"/>
          </a:xfrm>
        </p:grpSpPr>
        <p:sp>
          <p:nvSpPr>
            <p:cNvPr id="6" name="Rechthoek 5"/>
            <p:cNvSpPr/>
            <p:nvPr/>
          </p:nvSpPr>
          <p:spPr>
            <a:xfrm>
              <a:off x="1371988" y="228280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y1</a:t>
              </a:r>
              <a:endParaRPr lang="nl-NL" sz="1400" dirty="0"/>
            </a:p>
          </p:txBody>
        </p:sp>
        <p:sp>
          <p:nvSpPr>
            <p:cNvPr id="15" name="Rechthoek 14"/>
            <p:cNvSpPr/>
            <p:nvPr/>
          </p:nvSpPr>
          <p:spPr>
            <a:xfrm>
              <a:off x="3276483" y="2287965"/>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y2</a:t>
              </a:r>
              <a:endParaRPr lang="nl-NL" sz="1400" dirty="0"/>
            </a:p>
          </p:txBody>
        </p:sp>
        <p:sp>
          <p:nvSpPr>
            <p:cNvPr id="24" name="Rechthoek 23"/>
            <p:cNvSpPr/>
            <p:nvPr/>
          </p:nvSpPr>
          <p:spPr>
            <a:xfrm>
              <a:off x="5255705" y="2287965"/>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y3</a:t>
              </a:r>
              <a:endParaRPr lang="nl-NL" sz="1400" dirty="0"/>
            </a:p>
          </p:txBody>
        </p:sp>
        <p:sp>
          <p:nvSpPr>
            <p:cNvPr id="33" name="Rechthoek 32"/>
            <p:cNvSpPr/>
            <p:nvPr/>
          </p:nvSpPr>
          <p:spPr>
            <a:xfrm>
              <a:off x="7140679" y="2287965"/>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y4</a:t>
              </a:r>
              <a:endParaRPr lang="nl-NL" sz="1400" dirty="0"/>
            </a:p>
          </p:txBody>
        </p:sp>
        <p:sp>
          <p:nvSpPr>
            <p:cNvPr id="51" name="Ovaal 50"/>
            <p:cNvSpPr/>
            <p:nvPr/>
          </p:nvSpPr>
          <p:spPr>
            <a:xfrm>
              <a:off x="1371988" y="146871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x1</a:t>
              </a:r>
              <a:endParaRPr lang="nl-NL" sz="1400" dirty="0"/>
            </a:p>
          </p:txBody>
        </p:sp>
        <p:cxnSp>
          <p:nvCxnSpPr>
            <p:cNvPr id="52" name="Rechte verbindingslijn met pijl 51"/>
            <p:cNvCxnSpPr>
              <a:stCxn id="51" idx="4"/>
              <a:endCxn id="6" idx="0"/>
            </p:cNvCxnSpPr>
            <p:nvPr/>
          </p:nvCxnSpPr>
          <p:spPr>
            <a:xfrm>
              <a:off x="1622879" y="1923031"/>
              <a:ext cx="0" cy="3597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3" name="Ovaal 52"/>
            <p:cNvSpPr/>
            <p:nvPr/>
          </p:nvSpPr>
          <p:spPr>
            <a:xfrm>
              <a:off x="3256962" y="146871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x2</a:t>
              </a:r>
              <a:endParaRPr lang="nl-NL" sz="1400" dirty="0"/>
            </a:p>
          </p:txBody>
        </p:sp>
        <p:cxnSp>
          <p:nvCxnSpPr>
            <p:cNvPr id="54" name="Rechte verbindingslijn met pijl 53"/>
            <p:cNvCxnSpPr>
              <a:stCxn id="53" idx="4"/>
            </p:cNvCxnSpPr>
            <p:nvPr/>
          </p:nvCxnSpPr>
          <p:spPr>
            <a:xfrm>
              <a:off x="3507853" y="1923031"/>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5" name="Ovaal 54"/>
            <p:cNvSpPr/>
            <p:nvPr/>
          </p:nvSpPr>
          <p:spPr>
            <a:xfrm>
              <a:off x="5236185" y="146871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x3</a:t>
              </a:r>
              <a:endParaRPr lang="nl-NL" sz="1400" dirty="0"/>
            </a:p>
          </p:txBody>
        </p:sp>
        <p:cxnSp>
          <p:nvCxnSpPr>
            <p:cNvPr id="56" name="Rechte verbindingslijn met pijl 55"/>
            <p:cNvCxnSpPr>
              <a:stCxn id="55" idx="4"/>
            </p:cNvCxnSpPr>
            <p:nvPr/>
          </p:nvCxnSpPr>
          <p:spPr>
            <a:xfrm>
              <a:off x="5487076" y="1923031"/>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al 56"/>
            <p:cNvSpPr/>
            <p:nvPr/>
          </p:nvSpPr>
          <p:spPr>
            <a:xfrm>
              <a:off x="7121159" y="146871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x4</a:t>
              </a:r>
              <a:endParaRPr lang="nl-NL" sz="1400" dirty="0"/>
            </a:p>
          </p:txBody>
        </p:sp>
        <p:cxnSp>
          <p:nvCxnSpPr>
            <p:cNvPr id="58" name="Rechte verbindingslijn met pijl 57"/>
            <p:cNvCxnSpPr>
              <a:stCxn id="57" idx="4"/>
            </p:cNvCxnSpPr>
            <p:nvPr/>
          </p:nvCxnSpPr>
          <p:spPr>
            <a:xfrm>
              <a:off x="7372050" y="1923031"/>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9" name="Rechte verbindingslijn met pijl 58"/>
            <p:cNvCxnSpPr>
              <a:stCxn id="51" idx="6"/>
              <a:endCxn id="53" idx="2"/>
            </p:cNvCxnSpPr>
            <p:nvPr/>
          </p:nvCxnSpPr>
          <p:spPr>
            <a:xfrm>
              <a:off x="1873770" y="1695871"/>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0" name="Rechte verbindingslijn met pijl 59"/>
            <p:cNvCxnSpPr>
              <a:stCxn id="53" idx="6"/>
              <a:endCxn id="55" idx="2"/>
            </p:cNvCxnSpPr>
            <p:nvPr/>
          </p:nvCxnSpPr>
          <p:spPr>
            <a:xfrm>
              <a:off x="3758744" y="1695871"/>
              <a:ext cx="1477441"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1" name="Rechte verbindingslijn met pijl 60"/>
            <p:cNvCxnSpPr>
              <a:stCxn id="55" idx="6"/>
              <a:endCxn id="57" idx="2"/>
            </p:cNvCxnSpPr>
            <p:nvPr/>
          </p:nvCxnSpPr>
          <p:spPr>
            <a:xfrm>
              <a:off x="5737967" y="1695871"/>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89" name="Ovaal 88"/>
            <p:cNvSpPr/>
            <p:nvPr/>
          </p:nvSpPr>
          <p:spPr>
            <a:xfrm>
              <a:off x="1366902" y="319070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e1</a:t>
              </a:r>
              <a:endParaRPr lang="nl-NL" sz="1400" dirty="0"/>
            </a:p>
          </p:txBody>
        </p:sp>
        <p:cxnSp>
          <p:nvCxnSpPr>
            <p:cNvPr id="95" name="Rechte verbindingslijn met pijl 94"/>
            <p:cNvCxnSpPr>
              <a:stCxn id="89" idx="0"/>
              <a:endCxn id="6" idx="2"/>
            </p:cNvCxnSpPr>
            <p:nvPr/>
          </p:nvCxnSpPr>
          <p:spPr>
            <a:xfrm flipV="1">
              <a:off x="1617793" y="2737127"/>
              <a:ext cx="5086" cy="45357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9" name="Ovaal 91"/>
            <p:cNvSpPr/>
            <p:nvPr/>
          </p:nvSpPr>
          <p:spPr>
            <a:xfrm>
              <a:off x="7137065" y="319070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e4</a:t>
              </a:r>
              <a:endParaRPr lang="nl-NL" sz="1400" dirty="0"/>
            </a:p>
          </p:txBody>
        </p:sp>
        <p:cxnSp>
          <p:nvCxnSpPr>
            <p:cNvPr id="113" name="Rechte verbindingslijn met pijl 94"/>
            <p:cNvCxnSpPr>
              <a:stCxn id="109" idx="0"/>
              <a:endCxn id="33" idx="2"/>
            </p:cNvCxnSpPr>
            <p:nvPr/>
          </p:nvCxnSpPr>
          <p:spPr>
            <a:xfrm flipV="1">
              <a:off x="7387956" y="2742285"/>
              <a:ext cx="3614" cy="4484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7" name="Ovaal 91"/>
            <p:cNvSpPr/>
            <p:nvPr/>
          </p:nvSpPr>
          <p:spPr>
            <a:xfrm>
              <a:off x="5255334" y="3187002"/>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e3</a:t>
              </a:r>
              <a:endParaRPr lang="nl-NL" sz="1400" dirty="0"/>
            </a:p>
          </p:txBody>
        </p:sp>
        <p:cxnSp>
          <p:nvCxnSpPr>
            <p:cNvPr id="118" name="Rechte verbindingslijn met pijl 94"/>
            <p:cNvCxnSpPr>
              <a:stCxn id="117" idx="0"/>
              <a:endCxn id="24" idx="2"/>
            </p:cNvCxnSpPr>
            <p:nvPr/>
          </p:nvCxnSpPr>
          <p:spPr>
            <a:xfrm flipV="1">
              <a:off x="5506225" y="2742285"/>
              <a:ext cx="371"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9" name="Ovaal 91"/>
            <p:cNvSpPr/>
            <p:nvPr/>
          </p:nvSpPr>
          <p:spPr>
            <a:xfrm>
              <a:off x="3274913" y="3187002"/>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e2</a:t>
              </a:r>
              <a:endParaRPr lang="nl-NL" sz="1400" dirty="0"/>
            </a:p>
          </p:txBody>
        </p:sp>
        <p:cxnSp>
          <p:nvCxnSpPr>
            <p:cNvPr id="120" name="Rechte verbindingslijn met pijl 94"/>
            <p:cNvCxnSpPr>
              <a:stCxn id="119" idx="0"/>
              <a:endCxn id="15" idx="2"/>
            </p:cNvCxnSpPr>
            <p:nvPr/>
          </p:nvCxnSpPr>
          <p:spPr>
            <a:xfrm flipV="1">
              <a:off x="3525804" y="2742285"/>
              <a:ext cx="1570"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0" name="TextBox 129"/>
            <p:cNvSpPr txBox="1"/>
            <p:nvPr/>
          </p:nvSpPr>
          <p:spPr>
            <a:xfrm>
              <a:off x="1645320" y="1916832"/>
              <a:ext cx="276038" cy="307777"/>
            </a:xfrm>
            <a:prstGeom prst="rect">
              <a:avLst/>
            </a:prstGeom>
            <a:noFill/>
          </p:spPr>
          <p:txBody>
            <a:bodyPr wrap="none" rtlCol="0">
              <a:spAutoFit/>
            </a:bodyPr>
            <a:lstStyle/>
            <a:p>
              <a:r>
                <a:rPr lang="nl-NL" sz="1400" dirty="0" smtClean="0"/>
                <a:t>1</a:t>
              </a:r>
              <a:endParaRPr lang="nl-NL" sz="1400" dirty="0"/>
            </a:p>
          </p:txBody>
        </p:sp>
        <p:sp>
          <p:nvSpPr>
            <p:cNvPr id="131" name="TextBox 130"/>
            <p:cNvSpPr txBox="1"/>
            <p:nvPr/>
          </p:nvSpPr>
          <p:spPr>
            <a:xfrm>
              <a:off x="3503874" y="1907540"/>
              <a:ext cx="276038" cy="307777"/>
            </a:xfrm>
            <a:prstGeom prst="rect">
              <a:avLst/>
            </a:prstGeom>
            <a:noFill/>
          </p:spPr>
          <p:txBody>
            <a:bodyPr wrap="none" rtlCol="0">
              <a:spAutoFit/>
            </a:bodyPr>
            <a:lstStyle/>
            <a:p>
              <a:r>
                <a:rPr lang="nl-NL" sz="1400" dirty="0" smtClean="0"/>
                <a:t>1</a:t>
              </a:r>
              <a:endParaRPr lang="nl-NL" sz="1400" dirty="0"/>
            </a:p>
          </p:txBody>
        </p:sp>
        <p:sp>
          <p:nvSpPr>
            <p:cNvPr id="132" name="TextBox 131"/>
            <p:cNvSpPr txBox="1"/>
            <p:nvPr/>
          </p:nvSpPr>
          <p:spPr>
            <a:xfrm>
              <a:off x="5448090" y="1907540"/>
              <a:ext cx="276038" cy="307777"/>
            </a:xfrm>
            <a:prstGeom prst="rect">
              <a:avLst/>
            </a:prstGeom>
            <a:noFill/>
          </p:spPr>
          <p:txBody>
            <a:bodyPr wrap="none" rtlCol="0">
              <a:spAutoFit/>
            </a:bodyPr>
            <a:lstStyle/>
            <a:p>
              <a:r>
                <a:rPr lang="nl-NL" sz="1400" dirty="0" smtClean="0"/>
                <a:t>1</a:t>
              </a:r>
              <a:endParaRPr lang="nl-NL" sz="1400" dirty="0"/>
            </a:p>
          </p:txBody>
        </p:sp>
        <p:sp>
          <p:nvSpPr>
            <p:cNvPr id="133" name="TextBox 132"/>
            <p:cNvSpPr txBox="1"/>
            <p:nvPr/>
          </p:nvSpPr>
          <p:spPr>
            <a:xfrm>
              <a:off x="7320298" y="1916832"/>
              <a:ext cx="276038" cy="307777"/>
            </a:xfrm>
            <a:prstGeom prst="rect">
              <a:avLst/>
            </a:prstGeom>
            <a:noFill/>
          </p:spPr>
          <p:txBody>
            <a:bodyPr wrap="none" rtlCol="0">
              <a:spAutoFit/>
            </a:bodyPr>
            <a:lstStyle/>
            <a:p>
              <a:r>
                <a:rPr lang="nl-NL" sz="1400" dirty="0" smtClean="0"/>
                <a:t>1</a:t>
              </a:r>
              <a:endParaRPr lang="nl-NL" sz="1400" dirty="0"/>
            </a:p>
          </p:txBody>
        </p:sp>
        <p:sp>
          <p:nvSpPr>
            <p:cNvPr id="134" name="TextBox 133"/>
            <p:cNvSpPr txBox="1"/>
            <p:nvPr/>
          </p:nvSpPr>
          <p:spPr>
            <a:xfrm>
              <a:off x="7392306" y="2771636"/>
              <a:ext cx="276038" cy="307777"/>
            </a:xfrm>
            <a:prstGeom prst="rect">
              <a:avLst/>
            </a:prstGeom>
            <a:noFill/>
          </p:spPr>
          <p:txBody>
            <a:bodyPr wrap="none" rtlCol="0">
              <a:spAutoFit/>
            </a:bodyPr>
            <a:lstStyle/>
            <a:p>
              <a:r>
                <a:rPr lang="nl-NL" sz="1400" dirty="0" smtClean="0"/>
                <a:t>1</a:t>
              </a:r>
              <a:endParaRPr lang="nl-NL" sz="1400" dirty="0"/>
            </a:p>
          </p:txBody>
        </p:sp>
        <p:sp>
          <p:nvSpPr>
            <p:cNvPr id="135" name="TextBox 134"/>
            <p:cNvSpPr txBox="1"/>
            <p:nvPr/>
          </p:nvSpPr>
          <p:spPr>
            <a:xfrm>
              <a:off x="5520098" y="2780928"/>
              <a:ext cx="276038" cy="307777"/>
            </a:xfrm>
            <a:prstGeom prst="rect">
              <a:avLst/>
            </a:prstGeom>
            <a:noFill/>
          </p:spPr>
          <p:txBody>
            <a:bodyPr wrap="none" rtlCol="0">
              <a:spAutoFit/>
            </a:bodyPr>
            <a:lstStyle/>
            <a:p>
              <a:r>
                <a:rPr lang="nl-NL" sz="1400" dirty="0" smtClean="0"/>
                <a:t>1</a:t>
              </a:r>
              <a:endParaRPr lang="nl-NL" sz="1400" dirty="0"/>
            </a:p>
          </p:txBody>
        </p:sp>
        <p:sp>
          <p:nvSpPr>
            <p:cNvPr id="136" name="TextBox 135"/>
            <p:cNvSpPr txBox="1"/>
            <p:nvPr/>
          </p:nvSpPr>
          <p:spPr>
            <a:xfrm>
              <a:off x="3517528" y="2780928"/>
              <a:ext cx="276038" cy="307777"/>
            </a:xfrm>
            <a:prstGeom prst="rect">
              <a:avLst/>
            </a:prstGeom>
            <a:noFill/>
          </p:spPr>
          <p:txBody>
            <a:bodyPr wrap="none" rtlCol="0">
              <a:spAutoFit/>
            </a:bodyPr>
            <a:lstStyle/>
            <a:p>
              <a:r>
                <a:rPr lang="nl-NL" sz="1400" dirty="0" smtClean="0"/>
                <a:t>1</a:t>
              </a:r>
              <a:endParaRPr lang="nl-NL" sz="1400" dirty="0"/>
            </a:p>
          </p:txBody>
        </p:sp>
        <p:sp>
          <p:nvSpPr>
            <p:cNvPr id="137" name="TextBox 136"/>
            <p:cNvSpPr txBox="1"/>
            <p:nvPr/>
          </p:nvSpPr>
          <p:spPr>
            <a:xfrm>
              <a:off x="1645320" y="2780928"/>
              <a:ext cx="276038" cy="307777"/>
            </a:xfrm>
            <a:prstGeom prst="rect">
              <a:avLst/>
            </a:prstGeom>
            <a:noFill/>
          </p:spPr>
          <p:txBody>
            <a:bodyPr wrap="none" rtlCol="0">
              <a:spAutoFit/>
            </a:bodyPr>
            <a:lstStyle/>
            <a:p>
              <a:r>
                <a:rPr lang="nl-NL" sz="1400" dirty="0" smtClean="0"/>
                <a:t>1</a:t>
              </a:r>
              <a:endParaRPr lang="nl-NL" sz="1400" dirty="0"/>
            </a:p>
          </p:txBody>
        </p:sp>
        <p:sp>
          <p:nvSpPr>
            <p:cNvPr id="139" name="TextBox 138"/>
            <p:cNvSpPr txBox="1"/>
            <p:nvPr/>
          </p:nvSpPr>
          <p:spPr>
            <a:xfrm>
              <a:off x="2171822" y="1252354"/>
              <a:ext cx="502061" cy="369332"/>
            </a:xfrm>
            <a:prstGeom prst="rect">
              <a:avLst/>
            </a:prstGeom>
            <a:noFill/>
          </p:spPr>
          <p:txBody>
            <a:bodyPr wrap="none" rtlCol="0">
              <a:spAutoFit/>
            </a:bodyPr>
            <a:lstStyle/>
            <a:p>
              <a:r>
                <a:rPr lang="nl-NL" dirty="0"/>
                <a:t>b</a:t>
              </a:r>
              <a:r>
                <a:rPr lang="nl-NL" baseline="-25000" dirty="0" smtClean="0"/>
                <a:t>2,1</a:t>
              </a:r>
              <a:endParaRPr lang="nl-NL" baseline="-25000" dirty="0"/>
            </a:p>
          </p:txBody>
        </p:sp>
        <p:sp>
          <p:nvSpPr>
            <p:cNvPr id="140" name="TextBox 139"/>
            <p:cNvSpPr txBox="1"/>
            <p:nvPr/>
          </p:nvSpPr>
          <p:spPr>
            <a:xfrm>
              <a:off x="4143423" y="1268760"/>
              <a:ext cx="502061" cy="369332"/>
            </a:xfrm>
            <a:prstGeom prst="rect">
              <a:avLst/>
            </a:prstGeom>
            <a:noFill/>
          </p:spPr>
          <p:txBody>
            <a:bodyPr wrap="none" rtlCol="0">
              <a:spAutoFit/>
            </a:bodyPr>
            <a:lstStyle/>
            <a:p>
              <a:r>
                <a:rPr lang="nl-NL" dirty="0" smtClean="0"/>
                <a:t>b</a:t>
              </a:r>
              <a:r>
                <a:rPr lang="nl-NL" baseline="-25000" dirty="0" smtClean="0"/>
                <a:t>3,2</a:t>
              </a:r>
              <a:endParaRPr lang="nl-NL" baseline="-25000" dirty="0"/>
            </a:p>
          </p:txBody>
        </p:sp>
        <p:sp>
          <p:nvSpPr>
            <p:cNvPr id="141" name="TextBox 140"/>
            <p:cNvSpPr txBox="1"/>
            <p:nvPr/>
          </p:nvSpPr>
          <p:spPr>
            <a:xfrm>
              <a:off x="5965800" y="1268760"/>
              <a:ext cx="502061" cy="369332"/>
            </a:xfrm>
            <a:prstGeom prst="rect">
              <a:avLst/>
            </a:prstGeom>
            <a:noFill/>
          </p:spPr>
          <p:txBody>
            <a:bodyPr wrap="none" rtlCol="0">
              <a:spAutoFit/>
            </a:bodyPr>
            <a:lstStyle/>
            <a:p>
              <a:r>
                <a:rPr lang="nl-NL" dirty="0" smtClean="0"/>
                <a:t>b</a:t>
              </a:r>
              <a:r>
                <a:rPr lang="nl-NL" baseline="-25000" dirty="0" smtClean="0"/>
                <a:t>4,3</a:t>
              </a:r>
              <a:endParaRPr lang="nl-NL" baseline="-25000" dirty="0"/>
            </a:p>
          </p:txBody>
        </p:sp>
      </p:grpSp>
      <p:sp>
        <p:nvSpPr>
          <p:cNvPr id="2" name="TextBox 1"/>
          <p:cNvSpPr txBox="1"/>
          <p:nvPr/>
        </p:nvSpPr>
        <p:spPr>
          <a:xfrm>
            <a:off x="1411218" y="356900"/>
            <a:ext cx="7069499" cy="523220"/>
          </a:xfrm>
          <a:prstGeom prst="rect">
            <a:avLst/>
          </a:prstGeom>
          <a:noFill/>
        </p:spPr>
        <p:txBody>
          <a:bodyPr wrap="none" rtlCol="0">
            <a:spAutoFit/>
          </a:bodyPr>
          <a:lstStyle/>
          <a:p>
            <a:r>
              <a:rPr lang="nl-NL" sz="2800" dirty="0" smtClean="0"/>
              <a:t>Special case: factor model var(</a:t>
            </a:r>
            <a:r>
              <a:rPr lang="nl-NL" sz="2800" dirty="0" smtClean="0">
                <a:latin typeface="Symbol" panose="05050102010706020507" pitchFamily="18" charset="2"/>
              </a:rPr>
              <a:t>z</a:t>
            </a:r>
            <a:r>
              <a:rPr lang="nl-NL" sz="2800" dirty="0" smtClean="0"/>
              <a:t>x</a:t>
            </a:r>
            <a:r>
              <a:rPr lang="nl-NL" sz="2800" baseline="-25000" dirty="0" smtClean="0"/>
              <a:t>t</a:t>
            </a:r>
            <a:r>
              <a:rPr lang="nl-NL" sz="2800" dirty="0" smtClean="0"/>
              <a:t>) (t=2,3,4) = 0 </a:t>
            </a:r>
            <a:endParaRPr lang="nl-NL" sz="2800" dirty="0"/>
          </a:p>
        </p:txBody>
      </p:sp>
      <p:grpSp>
        <p:nvGrpSpPr>
          <p:cNvPr id="7" name="Group 6"/>
          <p:cNvGrpSpPr/>
          <p:nvPr/>
        </p:nvGrpSpPr>
        <p:grpSpPr>
          <a:xfrm>
            <a:off x="1012992" y="3857551"/>
            <a:ext cx="6600475" cy="2467842"/>
            <a:chOff x="1331640" y="4098601"/>
            <a:chExt cx="6301442" cy="2226792"/>
          </a:xfrm>
        </p:grpSpPr>
        <p:sp>
          <p:nvSpPr>
            <p:cNvPr id="46" name="Rechthoek 5"/>
            <p:cNvSpPr/>
            <p:nvPr/>
          </p:nvSpPr>
          <p:spPr>
            <a:xfrm>
              <a:off x="1336726" y="4963176"/>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y1</a:t>
              </a:r>
              <a:endParaRPr lang="nl-NL" sz="1400" dirty="0"/>
            </a:p>
          </p:txBody>
        </p:sp>
        <p:sp>
          <p:nvSpPr>
            <p:cNvPr id="47" name="Rechthoek 14"/>
            <p:cNvSpPr/>
            <p:nvPr/>
          </p:nvSpPr>
          <p:spPr>
            <a:xfrm>
              <a:off x="3241221" y="4968334"/>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y2</a:t>
              </a:r>
              <a:endParaRPr lang="nl-NL" sz="1400" dirty="0"/>
            </a:p>
          </p:txBody>
        </p:sp>
        <p:sp>
          <p:nvSpPr>
            <p:cNvPr id="48" name="Rechthoek 23"/>
            <p:cNvSpPr/>
            <p:nvPr/>
          </p:nvSpPr>
          <p:spPr>
            <a:xfrm>
              <a:off x="5220443" y="4968334"/>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y3</a:t>
              </a:r>
              <a:endParaRPr lang="nl-NL" sz="1400" dirty="0"/>
            </a:p>
          </p:txBody>
        </p:sp>
        <p:sp>
          <p:nvSpPr>
            <p:cNvPr id="49" name="Rechthoek 32"/>
            <p:cNvSpPr/>
            <p:nvPr/>
          </p:nvSpPr>
          <p:spPr>
            <a:xfrm>
              <a:off x="7105417" y="4968334"/>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y4</a:t>
              </a:r>
              <a:endParaRPr lang="nl-NL" sz="1400" dirty="0"/>
            </a:p>
          </p:txBody>
        </p:sp>
        <p:sp>
          <p:nvSpPr>
            <p:cNvPr id="50" name="Ovaal 50"/>
            <p:cNvSpPr/>
            <p:nvPr/>
          </p:nvSpPr>
          <p:spPr>
            <a:xfrm>
              <a:off x="1331640" y="409860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x1</a:t>
              </a:r>
              <a:endParaRPr lang="nl-NL" sz="1400" dirty="0"/>
            </a:p>
          </p:txBody>
        </p:sp>
        <p:cxnSp>
          <p:nvCxnSpPr>
            <p:cNvPr id="62" name="Rechte verbindingslijn met pijl 51"/>
            <p:cNvCxnSpPr>
              <a:stCxn id="50" idx="4"/>
              <a:endCxn id="46" idx="0"/>
            </p:cNvCxnSpPr>
            <p:nvPr/>
          </p:nvCxnSpPr>
          <p:spPr>
            <a:xfrm>
              <a:off x="1582531" y="4552921"/>
              <a:ext cx="5086" cy="41025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58"/>
            <p:cNvCxnSpPr>
              <a:stCxn id="50" idx="6"/>
              <a:endCxn id="47" idx="0"/>
            </p:cNvCxnSpPr>
            <p:nvPr/>
          </p:nvCxnSpPr>
          <p:spPr>
            <a:xfrm>
              <a:off x="1833422" y="4325761"/>
              <a:ext cx="1658690" cy="64257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0" name="Rechte verbindingslijn met pijl 59"/>
            <p:cNvCxnSpPr>
              <a:stCxn id="50" idx="6"/>
              <a:endCxn id="48" idx="0"/>
            </p:cNvCxnSpPr>
            <p:nvPr/>
          </p:nvCxnSpPr>
          <p:spPr>
            <a:xfrm>
              <a:off x="1833422" y="4325761"/>
              <a:ext cx="3637912" cy="64257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1" name="Rechte verbindingslijn met pijl 60"/>
            <p:cNvCxnSpPr>
              <a:stCxn id="50" idx="6"/>
              <a:endCxn id="49" idx="0"/>
            </p:cNvCxnSpPr>
            <p:nvPr/>
          </p:nvCxnSpPr>
          <p:spPr>
            <a:xfrm>
              <a:off x="1833422" y="4325761"/>
              <a:ext cx="5522886" cy="64257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72" name="Ovaal 88"/>
            <p:cNvSpPr/>
            <p:nvPr/>
          </p:nvSpPr>
          <p:spPr>
            <a:xfrm>
              <a:off x="1331640" y="587107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e1</a:t>
              </a:r>
              <a:endParaRPr lang="nl-NL" sz="1400" dirty="0"/>
            </a:p>
          </p:txBody>
        </p:sp>
        <p:cxnSp>
          <p:nvCxnSpPr>
            <p:cNvPr id="73" name="Rechte verbindingslijn met pijl 94"/>
            <p:cNvCxnSpPr>
              <a:stCxn id="72" idx="0"/>
              <a:endCxn id="46" idx="2"/>
            </p:cNvCxnSpPr>
            <p:nvPr/>
          </p:nvCxnSpPr>
          <p:spPr>
            <a:xfrm flipV="1">
              <a:off x="1582531" y="5417496"/>
              <a:ext cx="5086" cy="45357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74" name="Ovaal 91"/>
            <p:cNvSpPr/>
            <p:nvPr/>
          </p:nvSpPr>
          <p:spPr>
            <a:xfrm>
              <a:off x="7101803" y="587107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e4</a:t>
              </a:r>
              <a:endParaRPr lang="nl-NL" sz="1400" dirty="0"/>
            </a:p>
          </p:txBody>
        </p:sp>
        <p:cxnSp>
          <p:nvCxnSpPr>
            <p:cNvPr id="75" name="Rechte verbindingslijn met pijl 94"/>
            <p:cNvCxnSpPr>
              <a:stCxn id="74" idx="0"/>
              <a:endCxn id="49" idx="2"/>
            </p:cNvCxnSpPr>
            <p:nvPr/>
          </p:nvCxnSpPr>
          <p:spPr>
            <a:xfrm flipV="1">
              <a:off x="7352694" y="5422654"/>
              <a:ext cx="3614" cy="4484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82" name="Ovaal 91"/>
            <p:cNvSpPr/>
            <p:nvPr/>
          </p:nvSpPr>
          <p:spPr>
            <a:xfrm>
              <a:off x="5220072" y="586737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e3</a:t>
              </a:r>
              <a:endParaRPr lang="nl-NL" sz="1400" dirty="0"/>
            </a:p>
          </p:txBody>
        </p:sp>
        <p:cxnSp>
          <p:nvCxnSpPr>
            <p:cNvPr id="83" name="Rechte verbindingslijn met pijl 94"/>
            <p:cNvCxnSpPr>
              <a:stCxn id="82" idx="0"/>
              <a:endCxn id="48" idx="2"/>
            </p:cNvCxnSpPr>
            <p:nvPr/>
          </p:nvCxnSpPr>
          <p:spPr>
            <a:xfrm flipV="1">
              <a:off x="5470963" y="5422654"/>
              <a:ext cx="371"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84" name="Ovaal 91"/>
            <p:cNvSpPr/>
            <p:nvPr/>
          </p:nvSpPr>
          <p:spPr>
            <a:xfrm>
              <a:off x="3239651" y="5867371"/>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e2</a:t>
              </a:r>
              <a:endParaRPr lang="nl-NL" sz="1400" dirty="0"/>
            </a:p>
          </p:txBody>
        </p:sp>
        <p:cxnSp>
          <p:nvCxnSpPr>
            <p:cNvPr id="85" name="Rechte verbindingslijn met pijl 94"/>
            <p:cNvCxnSpPr>
              <a:stCxn id="84" idx="0"/>
              <a:endCxn id="47" idx="2"/>
            </p:cNvCxnSpPr>
            <p:nvPr/>
          </p:nvCxnSpPr>
          <p:spPr>
            <a:xfrm flipV="1">
              <a:off x="3490542" y="5422654"/>
              <a:ext cx="1570"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1" name="TextBox 90"/>
            <p:cNvSpPr txBox="1"/>
            <p:nvPr/>
          </p:nvSpPr>
          <p:spPr>
            <a:xfrm>
              <a:off x="7357044" y="5452005"/>
              <a:ext cx="276038" cy="307777"/>
            </a:xfrm>
            <a:prstGeom prst="rect">
              <a:avLst/>
            </a:prstGeom>
            <a:noFill/>
          </p:spPr>
          <p:txBody>
            <a:bodyPr wrap="none" rtlCol="0">
              <a:spAutoFit/>
            </a:bodyPr>
            <a:lstStyle/>
            <a:p>
              <a:r>
                <a:rPr lang="nl-NL" sz="1400" dirty="0" smtClean="0"/>
                <a:t>1</a:t>
              </a:r>
              <a:endParaRPr lang="nl-NL" sz="1400" dirty="0"/>
            </a:p>
          </p:txBody>
        </p:sp>
        <p:sp>
          <p:nvSpPr>
            <p:cNvPr id="92" name="TextBox 91"/>
            <p:cNvSpPr txBox="1"/>
            <p:nvPr/>
          </p:nvSpPr>
          <p:spPr>
            <a:xfrm>
              <a:off x="5484836" y="5461297"/>
              <a:ext cx="276038" cy="307777"/>
            </a:xfrm>
            <a:prstGeom prst="rect">
              <a:avLst/>
            </a:prstGeom>
            <a:noFill/>
          </p:spPr>
          <p:txBody>
            <a:bodyPr wrap="none" rtlCol="0">
              <a:spAutoFit/>
            </a:bodyPr>
            <a:lstStyle/>
            <a:p>
              <a:r>
                <a:rPr lang="nl-NL" sz="1400" dirty="0" smtClean="0"/>
                <a:t>1</a:t>
              </a:r>
              <a:endParaRPr lang="nl-NL" sz="1400" dirty="0"/>
            </a:p>
          </p:txBody>
        </p:sp>
        <p:sp>
          <p:nvSpPr>
            <p:cNvPr id="93" name="TextBox 92"/>
            <p:cNvSpPr txBox="1"/>
            <p:nvPr/>
          </p:nvSpPr>
          <p:spPr>
            <a:xfrm>
              <a:off x="3482266" y="5461297"/>
              <a:ext cx="276038" cy="307777"/>
            </a:xfrm>
            <a:prstGeom prst="rect">
              <a:avLst/>
            </a:prstGeom>
            <a:noFill/>
          </p:spPr>
          <p:txBody>
            <a:bodyPr wrap="none" rtlCol="0">
              <a:spAutoFit/>
            </a:bodyPr>
            <a:lstStyle/>
            <a:p>
              <a:r>
                <a:rPr lang="nl-NL" sz="1400" dirty="0" smtClean="0"/>
                <a:t>1</a:t>
              </a:r>
              <a:endParaRPr lang="nl-NL" sz="1400" dirty="0"/>
            </a:p>
          </p:txBody>
        </p:sp>
        <p:sp>
          <p:nvSpPr>
            <p:cNvPr id="94" name="TextBox 93"/>
            <p:cNvSpPr txBox="1"/>
            <p:nvPr/>
          </p:nvSpPr>
          <p:spPr>
            <a:xfrm>
              <a:off x="1610058" y="5461297"/>
              <a:ext cx="276038" cy="307777"/>
            </a:xfrm>
            <a:prstGeom prst="rect">
              <a:avLst/>
            </a:prstGeom>
            <a:noFill/>
          </p:spPr>
          <p:txBody>
            <a:bodyPr wrap="none" rtlCol="0">
              <a:spAutoFit/>
            </a:bodyPr>
            <a:lstStyle/>
            <a:p>
              <a:r>
                <a:rPr lang="nl-NL" sz="1400" dirty="0" smtClean="0"/>
                <a:t>1</a:t>
              </a:r>
              <a:endParaRPr lang="nl-NL" sz="1400" dirty="0"/>
            </a:p>
          </p:txBody>
        </p:sp>
      </p:grpSp>
      <p:sp>
        <p:nvSpPr>
          <p:cNvPr id="4" name="Slide Number Placeholder 3"/>
          <p:cNvSpPr>
            <a:spLocks noGrp="1"/>
          </p:cNvSpPr>
          <p:nvPr>
            <p:ph type="sldNum" sz="quarter" idx="12"/>
          </p:nvPr>
        </p:nvSpPr>
        <p:spPr/>
        <p:txBody>
          <a:bodyPr/>
          <a:lstStyle/>
          <a:p>
            <a:fld id="{A9096D49-DAE3-40DE-93E0-41688E0A5016}" type="slidenum">
              <a:rPr lang="nl-NL" smtClean="0"/>
              <a:t>18</a:t>
            </a:fld>
            <a:endParaRPr lang="nl-NL"/>
          </a:p>
        </p:txBody>
      </p:sp>
    </p:spTree>
    <p:extLst>
      <p:ext uri="{BB962C8B-B14F-4D97-AF65-F5344CB8AC3E}">
        <p14:creationId xmlns:p14="http://schemas.microsoft.com/office/powerpoint/2010/main" val="2517881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19</a:t>
            </a:fld>
            <a:endParaRPr lang="nl-NL"/>
          </a:p>
        </p:txBody>
      </p:sp>
      <p:sp>
        <p:nvSpPr>
          <p:cNvPr id="3" name="TextBox 2"/>
          <p:cNvSpPr txBox="1"/>
          <p:nvPr/>
        </p:nvSpPr>
        <p:spPr>
          <a:xfrm>
            <a:off x="251520" y="1556792"/>
            <a:ext cx="3759362" cy="707886"/>
          </a:xfrm>
          <a:prstGeom prst="rect">
            <a:avLst/>
          </a:prstGeom>
          <a:noFill/>
        </p:spPr>
        <p:txBody>
          <a:bodyPr wrap="none" rtlCol="0">
            <a:spAutoFit/>
          </a:bodyPr>
          <a:lstStyle/>
          <a:p>
            <a:r>
              <a:rPr lang="nl-NL" sz="4000" dirty="0" smtClean="0">
                <a:latin typeface="Symbol" panose="05050102010706020507" pitchFamily="18" charset="2"/>
              </a:rPr>
              <a:t>S</a:t>
            </a:r>
            <a:r>
              <a:rPr lang="nl-NL" sz="4000" baseline="-25000" dirty="0" smtClean="0"/>
              <a:t>ph</a:t>
            </a:r>
            <a:r>
              <a:rPr lang="nl-NL" sz="4000" dirty="0" smtClean="0"/>
              <a:t> = </a:t>
            </a:r>
            <a:r>
              <a:rPr lang="nl-NL" sz="4000" dirty="0">
                <a:solidFill>
                  <a:srgbClr val="FF0000"/>
                </a:solidFill>
                <a:latin typeface="Symbol" panose="05050102010706020507" pitchFamily="18" charset="2"/>
              </a:rPr>
              <a:t>S</a:t>
            </a:r>
            <a:r>
              <a:rPr lang="nl-NL" sz="4000" baseline="-25000" dirty="0" smtClean="0">
                <a:solidFill>
                  <a:srgbClr val="FF0000"/>
                </a:solidFill>
              </a:rPr>
              <a:t>A</a:t>
            </a:r>
            <a:r>
              <a:rPr lang="nl-NL" sz="4000" dirty="0" smtClean="0"/>
              <a:t> + </a:t>
            </a:r>
            <a:r>
              <a:rPr lang="nl-NL" sz="4000" dirty="0">
                <a:solidFill>
                  <a:srgbClr val="0070C0"/>
                </a:solidFill>
                <a:latin typeface="Symbol" panose="05050102010706020507" pitchFamily="18" charset="2"/>
              </a:rPr>
              <a:t>S</a:t>
            </a:r>
            <a:r>
              <a:rPr lang="nl-NL" sz="4000" baseline="-25000" dirty="0" smtClean="0">
                <a:solidFill>
                  <a:srgbClr val="0070C0"/>
                </a:solidFill>
              </a:rPr>
              <a:t>C</a:t>
            </a:r>
            <a:r>
              <a:rPr lang="nl-NL" sz="4000" dirty="0" smtClean="0"/>
              <a:t> + </a:t>
            </a:r>
            <a:r>
              <a:rPr lang="nl-NL" sz="4000" dirty="0" smtClean="0">
                <a:solidFill>
                  <a:srgbClr val="00B050"/>
                </a:solidFill>
                <a:latin typeface="Symbol" panose="05050102010706020507" pitchFamily="18" charset="2"/>
              </a:rPr>
              <a:t>S</a:t>
            </a:r>
            <a:r>
              <a:rPr lang="nl-NL" sz="4000" baseline="-25000" dirty="0">
                <a:solidFill>
                  <a:srgbClr val="00B050"/>
                </a:solidFill>
              </a:rPr>
              <a:t>E</a:t>
            </a:r>
            <a:endParaRPr lang="nl-NL" sz="4000" baseline="-25000" dirty="0" smtClean="0">
              <a:solidFill>
                <a:srgbClr val="00B050"/>
              </a:solidFill>
            </a:endParaRPr>
          </a:p>
        </p:txBody>
      </p:sp>
      <p:sp>
        <p:nvSpPr>
          <p:cNvPr id="4" name="TextBox 3"/>
          <p:cNvSpPr txBox="1"/>
          <p:nvPr/>
        </p:nvSpPr>
        <p:spPr>
          <a:xfrm>
            <a:off x="143508" y="114449"/>
            <a:ext cx="8856984" cy="1077218"/>
          </a:xfrm>
          <a:prstGeom prst="rect">
            <a:avLst/>
          </a:prstGeom>
          <a:noFill/>
        </p:spPr>
        <p:txBody>
          <a:bodyPr wrap="square" rtlCol="0">
            <a:spAutoFit/>
          </a:bodyPr>
          <a:lstStyle/>
          <a:p>
            <a:r>
              <a:rPr lang="nl-NL" sz="3200" dirty="0" smtClean="0"/>
              <a:t>Multivariate decomposition of phenotypic </a:t>
            </a:r>
            <a:r>
              <a:rPr lang="nl-NL" sz="3200" smtClean="0"/>
              <a:t>covariance matrix (TxT, say T=4): </a:t>
            </a:r>
            <a:endParaRPr lang="nl-NL" sz="3200" dirty="0"/>
          </a:p>
        </p:txBody>
      </p:sp>
      <p:sp>
        <p:nvSpPr>
          <p:cNvPr id="6" name="TextBox 5"/>
          <p:cNvSpPr txBox="1"/>
          <p:nvPr/>
        </p:nvSpPr>
        <p:spPr>
          <a:xfrm>
            <a:off x="310897" y="2564904"/>
            <a:ext cx="8399146" cy="3170099"/>
          </a:xfrm>
          <a:prstGeom prst="rect">
            <a:avLst/>
          </a:prstGeom>
          <a:noFill/>
        </p:spPr>
        <p:txBody>
          <a:bodyPr wrap="square" rtlCol="0">
            <a:spAutoFit/>
          </a:bodyPr>
          <a:lstStyle/>
          <a:p>
            <a:r>
              <a:rPr lang="nl-NL" sz="4000">
                <a:latin typeface="Symbol" panose="05050102010706020507" pitchFamily="18" charset="2"/>
              </a:rPr>
              <a:t>S</a:t>
            </a:r>
            <a:r>
              <a:rPr lang="nl-NL" sz="4000" baseline="-25000"/>
              <a:t>ph1</a:t>
            </a:r>
            <a:r>
              <a:rPr lang="nl-NL" sz="4000"/>
              <a:t> </a:t>
            </a:r>
            <a:r>
              <a:rPr lang="nl-NL" sz="4000" smtClean="0"/>
              <a:t> 	</a:t>
            </a:r>
            <a:r>
              <a:rPr lang="nl-NL" sz="4000">
                <a:latin typeface="Symbol" panose="05050102010706020507" pitchFamily="18" charset="2"/>
              </a:rPr>
              <a:t> S</a:t>
            </a:r>
            <a:r>
              <a:rPr lang="nl-NL" sz="4000" baseline="-25000"/>
              <a:t>ph12 </a:t>
            </a:r>
            <a:r>
              <a:rPr lang="nl-NL" sz="4000" dirty="0" smtClean="0"/>
              <a:t>				</a:t>
            </a:r>
          </a:p>
          <a:p>
            <a:r>
              <a:rPr lang="nl-NL" sz="4000" dirty="0" smtClean="0">
                <a:latin typeface="Symbol" panose="05050102010706020507" pitchFamily="18" charset="2"/>
              </a:rPr>
              <a:t>S</a:t>
            </a:r>
            <a:r>
              <a:rPr lang="nl-NL" sz="4000" baseline="-25000" dirty="0" smtClean="0"/>
              <a:t>ph12</a:t>
            </a:r>
            <a:r>
              <a:rPr lang="nl-NL" sz="4000" dirty="0" smtClean="0"/>
              <a:t> 	</a:t>
            </a:r>
            <a:r>
              <a:rPr lang="nl-NL" sz="4000" dirty="0" smtClean="0">
                <a:latin typeface="Symbol" panose="05050102010706020507" pitchFamily="18" charset="2"/>
              </a:rPr>
              <a:t> S</a:t>
            </a:r>
            <a:r>
              <a:rPr lang="nl-NL" sz="4000" baseline="-25000" dirty="0" smtClean="0"/>
              <a:t>ph2</a:t>
            </a:r>
            <a:r>
              <a:rPr lang="nl-NL" sz="4000" dirty="0" smtClean="0"/>
              <a:t> </a:t>
            </a:r>
            <a:r>
              <a:rPr lang="nl-NL" sz="4000" dirty="0" smtClean="0">
                <a:latin typeface="Symbol" panose="05050102010706020507" pitchFamily="18" charset="2"/>
              </a:rPr>
              <a:t> </a:t>
            </a:r>
            <a:r>
              <a:rPr lang="nl-NL" sz="4000" dirty="0"/>
              <a:t>	=</a:t>
            </a:r>
            <a:endParaRPr lang="nl-NL" sz="4000" baseline="-25000" dirty="0"/>
          </a:p>
          <a:p>
            <a:endParaRPr lang="nl-NL" sz="4000" dirty="0" smtClean="0">
              <a:latin typeface="Symbol" panose="05050102010706020507" pitchFamily="18" charset="2"/>
            </a:endParaRPr>
          </a:p>
          <a:p>
            <a:r>
              <a:rPr lang="nl-NL" sz="4000" dirty="0">
                <a:solidFill>
                  <a:srgbClr val="FF0000"/>
                </a:solidFill>
                <a:latin typeface="Symbol" panose="05050102010706020507" pitchFamily="18" charset="2"/>
              </a:rPr>
              <a:t>S</a:t>
            </a:r>
            <a:r>
              <a:rPr lang="nl-NL" sz="4000" baseline="-25000" dirty="0">
                <a:solidFill>
                  <a:srgbClr val="FF0000"/>
                </a:solidFill>
              </a:rPr>
              <a:t>A</a:t>
            </a:r>
            <a:r>
              <a:rPr lang="nl-NL" sz="4000" dirty="0"/>
              <a:t> + </a:t>
            </a:r>
            <a:r>
              <a:rPr lang="nl-NL" sz="4000" dirty="0">
                <a:solidFill>
                  <a:srgbClr val="0070C0"/>
                </a:solidFill>
                <a:latin typeface="Symbol" panose="05050102010706020507" pitchFamily="18" charset="2"/>
              </a:rPr>
              <a:t>S</a:t>
            </a:r>
            <a:r>
              <a:rPr lang="nl-NL" sz="4000" baseline="-25000" dirty="0">
                <a:solidFill>
                  <a:srgbClr val="0070C0"/>
                </a:solidFill>
              </a:rPr>
              <a:t>C</a:t>
            </a:r>
            <a:r>
              <a:rPr lang="nl-NL" sz="4000" dirty="0"/>
              <a:t> </a:t>
            </a:r>
            <a:r>
              <a:rPr lang="nl-NL" sz="4000"/>
              <a:t>+ </a:t>
            </a:r>
            <a:r>
              <a:rPr lang="nl-NL" sz="4000" smtClean="0">
                <a:solidFill>
                  <a:srgbClr val="00B050"/>
                </a:solidFill>
                <a:latin typeface="Symbol" panose="05050102010706020507" pitchFamily="18" charset="2"/>
              </a:rPr>
              <a:t>S</a:t>
            </a:r>
            <a:r>
              <a:rPr lang="nl-NL" sz="4000" baseline="-25000" smtClean="0">
                <a:solidFill>
                  <a:srgbClr val="00B050"/>
                </a:solidFill>
              </a:rPr>
              <a:t>E</a:t>
            </a:r>
            <a:r>
              <a:rPr lang="nl-NL" sz="4000" baseline="-25000" smtClean="0"/>
              <a:t>		</a:t>
            </a:r>
            <a:r>
              <a:rPr lang="nl-NL" sz="4000" smtClean="0"/>
              <a:t>r</a:t>
            </a:r>
            <a:r>
              <a:rPr lang="nl-NL" sz="4000">
                <a:sym typeface="Symbol" panose="05050102010706020507" pitchFamily="18" charset="2"/>
              </a:rPr>
              <a:t></a:t>
            </a:r>
            <a:r>
              <a:rPr lang="nl-NL" sz="4000">
                <a:solidFill>
                  <a:srgbClr val="FF0000"/>
                </a:solidFill>
                <a:latin typeface="Symbol" panose="05050102010706020507" pitchFamily="18" charset="2"/>
              </a:rPr>
              <a:t>S</a:t>
            </a:r>
            <a:r>
              <a:rPr lang="nl-NL" sz="4000" baseline="-25000">
                <a:solidFill>
                  <a:srgbClr val="FF0000"/>
                </a:solidFill>
              </a:rPr>
              <a:t>A</a:t>
            </a:r>
            <a:r>
              <a:rPr lang="nl-NL" sz="4000"/>
              <a:t> + </a:t>
            </a:r>
            <a:r>
              <a:rPr lang="nl-NL" sz="4000">
                <a:solidFill>
                  <a:srgbClr val="0070C0"/>
                </a:solidFill>
                <a:latin typeface="Symbol" panose="05050102010706020507" pitchFamily="18" charset="2"/>
              </a:rPr>
              <a:t>S</a:t>
            </a:r>
            <a:r>
              <a:rPr lang="nl-NL" sz="4000" baseline="-25000">
                <a:solidFill>
                  <a:srgbClr val="0070C0"/>
                </a:solidFill>
              </a:rPr>
              <a:t>C</a:t>
            </a:r>
            <a:r>
              <a:rPr lang="nl-NL" sz="4000"/>
              <a:t> + </a:t>
            </a:r>
            <a:r>
              <a:rPr lang="nl-NL" sz="4000">
                <a:solidFill>
                  <a:srgbClr val="00B050"/>
                </a:solidFill>
                <a:latin typeface="Symbol" panose="05050102010706020507" pitchFamily="18" charset="2"/>
              </a:rPr>
              <a:t>S</a:t>
            </a:r>
            <a:r>
              <a:rPr lang="nl-NL" sz="4000" baseline="-25000">
                <a:solidFill>
                  <a:srgbClr val="00B050"/>
                </a:solidFill>
              </a:rPr>
              <a:t>E</a:t>
            </a:r>
            <a:r>
              <a:rPr lang="nl-NL" sz="4000"/>
              <a:t> </a:t>
            </a:r>
            <a:endParaRPr lang="nl-NL" sz="4000" baseline="-25000" dirty="0"/>
          </a:p>
          <a:p>
            <a:r>
              <a:rPr lang="nl-NL" sz="4000" smtClean="0"/>
              <a:t>r</a:t>
            </a:r>
            <a:r>
              <a:rPr lang="nl-NL" sz="4000" smtClean="0">
                <a:sym typeface="Symbol" panose="05050102010706020507" pitchFamily="18" charset="2"/>
              </a:rPr>
              <a:t></a:t>
            </a:r>
            <a:r>
              <a:rPr lang="nl-NL" sz="4000" smtClean="0">
                <a:solidFill>
                  <a:srgbClr val="FF0000"/>
                </a:solidFill>
                <a:latin typeface="Symbol" panose="05050102010706020507" pitchFamily="18" charset="2"/>
              </a:rPr>
              <a:t>S</a:t>
            </a:r>
            <a:r>
              <a:rPr lang="nl-NL" sz="4000" baseline="-25000" smtClean="0">
                <a:solidFill>
                  <a:srgbClr val="FF0000"/>
                </a:solidFill>
              </a:rPr>
              <a:t>A</a:t>
            </a:r>
            <a:r>
              <a:rPr lang="nl-NL" sz="4000" smtClean="0"/>
              <a:t> </a:t>
            </a:r>
            <a:r>
              <a:rPr lang="nl-NL" sz="4000" dirty="0"/>
              <a:t>+ </a:t>
            </a:r>
            <a:r>
              <a:rPr lang="nl-NL" sz="4000" dirty="0">
                <a:solidFill>
                  <a:srgbClr val="0070C0"/>
                </a:solidFill>
                <a:latin typeface="Symbol" panose="05050102010706020507" pitchFamily="18" charset="2"/>
              </a:rPr>
              <a:t>S</a:t>
            </a:r>
            <a:r>
              <a:rPr lang="nl-NL" sz="4000" baseline="-25000" dirty="0">
                <a:solidFill>
                  <a:srgbClr val="0070C0"/>
                </a:solidFill>
              </a:rPr>
              <a:t>C</a:t>
            </a:r>
            <a:r>
              <a:rPr lang="nl-NL" sz="4000" dirty="0"/>
              <a:t> + </a:t>
            </a:r>
            <a:r>
              <a:rPr lang="nl-NL" sz="4000" dirty="0" smtClean="0">
                <a:solidFill>
                  <a:srgbClr val="00B050"/>
                </a:solidFill>
                <a:latin typeface="Symbol" panose="05050102010706020507" pitchFamily="18" charset="2"/>
              </a:rPr>
              <a:t>S</a:t>
            </a:r>
            <a:r>
              <a:rPr lang="nl-NL" sz="4000" baseline="-25000" dirty="0">
                <a:solidFill>
                  <a:srgbClr val="00B050"/>
                </a:solidFill>
              </a:rPr>
              <a:t>E</a:t>
            </a:r>
            <a:r>
              <a:rPr lang="nl-NL" sz="4000" dirty="0" smtClean="0"/>
              <a:t> </a:t>
            </a:r>
            <a:r>
              <a:rPr lang="nl-NL" sz="4000" smtClean="0"/>
              <a:t>	</a:t>
            </a:r>
            <a:r>
              <a:rPr lang="nl-NL" sz="4000" smtClean="0">
                <a:solidFill>
                  <a:srgbClr val="FF0000"/>
                </a:solidFill>
                <a:latin typeface="Symbol" panose="05050102010706020507" pitchFamily="18" charset="2"/>
              </a:rPr>
              <a:t>S</a:t>
            </a:r>
            <a:r>
              <a:rPr lang="nl-NL" sz="4000" baseline="-25000" smtClean="0">
                <a:solidFill>
                  <a:srgbClr val="FF0000"/>
                </a:solidFill>
              </a:rPr>
              <a:t>A</a:t>
            </a:r>
            <a:r>
              <a:rPr lang="nl-NL" sz="4000" smtClean="0"/>
              <a:t> </a:t>
            </a:r>
            <a:r>
              <a:rPr lang="nl-NL" sz="4000" dirty="0" smtClean="0"/>
              <a:t>+ </a:t>
            </a:r>
            <a:r>
              <a:rPr lang="nl-NL" sz="4000" dirty="0">
                <a:solidFill>
                  <a:srgbClr val="0070C0"/>
                </a:solidFill>
                <a:latin typeface="Symbol" panose="05050102010706020507" pitchFamily="18" charset="2"/>
              </a:rPr>
              <a:t>S</a:t>
            </a:r>
            <a:r>
              <a:rPr lang="nl-NL" sz="4000" baseline="-25000" dirty="0" smtClean="0">
                <a:solidFill>
                  <a:srgbClr val="0070C0"/>
                </a:solidFill>
              </a:rPr>
              <a:t>C</a:t>
            </a:r>
            <a:r>
              <a:rPr lang="nl-NL" sz="4000" dirty="0" smtClean="0"/>
              <a:t> + </a:t>
            </a:r>
            <a:r>
              <a:rPr lang="nl-NL" sz="4000" dirty="0" smtClean="0">
                <a:solidFill>
                  <a:srgbClr val="00B050"/>
                </a:solidFill>
                <a:latin typeface="Symbol" panose="05050102010706020507" pitchFamily="18" charset="2"/>
              </a:rPr>
              <a:t>S</a:t>
            </a:r>
            <a:r>
              <a:rPr lang="nl-NL" sz="4000" baseline="-25000" dirty="0">
                <a:solidFill>
                  <a:srgbClr val="00B050"/>
                </a:solidFill>
              </a:rPr>
              <a:t>E</a:t>
            </a:r>
            <a:endParaRPr lang="nl-NL" sz="4000" baseline="-25000" dirty="0" smtClean="0">
              <a:solidFill>
                <a:srgbClr val="00B050"/>
              </a:solidFill>
            </a:endParaRPr>
          </a:p>
        </p:txBody>
      </p:sp>
      <p:sp>
        <p:nvSpPr>
          <p:cNvPr id="5" name="TextBox 4"/>
          <p:cNvSpPr txBox="1"/>
          <p:nvPr/>
        </p:nvSpPr>
        <p:spPr>
          <a:xfrm>
            <a:off x="489405" y="5818803"/>
            <a:ext cx="1641796" cy="523220"/>
          </a:xfrm>
          <a:prstGeom prst="rect">
            <a:avLst/>
          </a:prstGeom>
          <a:noFill/>
        </p:spPr>
        <p:txBody>
          <a:bodyPr wrap="none" rtlCol="0">
            <a:spAutoFit/>
          </a:bodyPr>
          <a:lstStyle/>
          <a:p>
            <a:r>
              <a:rPr lang="nl-NL" sz="2800" smtClean="0"/>
              <a:t>(r=1 or .5)</a:t>
            </a:r>
            <a:endParaRPr lang="nl-NL" sz="2800"/>
          </a:p>
        </p:txBody>
      </p:sp>
    </p:spTree>
    <p:extLst>
      <p:ext uri="{BB962C8B-B14F-4D97-AF65-F5344CB8AC3E}">
        <p14:creationId xmlns:p14="http://schemas.microsoft.com/office/powerpoint/2010/main" val="245283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025" y="2707433"/>
            <a:ext cx="4272532" cy="2403299"/>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143075" y="2591006"/>
            <a:ext cx="2023967" cy="359816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04955" y="1106214"/>
            <a:ext cx="3473230" cy="1953692"/>
          </a:xfrm>
          <a:prstGeom prst="rect">
            <a:avLst/>
          </a:prstGeom>
        </p:spPr>
      </p:pic>
      <p:sp>
        <p:nvSpPr>
          <p:cNvPr id="5" name="TextBox 4"/>
          <p:cNvSpPr txBox="1"/>
          <p:nvPr/>
        </p:nvSpPr>
        <p:spPr>
          <a:xfrm flipH="1">
            <a:off x="285690" y="94422"/>
            <a:ext cx="8393403" cy="461665"/>
          </a:xfrm>
          <a:prstGeom prst="rect">
            <a:avLst/>
          </a:prstGeom>
          <a:noFill/>
        </p:spPr>
        <p:txBody>
          <a:bodyPr wrap="square" rtlCol="0">
            <a:spAutoFit/>
          </a:bodyPr>
          <a:lstStyle/>
          <a:p>
            <a:r>
              <a:rPr lang="nl-NL" sz="2400" i="1" smtClean="0"/>
              <a:t>Journal </a:t>
            </a:r>
            <a:r>
              <a:rPr lang="nl-NL" sz="2400" smtClean="0"/>
              <a:t>Behavior Genetics. </a:t>
            </a:r>
            <a:r>
              <a:rPr lang="nl-NL" sz="2400" b="1" smtClean="0"/>
              <a:t>January </a:t>
            </a:r>
            <a:r>
              <a:rPr lang="nl-NL" sz="2400" b="1"/>
              <a:t>2018</a:t>
            </a:r>
          </a:p>
        </p:txBody>
      </p:sp>
      <p:sp>
        <p:nvSpPr>
          <p:cNvPr id="6" name="TextBox 5"/>
          <p:cNvSpPr txBox="1"/>
          <p:nvPr/>
        </p:nvSpPr>
        <p:spPr>
          <a:xfrm>
            <a:off x="152364" y="872064"/>
            <a:ext cx="4418197" cy="584775"/>
          </a:xfrm>
          <a:prstGeom prst="rect">
            <a:avLst/>
          </a:prstGeom>
          <a:noFill/>
        </p:spPr>
        <p:txBody>
          <a:bodyPr wrap="none" rtlCol="0">
            <a:spAutoFit/>
          </a:bodyPr>
          <a:lstStyle/>
          <a:p>
            <a:r>
              <a:rPr lang="nl-NL" sz="3200" b="1" smtClean="0">
                <a:solidFill>
                  <a:srgbClr val="FF0000"/>
                </a:solidFill>
              </a:rPr>
              <a:t>common pathway model</a:t>
            </a:r>
            <a:endParaRPr lang="nl-NL" sz="3200" b="1">
              <a:solidFill>
                <a:srgbClr val="FF0000"/>
              </a:solidFill>
            </a:endParaRPr>
          </a:p>
        </p:txBody>
      </p:sp>
      <p:sp>
        <p:nvSpPr>
          <p:cNvPr id="7" name="TextBox 6"/>
          <p:cNvSpPr txBox="1"/>
          <p:nvPr/>
        </p:nvSpPr>
        <p:spPr>
          <a:xfrm>
            <a:off x="5004048" y="495946"/>
            <a:ext cx="3675045" cy="646331"/>
          </a:xfrm>
          <a:prstGeom prst="rect">
            <a:avLst/>
          </a:prstGeom>
          <a:noFill/>
        </p:spPr>
        <p:txBody>
          <a:bodyPr wrap="none" rtlCol="0">
            <a:spAutoFit/>
          </a:bodyPr>
          <a:lstStyle/>
          <a:p>
            <a:r>
              <a:rPr lang="nl-NL" sz="3600">
                <a:solidFill>
                  <a:srgbClr val="FF0000"/>
                </a:solidFill>
              </a:rPr>
              <a:t>moderation model</a:t>
            </a:r>
          </a:p>
        </p:txBody>
      </p:sp>
      <p:sp>
        <p:nvSpPr>
          <p:cNvPr id="9" name="TextBox 8"/>
          <p:cNvSpPr txBox="1"/>
          <p:nvPr/>
        </p:nvSpPr>
        <p:spPr>
          <a:xfrm>
            <a:off x="4295848" y="5661248"/>
            <a:ext cx="4018333" cy="523220"/>
          </a:xfrm>
          <a:prstGeom prst="rect">
            <a:avLst/>
          </a:prstGeom>
          <a:noFill/>
        </p:spPr>
        <p:txBody>
          <a:bodyPr wrap="square" rtlCol="0">
            <a:spAutoFit/>
          </a:bodyPr>
          <a:lstStyle/>
          <a:p>
            <a:r>
              <a:rPr lang="nl-NL" sz="2800" smtClean="0">
                <a:solidFill>
                  <a:srgbClr val="FF0000"/>
                </a:solidFill>
              </a:rPr>
              <a:t>cross-lagged model </a:t>
            </a:r>
          </a:p>
        </p:txBody>
      </p:sp>
    </p:spTree>
    <p:extLst>
      <p:ext uri="{BB962C8B-B14F-4D97-AF65-F5344CB8AC3E}">
        <p14:creationId xmlns:p14="http://schemas.microsoft.com/office/powerpoint/2010/main" val="351165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20</a:t>
            </a:fld>
            <a:endParaRPr lang="nl-NL"/>
          </a:p>
        </p:txBody>
      </p:sp>
      <p:sp>
        <p:nvSpPr>
          <p:cNvPr id="3" name="TextBox 2"/>
          <p:cNvSpPr txBox="1"/>
          <p:nvPr/>
        </p:nvSpPr>
        <p:spPr>
          <a:xfrm>
            <a:off x="251520" y="245230"/>
            <a:ext cx="3759362" cy="707886"/>
          </a:xfrm>
          <a:prstGeom prst="rect">
            <a:avLst/>
          </a:prstGeom>
          <a:noFill/>
        </p:spPr>
        <p:txBody>
          <a:bodyPr wrap="none" rtlCol="0">
            <a:spAutoFit/>
          </a:bodyPr>
          <a:lstStyle/>
          <a:p>
            <a:r>
              <a:rPr lang="nl-NL" sz="4000" dirty="0" smtClean="0">
                <a:latin typeface="Symbol" panose="05050102010706020507" pitchFamily="18" charset="2"/>
              </a:rPr>
              <a:t>S</a:t>
            </a:r>
            <a:r>
              <a:rPr lang="nl-NL" sz="4000" baseline="-25000" dirty="0" smtClean="0"/>
              <a:t>ph</a:t>
            </a:r>
            <a:r>
              <a:rPr lang="nl-NL" sz="4000" dirty="0" smtClean="0"/>
              <a:t> = </a:t>
            </a:r>
            <a:r>
              <a:rPr lang="nl-NL" sz="4000" dirty="0">
                <a:solidFill>
                  <a:srgbClr val="FF0000"/>
                </a:solidFill>
                <a:latin typeface="Symbol" panose="05050102010706020507" pitchFamily="18" charset="2"/>
              </a:rPr>
              <a:t>S</a:t>
            </a:r>
            <a:r>
              <a:rPr lang="nl-NL" sz="4000" baseline="-25000" dirty="0" smtClean="0">
                <a:solidFill>
                  <a:srgbClr val="FF0000"/>
                </a:solidFill>
              </a:rPr>
              <a:t>A</a:t>
            </a:r>
            <a:r>
              <a:rPr lang="nl-NL" sz="4000" dirty="0" smtClean="0">
                <a:solidFill>
                  <a:srgbClr val="FF0000"/>
                </a:solidFill>
              </a:rPr>
              <a:t> </a:t>
            </a:r>
            <a:r>
              <a:rPr lang="nl-NL" sz="4000" dirty="0" smtClean="0"/>
              <a:t>+ </a:t>
            </a:r>
            <a:r>
              <a:rPr lang="nl-NL" sz="4000" dirty="0">
                <a:latin typeface="Symbol" panose="05050102010706020507" pitchFamily="18" charset="2"/>
              </a:rPr>
              <a:t>S</a:t>
            </a:r>
            <a:r>
              <a:rPr lang="nl-NL" sz="4000" baseline="-25000" dirty="0" smtClean="0"/>
              <a:t>C</a:t>
            </a:r>
            <a:r>
              <a:rPr lang="nl-NL" sz="4000" dirty="0" smtClean="0"/>
              <a:t> + </a:t>
            </a:r>
            <a:r>
              <a:rPr lang="nl-NL" sz="4000" dirty="0" smtClean="0">
                <a:latin typeface="Symbol" panose="05050102010706020507" pitchFamily="18" charset="2"/>
              </a:rPr>
              <a:t>S</a:t>
            </a:r>
            <a:r>
              <a:rPr lang="nl-NL" sz="4000" baseline="-25000" dirty="0"/>
              <a:t>E</a:t>
            </a:r>
            <a:endParaRPr lang="nl-NL" sz="4000" baseline="-25000" dirty="0" smtClean="0"/>
          </a:p>
        </p:txBody>
      </p:sp>
      <p:sp>
        <p:nvSpPr>
          <p:cNvPr id="5" name="TextBox 4"/>
          <p:cNvSpPr txBox="1"/>
          <p:nvPr/>
        </p:nvSpPr>
        <p:spPr>
          <a:xfrm>
            <a:off x="179512" y="1131281"/>
            <a:ext cx="7302320" cy="3785652"/>
          </a:xfrm>
          <a:prstGeom prst="rect">
            <a:avLst/>
          </a:prstGeom>
          <a:noFill/>
        </p:spPr>
        <p:txBody>
          <a:bodyPr wrap="none" rtlCol="0">
            <a:spAutoFit/>
          </a:bodyPr>
          <a:lstStyle/>
          <a:p>
            <a:r>
              <a:rPr lang="nl-NL" sz="4000" dirty="0" smtClean="0"/>
              <a:t>Estimate  </a:t>
            </a:r>
            <a:r>
              <a:rPr lang="nl-NL" sz="4000" smtClean="0">
                <a:solidFill>
                  <a:srgbClr val="FF0000"/>
                </a:solidFill>
                <a:latin typeface="Symbol" panose="05050102010706020507" pitchFamily="18" charset="2"/>
              </a:rPr>
              <a:t>S</a:t>
            </a:r>
            <a:r>
              <a:rPr lang="nl-NL" sz="4000" baseline="-25000" smtClean="0">
                <a:solidFill>
                  <a:srgbClr val="FF0000"/>
                </a:solidFill>
              </a:rPr>
              <a:t>A</a:t>
            </a:r>
            <a:r>
              <a:rPr lang="nl-NL" sz="4000" smtClean="0"/>
              <a:t> directly, unstructured</a:t>
            </a:r>
          </a:p>
          <a:p>
            <a:r>
              <a:rPr lang="nl-NL" sz="4000" smtClean="0"/>
              <a:t>a TxT covariance matrix, with </a:t>
            </a:r>
          </a:p>
          <a:p>
            <a:endParaRPr lang="nl-NL" sz="4000"/>
          </a:p>
          <a:p>
            <a:r>
              <a:rPr lang="nl-NL" sz="4000" smtClean="0"/>
              <a:t>T*(T+1) / 2 elements </a:t>
            </a:r>
          </a:p>
          <a:p>
            <a:endParaRPr lang="nl-NL" sz="4000"/>
          </a:p>
          <a:p>
            <a:r>
              <a:rPr lang="nl-NL" sz="4000" smtClean="0"/>
              <a:t>T=4 ...... T</a:t>
            </a:r>
            <a:r>
              <a:rPr lang="nl-NL" sz="4000"/>
              <a:t>*(T+1) / </a:t>
            </a:r>
            <a:r>
              <a:rPr lang="nl-NL" sz="4000" smtClean="0"/>
              <a:t>2 = 10</a:t>
            </a:r>
            <a:endParaRPr lang="nl-NL" sz="4000" dirty="0"/>
          </a:p>
        </p:txBody>
      </p:sp>
    </p:spTree>
    <p:extLst>
      <p:ext uri="{BB962C8B-B14F-4D97-AF65-F5344CB8AC3E}">
        <p14:creationId xmlns:p14="http://schemas.microsoft.com/office/powerpoint/2010/main" val="981837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21</a:t>
            </a:fld>
            <a:endParaRPr lang="nl-NL"/>
          </a:p>
        </p:txBody>
      </p:sp>
      <p:sp>
        <p:nvSpPr>
          <p:cNvPr id="3" name="TextBox 2"/>
          <p:cNvSpPr txBox="1"/>
          <p:nvPr/>
        </p:nvSpPr>
        <p:spPr>
          <a:xfrm>
            <a:off x="596941" y="944134"/>
            <a:ext cx="3759362" cy="707886"/>
          </a:xfrm>
          <a:prstGeom prst="rect">
            <a:avLst/>
          </a:prstGeom>
          <a:noFill/>
        </p:spPr>
        <p:txBody>
          <a:bodyPr wrap="none" rtlCol="0">
            <a:spAutoFit/>
          </a:bodyPr>
          <a:lstStyle/>
          <a:p>
            <a:r>
              <a:rPr lang="nl-NL" sz="4000" dirty="0" smtClean="0">
                <a:latin typeface="Symbol" panose="05050102010706020507" pitchFamily="18" charset="2"/>
              </a:rPr>
              <a:t>S</a:t>
            </a:r>
            <a:r>
              <a:rPr lang="nl-NL" sz="4000" baseline="-25000" dirty="0" smtClean="0"/>
              <a:t>ph</a:t>
            </a:r>
            <a:r>
              <a:rPr lang="nl-NL" sz="4000" dirty="0" smtClean="0"/>
              <a:t> = </a:t>
            </a:r>
            <a:r>
              <a:rPr lang="nl-NL" sz="4000" dirty="0">
                <a:solidFill>
                  <a:srgbClr val="FF0000"/>
                </a:solidFill>
                <a:latin typeface="Symbol" panose="05050102010706020507" pitchFamily="18" charset="2"/>
              </a:rPr>
              <a:t>S</a:t>
            </a:r>
            <a:r>
              <a:rPr lang="nl-NL" sz="4000" baseline="-25000" dirty="0" smtClean="0">
                <a:solidFill>
                  <a:srgbClr val="FF0000"/>
                </a:solidFill>
              </a:rPr>
              <a:t>A</a:t>
            </a:r>
            <a:r>
              <a:rPr lang="nl-NL" sz="4000" dirty="0" smtClean="0">
                <a:solidFill>
                  <a:srgbClr val="FF0000"/>
                </a:solidFill>
              </a:rPr>
              <a:t> </a:t>
            </a:r>
            <a:r>
              <a:rPr lang="nl-NL" sz="4000" dirty="0" smtClean="0"/>
              <a:t>+ </a:t>
            </a:r>
            <a:r>
              <a:rPr lang="nl-NL" sz="4000" dirty="0">
                <a:latin typeface="Symbol" panose="05050102010706020507" pitchFamily="18" charset="2"/>
              </a:rPr>
              <a:t>S</a:t>
            </a:r>
            <a:r>
              <a:rPr lang="nl-NL" sz="4000" baseline="-25000" dirty="0" smtClean="0"/>
              <a:t>C</a:t>
            </a:r>
            <a:r>
              <a:rPr lang="nl-NL" sz="4000" dirty="0" smtClean="0"/>
              <a:t> + </a:t>
            </a:r>
            <a:r>
              <a:rPr lang="nl-NL" sz="4000" dirty="0" smtClean="0">
                <a:latin typeface="Symbol" panose="05050102010706020507" pitchFamily="18" charset="2"/>
              </a:rPr>
              <a:t>S</a:t>
            </a:r>
            <a:r>
              <a:rPr lang="nl-NL" sz="4000" baseline="-25000" dirty="0"/>
              <a:t>E</a:t>
            </a:r>
            <a:endParaRPr lang="nl-NL" sz="4000" baseline="-25000" dirty="0" smtClean="0"/>
          </a:p>
        </p:txBody>
      </p:sp>
      <p:sp>
        <p:nvSpPr>
          <p:cNvPr id="5" name="TextBox 4"/>
          <p:cNvSpPr txBox="1"/>
          <p:nvPr/>
        </p:nvSpPr>
        <p:spPr>
          <a:xfrm>
            <a:off x="528912" y="1964151"/>
            <a:ext cx="6978449" cy="707886"/>
          </a:xfrm>
          <a:prstGeom prst="rect">
            <a:avLst/>
          </a:prstGeom>
          <a:noFill/>
        </p:spPr>
        <p:txBody>
          <a:bodyPr wrap="none" rtlCol="0">
            <a:spAutoFit/>
          </a:bodyPr>
          <a:lstStyle/>
          <a:p>
            <a:r>
              <a:rPr lang="nl-NL" sz="4000" dirty="0" smtClean="0"/>
              <a:t>Model  </a:t>
            </a:r>
            <a:r>
              <a:rPr lang="nl-NL" sz="4000" smtClean="0">
                <a:solidFill>
                  <a:srgbClr val="FF0000"/>
                </a:solidFill>
                <a:latin typeface="Symbol" panose="05050102010706020507" pitchFamily="18" charset="2"/>
              </a:rPr>
              <a:t>S</a:t>
            </a:r>
            <a:r>
              <a:rPr lang="nl-NL" sz="4000" baseline="-25000" smtClean="0">
                <a:solidFill>
                  <a:srgbClr val="FF0000"/>
                </a:solidFill>
              </a:rPr>
              <a:t>A</a:t>
            </a:r>
            <a:r>
              <a:rPr lang="nl-NL" sz="4000" smtClean="0"/>
              <a:t> using a </a:t>
            </a:r>
            <a:r>
              <a:rPr lang="nl-NL" sz="4000" dirty="0" smtClean="0"/>
              <a:t>simplex model</a:t>
            </a:r>
            <a:endParaRPr lang="nl-NL" sz="4000" dirty="0"/>
          </a:p>
        </p:txBody>
      </p:sp>
      <p:sp>
        <p:nvSpPr>
          <p:cNvPr id="7" name="TextBox 6"/>
          <p:cNvSpPr txBox="1"/>
          <p:nvPr/>
        </p:nvSpPr>
        <p:spPr>
          <a:xfrm>
            <a:off x="659686" y="2984168"/>
            <a:ext cx="6716903" cy="707886"/>
          </a:xfrm>
          <a:prstGeom prst="rect">
            <a:avLst/>
          </a:prstGeom>
          <a:noFill/>
        </p:spPr>
        <p:txBody>
          <a:bodyPr wrap="none" rtlCol="0">
            <a:spAutoFit/>
          </a:bodyPr>
          <a:lstStyle/>
          <a:p>
            <a:r>
              <a:rPr lang="nl-NL" sz="4000" dirty="0">
                <a:solidFill>
                  <a:srgbClr val="FF0000"/>
                </a:solidFill>
                <a:latin typeface="Symbol" panose="05050102010706020507" pitchFamily="18" charset="2"/>
              </a:rPr>
              <a:t>S</a:t>
            </a:r>
            <a:r>
              <a:rPr lang="nl-NL" sz="4000" baseline="-25000" dirty="0">
                <a:solidFill>
                  <a:srgbClr val="FF0000"/>
                </a:solidFill>
              </a:rPr>
              <a:t>A</a:t>
            </a:r>
            <a:r>
              <a:rPr lang="nl-NL" sz="4000" dirty="0" smtClean="0"/>
              <a:t> = </a:t>
            </a:r>
            <a:r>
              <a:rPr lang="nl-NL" sz="4000" smtClean="0">
                <a:solidFill>
                  <a:srgbClr val="FF0000"/>
                </a:solidFill>
                <a:latin typeface="Symbol" panose="05050102010706020507" pitchFamily="18" charset="2"/>
              </a:rPr>
              <a:t>(I-B)</a:t>
            </a:r>
            <a:r>
              <a:rPr lang="nl-NL" sz="4000" baseline="-25000" smtClean="0">
                <a:solidFill>
                  <a:srgbClr val="FF0000"/>
                </a:solidFill>
              </a:rPr>
              <a:t>A</a:t>
            </a:r>
            <a:r>
              <a:rPr lang="nl-NL" sz="4000" baseline="30000">
                <a:solidFill>
                  <a:srgbClr val="FF0000"/>
                </a:solidFill>
              </a:rPr>
              <a:t>-1</a:t>
            </a:r>
            <a:r>
              <a:rPr lang="nl-NL" sz="4000" smtClean="0">
                <a:solidFill>
                  <a:srgbClr val="FF0000"/>
                </a:solidFill>
                <a:latin typeface="Symbol" panose="05050102010706020507" pitchFamily="18" charset="2"/>
              </a:rPr>
              <a:t> </a:t>
            </a:r>
            <a:r>
              <a:rPr lang="nl-NL" sz="4000" dirty="0" smtClean="0">
                <a:solidFill>
                  <a:srgbClr val="FF0000"/>
                </a:solidFill>
                <a:latin typeface="Symbol" panose="05050102010706020507" pitchFamily="18" charset="2"/>
              </a:rPr>
              <a:t>Y</a:t>
            </a:r>
            <a:r>
              <a:rPr lang="nl-NL" sz="4000" baseline="-25000" dirty="0" smtClean="0">
                <a:solidFill>
                  <a:srgbClr val="FF0000"/>
                </a:solidFill>
              </a:rPr>
              <a:t>A</a:t>
            </a:r>
            <a:r>
              <a:rPr lang="nl-NL" sz="4000" dirty="0">
                <a:solidFill>
                  <a:srgbClr val="FF0000"/>
                </a:solidFill>
                <a:latin typeface="Symbol" panose="05050102010706020507" pitchFamily="18" charset="2"/>
              </a:rPr>
              <a:t> </a:t>
            </a:r>
            <a:r>
              <a:rPr lang="nl-NL" sz="4000">
                <a:solidFill>
                  <a:srgbClr val="FF0000"/>
                </a:solidFill>
                <a:latin typeface="Symbol" panose="05050102010706020507" pitchFamily="18" charset="2"/>
              </a:rPr>
              <a:t>(</a:t>
            </a:r>
            <a:r>
              <a:rPr lang="nl-NL" sz="4000" smtClean="0">
                <a:solidFill>
                  <a:srgbClr val="FF0000"/>
                </a:solidFill>
                <a:latin typeface="Symbol" panose="05050102010706020507" pitchFamily="18" charset="2"/>
              </a:rPr>
              <a:t>I-B)</a:t>
            </a:r>
            <a:r>
              <a:rPr lang="nl-NL" sz="4000" baseline="-25000" smtClean="0">
                <a:solidFill>
                  <a:srgbClr val="FF0000"/>
                </a:solidFill>
              </a:rPr>
              <a:t>A</a:t>
            </a:r>
            <a:r>
              <a:rPr lang="nl-NL" sz="4000" baseline="30000" smtClean="0">
                <a:solidFill>
                  <a:srgbClr val="FF0000"/>
                </a:solidFill>
              </a:rPr>
              <a:t>-1t</a:t>
            </a:r>
            <a:r>
              <a:rPr lang="nl-NL" sz="4000" smtClean="0">
                <a:solidFill>
                  <a:srgbClr val="FF0000"/>
                </a:solidFill>
                <a:latin typeface="Symbol" panose="05050102010706020507" pitchFamily="18" charset="2"/>
              </a:rPr>
              <a:t> </a:t>
            </a:r>
            <a:r>
              <a:rPr lang="nl-NL" sz="4000" dirty="0" smtClean="0">
                <a:solidFill>
                  <a:srgbClr val="FF0000"/>
                </a:solidFill>
                <a:latin typeface="Symbol" panose="05050102010706020507" pitchFamily="18" charset="2"/>
              </a:rPr>
              <a:t>+ Q</a:t>
            </a:r>
            <a:r>
              <a:rPr lang="nl-NL" sz="4000" baseline="-25000" dirty="0">
                <a:solidFill>
                  <a:srgbClr val="FF0000"/>
                </a:solidFill>
              </a:rPr>
              <a:t>A</a:t>
            </a:r>
            <a:r>
              <a:rPr lang="nl-NL" sz="4000" dirty="0" smtClean="0">
                <a:solidFill>
                  <a:srgbClr val="FF0000"/>
                </a:solidFill>
              </a:rPr>
              <a:t> </a:t>
            </a:r>
            <a:r>
              <a:rPr lang="nl-NL" sz="4000" dirty="0" smtClean="0"/>
              <a:t> </a:t>
            </a:r>
            <a:endParaRPr lang="nl-NL" sz="4000" baseline="-25000" dirty="0" smtClean="0"/>
          </a:p>
        </p:txBody>
      </p:sp>
      <p:sp>
        <p:nvSpPr>
          <p:cNvPr id="4" name="Rectangle 3"/>
          <p:cNvSpPr/>
          <p:nvPr/>
        </p:nvSpPr>
        <p:spPr>
          <a:xfrm>
            <a:off x="659686" y="4144861"/>
            <a:ext cx="6158930" cy="584775"/>
          </a:xfrm>
          <a:prstGeom prst="rect">
            <a:avLst/>
          </a:prstGeom>
        </p:spPr>
        <p:txBody>
          <a:bodyPr wrap="none">
            <a:spAutoFit/>
          </a:bodyPr>
          <a:lstStyle/>
          <a:p>
            <a:r>
              <a:rPr lang="nl-NL" sz="3200" smtClean="0"/>
              <a:t>R script involves matrix notation .....</a:t>
            </a:r>
          </a:p>
        </p:txBody>
      </p:sp>
    </p:spTree>
    <p:extLst>
      <p:ext uri="{BB962C8B-B14F-4D97-AF65-F5344CB8AC3E}">
        <p14:creationId xmlns:p14="http://schemas.microsoft.com/office/powerpoint/2010/main" val="1383302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solidFill>
                  <a:schemeClr val="tx1"/>
                </a:solidFill>
              </a:rPr>
              <a:t>22</a:t>
            </a:fld>
            <a:endParaRPr lang="nl-NL">
              <a:solidFill>
                <a:schemeClr val="tx1"/>
              </a:solidFill>
            </a:endParaRPr>
          </a:p>
        </p:txBody>
      </p:sp>
      <p:sp>
        <p:nvSpPr>
          <p:cNvPr id="7" name="TextBox 6"/>
          <p:cNvSpPr txBox="1"/>
          <p:nvPr/>
        </p:nvSpPr>
        <p:spPr>
          <a:xfrm>
            <a:off x="683568" y="692696"/>
            <a:ext cx="7170553" cy="707886"/>
          </a:xfrm>
          <a:prstGeom prst="rect">
            <a:avLst/>
          </a:prstGeom>
          <a:noFill/>
        </p:spPr>
        <p:txBody>
          <a:bodyPr wrap="none" rtlCol="0">
            <a:spAutoFit/>
          </a:bodyPr>
          <a:lstStyle/>
          <a:p>
            <a:r>
              <a:rPr lang="nl-NL" sz="4000" dirty="0">
                <a:latin typeface="Symbol" panose="05050102010706020507" pitchFamily="18" charset="2"/>
              </a:rPr>
              <a:t>S</a:t>
            </a:r>
            <a:r>
              <a:rPr lang="nl-NL" sz="4000" baseline="-25000" dirty="0"/>
              <a:t>A</a:t>
            </a:r>
            <a:r>
              <a:rPr lang="nl-NL" sz="4000" dirty="0" smtClean="0"/>
              <a:t> = </a:t>
            </a:r>
            <a:r>
              <a:rPr lang="nl-NL" sz="4000" dirty="0" smtClean="0">
                <a:latin typeface="Symbol" panose="05050102010706020507" pitchFamily="18" charset="2"/>
              </a:rPr>
              <a:t>(</a:t>
            </a:r>
            <a:r>
              <a:rPr lang="nl-NL" sz="4000" smtClean="0">
                <a:latin typeface="Symbol" panose="05050102010706020507" pitchFamily="18" charset="2"/>
              </a:rPr>
              <a:t>I-</a:t>
            </a:r>
            <a:r>
              <a:rPr lang="nl-NL" sz="4000" smtClean="0">
                <a:solidFill>
                  <a:srgbClr val="0070C0"/>
                </a:solidFill>
                <a:latin typeface="Symbol" panose="05050102010706020507" pitchFamily="18" charset="2"/>
              </a:rPr>
              <a:t>B</a:t>
            </a:r>
            <a:r>
              <a:rPr lang="nl-NL" sz="4000" baseline="-25000">
                <a:solidFill>
                  <a:srgbClr val="0070C0"/>
                </a:solidFill>
              </a:rPr>
              <a:t>A</a:t>
            </a:r>
            <a:r>
              <a:rPr lang="nl-NL" sz="4000" smtClean="0">
                <a:latin typeface="Symbol" panose="05050102010706020507" pitchFamily="18" charset="2"/>
              </a:rPr>
              <a:t>)</a:t>
            </a:r>
            <a:r>
              <a:rPr lang="nl-NL" sz="4000" baseline="30000">
                <a:latin typeface="Symbol" panose="05050102010706020507" pitchFamily="18" charset="2"/>
              </a:rPr>
              <a:t> -1</a:t>
            </a:r>
            <a:r>
              <a:rPr lang="nl-NL" sz="4000" smtClean="0">
                <a:latin typeface="Symbol" panose="05050102010706020507" pitchFamily="18" charset="2"/>
              </a:rPr>
              <a:t> </a:t>
            </a:r>
            <a:r>
              <a:rPr lang="nl-NL" sz="4000" dirty="0" smtClean="0">
                <a:latin typeface="Symbol" panose="05050102010706020507" pitchFamily="18" charset="2"/>
              </a:rPr>
              <a:t>Y</a:t>
            </a:r>
            <a:r>
              <a:rPr lang="nl-NL" sz="4000" baseline="-25000" dirty="0" smtClean="0"/>
              <a:t>A</a:t>
            </a:r>
            <a:r>
              <a:rPr lang="nl-NL" sz="4000" dirty="0">
                <a:latin typeface="Symbol" panose="05050102010706020507" pitchFamily="18" charset="2"/>
              </a:rPr>
              <a:t> (</a:t>
            </a:r>
            <a:r>
              <a:rPr lang="nl-NL" sz="4000" dirty="0" smtClean="0">
                <a:latin typeface="Symbol" panose="05050102010706020507" pitchFamily="18" charset="2"/>
              </a:rPr>
              <a:t>I-</a:t>
            </a:r>
            <a:r>
              <a:rPr lang="nl-NL" sz="4000" dirty="0" smtClean="0">
                <a:solidFill>
                  <a:srgbClr val="0070C0"/>
                </a:solidFill>
                <a:latin typeface="Symbol" panose="05050102010706020507" pitchFamily="18" charset="2"/>
              </a:rPr>
              <a:t>B</a:t>
            </a:r>
            <a:r>
              <a:rPr lang="nl-NL" sz="4000" baseline="-25000" dirty="0">
                <a:solidFill>
                  <a:srgbClr val="0070C0"/>
                </a:solidFill>
              </a:rPr>
              <a:t>A</a:t>
            </a:r>
            <a:r>
              <a:rPr lang="nl-NL" sz="4000" smtClean="0">
                <a:latin typeface="Symbol" panose="05050102010706020507" pitchFamily="18" charset="2"/>
              </a:rPr>
              <a:t>)</a:t>
            </a:r>
            <a:r>
              <a:rPr lang="nl-NL" sz="4000" baseline="-25000" smtClean="0"/>
              <a:t> </a:t>
            </a:r>
            <a:r>
              <a:rPr lang="nl-NL" sz="4000" baseline="30000">
                <a:latin typeface="Symbol" panose="05050102010706020507" pitchFamily="18" charset="2"/>
              </a:rPr>
              <a:t>-1</a:t>
            </a:r>
            <a:r>
              <a:rPr lang="nl-NL" sz="4000">
                <a:latin typeface="Symbol" panose="05050102010706020507" pitchFamily="18" charset="2"/>
              </a:rPr>
              <a:t> </a:t>
            </a:r>
            <a:r>
              <a:rPr lang="nl-NL" sz="4000" baseline="30000" smtClean="0"/>
              <a:t>t</a:t>
            </a:r>
            <a:r>
              <a:rPr lang="nl-NL" sz="4000" smtClean="0">
                <a:latin typeface="Symbol" panose="05050102010706020507" pitchFamily="18" charset="2"/>
              </a:rPr>
              <a:t> </a:t>
            </a:r>
            <a:r>
              <a:rPr lang="nl-NL" sz="4000" dirty="0" smtClean="0">
                <a:latin typeface="Symbol" panose="05050102010706020507" pitchFamily="18" charset="2"/>
              </a:rPr>
              <a:t>+ Q</a:t>
            </a:r>
            <a:r>
              <a:rPr lang="nl-NL" sz="4000" baseline="-25000" dirty="0"/>
              <a:t>A</a:t>
            </a:r>
            <a:r>
              <a:rPr lang="nl-NL" sz="4000" dirty="0" smtClean="0"/>
              <a:t>  </a:t>
            </a:r>
            <a:endParaRPr lang="nl-NL" sz="4000" baseline="-25000" dirty="0" smtClean="0"/>
          </a:p>
        </p:txBody>
      </p:sp>
      <p:sp>
        <p:nvSpPr>
          <p:cNvPr id="4" name="TextBox 3"/>
          <p:cNvSpPr txBox="1"/>
          <p:nvPr/>
        </p:nvSpPr>
        <p:spPr>
          <a:xfrm>
            <a:off x="1861776" y="1590664"/>
            <a:ext cx="5061001" cy="2554545"/>
          </a:xfrm>
          <a:prstGeom prst="rect">
            <a:avLst/>
          </a:prstGeom>
          <a:noFill/>
        </p:spPr>
        <p:txBody>
          <a:bodyPr wrap="none" rtlCol="0">
            <a:spAutoFit/>
          </a:bodyPr>
          <a:lstStyle/>
          <a:p>
            <a:r>
              <a:rPr lang="nl-NL" sz="4000" dirty="0" smtClean="0">
                <a:solidFill>
                  <a:srgbClr val="0070C0"/>
                </a:solidFill>
                <a:latin typeface="Symbol" panose="05050102010706020507" pitchFamily="18" charset="2"/>
              </a:rPr>
              <a:t>B</a:t>
            </a:r>
            <a:r>
              <a:rPr lang="nl-NL" sz="4000" baseline="-25000" dirty="0" smtClean="0">
                <a:solidFill>
                  <a:srgbClr val="0070C0"/>
                </a:solidFill>
              </a:rPr>
              <a:t>A</a:t>
            </a:r>
            <a:r>
              <a:rPr lang="nl-NL" sz="4000" dirty="0" smtClean="0"/>
              <a:t> = 	0	0	0	0</a:t>
            </a:r>
          </a:p>
          <a:p>
            <a:r>
              <a:rPr lang="nl-NL" sz="4000" dirty="0"/>
              <a:t>	</a:t>
            </a:r>
            <a:r>
              <a:rPr lang="nl-NL" sz="4000" dirty="0" smtClean="0"/>
              <a:t>	</a:t>
            </a:r>
            <a:r>
              <a:rPr lang="nl-NL" sz="4000" dirty="0" smtClean="0">
                <a:solidFill>
                  <a:srgbClr val="0070C0"/>
                </a:solidFill>
              </a:rPr>
              <a:t>b</a:t>
            </a:r>
            <a:r>
              <a:rPr lang="nl-NL" sz="4000" baseline="-25000" dirty="0" smtClean="0">
                <a:solidFill>
                  <a:srgbClr val="0070C0"/>
                </a:solidFill>
              </a:rPr>
              <a:t>A21</a:t>
            </a:r>
            <a:r>
              <a:rPr lang="nl-NL" sz="4000" dirty="0" smtClean="0"/>
              <a:t>	0	0	0</a:t>
            </a:r>
            <a:br>
              <a:rPr lang="nl-NL" sz="4000" dirty="0" smtClean="0"/>
            </a:br>
            <a:r>
              <a:rPr lang="nl-NL" sz="4000" dirty="0" smtClean="0"/>
              <a:t>		0	</a:t>
            </a:r>
            <a:r>
              <a:rPr lang="nl-NL" sz="4000" dirty="0" smtClean="0">
                <a:solidFill>
                  <a:srgbClr val="0070C0"/>
                </a:solidFill>
              </a:rPr>
              <a:t>b</a:t>
            </a:r>
            <a:r>
              <a:rPr lang="nl-NL" sz="4000" baseline="-25000" dirty="0">
                <a:solidFill>
                  <a:srgbClr val="0070C0"/>
                </a:solidFill>
              </a:rPr>
              <a:t>A</a:t>
            </a:r>
            <a:r>
              <a:rPr lang="nl-NL" sz="4000" baseline="-25000" dirty="0" smtClean="0">
                <a:solidFill>
                  <a:srgbClr val="0070C0"/>
                </a:solidFill>
              </a:rPr>
              <a:t>32</a:t>
            </a:r>
            <a:r>
              <a:rPr lang="nl-NL" sz="4000" dirty="0" smtClean="0"/>
              <a:t>	0	0</a:t>
            </a:r>
          </a:p>
          <a:p>
            <a:r>
              <a:rPr lang="nl-NL" sz="4000" dirty="0"/>
              <a:t>	</a:t>
            </a:r>
            <a:r>
              <a:rPr lang="nl-NL" sz="4000" dirty="0" smtClean="0"/>
              <a:t>	0	0	</a:t>
            </a:r>
            <a:r>
              <a:rPr lang="nl-NL" sz="4000" dirty="0" smtClean="0">
                <a:solidFill>
                  <a:srgbClr val="0070C0"/>
                </a:solidFill>
              </a:rPr>
              <a:t>b</a:t>
            </a:r>
            <a:r>
              <a:rPr lang="nl-NL" sz="4000" baseline="-25000" dirty="0">
                <a:solidFill>
                  <a:srgbClr val="0070C0"/>
                </a:solidFill>
              </a:rPr>
              <a:t>A</a:t>
            </a:r>
            <a:r>
              <a:rPr lang="nl-NL" sz="4000" baseline="-25000" dirty="0" smtClean="0">
                <a:solidFill>
                  <a:srgbClr val="0070C0"/>
                </a:solidFill>
              </a:rPr>
              <a:t>43</a:t>
            </a:r>
            <a:r>
              <a:rPr lang="nl-NL" sz="4000" dirty="0" smtClean="0"/>
              <a:t>	0</a:t>
            </a:r>
            <a:endParaRPr lang="nl-NL" dirty="0"/>
          </a:p>
        </p:txBody>
      </p:sp>
      <p:sp>
        <p:nvSpPr>
          <p:cNvPr id="5" name="Down Arrow 4"/>
          <p:cNvSpPr/>
          <p:nvPr/>
        </p:nvSpPr>
        <p:spPr>
          <a:xfrm>
            <a:off x="1111854" y="458112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Down Arrow 7"/>
          <p:cNvSpPr/>
          <p:nvPr/>
        </p:nvSpPr>
        <p:spPr>
          <a:xfrm>
            <a:off x="2196197" y="458112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Down Arrow 8"/>
          <p:cNvSpPr/>
          <p:nvPr/>
        </p:nvSpPr>
        <p:spPr>
          <a:xfrm>
            <a:off x="3203848" y="4582402"/>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3"/>
          <a:stretch>
            <a:fillRect/>
          </a:stretch>
        </p:blipFill>
        <p:spPr>
          <a:xfrm>
            <a:off x="541969" y="4528356"/>
            <a:ext cx="3524480" cy="2010556"/>
          </a:xfrm>
          <a:prstGeom prst="rect">
            <a:avLst/>
          </a:prstGeom>
        </p:spPr>
      </p:pic>
    </p:spTree>
    <p:extLst>
      <p:ext uri="{BB962C8B-B14F-4D97-AF65-F5344CB8AC3E}">
        <p14:creationId xmlns:p14="http://schemas.microsoft.com/office/powerpoint/2010/main" val="383886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solidFill>
                  <a:schemeClr val="tx1"/>
                </a:solidFill>
              </a:rPr>
              <a:t>23</a:t>
            </a:fld>
            <a:endParaRPr lang="nl-NL">
              <a:solidFill>
                <a:schemeClr val="tx1"/>
              </a:solidFill>
            </a:endParaRPr>
          </a:p>
        </p:txBody>
      </p:sp>
      <p:sp>
        <p:nvSpPr>
          <p:cNvPr id="7" name="TextBox 6"/>
          <p:cNvSpPr txBox="1"/>
          <p:nvPr/>
        </p:nvSpPr>
        <p:spPr>
          <a:xfrm>
            <a:off x="329156" y="260132"/>
            <a:ext cx="7127272" cy="707886"/>
          </a:xfrm>
          <a:prstGeom prst="rect">
            <a:avLst/>
          </a:prstGeom>
          <a:noFill/>
        </p:spPr>
        <p:txBody>
          <a:bodyPr wrap="none" rtlCol="0">
            <a:spAutoFit/>
          </a:bodyPr>
          <a:lstStyle/>
          <a:p>
            <a:r>
              <a:rPr lang="nl-NL" sz="4000" dirty="0">
                <a:latin typeface="Symbol" panose="05050102010706020507" pitchFamily="18" charset="2"/>
              </a:rPr>
              <a:t>S</a:t>
            </a:r>
            <a:r>
              <a:rPr lang="nl-NL" sz="4000" baseline="-25000" dirty="0"/>
              <a:t>A</a:t>
            </a:r>
            <a:r>
              <a:rPr lang="nl-NL" sz="4000" dirty="0" smtClean="0"/>
              <a:t> = </a:t>
            </a:r>
            <a:r>
              <a:rPr lang="nl-NL" sz="4000" dirty="0" smtClean="0">
                <a:latin typeface="Symbol" panose="05050102010706020507" pitchFamily="18" charset="2"/>
              </a:rPr>
              <a:t>(</a:t>
            </a:r>
            <a:r>
              <a:rPr lang="nl-NL" sz="4000" smtClean="0">
                <a:latin typeface="Symbol" panose="05050102010706020507" pitchFamily="18" charset="2"/>
              </a:rPr>
              <a:t>I-B</a:t>
            </a:r>
            <a:r>
              <a:rPr lang="nl-NL" sz="4000" baseline="-25000"/>
              <a:t>A</a:t>
            </a:r>
            <a:r>
              <a:rPr lang="nl-NL" sz="4000" smtClean="0">
                <a:latin typeface="Symbol" panose="05050102010706020507" pitchFamily="18" charset="2"/>
              </a:rPr>
              <a:t>)</a:t>
            </a:r>
            <a:r>
              <a:rPr lang="nl-NL" sz="4000" baseline="30000">
                <a:latin typeface="Symbol" panose="05050102010706020507" pitchFamily="18" charset="2"/>
              </a:rPr>
              <a:t> -1</a:t>
            </a:r>
            <a:r>
              <a:rPr lang="nl-NL" sz="4000" smtClean="0">
                <a:latin typeface="Symbol" panose="05050102010706020507" pitchFamily="18" charset="2"/>
              </a:rPr>
              <a:t> </a:t>
            </a:r>
            <a:r>
              <a:rPr lang="nl-NL" sz="4000" dirty="0" smtClean="0">
                <a:solidFill>
                  <a:srgbClr val="0070C0"/>
                </a:solidFill>
                <a:latin typeface="Symbol" panose="05050102010706020507" pitchFamily="18" charset="2"/>
              </a:rPr>
              <a:t>Y</a:t>
            </a:r>
            <a:r>
              <a:rPr lang="nl-NL" sz="4000" baseline="-25000" dirty="0" smtClean="0">
                <a:solidFill>
                  <a:srgbClr val="0070C0"/>
                </a:solidFill>
              </a:rPr>
              <a:t>A</a:t>
            </a:r>
            <a:r>
              <a:rPr lang="nl-NL" sz="4000" dirty="0">
                <a:latin typeface="Symbol" panose="05050102010706020507" pitchFamily="18" charset="2"/>
              </a:rPr>
              <a:t> (</a:t>
            </a:r>
            <a:r>
              <a:rPr lang="nl-NL" sz="4000" smtClean="0">
                <a:latin typeface="Symbol" panose="05050102010706020507" pitchFamily="18" charset="2"/>
              </a:rPr>
              <a:t>I-B</a:t>
            </a:r>
            <a:r>
              <a:rPr lang="nl-NL" sz="4000" baseline="-25000"/>
              <a:t>A</a:t>
            </a:r>
            <a:r>
              <a:rPr lang="nl-NL" sz="4000" smtClean="0">
                <a:latin typeface="Symbol" panose="05050102010706020507" pitchFamily="18" charset="2"/>
              </a:rPr>
              <a:t>)</a:t>
            </a:r>
            <a:r>
              <a:rPr lang="nl-NL" sz="4000" baseline="30000">
                <a:latin typeface="Symbol" panose="05050102010706020507" pitchFamily="18" charset="2"/>
              </a:rPr>
              <a:t> -1</a:t>
            </a:r>
            <a:r>
              <a:rPr lang="nl-NL" sz="4000" baseline="-25000" smtClean="0"/>
              <a:t> </a:t>
            </a:r>
            <a:r>
              <a:rPr lang="nl-NL" sz="4000" baseline="30000" dirty="0" smtClean="0"/>
              <a:t>t</a:t>
            </a:r>
            <a:r>
              <a:rPr lang="nl-NL" sz="4000" dirty="0" smtClean="0">
                <a:latin typeface="Symbol" panose="05050102010706020507" pitchFamily="18" charset="2"/>
              </a:rPr>
              <a:t> + Q</a:t>
            </a:r>
            <a:r>
              <a:rPr lang="nl-NL" sz="4000" baseline="-25000" dirty="0"/>
              <a:t>A</a:t>
            </a:r>
            <a:r>
              <a:rPr lang="nl-NL" sz="4000" dirty="0" smtClean="0"/>
              <a:t>  </a:t>
            </a:r>
            <a:endParaRPr lang="nl-NL" sz="4000" baseline="-25000" dirty="0" smtClean="0"/>
          </a:p>
        </p:txBody>
      </p:sp>
      <p:sp>
        <p:nvSpPr>
          <p:cNvPr id="4" name="TextBox 3"/>
          <p:cNvSpPr txBox="1"/>
          <p:nvPr/>
        </p:nvSpPr>
        <p:spPr>
          <a:xfrm>
            <a:off x="329156" y="1262405"/>
            <a:ext cx="8232254" cy="2554545"/>
          </a:xfrm>
          <a:prstGeom prst="rect">
            <a:avLst/>
          </a:prstGeom>
          <a:noFill/>
        </p:spPr>
        <p:txBody>
          <a:bodyPr wrap="none" rtlCol="0">
            <a:spAutoFit/>
          </a:bodyPr>
          <a:lstStyle/>
          <a:p>
            <a:r>
              <a:rPr lang="nl-NL" sz="4000" dirty="0" smtClean="0">
                <a:latin typeface="Symbol" panose="05050102010706020507" pitchFamily="18" charset="2"/>
              </a:rPr>
              <a:t>Y</a:t>
            </a:r>
            <a:r>
              <a:rPr lang="nl-NL" sz="4000" baseline="-25000" dirty="0" smtClean="0"/>
              <a:t>A</a:t>
            </a:r>
            <a:r>
              <a:rPr lang="nl-NL" sz="4000" dirty="0" smtClean="0"/>
              <a:t> = 	</a:t>
            </a:r>
            <a:r>
              <a:rPr lang="nl-NL" sz="4000" dirty="0" smtClean="0">
                <a:solidFill>
                  <a:srgbClr val="0070C0"/>
                </a:solidFill>
              </a:rPr>
              <a:t>var(A</a:t>
            </a:r>
            <a:r>
              <a:rPr lang="nl-NL" sz="4000" baseline="-25000" dirty="0" smtClean="0">
                <a:solidFill>
                  <a:srgbClr val="0070C0"/>
                </a:solidFill>
              </a:rPr>
              <a:t>1</a:t>
            </a:r>
            <a:r>
              <a:rPr lang="nl-NL" sz="4000" dirty="0" smtClean="0">
                <a:solidFill>
                  <a:srgbClr val="0070C0"/>
                </a:solidFill>
              </a:rPr>
              <a:t>)</a:t>
            </a:r>
            <a:r>
              <a:rPr lang="nl-NL" sz="4000" dirty="0" smtClean="0"/>
              <a:t>	0		0	0</a:t>
            </a:r>
          </a:p>
          <a:p>
            <a:r>
              <a:rPr lang="nl-NL" sz="4000" dirty="0"/>
              <a:t>	</a:t>
            </a:r>
            <a:r>
              <a:rPr lang="nl-NL" sz="4000" dirty="0" smtClean="0"/>
              <a:t>		0	</a:t>
            </a:r>
            <a:r>
              <a:rPr lang="nl-NL" sz="4000" dirty="0" smtClean="0">
                <a:solidFill>
                  <a:srgbClr val="0070C0"/>
                </a:solidFill>
              </a:rPr>
              <a:t>var(</a:t>
            </a:r>
            <a:r>
              <a:rPr lang="nl-NL" sz="4000" dirty="0" smtClean="0">
                <a:solidFill>
                  <a:srgbClr val="0070C0"/>
                </a:solidFill>
                <a:latin typeface="Symbol" panose="05050102010706020507" pitchFamily="18" charset="2"/>
              </a:rPr>
              <a:t>z</a:t>
            </a:r>
            <a:r>
              <a:rPr lang="nl-NL" sz="4000" baseline="-25000" dirty="0" smtClean="0">
                <a:solidFill>
                  <a:srgbClr val="0070C0"/>
                </a:solidFill>
              </a:rPr>
              <a:t>A2</a:t>
            </a:r>
            <a:r>
              <a:rPr lang="nl-NL" sz="4000" dirty="0" smtClean="0">
                <a:solidFill>
                  <a:srgbClr val="0070C0"/>
                </a:solidFill>
              </a:rPr>
              <a:t>)</a:t>
            </a:r>
            <a:r>
              <a:rPr lang="nl-NL" sz="4000" dirty="0" smtClean="0"/>
              <a:t>	0	0</a:t>
            </a:r>
            <a:br>
              <a:rPr lang="nl-NL" sz="4000" dirty="0" smtClean="0"/>
            </a:br>
            <a:r>
              <a:rPr lang="nl-NL" sz="4000" dirty="0" smtClean="0"/>
              <a:t>			0	0	</a:t>
            </a:r>
            <a:r>
              <a:rPr lang="nl-NL" sz="4000" dirty="0"/>
              <a:t> </a:t>
            </a:r>
            <a:r>
              <a:rPr lang="nl-NL" sz="4000" dirty="0" smtClean="0">
                <a:solidFill>
                  <a:srgbClr val="0070C0"/>
                </a:solidFill>
              </a:rPr>
              <a:t>var(</a:t>
            </a:r>
            <a:r>
              <a:rPr lang="nl-NL" sz="4000" dirty="0" smtClean="0">
                <a:solidFill>
                  <a:srgbClr val="0070C0"/>
                </a:solidFill>
                <a:latin typeface="Symbol" panose="05050102010706020507" pitchFamily="18" charset="2"/>
              </a:rPr>
              <a:t>z</a:t>
            </a:r>
            <a:r>
              <a:rPr lang="nl-NL" sz="4000" baseline="-25000" dirty="0" smtClean="0">
                <a:solidFill>
                  <a:srgbClr val="0070C0"/>
                </a:solidFill>
              </a:rPr>
              <a:t>A3</a:t>
            </a:r>
            <a:r>
              <a:rPr lang="nl-NL" sz="4000" dirty="0" smtClean="0">
                <a:solidFill>
                  <a:srgbClr val="0070C0"/>
                </a:solidFill>
              </a:rPr>
              <a:t>)	</a:t>
            </a:r>
            <a:r>
              <a:rPr lang="nl-NL" sz="4000" dirty="0" smtClean="0"/>
              <a:t>0</a:t>
            </a:r>
          </a:p>
          <a:p>
            <a:r>
              <a:rPr lang="nl-NL" sz="4000" dirty="0"/>
              <a:t>	</a:t>
            </a:r>
            <a:r>
              <a:rPr lang="nl-NL" sz="4000" dirty="0" smtClean="0"/>
              <a:t>		0	0		0	</a:t>
            </a:r>
            <a:r>
              <a:rPr lang="nl-NL" sz="4000" dirty="0" smtClean="0">
                <a:solidFill>
                  <a:srgbClr val="0070C0"/>
                </a:solidFill>
              </a:rPr>
              <a:t>var(</a:t>
            </a:r>
            <a:r>
              <a:rPr lang="nl-NL" sz="4000" dirty="0" smtClean="0">
                <a:solidFill>
                  <a:srgbClr val="0070C0"/>
                </a:solidFill>
                <a:latin typeface="Symbol" panose="05050102010706020507" pitchFamily="18" charset="2"/>
              </a:rPr>
              <a:t>z</a:t>
            </a:r>
            <a:r>
              <a:rPr lang="nl-NL" sz="4000" baseline="-25000" dirty="0" smtClean="0">
                <a:solidFill>
                  <a:srgbClr val="0070C0"/>
                </a:solidFill>
              </a:rPr>
              <a:t>A4</a:t>
            </a:r>
            <a:r>
              <a:rPr lang="nl-NL" sz="4000" dirty="0" smtClean="0">
                <a:solidFill>
                  <a:srgbClr val="0070C0"/>
                </a:solidFill>
              </a:rPr>
              <a:t>)</a:t>
            </a:r>
            <a:endParaRPr lang="nl-NL" dirty="0">
              <a:solidFill>
                <a:srgbClr val="0070C0"/>
              </a:solidFill>
            </a:endParaRPr>
          </a:p>
        </p:txBody>
      </p:sp>
      <p:sp>
        <p:nvSpPr>
          <p:cNvPr id="6" name="Down Arrow 5"/>
          <p:cNvSpPr/>
          <p:nvPr/>
        </p:nvSpPr>
        <p:spPr>
          <a:xfrm>
            <a:off x="452688" y="4339933"/>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Down Arrow 7"/>
          <p:cNvSpPr/>
          <p:nvPr/>
        </p:nvSpPr>
        <p:spPr>
          <a:xfrm>
            <a:off x="1299270" y="387162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Down Arrow 8"/>
          <p:cNvSpPr/>
          <p:nvPr/>
        </p:nvSpPr>
        <p:spPr>
          <a:xfrm>
            <a:off x="2292259" y="3943557"/>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ight Arrow 2"/>
          <p:cNvSpPr/>
          <p:nvPr/>
        </p:nvSpPr>
        <p:spPr>
          <a:xfrm>
            <a:off x="2955454" y="4339933"/>
            <a:ext cx="360040" cy="145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3"/>
          <a:stretch>
            <a:fillRect/>
          </a:stretch>
        </p:blipFill>
        <p:spPr>
          <a:xfrm>
            <a:off x="467544" y="4345794"/>
            <a:ext cx="3524480" cy="2010556"/>
          </a:xfrm>
          <a:prstGeom prst="rect">
            <a:avLst/>
          </a:prstGeom>
        </p:spPr>
      </p:pic>
    </p:spTree>
    <p:extLst>
      <p:ext uri="{BB962C8B-B14F-4D97-AF65-F5344CB8AC3E}">
        <p14:creationId xmlns:p14="http://schemas.microsoft.com/office/powerpoint/2010/main" val="3047591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solidFill>
                  <a:schemeClr val="tx1"/>
                </a:solidFill>
              </a:rPr>
              <a:t>24</a:t>
            </a:fld>
            <a:endParaRPr lang="nl-NL">
              <a:solidFill>
                <a:schemeClr val="tx1"/>
              </a:solidFill>
            </a:endParaRPr>
          </a:p>
        </p:txBody>
      </p:sp>
      <p:sp>
        <p:nvSpPr>
          <p:cNvPr id="7" name="TextBox 6"/>
          <p:cNvSpPr txBox="1"/>
          <p:nvPr/>
        </p:nvSpPr>
        <p:spPr>
          <a:xfrm>
            <a:off x="395536" y="360521"/>
            <a:ext cx="7079182" cy="707886"/>
          </a:xfrm>
          <a:prstGeom prst="rect">
            <a:avLst/>
          </a:prstGeom>
          <a:noFill/>
        </p:spPr>
        <p:txBody>
          <a:bodyPr wrap="none" rtlCol="0">
            <a:spAutoFit/>
          </a:bodyPr>
          <a:lstStyle/>
          <a:p>
            <a:r>
              <a:rPr lang="nl-NL" sz="4000" dirty="0">
                <a:latin typeface="Symbol" panose="05050102010706020507" pitchFamily="18" charset="2"/>
              </a:rPr>
              <a:t>S</a:t>
            </a:r>
            <a:r>
              <a:rPr lang="nl-NL" sz="4000" baseline="-25000" dirty="0"/>
              <a:t>A</a:t>
            </a:r>
            <a:r>
              <a:rPr lang="nl-NL" sz="4000" dirty="0" smtClean="0"/>
              <a:t> = </a:t>
            </a:r>
            <a:r>
              <a:rPr lang="nl-NL" sz="4000" dirty="0" smtClean="0">
                <a:latin typeface="Symbol" panose="05050102010706020507" pitchFamily="18" charset="2"/>
              </a:rPr>
              <a:t>(</a:t>
            </a:r>
            <a:r>
              <a:rPr lang="nl-NL" sz="4000" smtClean="0">
                <a:latin typeface="Symbol" panose="05050102010706020507" pitchFamily="18" charset="2"/>
              </a:rPr>
              <a:t>I-B</a:t>
            </a:r>
            <a:r>
              <a:rPr lang="nl-NL" sz="4000" baseline="-25000"/>
              <a:t>A</a:t>
            </a:r>
            <a:r>
              <a:rPr lang="nl-NL" sz="4000" smtClean="0">
                <a:latin typeface="Symbol" panose="05050102010706020507" pitchFamily="18" charset="2"/>
              </a:rPr>
              <a:t>)</a:t>
            </a:r>
            <a:r>
              <a:rPr lang="nl-NL" sz="4000" baseline="30000">
                <a:latin typeface="Symbol" panose="05050102010706020507" pitchFamily="18" charset="2"/>
              </a:rPr>
              <a:t> -1</a:t>
            </a:r>
            <a:r>
              <a:rPr lang="nl-NL" sz="4000" smtClean="0">
                <a:latin typeface="Symbol" panose="05050102010706020507" pitchFamily="18" charset="2"/>
              </a:rPr>
              <a:t> </a:t>
            </a:r>
            <a:r>
              <a:rPr lang="nl-NL" sz="4000" dirty="0" smtClean="0">
                <a:latin typeface="Symbol" panose="05050102010706020507" pitchFamily="18" charset="2"/>
              </a:rPr>
              <a:t>Y</a:t>
            </a:r>
            <a:r>
              <a:rPr lang="nl-NL" sz="4000" baseline="-25000" dirty="0" smtClean="0"/>
              <a:t>A</a:t>
            </a:r>
            <a:r>
              <a:rPr lang="nl-NL" sz="4000" dirty="0">
                <a:latin typeface="Symbol" panose="05050102010706020507" pitchFamily="18" charset="2"/>
              </a:rPr>
              <a:t> (</a:t>
            </a:r>
            <a:r>
              <a:rPr lang="nl-NL" sz="4000" dirty="0" smtClean="0">
                <a:latin typeface="Symbol" panose="05050102010706020507" pitchFamily="18" charset="2"/>
              </a:rPr>
              <a:t>I-B</a:t>
            </a:r>
            <a:r>
              <a:rPr lang="nl-NL" sz="4000" baseline="-25000" dirty="0"/>
              <a:t>A</a:t>
            </a:r>
            <a:r>
              <a:rPr lang="nl-NL" sz="4000" smtClean="0">
                <a:latin typeface="Symbol" panose="05050102010706020507" pitchFamily="18" charset="2"/>
              </a:rPr>
              <a:t>)</a:t>
            </a:r>
            <a:r>
              <a:rPr lang="nl-NL" sz="4000" baseline="-25000" smtClean="0"/>
              <a:t> </a:t>
            </a:r>
            <a:r>
              <a:rPr lang="nl-NL" sz="4000" baseline="30000">
                <a:latin typeface="Symbol" panose="05050102010706020507" pitchFamily="18" charset="2"/>
              </a:rPr>
              <a:t>-</a:t>
            </a:r>
            <a:r>
              <a:rPr lang="nl-NL" sz="4000" baseline="30000" smtClean="0">
                <a:latin typeface="Symbol" panose="05050102010706020507" pitchFamily="18" charset="2"/>
              </a:rPr>
              <a:t>1t</a:t>
            </a:r>
            <a:r>
              <a:rPr lang="nl-NL" sz="4000" smtClean="0">
                <a:latin typeface="Symbol" panose="05050102010706020507" pitchFamily="18" charset="2"/>
              </a:rPr>
              <a:t> </a:t>
            </a:r>
            <a:r>
              <a:rPr lang="nl-NL" sz="4000" dirty="0" smtClean="0">
                <a:latin typeface="Symbol" panose="05050102010706020507" pitchFamily="18" charset="2"/>
              </a:rPr>
              <a:t>+ </a:t>
            </a:r>
            <a:r>
              <a:rPr lang="nl-NL" sz="4000" dirty="0" smtClean="0">
                <a:solidFill>
                  <a:srgbClr val="0070C0"/>
                </a:solidFill>
                <a:latin typeface="Symbol" panose="05050102010706020507" pitchFamily="18" charset="2"/>
              </a:rPr>
              <a:t>Q</a:t>
            </a:r>
            <a:r>
              <a:rPr lang="nl-NL" sz="4000" baseline="-25000" dirty="0">
                <a:solidFill>
                  <a:srgbClr val="0070C0"/>
                </a:solidFill>
              </a:rPr>
              <a:t>A</a:t>
            </a:r>
            <a:r>
              <a:rPr lang="nl-NL" sz="4000" dirty="0" smtClean="0"/>
              <a:t>  </a:t>
            </a:r>
            <a:endParaRPr lang="nl-NL" sz="4000" baseline="-25000" dirty="0" smtClean="0"/>
          </a:p>
        </p:txBody>
      </p:sp>
      <p:sp>
        <p:nvSpPr>
          <p:cNvPr id="4" name="TextBox 3"/>
          <p:cNvSpPr txBox="1"/>
          <p:nvPr/>
        </p:nvSpPr>
        <p:spPr>
          <a:xfrm>
            <a:off x="259055" y="1343968"/>
            <a:ext cx="8027069" cy="2554545"/>
          </a:xfrm>
          <a:prstGeom prst="rect">
            <a:avLst/>
          </a:prstGeom>
          <a:noFill/>
        </p:spPr>
        <p:txBody>
          <a:bodyPr wrap="none" rtlCol="0">
            <a:spAutoFit/>
          </a:bodyPr>
          <a:lstStyle/>
          <a:p>
            <a:r>
              <a:rPr lang="nl-NL" sz="4000" dirty="0" smtClean="0">
                <a:solidFill>
                  <a:srgbClr val="0070C0"/>
                </a:solidFill>
                <a:latin typeface="Symbol" panose="05050102010706020507" pitchFamily="18" charset="2"/>
              </a:rPr>
              <a:t>Q</a:t>
            </a:r>
            <a:r>
              <a:rPr lang="nl-NL" sz="4000" baseline="-25000" dirty="0" smtClean="0">
                <a:solidFill>
                  <a:srgbClr val="0070C0"/>
                </a:solidFill>
              </a:rPr>
              <a:t>A</a:t>
            </a:r>
            <a:r>
              <a:rPr lang="nl-NL" sz="4000" dirty="0" smtClean="0"/>
              <a:t> = 	</a:t>
            </a:r>
            <a:r>
              <a:rPr lang="nl-NL" sz="4000" dirty="0" smtClean="0">
                <a:solidFill>
                  <a:srgbClr val="0070C0"/>
                </a:solidFill>
              </a:rPr>
              <a:t>var(a</a:t>
            </a:r>
            <a:r>
              <a:rPr lang="nl-NL" sz="4000" baseline="-25000" dirty="0" smtClean="0">
                <a:solidFill>
                  <a:srgbClr val="0070C0"/>
                </a:solidFill>
              </a:rPr>
              <a:t>1</a:t>
            </a:r>
            <a:r>
              <a:rPr lang="nl-NL" sz="4000" dirty="0" smtClean="0">
                <a:solidFill>
                  <a:srgbClr val="0070C0"/>
                </a:solidFill>
              </a:rPr>
              <a:t>)</a:t>
            </a:r>
            <a:r>
              <a:rPr lang="nl-NL" sz="4000" dirty="0" smtClean="0"/>
              <a:t>	0		0	0</a:t>
            </a:r>
          </a:p>
          <a:p>
            <a:r>
              <a:rPr lang="nl-NL" sz="4000" dirty="0"/>
              <a:t>	</a:t>
            </a:r>
            <a:r>
              <a:rPr lang="nl-NL" sz="4000" dirty="0" smtClean="0"/>
              <a:t>		0	</a:t>
            </a:r>
            <a:r>
              <a:rPr lang="nl-NL" sz="4000" dirty="0" smtClean="0">
                <a:solidFill>
                  <a:srgbClr val="0070C0"/>
                </a:solidFill>
              </a:rPr>
              <a:t>var(a</a:t>
            </a:r>
            <a:r>
              <a:rPr lang="nl-NL" sz="4000" baseline="-25000" dirty="0" smtClean="0">
                <a:solidFill>
                  <a:srgbClr val="0070C0"/>
                </a:solidFill>
              </a:rPr>
              <a:t>2</a:t>
            </a:r>
            <a:r>
              <a:rPr lang="nl-NL" sz="4000" dirty="0" smtClean="0">
                <a:solidFill>
                  <a:srgbClr val="0070C0"/>
                </a:solidFill>
              </a:rPr>
              <a:t>)</a:t>
            </a:r>
            <a:r>
              <a:rPr lang="nl-NL" sz="4000" dirty="0" smtClean="0"/>
              <a:t>	0	0</a:t>
            </a:r>
            <a:br>
              <a:rPr lang="nl-NL" sz="4000" dirty="0" smtClean="0"/>
            </a:br>
            <a:r>
              <a:rPr lang="nl-NL" sz="4000" dirty="0" smtClean="0"/>
              <a:t>			0	0	</a:t>
            </a:r>
            <a:r>
              <a:rPr lang="nl-NL" sz="4000" dirty="0"/>
              <a:t> </a:t>
            </a:r>
            <a:r>
              <a:rPr lang="nl-NL" sz="4000" dirty="0" smtClean="0">
                <a:solidFill>
                  <a:srgbClr val="0070C0"/>
                </a:solidFill>
              </a:rPr>
              <a:t>var(a</a:t>
            </a:r>
            <a:r>
              <a:rPr lang="nl-NL" sz="4000" baseline="-25000" dirty="0" smtClean="0">
                <a:solidFill>
                  <a:srgbClr val="0070C0"/>
                </a:solidFill>
              </a:rPr>
              <a:t>3</a:t>
            </a:r>
            <a:r>
              <a:rPr lang="nl-NL" sz="4000" dirty="0" smtClean="0">
                <a:solidFill>
                  <a:srgbClr val="0070C0"/>
                </a:solidFill>
              </a:rPr>
              <a:t>)</a:t>
            </a:r>
            <a:r>
              <a:rPr lang="nl-NL" sz="4000" dirty="0" smtClean="0"/>
              <a:t>	0</a:t>
            </a:r>
          </a:p>
          <a:p>
            <a:r>
              <a:rPr lang="nl-NL" sz="4000" dirty="0"/>
              <a:t>	</a:t>
            </a:r>
            <a:r>
              <a:rPr lang="nl-NL" sz="4000" dirty="0" smtClean="0"/>
              <a:t>		0	0		0	</a:t>
            </a:r>
            <a:r>
              <a:rPr lang="nl-NL" sz="4000" dirty="0" smtClean="0">
                <a:solidFill>
                  <a:srgbClr val="0070C0"/>
                </a:solidFill>
              </a:rPr>
              <a:t>var(a</a:t>
            </a:r>
            <a:r>
              <a:rPr lang="nl-NL" sz="4000" baseline="-25000" dirty="0" smtClean="0">
                <a:solidFill>
                  <a:srgbClr val="0070C0"/>
                </a:solidFill>
              </a:rPr>
              <a:t>4</a:t>
            </a:r>
            <a:r>
              <a:rPr lang="nl-NL" sz="4000" dirty="0" smtClean="0">
                <a:solidFill>
                  <a:srgbClr val="0070C0"/>
                </a:solidFill>
              </a:rPr>
              <a:t>)</a:t>
            </a:r>
            <a:endParaRPr lang="nl-NL" dirty="0">
              <a:solidFill>
                <a:srgbClr val="0070C0"/>
              </a:solidFill>
            </a:endParaRPr>
          </a:p>
        </p:txBody>
      </p:sp>
      <p:sp>
        <p:nvSpPr>
          <p:cNvPr id="3" name="Right Arrow 2"/>
          <p:cNvSpPr/>
          <p:nvPr/>
        </p:nvSpPr>
        <p:spPr>
          <a:xfrm>
            <a:off x="114772" y="5917938"/>
            <a:ext cx="288032"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ight Arrow 7"/>
          <p:cNvSpPr/>
          <p:nvPr/>
        </p:nvSpPr>
        <p:spPr>
          <a:xfrm>
            <a:off x="1194892" y="5917938"/>
            <a:ext cx="288032"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ight Arrow 8"/>
          <p:cNvSpPr/>
          <p:nvPr/>
        </p:nvSpPr>
        <p:spPr>
          <a:xfrm>
            <a:off x="2275012" y="5917938"/>
            <a:ext cx="288032"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ight Arrow 9"/>
          <p:cNvSpPr/>
          <p:nvPr/>
        </p:nvSpPr>
        <p:spPr>
          <a:xfrm>
            <a:off x="3355132" y="5917938"/>
            <a:ext cx="288032"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3"/>
          <a:stretch>
            <a:fillRect/>
          </a:stretch>
        </p:blipFill>
        <p:spPr>
          <a:xfrm>
            <a:off x="683568" y="4365104"/>
            <a:ext cx="3182888" cy="1815693"/>
          </a:xfrm>
          <a:prstGeom prst="rect">
            <a:avLst/>
          </a:prstGeom>
        </p:spPr>
      </p:pic>
      <p:sp>
        <p:nvSpPr>
          <p:cNvPr id="12" name="TextBox 11"/>
          <p:cNvSpPr txBox="1"/>
          <p:nvPr/>
        </p:nvSpPr>
        <p:spPr>
          <a:xfrm>
            <a:off x="5580112" y="4365104"/>
            <a:ext cx="2578655" cy="1384995"/>
          </a:xfrm>
          <a:prstGeom prst="rect">
            <a:avLst/>
          </a:prstGeom>
          <a:noFill/>
        </p:spPr>
        <p:txBody>
          <a:bodyPr wrap="none" rtlCol="0">
            <a:spAutoFit/>
          </a:bodyPr>
          <a:lstStyle/>
          <a:p>
            <a:r>
              <a:rPr lang="nl-NL" sz="2800" smtClean="0"/>
              <a:t>required:</a:t>
            </a:r>
          </a:p>
          <a:p>
            <a:r>
              <a:rPr lang="nl-NL" sz="2800" smtClean="0"/>
              <a:t>var(a1) = var(a2)</a:t>
            </a:r>
          </a:p>
          <a:p>
            <a:r>
              <a:rPr lang="nl-NL" sz="2800" smtClean="0"/>
              <a:t>var(a3) = var(a4)</a:t>
            </a:r>
            <a:endParaRPr lang="nl-NL" sz="2800"/>
          </a:p>
        </p:txBody>
      </p:sp>
    </p:spTree>
    <p:extLst>
      <p:ext uri="{BB962C8B-B14F-4D97-AF65-F5344CB8AC3E}">
        <p14:creationId xmlns:p14="http://schemas.microsoft.com/office/powerpoint/2010/main" val="2797475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200089" y="6244893"/>
            <a:ext cx="2839822" cy="588038"/>
          </a:xfrm>
        </p:spPr>
        <p:txBody>
          <a:bodyPr/>
          <a:lstStyle/>
          <a:p>
            <a:fld id="{A9096D49-DAE3-40DE-93E0-41688E0A5016}" type="slidenum">
              <a:rPr lang="nl-NL" smtClean="0"/>
              <a:t>25</a:t>
            </a:fld>
            <a:endParaRPr lang="nl-NL"/>
          </a:p>
        </p:txBody>
      </p:sp>
      <p:sp>
        <p:nvSpPr>
          <p:cNvPr id="4" name="TextBox 3"/>
          <p:cNvSpPr txBox="1"/>
          <p:nvPr/>
        </p:nvSpPr>
        <p:spPr>
          <a:xfrm>
            <a:off x="2411036" y="5060771"/>
            <a:ext cx="4632166" cy="1077218"/>
          </a:xfrm>
          <a:prstGeom prst="rect">
            <a:avLst/>
          </a:prstGeom>
          <a:noFill/>
        </p:spPr>
        <p:txBody>
          <a:bodyPr wrap="none" rtlCol="0">
            <a:spAutoFit/>
          </a:bodyPr>
          <a:lstStyle/>
          <a:p>
            <a:r>
              <a:rPr lang="nl-NL" sz="3200" dirty="0" smtClean="0"/>
              <a:t>The </a:t>
            </a:r>
            <a:r>
              <a:rPr lang="nl-NL" sz="3200" smtClean="0"/>
              <a:t>genetic A simplex</a:t>
            </a:r>
            <a:r>
              <a:rPr lang="nl-NL" sz="3200"/>
              <a:t> </a:t>
            </a:r>
            <a:r>
              <a:rPr lang="nl-NL" sz="3200" smtClean="0"/>
              <a:t>.....</a:t>
            </a:r>
          </a:p>
          <a:p>
            <a:r>
              <a:rPr lang="nl-NL" sz="3200" smtClean="0"/>
              <a:t>.... same applies to C and E</a:t>
            </a:r>
            <a:endParaRPr lang="nl-NL" sz="3200"/>
          </a:p>
        </p:txBody>
      </p:sp>
      <p:pic>
        <p:nvPicPr>
          <p:cNvPr id="5" name="Picture 4"/>
          <p:cNvPicPr>
            <a:picLocks noChangeAspect="1"/>
          </p:cNvPicPr>
          <p:nvPr/>
        </p:nvPicPr>
        <p:blipFill>
          <a:blip r:embed="rId2"/>
          <a:stretch>
            <a:fillRect/>
          </a:stretch>
        </p:blipFill>
        <p:spPr>
          <a:xfrm>
            <a:off x="1043608" y="260648"/>
            <a:ext cx="7351869" cy="4312232"/>
          </a:xfrm>
          <a:prstGeom prst="rect">
            <a:avLst/>
          </a:prstGeom>
        </p:spPr>
      </p:pic>
    </p:spTree>
    <p:extLst>
      <p:ext uri="{BB962C8B-B14F-4D97-AF65-F5344CB8AC3E}">
        <p14:creationId xmlns:p14="http://schemas.microsoft.com/office/powerpoint/2010/main" val="380521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96D49-DAE3-40DE-93E0-41688E0A5016}" type="slidenum">
              <a:rPr lang="nl-NL" smtClean="0"/>
              <a:t>26</a:t>
            </a:fld>
            <a:endParaRPr lang="nl-NL"/>
          </a:p>
        </p:txBody>
      </p:sp>
      <p:pic>
        <p:nvPicPr>
          <p:cNvPr id="4" name="Picture 3"/>
          <p:cNvPicPr>
            <a:picLocks noChangeAspect="1"/>
          </p:cNvPicPr>
          <p:nvPr/>
        </p:nvPicPr>
        <p:blipFill>
          <a:blip r:embed="rId2"/>
          <a:stretch>
            <a:fillRect/>
          </a:stretch>
        </p:blipFill>
        <p:spPr>
          <a:xfrm>
            <a:off x="179512" y="237343"/>
            <a:ext cx="8856984" cy="5871761"/>
          </a:xfrm>
          <a:prstGeom prst="rect">
            <a:avLst/>
          </a:prstGeom>
        </p:spPr>
      </p:pic>
    </p:spTree>
    <p:extLst>
      <p:ext uri="{BB962C8B-B14F-4D97-AF65-F5344CB8AC3E}">
        <p14:creationId xmlns:p14="http://schemas.microsoft.com/office/powerpoint/2010/main" val="1982112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96D49-DAE3-40DE-93E0-41688E0A5016}" type="slidenum">
              <a:rPr lang="nl-NL" smtClean="0"/>
              <a:t>27</a:t>
            </a:fld>
            <a:endParaRPr lang="nl-NL"/>
          </a:p>
        </p:txBody>
      </p:sp>
      <p:pic>
        <p:nvPicPr>
          <p:cNvPr id="4" name="Picture 3"/>
          <p:cNvPicPr>
            <a:picLocks noChangeAspect="1"/>
          </p:cNvPicPr>
          <p:nvPr/>
        </p:nvPicPr>
        <p:blipFill>
          <a:blip r:embed="rId2"/>
          <a:stretch>
            <a:fillRect/>
          </a:stretch>
        </p:blipFill>
        <p:spPr>
          <a:xfrm>
            <a:off x="611560" y="476672"/>
            <a:ext cx="5581625" cy="5216078"/>
          </a:xfrm>
          <a:prstGeom prst="rect">
            <a:avLst/>
          </a:prstGeom>
        </p:spPr>
      </p:pic>
      <p:sp>
        <p:nvSpPr>
          <p:cNvPr id="5" name="TextBox 4"/>
          <p:cNvSpPr txBox="1"/>
          <p:nvPr/>
        </p:nvSpPr>
        <p:spPr>
          <a:xfrm>
            <a:off x="6179840" y="400479"/>
            <a:ext cx="1440160" cy="1200329"/>
          </a:xfrm>
          <a:prstGeom prst="rect">
            <a:avLst/>
          </a:prstGeom>
          <a:noFill/>
        </p:spPr>
        <p:txBody>
          <a:bodyPr wrap="square" rtlCol="0">
            <a:spAutoFit/>
          </a:bodyPr>
          <a:lstStyle/>
          <a:p>
            <a:r>
              <a:rPr lang="nl-NL" sz="2400" dirty="0" smtClean="0"/>
              <a:t>Occasion specific effects</a:t>
            </a:r>
            <a:endParaRPr lang="nl-NL" sz="2400" dirty="0"/>
          </a:p>
        </p:txBody>
      </p:sp>
      <p:sp>
        <p:nvSpPr>
          <p:cNvPr id="6" name="TextBox 5"/>
          <p:cNvSpPr txBox="1"/>
          <p:nvPr/>
        </p:nvSpPr>
        <p:spPr>
          <a:xfrm>
            <a:off x="6108145" y="2015250"/>
            <a:ext cx="2578655" cy="4401205"/>
          </a:xfrm>
          <a:prstGeom prst="rect">
            <a:avLst/>
          </a:prstGeom>
          <a:noFill/>
        </p:spPr>
        <p:txBody>
          <a:bodyPr wrap="none" rtlCol="0">
            <a:spAutoFit/>
          </a:bodyPr>
          <a:lstStyle/>
          <a:p>
            <a:r>
              <a:rPr lang="nl-NL" sz="2800" smtClean="0"/>
              <a:t>required:</a:t>
            </a:r>
          </a:p>
          <a:p>
            <a:r>
              <a:rPr lang="nl-NL" sz="2800" smtClean="0"/>
              <a:t>var(a1) = var(a2)</a:t>
            </a:r>
          </a:p>
          <a:p>
            <a:r>
              <a:rPr lang="nl-NL" sz="2800" smtClean="0"/>
              <a:t>var(a3) = var(a4)</a:t>
            </a:r>
          </a:p>
          <a:p>
            <a:endParaRPr lang="nl-NL" sz="2800"/>
          </a:p>
          <a:p>
            <a:r>
              <a:rPr lang="nl-NL" sz="2800" smtClean="0"/>
              <a:t>var(e1</a:t>
            </a:r>
            <a:r>
              <a:rPr lang="nl-NL" sz="2800"/>
              <a:t>) = </a:t>
            </a:r>
            <a:r>
              <a:rPr lang="nl-NL" sz="2800" smtClean="0"/>
              <a:t>var(e2</a:t>
            </a:r>
            <a:r>
              <a:rPr lang="nl-NL" sz="2800"/>
              <a:t>)</a:t>
            </a:r>
          </a:p>
          <a:p>
            <a:r>
              <a:rPr lang="nl-NL" sz="2800" smtClean="0"/>
              <a:t>var(e3</a:t>
            </a:r>
            <a:r>
              <a:rPr lang="nl-NL" sz="2800"/>
              <a:t>) = </a:t>
            </a:r>
            <a:r>
              <a:rPr lang="nl-NL" sz="2800" smtClean="0"/>
              <a:t>var(e4</a:t>
            </a:r>
            <a:r>
              <a:rPr lang="nl-NL" sz="2800"/>
              <a:t>)</a:t>
            </a:r>
          </a:p>
          <a:p>
            <a:endParaRPr lang="nl-NL" sz="2800" smtClean="0"/>
          </a:p>
          <a:p>
            <a:r>
              <a:rPr lang="nl-NL" sz="2800" smtClean="0"/>
              <a:t>var(c1</a:t>
            </a:r>
            <a:r>
              <a:rPr lang="nl-NL" sz="2800"/>
              <a:t>) = </a:t>
            </a:r>
            <a:r>
              <a:rPr lang="nl-NL" sz="2800" smtClean="0"/>
              <a:t>var(c2</a:t>
            </a:r>
            <a:r>
              <a:rPr lang="nl-NL" sz="2800"/>
              <a:t>)</a:t>
            </a:r>
          </a:p>
          <a:p>
            <a:r>
              <a:rPr lang="nl-NL" sz="2800" smtClean="0"/>
              <a:t>var(c3</a:t>
            </a:r>
            <a:r>
              <a:rPr lang="nl-NL" sz="2800"/>
              <a:t>) = </a:t>
            </a:r>
            <a:r>
              <a:rPr lang="nl-NL" sz="2800" smtClean="0"/>
              <a:t>var(c4</a:t>
            </a:r>
            <a:r>
              <a:rPr lang="nl-NL" sz="2800"/>
              <a:t>)</a:t>
            </a:r>
          </a:p>
          <a:p>
            <a:endParaRPr lang="nl-NL" sz="2800"/>
          </a:p>
        </p:txBody>
      </p:sp>
    </p:spTree>
    <p:extLst>
      <p:ext uri="{BB962C8B-B14F-4D97-AF65-F5344CB8AC3E}">
        <p14:creationId xmlns:p14="http://schemas.microsoft.com/office/powerpoint/2010/main" val="16843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28</a:t>
            </a:fld>
            <a:endParaRPr lang="nl-NL"/>
          </a:p>
        </p:txBody>
      </p:sp>
      <p:sp>
        <p:nvSpPr>
          <p:cNvPr id="3" name="TextBox 2"/>
          <p:cNvSpPr txBox="1"/>
          <p:nvPr/>
        </p:nvSpPr>
        <p:spPr>
          <a:xfrm>
            <a:off x="251520" y="404664"/>
            <a:ext cx="8784976" cy="3970318"/>
          </a:xfrm>
          <a:prstGeom prst="rect">
            <a:avLst/>
          </a:prstGeom>
          <a:noFill/>
        </p:spPr>
        <p:txBody>
          <a:bodyPr wrap="square" rtlCol="0">
            <a:spAutoFit/>
          </a:bodyPr>
          <a:lstStyle/>
          <a:p>
            <a:r>
              <a:rPr lang="nl-NL" sz="2800" dirty="0" smtClean="0"/>
              <a:t>Question: h</a:t>
            </a:r>
            <a:r>
              <a:rPr lang="nl-NL" sz="2800" baseline="30000" dirty="0" smtClean="0"/>
              <a:t>2</a:t>
            </a:r>
            <a:r>
              <a:rPr lang="nl-NL" sz="2800" dirty="0" smtClean="0"/>
              <a:t>, c</a:t>
            </a:r>
            <a:r>
              <a:rPr lang="nl-NL" sz="2800" baseline="30000" dirty="0" smtClean="0"/>
              <a:t>2</a:t>
            </a:r>
            <a:r>
              <a:rPr lang="nl-NL" sz="2800" dirty="0" smtClean="0"/>
              <a:t>, and e</a:t>
            </a:r>
            <a:r>
              <a:rPr lang="nl-NL" sz="2800" baseline="30000" dirty="0" smtClean="0"/>
              <a:t>2</a:t>
            </a:r>
            <a:r>
              <a:rPr lang="nl-NL" sz="2800" dirty="0" smtClean="0"/>
              <a:t> at each time point?</a:t>
            </a:r>
            <a:r>
              <a:rPr lang="nl-NL" sz="2800" dirty="0"/>
              <a:t> </a:t>
            </a:r>
            <a:endParaRPr lang="nl-NL" sz="2800" dirty="0" smtClean="0"/>
          </a:p>
          <a:p>
            <a:r>
              <a:rPr lang="nl-NL" sz="2800" smtClean="0"/>
              <a:t>var(y</a:t>
            </a:r>
            <a:r>
              <a:rPr lang="nl-NL" sz="2800" baseline="-25000" smtClean="0"/>
              <a:t>t</a:t>
            </a:r>
            <a:r>
              <a:rPr lang="nl-NL" sz="2800" dirty="0" smtClean="0"/>
              <a:t>) </a:t>
            </a:r>
            <a:r>
              <a:rPr lang="nl-NL" sz="2800" smtClean="0"/>
              <a:t>=  </a:t>
            </a:r>
          </a:p>
          <a:p>
            <a:r>
              <a:rPr lang="nl-NL" sz="2800" smtClean="0"/>
              <a:t>{</a:t>
            </a:r>
            <a:r>
              <a:rPr lang="nl-NL" sz="2800" dirty="0"/>
              <a:t>var(A</a:t>
            </a:r>
            <a:r>
              <a:rPr lang="nl-NL" sz="2800" baseline="-25000" dirty="0"/>
              <a:t>t</a:t>
            </a:r>
            <a:r>
              <a:rPr lang="nl-NL" sz="2800" dirty="0"/>
              <a:t>) + var(a</a:t>
            </a:r>
            <a:r>
              <a:rPr lang="nl-NL" sz="2800" baseline="-25000" dirty="0"/>
              <a:t>t</a:t>
            </a:r>
            <a:r>
              <a:rPr lang="nl-NL" sz="2800" dirty="0"/>
              <a:t>)} </a:t>
            </a:r>
            <a:r>
              <a:rPr lang="nl-NL" sz="2800" smtClean="0"/>
              <a:t>+ </a:t>
            </a:r>
          </a:p>
          <a:p>
            <a:r>
              <a:rPr lang="nl-NL" sz="2800" smtClean="0"/>
              <a:t>{</a:t>
            </a:r>
            <a:r>
              <a:rPr lang="nl-NL" sz="2800" dirty="0"/>
              <a:t>var(C</a:t>
            </a:r>
            <a:r>
              <a:rPr lang="nl-NL" sz="2800" baseline="-25000" dirty="0"/>
              <a:t>t</a:t>
            </a:r>
            <a:r>
              <a:rPr lang="nl-NL" sz="2800" dirty="0"/>
              <a:t>) + var(c</a:t>
            </a:r>
            <a:r>
              <a:rPr lang="nl-NL" sz="2800" baseline="-25000" dirty="0"/>
              <a:t>t</a:t>
            </a:r>
            <a:r>
              <a:rPr lang="nl-NL" sz="2800" dirty="0" smtClean="0"/>
              <a:t>)}</a:t>
            </a:r>
            <a:r>
              <a:rPr lang="nl-NL" sz="2800" dirty="0"/>
              <a:t> </a:t>
            </a:r>
            <a:r>
              <a:rPr lang="nl-NL" sz="2800" smtClean="0"/>
              <a:t>+ </a:t>
            </a:r>
          </a:p>
          <a:p>
            <a:r>
              <a:rPr lang="nl-NL" sz="2800" smtClean="0"/>
              <a:t>{</a:t>
            </a:r>
            <a:r>
              <a:rPr lang="nl-NL" sz="2800" dirty="0"/>
              <a:t>var(E</a:t>
            </a:r>
            <a:r>
              <a:rPr lang="nl-NL" sz="2800" baseline="-25000" dirty="0"/>
              <a:t>t</a:t>
            </a:r>
            <a:r>
              <a:rPr lang="nl-NL" sz="2800" dirty="0"/>
              <a:t>) + var(e</a:t>
            </a:r>
            <a:r>
              <a:rPr lang="nl-NL" sz="2800" baseline="-25000" dirty="0"/>
              <a:t>t</a:t>
            </a:r>
            <a:r>
              <a:rPr lang="nl-NL" sz="2800" dirty="0" smtClean="0"/>
              <a:t>)}</a:t>
            </a:r>
          </a:p>
          <a:p>
            <a:endParaRPr lang="nl-NL" sz="2800" dirty="0"/>
          </a:p>
          <a:p>
            <a:r>
              <a:rPr lang="nl-NL" sz="2800" dirty="0" smtClean="0"/>
              <a:t>h</a:t>
            </a:r>
            <a:r>
              <a:rPr lang="nl-NL" sz="2800" baseline="30000" dirty="0" smtClean="0"/>
              <a:t>2</a:t>
            </a:r>
            <a:r>
              <a:rPr lang="nl-NL" sz="2800" dirty="0" smtClean="0"/>
              <a:t>= {var(A</a:t>
            </a:r>
            <a:r>
              <a:rPr lang="nl-NL" sz="2800" baseline="-25000" dirty="0" smtClean="0"/>
              <a:t>t</a:t>
            </a:r>
            <a:r>
              <a:rPr lang="nl-NL" sz="2800" dirty="0" smtClean="0"/>
              <a:t>) </a:t>
            </a:r>
            <a:r>
              <a:rPr lang="nl-NL" sz="2800" dirty="0"/>
              <a:t>+ </a:t>
            </a:r>
            <a:r>
              <a:rPr lang="nl-NL" sz="2800" dirty="0" smtClean="0"/>
              <a:t>var(a</a:t>
            </a:r>
            <a:r>
              <a:rPr lang="nl-NL" sz="2800" baseline="-25000" dirty="0" smtClean="0"/>
              <a:t>t</a:t>
            </a:r>
            <a:r>
              <a:rPr lang="nl-NL" sz="2800" dirty="0" smtClean="0"/>
              <a:t>)} / var(y</a:t>
            </a:r>
            <a:r>
              <a:rPr lang="nl-NL" sz="2800" baseline="-25000" dirty="0" smtClean="0"/>
              <a:t>t</a:t>
            </a:r>
            <a:r>
              <a:rPr lang="nl-NL" sz="2800" dirty="0" smtClean="0"/>
              <a:t>)</a:t>
            </a:r>
            <a:endParaRPr lang="nl-NL" sz="2800" dirty="0"/>
          </a:p>
          <a:p>
            <a:r>
              <a:rPr lang="nl-NL" sz="2800" dirty="0" smtClean="0"/>
              <a:t>c</a:t>
            </a:r>
            <a:r>
              <a:rPr lang="nl-NL" sz="2800" baseline="30000" dirty="0" smtClean="0"/>
              <a:t>2</a:t>
            </a:r>
            <a:r>
              <a:rPr lang="nl-NL" sz="2800" dirty="0"/>
              <a:t>= {</a:t>
            </a:r>
            <a:r>
              <a:rPr lang="nl-NL" sz="2800" dirty="0" smtClean="0"/>
              <a:t>var(C</a:t>
            </a:r>
            <a:r>
              <a:rPr lang="nl-NL" sz="2800" baseline="-25000" dirty="0" smtClean="0"/>
              <a:t>t</a:t>
            </a:r>
            <a:r>
              <a:rPr lang="nl-NL" sz="2800" dirty="0"/>
              <a:t>) + </a:t>
            </a:r>
            <a:r>
              <a:rPr lang="nl-NL" sz="2800" dirty="0" smtClean="0"/>
              <a:t>var(c</a:t>
            </a:r>
            <a:r>
              <a:rPr lang="nl-NL" sz="2800" baseline="-25000" dirty="0" smtClean="0"/>
              <a:t>t</a:t>
            </a:r>
            <a:r>
              <a:rPr lang="nl-NL" sz="2800" dirty="0"/>
              <a:t>)} / var(y</a:t>
            </a:r>
            <a:r>
              <a:rPr lang="nl-NL" sz="2800" baseline="-25000" dirty="0"/>
              <a:t>t</a:t>
            </a:r>
            <a:r>
              <a:rPr lang="nl-NL" sz="2800" dirty="0"/>
              <a:t>)</a:t>
            </a:r>
          </a:p>
          <a:p>
            <a:r>
              <a:rPr lang="nl-NL" sz="2800" dirty="0" smtClean="0"/>
              <a:t>e</a:t>
            </a:r>
            <a:r>
              <a:rPr lang="nl-NL" sz="2800" baseline="30000" dirty="0" smtClean="0"/>
              <a:t>2</a:t>
            </a:r>
            <a:r>
              <a:rPr lang="nl-NL" sz="2800" dirty="0" smtClean="0"/>
              <a:t>= {var(E</a:t>
            </a:r>
            <a:r>
              <a:rPr lang="nl-NL" sz="2800" baseline="-25000" dirty="0" smtClean="0"/>
              <a:t>t</a:t>
            </a:r>
            <a:r>
              <a:rPr lang="nl-NL" sz="2800" dirty="0" smtClean="0"/>
              <a:t>) + var(e</a:t>
            </a:r>
            <a:r>
              <a:rPr lang="nl-NL" sz="2800" baseline="-25000" dirty="0" smtClean="0"/>
              <a:t>t</a:t>
            </a:r>
            <a:r>
              <a:rPr lang="nl-NL" sz="2800" dirty="0" smtClean="0"/>
              <a:t>)} / var(y</a:t>
            </a:r>
            <a:r>
              <a:rPr lang="nl-NL" sz="2800" baseline="-25000" dirty="0" smtClean="0"/>
              <a:t>t</a:t>
            </a:r>
            <a:r>
              <a:rPr lang="nl-NL" sz="2800" dirty="0" smtClean="0"/>
              <a:t>)</a:t>
            </a:r>
          </a:p>
        </p:txBody>
      </p:sp>
      <p:pic>
        <p:nvPicPr>
          <p:cNvPr id="10" name="Picture 9"/>
          <p:cNvPicPr>
            <a:picLocks noChangeAspect="1"/>
          </p:cNvPicPr>
          <p:nvPr/>
        </p:nvPicPr>
        <p:blipFill>
          <a:blip r:embed="rId2"/>
          <a:stretch>
            <a:fillRect/>
          </a:stretch>
        </p:blipFill>
        <p:spPr>
          <a:xfrm>
            <a:off x="4788024" y="1430037"/>
            <a:ext cx="4237959" cy="4948334"/>
          </a:xfrm>
          <a:prstGeom prst="rect">
            <a:avLst/>
          </a:prstGeom>
        </p:spPr>
      </p:pic>
    </p:spTree>
    <p:extLst>
      <p:ext uri="{BB962C8B-B14F-4D97-AF65-F5344CB8AC3E}">
        <p14:creationId xmlns:p14="http://schemas.microsoft.com/office/powerpoint/2010/main" val="3263029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29</a:t>
            </a:fld>
            <a:endParaRPr lang="nl-NL"/>
          </a:p>
        </p:txBody>
      </p:sp>
      <p:sp>
        <p:nvSpPr>
          <p:cNvPr id="33" name="Rectangle 32"/>
          <p:cNvSpPr/>
          <p:nvPr/>
        </p:nvSpPr>
        <p:spPr>
          <a:xfrm>
            <a:off x="683568" y="539161"/>
            <a:ext cx="7563674" cy="2062103"/>
          </a:xfrm>
          <a:prstGeom prst="rect">
            <a:avLst/>
          </a:prstGeom>
        </p:spPr>
        <p:txBody>
          <a:bodyPr wrap="none">
            <a:spAutoFit/>
          </a:bodyPr>
          <a:lstStyle/>
          <a:p>
            <a:r>
              <a:rPr lang="nl-NL" sz="3200" smtClean="0"/>
              <a:t>Q: contributions </a:t>
            </a:r>
            <a:r>
              <a:rPr lang="nl-NL" sz="3200"/>
              <a:t>to </a:t>
            </a:r>
            <a:r>
              <a:rPr lang="nl-NL" sz="3200" smtClean="0"/>
              <a:t>stability (A,C,E) </a:t>
            </a:r>
            <a:r>
              <a:rPr lang="nl-NL" sz="3200" dirty="0"/>
              <a:t>t-1 </a:t>
            </a:r>
            <a:r>
              <a:rPr lang="nl-NL" sz="3200"/>
              <a:t>to </a:t>
            </a:r>
            <a:r>
              <a:rPr lang="nl-NL" sz="3200" smtClean="0"/>
              <a:t>t?  </a:t>
            </a:r>
          </a:p>
          <a:p>
            <a:r>
              <a:rPr lang="nl-NL" sz="3200" smtClean="0">
                <a:solidFill>
                  <a:srgbClr val="FF0000"/>
                </a:solidFill>
              </a:rPr>
              <a:t>b</a:t>
            </a:r>
            <a:r>
              <a:rPr lang="nl-NL" sz="3200" baseline="-25000" smtClean="0">
                <a:solidFill>
                  <a:srgbClr val="FF0000"/>
                </a:solidFill>
              </a:rPr>
              <a:t>At-1,t</a:t>
            </a:r>
            <a:r>
              <a:rPr lang="nl-NL" sz="3200" baseline="30000" smtClean="0">
                <a:solidFill>
                  <a:srgbClr val="FF0000"/>
                </a:solidFill>
              </a:rPr>
              <a:t>2</a:t>
            </a:r>
            <a:r>
              <a:rPr lang="nl-NL" sz="3200" baseline="-25000" smtClean="0">
                <a:solidFill>
                  <a:srgbClr val="FF0000"/>
                </a:solidFill>
              </a:rPr>
              <a:t> </a:t>
            </a:r>
            <a:r>
              <a:rPr lang="nl-NL" sz="3200" smtClean="0">
                <a:solidFill>
                  <a:srgbClr val="FF0000"/>
                </a:solidFill>
              </a:rPr>
              <a:t>var(A</a:t>
            </a:r>
            <a:r>
              <a:rPr lang="nl-NL" sz="3200" baseline="-25000" smtClean="0">
                <a:solidFill>
                  <a:srgbClr val="FF0000"/>
                </a:solidFill>
              </a:rPr>
              <a:t>t-1</a:t>
            </a:r>
            <a:r>
              <a:rPr lang="nl-NL" sz="3200" smtClean="0">
                <a:solidFill>
                  <a:srgbClr val="FF0000"/>
                </a:solidFill>
              </a:rPr>
              <a:t>)  </a:t>
            </a:r>
            <a:r>
              <a:rPr lang="nl-NL" sz="3200" dirty="0">
                <a:solidFill>
                  <a:srgbClr val="FF0000"/>
                </a:solidFill>
              </a:rPr>
              <a:t>/ {</a:t>
            </a:r>
            <a:r>
              <a:rPr lang="nl-NL" sz="3200" smtClean="0">
                <a:solidFill>
                  <a:srgbClr val="FF0000"/>
                </a:solidFill>
              </a:rPr>
              <a:t>b</a:t>
            </a:r>
            <a:r>
              <a:rPr lang="nl-NL" sz="3200" baseline="-25000" smtClean="0">
                <a:solidFill>
                  <a:srgbClr val="FF0000"/>
                </a:solidFill>
              </a:rPr>
              <a:t>At-1,t</a:t>
            </a:r>
            <a:r>
              <a:rPr lang="nl-NL" sz="3200" baseline="30000" smtClean="0">
                <a:solidFill>
                  <a:srgbClr val="FF0000"/>
                </a:solidFill>
              </a:rPr>
              <a:t>2</a:t>
            </a:r>
            <a:r>
              <a:rPr lang="nl-NL" sz="3200" baseline="-25000" smtClean="0">
                <a:solidFill>
                  <a:srgbClr val="FF0000"/>
                </a:solidFill>
              </a:rPr>
              <a:t> </a:t>
            </a:r>
            <a:r>
              <a:rPr lang="nl-NL" sz="3200" smtClean="0">
                <a:solidFill>
                  <a:srgbClr val="FF0000"/>
                </a:solidFill>
              </a:rPr>
              <a:t>var(A</a:t>
            </a:r>
            <a:r>
              <a:rPr lang="nl-NL" sz="3200" baseline="-25000" smtClean="0">
                <a:solidFill>
                  <a:srgbClr val="FF0000"/>
                </a:solidFill>
              </a:rPr>
              <a:t>t-1</a:t>
            </a:r>
            <a:r>
              <a:rPr lang="nl-NL" sz="3200" smtClean="0">
                <a:solidFill>
                  <a:srgbClr val="FF0000"/>
                </a:solidFill>
              </a:rPr>
              <a:t>) </a:t>
            </a:r>
            <a:r>
              <a:rPr lang="nl-NL" sz="3200" dirty="0">
                <a:solidFill>
                  <a:srgbClr val="FF0000"/>
                </a:solidFill>
              </a:rPr>
              <a:t>+ </a:t>
            </a:r>
            <a:r>
              <a:rPr lang="nl-NL" sz="3200" smtClean="0">
                <a:solidFill>
                  <a:srgbClr val="FF0000"/>
                </a:solidFill>
              </a:rPr>
              <a:t>var(</a:t>
            </a:r>
            <a:r>
              <a:rPr lang="nl-NL" sz="3200" smtClean="0">
                <a:solidFill>
                  <a:srgbClr val="FF0000"/>
                </a:solidFill>
                <a:latin typeface="Symbol" panose="05050102010706020507" pitchFamily="18" charset="2"/>
              </a:rPr>
              <a:t>z</a:t>
            </a:r>
            <a:r>
              <a:rPr lang="nl-NL" sz="3200" smtClean="0">
                <a:solidFill>
                  <a:srgbClr val="FF0000"/>
                </a:solidFill>
              </a:rPr>
              <a:t>A</a:t>
            </a:r>
            <a:r>
              <a:rPr lang="nl-NL" sz="3200" baseline="-25000" smtClean="0">
                <a:solidFill>
                  <a:srgbClr val="FF0000"/>
                </a:solidFill>
              </a:rPr>
              <a:t>t</a:t>
            </a:r>
            <a:r>
              <a:rPr lang="nl-NL" sz="3200" smtClean="0">
                <a:solidFill>
                  <a:srgbClr val="FF0000"/>
                </a:solidFill>
              </a:rPr>
              <a:t>)}</a:t>
            </a:r>
            <a:endParaRPr lang="nl-NL" sz="3200" dirty="0" smtClean="0">
              <a:solidFill>
                <a:srgbClr val="FF0000"/>
              </a:solidFill>
            </a:endParaRPr>
          </a:p>
          <a:p>
            <a:r>
              <a:rPr lang="nl-NL" sz="3200" smtClean="0">
                <a:solidFill>
                  <a:srgbClr val="00B050"/>
                </a:solidFill>
              </a:rPr>
              <a:t>b</a:t>
            </a:r>
            <a:r>
              <a:rPr lang="nl-NL" sz="3200" baseline="-25000">
                <a:solidFill>
                  <a:srgbClr val="00B050"/>
                </a:solidFill>
              </a:rPr>
              <a:t>C</a:t>
            </a:r>
            <a:r>
              <a:rPr lang="nl-NL" sz="3200" baseline="-25000" smtClean="0">
                <a:solidFill>
                  <a:srgbClr val="00B050"/>
                </a:solidFill>
              </a:rPr>
              <a:t>t-1,t</a:t>
            </a:r>
            <a:r>
              <a:rPr lang="nl-NL" sz="3200" baseline="30000" smtClean="0">
                <a:solidFill>
                  <a:srgbClr val="00B050"/>
                </a:solidFill>
              </a:rPr>
              <a:t>2</a:t>
            </a:r>
            <a:r>
              <a:rPr lang="nl-NL" sz="3200" baseline="-25000" smtClean="0">
                <a:solidFill>
                  <a:srgbClr val="00B050"/>
                </a:solidFill>
              </a:rPr>
              <a:t> </a:t>
            </a:r>
            <a:r>
              <a:rPr lang="nl-NL" sz="3200" smtClean="0">
                <a:solidFill>
                  <a:srgbClr val="00B050"/>
                </a:solidFill>
              </a:rPr>
              <a:t>var(C</a:t>
            </a:r>
            <a:r>
              <a:rPr lang="nl-NL" sz="3200" baseline="-25000" smtClean="0">
                <a:solidFill>
                  <a:srgbClr val="00B050"/>
                </a:solidFill>
              </a:rPr>
              <a:t>t-1</a:t>
            </a:r>
            <a:r>
              <a:rPr lang="nl-NL" sz="3200" smtClean="0">
                <a:solidFill>
                  <a:srgbClr val="00B050"/>
                </a:solidFill>
              </a:rPr>
              <a:t>)  </a:t>
            </a:r>
            <a:r>
              <a:rPr lang="nl-NL" sz="3200" dirty="0">
                <a:solidFill>
                  <a:srgbClr val="00B050"/>
                </a:solidFill>
              </a:rPr>
              <a:t>/ {</a:t>
            </a:r>
            <a:r>
              <a:rPr lang="nl-NL" sz="3200" smtClean="0">
                <a:solidFill>
                  <a:srgbClr val="00B050"/>
                </a:solidFill>
              </a:rPr>
              <a:t>b</a:t>
            </a:r>
            <a:r>
              <a:rPr lang="nl-NL" sz="3200" baseline="-25000" smtClean="0">
                <a:solidFill>
                  <a:srgbClr val="00B050"/>
                </a:solidFill>
              </a:rPr>
              <a:t>Ct-1,t</a:t>
            </a:r>
            <a:r>
              <a:rPr lang="nl-NL" sz="3200" baseline="30000" smtClean="0">
                <a:solidFill>
                  <a:srgbClr val="00B050"/>
                </a:solidFill>
              </a:rPr>
              <a:t>2</a:t>
            </a:r>
            <a:r>
              <a:rPr lang="nl-NL" sz="3200" baseline="-25000" smtClean="0">
                <a:solidFill>
                  <a:srgbClr val="00B050"/>
                </a:solidFill>
              </a:rPr>
              <a:t> </a:t>
            </a:r>
            <a:r>
              <a:rPr lang="nl-NL" sz="3200" smtClean="0">
                <a:solidFill>
                  <a:srgbClr val="00B050"/>
                </a:solidFill>
              </a:rPr>
              <a:t>var(C</a:t>
            </a:r>
            <a:r>
              <a:rPr lang="nl-NL" sz="3200" baseline="-25000" smtClean="0">
                <a:solidFill>
                  <a:srgbClr val="00B050"/>
                </a:solidFill>
              </a:rPr>
              <a:t>t-1</a:t>
            </a:r>
            <a:r>
              <a:rPr lang="nl-NL" sz="3200" smtClean="0">
                <a:solidFill>
                  <a:srgbClr val="00B050"/>
                </a:solidFill>
              </a:rPr>
              <a:t>) </a:t>
            </a:r>
            <a:r>
              <a:rPr lang="nl-NL" sz="3200" dirty="0">
                <a:solidFill>
                  <a:srgbClr val="00B050"/>
                </a:solidFill>
              </a:rPr>
              <a:t>+ </a:t>
            </a:r>
            <a:r>
              <a:rPr lang="nl-NL" sz="3200" smtClean="0">
                <a:solidFill>
                  <a:srgbClr val="00B050"/>
                </a:solidFill>
              </a:rPr>
              <a:t>var(</a:t>
            </a:r>
            <a:r>
              <a:rPr lang="nl-NL" sz="3200" smtClean="0">
                <a:solidFill>
                  <a:srgbClr val="00B050"/>
                </a:solidFill>
                <a:latin typeface="Symbol" panose="05050102010706020507" pitchFamily="18" charset="2"/>
              </a:rPr>
              <a:t>z</a:t>
            </a:r>
            <a:r>
              <a:rPr lang="nl-NL" sz="3200" smtClean="0">
                <a:solidFill>
                  <a:srgbClr val="00B050"/>
                </a:solidFill>
              </a:rPr>
              <a:t>C</a:t>
            </a:r>
            <a:r>
              <a:rPr lang="nl-NL" sz="3200" baseline="-25000" smtClean="0">
                <a:solidFill>
                  <a:srgbClr val="00B050"/>
                </a:solidFill>
              </a:rPr>
              <a:t>t</a:t>
            </a:r>
            <a:r>
              <a:rPr lang="nl-NL" sz="3200" smtClean="0">
                <a:solidFill>
                  <a:srgbClr val="00B050"/>
                </a:solidFill>
              </a:rPr>
              <a:t>)}</a:t>
            </a:r>
            <a:endParaRPr lang="nl-NL" sz="3200" baseline="-25000" dirty="0" smtClean="0">
              <a:solidFill>
                <a:srgbClr val="00B050"/>
              </a:solidFill>
            </a:endParaRPr>
          </a:p>
          <a:p>
            <a:r>
              <a:rPr lang="nl-NL" sz="3200" smtClean="0">
                <a:solidFill>
                  <a:srgbClr val="0070C0"/>
                </a:solidFill>
              </a:rPr>
              <a:t>b</a:t>
            </a:r>
            <a:r>
              <a:rPr lang="nl-NL" sz="3200" baseline="-25000" smtClean="0">
                <a:solidFill>
                  <a:srgbClr val="0070C0"/>
                </a:solidFill>
              </a:rPr>
              <a:t>Et-1,t</a:t>
            </a:r>
            <a:r>
              <a:rPr lang="nl-NL" sz="3200" baseline="30000" smtClean="0">
                <a:solidFill>
                  <a:srgbClr val="0070C0"/>
                </a:solidFill>
              </a:rPr>
              <a:t>2</a:t>
            </a:r>
            <a:r>
              <a:rPr lang="nl-NL" sz="3200" baseline="-25000" smtClean="0">
                <a:solidFill>
                  <a:srgbClr val="0070C0"/>
                </a:solidFill>
              </a:rPr>
              <a:t> </a:t>
            </a:r>
            <a:r>
              <a:rPr lang="nl-NL" sz="3200" smtClean="0">
                <a:solidFill>
                  <a:srgbClr val="0070C0"/>
                </a:solidFill>
              </a:rPr>
              <a:t>var(E</a:t>
            </a:r>
            <a:r>
              <a:rPr lang="nl-NL" sz="3200" baseline="-25000" smtClean="0">
                <a:solidFill>
                  <a:srgbClr val="0070C0"/>
                </a:solidFill>
              </a:rPr>
              <a:t>t-1</a:t>
            </a:r>
            <a:r>
              <a:rPr lang="nl-NL" sz="3200" smtClean="0">
                <a:solidFill>
                  <a:srgbClr val="0070C0"/>
                </a:solidFill>
              </a:rPr>
              <a:t>)  </a:t>
            </a:r>
            <a:r>
              <a:rPr lang="nl-NL" sz="3200" dirty="0">
                <a:solidFill>
                  <a:srgbClr val="0070C0"/>
                </a:solidFill>
              </a:rPr>
              <a:t>/ {</a:t>
            </a:r>
            <a:r>
              <a:rPr lang="nl-NL" sz="3200" smtClean="0">
                <a:solidFill>
                  <a:srgbClr val="0070C0"/>
                </a:solidFill>
              </a:rPr>
              <a:t>b</a:t>
            </a:r>
            <a:r>
              <a:rPr lang="nl-NL" sz="3200" baseline="-25000" smtClean="0">
                <a:solidFill>
                  <a:srgbClr val="0070C0"/>
                </a:solidFill>
              </a:rPr>
              <a:t>Et-1,t</a:t>
            </a:r>
            <a:r>
              <a:rPr lang="nl-NL" sz="3200" baseline="30000" smtClean="0">
                <a:solidFill>
                  <a:srgbClr val="0070C0"/>
                </a:solidFill>
              </a:rPr>
              <a:t>2</a:t>
            </a:r>
            <a:r>
              <a:rPr lang="nl-NL" sz="3200" baseline="-25000" smtClean="0">
                <a:solidFill>
                  <a:srgbClr val="0070C0"/>
                </a:solidFill>
              </a:rPr>
              <a:t> </a:t>
            </a:r>
            <a:r>
              <a:rPr lang="nl-NL" sz="3200" smtClean="0">
                <a:solidFill>
                  <a:srgbClr val="0070C0"/>
                </a:solidFill>
              </a:rPr>
              <a:t>var(E</a:t>
            </a:r>
            <a:r>
              <a:rPr lang="nl-NL" sz="3200" baseline="-25000" smtClean="0">
                <a:solidFill>
                  <a:srgbClr val="0070C0"/>
                </a:solidFill>
              </a:rPr>
              <a:t>t-1</a:t>
            </a:r>
            <a:r>
              <a:rPr lang="nl-NL" sz="3200" smtClean="0">
                <a:solidFill>
                  <a:srgbClr val="0070C0"/>
                </a:solidFill>
              </a:rPr>
              <a:t>) </a:t>
            </a:r>
            <a:r>
              <a:rPr lang="nl-NL" sz="3200" dirty="0">
                <a:solidFill>
                  <a:srgbClr val="0070C0"/>
                </a:solidFill>
              </a:rPr>
              <a:t>+ </a:t>
            </a:r>
            <a:r>
              <a:rPr lang="nl-NL" sz="3200" smtClean="0">
                <a:solidFill>
                  <a:srgbClr val="0070C0"/>
                </a:solidFill>
              </a:rPr>
              <a:t>var(</a:t>
            </a:r>
            <a:r>
              <a:rPr lang="nl-NL" sz="3200" smtClean="0">
                <a:solidFill>
                  <a:srgbClr val="0070C0"/>
                </a:solidFill>
                <a:latin typeface="Symbol" panose="05050102010706020507" pitchFamily="18" charset="2"/>
              </a:rPr>
              <a:t>z</a:t>
            </a:r>
            <a:r>
              <a:rPr lang="nl-NL" sz="3200" smtClean="0">
                <a:solidFill>
                  <a:srgbClr val="0070C0"/>
                </a:solidFill>
              </a:rPr>
              <a:t>E</a:t>
            </a:r>
            <a:r>
              <a:rPr lang="nl-NL" sz="3200" baseline="-25000" smtClean="0">
                <a:solidFill>
                  <a:srgbClr val="0070C0"/>
                </a:solidFill>
              </a:rPr>
              <a:t>t</a:t>
            </a:r>
            <a:r>
              <a:rPr lang="nl-NL" sz="3200" smtClean="0">
                <a:solidFill>
                  <a:srgbClr val="0070C0"/>
                </a:solidFill>
              </a:rPr>
              <a:t>)}</a:t>
            </a:r>
            <a:endParaRPr lang="nl-NL" sz="3200" baseline="-25000" dirty="0">
              <a:solidFill>
                <a:srgbClr val="0070C0"/>
              </a:solidFill>
            </a:endParaRPr>
          </a:p>
        </p:txBody>
      </p:sp>
      <p:pic>
        <p:nvPicPr>
          <p:cNvPr id="35" name="Picture 34"/>
          <p:cNvPicPr>
            <a:picLocks noChangeAspect="1"/>
          </p:cNvPicPr>
          <p:nvPr/>
        </p:nvPicPr>
        <p:blipFill>
          <a:blip r:embed="rId2"/>
          <a:stretch>
            <a:fillRect/>
          </a:stretch>
        </p:blipFill>
        <p:spPr>
          <a:xfrm>
            <a:off x="939980" y="2703219"/>
            <a:ext cx="4248472" cy="3551176"/>
          </a:xfrm>
          <a:prstGeom prst="rect">
            <a:avLst/>
          </a:prstGeom>
        </p:spPr>
      </p:pic>
      <p:sp>
        <p:nvSpPr>
          <p:cNvPr id="4" name="Rectangle 3"/>
          <p:cNvSpPr/>
          <p:nvPr/>
        </p:nvSpPr>
        <p:spPr>
          <a:xfrm>
            <a:off x="5436096" y="3212976"/>
            <a:ext cx="3024336" cy="1815882"/>
          </a:xfrm>
          <a:prstGeom prst="rect">
            <a:avLst/>
          </a:prstGeom>
        </p:spPr>
        <p:txBody>
          <a:bodyPr wrap="square">
            <a:spAutoFit/>
          </a:bodyPr>
          <a:lstStyle/>
          <a:p>
            <a:r>
              <a:rPr lang="nl-NL" sz="2800" smtClean="0"/>
              <a:t>R</a:t>
            </a:r>
            <a:r>
              <a:rPr lang="nl-NL" sz="2800" baseline="30000" smtClean="0"/>
              <a:t>2</a:t>
            </a:r>
            <a:r>
              <a:rPr lang="nl-NL" sz="2800" smtClean="0"/>
              <a:t> </a:t>
            </a:r>
            <a:r>
              <a:rPr lang="nl-NL" sz="2800"/>
              <a:t>(pheno) =</a:t>
            </a:r>
          </a:p>
          <a:p>
            <a:r>
              <a:rPr lang="nl-NL" sz="2800">
                <a:solidFill>
                  <a:srgbClr val="FF0000"/>
                </a:solidFill>
              </a:rPr>
              <a:t>R</a:t>
            </a:r>
            <a:r>
              <a:rPr lang="nl-NL" sz="2800" baseline="30000">
                <a:solidFill>
                  <a:srgbClr val="FF0000"/>
                </a:solidFill>
              </a:rPr>
              <a:t>2</a:t>
            </a:r>
            <a:r>
              <a:rPr lang="nl-NL" sz="2800">
                <a:solidFill>
                  <a:srgbClr val="FF0000"/>
                </a:solidFill>
              </a:rPr>
              <a:t> (add gen) </a:t>
            </a:r>
            <a:r>
              <a:rPr lang="nl-NL" sz="2800"/>
              <a:t>+</a:t>
            </a:r>
          </a:p>
          <a:p>
            <a:r>
              <a:rPr lang="nl-NL" sz="2800">
                <a:solidFill>
                  <a:srgbClr val="00B050"/>
                </a:solidFill>
              </a:rPr>
              <a:t>R</a:t>
            </a:r>
            <a:r>
              <a:rPr lang="nl-NL" sz="2800" baseline="30000">
                <a:solidFill>
                  <a:srgbClr val="00B050"/>
                </a:solidFill>
              </a:rPr>
              <a:t>2</a:t>
            </a:r>
            <a:r>
              <a:rPr lang="nl-NL" sz="2800">
                <a:solidFill>
                  <a:srgbClr val="00B050"/>
                </a:solidFill>
              </a:rPr>
              <a:t> (shared env) </a:t>
            </a:r>
            <a:r>
              <a:rPr lang="nl-NL" sz="2800"/>
              <a:t>+</a:t>
            </a:r>
          </a:p>
          <a:p>
            <a:r>
              <a:rPr lang="nl-NL" sz="2800">
                <a:solidFill>
                  <a:srgbClr val="0070C0"/>
                </a:solidFill>
              </a:rPr>
              <a:t>R</a:t>
            </a:r>
            <a:r>
              <a:rPr lang="nl-NL" sz="2800" baseline="30000">
                <a:solidFill>
                  <a:srgbClr val="0070C0"/>
                </a:solidFill>
              </a:rPr>
              <a:t>2</a:t>
            </a:r>
            <a:r>
              <a:rPr lang="nl-NL" sz="2800">
                <a:solidFill>
                  <a:srgbClr val="0070C0"/>
                </a:solidFill>
              </a:rPr>
              <a:t> (unshared env)</a:t>
            </a:r>
          </a:p>
        </p:txBody>
      </p:sp>
    </p:spTree>
    <p:extLst>
      <p:ext uri="{BB962C8B-B14F-4D97-AF65-F5344CB8AC3E}">
        <p14:creationId xmlns:p14="http://schemas.microsoft.com/office/powerpoint/2010/main" val="969933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p:cNvSpPr txBox="1"/>
          <p:nvPr/>
        </p:nvSpPr>
        <p:spPr>
          <a:xfrm>
            <a:off x="0" y="476672"/>
            <a:ext cx="9144000" cy="5016758"/>
          </a:xfrm>
          <a:prstGeom prst="rect">
            <a:avLst/>
          </a:prstGeom>
          <a:noFill/>
        </p:spPr>
        <p:txBody>
          <a:bodyPr wrap="square" rtlCol="0">
            <a:spAutoFit/>
          </a:bodyPr>
          <a:lstStyle/>
          <a:p>
            <a:pPr algn="ctr"/>
            <a:r>
              <a:rPr lang="en-US" sz="3200"/>
              <a:t>G</a:t>
            </a:r>
            <a:r>
              <a:rPr lang="en-US" sz="3200" smtClean="0"/>
              <a:t>enetic simplex model</a:t>
            </a:r>
            <a:endParaRPr lang="en-US" sz="3200" dirty="0" smtClean="0"/>
          </a:p>
          <a:p>
            <a:pPr algn="ctr"/>
            <a:r>
              <a:rPr lang="en-US" sz="3200" dirty="0" smtClean="0"/>
              <a:t>in the classical </a:t>
            </a:r>
            <a:r>
              <a:rPr lang="en-US" sz="3200" smtClean="0"/>
              <a:t>twin design</a:t>
            </a:r>
          </a:p>
          <a:p>
            <a:pPr algn="ctr"/>
            <a:r>
              <a:rPr lang="en-US" sz="3200" smtClean="0"/>
              <a:t>&amp;</a:t>
            </a:r>
          </a:p>
          <a:p>
            <a:pPr algn="ctr"/>
            <a:r>
              <a:rPr lang="en-US" sz="3200" smtClean="0"/>
              <a:t>variations including G-E covariance</a:t>
            </a:r>
            <a:endParaRPr lang="en-US" sz="3200" dirty="0" smtClean="0"/>
          </a:p>
          <a:p>
            <a:pPr algn="ctr"/>
            <a:endParaRPr lang="en-US" sz="3200" smtClean="0"/>
          </a:p>
          <a:p>
            <a:pPr algn="ctr"/>
            <a:endParaRPr lang="en-US" sz="3200" dirty="0" smtClean="0"/>
          </a:p>
          <a:p>
            <a:pPr algn="ctr"/>
            <a:endParaRPr lang="en-US" sz="3200" dirty="0"/>
          </a:p>
          <a:p>
            <a:pPr algn="ctr"/>
            <a:r>
              <a:rPr lang="en-US" sz="3200" dirty="0" smtClean="0"/>
              <a:t>Conor </a:t>
            </a:r>
            <a:r>
              <a:rPr lang="en-US" sz="3200" smtClean="0"/>
              <a:t>Dolan &amp; Eveline de Zeeuw</a:t>
            </a:r>
          </a:p>
          <a:p>
            <a:pPr algn="ctr"/>
            <a:endParaRPr lang="en-US" sz="3200"/>
          </a:p>
          <a:p>
            <a:pPr algn="ctr"/>
            <a:r>
              <a:rPr lang="en-US" sz="3200" smtClean="0"/>
              <a:t>Boulder Workshop 2018</a:t>
            </a:r>
            <a:endParaRPr lang="en-US" sz="3200" dirty="0" smtClean="0"/>
          </a:p>
        </p:txBody>
      </p:sp>
      <p:sp>
        <p:nvSpPr>
          <p:cNvPr id="2" name="Tijdelijke aanduiding voor dianummer 1"/>
          <p:cNvSpPr>
            <a:spLocks noGrp="1"/>
          </p:cNvSpPr>
          <p:nvPr>
            <p:ph type="sldNum" sz="quarter" idx="12"/>
          </p:nvPr>
        </p:nvSpPr>
        <p:spPr/>
        <p:txBody>
          <a:bodyPr/>
          <a:lstStyle/>
          <a:p>
            <a:fld id="{A9096D49-DAE3-40DE-93E0-41688E0A5016}" type="slidenum">
              <a:rPr lang="nl-NL" smtClean="0"/>
              <a:t>3</a:t>
            </a:fld>
            <a:endParaRPr lang="nl-NL"/>
          </a:p>
        </p:txBody>
      </p:sp>
    </p:spTree>
    <p:extLst>
      <p:ext uri="{BB962C8B-B14F-4D97-AF65-F5344CB8AC3E}">
        <p14:creationId xmlns:p14="http://schemas.microsoft.com/office/powerpoint/2010/main" val="2490531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30</a:t>
            </a:fld>
            <a:endParaRPr lang="nl-NL"/>
          </a:p>
        </p:txBody>
      </p:sp>
      <p:sp>
        <p:nvSpPr>
          <p:cNvPr id="3" name="TextBox 2"/>
          <p:cNvSpPr txBox="1"/>
          <p:nvPr/>
        </p:nvSpPr>
        <p:spPr>
          <a:xfrm>
            <a:off x="347228" y="692696"/>
            <a:ext cx="8796772" cy="1815882"/>
          </a:xfrm>
          <a:prstGeom prst="rect">
            <a:avLst/>
          </a:prstGeom>
          <a:noFill/>
        </p:spPr>
        <p:txBody>
          <a:bodyPr wrap="square" rtlCol="0">
            <a:spAutoFit/>
          </a:bodyPr>
          <a:lstStyle/>
          <a:p>
            <a:endParaRPr lang="nl-NL" sz="2800" dirty="0" smtClean="0"/>
          </a:p>
          <a:p>
            <a:endParaRPr lang="nl-NL" sz="2800" dirty="0"/>
          </a:p>
          <a:p>
            <a:endParaRPr lang="nl-NL" sz="2800" dirty="0" smtClean="0"/>
          </a:p>
          <a:p>
            <a:r>
              <a:rPr lang="nl-NL" sz="2800" dirty="0" smtClean="0"/>
              <a:t> </a:t>
            </a:r>
          </a:p>
        </p:txBody>
      </p:sp>
      <p:grpSp>
        <p:nvGrpSpPr>
          <p:cNvPr id="10" name="Group 9"/>
          <p:cNvGrpSpPr/>
          <p:nvPr/>
        </p:nvGrpSpPr>
        <p:grpSpPr>
          <a:xfrm>
            <a:off x="91197" y="1097730"/>
            <a:ext cx="9298933" cy="3375283"/>
            <a:chOff x="625240" y="2879271"/>
            <a:chExt cx="9419378" cy="3375283"/>
          </a:xfrm>
        </p:grpSpPr>
        <p:sp>
          <p:nvSpPr>
            <p:cNvPr id="5" name="Rectangle 4"/>
            <p:cNvSpPr/>
            <p:nvPr/>
          </p:nvSpPr>
          <p:spPr>
            <a:xfrm>
              <a:off x="635270" y="2879271"/>
              <a:ext cx="9409348" cy="3375283"/>
            </a:xfrm>
            <a:prstGeom prst="rect">
              <a:avLst/>
            </a:prstGeom>
          </p:spPr>
          <p:txBody>
            <a:bodyPr wrap="square">
              <a:spAutoFit/>
            </a:bodyPr>
            <a:lstStyle/>
            <a:p>
              <a:r>
                <a:rPr lang="nl-NL" sz="3200" smtClean="0"/>
                <a:t>contributions of A to Phenotypic stability </a:t>
              </a:r>
              <a:r>
                <a:rPr lang="nl-NL" sz="3200" dirty="0"/>
                <a:t>t-1 </a:t>
              </a:r>
              <a:r>
                <a:rPr lang="nl-NL" sz="3200"/>
                <a:t>to </a:t>
              </a:r>
              <a:r>
                <a:rPr lang="nl-NL" sz="3200" smtClean="0"/>
                <a:t>t </a:t>
              </a:r>
            </a:p>
            <a:p>
              <a:endParaRPr lang="nl-NL" sz="3200" dirty="0" smtClean="0"/>
            </a:p>
            <a:p>
              <a:pPr algn="ctr"/>
              <a:r>
                <a:rPr lang="nl-NL" sz="3200" smtClean="0">
                  <a:solidFill>
                    <a:srgbClr val="FF0000"/>
                  </a:solidFill>
                </a:rPr>
                <a:t>b</a:t>
              </a:r>
              <a:r>
                <a:rPr lang="nl-NL" sz="3200" baseline="-25000" smtClean="0">
                  <a:solidFill>
                    <a:srgbClr val="FF0000"/>
                  </a:solidFill>
                </a:rPr>
                <a:t>At-1,t</a:t>
              </a:r>
              <a:r>
                <a:rPr lang="nl-NL" sz="3200" baseline="30000" smtClean="0">
                  <a:solidFill>
                    <a:srgbClr val="FF0000"/>
                  </a:solidFill>
                </a:rPr>
                <a:t>2</a:t>
              </a:r>
              <a:r>
                <a:rPr lang="nl-NL" sz="3200" baseline="-25000" smtClean="0">
                  <a:solidFill>
                    <a:srgbClr val="FF0000"/>
                  </a:solidFill>
                </a:rPr>
                <a:t> </a:t>
              </a:r>
              <a:r>
                <a:rPr lang="nl-NL" sz="3200" smtClean="0">
                  <a:solidFill>
                    <a:srgbClr val="FF0000"/>
                  </a:solidFill>
                </a:rPr>
                <a:t>var(A</a:t>
              </a:r>
              <a:r>
                <a:rPr lang="nl-NL" sz="3200" baseline="-25000" smtClean="0">
                  <a:solidFill>
                    <a:srgbClr val="FF0000"/>
                  </a:solidFill>
                </a:rPr>
                <a:t>t-1</a:t>
              </a:r>
              <a:r>
                <a:rPr lang="nl-NL" sz="3200" smtClean="0">
                  <a:solidFill>
                    <a:srgbClr val="FF0000"/>
                  </a:solidFill>
                </a:rPr>
                <a:t>)</a:t>
              </a:r>
              <a:r>
                <a:rPr lang="nl-NL" sz="3200" smtClean="0">
                  <a:solidFill>
                    <a:srgbClr val="0070C0"/>
                  </a:solidFill>
                </a:rPr>
                <a:t> </a:t>
              </a:r>
              <a:endParaRPr lang="nl-NL" sz="3200" dirty="0" smtClean="0">
                <a:solidFill>
                  <a:srgbClr val="0070C0"/>
                </a:solidFill>
              </a:endParaRPr>
            </a:p>
            <a:p>
              <a:pPr algn="ctr"/>
              <a:endParaRPr lang="nl-NL" sz="3200" dirty="0"/>
            </a:p>
            <a:p>
              <a:pPr algn="ctr"/>
              <a:r>
                <a:rPr lang="nl-NL" sz="3200" smtClean="0"/>
                <a:t>{</a:t>
              </a:r>
              <a:r>
                <a:rPr lang="nl-NL" sz="3200" smtClean="0">
                  <a:solidFill>
                    <a:srgbClr val="FF0000"/>
                  </a:solidFill>
                </a:rPr>
                <a:t>b</a:t>
              </a:r>
              <a:r>
                <a:rPr lang="nl-NL" sz="3200" baseline="-25000" smtClean="0">
                  <a:solidFill>
                    <a:srgbClr val="FF0000"/>
                  </a:solidFill>
                </a:rPr>
                <a:t>At-1,t</a:t>
              </a:r>
              <a:r>
                <a:rPr lang="nl-NL" sz="3200" baseline="30000" smtClean="0">
                  <a:solidFill>
                    <a:srgbClr val="FF0000"/>
                  </a:solidFill>
                </a:rPr>
                <a:t>2</a:t>
              </a:r>
              <a:r>
                <a:rPr lang="nl-NL" sz="3200" baseline="-25000" smtClean="0">
                  <a:solidFill>
                    <a:srgbClr val="FF0000"/>
                  </a:solidFill>
                </a:rPr>
                <a:t> </a:t>
              </a:r>
              <a:r>
                <a:rPr lang="nl-NL" sz="3200" smtClean="0">
                  <a:solidFill>
                    <a:srgbClr val="FF0000"/>
                  </a:solidFill>
                </a:rPr>
                <a:t>var(A</a:t>
              </a:r>
              <a:r>
                <a:rPr lang="nl-NL" sz="3200" baseline="-25000" smtClean="0">
                  <a:solidFill>
                    <a:srgbClr val="FF0000"/>
                  </a:solidFill>
                </a:rPr>
                <a:t>t-1</a:t>
              </a:r>
              <a:r>
                <a:rPr lang="nl-NL" sz="3200" smtClean="0">
                  <a:solidFill>
                    <a:srgbClr val="FF0000"/>
                  </a:solidFill>
                </a:rPr>
                <a:t>) </a:t>
              </a:r>
              <a:r>
                <a:rPr lang="nl-NL" sz="3200">
                  <a:solidFill>
                    <a:srgbClr val="FF0000"/>
                  </a:solidFill>
                </a:rPr>
                <a:t>+ </a:t>
              </a:r>
              <a:r>
                <a:rPr lang="nl-NL" sz="3200" smtClean="0">
                  <a:solidFill>
                    <a:srgbClr val="FF0000"/>
                  </a:solidFill>
                </a:rPr>
                <a:t>var(</a:t>
              </a:r>
              <a:r>
                <a:rPr lang="nl-NL" sz="3200" smtClean="0">
                  <a:solidFill>
                    <a:srgbClr val="FF0000"/>
                  </a:solidFill>
                  <a:latin typeface="Symbol" panose="05050102010706020507" pitchFamily="18" charset="2"/>
                </a:rPr>
                <a:t>z</a:t>
              </a:r>
              <a:r>
                <a:rPr lang="nl-NL" sz="3200" smtClean="0">
                  <a:solidFill>
                    <a:srgbClr val="FF0000"/>
                  </a:solidFill>
                </a:rPr>
                <a:t>A</a:t>
              </a:r>
              <a:r>
                <a:rPr lang="nl-NL" sz="3200" baseline="-25000" smtClean="0">
                  <a:solidFill>
                    <a:srgbClr val="FF0000"/>
                  </a:solidFill>
                </a:rPr>
                <a:t>t</a:t>
              </a:r>
              <a:r>
                <a:rPr lang="nl-NL" sz="3200" smtClean="0">
                  <a:solidFill>
                    <a:srgbClr val="FF0000"/>
                  </a:solidFill>
                </a:rPr>
                <a:t>)</a:t>
              </a:r>
              <a:r>
                <a:rPr lang="nl-NL" sz="3200" smtClean="0"/>
                <a:t>} + {</a:t>
              </a:r>
              <a:r>
                <a:rPr lang="nl-NL" sz="3200" smtClean="0">
                  <a:solidFill>
                    <a:srgbClr val="00B050"/>
                  </a:solidFill>
                </a:rPr>
                <a:t>b</a:t>
              </a:r>
              <a:r>
                <a:rPr lang="nl-NL" sz="3200" baseline="-25000" smtClean="0">
                  <a:solidFill>
                    <a:srgbClr val="00B050"/>
                  </a:solidFill>
                </a:rPr>
                <a:t>Ct-1,t</a:t>
              </a:r>
              <a:r>
                <a:rPr lang="nl-NL" sz="3200" baseline="30000" smtClean="0">
                  <a:solidFill>
                    <a:srgbClr val="00B050"/>
                  </a:solidFill>
                </a:rPr>
                <a:t>2</a:t>
              </a:r>
              <a:r>
                <a:rPr lang="nl-NL" sz="3200" baseline="-25000" smtClean="0">
                  <a:solidFill>
                    <a:srgbClr val="00B050"/>
                  </a:solidFill>
                </a:rPr>
                <a:t> </a:t>
              </a:r>
              <a:r>
                <a:rPr lang="nl-NL" sz="3200" smtClean="0">
                  <a:solidFill>
                    <a:srgbClr val="00B050"/>
                  </a:solidFill>
                </a:rPr>
                <a:t>var(C</a:t>
              </a:r>
              <a:r>
                <a:rPr lang="nl-NL" sz="3200" baseline="-25000" smtClean="0">
                  <a:solidFill>
                    <a:srgbClr val="00B050"/>
                  </a:solidFill>
                </a:rPr>
                <a:t>t-1</a:t>
              </a:r>
              <a:r>
                <a:rPr lang="nl-NL" sz="3200" smtClean="0">
                  <a:solidFill>
                    <a:srgbClr val="00B050"/>
                  </a:solidFill>
                </a:rPr>
                <a:t>) </a:t>
              </a:r>
              <a:r>
                <a:rPr lang="nl-NL" sz="3200" dirty="0">
                  <a:solidFill>
                    <a:srgbClr val="00B050"/>
                  </a:solidFill>
                </a:rPr>
                <a:t>+ </a:t>
              </a:r>
              <a:r>
                <a:rPr lang="nl-NL" sz="3200" smtClean="0">
                  <a:solidFill>
                    <a:srgbClr val="00B050"/>
                  </a:solidFill>
                </a:rPr>
                <a:t>var(</a:t>
              </a:r>
              <a:r>
                <a:rPr lang="nl-NL" sz="3200" smtClean="0">
                  <a:solidFill>
                    <a:srgbClr val="00B050"/>
                  </a:solidFill>
                  <a:latin typeface="Symbol" panose="05050102010706020507" pitchFamily="18" charset="2"/>
                </a:rPr>
                <a:t>z</a:t>
              </a:r>
              <a:r>
                <a:rPr lang="nl-NL" sz="3200" smtClean="0">
                  <a:solidFill>
                    <a:srgbClr val="00B050"/>
                  </a:solidFill>
                </a:rPr>
                <a:t>C</a:t>
              </a:r>
              <a:r>
                <a:rPr lang="nl-NL" sz="3200" baseline="-25000" smtClean="0">
                  <a:solidFill>
                    <a:srgbClr val="00B050"/>
                  </a:solidFill>
                </a:rPr>
                <a:t>t</a:t>
              </a:r>
              <a:r>
                <a:rPr lang="nl-NL" sz="3200" smtClean="0">
                  <a:solidFill>
                    <a:srgbClr val="00B050"/>
                  </a:solidFill>
                </a:rPr>
                <a:t>)</a:t>
              </a:r>
              <a:r>
                <a:rPr lang="nl-NL" sz="3200" smtClean="0"/>
                <a:t>}</a:t>
              </a:r>
              <a:endParaRPr lang="nl-NL" sz="3200" baseline="-25000" dirty="0" smtClean="0"/>
            </a:p>
            <a:p>
              <a:pPr algn="ctr"/>
              <a:r>
                <a:rPr lang="nl-NL" sz="3200" dirty="0"/>
                <a:t>+</a:t>
              </a:r>
              <a:r>
                <a:rPr lang="nl-NL" sz="3200" dirty="0" smtClean="0"/>
                <a:t> </a:t>
              </a:r>
              <a:r>
                <a:rPr lang="nl-NL" sz="3200" dirty="0">
                  <a:solidFill>
                    <a:srgbClr val="0070C0"/>
                  </a:solidFill>
                </a:rPr>
                <a:t>{</a:t>
              </a:r>
              <a:r>
                <a:rPr lang="nl-NL" sz="3200" smtClean="0">
                  <a:solidFill>
                    <a:srgbClr val="0070C0"/>
                  </a:solidFill>
                </a:rPr>
                <a:t>b</a:t>
              </a:r>
              <a:r>
                <a:rPr lang="nl-NL" sz="3200" baseline="-25000" smtClean="0">
                  <a:solidFill>
                    <a:srgbClr val="0070C0"/>
                  </a:solidFill>
                </a:rPr>
                <a:t>Et-1,t</a:t>
              </a:r>
              <a:r>
                <a:rPr lang="nl-NL" sz="3200" baseline="30000" smtClean="0">
                  <a:solidFill>
                    <a:srgbClr val="0070C0"/>
                  </a:solidFill>
                </a:rPr>
                <a:t>2</a:t>
              </a:r>
              <a:r>
                <a:rPr lang="nl-NL" sz="3200" baseline="-25000" smtClean="0">
                  <a:solidFill>
                    <a:srgbClr val="0070C0"/>
                  </a:solidFill>
                </a:rPr>
                <a:t> </a:t>
              </a:r>
              <a:r>
                <a:rPr lang="nl-NL" sz="3200" smtClean="0">
                  <a:solidFill>
                    <a:srgbClr val="0070C0"/>
                  </a:solidFill>
                </a:rPr>
                <a:t>var(E</a:t>
              </a:r>
              <a:r>
                <a:rPr lang="nl-NL" sz="3200" baseline="-25000" smtClean="0">
                  <a:solidFill>
                    <a:srgbClr val="0070C0"/>
                  </a:solidFill>
                </a:rPr>
                <a:t>t-1</a:t>
              </a:r>
              <a:r>
                <a:rPr lang="nl-NL" sz="3200" smtClean="0">
                  <a:solidFill>
                    <a:srgbClr val="0070C0"/>
                  </a:solidFill>
                </a:rPr>
                <a:t>) </a:t>
              </a:r>
              <a:r>
                <a:rPr lang="nl-NL" sz="3200" dirty="0">
                  <a:solidFill>
                    <a:srgbClr val="0070C0"/>
                  </a:solidFill>
                </a:rPr>
                <a:t>+ </a:t>
              </a:r>
              <a:r>
                <a:rPr lang="nl-NL" sz="3200" smtClean="0">
                  <a:solidFill>
                    <a:srgbClr val="0070C0"/>
                  </a:solidFill>
                </a:rPr>
                <a:t>var(</a:t>
              </a:r>
              <a:r>
                <a:rPr lang="nl-NL" sz="3200" smtClean="0">
                  <a:solidFill>
                    <a:srgbClr val="0070C0"/>
                  </a:solidFill>
                  <a:latin typeface="Symbol" panose="05050102010706020507" pitchFamily="18" charset="2"/>
                </a:rPr>
                <a:t>z</a:t>
              </a:r>
              <a:r>
                <a:rPr lang="nl-NL" sz="3200" smtClean="0">
                  <a:solidFill>
                    <a:srgbClr val="0070C0"/>
                  </a:solidFill>
                </a:rPr>
                <a:t>E</a:t>
              </a:r>
              <a:r>
                <a:rPr lang="nl-NL" sz="3200" baseline="-25000" smtClean="0">
                  <a:solidFill>
                    <a:srgbClr val="0070C0"/>
                  </a:solidFill>
                </a:rPr>
                <a:t>t</a:t>
              </a:r>
              <a:r>
                <a:rPr lang="nl-NL" sz="3200" smtClean="0">
                  <a:solidFill>
                    <a:srgbClr val="0070C0"/>
                  </a:solidFill>
                </a:rPr>
                <a:t>)}</a:t>
              </a:r>
              <a:endParaRPr lang="nl-NL" sz="3200" baseline="-25000" dirty="0">
                <a:solidFill>
                  <a:srgbClr val="FF0000"/>
                </a:solidFill>
              </a:endParaRPr>
            </a:p>
            <a:p>
              <a:endParaRPr lang="nl-NL" sz="3200" baseline="-25000" dirty="0"/>
            </a:p>
          </p:txBody>
        </p:sp>
        <p:cxnSp>
          <p:nvCxnSpPr>
            <p:cNvPr id="7" name="Straight Connector 6"/>
            <p:cNvCxnSpPr/>
            <p:nvPr/>
          </p:nvCxnSpPr>
          <p:spPr>
            <a:xfrm flipV="1">
              <a:off x="625240" y="4526361"/>
              <a:ext cx="8905252" cy="4055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25376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96D49-DAE3-40DE-93E0-41688E0A5016}" type="slidenum">
              <a:rPr lang="nl-NL" smtClean="0"/>
              <a:t>31</a:t>
            </a:fld>
            <a:endParaRPr lang="nl-NL"/>
          </a:p>
        </p:txBody>
      </p:sp>
      <p:sp>
        <p:nvSpPr>
          <p:cNvPr id="97" name="TextBox 96"/>
          <p:cNvSpPr txBox="1"/>
          <p:nvPr/>
        </p:nvSpPr>
        <p:spPr>
          <a:xfrm>
            <a:off x="4126103" y="105225"/>
            <a:ext cx="2670924" cy="954107"/>
          </a:xfrm>
          <a:prstGeom prst="rect">
            <a:avLst/>
          </a:prstGeom>
          <a:noFill/>
        </p:spPr>
        <p:txBody>
          <a:bodyPr wrap="none" rtlCol="0">
            <a:spAutoFit/>
          </a:bodyPr>
          <a:lstStyle/>
          <a:p>
            <a:r>
              <a:rPr lang="nl-NL" sz="2800">
                <a:solidFill>
                  <a:srgbClr val="C00000"/>
                </a:solidFill>
                <a:latin typeface="Symbol" panose="05050102010706020507" pitchFamily="18" charset="2"/>
              </a:rPr>
              <a:t>S</a:t>
            </a:r>
            <a:r>
              <a:rPr lang="nl-NL" sz="2800" baseline="-25000">
                <a:solidFill>
                  <a:srgbClr val="C00000"/>
                </a:solidFill>
              </a:rPr>
              <a:t>A</a:t>
            </a:r>
            <a:r>
              <a:rPr lang="nl-NL" sz="2800">
                <a:solidFill>
                  <a:srgbClr val="C00000"/>
                </a:solidFill>
              </a:rPr>
              <a:t> </a:t>
            </a:r>
            <a:r>
              <a:rPr lang="nl-NL" sz="2800" smtClean="0">
                <a:solidFill>
                  <a:srgbClr val="C00000"/>
                </a:solidFill>
              </a:rPr>
              <a:t>=  	.2	.184</a:t>
            </a:r>
          </a:p>
          <a:p>
            <a:r>
              <a:rPr lang="nl-NL" sz="2800">
                <a:solidFill>
                  <a:srgbClr val="C00000"/>
                </a:solidFill>
              </a:rPr>
              <a:t>	</a:t>
            </a:r>
            <a:r>
              <a:rPr lang="nl-NL" sz="2800" smtClean="0">
                <a:solidFill>
                  <a:srgbClr val="C00000"/>
                </a:solidFill>
              </a:rPr>
              <a:t>.184	.2</a:t>
            </a:r>
            <a:endParaRPr lang="nl-NL" sz="2800">
              <a:solidFill>
                <a:srgbClr val="C00000"/>
              </a:solidFill>
            </a:endParaRPr>
          </a:p>
        </p:txBody>
      </p:sp>
      <p:sp>
        <p:nvSpPr>
          <p:cNvPr id="99" name="TextBox 98"/>
          <p:cNvSpPr txBox="1"/>
          <p:nvPr/>
        </p:nvSpPr>
        <p:spPr>
          <a:xfrm>
            <a:off x="4093122" y="1101143"/>
            <a:ext cx="2305439" cy="954107"/>
          </a:xfrm>
          <a:prstGeom prst="rect">
            <a:avLst/>
          </a:prstGeom>
          <a:noFill/>
        </p:spPr>
        <p:txBody>
          <a:bodyPr wrap="none" rtlCol="0">
            <a:spAutoFit/>
          </a:bodyPr>
          <a:lstStyle/>
          <a:p>
            <a:r>
              <a:rPr lang="nl-NL" sz="2800" smtClean="0">
                <a:solidFill>
                  <a:srgbClr val="C00000"/>
                </a:solidFill>
                <a:latin typeface="Symbol" panose="05050102010706020507" pitchFamily="18" charset="2"/>
              </a:rPr>
              <a:t>S</a:t>
            </a:r>
            <a:r>
              <a:rPr lang="nl-NL" sz="2800" baseline="-25000" smtClean="0">
                <a:solidFill>
                  <a:srgbClr val="C00000"/>
                </a:solidFill>
              </a:rPr>
              <a:t>E</a:t>
            </a:r>
            <a:r>
              <a:rPr lang="nl-NL" sz="2800" smtClean="0">
                <a:solidFill>
                  <a:schemeClr val="accent3">
                    <a:lumMod val="50000"/>
                  </a:schemeClr>
                </a:solidFill>
              </a:rPr>
              <a:t> =	.8	.4</a:t>
            </a:r>
          </a:p>
          <a:p>
            <a:r>
              <a:rPr lang="nl-NL" sz="2800">
                <a:solidFill>
                  <a:schemeClr val="accent3">
                    <a:lumMod val="50000"/>
                  </a:schemeClr>
                </a:solidFill>
              </a:rPr>
              <a:t>	</a:t>
            </a:r>
            <a:r>
              <a:rPr lang="nl-NL" sz="2800" smtClean="0">
                <a:solidFill>
                  <a:schemeClr val="accent3">
                    <a:lumMod val="50000"/>
                  </a:schemeClr>
                </a:solidFill>
              </a:rPr>
              <a:t>.4	.8</a:t>
            </a:r>
            <a:endParaRPr lang="nl-NL" sz="2800">
              <a:solidFill>
                <a:schemeClr val="accent3">
                  <a:lumMod val="50000"/>
                </a:schemeClr>
              </a:solidFill>
            </a:endParaRPr>
          </a:p>
        </p:txBody>
      </p:sp>
      <p:grpSp>
        <p:nvGrpSpPr>
          <p:cNvPr id="4" name="Group 3"/>
          <p:cNvGrpSpPr/>
          <p:nvPr/>
        </p:nvGrpSpPr>
        <p:grpSpPr>
          <a:xfrm>
            <a:off x="-108520" y="0"/>
            <a:ext cx="3566925" cy="3481215"/>
            <a:chOff x="144110" y="175574"/>
            <a:chExt cx="3566925" cy="3481215"/>
          </a:xfrm>
        </p:grpSpPr>
        <p:pic>
          <p:nvPicPr>
            <p:cNvPr id="96" name="Picture 95"/>
            <p:cNvPicPr>
              <a:picLocks noChangeAspect="1"/>
            </p:cNvPicPr>
            <p:nvPr/>
          </p:nvPicPr>
          <p:blipFill>
            <a:blip r:embed="rId2"/>
            <a:stretch>
              <a:fillRect/>
            </a:stretch>
          </p:blipFill>
          <p:spPr>
            <a:xfrm>
              <a:off x="467544" y="260648"/>
              <a:ext cx="3243491" cy="3312368"/>
            </a:xfrm>
            <a:prstGeom prst="rect">
              <a:avLst/>
            </a:prstGeom>
          </p:spPr>
        </p:pic>
        <p:sp>
          <p:nvSpPr>
            <p:cNvPr id="100" name="TextBox 99"/>
            <p:cNvSpPr txBox="1"/>
            <p:nvPr/>
          </p:nvSpPr>
          <p:spPr>
            <a:xfrm>
              <a:off x="1763688" y="1196752"/>
              <a:ext cx="476412" cy="369332"/>
            </a:xfrm>
            <a:prstGeom prst="rect">
              <a:avLst/>
            </a:prstGeom>
            <a:noFill/>
          </p:spPr>
          <p:txBody>
            <a:bodyPr wrap="none" rtlCol="0">
              <a:spAutoFit/>
            </a:bodyPr>
            <a:lstStyle/>
            <a:p>
              <a:r>
                <a:rPr lang="nl-NL" smtClean="0"/>
                <a:t>.95</a:t>
              </a:r>
              <a:endParaRPr lang="nl-NL"/>
            </a:p>
          </p:txBody>
        </p:sp>
        <p:sp>
          <p:nvSpPr>
            <p:cNvPr id="101" name="TextBox 100"/>
            <p:cNvSpPr txBox="1"/>
            <p:nvPr/>
          </p:nvSpPr>
          <p:spPr>
            <a:xfrm>
              <a:off x="1717529" y="2397865"/>
              <a:ext cx="359394" cy="369332"/>
            </a:xfrm>
            <a:prstGeom prst="rect">
              <a:avLst/>
            </a:prstGeom>
            <a:noFill/>
          </p:spPr>
          <p:txBody>
            <a:bodyPr wrap="none" rtlCol="0">
              <a:spAutoFit/>
            </a:bodyPr>
            <a:lstStyle/>
            <a:p>
              <a:r>
                <a:rPr lang="nl-NL" smtClean="0"/>
                <a:t>.5</a:t>
              </a:r>
              <a:endParaRPr lang="nl-NL"/>
            </a:p>
          </p:txBody>
        </p:sp>
        <p:sp>
          <p:nvSpPr>
            <p:cNvPr id="102" name="TextBox 101"/>
            <p:cNvSpPr txBox="1"/>
            <p:nvPr/>
          </p:nvSpPr>
          <p:spPr>
            <a:xfrm>
              <a:off x="144110" y="2192670"/>
              <a:ext cx="359394" cy="369332"/>
            </a:xfrm>
            <a:prstGeom prst="rect">
              <a:avLst/>
            </a:prstGeom>
            <a:noFill/>
          </p:spPr>
          <p:txBody>
            <a:bodyPr wrap="none" rtlCol="0">
              <a:spAutoFit/>
            </a:bodyPr>
            <a:lstStyle/>
            <a:p>
              <a:r>
                <a:rPr lang="nl-NL" smtClean="0"/>
                <a:t>.8</a:t>
              </a:r>
              <a:endParaRPr lang="nl-NL"/>
            </a:p>
          </p:txBody>
        </p:sp>
        <p:sp>
          <p:nvSpPr>
            <p:cNvPr id="103" name="TextBox 102"/>
            <p:cNvSpPr txBox="1"/>
            <p:nvPr/>
          </p:nvSpPr>
          <p:spPr>
            <a:xfrm>
              <a:off x="395536" y="548680"/>
              <a:ext cx="359394" cy="369332"/>
            </a:xfrm>
            <a:prstGeom prst="rect">
              <a:avLst/>
            </a:prstGeom>
            <a:noFill/>
          </p:spPr>
          <p:txBody>
            <a:bodyPr wrap="none" rtlCol="0">
              <a:spAutoFit/>
            </a:bodyPr>
            <a:lstStyle/>
            <a:p>
              <a:r>
                <a:rPr lang="nl-NL" smtClean="0"/>
                <a:t>.2</a:t>
              </a:r>
              <a:endParaRPr lang="nl-NL"/>
            </a:p>
          </p:txBody>
        </p:sp>
        <p:sp>
          <p:nvSpPr>
            <p:cNvPr id="104" name="TextBox 103"/>
            <p:cNvSpPr txBox="1"/>
            <p:nvPr/>
          </p:nvSpPr>
          <p:spPr>
            <a:xfrm>
              <a:off x="1422628" y="175574"/>
              <a:ext cx="710451" cy="369332"/>
            </a:xfrm>
            <a:prstGeom prst="rect">
              <a:avLst/>
            </a:prstGeom>
            <a:noFill/>
          </p:spPr>
          <p:txBody>
            <a:bodyPr wrap="none" rtlCol="0">
              <a:spAutoFit/>
            </a:bodyPr>
            <a:lstStyle/>
            <a:p>
              <a:r>
                <a:rPr lang="nl-NL" smtClean="0"/>
                <a:t>.0195</a:t>
              </a:r>
              <a:endParaRPr lang="nl-NL"/>
            </a:p>
          </p:txBody>
        </p:sp>
        <p:sp>
          <p:nvSpPr>
            <p:cNvPr id="105" name="TextBox 104"/>
            <p:cNvSpPr txBox="1"/>
            <p:nvPr/>
          </p:nvSpPr>
          <p:spPr>
            <a:xfrm>
              <a:off x="1763688" y="3287457"/>
              <a:ext cx="359394" cy="369332"/>
            </a:xfrm>
            <a:prstGeom prst="rect">
              <a:avLst/>
            </a:prstGeom>
            <a:noFill/>
          </p:spPr>
          <p:txBody>
            <a:bodyPr wrap="none" rtlCol="0">
              <a:spAutoFit/>
            </a:bodyPr>
            <a:lstStyle/>
            <a:p>
              <a:r>
                <a:rPr lang="nl-NL" smtClean="0"/>
                <a:t>.6</a:t>
              </a:r>
              <a:endParaRPr lang="nl-NL"/>
            </a:p>
          </p:txBody>
        </p:sp>
      </p:grpSp>
      <p:sp>
        <p:nvSpPr>
          <p:cNvPr id="16" name="TextBox 15"/>
          <p:cNvSpPr txBox="1"/>
          <p:nvPr/>
        </p:nvSpPr>
        <p:spPr>
          <a:xfrm>
            <a:off x="4126102" y="2043720"/>
            <a:ext cx="5017898" cy="954107"/>
          </a:xfrm>
          <a:prstGeom prst="rect">
            <a:avLst/>
          </a:prstGeom>
          <a:noFill/>
        </p:spPr>
        <p:txBody>
          <a:bodyPr wrap="square" rtlCol="0">
            <a:spAutoFit/>
          </a:bodyPr>
          <a:lstStyle/>
          <a:p>
            <a:r>
              <a:rPr lang="nl-NL" sz="2800" smtClean="0">
                <a:latin typeface="Symbol" panose="05050102010706020507" pitchFamily="18" charset="2"/>
              </a:rPr>
              <a:t>S</a:t>
            </a:r>
            <a:r>
              <a:rPr lang="nl-NL" sz="2800" baseline="-25000" smtClean="0"/>
              <a:t>y</a:t>
            </a:r>
            <a:r>
              <a:rPr lang="nl-NL" sz="2800" smtClean="0"/>
              <a:t> = </a:t>
            </a:r>
            <a:r>
              <a:rPr lang="nl-NL" sz="2800">
                <a:solidFill>
                  <a:srgbClr val="C00000"/>
                </a:solidFill>
                <a:latin typeface="Symbol" panose="05050102010706020507" pitchFamily="18" charset="2"/>
              </a:rPr>
              <a:t>S</a:t>
            </a:r>
            <a:r>
              <a:rPr lang="nl-NL" sz="2800" baseline="-25000">
                <a:solidFill>
                  <a:srgbClr val="C00000"/>
                </a:solidFill>
              </a:rPr>
              <a:t>A </a:t>
            </a:r>
            <a:r>
              <a:rPr lang="nl-NL" sz="2800" smtClean="0"/>
              <a:t>+</a:t>
            </a:r>
            <a:r>
              <a:rPr lang="nl-NL" sz="2800">
                <a:solidFill>
                  <a:srgbClr val="C00000"/>
                </a:solidFill>
                <a:latin typeface="Symbol" panose="05050102010706020507" pitchFamily="18" charset="2"/>
              </a:rPr>
              <a:t> </a:t>
            </a:r>
            <a:r>
              <a:rPr lang="nl-NL" sz="2800" smtClean="0">
                <a:solidFill>
                  <a:srgbClr val="C00000"/>
                </a:solidFill>
                <a:latin typeface="Symbol" panose="05050102010706020507" pitchFamily="18" charset="2"/>
              </a:rPr>
              <a:t>S</a:t>
            </a:r>
            <a:r>
              <a:rPr lang="nl-NL" sz="2800" baseline="-25000" smtClean="0">
                <a:solidFill>
                  <a:srgbClr val="C00000"/>
                </a:solidFill>
              </a:rPr>
              <a:t>E</a:t>
            </a:r>
            <a:r>
              <a:rPr lang="nl-NL" sz="2800" smtClean="0"/>
              <a:t> =	1  	.584</a:t>
            </a:r>
          </a:p>
          <a:p>
            <a:r>
              <a:rPr lang="nl-NL" sz="2800"/>
              <a:t> </a:t>
            </a:r>
            <a:r>
              <a:rPr lang="nl-NL" sz="2800" smtClean="0"/>
              <a:t>			 .584	1 </a:t>
            </a:r>
            <a:endParaRPr lang="nl-NL" sz="2800"/>
          </a:p>
        </p:txBody>
      </p:sp>
      <p:sp>
        <p:nvSpPr>
          <p:cNvPr id="5" name="TextBox 4"/>
          <p:cNvSpPr txBox="1"/>
          <p:nvPr/>
        </p:nvSpPr>
        <p:spPr>
          <a:xfrm>
            <a:off x="154709" y="3440208"/>
            <a:ext cx="7589706" cy="2677656"/>
          </a:xfrm>
          <a:prstGeom prst="rect">
            <a:avLst/>
          </a:prstGeom>
          <a:noFill/>
        </p:spPr>
        <p:txBody>
          <a:bodyPr wrap="none" rtlCol="0">
            <a:spAutoFit/>
          </a:bodyPr>
          <a:lstStyle/>
          <a:p>
            <a:r>
              <a:rPr lang="nl-NL" sz="2400" smtClean="0"/>
              <a:t>h</a:t>
            </a:r>
            <a:r>
              <a:rPr lang="nl-NL" sz="2400" baseline="30000" smtClean="0"/>
              <a:t>2</a:t>
            </a:r>
            <a:r>
              <a:rPr lang="nl-NL" sz="2400" smtClean="0"/>
              <a:t> at t=1? answer: .2 (e</a:t>
            </a:r>
            <a:r>
              <a:rPr lang="nl-NL" sz="2400" baseline="30000" smtClean="0"/>
              <a:t>2</a:t>
            </a:r>
            <a:r>
              <a:rPr lang="nl-NL" sz="2400" smtClean="0"/>
              <a:t>=.8)</a:t>
            </a:r>
          </a:p>
          <a:p>
            <a:r>
              <a:rPr lang="nl-NL" sz="2400" smtClean="0"/>
              <a:t>h</a:t>
            </a:r>
            <a:r>
              <a:rPr lang="nl-NL" sz="2400" baseline="30000" smtClean="0"/>
              <a:t>2</a:t>
            </a:r>
            <a:r>
              <a:rPr lang="nl-NL" sz="2400" smtClean="0"/>
              <a:t> at t=2? answer: .2 (r</a:t>
            </a:r>
            <a:r>
              <a:rPr lang="nl-NL" sz="2400" baseline="30000" smtClean="0"/>
              <a:t>2</a:t>
            </a:r>
            <a:r>
              <a:rPr lang="nl-NL" sz="2400" smtClean="0"/>
              <a:t>=.8)</a:t>
            </a:r>
          </a:p>
          <a:p>
            <a:r>
              <a:rPr lang="nl-NL" sz="2400" smtClean="0">
                <a:solidFill>
                  <a:srgbClr val="FF0000"/>
                </a:solidFill>
              </a:rPr>
              <a:t>correlation between A1 and A2? .184 / (√.2*√.2) = .92</a:t>
            </a:r>
          </a:p>
          <a:p>
            <a:r>
              <a:rPr lang="nl-NL" sz="2400" smtClean="0"/>
              <a:t>correlation between E1 and E2? .</a:t>
            </a:r>
            <a:r>
              <a:rPr lang="nl-NL" sz="2400"/>
              <a:t> 4</a:t>
            </a:r>
            <a:r>
              <a:rPr lang="nl-NL" sz="2400" smtClean="0"/>
              <a:t> </a:t>
            </a:r>
            <a:r>
              <a:rPr lang="nl-NL" sz="2400"/>
              <a:t>/ (√</a:t>
            </a:r>
            <a:r>
              <a:rPr lang="nl-NL" sz="2400" smtClean="0"/>
              <a:t>.8*</a:t>
            </a:r>
            <a:r>
              <a:rPr lang="nl-NL" sz="2400"/>
              <a:t>√</a:t>
            </a:r>
            <a:r>
              <a:rPr lang="nl-NL" sz="2400" smtClean="0"/>
              <a:t>.8) =  .50</a:t>
            </a:r>
          </a:p>
          <a:p>
            <a:r>
              <a:rPr lang="nl-NL" sz="2400" smtClean="0"/>
              <a:t>covariance between Y1 and Y2? .584</a:t>
            </a:r>
          </a:p>
          <a:p>
            <a:r>
              <a:rPr lang="nl-NL" sz="2400" smtClean="0"/>
              <a:t>contribution of A to covariance Y1 and Y2? .184/.584 = .315</a:t>
            </a:r>
          </a:p>
          <a:p>
            <a:r>
              <a:rPr lang="nl-NL" sz="2400">
                <a:solidFill>
                  <a:srgbClr val="FF0000"/>
                </a:solidFill>
              </a:rPr>
              <a:t>contribution of </a:t>
            </a:r>
            <a:r>
              <a:rPr lang="nl-NL" sz="2400" smtClean="0">
                <a:solidFill>
                  <a:srgbClr val="FF0000"/>
                </a:solidFill>
              </a:rPr>
              <a:t>E </a:t>
            </a:r>
            <a:r>
              <a:rPr lang="nl-NL" sz="2400">
                <a:solidFill>
                  <a:srgbClr val="FF0000"/>
                </a:solidFill>
              </a:rPr>
              <a:t>to covariance Y1 and Y2? </a:t>
            </a:r>
            <a:r>
              <a:rPr lang="nl-NL" sz="2400" smtClean="0">
                <a:solidFill>
                  <a:srgbClr val="FF0000"/>
                </a:solidFill>
              </a:rPr>
              <a:t>.4/.</a:t>
            </a:r>
            <a:r>
              <a:rPr lang="nl-NL" sz="2400">
                <a:solidFill>
                  <a:srgbClr val="FF0000"/>
                </a:solidFill>
              </a:rPr>
              <a:t>584 = </a:t>
            </a:r>
            <a:r>
              <a:rPr lang="nl-NL" sz="2400" smtClean="0">
                <a:solidFill>
                  <a:srgbClr val="FF0000"/>
                </a:solidFill>
              </a:rPr>
              <a:t>.685</a:t>
            </a:r>
          </a:p>
        </p:txBody>
      </p:sp>
    </p:spTree>
    <p:extLst>
      <p:ext uri="{BB962C8B-B14F-4D97-AF65-F5344CB8AC3E}">
        <p14:creationId xmlns:p14="http://schemas.microsoft.com/office/powerpoint/2010/main" val="22805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32</a:t>
            </a:fld>
            <a:endParaRPr lang="nl-NL"/>
          </a:p>
        </p:txBody>
      </p:sp>
      <p:pic>
        <p:nvPicPr>
          <p:cNvPr id="3" name="Picture 3"/>
          <p:cNvPicPr>
            <a:picLocks noChangeAspect="1" noChangeArrowheads="1"/>
          </p:cNvPicPr>
          <p:nvPr/>
        </p:nvPicPr>
        <p:blipFill>
          <a:blip r:embed="rId3" cstate="print"/>
          <a:srcRect/>
          <a:stretch>
            <a:fillRect/>
          </a:stretch>
        </p:blipFill>
        <p:spPr bwMode="auto">
          <a:xfrm>
            <a:off x="251520" y="2946956"/>
            <a:ext cx="3867011" cy="1504466"/>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67544" y="422312"/>
            <a:ext cx="6970668" cy="2247482"/>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4547795" y="2767721"/>
            <a:ext cx="4573325" cy="1862936"/>
          </a:xfrm>
          <a:prstGeom prst="rect">
            <a:avLst/>
          </a:prstGeom>
          <a:noFill/>
          <a:ln w="9525">
            <a:noFill/>
            <a:miter lim="800000"/>
            <a:headEnd/>
            <a:tailEnd/>
          </a:ln>
        </p:spPr>
      </p:pic>
      <p:pic>
        <p:nvPicPr>
          <p:cNvPr id="6" name="Picture 5"/>
          <p:cNvPicPr>
            <a:picLocks noChangeAspect="1"/>
          </p:cNvPicPr>
          <p:nvPr/>
        </p:nvPicPr>
        <p:blipFill>
          <a:blip r:embed="rId6" cstate="print"/>
          <a:stretch>
            <a:fillRect/>
          </a:stretch>
        </p:blipFill>
        <p:spPr>
          <a:xfrm>
            <a:off x="611560" y="4850551"/>
            <a:ext cx="5406614" cy="1386761"/>
          </a:xfrm>
          <a:prstGeom prst="rect">
            <a:avLst/>
          </a:prstGeom>
        </p:spPr>
      </p:pic>
    </p:spTree>
    <p:extLst>
      <p:ext uri="{BB962C8B-B14F-4D97-AF65-F5344CB8AC3E}">
        <p14:creationId xmlns:p14="http://schemas.microsoft.com/office/powerpoint/2010/main" val="6120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33</a:t>
            </a:fld>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8197"/>
            <a:ext cx="7128792" cy="6167499"/>
          </a:xfrm>
          <a:prstGeom prst="rect">
            <a:avLst/>
          </a:prstGeom>
        </p:spPr>
      </p:pic>
      <p:sp>
        <p:nvSpPr>
          <p:cNvPr id="5" name="TextBox 4"/>
          <p:cNvSpPr txBox="1"/>
          <p:nvPr/>
        </p:nvSpPr>
        <p:spPr>
          <a:xfrm>
            <a:off x="755576" y="6094740"/>
            <a:ext cx="7752635" cy="523220"/>
          </a:xfrm>
          <a:prstGeom prst="rect">
            <a:avLst/>
          </a:prstGeom>
          <a:noFill/>
        </p:spPr>
        <p:txBody>
          <a:bodyPr wrap="none" rtlCol="0">
            <a:spAutoFit/>
          </a:bodyPr>
          <a:lstStyle/>
          <a:p>
            <a:r>
              <a:rPr lang="nl-NL" sz="2800" dirty="0" smtClean="0"/>
              <a:t>Anx/dep stability due to A and E from 3y to 63 years</a:t>
            </a:r>
            <a:endParaRPr lang="nl-NL" sz="2800" dirty="0"/>
          </a:p>
        </p:txBody>
      </p:sp>
      <p:sp>
        <p:nvSpPr>
          <p:cNvPr id="7" name="TextBox 6"/>
          <p:cNvSpPr txBox="1"/>
          <p:nvPr/>
        </p:nvSpPr>
        <p:spPr>
          <a:xfrm rot="16200000">
            <a:off x="-1267783" y="2608551"/>
            <a:ext cx="3120341" cy="584775"/>
          </a:xfrm>
          <a:prstGeom prst="rect">
            <a:avLst/>
          </a:prstGeom>
          <a:noFill/>
        </p:spPr>
        <p:txBody>
          <a:bodyPr wrap="none" rtlCol="0">
            <a:spAutoFit/>
          </a:bodyPr>
          <a:lstStyle/>
          <a:p>
            <a:r>
              <a:rPr lang="nl-NL" sz="3200" dirty="0" smtClean="0"/>
              <a:t>Nivard et al, 2014</a:t>
            </a:r>
            <a:endParaRPr lang="nl-NL" sz="3200" dirty="0"/>
          </a:p>
        </p:txBody>
      </p:sp>
      <p:sp>
        <p:nvSpPr>
          <p:cNvPr id="3" name="TextBox 2"/>
          <p:cNvSpPr txBox="1"/>
          <p:nvPr/>
        </p:nvSpPr>
        <p:spPr>
          <a:xfrm>
            <a:off x="3027490" y="2296244"/>
            <a:ext cx="1587294" cy="461665"/>
          </a:xfrm>
          <a:prstGeom prst="rect">
            <a:avLst/>
          </a:prstGeom>
          <a:noFill/>
        </p:spPr>
        <p:txBody>
          <a:bodyPr wrap="none" rtlCol="0">
            <a:spAutoFit/>
          </a:bodyPr>
          <a:lstStyle/>
          <a:p>
            <a:r>
              <a:rPr lang="nl-NL" sz="2400" smtClean="0">
                <a:solidFill>
                  <a:srgbClr val="FFFF00"/>
                </a:solidFill>
              </a:rPr>
              <a:t>Phenotypic</a:t>
            </a:r>
            <a:endParaRPr lang="nl-NL" sz="2400">
              <a:solidFill>
                <a:srgbClr val="FFFF00"/>
              </a:solidFill>
            </a:endParaRPr>
          </a:p>
        </p:txBody>
      </p:sp>
      <p:sp>
        <p:nvSpPr>
          <p:cNvPr id="9" name="TextBox 8"/>
          <p:cNvSpPr txBox="1"/>
          <p:nvPr/>
        </p:nvSpPr>
        <p:spPr>
          <a:xfrm>
            <a:off x="1115616" y="5315273"/>
            <a:ext cx="359394" cy="523220"/>
          </a:xfrm>
          <a:prstGeom prst="rect">
            <a:avLst/>
          </a:prstGeom>
          <a:noFill/>
        </p:spPr>
        <p:txBody>
          <a:bodyPr wrap="none" rtlCol="0">
            <a:spAutoFit/>
          </a:bodyPr>
          <a:lstStyle/>
          <a:p>
            <a:r>
              <a:rPr lang="nl-NL" sz="2800" b="1" smtClean="0">
                <a:solidFill>
                  <a:srgbClr val="FFFF00"/>
                </a:solidFill>
              </a:rPr>
              <a:t>E</a:t>
            </a:r>
            <a:endParaRPr lang="nl-NL" sz="2800" b="1">
              <a:solidFill>
                <a:srgbClr val="FFFF00"/>
              </a:solidFill>
            </a:endParaRPr>
          </a:p>
        </p:txBody>
      </p:sp>
      <p:sp>
        <p:nvSpPr>
          <p:cNvPr id="10" name="TextBox 9"/>
          <p:cNvSpPr txBox="1"/>
          <p:nvPr/>
        </p:nvSpPr>
        <p:spPr>
          <a:xfrm>
            <a:off x="6876256" y="4077072"/>
            <a:ext cx="402674" cy="523220"/>
          </a:xfrm>
          <a:prstGeom prst="rect">
            <a:avLst/>
          </a:prstGeom>
          <a:noFill/>
        </p:spPr>
        <p:txBody>
          <a:bodyPr wrap="none" rtlCol="0">
            <a:spAutoFit/>
          </a:bodyPr>
          <a:lstStyle/>
          <a:p>
            <a:r>
              <a:rPr lang="nl-NL" sz="2800" b="1" smtClean="0">
                <a:solidFill>
                  <a:srgbClr val="FFFF00"/>
                </a:solidFill>
              </a:rPr>
              <a:t>A</a:t>
            </a:r>
            <a:endParaRPr lang="nl-NL" sz="2800" b="1">
              <a:solidFill>
                <a:srgbClr val="FFFF00"/>
              </a:solidFill>
            </a:endParaRPr>
          </a:p>
        </p:txBody>
      </p:sp>
    </p:spTree>
    <p:extLst>
      <p:ext uri="{BB962C8B-B14F-4D97-AF65-F5344CB8AC3E}">
        <p14:creationId xmlns:p14="http://schemas.microsoft.com/office/powerpoint/2010/main" val="399480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271" y="548680"/>
            <a:ext cx="68500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5"/>
          <p:cNvSpPr>
            <a:spLocks noChangeArrowheads="1"/>
          </p:cNvSpPr>
          <p:nvPr/>
        </p:nvSpPr>
        <p:spPr bwMode="auto">
          <a:xfrm>
            <a:off x="179512" y="5975970"/>
            <a:ext cx="8903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1600"/>
              <a:t>Bartels M, Rietveld MJH, Baal van GCM, Boomsma DI.  (2002) </a:t>
            </a:r>
            <a:r>
              <a:rPr lang="nl-NL" altLang="en-US" sz="1600" i="1"/>
              <a:t>Behavior Genetics, 32, 237-249.</a:t>
            </a:r>
            <a:endParaRPr lang="nl-NL" altLang="en-US" sz="1600"/>
          </a:p>
        </p:txBody>
      </p:sp>
      <p:sp>
        <p:nvSpPr>
          <p:cNvPr id="106501" name="Rectangle 6"/>
          <p:cNvSpPr>
            <a:spLocks noChangeArrowheads="1"/>
          </p:cNvSpPr>
          <p:nvPr/>
        </p:nvSpPr>
        <p:spPr bwMode="auto">
          <a:xfrm>
            <a:off x="179512" y="5342699"/>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1800"/>
              <a:t>‘continuity in cognitive abilities is </a:t>
            </a:r>
            <a:r>
              <a:rPr lang="nl-NL" altLang="en-US" sz="1800" smtClean="0"/>
              <a:t>mainly due </a:t>
            </a:r>
            <a:r>
              <a:rPr lang="nl-NL" altLang="en-US" sz="1800"/>
              <a:t>to additive genetic factors’ (p. 245).</a:t>
            </a:r>
          </a:p>
        </p:txBody>
      </p:sp>
      <p:sp>
        <p:nvSpPr>
          <p:cNvPr id="2" name="TextBox 1"/>
          <p:cNvSpPr txBox="1"/>
          <p:nvPr/>
        </p:nvSpPr>
        <p:spPr>
          <a:xfrm>
            <a:off x="179512" y="0"/>
            <a:ext cx="2124299" cy="584775"/>
          </a:xfrm>
          <a:prstGeom prst="rect">
            <a:avLst/>
          </a:prstGeom>
          <a:noFill/>
        </p:spPr>
        <p:txBody>
          <a:bodyPr wrap="none" rtlCol="0">
            <a:spAutoFit/>
          </a:bodyPr>
          <a:lstStyle/>
          <a:p>
            <a:r>
              <a:rPr lang="nl-NL" sz="3200" smtClean="0"/>
              <a:t>see slide 18</a:t>
            </a:r>
            <a:endParaRPr lang="nl-NL" sz="3200"/>
          </a:p>
        </p:txBody>
      </p:sp>
    </p:spTree>
    <p:extLst>
      <p:ext uri="{BB962C8B-B14F-4D97-AF65-F5344CB8AC3E}">
        <p14:creationId xmlns:p14="http://schemas.microsoft.com/office/powerpoint/2010/main" val="225837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l="31874" t="15923" r="15625" b="13000"/>
          <a:stretch>
            <a:fillRect/>
          </a:stretch>
        </p:blipFill>
        <p:spPr bwMode="auto">
          <a:xfrm>
            <a:off x="251520" y="0"/>
            <a:ext cx="73152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1403648" y="6309320"/>
            <a:ext cx="3991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err="1"/>
              <a:t>Birley</a:t>
            </a:r>
            <a:r>
              <a:rPr lang="en-US" dirty="0"/>
              <a:t> et al. </a:t>
            </a:r>
            <a:r>
              <a:rPr lang="en-US" dirty="0" err="1"/>
              <a:t>Behav</a:t>
            </a:r>
            <a:r>
              <a:rPr lang="en-US" dirty="0"/>
              <a:t> </a:t>
            </a:r>
            <a:r>
              <a:rPr lang="en-US"/>
              <a:t>Genet </a:t>
            </a:r>
            <a:r>
              <a:rPr lang="en-US" smtClean="0"/>
              <a:t>2005</a:t>
            </a:r>
            <a:endParaRPr lang="en-US" dirty="0"/>
          </a:p>
        </p:txBody>
      </p:sp>
      <p:sp>
        <p:nvSpPr>
          <p:cNvPr id="3" name="Slide Number Placeholder 2"/>
          <p:cNvSpPr>
            <a:spLocks noGrp="1"/>
          </p:cNvSpPr>
          <p:nvPr>
            <p:ph type="sldNum" sz="quarter" idx="12"/>
          </p:nvPr>
        </p:nvSpPr>
        <p:spPr/>
        <p:txBody>
          <a:bodyPr/>
          <a:lstStyle/>
          <a:p>
            <a:fld id="{A9096D49-DAE3-40DE-93E0-41688E0A5016}" type="slidenum">
              <a:rPr lang="nl-NL" smtClean="0"/>
              <a:t>35</a:t>
            </a:fld>
            <a:endParaRPr lang="nl-NL"/>
          </a:p>
        </p:txBody>
      </p:sp>
    </p:spTree>
    <p:extLst>
      <p:ext uri="{BB962C8B-B14F-4D97-AF65-F5344CB8AC3E}">
        <p14:creationId xmlns:p14="http://schemas.microsoft.com/office/powerpoint/2010/main" val="3474435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96D49-DAE3-40DE-93E0-41688E0A5016}" type="slidenum">
              <a:rPr lang="nl-NL" smtClean="0"/>
              <a:t>36</a:t>
            </a:fld>
            <a:endParaRPr lang="nl-NL"/>
          </a:p>
        </p:txBody>
      </p:sp>
      <p:pic>
        <p:nvPicPr>
          <p:cNvPr id="6" name="Picture 5"/>
          <p:cNvPicPr>
            <a:picLocks noChangeAspect="1"/>
          </p:cNvPicPr>
          <p:nvPr/>
        </p:nvPicPr>
        <p:blipFill>
          <a:blip r:embed="rId2"/>
          <a:stretch>
            <a:fillRect/>
          </a:stretch>
        </p:blipFill>
        <p:spPr>
          <a:xfrm>
            <a:off x="1854045" y="1347634"/>
            <a:ext cx="5305371" cy="4888719"/>
          </a:xfrm>
          <a:prstGeom prst="rect">
            <a:avLst/>
          </a:prstGeom>
        </p:spPr>
      </p:pic>
      <p:grpSp>
        <p:nvGrpSpPr>
          <p:cNvPr id="4" name="Group 3"/>
          <p:cNvGrpSpPr/>
          <p:nvPr/>
        </p:nvGrpSpPr>
        <p:grpSpPr>
          <a:xfrm>
            <a:off x="42235" y="-1"/>
            <a:ext cx="3953701" cy="1227637"/>
            <a:chOff x="1763688" y="1700808"/>
            <a:chExt cx="5953125" cy="1685925"/>
          </a:xfrm>
        </p:grpSpPr>
        <p:pic>
          <p:nvPicPr>
            <p:cNvPr id="5" name="Picture 4"/>
            <p:cNvPicPr>
              <a:picLocks noChangeAspect="1"/>
            </p:cNvPicPr>
            <p:nvPr/>
          </p:nvPicPr>
          <p:blipFill>
            <a:blip r:embed="rId3"/>
            <a:stretch>
              <a:fillRect/>
            </a:stretch>
          </p:blipFill>
          <p:spPr>
            <a:xfrm>
              <a:off x="1763688" y="1700808"/>
              <a:ext cx="2952750" cy="314325"/>
            </a:xfrm>
            <a:prstGeom prst="rect">
              <a:avLst/>
            </a:prstGeom>
          </p:spPr>
        </p:pic>
        <p:pic>
          <p:nvPicPr>
            <p:cNvPr id="7" name="Picture 6"/>
            <p:cNvPicPr>
              <a:picLocks noChangeAspect="1"/>
            </p:cNvPicPr>
            <p:nvPr/>
          </p:nvPicPr>
          <p:blipFill>
            <a:blip r:embed="rId4"/>
            <a:stretch>
              <a:fillRect/>
            </a:stretch>
          </p:blipFill>
          <p:spPr>
            <a:xfrm>
              <a:off x="1763688" y="2015133"/>
              <a:ext cx="5953125" cy="1371600"/>
            </a:xfrm>
            <a:prstGeom prst="rect">
              <a:avLst/>
            </a:prstGeom>
          </p:spPr>
        </p:pic>
      </p:grpSp>
    </p:spTree>
    <p:extLst>
      <p:ext uri="{BB962C8B-B14F-4D97-AF65-F5344CB8AC3E}">
        <p14:creationId xmlns:p14="http://schemas.microsoft.com/office/powerpoint/2010/main" val="402426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37</a:t>
            </a:fld>
            <a:endParaRPr lang="nl-NL"/>
          </a:p>
        </p:txBody>
      </p:sp>
      <p:sp>
        <p:nvSpPr>
          <p:cNvPr id="3" name="TextBox 2"/>
          <p:cNvSpPr txBox="1"/>
          <p:nvPr/>
        </p:nvSpPr>
        <p:spPr>
          <a:xfrm>
            <a:off x="333872" y="332656"/>
            <a:ext cx="8352928" cy="3108543"/>
          </a:xfrm>
          <a:prstGeom prst="rect">
            <a:avLst/>
          </a:prstGeom>
          <a:noFill/>
        </p:spPr>
        <p:txBody>
          <a:bodyPr wrap="square" rtlCol="0">
            <a:spAutoFit/>
          </a:bodyPr>
          <a:lstStyle/>
          <a:p>
            <a:r>
              <a:rPr lang="nl-NL" sz="2800" smtClean="0"/>
              <a:t>Eveline’s practical</a:t>
            </a:r>
            <a:r>
              <a:rPr lang="nl-NL" sz="2800"/>
              <a:t>: the </a:t>
            </a:r>
            <a:r>
              <a:rPr lang="nl-NL" sz="2800" smtClean="0"/>
              <a:t>basic genetic </a:t>
            </a:r>
            <a:r>
              <a:rPr lang="nl-NL" sz="2800"/>
              <a:t>simplex model applied </a:t>
            </a:r>
            <a:r>
              <a:rPr lang="nl-NL" sz="2800" smtClean="0"/>
              <a:t> to IQ </a:t>
            </a:r>
            <a:r>
              <a:rPr lang="nl-NL" sz="2800"/>
              <a:t>at 4 occasions</a:t>
            </a:r>
            <a:r>
              <a:rPr lang="nl-NL" sz="2800" smtClean="0"/>
              <a:t>.....</a:t>
            </a:r>
            <a:endParaRPr lang="nl-NL" sz="2800"/>
          </a:p>
          <a:p>
            <a:endParaRPr lang="nl-NL" sz="2800"/>
          </a:p>
          <a:p>
            <a:r>
              <a:rPr lang="nl-NL" sz="2800"/>
              <a:t>But first .... </a:t>
            </a:r>
            <a:r>
              <a:rPr lang="nl-NL" sz="2800" smtClean="0"/>
              <a:t>variations </a:t>
            </a:r>
            <a:r>
              <a:rPr lang="nl-NL" sz="2800"/>
              <a:t>on the genetic </a:t>
            </a:r>
            <a:r>
              <a:rPr lang="nl-NL" sz="2800" smtClean="0"/>
              <a:t>simplex model </a:t>
            </a:r>
            <a:r>
              <a:rPr lang="nl-NL" sz="2800"/>
              <a:t>which </a:t>
            </a:r>
            <a:r>
              <a:rPr lang="nl-NL" sz="2800" smtClean="0"/>
              <a:t>include GE-covariance</a:t>
            </a:r>
          </a:p>
          <a:p>
            <a:endParaRPr lang="nl-NL" sz="2800"/>
          </a:p>
          <a:p>
            <a:r>
              <a:rPr lang="nl-NL" sz="2800" smtClean="0"/>
              <a:t>What is GE-covariance ?</a:t>
            </a:r>
            <a:endParaRPr lang="nl-NL" sz="2800"/>
          </a:p>
        </p:txBody>
      </p:sp>
      <p:pic>
        <p:nvPicPr>
          <p:cNvPr id="4" name="Picture 3"/>
          <p:cNvPicPr>
            <a:picLocks noChangeAspect="1"/>
          </p:cNvPicPr>
          <p:nvPr/>
        </p:nvPicPr>
        <p:blipFill>
          <a:blip r:embed="rId2"/>
          <a:stretch>
            <a:fillRect/>
          </a:stretch>
        </p:blipFill>
        <p:spPr>
          <a:xfrm>
            <a:off x="1907704" y="3465833"/>
            <a:ext cx="5015312" cy="2903913"/>
          </a:xfrm>
          <a:prstGeom prst="rect">
            <a:avLst/>
          </a:prstGeom>
        </p:spPr>
      </p:pic>
    </p:spTree>
    <p:extLst>
      <p:ext uri="{BB962C8B-B14F-4D97-AF65-F5344CB8AC3E}">
        <p14:creationId xmlns:p14="http://schemas.microsoft.com/office/powerpoint/2010/main" val="404317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592" y="2348880"/>
            <a:ext cx="8507289" cy="1938992"/>
          </a:xfrm>
          <a:prstGeom prst="rect">
            <a:avLst/>
          </a:prstGeom>
        </p:spPr>
        <p:txBody>
          <a:bodyPr wrap="square">
            <a:spAutoFit/>
          </a:bodyPr>
          <a:lstStyle/>
          <a:p>
            <a:r>
              <a:rPr lang="en-US" sz="2400" smtClean="0"/>
              <a:t>“(.....), </a:t>
            </a:r>
            <a:r>
              <a:rPr lang="en-US" sz="2400"/>
              <a:t>it is possible, </a:t>
            </a:r>
            <a:r>
              <a:rPr lang="en-US" sz="2400" smtClean="0"/>
              <a:t>…..</a:t>
            </a:r>
            <a:r>
              <a:rPr lang="en-US" sz="2400" i="1" smtClean="0"/>
              <a:t>, </a:t>
            </a:r>
            <a:r>
              <a:rPr lang="en-US" sz="2400" i="1"/>
              <a:t>to </a:t>
            </a:r>
            <a:r>
              <a:rPr lang="en-US" sz="2400" i="1" smtClean="0"/>
              <a:t>parameterize genotype environment </a:t>
            </a:r>
            <a:r>
              <a:rPr lang="en-US" sz="2400" smtClean="0"/>
              <a:t>covariance </a:t>
            </a:r>
            <a:r>
              <a:rPr lang="en-US" sz="2400"/>
              <a:t>in </a:t>
            </a:r>
            <a:r>
              <a:rPr lang="en-US" sz="2400" b="1"/>
              <a:t>a variety of ways consistent with meaningful </a:t>
            </a:r>
            <a:r>
              <a:rPr lang="en-US" sz="2400" b="1" smtClean="0"/>
              <a:t>biological and </a:t>
            </a:r>
            <a:r>
              <a:rPr lang="en-US" sz="2400" b="1"/>
              <a:t>psychological theories</a:t>
            </a:r>
            <a:r>
              <a:rPr lang="en-US" sz="2400"/>
              <a:t>. We may distinguish the following three kinds of </a:t>
            </a:r>
            <a:r>
              <a:rPr lang="en-US" sz="2400" smtClean="0"/>
              <a:t>CovGE which </a:t>
            </a:r>
            <a:r>
              <a:rPr lang="en-US" sz="2400"/>
              <a:t>can be specified in terms of </a:t>
            </a:r>
            <a:r>
              <a:rPr lang="en-US" sz="2400" smtClean="0"/>
              <a:t>a theoretical model” (p. 8). </a:t>
            </a:r>
            <a:endParaRPr lang="en-US" sz="2400"/>
          </a:p>
        </p:txBody>
      </p:sp>
      <p:sp>
        <p:nvSpPr>
          <p:cNvPr id="5" name="Rectangle 4"/>
          <p:cNvSpPr/>
          <p:nvPr/>
        </p:nvSpPr>
        <p:spPr>
          <a:xfrm>
            <a:off x="229592" y="4365104"/>
            <a:ext cx="8052076" cy="1569660"/>
          </a:xfrm>
          <a:prstGeom prst="rect">
            <a:avLst/>
          </a:prstGeom>
        </p:spPr>
        <p:txBody>
          <a:bodyPr wrap="none">
            <a:spAutoFit/>
          </a:bodyPr>
          <a:lstStyle/>
          <a:p>
            <a:r>
              <a:rPr lang="en-US" sz="2400" b="1" i="1" smtClean="0">
                <a:solidFill>
                  <a:srgbClr val="FF0000"/>
                </a:solidFill>
              </a:rPr>
              <a:t>Environments selected by genotypes </a:t>
            </a:r>
            <a:r>
              <a:rPr lang="en-US" sz="2400" smtClean="0"/>
              <a:t>(Scarr &amp; McCartny, 1983; </a:t>
            </a:r>
          </a:p>
          <a:p>
            <a:r>
              <a:rPr lang="en-US" sz="2400" smtClean="0"/>
              <a:t>Plomin, DeFries &amp; Loehlin, 1977).</a:t>
            </a:r>
          </a:p>
          <a:p>
            <a:r>
              <a:rPr lang="en-US" sz="2400" b="1" i="1" smtClean="0">
                <a:solidFill>
                  <a:srgbClr val="FF0000"/>
                </a:solidFill>
              </a:rPr>
              <a:t>Sibling effects </a:t>
            </a:r>
            <a:r>
              <a:rPr lang="en-US" sz="2400" i="1" smtClean="0"/>
              <a:t>(</a:t>
            </a:r>
            <a:r>
              <a:rPr lang="en-US" sz="2400" smtClean="0"/>
              <a:t>Carey, 1986,</a:t>
            </a:r>
            <a:r>
              <a:rPr lang="en-US" sz="2400"/>
              <a:t> </a:t>
            </a:r>
            <a:r>
              <a:rPr lang="en-US" sz="2400" smtClean="0"/>
              <a:t>Behav Genet 16:319–341</a:t>
            </a:r>
            <a:r>
              <a:rPr lang="en-US" sz="2400" i="1" smtClean="0"/>
              <a:t>).</a:t>
            </a:r>
          </a:p>
          <a:p>
            <a:r>
              <a:rPr lang="en-US" sz="2400" b="1" i="1" smtClean="0">
                <a:solidFill>
                  <a:srgbClr val="FF0000"/>
                </a:solidFill>
              </a:rPr>
              <a:t>Cultural transmission </a:t>
            </a:r>
            <a:r>
              <a:rPr lang="en-US" sz="2400" i="1" smtClean="0"/>
              <a:t>(</a:t>
            </a:r>
            <a:r>
              <a:rPr lang="nl-NL" sz="2400" smtClean="0"/>
              <a:t>Keller, </a:t>
            </a:r>
            <a:r>
              <a:rPr lang="en-US" sz="2400" smtClean="0"/>
              <a:t>et al</a:t>
            </a:r>
            <a:r>
              <a:rPr lang="en-US" sz="2400" i="1" smtClean="0"/>
              <a:t>, </a:t>
            </a:r>
            <a:r>
              <a:rPr lang="en-US" sz="2400" smtClean="0"/>
              <a:t>Twin Res &amp; Hun Gen 2011</a:t>
            </a:r>
            <a:r>
              <a:rPr lang="en-US" sz="2400" i="1" smtClean="0"/>
              <a:t>).</a:t>
            </a:r>
            <a:endParaRPr lang="en-US" sz="2400"/>
          </a:p>
        </p:txBody>
      </p:sp>
      <p:grpSp>
        <p:nvGrpSpPr>
          <p:cNvPr id="4" name="Group 3"/>
          <p:cNvGrpSpPr/>
          <p:nvPr/>
        </p:nvGrpSpPr>
        <p:grpSpPr>
          <a:xfrm>
            <a:off x="323528" y="260648"/>
            <a:ext cx="7142545" cy="1632733"/>
            <a:chOff x="323528" y="260648"/>
            <a:chExt cx="7142545" cy="1632733"/>
          </a:xfrm>
        </p:grpSpPr>
        <p:pic>
          <p:nvPicPr>
            <p:cNvPr id="2050" name="Picture 2"/>
            <p:cNvPicPr>
              <a:picLocks noChangeAspect="1" noChangeArrowheads="1"/>
            </p:cNvPicPr>
            <p:nvPr/>
          </p:nvPicPr>
          <p:blipFill>
            <a:blip r:embed="rId3" cstate="print"/>
            <a:srcRect/>
            <a:stretch>
              <a:fillRect/>
            </a:stretch>
          </p:blipFill>
          <p:spPr bwMode="auto">
            <a:xfrm>
              <a:off x="323528" y="260648"/>
              <a:ext cx="7142545" cy="1632733"/>
            </a:xfrm>
            <a:prstGeom prst="rect">
              <a:avLst/>
            </a:prstGeom>
            <a:noFill/>
            <a:ln w="9525">
              <a:noFill/>
              <a:miter lim="800000"/>
              <a:headEnd/>
              <a:tailEnd/>
            </a:ln>
          </p:spPr>
        </p:pic>
        <p:sp>
          <p:nvSpPr>
            <p:cNvPr id="2" name="Rectangle 1"/>
            <p:cNvSpPr/>
            <p:nvPr/>
          </p:nvSpPr>
          <p:spPr>
            <a:xfrm>
              <a:off x="387361" y="534164"/>
              <a:ext cx="7078712" cy="369332"/>
            </a:xfrm>
            <a:prstGeom prst="rect">
              <a:avLst/>
            </a:prstGeom>
          </p:spPr>
          <p:txBody>
            <a:bodyPr wrap="square">
              <a:spAutoFit/>
            </a:bodyPr>
            <a:lstStyle/>
            <a:p>
              <a:r>
                <a:rPr lang="nl-NL" b="1">
                  <a:solidFill>
                    <a:srgbClr val="FF0000"/>
                  </a:solidFill>
                </a:rPr>
                <a:t>https://genepi.qimr.edu.au/staff/classicpapers/</a:t>
              </a:r>
            </a:p>
          </p:txBody>
        </p:sp>
      </p:grpSp>
    </p:spTree>
    <p:extLst>
      <p:ext uri="{BB962C8B-B14F-4D97-AF65-F5344CB8AC3E}">
        <p14:creationId xmlns:p14="http://schemas.microsoft.com/office/powerpoint/2010/main" val="3378882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620688"/>
            <a:ext cx="8763258" cy="2677656"/>
          </a:xfrm>
          <a:prstGeom prst="rect">
            <a:avLst/>
          </a:prstGeom>
        </p:spPr>
        <p:txBody>
          <a:bodyPr wrap="square">
            <a:spAutoFit/>
          </a:bodyPr>
          <a:lstStyle/>
          <a:p>
            <a:r>
              <a:rPr lang="en-US" sz="2800" b="1" i="1" smtClean="0">
                <a:solidFill>
                  <a:srgbClr val="FF0000"/>
                </a:solidFill>
              </a:rPr>
              <a:t>Environments selected by genotypes </a:t>
            </a:r>
            <a:r>
              <a:rPr lang="en-US" sz="2800" smtClean="0"/>
              <a:t>(Scarr &amp; McCartny, 1983; Plomin, DeFries &amp; Loehlin, 1977)</a:t>
            </a:r>
            <a:r>
              <a:rPr lang="en-US" sz="2800" i="1" smtClean="0"/>
              <a:t> – niche picking</a:t>
            </a:r>
          </a:p>
          <a:p>
            <a:endParaRPr lang="en-US" sz="2800" smtClean="0"/>
          </a:p>
          <a:p>
            <a:endParaRPr lang="en-US" sz="2800" smtClean="0"/>
          </a:p>
          <a:p>
            <a:r>
              <a:rPr lang="en-US" sz="2800" b="1" i="1" smtClean="0">
                <a:solidFill>
                  <a:srgbClr val="FF0000"/>
                </a:solidFill>
              </a:rPr>
              <a:t>Sibling effects </a:t>
            </a:r>
            <a:r>
              <a:rPr lang="en-US" sz="2800" i="1" smtClean="0"/>
              <a:t>(</a:t>
            </a:r>
            <a:r>
              <a:rPr lang="en-US" sz="2800" smtClean="0"/>
              <a:t>Carey, 1986,</a:t>
            </a:r>
            <a:r>
              <a:rPr lang="en-US" sz="2800"/>
              <a:t> </a:t>
            </a:r>
            <a:r>
              <a:rPr lang="en-US" sz="2800" smtClean="0"/>
              <a:t>Behav Genet 16:319–341</a:t>
            </a:r>
            <a:r>
              <a:rPr lang="en-US" sz="2800" i="1" smtClean="0"/>
              <a:t>) – mutual influences</a:t>
            </a:r>
          </a:p>
        </p:txBody>
      </p:sp>
    </p:spTree>
    <p:extLst>
      <p:ext uri="{BB962C8B-B14F-4D97-AF65-F5344CB8AC3E}">
        <p14:creationId xmlns:p14="http://schemas.microsoft.com/office/powerpoint/2010/main" val="244799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4</a:t>
            </a:fld>
            <a:endParaRPr lang="nl-NL"/>
          </a:p>
        </p:txBody>
      </p:sp>
      <p:sp>
        <p:nvSpPr>
          <p:cNvPr id="3" name="TextBox 2"/>
          <p:cNvSpPr txBox="1"/>
          <p:nvPr/>
        </p:nvSpPr>
        <p:spPr>
          <a:xfrm>
            <a:off x="323528" y="316655"/>
            <a:ext cx="7992888" cy="5570756"/>
          </a:xfrm>
          <a:prstGeom prst="rect">
            <a:avLst/>
          </a:prstGeom>
          <a:noFill/>
        </p:spPr>
        <p:txBody>
          <a:bodyPr wrap="square" rtlCol="0">
            <a:spAutoFit/>
          </a:bodyPr>
          <a:lstStyle/>
          <a:p>
            <a:r>
              <a:rPr lang="nl-NL" sz="2800" dirty="0" smtClean="0"/>
              <a:t>Two general approaches to </a:t>
            </a:r>
            <a:r>
              <a:rPr lang="nl-NL" sz="2800" smtClean="0"/>
              <a:t>longitudinal modeling</a:t>
            </a:r>
          </a:p>
          <a:p>
            <a:r>
              <a:rPr lang="nl-NL" sz="2800" smtClean="0"/>
              <a:t>(not mutually exclusive) </a:t>
            </a:r>
            <a:endParaRPr lang="nl-NL" sz="2800" dirty="0" smtClean="0"/>
          </a:p>
          <a:p>
            <a:endParaRPr lang="nl-NL" sz="2400" dirty="0" smtClean="0"/>
          </a:p>
          <a:p>
            <a:r>
              <a:rPr lang="nl-NL" sz="2400" b="1" dirty="0" smtClean="0"/>
              <a:t>Markov models</a:t>
            </a:r>
            <a:r>
              <a:rPr lang="nl-NL" sz="2400" dirty="0" smtClean="0"/>
              <a:t>: </a:t>
            </a:r>
          </a:p>
          <a:p>
            <a:r>
              <a:rPr lang="nl-NL" sz="2400" dirty="0" smtClean="0"/>
              <a:t>(Vector) autoregressive models for continuous data</a:t>
            </a:r>
          </a:p>
          <a:p>
            <a:r>
              <a:rPr lang="nl-NL" sz="2400" dirty="0" smtClean="0"/>
              <a:t>(Hidden) Markov transition models discrete data</a:t>
            </a:r>
          </a:p>
          <a:p>
            <a:endParaRPr lang="nl-NL" sz="2400" dirty="0"/>
          </a:p>
          <a:p>
            <a:r>
              <a:rPr lang="nl-NL" sz="2400" b="1" dirty="0" smtClean="0"/>
              <a:t>Growth </a:t>
            </a:r>
            <a:r>
              <a:rPr lang="nl-NL" sz="2400" b="1" smtClean="0"/>
              <a:t>curve models</a:t>
            </a:r>
            <a:r>
              <a:rPr lang="nl-NL" sz="2400" smtClean="0"/>
              <a:t>:</a:t>
            </a:r>
            <a:endParaRPr lang="nl-NL" sz="2400" dirty="0" smtClean="0"/>
          </a:p>
          <a:p>
            <a:r>
              <a:rPr lang="nl-NL" sz="2400" dirty="0" smtClean="0"/>
              <a:t>Focus on linear and non-linear </a:t>
            </a:r>
            <a:r>
              <a:rPr lang="nl-NL" sz="2400" dirty="0"/>
              <a:t>growth </a:t>
            </a:r>
            <a:r>
              <a:rPr lang="nl-NL" sz="2400" dirty="0" smtClean="0"/>
              <a:t>curves</a:t>
            </a:r>
          </a:p>
          <a:p>
            <a:r>
              <a:rPr lang="nl-NL" sz="2400" dirty="0" smtClean="0"/>
              <a:t>Typically multilevel or random effects model</a:t>
            </a:r>
          </a:p>
          <a:p>
            <a:endParaRPr lang="nl-NL" sz="2400" dirty="0"/>
          </a:p>
          <a:p>
            <a:r>
              <a:rPr lang="nl-NL" sz="2400" dirty="0" smtClean="0"/>
              <a:t>Which to use?  </a:t>
            </a:r>
          </a:p>
          <a:p>
            <a:r>
              <a:rPr lang="nl-NL" sz="2400" dirty="0" smtClean="0"/>
              <a:t>Use the model that fit </a:t>
            </a:r>
            <a:r>
              <a:rPr lang="nl-NL" sz="2400" smtClean="0"/>
              <a:t>the theory </a:t>
            </a:r>
            <a:r>
              <a:rPr lang="nl-NL" sz="2400"/>
              <a:t>&amp;</a:t>
            </a:r>
            <a:r>
              <a:rPr lang="nl-NL" sz="2400" smtClean="0"/>
              <a:t> hypotheses</a:t>
            </a:r>
            <a:endParaRPr lang="nl-NL" sz="2400" dirty="0" smtClean="0"/>
          </a:p>
          <a:p>
            <a:endParaRPr lang="nl-NL" dirty="0" smtClean="0"/>
          </a:p>
          <a:p>
            <a:endParaRPr lang="nl-NL" dirty="0"/>
          </a:p>
        </p:txBody>
      </p:sp>
    </p:spTree>
    <p:extLst>
      <p:ext uri="{BB962C8B-B14F-4D97-AF65-F5344CB8AC3E}">
        <p14:creationId xmlns:p14="http://schemas.microsoft.com/office/powerpoint/2010/main" val="2442223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40</a:t>
            </a:fld>
            <a:endParaRPr lang="nl-NL"/>
          </a:p>
        </p:txBody>
      </p:sp>
      <p:sp>
        <p:nvSpPr>
          <p:cNvPr id="3" name="TextBox 2"/>
          <p:cNvSpPr txBox="1"/>
          <p:nvPr/>
        </p:nvSpPr>
        <p:spPr>
          <a:xfrm>
            <a:off x="323528" y="960835"/>
            <a:ext cx="8588478" cy="5760640"/>
          </a:xfrm>
          <a:prstGeom prst="rect">
            <a:avLst/>
          </a:prstGeom>
          <a:noFill/>
        </p:spPr>
        <p:txBody>
          <a:bodyPr wrap="square" rtlCol="0">
            <a:spAutoFit/>
          </a:bodyPr>
          <a:lstStyle/>
          <a:p>
            <a:r>
              <a:rPr lang="nl-NL" sz="2800" dirty="0" smtClean="0"/>
              <a:t>“Niche-picking”</a:t>
            </a:r>
            <a:endParaRPr lang="nl-NL" sz="4000" baseline="-25000" dirty="0" smtClean="0"/>
          </a:p>
          <a:p>
            <a:endParaRPr lang="nl-NL" sz="2800" dirty="0"/>
          </a:p>
          <a:p>
            <a:r>
              <a:rPr lang="nl-NL" sz="2800" dirty="0"/>
              <a:t>During development children seek out and create and are furnished surrounding (E) that fit their phenotype.</a:t>
            </a:r>
          </a:p>
          <a:p>
            <a:endParaRPr lang="nl-NL" sz="2800" dirty="0"/>
          </a:p>
          <a:p>
            <a:r>
              <a:rPr lang="nl-NL" sz="2800" dirty="0"/>
              <a:t>A smart child growing up will pick the niche that fits her/her phenotypic intelligence.</a:t>
            </a:r>
          </a:p>
          <a:p>
            <a:endParaRPr lang="nl-NL" sz="2800" dirty="0"/>
          </a:p>
          <a:p>
            <a:r>
              <a:rPr lang="nl-NL" sz="2800" dirty="0"/>
              <a:t>A anxious child growing up may pick out the niche that least aggrevates his / </a:t>
            </a:r>
            <a:r>
              <a:rPr lang="nl-NL" sz="2800"/>
              <a:t>her </a:t>
            </a:r>
            <a:r>
              <a:rPr lang="nl-NL" sz="2800" smtClean="0"/>
              <a:t>phenotypic anxiety</a:t>
            </a:r>
            <a:r>
              <a:rPr lang="nl-NL" sz="2800" dirty="0"/>
              <a:t>. </a:t>
            </a:r>
          </a:p>
          <a:p>
            <a:endParaRPr lang="nl-NL" sz="2800" dirty="0"/>
          </a:p>
          <a:p>
            <a:r>
              <a:rPr lang="nl-NL" sz="2800" dirty="0" smtClean="0">
                <a:solidFill>
                  <a:srgbClr val="FF0000"/>
                </a:solidFill>
              </a:rPr>
              <a:t>Phenotype </a:t>
            </a:r>
            <a:r>
              <a:rPr lang="nl-NL" sz="2800" dirty="0">
                <a:solidFill>
                  <a:srgbClr val="FF0000"/>
                </a:solidFill>
              </a:rPr>
              <a:t>of twin 1 at time t -&gt; environment of twin </a:t>
            </a:r>
            <a:r>
              <a:rPr lang="nl-NL" sz="2800" dirty="0" smtClean="0">
                <a:solidFill>
                  <a:srgbClr val="FF0000"/>
                </a:solidFill>
              </a:rPr>
              <a:t>1 </a:t>
            </a:r>
            <a:r>
              <a:rPr lang="nl-NL" sz="2800" dirty="0">
                <a:solidFill>
                  <a:srgbClr val="FF0000"/>
                </a:solidFill>
              </a:rPr>
              <a:t>at </a:t>
            </a:r>
            <a:r>
              <a:rPr lang="nl-NL" sz="2800">
                <a:solidFill>
                  <a:srgbClr val="FF0000"/>
                </a:solidFill>
              </a:rPr>
              <a:t>time </a:t>
            </a:r>
            <a:r>
              <a:rPr lang="nl-NL" sz="2800" smtClean="0">
                <a:solidFill>
                  <a:srgbClr val="FF0000"/>
                </a:solidFill>
              </a:rPr>
              <a:t>t+1</a:t>
            </a:r>
            <a:endParaRPr lang="nl-NL" sz="2800" dirty="0">
              <a:solidFill>
                <a:srgbClr val="FF0000"/>
              </a:solidFill>
            </a:endParaRPr>
          </a:p>
        </p:txBody>
      </p:sp>
      <p:sp>
        <p:nvSpPr>
          <p:cNvPr id="4" name="Rectangle 3"/>
          <p:cNvSpPr/>
          <p:nvPr/>
        </p:nvSpPr>
        <p:spPr>
          <a:xfrm>
            <a:off x="4114800" y="260648"/>
            <a:ext cx="4572000" cy="923330"/>
          </a:xfrm>
          <a:prstGeom prst="rect">
            <a:avLst/>
          </a:prstGeom>
        </p:spPr>
        <p:txBody>
          <a:bodyPr>
            <a:spAutoFit/>
          </a:bodyPr>
          <a:lstStyle/>
          <a:p>
            <a:r>
              <a:rPr lang="en-US" b="1" i="1">
                <a:solidFill>
                  <a:srgbClr val="FF0000"/>
                </a:solidFill>
              </a:rPr>
              <a:t>Environments selected by genotypes </a:t>
            </a:r>
            <a:r>
              <a:rPr lang="en-US"/>
              <a:t>(Scarr &amp; McCartny, 1983; Plomin, DeFries &amp; Loehlin, 1977)</a:t>
            </a:r>
            <a:r>
              <a:rPr lang="en-US" i="1"/>
              <a:t> – niche picking</a:t>
            </a:r>
          </a:p>
        </p:txBody>
      </p:sp>
    </p:spTree>
    <p:extLst>
      <p:ext uri="{BB962C8B-B14F-4D97-AF65-F5344CB8AC3E}">
        <p14:creationId xmlns:p14="http://schemas.microsoft.com/office/powerpoint/2010/main" val="294141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41</a:t>
            </a:fld>
            <a:endParaRPr lang="nl-NL"/>
          </a:p>
        </p:txBody>
      </p:sp>
      <p:sp>
        <p:nvSpPr>
          <p:cNvPr id="3" name="TextBox 2"/>
          <p:cNvSpPr txBox="1"/>
          <p:nvPr/>
        </p:nvSpPr>
        <p:spPr>
          <a:xfrm>
            <a:off x="179512" y="414158"/>
            <a:ext cx="8856984" cy="6124754"/>
          </a:xfrm>
          <a:prstGeom prst="rect">
            <a:avLst/>
          </a:prstGeom>
          <a:noFill/>
        </p:spPr>
        <p:txBody>
          <a:bodyPr wrap="square" rtlCol="0">
            <a:spAutoFit/>
          </a:bodyPr>
          <a:lstStyle/>
          <a:p>
            <a:r>
              <a:rPr lang="nl-NL" sz="2800" dirty="0" smtClean="0"/>
              <a:t>Mutual influences</a:t>
            </a:r>
          </a:p>
          <a:p>
            <a:endParaRPr lang="nl-NL" sz="2800" dirty="0"/>
          </a:p>
          <a:p>
            <a:r>
              <a:rPr lang="nl-NL" sz="2800" smtClean="0"/>
              <a:t>During development children’s behavior may contribute to the environment of their siblings.</a:t>
            </a:r>
          </a:p>
          <a:p>
            <a:endParaRPr lang="nl-NL" sz="2800" dirty="0" smtClean="0"/>
          </a:p>
          <a:p>
            <a:r>
              <a:rPr lang="nl-NL" sz="2800" dirty="0" smtClean="0"/>
              <a:t>A smart child growing up will pick the niche that fits her/her phenotypic intelligence and in so doing may influence </a:t>
            </a:r>
            <a:r>
              <a:rPr lang="nl-NL" sz="2800" smtClean="0"/>
              <a:t>(contribute </a:t>
            </a:r>
            <a:r>
              <a:rPr lang="nl-NL" sz="2800" dirty="0" smtClean="0"/>
              <a:t>to) the environment of his or her sibling.</a:t>
            </a:r>
          </a:p>
          <a:p>
            <a:endParaRPr lang="nl-NL" sz="2800" dirty="0"/>
          </a:p>
          <a:p>
            <a:r>
              <a:rPr lang="nl-NL" sz="2800" dirty="0" smtClean="0"/>
              <a:t>A behavior of an anxious child may be a source of stress for his or her siblings. </a:t>
            </a:r>
          </a:p>
          <a:p>
            <a:endParaRPr lang="nl-NL" sz="2800" dirty="0"/>
          </a:p>
          <a:p>
            <a:r>
              <a:rPr lang="nl-NL" sz="2800" dirty="0" smtClean="0">
                <a:solidFill>
                  <a:srgbClr val="FF0000"/>
                </a:solidFill>
              </a:rPr>
              <a:t>Phenotype of twin 1 at time t -&gt; environment of twin 2 at </a:t>
            </a:r>
            <a:r>
              <a:rPr lang="nl-NL" sz="2800" smtClean="0">
                <a:solidFill>
                  <a:srgbClr val="FF0000"/>
                </a:solidFill>
              </a:rPr>
              <a:t>time t+1</a:t>
            </a:r>
            <a:endParaRPr lang="nl-NL" dirty="0"/>
          </a:p>
        </p:txBody>
      </p:sp>
      <p:sp>
        <p:nvSpPr>
          <p:cNvPr id="4" name="Rectangle 3"/>
          <p:cNvSpPr/>
          <p:nvPr/>
        </p:nvSpPr>
        <p:spPr>
          <a:xfrm>
            <a:off x="4932040" y="223225"/>
            <a:ext cx="4572000" cy="646331"/>
          </a:xfrm>
          <a:prstGeom prst="rect">
            <a:avLst/>
          </a:prstGeom>
        </p:spPr>
        <p:txBody>
          <a:bodyPr>
            <a:spAutoFit/>
          </a:bodyPr>
          <a:lstStyle/>
          <a:p>
            <a:r>
              <a:rPr lang="en-US" b="1" i="1">
                <a:solidFill>
                  <a:srgbClr val="FF0000"/>
                </a:solidFill>
              </a:rPr>
              <a:t>Sibling effects </a:t>
            </a:r>
            <a:r>
              <a:rPr lang="en-US" i="1"/>
              <a:t>(</a:t>
            </a:r>
            <a:r>
              <a:rPr lang="en-US"/>
              <a:t>Carey, 1986, Behav Genet 16:319–341</a:t>
            </a:r>
            <a:r>
              <a:rPr lang="en-US" i="1"/>
              <a:t>) – mutual influences</a:t>
            </a:r>
          </a:p>
        </p:txBody>
      </p:sp>
    </p:spTree>
    <p:extLst>
      <p:ext uri="{BB962C8B-B14F-4D97-AF65-F5344CB8AC3E}">
        <p14:creationId xmlns:p14="http://schemas.microsoft.com/office/powerpoint/2010/main" val="2948728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63937" y="1301839"/>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 name="Ovaal 12"/>
          <p:cNvSpPr/>
          <p:nvPr/>
        </p:nvSpPr>
        <p:spPr>
          <a:xfrm>
            <a:off x="647564" y="208862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6" name="Rechte verbindingslijn met pijl 15"/>
          <p:cNvCxnSpPr>
            <a:stCxn id="13" idx="7"/>
            <a:endCxn id="4" idx="2"/>
          </p:cNvCxnSpPr>
          <p:nvPr/>
        </p:nvCxnSpPr>
        <p:spPr>
          <a:xfrm flipV="1">
            <a:off x="1000166" y="1627278"/>
            <a:ext cx="370320"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9" name="Rechthoek 108"/>
          <p:cNvSpPr/>
          <p:nvPr/>
        </p:nvSpPr>
        <p:spPr>
          <a:xfrm>
            <a:off x="1163937" y="4800306"/>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10" name="Ovaal 109"/>
          <p:cNvSpPr/>
          <p:nvPr/>
        </p:nvSpPr>
        <p:spPr>
          <a:xfrm>
            <a:off x="647564" y="3986709"/>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11" name="Ovaal 110"/>
          <p:cNvSpPr/>
          <p:nvPr/>
        </p:nvSpPr>
        <p:spPr>
          <a:xfrm>
            <a:off x="1762195" y="303756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12" name="Rechte verbindingslijn met pijl 111"/>
          <p:cNvCxnSpPr>
            <a:stCxn id="110" idx="5"/>
            <a:endCxn id="109" idx="0"/>
          </p:cNvCxnSpPr>
          <p:nvPr/>
        </p:nvCxnSpPr>
        <p:spPr>
          <a:xfrm>
            <a:off x="1000166" y="4264489"/>
            <a:ext cx="370320"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3" name="Rechte verbindingslijn met pijl 112"/>
          <p:cNvCxnSpPr>
            <a:stCxn id="111" idx="4"/>
            <a:endCxn id="109" idx="0"/>
          </p:cNvCxnSpPr>
          <p:nvPr/>
        </p:nvCxnSpPr>
        <p:spPr>
          <a:xfrm flipH="1">
            <a:off x="1370486" y="3363007"/>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2" name="Rechte verbindingslijn met pijl 121"/>
          <p:cNvCxnSpPr>
            <a:stCxn id="111" idx="0"/>
            <a:endCxn id="4" idx="2"/>
          </p:cNvCxnSpPr>
          <p:nvPr/>
        </p:nvCxnSpPr>
        <p:spPr>
          <a:xfrm flipH="1" flipV="1">
            <a:off x="1370486" y="1627278"/>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250820" y="1301839"/>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2" name="Ovaal 131"/>
          <p:cNvSpPr/>
          <p:nvPr/>
        </p:nvSpPr>
        <p:spPr>
          <a:xfrm>
            <a:off x="2734446" y="208862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33" name="Rechte verbindingslijn met pijl 132"/>
          <p:cNvCxnSpPr>
            <a:stCxn id="132" idx="7"/>
            <a:endCxn id="131" idx="2"/>
          </p:cNvCxnSpPr>
          <p:nvPr/>
        </p:nvCxnSpPr>
        <p:spPr>
          <a:xfrm flipV="1">
            <a:off x="3087049" y="1627278"/>
            <a:ext cx="370320" cy="50900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250820" y="4800306"/>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5" name="Ovaal 134"/>
          <p:cNvSpPr/>
          <p:nvPr/>
        </p:nvSpPr>
        <p:spPr>
          <a:xfrm>
            <a:off x="2816331" y="3986709"/>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36" name="Ovaal 135"/>
          <p:cNvSpPr/>
          <p:nvPr/>
        </p:nvSpPr>
        <p:spPr>
          <a:xfrm>
            <a:off x="3849078" y="303756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37" name="Rechte verbindingslijn met pijl 136"/>
          <p:cNvCxnSpPr>
            <a:stCxn id="135" idx="5"/>
            <a:endCxn id="134" idx="0"/>
          </p:cNvCxnSpPr>
          <p:nvPr/>
        </p:nvCxnSpPr>
        <p:spPr>
          <a:xfrm>
            <a:off x="3168933" y="4264489"/>
            <a:ext cx="288436"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8" name="Rechte verbindingslijn met pijl 137"/>
          <p:cNvCxnSpPr>
            <a:stCxn id="136" idx="4"/>
            <a:endCxn id="134" idx="0"/>
          </p:cNvCxnSpPr>
          <p:nvPr/>
        </p:nvCxnSpPr>
        <p:spPr>
          <a:xfrm flipH="1">
            <a:off x="3457369" y="3363007"/>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9" name="Rechte verbindingslijn met pijl 138"/>
          <p:cNvCxnSpPr>
            <a:stCxn id="136" idx="0"/>
            <a:endCxn id="131" idx="2"/>
          </p:cNvCxnSpPr>
          <p:nvPr/>
        </p:nvCxnSpPr>
        <p:spPr>
          <a:xfrm flipH="1" flipV="1">
            <a:off x="3457369" y="1627278"/>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419587" y="1301839"/>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1" name="Ovaal 140"/>
          <p:cNvSpPr/>
          <p:nvPr/>
        </p:nvSpPr>
        <p:spPr>
          <a:xfrm>
            <a:off x="4903214" y="208862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42" name="Rechte verbindingslijn met pijl 141"/>
          <p:cNvCxnSpPr>
            <a:stCxn id="141" idx="7"/>
            <a:endCxn id="140" idx="2"/>
          </p:cNvCxnSpPr>
          <p:nvPr/>
        </p:nvCxnSpPr>
        <p:spPr>
          <a:xfrm flipV="1">
            <a:off x="5255816" y="1627278"/>
            <a:ext cx="370320"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3" name="Rechthoek 142"/>
          <p:cNvSpPr/>
          <p:nvPr/>
        </p:nvSpPr>
        <p:spPr>
          <a:xfrm>
            <a:off x="5419587" y="4800306"/>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4" name="Ovaal 143"/>
          <p:cNvSpPr/>
          <p:nvPr/>
        </p:nvSpPr>
        <p:spPr>
          <a:xfrm>
            <a:off x="4985099" y="3986709"/>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45" name="Ovaal 144"/>
          <p:cNvSpPr/>
          <p:nvPr/>
        </p:nvSpPr>
        <p:spPr>
          <a:xfrm>
            <a:off x="6017845" y="303756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46" name="Rechte verbindingslijn met pijl 145"/>
          <p:cNvCxnSpPr>
            <a:stCxn id="144" idx="5"/>
            <a:endCxn id="143" idx="0"/>
          </p:cNvCxnSpPr>
          <p:nvPr/>
        </p:nvCxnSpPr>
        <p:spPr>
          <a:xfrm>
            <a:off x="5337701" y="4264489"/>
            <a:ext cx="288436"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7" name="Rechte verbindingslijn met pijl 146"/>
          <p:cNvCxnSpPr>
            <a:stCxn id="145" idx="4"/>
            <a:endCxn id="143" idx="0"/>
          </p:cNvCxnSpPr>
          <p:nvPr/>
        </p:nvCxnSpPr>
        <p:spPr>
          <a:xfrm flipH="1">
            <a:off x="5626136" y="3363007"/>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8" name="Rechte verbindingslijn met pijl 147"/>
          <p:cNvCxnSpPr>
            <a:stCxn id="145" idx="0"/>
            <a:endCxn id="140" idx="2"/>
          </p:cNvCxnSpPr>
          <p:nvPr/>
        </p:nvCxnSpPr>
        <p:spPr>
          <a:xfrm flipH="1" flipV="1">
            <a:off x="5626136" y="1627278"/>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7485080" y="1301839"/>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50" name="Ovaal 149"/>
          <p:cNvSpPr/>
          <p:nvPr/>
        </p:nvSpPr>
        <p:spPr>
          <a:xfrm>
            <a:off x="7050591" y="208862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51" name="Rechte verbindingslijn met pijl 150"/>
          <p:cNvCxnSpPr>
            <a:stCxn id="150" idx="7"/>
            <a:endCxn id="149" idx="2"/>
          </p:cNvCxnSpPr>
          <p:nvPr/>
        </p:nvCxnSpPr>
        <p:spPr>
          <a:xfrm flipV="1">
            <a:off x="7403193" y="1627278"/>
            <a:ext cx="288436"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2" name="Rechthoek 151"/>
          <p:cNvSpPr/>
          <p:nvPr/>
        </p:nvSpPr>
        <p:spPr>
          <a:xfrm>
            <a:off x="7485080" y="4800306"/>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y</a:t>
            </a:r>
            <a:endParaRPr lang="nl-NL" sz="1400" dirty="0"/>
          </a:p>
        </p:txBody>
      </p:sp>
      <p:sp>
        <p:nvSpPr>
          <p:cNvPr id="153" name="Ovaal 152"/>
          <p:cNvSpPr/>
          <p:nvPr/>
        </p:nvSpPr>
        <p:spPr>
          <a:xfrm>
            <a:off x="7153866" y="3986709"/>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54" name="Ovaal 153"/>
          <p:cNvSpPr/>
          <p:nvPr/>
        </p:nvSpPr>
        <p:spPr>
          <a:xfrm>
            <a:off x="8083337" y="303756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55" name="Rechte verbindingslijn met pijl 154"/>
          <p:cNvCxnSpPr>
            <a:stCxn id="153" idx="5"/>
            <a:endCxn id="152" idx="0"/>
          </p:cNvCxnSpPr>
          <p:nvPr/>
        </p:nvCxnSpPr>
        <p:spPr>
          <a:xfrm>
            <a:off x="7506468" y="4264489"/>
            <a:ext cx="185161"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6" name="Rechte verbindingslijn met pijl 155"/>
          <p:cNvCxnSpPr>
            <a:stCxn id="154" idx="4"/>
            <a:endCxn id="152" idx="0"/>
          </p:cNvCxnSpPr>
          <p:nvPr/>
        </p:nvCxnSpPr>
        <p:spPr>
          <a:xfrm flipH="1">
            <a:off x="7691629" y="3363007"/>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7" name="Rechte verbindingslijn met pijl 156"/>
          <p:cNvCxnSpPr>
            <a:stCxn id="154" idx="0"/>
            <a:endCxn id="149" idx="2"/>
          </p:cNvCxnSpPr>
          <p:nvPr/>
        </p:nvCxnSpPr>
        <p:spPr>
          <a:xfrm flipH="1" flipV="1">
            <a:off x="7691629" y="1627278"/>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89" name="Rechte verbindingslijn met pijl 188"/>
          <p:cNvCxnSpPr>
            <a:stCxn id="13" idx="6"/>
            <a:endCxn id="132" idx="2"/>
          </p:cNvCxnSpPr>
          <p:nvPr/>
        </p:nvCxnSpPr>
        <p:spPr>
          <a:xfrm>
            <a:off x="1060663" y="2251344"/>
            <a:ext cx="167378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1" name="Rechte verbindingslijn met pijl 190"/>
          <p:cNvCxnSpPr>
            <a:stCxn id="132" idx="6"/>
            <a:endCxn id="141" idx="2"/>
          </p:cNvCxnSpPr>
          <p:nvPr/>
        </p:nvCxnSpPr>
        <p:spPr>
          <a:xfrm>
            <a:off x="3147545" y="2251344"/>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3" name="Rechte verbindingslijn met pijl 192"/>
          <p:cNvCxnSpPr>
            <a:stCxn id="141" idx="6"/>
            <a:endCxn id="150" idx="2"/>
          </p:cNvCxnSpPr>
          <p:nvPr/>
        </p:nvCxnSpPr>
        <p:spPr>
          <a:xfrm>
            <a:off x="5316312" y="2251344"/>
            <a:ext cx="173427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0" name="Rechte verbindingslijn met pijl 199"/>
          <p:cNvCxnSpPr>
            <a:stCxn id="111" idx="6"/>
            <a:endCxn id="136" idx="2"/>
          </p:cNvCxnSpPr>
          <p:nvPr/>
        </p:nvCxnSpPr>
        <p:spPr>
          <a:xfrm>
            <a:off x="2175294" y="3200288"/>
            <a:ext cx="167378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2" name="Rechte verbindingslijn met pijl 201"/>
          <p:cNvCxnSpPr>
            <a:stCxn id="136" idx="6"/>
            <a:endCxn id="145" idx="2"/>
          </p:cNvCxnSpPr>
          <p:nvPr/>
        </p:nvCxnSpPr>
        <p:spPr>
          <a:xfrm>
            <a:off x="4262176" y="3200288"/>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4" name="Rechte verbindingslijn met pijl 203"/>
          <p:cNvCxnSpPr>
            <a:stCxn id="145" idx="6"/>
            <a:endCxn id="154" idx="2"/>
          </p:cNvCxnSpPr>
          <p:nvPr/>
        </p:nvCxnSpPr>
        <p:spPr>
          <a:xfrm>
            <a:off x="6430943" y="3200288"/>
            <a:ext cx="165239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1060663" y="4149428"/>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8" name="Rechte verbindingslijn met pijl 207"/>
          <p:cNvCxnSpPr>
            <a:stCxn id="135" idx="6"/>
            <a:endCxn id="144" idx="2"/>
          </p:cNvCxnSpPr>
          <p:nvPr/>
        </p:nvCxnSpPr>
        <p:spPr>
          <a:xfrm>
            <a:off x="3229430" y="4149428"/>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0" name="Rechte verbindingslijn met pijl 209"/>
          <p:cNvCxnSpPr>
            <a:stCxn id="144" idx="6"/>
            <a:endCxn id="153" idx="2"/>
          </p:cNvCxnSpPr>
          <p:nvPr/>
        </p:nvCxnSpPr>
        <p:spPr>
          <a:xfrm>
            <a:off x="5398197" y="4149428"/>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0" name="Ovaal 59"/>
          <p:cNvSpPr/>
          <p:nvPr/>
        </p:nvSpPr>
        <p:spPr>
          <a:xfrm>
            <a:off x="1163937" y="569602"/>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5" name="Rechte verbindingslijn met pijl 4"/>
          <p:cNvCxnSpPr>
            <a:stCxn id="60" idx="4"/>
            <a:endCxn id="4" idx="0"/>
          </p:cNvCxnSpPr>
          <p:nvPr/>
        </p:nvCxnSpPr>
        <p:spPr>
          <a:xfrm>
            <a:off x="1370486" y="895041"/>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229430" y="569602"/>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4" name="Rechte verbindingslijn met pijl 63"/>
          <p:cNvCxnSpPr>
            <a:stCxn id="63" idx="4"/>
          </p:cNvCxnSpPr>
          <p:nvPr/>
        </p:nvCxnSpPr>
        <p:spPr>
          <a:xfrm>
            <a:off x="3435979" y="895041"/>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398197" y="569602"/>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6" name="Rechte verbindingslijn met pijl 65"/>
          <p:cNvCxnSpPr>
            <a:stCxn id="65" idx="4"/>
          </p:cNvCxnSpPr>
          <p:nvPr/>
        </p:nvCxnSpPr>
        <p:spPr>
          <a:xfrm>
            <a:off x="5604746" y="895041"/>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7463690" y="569602"/>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8" name="Rechte verbindingslijn met pijl 67"/>
          <p:cNvCxnSpPr>
            <a:stCxn id="67" idx="4"/>
          </p:cNvCxnSpPr>
          <p:nvPr/>
        </p:nvCxnSpPr>
        <p:spPr>
          <a:xfrm>
            <a:off x="7670239" y="895041"/>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1577036" y="732322"/>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3642528" y="732322"/>
            <a:ext cx="1755669"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5811296" y="732322"/>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1163937" y="5532543"/>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0" name="Rechte verbindingslijn met pijl 79"/>
          <p:cNvCxnSpPr>
            <a:stCxn id="79" idx="0"/>
            <a:endCxn id="109" idx="2"/>
          </p:cNvCxnSpPr>
          <p:nvPr/>
        </p:nvCxnSpPr>
        <p:spPr>
          <a:xfrm flipV="1">
            <a:off x="1370486" y="51257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1577036" y="5695262"/>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229430" y="5532543"/>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6" name="Rechte verbindingslijn met pijl 85"/>
          <p:cNvCxnSpPr>
            <a:stCxn id="85" idx="0"/>
          </p:cNvCxnSpPr>
          <p:nvPr/>
        </p:nvCxnSpPr>
        <p:spPr>
          <a:xfrm flipV="1">
            <a:off x="3435979" y="51257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3642528" y="5695262"/>
            <a:ext cx="1816165"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458693" y="5532543"/>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9" name="Rechte verbindingslijn met pijl 88"/>
          <p:cNvCxnSpPr>
            <a:stCxn id="88" idx="0"/>
          </p:cNvCxnSpPr>
          <p:nvPr/>
        </p:nvCxnSpPr>
        <p:spPr>
          <a:xfrm flipV="1">
            <a:off x="5665243" y="51257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5871792" y="5695262"/>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7524186" y="5532543"/>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92" name="Rechte verbindingslijn met pijl 91"/>
          <p:cNvCxnSpPr>
            <a:stCxn id="91" idx="0"/>
          </p:cNvCxnSpPr>
          <p:nvPr/>
        </p:nvCxnSpPr>
        <p:spPr>
          <a:xfrm flipV="1">
            <a:off x="7730735" y="51257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1163937" y="732322"/>
            <a:ext cx="18214" cy="4962941"/>
          </a:xfrm>
          <a:prstGeom prst="curvedConnector3">
            <a:avLst>
              <a:gd name="adj1" fmla="val 4781819"/>
            </a:avLst>
          </a:prstGeom>
          <a:ln w="6350">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2713057" y="244163"/>
            <a:ext cx="103275" cy="5939257"/>
          </a:xfrm>
          <a:prstGeom prst="curvedConnector3">
            <a:avLst>
              <a:gd name="adj1" fmla="val 481599"/>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4985099" y="244163"/>
            <a:ext cx="18214" cy="5939257"/>
          </a:xfrm>
          <a:prstGeom prst="curvedConnector3">
            <a:avLst>
              <a:gd name="adj1" fmla="val 3109094"/>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2816331" y="81444"/>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0" name="Ovaal 99"/>
          <p:cNvSpPr/>
          <p:nvPr/>
        </p:nvSpPr>
        <p:spPr>
          <a:xfrm>
            <a:off x="4985099" y="81444"/>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1" name="Ovaal 100"/>
          <p:cNvSpPr/>
          <p:nvPr/>
        </p:nvSpPr>
        <p:spPr>
          <a:xfrm>
            <a:off x="6947317" y="81444"/>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8" name="Rechte verbindingslijn met pijl 7"/>
          <p:cNvCxnSpPr>
            <a:stCxn id="99" idx="5"/>
            <a:endCxn id="63" idx="0"/>
          </p:cNvCxnSpPr>
          <p:nvPr/>
        </p:nvCxnSpPr>
        <p:spPr>
          <a:xfrm>
            <a:off x="3168933" y="359224"/>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337701" y="359224"/>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7299919" y="359224"/>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2713057" y="6020701"/>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7" name="Ovaal 106"/>
          <p:cNvSpPr/>
          <p:nvPr/>
        </p:nvSpPr>
        <p:spPr>
          <a:xfrm>
            <a:off x="4985099" y="6020701"/>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8" name="Ovaal 107"/>
          <p:cNvSpPr/>
          <p:nvPr/>
        </p:nvSpPr>
        <p:spPr>
          <a:xfrm>
            <a:off x="7050591" y="6020701"/>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23" name="Rechte verbindingslijn met pijl 22"/>
          <p:cNvCxnSpPr>
            <a:stCxn id="106" idx="7"/>
            <a:endCxn id="85" idx="4"/>
          </p:cNvCxnSpPr>
          <p:nvPr/>
        </p:nvCxnSpPr>
        <p:spPr>
          <a:xfrm flipV="1">
            <a:off x="3065659" y="5857982"/>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337701" y="5857982"/>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7403193" y="5857982"/>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6947317" y="244163"/>
            <a:ext cx="103275" cy="5939257"/>
          </a:xfrm>
          <a:prstGeom prst="curvedConnector3">
            <a:avLst>
              <a:gd name="adj1" fmla="val -317465"/>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2609782" y="154591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30" name="Ovaal 129"/>
          <p:cNvSpPr/>
          <p:nvPr/>
        </p:nvSpPr>
        <p:spPr>
          <a:xfrm>
            <a:off x="7050591" y="4474867"/>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0" name="Ovaal 159"/>
          <p:cNvSpPr/>
          <p:nvPr/>
        </p:nvSpPr>
        <p:spPr>
          <a:xfrm>
            <a:off x="6947317" y="154591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4" name="Ovaal 163"/>
          <p:cNvSpPr/>
          <p:nvPr/>
        </p:nvSpPr>
        <p:spPr>
          <a:xfrm>
            <a:off x="4778549" y="154591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6" name="Ovaal 165"/>
          <p:cNvSpPr/>
          <p:nvPr/>
        </p:nvSpPr>
        <p:spPr>
          <a:xfrm>
            <a:off x="4881824" y="4474867"/>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7" name="Ovaal 166"/>
          <p:cNvSpPr/>
          <p:nvPr/>
        </p:nvSpPr>
        <p:spPr>
          <a:xfrm>
            <a:off x="2713057" y="4474867"/>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cxnSp>
        <p:nvCxnSpPr>
          <p:cNvPr id="40" name="Rechte verbindingslijn met pijl 39"/>
          <p:cNvCxnSpPr>
            <a:stCxn id="127" idx="4"/>
            <a:endCxn id="132" idx="0"/>
          </p:cNvCxnSpPr>
          <p:nvPr/>
        </p:nvCxnSpPr>
        <p:spPr>
          <a:xfrm>
            <a:off x="2816331" y="1871357"/>
            <a:ext cx="124664" cy="2172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Rechte verbindingslijn met pijl 41"/>
          <p:cNvCxnSpPr>
            <a:stCxn id="164" idx="4"/>
            <a:endCxn id="141" idx="0"/>
          </p:cNvCxnSpPr>
          <p:nvPr/>
        </p:nvCxnSpPr>
        <p:spPr>
          <a:xfrm>
            <a:off x="4985099" y="1871357"/>
            <a:ext cx="124664" cy="2172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Rechte verbindingslijn met pijl 43"/>
          <p:cNvCxnSpPr>
            <a:stCxn id="160" idx="4"/>
            <a:endCxn id="150" idx="0"/>
          </p:cNvCxnSpPr>
          <p:nvPr/>
        </p:nvCxnSpPr>
        <p:spPr>
          <a:xfrm>
            <a:off x="7153866" y="1871357"/>
            <a:ext cx="103275" cy="2172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Rechte verbindingslijn met pijl 45"/>
          <p:cNvCxnSpPr>
            <a:stCxn id="167" idx="0"/>
            <a:endCxn id="135" idx="4"/>
          </p:cNvCxnSpPr>
          <p:nvPr/>
        </p:nvCxnSpPr>
        <p:spPr>
          <a:xfrm flipV="1">
            <a:off x="2919606" y="4312148"/>
            <a:ext cx="103275" cy="162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Rechte verbindingslijn met pijl 47"/>
          <p:cNvCxnSpPr>
            <a:stCxn id="166" idx="0"/>
            <a:endCxn id="144" idx="4"/>
          </p:cNvCxnSpPr>
          <p:nvPr/>
        </p:nvCxnSpPr>
        <p:spPr>
          <a:xfrm flipV="1">
            <a:off x="5088373" y="4312148"/>
            <a:ext cx="103275" cy="162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Rechte verbindingslijn met pijl 51"/>
          <p:cNvCxnSpPr>
            <a:stCxn id="130" idx="0"/>
            <a:endCxn id="153" idx="4"/>
          </p:cNvCxnSpPr>
          <p:nvPr/>
        </p:nvCxnSpPr>
        <p:spPr>
          <a:xfrm flipV="1">
            <a:off x="7257140" y="4312148"/>
            <a:ext cx="103275" cy="162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8" name="Ovaal 167"/>
          <p:cNvSpPr/>
          <p:nvPr/>
        </p:nvSpPr>
        <p:spPr>
          <a:xfrm>
            <a:off x="3332704" y="268495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0" name="Ovaal 169"/>
          <p:cNvSpPr/>
          <p:nvPr/>
        </p:nvSpPr>
        <p:spPr>
          <a:xfrm>
            <a:off x="5501472" y="268495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2" name="Ovaal 171"/>
          <p:cNvSpPr/>
          <p:nvPr/>
        </p:nvSpPr>
        <p:spPr>
          <a:xfrm>
            <a:off x="7566964" y="2684954"/>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cxnSp>
        <p:nvCxnSpPr>
          <p:cNvPr id="54" name="Rechte verbindingslijn met pijl 53"/>
          <p:cNvCxnSpPr>
            <a:stCxn id="168" idx="5"/>
            <a:endCxn id="136" idx="1"/>
          </p:cNvCxnSpPr>
          <p:nvPr/>
        </p:nvCxnSpPr>
        <p:spPr>
          <a:xfrm>
            <a:off x="3685307" y="2962734"/>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6" name="Rechte verbindingslijn met pijl 55"/>
          <p:cNvCxnSpPr>
            <a:stCxn id="170" idx="5"/>
            <a:endCxn id="145" idx="1"/>
          </p:cNvCxnSpPr>
          <p:nvPr/>
        </p:nvCxnSpPr>
        <p:spPr>
          <a:xfrm>
            <a:off x="5854074" y="2962734"/>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8" name="Rechte verbindingslijn met pijl 57"/>
          <p:cNvCxnSpPr>
            <a:stCxn id="172" idx="5"/>
            <a:endCxn id="154" idx="1"/>
          </p:cNvCxnSpPr>
          <p:nvPr/>
        </p:nvCxnSpPr>
        <p:spPr>
          <a:xfrm>
            <a:off x="7919566" y="2962734"/>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6" name="Tijdelijke aanduiding voor dianummer 5"/>
          <p:cNvSpPr>
            <a:spLocks noGrp="1"/>
          </p:cNvSpPr>
          <p:nvPr>
            <p:ph type="sldNum" sz="quarter" idx="12"/>
          </p:nvPr>
        </p:nvSpPr>
        <p:spPr/>
        <p:txBody>
          <a:bodyPr/>
          <a:lstStyle/>
          <a:p>
            <a:fld id="{A9096D49-DAE3-40DE-93E0-41688E0A5016}" type="slidenum">
              <a:rPr lang="nl-NL" smtClean="0"/>
              <a:t>42</a:t>
            </a:fld>
            <a:endParaRPr lang="nl-NL"/>
          </a:p>
        </p:txBody>
      </p:sp>
      <p:sp>
        <p:nvSpPr>
          <p:cNvPr id="2" name="Rectangle 1"/>
          <p:cNvSpPr/>
          <p:nvPr/>
        </p:nvSpPr>
        <p:spPr>
          <a:xfrm>
            <a:off x="26958" y="6553864"/>
            <a:ext cx="6705281" cy="369332"/>
          </a:xfrm>
          <a:prstGeom prst="rect">
            <a:avLst/>
          </a:prstGeom>
        </p:spPr>
        <p:txBody>
          <a:bodyPr wrap="square">
            <a:spAutoFit/>
          </a:bodyPr>
          <a:lstStyle/>
          <a:p>
            <a:r>
              <a:rPr lang="en-US" smtClean="0"/>
              <a:t>A, C, E uncorrelated</a:t>
            </a:r>
            <a:endParaRPr lang="en-US" dirty="0"/>
          </a:p>
        </p:txBody>
      </p:sp>
    </p:spTree>
    <p:extLst>
      <p:ext uri="{BB962C8B-B14F-4D97-AF65-F5344CB8AC3E}">
        <p14:creationId xmlns:p14="http://schemas.microsoft.com/office/powerpoint/2010/main" val="40251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647564" y="81444"/>
            <a:ext cx="7848872" cy="6264696"/>
            <a:chOff x="611560" y="260648"/>
            <a:chExt cx="7848872" cy="6264696"/>
          </a:xfrm>
        </p:grpSpPr>
        <p:sp>
          <p:nvSpPr>
            <p:cNvPr id="4" name="Rechthoek 3"/>
            <p:cNvSpPr/>
            <p:nvPr/>
          </p:nvSpPr>
          <p:spPr>
            <a:xfrm>
              <a:off x="1127933"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 name="Ovaal 12"/>
            <p:cNvSpPr/>
            <p:nvPr/>
          </p:nvSpPr>
          <p:spPr>
            <a:xfrm>
              <a:off x="611560"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6" name="Rechte verbindingslijn met pijl 15"/>
            <p:cNvCxnSpPr>
              <a:stCxn id="13" idx="7"/>
              <a:endCxn id="4" idx="2"/>
            </p:cNvCxnSpPr>
            <p:nvPr/>
          </p:nvCxnSpPr>
          <p:spPr>
            <a:xfrm flipV="1">
              <a:off x="964162" y="1806482"/>
              <a:ext cx="370320"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9" name="Rechthoek 108"/>
            <p:cNvSpPr/>
            <p:nvPr/>
          </p:nvSpPr>
          <p:spPr>
            <a:xfrm>
              <a:off x="1127933"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10" name="Ovaal 109"/>
            <p:cNvSpPr/>
            <p:nvPr/>
          </p:nvSpPr>
          <p:spPr>
            <a:xfrm>
              <a:off x="611560"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11" name="Ovaal 110"/>
            <p:cNvSpPr/>
            <p:nvPr/>
          </p:nvSpPr>
          <p:spPr>
            <a:xfrm>
              <a:off x="1726191"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12" name="Rechte verbindingslijn met pijl 111"/>
            <p:cNvCxnSpPr>
              <a:stCxn id="110" idx="5"/>
              <a:endCxn id="109" idx="0"/>
            </p:cNvCxnSpPr>
            <p:nvPr/>
          </p:nvCxnSpPr>
          <p:spPr>
            <a:xfrm>
              <a:off x="964162" y="4443693"/>
              <a:ext cx="370320"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3" name="Rechte verbindingslijn met pijl 112"/>
            <p:cNvCxnSpPr>
              <a:stCxn id="111" idx="4"/>
              <a:endCxn id="109" idx="0"/>
            </p:cNvCxnSpPr>
            <p:nvPr/>
          </p:nvCxnSpPr>
          <p:spPr>
            <a:xfrm flipH="1">
              <a:off x="1334482"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2" name="Rechte verbindingslijn met pijl 121"/>
            <p:cNvCxnSpPr>
              <a:stCxn id="111" idx="0"/>
              <a:endCxn id="4" idx="2"/>
            </p:cNvCxnSpPr>
            <p:nvPr/>
          </p:nvCxnSpPr>
          <p:spPr>
            <a:xfrm flipH="1" flipV="1">
              <a:off x="1334482"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214816"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2" name="Ovaal 131"/>
            <p:cNvSpPr/>
            <p:nvPr/>
          </p:nvSpPr>
          <p:spPr>
            <a:xfrm>
              <a:off x="2698442"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33" name="Rechte verbindingslijn met pijl 132"/>
            <p:cNvCxnSpPr>
              <a:stCxn id="132" idx="7"/>
              <a:endCxn id="131" idx="2"/>
            </p:cNvCxnSpPr>
            <p:nvPr/>
          </p:nvCxnSpPr>
          <p:spPr>
            <a:xfrm flipV="1">
              <a:off x="3051045" y="1806482"/>
              <a:ext cx="370320"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4" name="Rechthoek 133"/>
            <p:cNvSpPr/>
            <p:nvPr/>
          </p:nvSpPr>
          <p:spPr>
            <a:xfrm>
              <a:off x="3214816"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5" name="Ovaal 134"/>
            <p:cNvSpPr/>
            <p:nvPr/>
          </p:nvSpPr>
          <p:spPr>
            <a:xfrm>
              <a:off x="2780327"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36" name="Ovaal 135"/>
            <p:cNvSpPr/>
            <p:nvPr/>
          </p:nvSpPr>
          <p:spPr>
            <a:xfrm>
              <a:off x="3813074"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37" name="Rechte verbindingslijn met pijl 136"/>
            <p:cNvCxnSpPr>
              <a:stCxn id="135" idx="5"/>
              <a:endCxn id="134" idx="0"/>
            </p:cNvCxnSpPr>
            <p:nvPr/>
          </p:nvCxnSpPr>
          <p:spPr>
            <a:xfrm>
              <a:off x="3132929" y="4443693"/>
              <a:ext cx="288436"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8" name="Rechte verbindingslijn met pijl 137"/>
            <p:cNvCxnSpPr>
              <a:stCxn id="136" idx="4"/>
              <a:endCxn id="134" idx="0"/>
            </p:cNvCxnSpPr>
            <p:nvPr/>
          </p:nvCxnSpPr>
          <p:spPr>
            <a:xfrm flipH="1">
              <a:off x="3421365"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9" name="Rechte verbindingslijn met pijl 138"/>
            <p:cNvCxnSpPr>
              <a:stCxn id="136" idx="0"/>
              <a:endCxn id="131" idx="2"/>
            </p:cNvCxnSpPr>
            <p:nvPr/>
          </p:nvCxnSpPr>
          <p:spPr>
            <a:xfrm flipH="1" flipV="1">
              <a:off x="3421365"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383583"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1" name="Ovaal 140"/>
            <p:cNvSpPr/>
            <p:nvPr/>
          </p:nvSpPr>
          <p:spPr>
            <a:xfrm>
              <a:off x="4867210"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42" name="Rechte verbindingslijn met pijl 141"/>
            <p:cNvCxnSpPr>
              <a:stCxn id="141" idx="7"/>
              <a:endCxn id="140" idx="2"/>
            </p:cNvCxnSpPr>
            <p:nvPr/>
          </p:nvCxnSpPr>
          <p:spPr>
            <a:xfrm flipV="1">
              <a:off x="5219812" y="1806482"/>
              <a:ext cx="370320"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3" name="Rechthoek 142"/>
            <p:cNvSpPr/>
            <p:nvPr/>
          </p:nvSpPr>
          <p:spPr>
            <a:xfrm>
              <a:off x="5383583"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4" name="Ovaal 143"/>
            <p:cNvSpPr/>
            <p:nvPr/>
          </p:nvSpPr>
          <p:spPr>
            <a:xfrm>
              <a:off x="4949095"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45" name="Ovaal 144"/>
            <p:cNvSpPr/>
            <p:nvPr/>
          </p:nvSpPr>
          <p:spPr>
            <a:xfrm>
              <a:off x="5981841"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46" name="Rechte verbindingslijn met pijl 145"/>
            <p:cNvCxnSpPr>
              <a:stCxn id="144" idx="5"/>
              <a:endCxn id="143" idx="0"/>
            </p:cNvCxnSpPr>
            <p:nvPr/>
          </p:nvCxnSpPr>
          <p:spPr>
            <a:xfrm>
              <a:off x="5301697" y="4443693"/>
              <a:ext cx="288436" cy="5358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7" name="Rechte verbindingslijn met pijl 146"/>
            <p:cNvCxnSpPr>
              <a:stCxn id="145" idx="4"/>
              <a:endCxn id="143" idx="0"/>
            </p:cNvCxnSpPr>
            <p:nvPr/>
          </p:nvCxnSpPr>
          <p:spPr>
            <a:xfrm flipH="1">
              <a:off x="5590132"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8" name="Rechte verbindingslijn met pijl 147"/>
            <p:cNvCxnSpPr>
              <a:stCxn id="145" idx="0"/>
              <a:endCxn id="140" idx="2"/>
            </p:cNvCxnSpPr>
            <p:nvPr/>
          </p:nvCxnSpPr>
          <p:spPr>
            <a:xfrm flipH="1" flipV="1">
              <a:off x="5590132"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7449076"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50" name="Ovaal 149"/>
            <p:cNvSpPr/>
            <p:nvPr/>
          </p:nvSpPr>
          <p:spPr>
            <a:xfrm>
              <a:off x="7014587"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51" name="Rechte verbindingslijn met pijl 150"/>
            <p:cNvCxnSpPr>
              <a:stCxn id="150" idx="7"/>
              <a:endCxn id="149" idx="2"/>
            </p:cNvCxnSpPr>
            <p:nvPr/>
          </p:nvCxnSpPr>
          <p:spPr>
            <a:xfrm flipV="1">
              <a:off x="7367189" y="1806482"/>
              <a:ext cx="288436" cy="5090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2" name="Rechthoek 151"/>
            <p:cNvSpPr/>
            <p:nvPr/>
          </p:nvSpPr>
          <p:spPr>
            <a:xfrm>
              <a:off x="7449076"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y</a:t>
              </a:r>
              <a:endParaRPr lang="nl-NL" sz="1400" dirty="0"/>
            </a:p>
          </p:txBody>
        </p:sp>
        <p:sp>
          <p:nvSpPr>
            <p:cNvPr id="153" name="Ovaal 152"/>
            <p:cNvSpPr/>
            <p:nvPr/>
          </p:nvSpPr>
          <p:spPr>
            <a:xfrm>
              <a:off x="7117862"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54" name="Ovaal 153"/>
            <p:cNvSpPr/>
            <p:nvPr/>
          </p:nvSpPr>
          <p:spPr>
            <a:xfrm>
              <a:off x="8047333"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55" name="Rechte verbindingslijn met pijl 154"/>
            <p:cNvCxnSpPr>
              <a:stCxn id="153" idx="5"/>
              <a:endCxn id="152" idx="0"/>
            </p:cNvCxnSpPr>
            <p:nvPr/>
          </p:nvCxnSpPr>
          <p:spPr>
            <a:xfrm>
              <a:off x="7470464" y="4443693"/>
              <a:ext cx="185161" cy="5358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6" name="Rechte verbindingslijn met pijl 155"/>
            <p:cNvCxnSpPr>
              <a:stCxn id="154" idx="4"/>
              <a:endCxn id="152" idx="0"/>
            </p:cNvCxnSpPr>
            <p:nvPr/>
          </p:nvCxnSpPr>
          <p:spPr>
            <a:xfrm flipH="1">
              <a:off x="7655625"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7" name="Rechte verbindingslijn met pijl 156"/>
            <p:cNvCxnSpPr>
              <a:stCxn id="154" idx="0"/>
              <a:endCxn id="149" idx="2"/>
            </p:cNvCxnSpPr>
            <p:nvPr/>
          </p:nvCxnSpPr>
          <p:spPr>
            <a:xfrm flipH="1" flipV="1">
              <a:off x="7655625"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89" name="Rechte verbindingslijn met pijl 188"/>
            <p:cNvCxnSpPr>
              <a:stCxn id="13" idx="6"/>
              <a:endCxn id="132" idx="2"/>
            </p:cNvCxnSpPr>
            <p:nvPr/>
          </p:nvCxnSpPr>
          <p:spPr>
            <a:xfrm>
              <a:off x="1024659" y="2430548"/>
              <a:ext cx="167378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1" name="Rechte verbindingslijn met pijl 190"/>
            <p:cNvCxnSpPr>
              <a:stCxn id="132" idx="6"/>
              <a:endCxn id="141" idx="2"/>
            </p:cNvCxnSpPr>
            <p:nvPr/>
          </p:nvCxnSpPr>
          <p:spPr>
            <a:xfrm>
              <a:off x="3111541" y="2430548"/>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3" name="Rechte verbindingslijn met pijl 192"/>
            <p:cNvCxnSpPr>
              <a:stCxn id="141" idx="6"/>
              <a:endCxn id="150" idx="2"/>
            </p:cNvCxnSpPr>
            <p:nvPr/>
          </p:nvCxnSpPr>
          <p:spPr>
            <a:xfrm>
              <a:off x="5280308" y="2430548"/>
              <a:ext cx="173427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0" name="Rechte verbindingslijn met pijl 199"/>
            <p:cNvCxnSpPr>
              <a:stCxn id="111" idx="6"/>
              <a:endCxn id="136" idx="2"/>
            </p:cNvCxnSpPr>
            <p:nvPr/>
          </p:nvCxnSpPr>
          <p:spPr>
            <a:xfrm>
              <a:off x="2139290" y="3379492"/>
              <a:ext cx="167378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2" name="Rechte verbindingslijn met pijl 201"/>
            <p:cNvCxnSpPr>
              <a:stCxn id="136" idx="6"/>
              <a:endCxn id="145" idx="2"/>
            </p:cNvCxnSpPr>
            <p:nvPr/>
          </p:nvCxnSpPr>
          <p:spPr>
            <a:xfrm>
              <a:off x="4226172" y="3379492"/>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4" name="Rechte verbindingslijn met pijl 203"/>
            <p:cNvCxnSpPr>
              <a:stCxn id="145" idx="6"/>
              <a:endCxn id="154" idx="2"/>
            </p:cNvCxnSpPr>
            <p:nvPr/>
          </p:nvCxnSpPr>
          <p:spPr>
            <a:xfrm>
              <a:off x="6394939" y="3379492"/>
              <a:ext cx="165239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1024659" y="4328632"/>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8" name="Rechte verbindingslijn met pijl 207"/>
            <p:cNvCxnSpPr>
              <a:stCxn id="135" idx="6"/>
              <a:endCxn id="144" idx="2"/>
            </p:cNvCxnSpPr>
            <p:nvPr/>
          </p:nvCxnSpPr>
          <p:spPr>
            <a:xfrm>
              <a:off x="3193426" y="4328632"/>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0" name="Rechte verbindingslijn met pijl 209"/>
            <p:cNvCxnSpPr>
              <a:stCxn id="144" idx="6"/>
              <a:endCxn id="153" idx="2"/>
            </p:cNvCxnSpPr>
            <p:nvPr/>
          </p:nvCxnSpPr>
          <p:spPr>
            <a:xfrm>
              <a:off x="5362193" y="4328632"/>
              <a:ext cx="175566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0" name="Ovaal 59"/>
            <p:cNvSpPr/>
            <p:nvPr/>
          </p:nvSpPr>
          <p:spPr>
            <a:xfrm>
              <a:off x="1127933"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5" name="Rechte verbindingslijn met pijl 4"/>
            <p:cNvCxnSpPr>
              <a:stCxn id="60" idx="4"/>
              <a:endCxn id="4" idx="0"/>
            </p:cNvCxnSpPr>
            <p:nvPr/>
          </p:nvCxnSpPr>
          <p:spPr>
            <a:xfrm>
              <a:off x="1334482"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193426"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4" name="Rechte verbindingslijn met pijl 63"/>
            <p:cNvCxnSpPr>
              <a:stCxn id="63" idx="4"/>
            </p:cNvCxnSpPr>
            <p:nvPr/>
          </p:nvCxnSpPr>
          <p:spPr>
            <a:xfrm>
              <a:off x="3399975"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362193"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6" name="Rechte verbindingslijn met pijl 65"/>
            <p:cNvCxnSpPr>
              <a:stCxn id="65" idx="4"/>
            </p:cNvCxnSpPr>
            <p:nvPr/>
          </p:nvCxnSpPr>
          <p:spPr>
            <a:xfrm>
              <a:off x="5568742"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7427686"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8" name="Rechte verbindingslijn met pijl 67"/>
            <p:cNvCxnSpPr>
              <a:stCxn id="67" idx="4"/>
            </p:cNvCxnSpPr>
            <p:nvPr/>
          </p:nvCxnSpPr>
          <p:spPr>
            <a:xfrm>
              <a:off x="7634235"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1541032" y="91152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3606524" y="911526"/>
              <a:ext cx="1755669"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5775292" y="91152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1127933"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0" name="Rechte verbindingslijn met pijl 79"/>
            <p:cNvCxnSpPr>
              <a:stCxn id="79" idx="0"/>
              <a:endCxn id="109" idx="2"/>
            </p:cNvCxnSpPr>
            <p:nvPr/>
          </p:nvCxnSpPr>
          <p:spPr>
            <a:xfrm flipV="1">
              <a:off x="1334482"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1541032" y="587446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193426"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6" name="Rechte verbindingslijn met pijl 85"/>
            <p:cNvCxnSpPr>
              <a:stCxn id="85" idx="0"/>
            </p:cNvCxnSpPr>
            <p:nvPr/>
          </p:nvCxnSpPr>
          <p:spPr>
            <a:xfrm flipV="1">
              <a:off x="3399975"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3606524" y="5874466"/>
              <a:ext cx="1816165"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422689"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9" name="Rechte verbindingslijn met pijl 88"/>
            <p:cNvCxnSpPr>
              <a:stCxn id="88" idx="0"/>
            </p:cNvCxnSpPr>
            <p:nvPr/>
          </p:nvCxnSpPr>
          <p:spPr>
            <a:xfrm flipV="1">
              <a:off x="5629239"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5835788" y="587446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7488182"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92" name="Rechte verbindingslijn met pijl 91"/>
            <p:cNvCxnSpPr>
              <a:stCxn id="91" idx="0"/>
            </p:cNvCxnSpPr>
            <p:nvPr/>
          </p:nvCxnSpPr>
          <p:spPr>
            <a:xfrm flipV="1">
              <a:off x="7694731"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1127933" y="911526"/>
              <a:ext cx="18214" cy="4962941"/>
            </a:xfrm>
            <a:prstGeom prst="curvedConnector3">
              <a:avLst>
                <a:gd name="adj1" fmla="val 4781819"/>
              </a:avLst>
            </a:prstGeom>
            <a:ln w="6350">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2677053" y="423367"/>
              <a:ext cx="103275" cy="5939257"/>
            </a:xfrm>
            <a:prstGeom prst="curvedConnector3">
              <a:avLst>
                <a:gd name="adj1" fmla="val 481599"/>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4949095" y="423367"/>
              <a:ext cx="18214" cy="5939257"/>
            </a:xfrm>
            <a:prstGeom prst="curvedConnector3">
              <a:avLst>
                <a:gd name="adj1" fmla="val 3109094"/>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2780327"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0" name="Ovaal 99"/>
            <p:cNvSpPr/>
            <p:nvPr/>
          </p:nvSpPr>
          <p:spPr>
            <a:xfrm>
              <a:off x="4949095"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1" name="Ovaal 100"/>
            <p:cNvSpPr/>
            <p:nvPr/>
          </p:nvSpPr>
          <p:spPr>
            <a:xfrm>
              <a:off x="6911313"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8" name="Rechte verbindingslijn met pijl 7"/>
            <p:cNvCxnSpPr>
              <a:stCxn id="99" idx="5"/>
              <a:endCxn id="63" idx="0"/>
            </p:cNvCxnSpPr>
            <p:nvPr/>
          </p:nvCxnSpPr>
          <p:spPr>
            <a:xfrm>
              <a:off x="3132929" y="538428"/>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301697" y="538428"/>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7263915" y="538428"/>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2677053"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7" name="Ovaal 106"/>
            <p:cNvSpPr/>
            <p:nvPr/>
          </p:nvSpPr>
          <p:spPr>
            <a:xfrm>
              <a:off x="4949095"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8" name="Ovaal 107"/>
            <p:cNvSpPr/>
            <p:nvPr/>
          </p:nvSpPr>
          <p:spPr>
            <a:xfrm>
              <a:off x="7014587"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23" name="Rechte verbindingslijn met pijl 22"/>
            <p:cNvCxnSpPr>
              <a:stCxn id="106" idx="7"/>
              <a:endCxn id="85" idx="4"/>
            </p:cNvCxnSpPr>
            <p:nvPr/>
          </p:nvCxnSpPr>
          <p:spPr>
            <a:xfrm flipV="1">
              <a:off x="3029655" y="6037186"/>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301697" y="6037186"/>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7367189" y="6037186"/>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6911313" y="423367"/>
              <a:ext cx="103275" cy="5939257"/>
            </a:xfrm>
            <a:prstGeom prst="curvedConnector3">
              <a:avLst>
                <a:gd name="adj1" fmla="val -317465"/>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2573778"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30" name="Ovaal 129"/>
            <p:cNvSpPr/>
            <p:nvPr/>
          </p:nvSpPr>
          <p:spPr>
            <a:xfrm>
              <a:off x="7014587"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0" name="Ovaal 159"/>
            <p:cNvSpPr/>
            <p:nvPr/>
          </p:nvSpPr>
          <p:spPr>
            <a:xfrm>
              <a:off x="6911313"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4" name="Ovaal 163"/>
            <p:cNvSpPr/>
            <p:nvPr/>
          </p:nvSpPr>
          <p:spPr>
            <a:xfrm>
              <a:off x="4742545"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6" name="Ovaal 165"/>
            <p:cNvSpPr/>
            <p:nvPr/>
          </p:nvSpPr>
          <p:spPr>
            <a:xfrm>
              <a:off x="4845820"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7" name="Ovaal 166"/>
            <p:cNvSpPr/>
            <p:nvPr/>
          </p:nvSpPr>
          <p:spPr>
            <a:xfrm>
              <a:off x="2677053"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cxnSp>
          <p:nvCxnSpPr>
            <p:cNvPr id="40" name="Rechte verbindingslijn met pijl 39"/>
            <p:cNvCxnSpPr>
              <a:stCxn id="127" idx="4"/>
              <a:endCxn id="132" idx="0"/>
            </p:cNvCxnSpPr>
            <p:nvPr/>
          </p:nvCxnSpPr>
          <p:spPr>
            <a:xfrm>
              <a:off x="2780327" y="2050561"/>
              <a:ext cx="124664" cy="2172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Rechte verbindingslijn met pijl 41"/>
            <p:cNvCxnSpPr>
              <a:stCxn id="164" idx="4"/>
              <a:endCxn id="141" idx="0"/>
            </p:cNvCxnSpPr>
            <p:nvPr/>
          </p:nvCxnSpPr>
          <p:spPr>
            <a:xfrm>
              <a:off x="4949095" y="2050561"/>
              <a:ext cx="124664" cy="2172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Rechte verbindingslijn met pijl 43"/>
            <p:cNvCxnSpPr>
              <a:stCxn id="160" idx="4"/>
              <a:endCxn id="150" idx="0"/>
            </p:cNvCxnSpPr>
            <p:nvPr/>
          </p:nvCxnSpPr>
          <p:spPr>
            <a:xfrm>
              <a:off x="7117862" y="2050561"/>
              <a:ext cx="103275" cy="2172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2883602" y="4491352"/>
              <a:ext cx="103275" cy="1627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052369" y="4491352"/>
              <a:ext cx="103275" cy="162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Rechte verbindingslijn met pijl 51"/>
            <p:cNvCxnSpPr>
              <a:stCxn id="130" idx="0"/>
              <a:endCxn id="153" idx="4"/>
            </p:cNvCxnSpPr>
            <p:nvPr/>
          </p:nvCxnSpPr>
          <p:spPr>
            <a:xfrm flipV="1">
              <a:off x="7221136" y="4491352"/>
              <a:ext cx="103275" cy="16271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8" name="Ovaal 167"/>
            <p:cNvSpPr/>
            <p:nvPr/>
          </p:nvSpPr>
          <p:spPr>
            <a:xfrm>
              <a:off x="3296700"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0" name="Ovaal 169"/>
            <p:cNvSpPr/>
            <p:nvPr/>
          </p:nvSpPr>
          <p:spPr>
            <a:xfrm>
              <a:off x="5465468"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2" name="Ovaal 171"/>
            <p:cNvSpPr/>
            <p:nvPr/>
          </p:nvSpPr>
          <p:spPr>
            <a:xfrm>
              <a:off x="7530960"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cxnSp>
          <p:nvCxnSpPr>
            <p:cNvPr id="54" name="Rechte verbindingslijn met pijl 53"/>
            <p:cNvCxnSpPr>
              <a:stCxn id="168" idx="5"/>
              <a:endCxn id="136" idx="1"/>
            </p:cNvCxnSpPr>
            <p:nvPr/>
          </p:nvCxnSpPr>
          <p:spPr>
            <a:xfrm>
              <a:off x="3649303"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6" name="Rechte verbindingslijn met pijl 55"/>
            <p:cNvCxnSpPr>
              <a:stCxn id="170" idx="5"/>
              <a:endCxn id="145" idx="1"/>
            </p:cNvCxnSpPr>
            <p:nvPr/>
          </p:nvCxnSpPr>
          <p:spPr>
            <a:xfrm>
              <a:off x="5818070"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8" name="Rechte verbindingslijn met pijl 57"/>
            <p:cNvCxnSpPr>
              <a:stCxn id="172" idx="5"/>
              <a:endCxn id="154" idx="1"/>
            </p:cNvCxnSpPr>
            <p:nvPr/>
          </p:nvCxnSpPr>
          <p:spPr>
            <a:xfrm>
              <a:off x="7883562"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 name="Rechte verbindingslijn met pijl 2"/>
            <p:cNvCxnSpPr>
              <a:stCxn id="4" idx="3"/>
              <a:endCxn id="132" idx="1"/>
            </p:cNvCxnSpPr>
            <p:nvPr/>
          </p:nvCxnSpPr>
          <p:spPr>
            <a:xfrm>
              <a:off x="1541032" y="1643763"/>
              <a:ext cx="1217907"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a:stCxn id="4" idx="3"/>
              <a:endCxn id="135" idx="0"/>
            </p:cNvCxnSpPr>
            <p:nvPr/>
          </p:nvCxnSpPr>
          <p:spPr>
            <a:xfrm>
              <a:off x="1541032" y="1643763"/>
              <a:ext cx="1445845"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1541032" y="2593267"/>
              <a:ext cx="1363960"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109" idx="3"/>
              <a:endCxn id="135" idx="3"/>
            </p:cNvCxnSpPr>
            <p:nvPr/>
          </p:nvCxnSpPr>
          <p:spPr>
            <a:xfrm flipV="1">
              <a:off x="1541032" y="4443693"/>
              <a:ext cx="1299792" cy="698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p:cNvCxnSpPr>
              <a:stCxn id="134" idx="3"/>
              <a:endCxn id="141" idx="4"/>
            </p:cNvCxnSpPr>
            <p:nvPr/>
          </p:nvCxnSpPr>
          <p:spPr>
            <a:xfrm flipV="1">
              <a:off x="3627914" y="2593267"/>
              <a:ext cx="1445845"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34" idx="3"/>
              <a:endCxn id="144" idx="3"/>
            </p:cNvCxnSpPr>
            <p:nvPr/>
          </p:nvCxnSpPr>
          <p:spPr>
            <a:xfrm flipV="1">
              <a:off x="3627914" y="4443693"/>
              <a:ext cx="1381677" cy="698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143" idx="3"/>
              <a:endCxn id="153" idx="3"/>
            </p:cNvCxnSpPr>
            <p:nvPr/>
          </p:nvCxnSpPr>
          <p:spPr>
            <a:xfrm flipV="1">
              <a:off x="5796681" y="4443693"/>
              <a:ext cx="1381677" cy="698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131" idx="3"/>
              <a:endCxn id="141" idx="1"/>
            </p:cNvCxnSpPr>
            <p:nvPr/>
          </p:nvCxnSpPr>
          <p:spPr>
            <a:xfrm>
              <a:off x="3627914" y="1643763"/>
              <a:ext cx="1299792"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140" idx="3"/>
              <a:endCxn id="150" idx="1"/>
            </p:cNvCxnSpPr>
            <p:nvPr/>
          </p:nvCxnSpPr>
          <p:spPr>
            <a:xfrm>
              <a:off x="5796681" y="1643763"/>
              <a:ext cx="1278402"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3627914" y="1643763"/>
              <a:ext cx="1527730"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5796681" y="1643763"/>
              <a:ext cx="1527730"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5796681" y="2593267"/>
              <a:ext cx="1424455"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1826630" y="1393612"/>
              <a:ext cx="532518" cy="523220"/>
            </a:xfrm>
            <a:prstGeom prst="rect">
              <a:avLst/>
            </a:prstGeom>
            <a:noFill/>
          </p:spPr>
          <p:txBody>
            <a:bodyPr wrap="none" rtlCol="0">
              <a:spAutoFit/>
            </a:bodyPr>
            <a:lstStyle/>
            <a:p>
              <a:r>
                <a:rPr lang="en-US" sz="2800" dirty="0" smtClean="0">
                  <a:latin typeface="Symbol" pitchFamily="18" charset="2"/>
                </a:rPr>
                <a:t>a</a:t>
              </a:r>
              <a:r>
                <a:rPr lang="en-US" sz="2800" baseline="-25000" dirty="0" smtClean="0"/>
                <a:t>1</a:t>
              </a:r>
              <a:endParaRPr lang="nl-NL" sz="2800" baseline="-25000" dirty="0"/>
            </a:p>
          </p:txBody>
        </p:sp>
        <p:sp>
          <p:nvSpPr>
            <p:cNvPr id="158" name="Tekstvak 157"/>
            <p:cNvSpPr txBox="1"/>
            <p:nvPr/>
          </p:nvSpPr>
          <p:spPr>
            <a:xfrm>
              <a:off x="3938163" y="1412776"/>
              <a:ext cx="532518" cy="523220"/>
            </a:xfrm>
            <a:prstGeom prst="rect">
              <a:avLst/>
            </a:prstGeom>
            <a:noFill/>
          </p:spPr>
          <p:txBody>
            <a:bodyPr wrap="none" rtlCol="0">
              <a:spAutoFit/>
            </a:bodyPr>
            <a:lstStyle/>
            <a:p>
              <a:r>
                <a:rPr lang="en-US" sz="2800" dirty="0" smtClean="0">
                  <a:latin typeface="Symbol" pitchFamily="18" charset="2"/>
                </a:rPr>
                <a:t>a</a:t>
              </a:r>
              <a:r>
                <a:rPr lang="en-US" sz="2800" baseline="-25000" dirty="0"/>
                <a:t>2</a:t>
              </a:r>
              <a:endParaRPr lang="nl-NL" sz="2800" baseline="-25000" dirty="0"/>
            </a:p>
          </p:txBody>
        </p:sp>
        <p:sp>
          <p:nvSpPr>
            <p:cNvPr id="159" name="Tekstvak 158"/>
            <p:cNvSpPr txBox="1"/>
            <p:nvPr/>
          </p:nvSpPr>
          <p:spPr>
            <a:xfrm>
              <a:off x="6097979" y="1412776"/>
              <a:ext cx="532518" cy="523220"/>
            </a:xfrm>
            <a:prstGeom prst="rect">
              <a:avLst/>
            </a:prstGeom>
            <a:noFill/>
          </p:spPr>
          <p:txBody>
            <a:bodyPr wrap="none" rtlCol="0">
              <a:spAutoFit/>
            </a:bodyPr>
            <a:lstStyle/>
            <a:p>
              <a:r>
                <a:rPr lang="en-US" sz="2800" dirty="0" smtClean="0">
                  <a:latin typeface="Symbol" pitchFamily="18" charset="2"/>
                </a:rPr>
                <a:t>a</a:t>
              </a:r>
              <a:r>
                <a:rPr lang="en-US" sz="2800" baseline="-25000" dirty="0"/>
                <a:t>3</a:t>
              </a:r>
              <a:endParaRPr lang="nl-NL" sz="2800" baseline="-25000" dirty="0"/>
            </a:p>
          </p:txBody>
        </p:sp>
        <p:sp>
          <p:nvSpPr>
            <p:cNvPr id="161" name="Tekstvak 160"/>
            <p:cNvSpPr txBox="1"/>
            <p:nvPr/>
          </p:nvSpPr>
          <p:spPr>
            <a:xfrm>
              <a:off x="6188390"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a:t>3</a:t>
              </a:r>
              <a:endParaRPr lang="nl-NL" sz="1400" baseline="-25000" dirty="0"/>
            </a:p>
          </p:txBody>
        </p:sp>
        <p:sp>
          <p:nvSpPr>
            <p:cNvPr id="162" name="Tekstvak 161"/>
            <p:cNvSpPr txBox="1"/>
            <p:nvPr/>
          </p:nvSpPr>
          <p:spPr>
            <a:xfrm>
              <a:off x="3970154"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smtClean="0"/>
                <a:t>2</a:t>
              </a:r>
              <a:endParaRPr lang="nl-NL" sz="1400" baseline="-25000" dirty="0"/>
            </a:p>
          </p:txBody>
        </p:sp>
        <p:sp>
          <p:nvSpPr>
            <p:cNvPr id="163" name="Tekstvak 162"/>
            <p:cNvSpPr txBox="1"/>
            <p:nvPr/>
          </p:nvSpPr>
          <p:spPr>
            <a:xfrm>
              <a:off x="1850856"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smtClean="0"/>
                <a:t>1</a:t>
              </a:r>
              <a:endParaRPr lang="nl-NL" sz="1400" baseline="-25000" dirty="0"/>
            </a:p>
          </p:txBody>
        </p:sp>
        <p:sp>
          <p:nvSpPr>
            <p:cNvPr id="165" name="Tekstvak 164"/>
            <p:cNvSpPr txBox="1"/>
            <p:nvPr/>
          </p:nvSpPr>
          <p:spPr>
            <a:xfrm>
              <a:off x="1747581" y="4439846"/>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a:t>1</a:t>
              </a:r>
              <a:endParaRPr lang="nl-NL" sz="1400" baseline="-25000" dirty="0"/>
            </a:p>
          </p:txBody>
        </p:sp>
        <p:sp>
          <p:nvSpPr>
            <p:cNvPr id="169" name="Tekstvak 168"/>
            <p:cNvSpPr txBox="1"/>
            <p:nvPr/>
          </p:nvSpPr>
          <p:spPr>
            <a:xfrm>
              <a:off x="1819779" y="2463279"/>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a:t>1</a:t>
              </a:r>
              <a:endParaRPr lang="nl-NL" sz="2400" baseline="-25000" dirty="0"/>
            </a:p>
          </p:txBody>
        </p:sp>
        <p:sp>
          <p:nvSpPr>
            <p:cNvPr id="171" name="Tekstvak 170"/>
            <p:cNvSpPr txBox="1"/>
            <p:nvPr/>
          </p:nvSpPr>
          <p:spPr>
            <a:xfrm>
              <a:off x="3923928" y="2401724"/>
              <a:ext cx="503664" cy="523220"/>
            </a:xfrm>
            <a:prstGeom prst="rect">
              <a:avLst/>
            </a:prstGeom>
            <a:noFill/>
          </p:spPr>
          <p:txBody>
            <a:bodyPr wrap="none" rtlCol="0">
              <a:spAutoFit/>
            </a:bodyPr>
            <a:lstStyle/>
            <a:p>
              <a:r>
                <a:rPr lang="en-US" sz="2800" dirty="0" smtClean="0">
                  <a:latin typeface="Symbol" pitchFamily="18" charset="2"/>
                </a:rPr>
                <a:t>b</a:t>
              </a:r>
              <a:r>
                <a:rPr lang="en-US" sz="2800" baseline="-25000" dirty="0" smtClean="0"/>
                <a:t>2</a:t>
              </a:r>
              <a:endParaRPr lang="nl-NL" sz="2800" baseline="-25000" dirty="0"/>
            </a:p>
          </p:txBody>
        </p:sp>
        <p:sp>
          <p:nvSpPr>
            <p:cNvPr id="173" name="Tekstvak 172"/>
            <p:cNvSpPr txBox="1"/>
            <p:nvPr/>
          </p:nvSpPr>
          <p:spPr>
            <a:xfrm>
              <a:off x="6012160" y="2401724"/>
              <a:ext cx="503664" cy="523220"/>
            </a:xfrm>
            <a:prstGeom prst="rect">
              <a:avLst/>
            </a:prstGeom>
            <a:noFill/>
          </p:spPr>
          <p:txBody>
            <a:bodyPr wrap="none" rtlCol="0">
              <a:spAutoFit/>
            </a:bodyPr>
            <a:lstStyle/>
            <a:p>
              <a:r>
                <a:rPr lang="en-US" sz="2800" dirty="0" smtClean="0">
                  <a:latin typeface="Symbol" pitchFamily="18" charset="2"/>
                </a:rPr>
                <a:t>b</a:t>
              </a:r>
              <a:r>
                <a:rPr lang="en-US" sz="2800" baseline="-25000" dirty="0" smtClean="0"/>
                <a:t>3</a:t>
              </a:r>
              <a:endParaRPr lang="nl-NL" sz="2800" baseline="-25000" dirty="0"/>
            </a:p>
          </p:txBody>
        </p:sp>
        <p:sp>
          <p:nvSpPr>
            <p:cNvPr id="175" name="Tekstvak 174"/>
            <p:cNvSpPr txBox="1"/>
            <p:nvPr/>
          </p:nvSpPr>
          <p:spPr>
            <a:xfrm>
              <a:off x="5981841" y="4521205"/>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smtClean="0"/>
                <a:t>3</a:t>
              </a:r>
              <a:endParaRPr lang="nl-NL" sz="1400" baseline="-25000" dirty="0"/>
            </a:p>
          </p:txBody>
        </p:sp>
        <p:sp>
          <p:nvSpPr>
            <p:cNvPr id="177" name="Tekstvak 176"/>
            <p:cNvSpPr txBox="1"/>
            <p:nvPr/>
          </p:nvSpPr>
          <p:spPr>
            <a:xfrm>
              <a:off x="3885272" y="4491352"/>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smtClean="0"/>
                <a:t>2</a:t>
              </a:r>
              <a:endParaRPr lang="nl-NL" sz="1400" baseline="-25000" dirty="0"/>
            </a:p>
          </p:txBody>
        </p:sp>
      </p:grpSp>
      <p:sp>
        <p:nvSpPr>
          <p:cNvPr id="6" name="Tijdelijke aanduiding voor dianummer 5"/>
          <p:cNvSpPr>
            <a:spLocks noGrp="1"/>
          </p:cNvSpPr>
          <p:nvPr>
            <p:ph type="sldNum" sz="quarter" idx="12"/>
          </p:nvPr>
        </p:nvSpPr>
        <p:spPr/>
        <p:txBody>
          <a:bodyPr/>
          <a:lstStyle/>
          <a:p>
            <a:fld id="{A9096D49-DAE3-40DE-93E0-41688E0A5016}" type="slidenum">
              <a:rPr lang="nl-NL" smtClean="0"/>
              <a:t>43</a:t>
            </a:fld>
            <a:endParaRPr lang="nl-NL"/>
          </a:p>
        </p:txBody>
      </p:sp>
      <p:sp>
        <p:nvSpPr>
          <p:cNvPr id="2" name="Rectangle 1"/>
          <p:cNvSpPr/>
          <p:nvPr/>
        </p:nvSpPr>
        <p:spPr>
          <a:xfrm>
            <a:off x="26959" y="6553864"/>
            <a:ext cx="4572000" cy="369332"/>
          </a:xfrm>
          <a:prstGeom prst="rect">
            <a:avLst/>
          </a:prstGeom>
        </p:spPr>
        <p:txBody>
          <a:bodyPr>
            <a:spAutoFit/>
          </a:bodyPr>
          <a:lstStyle/>
          <a:p>
            <a:r>
              <a:rPr lang="en-US" smtClean="0"/>
              <a:t>A and E correlated (with phenotype mediating)</a:t>
            </a:r>
            <a:endParaRPr lang="en-US" dirty="0"/>
          </a:p>
        </p:txBody>
      </p:sp>
    </p:spTree>
    <p:extLst>
      <p:ext uri="{BB962C8B-B14F-4D97-AF65-F5344CB8AC3E}">
        <p14:creationId xmlns:p14="http://schemas.microsoft.com/office/powerpoint/2010/main" val="306599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smtClean="0"/>
              <a:t>Identification #1 T=4</a:t>
            </a:r>
            <a:endParaRPr lang="en-US"/>
          </a:p>
        </p:txBody>
      </p:sp>
      <p:sp>
        <p:nvSpPr>
          <p:cNvPr id="3" name="Tijdelijke aanduiding voor inhoud 2"/>
          <p:cNvSpPr>
            <a:spLocks noGrp="1"/>
          </p:cNvSpPr>
          <p:nvPr>
            <p:ph idx="1"/>
          </p:nvPr>
        </p:nvSpPr>
        <p:spPr/>
        <p:txBody>
          <a:bodyPr>
            <a:normAutofit/>
          </a:bodyPr>
          <a:lstStyle/>
          <a:p>
            <a:pPr marL="0" indent="0">
              <a:buNone/>
            </a:pPr>
            <a:r>
              <a:rPr lang="en-US" dirty="0" err="1" smtClean="0">
                <a:solidFill>
                  <a:srgbClr val="0070C0"/>
                </a:solidFill>
              </a:rPr>
              <a:t>ph</a:t>
            </a:r>
            <a:r>
              <a:rPr lang="en-US" baseline="-25000" dirty="0" err="1" smtClean="0">
                <a:solidFill>
                  <a:srgbClr val="0070C0"/>
                </a:solidFill>
              </a:rPr>
              <a:t>ti</a:t>
            </a:r>
            <a:r>
              <a:rPr lang="en-US" dirty="0" err="1">
                <a:solidFill>
                  <a:srgbClr val="0070C0"/>
                </a:solidFill>
                <a:sym typeface="Wingdings" pitchFamily="2" charset="2"/>
              </a:rPr>
              <a:t></a:t>
            </a:r>
            <a:r>
              <a:rPr lang="en-US" dirty="0" err="1" smtClean="0">
                <a:solidFill>
                  <a:srgbClr val="0070C0"/>
                </a:solidFill>
                <a:sym typeface="Wingdings" pitchFamily="2" charset="2"/>
              </a:rPr>
              <a:t>E</a:t>
            </a:r>
            <a:r>
              <a:rPr lang="en-US" baseline="-25000" dirty="0" smtClean="0">
                <a:solidFill>
                  <a:srgbClr val="0070C0"/>
                </a:solidFill>
                <a:sym typeface="Wingdings" pitchFamily="2" charset="2"/>
              </a:rPr>
              <a:t>(t+1)j </a:t>
            </a:r>
            <a:r>
              <a:rPr lang="en-US" dirty="0" smtClean="0">
                <a:solidFill>
                  <a:srgbClr val="0070C0"/>
                </a:solidFill>
                <a:sym typeface="Wingdings" pitchFamily="2" charset="2"/>
              </a:rPr>
              <a:t>(</a:t>
            </a:r>
            <a:r>
              <a:rPr lang="en-US" dirty="0" err="1" smtClean="0">
                <a:solidFill>
                  <a:srgbClr val="0070C0"/>
                </a:solidFill>
                <a:sym typeface="Wingdings" pitchFamily="2" charset="2"/>
              </a:rPr>
              <a:t>i</a:t>
            </a:r>
            <a:r>
              <a:rPr lang="en-US" dirty="0" smtClean="0">
                <a:solidFill>
                  <a:srgbClr val="0070C0"/>
                </a:solidFill>
                <a:sym typeface="Wingdings" pitchFamily="2" charset="2"/>
              </a:rPr>
              <a:t>=j) </a:t>
            </a:r>
            <a:r>
              <a:rPr lang="en-US" dirty="0" smtClean="0">
                <a:solidFill>
                  <a:srgbClr val="0070C0"/>
                </a:solidFill>
              </a:rPr>
              <a:t> 		</a:t>
            </a:r>
            <a:r>
              <a:rPr lang="en-US" dirty="0" err="1" smtClean="0">
                <a:solidFill>
                  <a:srgbClr val="0070C0"/>
                </a:solidFill>
              </a:rPr>
              <a:t>ph</a:t>
            </a:r>
            <a:r>
              <a:rPr lang="en-US" baseline="-25000" dirty="0" err="1" smtClean="0">
                <a:solidFill>
                  <a:srgbClr val="0070C0"/>
                </a:solidFill>
              </a:rPr>
              <a:t>ti</a:t>
            </a:r>
            <a:r>
              <a:rPr lang="en-US" dirty="0" err="1">
                <a:solidFill>
                  <a:srgbClr val="0070C0"/>
                </a:solidFill>
                <a:sym typeface="Wingdings" pitchFamily="2" charset="2"/>
              </a:rPr>
              <a:t></a:t>
            </a:r>
            <a:r>
              <a:rPr lang="en-US" dirty="0" err="1" smtClean="0">
                <a:solidFill>
                  <a:srgbClr val="0070C0"/>
                </a:solidFill>
                <a:sym typeface="Wingdings" pitchFamily="2" charset="2"/>
              </a:rPr>
              <a:t>E</a:t>
            </a:r>
            <a:r>
              <a:rPr lang="en-US" baseline="-25000" dirty="0" smtClean="0">
                <a:solidFill>
                  <a:srgbClr val="0070C0"/>
                </a:solidFill>
                <a:sym typeface="Wingdings" pitchFamily="2" charset="2"/>
              </a:rPr>
              <a:t>(t+1)j</a:t>
            </a:r>
            <a:r>
              <a:rPr lang="en-US" dirty="0" smtClean="0">
                <a:solidFill>
                  <a:srgbClr val="0070C0"/>
                </a:solidFill>
                <a:sym typeface="Wingdings" pitchFamily="2" charset="2"/>
              </a:rPr>
              <a:t> </a:t>
            </a:r>
            <a:r>
              <a:rPr lang="en-US" dirty="0">
                <a:solidFill>
                  <a:srgbClr val="0070C0"/>
                </a:solidFill>
                <a:sym typeface="Wingdings" pitchFamily="2" charset="2"/>
              </a:rPr>
              <a:t>(</a:t>
            </a:r>
            <a:r>
              <a:rPr lang="en-US" dirty="0" err="1" smtClean="0">
                <a:solidFill>
                  <a:srgbClr val="0070C0"/>
                </a:solidFill>
                <a:sym typeface="Wingdings" pitchFamily="2" charset="2"/>
              </a:rPr>
              <a:t>i≠j</a:t>
            </a:r>
            <a:r>
              <a:rPr lang="en-US" dirty="0" smtClean="0">
                <a:solidFill>
                  <a:srgbClr val="0070C0"/>
                </a:solidFill>
                <a:sym typeface="Wingdings" pitchFamily="2" charset="2"/>
              </a:rPr>
              <a:t>)</a:t>
            </a:r>
            <a:endParaRPr lang="en-US" dirty="0" smtClean="0">
              <a:solidFill>
                <a:srgbClr val="FF0000"/>
              </a:solidFill>
              <a:latin typeface="Symbol" pitchFamily="18" charset="2"/>
            </a:endParaRPr>
          </a:p>
          <a:p>
            <a:pPr marL="0" indent="0">
              <a:buNone/>
            </a:pPr>
            <a:r>
              <a:rPr lang="en-US" b="1" dirty="0" smtClean="0">
                <a:solidFill>
                  <a:srgbClr val="FF0000"/>
                </a:solidFill>
                <a:latin typeface="Symbol" pitchFamily="18" charset="2"/>
              </a:rPr>
              <a:t>a</a:t>
            </a:r>
            <a:r>
              <a:rPr lang="en-US" b="1" baseline="-25000" dirty="0" smtClean="0">
                <a:solidFill>
                  <a:srgbClr val="FF0000"/>
                </a:solidFill>
              </a:rPr>
              <a:t>1</a:t>
            </a:r>
            <a:r>
              <a:rPr lang="en-US" b="1" dirty="0" smtClean="0">
                <a:solidFill>
                  <a:srgbClr val="FF0000"/>
                </a:solidFill>
              </a:rPr>
              <a:t>, </a:t>
            </a:r>
            <a:r>
              <a:rPr lang="en-US" b="1" dirty="0" smtClean="0">
                <a:solidFill>
                  <a:srgbClr val="FF0000"/>
                </a:solidFill>
                <a:latin typeface="Symbol" pitchFamily="18" charset="2"/>
              </a:rPr>
              <a:t>a</a:t>
            </a:r>
            <a:r>
              <a:rPr lang="en-US" b="1" baseline="-25000" dirty="0" smtClean="0">
                <a:solidFill>
                  <a:srgbClr val="FF0000"/>
                </a:solidFill>
              </a:rPr>
              <a:t>2</a:t>
            </a:r>
            <a:r>
              <a:rPr lang="en-US" b="1" dirty="0" smtClean="0">
                <a:solidFill>
                  <a:srgbClr val="FF0000"/>
                </a:solidFill>
              </a:rPr>
              <a:t>, </a:t>
            </a:r>
            <a:r>
              <a:rPr lang="en-US" b="1" dirty="0" smtClean="0">
                <a:solidFill>
                  <a:srgbClr val="FF0000"/>
                </a:solidFill>
                <a:latin typeface="Symbol" pitchFamily="18" charset="2"/>
              </a:rPr>
              <a:t>a</a:t>
            </a:r>
            <a:r>
              <a:rPr lang="en-US" b="1" baseline="-25000" dirty="0" smtClean="0">
                <a:solidFill>
                  <a:srgbClr val="FF0000"/>
                </a:solidFill>
              </a:rPr>
              <a:t>3</a:t>
            </a:r>
            <a:r>
              <a:rPr lang="en-US" b="1" dirty="0" smtClean="0">
                <a:solidFill>
                  <a:srgbClr val="FF0000"/>
                </a:solidFill>
              </a:rPr>
              <a:t> </a:t>
            </a:r>
            <a:r>
              <a:rPr lang="en-US" b="1" dirty="0">
                <a:solidFill>
                  <a:srgbClr val="FF0000"/>
                </a:solidFill>
                <a:sym typeface="Wingdings" pitchFamily="2" charset="2"/>
              </a:rPr>
              <a:t>		</a:t>
            </a:r>
            <a:r>
              <a:rPr lang="en-US" b="1" dirty="0" smtClean="0">
                <a:solidFill>
                  <a:srgbClr val="FF0000"/>
                </a:solidFill>
                <a:sym typeface="Wingdings" pitchFamily="2" charset="2"/>
              </a:rPr>
              <a:t>	</a:t>
            </a:r>
            <a:r>
              <a:rPr lang="en-US" b="1" dirty="0" smtClean="0">
                <a:solidFill>
                  <a:srgbClr val="FF0000"/>
                </a:solidFill>
                <a:latin typeface="Symbol" pitchFamily="18" charset="2"/>
              </a:rPr>
              <a:t>b</a:t>
            </a:r>
            <a:r>
              <a:rPr lang="en-US" b="1" baseline="-25000" dirty="0" smtClean="0">
                <a:solidFill>
                  <a:srgbClr val="FF0000"/>
                </a:solidFill>
              </a:rPr>
              <a:t>1</a:t>
            </a:r>
            <a:r>
              <a:rPr lang="en-US" b="1" dirty="0">
                <a:solidFill>
                  <a:srgbClr val="FF0000"/>
                </a:solidFill>
              </a:rPr>
              <a:t>, </a:t>
            </a:r>
            <a:r>
              <a:rPr lang="en-US" b="1" dirty="0" smtClean="0">
                <a:solidFill>
                  <a:srgbClr val="FF0000"/>
                </a:solidFill>
                <a:latin typeface="Symbol" pitchFamily="18" charset="2"/>
              </a:rPr>
              <a:t>b</a:t>
            </a:r>
            <a:r>
              <a:rPr lang="en-US" b="1" baseline="-25000" dirty="0" smtClean="0">
                <a:solidFill>
                  <a:srgbClr val="FF0000"/>
                </a:solidFill>
              </a:rPr>
              <a:t>2</a:t>
            </a:r>
            <a:r>
              <a:rPr lang="en-US" b="1" dirty="0">
                <a:solidFill>
                  <a:srgbClr val="FF0000"/>
                </a:solidFill>
              </a:rPr>
              <a:t>, </a:t>
            </a:r>
            <a:r>
              <a:rPr lang="en-US" b="1" dirty="0" smtClean="0">
                <a:solidFill>
                  <a:srgbClr val="FF0000"/>
                </a:solidFill>
                <a:latin typeface="Symbol" pitchFamily="18" charset="2"/>
              </a:rPr>
              <a:t>b</a:t>
            </a:r>
            <a:r>
              <a:rPr lang="en-US" b="1" baseline="-25000" dirty="0" smtClean="0">
                <a:solidFill>
                  <a:srgbClr val="FF0000"/>
                </a:solidFill>
              </a:rPr>
              <a:t>3	</a:t>
            </a:r>
            <a:r>
              <a:rPr lang="en-US" b="1" dirty="0"/>
              <a:t> </a:t>
            </a:r>
            <a:r>
              <a:rPr lang="en-US" b="1" dirty="0" smtClean="0"/>
              <a:t>	</a:t>
            </a:r>
            <a:r>
              <a:rPr lang="en-US" b="1" dirty="0" smtClean="0">
                <a:solidFill>
                  <a:srgbClr val="FF0000"/>
                </a:solidFill>
              </a:rPr>
              <a:t>(not ID)</a:t>
            </a:r>
            <a:endParaRPr lang="en-US" b="1" dirty="0" smtClean="0">
              <a:solidFill>
                <a:srgbClr val="FF0000"/>
              </a:solidFill>
              <a:sym typeface="Wingdings" pitchFamily="2" charset="2"/>
            </a:endParaRPr>
          </a:p>
          <a:p>
            <a:pPr marL="0" indent="0">
              <a:buNone/>
            </a:pPr>
            <a:r>
              <a:rPr lang="en-US" dirty="0" smtClean="0">
                <a:latin typeface="Symbol" pitchFamily="18" charset="2"/>
              </a:rPr>
              <a:t>a</a:t>
            </a:r>
            <a:r>
              <a:rPr lang="en-US" baseline="-25000" dirty="0" smtClean="0"/>
              <a:t>1</a:t>
            </a:r>
            <a:r>
              <a:rPr lang="en-US" dirty="0"/>
              <a:t>, </a:t>
            </a:r>
            <a:r>
              <a:rPr lang="en-US" dirty="0" smtClean="0">
                <a:latin typeface="Symbol" pitchFamily="18" charset="2"/>
              </a:rPr>
              <a:t>a</a:t>
            </a:r>
            <a:r>
              <a:rPr lang="en-US" baseline="-25000" dirty="0" smtClean="0"/>
              <a:t>2</a:t>
            </a:r>
            <a:r>
              <a:rPr lang="en-US" dirty="0" smtClean="0"/>
              <a:t>=</a:t>
            </a:r>
            <a:r>
              <a:rPr lang="en-US" dirty="0" smtClean="0">
                <a:latin typeface="Symbol" pitchFamily="18" charset="2"/>
              </a:rPr>
              <a:t>a</a:t>
            </a:r>
            <a:r>
              <a:rPr lang="en-US" baseline="-25000" dirty="0" smtClean="0"/>
              <a:t>3</a:t>
            </a:r>
            <a:r>
              <a:rPr lang="en-US" dirty="0" smtClean="0">
                <a:sym typeface="Wingdings" pitchFamily="2" charset="2"/>
              </a:rPr>
              <a:t> 	</a:t>
            </a:r>
            <a:r>
              <a:rPr lang="en-US" dirty="0" smtClean="0"/>
              <a:t> 		</a:t>
            </a:r>
            <a:r>
              <a:rPr lang="en-US" dirty="0" smtClean="0">
                <a:latin typeface="Symbol" pitchFamily="18" charset="2"/>
              </a:rPr>
              <a:t>b</a:t>
            </a:r>
            <a:r>
              <a:rPr lang="en-US" baseline="-25000" dirty="0" smtClean="0"/>
              <a:t>1</a:t>
            </a:r>
            <a:r>
              <a:rPr lang="en-US" dirty="0"/>
              <a:t>, </a:t>
            </a:r>
            <a:r>
              <a:rPr lang="en-US" dirty="0" smtClean="0">
                <a:latin typeface="Symbol" pitchFamily="18" charset="2"/>
              </a:rPr>
              <a:t>b</a:t>
            </a:r>
            <a:r>
              <a:rPr lang="en-US" baseline="-25000" dirty="0" smtClean="0"/>
              <a:t>2</a:t>
            </a:r>
            <a:r>
              <a:rPr lang="en-US" dirty="0" smtClean="0"/>
              <a:t>=</a:t>
            </a:r>
            <a:r>
              <a:rPr lang="en-US" dirty="0" smtClean="0">
                <a:latin typeface="Symbol" pitchFamily="18" charset="2"/>
              </a:rPr>
              <a:t>b</a:t>
            </a:r>
            <a:r>
              <a:rPr lang="en-US" baseline="-25000" dirty="0" smtClean="0"/>
              <a:t>3</a:t>
            </a:r>
            <a:endParaRPr lang="en-US" dirty="0" smtClean="0">
              <a:sym typeface="Wingdings" pitchFamily="2" charset="2"/>
            </a:endParaRPr>
          </a:p>
          <a:p>
            <a:pPr marL="0" indent="0">
              <a:buNone/>
            </a:pPr>
            <a:r>
              <a:rPr lang="en-US" smtClean="0">
                <a:latin typeface="Symbol" pitchFamily="18" charset="2"/>
              </a:rPr>
              <a:t> </a:t>
            </a:r>
            <a:endParaRPr lang="en-US" dirty="0">
              <a:sym typeface="Wingdings" pitchFamily="2" charset="2"/>
            </a:endParaRPr>
          </a:p>
          <a:p>
            <a:pPr marL="0" indent="0">
              <a:buNone/>
            </a:pPr>
            <a:endParaRPr lang="en-US" dirty="0" smtClean="0">
              <a:sym typeface="Wingdings" pitchFamily="2" charset="2"/>
            </a:endParaRPr>
          </a:p>
          <a:p>
            <a:pPr marL="0" indent="0">
              <a:buNone/>
            </a:pPr>
            <a:r>
              <a:rPr lang="en-US" dirty="0" smtClean="0">
                <a:sym typeface="Wingdings" pitchFamily="2" charset="2"/>
              </a:rPr>
              <a:t>Presence of C </a:t>
            </a:r>
            <a:r>
              <a:rPr lang="en-US" b="1" dirty="0" smtClean="0">
                <a:sym typeface="Wingdings" pitchFamily="2" charset="2"/>
              </a:rPr>
              <a:t>not relevant</a:t>
            </a:r>
            <a:r>
              <a:rPr lang="en-US" dirty="0" smtClean="0">
                <a:sym typeface="Wingdings" pitchFamily="2" charset="2"/>
              </a:rPr>
              <a:t> to </a:t>
            </a:r>
            <a:r>
              <a:rPr lang="en-US" smtClean="0">
                <a:sym typeface="Wingdings" pitchFamily="2" charset="2"/>
              </a:rPr>
              <a:t>this results </a:t>
            </a:r>
          </a:p>
          <a:p>
            <a:pPr marL="0" indent="0">
              <a:buNone/>
            </a:pPr>
            <a:r>
              <a:rPr lang="en-US" smtClean="0">
                <a:sym typeface="Wingdings" pitchFamily="2" charset="2"/>
              </a:rPr>
              <a:t>(holds in ACE and in AE model)</a:t>
            </a:r>
            <a:endParaRPr lang="en-US" dirty="0" smtClean="0">
              <a:sym typeface="Wingdings" pitchFamily="2" charset="2"/>
            </a:endParaRPr>
          </a:p>
          <a:p>
            <a:pPr marL="0" indent="0">
              <a:buNone/>
            </a:pPr>
            <a:endParaRPr lang="en-US" dirty="0"/>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44</a:t>
            </a:fld>
            <a:endParaRPr lang="nl-NL"/>
          </a:p>
        </p:txBody>
      </p:sp>
    </p:spTree>
    <p:extLst>
      <p:ext uri="{BB962C8B-B14F-4D97-AF65-F5344CB8AC3E}">
        <p14:creationId xmlns:p14="http://schemas.microsoft.com/office/powerpoint/2010/main" val="4150399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647564" y="81444"/>
            <a:ext cx="7848872" cy="6264696"/>
            <a:chOff x="611560" y="260648"/>
            <a:chExt cx="7848872" cy="6264696"/>
          </a:xfrm>
        </p:grpSpPr>
        <p:sp>
          <p:nvSpPr>
            <p:cNvPr id="4" name="Rechthoek 3"/>
            <p:cNvSpPr/>
            <p:nvPr/>
          </p:nvSpPr>
          <p:spPr>
            <a:xfrm>
              <a:off x="1127933"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 name="Ovaal 12"/>
            <p:cNvSpPr/>
            <p:nvPr/>
          </p:nvSpPr>
          <p:spPr>
            <a:xfrm>
              <a:off x="611560"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6" name="Rechte verbindingslijn met pijl 15"/>
            <p:cNvCxnSpPr>
              <a:stCxn id="13" idx="7"/>
              <a:endCxn id="4" idx="2"/>
            </p:cNvCxnSpPr>
            <p:nvPr/>
          </p:nvCxnSpPr>
          <p:spPr>
            <a:xfrm flipV="1">
              <a:off x="964162" y="1806482"/>
              <a:ext cx="370320" cy="50900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9" name="Rechthoek 108"/>
            <p:cNvSpPr/>
            <p:nvPr/>
          </p:nvSpPr>
          <p:spPr>
            <a:xfrm>
              <a:off x="1127933"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10" name="Ovaal 109"/>
            <p:cNvSpPr/>
            <p:nvPr/>
          </p:nvSpPr>
          <p:spPr>
            <a:xfrm>
              <a:off x="611560"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11" name="Ovaal 110"/>
            <p:cNvSpPr/>
            <p:nvPr/>
          </p:nvSpPr>
          <p:spPr>
            <a:xfrm>
              <a:off x="1726191"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12" name="Rechte verbindingslijn met pijl 111"/>
            <p:cNvCxnSpPr>
              <a:stCxn id="110" idx="5"/>
              <a:endCxn id="109" idx="0"/>
            </p:cNvCxnSpPr>
            <p:nvPr/>
          </p:nvCxnSpPr>
          <p:spPr>
            <a:xfrm>
              <a:off x="964162" y="4443693"/>
              <a:ext cx="370320" cy="5358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13" name="Rechte verbindingslijn met pijl 112"/>
            <p:cNvCxnSpPr>
              <a:stCxn id="111" idx="4"/>
              <a:endCxn id="109" idx="0"/>
            </p:cNvCxnSpPr>
            <p:nvPr/>
          </p:nvCxnSpPr>
          <p:spPr>
            <a:xfrm flipH="1">
              <a:off x="1334482"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2" name="Rechte verbindingslijn met pijl 121"/>
            <p:cNvCxnSpPr>
              <a:stCxn id="111" idx="0"/>
              <a:endCxn id="4" idx="2"/>
            </p:cNvCxnSpPr>
            <p:nvPr/>
          </p:nvCxnSpPr>
          <p:spPr>
            <a:xfrm flipH="1" flipV="1">
              <a:off x="1334482"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214816"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2" name="Ovaal 131"/>
            <p:cNvSpPr/>
            <p:nvPr/>
          </p:nvSpPr>
          <p:spPr>
            <a:xfrm>
              <a:off x="2698442"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33" name="Rechte verbindingslijn met pijl 132"/>
            <p:cNvCxnSpPr>
              <a:stCxn id="132" idx="7"/>
              <a:endCxn id="131" idx="2"/>
            </p:cNvCxnSpPr>
            <p:nvPr/>
          </p:nvCxnSpPr>
          <p:spPr>
            <a:xfrm flipV="1">
              <a:off x="3051045" y="1806482"/>
              <a:ext cx="370320" cy="50900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214816"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5" name="Ovaal 134"/>
            <p:cNvSpPr/>
            <p:nvPr/>
          </p:nvSpPr>
          <p:spPr>
            <a:xfrm>
              <a:off x="2780327"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36" name="Ovaal 135"/>
            <p:cNvSpPr/>
            <p:nvPr/>
          </p:nvSpPr>
          <p:spPr>
            <a:xfrm>
              <a:off x="3813074"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37" name="Rechte verbindingslijn met pijl 136"/>
            <p:cNvCxnSpPr>
              <a:stCxn id="135" idx="5"/>
              <a:endCxn id="134" idx="0"/>
            </p:cNvCxnSpPr>
            <p:nvPr/>
          </p:nvCxnSpPr>
          <p:spPr>
            <a:xfrm>
              <a:off x="3132929" y="4443693"/>
              <a:ext cx="288436" cy="5358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8" name="Rechte verbindingslijn met pijl 137"/>
            <p:cNvCxnSpPr>
              <a:stCxn id="136" idx="4"/>
              <a:endCxn id="134" idx="0"/>
            </p:cNvCxnSpPr>
            <p:nvPr/>
          </p:nvCxnSpPr>
          <p:spPr>
            <a:xfrm flipH="1">
              <a:off x="3421365"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9" name="Rechte verbindingslijn met pijl 138"/>
            <p:cNvCxnSpPr>
              <a:stCxn id="136" idx="0"/>
              <a:endCxn id="131" idx="2"/>
            </p:cNvCxnSpPr>
            <p:nvPr/>
          </p:nvCxnSpPr>
          <p:spPr>
            <a:xfrm flipH="1" flipV="1">
              <a:off x="3421365"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383583"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1" name="Ovaal 140"/>
            <p:cNvSpPr/>
            <p:nvPr/>
          </p:nvSpPr>
          <p:spPr>
            <a:xfrm>
              <a:off x="4867210"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42" name="Rechte verbindingslijn met pijl 141"/>
            <p:cNvCxnSpPr>
              <a:stCxn id="141" idx="7"/>
              <a:endCxn id="140" idx="2"/>
            </p:cNvCxnSpPr>
            <p:nvPr/>
          </p:nvCxnSpPr>
          <p:spPr>
            <a:xfrm flipV="1">
              <a:off x="5219812" y="1806482"/>
              <a:ext cx="370320" cy="50900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3" name="Rechthoek 142"/>
            <p:cNvSpPr/>
            <p:nvPr/>
          </p:nvSpPr>
          <p:spPr>
            <a:xfrm>
              <a:off x="5383583"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4" name="Ovaal 143"/>
            <p:cNvSpPr/>
            <p:nvPr/>
          </p:nvSpPr>
          <p:spPr>
            <a:xfrm>
              <a:off x="4949095"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45" name="Ovaal 144"/>
            <p:cNvSpPr/>
            <p:nvPr/>
          </p:nvSpPr>
          <p:spPr>
            <a:xfrm>
              <a:off x="5981841"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46" name="Rechte verbindingslijn met pijl 145"/>
            <p:cNvCxnSpPr>
              <a:stCxn id="144" idx="5"/>
              <a:endCxn id="143" idx="0"/>
            </p:cNvCxnSpPr>
            <p:nvPr/>
          </p:nvCxnSpPr>
          <p:spPr>
            <a:xfrm>
              <a:off x="5301697" y="4443693"/>
              <a:ext cx="288436" cy="5358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7" name="Rechte verbindingslijn met pijl 146"/>
            <p:cNvCxnSpPr>
              <a:stCxn id="145" idx="4"/>
              <a:endCxn id="143" idx="0"/>
            </p:cNvCxnSpPr>
            <p:nvPr/>
          </p:nvCxnSpPr>
          <p:spPr>
            <a:xfrm flipH="1">
              <a:off x="5590132"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8" name="Rechte verbindingslijn met pijl 147"/>
            <p:cNvCxnSpPr>
              <a:stCxn id="145" idx="0"/>
              <a:endCxn id="140" idx="2"/>
            </p:cNvCxnSpPr>
            <p:nvPr/>
          </p:nvCxnSpPr>
          <p:spPr>
            <a:xfrm flipH="1" flipV="1">
              <a:off x="5590132"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7449076" y="1481043"/>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50" name="Ovaal 149"/>
            <p:cNvSpPr/>
            <p:nvPr/>
          </p:nvSpPr>
          <p:spPr>
            <a:xfrm>
              <a:off x="7014587" y="226782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51" name="Rechte verbindingslijn met pijl 150"/>
            <p:cNvCxnSpPr>
              <a:stCxn id="150" idx="7"/>
              <a:endCxn id="149" idx="2"/>
            </p:cNvCxnSpPr>
            <p:nvPr/>
          </p:nvCxnSpPr>
          <p:spPr>
            <a:xfrm flipV="1">
              <a:off x="7367189" y="1806482"/>
              <a:ext cx="288436" cy="50900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2" name="Rechthoek 151"/>
            <p:cNvSpPr/>
            <p:nvPr/>
          </p:nvSpPr>
          <p:spPr>
            <a:xfrm>
              <a:off x="7449076" y="4979510"/>
              <a:ext cx="413099" cy="32543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y</a:t>
              </a:r>
              <a:endParaRPr lang="nl-NL" sz="1400" dirty="0"/>
            </a:p>
          </p:txBody>
        </p:sp>
        <p:sp>
          <p:nvSpPr>
            <p:cNvPr id="153" name="Ovaal 152"/>
            <p:cNvSpPr/>
            <p:nvPr/>
          </p:nvSpPr>
          <p:spPr>
            <a:xfrm>
              <a:off x="7117862" y="4165913"/>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sp>
          <p:nvSpPr>
            <p:cNvPr id="154" name="Ovaal 153"/>
            <p:cNvSpPr/>
            <p:nvPr/>
          </p:nvSpPr>
          <p:spPr>
            <a:xfrm>
              <a:off x="8047333" y="321677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a:t>
              </a:r>
              <a:endParaRPr lang="nl-NL" sz="1400" dirty="0"/>
            </a:p>
          </p:txBody>
        </p:sp>
        <p:cxnSp>
          <p:nvCxnSpPr>
            <p:cNvPr id="155" name="Rechte verbindingslijn met pijl 154"/>
            <p:cNvCxnSpPr>
              <a:stCxn id="153" idx="5"/>
              <a:endCxn id="152" idx="0"/>
            </p:cNvCxnSpPr>
            <p:nvPr/>
          </p:nvCxnSpPr>
          <p:spPr>
            <a:xfrm>
              <a:off x="7470464" y="4443693"/>
              <a:ext cx="185161" cy="535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6" name="Rechte verbindingslijn met pijl 155"/>
            <p:cNvCxnSpPr>
              <a:stCxn id="154" idx="4"/>
              <a:endCxn id="152" idx="0"/>
            </p:cNvCxnSpPr>
            <p:nvPr/>
          </p:nvCxnSpPr>
          <p:spPr>
            <a:xfrm flipH="1">
              <a:off x="7655625" y="3542211"/>
              <a:ext cx="598258" cy="143729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7" name="Rechte verbindingslijn met pijl 156"/>
            <p:cNvCxnSpPr>
              <a:stCxn id="154" idx="0"/>
              <a:endCxn id="149" idx="2"/>
            </p:cNvCxnSpPr>
            <p:nvPr/>
          </p:nvCxnSpPr>
          <p:spPr>
            <a:xfrm flipH="1" flipV="1">
              <a:off x="7655625" y="1806482"/>
              <a:ext cx="598258" cy="141029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89" name="Rechte verbindingslijn met pijl 188"/>
            <p:cNvCxnSpPr>
              <a:stCxn id="13" idx="6"/>
              <a:endCxn id="132" idx="2"/>
            </p:cNvCxnSpPr>
            <p:nvPr/>
          </p:nvCxnSpPr>
          <p:spPr>
            <a:xfrm>
              <a:off x="1024659" y="2430548"/>
              <a:ext cx="167378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1" name="Rechte verbindingslijn met pijl 190"/>
            <p:cNvCxnSpPr>
              <a:stCxn id="132" idx="6"/>
              <a:endCxn id="141" idx="2"/>
            </p:cNvCxnSpPr>
            <p:nvPr/>
          </p:nvCxnSpPr>
          <p:spPr>
            <a:xfrm>
              <a:off x="3111541" y="2430548"/>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3" name="Rechte verbindingslijn met pijl 192"/>
            <p:cNvCxnSpPr>
              <a:stCxn id="141" idx="6"/>
              <a:endCxn id="150" idx="2"/>
            </p:cNvCxnSpPr>
            <p:nvPr/>
          </p:nvCxnSpPr>
          <p:spPr>
            <a:xfrm>
              <a:off x="5280308" y="2430548"/>
              <a:ext cx="173427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0" name="Rechte verbindingslijn met pijl 199"/>
            <p:cNvCxnSpPr>
              <a:stCxn id="111" idx="6"/>
              <a:endCxn id="136" idx="2"/>
            </p:cNvCxnSpPr>
            <p:nvPr/>
          </p:nvCxnSpPr>
          <p:spPr>
            <a:xfrm>
              <a:off x="2139290" y="3379492"/>
              <a:ext cx="167378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2" name="Rechte verbindingslijn met pijl 201"/>
            <p:cNvCxnSpPr>
              <a:stCxn id="136" idx="6"/>
              <a:endCxn id="145" idx="2"/>
            </p:cNvCxnSpPr>
            <p:nvPr/>
          </p:nvCxnSpPr>
          <p:spPr>
            <a:xfrm>
              <a:off x="4226172" y="3379492"/>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4" name="Rechte verbindingslijn met pijl 203"/>
            <p:cNvCxnSpPr>
              <a:stCxn id="145" idx="6"/>
              <a:endCxn id="154" idx="2"/>
            </p:cNvCxnSpPr>
            <p:nvPr/>
          </p:nvCxnSpPr>
          <p:spPr>
            <a:xfrm>
              <a:off x="6394939" y="3379492"/>
              <a:ext cx="165239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1024659" y="4328632"/>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8" name="Rechte verbindingslijn met pijl 207"/>
            <p:cNvCxnSpPr>
              <a:stCxn id="135" idx="6"/>
              <a:endCxn id="144" idx="2"/>
            </p:cNvCxnSpPr>
            <p:nvPr/>
          </p:nvCxnSpPr>
          <p:spPr>
            <a:xfrm>
              <a:off x="3193426" y="4328632"/>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0" name="Rechte verbindingslijn met pijl 209"/>
            <p:cNvCxnSpPr>
              <a:stCxn id="144" idx="6"/>
              <a:endCxn id="153" idx="2"/>
            </p:cNvCxnSpPr>
            <p:nvPr/>
          </p:nvCxnSpPr>
          <p:spPr>
            <a:xfrm>
              <a:off x="5362193" y="4328632"/>
              <a:ext cx="1755669"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60" name="Ovaal 59"/>
            <p:cNvSpPr/>
            <p:nvPr/>
          </p:nvSpPr>
          <p:spPr>
            <a:xfrm>
              <a:off x="1127933"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5" name="Rechte verbindingslijn met pijl 4"/>
            <p:cNvCxnSpPr>
              <a:stCxn id="60" idx="4"/>
              <a:endCxn id="4" idx="0"/>
            </p:cNvCxnSpPr>
            <p:nvPr/>
          </p:nvCxnSpPr>
          <p:spPr>
            <a:xfrm>
              <a:off x="1334482"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193426"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4" name="Rechte verbindingslijn met pijl 63"/>
            <p:cNvCxnSpPr>
              <a:stCxn id="63" idx="4"/>
            </p:cNvCxnSpPr>
            <p:nvPr/>
          </p:nvCxnSpPr>
          <p:spPr>
            <a:xfrm>
              <a:off x="3399975"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362193"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6" name="Rechte verbindingslijn met pijl 65"/>
            <p:cNvCxnSpPr>
              <a:stCxn id="65" idx="4"/>
            </p:cNvCxnSpPr>
            <p:nvPr/>
          </p:nvCxnSpPr>
          <p:spPr>
            <a:xfrm>
              <a:off x="5568742"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7427686" y="748806"/>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8" name="Rechte verbindingslijn met pijl 67"/>
            <p:cNvCxnSpPr>
              <a:stCxn id="67" idx="4"/>
            </p:cNvCxnSpPr>
            <p:nvPr/>
          </p:nvCxnSpPr>
          <p:spPr>
            <a:xfrm>
              <a:off x="7634235" y="1074245"/>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1541032" y="91152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3606524" y="911526"/>
              <a:ext cx="1755669"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5775292" y="91152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1127933"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0" name="Rechte verbindingslijn met pijl 79"/>
            <p:cNvCxnSpPr>
              <a:stCxn id="79" idx="0"/>
              <a:endCxn id="109" idx="2"/>
            </p:cNvCxnSpPr>
            <p:nvPr/>
          </p:nvCxnSpPr>
          <p:spPr>
            <a:xfrm flipV="1">
              <a:off x="1334482"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1541032" y="587446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193426"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6" name="Rechte verbindingslijn met pijl 85"/>
            <p:cNvCxnSpPr>
              <a:stCxn id="85" idx="0"/>
            </p:cNvCxnSpPr>
            <p:nvPr/>
          </p:nvCxnSpPr>
          <p:spPr>
            <a:xfrm flipV="1">
              <a:off x="3399975"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3606524" y="5874466"/>
              <a:ext cx="1816165"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422689"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9" name="Rechte verbindingslijn met pijl 88"/>
            <p:cNvCxnSpPr>
              <a:stCxn id="88" idx="0"/>
            </p:cNvCxnSpPr>
            <p:nvPr/>
          </p:nvCxnSpPr>
          <p:spPr>
            <a:xfrm flipV="1">
              <a:off x="5629239"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5835788" y="5874466"/>
              <a:ext cx="1652394" cy="0"/>
            </a:xfrm>
            <a:prstGeom prst="straightConnector1">
              <a:avLst/>
            </a:prstGeom>
            <a:ln w="28575">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7488182" y="5711747"/>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92" name="Rechte verbindingslijn met pijl 91"/>
            <p:cNvCxnSpPr>
              <a:stCxn id="91" idx="0"/>
            </p:cNvCxnSpPr>
            <p:nvPr/>
          </p:nvCxnSpPr>
          <p:spPr>
            <a:xfrm flipV="1">
              <a:off x="7694731" y="5304949"/>
              <a:ext cx="0" cy="406798"/>
            </a:xfrm>
            <a:prstGeom prst="straightConnector1">
              <a:avLst/>
            </a:prstGeom>
            <a:ln w="28575">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1127933" y="911526"/>
              <a:ext cx="18214" cy="4962941"/>
            </a:xfrm>
            <a:prstGeom prst="curvedConnector3">
              <a:avLst>
                <a:gd name="adj1" fmla="val 4781819"/>
              </a:avLst>
            </a:prstGeom>
            <a:ln w="6350">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2677053" y="423367"/>
              <a:ext cx="103275" cy="5939257"/>
            </a:xfrm>
            <a:prstGeom prst="curvedConnector3">
              <a:avLst>
                <a:gd name="adj1" fmla="val 481599"/>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4949095" y="423367"/>
              <a:ext cx="18214" cy="5939257"/>
            </a:xfrm>
            <a:prstGeom prst="curvedConnector3">
              <a:avLst>
                <a:gd name="adj1" fmla="val 3109094"/>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2780327"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0" name="Ovaal 99"/>
            <p:cNvSpPr/>
            <p:nvPr/>
          </p:nvSpPr>
          <p:spPr>
            <a:xfrm>
              <a:off x="4949095"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1" name="Ovaal 100"/>
            <p:cNvSpPr/>
            <p:nvPr/>
          </p:nvSpPr>
          <p:spPr>
            <a:xfrm>
              <a:off x="6911313" y="260648"/>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8" name="Rechte verbindingslijn met pijl 7"/>
            <p:cNvCxnSpPr>
              <a:stCxn id="99" idx="5"/>
              <a:endCxn id="63" idx="0"/>
            </p:cNvCxnSpPr>
            <p:nvPr/>
          </p:nvCxnSpPr>
          <p:spPr>
            <a:xfrm>
              <a:off x="3132929" y="538428"/>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301697" y="538428"/>
              <a:ext cx="267046"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7263915" y="538428"/>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2677053"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7" name="Ovaal 106"/>
            <p:cNvSpPr/>
            <p:nvPr/>
          </p:nvSpPr>
          <p:spPr>
            <a:xfrm>
              <a:off x="4949095"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8" name="Ovaal 107"/>
            <p:cNvSpPr/>
            <p:nvPr/>
          </p:nvSpPr>
          <p:spPr>
            <a:xfrm>
              <a:off x="7014587" y="6199905"/>
              <a:ext cx="413099" cy="325439"/>
            </a:xfrm>
            <a:prstGeom prst="ellipse">
              <a:avLst/>
            </a:prstGeom>
            <a:ln w="285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23" name="Rechte verbindingslijn met pijl 22"/>
            <p:cNvCxnSpPr>
              <a:stCxn id="106" idx="7"/>
              <a:endCxn id="85" idx="4"/>
            </p:cNvCxnSpPr>
            <p:nvPr/>
          </p:nvCxnSpPr>
          <p:spPr>
            <a:xfrm flipV="1">
              <a:off x="3029655" y="6037186"/>
              <a:ext cx="370320"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301697" y="6037186"/>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7367189" y="6037186"/>
              <a:ext cx="327542" cy="2103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6911313" y="423367"/>
              <a:ext cx="103275" cy="5939257"/>
            </a:xfrm>
            <a:prstGeom prst="curvedConnector3">
              <a:avLst>
                <a:gd name="adj1" fmla="val -317465"/>
              </a:avLst>
            </a:prstGeom>
            <a:ln w="6350">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2573778"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30" name="Ovaal 129"/>
            <p:cNvSpPr/>
            <p:nvPr/>
          </p:nvSpPr>
          <p:spPr>
            <a:xfrm>
              <a:off x="7014587"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0" name="Ovaal 159"/>
            <p:cNvSpPr/>
            <p:nvPr/>
          </p:nvSpPr>
          <p:spPr>
            <a:xfrm>
              <a:off x="6911313"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4" name="Ovaal 163"/>
            <p:cNvSpPr/>
            <p:nvPr/>
          </p:nvSpPr>
          <p:spPr>
            <a:xfrm>
              <a:off x="4742545" y="1725122"/>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6" name="Ovaal 165"/>
            <p:cNvSpPr/>
            <p:nvPr/>
          </p:nvSpPr>
          <p:spPr>
            <a:xfrm>
              <a:off x="4845820"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7" name="Ovaal 166"/>
            <p:cNvSpPr/>
            <p:nvPr/>
          </p:nvSpPr>
          <p:spPr>
            <a:xfrm>
              <a:off x="2677053" y="4654071"/>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cxnSp>
          <p:nvCxnSpPr>
            <p:cNvPr id="40" name="Rechte verbindingslijn met pijl 39"/>
            <p:cNvCxnSpPr>
              <a:stCxn id="127" idx="4"/>
              <a:endCxn id="132" idx="0"/>
            </p:cNvCxnSpPr>
            <p:nvPr/>
          </p:nvCxnSpPr>
          <p:spPr>
            <a:xfrm>
              <a:off x="2780327" y="2050561"/>
              <a:ext cx="124664" cy="2172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2" name="Rechte verbindingslijn met pijl 41"/>
            <p:cNvCxnSpPr>
              <a:stCxn id="164" idx="4"/>
              <a:endCxn id="141" idx="0"/>
            </p:cNvCxnSpPr>
            <p:nvPr/>
          </p:nvCxnSpPr>
          <p:spPr>
            <a:xfrm>
              <a:off x="4949095" y="2050561"/>
              <a:ext cx="124664" cy="2172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4" name="Rechte verbindingslijn met pijl 43"/>
            <p:cNvCxnSpPr>
              <a:stCxn id="160" idx="4"/>
              <a:endCxn id="150" idx="0"/>
            </p:cNvCxnSpPr>
            <p:nvPr/>
          </p:nvCxnSpPr>
          <p:spPr>
            <a:xfrm>
              <a:off x="7117862" y="2050561"/>
              <a:ext cx="103275" cy="2172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2883602" y="4491352"/>
              <a:ext cx="103275" cy="1627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052369" y="4491352"/>
              <a:ext cx="103275" cy="1627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2" name="Rechte verbindingslijn met pijl 51"/>
            <p:cNvCxnSpPr>
              <a:stCxn id="130" idx="0"/>
              <a:endCxn id="153" idx="4"/>
            </p:cNvCxnSpPr>
            <p:nvPr/>
          </p:nvCxnSpPr>
          <p:spPr>
            <a:xfrm flipV="1">
              <a:off x="7221136" y="4491352"/>
              <a:ext cx="103275" cy="1627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68" name="Ovaal 167"/>
            <p:cNvSpPr/>
            <p:nvPr/>
          </p:nvSpPr>
          <p:spPr>
            <a:xfrm>
              <a:off x="3296700"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0" name="Ovaal 169"/>
            <p:cNvSpPr/>
            <p:nvPr/>
          </p:nvSpPr>
          <p:spPr>
            <a:xfrm>
              <a:off x="5465468"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sp>
          <p:nvSpPr>
            <p:cNvPr id="172" name="Ovaal 171"/>
            <p:cNvSpPr/>
            <p:nvPr/>
          </p:nvSpPr>
          <p:spPr>
            <a:xfrm>
              <a:off x="7530960" y="2864158"/>
              <a:ext cx="413099" cy="325439"/>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a:t>
              </a:r>
              <a:endParaRPr lang="nl-NL" sz="1400" dirty="0"/>
            </a:p>
          </p:txBody>
        </p:sp>
        <p:cxnSp>
          <p:nvCxnSpPr>
            <p:cNvPr id="54" name="Rechte verbindingslijn met pijl 53"/>
            <p:cNvCxnSpPr>
              <a:stCxn id="168" idx="5"/>
              <a:endCxn id="136" idx="1"/>
            </p:cNvCxnSpPr>
            <p:nvPr/>
          </p:nvCxnSpPr>
          <p:spPr>
            <a:xfrm>
              <a:off x="3649303"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6" name="Rechte verbindingslijn met pijl 55"/>
            <p:cNvCxnSpPr>
              <a:stCxn id="170" idx="5"/>
              <a:endCxn id="145" idx="1"/>
            </p:cNvCxnSpPr>
            <p:nvPr/>
          </p:nvCxnSpPr>
          <p:spPr>
            <a:xfrm>
              <a:off x="5818070"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8" name="Rechte verbindingslijn met pijl 57"/>
            <p:cNvCxnSpPr>
              <a:stCxn id="172" idx="5"/>
              <a:endCxn id="154" idx="1"/>
            </p:cNvCxnSpPr>
            <p:nvPr/>
          </p:nvCxnSpPr>
          <p:spPr>
            <a:xfrm>
              <a:off x="7883562" y="3141938"/>
              <a:ext cx="224267" cy="12249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 name="Rechte verbindingslijn met pijl 2"/>
            <p:cNvCxnSpPr>
              <a:stCxn id="4" idx="3"/>
              <a:endCxn id="132" idx="1"/>
            </p:cNvCxnSpPr>
            <p:nvPr/>
          </p:nvCxnSpPr>
          <p:spPr>
            <a:xfrm>
              <a:off x="1541032" y="1643763"/>
              <a:ext cx="1217907"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a:stCxn id="4" idx="3"/>
              <a:endCxn id="135" idx="0"/>
            </p:cNvCxnSpPr>
            <p:nvPr/>
          </p:nvCxnSpPr>
          <p:spPr>
            <a:xfrm>
              <a:off x="1541032" y="1643763"/>
              <a:ext cx="1445845"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1541032" y="2593267"/>
              <a:ext cx="1363960"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109" idx="3"/>
              <a:endCxn id="135" idx="3"/>
            </p:cNvCxnSpPr>
            <p:nvPr/>
          </p:nvCxnSpPr>
          <p:spPr>
            <a:xfrm flipV="1">
              <a:off x="1541032" y="4443693"/>
              <a:ext cx="1299792" cy="698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34" idx="3"/>
              <a:endCxn id="141" idx="4"/>
            </p:cNvCxnSpPr>
            <p:nvPr/>
          </p:nvCxnSpPr>
          <p:spPr>
            <a:xfrm flipV="1">
              <a:off x="3627914" y="2593267"/>
              <a:ext cx="1445845"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34" idx="3"/>
              <a:endCxn id="144" idx="3"/>
            </p:cNvCxnSpPr>
            <p:nvPr/>
          </p:nvCxnSpPr>
          <p:spPr>
            <a:xfrm flipV="1">
              <a:off x="3627914" y="4443693"/>
              <a:ext cx="1381677" cy="698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143" idx="3"/>
              <a:endCxn id="153" idx="3"/>
            </p:cNvCxnSpPr>
            <p:nvPr/>
          </p:nvCxnSpPr>
          <p:spPr>
            <a:xfrm flipV="1">
              <a:off x="5796681" y="4443693"/>
              <a:ext cx="1381677" cy="698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131" idx="3"/>
              <a:endCxn id="141" idx="1"/>
            </p:cNvCxnSpPr>
            <p:nvPr/>
          </p:nvCxnSpPr>
          <p:spPr>
            <a:xfrm>
              <a:off x="3627914" y="1643763"/>
              <a:ext cx="1299792"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140" idx="3"/>
              <a:endCxn id="150" idx="1"/>
            </p:cNvCxnSpPr>
            <p:nvPr/>
          </p:nvCxnSpPr>
          <p:spPr>
            <a:xfrm>
              <a:off x="5796681" y="1643763"/>
              <a:ext cx="1278402" cy="671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3627914" y="1643763"/>
              <a:ext cx="1527730"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5796681" y="1643763"/>
              <a:ext cx="1527730" cy="252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5796681" y="2593267"/>
              <a:ext cx="1424455" cy="2548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1826630" y="1393612"/>
              <a:ext cx="532518" cy="523220"/>
            </a:xfrm>
            <a:prstGeom prst="rect">
              <a:avLst/>
            </a:prstGeom>
            <a:noFill/>
          </p:spPr>
          <p:txBody>
            <a:bodyPr wrap="none" rtlCol="0">
              <a:spAutoFit/>
            </a:bodyPr>
            <a:lstStyle/>
            <a:p>
              <a:r>
                <a:rPr lang="en-US" sz="2800" dirty="0" smtClean="0">
                  <a:latin typeface="Symbol" pitchFamily="18" charset="2"/>
                </a:rPr>
                <a:t>a</a:t>
              </a:r>
              <a:r>
                <a:rPr lang="en-US" sz="2800" baseline="-25000" dirty="0" smtClean="0"/>
                <a:t>1</a:t>
              </a:r>
              <a:endParaRPr lang="nl-NL" sz="2800" baseline="-25000" dirty="0"/>
            </a:p>
          </p:txBody>
        </p:sp>
        <p:sp>
          <p:nvSpPr>
            <p:cNvPr id="158" name="Tekstvak 157"/>
            <p:cNvSpPr txBox="1"/>
            <p:nvPr/>
          </p:nvSpPr>
          <p:spPr>
            <a:xfrm>
              <a:off x="3938163" y="1412776"/>
              <a:ext cx="532518" cy="523220"/>
            </a:xfrm>
            <a:prstGeom prst="rect">
              <a:avLst/>
            </a:prstGeom>
            <a:noFill/>
          </p:spPr>
          <p:txBody>
            <a:bodyPr wrap="none" rtlCol="0">
              <a:spAutoFit/>
            </a:bodyPr>
            <a:lstStyle/>
            <a:p>
              <a:r>
                <a:rPr lang="en-US" sz="2800" dirty="0" smtClean="0">
                  <a:latin typeface="Symbol" pitchFamily="18" charset="2"/>
                </a:rPr>
                <a:t>a</a:t>
              </a:r>
              <a:r>
                <a:rPr lang="en-US" sz="2800" baseline="-25000" dirty="0"/>
                <a:t>2</a:t>
              </a:r>
              <a:endParaRPr lang="nl-NL" sz="2800" baseline="-25000" dirty="0"/>
            </a:p>
          </p:txBody>
        </p:sp>
        <p:sp>
          <p:nvSpPr>
            <p:cNvPr id="159" name="Tekstvak 158"/>
            <p:cNvSpPr txBox="1"/>
            <p:nvPr/>
          </p:nvSpPr>
          <p:spPr>
            <a:xfrm>
              <a:off x="6097979" y="1412776"/>
              <a:ext cx="532518" cy="523220"/>
            </a:xfrm>
            <a:prstGeom prst="rect">
              <a:avLst/>
            </a:prstGeom>
            <a:noFill/>
          </p:spPr>
          <p:txBody>
            <a:bodyPr wrap="none" rtlCol="0">
              <a:spAutoFit/>
            </a:bodyPr>
            <a:lstStyle/>
            <a:p>
              <a:r>
                <a:rPr lang="en-US" sz="2800" smtClean="0">
                  <a:latin typeface="Symbol" pitchFamily="18" charset="2"/>
                </a:rPr>
                <a:t>a</a:t>
              </a:r>
              <a:r>
                <a:rPr lang="en-US" sz="2800" baseline="-25000" smtClean="0"/>
                <a:t>2</a:t>
              </a:r>
              <a:endParaRPr lang="nl-NL" sz="2800" baseline="-25000" dirty="0"/>
            </a:p>
          </p:txBody>
        </p:sp>
        <p:sp>
          <p:nvSpPr>
            <p:cNvPr id="161" name="Tekstvak 160"/>
            <p:cNvSpPr txBox="1"/>
            <p:nvPr/>
          </p:nvSpPr>
          <p:spPr>
            <a:xfrm>
              <a:off x="6188390"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a:t>3</a:t>
              </a:r>
              <a:endParaRPr lang="nl-NL" sz="1400" baseline="-25000" dirty="0"/>
            </a:p>
          </p:txBody>
        </p:sp>
        <p:sp>
          <p:nvSpPr>
            <p:cNvPr id="162" name="Tekstvak 161"/>
            <p:cNvSpPr txBox="1"/>
            <p:nvPr/>
          </p:nvSpPr>
          <p:spPr>
            <a:xfrm>
              <a:off x="3970154"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smtClean="0"/>
                <a:t>2</a:t>
              </a:r>
              <a:endParaRPr lang="nl-NL" sz="1400" baseline="-25000" dirty="0"/>
            </a:p>
          </p:txBody>
        </p:sp>
        <p:sp>
          <p:nvSpPr>
            <p:cNvPr id="163" name="Tekstvak 162"/>
            <p:cNvSpPr txBox="1"/>
            <p:nvPr/>
          </p:nvSpPr>
          <p:spPr>
            <a:xfrm>
              <a:off x="1850856" y="4816791"/>
              <a:ext cx="359395" cy="307777"/>
            </a:xfrm>
            <a:prstGeom prst="rect">
              <a:avLst/>
            </a:prstGeom>
            <a:noFill/>
          </p:spPr>
          <p:txBody>
            <a:bodyPr wrap="none" rtlCol="0">
              <a:spAutoFit/>
            </a:bodyPr>
            <a:lstStyle/>
            <a:p>
              <a:r>
                <a:rPr lang="en-US" sz="1400" dirty="0" smtClean="0">
                  <a:latin typeface="Symbol" pitchFamily="18" charset="2"/>
                </a:rPr>
                <a:t>a</a:t>
              </a:r>
              <a:r>
                <a:rPr lang="en-US" sz="1400" baseline="-25000" dirty="0" smtClean="0"/>
                <a:t>1</a:t>
              </a:r>
              <a:endParaRPr lang="nl-NL" sz="1400" baseline="-25000" dirty="0"/>
            </a:p>
          </p:txBody>
        </p:sp>
        <p:sp>
          <p:nvSpPr>
            <p:cNvPr id="165" name="Tekstvak 164"/>
            <p:cNvSpPr txBox="1"/>
            <p:nvPr/>
          </p:nvSpPr>
          <p:spPr>
            <a:xfrm>
              <a:off x="1747581" y="4439846"/>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a:t>1</a:t>
              </a:r>
              <a:endParaRPr lang="nl-NL" sz="1400" baseline="-25000" dirty="0"/>
            </a:p>
          </p:txBody>
        </p:sp>
        <p:sp>
          <p:nvSpPr>
            <p:cNvPr id="169" name="Tekstvak 168"/>
            <p:cNvSpPr txBox="1"/>
            <p:nvPr/>
          </p:nvSpPr>
          <p:spPr>
            <a:xfrm>
              <a:off x="1819779" y="2463279"/>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a:t>1</a:t>
              </a:r>
              <a:endParaRPr lang="nl-NL" sz="2400" baseline="-25000" dirty="0"/>
            </a:p>
          </p:txBody>
        </p:sp>
        <p:sp>
          <p:nvSpPr>
            <p:cNvPr id="171" name="Tekstvak 170"/>
            <p:cNvSpPr txBox="1"/>
            <p:nvPr/>
          </p:nvSpPr>
          <p:spPr>
            <a:xfrm>
              <a:off x="3923928" y="2401724"/>
              <a:ext cx="503664" cy="523220"/>
            </a:xfrm>
            <a:prstGeom prst="rect">
              <a:avLst/>
            </a:prstGeom>
            <a:noFill/>
          </p:spPr>
          <p:txBody>
            <a:bodyPr wrap="none" rtlCol="0">
              <a:spAutoFit/>
            </a:bodyPr>
            <a:lstStyle/>
            <a:p>
              <a:r>
                <a:rPr lang="en-US" sz="2800" dirty="0" smtClean="0">
                  <a:latin typeface="Symbol" pitchFamily="18" charset="2"/>
                </a:rPr>
                <a:t>b</a:t>
              </a:r>
              <a:r>
                <a:rPr lang="en-US" sz="2800" baseline="-25000" dirty="0" smtClean="0"/>
                <a:t>2</a:t>
              </a:r>
              <a:endParaRPr lang="nl-NL" sz="2800" baseline="-25000" dirty="0"/>
            </a:p>
          </p:txBody>
        </p:sp>
        <p:sp>
          <p:nvSpPr>
            <p:cNvPr id="173" name="Tekstvak 172"/>
            <p:cNvSpPr txBox="1"/>
            <p:nvPr/>
          </p:nvSpPr>
          <p:spPr>
            <a:xfrm>
              <a:off x="6012160" y="2401724"/>
              <a:ext cx="503664" cy="523220"/>
            </a:xfrm>
            <a:prstGeom prst="rect">
              <a:avLst/>
            </a:prstGeom>
            <a:noFill/>
          </p:spPr>
          <p:txBody>
            <a:bodyPr wrap="none" rtlCol="0">
              <a:spAutoFit/>
            </a:bodyPr>
            <a:lstStyle/>
            <a:p>
              <a:r>
                <a:rPr lang="en-US" sz="2800" smtClean="0">
                  <a:latin typeface="Symbol" pitchFamily="18" charset="2"/>
                </a:rPr>
                <a:t>b</a:t>
              </a:r>
              <a:r>
                <a:rPr lang="en-US" sz="2800" baseline="-25000" smtClean="0"/>
                <a:t>2</a:t>
              </a:r>
              <a:endParaRPr lang="nl-NL" sz="2800" baseline="-25000" dirty="0"/>
            </a:p>
          </p:txBody>
        </p:sp>
        <p:sp>
          <p:nvSpPr>
            <p:cNvPr id="175" name="Tekstvak 174"/>
            <p:cNvSpPr txBox="1"/>
            <p:nvPr/>
          </p:nvSpPr>
          <p:spPr>
            <a:xfrm>
              <a:off x="5981841" y="4521205"/>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smtClean="0"/>
                <a:t>3</a:t>
              </a:r>
              <a:endParaRPr lang="nl-NL" sz="1400" baseline="-25000" dirty="0"/>
            </a:p>
          </p:txBody>
        </p:sp>
        <p:sp>
          <p:nvSpPr>
            <p:cNvPr id="177" name="Tekstvak 176"/>
            <p:cNvSpPr txBox="1"/>
            <p:nvPr/>
          </p:nvSpPr>
          <p:spPr>
            <a:xfrm>
              <a:off x="3885272" y="4491352"/>
              <a:ext cx="343364" cy="307777"/>
            </a:xfrm>
            <a:prstGeom prst="rect">
              <a:avLst/>
            </a:prstGeom>
            <a:noFill/>
          </p:spPr>
          <p:txBody>
            <a:bodyPr wrap="none" rtlCol="0">
              <a:spAutoFit/>
            </a:bodyPr>
            <a:lstStyle/>
            <a:p>
              <a:r>
                <a:rPr lang="en-US" sz="1400" dirty="0" smtClean="0">
                  <a:latin typeface="Symbol" pitchFamily="18" charset="2"/>
                </a:rPr>
                <a:t>b</a:t>
              </a:r>
              <a:r>
                <a:rPr lang="en-US" sz="1400" baseline="-25000" dirty="0" smtClean="0"/>
                <a:t>2</a:t>
              </a:r>
              <a:endParaRPr lang="nl-NL" sz="1400" baseline="-25000" dirty="0"/>
            </a:p>
          </p:txBody>
        </p:sp>
      </p:grpSp>
      <p:sp>
        <p:nvSpPr>
          <p:cNvPr id="6" name="Tijdelijke aanduiding voor dianummer 5"/>
          <p:cNvSpPr>
            <a:spLocks noGrp="1"/>
          </p:cNvSpPr>
          <p:nvPr>
            <p:ph type="sldNum" sz="quarter" idx="12"/>
          </p:nvPr>
        </p:nvSpPr>
        <p:spPr/>
        <p:txBody>
          <a:bodyPr/>
          <a:lstStyle/>
          <a:p>
            <a:fld id="{A9096D49-DAE3-40DE-93E0-41688E0A5016}" type="slidenum">
              <a:rPr lang="nl-NL" smtClean="0"/>
              <a:t>45</a:t>
            </a:fld>
            <a:endParaRPr lang="nl-NL"/>
          </a:p>
        </p:txBody>
      </p:sp>
    </p:spTree>
    <p:extLst>
      <p:ext uri="{BB962C8B-B14F-4D97-AF65-F5344CB8AC3E}">
        <p14:creationId xmlns:p14="http://schemas.microsoft.com/office/powerpoint/2010/main" val="40523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normAutofit fontScale="90000"/>
          </a:bodyPr>
          <a:lstStyle/>
          <a:p>
            <a:r>
              <a:rPr lang="en-US" dirty="0" smtClean="0"/>
              <a:t>N required given plausible values </a:t>
            </a:r>
            <a:r>
              <a:rPr lang="en-US" dirty="0" smtClean="0">
                <a:solidFill>
                  <a:srgbClr val="FF0000"/>
                </a:solidFill>
              </a:rPr>
              <a:t>ACE</a:t>
            </a:r>
            <a:r>
              <a:rPr lang="en-US" dirty="0" smtClean="0"/>
              <a:t/>
            </a:r>
            <a:br>
              <a:rPr lang="en-US" dirty="0" smtClean="0"/>
            </a:br>
            <a:r>
              <a:rPr lang="en-US" dirty="0">
                <a:latin typeface="Symbol" pitchFamily="18" charset="2"/>
              </a:rPr>
              <a:t>a</a:t>
            </a:r>
            <a:r>
              <a:rPr lang="en-US" baseline="-25000" dirty="0"/>
              <a:t>1</a:t>
            </a:r>
            <a:r>
              <a:rPr lang="en-US" dirty="0"/>
              <a:t>, </a:t>
            </a:r>
            <a:r>
              <a:rPr lang="en-US" dirty="0">
                <a:latin typeface="Symbol" pitchFamily="18" charset="2"/>
              </a:rPr>
              <a:t>a</a:t>
            </a:r>
            <a:r>
              <a:rPr lang="en-US" baseline="-25000" dirty="0"/>
              <a:t>2</a:t>
            </a:r>
            <a:r>
              <a:rPr lang="en-US" dirty="0"/>
              <a:t>=</a:t>
            </a:r>
            <a:r>
              <a:rPr lang="en-US" dirty="0">
                <a:latin typeface="Symbol" pitchFamily="18" charset="2"/>
              </a:rPr>
              <a:t>a</a:t>
            </a:r>
            <a:r>
              <a:rPr lang="en-US" baseline="-25000" dirty="0"/>
              <a:t>3</a:t>
            </a:r>
            <a:r>
              <a:rPr lang="en-US" dirty="0">
                <a:sym typeface="Wingdings" pitchFamily="2" charset="2"/>
              </a:rPr>
              <a:t> &amp; </a:t>
            </a:r>
            <a:r>
              <a:rPr lang="en-US" dirty="0">
                <a:latin typeface="Symbol" pitchFamily="18" charset="2"/>
              </a:rPr>
              <a:t>b</a:t>
            </a:r>
            <a:r>
              <a:rPr lang="en-US" baseline="-25000" dirty="0"/>
              <a:t>1</a:t>
            </a:r>
            <a:r>
              <a:rPr lang="en-US" dirty="0"/>
              <a:t>, </a:t>
            </a:r>
            <a:r>
              <a:rPr lang="en-US" dirty="0">
                <a:latin typeface="Symbol" pitchFamily="18" charset="2"/>
              </a:rPr>
              <a:t>b</a:t>
            </a:r>
            <a:r>
              <a:rPr lang="en-US" baseline="-25000" dirty="0"/>
              <a:t>2</a:t>
            </a:r>
            <a:r>
              <a:rPr lang="en-US" dirty="0"/>
              <a:t>=</a:t>
            </a:r>
            <a:r>
              <a:rPr lang="en-US" dirty="0">
                <a:latin typeface="Symbol" pitchFamily="18" charset="2"/>
              </a:rPr>
              <a:t>b</a:t>
            </a:r>
            <a:r>
              <a:rPr lang="en-US" baseline="-25000" dirty="0"/>
              <a:t>3</a:t>
            </a:r>
            <a:r>
              <a:rPr lang="en-US" dirty="0">
                <a:sym typeface="Wingdings" pitchFamily="2" charset="2"/>
              </a:rPr>
              <a:t/>
            </a:r>
            <a:br>
              <a:rPr lang="en-US" dirty="0">
                <a:sym typeface="Wingdings" pitchFamily="2" charset="2"/>
              </a:rPr>
            </a:br>
            <a:endParaRPr lang="en-US" dirty="0"/>
          </a:p>
        </p:txBody>
      </p:sp>
      <p:sp>
        <p:nvSpPr>
          <p:cNvPr id="3" name="Tijdelijke aanduiding voor inhoud 2"/>
          <p:cNvSpPr>
            <a:spLocks noGrp="1"/>
          </p:cNvSpPr>
          <p:nvPr>
            <p:ph idx="1"/>
          </p:nvPr>
        </p:nvSpPr>
        <p:spPr>
          <a:xfrm>
            <a:off x="2051720" y="2012949"/>
            <a:ext cx="5410944" cy="4525963"/>
          </a:xfrm>
        </p:spPr>
        <p:txBody>
          <a:bodyPr>
            <a:normAutofit lnSpcReduction="10000"/>
          </a:bodyPr>
          <a:lstStyle/>
          <a:p>
            <a:pPr marL="0" indent="0">
              <a:buNone/>
            </a:pPr>
            <a:r>
              <a:rPr lang="en-US" dirty="0"/>
              <a:t>	</a:t>
            </a:r>
            <a:r>
              <a:rPr lang="en-US" dirty="0" smtClean="0"/>
              <a:t>		 </a:t>
            </a:r>
          </a:p>
          <a:p>
            <a:pPr marL="0" indent="0">
              <a:buNone/>
            </a:pPr>
            <a:r>
              <a:rPr lang="en-US" dirty="0" err="1" smtClean="0">
                <a:latin typeface="Symbol" pitchFamily="18" charset="2"/>
              </a:rPr>
              <a:t>a</a:t>
            </a:r>
            <a:r>
              <a:rPr lang="en-US" baseline="-25000" dirty="0" err="1" smtClean="0"/>
              <a:t>k</a:t>
            </a:r>
            <a:r>
              <a:rPr lang="en-US" dirty="0" smtClean="0"/>
              <a:t>	</a:t>
            </a:r>
            <a:r>
              <a:rPr lang="en-US" dirty="0" err="1" smtClean="0">
                <a:latin typeface="Symbol" pitchFamily="18" charset="2"/>
              </a:rPr>
              <a:t>b</a:t>
            </a:r>
            <a:r>
              <a:rPr lang="en-US" baseline="-25000" dirty="0" err="1" smtClean="0"/>
              <a:t>k</a:t>
            </a:r>
            <a:r>
              <a:rPr lang="en-US" dirty="0" smtClean="0"/>
              <a:t>	 </a:t>
            </a:r>
            <a:r>
              <a:rPr lang="en-US" dirty="0"/>
              <a:t>	~N (power=.80</a:t>
            </a:r>
            <a:r>
              <a:rPr lang="en-US" dirty="0" smtClean="0"/>
              <a:t>)</a:t>
            </a:r>
          </a:p>
          <a:p>
            <a:pPr marL="0" indent="0">
              <a:buNone/>
            </a:pPr>
            <a:r>
              <a:rPr lang="en-US" dirty="0" smtClean="0"/>
              <a:t>.</a:t>
            </a:r>
            <a:r>
              <a:rPr lang="en-US" dirty="0"/>
              <a:t>10 	.10		</a:t>
            </a:r>
            <a:r>
              <a:rPr lang="en-US" dirty="0" smtClean="0"/>
              <a:t>11700</a:t>
            </a:r>
            <a:endParaRPr lang="en-US" dirty="0"/>
          </a:p>
          <a:p>
            <a:pPr marL="0" indent="0">
              <a:buNone/>
            </a:pPr>
            <a:r>
              <a:rPr lang="en-US" dirty="0"/>
              <a:t>.10	.15		</a:t>
            </a:r>
            <a:r>
              <a:rPr lang="en-US" dirty="0" smtClean="0"/>
              <a:t>4700</a:t>
            </a:r>
            <a:endParaRPr lang="en-US" dirty="0"/>
          </a:p>
          <a:p>
            <a:pPr marL="0" indent="0">
              <a:buNone/>
            </a:pPr>
            <a:r>
              <a:rPr lang="en-US" dirty="0"/>
              <a:t>.15	.10		</a:t>
            </a:r>
            <a:r>
              <a:rPr lang="en-US" dirty="0" smtClean="0"/>
              <a:t>12100</a:t>
            </a:r>
            <a:endParaRPr lang="en-US" dirty="0"/>
          </a:p>
          <a:p>
            <a:pPr marL="0" indent="0">
              <a:buNone/>
            </a:pPr>
            <a:r>
              <a:rPr lang="en-US" dirty="0"/>
              <a:t>.15 	.15		</a:t>
            </a:r>
            <a:r>
              <a:rPr lang="en-US" dirty="0" smtClean="0"/>
              <a:t>4800</a:t>
            </a:r>
            <a:endParaRPr lang="en-US" dirty="0"/>
          </a:p>
          <a:p>
            <a:pPr marL="0" indent="0">
              <a:buNone/>
            </a:pPr>
            <a:r>
              <a:rPr lang="en-US" dirty="0" smtClean="0"/>
              <a:t> </a:t>
            </a:r>
            <a:endParaRPr lang="en-US" dirty="0"/>
          </a:p>
        </p:txBody>
      </p:sp>
      <p:sp>
        <p:nvSpPr>
          <p:cNvPr id="4" name="Rechthoek 3"/>
          <p:cNvSpPr/>
          <p:nvPr/>
        </p:nvSpPr>
        <p:spPr>
          <a:xfrm>
            <a:off x="544724" y="1619672"/>
            <a:ext cx="8424936" cy="523220"/>
          </a:xfrm>
          <a:prstGeom prst="rect">
            <a:avLst/>
          </a:prstGeom>
        </p:spPr>
        <p:txBody>
          <a:bodyPr wrap="square">
            <a:spAutoFit/>
          </a:bodyPr>
          <a:lstStyle/>
          <a:p>
            <a:r>
              <a:rPr lang="en-US" sz="2800" dirty="0" smtClean="0">
                <a:sym typeface="Wingdings" pitchFamily="2" charset="2"/>
              </a:rPr>
              <a:t>Hypothesis:  	</a:t>
            </a:r>
            <a:r>
              <a:rPr lang="en-US" sz="2800" dirty="0" smtClean="0">
                <a:latin typeface="Symbol" pitchFamily="18" charset="2"/>
              </a:rPr>
              <a:t>a</a:t>
            </a:r>
            <a:r>
              <a:rPr lang="en-US" sz="2800" baseline="-25000" dirty="0" smtClean="0"/>
              <a:t>1</a:t>
            </a:r>
            <a:r>
              <a:rPr lang="en-US" sz="2800" dirty="0" smtClean="0"/>
              <a:t>=</a:t>
            </a:r>
            <a:r>
              <a:rPr lang="en-US" sz="2800" dirty="0" smtClean="0">
                <a:latin typeface="Symbol" pitchFamily="18" charset="2"/>
              </a:rPr>
              <a:t>a</a:t>
            </a:r>
            <a:r>
              <a:rPr lang="en-US" sz="2800" baseline="-25000" dirty="0" smtClean="0"/>
              <a:t>2</a:t>
            </a:r>
            <a:r>
              <a:rPr lang="en-US" sz="2800" dirty="0" smtClean="0"/>
              <a:t>=</a:t>
            </a:r>
            <a:r>
              <a:rPr lang="en-US" sz="2800" dirty="0" smtClean="0">
                <a:latin typeface="Symbol" pitchFamily="18" charset="2"/>
              </a:rPr>
              <a:t>a</a:t>
            </a:r>
            <a:r>
              <a:rPr lang="en-US" sz="2800" baseline="-25000" dirty="0"/>
              <a:t>3</a:t>
            </a:r>
            <a:r>
              <a:rPr lang="en-US" sz="2800" dirty="0" smtClean="0">
                <a:sym typeface="Wingdings" pitchFamily="2" charset="2"/>
              </a:rPr>
              <a:t>=0 &amp; </a:t>
            </a:r>
            <a:r>
              <a:rPr lang="en-US" sz="2800" dirty="0" smtClean="0">
                <a:latin typeface="Symbol" pitchFamily="18" charset="2"/>
              </a:rPr>
              <a:t>b</a:t>
            </a:r>
            <a:r>
              <a:rPr lang="en-US" sz="2800" baseline="-25000" dirty="0" smtClean="0"/>
              <a:t>1</a:t>
            </a:r>
            <a:r>
              <a:rPr lang="en-US" sz="2800" dirty="0" smtClean="0"/>
              <a:t>= </a:t>
            </a:r>
            <a:r>
              <a:rPr lang="en-US" sz="2800" dirty="0" smtClean="0">
                <a:latin typeface="Symbol" pitchFamily="18" charset="2"/>
              </a:rPr>
              <a:t>b</a:t>
            </a:r>
            <a:r>
              <a:rPr lang="en-US" sz="2800" baseline="-25000" dirty="0" smtClean="0"/>
              <a:t>2</a:t>
            </a:r>
            <a:r>
              <a:rPr lang="en-US" sz="2800" dirty="0" smtClean="0"/>
              <a:t>=</a:t>
            </a:r>
            <a:r>
              <a:rPr lang="en-US" sz="2800" dirty="0" smtClean="0">
                <a:latin typeface="Symbol" pitchFamily="18" charset="2"/>
              </a:rPr>
              <a:t>b</a:t>
            </a:r>
            <a:r>
              <a:rPr lang="en-US" sz="2800" baseline="-25000" dirty="0" smtClean="0"/>
              <a:t>3</a:t>
            </a:r>
            <a:r>
              <a:rPr lang="en-US" sz="2800" dirty="0">
                <a:sym typeface="Wingdings" pitchFamily="2" charset="2"/>
              </a:rPr>
              <a:t> =</a:t>
            </a:r>
            <a:r>
              <a:rPr lang="en-US" sz="2800" dirty="0" smtClean="0">
                <a:sym typeface="Wingdings" pitchFamily="2" charset="2"/>
              </a:rPr>
              <a:t>0 	(4df) </a:t>
            </a:r>
            <a:endParaRPr lang="en-US" sz="2800" dirty="0">
              <a:sym typeface="Wingdings" pitchFamily="2" charset="2"/>
            </a:endParaRPr>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46</a:t>
            </a:fld>
            <a:endParaRPr lang="nl-NL"/>
          </a:p>
        </p:txBody>
      </p:sp>
    </p:spTree>
    <p:extLst>
      <p:ext uri="{BB962C8B-B14F-4D97-AF65-F5344CB8AC3E}">
        <p14:creationId xmlns:p14="http://schemas.microsoft.com/office/powerpoint/2010/main" val="1328150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1801" y="271449"/>
            <a:ext cx="8012446" cy="6099078"/>
            <a:chOff x="2051720" y="548680"/>
            <a:chExt cx="5472608" cy="5544616"/>
          </a:xfrm>
        </p:grpSpPr>
        <p:sp>
          <p:nvSpPr>
            <p:cNvPr id="4" name="Rechthoek 3"/>
            <p:cNvSpPr/>
            <p:nvPr/>
          </p:nvSpPr>
          <p:spPr>
            <a:xfrm>
              <a:off x="2411760"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y*11</a:t>
              </a:r>
              <a:endParaRPr lang="nl-NL" sz="800" dirty="0"/>
            </a:p>
          </p:txBody>
        </p:sp>
        <p:sp>
          <p:nvSpPr>
            <p:cNvPr id="13" name="Ovaal 12"/>
            <p:cNvSpPr/>
            <p:nvPr/>
          </p:nvSpPr>
          <p:spPr>
            <a:xfrm>
              <a:off x="2051720"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E11</a:t>
              </a:r>
              <a:endParaRPr lang="nl-NL" sz="800" dirty="0"/>
            </a:p>
          </p:txBody>
        </p:sp>
        <p:cxnSp>
          <p:nvCxnSpPr>
            <p:cNvPr id="16" name="Rechte verbindingslijn met pijl 15"/>
            <p:cNvCxnSpPr>
              <a:stCxn id="13" idx="7"/>
              <a:endCxn id="4" idx="2"/>
            </p:cNvCxnSpPr>
            <p:nvPr/>
          </p:nvCxnSpPr>
          <p:spPr>
            <a:xfrm flipV="1">
              <a:off x="2297571"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9" name="Rechthoek 108"/>
            <p:cNvSpPr/>
            <p:nvPr/>
          </p:nvSpPr>
          <p:spPr>
            <a:xfrm>
              <a:off x="2411760" y="4725144"/>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y*21</a:t>
              </a:r>
              <a:endParaRPr lang="nl-NL" sz="800" dirty="0"/>
            </a:p>
          </p:txBody>
        </p:sp>
        <p:sp>
          <p:nvSpPr>
            <p:cNvPr id="110" name="Ovaal 109"/>
            <p:cNvSpPr/>
            <p:nvPr/>
          </p:nvSpPr>
          <p:spPr>
            <a:xfrm>
              <a:off x="2051720" y="400506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E21</a:t>
              </a:r>
              <a:endParaRPr lang="nl-NL" sz="800" dirty="0"/>
            </a:p>
          </p:txBody>
        </p:sp>
        <p:sp>
          <p:nvSpPr>
            <p:cNvPr id="111" name="Ovaal 110"/>
            <p:cNvSpPr/>
            <p:nvPr/>
          </p:nvSpPr>
          <p:spPr>
            <a:xfrm>
              <a:off x="2828894" y="316502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C1</a:t>
              </a:r>
              <a:endParaRPr lang="nl-NL" sz="800" dirty="0"/>
            </a:p>
          </p:txBody>
        </p:sp>
        <p:cxnSp>
          <p:nvCxnSpPr>
            <p:cNvPr id="112" name="Rechte verbindingslijn met pijl 111"/>
            <p:cNvCxnSpPr>
              <a:stCxn id="110" idx="5"/>
              <a:endCxn id="109" idx="0"/>
            </p:cNvCxnSpPr>
            <p:nvPr/>
          </p:nvCxnSpPr>
          <p:spPr>
            <a:xfrm>
              <a:off x="2297571" y="4250915"/>
              <a:ext cx="258205"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3" name="Rechte verbindingslijn met pijl 112"/>
            <p:cNvCxnSpPr>
              <a:stCxn id="111" idx="4"/>
              <a:endCxn id="109" idx="0"/>
            </p:cNvCxnSpPr>
            <p:nvPr/>
          </p:nvCxnSpPr>
          <p:spPr>
            <a:xfrm flipH="1">
              <a:off x="2555776" y="3453052"/>
              <a:ext cx="417134" cy="12720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2" name="Rechte verbindingslijn met pijl 121"/>
            <p:cNvCxnSpPr>
              <a:stCxn id="111" idx="0"/>
              <a:endCxn id="4" idx="2"/>
            </p:cNvCxnSpPr>
            <p:nvPr/>
          </p:nvCxnSpPr>
          <p:spPr>
            <a:xfrm flipH="1" flipV="1">
              <a:off x="2555776" y="1916832"/>
              <a:ext cx="417134" cy="12481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866834"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y*12</a:t>
              </a:r>
              <a:endParaRPr lang="nl-NL" sz="800" dirty="0"/>
            </a:p>
          </p:txBody>
        </p:sp>
        <p:sp>
          <p:nvSpPr>
            <p:cNvPr id="132" name="Ovaal 131"/>
            <p:cNvSpPr/>
            <p:nvPr/>
          </p:nvSpPr>
          <p:spPr>
            <a:xfrm>
              <a:off x="3506794"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E12</a:t>
              </a:r>
              <a:endParaRPr lang="nl-NL" sz="800" dirty="0"/>
            </a:p>
          </p:txBody>
        </p:sp>
        <p:cxnSp>
          <p:nvCxnSpPr>
            <p:cNvPr id="133" name="Rechte verbindingslijn met pijl 132"/>
            <p:cNvCxnSpPr>
              <a:stCxn id="132" idx="7"/>
              <a:endCxn id="131" idx="2"/>
            </p:cNvCxnSpPr>
            <p:nvPr/>
          </p:nvCxnSpPr>
          <p:spPr>
            <a:xfrm flipV="1">
              <a:off x="3752645"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866834" y="4725144"/>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y*22</a:t>
              </a:r>
              <a:endParaRPr lang="nl-NL" sz="800" dirty="0"/>
            </a:p>
          </p:txBody>
        </p:sp>
        <p:sp>
          <p:nvSpPr>
            <p:cNvPr id="135" name="Ovaal 134"/>
            <p:cNvSpPr/>
            <p:nvPr/>
          </p:nvSpPr>
          <p:spPr>
            <a:xfrm>
              <a:off x="3563888" y="400506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E22</a:t>
              </a:r>
              <a:endParaRPr lang="nl-NL" sz="800" dirty="0"/>
            </a:p>
          </p:txBody>
        </p:sp>
        <p:sp>
          <p:nvSpPr>
            <p:cNvPr id="136" name="Ovaal 135"/>
            <p:cNvSpPr/>
            <p:nvPr/>
          </p:nvSpPr>
          <p:spPr>
            <a:xfrm>
              <a:off x="4283968" y="316502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C2</a:t>
              </a:r>
              <a:endParaRPr lang="nl-NL" sz="800" dirty="0"/>
            </a:p>
          </p:txBody>
        </p:sp>
        <p:cxnSp>
          <p:nvCxnSpPr>
            <p:cNvPr id="137" name="Rechte verbindingslijn met pijl 136"/>
            <p:cNvCxnSpPr>
              <a:stCxn id="135" idx="5"/>
              <a:endCxn id="134" idx="0"/>
            </p:cNvCxnSpPr>
            <p:nvPr/>
          </p:nvCxnSpPr>
          <p:spPr>
            <a:xfrm>
              <a:off x="3809739" y="4250915"/>
              <a:ext cx="201111"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8" name="Rechte verbindingslijn met pijl 137"/>
            <p:cNvCxnSpPr>
              <a:stCxn id="136" idx="4"/>
              <a:endCxn id="134" idx="0"/>
            </p:cNvCxnSpPr>
            <p:nvPr/>
          </p:nvCxnSpPr>
          <p:spPr>
            <a:xfrm flipH="1">
              <a:off x="4010850" y="3453052"/>
              <a:ext cx="417134" cy="12720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9" name="Rechte verbindingslijn met pijl 138"/>
            <p:cNvCxnSpPr>
              <a:stCxn id="136" idx="0"/>
              <a:endCxn id="131" idx="2"/>
            </p:cNvCxnSpPr>
            <p:nvPr/>
          </p:nvCxnSpPr>
          <p:spPr>
            <a:xfrm flipH="1" flipV="1">
              <a:off x="4010850" y="1916832"/>
              <a:ext cx="417134" cy="12481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379002"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y*13</a:t>
              </a:r>
              <a:endParaRPr lang="nl-NL" sz="800" dirty="0"/>
            </a:p>
          </p:txBody>
        </p:sp>
        <p:sp>
          <p:nvSpPr>
            <p:cNvPr id="141" name="Ovaal 140"/>
            <p:cNvSpPr/>
            <p:nvPr/>
          </p:nvSpPr>
          <p:spPr>
            <a:xfrm>
              <a:off x="5018962"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E13</a:t>
              </a:r>
              <a:endParaRPr lang="nl-NL" sz="800" dirty="0"/>
            </a:p>
          </p:txBody>
        </p:sp>
        <p:cxnSp>
          <p:nvCxnSpPr>
            <p:cNvPr id="142" name="Rechte verbindingslijn met pijl 141"/>
            <p:cNvCxnSpPr>
              <a:stCxn id="141" idx="7"/>
              <a:endCxn id="140" idx="2"/>
            </p:cNvCxnSpPr>
            <p:nvPr/>
          </p:nvCxnSpPr>
          <p:spPr>
            <a:xfrm flipV="1">
              <a:off x="5264813"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3" name="Rechthoek 142"/>
            <p:cNvSpPr/>
            <p:nvPr/>
          </p:nvSpPr>
          <p:spPr>
            <a:xfrm>
              <a:off x="5379002" y="4725144"/>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y*23</a:t>
              </a:r>
              <a:endParaRPr lang="nl-NL" sz="800" dirty="0"/>
            </a:p>
          </p:txBody>
        </p:sp>
        <p:sp>
          <p:nvSpPr>
            <p:cNvPr id="144" name="Ovaal 143"/>
            <p:cNvSpPr/>
            <p:nvPr/>
          </p:nvSpPr>
          <p:spPr>
            <a:xfrm>
              <a:off x="5076056" y="400506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E23</a:t>
              </a:r>
              <a:endParaRPr lang="nl-NL" sz="800" dirty="0"/>
            </a:p>
          </p:txBody>
        </p:sp>
        <p:sp>
          <p:nvSpPr>
            <p:cNvPr id="145" name="Ovaal 144"/>
            <p:cNvSpPr/>
            <p:nvPr/>
          </p:nvSpPr>
          <p:spPr>
            <a:xfrm>
              <a:off x="5796136" y="316502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C3</a:t>
              </a:r>
              <a:endParaRPr lang="nl-NL" sz="800" dirty="0"/>
            </a:p>
          </p:txBody>
        </p:sp>
        <p:cxnSp>
          <p:nvCxnSpPr>
            <p:cNvPr id="146" name="Rechte verbindingslijn met pijl 145"/>
            <p:cNvCxnSpPr>
              <a:stCxn id="144" idx="5"/>
              <a:endCxn id="143" idx="0"/>
            </p:cNvCxnSpPr>
            <p:nvPr/>
          </p:nvCxnSpPr>
          <p:spPr>
            <a:xfrm>
              <a:off x="5321907" y="4250915"/>
              <a:ext cx="201111"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7" name="Rechte verbindingslijn met pijl 146"/>
            <p:cNvCxnSpPr>
              <a:stCxn id="145" idx="4"/>
              <a:endCxn id="143" idx="0"/>
            </p:cNvCxnSpPr>
            <p:nvPr/>
          </p:nvCxnSpPr>
          <p:spPr>
            <a:xfrm flipH="1">
              <a:off x="5523018" y="3453052"/>
              <a:ext cx="417134" cy="12720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8" name="Rechte verbindingslijn met pijl 147"/>
            <p:cNvCxnSpPr>
              <a:stCxn id="145" idx="0"/>
              <a:endCxn id="140" idx="2"/>
            </p:cNvCxnSpPr>
            <p:nvPr/>
          </p:nvCxnSpPr>
          <p:spPr>
            <a:xfrm flipH="1" flipV="1">
              <a:off x="5523018" y="1916832"/>
              <a:ext cx="417134" cy="12481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6819162"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y*14</a:t>
              </a:r>
              <a:endParaRPr lang="nl-NL" sz="800" dirty="0"/>
            </a:p>
          </p:txBody>
        </p:sp>
        <p:sp>
          <p:nvSpPr>
            <p:cNvPr id="150" name="Ovaal 149"/>
            <p:cNvSpPr/>
            <p:nvPr/>
          </p:nvSpPr>
          <p:spPr>
            <a:xfrm>
              <a:off x="6516216"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E14</a:t>
              </a:r>
              <a:endParaRPr lang="nl-NL" sz="800" dirty="0"/>
            </a:p>
          </p:txBody>
        </p:sp>
        <p:cxnSp>
          <p:nvCxnSpPr>
            <p:cNvPr id="151" name="Rechte verbindingslijn met pijl 150"/>
            <p:cNvCxnSpPr>
              <a:stCxn id="150" idx="7"/>
              <a:endCxn id="149" idx="2"/>
            </p:cNvCxnSpPr>
            <p:nvPr/>
          </p:nvCxnSpPr>
          <p:spPr>
            <a:xfrm flipV="1">
              <a:off x="6762067" y="1916832"/>
              <a:ext cx="201111"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2" name="Rechthoek 151"/>
            <p:cNvSpPr/>
            <p:nvPr/>
          </p:nvSpPr>
          <p:spPr>
            <a:xfrm>
              <a:off x="6819162" y="4725144"/>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y*24</a:t>
              </a:r>
              <a:endParaRPr lang="nl-NL" sz="800" dirty="0"/>
            </a:p>
          </p:txBody>
        </p:sp>
        <p:sp>
          <p:nvSpPr>
            <p:cNvPr id="153" name="Ovaal 152"/>
            <p:cNvSpPr/>
            <p:nvPr/>
          </p:nvSpPr>
          <p:spPr>
            <a:xfrm>
              <a:off x="6588224" y="400506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E24</a:t>
              </a:r>
              <a:endParaRPr lang="nl-NL" sz="800" dirty="0"/>
            </a:p>
          </p:txBody>
        </p:sp>
        <p:sp>
          <p:nvSpPr>
            <p:cNvPr id="154" name="Ovaal 153"/>
            <p:cNvSpPr/>
            <p:nvPr/>
          </p:nvSpPr>
          <p:spPr>
            <a:xfrm>
              <a:off x="7236296" y="316502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C4</a:t>
              </a:r>
              <a:endParaRPr lang="nl-NL" sz="800" dirty="0"/>
            </a:p>
          </p:txBody>
        </p:sp>
        <p:cxnSp>
          <p:nvCxnSpPr>
            <p:cNvPr id="155" name="Rechte verbindingslijn met pijl 154"/>
            <p:cNvCxnSpPr>
              <a:stCxn id="153" idx="5"/>
              <a:endCxn id="152" idx="0"/>
            </p:cNvCxnSpPr>
            <p:nvPr/>
          </p:nvCxnSpPr>
          <p:spPr>
            <a:xfrm>
              <a:off x="6834075" y="4250915"/>
              <a:ext cx="129103" cy="474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Rechte verbindingslijn met pijl 155"/>
            <p:cNvCxnSpPr>
              <a:stCxn id="154" idx="4"/>
              <a:endCxn id="152" idx="0"/>
            </p:cNvCxnSpPr>
            <p:nvPr/>
          </p:nvCxnSpPr>
          <p:spPr>
            <a:xfrm flipH="1">
              <a:off x="6963178" y="3453052"/>
              <a:ext cx="417134" cy="12720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7" name="Rechte verbindingslijn met pijl 156"/>
            <p:cNvCxnSpPr>
              <a:stCxn id="154" idx="0"/>
              <a:endCxn id="149" idx="2"/>
            </p:cNvCxnSpPr>
            <p:nvPr/>
          </p:nvCxnSpPr>
          <p:spPr>
            <a:xfrm flipH="1" flipV="1">
              <a:off x="6963178" y="1916832"/>
              <a:ext cx="417134" cy="12481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9" name="Rechte verbindingslijn met pijl 188"/>
            <p:cNvCxnSpPr>
              <a:stCxn id="13" idx="6"/>
              <a:endCxn id="132" idx="2"/>
            </p:cNvCxnSpPr>
            <p:nvPr/>
          </p:nvCxnSpPr>
          <p:spPr>
            <a:xfrm>
              <a:off x="2339752" y="2469166"/>
              <a:ext cx="116704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1" name="Rechte verbindingslijn met pijl 190"/>
            <p:cNvCxnSpPr>
              <a:stCxn id="132" idx="6"/>
              <a:endCxn id="141" idx="2"/>
            </p:cNvCxnSpPr>
            <p:nvPr/>
          </p:nvCxnSpPr>
          <p:spPr>
            <a:xfrm>
              <a:off x="3794826" y="246916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3" name="Rechte verbindingslijn met pijl 192"/>
            <p:cNvCxnSpPr>
              <a:stCxn id="141" idx="6"/>
              <a:endCxn id="150" idx="2"/>
            </p:cNvCxnSpPr>
            <p:nvPr/>
          </p:nvCxnSpPr>
          <p:spPr>
            <a:xfrm>
              <a:off x="5306994" y="2469166"/>
              <a:ext cx="120922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0" name="Rechte verbindingslijn met pijl 199"/>
            <p:cNvCxnSpPr>
              <a:stCxn id="111" idx="6"/>
              <a:endCxn id="136" idx="2"/>
            </p:cNvCxnSpPr>
            <p:nvPr/>
          </p:nvCxnSpPr>
          <p:spPr>
            <a:xfrm>
              <a:off x="3116926" y="3309036"/>
              <a:ext cx="116704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2" name="Rechte verbindingslijn met pijl 201"/>
            <p:cNvCxnSpPr>
              <a:stCxn id="136" idx="6"/>
              <a:endCxn id="145" idx="2"/>
            </p:cNvCxnSpPr>
            <p:nvPr/>
          </p:nvCxnSpPr>
          <p:spPr>
            <a:xfrm>
              <a:off x="4572000" y="330903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4" name="Rechte verbindingslijn met pijl 203"/>
            <p:cNvCxnSpPr>
              <a:stCxn id="145" idx="6"/>
              <a:endCxn id="154" idx="2"/>
            </p:cNvCxnSpPr>
            <p:nvPr/>
          </p:nvCxnSpPr>
          <p:spPr>
            <a:xfrm>
              <a:off x="6084168" y="3309036"/>
              <a:ext cx="115212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2339752" y="4149080"/>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8" name="Rechte verbindingslijn met pijl 207"/>
            <p:cNvCxnSpPr>
              <a:stCxn id="135" idx="6"/>
              <a:endCxn id="144" idx="2"/>
            </p:cNvCxnSpPr>
            <p:nvPr/>
          </p:nvCxnSpPr>
          <p:spPr>
            <a:xfrm>
              <a:off x="3851920" y="4149080"/>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0" name="Rechte verbindingslijn met pijl 209"/>
            <p:cNvCxnSpPr>
              <a:stCxn id="144" idx="6"/>
              <a:endCxn id="153" idx="2"/>
            </p:cNvCxnSpPr>
            <p:nvPr/>
          </p:nvCxnSpPr>
          <p:spPr>
            <a:xfrm>
              <a:off x="5364088" y="4149080"/>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0" name="Ovaal 59"/>
            <p:cNvSpPr/>
            <p:nvPr/>
          </p:nvSpPr>
          <p:spPr>
            <a:xfrm>
              <a:off x="2411760"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A11</a:t>
              </a:r>
              <a:endParaRPr lang="nl-NL" sz="800" dirty="0">
                <a:solidFill>
                  <a:schemeClr val="bg1">
                    <a:lumMod val="75000"/>
                  </a:schemeClr>
                </a:solidFill>
              </a:endParaRPr>
            </a:p>
          </p:txBody>
        </p:sp>
        <p:cxnSp>
          <p:nvCxnSpPr>
            <p:cNvPr id="5" name="Rechte verbindingslijn met pijl 4"/>
            <p:cNvCxnSpPr>
              <a:stCxn id="60" idx="4"/>
              <a:endCxn id="4" idx="0"/>
            </p:cNvCxnSpPr>
            <p:nvPr/>
          </p:nvCxnSpPr>
          <p:spPr>
            <a:xfrm>
              <a:off x="2555776"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851920"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A12</a:t>
              </a:r>
              <a:endParaRPr lang="nl-NL" sz="800" dirty="0">
                <a:solidFill>
                  <a:schemeClr val="bg1">
                    <a:lumMod val="75000"/>
                  </a:schemeClr>
                </a:solidFill>
              </a:endParaRPr>
            </a:p>
          </p:txBody>
        </p:sp>
        <p:cxnSp>
          <p:nvCxnSpPr>
            <p:cNvPr id="64" name="Rechte verbindingslijn met pijl 63"/>
            <p:cNvCxnSpPr>
              <a:stCxn id="63" idx="4"/>
            </p:cNvCxnSpPr>
            <p:nvPr/>
          </p:nvCxnSpPr>
          <p:spPr>
            <a:xfrm>
              <a:off x="3995936"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364088"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A13</a:t>
              </a:r>
              <a:endParaRPr lang="nl-NL" sz="800" dirty="0">
                <a:solidFill>
                  <a:schemeClr val="bg1">
                    <a:lumMod val="75000"/>
                  </a:schemeClr>
                </a:solidFill>
              </a:endParaRPr>
            </a:p>
          </p:txBody>
        </p:sp>
        <p:cxnSp>
          <p:nvCxnSpPr>
            <p:cNvPr id="66" name="Rechte verbindingslijn met pijl 65"/>
            <p:cNvCxnSpPr>
              <a:stCxn id="65" idx="4"/>
            </p:cNvCxnSpPr>
            <p:nvPr/>
          </p:nvCxnSpPr>
          <p:spPr>
            <a:xfrm>
              <a:off x="5508104"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6804248"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A14</a:t>
              </a:r>
              <a:endParaRPr lang="nl-NL" sz="800" dirty="0">
                <a:solidFill>
                  <a:schemeClr val="bg1">
                    <a:lumMod val="75000"/>
                  </a:schemeClr>
                </a:solidFill>
              </a:endParaRPr>
            </a:p>
          </p:txBody>
        </p:sp>
        <p:cxnSp>
          <p:nvCxnSpPr>
            <p:cNvPr id="68" name="Rechte verbindingslijn met pijl 67"/>
            <p:cNvCxnSpPr>
              <a:stCxn id="67" idx="4"/>
            </p:cNvCxnSpPr>
            <p:nvPr/>
          </p:nvCxnSpPr>
          <p:spPr>
            <a:xfrm>
              <a:off x="6948264"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2699792" y="1124744"/>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4139952" y="1124744"/>
              <a:ext cx="1224136"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5652120" y="1124744"/>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2411760" y="5373216"/>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A21</a:t>
              </a:r>
              <a:endParaRPr lang="nl-NL" sz="800" dirty="0">
                <a:solidFill>
                  <a:schemeClr val="bg1">
                    <a:lumMod val="75000"/>
                  </a:schemeClr>
                </a:solidFill>
              </a:endParaRPr>
            </a:p>
          </p:txBody>
        </p:sp>
        <p:cxnSp>
          <p:nvCxnSpPr>
            <p:cNvPr id="80" name="Rechte verbindingslijn met pijl 79"/>
            <p:cNvCxnSpPr>
              <a:stCxn id="79" idx="0"/>
              <a:endCxn id="109" idx="2"/>
            </p:cNvCxnSpPr>
            <p:nvPr/>
          </p:nvCxnSpPr>
          <p:spPr>
            <a:xfrm flipV="1">
              <a:off x="2555776" y="5013176"/>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2699792" y="5517232"/>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851920" y="5373216"/>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A22</a:t>
              </a:r>
              <a:endParaRPr lang="nl-NL" sz="800" dirty="0">
                <a:solidFill>
                  <a:schemeClr val="bg1">
                    <a:lumMod val="75000"/>
                  </a:schemeClr>
                </a:solidFill>
              </a:endParaRPr>
            </a:p>
          </p:txBody>
        </p:sp>
        <p:cxnSp>
          <p:nvCxnSpPr>
            <p:cNvPr id="86" name="Rechte verbindingslijn met pijl 85"/>
            <p:cNvCxnSpPr>
              <a:stCxn id="85" idx="0"/>
            </p:cNvCxnSpPr>
            <p:nvPr/>
          </p:nvCxnSpPr>
          <p:spPr>
            <a:xfrm flipV="1">
              <a:off x="3995936" y="5013176"/>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4139952" y="5517232"/>
              <a:ext cx="1266317"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406269" y="5373216"/>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A23</a:t>
              </a:r>
              <a:endParaRPr lang="nl-NL" sz="800" dirty="0">
                <a:solidFill>
                  <a:schemeClr val="bg1">
                    <a:lumMod val="75000"/>
                  </a:schemeClr>
                </a:solidFill>
              </a:endParaRPr>
            </a:p>
          </p:txBody>
        </p:sp>
        <p:cxnSp>
          <p:nvCxnSpPr>
            <p:cNvPr id="89" name="Rechte verbindingslijn met pijl 88"/>
            <p:cNvCxnSpPr>
              <a:stCxn id="88" idx="0"/>
            </p:cNvCxnSpPr>
            <p:nvPr/>
          </p:nvCxnSpPr>
          <p:spPr>
            <a:xfrm flipV="1">
              <a:off x="5550285" y="5013176"/>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5694301" y="5517232"/>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6846429" y="5373216"/>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A24</a:t>
              </a:r>
              <a:endParaRPr lang="nl-NL" sz="800" dirty="0">
                <a:solidFill>
                  <a:schemeClr val="bg1">
                    <a:lumMod val="75000"/>
                  </a:schemeClr>
                </a:solidFill>
              </a:endParaRPr>
            </a:p>
          </p:txBody>
        </p:sp>
        <p:cxnSp>
          <p:nvCxnSpPr>
            <p:cNvPr id="92" name="Rechte verbindingslijn met pijl 91"/>
            <p:cNvCxnSpPr>
              <a:stCxn id="91" idx="0"/>
            </p:cNvCxnSpPr>
            <p:nvPr/>
          </p:nvCxnSpPr>
          <p:spPr>
            <a:xfrm flipV="1">
              <a:off x="6990445" y="5013176"/>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2411760" y="1124744"/>
              <a:ext cx="12700" cy="4392488"/>
            </a:xfrm>
            <a:prstGeom prst="curvedConnector3">
              <a:avLst>
                <a:gd name="adj1" fmla="val 4781819"/>
              </a:avLst>
            </a:prstGeom>
            <a:ln>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3491880" y="692696"/>
              <a:ext cx="72008" cy="5256584"/>
            </a:xfrm>
            <a:prstGeom prst="curvedConnector3">
              <a:avLst>
                <a:gd name="adj1" fmla="val 481599"/>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5076056" y="692696"/>
              <a:ext cx="12700" cy="5256584"/>
            </a:xfrm>
            <a:prstGeom prst="curvedConnector3">
              <a:avLst>
                <a:gd name="adj1" fmla="val 3109094"/>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3563888"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0" name="Ovaal 99"/>
            <p:cNvSpPr/>
            <p:nvPr/>
          </p:nvSpPr>
          <p:spPr>
            <a:xfrm>
              <a:off x="5076056"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1" name="Ovaal 100"/>
            <p:cNvSpPr/>
            <p:nvPr/>
          </p:nvSpPr>
          <p:spPr>
            <a:xfrm>
              <a:off x="6444208"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8" name="Rechte verbindingslijn met pijl 7"/>
            <p:cNvCxnSpPr>
              <a:stCxn id="99" idx="5"/>
              <a:endCxn id="63" idx="0"/>
            </p:cNvCxnSpPr>
            <p:nvPr/>
          </p:nvCxnSpPr>
          <p:spPr>
            <a:xfrm>
              <a:off x="3809739" y="794531"/>
              <a:ext cx="186197"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321907" y="794531"/>
              <a:ext cx="186197"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6690059" y="794531"/>
              <a:ext cx="258205"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3491880" y="5805264"/>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7" name="Ovaal 106"/>
            <p:cNvSpPr/>
            <p:nvPr/>
          </p:nvSpPr>
          <p:spPr>
            <a:xfrm>
              <a:off x="5076056" y="5805264"/>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8" name="Ovaal 107"/>
            <p:cNvSpPr/>
            <p:nvPr/>
          </p:nvSpPr>
          <p:spPr>
            <a:xfrm>
              <a:off x="6516216" y="5805264"/>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23" name="Rechte verbindingslijn met pijl 22"/>
            <p:cNvCxnSpPr>
              <a:stCxn id="106" idx="7"/>
              <a:endCxn id="85" idx="4"/>
            </p:cNvCxnSpPr>
            <p:nvPr/>
          </p:nvCxnSpPr>
          <p:spPr>
            <a:xfrm flipV="1">
              <a:off x="3737731" y="5661248"/>
              <a:ext cx="258205"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321907" y="5661248"/>
              <a:ext cx="228378"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6762067" y="5661248"/>
              <a:ext cx="228378"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6444208" y="692696"/>
              <a:ext cx="72008" cy="5256584"/>
            </a:xfrm>
            <a:prstGeom prst="curvedConnector3">
              <a:avLst>
                <a:gd name="adj1" fmla="val -317465"/>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3419872"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a:t>
              </a:r>
              <a:endParaRPr lang="nl-NL" sz="800" dirty="0"/>
            </a:p>
          </p:txBody>
        </p:sp>
        <p:sp>
          <p:nvSpPr>
            <p:cNvPr id="130" name="Ovaal 129"/>
            <p:cNvSpPr/>
            <p:nvPr/>
          </p:nvSpPr>
          <p:spPr>
            <a:xfrm>
              <a:off x="6516216" y="4437112"/>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0" name="Ovaal 159"/>
            <p:cNvSpPr/>
            <p:nvPr/>
          </p:nvSpPr>
          <p:spPr>
            <a:xfrm>
              <a:off x="6444208"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4" name="Ovaal 163"/>
            <p:cNvSpPr/>
            <p:nvPr/>
          </p:nvSpPr>
          <p:spPr>
            <a:xfrm>
              <a:off x="4932040"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6" name="Ovaal 165"/>
            <p:cNvSpPr/>
            <p:nvPr/>
          </p:nvSpPr>
          <p:spPr>
            <a:xfrm>
              <a:off x="5004048" y="4437112"/>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7" name="Ovaal 166"/>
            <p:cNvSpPr/>
            <p:nvPr/>
          </p:nvSpPr>
          <p:spPr>
            <a:xfrm>
              <a:off x="3491880" y="4437112"/>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cxnSp>
          <p:nvCxnSpPr>
            <p:cNvPr id="40" name="Rechte verbindingslijn met pijl 39"/>
            <p:cNvCxnSpPr>
              <a:stCxn id="127" idx="4"/>
              <a:endCxn id="132" idx="0"/>
            </p:cNvCxnSpPr>
            <p:nvPr/>
          </p:nvCxnSpPr>
          <p:spPr>
            <a:xfrm>
              <a:off x="3563888" y="2132856"/>
              <a:ext cx="86922"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Rechte verbindingslijn met pijl 41"/>
            <p:cNvCxnSpPr>
              <a:stCxn id="164" idx="4"/>
              <a:endCxn id="141" idx="0"/>
            </p:cNvCxnSpPr>
            <p:nvPr/>
          </p:nvCxnSpPr>
          <p:spPr>
            <a:xfrm>
              <a:off x="5076056" y="2132856"/>
              <a:ext cx="86922"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Rechte verbindingslijn met pijl 43"/>
            <p:cNvCxnSpPr>
              <a:stCxn id="160" idx="4"/>
              <a:endCxn id="150" idx="0"/>
            </p:cNvCxnSpPr>
            <p:nvPr/>
          </p:nvCxnSpPr>
          <p:spPr>
            <a:xfrm>
              <a:off x="6588224" y="2132856"/>
              <a:ext cx="72008"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3635896" y="4293096"/>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148064" y="4293096"/>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Rechte verbindingslijn met pijl 51"/>
            <p:cNvCxnSpPr>
              <a:stCxn id="130" idx="0"/>
              <a:endCxn id="153" idx="4"/>
            </p:cNvCxnSpPr>
            <p:nvPr/>
          </p:nvCxnSpPr>
          <p:spPr>
            <a:xfrm flipV="1">
              <a:off x="6660232" y="4293096"/>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8" name="Ovaal 167"/>
            <p:cNvSpPr/>
            <p:nvPr/>
          </p:nvSpPr>
          <p:spPr>
            <a:xfrm>
              <a:off x="3923928" y="2852936"/>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smtClean="0">
                  <a:latin typeface="Symbol" panose="05050102010706020507" pitchFamily="18" charset="2"/>
                </a:rPr>
                <a:t>z</a:t>
              </a:r>
              <a:r>
                <a:rPr lang="en-US" sz="800" dirty="0" err="1" smtClean="0"/>
                <a:t>C</a:t>
              </a:r>
              <a:endParaRPr lang="nl-NL" sz="800" dirty="0"/>
            </a:p>
          </p:txBody>
        </p:sp>
        <p:sp>
          <p:nvSpPr>
            <p:cNvPr id="170" name="Ovaal 169"/>
            <p:cNvSpPr/>
            <p:nvPr/>
          </p:nvSpPr>
          <p:spPr>
            <a:xfrm>
              <a:off x="5436096" y="2852936"/>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smtClean="0">
                  <a:latin typeface="Symbol" panose="05050102010706020507" pitchFamily="18" charset="2"/>
                </a:rPr>
                <a:t>z</a:t>
              </a:r>
              <a:r>
                <a:rPr lang="en-US" sz="800" dirty="0" err="1" smtClean="0"/>
                <a:t>C</a:t>
              </a:r>
              <a:endParaRPr lang="nl-NL" sz="800" dirty="0"/>
            </a:p>
          </p:txBody>
        </p:sp>
        <p:sp>
          <p:nvSpPr>
            <p:cNvPr id="172" name="Ovaal 171"/>
            <p:cNvSpPr/>
            <p:nvPr/>
          </p:nvSpPr>
          <p:spPr>
            <a:xfrm>
              <a:off x="6876256" y="2852936"/>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smtClean="0">
                  <a:latin typeface="Symbol" panose="05050102010706020507" pitchFamily="18" charset="2"/>
                </a:rPr>
                <a:t>z</a:t>
              </a:r>
              <a:r>
                <a:rPr lang="en-US" sz="800" dirty="0" err="1" smtClean="0"/>
                <a:t>C</a:t>
              </a:r>
              <a:endParaRPr lang="nl-NL" sz="800" dirty="0"/>
            </a:p>
          </p:txBody>
        </p:sp>
        <p:cxnSp>
          <p:nvCxnSpPr>
            <p:cNvPr id="54" name="Rechte verbindingslijn met pijl 53"/>
            <p:cNvCxnSpPr>
              <a:stCxn id="168" idx="5"/>
              <a:endCxn id="136" idx="1"/>
            </p:cNvCxnSpPr>
            <p:nvPr/>
          </p:nvCxnSpPr>
          <p:spPr>
            <a:xfrm>
              <a:off x="4169779" y="3098787"/>
              <a:ext cx="156370" cy="1084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6" name="Rechte verbindingslijn met pijl 55"/>
            <p:cNvCxnSpPr>
              <a:stCxn id="170" idx="5"/>
              <a:endCxn id="145" idx="1"/>
            </p:cNvCxnSpPr>
            <p:nvPr/>
          </p:nvCxnSpPr>
          <p:spPr>
            <a:xfrm>
              <a:off x="5681947" y="3098787"/>
              <a:ext cx="156370" cy="1084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Rechte verbindingslijn met pijl 57"/>
            <p:cNvCxnSpPr>
              <a:stCxn id="172" idx="5"/>
              <a:endCxn id="154" idx="1"/>
            </p:cNvCxnSpPr>
            <p:nvPr/>
          </p:nvCxnSpPr>
          <p:spPr>
            <a:xfrm>
              <a:off x="7122107" y="3098787"/>
              <a:ext cx="156370" cy="1084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6" name="Tekstvak 175"/>
            <p:cNvSpPr txBox="1"/>
            <p:nvPr/>
          </p:nvSpPr>
          <p:spPr>
            <a:xfrm>
              <a:off x="2636168" y="3717032"/>
              <a:ext cx="161165" cy="195858"/>
            </a:xfrm>
            <a:prstGeom prst="rect">
              <a:avLst/>
            </a:prstGeom>
            <a:noFill/>
          </p:spPr>
          <p:txBody>
            <a:bodyPr wrap="none" rtlCol="0">
              <a:spAutoFit/>
            </a:bodyPr>
            <a:lstStyle/>
            <a:p>
              <a:r>
                <a:rPr lang="en-US" sz="800" dirty="0" smtClean="0"/>
                <a:t>1</a:t>
              </a:r>
              <a:endParaRPr lang="nl-NL" sz="800" dirty="0"/>
            </a:p>
          </p:txBody>
        </p:sp>
        <p:sp>
          <p:nvSpPr>
            <p:cNvPr id="178" name="Tekstvak 177"/>
            <p:cNvSpPr txBox="1"/>
            <p:nvPr/>
          </p:nvSpPr>
          <p:spPr>
            <a:xfrm>
              <a:off x="2195736" y="4273351"/>
              <a:ext cx="161165" cy="195858"/>
            </a:xfrm>
            <a:prstGeom prst="rect">
              <a:avLst/>
            </a:prstGeom>
            <a:noFill/>
          </p:spPr>
          <p:txBody>
            <a:bodyPr wrap="none" rtlCol="0">
              <a:spAutoFit/>
            </a:bodyPr>
            <a:lstStyle/>
            <a:p>
              <a:r>
                <a:rPr lang="en-US" sz="800" dirty="0" smtClean="0"/>
                <a:t>1</a:t>
              </a:r>
              <a:endParaRPr lang="nl-NL" sz="800" dirty="0"/>
            </a:p>
          </p:txBody>
        </p:sp>
        <p:sp>
          <p:nvSpPr>
            <p:cNvPr id="179" name="Tekstvak 178"/>
            <p:cNvSpPr txBox="1"/>
            <p:nvPr/>
          </p:nvSpPr>
          <p:spPr>
            <a:xfrm>
              <a:off x="2639778" y="2636912"/>
              <a:ext cx="161165" cy="195858"/>
            </a:xfrm>
            <a:prstGeom prst="rect">
              <a:avLst/>
            </a:prstGeom>
            <a:noFill/>
          </p:spPr>
          <p:txBody>
            <a:bodyPr wrap="none" rtlCol="0">
              <a:spAutoFit/>
            </a:bodyPr>
            <a:lstStyle/>
            <a:p>
              <a:r>
                <a:rPr lang="en-US" sz="800" dirty="0" smtClean="0"/>
                <a:t>1</a:t>
              </a:r>
              <a:endParaRPr lang="nl-NL" sz="800" dirty="0"/>
            </a:p>
          </p:txBody>
        </p:sp>
        <p:sp>
          <p:nvSpPr>
            <p:cNvPr id="180" name="Tekstvak 179"/>
            <p:cNvSpPr txBox="1"/>
            <p:nvPr/>
          </p:nvSpPr>
          <p:spPr>
            <a:xfrm>
              <a:off x="2195736" y="1988840"/>
              <a:ext cx="161165" cy="195858"/>
            </a:xfrm>
            <a:prstGeom prst="rect">
              <a:avLst/>
            </a:prstGeom>
            <a:noFill/>
          </p:spPr>
          <p:txBody>
            <a:bodyPr wrap="none" rtlCol="0">
              <a:spAutoFit/>
            </a:bodyPr>
            <a:lstStyle/>
            <a:p>
              <a:r>
                <a:rPr lang="en-US" sz="800" dirty="0" smtClean="0"/>
                <a:t>1</a:t>
              </a:r>
              <a:endParaRPr lang="nl-NL" sz="800" dirty="0"/>
            </a:p>
          </p:txBody>
        </p:sp>
        <p:cxnSp>
          <p:nvCxnSpPr>
            <p:cNvPr id="3" name="Rechte verbindingslijn met pijl 2"/>
            <p:cNvCxnSpPr>
              <a:stCxn id="4" idx="3"/>
              <a:endCxn id="132" idx="1"/>
            </p:cNvCxnSpPr>
            <p:nvPr/>
          </p:nvCxnSpPr>
          <p:spPr>
            <a:xfrm>
              <a:off x="2699792" y="1772816"/>
              <a:ext cx="849183"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a:stCxn id="4" idx="3"/>
              <a:endCxn id="135" idx="0"/>
            </p:cNvCxnSpPr>
            <p:nvPr/>
          </p:nvCxnSpPr>
          <p:spPr>
            <a:xfrm>
              <a:off x="2699792" y="1772816"/>
              <a:ext cx="1008112"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2699792" y="2613182"/>
              <a:ext cx="951018" cy="225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109" idx="3"/>
              <a:endCxn id="135" idx="3"/>
            </p:cNvCxnSpPr>
            <p:nvPr/>
          </p:nvCxnSpPr>
          <p:spPr>
            <a:xfrm flipV="1">
              <a:off x="2699792" y="4250915"/>
              <a:ext cx="906277"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34" idx="3"/>
              <a:endCxn id="141" idx="4"/>
            </p:cNvCxnSpPr>
            <p:nvPr/>
          </p:nvCxnSpPr>
          <p:spPr>
            <a:xfrm flipV="1">
              <a:off x="4154866" y="2613182"/>
              <a:ext cx="1008112" cy="225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34" idx="3"/>
              <a:endCxn id="144" idx="3"/>
            </p:cNvCxnSpPr>
            <p:nvPr/>
          </p:nvCxnSpPr>
          <p:spPr>
            <a:xfrm flipV="1">
              <a:off x="4154866" y="4250915"/>
              <a:ext cx="963371"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143" idx="3"/>
              <a:endCxn id="153" idx="3"/>
            </p:cNvCxnSpPr>
            <p:nvPr/>
          </p:nvCxnSpPr>
          <p:spPr>
            <a:xfrm flipV="1">
              <a:off x="5667034" y="4250915"/>
              <a:ext cx="963371"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131" idx="3"/>
              <a:endCxn id="141" idx="1"/>
            </p:cNvCxnSpPr>
            <p:nvPr/>
          </p:nvCxnSpPr>
          <p:spPr>
            <a:xfrm>
              <a:off x="4154866" y="1772816"/>
              <a:ext cx="906277"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140" idx="3"/>
              <a:endCxn id="150" idx="1"/>
            </p:cNvCxnSpPr>
            <p:nvPr/>
          </p:nvCxnSpPr>
          <p:spPr>
            <a:xfrm>
              <a:off x="5667034" y="1772816"/>
              <a:ext cx="891363"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4154866" y="1772816"/>
              <a:ext cx="1065206"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5667034" y="1772816"/>
              <a:ext cx="1065206"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5667034" y="2613182"/>
              <a:ext cx="993198" cy="225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2905499" y="1779730"/>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58" name="Tekstvak 157"/>
            <p:cNvSpPr txBox="1"/>
            <p:nvPr/>
          </p:nvSpPr>
          <p:spPr>
            <a:xfrm>
              <a:off x="4386404" y="1805384"/>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a:t>2</a:t>
              </a:r>
              <a:endParaRPr lang="nl-NL" sz="800" baseline="-25000" dirty="0"/>
            </a:p>
          </p:txBody>
        </p:sp>
        <p:sp>
          <p:nvSpPr>
            <p:cNvPr id="159" name="Tekstvak 158"/>
            <p:cNvSpPr txBox="1"/>
            <p:nvPr/>
          </p:nvSpPr>
          <p:spPr>
            <a:xfrm>
              <a:off x="5909983" y="1797058"/>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1" name="Tekstvak 160"/>
            <p:cNvSpPr txBox="1"/>
            <p:nvPr/>
          </p:nvSpPr>
          <p:spPr>
            <a:xfrm>
              <a:off x="5979596" y="4581128"/>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2" name="Tekstvak 161"/>
            <p:cNvSpPr txBox="1"/>
            <p:nvPr/>
          </p:nvSpPr>
          <p:spPr>
            <a:xfrm>
              <a:off x="4410583" y="4624879"/>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2</a:t>
              </a:r>
              <a:endParaRPr lang="nl-NL" sz="800" baseline="-25000" dirty="0"/>
            </a:p>
          </p:txBody>
        </p:sp>
        <p:sp>
          <p:nvSpPr>
            <p:cNvPr id="163" name="Tekstvak 162"/>
            <p:cNvSpPr txBox="1"/>
            <p:nvPr/>
          </p:nvSpPr>
          <p:spPr>
            <a:xfrm>
              <a:off x="2922390" y="4624878"/>
              <a:ext cx="194011"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65" name="Tekstvak 164"/>
            <p:cNvSpPr txBox="1"/>
            <p:nvPr/>
          </p:nvSpPr>
          <p:spPr>
            <a:xfrm>
              <a:off x="2896404" y="4247510"/>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69" name="Tekstvak 168"/>
            <p:cNvSpPr txBox="1"/>
            <p:nvPr/>
          </p:nvSpPr>
          <p:spPr>
            <a:xfrm>
              <a:off x="2894148" y="2132856"/>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71" name="Tekstvak 170"/>
            <p:cNvSpPr txBox="1"/>
            <p:nvPr/>
          </p:nvSpPr>
          <p:spPr>
            <a:xfrm>
              <a:off x="4375442" y="2132856"/>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73" name="Tekstvak 172"/>
            <p:cNvSpPr txBox="1"/>
            <p:nvPr/>
          </p:nvSpPr>
          <p:spPr>
            <a:xfrm>
              <a:off x="5878229" y="2132856"/>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5" name="Tekstvak 174"/>
            <p:cNvSpPr txBox="1"/>
            <p:nvPr/>
          </p:nvSpPr>
          <p:spPr>
            <a:xfrm>
              <a:off x="5829006" y="4319518"/>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7" name="Tekstvak 176"/>
            <p:cNvSpPr txBox="1"/>
            <p:nvPr/>
          </p:nvSpPr>
          <p:spPr>
            <a:xfrm>
              <a:off x="4354030" y="4293096"/>
              <a:ext cx="18853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81" name="Tekstvak 180"/>
            <p:cNvSpPr txBox="1"/>
            <p:nvPr/>
          </p:nvSpPr>
          <p:spPr>
            <a:xfrm>
              <a:off x="2348136" y="5065439"/>
              <a:ext cx="161165" cy="195858"/>
            </a:xfrm>
            <a:prstGeom prst="rect">
              <a:avLst/>
            </a:prstGeom>
            <a:noFill/>
          </p:spPr>
          <p:txBody>
            <a:bodyPr wrap="none" rtlCol="0">
              <a:spAutoFit/>
            </a:bodyPr>
            <a:lstStyle/>
            <a:p>
              <a:r>
                <a:rPr lang="en-US" sz="800" dirty="0" smtClean="0"/>
                <a:t>1</a:t>
              </a:r>
              <a:endParaRPr lang="nl-NL" sz="800" dirty="0"/>
            </a:p>
          </p:txBody>
        </p:sp>
        <p:sp>
          <p:nvSpPr>
            <p:cNvPr id="182" name="Tekstvak 181"/>
            <p:cNvSpPr txBox="1"/>
            <p:nvPr/>
          </p:nvSpPr>
          <p:spPr>
            <a:xfrm>
              <a:off x="2339752" y="1268760"/>
              <a:ext cx="161165" cy="195858"/>
            </a:xfrm>
            <a:prstGeom prst="rect">
              <a:avLst/>
            </a:prstGeom>
            <a:noFill/>
          </p:spPr>
          <p:txBody>
            <a:bodyPr wrap="none" rtlCol="0">
              <a:spAutoFit/>
            </a:bodyPr>
            <a:lstStyle/>
            <a:p>
              <a:r>
                <a:rPr lang="en-US" sz="800" dirty="0" smtClean="0"/>
                <a:t>1</a:t>
              </a:r>
              <a:endParaRPr lang="nl-NL" sz="800" dirty="0"/>
            </a:p>
          </p:txBody>
        </p:sp>
      </p:grpSp>
      <p:sp>
        <p:nvSpPr>
          <p:cNvPr id="6" name="TextBox 5"/>
          <p:cNvSpPr txBox="1"/>
          <p:nvPr/>
        </p:nvSpPr>
        <p:spPr>
          <a:xfrm>
            <a:off x="2399100" y="2879706"/>
            <a:ext cx="5086353" cy="1323439"/>
          </a:xfrm>
          <a:prstGeom prst="rect">
            <a:avLst/>
          </a:prstGeom>
          <a:noFill/>
        </p:spPr>
        <p:txBody>
          <a:bodyPr wrap="square" rtlCol="0">
            <a:spAutoFit/>
          </a:bodyPr>
          <a:lstStyle/>
          <a:p>
            <a:r>
              <a:rPr lang="nl-NL" sz="8000" smtClean="0">
                <a:solidFill>
                  <a:srgbClr val="FF0000"/>
                </a:solidFill>
              </a:rPr>
              <a:t>No Good</a:t>
            </a:r>
            <a:endParaRPr lang="nl-NL" sz="8000" dirty="0">
              <a:solidFill>
                <a:srgbClr val="FF0000"/>
              </a:solidFill>
            </a:endParaRPr>
          </a:p>
        </p:txBody>
      </p:sp>
    </p:spTree>
    <p:extLst>
      <p:ext uri="{BB962C8B-B14F-4D97-AF65-F5344CB8AC3E}">
        <p14:creationId xmlns:p14="http://schemas.microsoft.com/office/powerpoint/2010/main" val="4044460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683568" y="395038"/>
            <a:ext cx="7964948" cy="5904656"/>
            <a:chOff x="2051720" y="548680"/>
            <a:chExt cx="5082741" cy="4968552"/>
          </a:xfrm>
        </p:grpSpPr>
        <p:sp>
          <p:nvSpPr>
            <p:cNvPr id="4" name="Rechthoek 3"/>
            <p:cNvSpPr/>
            <p:nvPr/>
          </p:nvSpPr>
          <p:spPr>
            <a:xfrm>
              <a:off x="2411760"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y*11</a:t>
              </a:r>
              <a:endParaRPr lang="nl-NL" sz="800" dirty="0"/>
            </a:p>
          </p:txBody>
        </p:sp>
        <p:sp>
          <p:nvSpPr>
            <p:cNvPr id="13" name="Ovaal 12"/>
            <p:cNvSpPr/>
            <p:nvPr/>
          </p:nvSpPr>
          <p:spPr>
            <a:xfrm>
              <a:off x="2051720"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E11</a:t>
              </a:r>
              <a:endParaRPr lang="nl-NL" sz="800" dirty="0"/>
            </a:p>
          </p:txBody>
        </p:sp>
        <p:cxnSp>
          <p:nvCxnSpPr>
            <p:cNvPr id="16" name="Rechte verbindingslijn met pijl 15"/>
            <p:cNvCxnSpPr>
              <a:stCxn id="13" idx="7"/>
              <a:endCxn id="4" idx="2"/>
            </p:cNvCxnSpPr>
            <p:nvPr/>
          </p:nvCxnSpPr>
          <p:spPr>
            <a:xfrm flipV="1">
              <a:off x="2297571"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9" name="Rechthoek 108"/>
            <p:cNvSpPr/>
            <p:nvPr/>
          </p:nvSpPr>
          <p:spPr>
            <a:xfrm>
              <a:off x="2411760" y="414908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*21</a:t>
              </a:r>
              <a:endParaRPr lang="nl-NL" sz="800" dirty="0"/>
            </a:p>
          </p:txBody>
        </p:sp>
        <p:sp>
          <p:nvSpPr>
            <p:cNvPr id="110" name="Ovaal 109"/>
            <p:cNvSpPr/>
            <p:nvPr/>
          </p:nvSpPr>
          <p:spPr>
            <a:xfrm>
              <a:off x="2051720" y="342900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E21</a:t>
              </a:r>
              <a:endParaRPr lang="nl-NL" sz="800" dirty="0"/>
            </a:p>
          </p:txBody>
        </p:sp>
        <p:cxnSp>
          <p:nvCxnSpPr>
            <p:cNvPr id="112" name="Rechte verbindingslijn met pijl 111"/>
            <p:cNvCxnSpPr>
              <a:stCxn id="110" idx="5"/>
              <a:endCxn id="109" idx="0"/>
            </p:cNvCxnSpPr>
            <p:nvPr/>
          </p:nvCxnSpPr>
          <p:spPr>
            <a:xfrm>
              <a:off x="2297571" y="3674851"/>
              <a:ext cx="258205"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866834"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y*12</a:t>
              </a:r>
              <a:endParaRPr lang="nl-NL" sz="800" dirty="0"/>
            </a:p>
          </p:txBody>
        </p:sp>
        <p:sp>
          <p:nvSpPr>
            <p:cNvPr id="132" name="Ovaal 131"/>
            <p:cNvSpPr/>
            <p:nvPr/>
          </p:nvSpPr>
          <p:spPr>
            <a:xfrm>
              <a:off x="3506794"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E12</a:t>
              </a:r>
              <a:endParaRPr lang="nl-NL" sz="800" dirty="0"/>
            </a:p>
          </p:txBody>
        </p:sp>
        <p:cxnSp>
          <p:nvCxnSpPr>
            <p:cNvPr id="133" name="Rechte verbindingslijn met pijl 132"/>
            <p:cNvCxnSpPr>
              <a:stCxn id="132" idx="7"/>
              <a:endCxn id="131" idx="2"/>
            </p:cNvCxnSpPr>
            <p:nvPr/>
          </p:nvCxnSpPr>
          <p:spPr>
            <a:xfrm flipV="1">
              <a:off x="3752645"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866834" y="414908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*22</a:t>
              </a:r>
              <a:endParaRPr lang="nl-NL" sz="800" dirty="0"/>
            </a:p>
          </p:txBody>
        </p:sp>
        <p:sp>
          <p:nvSpPr>
            <p:cNvPr id="135" name="Ovaal 134"/>
            <p:cNvSpPr/>
            <p:nvPr/>
          </p:nvSpPr>
          <p:spPr>
            <a:xfrm>
              <a:off x="3563888" y="342900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E22</a:t>
              </a:r>
              <a:endParaRPr lang="nl-NL" sz="800" dirty="0"/>
            </a:p>
          </p:txBody>
        </p:sp>
        <p:cxnSp>
          <p:nvCxnSpPr>
            <p:cNvPr id="137" name="Rechte verbindingslijn met pijl 136"/>
            <p:cNvCxnSpPr>
              <a:stCxn id="135" idx="5"/>
              <a:endCxn id="134" idx="0"/>
            </p:cNvCxnSpPr>
            <p:nvPr/>
          </p:nvCxnSpPr>
          <p:spPr>
            <a:xfrm>
              <a:off x="3809739" y="3674851"/>
              <a:ext cx="201111"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379002"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y*13</a:t>
              </a:r>
              <a:endParaRPr lang="nl-NL" sz="800" dirty="0"/>
            </a:p>
          </p:txBody>
        </p:sp>
        <p:sp>
          <p:nvSpPr>
            <p:cNvPr id="141" name="Ovaal 140"/>
            <p:cNvSpPr/>
            <p:nvPr/>
          </p:nvSpPr>
          <p:spPr>
            <a:xfrm>
              <a:off x="5018962"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E13</a:t>
              </a:r>
              <a:endParaRPr lang="nl-NL" sz="800" dirty="0"/>
            </a:p>
          </p:txBody>
        </p:sp>
        <p:cxnSp>
          <p:nvCxnSpPr>
            <p:cNvPr id="142" name="Rechte verbindingslijn met pijl 141"/>
            <p:cNvCxnSpPr>
              <a:stCxn id="141" idx="7"/>
              <a:endCxn id="140" idx="2"/>
            </p:cNvCxnSpPr>
            <p:nvPr/>
          </p:nvCxnSpPr>
          <p:spPr>
            <a:xfrm flipV="1">
              <a:off x="5264813" y="1916832"/>
              <a:ext cx="258205"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3" name="Rechthoek 142"/>
            <p:cNvSpPr/>
            <p:nvPr/>
          </p:nvSpPr>
          <p:spPr>
            <a:xfrm>
              <a:off x="5379002" y="414908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*23</a:t>
              </a:r>
              <a:endParaRPr lang="nl-NL" sz="800" dirty="0"/>
            </a:p>
          </p:txBody>
        </p:sp>
        <p:sp>
          <p:nvSpPr>
            <p:cNvPr id="144" name="Ovaal 143"/>
            <p:cNvSpPr/>
            <p:nvPr/>
          </p:nvSpPr>
          <p:spPr>
            <a:xfrm>
              <a:off x="5076056" y="342900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E23</a:t>
              </a:r>
              <a:endParaRPr lang="nl-NL" sz="800" dirty="0"/>
            </a:p>
          </p:txBody>
        </p:sp>
        <p:cxnSp>
          <p:nvCxnSpPr>
            <p:cNvPr id="146" name="Rechte verbindingslijn met pijl 145"/>
            <p:cNvCxnSpPr>
              <a:stCxn id="144" idx="5"/>
              <a:endCxn id="143" idx="0"/>
            </p:cNvCxnSpPr>
            <p:nvPr/>
          </p:nvCxnSpPr>
          <p:spPr>
            <a:xfrm>
              <a:off x="5321907" y="3674851"/>
              <a:ext cx="201111" cy="474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6819162" y="162880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y*14</a:t>
              </a:r>
              <a:endParaRPr lang="nl-NL" sz="800" dirty="0"/>
            </a:p>
          </p:txBody>
        </p:sp>
        <p:sp>
          <p:nvSpPr>
            <p:cNvPr id="150" name="Ovaal 149"/>
            <p:cNvSpPr/>
            <p:nvPr/>
          </p:nvSpPr>
          <p:spPr>
            <a:xfrm>
              <a:off x="6516216" y="232515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E14</a:t>
              </a:r>
              <a:endParaRPr lang="nl-NL" sz="800" dirty="0"/>
            </a:p>
          </p:txBody>
        </p:sp>
        <p:cxnSp>
          <p:nvCxnSpPr>
            <p:cNvPr id="151" name="Rechte verbindingslijn met pijl 150"/>
            <p:cNvCxnSpPr>
              <a:stCxn id="150" idx="7"/>
              <a:endCxn id="149" idx="2"/>
            </p:cNvCxnSpPr>
            <p:nvPr/>
          </p:nvCxnSpPr>
          <p:spPr>
            <a:xfrm flipV="1">
              <a:off x="6762067" y="1916832"/>
              <a:ext cx="201111" cy="450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2" name="Rechthoek 151"/>
            <p:cNvSpPr/>
            <p:nvPr/>
          </p:nvSpPr>
          <p:spPr>
            <a:xfrm>
              <a:off x="6819162" y="4149080"/>
              <a:ext cx="28803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*24</a:t>
              </a:r>
              <a:endParaRPr lang="nl-NL" sz="800" dirty="0"/>
            </a:p>
          </p:txBody>
        </p:sp>
        <p:sp>
          <p:nvSpPr>
            <p:cNvPr id="153" name="Ovaal 152"/>
            <p:cNvSpPr/>
            <p:nvPr/>
          </p:nvSpPr>
          <p:spPr>
            <a:xfrm>
              <a:off x="6588224" y="3429000"/>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E24</a:t>
              </a:r>
              <a:endParaRPr lang="nl-NL" sz="800" dirty="0"/>
            </a:p>
          </p:txBody>
        </p:sp>
        <p:cxnSp>
          <p:nvCxnSpPr>
            <p:cNvPr id="155" name="Rechte verbindingslijn met pijl 154"/>
            <p:cNvCxnSpPr>
              <a:stCxn id="153" idx="5"/>
              <a:endCxn id="152" idx="0"/>
            </p:cNvCxnSpPr>
            <p:nvPr/>
          </p:nvCxnSpPr>
          <p:spPr>
            <a:xfrm>
              <a:off x="6834075" y="3674851"/>
              <a:ext cx="129103" cy="474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Rechte verbindingslijn met pijl 188"/>
            <p:cNvCxnSpPr>
              <a:stCxn id="13" idx="6"/>
              <a:endCxn id="132" idx="2"/>
            </p:cNvCxnSpPr>
            <p:nvPr/>
          </p:nvCxnSpPr>
          <p:spPr>
            <a:xfrm>
              <a:off x="2339752" y="2469166"/>
              <a:ext cx="116704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1" name="Rechte verbindingslijn met pijl 190"/>
            <p:cNvCxnSpPr>
              <a:stCxn id="132" idx="6"/>
              <a:endCxn id="141" idx="2"/>
            </p:cNvCxnSpPr>
            <p:nvPr/>
          </p:nvCxnSpPr>
          <p:spPr>
            <a:xfrm>
              <a:off x="3794826" y="246916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3" name="Rechte verbindingslijn met pijl 192"/>
            <p:cNvCxnSpPr>
              <a:stCxn id="141" idx="6"/>
              <a:endCxn id="150" idx="2"/>
            </p:cNvCxnSpPr>
            <p:nvPr/>
          </p:nvCxnSpPr>
          <p:spPr>
            <a:xfrm>
              <a:off x="5306994" y="2469166"/>
              <a:ext cx="120922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2339752" y="357301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8" name="Rechte verbindingslijn met pijl 207"/>
            <p:cNvCxnSpPr>
              <a:stCxn id="135" idx="6"/>
              <a:endCxn id="144" idx="2"/>
            </p:cNvCxnSpPr>
            <p:nvPr/>
          </p:nvCxnSpPr>
          <p:spPr>
            <a:xfrm>
              <a:off x="3851920" y="357301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0" name="Rechte verbindingslijn met pijl 209"/>
            <p:cNvCxnSpPr>
              <a:stCxn id="144" idx="6"/>
              <a:endCxn id="153" idx="2"/>
            </p:cNvCxnSpPr>
            <p:nvPr/>
          </p:nvCxnSpPr>
          <p:spPr>
            <a:xfrm>
              <a:off x="5364088" y="3573016"/>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0" name="Ovaal 59"/>
            <p:cNvSpPr/>
            <p:nvPr/>
          </p:nvSpPr>
          <p:spPr>
            <a:xfrm>
              <a:off x="2411760"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A11</a:t>
              </a:r>
              <a:endParaRPr lang="nl-NL" sz="800" dirty="0">
                <a:solidFill>
                  <a:schemeClr val="bg1">
                    <a:lumMod val="75000"/>
                  </a:schemeClr>
                </a:solidFill>
              </a:endParaRPr>
            </a:p>
          </p:txBody>
        </p:sp>
        <p:cxnSp>
          <p:nvCxnSpPr>
            <p:cNvPr id="5" name="Rechte verbindingslijn met pijl 4"/>
            <p:cNvCxnSpPr>
              <a:stCxn id="60" idx="4"/>
              <a:endCxn id="4" idx="0"/>
            </p:cNvCxnSpPr>
            <p:nvPr/>
          </p:nvCxnSpPr>
          <p:spPr>
            <a:xfrm>
              <a:off x="2555776"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851920"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A12</a:t>
              </a:r>
              <a:endParaRPr lang="nl-NL" sz="800" dirty="0">
                <a:solidFill>
                  <a:schemeClr val="bg1">
                    <a:lumMod val="75000"/>
                  </a:schemeClr>
                </a:solidFill>
              </a:endParaRPr>
            </a:p>
          </p:txBody>
        </p:sp>
        <p:cxnSp>
          <p:nvCxnSpPr>
            <p:cNvPr id="64" name="Rechte verbindingslijn met pijl 63"/>
            <p:cNvCxnSpPr>
              <a:stCxn id="63" idx="4"/>
            </p:cNvCxnSpPr>
            <p:nvPr/>
          </p:nvCxnSpPr>
          <p:spPr>
            <a:xfrm>
              <a:off x="3995936"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364088"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A13</a:t>
              </a:r>
              <a:endParaRPr lang="nl-NL" sz="800" dirty="0">
                <a:solidFill>
                  <a:schemeClr val="bg1">
                    <a:lumMod val="75000"/>
                  </a:schemeClr>
                </a:solidFill>
              </a:endParaRPr>
            </a:p>
          </p:txBody>
        </p:sp>
        <p:cxnSp>
          <p:nvCxnSpPr>
            <p:cNvPr id="66" name="Rechte verbindingslijn met pijl 65"/>
            <p:cNvCxnSpPr>
              <a:stCxn id="65" idx="4"/>
            </p:cNvCxnSpPr>
            <p:nvPr/>
          </p:nvCxnSpPr>
          <p:spPr>
            <a:xfrm>
              <a:off x="5508104"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6804248" y="980728"/>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A14</a:t>
              </a:r>
              <a:endParaRPr lang="nl-NL" sz="800" dirty="0">
                <a:solidFill>
                  <a:schemeClr val="bg1">
                    <a:lumMod val="75000"/>
                  </a:schemeClr>
                </a:solidFill>
              </a:endParaRPr>
            </a:p>
          </p:txBody>
        </p:sp>
        <p:cxnSp>
          <p:nvCxnSpPr>
            <p:cNvPr id="68" name="Rechte verbindingslijn met pijl 67"/>
            <p:cNvCxnSpPr>
              <a:stCxn id="67" idx="4"/>
            </p:cNvCxnSpPr>
            <p:nvPr/>
          </p:nvCxnSpPr>
          <p:spPr>
            <a:xfrm>
              <a:off x="6948264" y="1268760"/>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2699792" y="1124744"/>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4139952" y="1124744"/>
              <a:ext cx="1224136"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5652120" y="1124744"/>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2411760" y="4797152"/>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A21</a:t>
              </a:r>
              <a:endParaRPr lang="nl-NL" sz="800" dirty="0">
                <a:solidFill>
                  <a:schemeClr val="bg1">
                    <a:lumMod val="75000"/>
                  </a:schemeClr>
                </a:solidFill>
              </a:endParaRPr>
            </a:p>
          </p:txBody>
        </p:sp>
        <p:cxnSp>
          <p:nvCxnSpPr>
            <p:cNvPr id="80" name="Rechte verbindingslijn met pijl 79"/>
            <p:cNvCxnSpPr>
              <a:stCxn id="79" idx="0"/>
              <a:endCxn id="109" idx="2"/>
            </p:cNvCxnSpPr>
            <p:nvPr/>
          </p:nvCxnSpPr>
          <p:spPr>
            <a:xfrm flipV="1">
              <a:off x="2555776" y="4437112"/>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2699792" y="4941168"/>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851920" y="4797152"/>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A22</a:t>
              </a:r>
              <a:endParaRPr lang="nl-NL" sz="800" dirty="0">
                <a:solidFill>
                  <a:schemeClr val="bg1">
                    <a:lumMod val="75000"/>
                  </a:schemeClr>
                </a:solidFill>
              </a:endParaRPr>
            </a:p>
          </p:txBody>
        </p:sp>
        <p:cxnSp>
          <p:nvCxnSpPr>
            <p:cNvPr id="86" name="Rechte verbindingslijn met pijl 85"/>
            <p:cNvCxnSpPr>
              <a:stCxn id="85" idx="0"/>
            </p:cNvCxnSpPr>
            <p:nvPr/>
          </p:nvCxnSpPr>
          <p:spPr>
            <a:xfrm flipV="1">
              <a:off x="3995936" y="4437112"/>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4139952" y="4941168"/>
              <a:ext cx="1266317"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406269" y="4797152"/>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A23</a:t>
              </a:r>
              <a:endParaRPr lang="nl-NL" sz="800" dirty="0">
                <a:solidFill>
                  <a:schemeClr val="bg1">
                    <a:lumMod val="75000"/>
                  </a:schemeClr>
                </a:solidFill>
              </a:endParaRPr>
            </a:p>
          </p:txBody>
        </p:sp>
        <p:cxnSp>
          <p:nvCxnSpPr>
            <p:cNvPr id="89" name="Rechte verbindingslijn met pijl 88"/>
            <p:cNvCxnSpPr>
              <a:stCxn id="88" idx="0"/>
            </p:cNvCxnSpPr>
            <p:nvPr/>
          </p:nvCxnSpPr>
          <p:spPr>
            <a:xfrm flipV="1">
              <a:off x="5550285" y="4437112"/>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5694301" y="4941168"/>
              <a:ext cx="1152128"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6846429" y="4797152"/>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A24</a:t>
              </a:r>
              <a:endParaRPr lang="nl-NL" sz="800" dirty="0">
                <a:solidFill>
                  <a:schemeClr val="bg1">
                    <a:lumMod val="75000"/>
                  </a:schemeClr>
                </a:solidFill>
              </a:endParaRPr>
            </a:p>
          </p:txBody>
        </p:sp>
        <p:cxnSp>
          <p:nvCxnSpPr>
            <p:cNvPr id="92" name="Rechte verbindingslijn met pijl 91"/>
            <p:cNvCxnSpPr>
              <a:stCxn id="91" idx="0"/>
            </p:cNvCxnSpPr>
            <p:nvPr/>
          </p:nvCxnSpPr>
          <p:spPr>
            <a:xfrm flipV="1">
              <a:off x="6990445" y="4437112"/>
              <a:ext cx="0" cy="360040"/>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2411760" y="1124744"/>
              <a:ext cx="12700" cy="3816424"/>
            </a:xfrm>
            <a:prstGeom prst="curvedConnector3">
              <a:avLst>
                <a:gd name="adj1" fmla="val 4781819"/>
              </a:avLst>
            </a:prstGeom>
            <a:ln>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3491880" y="692696"/>
              <a:ext cx="72008" cy="4680520"/>
            </a:xfrm>
            <a:prstGeom prst="curvedConnector3">
              <a:avLst>
                <a:gd name="adj1" fmla="val 417465"/>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5076056" y="692696"/>
              <a:ext cx="12700" cy="4680520"/>
            </a:xfrm>
            <a:prstGeom prst="curvedConnector3">
              <a:avLst>
                <a:gd name="adj1" fmla="val 3254543"/>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3563888"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smtClean="0">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0" name="Ovaal 99"/>
            <p:cNvSpPr/>
            <p:nvPr/>
          </p:nvSpPr>
          <p:spPr>
            <a:xfrm>
              <a:off x="5076056"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1" name="Ovaal 100"/>
            <p:cNvSpPr/>
            <p:nvPr/>
          </p:nvSpPr>
          <p:spPr>
            <a:xfrm>
              <a:off x="6444208" y="54868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8" name="Rechte verbindingslijn met pijl 7"/>
            <p:cNvCxnSpPr>
              <a:stCxn id="99" idx="5"/>
              <a:endCxn id="63" idx="0"/>
            </p:cNvCxnSpPr>
            <p:nvPr/>
          </p:nvCxnSpPr>
          <p:spPr>
            <a:xfrm>
              <a:off x="3809739" y="794531"/>
              <a:ext cx="186197"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321907" y="794531"/>
              <a:ext cx="186197"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6690059" y="794531"/>
              <a:ext cx="258205"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3491880" y="522920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7" name="Ovaal 106"/>
            <p:cNvSpPr/>
            <p:nvPr/>
          </p:nvSpPr>
          <p:spPr>
            <a:xfrm>
              <a:off x="5076056" y="522920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8" name="Ovaal 107"/>
            <p:cNvSpPr/>
            <p:nvPr/>
          </p:nvSpPr>
          <p:spPr>
            <a:xfrm>
              <a:off x="6516216" y="5229200"/>
              <a:ext cx="288032" cy="288032"/>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23" name="Rechte verbindingslijn met pijl 22"/>
            <p:cNvCxnSpPr>
              <a:stCxn id="106" idx="7"/>
              <a:endCxn id="85" idx="4"/>
            </p:cNvCxnSpPr>
            <p:nvPr/>
          </p:nvCxnSpPr>
          <p:spPr>
            <a:xfrm flipV="1">
              <a:off x="3737731" y="5085184"/>
              <a:ext cx="258205"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321907" y="5085184"/>
              <a:ext cx="228378"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6762067" y="5085184"/>
              <a:ext cx="228378" cy="18619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6444208" y="692696"/>
              <a:ext cx="72008" cy="4680520"/>
            </a:xfrm>
            <a:prstGeom prst="curvedConnector3">
              <a:avLst>
                <a:gd name="adj1" fmla="val -317465"/>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3419872"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30" name="Ovaal 129"/>
            <p:cNvSpPr/>
            <p:nvPr/>
          </p:nvSpPr>
          <p:spPr>
            <a:xfrm>
              <a:off x="6516216" y="3861048"/>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0" name="Ovaal 159"/>
            <p:cNvSpPr/>
            <p:nvPr/>
          </p:nvSpPr>
          <p:spPr>
            <a:xfrm>
              <a:off x="6444208"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4" name="Ovaal 163"/>
            <p:cNvSpPr/>
            <p:nvPr/>
          </p:nvSpPr>
          <p:spPr>
            <a:xfrm>
              <a:off x="4932040" y="1844824"/>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6" name="Ovaal 165"/>
            <p:cNvSpPr/>
            <p:nvPr/>
          </p:nvSpPr>
          <p:spPr>
            <a:xfrm>
              <a:off x="5004048" y="3861048"/>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7" name="Ovaal 166"/>
            <p:cNvSpPr/>
            <p:nvPr/>
          </p:nvSpPr>
          <p:spPr>
            <a:xfrm>
              <a:off x="3491880" y="3861048"/>
              <a:ext cx="288032" cy="2880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cxnSp>
          <p:nvCxnSpPr>
            <p:cNvPr id="40" name="Rechte verbindingslijn met pijl 39"/>
            <p:cNvCxnSpPr>
              <a:stCxn id="127" idx="4"/>
              <a:endCxn id="132" idx="0"/>
            </p:cNvCxnSpPr>
            <p:nvPr/>
          </p:nvCxnSpPr>
          <p:spPr>
            <a:xfrm>
              <a:off x="3563888" y="2132856"/>
              <a:ext cx="86922"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Rechte verbindingslijn met pijl 41"/>
            <p:cNvCxnSpPr>
              <a:stCxn id="164" idx="4"/>
              <a:endCxn id="141" idx="0"/>
            </p:cNvCxnSpPr>
            <p:nvPr/>
          </p:nvCxnSpPr>
          <p:spPr>
            <a:xfrm>
              <a:off x="5076056" y="2132856"/>
              <a:ext cx="86922"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Rechte verbindingslijn met pijl 43"/>
            <p:cNvCxnSpPr>
              <a:stCxn id="160" idx="4"/>
              <a:endCxn id="150" idx="0"/>
            </p:cNvCxnSpPr>
            <p:nvPr/>
          </p:nvCxnSpPr>
          <p:spPr>
            <a:xfrm>
              <a:off x="6588224" y="2132856"/>
              <a:ext cx="72008" cy="1922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3635896" y="3717032"/>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148064" y="3717032"/>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Rechte verbindingslijn met pijl 51"/>
            <p:cNvCxnSpPr>
              <a:stCxn id="130" idx="0"/>
              <a:endCxn id="153" idx="4"/>
            </p:cNvCxnSpPr>
            <p:nvPr/>
          </p:nvCxnSpPr>
          <p:spPr>
            <a:xfrm flipV="1">
              <a:off x="6660232" y="3717032"/>
              <a:ext cx="7200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8" name="Tekstvak 177"/>
            <p:cNvSpPr txBox="1"/>
            <p:nvPr/>
          </p:nvSpPr>
          <p:spPr>
            <a:xfrm>
              <a:off x="2307056" y="3851228"/>
              <a:ext cx="146514" cy="195858"/>
            </a:xfrm>
            <a:prstGeom prst="rect">
              <a:avLst/>
            </a:prstGeom>
            <a:noFill/>
          </p:spPr>
          <p:txBody>
            <a:bodyPr wrap="none" rtlCol="0">
              <a:spAutoFit/>
            </a:bodyPr>
            <a:lstStyle/>
            <a:p>
              <a:r>
                <a:rPr lang="en-US" sz="800" dirty="0" smtClean="0"/>
                <a:t>1</a:t>
              </a:r>
              <a:endParaRPr lang="nl-NL" sz="800" dirty="0"/>
            </a:p>
          </p:txBody>
        </p:sp>
        <p:sp>
          <p:nvSpPr>
            <p:cNvPr id="180" name="Tekstvak 179"/>
            <p:cNvSpPr txBox="1"/>
            <p:nvPr/>
          </p:nvSpPr>
          <p:spPr>
            <a:xfrm>
              <a:off x="2267112" y="2032815"/>
              <a:ext cx="146514" cy="195858"/>
            </a:xfrm>
            <a:prstGeom prst="rect">
              <a:avLst/>
            </a:prstGeom>
            <a:noFill/>
          </p:spPr>
          <p:txBody>
            <a:bodyPr wrap="none" rtlCol="0">
              <a:spAutoFit/>
            </a:bodyPr>
            <a:lstStyle/>
            <a:p>
              <a:r>
                <a:rPr lang="en-US" sz="800" dirty="0" smtClean="0"/>
                <a:t>1</a:t>
              </a:r>
              <a:endParaRPr lang="nl-NL" sz="800" dirty="0"/>
            </a:p>
          </p:txBody>
        </p:sp>
        <p:cxnSp>
          <p:nvCxnSpPr>
            <p:cNvPr id="3" name="Rechte verbindingslijn met pijl 2"/>
            <p:cNvCxnSpPr>
              <a:stCxn id="4" idx="3"/>
              <a:endCxn id="132" idx="1"/>
            </p:cNvCxnSpPr>
            <p:nvPr/>
          </p:nvCxnSpPr>
          <p:spPr>
            <a:xfrm>
              <a:off x="2699792" y="1772816"/>
              <a:ext cx="849183"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a:stCxn id="4" idx="3"/>
              <a:endCxn id="135" idx="0"/>
            </p:cNvCxnSpPr>
            <p:nvPr/>
          </p:nvCxnSpPr>
          <p:spPr>
            <a:xfrm>
              <a:off x="2699792" y="1772816"/>
              <a:ext cx="1008112"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2699792" y="2613182"/>
              <a:ext cx="951018" cy="167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109" idx="3"/>
              <a:endCxn id="135" idx="3"/>
            </p:cNvCxnSpPr>
            <p:nvPr/>
          </p:nvCxnSpPr>
          <p:spPr>
            <a:xfrm flipV="1">
              <a:off x="2699792" y="3674851"/>
              <a:ext cx="906277"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34" idx="3"/>
              <a:endCxn id="141" idx="4"/>
            </p:cNvCxnSpPr>
            <p:nvPr/>
          </p:nvCxnSpPr>
          <p:spPr>
            <a:xfrm flipV="1">
              <a:off x="4154866" y="2613182"/>
              <a:ext cx="1008112" cy="167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34" idx="3"/>
              <a:endCxn id="144" idx="3"/>
            </p:cNvCxnSpPr>
            <p:nvPr/>
          </p:nvCxnSpPr>
          <p:spPr>
            <a:xfrm flipV="1">
              <a:off x="4154866" y="3674851"/>
              <a:ext cx="963371"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143" idx="3"/>
              <a:endCxn id="153" idx="3"/>
            </p:cNvCxnSpPr>
            <p:nvPr/>
          </p:nvCxnSpPr>
          <p:spPr>
            <a:xfrm flipV="1">
              <a:off x="5667034" y="3674851"/>
              <a:ext cx="963371"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131" idx="3"/>
              <a:endCxn id="141" idx="1"/>
            </p:cNvCxnSpPr>
            <p:nvPr/>
          </p:nvCxnSpPr>
          <p:spPr>
            <a:xfrm>
              <a:off x="4154866" y="1772816"/>
              <a:ext cx="906277"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140" idx="3"/>
              <a:endCxn id="150" idx="1"/>
            </p:cNvCxnSpPr>
            <p:nvPr/>
          </p:nvCxnSpPr>
          <p:spPr>
            <a:xfrm>
              <a:off x="5667034" y="1772816"/>
              <a:ext cx="891363" cy="59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4154866" y="1772816"/>
              <a:ext cx="106520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5667034" y="1772816"/>
              <a:ext cx="106520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5667034" y="2613182"/>
              <a:ext cx="993198" cy="167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2898925" y="1727230"/>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58" name="Tekstvak 157"/>
            <p:cNvSpPr txBox="1"/>
            <p:nvPr/>
          </p:nvSpPr>
          <p:spPr>
            <a:xfrm>
              <a:off x="4380365" y="1700808"/>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a:t>2</a:t>
              </a:r>
              <a:endParaRPr lang="nl-NL" sz="800" baseline="-25000" dirty="0"/>
            </a:p>
          </p:txBody>
        </p:sp>
        <p:sp>
          <p:nvSpPr>
            <p:cNvPr id="159" name="Tekstvak 158"/>
            <p:cNvSpPr txBox="1"/>
            <p:nvPr/>
          </p:nvSpPr>
          <p:spPr>
            <a:xfrm>
              <a:off x="5877113" y="1700808"/>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1" name="Tekstvak 160"/>
            <p:cNvSpPr txBox="1"/>
            <p:nvPr/>
          </p:nvSpPr>
          <p:spPr>
            <a:xfrm>
              <a:off x="5940152" y="4062131"/>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2" name="Tekstvak 161"/>
            <p:cNvSpPr txBox="1"/>
            <p:nvPr/>
          </p:nvSpPr>
          <p:spPr>
            <a:xfrm>
              <a:off x="4393492" y="4062131"/>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2</a:t>
              </a:r>
              <a:endParaRPr lang="nl-NL" sz="800" baseline="-25000" dirty="0"/>
            </a:p>
          </p:txBody>
        </p:sp>
        <p:sp>
          <p:nvSpPr>
            <p:cNvPr id="163" name="Tekstvak 162"/>
            <p:cNvSpPr txBox="1"/>
            <p:nvPr/>
          </p:nvSpPr>
          <p:spPr>
            <a:xfrm>
              <a:off x="2915816" y="4062131"/>
              <a:ext cx="176374" cy="195858"/>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65" name="Tekstvak 164"/>
            <p:cNvSpPr txBox="1"/>
            <p:nvPr/>
          </p:nvSpPr>
          <p:spPr>
            <a:xfrm>
              <a:off x="2774793" y="3734822"/>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69" name="Tekstvak 168"/>
            <p:cNvSpPr txBox="1"/>
            <p:nvPr/>
          </p:nvSpPr>
          <p:spPr>
            <a:xfrm>
              <a:off x="2699792" y="2060848"/>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71" name="Tekstvak 170"/>
            <p:cNvSpPr txBox="1"/>
            <p:nvPr/>
          </p:nvSpPr>
          <p:spPr>
            <a:xfrm>
              <a:off x="4211960" y="2132856"/>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73" name="Tekstvak 172"/>
            <p:cNvSpPr txBox="1"/>
            <p:nvPr/>
          </p:nvSpPr>
          <p:spPr>
            <a:xfrm>
              <a:off x="5724128" y="2132856"/>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5" name="Tekstvak 174"/>
            <p:cNvSpPr txBox="1"/>
            <p:nvPr/>
          </p:nvSpPr>
          <p:spPr>
            <a:xfrm>
              <a:off x="5774921" y="3654843"/>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7" name="Tekstvak 176"/>
            <p:cNvSpPr txBox="1"/>
            <p:nvPr/>
          </p:nvSpPr>
          <p:spPr>
            <a:xfrm>
              <a:off x="4250266" y="3720305"/>
              <a:ext cx="171398" cy="195858"/>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81" name="Tekstvak 180"/>
            <p:cNvSpPr txBox="1"/>
            <p:nvPr/>
          </p:nvSpPr>
          <p:spPr>
            <a:xfrm>
              <a:off x="2414659" y="4520364"/>
              <a:ext cx="146514" cy="195858"/>
            </a:xfrm>
            <a:prstGeom prst="rect">
              <a:avLst/>
            </a:prstGeom>
            <a:noFill/>
          </p:spPr>
          <p:txBody>
            <a:bodyPr wrap="none" rtlCol="0">
              <a:spAutoFit/>
            </a:bodyPr>
            <a:lstStyle/>
            <a:p>
              <a:r>
                <a:rPr lang="en-US" sz="800" dirty="0" smtClean="0"/>
                <a:t>1</a:t>
              </a:r>
              <a:endParaRPr lang="nl-NL" sz="800" dirty="0"/>
            </a:p>
          </p:txBody>
        </p:sp>
        <p:sp>
          <p:nvSpPr>
            <p:cNvPr id="182" name="Tekstvak 181"/>
            <p:cNvSpPr txBox="1"/>
            <p:nvPr/>
          </p:nvSpPr>
          <p:spPr>
            <a:xfrm>
              <a:off x="2414659" y="1329268"/>
              <a:ext cx="146514" cy="195858"/>
            </a:xfrm>
            <a:prstGeom prst="rect">
              <a:avLst/>
            </a:prstGeom>
            <a:noFill/>
          </p:spPr>
          <p:txBody>
            <a:bodyPr wrap="none" rtlCol="0">
              <a:spAutoFit/>
            </a:bodyPr>
            <a:lstStyle/>
            <a:p>
              <a:r>
                <a:rPr lang="en-US" sz="800" dirty="0" smtClean="0"/>
                <a:t>1</a:t>
              </a:r>
              <a:endParaRPr lang="nl-NL" sz="800" dirty="0"/>
            </a:p>
          </p:txBody>
        </p:sp>
      </p:grpSp>
    </p:spTree>
    <p:extLst>
      <p:ext uri="{BB962C8B-B14F-4D97-AF65-F5344CB8AC3E}">
        <p14:creationId xmlns:p14="http://schemas.microsoft.com/office/powerpoint/2010/main" val="3379697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66361"/>
            <a:ext cx="8229600" cy="1143000"/>
          </a:xfrm>
        </p:spPr>
        <p:txBody>
          <a:bodyPr>
            <a:normAutofit fontScale="90000"/>
          </a:bodyPr>
          <a:lstStyle/>
          <a:p>
            <a:r>
              <a:rPr lang="en-US" dirty="0" smtClean="0"/>
              <a:t>N required given plausible values </a:t>
            </a:r>
            <a:r>
              <a:rPr lang="en-US" dirty="0" smtClean="0">
                <a:solidFill>
                  <a:srgbClr val="FF0000"/>
                </a:solidFill>
              </a:rPr>
              <a:t>AE</a:t>
            </a:r>
            <a:r>
              <a:rPr lang="en-US" dirty="0" smtClean="0"/>
              <a:t/>
            </a:r>
            <a:br>
              <a:rPr lang="en-US" dirty="0" smtClean="0"/>
            </a:br>
            <a:r>
              <a:rPr lang="en-US" dirty="0">
                <a:latin typeface="Symbol" pitchFamily="18" charset="2"/>
              </a:rPr>
              <a:t>a</a:t>
            </a:r>
            <a:r>
              <a:rPr lang="en-US" baseline="-25000" dirty="0"/>
              <a:t>1</a:t>
            </a:r>
            <a:r>
              <a:rPr lang="en-US" dirty="0"/>
              <a:t>, </a:t>
            </a:r>
            <a:r>
              <a:rPr lang="en-US" dirty="0">
                <a:latin typeface="Symbol" pitchFamily="18" charset="2"/>
              </a:rPr>
              <a:t>a</a:t>
            </a:r>
            <a:r>
              <a:rPr lang="en-US" baseline="-25000" dirty="0"/>
              <a:t>2</a:t>
            </a:r>
            <a:r>
              <a:rPr lang="en-US" dirty="0"/>
              <a:t>=</a:t>
            </a:r>
            <a:r>
              <a:rPr lang="en-US" dirty="0">
                <a:latin typeface="Symbol" pitchFamily="18" charset="2"/>
              </a:rPr>
              <a:t>a</a:t>
            </a:r>
            <a:r>
              <a:rPr lang="en-US" baseline="-25000" dirty="0"/>
              <a:t>3</a:t>
            </a:r>
            <a:r>
              <a:rPr lang="en-US" dirty="0">
                <a:sym typeface="Wingdings" pitchFamily="2" charset="2"/>
              </a:rPr>
              <a:t> &amp; </a:t>
            </a:r>
            <a:r>
              <a:rPr lang="en-US" dirty="0">
                <a:latin typeface="Symbol" pitchFamily="18" charset="2"/>
              </a:rPr>
              <a:t>b</a:t>
            </a:r>
            <a:r>
              <a:rPr lang="en-US" baseline="-25000" dirty="0"/>
              <a:t>1</a:t>
            </a:r>
            <a:r>
              <a:rPr lang="en-US" dirty="0"/>
              <a:t>, </a:t>
            </a:r>
            <a:r>
              <a:rPr lang="en-US" dirty="0">
                <a:latin typeface="Symbol" pitchFamily="18" charset="2"/>
              </a:rPr>
              <a:t>b</a:t>
            </a:r>
            <a:r>
              <a:rPr lang="en-US" baseline="-25000" dirty="0"/>
              <a:t>2</a:t>
            </a:r>
            <a:r>
              <a:rPr lang="en-US" dirty="0"/>
              <a:t>=</a:t>
            </a:r>
            <a:r>
              <a:rPr lang="en-US" dirty="0">
                <a:latin typeface="Symbol" pitchFamily="18" charset="2"/>
              </a:rPr>
              <a:t>b</a:t>
            </a:r>
            <a:r>
              <a:rPr lang="en-US" baseline="-25000" dirty="0"/>
              <a:t>3</a:t>
            </a:r>
            <a:endParaRPr lang="en-US" dirty="0"/>
          </a:p>
        </p:txBody>
      </p:sp>
      <p:sp>
        <p:nvSpPr>
          <p:cNvPr id="3" name="Tijdelijke aanduiding voor inhoud 2"/>
          <p:cNvSpPr>
            <a:spLocks noGrp="1"/>
          </p:cNvSpPr>
          <p:nvPr>
            <p:ph idx="1"/>
          </p:nvPr>
        </p:nvSpPr>
        <p:spPr>
          <a:xfrm>
            <a:off x="1835696" y="2132856"/>
            <a:ext cx="6491064" cy="3149701"/>
          </a:xfrm>
        </p:spPr>
        <p:txBody>
          <a:bodyPr>
            <a:normAutofit/>
          </a:bodyPr>
          <a:lstStyle/>
          <a:p>
            <a:pPr marL="0" indent="0">
              <a:buNone/>
            </a:pPr>
            <a:r>
              <a:rPr lang="en-US" dirty="0" smtClean="0"/>
              <a:t> </a:t>
            </a:r>
            <a:r>
              <a:rPr lang="en-US" dirty="0" err="1" smtClean="0">
                <a:latin typeface="Symbol" pitchFamily="18" charset="2"/>
              </a:rPr>
              <a:t>a</a:t>
            </a:r>
            <a:r>
              <a:rPr lang="en-US" baseline="-25000" dirty="0" err="1" smtClean="0"/>
              <a:t>k</a:t>
            </a:r>
            <a:r>
              <a:rPr lang="en-US" dirty="0" smtClean="0"/>
              <a:t>	</a:t>
            </a:r>
            <a:r>
              <a:rPr lang="en-US" dirty="0" err="1" smtClean="0">
                <a:latin typeface="Symbol" pitchFamily="18" charset="2"/>
              </a:rPr>
              <a:t>b</a:t>
            </a:r>
            <a:r>
              <a:rPr lang="en-US" baseline="-25000" dirty="0" err="1" smtClean="0"/>
              <a:t>k</a:t>
            </a:r>
            <a:r>
              <a:rPr lang="en-US" dirty="0" smtClean="0"/>
              <a:t>	 </a:t>
            </a:r>
            <a:r>
              <a:rPr lang="en-US" baseline="-25000" dirty="0" smtClean="0"/>
              <a:t>	</a:t>
            </a:r>
            <a:r>
              <a:rPr lang="en-US" dirty="0"/>
              <a:t>~N (power=.80)</a:t>
            </a:r>
          </a:p>
          <a:p>
            <a:pPr marL="0" indent="0">
              <a:buNone/>
            </a:pPr>
            <a:r>
              <a:rPr lang="en-US" dirty="0" smtClean="0"/>
              <a:t>.</a:t>
            </a:r>
            <a:r>
              <a:rPr lang="en-US" dirty="0"/>
              <a:t>10 	.10		</a:t>
            </a:r>
            <a:r>
              <a:rPr lang="en-US" dirty="0" smtClean="0"/>
              <a:t>620</a:t>
            </a:r>
            <a:endParaRPr lang="en-US" dirty="0"/>
          </a:p>
          <a:p>
            <a:pPr marL="0" indent="0">
              <a:buNone/>
            </a:pPr>
            <a:r>
              <a:rPr lang="en-US" dirty="0"/>
              <a:t>.10	.15		</a:t>
            </a:r>
            <a:r>
              <a:rPr lang="en-US" dirty="0" smtClean="0"/>
              <a:t>260</a:t>
            </a:r>
            <a:endParaRPr lang="en-US" dirty="0"/>
          </a:p>
          <a:p>
            <a:pPr marL="0" indent="0">
              <a:buNone/>
            </a:pPr>
            <a:r>
              <a:rPr lang="en-US" dirty="0"/>
              <a:t>.15	.10		</a:t>
            </a:r>
            <a:r>
              <a:rPr lang="en-US" dirty="0" smtClean="0"/>
              <a:t>580</a:t>
            </a:r>
            <a:endParaRPr lang="en-US" dirty="0"/>
          </a:p>
          <a:p>
            <a:pPr marL="0" indent="0">
              <a:buNone/>
            </a:pPr>
            <a:r>
              <a:rPr lang="en-US" dirty="0"/>
              <a:t>.15 	.15		</a:t>
            </a:r>
            <a:r>
              <a:rPr lang="en-US" dirty="0" smtClean="0"/>
              <a:t>240</a:t>
            </a:r>
            <a:endParaRPr lang="en-US" dirty="0"/>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49</a:t>
            </a:fld>
            <a:endParaRPr lang="nl-NL"/>
          </a:p>
        </p:txBody>
      </p:sp>
      <p:sp>
        <p:nvSpPr>
          <p:cNvPr id="5" name="Rechthoek 4"/>
          <p:cNvSpPr/>
          <p:nvPr/>
        </p:nvSpPr>
        <p:spPr>
          <a:xfrm>
            <a:off x="323528" y="6228020"/>
            <a:ext cx="8424936" cy="461665"/>
          </a:xfrm>
          <a:prstGeom prst="rect">
            <a:avLst/>
          </a:prstGeom>
        </p:spPr>
        <p:txBody>
          <a:bodyPr wrap="square">
            <a:spAutoFit/>
          </a:bodyPr>
          <a:lstStyle/>
          <a:p>
            <a:r>
              <a:rPr lang="en-US" sz="2400" dirty="0" smtClean="0">
                <a:sym typeface="Wingdings" pitchFamily="2" charset="2"/>
              </a:rPr>
              <a:t>Hypothesis:  	</a:t>
            </a:r>
            <a:r>
              <a:rPr lang="en-US" sz="2400" dirty="0" smtClean="0">
                <a:latin typeface="Symbol" pitchFamily="18" charset="2"/>
              </a:rPr>
              <a:t>a</a:t>
            </a:r>
            <a:r>
              <a:rPr lang="en-US" sz="2400" baseline="-25000" dirty="0" smtClean="0"/>
              <a:t>1</a:t>
            </a:r>
            <a:r>
              <a:rPr lang="en-US" sz="2400" dirty="0" smtClean="0"/>
              <a:t>=</a:t>
            </a:r>
            <a:r>
              <a:rPr lang="en-US" sz="2400" dirty="0" smtClean="0">
                <a:latin typeface="Symbol" pitchFamily="18" charset="2"/>
              </a:rPr>
              <a:t>a</a:t>
            </a:r>
            <a:r>
              <a:rPr lang="en-US" sz="2400" baseline="-25000" dirty="0" smtClean="0"/>
              <a:t>2</a:t>
            </a:r>
            <a:r>
              <a:rPr lang="en-US" sz="2400" dirty="0" smtClean="0"/>
              <a:t>=</a:t>
            </a:r>
            <a:r>
              <a:rPr lang="en-US" sz="2400" dirty="0" smtClean="0">
                <a:latin typeface="Symbol" pitchFamily="18" charset="2"/>
              </a:rPr>
              <a:t>a</a:t>
            </a:r>
            <a:r>
              <a:rPr lang="en-US" sz="2400" baseline="-25000" dirty="0" smtClean="0"/>
              <a:t>3</a:t>
            </a:r>
            <a:r>
              <a:rPr lang="en-US" sz="2400" dirty="0" smtClean="0">
                <a:sym typeface="Wingdings" pitchFamily="2" charset="2"/>
              </a:rPr>
              <a:t>=0 &amp; </a:t>
            </a:r>
            <a:r>
              <a:rPr lang="en-US" sz="2400" dirty="0" smtClean="0">
                <a:latin typeface="Symbol" pitchFamily="18" charset="2"/>
              </a:rPr>
              <a:t>b</a:t>
            </a:r>
            <a:r>
              <a:rPr lang="en-US" sz="2400" baseline="-25000" dirty="0" smtClean="0"/>
              <a:t>1</a:t>
            </a:r>
            <a:r>
              <a:rPr lang="en-US" sz="2400" dirty="0" smtClean="0"/>
              <a:t>= </a:t>
            </a:r>
            <a:r>
              <a:rPr lang="en-US" sz="2400" dirty="0" smtClean="0">
                <a:latin typeface="Symbol" pitchFamily="18" charset="2"/>
              </a:rPr>
              <a:t>b</a:t>
            </a:r>
            <a:r>
              <a:rPr lang="en-US" sz="2400" baseline="-25000" dirty="0" smtClean="0"/>
              <a:t>2</a:t>
            </a:r>
            <a:r>
              <a:rPr lang="en-US" sz="2400" dirty="0" smtClean="0"/>
              <a:t>=</a:t>
            </a:r>
            <a:r>
              <a:rPr lang="en-US" sz="2400" dirty="0" smtClean="0">
                <a:latin typeface="Symbol" pitchFamily="18" charset="2"/>
              </a:rPr>
              <a:t>b</a:t>
            </a:r>
            <a:r>
              <a:rPr lang="en-US" sz="2400" baseline="-25000" dirty="0" smtClean="0"/>
              <a:t>3</a:t>
            </a:r>
            <a:r>
              <a:rPr lang="en-US" sz="2400" dirty="0">
                <a:sym typeface="Wingdings" pitchFamily="2" charset="2"/>
              </a:rPr>
              <a:t> =</a:t>
            </a:r>
            <a:r>
              <a:rPr lang="en-US" sz="2400" dirty="0" smtClean="0">
                <a:sym typeface="Wingdings" pitchFamily="2" charset="2"/>
              </a:rPr>
              <a:t>0 	(4df) </a:t>
            </a:r>
            <a:endParaRPr lang="en-US" sz="2400" dirty="0">
              <a:sym typeface="Wingdings" pitchFamily="2" charset="2"/>
            </a:endParaRPr>
          </a:p>
        </p:txBody>
      </p:sp>
      <p:sp>
        <p:nvSpPr>
          <p:cNvPr id="6" name="TextBox 5"/>
          <p:cNvSpPr txBox="1"/>
          <p:nvPr/>
        </p:nvSpPr>
        <p:spPr>
          <a:xfrm>
            <a:off x="539552" y="5282557"/>
            <a:ext cx="1907895" cy="646331"/>
          </a:xfrm>
          <a:prstGeom prst="rect">
            <a:avLst/>
          </a:prstGeom>
          <a:noFill/>
        </p:spPr>
        <p:txBody>
          <a:bodyPr wrap="none" rtlCol="0">
            <a:spAutoFit/>
          </a:bodyPr>
          <a:lstStyle/>
          <a:p>
            <a:r>
              <a:rPr lang="nl-NL" sz="3600" smtClean="0"/>
              <a:t>Good......</a:t>
            </a:r>
            <a:endParaRPr lang="nl-NL" sz="3600" dirty="0"/>
          </a:p>
        </p:txBody>
      </p:sp>
    </p:spTree>
    <p:extLst>
      <p:ext uri="{BB962C8B-B14F-4D97-AF65-F5344CB8AC3E}">
        <p14:creationId xmlns:p14="http://schemas.microsoft.com/office/powerpoint/2010/main" val="198473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5</a:t>
            </a:fld>
            <a:endParaRPr lang="nl-NL"/>
          </a:p>
        </p:txBody>
      </p:sp>
      <p:sp>
        <p:nvSpPr>
          <p:cNvPr id="4" name="TextBox 3"/>
          <p:cNvSpPr txBox="1"/>
          <p:nvPr/>
        </p:nvSpPr>
        <p:spPr>
          <a:xfrm>
            <a:off x="377461" y="277211"/>
            <a:ext cx="8125814" cy="954107"/>
          </a:xfrm>
          <a:prstGeom prst="rect">
            <a:avLst/>
          </a:prstGeom>
          <a:noFill/>
        </p:spPr>
        <p:txBody>
          <a:bodyPr wrap="none" rtlCol="0">
            <a:spAutoFit/>
          </a:bodyPr>
          <a:lstStyle/>
          <a:p>
            <a:r>
              <a:rPr lang="nl-NL" sz="2800" smtClean="0"/>
              <a:t>Growth curve modeling ? If you’re interested in growth</a:t>
            </a:r>
          </a:p>
          <a:p>
            <a:r>
              <a:rPr lang="nl-NL" sz="2800" smtClean="0"/>
              <a:t>trajectories. Linear or non-linear:</a:t>
            </a:r>
            <a:endParaRPr lang="nl-NL" sz="2800"/>
          </a:p>
        </p:txBody>
      </p:sp>
      <p:sp>
        <p:nvSpPr>
          <p:cNvPr id="5" name="TextBox 4"/>
          <p:cNvSpPr txBox="1"/>
          <p:nvPr/>
        </p:nvSpPr>
        <p:spPr>
          <a:xfrm>
            <a:off x="420660" y="2904956"/>
            <a:ext cx="8443011" cy="1815882"/>
          </a:xfrm>
          <a:prstGeom prst="rect">
            <a:avLst/>
          </a:prstGeom>
          <a:noFill/>
        </p:spPr>
        <p:txBody>
          <a:bodyPr wrap="square" rtlCol="0">
            <a:spAutoFit/>
          </a:bodyPr>
          <a:lstStyle/>
          <a:p>
            <a:r>
              <a:rPr lang="nl-NL" sz="2800" smtClean="0"/>
              <a:t>Autoregressive modeling ?  If you’re mainly interested in stability.</a:t>
            </a:r>
          </a:p>
          <a:p>
            <a:endParaRPr lang="nl-NL" sz="2800"/>
          </a:p>
          <a:p>
            <a:endParaRPr lang="nl-NL" sz="2800" smtClean="0"/>
          </a:p>
        </p:txBody>
      </p:sp>
      <p:pic>
        <p:nvPicPr>
          <p:cNvPr id="9" name="Picture 3"/>
          <p:cNvPicPr>
            <a:picLocks noChangeAspect="1" noChangeArrowheads="1"/>
          </p:cNvPicPr>
          <p:nvPr/>
        </p:nvPicPr>
        <p:blipFill>
          <a:blip r:embed="rId3" cstate="print"/>
          <a:srcRect/>
          <a:stretch>
            <a:fillRect/>
          </a:stretch>
        </p:blipFill>
        <p:spPr bwMode="auto">
          <a:xfrm>
            <a:off x="4971549" y="4035942"/>
            <a:ext cx="3715251" cy="1445424"/>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420660" y="4035942"/>
            <a:ext cx="4248472" cy="1369792"/>
          </a:xfrm>
          <a:prstGeom prst="rect">
            <a:avLst/>
          </a:prstGeom>
          <a:noFill/>
          <a:ln w="9525">
            <a:noFill/>
            <a:miter lim="800000"/>
            <a:headEnd/>
            <a:tailEnd/>
          </a:ln>
        </p:spPr>
      </p:pic>
      <p:pic>
        <p:nvPicPr>
          <p:cNvPr id="12" name="Picture 11"/>
          <p:cNvPicPr>
            <a:picLocks noChangeAspect="1"/>
          </p:cNvPicPr>
          <p:nvPr/>
        </p:nvPicPr>
        <p:blipFill>
          <a:blip r:embed="rId5"/>
          <a:stretch>
            <a:fillRect/>
          </a:stretch>
        </p:blipFill>
        <p:spPr>
          <a:xfrm>
            <a:off x="412398" y="1231318"/>
            <a:ext cx="8462627" cy="1477602"/>
          </a:xfrm>
          <a:prstGeom prst="rect">
            <a:avLst/>
          </a:prstGeom>
        </p:spPr>
      </p:pic>
      <p:sp>
        <p:nvSpPr>
          <p:cNvPr id="13" name="TextBox 12"/>
          <p:cNvSpPr txBox="1"/>
          <p:nvPr/>
        </p:nvSpPr>
        <p:spPr>
          <a:xfrm>
            <a:off x="377460" y="5819378"/>
            <a:ext cx="8587027" cy="523220"/>
          </a:xfrm>
          <a:prstGeom prst="rect">
            <a:avLst/>
          </a:prstGeom>
          <a:noFill/>
        </p:spPr>
        <p:txBody>
          <a:bodyPr wrap="square" rtlCol="0">
            <a:spAutoFit/>
          </a:bodyPr>
          <a:lstStyle/>
          <a:p>
            <a:r>
              <a:rPr lang="nl-NL" sz="2800" smtClean="0"/>
              <a:t>Can be combined (as demonstrated by Nathan Gillespie)</a:t>
            </a:r>
            <a:endParaRPr lang="nl-NL" sz="2800"/>
          </a:p>
        </p:txBody>
      </p:sp>
    </p:spTree>
    <p:extLst>
      <p:ext uri="{BB962C8B-B14F-4D97-AF65-F5344CB8AC3E}">
        <p14:creationId xmlns:p14="http://schemas.microsoft.com/office/powerpoint/2010/main" val="1917084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True AE+</a:t>
            </a:r>
            <a:r>
              <a:rPr lang="en-US" smtClean="0">
                <a:latin typeface="Symbol" pitchFamily="18" charset="2"/>
              </a:rPr>
              <a:t>a</a:t>
            </a:r>
            <a:r>
              <a:rPr lang="en-US" baseline="-25000" smtClean="0"/>
              <a:t>k</a:t>
            </a:r>
            <a:r>
              <a:rPr lang="en-US"/>
              <a:t> </a:t>
            </a:r>
            <a:r>
              <a:rPr lang="en-US" smtClean="0"/>
              <a:t>&amp; </a:t>
            </a:r>
            <a:r>
              <a:rPr lang="en-US" smtClean="0">
                <a:latin typeface="Symbol" pitchFamily="18" charset="2"/>
              </a:rPr>
              <a:t>b</a:t>
            </a:r>
            <a:r>
              <a:rPr lang="en-US" baseline="-25000" smtClean="0"/>
              <a:t>k</a:t>
            </a:r>
            <a:r>
              <a:rPr lang="en-US" smtClean="0"/>
              <a:t> (Nmz=Ndz=1000)</a:t>
            </a:r>
            <a:endParaRPr lang="en-US"/>
          </a:p>
        </p:txBody>
      </p:sp>
      <p:sp>
        <p:nvSpPr>
          <p:cNvPr id="3" name="Tijdelijke aanduiding voor inhoud 2"/>
          <p:cNvSpPr>
            <a:spLocks noGrp="1"/>
          </p:cNvSpPr>
          <p:nvPr>
            <p:ph idx="1"/>
          </p:nvPr>
        </p:nvSpPr>
        <p:spPr>
          <a:xfrm>
            <a:off x="2075874" y="1394509"/>
            <a:ext cx="4992252" cy="4525963"/>
          </a:xfrm>
        </p:spPr>
        <p:txBody>
          <a:bodyPr>
            <a:normAutofit/>
          </a:bodyPr>
          <a:lstStyle/>
          <a:p>
            <a:pPr marL="0" indent="0">
              <a:buNone/>
            </a:pPr>
            <a:r>
              <a:rPr lang="en-US" dirty="0" err="1" smtClean="0">
                <a:latin typeface="Symbol" pitchFamily="18" charset="2"/>
              </a:rPr>
              <a:t>a</a:t>
            </a:r>
            <a:r>
              <a:rPr lang="en-US" baseline="-25000" dirty="0" err="1" smtClean="0"/>
              <a:t>k</a:t>
            </a:r>
            <a:r>
              <a:rPr lang="en-US" dirty="0"/>
              <a:t>	</a:t>
            </a:r>
            <a:r>
              <a:rPr lang="en-US" dirty="0" err="1" smtClean="0"/>
              <a:t>b</a:t>
            </a:r>
            <a:r>
              <a:rPr lang="en-US" baseline="-25000" dirty="0" err="1" smtClean="0"/>
              <a:t>k</a:t>
            </a:r>
            <a:r>
              <a:rPr lang="en-US" dirty="0"/>
              <a:t>	</a:t>
            </a:r>
            <a:r>
              <a:rPr lang="en-US" dirty="0" smtClean="0"/>
              <a:t>ACE simplex</a:t>
            </a:r>
            <a:endParaRPr lang="en-US" dirty="0"/>
          </a:p>
          <a:p>
            <a:pPr marL="0" indent="0">
              <a:buNone/>
            </a:pPr>
            <a:r>
              <a:rPr lang="en-US" dirty="0"/>
              <a:t>		</a:t>
            </a:r>
            <a:r>
              <a:rPr lang="en-US" dirty="0" err="1" smtClean="0"/>
              <a:t>df</a:t>
            </a:r>
            <a:r>
              <a:rPr lang="en-US" dirty="0" smtClean="0"/>
              <a:t>=61</a:t>
            </a:r>
            <a:endParaRPr lang="en-US" dirty="0"/>
          </a:p>
          <a:p>
            <a:pPr marL="0" indent="0">
              <a:buNone/>
            </a:pPr>
            <a:r>
              <a:rPr lang="en-US" dirty="0"/>
              <a:t>					</a:t>
            </a:r>
          </a:p>
          <a:p>
            <a:pPr marL="0" indent="0">
              <a:buNone/>
            </a:pPr>
            <a:r>
              <a:rPr lang="en-US" b="1" dirty="0"/>
              <a:t>.10 	.10 </a:t>
            </a:r>
            <a:r>
              <a:rPr lang="en-US" b="1" dirty="0" smtClean="0"/>
              <a:t>	5.44  </a:t>
            </a:r>
            <a:endParaRPr lang="en-US" b="1" dirty="0"/>
          </a:p>
          <a:p>
            <a:pPr marL="0" indent="0">
              <a:buNone/>
            </a:pPr>
            <a:r>
              <a:rPr lang="en-US" b="1" dirty="0"/>
              <a:t>.10	.15 </a:t>
            </a:r>
            <a:r>
              <a:rPr lang="en-US" b="1" dirty="0" smtClean="0"/>
              <a:t>	11.22</a:t>
            </a:r>
            <a:endParaRPr lang="en-US" b="1" dirty="0"/>
          </a:p>
          <a:p>
            <a:pPr marL="0" indent="0">
              <a:buNone/>
            </a:pPr>
            <a:r>
              <a:rPr lang="en-US" b="1" dirty="0"/>
              <a:t>.15	.10 </a:t>
            </a:r>
            <a:r>
              <a:rPr lang="en-US" b="1" dirty="0" smtClean="0"/>
              <a:t>	5.62  	</a:t>
            </a:r>
            <a:endParaRPr lang="en-US" b="1" dirty="0"/>
          </a:p>
          <a:p>
            <a:pPr marL="0" indent="0">
              <a:buNone/>
            </a:pPr>
            <a:r>
              <a:rPr lang="en-US" b="1" dirty="0"/>
              <a:t>.</a:t>
            </a:r>
            <a:r>
              <a:rPr lang="en-US" b="1" dirty="0" smtClean="0"/>
              <a:t>10</a:t>
            </a:r>
            <a:r>
              <a:rPr lang="en-US" b="1" dirty="0"/>
              <a:t>	.</a:t>
            </a:r>
            <a:r>
              <a:rPr lang="en-US" b="1" dirty="0" smtClean="0"/>
              <a:t>15 	11.54</a:t>
            </a:r>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50</a:t>
            </a:fld>
            <a:endParaRPr lang="nl-NL"/>
          </a:p>
        </p:txBody>
      </p:sp>
      <p:sp>
        <p:nvSpPr>
          <p:cNvPr id="5" name="TextBox 4"/>
          <p:cNvSpPr txBox="1"/>
          <p:nvPr/>
        </p:nvSpPr>
        <p:spPr>
          <a:xfrm>
            <a:off x="971600" y="5954137"/>
            <a:ext cx="5785558" cy="584775"/>
          </a:xfrm>
          <a:prstGeom prst="rect">
            <a:avLst/>
          </a:prstGeom>
          <a:noFill/>
        </p:spPr>
        <p:txBody>
          <a:bodyPr wrap="none" rtlCol="0">
            <a:spAutoFit/>
          </a:bodyPr>
          <a:lstStyle/>
          <a:p>
            <a:r>
              <a:rPr lang="nl-NL" sz="3200" dirty="0" smtClean="0"/>
              <a:t>(approximate model equivalence)</a:t>
            </a:r>
            <a:endParaRPr lang="nl-NL" sz="3200" dirty="0"/>
          </a:p>
        </p:txBody>
      </p:sp>
    </p:spTree>
    <p:extLst>
      <p:ext uri="{BB962C8B-B14F-4D97-AF65-F5344CB8AC3E}">
        <p14:creationId xmlns:p14="http://schemas.microsoft.com/office/powerpoint/2010/main" val="2324651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47771" y="1688285"/>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y*11</a:t>
            </a:r>
            <a:endParaRPr lang="nl-NL" sz="800" dirty="0"/>
          </a:p>
        </p:txBody>
      </p:sp>
      <p:sp>
        <p:nvSpPr>
          <p:cNvPr id="13" name="Ovaal 12"/>
          <p:cNvSpPr/>
          <p:nvPr/>
        </p:nvSpPr>
        <p:spPr>
          <a:xfrm>
            <a:off x="683568" y="251583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E11</a:t>
            </a:r>
            <a:endParaRPr lang="nl-NL" sz="800" dirty="0"/>
          </a:p>
        </p:txBody>
      </p:sp>
      <p:cxnSp>
        <p:nvCxnSpPr>
          <p:cNvPr id="16" name="Rechte verbindingslijn met pijl 15"/>
          <p:cNvCxnSpPr>
            <a:stCxn id="13" idx="7"/>
            <a:endCxn id="4" idx="2"/>
          </p:cNvCxnSpPr>
          <p:nvPr/>
        </p:nvCxnSpPr>
        <p:spPr>
          <a:xfrm flipV="1">
            <a:off x="1068831" y="2030584"/>
            <a:ext cx="404622" cy="53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9" name="Rechthoek 108"/>
          <p:cNvSpPr/>
          <p:nvPr/>
        </p:nvSpPr>
        <p:spPr>
          <a:xfrm>
            <a:off x="1247771" y="4683400"/>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*21</a:t>
            </a:r>
            <a:endParaRPr lang="nl-NL" sz="800" dirty="0"/>
          </a:p>
        </p:txBody>
      </p:sp>
      <p:sp>
        <p:nvSpPr>
          <p:cNvPr id="110" name="Ovaal 109"/>
          <p:cNvSpPr/>
          <p:nvPr/>
        </p:nvSpPr>
        <p:spPr>
          <a:xfrm>
            <a:off x="683568" y="3827653"/>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E21</a:t>
            </a:r>
            <a:endParaRPr lang="nl-NL" sz="800" dirty="0"/>
          </a:p>
        </p:txBody>
      </p:sp>
      <p:cxnSp>
        <p:nvCxnSpPr>
          <p:cNvPr id="112" name="Rechte verbindingslijn met pijl 111"/>
          <p:cNvCxnSpPr>
            <a:stCxn id="110" idx="5"/>
            <a:endCxn id="109" idx="0"/>
          </p:cNvCxnSpPr>
          <p:nvPr/>
        </p:nvCxnSpPr>
        <p:spPr>
          <a:xfrm>
            <a:off x="1068831" y="4119824"/>
            <a:ext cx="404622" cy="5635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527956" y="1688285"/>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y*12</a:t>
            </a:r>
            <a:endParaRPr lang="nl-NL" sz="800" dirty="0"/>
          </a:p>
        </p:txBody>
      </p:sp>
      <p:sp>
        <p:nvSpPr>
          <p:cNvPr id="132" name="Ovaal 131"/>
          <p:cNvSpPr/>
          <p:nvPr/>
        </p:nvSpPr>
        <p:spPr>
          <a:xfrm>
            <a:off x="2963753" y="251583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E12</a:t>
            </a:r>
            <a:endParaRPr lang="nl-NL" sz="800" dirty="0"/>
          </a:p>
        </p:txBody>
      </p:sp>
      <p:cxnSp>
        <p:nvCxnSpPr>
          <p:cNvPr id="133" name="Rechte verbindingslijn met pijl 132"/>
          <p:cNvCxnSpPr>
            <a:stCxn id="132" idx="7"/>
            <a:endCxn id="131" idx="2"/>
          </p:cNvCxnSpPr>
          <p:nvPr/>
        </p:nvCxnSpPr>
        <p:spPr>
          <a:xfrm flipV="1">
            <a:off x="3349015" y="2030584"/>
            <a:ext cx="404622" cy="53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527956" y="4683400"/>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*22</a:t>
            </a:r>
            <a:endParaRPr lang="nl-NL" sz="800" dirty="0"/>
          </a:p>
        </p:txBody>
      </p:sp>
      <p:sp>
        <p:nvSpPr>
          <p:cNvPr id="135" name="Ovaal 134"/>
          <p:cNvSpPr/>
          <p:nvPr/>
        </p:nvSpPr>
        <p:spPr>
          <a:xfrm>
            <a:off x="3053222" y="3827653"/>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E22</a:t>
            </a:r>
            <a:endParaRPr lang="nl-NL" sz="800" dirty="0"/>
          </a:p>
        </p:txBody>
      </p:sp>
      <p:cxnSp>
        <p:nvCxnSpPr>
          <p:cNvPr id="137" name="Rechte verbindingslijn met pijl 136"/>
          <p:cNvCxnSpPr>
            <a:stCxn id="135" idx="5"/>
            <a:endCxn id="134" idx="0"/>
          </p:cNvCxnSpPr>
          <p:nvPr/>
        </p:nvCxnSpPr>
        <p:spPr>
          <a:xfrm>
            <a:off x="3438485" y="4119824"/>
            <a:ext cx="315153" cy="5635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897611" y="1688285"/>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y*13</a:t>
            </a:r>
            <a:endParaRPr lang="nl-NL" sz="800" dirty="0"/>
          </a:p>
        </p:txBody>
      </p:sp>
      <p:sp>
        <p:nvSpPr>
          <p:cNvPr id="141" name="Ovaal 140"/>
          <p:cNvSpPr/>
          <p:nvPr/>
        </p:nvSpPr>
        <p:spPr>
          <a:xfrm>
            <a:off x="5333407" y="251583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E13</a:t>
            </a:r>
            <a:endParaRPr lang="nl-NL" sz="800" dirty="0"/>
          </a:p>
        </p:txBody>
      </p:sp>
      <p:cxnSp>
        <p:nvCxnSpPr>
          <p:cNvPr id="142" name="Rechte verbindingslijn met pijl 141"/>
          <p:cNvCxnSpPr>
            <a:stCxn id="141" idx="7"/>
            <a:endCxn id="140" idx="2"/>
          </p:cNvCxnSpPr>
          <p:nvPr/>
        </p:nvCxnSpPr>
        <p:spPr>
          <a:xfrm flipV="1">
            <a:off x="5718670" y="2030584"/>
            <a:ext cx="404622" cy="53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3" name="Rechthoek 142"/>
          <p:cNvSpPr/>
          <p:nvPr/>
        </p:nvSpPr>
        <p:spPr>
          <a:xfrm>
            <a:off x="5897611" y="4683400"/>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*23</a:t>
            </a:r>
            <a:endParaRPr lang="nl-NL" sz="800" dirty="0"/>
          </a:p>
        </p:txBody>
      </p:sp>
      <p:sp>
        <p:nvSpPr>
          <p:cNvPr id="144" name="Ovaal 143"/>
          <p:cNvSpPr/>
          <p:nvPr/>
        </p:nvSpPr>
        <p:spPr>
          <a:xfrm>
            <a:off x="5422877" y="3827653"/>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E23</a:t>
            </a:r>
            <a:endParaRPr lang="nl-NL" sz="800" dirty="0"/>
          </a:p>
        </p:txBody>
      </p:sp>
      <p:cxnSp>
        <p:nvCxnSpPr>
          <p:cNvPr id="146" name="Rechte verbindingslijn met pijl 145"/>
          <p:cNvCxnSpPr>
            <a:stCxn id="144" idx="5"/>
            <a:endCxn id="143" idx="0"/>
          </p:cNvCxnSpPr>
          <p:nvPr/>
        </p:nvCxnSpPr>
        <p:spPr>
          <a:xfrm>
            <a:off x="5808139" y="4119824"/>
            <a:ext cx="315153" cy="5635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8154424" y="1688285"/>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y*14</a:t>
            </a:r>
            <a:endParaRPr lang="nl-NL" sz="800" dirty="0"/>
          </a:p>
        </p:txBody>
      </p:sp>
      <p:sp>
        <p:nvSpPr>
          <p:cNvPr id="150" name="Ovaal 149"/>
          <p:cNvSpPr/>
          <p:nvPr/>
        </p:nvSpPr>
        <p:spPr>
          <a:xfrm>
            <a:off x="7679690" y="251583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E14</a:t>
            </a:r>
            <a:endParaRPr lang="nl-NL" sz="800" dirty="0"/>
          </a:p>
        </p:txBody>
      </p:sp>
      <p:cxnSp>
        <p:nvCxnSpPr>
          <p:cNvPr id="151" name="Rechte verbindingslijn met pijl 150"/>
          <p:cNvCxnSpPr>
            <a:stCxn id="150" idx="7"/>
            <a:endCxn id="149" idx="2"/>
          </p:cNvCxnSpPr>
          <p:nvPr/>
        </p:nvCxnSpPr>
        <p:spPr>
          <a:xfrm flipV="1">
            <a:off x="8064953" y="2030584"/>
            <a:ext cx="315153" cy="53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2" name="Rechthoek 151"/>
          <p:cNvSpPr/>
          <p:nvPr/>
        </p:nvSpPr>
        <p:spPr>
          <a:xfrm>
            <a:off x="8154424" y="4683400"/>
            <a:ext cx="451363" cy="342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y</a:t>
            </a:r>
            <a:r>
              <a:rPr lang="en-US" sz="800" dirty="0" smtClean="0"/>
              <a:t>*24</a:t>
            </a:r>
            <a:endParaRPr lang="nl-NL" sz="800" dirty="0"/>
          </a:p>
        </p:txBody>
      </p:sp>
      <p:sp>
        <p:nvSpPr>
          <p:cNvPr id="153" name="Ovaal 152"/>
          <p:cNvSpPr/>
          <p:nvPr/>
        </p:nvSpPr>
        <p:spPr>
          <a:xfrm>
            <a:off x="7792531" y="3827653"/>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E24</a:t>
            </a:r>
            <a:endParaRPr lang="nl-NL" sz="800" dirty="0"/>
          </a:p>
        </p:txBody>
      </p:sp>
      <p:cxnSp>
        <p:nvCxnSpPr>
          <p:cNvPr id="155" name="Rechte verbindingslijn met pijl 154"/>
          <p:cNvCxnSpPr>
            <a:stCxn id="153" idx="5"/>
            <a:endCxn id="152" idx="0"/>
          </p:cNvCxnSpPr>
          <p:nvPr/>
        </p:nvCxnSpPr>
        <p:spPr>
          <a:xfrm>
            <a:off x="8177794" y="4119824"/>
            <a:ext cx="202312" cy="563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Rechte verbindingslijn met pijl 188"/>
          <p:cNvCxnSpPr>
            <a:stCxn id="13" idx="6"/>
            <a:endCxn id="132" idx="2"/>
          </p:cNvCxnSpPr>
          <p:nvPr/>
        </p:nvCxnSpPr>
        <p:spPr>
          <a:xfrm>
            <a:off x="1134931" y="2686981"/>
            <a:ext cx="182882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1" name="Rechte verbindingslijn met pijl 190"/>
          <p:cNvCxnSpPr>
            <a:stCxn id="132" idx="6"/>
            <a:endCxn id="141" idx="2"/>
          </p:cNvCxnSpPr>
          <p:nvPr/>
        </p:nvCxnSpPr>
        <p:spPr>
          <a:xfrm>
            <a:off x="3415116" y="2686981"/>
            <a:ext cx="191829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3" name="Rechte verbindingslijn met pijl 192"/>
          <p:cNvCxnSpPr>
            <a:stCxn id="141" idx="6"/>
            <a:endCxn id="150" idx="2"/>
          </p:cNvCxnSpPr>
          <p:nvPr/>
        </p:nvCxnSpPr>
        <p:spPr>
          <a:xfrm>
            <a:off x="5784770" y="2686981"/>
            <a:ext cx="189492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1134931" y="3998802"/>
            <a:ext cx="191829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08" name="Rechte verbindingslijn met pijl 207"/>
          <p:cNvCxnSpPr>
            <a:stCxn id="135" idx="6"/>
            <a:endCxn id="144" idx="2"/>
          </p:cNvCxnSpPr>
          <p:nvPr/>
        </p:nvCxnSpPr>
        <p:spPr>
          <a:xfrm>
            <a:off x="3504585" y="3998802"/>
            <a:ext cx="191829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0" name="Rechte verbindingslijn met pijl 209"/>
          <p:cNvCxnSpPr>
            <a:stCxn id="144" idx="6"/>
            <a:endCxn id="153" idx="2"/>
          </p:cNvCxnSpPr>
          <p:nvPr/>
        </p:nvCxnSpPr>
        <p:spPr>
          <a:xfrm>
            <a:off x="5874240" y="3998802"/>
            <a:ext cx="191829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0" name="Ovaal 59"/>
          <p:cNvSpPr/>
          <p:nvPr/>
        </p:nvSpPr>
        <p:spPr>
          <a:xfrm>
            <a:off x="1247771" y="918112"/>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A11</a:t>
            </a:r>
            <a:endParaRPr lang="nl-NL" sz="800" dirty="0">
              <a:solidFill>
                <a:schemeClr val="bg1">
                  <a:lumMod val="75000"/>
                </a:schemeClr>
              </a:solidFill>
            </a:endParaRPr>
          </a:p>
        </p:txBody>
      </p:sp>
      <p:cxnSp>
        <p:nvCxnSpPr>
          <p:cNvPr id="5" name="Rechte verbindingslijn met pijl 4"/>
          <p:cNvCxnSpPr>
            <a:stCxn id="60" idx="4"/>
            <a:endCxn id="4" idx="0"/>
          </p:cNvCxnSpPr>
          <p:nvPr/>
        </p:nvCxnSpPr>
        <p:spPr>
          <a:xfrm>
            <a:off x="1473453" y="1260411"/>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504585" y="918112"/>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A12</a:t>
            </a:r>
            <a:endParaRPr lang="nl-NL" sz="800" dirty="0">
              <a:solidFill>
                <a:schemeClr val="bg1">
                  <a:lumMod val="75000"/>
                </a:schemeClr>
              </a:solidFill>
            </a:endParaRPr>
          </a:p>
        </p:txBody>
      </p:sp>
      <p:cxnSp>
        <p:nvCxnSpPr>
          <p:cNvPr id="64" name="Rechte verbindingslijn met pijl 63"/>
          <p:cNvCxnSpPr>
            <a:stCxn id="63" idx="4"/>
          </p:cNvCxnSpPr>
          <p:nvPr/>
        </p:nvCxnSpPr>
        <p:spPr>
          <a:xfrm>
            <a:off x="3730266" y="1260411"/>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874240" y="918112"/>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A13</a:t>
            </a:r>
            <a:endParaRPr lang="nl-NL" sz="800" dirty="0">
              <a:solidFill>
                <a:schemeClr val="bg1">
                  <a:lumMod val="75000"/>
                </a:schemeClr>
              </a:solidFill>
            </a:endParaRPr>
          </a:p>
        </p:txBody>
      </p:sp>
      <p:cxnSp>
        <p:nvCxnSpPr>
          <p:cNvPr id="66" name="Rechte verbindingslijn met pijl 65"/>
          <p:cNvCxnSpPr>
            <a:stCxn id="65" idx="4"/>
          </p:cNvCxnSpPr>
          <p:nvPr/>
        </p:nvCxnSpPr>
        <p:spPr>
          <a:xfrm>
            <a:off x="6099921" y="1260411"/>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8131053" y="918112"/>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A14</a:t>
            </a:r>
            <a:endParaRPr lang="nl-NL" sz="800" dirty="0">
              <a:solidFill>
                <a:schemeClr val="bg1">
                  <a:lumMod val="75000"/>
                </a:schemeClr>
              </a:solidFill>
            </a:endParaRPr>
          </a:p>
        </p:txBody>
      </p:sp>
      <p:cxnSp>
        <p:nvCxnSpPr>
          <p:cNvPr id="68" name="Rechte verbindingslijn met pijl 67"/>
          <p:cNvCxnSpPr>
            <a:stCxn id="67" idx="4"/>
          </p:cNvCxnSpPr>
          <p:nvPr/>
        </p:nvCxnSpPr>
        <p:spPr>
          <a:xfrm>
            <a:off x="8356735" y="1260411"/>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1699134" y="1089262"/>
            <a:ext cx="1805451"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3955948" y="1089262"/>
            <a:ext cx="1918292"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6325602" y="1089262"/>
            <a:ext cx="1805451"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1247771" y="5453573"/>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A21</a:t>
            </a:r>
            <a:endParaRPr lang="nl-NL" sz="800" dirty="0">
              <a:solidFill>
                <a:schemeClr val="bg1">
                  <a:lumMod val="75000"/>
                </a:schemeClr>
              </a:solidFill>
            </a:endParaRPr>
          </a:p>
        </p:txBody>
      </p:sp>
      <p:cxnSp>
        <p:nvCxnSpPr>
          <p:cNvPr id="80" name="Rechte verbindingslijn met pijl 79"/>
          <p:cNvCxnSpPr>
            <a:stCxn id="79" idx="0"/>
            <a:endCxn id="109" idx="2"/>
          </p:cNvCxnSpPr>
          <p:nvPr/>
        </p:nvCxnSpPr>
        <p:spPr>
          <a:xfrm flipV="1">
            <a:off x="1473453" y="5025699"/>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1699134" y="5624722"/>
            <a:ext cx="1805451"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504585" y="5453573"/>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A22</a:t>
            </a:r>
            <a:endParaRPr lang="nl-NL" sz="800" dirty="0">
              <a:solidFill>
                <a:schemeClr val="bg1">
                  <a:lumMod val="75000"/>
                </a:schemeClr>
              </a:solidFill>
            </a:endParaRPr>
          </a:p>
        </p:txBody>
      </p:sp>
      <p:cxnSp>
        <p:nvCxnSpPr>
          <p:cNvPr id="86" name="Rechte verbindingslijn met pijl 85"/>
          <p:cNvCxnSpPr>
            <a:stCxn id="85" idx="0"/>
          </p:cNvCxnSpPr>
          <p:nvPr/>
        </p:nvCxnSpPr>
        <p:spPr>
          <a:xfrm flipV="1">
            <a:off x="3730266" y="5025699"/>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3955948" y="5624722"/>
            <a:ext cx="1984392"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940340" y="5453573"/>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A23</a:t>
            </a:r>
            <a:endParaRPr lang="nl-NL" sz="800" dirty="0">
              <a:solidFill>
                <a:schemeClr val="bg1">
                  <a:lumMod val="75000"/>
                </a:schemeClr>
              </a:solidFill>
            </a:endParaRPr>
          </a:p>
        </p:txBody>
      </p:sp>
      <p:cxnSp>
        <p:nvCxnSpPr>
          <p:cNvPr id="89" name="Rechte verbindingslijn met pijl 88"/>
          <p:cNvCxnSpPr>
            <a:stCxn id="88" idx="0"/>
          </p:cNvCxnSpPr>
          <p:nvPr/>
        </p:nvCxnSpPr>
        <p:spPr>
          <a:xfrm flipV="1">
            <a:off x="6166021" y="5025699"/>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6391702" y="5624722"/>
            <a:ext cx="1805451"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8197153" y="5453573"/>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bg1">
                    <a:lumMod val="75000"/>
                  </a:schemeClr>
                </a:solidFill>
              </a:rPr>
              <a:t>A24</a:t>
            </a:r>
            <a:endParaRPr lang="nl-NL" sz="800" dirty="0">
              <a:solidFill>
                <a:schemeClr val="bg1">
                  <a:lumMod val="75000"/>
                </a:schemeClr>
              </a:solidFill>
            </a:endParaRPr>
          </a:p>
        </p:txBody>
      </p:sp>
      <p:cxnSp>
        <p:nvCxnSpPr>
          <p:cNvPr id="92" name="Rechte verbindingslijn met pijl 91"/>
          <p:cNvCxnSpPr>
            <a:stCxn id="91" idx="0"/>
          </p:cNvCxnSpPr>
          <p:nvPr/>
        </p:nvCxnSpPr>
        <p:spPr>
          <a:xfrm flipV="1">
            <a:off x="8422835" y="5025699"/>
            <a:ext cx="0" cy="42787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1247771" y="1089262"/>
            <a:ext cx="19902" cy="4535460"/>
          </a:xfrm>
          <a:prstGeom prst="curvedConnector3">
            <a:avLst>
              <a:gd name="adj1" fmla="val 4781819"/>
            </a:avLst>
          </a:prstGeom>
          <a:ln w="28575">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2940382" y="575813"/>
            <a:ext cx="112841" cy="5562357"/>
          </a:xfrm>
          <a:prstGeom prst="curvedConnector3">
            <a:avLst>
              <a:gd name="adj1" fmla="val 417465"/>
            </a:avLst>
          </a:prstGeom>
          <a:ln w="28575">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5422877" y="575813"/>
            <a:ext cx="19902" cy="5562357"/>
          </a:xfrm>
          <a:prstGeom prst="curvedConnector3">
            <a:avLst>
              <a:gd name="adj1" fmla="val 3254543"/>
            </a:avLst>
          </a:prstGeom>
          <a:ln w="28575">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3053222" y="404664"/>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smtClean="0">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0" name="Ovaal 99"/>
          <p:cNvSpPr/>
          <p:nvPr/>
        </p:nvSpPr>
        <p:spPr>
          <a:xfrm>
            <a:off x="5422877" y="404664"/>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1" name="Ovaal 100"/>
          <p:cNvSpPr/>
          <p:nvPr/>
        </p:nvSpPr>
        <p:spPr>
          <a:xfrm>
            <a:off x="7566850" y="404664"/>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8" name="Rechte verbindingslijn met pijl 7"/>
          <p:cNvCxnSpPr>
            <a:stCxn id="99" idx="5"/>
            <a:endCxn id="63" idx="0"/>
          </p:cNvCxnSpPr>
          <p:nvPr/>
        </p:nvCxnSpPr>
        <p:spPr>
          <a:xfrm>
            <a:off x="3438485" y="696835"/>
            <a:ext cx="291781"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808139" y="696835"/>
            <a:ext cx="291781"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7952112" y="696835"/>
            <a:ext cx="404622"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2940382" y="5967021"/>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7" name="Ovaal 106"/>
          <p:cNvSpPr/>
          <p:nvPr/>
        </p:nvSpPr>
        <p:spPr>
          <a:xfrm>
            <a:off x="5422877" y="5967021"/>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sp>
        <p:nvSpPr>
          <p:cNvPr id="108" name="Ovaal 107"/>
          <p:cNvSpPr/>
          <p:nvPr/>
        </p:nvSpPr>
        <p:spPr>
          <a:xfrm>
            <a:off x="7679690" y="5967021"/>
            <a:ext cx="451363" cy="342299"/>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solidFill>
                  <a:schemeClr val="bg1">
                    <a:lumMod val="75000"/>
                  </a:schemeClr>
                </a:solidFill>
                <a:latin typeface="Symbol" panose="05050102010706020507" pitchFamily="18" charset="2"/>
              </a:rPr>
              <a:t>z</a:t>
            </a:r>
            <a:r>
              <a:rPr lang="en-US" sz="800" dirty="0" err="1" smtClean="0">
                <a:solidFill>
                  <a:schemeClr val="bg1">
                    <a:lumMod val="75000"/>
                  </a:schemeClr>
                </a:solidFill>
              </a:rPr>
              <a:t>A</a:t>
            </a:r>
            <a:endParaRPr lang="nl-NL" sz="800" dirty="0">
              <a:solidFill>
                <a:schemeClr val="bg1">
                  <a:lumMod val="75000"/>
                </a:schemeClr>
              </a:solidFill>
            </a:endParaRPr>
          </a:p>
        </p:txBody>
      </p:sp>
      <p:cxnSp>
        <p:nvCxnSpPr>
          <p:cNvPr id="23" name="Rechte verbindingslijn met pijl 22"/>
          <p:cNvCxnSpPr>
            <a:stCxn id="106" idx="7"/>
            <a:endCxn id="85" idx="4"/>
          </p:cNvCxnSpPr>
          <p:nvPr/>
        </p:nvCxnSpPr>
        <p:spPr>
          <a:xfrm flipV="1">
            <a:off x="3325644" y="5795872"/>
            <a:ext cx="404622"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808139" y="5795872"/>
            <a:ext cx="357881"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8064953" y="5795872"/>
            <a:ext cx="357881" cy="221278"/>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7566850" y="575813"/>
            <a:ext cx="112841" cy="5562357"/>
          </a:xfrm>
          <a:prstGeom prst="curvedConnector3">
            <a:avLst>
              <a:gd name="adj1" fmla="val -317465"/>
            </a:avLst>
          </a:prstGeom>
          <a:ln w="28575">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2827541" y="1945009"/>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30" name="Ovaal 129"/>
          <p:cNvSpPr/>
          <p:nvPr/>
        </p:nvSpPr>
        <p:spPr>
          <a:xfrm>
            <a:off x="7679690" y="434110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0" name="Ovaal 159"/>
          <p:cNvSpPr/>
          <p:nvPr/>
        </p:nvSpPr>
        <p:spPr>
          <a:xfrm>
            <a:off x="7566850" y="1945009"/>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4" name="Ovaal 163"/>
          <p:cNvSpPr/>
          <p:nvPr/>
        </p:nvSpPr>
        <p:spPr>
          <a:xfrm>
            <a:off x="5197195" y="1945009"/>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6" name="Ovaal 165"/>
          <p:cNvSpPr/>
          <p:nvPr/>
        </p:nvSpPr>
        <p:spPr>
          <a:xfrm>
            <a:off x="5310036" y="434110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sp>
        <p:nvSpPr>
          <p:cNvPr id="167" name="Ovaal 166"/>
          <p:cNvSpPr/>
          <p:nvPr/>
        </p:nvSpPr>
        <p:spPr>
          <a:xfrm>
            <a:off x="2940382" y="4341101"/>
            <a:ext cx="451363" cy="3422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err="1">
                <a:latin typeface="Symbol" panose="05050102010706020507" pitchFamily="18" charset="2"/>
              </a:rPr>
              <a:t>z</a:t>
            </a:r>
            <a:r>
              <a:rPr lang="en-US" sz="800" dirty="0" err="1" smtClean="0"/>
              <a:t>E</a:t>
            </a:r>
            <a:endParaRPr lang="nl-NL" sz="800" dirty="0"/>
          </a:p>
        </p:txBody>
      </p:sp>
      <p:cxnSp>
        <p:nvCxnSpPr>
          <p:cNvPr id="40" name="Rechte verbindingslijn met pijl 39"/>
          <p:cNvCxnSpPr>
            <a:stCxn id="127" idx="4"/>
            <a:endCxn id="132" idx="0"/>
          </p:cNvCxnSpPr>
          <p:nvPr/>
        </p:nvCxnSpPr>
        <p:spPr>
          <a:xfrm>
            <a:off x="3053222" y="2287308"/>
            <a:ext cx="136212" cy="2285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Rechte verbindingslijn met pijl 41"/>
          <p:cNvCxnSpPr>
            <a:stCxn id="164" idx="4"/>
            <a:endCxn id="141" idx="0"/>
          </p:cNvCxnSpPr>
          <p:nvPr/>
        </p:nvCxnSpPr>
        <p:spPr>
          <a:xfrm>
            <a:off x="5422877" y="2287308"/>
            <a:ext cx="136212" cy="2285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Rechte verbindingslijn met pijl 43"/>
          <p:cNvCxnSpPr>
            <a:stCxn id="160" idx="4"/>
            <a:endCxn id="150" idx="0"/>
          </p:cNvCxnSpPr>
          <p:nvPr/>
        </p:nvCxnSpPr>
        <p:spPr>
          <a:xfrm>
            <a:off x="7792531" y="2287308"/>
            <a:ext cx="112841" cy="2285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3166063" y="4169952"/>
            <a:ext cx="112841" cy="17114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535717" y="4169952"/>
            <a:ext cx="112841" cy="17114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Rechte verbindingslijn met pijl 51"/>
          <p:cNvCxnSpPr>
            <a:stCxn id="130" idx="0"/>
            <a:endCxn id="153" idx="4"/>
          </p:cNvCxnSpPr>
          <p:nvPr/>
        </p:nvCxnSpPr>
        <p:spPr>
          <a:xfrm flipV="1">
            <a:off x="7905372" y="4169952"/>
            <a:ext cx="112841" cy="17114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8" name="Tekstvak 177"/>
          <p:cNvSpPr txBox="1"/>
          <p:nvPr/>
        </p:nvSpPr>
        <p:spPr>
          <a:xfrm>
            <a:off x="1083694" y="4329431"/>
            <a:ext cx="229596" cy="232759"/>
          </a:xfrm>
          <a:prstGeom prst="rect">
            <a:avLst/>
          </a:prstGeom>
          <a:noFill/>
        </p:spPr>
        <p:txBody>
          <a:bodyPr wrap="none" rtlCol="0">
            <a:spAutoFit/>
          </a:bodyPr>
          <a:lstStyle/>
          <a:p>
            <a:r>
              <a:rPr lang="en-US" sz="800" dirty="0" smtClean="0"/>
              <a:t>1</a:t>
            </a:r>
            <a:endParaRPr lang="nl-NL" sz="800" dirty="0"/>
          </a:p>
        </p:txBody>
      </p:sp>
      <p:sp>
        <p:nvSpPr>
          <p:cNvPr id="180" name="Tekstvak 179"/>
          <p:cNvSpPr txBox="1"/>
          <p:nvPr/>
        </p:nvSpPr>
        <p:spPr>
          <a:xfrm>
            <a:off x="1021100" y="2168419"/>
            <a:ext cx="229596" cy="232759"/>
          </a:xfrm>
          <a:prstGeom prst="rect">
            <a:avLst/>
          </a:prstGeom>
          <a:noFill/>
        </p:spPr>
        <p:txBody>
          <a:bodyPr wrap="none" rtlCol="0">
            <a:spAutoFit/>
          </a:bodyPr>
          <a:lstStyle/>
          <a:p>
            <a:r>
              <a:rPr lang="en-US" sz="800" dirty="0" smtClean="0"/>
              <a:t>1</a:t>
            </a:r>
            <a:endParaRPr lang="nl-NL" sz="800" dirty="0"/>
          </a:p>
        </p:txBody>
      </p:sp>
      <p:cxnSp>
        <p:nvCxnSpPr>
          <p:cNvPr id="3" name="Rechte verbindingslijn met pijl 2"/>
          <p:cNvCxnSpPr>
            <a:stCxn id="4" idx="3"/>
            <a:endCxn id="132" idx="1"/>
          </p:cNvCxnSpPr>
          <p:nvPr/>
        </p:nvCxnSpPr>
        <p:spPr>
          <a:xfrm>
            <a:off x="1699134" y="1859434"/>
            <a:ext cx="1330719" cy="706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a:stCxn id="4" idx="3"/>
            <a:endCxn id="135" idx="0"/>
          </p:cNvCxnSpPr>
          <p:nvPr/>
        </p:nvCxnSpPr>
        <p:spPr>
          <a:xfrm>
            <a:off x="1699134" y="1859434"/>
            <a:ext cx="1579770" cy="1968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1699134" y="2858130"/>
            <a:ext cx="1490300" cy="1996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109" idx="3"/>
            <a:endCxn id="135" idx="3"/>
          </p:cNvCxnSpPr>
          <p:nvPr/>
        </p:nvCxnSpPr>
        <p:spPr>
          <a:xfrm flipV="1">
            <a:off x="1699134" y="4119824"/>
            <a:ext cx="1420188" cy="734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34" idx="3"/>
            <a:endCxn id="141" idx="4"/>
          </p:cNvCxnSpPr>
          <p:nvPr/>
        </p:nvCxnSpPr>
        <p:spPr>
          <a:xfrm flipV="1">
            <a:off x="3979319" y="2858130"/>
            <a:ext cx="1579770" cy="1996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34" idx="3"/>
            <a:endCxn id="144" idx="3"/>
          </p:cNvCxnSpPr>
          <p:nvPr/>
        </p:nvCxnSpPr>
        <p:spPr>
          <a:xfrm flipV="1">
            <a:off x="3979319" y="4119824"/>
            <a:ext cx="1509658" cy="734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143" idx="3"/>
            <a:endCxn id="153" idx="3"/>
          </p:cNvCxnSpPr>
          <p:nvPr/>
        </p:nvCxnSpPr>
        <p:spPr>
          <a:xfrm flipV="1">
            <a:off x="6348973" y="4119824"/>
            <a:ext cx="1509658" cy="734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131" idx="3"/>
            <a:endCxn id="141" idx="1"/>
          </p:cNvCxnSpPr>
          <p:nvPr/>
        </p:nvCxnSpPr>
        <p:spPr>
          <a:xfrm>
            <a:off x="3979319" y="1859434"/>
            <a:ext cx="1420188" cy="706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140" idx="3"/>
            <a:endCxn id="150" idx="1"/>
          </p:cNvCxnSpPr>
          <p:nvPr/>
        </p:nvCxnSpPr>
        <p:spPr>
          <a:xfrm>
            <a:off x="6348973" y="1859434"/>
            <a:ext cx="1396817" cy="706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3979319" y="1859434"/>
            <a:ext cx="1669239" cy="1968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6348973" y="1859434"/>
            <a:ext cx="1669239" cy="1968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6348973" y="2858130"/>
            <a:ext cx="1556398" cy="1996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2011187" y="180526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58" name="Tekstvak 157"/>
          <p:cNvSpPr txBox="1"/>
          <p:nvPr/>
        </p:nvSpPr>
        <p:spPr>
          <a:xfrm>
            <a:off x="4332689" y="177386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a:t>2</a:t>
            </a:r>
            <a:endParaRPr lang="nl-NL" sz="800" baseline="-25000" dirty="0"/>
          </a:p>
        </p:txBody>
      </p:sp>
      <p:sp>
        <p:nvSpPr>
          <p:cNvPr id="159" name="Tekstvak 158"/>
          <p:cNvSpPr txBox="1"/>
          <p:nvPr/>
        </p:nvSpPr>
        <p:spPr>
          <a:xfrm>
            <a:off x="6678179" y="177386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1" name="Tekstvak 160"/>
          <p:cNvSpPr txBox="1"/>
          <p:nvPr/>
        </p:nvSpPr>
        <p:spPr>
          <a:xfrm>
            <a:off x="6776965" y="458007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a:t>3</a:t>
            </a:r>
            <a:endParaRPr lang="nl-NL" sz="800" baseline="-25000" dirty="0"/>
          </a:p>
        </p:txBody>
      </p:sp>
      <p:sp>
        <p:nvSpPr>
          <p:cNvPr id="162" name="Tekstvak 161"/>
          <p:cNvSpPr txBox="1"/>
          <p:nvPr/>
        </p:nvSpPr>
        <p:spPr>
          <a:xfrm>
            <a:off x="4353260" y="458007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smtClean="0"/>
              <a:t>2</a:t>
            </a:r>
            <a:endParaRPr lang="nl-NL" sz="800" baseline="-25000" dirty="0"/>
          </a:p>
        </p:txBody>
      </p:sp>
      <p:sp>
        <p:nvSpPr>
          <p:cNvPr id="163" name="Tekstvak 162"/>
          <p:cNvSpPr txBox="1"/>
          <p:nvPr/>
        </p:nvSpPr>
        <p:spPr>
          <a:xfrm>
            <a:off x="2037656" y="4580070"/>
            <a:ext cx="276388" cy="232759"/>
          </a:xfrm>
          <a:prstGeom prst="rect">
            <a:avLst/>
          </a:prstGeom>
          <a:noFill/>
        </p:spPr>
        <p:txBody>
          <a:bodyPr wrap="none" rtlCol="0">
            <a:spAutoFit/>
          </a:bodyPr>
          <a:lstStyle/>
          <a:p>
            <a:r>
              <a:rPr lang="en-US" sz="800" dirty="0" smtClean="0">
                <a:latin typeface="Symbol" pitchFamily="18" charset="2"/>
              </a:rPr>
              <a:t>a</a:t>
            </a:r>
            <a:r>
              <a:rPr lang="en-US" sz="800" baseline="-25000" dirty="0" smtClean="0"/>
              <a:t>1</a:t>
            </a:r>
            <a:endParaRPr lang="nl-NL" sz="800" baseline="-25000" dirty="0"/>
          </a:p>
        </p:txBody>
      </p:sp>
      <p:sp>
        <p:nvSpPr>
          <p:cNvPr id="165" name="Tekstvak 164"/>
          <p:cNvSpPr txBox="1"/>
          <p:nvPr/>
        </p:nvSpPr>
        <p:spPr>
          <a:xfrm>
            <a:off x="1816665" y="4191094"/>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69" name="Tekstvak 168"/>
          <p:cNvSpPr txBox="1"/>
          <p:nvPr/>
        </p:nvSpPr>
        <p:spPr>
          <a:xfrm>
            <a:off x="1699134" y="2201733"/>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a:t>1</a:t>
            </a:r>
            <a:endParaRPr lang="nl-NL" sz="800" baseline="-25000" dirty="0"/>
          </a:p>
        </p:txBody>
      </p:sp>
      <p:sp>
        <p:nvSpPr>
          <p:cNvPr id="171" name="Tekstvak 170"/>
          <p:cNvSpPr txBox="1"/>
          <p:nvPr/>
        </p:nvSpPr>
        <p:spPr>
          <a:xfrm>
            <a:off x="4068789" y="2287308"/>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73" name="Tekstvak 172"/>
          <p:cNvSpPr txBox="1"/>
          <p:nvPr/>
        </p:nvSpPr>
        <p:spPr>
          <a:xfrm>
            <a:off x="6438443" y="2287308"/>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5" name="Tekstvak 174"/>
          <p:cNvSpPr txBox="1"/>
          <p:nvPr/>
        </p:nvSpPr>
        <p:spPr>
          <a:xfrm>
            <a:off x="6518038" y="4096046"/>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smtClean="0"/>
              <a:t>3</a:t>
            </a:r>
            <a:endParaRPr lang="nl-NL" sz="800" baseline="-25000" dirty="0"/>
          </a:p>
        </p:txBody>
      </p:sp>
      <p:sp>
        <p:nvSpPr>
          <p:cNvPr id="177" name="Tekstvak 176"/>
          <p:cNvSpPr txBox="1"/>
          <p:nvPr/>
        </p:nvSpPr>
        <p:spPr>
          <a:xfrm>
            <a:off x="4128816" y="4173842"/>
            <a:ext cx="268591" cy="232759"/>
          </a:xfrm>
          <a:prstGeom prst="rect">
            <a:avLst/>
          </a:prstGeom>
          <a:noFill/>
        </p:spPr>
        <p:txBody>
          <a:bodyPr wrap="none" rtlCol="0">
            <a:spAutoFit/>
          </a:bodyPr>
          <a:lstStyle/>
          <a:p>
            <a:r>
              <a:rPr lang="en-US" sz="800" dirty="0" smtClean="0">
                <a:latin typeface="Symbol" pitchFamily="18" charset="2"/>
              </a:rPr>
              <a:t>b</a:t>
            </a:r>
            <a:r>
              <a:rPr lang="en-US" sz="800" baseline="-25000" dirty="0" smtClean="0"/>
              <a:t>2</a:t>
            </a:r>
            <a:endParaRPr lang="nl-NL" sz="800" baseline="-25000" dirty="0"/>
          </a:p>
        </p:txBody>
      </p:sp>
      <p:sp>
        <p:nvSpPr>
          <p:cNvPr id="181" name="Tekstvak 180"/>
          <p:cNvSpPr txBox="1"/>
          <p:nvPr/>
        </p:nvSpPr>
        <p:spPr>
          <a:xfrm>
            <a:off x="1252314" y="5124636"/>
            <a:ext cx="229596" cy="232759"/>
          </a:xfrm>
          <a:prstGeom prst="rect">
            <a:avLst/>
          </a:prstGeom>
          <a:noFill/>
        </p:spPr>
        <p:txBody>
          <a:bodyPr wrap="none" rtlCol="0">
            <a:spAutoFit/>
          </a:bodyPr>
          <a:lstStyle/>
          <a:p>
            <a:r>
              <a:rPr lang="en-US" sz="800" dirty="0" smtClean="0"/>
              <a:t>1</a:t>
            </a:r>
            <a:endParaRPr lang="nl-NL" sz="800" dirty="0"/>
          </a:p>
        </p:txBody>
      </p:sp>
      <p:sp>
        <p:nvSpPr>
          <p:cNvPr id="182" name="Tekstvak 181"/>
          <p:cNvSpPr txBox="1"/>
          <p:nvPr/>
        </p:nvSpPr>
        <p:spPr>
          <a:xfrm>
            <a:off x="1252314" y="1332319"/>
            <a:ext cx="229596" cy="232759"/>
          </a:xfrm>
          <a:prstGeom prst="rect">
            <a:avLst/>
          </a:prstGeom>
          <a:noFill/>
        </p:spPr>
        <p:txBody>
          <a:bodyPr wrap="none" rtlCol="0">
            <a:spAutoFit/>
          </a:bodyPr>
          <a:lstStyle/>
          <a:p>
            <a:r>
              <a:rPr lang="en-US" sz="800" dirty="0" smtClean="0"/>
              <a:t>1</a:t>
            </a:r>
            <a:endParaRPr lang="nl-NL" sz="800" dirty="0"/>
          </a:p>
        </p:txBody>
      </p:sp>
      <p:sp>
        <p:nvSpPr>
          <p:cNvPr id="2" name="TextBox 1"/>
          <p:cNvSpPr txBox="1"/>
          <p:nvPr/>
        </p:nvSpPr>
        <p:spPr>
          <a:xfrm>
            <a:off x="323528" y="6453336"/>
            <a:ext cx="1926105" cy="369332"/>
          </a:xfrm>
          <a:prstGeom prst="rect">
            <a:avLst/>
          </a:prstGeom>
          <a:noFill/>
        </p:spPr>
        <p:txBody>
          <a:bodyPr wrap="none" rtlCol="0">
            <a:spAutoFit/>
          </a:bodyPr>
          <a:lstStyle/>
          <a:p>
            <a:r>
              <a:rPr lang="nl-NL" smtClean="0"/>
              <a:t>Q: GE-cov ...EEcov </a:t>
            </a:r>
            <a:endParaRPr lang="nl-NL"/>
          </a:p>
        </p:txBody>
      </p:sp>
    </p:spTree>
    <p:extLst>
      <p:ext uri="{BB962C8B-B14F-4D97-AF65-F5344CB8AC3E}">
        <p14:creationId xmlns:p14="http://schemas.microsoft.com/office/powerpoint/2010/main" val="2824600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Anxious depression</a:t>
            </a:r>
            <a:endParaRPr lang="en-US"/>
          </a:p>
        </p:txBody>
      </p:sp>
      <p:sp>
        <p:nvSpPr>
          <p:cNvPr id="3" name="Tijdelijke aanduiding voor inhoud 2"/>
          <p:cNvSpPr>
            <a:spLocks noGrp="1"/>
          </p:cNvSpPr>
          <p:nvPr>
            <p:ph idx="1"/>
          </p:nvPr>
        </p:nvSpPr>
        <p:spPr/>
        <p:txBody>
          <a:bodyPr>
            <a:normAutofit/>
          </a:bodyPr>
          <a:lstStyle/>
          <a:p>
            <a:r>
              <a:rPr lang="en-US" smtClean="0"/>
              <a:t>Twins aged 3,7,10,12 Netherlands </a:t>
            </a:r>
            <a:r>
              <a:rPr lang="en-US"/>
              <a:t>Twin Register (</a:t>
            </a:r>
            <a:r>
              <a:rPr lang="en-US" smtClean="0"/>
              <a:t>NTR), </a:t>
            </a:r>
            <a:r>
              <a:rPr lang="en-US"/>
              <a:t>which includes the Young NTR (YNTR; van Beijsterveldt, Groen-Blokhuis, Hottenga, et al., 2013) </a:t>
            </a:r>
            <a:r>
              <a:rPr lang="en-US" smtClean="0"/>
              <a:t> </a:t>
            </a:r>
          </a:p>
          <a:p>
            <a:r>
              <a:rPr lang="en-US" smtClean="0"/>
              <a:t>ASEBA CBCL instruments (Achenbach), maternal ratings</a:t>
            </a:r>
          </a:p>
          <a:p>
            <a:r>
              <a:rPr lang="en-US" smtClean="0"/>
              <a:t>Observed 89%, 54%, 45%, 37% </a:t>
            </a:r>
            <a:r>
              <a:rPr lang="en-US"/>
              <a:t>(NMZ=3480)</a:t>
            </a:r>
            <a:endParaRPr lang="en-US" smtClean="0"/>
          </a:p>
          <a:p>
            <a:r>
              <a:rPr lang="en-US" smtClean="0"/>
              <a:t>Observed 89%, 50%, 39%, 32% </a:t>
            </a:r>
            <a:r>
              <a:rPr lang="en-US"/>
              <a:t>(NDZ=3145)</a:t>
            </a:r>
            <a:endParaRPr lang="en-US" smtClean="0"/>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52</a:t>
            </a:fld>
            <a:endParaRPr lang="nl-NL"/>
          </a:p>
        </p:txBody>
      </p:sp>
    </p:spTree>
    <p:extLst>
      <p:ext uri="{BB962C8B-B14F-4D97-AF65-F5344CB8AC3E}">
        <p14:creationId xmlns:p14="http://schemas.microsoft.com/office/powerpoint/2010/main" val="1396132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Phenotypic correlations</a:t>
            </a:r>
            <a:endParaRPr lang="en-US"/>
          </a:p>
        </p:txBody>
      </p:sp>
      <p:sp>
        <p:nvSpPr>
          <p:cNvPr id="3" name="Tijdelijke aanduiding voor inhoud 2"/>
          <p:cNvSpPr>
            <a:spLocks noGrp="1"/>
          </p:cNvSpPr>
          <p:nvPr>
            <p:ph idx="1"/>
          </p:nvPr>
        </p:nvSpPr>
        <p:spPr>
          <a:xfrm>
            <a:off x="179512" y="1844824"/>
            <a:ext cx="9073008" cy="3816424"/>
          </a:xfrm>
        </p:spPr>
        <p:txBody>
          <a:bodyPr>
            <a:normAutofit fontScale="62500" lnSpcReduction="20000"/>
          </a:bodyPr>
          <a:lstStyle/>
          <a:p>
            <a:pPr marL="0" indent="0">
              <a:buNone/>
            </a:pPr>
            <a:r>
              <a:rPr lang="en-US" sz="6400" smtClean="0"/>
              <a:t>FIML phenotypic twin correlations</a:t>
            </a:r>
          </a:p>
          <a:p>
            <a:pPr marL="0" indent="0">
              <a:buNone/>
            </a:pPr>
            <a:endParaRPr lang="en-US" sz="6400" smtClean="0"/>
          </a:p>
          <a:p>
            <a:pPr marL="0" indent="0">
              <a:buNone/>
            </a:pPr>
            <a:r>
              <a:rPr lang="en-US" sz="6400" smtClean="0"/>
              <a:t>MZ: .71 (3), </a:t>
            </a:r>
            <a:r>
              <a:rPr lang="en-US" sz="6400"/>
              <a:t>.</a:t>
            </a:r>
            <a:r>
              <a:rPr lang="en-US" sz="6400" smtClean="0"/>
              <a:t>58 (7), </a:t>
            </a:r>
            <a:r>
              <a:rPr lang="en-US" sz="6400"/>
              <a:t>.</a:t>
            </a:r>
            <a:r>
              <a:rPr lang="en-US" sz="6400" smtClean="0"/>
              <a:t>58 (10), </a:t>
            </a:r>
            <a:r>
              <a:rPr lang="en-US" sz="6400"/>
              <a:t>and .</a:t>
            </a:r>
            <a:r>
              <a:rPr lang="en-US" sz="6400" smtClean="0"/>
              <a:t>63 (12). </a:t>
            </a:r>
          </a:p>
          <a:p>
            <a:pPr marL="0" indent="0">
              <a:buNone/>
            </a:pPr>
            <a:r>
              <a:rPr lang="en-US" sz="6400" smtClean="0"/>
              <a:t>DZ: .31 (3), </a:t>
            </a:r>
            <a:r>
              <a:rPr lang="en-US" sz="6400"/>
              <a:t>.</a:t>
            </a:r>
            <a:r>
              <a:rPr lang="en-US" sz="6400" smtClean="0"/>
              <a:t>36 (7), </a:t>
            </a:r>
            <a:r>
              <a:rPr lang="en-US" sz="6400"/>
              <a:t>.</a:t>
            </a:r>
            <a:r>
              <a:rPr lang="en-US" sz="6400" smtClean="0"/>
              <a:t>35 (10), </a:t>
            </a:r>
            <a:r>
              <a:rPr lang="en-US" sz="6400"/>
              <a:t>and .</a:t>
            </a:r>
            <a:r>
              <a:rPr lang="en-US" sz="6400" smtClean="0"/>
              <a:t>40 (12).</a:t>
            </a:r>
          </a:p>
          <a:p>
            <a:pPr marL="0" indent="0">
              <a:buNone/>
            </a:pPr>
            <a:r>
              <a:rPr lang="en-US" smtClean="0"/>
              <a:t> </a:t>
            </a:r>
          </a:p>
          <a:p>
            <a:pPr marL="0" indent="0">
              <a:buNone/>
            </a:pPr>
            <a:r>
              <a:rPr lang="en-US" sz="5800" smtClean="0"/>
              <a:t>From 7y onwards looks like ACE model</a:t>
            </a:r>
            <a:endParaRPr lang="en-US" sz="5800"/>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53</a:t>
            </a:fld>
            <a:endParaRPr lang="nl-NL"/>
          </a:p>
        </p:txBody>
      </p:sp>
    </p:spTree>
    <p:extLst>
      <p:ext uri="{BB962C8B-B14F-4D97-AF65-F5344CB8AC3E}">
        <p14:creationId xmlns:p14="http://schemas.microsoft.com/office/powerpoint/2010/main" val="249119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179512" y="559221"/>
            <a:ext cx="9073008" cy="5102027"/>
          </a:xfrm>
        </p:spPr>
        <p:txBody>
          <a:bodyPr>
            <a:noAutofit/>
          </a:bodyPr>
          <a:lstStyle/>
          <a:p>
            <a:pPr marL="0" indent="0">
              <a:buNone/>
            </a:pPr>
            <a:r>
              <a:rPr lang="en-US" sz="3000" b="1" smtClean="0"/>
              <a:t>Model 		logl</a:t>
            </a:r>
            <a:r>
              <a:rPr lang="en-US" sz="3000" b="1"/>
              <a:t>		npar	</a:t>
            </a:r>
            <a:r>
              <a:rPr lang="en-US" sz="3000" b="1" smtClean="0"/>
              <a:t>AIC</a:t>
            </a:r>
            <a:r>
              <a:rPr lang="en-US" sz="3000" b="1"/>
              <a:t>	</a:t>
            </a:r>
            <a:r>
              <a:rPr lang="en-US" sz="3000" b="1" smtClean="0"/>
              <a:t>	BIC</a:t>
            </a:r>
          </a:p>
          <a:p>
            <a:pPr marL="0" indent="0">
              <a:buNone/>
            </a:pPr>
            <a:endParaRPr lang="en-US" sz="3000"/>
          </a:p>
          <a:p>
            <a:pPr marL="0" indent="0">
              <a:buNone/>
            </a:pPr>
            <a:r>
              <a:rPr lang="en-US" sz="3000">
                <a:solidFill>
                  <a:srgbClr val="0070C0"/>
                </a:solidFill>
              </a:rPr>
              <a:t>1 </a:t>
            </a:r>
            <a:r>
              <a:rPr lang="en-US" sz="3000" smtClean="0">
                <a:solidFill>
                  <a:srgbClr val="0070C0"/>
                </a:solidFill>
              </a:rPr>
              <a:t>ACE</a:t>
            </a:r>
            <a:r>
              <a:rPr lang="en-US" sz="3000">
                <a:solidFill>
                  <a:srgbClr val="0070C0"/>
                </a:solidFill>
              </a:rPr>
              <a:t>	</a:t>
            </a:r>
            <a:r>
              <a:rPr lang="en-US" sz="3000" smtClean="0">
                <a:solidFill>
                  <a:srgbClr val="0070C0"/>
                </a:solidFill>
              </a:rPr>
              <a:t>		-</a:t>
            </a:r>
            <a:r>
              <a:rPr lang="en-US" sz="3000">
                <a:solidFill>
                  <a:srgbClr val="0070C0"/>
                </a:solidFill>
              </a:rPr>
              <a:t>69528.5	</a:t>
            </a:r>
            <a:r>
              <a:rPr lang="en-US" sz="3000" smtClean="0">
                <a:solidFill>
                  <a:srgbClr val="0070C0"/>
                </a:solidFill>
              </a:rPr>
              <a:t>28</a:t>
            </a:r>
            <a:r>
              <a:rPr lang="en-US" sz="3000">
                <a:solidFill>
                  <a:srgbClr val="0070C0"/>
                </a:solidFill>
              </a:rPr>
              <a:t>	139113	</a:t>
            </a:r>
            <a:r>
              <a:rPr lang="en-US" sz="3000" smtClean="0">
                <a:solidFill>
                  <a:srgbClr val="0070C0"/>
                </a:solidFill>
              </a:rPr>
              <a:t>139303</a:t>
            </a:r>
            <a:endParaRPr lang="en-US" sz="3000">
              <a:solidFill>
                <a:srgbClr val="0070C0"/>
              </a:solidFill>
            </a:endParaRPr>
          </a:p>
          <a:p>
            <a:pPr marL="0" indent="0">
              <a:buNone/>
            </a:pPr>
            <a:r>
              <a:rPr lang="en-US" sz="3000" b="1">
                <a:solidFill>
                  <a:srgbClr val="0070C0"/>
                </a:solidFill>
              </a:rPr>
              <a:t>2 </a:t>
            </a:r>
            <a:r>
              <a:rPr lang="en-US" sz="3000" b="1" smtClean="0">
                <a:solidFill>
                  <a:srgbClr val="0070C0"/>
                </a:solidFill>
              </a:rPr>
              <a:t>AC(r1)E 		-69528.5</a:t>
            </a:r>
            <a:r>
              <a:rPr lang="en-US" sz="3000" b="1">
                <a:solidFill>
                  <a:srgbClr val="0070C0"/>
                </a:solidFill>
              </a:rPr>
              <a:t>	24	139105	</a:t>
            </a:r>
            <a:r>
              <a:rPr lang="en-US" sz="3000" b="1" smtClean="0">
                <a:solidFill>
                  <a:srgbClr val="0070C0"/>
                </a:solidFill>
              </a:rPr>
              <a:t>139268</a:t>
            </a:r>
            <a:endParaRPr lang="en-US" sz="3000" smtClean="0">
              <a:solidFill>
                <a:srgbClr val="0070C0"/>
              </a:solidFill>
            </a:endParaRPr>
          </a:p>
          <a:p>
            <a:pPr marL="0" indent="0">
              <a:buNone/>
            </a:pPr>
            <a:r>
              <a:rPr lang="en-US" sz="3000" smtClean="0">
                <a:solidFill>
                  <a:srgbClr val="0070C0"/>
                </a:solidFill>
              </a:rPr>
              <a:t>3 AE</a:t>
            </a:r>
            <a:r>
              <a:rPr lang="en-US" sz="3000">
                <a:solidFill>
                  <a:srgbClr val="0070C0"/>
                </a:solidFill>
              </a:rPr>
              <a:t>	</a:t>
            </a:r>
            <a:r>
              <a:rPr lang="en-US" sz="3000" smtClean="0">
                <a:solidFill>
                  <a:srgbClr val="0070C0"/>
                </a:solidFill>
              </a:rPr>
              <a:t>		-</a:t>
            </a:r>
            <a:r>
              <a:rPr lang="en-US" sz="3000">
                <a:solidFill>
                  <a:srgbClr val="0070C0"/>
                </a:solidFill>
              </a:rPr>
              <a:t>69537.9	20	139115	</a:t>
            </a:r>
            <a:r>
              <a:rPr lang="en-US" sz="3000" smtClean="0">
                <a:solidFill>
                  <a:srgbClr val="0070C0"/>
                </a:solidFill>
              </a:rPr>
              <a:t>139251</a:t>
            </a:r>
            <a:endParaRPr lang="en-US" sz="3000">
              <a:solidFill>
                <a:srgbClr val="0070C0"/>
              </a:solidFill>
            </a:endParaRPr>
          </a:p>
          <a:p>
            <a:pPr marL="0" indent="0">
              <a:buNone/>
            </a:pPr>
            <a:endParaRPr lang="en-US" sz="3000" smtClean="0"/>
          </a:p>
          <a:p>
            <a:pPr marL="0" indent="0">
              <a:buNone/>
            </a:pPr>
            <a:r>
              <a:rPr lang="en-US" sz="3000" smtClean="0">
                <a:solidFill>
                  <a:srgbClr val="00B050"/>
                </a:solidFill>
              </a:rPr>
              <a:t>4 </a:t>
            </a:r>
            <a:r>
              <a:rPr lang="en-US" sz="3000">
                <a:solidFill>
                  <a:srgbClr val="00B050"/>
                </a:solidFill>
              </a:rPr>
              <a:t>AE +</a:t>
            </a:r>
            <a:r>
              <a:rPr lang="en-US" sz="3000" smtClean="0">
                <a:solidFill>
                  <a:srgbClr val="00B050"/>
                </a:solidFill>
              </a:rPr>
              <a:t> </a:t>
            </a:r>
            <a:r>
              <a:rPr lang="en-US" sz="3000" smtClean="0">
                <a:solidFill>
                  <a:srgbClr val="00B050"/>
                </a:solidFill>
                <a:latin typeface="Symbol" pitchFamily="18" charset="2"/>
              </a:rPr>
              <a:t>a</a:t>
            </a:r>
            <a:r>
              <a:rPr lang="en-US" sz="3000" baseline="-25000" smtClean="0">
                <a:solidFill>
                  <a:srgbClr val="00B050"/>
                </a:solidFill>
              </a:rPr>
              <a:t>k</a:t>
            </a:r>
            <a:r>
              <a:rPr lang="en-US" sz="3000">
                <a:solidFill>
                  <a:srgbClr val="00B050"/>
                </a:solidFill>
              </a:rPr>
              <a:t>, </a:t>
            </a:r>
            <a:r>
              <a:rPr lang="en-US" sz="3000" smtClean="0">
                <a:solidFill>
                  <a:srgbClr val="00B050"/>
                </a:solidFill>
                <a:latin typeface="Symbol" pitchFamily="18" charset="2"/>
              </a:rPr>
              <a:t>b</a:t>
            </a:r>
            <a:r>
              <a:rPr lang="en-US" sz="3000" baseline="-25000" smtClean="0">
                <a:solidFill>
                  <a:srgbClr val="00B050"/>
                </a:solidFill>
              </a:rPr>
              <a:t>k	</a:t>
            </a:r>
            <a:r>
              <a:rPr lang="en-US" sz="3000" smtClean="0">
                <a:solidFill>
                  <a:srgbClr val="00B050"/>
                </a:solidFill>
              </a:rPr>
              <a:t>-</a:t>
            </a:r>
            <a:r>
              <a:rPr lang="en-US" sz="3000">
                <a:solidFill>
                  <a:srgbClr val="00B050"/>
                </a:solidFill>
              </a:rPr>
              <a:t>69519.3	</a:t>
            </a:r>
            <a:r>
              <a:rPr lang="en-US" sz="3000" smtClean="0">
                <a:solidFill>
                  <a:srgbClr val="00B050"/>
                </a:solidFill>
              </a:rPr>
              <a:t>24</a:t>
            </a:r>
            <a:r>
              <a:rPr lang="en-US" sz="3000">
                <a:solidFill>
                  <a:srgbClr val="00B050"/>
                </a:solidFill>
              </a:rPr>
              <a:t>	</a:t>
            </a:r>
            <a:r>
              <a:rPr lang="en-US" sz="3000" u="sng">
                <a:solidFill>
                  <a:srgbClr val="00B050"/>
                </a:solidFill>
              </a:rPr>
              <a:t>139086</a:t>
            </a:r>
            <a:r>
              <a:rPr lang="en-US" sz="3000">
                <a:solidFill>
                  <a:srgbClr val="00B050"/>
                </a:solidFill>
              </a:rPr>
              <a:t>	139249</a:t>
            </a:r>
            <a:endParaRPr lang="en-US" sz="3000" b="1">
              <a:solidFill>
                <a:srgbClr val="00B050"/>
              </a:solidFill>
            </a:endParaRPr>
          </a:p>
          <a:p>
            <a:pPr marL="0" indent="0">
              <a:buNone/>
            </a:pPr>
            <a:r>
              <a:rPr lang="en-US" sz="3000" b="1">
                <a:solidFill>
                  <a:srgbClr val="00B050"/>
                </a:solidFill>
              </a:rPr>
              <a:t>5</a:t>
            </a:r>
            <a:r>
              <a:rPr lang="en-US" sz="3000" b="1" smtClean="0">
                <a:solidFill>
                  <a:srgbClr val="00B050"/>
                </a:solidFill>
              </a:rPr>
              <a:t> </a:t>
            </a:r>
            <a:r>
              <a:rPr lang="en-US" sz="3000" b="1">
                <a:solidFill>
                  <a:srgbClr val="00B050"/>
                </a:solidFill>
              </a:rPr>
              <a:t>AE </a:t>
            </a:r>
            <a:r>
              <a:rPr lang="en-US" sz="3000" b="1" smtClean="0">
                <a:solidFill>
                  <a:srgbClr val="00B050"/>
                </a:solidFill>
              </a:rPr>
              <a:t>+ </a:t>
            </a:r>
            <a:r>
              <a:rPr lang="en-US" sz="3000" b="1">
                <a:solidFill>
                  <a:srgbClr val="00B050"/>
                </a:solidFill>
                <a:latin typeface="Symbol" pitchFamily="18" charset="2"/>
              </a:rPr>
              <a:t>b</a:t>
            </a:r>
            <a:r>
              <a:rPr lang="en-US" sz="3000" b="1" baseline="-25000">
                <a:solidFill>
                  <a:srgbClr val="00B050"/>
                </a:solidFill>
              </a:rPr>
              <a:t>k</a:t>
            </a:r>
            <a:r>
              <a:rPr lang="en-US" sz="3000" b="1">
                <a:solidFill>
                  <a:srgbClr val="00B050"/>
                </a:solidFill>
              </a:rPr>
              <a:t>	</a:t>
            </a:r>
            <a:r>
              <a:rPr lang="en-US" sz="3000" b="1" smtClean="0">
                <a:solidFill>
                  <a:srgbClr val="00B050"/>
                </a:solidFill>
              </a:rPr>
              <a:t>	-</a:t>
            </a:r>
            <a:r>
              <a:rPr lang="en-US" sz="3000" b="1">
                <a:solidFill>
                  <a:srgbClr val="00B050"/>
                </a:solidFill>
              </a:rPr>
              <a:t>69522.1	</a:t>
            </a:r>
            <a:r>
              <a:rPr lang="en-US" sz="3000" b="1" smtClean="0">
                <a:solidFill>
                  <a:srgbClr val="00B050"/>
                </a:solidFill>
              </a:rPr>
              <a:t>22</a:t>
            </a:r>
            <a:r>
              <a:rPr lang="en-US" sz="3000" b="1">
                <a:solidFill>
                  <a:srgbClr val="00B050"/>
                </a:solidFill>
              </a:rPr>
              <a:t>	</a:t>
            </a:r>
            <a:r>
              <a:rPr lang="en-US" sz="3000" b="1" smtClean="0">
                <a:solidFill>
                  <a:srgbClr val="00B050"/>
                </a:solidFill>
              </a:rPr>
              <a:t>139088	</a:t>
            </a:r>
            <a:r>
              <a:rPr lang="en-US" sz="3000" b="1" u="sng" smtClean="0">
                <a:solidFill>
                  <a:srgbClr val="00B050"/>
                </a:solidFill>
              </a:rPr>
              <a:t>139237</a:t>
            </a:r>
          </a:p>
          <a:p>
            <a:pPr marL="0" indent="0">
              <a:buNone/>
            </a:pPr>
            <a:endParaRPr lang="en-US" sz="3000" b="1" u="sng">
              <a:solidFill>
                <a:srgbClr val="00B050"/>
              </a:solidFill>
            </a:endParaRPr>
          </a:p>
          <a:p>
            <a:pPr marL="0" indent="0">
              <a:buNone/>
            </a:pPr>
            <a:r>
              <a:rPr lang="en-US" sz="3000" b="1" smtClean="0">
                <a:solidFill>
                  <a:srgbClr val="FF0000"/>
                </a:solidFill>
              </a:rPr>
              <a:t>6 ACE ph-&gt;ph (2)	-69522.0	24	139093	139256</a:t>
            </a:r>
          </a:p>
          <a:p>
            <a:pPr marL="0" indent="0">
              <a:buNone/>
            </a:pPr>
            <a:r>
              <a:rPr lang="en-US" sz="3000" smtClean="0">
                <a:solidFill>
                  <a:srgbClr val="FF0000"/>
                </a:solidFill>
              </a:rPr>
              <a:t>7 ACE ph-&gt;ph (1)	-69537.1	22	139119	139268</a:t>
            </a:r>
            <a:endParaRPr lang="en-US" sz="3000">
              <a:solidFill>
                <a:srgbClr val="FF0000"/>
              </a:solidFill>
            </a:endParaRPr>
          </a:p>
        </p:txBody>
      </p:sp>
      <p:sp>
        <p:nvSpPr>
          <p:cNvPr id="2" name="Tijdelijke aanduiding voor dianummer 1"/>
          <p:cNvSpPr>
            <a:spLocks noGrp="1"/>
          </p:cNvSpPr>
          <p:nvPr>
            <p:ph type="sldNum" sz="quarter" idx="12"/>
          </p:nvPr>
        </p:nvSpPr>
        <p:spPr/>
        <p:txBody>
          <a:bodyPr/>
          <a:lstStyle/>
          <a:p>
            <a:fld id="{A9096D49-DAE3-40DE-93E0-41688E0A5016}" type="slidenum">
              <a:rPr lang="nl-NL" smtClean="0"/>
              <a:t>54</a:t>
            </a:fld>
            <a:endParaRPr lang="nl-NL"/>
          </a:p>
        </p:txBody>
      </p:sp>
    </p:spTree>
    <p:extLst>
      <p:ext uri="{BB962C8B-B14F-4D97-AF65-F5344CB8AC3E}">
        <p14:creationId xmlns:p14="http://schemas.microsoft.com/office/powerpoint/2010/main" val="1935685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000" y="1124744"/>
            <a:ext cx="9001000" cy="3312368"/>
          </a:xfrm>
        </p:spPr>
        <p:txBody>
          <a:bodyPr>
            <a:noAutofit/>
          </a:bodyPr>
          <a:lstStyle/>
          <a:p>
            <a:pPr marL="0" indent="0">
              <a:buNone/>
            </a:pPr>
            <a:r>
              <a:rPr lang="en-US" sz="4000" smtClean="0">
                <a:solidFill>
                  <a:srgbClr val="002060"/>
                </a:solidFill>
              </a:rPr>
              <a:t>Conclusion: 	</a:t>
            </a:r>
          </a:p>
          <a:p>
            <a:pPr marL="0" indent="0">
              <a:buNone/>
            </a:pPr>
            <a:r>
              <a:rPr lang="en-US" sz="4000" smtClean="0">
                <a:solidFill>
                  <a:srgbClr val="002060"/>
                </a:solidFill>
              </a:rPr>
              <a:t>Not a AC(rank1)E model but Ph-&gt;E model</a:t>
            </a:r>
          </a:p>
          <a:p>
            <a:pPr marL="0" indent="0">
              <a:buNone/>
            </a:pPr>
            <a:endParaRPr lang="en-US" sz="4000">
              <a:solidFill>
                <a:srgbClr val="002060"/>
              </a:solidFill>
            </a:endParaRPr>
          </a:p>
          <a:p>
            <a:pPr marL="0" indent="0">
              <a:buNone/>
            </a:pPr>
            <a:r>
              <a:rPr lang="en-US" sz="4000" smtClean="0">
                <a:solidFill>
                  <a:srgbClr val="002060"/>
                </a:solidFill>
              </a:rPr>
              <a:t>AE + </a:t>
            </a:r>
            <a:r>
              <a:rPr lang="en-US" sz="4000" smtClean="0">
                <a:solidFill>
                  <a:srgbClr val="002060"/>
                </a:solidFill>
                <a:latin typeface="Symbol" pitchFamily="18" charset="2"/>
              </a:rPr>
              <a:t>b</a:t>
            </a:r>
            <a:r>
              <a:rPr lang="en-US" sz="4000" baseline="-25000" smtClean="0">
                <a:solidFill>
                  <a:srgbClr val="002060"/>
                </a:solidFill>
              </a:rPr>
              <a:t>k</a:t>
            </a:r>
            <a:r>
              <a:rPr lang="en-US" sz="4000" smtClean="0"/>
              <a:t>, i.e., ph</a:t>
            </a:r>
            <a:r>
              <a:rPr lang="en-US" sz="4000" baseline="-25000" smtClean="0"/>
              <a:t>ti</a:t>
            </a:r>
            <a:r>
              <a:rPr lang="en-US" sz="4000">
                <a:sym typeface="Wingdings" pitchFamily="2" charset="2"/>
              </a:rPr>
              <a:t>E</a:t>
            </a:r>
            <a:r>
              <a:rPr lang="en-US" sz="4000" baseline="-25000">
                <a:sym typeface="Wingdings" pitchFamily="2" charset="2"/>
              </a:rPr>
              <a:t>(t+1)j</a:t>
            </a:r>
            <a:r>
              <a:rPr lang="en-US" sz="4000">
                <a:sym typeface="Wingdings" pitchFamily="2" charset="2"/>
              </a:rPr>
              <a:t> (i≠j</a:t>
            </a:r>
            <a:r>
              <a:rPr lang="en-US" sz="4000" smtClean="0">
                <a:sym typeface="Wingdings" pitchFamily="2" charset="2"/>
              </a:rPr>
              <a:t>)</a:t>
            </a:r>
            <a:endParaRPr lang="en-US" sz="4000"/>
          </a:p>
          <a:p>
            <a:pPr marL="0" indent="0">
              <a:buNone/>
            </a:pPr>
            <a:r>
              <a:rPr lang="en-US" sz="4000">
                <a:latin typeface="Symbol" pitchFamily="18" charset="2"/>
              </a:rPr>
              <a:t>b</a:t>
            </a:r>
            <a:r>
              <a:rPr lang="en-US" sz="4000" baseline="-25000"/>
              <a:t>1</a:t>
            </a:r>
            <a:r>
              <a:rPr lang="en-US" sz="4000"/>
              <a:t>=0.123 (s.e. .041</a:t>
            </a:r>
            <a:r>
              <a:rPr lang="en-US" sz="4000" smtClean="0"/>
              <a:t>) </a:t>
            </a:r>
          </a:p>
          <a:p>
            <a:pPr marL="0" indent="0">
              <a:buNone/>
            </a:pPr>
            <a:r>
              <a:rPr lang="en-US" sz="4000" smtClean="0">
                <a:latin typeface="Symbol" pitchFamily="18" charset="2"/>
              </a:rPr>
              <a:t>b</a:t>
            </a:r>
            <a:r>
              <a:rPr lang="en-US" sz="4000" baseline="-25000" smtClean="0"/>
              <a:t>2 </a:t>
            </a:r>
            <a:r>
              <a:rPr lang="en-US" sz="4000"/>
              <a:t>= </a:t>
            </a:r>
            <a:r>
              <a:rPr lang="en-US" sz="4000">
                <a:latin typeface="Symbol" pitchFamily="18" charset="2"/>
              </a:rPr>
              <a:t>b</a:t>
            </a:r>
            <a:r>
              <a:rPr lang="en-US" sz="4000" baseline="-25000"/>
              <a:t>3 </a:t>
            </a:r>
            <a:r>
              <a:rPr lang="en-US" sz="4000"/>
              <a:t>= 0.062 (s.e. .027)</a:t>
            </a:r>
          </a:p>
        </p:txBody>
      </p:sp>
      <p:sp>
        <p:nvSpPr>
          <p:cNvPr id="2" name="Tijdelijke aanduiding voor dianummer 1"/>
          <p:cNvSpPr>
            <a:spLocks noGrp="1"/>
          </p:cNvSpPr>
          <p:nvPr>
            <p:ph type="sldNum" sz="quarter" idx="12"/>
          </p:nvPr>
        </p:nvSpPr>
        <p:spPr/>
        <p:txBody>
          <a:bodyPr/>
          <a:lstStyle/>
          <a:p>
            <a:fld id="{A9096D49-DAE3-40DE-93E0-41688E0A5016}" type="slidenum">
              <a:rPr lang="nl-NL" smtClean="0"/>
              <a:t>55</a:t>
            </a:fld>
            <a:endParaRPr lang="nl-NL"/>
          </a:p>
        </p:txBody>
      </p:sp>
    </p:spTree>
    <p:extLst>
      <p:ext uri="{BB962C8B-B14F-4D97-AF65-F5344CB8AC3E}">
        <p14:creationId xmlns:p14="http://schemas.microsoft.com/office/powerpoint/2010/main" val="2044895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747141" y="373191"/>
            <a:ext cx="6427609" cy="4498964"/>
            <a:chOff x="747141" y="373190"/>
            <a:chExt cx="7641283" cy="6296169"/>
          </a:xfrm>
        </p:grpSpPr>
        <p:sp>
          <p:nvSpPr>
            <p:cNvPr id="4" name="Rechthoek 3"/>
            <p:cNvSpPr/>
            <p:nvPr/>
          </p:nvSpPr>
          <p:spPr>
            <a:xfrm>
              <a:off x="1288417" y="1741922"/>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 name="Ovaal 12"/>
            <p:cNvSpPr/>
            <p:nvPr/>
          </p:nvSpPr>
          <p:spPr>
            <a:xfrm>
              <a:off x="747141" y="2624340"/>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6" name="Rechte verbindingslijn met pijl 15"/>
            <p:cNvCxnSpPr>
              <a:stCxn id="13" idx="7"/>
              <a:endCxn id="4" idx="2"/>
            </p:cNvCxnSpPr>
            <p:nvPr/>
          </p:nvCxnSpPr>
          <p:spPr>
            <a:xfrm flipV="1">
              <a:off x="1116748" y="2106918"/>
              <a:ext cx="388180" cy="57087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9" name="Rechthoek 108"/>
            <p:cNvSpPr/>
            <p:nvPr/>
          </p:nvSpPr>
          <p:spPr>
            <a:xfrm>
              <a:off x="1288417" y="4935631"/>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10" name="Ovaal 109"/>
            <p:cNvSpPr/>
            <p:nvPr/>
          </p:nvSpPr>
          <p:spPr>
            <a:xfrm>
              <a:off x="747141" y="4023143"/>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12" name="Rechte verbindingslijn met pijl 111"/>
            <p:cNvCxnSpPr>
              <a:stCxn id="110" idx="5"/>
              <a:endCxn id="109" idx="0"/>
            </p:cNvCxnSpPr>
            <p:nvPr/>
          </p:nvCxnSpPr>
          <p:spPr>
            <a:xfrm>
              <a:off x="1116748" y="4334686"/>
              <a:ext cx="388180" cy="60094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1" name="Rechthoek 130"/>
            <p:cNvSpPr/>
            <p:nvPr/>
          </p:nvSpPr>
          <p:spPr>
            <a:xfrm>
              <a:off x="3475944" y="1741922"/>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2" name="Ovaal 131"/>
            <p:cNvSpPr/>
            <p:nvPr/>
          </p:nvSpPr>
          <p:spPr>
            <a:xfrm>
              <a:off x="2934668" y="2624340"/>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33" name="Rechte verbindingslijn met pijl 132"/>
            <p:cNvCxnSpPr>
              <a:stCxn id="132" idx="7"/>
              <a:endCxn id="131" idx="2"/>
            </p:cNvCxnSpPr>
            <p:nvPr/>
          </p:nvCxnSpPr>
          <p:spPr>
            <a:xfrm flipV="1">
              <a:off x="3304275" y="2106918"/>
              <a:ext cx="388180" cy="57087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4" name="Rechthoek 133"/>
            <p:cNvSpPr/>
            <p:nvPr/>
          </p:nvSpPr>
          <p:spPr>
            <a:xfrm>
              <a:off x="3475944" y="4935631"/>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35" name="Ovaal 134"/>
            <p:cNvSpPr/>
            <p:nvPr/>
          </p:nvSpPr>
          <p:spPr>
            <a:xfrm>
              <a:off x="3020502" y="4023143"/>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37" name="Rechte verbindingslijn met pijl 136"/>
            <p:cNvCxnSpPr>
              <a:stCxn id="135" idx="5"/>
              <a:endCxn id="134" idx="0"/>
            </p:cNvCxnSpPr>
            <p:nvPr/>
          </p:nvCxnSpPr>
          <p:spPr>
            <a:xfrm>
              <a:off x="3390109" y="4334686"/>
              <a:ext cx="302346" cy="60094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0" name="Rechthoek 139"/>
            <p:cNvSpPr/>
            <p:nvPr/>
          </p:nvSpPr>
          <p:spPr>
            <a:xfrm>
              <a:off x="5749305" y="1741922"/>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1" name="Ovaal 140"/>
            <p:cNvSpPr/>
            <p:nvPr/>
          </p:nvSpPr>
          <p:spPr>
            <a:xfrm>
              <a:off x="5208029" y="2624340"/>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42" name="Rechte verbindingslijn met pijl 141"/>
            <p:cNvCxnSpPr>
              <a:stCxn id="141" idx="7"/>
              <a:endCxn id="140" idx="2"/>
            </p:cNvCxnSpPr>
            <p:nvPr/>
          </p:nvCxnSpPr>
          <p:spPr>
            <a:xfrm flipV="1">
              <a:off x="5577636" y="2106918"/>
              <a:ext cx="388180" cy="57087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3" name="Rechthoek 142"/>
            <p:cNvSpPr/>
            <p:nvPr/>
          </p:nvSpPr>
          <p:spPr>
            <a:xfrm>
              <a:off x="5749305" y="4935631"/>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44" name="Ovaal 143"/>
            <p:cNvSpPr/>
            <p:nvPr/>
          </p:nvSpPr>
          <p:spPr>
            <a:xfrm>
              <a:off x="5293862" y="4023143"/>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46" name="Rechte verbindingslijn met pijl 145"/>
            <p:cNvCxnSpPr>
              <a:stCxn id="144" idx="5"/>
              <a:endCxn id="143" idx="0"/>
            </p:cNvCxnSpPr>
            <p:nvPr/>
          </p:nvCxnSpPr>
          <p:spPr>
            <a:xfrm>
              <a:off x="5663469" y="4334686"/>
              <a:ext cx="302346" cy="60094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49" name="Rechthoek 148"/>
            <p:cNvSpPr/>
            <p:nvPr/>
          </p:nvSpPr>
          <p:spPr>
            <a:xfrm>
              <a:off x="7914410" y="1741922"/>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a:t>
              </a:r>
              <a:endParaRPr lang="nl-NL" sz="1400" dirty="0"/>
            </a:p>
          </p:txBody>
        </p:sp>
        <p:sp>
          <p:nvSpPr>
            <p:cNvPr id="150" name="Ovaal 149"/>
            <p:cNvSpPr/>
            <p:nvPr/>
          </p:nvSpPr>
          <p:spPr>
            <a:xfrm>
              <a:off x="7458968" y="2624340"/>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51" name="Rechte verbindingslijn met pijl 150"/>
            <p:cNvCxnSpPr>
              <a:stCxn id="150" idx="7"/>
              <a:endCxn id="149" idx="2"/>
            </p:cNvCxnSpPr>
            <p:nvPr/>
          </p:nvCxnSpPr>
          <p:spPr>
            <a:xfrm flipV="1">
              <a:off x="7828575" y="2106918"/>
              <a:ext cx="302346" cy="57087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2" name="Rechthoek 151"/>
            <p:cNvSpPr/>
            <p:nvPr/>
          </p:nvSpPr>
          <p:spPr>
            <a:xfrm>
              <a:off x="7914410" y="4935631"/>
              <a:ext cx="433021" cy="364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y</a:t>
              </a:r>
              <a:endParaRPr lang="nl-NL" sz="1400" dirty="0"/>
            </a:p>
          </p:txBody>
        </p:sp>
        <p:sp>
          <p:nvSpPr>
            <p:cNvPr id="153" name="Ovaal 152"/>
            <p:cNvSpPr/>
            <p:nvPr/>
          </p:nvSpPr>
          <p:spPr>
            <a:xfrm>
              <a:off x="7567223" y="4023143"/>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a:t>
              </a:r>
              <a:endParaRPr lang="nl-NL" sz="1400" dirty="0"/>
            </a:p>
          </p:txBody>
        </p:sp>
        <p:cxnSp>
          <p:nvCxnSpPr>
            <p:cNvPr id="189" name="Rechte verbindingslijn met pijl 188"/>
            <p:cNvCxnSpPr>
              <a:stCxn id="13" idx="6"/>
              <a:endCxn id="132" idx="2"/>
            </p:cNvCxnSpPr>
            <p:nvPr/>
          </p:nvCxnSpPr>
          <p:spPr>
            <a:xfrm>
              <a:off x="1180162" y="2806838"/>
              <a:ext cx="1754506"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1" name="Rechte verbindingslijn met pijl 190"/>
            <p:cNvCxnSpPr>
              <a:stCxn id="132" idx="6"/>
              <a:endCxn id="141" idx="2"/>
            </p:cNvCxnSpPr>
            <p:nvPr/>
          </p:nvCxnSpPr>
          <p:spPr>
            <a:xfrm>
              <a:off x="3367689" y="2806838"/>
              <a:ext cx="184034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3" name="Rechte verbindingslijn met pijl 192"/>
            <p:cNvCxnSpPr>
              <a:stCxn id="141" idx="6"/>
              <a:endCxn id="150" idx="2"/>
            </p:cNvCxnSpPr>
            <p:nvPr/>
          </p:nvCxnSpPr>
          <p:spPr>
            <a:xfrm>
              <a:off x="5641050" y="2806838"/>
              <a:ext cx="1817918"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6" name="Rechte verbindingslijn met pijl 205"/>
            <p:cNvCxnSpPr>
              <a:stCxn id="110" idx="6"/>
              <a:endCxn id="135" idx="2"/>
            </p:cNvCxnSpPr>
            <p:nvPr/>
          </p:nvCxnSpPr>
          <p:spPr>
            <a:xfrm>
              <a:off x="1180162" y="4205641"/>
              <a:ext cx="184034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08" name="Rechte verbindingslijn met pijl 207"/>
            <p:cNvCxnSpPr>
              <a:stCxn id="135" idx="6"/>
              <a:endCxn id="144" idx="2"/>
            </p:cNvCxnSpPr>
            <p:nvPr/>
          </p:nvCxnSpPr>
          <p:spPr>
            <a:xfrm>
              <a:off x="3453523" y="4205641"/>
              <a:ext cx="184034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0" name="Rechte verbindingslijn met pijl 209"/>
            <p:cNvCxnSpPr>
              <a:stCxn id="144" idx="6"/>
              <a:endCxn id="153" idx="2"/>
            </p:cNvCxnSpPr>
            <p:nvPr/>
          </p:nvCxnSpPr>
          <p:spPr>
            <a:xfrm>
              <a:off x="5726883" y="4205641"/>
              <a:ext cx="184034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60" name="Ovaal 59"/>
            <p:cNvSpPr/>
            <p:nvPr/>
          </p:nvSpPr>
          <p:spPr>
            <a:xfrm>
              <a:off x="1288417" y="920683"/>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5" name="Rechte verbindingslijn met pijl 4"/>
            <p:cNvCxnSpPr>
              <a:stCxn id="60" idx="4"/>
              <a:endCxn id="4" idx="0"/>
            </p:cNvCxnSpPr>
            <p:nvPr/>
          </p:nvCxnSpPr>
          <p:spPr>
            <a:xfrm>
              <a:off x="1504928" y="1285678"/>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3" name="Ovaal 62"/>
            <p:cNvSpPr/>
            <p:nvPr/>
          </p:nvSpPr>
          <p:spPr>
            <a:xfrm>
              <a:off x="3453523" y="920683"/>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4" name="Rechte verbindingslijn met pijl 63"/>
            <p:cNvCxnSpPr>
              <a:stCxn id="63" idx="4"/>
            </p:cNvCxnSpPr>
            <p:nvPr/>
          </p:nvCxnSpPr>
          <p:spPr>
            <a:xfrm>
              <a:off x="3670033" y="1285678"/>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5" name="Ovaal 64"/>
            <p:cNvSpPr/>
            <p:nvPr/>
          </p:nvSpPr>
          <p:spPr>
            <a:xfrm>
              <a:off x="5726883" y="920683"/>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6" name="Rechte verbindingslijn met pijl 65"/>
            <p:cNvCxnSpPr>
              <a:stCxn id="65" idx="4"/>
            </p:cNvCxnSpPr>
            <p:nvPr/>
          </p:nvCxnSpPr>
          <p:spPr>
            <a:xfrm>
              <a:off x="5943394" y="1285678"/>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sp>
          <p:nvSpPr>
            <p:cNvPr id="67" name="Ovaal 66"/>
            <p:cNvSpPr/>
            <p:nvPr/>
          </p:nvSpPr>
          <p:spPr>
            <a:xfrm>
              <a:off x="7891989" y="920683"/>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68" name="Rechte verbindingslijn met pijl 67"/>
            <p:cNvCxnSpPr>
              <a:stCxn id="67" idx="4"/>
            </p:cNvCxnSpPr>
            <p:nvPr/>
          </p:nvCxnSpPr>
          <p:spPr>
            <a:xfrm>
              <a:off x="8108499" y="1285678"/>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Rechte verbindingslijn met pijl 68"/>
            <p:cNvCxnSpPr>
              <a:stCxn id="60" idx="6"/>
              <a:endCxn id="63" idx="2"/>
            </p:cNvCxnSpPr>
            <p:nvPr/>
          </p:nvCxnSpPr>
          <p:spPr>
            <a:xfrm>
              <a:off x="1721438" y="1103181"/>
              <a:ext cx="1732084"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2" name="Rechte verbindingslijn met pijl 71"/>
            <p:cNvCxnSpPr>
              <a:stCxn id="63" idx="6"/>
              <a:endCxn id="65" idx="2"/>
            </p:cNvCxnSpPr>
            <p:nvPr/>
          </p:nvCxnSpPr>
          <p:spPr>
            <a:xfrm>
              <a:off x="3886544" y="1103181"/>
              <a:ext cx="1840340"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76" name="Rechte verbindingslijn met pijl 75"/>
            <p:cNvCxnSpPr>
              <a:stCxn id="65" idx="6"/>
              <a:endCxn id="67" idx="2"/>
            </p:cNvCxnSpPr>
            <p:nvPr/>
          </p:nvCxnSpPr>
          <p:spPr>
            <a:xfrm>
              <a:off x="6159905" y="1103181"/>
              <a:ext cx="1732084"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79" name="Ovaal 78"/>
            <p:cNvSpPr/>
            <p:nvPr/>
          </p:nvSpPr>
          <p:spPr>
            <a:xfrm>
              <a:off x="1288417" y="5756871"/>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0" name="Rechte verbindingslijn met pijl 79"/>
            <p:cNvCxnSpPr>
              <a:stCxn id="79" idx="0"/>
              <a:endCxn id="109" idx="2"/>
            </p:cNvCxnSpPr>
            <p:nvPr/>
          </p:nvCxnSpPr>
          <p:spPr>
            <a:xfrm flipV="1">
              <a:off x="1504928" y="5300627"/>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3" name="Rechte verbindingslijn met pijl 82"/>
            <p:cNvCxnSpPr>
              <a:stCxn id="79" idx="6"/>
              <a:endCxn id="85" idx="2"/>
            </p:cNvCxnSpPr>
            <p:nvPr/>
          </p:nvCxnSpPr>
          <p:spPr>
            <a:xfrm>
              <a:off x="1721438" y="5939368"/>
              <a:ext cx="1732084"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5" name="Ovaal 84"/>
            <p:cNvSpPr/>
            <p:nvPr/>
          </p:nvSpPr>
          <p:spPr>
            <a:xfrm>
              <a:off x="3453523" y="5756871"/>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6" name="Rechte verbindingslijn met pijl 85"/>
            <p:cNvCxnSpPr>
              <a:stCxn id="85" idx="0"/>
            </p:cNvCxnSpPr>
            <p:nvPr/>
          </p:nvCxnSpPr>
          <p:spPr>
            <a:xfrm flipV="1">
              <a:off x="3670033" y="5300627"/>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7" name="Rechte verbindingslijn met pijl 86"/>
            <p:cNvCxnSpPr>
              <a:stCxn id="85" idx="6"/>
              <a:endCxn id="88" idx="2"/>
            </p:cNvCxnSpPr>
            <p:nvPr/>
          </p:nvCxnSpPr>
          <p:spPr>
            <a:xfrm>
              <a:off x="3886544" y="5939368"/>
              <a:ext cx="1903754"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88" name="Ovaal 87"/>
            <p:cNvSpPr/>
            <p:nvPr/>
          </p:nvSpPr>
          <p:spPr>
            <a:xfrm>
              <a:off x="5790297" y="5756871"/>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89" name="Rechte verbindingslijn met pijl 88"/>
            <p:cNvCxnSpPr>
              <a:stCxn id="88" idx="0"/>
            </p:cNvCxnSpPr>
            <p:nvPr/>
          </p:nvCxnSpPr>
          <p:spPr>
            <a:xfrm flipV="1">
              <a:off x="6006808" y="5300627"/>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0" name="Rechte verbindingslijn met pijl 89"/>
            <p:cNvCxnSpPr>
              <a:stCxn id="88" idx="6"/>
              <a:endCxn id="91" idx="2"/>
            </p:cNvCxnSpPr>
            <p:nvPr/>
          </p:nvCxnSpPr>
          <p:spPr>
            <a:xfrm>
              <a:off x="6223319" y="5939368"/>
              <a:ext cx="1732084" cy="0"/>
            </a:xfrm>
            <a:prstGeom prst="straightConnector1">
              <a:avLst/>
            </a:prstGeom>
            <a:ln>
              <a:solidFill>
                <a:schemeClr val="bg1">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91" name="Ovaal 90"/>
            <p:cNvSpPr/>
            <p:nvPr/>
          </p:nvSpPr>
          <p:spPr>
            <a:xfrm>
              <a:off x="7955403" y="5756871"/>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lumMod val="75000"/>
                    </a:schemeClr>
                  </a:solidFill>
                </a:rPr>
                <a:t>A</a:t>
              </a:r>
              <a:endParaRPr lang="nl-NL" sz="1400" dirty="0">
                <a:solidFill>
                  <a:schemeClr val="bg1">
                    <a:lumMod val="75000"/>
                  </a:schemeClr>
                </a:solidFill>
              </a:endParaRPr>
            </a:p>
          </p:txBody>
        </p:sp>
        <p:cxnSp>
          <p:nvCxnSpPr>
            <p:cNvPr id="92" name="Rechte verbindingslijn met pijl 91"/>
            <p:cNvCxnSpPr>
              <a:stCxn id="91" idx="0"/>
            </p:cNvCxnSpPr>
            <p:nvPr/>
          </p:nvCxnSpPr>
          <p:spPr>
            <a:xfrm flipV="1">
              <a:off x="8171913" y="5300627"/>
              <a:ext cx="0" cy="456244"/>
            </a:xfrm>
            <a:prstGeom prst="straightConnector1">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 name="Gekromde verbindingslijn 18"/>
            <p:cNvCxnSpPr>
              <a:stCxn id="60" idx="2"/>
              <a:endCxn id="79" idx="2"/>
            </p:cNvCxnSpPr>
            <p:nvPr/>
          </p:nvCxnSpPr>
          <p:spPr>
            <a:xfrm rot="10800000" flipV="1">
              <a:off x="1288417" y="1103181"/>
              <a:ext cx="19093" cy="4836188"/>
            </a:xfrm>
            <a:prstGeom prst="curvedConnector3">
              <a:avLst>
                <a:gd name="adj1" fmla="val 4781819"/>
              </a:avLst>
            </a:prstGeom>
            <a:ln>
              <a:solidFill>
                <a:schemeClr val="bg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4" name="Gekromde verbindingslijn 113"/>
            <p:cNvCxnSpPr>
              <a:stCxn id="99" idx="2"/>
              <a:endCxn id="106" idx="2"/>
            </p:cNvCxnSpPr>
            <p:nvPr/>
          </p:nvCxnSpPr>
          <p:spPr>
            <a:xfrm rot="10800000" flipV="1">
              <a:off x="2912246" y="555688"/>
              <a:ext cx="108255" cy="5931174"/>
            </a:xfrm>
            <a:prstGeom prst="curvedConnector3">
              <a:avLst>
                <a:gd name="adj1" fmla="val 417465"/>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15" name="Gekromde verbindingslijn 114"/>
            <p:cNvCxnSpPr>
              <a:stCxn id="100" idx="2"/>
              <a:endCxn id="107" idx="2"/>
            </p:cNvCxnSpPr>
            <p:nvPr/>
          </p:nvCxnSpPr>
          <p:spPr>
            <a:xfrm rot="10800000" flipV="1">
              <a:off x="5293862" y="555688"/>
              <a:ext cx="19093" cy="5931174"/>
            </a:xfrm>
            <a:prstGeom prst="curvedConnector3">
              <a:avLst>
                <a:gd name="adj1" fmla="val 3254543"/>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9" name="Ovaal 98"/>
            <p:cNvSpPr/>
            <p:nvPr/>
          </p:nvSpPr>
          <p:spPr>
            <a:xfrm>
              <a:off x="3020502" y="373190"/>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smtClean="0">
                  <a:solidFill>
                    <a:schemeClr val="bg1">
                      <a:lumMod val="75000"/>
                    </a:schemeClr>
                  </a:solidFill>
                </a:rPr>
                <a:t>a</a:t>
              </a:r>
              <a:endParaRPr lang="nl-NL" sz="1400" dirty="0">
                <a:solidFill>
                  <a:schemeClr val="bg1">
                    <a:lumMod val="75000"/>
                  </a:schemeClr>
                </a:solidFill>
              </a:endParaRPr>
            </a:p>
          </p:txBody>
        </p:sp>
        <p:sp>
          <p:nvSpPr>
            <p:cNvPr id="100" name="Ovaal 99"/>
            <p:cNvSpPr/>
            <p:nvPr/>
          </p:nvSpPr>
          <p:spPr>
            <a:xfrm>
              <a:off x="5293862" y="373190"/>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1" name="Ovaal 100"/>
            <p:cNvSpPr/>
            <p:nvPr/>
          </p:nvSpPr>
          <p:spPr>
            <a:xfrm>
              <a:off x="7350713" y="373190"/>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8" name="Rechte verbindingslijn met pijl 7"/>
            <p:cNvCxnSpPr>
              <a:stCxn id="99" idx="5"/>
              <a:endCxn id="63" idx="0"/>
            </p:cNvCxnSpPr>
            <p:nvPr/>
          </p:nvCxnSpPr>
          <p:spPr>
            <a:xfrm>
              <a:off x="3390109" y="684733"/>
              <a:ext cx="279925"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100" idx="5"/>
              <a:endCxn id="65" idx="0"/>
            </p:cNvCxnSpPr>
            <p:nvPr/>
          </p:nvCxnSpPr>
          <p:spPr>
            <a:xfrm>
              <a:off x="5663469" y="684733"/>
              <a:ext cx="279925"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01" idx="5"/>
              <a:endCxn id="67" idx="0"/>
            </p:cNvCxnSpPr>
            <p:nvPr/>
          </p:nvCxnSpPr>
          <p:spPr>
            <a:xfrm>
              <a:off x="7720320" y="684733"/>
              <a:ext cx="388180"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al 105"/>
            <p:cNvSpPr/>
            <p:nvPr/>
          </p:nvSpPr>
          <p:spPr>
            <a:xfrm>
              <a:off x="2912246" y="6304364"/>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a:solidFill>
                    <a:schemeClr val="bg1">
                      <a:lumMod val="75000"/>
                    </a:schemeClr>
                  </a:solidFill>
                </a:rPr>
                <a:t>a</a:t>
              </a:r>
              <a:endParaRPr lang="nl-NL" sz="1400" dirty="0">
                <a:solidFill>
                  <a:schemeClr val="bg1">
                    <a:lumMod val="75000"/>
                  </a:schemeClr>
                </a:solidFill>
              </a:endParaRPr>
            </a:p>
          </p:txBody>
        </p:sp>
        <p:sp>
          <p:nvSpPr>
            <p:cNvPr id="107" name="Ovaal 106"/>
            <p:cNvSpPr/>
            <p:nvPr/>
          </p:nvSpPr>
          <p:spPr>
            <a:xfrm>
              <a:off x="5293862" y="6304364"/>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sp>
          <p:nvSpPr>
            <p:cNvPr id="108" name="Ovaal 107"/>
            <p:cNvSpPr/>
            <p:nvPr/>
          </p:nvSpPr>
          <p:spPr>
            <a:xfrm>
              <a:off x="7458968" y="6304364"/>
              <a:ext cx="433021" cy="364995"/>
            </a:xfrm>
            <a:prstGeom prst="ellipse">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75000"/>
                    </a:schemeClr>
                  </a:solidFill>
                </a:rPr>
                <a:t>a</a:t>
              </a:r>
              <a:endParaRPr lang="nl-NL" sz="1400" dirty="0">
                <a:solidFill>
                  <a:schemeClr val="bg1">
                    <a:lumMod val="75000"/>
                  </a:schemeClr>
                </a:solidFill>
              </a:endParaRPr>
            </a:p>
          </p:txBody>
        </p:sp>
        <p:cxnSp>
          <p:nvCxnSpPr>
            <p:cNvPr id="23" name="Rechte verbindingslijn met pijl 22"/>
            <p:cNvCxnSpPr>
              <a:stCxn id="106" idx="7"/>
              <a:endCxn id="85" idx="4"/>
            </p:cNvCxnSpPr>
            <p:nvPr/>
          </p:nvCxnSpPr>
          <p:spPr>
            <a:xfrm flipV="1">
              <a:off x="3281854" y="6121866"/>
              <a:ext cx="388180"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7" idx="7"/>
              <a:endCxn id="88" idx="4"/>
            </p:cNvCxnSpPr>
            <p:nvPr/>
          </p:nvCxnSpPr>
          <p:spPr>
            <a:xfrm flipV="1">
              <a:off x="5663469" y="6121866"/>
              <a:ext cx="343339"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08" idx="7"/>
              <a:endCxn id="91" idx="4"/>
            </p:cNvCxnSpPr>
            <p:nvPr/>
          </p:nvCxnSpPr>
          <p:spPr>
            <a:xfrm flipV="1">
              <a:off x="7828575" y="6121866"/>
              <a:ext cx="343339" cy="23595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101" idx="2"/>
              <a:endCxn id="108" idx="2"/>
            </p:cNvCxnSpPr>
            <p:nvPr/>
          </p:nvCxnSpPr>
          <p:spPr>
            <a:xfrm rot="10800000" flipH="1" flipV="1">
              <a:off x="7350713" y="555688"/>
              <a:ext cx="108255" cy="5931174"/>
            </a:xfrm>
            <a:prstGeom prst="curvedConnector3">
              <a:avLst>
                <a:gd name="adj1" fmla="val -317465"/>
              </a:avLst>
            </a:prstGeom>
            <a:ln>
              <a:solidFill>
                <a:schemeClr val="bg1">
                  <a:lumMod val="6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27" name="Ovaal 126"/>
            <p:cNvSpPr/>
            <p:nvPr/>
          </p:nvSpPr>
          <p:spPr>
            <a:xfrm>
              <a:off x="2803991" y="2015669"/>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30" name="Ovaal 129"/>
            <p:cNvSpPr/>
            <p:nvPr/>
          </p:nvSpPr>
          <p:spPr>
            <a:xfrm>
              <a:off x="7458968" y="4570636"/>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0" name="Ovaal 159"/>
            <p:cNvSpPr/>
            <p:nvPr/>
          </p:nvSpPr>
          <p:spPr>
            <a:xfrm>
              <a:off x="7350713" y="2015669"/>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4" name="Ovaal 163"/>
            <p:cNvSpPr/>
            <p:nvPr/>
          </p:nvSpPr>
          <p:spPr>
            <a:xfrm>
              <a:off x="5077352" y="2015669"/>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6" name="Ovaal 165"/>
            <p:cNvSpPr/>
            <p:nvPr/>
          </p:nvSpPr>
          <p:spPr>
            <a:xfrm>
              <a:off x="5185607" y="4570636"/>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sp>
          <p:nvSpPr>
            <p:cNvPr id="167" name="Ovaal 166"/>
            <p:cNvSpPr/>
            <p:nvPr/>
          </p:nvSpPr>
          <p:spPr>
            <a:xfrm>
              <a:off x="2912246" y="4570636"/>
              <a:ext cx="433021" cy="3649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a:t>
              </a:r>
              <a:endParaRPr lang="nl-NL" sz="1400" dirty="0"/>
            </a:p>
          </p:txBody>
        </p:sp>
        <p:cxnSp>
          <p:nvCxnSpPr>
            <p:cNvPr id="40" name="Rechte verbindingslijn met pijl 39"/>
            <p:cNvCxnSpPr>
              <a:stCxn id="127" idx="4"/>
              <a:endCxn id="132" idx="0"/>
            </p:cNvCxnSpPr>
            <p:nvPr/>
          </p:nvCxnSpPr>
          <p:spPr>
            <a:xfrm>
              <a:off x="3020502" y="2380664"/>
              <a:ext cx="130677" cy="2436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Rechte verbindingslijn met pijl 41"/>
            <p:cNvCxnSpPr>
              <a:stCxn id="164" idx="4"/>
              <a:endCxn id="141" idx="0"/>
            </p:cNvCxnSpPr>
            <p:nvPr/>
          </p:nvCxnSpPr>
          <p:spPr>
            <a:xfrm>
              <a:off x="5293862" y="2380664"/>
              <a:ext cx="130677" cy="2436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Rechte verbindingslijn met pijl 43"/>
            <p:cNvCxnSpPr>
              <a:stCxn id="160" idx="4"/>
              <a:endCxn id="150" idx="0"/>
            </p:cNvCxnSpPr>
            <p:nvPr/>
          </p:nvCxnSpPr>
          <p:spPr>
            <a:xfrm>
              <a:off x="7567223" y="2380664"/>
              <a:ext cx="108255" cy="2436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Rechte verbindingslijn met pijl 45"/>
            <p:cNvCxnSpPr>
              <a:stCxn id="167" idx="0"/>
              <a:endCxn id="135" idx="4"/>
            </p:cNvCxnSpPr>
            <p:nvPr/>
          </p:nvCxnSpPr>
          <p:spPr>
            <a:xfrm flipV="1">
              <a:off x="3128757" y="4388138"/>
              <a:ext cx="108255" cy="18249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Rechte verbindingslijn met pijl 47"/>
            <p:cNvCxnSpPr>
              <a:stCxn id="166" idx="0"/>
              <a:endCxn id="144" idx="4"/>
            </p:cNvCxnSpPr>
            <p:nvPr/>
          </p:nvCxnSpPr>
          <p:spPr>
            <a:xfrm flipV="1">
              <a:off x="5402118" y="4388138"/>
              <a:ext cx="108255" cy="18249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Rechte verbindingslijn met pijl 51"/>
            <p:cNvCxnSpPr>
              <a:stCxn id="130" idx="0"/>
              <a:endCxn id="153" idx="4"/>
            </p:cNvCxnSpPr>
            <p:nvPr/>
          </p:nvCxnSpPr>
          <p:spPr>
            <a:xfrm flipV="1">
              <a:off x="7675478" y="4388138"/>
              <a:ext cx="108255" cy="18249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8" name="Tekstvak 177"/>
            <p:cNvSpPr txBox="1"/>
            <p:nvPr/>
          </p:nvSpPr>
          <p:spPr>
            <a:xfrm>
              <a:off x="963652" y="4363117"/>
              <a:ext cx="276038" cy="307777"/>
            </a:xfrm>
            <a:prstGeom prst="rect">
              <a:avLst/>
            </a:prstGeom>
            <a:noFill/>
          </p:spPr>
          <p:txBody>
            <a:bodyPr wrap="none" rtlCol="0">
              <a:spAutoFit/>
            </a:bodyPr>
            <a:lstStyle/>
            <a:p>
              <a:r>
                <a:rPr lang="en-US" sz="1400" dirty="0" smtClean="0"/>
                <a:t>1</a:t>
              </a:r>
              <a:endParaRPr lang="nl-NL" sz="1400" dirty="0"/>
            </a:p>
          </p:txBody>
        </p:sp>
        <p:sp>
          <p:nvSpPr>
            <p:cNvPr id="180" name="Tekstvak 179"/>
            <p:cNvSpPr txBox="1"/>
            <p:nvPr/>
          </p:nvSpPr>
          <p:spPr>
            <a:xfrm>
              <a:off x="963652" y="2198167"/>
              <a:ext cx="276038" cy="307777"/>
            </a:xfrm>
            <a:prstGeom prst="rect">
              <a:avLst/>
            </a:prstGeom>
            <a:noFill/>
          </p:spPr>
          <p:txBody>
            <a:bodyPr wrap="none" rtlCol="0">
              <a:spAutoFit/>
            </a:bodyPr>
            <a:lstStyle/>
            <a:p>
              <a:r>
                <a:rPr lang="en-US" sz="1400" dirty="0" smtClean="0"/>
                <a:t>1</a:t>
              </a:r>
              <a:endParaRPr lang="nl-NL" sz="1400" dirty="0"/>
            </a:p>
          </p:txBody>
        </p:sp>
        <p:cxnSp>
          <p:nvCxnSpPr>
            <p:cNvPr id="7" name="Rechte verbindingslijn met pijl 6"/>
            <p:cNvCxnSpPr>
              <a:stCxn id="4" idx="3"/>
              <a:endCxn id="135" idx="0"/>
            </p:cNvCxnSpPr>
            <p:nvPr/>
          </p:nvCxnSpPr>
          <p:spPr>
            <a:xfrm>
              <a:off x="1721438" y="1924420"/>
              <a:ext cx="1515574" cy="2098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109" idx="3"/>
              <a:endCxn id="132" idx="4"/>
            </p:cNvCxnSpPr>
            <p:nvPr/>
          </p:nvCxnSpPr>
          <p:spPr>
            <a:xfrm flipV="1">
              <a:off x="1721438" y="2989335"/>
              <a:ext cx="1429740" cy="2128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34" idx="3"/>
              <a:endCxn id="141" idx="4"/>
            </p:cNvCxnSpPr>
            <p:nvPr/>
          </p:nvCxnSpPr>
          <p:spPr>
            <a:xfrm flipV="1">
              <a:off x="3908965" y="2989335"/>
              <a:ext cx="1515574" cy="2128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31" idx="3"/>
              <a:endCxn id="144" idx="0"/>
            </p:cNvCxnSpPr>
            <p:nvPr/>
          </p:nvCxnSpPr>
          <p:spPr>
            <a:xfrm>
              <a:off x="3908965" y="1924420"/>
              <a:ext cx="1601408" cy="2098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140" idx="3"/>
              <a:endCxn id="153" idx="0"/>
            </p:cNvCxnSpPr>
            <p:nvPr/>
          </p:nvCxnSpPr>
          <p:spPr>
            <a:xfrm>
              <a:off x="6182326" y="1924420"/>
              <a:ext cx="1601408" cy="2098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143" idx="3"/>
              <a:endCxn id="150" idx="4"/>
            </p:cNvCxnSpPr>
            <p:nvPr/>
          </p:nvCxnSpPr>
          <p:spPr>
            <a:xfrm flipV="1">
              <a:off x="6182326" y="2989335"/>
              <a:ext cx="1493152" cy="2128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9" name="Tekstvak 168"/>
            <p:cNvSpPr txBox="1"/>
            <p:nvPr/>
          </p:nvSpPr>
          <p:spPr>
            <a:xfrm>
              <a:off x="2098600" y="2029605"/>
              <a:ext cx="457176" cy="461664"/>
            </a:xfrm>
            <a:prstGeom prst="rect">
              <a:avLst/>
            </a:prstGeom>
            <a:noFill/>
          </p:spPr>
          <p:txBody>
            <a:bodyPr wrap="none" rtlCol="0">
              <a:spAutoFit/>
            </a:bodyPr>
            <a:lstStyle/>
            <a:p>
              <a:r>
                <a:rPr lang="en-US" sz="2400" dirty="0" smtClean="0">
                  <a:latin typeface="Symbol" pitchFamily="18" charset="2"/>
                </a:rPr>
                <a:t>b</a:t>
              </a:r>
              <a:r>
                <a:rPr lang="en-US" sz="2400" baseline="-25000" dirty="0"/>
                <a:t>1</a:t>
              </a:r>
              <a:endParaRPr lang="nl-NL" sz="2400" baseline="-25000" dirty="0"/>
            </a:p>
          </p:txBody>
        </p:sp>
        <p:sp>
          <p:nvSpPr>
            <p:cNvPr id="181" name="Tekstvak 180"/>
            <p:cNvSpPr txBox="1"/>
            <p:nvPr/>
          </p:nvSpPr>
          <p:spPr>
            <a:xfrm>
              <a:off x="1192766" y="5366854"/>
              <a:ext cx="276038" cy="307777"/>
            </a:xfrm>
            <a:prstGeom prst="rect">
              <a:avLst/>
            </a:prstGeom>
            <a:noFill/>
          </p:spPr>
          <p:txBody>
            <a:bodyPr wrap="none" rtlCol="0">
              <a:spAutoFit/>
            </a:bodyPr>
            <a:lstStyle/>
            <a:p>
              <a:r>
                <a:rPr lang="en-US" sz="1400" dirty="0" smtClean="0"/>
                <a:t>1</a:t>
              </a:r>
              <a:endParaRPr lang="nl-NL" sz="1400" dirty="0"/>
            </a:p>
          </p:txBody>
        </p:sp>
        <p:sp>
          <p:nvSpPr>
            <p:cNvPr id="182" name="Tekstvak 181"/>
            <p:cNvSpPr txBox="1"/>
            <p:nvPr/>
          </p:nvSpPr>
          <p:spPr>
            <a:xfrm>
              <a:off x="1180162" y="1285678"/>
              <a:ext cx="276038" cy="307777"/>
            </a:xfrm>
            <a:prstGeom prst="rect">
              <a:avLst/>
            </a:prstGeom>
            <a:noFill/>
          </p:spPr>
          <p:txBody>
            <a:bodyPr wrap="none" rtlCol="0">
              <a:spAutoFit/>
            </a:bodyPr>
            <a:lstStyle/>
            <a:p>
              <a:r>
                <a:rPr lang="en-US" sz="1400" dirty="0" smtClean="0"/>
                <a:t>1</a:t>
              </a:r>
              <a:endParaRPr lang="nl-NL" sz="1400" dirty="0"/>
            </a:p>
          </p:txBody>
        </p:sp>
      </p:grpSp>
      <p:sp>
        <p:nvSpPr>
          <p:cNvPr id="2" name="Tijdelijke aanduiding voor dianummer 1"/>
          <p:cNvSpPr>
            <a:spLocks noGrp="1"/>
          </p:cNvSpPr>
          <p:nvPr>
            <p:ph type="sldNum" sz="quarter" idx="12"/>
          </p:nvPr>
        </p:nvSpPr>
        <p:spPr/>
        <p:txBody>
          <a:bodyPr/>
          <a:lstStyle/>
          <a:p>
            <a:fld id="{A9096D49-DAE3-40DE-93E0-41688E0A5016}" type="slidenum">
              <a:rPr lang="nl-NL" smtClean="0"/>
              <a:t>56</a:t>
            </a:fld>
            <a:endParaRPr lang="nl-NL"/>
          </a:p>
        </p:txBody>
      </p:sp>
      <p:cxnSp>
        <p:nvCxnSpPr>
          <p:cNvPr id="102" name="Rechte verbindingslijn met pijl 101"/>
          <p:cNvCxnSpPr>
            <a:stCxn id="153" idx="5"/>
            <a:endCxn id="152" idx="0"/>
          </p:cNvCxnSpPr>
          <p:nvPr/>
        </p:nvCxnSpPr>
        <p:spPr>
          <a:xfrm>
            <a:off x="6794883" y="3203900"/>
            <a:ext cx="163263" cy="42941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3" name="Tekstvak 102"/>
          <p:cNvSpPr txBox="1"/>
          <p:nvPr/>
        </p:nvSpPr>
        <p:spPr>
          <a:xfrm>
            <a:off x="3754784" y="1527175"/>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smtClean="0"/>
              <a:t>2</a:t>
            </a:r>
            <a:endParaRPr lang="nl-NL" sz="2400" baseline="-25000" dirty="0"/>
          </a:p>
        </p:txBody>
      </p:sp>
      <p:sp>
        <p:nvSpPr>
          <p:cNvPr id="104" name="Tekstvak 103"/>
          <p:cNvSpPr txBox="1"/>
          <p:nvPr/>
        </p:nvSpPr>
        <p:spPr>
          <a:xfrm>
            <a:off x="1810568" y="3140968"/>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a:t>1</a:t>
            </a:r>
            <a:endParaRPr lang="nl-NL" sz="2400" baseline="-25000" dirty="0"/>
          </a:p>
        </p:txBody>
      </p:sp>
      <p:sp>
        <p:nvSpPr>
          <p:cNvPr id="105" name="Tekstvak 104"/>
          <p:cNvSpPr txBox="1"/>
          <p:nvPr/>
        </p:nvSpPr>
        <p:spPr>
          <a:xfrm>
            <a:off x="3610768" y="3212976"/>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smtClean="0"/>
              <a:t>2</a:t>
            </a:r>
            <a:endParaRPr lang="nl-NL" sz="2400" baseline="-25000" dirty="0"/>
          </a:p>
        </p:txBody>
      </p:sp>
      <p:sp>
        <p:nvSpPr>
          <p:cNvPr id="111" name="Tekstvak 110"/>
          <p:cNvSpPr txBox="1"/>
          <p:nvPr/>
        </p:nvSpPr>
        <p:spPr>
          <a:xfrm>
            <a:off x="5580112" y="3212976"/>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smtClean="0"/>
              <a:t>2</a:t>
            </a:r>
            <a:endParaRPr lang="nl-NL" sz="2400" baseline="-25000" dirty="0"/>
          </a:p>
        </p:txBody>
      </p:sp>
      <p:sp>
        <p:nvSpPr>
          <p:cNvPr id="113" name="Tekstvak 112"/>
          <p:cNvSpPr txBox="1"/>
          <p:nvPr/>
        </p:nvSpPr>
        <p:spPr>
          <a:xfrm>
            <a:off x="5652120" y="1556792"/>
            <a:ext cx="457176" cy="461665"/>
          </a:xfrm>
          <a:prstGeom prst="rect">
            <a:avLst/>
          </a:prstGeom>
          <a:noFill/>
        </p:spPr>
        <p:txBody>
          <a:bodyPr wrap="none" rtlCol="0">
            <a:spAutoFit/>
          </a:bodyPr>
          <a:lstStyle/>
          <a:p>
            <a:r>
              <a:rPr lang="en-US" sz="2400" dirty="0" smtClean="0">
                <a:latin typeface="Symbol" pitchFamily="18" charset="2"/>
              </a:rPr>
              <a:t>b</a:t>
            </a:r>
            <a:r>
              <a:rPr lang="en-US" sz="2400" baseline="-25000" dirty="0" smtClean="0"/>
              <a:t>2</a:t>
            </a:r>
            <a:endParaRPr lang="nl-NL" sz="2400" baseline="-25000" dirty="0"/>
          </a:p>
        </p:txBody>
      </p:sp>
      <p:sp>
        <p:nvSpPr>
          <p:cNvPr id="6" name="Rechthoek 5"/>
          <p:cNvSpPr/>
          <p:nvPr/>
        </p:nvSpPr>
        <p:spPr>
          <a:xfrm>
            <a:off x="323528" y="5445224"/>
            <a:ext cx="8460432" cy="584775"/>
          </a:xfrm>
          <a:prstGeom prst="rect">
            <a:avLst/>
          </a:prstGeom>
        </p:spPr>
        <p:txBody>
          <a:bodyPr wrap="square">
            <a:spAutoFit/>
          </a:bodyPr>
          <a:lstStyle/>
          <a:p>
            <a:r>
              <a:rPr lang="en-US" sz="3200">
                <a:latin typeface="Symbol" pitchFamily="18" charset="2"/>
              </a:rPr>
              <a:t>b</a:t>
            </a:r>
            <a:r>
              <a:rPr lang="en-US" sz="3200" baseline="-25000"/>
              <a:t>1</a:t>
            </a:r>
            <a:r>
              <a:rPr lang="en-US" sz="3200"/>
              <a:t>=0.123 (s.e. .041) and </a:t>
            </a:r>
            <a:r>
              <a:rPr lang="en-US" sz="3200">
                <a:latin typeface="Symbol" pitchFamily="18" charset="2"/>
              </a:rPr>
              <a:t>b</a:t>
            </a:r>
            <a:r>
              <a:rPr lang="en-US" sz="3200" baseline="-25000"/>
              <a:t>2 </a:t>
            </a:r>
            <a:r>
              <a:rPr lang="en-US" sz="3200"/>
              <a:t>= </a:t>
            </a:r>
            <a:r>
              <a:rPr lang="en-US" sz="3200">
                <a:latin typeface="Symbol" pitchFamily="18" charset="2"/>
              </a:rPr>
              <a:t>b</a:t>
            </a:r>
            <a:r>
              <a:rPr lang="en-US" sz="3200" baseline="-25000"/>
              <a:t>3 </a:t>
            </a:r>
            <a:r>
              <a:rPr lang="en-US" sz="3200"/>
              <a:t>= 0.062 (s.e. .027)</a:t>
            </a:r>
          </a:p>
        </p:txBody>
      </p:sp>
    </p:spTree>
    <p:extLst>
      <p:ext uri="{BB962C8B-B14F-4D97-AF65-F5344CB8AC3E}">
        <p14:creationId xmlns:p14="http://schemas.microsoft.com/office/powerpoint/2010/main" val="2555751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57</a:t>
            </a:fld>
            <a:endParaRPr lang="nl-NL"/>
          </a:p>
        </p:txBody>
      </p:sp>
      <p:pic>
        <p:nvPicPr>
          <p:cNvPr id="4" name="Picture 3"/>
          <p:cNvPicPr>
            <a:picLocks noChangeAspect="1"/>
          </p:cNvPicPr>
          <p:nvPr/>
        </p:nvPicPr>
        <p:blipFill>
          <a:blip r:embed="rId2"/>
          <a:stretch>
            <a:fillRect/>
          </a:stretch>
        </p:blipFill>
        <p:spPr>
          <a:xfrm>
            <a:off x="107503" y="620688"/>
            <a:ext cx="7632849" cy="3328331"/>
          </a:xfrm>
          <a:prstGeom prst="rect">
            <a:avLst/>
          </a:prstGeom>
        </p:spPr>
      </p:pic>
    </p:spTree>
    <p:extLst>
      <p:ext uri="{BB962C8B-B14F-4D97-AF65-F5344CB8AC3E}">
        <p14:creationId xmlns:p14="http://schemas.microsoft.com/office/powerpoint/2010/main" val="323878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917223" y="1217143"/>
            <a:ext cx="6589474" cy="3096344"/>
            <a:chOff x="1341254" y="620688"/>
            <a:chExt cx="6301442" cy="2952328"/>
          </a:xfrm>
        </p:grpSpPr>
        <p:sp>
          <p:nvSpPr>
            <p:cNvPr id="6" name="Rechthoek 5"/>
            <p:cNvSpPr/>
            <p:nvPr/>
          </p:nvSpPr>
          <p:spPr>
            <a:xfrm>
              <a:off x="1346340" y="2210799"/>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y1</a:t>
              </a:r>
              <a:endParaRPr lang="nl-NL" sz="1400" dirty="0"/>
            </a:p>
          </p:txBody>
        </p:sp>
        <p:sp>
          <p:nvSpPr>
            <p:cNvPr id="15" name="Rechthoek 14"/>
            <p:cNvSpPr/>
            <p:nvPr/>
          </p:nvSpPr>
          <p:spPr>
            <a:xfrm>
              <a:off x="3250835"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y2</a:t>
              </a:r>
              <a:endParaRPr lang="nl-NL" sz="1400" dirty="0"/>
            </a:p>
          </p:txBody>
        </p:sp>
        <p:sp>
          <p:nvSpPr>
            <p:cNvPr id="24" name="Rechthoek 23"/>
            <p:cNvSpPr/>
            <p:nvPr/>
          </p:nvSpPr>
          <p:spPr>
            <a:xfrm>
              <a:off x="5230057"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y3</a:t>
              </a:r>
              <a:endParaRPr lang="nl-NL" sz="1400" dirty="0"/>
            </a:p>
          </p:txBody>
        </p:sp>
        <p:sp>
          <p:nvSpPr>
            <p:cNvPr id="33" name="Rechthoek 32"/>
            <p:cNvSpPr/>
            <p:nvPr/>
          </p:nvSpPr>
          <p:spPr>
            <a:xfrm>
              <a:off x="7115031" y="2215957"/>
              <a:ext cx="501782" cy="45432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y4</a:t>
              </a:r>
              <a:endParaRPr lang="nl-NL" sz="1400" dirty="0"/>
            </a:p>
          </p:txBody>
        </p:sp>
        <p:sp>
          <p:nvSpPr>
            <p:cNvPr id="51" name="Ovaal 50"/>
            <p:cNvSpPr/>
            <p:nvPr/>
          </p:nvSpPr>
          <p:spPr>
            <a:xfrm>
              <a:off x="1346340"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x1</a:t>
              </a:r>
              <a:endParaRPr lang="nl-NL" sz="1400" dirty="0"/>
            </a:p>
          </p:txBody>
        </p:sp>
        <p:cxnSp>
          <p:nvCxnSpPr>
            <p:cNvPr id="52" name="Rechte verbindingslijn met pijl 51"/>
            <p:cNvCxnSpPr>
              <a:stCxn id="51" idx="4"/>
              <a:endCxn id="6" idx="0"/>
            </p:cNvCxnSpPr>
            <p:nvPr/>
          </p:nvCxnSpPr>
          <p:spPr>
            <a:xfrm>
              <a:off x="1597231" y="1851023"/>
              <a:ext cx="0" cy="3597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3" name="Ovaal 52"/>
            <p:cNvSpPr/>
            <p:nvPr/>
          </p:nvSpPr>
          <p:spPr>
            <a:xfrm>
              <a:off x="3231314"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x2</a:t>
              </a:r>
              <a:endParaRPr lang="nl-NL" sz="1400" dirty="0"/>
            </a:p>
          </p:txBody>
        </p:sp>
        <p:cxnSp>
          <p:nvCxnSpPr>
            <p:cNvPr id="54" name="Rechte verbindingslijn met pijl 53"/>
            <p:cNvCxnSpPr>
              <a:stCxn id="53" idx="4"/>
            </p:cNvCxnSpPr>
            <p:nvPr/>
          </p:nvCxnSpPr>
          <p:spPr>
            <a:xfrm>
              <a:off x="3482205"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5" name="Ovaal 54"/>
            <p:cNvSpPr/>
            <p:nvPr/>
          </p:nvSpPr>
          <p:spPr>
            <a:xfrm>
              <a:off x="5210537"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x3</a:t>
              </a:r>
              <a:endParaRPr lang="nl-NL" sz="1400" dirty="0"/>
            </a:p>
          </p:txBody>
        </p:sp>
        <p:cxnSp>
          <p:nvCxnSpPr>
            <p:cNvPr id="56" name="Rechte verbindingslijn met pijl 55"/>
            <p:cNvCxnSpPr>
              <a:stCxn id="55" idx="4"/>
            </p:cNvCxnSpPr>
            <p:nvPr/>
          </p:nvCxnSpPr>
          <p:spPr>
            <a:xfrm>
              <a:off x="5461428"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al 56"/>
            <p:cNvSpPr/>
            <p:nvPr/>
          </p:nvSpPr>
          <p:spPr>
            <a:xfrm>
              <a:off x="7095511" y="1396703"/>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x4</a:t>
              </a:r>
              <a:endParaRPr lang="nl-NL" sz="1400" dirty="0"/>
            </a:p>
          </p:txBody>
        </p:sp>
        <p:cxnSp>
          <p:nvCxnSpPr>
            <p:cNvPr id="58" name="Rechte verbindingslijn met pijl 57"/>
            <p:cNvCxnSpPr>
              <a:stCxn id="57" idx="4"/>
            </p:cNvCxnSpPr>
            <p:nvPr/>
          </p:nvCxnSpPr>
          <p:spPr>
            <a:xfrm>
              <a:off x="7346402" y="1851023"/>
              <a:ext cx="1" cy="3904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9" name="Rechte verbindingslijn met pijl 58"/>
            <p:cNvCxnSpPr>
              <a:stCxn id="51" idx="6"/>
              <a:endCxn id="53" idx="2"/>
            </p:cNvCxnSpPr>
            <p:nvPr/>
          </p:nvCxnSpPr>
          <p:spPr>
            <a:xfrm>
              <a:off x="1848122"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0" name="Rechte verbindingslijn met pijl 59"/>
            <p:cNvCxnSpPr>
              <a:stCxn id="53" idx="6"/>
              <a:endCxn id="55" idx="2"/>
            </p:cNvCxnSpPr>
            <p:nvPr/>
          </p:nvCxnSpPr>
          <p:spPr>
            <a:xfrm>
              <a:off x="3733096" y="1623863"/>
              <a:ext cx="1477441"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1" name="Rechte verbindingslijn met pijl 60"/>
            <p:cNvCxnSpPr>
              <a:stCxn id="55" idx="6"/>
              <a:endCxn id="57" idx="2"/>
            </p:cNvCxnSpPr>
            <p:nvPr/>
          </p:nvCxnSpPr>
          <p:spPr>
            <a:xfrm>
              <a:off x="5712319" y="1623863"/>
              <a:ext cx="138319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76" name="Ovaal 75"/>
            <p:cNvSpPr/>
            <p:nvPr/>
          </p:nvSpPr>
          <p:spPr>
            <a:xfrm>
              <a:off x="2918090" y="620688"/>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Symbol" panose="05050102010706020507" pitchFamily="18" charset="2"/>
                </a:rPr>
                <a:t>z</a:t>
              </a:r>
              <a:r>
                <a:rPr lang="en-US" sz="1400" dirty="0" err="1" smtClean="0"/>
                <a:t>x</a:t>
              </a:r>
              <a:endParaRPr lang="nl-NL" sz="1400" dirty="0"/>
            </a:p>
          </p:txBody>
        </p:sp>
        <p:sp>
          <p:nvSpPr>
            <p:cNvPr id="77" name="Ovaal 76"/>
            <p:cNvSpPr/>
            <p:nvPr/>
          </p:nvSpPr>
          <p:spPr>
            <a:xfrm>
              <a:off x="4788024"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latin typeface="Symbol" panose="05050102010706020507" pitchFamily="18" charset="2"/>
                </a:rPr>
                <a:t>z</a:t>
              </a:r>
              <a:r>
                <a:rPr lang="en-US" sz="1400" dirty="0" err="1"/>
                <a:t>x</a:t>
              </a:r>
              <a:endParaRPr lang="nl-NL" sz="1400" dirty="0"/>
            </a:p>
          </p:txBody>
        </p:sp>
        <p:sp>
          <p:nvSpPr>
            <p:cNvPr id="78" name="Ovaal 77"/>
            <p:cNvSpPr/>
            <p:nvPr/>
          </p:nvSpPr>
          <p:spPr>
            <a:xfrm>
              <a:off x="6662506" y="67042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latin typeface="Symbol" panose="05050102010706020507" pitchFamily="18" charset="2"/>
                </a:rPr>
                <a:t>z</a:t>
              </a:r>
              <a:r>
                <a:rPr lang="en-US" sz="1400" dirty="0" err="1"/>
                <a:t>x</a:t>
              </a:r>
              <a:endParaRPr lang="nl-NL" sz="1400" dirty="0"/>
            </a:p>
          </p:txBody>
        </p:sp>
        <p:cxnSp>
          <p:nvCxnSpPr>
            <p:cNvPr id="79" name="Rechte verbindingslijn met pijl 78"/>
            <p:cNvCxnSpPr>
              <a:stCxn id="76" idx="4"/>
              <a:endCxn id="53" idx="0"/>
            </p:cNvCxnSpPr>
            <p:nvPr/>
          </p:nvCxnSpPr>
          <p:spPr>
            <a:xfrm>
              <a:off x="3168981" y="1075008"/>
              <a:ext cx="313224" cy="32169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0" name="Rechte verbindingslijn met pijl 79"/>
            <p:cNvCxnSpPr>
              <a:stCxn id="77" idx="5"/>
              <a:endCxn id="55" idx="0"/>
            </p:cNvCxnSpPr>
            <p:nvPr/>
          </p:nvCxnSpPr>
          <p:spPr>
            <a:xfrm>
              <a:off x="5216322" y="1058210"/>
              <a:ext cx="245106"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Rechte verbindingslijn met pijl 80"/>
            <p:cNvCxnSpPr>
              <a:stCxn id="78" idx="5"/>
              <a:endCxn id="57" idx="0"/>
            </p:cNvCxnSpPr>
            <p:nvPr/>
          </p:nvCxnSpPr>
          <p:spPr>
            <a:xfrm>
              <a:off x="7090804" y="1058210"/>
              <a:ext cx="255598" cy="33849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89" name="Ovaal 88"/>
            <p:cNvSpPr/>
            <p:nvPr/>
          </p:nvSpPr>
          <p:spPr>
            <a:xfrm>
              <a:off x="1341254"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e1</a:t>
              </a:r>
              <a:endParaRPr lang="nl-NL" sz="1400" dirty="0"/>
            </a:p>
          </p:txBody>
        </p:sp>
        <p:cxnSp>
          <p:nvCxnSpPr>
            <p:cNvPr id="95" name="Rechte verbindingslijn met pijl 94"/>
            <p:cNvCxnSpPr>
              <a:stCxn id="89" idx="0"/>
              <a:endCxn id="6" idx="2"/>
            </p:cNvCxnSpPr>
            <p:nvPr/>
          </p:nvCxnSpPr>
          <p:spPr>
            <a:xfrm flipV="1">
              <a:off x="1592145" y="2665119"/>
              <a:ext cx="5086" cy="45357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9" name="Ovaal 91"/>
            <p:cNvSpPr/>
            <p:nvPr/>
          </p:nvSpPr>
          <p:spPr>
            <a:xfrm>
              <a:off x="7111417" y="3118696"/>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e4</a:t>
              </a:r>
              <a:endParaRPr lang="nl-NL" sz="1400" dirty="0"/>
            </a:p>
          </p:txBody>
        </p:sp>
        <p:cxnSp>
          <p:nvCxnSpPr>
            <p:cNvPr id="113" name="Rechte verbindingslijn met pijl 94"/>
            <p:cNvCxnSpPr>
              <a:stCxn id="109" idx="0"/>
              <a:endCxn id="33" idx="2"/>
            </p:cNvCxnSpPr>
            <p:nvPr/>
          </p:nvCxnSpPr>
          <p:spPr>
            <a:xfrm flipV="1">
              <a:off x="7362308" y="2670277"/>
              <a:ext cx="3614" cy="44841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7" name="Ovaal 91"/>
            <p:cNvSpPr/>
            <p:nvPr/>
          </p:nvSpPr>
          <p:spPr>
            <a:xfrm>
              <a:off x="5229686"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e3</a:t>
              </a:r>
              <a:endParaRPr lang="nl-NL" sz="1400" dirty="0"/>
            </a:p>
          </p:txBody>
        </p:sp>
        <p:cxnSp>
          <p:nvCxnSpPr>
            <p:cNvPr id="118" name="Rechte verbindingslijn met pijl 94"/>
            <p:cNvCxnSpPr>
              <a:stCxn id="117" idx="0"/>
              <a:endCxn id="24" idx="2"/>
            </p:cNvCxnSpPr>
            <p:nvPr/>
          </p:nvCxnSpPr>
          <p:spPr>
            <a:xfrm flipV="1">
              <a:off x="5480577" y="2670277"/>
              <a:ext cx="371"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9" name="Ovaal 91"/>
            <p:cNvSpPr/>
            <p:nvPr/>
          </p:nvSpPr>
          <p:spPr>
            <a:xfrm>
              <a:off x="3249265" y="3114994"/>
              <a:ext cx="501782" cy="45432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e2</a:t>
              </a:r>
              <a:endParaRPr lang="nl-NL" sz="1400" dirty="0"/>
            </a:p>
          </p:txBody>
        </p:sp>
        <p:cxnSp>
          <p:nvCxnSpPr>
            <p:cNvPr id="120" name="Rechte verbindingslijn met pijl 94"/>
            <p:cNvCxnSpPr>
              <a:stCxn id="119" idx="0"/>
              <a:endCxn id="15" idx="2"/>
            </p:cNvCxnSpPr>
            <p:nvPr/>
          </p:nvCxnSpPr>
          <p:spPr>
            <a:xfrm flipV="1">
              <a:off x="3500156" y="2670277"/>
              <a:ext cx="1570" cy="44471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0" name="TextBox 129"/>
            <p:cNvSpPr txBox="1"/>
            <p:nvPr/>
          </p:nvSpPr>
          <p:spPr>
            <a:xfrm>
              <a:off x="1619672" y="1844824"/>
              <a:ext cx="276038" cy="307777"/>
            </a:xfrm>
            <a:prstGeom prst="rect">
              <a:avLst/>
            </a:prstGeom>
            <a:noFill/>
          </p:spPr>
          <p:txBody>
            <a:bodyPr wrap="none" rtlCol="0">
              <a:spAutoFit/>
            </a:bodyPr>
            <a:lstStyle/>
            <a:p>
              <a:r>
                <a:rPr lang="nl-NL" sz="1400" dirty="0" smtClean="0"/>
                <a:t>1</a:t>
              </a:r>
              <a:endParaRPr lang="nl-NL" sz="1400" dirty="0"/>
            </a:p>
          </p:txBody>
        </p:sp>
        <p:sp>
          <p:nvSpPr>
            <p:cNvPr id="131" name="TextBox 130"/>
            <p:cNvSpPr txBox="1"/>
            <p:nvPr/>
          </p:nvSpPr>
          <p:spPr>
            <a:xfrm>
              <a:off x="3478226" y="1835532"/>
              <a:ext cx="276038" cy="307777"/>
            </a:xfrm>
            <a:prstGeom prst="rect">
              <a:avLst/>
            </a:prstGeom>
            <a:noFill/>
          </p:spPr>
          <p:txBody>
            <a:bodyPr wrap="none" rtlCol="0">
              <a:spAutoFit/>
            </a:bodyPr>
            <a:lstStyle/>
            <a:p>
              <a:r>
                <a:rPr lang="nl-NL" sz="1400" dirty="0" smtClean="0"/>
                <a:t>1</a:t>
              </a:r>
              <a:endParaRPr lang="nl-NL" sz="1400" dirty="0"/>
            </a:p>
          </p:txBody>
        </p:sp>
        <p:sp>
          <p:nvSpPr>
            <p:cNvPr id="132" name="TextBox 131"/>
            <p:cNvSpPr txBox="1"/>
            <p:nvPr/>
          </p:nvSpPr>
          <p:spPr>
            <a:xfrm>
              <a:off x="5422442" y="1835532"/>
              <a:ext cx="276038" cy="307777"/>
            </a:xfrm>
            <a:prstGeom prst="rect">
              <a:avLst/>
            </a:prstGeom>
            <a:noFill/>
          </p:spPr>
          <p:txBody>
            <a:bodyPr wrap="none" rtlCol="0">
              <a:spAutoFit/>
            </a:bodyPr>
            <a:lstStyle/>
            <a:p>
              <a:r>
                <a:rPr lang="nl-NL" sz="1400" dirty="0" smtClean="0"/>
                <a:t>1</a:t>
              </a:r>
              <a:endParaRPr lang="nl-NL" sz="1400" dirty="0"/>
            </a:p>
          </p:txBody>
        </p:sp>
        <p:sp>
          <p:nvSpPr>
            <p:cNvPr id="133" name="TextBox 132"/>
            <p:cNvSpPr txBox="1"/>
            <p:nvPr/>
          </p:nvSpPr>
          <p:spPr>
            <a:xfrm>
              <a:off x="7294650" y="1844824"/>
              <a:ext cx="276038" cy="307777"/>
            </a:xfrm>
            <a:prstGeom prst="rect">
              <a:avLst/>
            </a:prstGeom>
            <a:noFill/>
          </p:spPr>
          <p:txBody>
            <a:bodyPr wrap="none" rtlCol="0">
              <a:spAutoFit/>
            </a:bodyPr>
            <a:lstStyle/>
            <a:p>
              <a:r>
                <a:rPr lang="nl-NL" sz="1400" dirty="0" smtClean="0"/>
                <a:t>1</a:t>
              </a:r>
              <a:endParaRPr lang="nl-NL" sz="1400" dirty="0"/>
            </a:p>
          </p:txBody>
        </p:sp>
        <p:sp>
          <p:nvSpPr>
            <p:cNvPr id="134" name="TextBox 133"/>
            <p:cNvSpPr txBox="1"/>
            <p:nvPr/>
          </p:nvSpPr>
          <p:spPr>
            <a:xfrm>
              <a:off x="7366658" y="2699628"/>
              <a:ext cx="276038" cy="307777"/>
            </a:xfrm>
            <a:prstGeom prst="rect">
              <a:avLst/>
            </a:prstGeom>
            <a:noFill/>
          </p:spPr>
          <p:txBody>
            <a:bodyPr wrap="none" rtlCol="0">
              <a:spAutoFit/>
            </a:bodyPr>
            <a:lstStyle/>
            <a:p>
              <a:r>
                <a:rPr lang="nl-NL" sz="1400" dirty="0" smtClean="0"/>
                <a:t>1</a:t>
              </a:r>
              <a:endParaRPr lang="nl-NL" sz="1400" dirty="0"/>
            </a:p>
          </p:txBody>
        </p:sp>
        <p:sp>
          <p:nvSpPr>
            <p:cNvPr id="135" name="TextBox 134"/>
            <p:cNvSpPr txBox="1"/>
            <p:nvPr/>
          </p:nvSpPr>
          <p:spPr>
            <a:xfrm>
              <a:off x="5494450" y="2708920"/>
              <a:ext cx="276038" cy="307777"/>
            </a:xfrm>
            <a:prstGeom prst="rect">
              <a:avLst/>
            </a:prstGeom>
            <a:noFill/>
          </p:spPr>
          <p:txBody>
            <a:bodyPr wrap="none" rtlCol="0">
              <a:spAutoFit/>
            </a:bodyPr>
            <a:lstStyle/>
            <a:p>
              <a:r>
                <a:rPr lang="nl-NL" sz="1400" dirty="0" smtClean="0"/>
                <a:t>1</a:t>
              </a:r>
              <a:endParaRPr lang="nl-NL" sz="1400" dirty="0"/>
            </a:p>
          </p:txBody>
        </p:sp>
        <p:sp>
          <p:nvSpPr>
            <p:cNvPr id="136" name="TextBox 135"/>
            <p:cNvSpPr txBox="1"/>
            <p:nvPr/>
          </p:nvSpPr>
          <p:spPr>
            <a:xfrm>
              <a:off x="3491880" y="2708920"/>
              <a:ext cx="276038" cy="307777"/>
            </a:xfrm>
            <a:prstGeom prst="rect">
              <a:avLst/>
            </a:prstGeom>
            <a:noFill/>
          </p:spPr>
          <p:txBody>
            <a:bodyPr wrap="none" rtlCol="0">
              <a:spAutoFit/>
            </a:bodyPr>
            <a:lstStyle/>
            <a:p>
              <a:r>
                <a:rPr lang="nl-NL" sz="1400" dirty="0" smtClean="0"/>
                <a:t>1</a:t>
              </a:r>
              <a:endParaRPr lang="nl-NL" sz="1400" dirty="0"/>
            </a:p>
          </p:txBody>
        </p:sp>
        <p:sp>
          <p:nvSpPr>
            <p:cNvPr id="137" name="TextBox 136"/>
            <p:cNvSpPr txBox="1"/>
            <p:nvPr/>
          </p:nvSpPr>
          <p:spPr>
            <a:xfrm>
              <a:off x="1619672" y="2708920"/>
              <a:ext cx="276038" cy="307777"/>
            </a:xfrm>
            <a:prstGeom prst="rect">
              <a:avLst/>
            </a:prstGeom>
            <a:noFill/>
          </p:spPr>
          <p:txBody>
            <a:bodyPr wrap="none" rtlCol="0">
              <a:spAutoFit/>
            </a:bodyPr>
            <a:lstStyle/>
            <a:p>
              <a:r>
                <a:rPr lang="nl-NL" sz="1400" dirty="0" smtClean="0"/>
                <a:t>1</a:t>
              </a:r>
              <a:endParaRPr lang="nl-NL" sz="1400" dirty="0"/>
            </a:p>
          </p:txBody>
        </p:sp>
        <p:sp>
          <p:nvSpPr>
            <p:cNvPr id="139" name="TextBox 138"/>
            <p:cNvSpPr txBox="1"/>
            <p:nvPr/>
          </p:nvSpPr>
          <p:spPr>
            <a:xfrm>
              <a:off x="2146174" y="1180346"/>
              <a:ext cx="598241" cy="369332"/>
            </a:xfrm>
            <a:prstGeom prst="rect">
              <a:avLst/>
            </a:prstGeom>
            <a:noFill/>
          </p:spPr>
          <p:txBody>
            <a:bodyPr wrap="none" rtlCol="0">
              <a:spAutoFit/>
            </a:bodyPr>
            <a:lstStyle/>
            <a:p>
              <a:r>
                <a:rPr lang="nl-NL" dirty="0"/>
                <a:t>b</a:t>
              </a:r>
              <a:r>
                <a:rPr lang="nl-NL" dirty="0" smtClean="0"/>
                <a:t>2,1</a:t>
              </a:r>
              <a:endParaRPr lang="nl-NL" dirty="0"/>
            </a:p>
          </p:txBody>
        </p:sp>
        <p:sp>
          <p:nvSpPr>
            <p:cNvPr id="140" name="TextBox 139"/>
            <p:cNvSpPr txBox="1"/>
            <p:nvPr/>
          </p:nvSpPr>
          <p:spPr>
            <a:xfrm>
              <a:off x="4117775" y="1196752"/>
              <a:ext cx="598241" cy="369332"/>
            </a:xfrm>
            <a:prstGeom prst="rect">
              <a:avLst/>
            </a:prstGeom>
            <a:noFill/>
          </p:spPr>
          <p:txBody>
            <a:bodyPr wrap="none" rtlCol="0">
              <a:spAutoFit/>
            </a:bodyPr>
            <a:lstStyle/>
            <a:p>
              <a:r>
                <a:rPr lang="nl-NL" dirty="0" smtClean="0"/>
                <a:t>b3,2</a:t>
              </a:r>
              <a:endParaRPr lang="nl-NL" dirty="0"/>
            </a:p>
          </p:txBody>
        </p:sp>
        <p:sp>
          <p:nvSpPr>
            <p:cNvPr id="141" name="TextBox 140"/>
            <p:cNvSpPr txBox="1"/>
            <p:nvPr/>
          </p:nvSpPr>
          <p:spPr>
            <a:xfrm>
              <a:off x="5940152" y="1196752"/>
              <a:ext cx="598241" cy="369332"/>
            </a:xfrm>
            <a:prstGeom prst="rect">
              <a:avLst/>
            </a:prstGeom>
            <a:noFill/>
          </p:spPr>
          <p:txBody>
            <a:bodyPr wrap="none" rtlCol="0">
              <a:spAutoFit/>
            </a:bodyPr>
            <a:lstStyle/>
            <a:p>
              <a:r>
                <a:rPr lang="nl-NL" dirty="0" smtClean="0"/>
                <a:t>b4,3</a:t>
              </a:r>
              <a:endParaRPr lang="nl-NL" dirty="0"/>
            </a:p>
          </p:txBody>
        </p:sp>
      </p:grpSp>
      <p:sp>
        <p:nvSpPr>
          <p:cNvPr id="2" name="TextBox 1"/>
          <p:cNvSpPr txBox="1"/>
          <p:nvPr/>
        </p:nvSpPr>
        <p:spPr>
          <a:xfrm>
            <a:off x="309908" y="517842"/>
            <a:ext cx="6842066" cy="461665"/>
          </a:xfrm>
          <a:prstGeom prst="rect">
            <a:avLst/>
          </a:prstGeom>
          <a:noFill/>
        </p:spPr>
        <p:txBody>
          <a:bodyPr wrap="none" rtlCol="0">
            <a:spAutoFit/>
          </a:bodyPr>
          <a:lstStyle/>
          <a:p>
            <a:r>
              <a:rPr lang="nl-NL" sz="2400" dirty="0" smtClean="0"/>
              <a:t>First order autoregression model</a:t>
            </a:r>
            <a:r>
              <a:rPr lang="nl-NL" sz="2400" smtClean="0"/>
              <a:t>. The simplex model.</a:t>
            </a:r>
            <a:endParaRPr lang="nl-NL" sz="2400" dirty="0"/>
          </a:p>
        </p:txBody>
      </p:sp>
      <p:sp>
        <p:nvSpPr>
          <p:cNvPr id="3" name="Isosceles Triangle 2"/>
          <p:cNvSpPr/>
          <p:nvPr/>
        </p:nvSpPr>
        <p:spPr>
          <a:xfrm>
            <a:off x="4021189" y="5589240"/>
            <a:ext cx="86409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1</a:t>
            </a:r>
            <a:endParaRPr lang="nl-NL" sz="3600" dirty="0"/>
          </a:p>
        </p:txBody>
      </p:sp>
      <p:cxnSp>
        <p:nvCxnSpPr>
          <p:cNvPr id="5" name="Straight Arrow Connector 4"/>
          <p:cNvCxnSpPr>
            <a:stCxn id="3" idx="0"/>
            <a:endCxn id="6" idx="3"/>
          </p:cNvCxnSpPr>
          <p:nvPr/>
        </p:nvCxnSpPr>
        <p:spPr>
          <a:xfrm flipH="1" flipV="1">
            <a:off x="1447259" y="3123061"/>
            <a:ext cx="3005978" cy="2466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0"/>
            <a:endCxn id="15" idx="3"/>
          </p:cNvCxnSpPr>
          <p:nvPr/>
        </p:nvCxnSpPr>
        <p:spPr>
          <a:xfrm flipH="1" flipV="1">
            <a:off x="3438807" y="3128471"/>
            <a:ext cx="1014430" cy="246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0"/>
            <a:endCxn id="24" idx="1"/>
          </p:cNvCxnSpPr>
          <p:nvPr/>
        </p:nvCxnSpPr>
        <p:spPr>
          <a:xfrm flipV="1">
            <a:off x="4453237" y="3128471"/>
            <a:ext cx="530542" cy="246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0"/>
            <a:endCxn id="33" idx="1"/>
          </p:cNvCxnSpPr>
          <p:nvPr/>
        </p:nvCxnSpPr>
        <p:spPr>
          <a:xfrm flipV="1">
            <a:off x="4453237" y="3128471"/>
            <a:ext cx="2501676" cy="246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45138" y="4649169"/>
            <a:ext cx="617477" cy="523220"/>
          </a:xfrm>
          <a:prstGeom prst="rect">
            <a:avLst/>
          </a:prstGeom>
          <a:noFill/>
        </p:spPr>
        <p:txBody>
          <a:bodyPr wrap="none" rtlCol="0">
            <a:spAutoFit/>
          </a:bodyPr>
          <a:lstStyle/>
          <a:p>
            <a:r>
              <a:rPr lang="nl-NL" sz="2800" dirty="0" smtClean="0"/>
              <a:t>b</a:t>
            </a:r>
            <a:r>
              <a:rPr lang="nl-NL" sz="2800" baseline="-25000" dirty="0" smtClean="0"/>
              <a:t>01</a:t>
            </a:r>
            <a:endParaRPr lang="nl-NL" sz="2800" baseline="-25000" dirty="0"/>
          </a:p>
        </p:txBody>
      </p:sp>
      <p:sp>
        <p:nvSpPr>
          <p:cNvPr id="62" name="TextBox 61"/>
          <p:cNvSpPr txBox="1"/>
          <p:nvPr/>
        </p:nvSpPr>
        <p:spPr>
          <a:xfrm>
            <a:off x="3594483" y="4365104"/>
            <a:ext cx="617477" cy="523220"/>
          </a:xfrm>
          <a:prstGeom prst="rect">
            <a:avLst/>
          </a:prstGeom>
          <a:noFill/>
        </p:spPr>
        <p:txBody>
          <a:bodyPr wrap="none" rtlCol="0">
            <a:spAutoFit/>
          </a:bodyPr>
          <a:lstStyle/>
          <a:p>
            <a:r>
              <a:rPr lang="nl-NL" sz="2800" dirty="0" smtClean="0"/>
              <a:t>b</a:t>
            </a:r>
            <a:r>
              <a:rPr lang="nl-NL" sz="2800" baseline="-25000" dirty="0" smtClean="0"/>
              <a:t>02</a:t>
            </a:r>
            <a:endParaRPr lang="nl-NL" sz="2800" baseline="-25000" dirty="0"/>
          </a:p>
        </p:txBody>
      </p:sp>
      <p:sp>
        <p:nvSpPr>
          <p:cNvPr id="63" name="TextBox 62"/>
          <p:cNvSpPr txBox="1"/>
          <p:nvPr/>
        </p:nvSpPr>
        <p:spPr>
          <a:xfrm>
            <a:off x="4674603" y="4293096"/>
            <a:ext cx="617477" cy="523220"/>
          </a:xfrm>
          <a:prstGeom prst="rect">
            <a:avLst/>
          </a:prstGeom>
          <a:noFill/>
        </p:spPr>
        <p:txBody>
          <a:bodyPr wrap="none" rtlCol="0">
            <a:spAutoFit/>
          </a:bodyPr>
          <a:lstStyle/>
          <a:p>
            <a:r>
              <a:rPr lang="nl-NL" sz="2800" dirty="0" smtClean="0"/>
              <a:t>b</a:t>
            </a:r>
            <a:r>
              <a:rPr lang="nl-NL" sz="2800" baseline="-25000" dirty="0" smtClean="0"/>
              <a:t>03</a:t>
            </a:r>
            <a:endParaRPr lang="nl-NL" sz="2800" baseline="-25000" dirty="0"/>
          </a:p>
        </p:txBody>
      </p:sp>
      <p:sp>
        <p:nvSpPr>
          <p:cNvPr id="64" name="TextBox 63"/>
          <p:cNvSpPr txBox="1"/>
          <p:nvPr/>
        </p:nvSpPr>
        <p:spPr>
          <a:xfrm>
            <a:off x="5056907" y="4919550"/>
            <a:ext cx="617477" cy="523220"/>
          </a:xfrm>
          <a:prstGeom prst="rect">
            <a:avLst/>
          </a:prstGeom>
          <a:noFill/>
        </p:spPr>
        <p:txBody>
          <a:bodyPr wrap="none" rtlCol="0">
            <a:spAutoFit/>
          </a:bodyPr>
          <a:lstStyle/>
          <a:p>
            <a:r>
              <a:rPr lang="nl-NL" sz="2800" dirty="0" smtClean="0"/>
              <a:t>b</a:t>
            </a:r>
            <a:r>
              <a:rPr lang="nl-NL" sz="2800" baseline="-25000" dirty="0" smtClean="0"/>
              <a:t>04</a:t>
            </a:r>
            <a:endParaRPr lang="nl-NL" sz="2800" baseline="-25000" dirty="0"/>
          </a:p>
        </p:txBody>
      </p:sp>
      <p:sp>
        <p:nvSpPr>
          <p:cNvPr id="7" name="Slide Number Placeholder 6"/>
          <p:cNvSpPr>
            <a:spLocks noGrp="1"/>
          </p:cNvSpPr>
          <p:nvPr>
            <p:ph type="sldNum" sz="quarter" idx="12"/>
          </p:nvPr>
        </p:nvSpPr>
        <p:spPr/>
        <p:txBody>
          <a:bodyPr/>
          <a:lstStyle/>
          <a:p>
            <a:fld id="{A9096D49-DAE3-40DE-93E0-41688E0A5016}" type="slidenum">
              <a:rPr lang="nl-NL" smtClean="0"/>
              <a:t>6</a:t>
            </a:fld>
            <a:endParaRPr lang="nl-NL"/>
          </a:p>
        </p:txBody>
      </p:sp>
    </p:spTree>
    <p:extLst>
      <p:ext uri="{BB962C8B-B14F-4D97-AF65-F5344CB8AC3E}">
        <p14:creationId xmlns:p14="http://schemas.microsoft.com/office/powerpoint/2010/main" val="3651526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7</a:t>
            </a:fld>
            <a:endParaRPr lang="nl-NL"/>
          </a:p>
        </p:txBody>
      </p:sp>
      <p:sp>
        <p:nvSpPr>
          <p:cNvPr id="4" name="Isosceles Triangle 3"/>
          <p:cNvSpPr/>
          <p:nvPr/>
        </p:nvSpPr>
        <p:spPr>
          <a:xfrm>
            <a:off x="2165488" y="1165633"/>
            <a:ext cx="1152128" cy="8640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smtClean="0"/>
              <a:t>1</a:t>
            </a:r>
            <a:endParaRPr lang="nl-NL" sz="3600"/>
          </a:p>
        </p:txBody>
      </p:sp>
      <p:cxnSp>
        <p:nvCxnSpPr>
          <p:cNvPr id="6" name="Straight Arrow Connector 5"/>
          <p:cNvCxnSpPr>
            <a:stCxn id="4" idx="5"/>
            <a:endCxn id="7" idx="1"/>
          </p:cNvCxnSpPr>
          <p:nvPr/>
        </p:nvCxnSpPr>
        <p:spPr>
          <a:xfrm flipV="1">
            <a:off x="3029584" y="1590462"/>
            <a:ext cx="2406512" cy="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36096" y="1158414"/>
            <a:ext cx="9361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t>X</a:t>
            </a:r>
            <a:endParaRPr lang="nl-NL"/>
          </a:p>
        </p:txBody>
      </p:sp>
      <p:sp>
        <p:nvSpPr>
          <p:cNvPr id="11" name="TextBox 10"/>
          <p:cNvSpPr txBox="1"/>
          <p:nvPr/>
        </p:nvSpPr>
        <p:spPr>
          <a:xfrm>
            <a:off x="3613840" y="1012906"/>
            <a:ext cx="609462" cy="584775"/>
          </a:xfrm>
          <a:prstGeom prst="rect">
            <a:avLst/>
          </a:prstGeom>
          <a:noFill/>
        </p:spPr>
        <p:txBody>
          <a:bodyPr wrap="none" rtlCol="0">
            <a:spAutoFit/>
          </a:bodyPr>
          <a:lstStyle/>
          <a:p>
            <a:r>
              <a:rPr lang="nl-NL" sz="3200" smtClean="0"/>
              <a:t>b0</a:t>
            </a:r>
            <a:endParaRPr lang="nl-NL" sz="3200"/>
          </a:p>
        </p:txBody>
      </p:sp>
      <p:sp>
        <p:nvSpPr>
          <p:cNvPr id="12" name="Rectangle 11"/>
          <p:cNvSpPr/>
          <p:nvPr/>
        </p:nvSpPr>
        <p:spPr>
          <a:xfrm>
            <a:off x="466368" y="2254047"/>
            <a:ext cx="6294944" cy="1200329"/>
          </a:xfrm>
          <a:prstGeom prst="rect">
            <a:avLst/>
          </a:prstGeom>
        </p:spPr>
        <p:txBody>
          <a:bodyPr wrap="square">
            <a:spAutoFit/>
          </a:bodyPr>
          <a:lstStyle/>
          <a:p>
            <a:r>
              <a:rPr lang="en-US" b="1">
                <a:solidFill>
                  <a:srgbClr val="00B050"/>
                </a:solidFill>
              </a:rPr>
              <a:t>N=100</a:t>
            </a:r>
          </a:p>
          <a:p>
            <a:r>
              <a:rPr lang="en-US" b="1">
                <a:solidFill>
                  <a:srgbClr val="00B050"/>
                </a:solidFill>
              </a:rPr>
              <a:t>x=rnorm(N,100,15)  </a:t>
            </a:r>
            <a:r>
              <a:rPr lang="en-US" b="1" smtClean="0">
                <a:solidFill>
                  <a:srgbClr val="00B050"/>
                </a:solidFill>
              </a:rPr>
              <a:t># generate data with  </a:t>
            </a:r>
            <a:r>
              <a:rPr lang="en-US" b="1">
                <a:solidFill>
                  <a:srgbClr val="00B050"/>
                </a:solidFill>
              </a:rPr>
              <a:t>mean 100 std = 15</a:t>
            </a:r>
          </a:p>
          <a:p>
            <a:r>
              <a:rPr lang="en-US" b="1">
                <a:solidFill>
                  <a:srgbClr val="00B050"/>
                </a:solidFill>
              </a:rPr>
              <a:t>print(mean(x</a:t>
            </a:r>
            <a:r>
              <a:rPr lang="en-US" b="1" smtClean="0">
                <a:solidFill>
                  <a:srgbClr val="00B050"/>
                </a:solidFill>
              </a:rPr>
              <a:t>))  # show the mean</a:t>
            </a:r>
            <a:endParaRPr lang="en-US" b="1">
              <a:solidFill>
                <a:srgbClr val="00B050"/>
              </a:solidFill>
            </a:endParaRPr>
          </a:p>
          <a:p>
            <a:r>
              <a:rPr lang="en-US" b="1">
                <a:solidFill>
                  <a:srgbClr val="00B050"/>
                </a:solidFill>
              </a:rPr>
              <a:t>print(lm(x~1)$coefficients) </a:t>
            </a:r>
            <a:r>
              <a:rPr lang="en-US" b="1" smtClean="0">
                <a:solidFill>
                  <a:srgbClr val="00B050"/>
                </a:solidFill>
              </a:rPr>
              <a:t>  # regression on unit vector</a:t>
            </a:r>
            <a:endParaRPr lang="nl-NL" b="1">
              <a:solidFill>
                <a:srgbClr val="00B050"/>
              </a:solidFill>
            </a:endParaRPr>
          </a:p>
        </p:txBody>
      </p:sp>
      <p:sp>
        <p:nvSpPr>
          <p:cNvPr id="13" name="Rectangle 12"/>
          <p:cNvSpPr/>
          <p:nvPr/>
        </p:nvSpPr>
        <p:spPr>
          <a:xfrm>
            <a:off x="455552" y="3685913"/>
            <a:ext cx="7953192" cy="2677656"/>
          </a:xfrm>
          <a:prstGeom prst="rect">
            <a:avLst/>
          </a:prstGeom>
        </p:spPr>
        <p:txBody>
          <a:bodyPr wrap="square">
            <a:spAutoFit/>
          </a:bodyPr>
          <a:lstStyle/>
          <a:p>
            <a:r>
              <a:rPr lang="nl-NL" sz="2800"/>
              <a:t>&gt; print(mean(x</a:t>
            </a:r>
            <a:r>
              <a:rPr lang="nl-NL" sz="2800" smtClean="0"/>
              <a:t>)) ...... the mean</a:t>
            </a:r>
            <a:endParaRPr lang="nl-NL" sz="2800"/>
          </a:p>
          <a:p>
            <a:r>
              <a:rPr lang="nl-NL" sz="2800"/>
              <a:t>[1] </a:t>
            </a:r>
            <a:r>
              <a:rPr lang="nl-NL" sz="2800">
                <a:solidFill>
                  <a:srgbClr val="C00000"/>
                </a:solidFill>
              </a:rPr>
              <a:t>102.3678</a:t>
            </a:r>
          </a:p>
          <a:p>
            <a:r>
              <a:rPr lang="nl-NL" sz="2800"/>
              <a:t>&gt; unit=rep(1,N)</a:t>
            </a:r>
          </a:p>
          <a:p>
            <a:r>
              <a:rPr lang="nl-NL" sz="2800"/>
              <a:t>&gt; lm(x~1)$</a:t>
            </a:r>
            <a:r>
              <a:rPr lang="nl-NL" sz="2800" smtClean="0"/>
              <a:t>coefficients  .... regression on unit vector  </a:t>
            </a:r>
            <a:endParaRPr lang="nl-NL" sz="2800"/>
          </a:p>
          <a:p>
            <a:r>
              <a:rPr lang="nl-NL" sz="2800"/>
              <a:t>(Intercept) </a:t>
            </a:r>
          </a:p>
          <a:p>
            <a:r>
              <a:rPr lang="nl-NL" sz="2800">
                <a:solidFill>
                  <a:srgbClr val="C00000"/>
                </a:solidFill>
              </a:rPr>
              <a:t>   102.3678 </a:t>
            </a:r>
          </a:p>
        </p:txBody>
      </p:sp>
      <p:sp>
        <p:nvSpPr>
          <p:cNvPr id="14" name="TextBox 13"/>
          <p:cNvSpPr txBox="1"/>
          <p:nvPr/>
        </p:nvSpPr>
        <p:spPr>
          <a:xfrm>
            <a:off x="395536" y="332656"/>
            <a:ext cx="3029163" cy="523220"/>
          </a:xfrm>
          <a:prstGeom prst="rect">
            <a:avLst/>
          </a:prstGeom>
          <a:noFill/>
        </p:spPr>
        <p:txBody>
          <a:bodyPr wrap="none" rtlCol="0">
            <a:spAutoFit/>
          </a:bodyPr>
          <a:lstStyle/>
          <a:p>
            <a:r>
              <a:rPr lang="nl-NL" sz="2800" smtClean="0"/>
              <a:t>just an aside....nr 1 </a:t>
            </a:r>
            <a:endParaRPr lang="nl-NL" sz="2800"/>
          </a:p>
        </p:txBody>
      </p:sp>
      <p:cxnSp>
        <p:nvCxnSpPr>
          <p:cNvPr id="5" name="Straight Arrow Connector 4"/>
          <p:cNvCxnSpPr>
            <a:endCxn id="7" idx="3"/>
          </p:cNvCxnSpPr>
          <p:nvPr/>
        </p:nvCxnSpPr>
        <p:spPr>
          <a:xfrm flipH="1" flipV="1">
            <a:off x="6372200" y="1590462"/>
            <a:ext cx="1296144" cy="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182780" y="1154985"/>
            <a:ext cx="87444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t>e</a:t>
            </a:r>
            <a:endParaRPr lang="nl-NL"/>
          </a:p>
        </p:txBody>
      </p:sp>
      <p:cxnSp>
        <p:nvCxnSpPr>
          <p:cNvPr id="10" name="Curved Connector 9"/>
          <p:cNvCxnSpPr>
            <a:stCxn id="8" idx="6"/>
            <a:endCxn id="8" idx="0"/>
          </p:cNvCxnSpPr>
          <p:nvPr/>
        </p:nvCxnSpPr>
        <p:spPr>
          <a:xfrm flipH="1" flipV="1">
            <a:off x="7620000" y="1154985"/>
            <a:ext cx="437220" cy="432048"/>
          </a:xfrm>
          <a:prstGeom prst="curvedConnector4">
            <a:avLst>
              <a:gd name="adj1" fmla="val -52285"/>
              <a:gd name="adj2" fmla="val 15291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956376" y="643574"/>
            <a:ext cx="452368" cy="369332"/>
          </a:xfrm>
          <a:prstGeom prst="rect">
            <a:avLst/>
          </a:prstGeom>
        </p:spPr>
        <p:txBody>
          <a:bodyPr wrap="none">
            <a:spAutoFit/>
          </a:bodyPr>
          <a:lstStyle/>
          <a:p>
            <a:pPr algn="ctr"/>
            <a:r>
              <a:rPr lang="nl-NL"/>
              <a:t>s</a:t>
            </a:r>
            <a:r>
              <a:rPr lang="nl-NL" baseline="30000"/>
              <a:t>2</a:t>
            </a:r>
            <a:r>
              <a:rPr lang="nl-NL"/>
              <a:t>x</a:t>
            </a:r>
          </a:p>
        </p:txBody>
      </p:sp>
      <p:graphicFrame>
        <p:nvGraphicFramePr>
          <p:cNvPr id="15" name="Object 7"/>
          <p:cNvGraphicFramePr>
            <a:graphicFrameLocks noChangeAspect="1"/>
          </p:cNvGraphicFramePr>
          <p:nvPr>
            <p:extLst>
              <p:ext uri="{D42A27DB-BD31-4B8C-83A1-F6EECF244321}">
                <p14:modId xmlns:p14="http://schemas.microsoft.com/office/powerpoint/2010/main" val="3066634305"/>
              </p:ext>
            </p:extLst>
          </p:nvPr>
        </p:nvGraphicFramePr>
        <p:xfrm>
          <a:off x="7036895" y="4268118"/>
          <a:ext cx="1884668" cy="456182"/>
        </p:xfrm>
        <a:graphic>
          <a:graphicData uri="http://schemas.openxmlformats.org/presentationml/2006/ole">
            <mc:AlternateContent xmlns:mc="http://schemas.openxmlformats.org/markup-compatibility/2006">
              <mc:Choice xmlns:v="urn:schemas-microsoft-com:vml" Requires="v">
                <p:oleObj spid="_x0000_s1036" name="Equation" r:id="rId3" imgW="1409088" imgH="342751" progId="">
                  <p:embed/>
                </p:oleObj>
              </mc:Choice>
              <mc:Fallback>
                <p:oleObj name="Equation" r:id="rId3" imgW="1409088" imgH="3427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895" y="4268118"/>
                        <a:ext cx="1884668" cy="456182"/>
                      </a:xfrm>
                      <a:prstGeom prst="rect">
                        <a:avLst/>
                      </a:prstGeom>
                      <a:noFill/>
                      <a:extLst/>
                    </p:spPr>
                  </p:pic>
                </p:oleObj>
              </mc:Fallback>
            </mc:AlternateContent>
          </a:graphicData>
        </a:graphic>
      </p:graphicFrame>
      <p:pic>
        <p:nvPicPr>
          <p:cNvPr id="17" name="Picture 16"/>
          <p:cNvPicPr>
            <a:picLocks noChangeAspect="1"/>
          </p:cNvPicPr>
          <p:nvPr/>
        </p:nvPicPr>
        <p:blipFill>
          <a:blip r:embed="rId5" cstate="print"/>
          <a:stretch>
            <a:fillRect/>
          </a:stretch>
        </p:blipFill>
        <p:spPr>
          <a:xfrm>
            <a:off x="7063109" y="3361734"/>
            <a:ext cx="1610356" cy="869963"/>
          </a:xfrm>
          <a:prstGeom prst="rect">
            <a:avLst/>
          </a:prstGeom>
        </p:spPr>
      </p:pic>
      <p:sp>
        <p:nvSpPr>
          <p:cNvPr id="3" name="Left Brace 2"/>
          <p:cNvSpPr/>
          <p:nvPr/>
        </p:nvSpPr>
        <p:spPr>
          <a:xfrm>
            <a:off x="6388823" y="3242965"/>
            <a:ext cx="389112" cy="13668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1908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142"/>
          <p:cNvSpPr txBox="1"/>
          <p:nvPr/>
        </p:nvSpPr>
        <p:spPr>
          <a:xfrm>
            <a:off x="2771800" y="4221088"/>
            <a:ext cx="3405342" cy="1354217"/>
          </a:xfrm>
          <a:prstGeom prst="rect">
            <a:avLst/>
          </a:prstGeom>
          <a:noFill/>
        </p:spPr>
        <p:txBody>
          <a:bodyPr wrap="square" rtlCol="0">
            <a:spAutoFit/>
          </a:bodyPr>
          <a:lstStyle/>
          <a:p>
            <a:r>
              <a:rPr lang="nl-NL" sz="3200" smtClean="0"/>
              <a:t>y</a:t>
            </a:r>
            <a:r>
              <a:rPr lang="nl-NL" sz="3200" baseline="-25000" smtClean="0"/>
              <a:t>ti</a:t>
            </a:r>
            <a:r>
              <a:rPr lang="nl-NL" sz="3200" smtClean="0"/>
              <a:t> = b</a:t>
            </a:r>
            <a:r>
              <a:rPr lang="nl-NL" sz="3200" baseline="-25000" smtClean="0"/>
              <a:t>0t</a:t>
            </a:r>
            <a:r>
              <a:rPr lang="nl-NL" sz="3200" smtClean="0"/>
              <a:t> + x</a:t>
            </a:r>
            <a:r>
              <a:rPr lang="nl-NL" sz="3200" baseline="-25000" smtClean="0"/>
              <a:t>ti</a:t>
            </a:r>
            <a:r>
              <a:rPr lang="nl-NL" sz="3200" smtClean="0"/>
              <a:t> + e</a:t>
            </a:r>
            <a:r>
              <a:rPr lang="nl-NL" sz="3200" baseline="-25000" smtClean="0"/>
              <a:t>ti</a:t>
            </a:r>
          </a:p>
          <a:p>
            <a:r>
              <a:rPr lang="nl-NL" sz="3200" smtClean="0"/>
              <a:t>x</a:t>
            </a:r>
            <a:r>
              <a:rPr lang="nl-NL" sz="3200" baseline="-25000" smtClean="0"/>
              <a:t>ti</a:t>
            </a:r>
            <a:r>
              <a:rPr lang="nl-NL" sz="3200" smtClean="0"/>
              <a:t> = b</a:t>
            </a:r>
            <a:r>
              <a:rPr lang="nl-NL" sz="3200" baseline="-25000" smtClean="0"/>
              <a:t>t-1,t</a:t>
            </a:r>
            <a:r>
              <a:rPr lang="nl-NL" sz="3200" smtClean="0"/>
              <a:t> x</a:t>
            </a:r>
            <a:r>
              <a:rPr lang="nl-NL" sz="3200" baseline="-25000" smtClean="0"/>
              <a:t>t-1i</a:t>
            </a:r>
            <a:r>
              <a:rPr lang="nl-NL" sz="3200" smtClean="0"/>
              <a:t> + </a:t>
            </a:r>
            <a:r>
              <a:rPr lang="nl-NL" sz="3200" smtClean="0">
                <a:latin typeface="Symbol" panose="05050102010706020507" pitchFamily="18" charset="2"/>
              </a:rPr>
              <a:t>z</a:t>
            </a:r>
            <a:r>
              <a:rPr lang="nl-NL" sz="3200" smtClean="0"/>
              <a:t>x</a:t>
            </a:r>
            <a:r>
              <a:rPr lang="nl-NL" sz="3200" baseline="-25000" smtClean="0"/>
              <a:t>ti</a:t>
            </a:r>
            <a:r>
              <a:rPr lang="nl-NL" sz="3200" smtClean="0"/>
              <a:t> </a:t>
            </a:r>
          </a:p>
          <a:p>
            <a:endParaRPr lang="nl-NL" dirty="0"/>
          </a:p>
        </p:txBody>
      </p:sp>
      <p:sp>
        <p:nvSpPr>
          <p:cNvPr id="2" name="TextBox 1"/>
          <p:cNvSpPr txBox="1"/>
          <p:nvPr/>
        </p:nvSpPr>
        <p:spPr>
          <a:xfrm>
            <a:off x="1072396" y="457542"/>
            <a:ext cx="4416594" cy="461665"/>
          </a:xfrm>
          <a:prstGeom prst="rect">
            <a:avLst/>
          </a:prstGeom>
          <a:noFill/>
        </p:spPr>
        <p:txBody>
          <a:bodyPr wrap="none" rtlCol="0">
            <a:spAutoFit/>
          </a:bodyPr>
          <a:lstStyle/>
          <a:p>
            <a:r>
              <a:rPr lang="nl-NL" sz="2400" dirty="0" smtClean="0"/>
              <a:t>First order autoregression model</a:t>
            </a:r>
            <a:r>
              <a:rPr lang="nl-NL" sz="2400" smtClean="0"/>
              <a:t>. </a:t>
            </a:r>
            <a:endParaRPr lang="nl-NL" sz="2400" dirty="0"/>
          </a:p>
        </p:txBody>
      </p:sp>
      <p:sp>
        <p:nvSpPr>
          <p:cNvPr id="4" name="TextBox 3"/>
          <p:cNvSpPr txBox="1"/>
          <p:nvPr/>
        </p:nvSpPr>
        <p:spPr>
          <a:xfrm>
            <a:off x="6918434" y="1837456"/>
            <a:ext cx="1131913" cy="369332"/>
          </a:xfrm>
          <a:prstGeom prst="rect">
            <a:avLst/>
          </a:prstGeom>
          <a:noFill/>
        </p:spPr>
        <p:txBody>
          <a:bodyPr wrap="none" rtlCol="0">
            <a:spAutoFit/>
          </a:bodyPr>
          <a:lstStyle/>
          <a:p>
            <a:r>
              <a:rPr lang="nl-NL" smtClean="0"/>
              <a:t>true score</a:t>
            </a:r>
            <a:endParaRPr lang="nl-NL"/>
          </a:p>
        </p:txBody>
      </p:sp>
      <p:sp>
        <p:nvSpPr>
          <p:cNvPr id="49" name="TextBox 48"/>
          <p:cNvSpPr txBox="1"/>
          <p:nvPr/>
        </p:nvSpPr>
        <p:spPr>
          <a:xfrm>
            <a:off x="7058664" y="3161850"/>
            <a:ext cx="851452" cy="369332"/>
          </a:xfrm>
          <a:prstGeom prst="rect">
            <a:avLst/>
          </a:prstGeom>
          <a:noFill/>
        </p:spPr>
        <p:txBody>
          <a:bodyPr wrap="none" rtlCol="0">
            <a:spAutoFit/>
          </a:bodyPr>
          <a:lstStyle/>
          <a:p>
            <a:r>
              <a:rPr lang="nl-NL" smtClean="0"/>
              <a:t>“error”</a:t>
            </a:r>
            <a:endParaRPr lang="nl-NL"/>
          </a:p>
        </p:txBody>
      </p:sp>
      <p:sp>
        <p:nvSpPr>
          <p:cNvPr id="27" name="Slide Number Placeholder 26"/>
          <p:cNvSpPr>
            <a:spLocks noGrp="1"/>
          </p:cNvSpPr>
          <p:nvPr>
            <p:ph type="sldNum" sz="quarter" idx="12"/>
          </p:nvPr>
        </p:nvSpPr>
        <p:spPr/>
        <p:txBody>
          <a:bodyPr/>
          <a:lstStyle/>
          <a:p>
            <a:fld id="{A9096D49-DAE3-40DE-93E0-41688E0A5016}" type="slidenum">
              <a:rPr lang="nl-NL" smtClean="0"/>
              <a:t>8</a:t>
            </a:fld>
            <a:endParaRPr lang="nl-NL"/>
          </a:p>
        </p:txBody>
      </p:sp>
      <p:pic>
        <p:nvPicPr>
          <p:cNvPr id="11" name="Picture 10"/>
          <p:cNvPicPr>
            <a:picLocks noChangeAspect="1"/>
          </p:cNvPicPr>
          <p:nvPr/>
        </p:nvPicPr>
        <p:blipFill>
          <a:blip r:embed="rId3"/>
          <a:stretch>
            <a:fillRect/>
          </a:stretch>
        </p:blipFill>
        <p:spPr>
          <a:xfrm>
            <a:off x="1043608" y="980728"/>
            <a:ext cx="5813648" cy="2729013"/>
          </a:xfrm>
          <a:prstGeom prst="rect">
            <a:avLst/>
          </a:prstGeom>
        </p:spPr>
      </p:pic>
      <p:sp>
        <p:nvSpPr>
          <p:cNvPr id="13" name="Rectangle 12"/>
          <p:cNvSpPr/>
          <p:nvPr/>
        </p:nvSpPr>
        <p:spPr>
          <a:xfrm>
            <a:off x="871439" y="1327404"/>
            <a:ext cx="848117" cy="369332"/>
          </a:xfrm>
          <a:prstGeom prst="rect">
            <a:avLst/>
          </a:prstGeom>
        </p:spPr>
        <p:txBody>
          <a:bodyPr wrap="none">
            <a:spAutoFit/>
          </a:bodyPr>
          <a:lstStyle/>
          <a:p>
            <a:r>
              <a:rPr lang="nl-NL" smtClean="0"/>
              <a:t>var(x</a:t>
            </a:r>
            <a:r>
              <a:rPr lang="nl-NL" baseline="-25000" smtClean="0"/>
              <a:t>1</a:t>
            </a:r>
            <a:r>
              <a:rPr lang="nl-NL" smtClean="0"/>
              <a:t>) </a:t>
            </a:r>
            <a:endParaRPr lang="nl-NL"/>
          </a:p>
        </p:txBody>
      </p:sp>
      <p:sp>
        <p:nvSpPr>
          <p:cNvPr id="16" name="Rectangle 15"/>
          <p:cNvSpPr/>
          <p:nvPr/>
        </p:nvSpPr>
        <p:spPr>
          <a:xfrm>
            <a:off x="1806096" y="2947584"/>
            <a:ext cx="811248" cy="369332"/>
          </a:xfrm>
          <a:prstGeom prst="rect">
            <a:avLst/>
          </a:prstGeom>
        </p:spPr>
        <p:txBody>
          <a:bodyPr wrap="none">
            <a:spAutoFit/>
          </a:bodyPr>
          <a:lstStyle/>
          <a:p>
            <a:r>
              <a:rPr lang="nl-NL" smtClean="0"/>
              <a:t>var(e</a:t>
            </a:r>
            <a:r>
              <a:rPr lang="nl-NL" baseline="-25000" smtClean="0"/>
              <a:t>1</a:t>
            </a:r>
            <a:r>
              <a:rPr lang="nl-NL" smtClean="0"/>
              <a:t>)</a:t>
            </a:r>
            <a:endParaRPr lang="nl-NL"/>
          </a:p>
        </p:txBody>
      </p:sp>
    </p:spTree>
    <p:extLst>
      <p:ext uri="{BB962C8B-B14F-4D97-AF65-F5344CB8AC3E}">
        <p14:creationId xmlns:p14="http://schemas.microsoft.com/office/powerpoint/2010/main" val="307366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96D49-DAE3-40DE-93E0-41688E0A5016}" type="slidenum">
              <a:rPr lang="nl-NL" smtClean="0"/>
              <a:t>9</a:t>
            </a:fld>
            <a:endParaRPr lang="nl-NL"/>
          </a:p>
        </p:txBody>
      </p:sp>
      <p:sp>
        <p:nvSpPr>
          <p:cNvPr id="3" name="TextBox 2"/>
          <p:cNvSpPr txBox="1"/>
          <p:nvPr/>
        </p:nvSpPr>
        <p:spPr>
          <a:xfrm>
            <a:off x="611560" y="620688"/>
            <a:ext cx="7344816" cy="6124754"/>
          </a:xfrm>
          <a:prstGeom prst="rect">
            <a:avLst/>
          </a:prstGeom>
          <a:noFill/>
        </p:spPr>
        <p:txBody>
          <a:bodyPr wrap="square" rtlCol="0">
            <a:spAutoFit/>
          </a:bodyPr>
          <a:lstStyle/>
          <a:p>
            <a:endParaRPr lang="nl-NL" sz="2800" smtClean="0"/>
          </a:p>
          <a:p>
            <a:r>
              <a:rPr lang="nl-NL" sz="2800" smtClean="0"/>
              <a:t>can we obtain unique estimates of the parameters in our model given the available information</a:t>
            </a:r>
          </a:p>
          <a:p>
            <a:endParaRPr lang="nl-NL" sz="2800"/>
          </a:p>
          <a:p>
            <a:r>
              <a:rPr lang="nl-NL" sz="2800"/>
              <a:t>can we obtain unique </a:t>
            </a:r>
            <a:r>
              <a:rPr lang="nl-NL" sz="2800" smtClean="0"/>
              <a:t> estimates </a:t>
            </a:r>
            <a:r>
              <a:rPr lang="nl-NL" sz="2800"/>
              <a:t>of the parameters in our </a:t>
            </a:r>
            <a:r>
              <a:rPr lang="nl-NL" sz="2800" smtClean="0"/>
              <a:t>ACDE model </a:t>
            </a:r>
            <a:r>
              <a:rPr lang="nl-NL" sz="2800"/>
              <a:t>given the </a:t>
            </a:r>
            <a:r>
              <a:rPr lang="nl-NL" sz="2800" smtClean="0"/>
              <a:t>MZ and DZ 2x2 covariance matrices. NOPE...</a:t>
            </a:r>
          </a:p>
          <a:p>
            <a:endParaRPr lang="nl-NL" sz="2800"/>
          </a:p>
          <a:p>
            <a:r>
              <a:rPr lang="nl-NL" sz="2800" smtClean="0"/>
              <a:t>You can try, but different starting values will produce different estimates. Estimates not unique ..... useless</a:t>
            </a:r>
          </a:p>
          <a:p>
            <a:endParaRPr lang="nl-NL" sz="2800"/>
          </a:p>
          <a:p>
            <a:endParaRPr lang="nl-NL" sz="2800"/>
          </a:p>
        </p:txBody>
      </p:sp>
      <p:sp>
        <p:nvSpPr>
          <p:cNvPr id="4" name="TextBox 3"/>
          <p:cNvSpPr txBox="1"/>
          <p:nvPr/>
        </p:nvSpPr>
        <p:spPr>
          <a:xfrm>
            <a:off x="395536" y="332656"/>
            <a:ext cx="5120312" cy="954107"/>
          </a:xfrm>
          <a:prstGeom prst="rect">
            <a:avLst/>
          </a:prstGeom>
          <a:noFill/>
        </p:spPr>
        <p:txBody>
          <a:bodyPr wrap="none" rtlCol="0">
            <a:spAutoFit/>
          </a:bodyPr>
          <a:lstStyle/>
          <a:p>
            <a:r>
              <a:rPr lang="nl-NL" sz="2800" smtClean="0"/>
              <a:t>just an aside....nr 2 </a:t>
            </a:r>
            <a:r>
              <a:rPr lang="nl-NL" sz="2800"/>
              <a:t>Identification:</a:t>
            </a:r>
          </a:p>
          <a:p>
            <a:r>
              <a:rPr lang="nl-NL" sz="2800" smtClean="0"/>
              <a:t> </a:t>
            </a:r>
            <a:endParaRPr lang="nl-NL" sz="2800"/>
          </a:p>
        </p:txBody>
      </p:sp>
    </p:spTree>
    <p:extLst>
      <p:ext uri="{BB962C8B-B14F-4D97-AF65-F5344CB8AC3E}">
        <p14:creationId xmlns:p14="http://schemas.microsoft.com/office/powerpoint/2010/main" val="379898305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2633</TotalTime>
  <Words>2811</Words>
  <Application>Microsoft Office PowerPoint</Application>
  <PresentationFormat>On-screen Show (4:3)</PresentationFormat>
  <Paragraphs>902</Paragraphs>
  <Slides>57</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Calibri</vt:lpstr>
      <vt:lpstr>Courier New</vt:lpstr>
      <vt:lpstr>Symbol</vt:lpstr>
      <vt:lpstr>Times New Roman</vt:lpstr>
      <vt:lpstr>Wingdings</vt:lpstr>
      <vt:lpstr>Office-thema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#1 T=4</vt:lpstr>
      <vt:lpstr>PowerPoint Presentation</vt:lpstr>
      <vt:lpstr>N required given plausible values ACE a1, a2=a3 &amp; b1, b2=b3 </vt:lpstr>
      <vt:lpstr>PowerPoint Presentation</vt:lpstr>
      <vt:lpstr>PowerPoint Presentation</vt:lpstr>
      <vt:lpstr>N required given plausible values AE a1, a2=a3 &amp; b1, b2=b3</vt:lpstr>
      <vt:lpstr>True AE+ak &amp; bk (Nmz=Ndz=1000)</vt:lpstr>
      <vt:lpstr>PowerPoint Presentation</vt:lpstr>
      <vt:lpstr>Anxious depression</vt:lpstr>
      <vt:lpstr>Phenotypic correlations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conor</dc:creator>
  <cp:lastModifiedBy>conor dolan</cp:lastModifiedBy>
  <cp:revision>176</cp:revision>
  <dcterms:created xsi:type="dcterms:W3CDTF">2013-06-25T13:49:44Z</dcterms:created>
  <dcterms:modified xsi:type="dcterms:W3CDTF">2018-03-08T21:05:23Z</dcterms:modified>
</cp:coreProperties>
</file>