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6" r:id="rId2"/>
    <p:sldId id="587" r:id="rId3"/>
    <p:sldId id="598" r:id="rId4"/>
    <p:sldId id="594" r:id="rId5"/>
    <p:sldId id="595" r:id="rId6"/>
    <p:sldId id="596" r:id="rId7"/>
    <p:sldId id="597" r:id="rId8"/>
    <p:sldId id="544" r:id="rId9"/>
    <p:sldId id="600" r:id="rId10"/>
    <p:sldId id="585" r:id="rId11"/>
    <p:sldId id="560" r:id="rId12"/>
    <p:sldId id="561" r:id="rId13"/>
    <p:sldId id="562" r:id="rId14"/>
    <p:sldId id="410" r:id="rId15"/>
    <p:sldId id="525" r:id="rId16"/>
    <p:sldId id="599" r:id="rId17"/>
    <p:sldId id="586" r:id="rId18"/>
    <p:sldId id="532" r:id="rId19"/>
    <p:sldId id="415" r:id="rId20"/>
    <p:sldId id="430" r:id="rId21"/>
    <p:sldId id="529" r:id="rId22"/>
    <p:sldId id="530" r:id="rId23"/>
    <p:sldId id="417" r:id="rId24"/>
    <p:sldId id="418" r:id="rId25"/>
    <p:sldId id="432" r:id="rId26"/>
    <p:sldId id="566" r:id="rId27"/>
    <p:sldId id="435" r:id="rId28"/>
    <p:sldId id="439" r:id="rId29"/>
    <p:sldId id="506" r:id="rId30"/>
    <p:sldId id="541" r:id="rId31"/>
    <p:sldId id="543" r:id="rId32"/>
    <p:sldId id="539" r:id="rId33"/>
    <p:sldId id="582" r:id="rId34"/>
    <p:sldId id="583" r:id="rId35"/>
    <p:sldId id="547" r:id="rId36"/>
    <p:sldId id="584" r:id="rId37"/>
    <p:sldId id="548" r:id="rId38"/>
    <p:sldId id="553" r:id="rId39"/>
    <p:sldId id="554" r:id="rId40"/>
    <p:sldId id="555" r:id="rId41"/>
    <p:sldId id="564" r:id="rId42"/>
    <p:sldId id="559" r:id="rId43"/>
    <p:sldId id="460" r:id="rId44"/>
    <p:sldId id="575" r:id="rId45"/>
    <p:sldId id="578" r:id="rId46"/>
    <p:sldId id="442" r:id="rId47"/>
    <p:sldId id="602" r:id="rId48"/>
    <p:sldId id="601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9966"/>
    <a:srgbClr val="336600"/>
    <a:srgbClr val="800080"/>
    <a:srgbClr val="CCFFCC"/>
    <a:srgbClr val="FF0000"/>
    <a:srgbClr val="CCECFF"/>
    <a:srgbClr val="333300"/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30" autoAdjust="0"/>
  </p:normalViewPr>
  <p:slideViewPr>
    <p:cSldViewPr showGuides="1"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1044437-FE3A-49EF-92D6-3990EF1B2E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61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105D6-0350-415A-AEB9-808B487DADDF}" type="slidenum">
              <a:rPr lang="en-US"/>
              <a:pPr/>
              <a:t>1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27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17A9C0-5899-489E-B49E-B8176EC6A636}" type="slidenum">
              <a:rPr lang="en-US"/>
              <a:pPr/>
              <a:t>14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Sex or gender (if you prefer) may</a:t>
            </a:r>
            <a:r>
              <a:rPr lang="en-US" baseline="0" smtClean="0"/>
              <a:t> be a moderator of genetic effects (A). Sex differences in var(A) may be view as heteroscedasticity.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623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Other examples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33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nl-NL" smtClean="0"/>
              <a:t>Age</a:t>
            </a:r>
            <a:r>
              <a:rPr lang="nl-NL" baseline="0" smtClean="0"/>
              <a:t> as the moderator of the effects of A,C,E (on  IQ) here expressed in standardized variance components</a:t>
            </a:r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703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Famous example FSIQ</a:t>
            </a:r>
            <a:r>
              <a:rPr lang="nl-NL" baseline="0" dirty="0" smtClean="0"/>
              <a:t> and SES – </a:t>
            </a:r>
            <a:r>
              <a:rPr lang="nl-NL" baseline="0" smtClean="0"/>
              <a:t>again standarized variance components.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065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F7226-D6A2-45B1-B5A6-FE5569D8687C}" type="slidenum">
              <a:rPr lang="en-US"/>
              <a:pPr/>
              <a:t>19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 ! But how?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8239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20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regression on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797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21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Main</a:t>
            </a:r>
            <a:r>
              <a:rPr lang="en-US" baseline="0" smtClean="0"/>
              <a:t> effects of moderator M on the phenotype. This is just a linear regression of the phenotype on the moderator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341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22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the notation,</a:t>
            </a:r>
            <a:r>
              <a:rPr lang="en-US" baseline="0" dirty="0" smtClean="0"/>
              <a:t> explain the triangle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153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0E308-5D97-45EA-9753-C9160810421E}" type="slidenum">
              <a:rPr lang="en-US"/>
              <a:pPr/>
              <a:t>23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in terms of sum stats. Nothing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036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B7958-40B7-4880-B757-24A72552FA92}" type="slidenum">
              <a:rPr lang="en-US"/>
              <a:pPr/>
              <a:t>24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Moderation of the mean.  Regression,</a:t>
            </a:r>
            <a:r>
              <a:rPr lang="en-US" baseline="0" dirty="0" smtClean="0"/>
              <a:t> the variance components are based on the regression residuals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36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2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Basic</a:t>
            </a:r>
            <a:r>
              <a:rPr lang="en-US" baseline="0" smtClean="0"/>
              <a:t> AE model (leave C out for now).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48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363CE-0261-45F6-88A8-291AF5FEE57C}" type="slidenum">
              <a:rPr lang="en-US"/>
              <a:pPr/>
              <a:t>25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Extend the moderation from mean to effect</a:t>
            </a:r>
            <a:r>
              <a:rPr lang="en-US" baseline="0" dirty="0" smtClean="0"/>
              <a:t> of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945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363CE-0261-45F6-88A8-291AF5FEE57C}" type="slidenum">
              <a:rPr lang="en-US"/>
              <a:pPr/>
              <a:t>26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Extend the moderation from mean to effect</a:t>
            </a:r>
            <a:r>
              <a:rPr lang="en-US" baseline="0" dirty="0" smtClean="0"/>
              <a:t> of A simple case of M=0 vs M=1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961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97A35C-8880-434D-BB53-DFC054EF0FC5}" type="slidenum">
              <a:rPr lang="en-US"/>
              <a:pPr/>
              <a:t>27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noProof="1"/>
          </a:p>
          <a:p>
            <a:r>
              <a:rPr lang="en-US" noProof="1"/>
              <a:t>If a variable </a:t>
            </a:r>
            <a:r>
              <a:rPr lang="en-US" b="1" noProof="1"/>
              <a:t>mediates</a:t>
            </a:r>
            <a:r>
              <a:rPr lang="en-US" noProof="1"/>
              <a:t> an effect, 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significant in the means model,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&gt; 0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significant increase in </a:t>
            </a:r>
            <a:r>
              <a:rPr lang="en-US" i="1" noProof="1"/>
              <a:t>a</a:t>
            </a:r>
            <a:r>
              <a:rPr lang="en-US" noProof="1"/>
              <a:t>, </a:t>
            </a:r>
            <a:r>
              <a:rPr lang="en-US" i="1" noProof="1"/>
              <a:t>c</a:t>
            </a:r>
            <a:r>
              <a:rPr lang="en-US" noProof="1"/>
              <a:t> or </a:t>
            </a:r>
            <a:r>
              <a:rPr lang="en-US" i="1" noProof="1"/>
              <a:t>e</a:t>
            </a:r>
            <a:r>
              <a:rPr lang="en-US" noProof="1"/>
              <a:t> when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is fixed to 0</a:t>
            </a:r>
          </a:p>
          <a:p>
            <a:endParaRPr lang="en-US" noProof="1"/>
          </a:p>
          <a:p>
            <a:r>
              <a:rPr lang="en-US" noProof="1"/>
              <a:t>If a variable </a:t>
            </a:r>
            <a:r>
              <a:rPr lang="en-US" b="1" noProof="1"/>
              <a:t>moderates</a:t>
            </a:r>
            <a:r>
              <a:rPr lang="en-US" noProof="1"/>
              <a:t> an effect </a:t>
            </a:r>
          </a:p>
          <a:p>
            <a:pPr lvl="1"/>
            <a:endParaRPr lang="en-US" noProof="1">
              <a:sym typeface="Symbol" pitchFamily="18" charset="2"/>
            </a:endParaRPr>
          </a:p>
          <a:p>
            <a:pPr lvl="1"/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X</a:t>
            </a:r>
            <a:r>
              <a:rPr lang="en-US" noProof="1"/>
              <a:t>&gt;0,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Y</a:t>
            </a:r>
            <a:r>
              <a:rPr lang="en-US" noProof="1"/>
              <a:t>&gt;0, or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Z</a:t>
            </a:r>
            <a:r>
              <a:rPr lang="en-US" noProof="1"/>
              <a:t> &gt; 0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irrespective of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or any reduction in </a:t>
            </a:r>
            <a:r>
              <a:rPr lang="en-US" i="1" noProof="1"/>
              <a:t>a</a:t>
            </a:r>
            <a:r>
              <a:rPr lang="en-US" noProof="1"/>
              <a:t>, </a:t>
            </a:r>
            <a:r>
              <a:rPr lang="en-US" i="1" noProof="1"/>
              <a:t>c</a:t>
            </a:r>
            <a:r>
              <a:rPr lang="en-US" noProof="1"/>
              <a:t> or </a:t>
            </a:r>
            <a:r>
              <a:rPr lang="en-US" i="1" noProof="1"/>
              <a:t>e</a:t>
            </a:r>
            <a:r>
              <a:rPr lang="en-US" noProof="1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611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460B4-E919-428E-B722-5AB923BC1F81}" type="slidenum">
              <a:rPr lang="en-US"/>
              <a:pPr/>
              <a:t>28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variances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976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0B7B1-585B-44AD-A068-95C805BC5A93}" type="slidenum">
              <a:rPr lang="en-US"/>
              <a:pPr/>
              <a:t>29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</a:t>
            </a:r>
            <a:r>
              <a:rPr lang="en-US" baseline="0" dirty="0" smtClean="0"/>
              <a:t> at </a:t>
            </a:r>
            <a:r>
              <a:rPr lang="en-US" baseline="0" dirty="0" err="1" smtClean="0"/>
              <a:t>covariances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080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Look at standarizatoin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437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Before and after standardization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127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941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 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3406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Why do so-called environmental effects</a:t>
            </a:r>
            <a:r>
              <a:rPr lang="en-US" baseline="0" smtClean="0"/>
              <a:t> (E) display genetic effects? this could be due to Ph-&gt;E transmission as this allows for an effect of A on E (mediated by Ph).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60B45-9C48-4964-BA7F-3C1059EA955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78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3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Basic</a:t>
            </a:r>
            <a:r>
              <a:rPr lang="en-US" baseline="0" smtClean="0"/>
              <a:t> AE model (leave C out for now).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370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0277BF3-D1B9-4CE7-9057-AC1AC3CA9F7E}" type="slidenum">
              <a:rPr lang="en-US" sz="1200"/>
              <a:pPr algn="r" eaLnBrk="1" hangingPunct="1"/>
              <a:t>35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If this is </a:t>
            </a:r>
            <a:r>
              <a:rPr lang="nl-NL" smtClean="0"/>
              <a:t>the case, treat the M as a phenotype like any other,</a:t>
            </a:r>
            <a:r>
              <a:rPr lang="nl-NL" baseline="0" smtClean="0"/>
              <a:t> i.e., subject to ACE modeling</a:t>
            </a:r>
            <a:endParaRPr lang="nl-NL" dirty="0" smtClean="0"/>
          </a:p>
          <a:p>
            <a:pPr eaLnBrk="1" hangingPunct="1">
              <a:spcBef>
                <a:spcPct val="0"/>
              </a:spcBef>
              <a:defRPr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7833501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0277BF3-D1B9-4CE7-9057-AC1AC3CA9F7E}" type="slidenum">
              <a:rPr lang="en-US" sz="1200"/>
              <a:pPr algn="r" eaLnBrk="1" hangingPunct="1"/>
              <a:t>36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nl-NL" smtClean="0"/>
              <a:t>Now add moderation</a:t>
            </a:r>
            <a:endParaRPr lang="nl-NL" dirty="0" smtClean="0"/>
          </a:p>
          <a:p>
            <a:pPr eaLnBrk="1" hangingPunct="1">
              <a:spcBef>
                <a:spcPct val="0"/>
              </a:spcBef>
              <a:defRPr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778896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Can we do this?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072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0277BF3-D1B9-4CE7-9057-AC1AC3CA9F7E}" type="slidenum">
              <a:rPr lang="en-US" sz="1200"/>
              <a:pPr algn="r" eaLnBrk="1" hangingPunct="1"/>
              <a:t>38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Quite</a:t>
            </a:r>
            <a:r>
              <a:rPr lang="nl-NL" baseline="0" dirty="0" smtClean="0"/>
              <a:t> special!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1978372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0277BF3-D1B9-4CE7-9057-AC1AC3CA9F7E}" type="slidenum">
              <a:rPr lang="en-US" sz="1200"/>
              <a:pPr algn="r" eaLnBrk="1" hangingPunct="1"/>
              <a:t>39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Ok</a:t>
            </a:r>
            <a:r>
              <a:rPr lang="nl-NL" baseline="0" dirty="0" smtClean="0"/>
              <a:t> for age, SES any variable that is correlated 1 between the twins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801143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0277BF3-D1B9-4CE7-9057-AC1AC3CA9F7E}" type="slidenum">
              <a:rPr lang="en-US" sz="1200"/>
              <a:pPr algn="r" eaLnBrk="1" hangingPunct="1"/>
              <a:t>40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What</a:t>
            </a:r>
            <a:r>
              <a:rPr lang="nl-NL" baseline="0" dirty="0" smtClean="0"/>
              <a:t> to do if you want to treat M as fixed regressor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7735892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828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0277BF3-D1B9-4CE7-9057-AC1AC3CA9F7E}" type="slidenum">
              <a:rPr lang="en-US" sz="1200"/>
              <a:pPr algn="r" eaLnBrk="1" hangingPunct="1"/>
              <a:t>42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One way to model moderation is to use Purcell’s model, which is especially handy if the moderator is continuous.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In the moderation model proposed by Purcell in 2002, </a:t>
            </a:r>
            <a:r>
              <a:rPr lang="nl-NL" b="1" dirty="0" smtClean="0"/>
              <a:t>the path loadings are allowed to vary as a function of the moderator.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For each individual twin, the moderator values are read in directly and feature in the model as fixed variables.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In the bivariate parameterization, the moderator </a:t>
            </a:r>
            <a:r>
              <a:rPr lang="nl-NL" b="1" dirty="0" smtClean="0"/>
              <a:t>features twice</a:t>
            </a:r>
            <a:r>
              <a:rPr lang="nl-NL" dirty="0" smtClean="0"/>
              <a:t>: as a ‘normal’ variable whose variance is decomposed,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and as a moderator affecting the crosspaths as well as the loadings unique to the trait of interest.</a:t>
            </a:r>
          </a:p>
          <a:p>
            <a:pPr eaLnBrk="1" hangingPunct="1">
              <a:spcBef>
                <a:spcPct val="0"/>
              </a:spcBef>
              <a:defRPr/>
            </a:pPr>
            <a:endParaRPr lang="nl-NL" b="1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nl-NL" b="1" dirty="0" smtClean="0"/>
              <a:t>Advantage</a:t>
            </a:r>
            <a:r>
              <a:rPr lang="nl-NL" dirty="0" smtClean="0"/>
              <a:t> of this model is that the </a:t>
            </a:r>
            <a:r>
              <a:rPr lang="nl-NL" b="1" dirty="0" smtClean="0"/>
              <a:t>covariance</a:t>
            </a:r>
            <a:r>
              <a:rPr lang="nl-NL" dirty="0" smtClean="0"/>
              <a:t> between M and T can also fluctuate as a function of the moderator itself.</a:t>
            </a:r>
          </a:p>
          <a:p>
            <a:pPr eaLnBrk="1" hangingPunct="1">
              <a:spcBef>
                <a:spcPct val="0"/>
              </a:spcBef>
              <a:defRPr/>
            </a:pPr>
            <a:endParaRPr lang="nl-NL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nl-NL" b="1" dirty="0" smtClean="0"/>
              <a:t>Disadvantage</a:t>
            </a:r>
            <a:r>
              <a:rPr lang="nl-NL" dirty="0" smtClean="0"/>
              <a:t>: 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nl-NL" dirty="0" smtClean="0"/>
              <a:t>lots of parameters need to be estimated.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nl-NL" dirty="0" smtClean="0"/>
              <a:t>Moderator and trait variables needs to have same measurement level</a:t>
            </a:r>
          </a:p>
          <a:p>
            <a:pPr eaLnBrk="1" hangingPunct="1">
              <a:spcBef>
                <a:spcPct val="0"/>
              </a:spcBef>
              <a:defRPr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408090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6A18A6-36EA-4B27-8F40-3B995E3866BB}" type="slidenum">
              <a:rPr lang="en-US"/>
              <a:pPr/>
              <a:t>43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810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3734A-AADA-4E81-9577-B2F75FADC321}" type="slidenum">
              <a:rPr lang="en-US"/>
              <a:pPr/>
              <a:t>46</a:t>
            </a:fld>
            <a:endParaRPr lang="en-US"/>
          </a:p>
        </p:txBody>
      </p:sp>
      <p:sp>
        <p:nvSpPr>
          <p:cNvPr id="33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64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4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Basic</a:t>
            </a:r>
            <a:r>
              <a:rPr lang="en-US" baseline="0" smtClean="0"/>
              <a:t> AE model (leave C out for now).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48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0277BF3-D1B9-4CE7-9057-AC1AC3CA9F7E}" type="slidenum">
              <a:rPr lang="en-US" sz="1200"/>
              <a:pPr algn="r" eaLnBrk="1" hangingPunct="1"/>
              <a:t>47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nl-NL" dirty="0" smtClean="0"/>
              <a:t>Ok</a:t>
            </a:r>
            <a:r>
              <a:rPr lang="nl-NL" baseline="0" dirty="0" smtClean="0"/>
              <a:t> for age, SES any variable that is correlated 1 between the twins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0970656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97A35C-8880-434D-BB53-DFC054EF0FC5}" type="slidenum">
              <a:rPr lang="en-US"/>
              <a:pPr/>
              <a:t>48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noProof="1"/>
          </a:p>
          <a:p>
            <a:r>
              <a:rPr lang="en-US" noProof="1"/>
              <a:t>If a variable </a:t>
            </a:r>
            <a:r>
              <a:rPr lang="en-US" b="1" noProof="1"/>
              <a:t>mediates</a:t>
            </a:r>
            <a:r>
              <a:rPr lang="en-US" noProof="1"/>
              <a:t> an effect, 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significant in the means model,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&gt; 0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significant increase in </a:t>
            </a:r>
            <a:r>
              <a:rPr lang="en-US" i="1" noProof="1"/>
              <a:t>a</a:t>
            </a:r>
            <a:r>
              <a:rPr lang="en-US" noProof="1"/>
              <a:t>, </a:t>
            </a:r>
            <a:r>
              <a:rPr lang="en-US" i="1" noProof="1"/>
              <a:t>c</a:t>
            </a:r>
            <a:r>
              <a:rPr lang="en-US" noProof="1"/>
              <a:t> or </a:t>
            </a:r>
            <a:r>
              <a:rPr lang="en-US" i="1" noProof="1"/>
              <a:t>e</a:t>
            </a:r>
            <a:r>
              <a:rPr lang="en-US" noProof="1"/>
              <a:t> when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is fixed to 0</a:t>
            </a:r>
          </a:p>
          <a:p>
            <a:endParaRPr lang="en-US" noProof="1"/>
          </a:p>
          <a:p>
            <a:r>
              <a:rPr lang="en-US" noProof="1"/>
              <a:t>If a variable </a:t>
            </a:r>
            <a:r>
              <a:rPr lang="en-US" b="1" noProof="1"/>
              <a:t>moderates</a:t>
            </a:r>
            <a:r>
              <a:rPr lang="en-US" noProof="1"/>
              <a:t> an effect </a:t>
            </a:r>
          </a:p>
          <a:p>
            <a:pPr lvl="1"/>
            <a:endParaRPr lang="en-US" noProof="1">
              <a:sym typeface="Symbol" pitchFamily="18" charset="2"/>
            </a:endParaRPr>
          </a:p>
          <a:p>
            <a:pPr lvl="1"/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X</a:t>
            </a:r>
            <a:r>
              <a:rPr lang="en-US" noProof="1"/>
              <a:t>&gt;0,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Y</a:t>
            </a:r>
            <a:r>
              <a:rPr lang="en-US" noProof="1"/>
              <a:t>&gt;0, or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Z</a:t>
            </a:r>
            <a:r>
              <a:rPr lang="en-US" noProof="1"/>
              <a:t> &gt; 0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irrespective of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or any reduction in </a:t>
            </a:r>
            <a:r>
              <a:rPr lang="en-US" i="1" noProof="1"/>
              <a:t>a</a:t>
            </a:r>
            <a:r>
              <a:rPr lang="en-US" noProof="1"/>
              <a:t>, </a:t>
            </a:r>
            <a:r>
              <a:rPr lang="en-US" i="1" noProof="1"/>
              <a:t>c</a:t>
            </a:r>
            <a:r>
              <a:rPr lang="en-US" noProof="1"/>
              <a:t> or </a:t>
            </a:r>
            <a:r>
              <a:rPr lang="en-US" i="1" noProof="1"/>
              <a:t>e</a:t>
            </a:r>
            <a:r>
              <a:rPr lang="en-US" noProof="1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43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mtClean="0"/>
              <a:t>https://genepi.qimr.edu.au/staff/classicpapers/</a:t>
            </a:r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79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Suppose we measured A and regressed Ph on A. The</a:t>
            </a:r>
            <a:r>
              <a:rPr lang="nl-NL" baseline="0" smtClean="0"/>
              <a:t> regression model is linear and homoskedastic: the variance of the residuals are contant over the levels of the the predictor (A). Here we regrees Ph on A, so the residuals are actually E.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18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Heteroskedastic</a:t>
            </a:r>
            <a:r>
              <a:rPr lang="en-US" baseline="0" smtClean="0"/>
              <a:t> residuals E: the variance of E is NOT the same for different values of A. E variance is the manifestation of environmental contributions to Phenotypic individual differences: So the contributions of E dependent in magnitude on the value of A. Heteroskedasticity here is the manifestation of GxE.  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052A2-A489-43FB-83E4-059665E94E7D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6606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We can apply the same reasoning if we encounter</a:t>
            </a:r>
            <a:r>
              <a:rPr lang="en-US" baseline="0" smtClean="0"/>
              <a:t> heteroscedasticity in the regression of Ph on E. The magnitude of genetic effects depends on the level of E.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052A2-A489-43FB-83E4-059665E94E7D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273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Suppose</a:t>
            </a:r>
            <a:r>
              <a:rPr lang="en-US" baseline="0" smtClean="0"/>
              <a:t> we regress Ph on a measured moderator variable M. That is a variable which we suspect influences the effects of A, C, or E. Again this interaction (MxA, MxC, MxE) shows up as heteroscedasticity.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052A2-A489-43FB-83E4-059665E94E7D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3467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 smtClean="0"/>
              <a:t>Klik om het opmaakprofiel van de modelondertitel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4008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4008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51054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3810000" cy="24765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3810000" cy="24765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r>
              <a:rPr lang="en-US" dirty="0" smtClean="0"/>
              <a:t>Continuously moderated effects of A,C, and E in the twin design</a:t>
            </a:r>
            <a:br>
              <a:rPr lang="en-US" dirty="0" smtClean="0"/>
            </a:b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124200"/>
            <a:ext cx="8077200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Conor V Dolan </a:t>
            </a:r>
            <a:r>
              <a:rPr lang="en-US" smtClean="0"/>
              <a:t>&amp; </a:t>
            </a:r>
            <a:r>
              <a:rPr lang="en-US"/>
              <a:t>Michel Nivard </a:t>
            </a:r>
            <a:endParaRPr lang="en-US" smtClean="0"/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Boulder </a:t>
            </a:r>
            <a:r>
              <a:rPr lang="en-US" dirty="0" smtClean="0"/>
              <a:t>Twin Workshop</a:t>
            </a:r>
          </a:p>
          <a:p>
            <a:pPr>
              <a:lnSpc>
                <a:spcPct val="80000"/>
              </a:lnSpc>
            </a:pPr>
            <a:r>
              <a:rPr lang="en-US" smtClean="0"/>
              <a:t>March, 2018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9367" y="78432"/>
            <a:ext cx="4504598" cy="4495800"/>
          </a:xfrm>
          <a:prstGeom prst="rect">
            <a:avLst/>
          </a:prstGeom>
        </p:spPr>
      </p:pic>
      <p:sp>
        <p:nvSpPr>
          <p:cNvPr id="4" name="Tekstvak 4"/>
          <p:cNvSpPr txBox="1"/>
          <p:nvPr/>
        </p:nvSpPr>
        <p:spPr>
          <a:xfrm>
            <a:off x="677779" y="2168094"/>
            <a:ext cx="16546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/>
              <a:t>Phenotypic</a:t>
            </a:r>
          </a:p>
          <a:p>
            <a:r>
              <a:rPr lang="en-US" sz="2400" b="1" smtClean="0"/>
              <a:t>scores</a:t>
            </a:r>
            <a:endParaRPr lang="nl-NL" sz="2400" b="1"/>
          </a:p>
        </p:txBody>
      </p:sp>
      <p:sp>
        <p:nvSpPr>
          <p:cNvPr id="5" name="Tekstvak 5"/>
          <p:cNvSpPr txBox="1"/>
          <p:nvPr/>
        </p:nvSpPr>
        <p:spPr>
          <a:xfrm>
            <a:off x="2819400" y="4343400"/>
            <a:ext cx="3509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Genetic level (score on A)</a:t>
            </a:r>
            <a:endParaRPr lang="nl-NL" sz="2400" b="1" dirty="0"/>
          </a:p>
        </p:txBody>
      </p:sp>
      <p:grpSp>
        <p:nvGrpSpPr>
          <p:cNvPr id="17" name="Groep 1"/>
          <p:cNvGrpSpPr/>
          <p:nvPr/>
        </p:nvGrpSpPr>
        <p:grpSpPr>
          <a:xfrm>
            <a:off x="6506630" y="318933"/>
            <a:ext cx="2445394" cy="1938993"/>
            <a:chOff x="6781800" y="750963"/>
            <a:chExt cx="2593166" cy="2212052"/>
          </a:xfrm>
        </p:grpSpPr>
        <p:sp>
          <p:nvSpPr>
            <p:cNvPr id="18" name="Rechteraccolade 17"/>
            <p:cNvSpPr/>
            <p:nvPr/>
          </p:nvSpPr>
          <p:spPr>
            <a:xfrm>
              <a:off x="6781800" y="914400"/>
              <a:ext cx="304800" cy="19431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7086600" y="750963"/>
              <a:ext cx="2288366" cy="22120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Environmental</a:t>
              </a:r>
            </a:p>
            <a:p>
              <a:r>
                <a:rPr lang="en-US" sz="2400" dirty="0" smtClean="0"/>
                <a:t>Dispersion</a:t>
              </a:r>
            </a:p>
            <a:p>
              <a:endParaRPr lang="en-US" sz="2400" dirty="0" smtClean="0"/>
            </a:p>
            <a:p>
              <a:r>
                <a:rPr lang="en-US" sz="2400" dirty="0" smtClean="0"/>
                <a:t>Variance of</a:t>
              </a:r>
            </a:p>
            <a:p>
              <a:r>
                <a:rPr lang="en-US" sz="2400" dirty="0" smtClean="0"/>
                <a:t>E given G score</a:t>
              </a:r>
              <a:endParaRPr lang="nl-NL" sz="2400" dirty="0"/>
            </a:p>
          </p:txBody>
        </p:sp>
      </p:grpSp>
      <p:cxnSp>
        <p:nvCxnSpPr>
          <p:cNvPr id="20" name="Rechte verbindingslijn 9"/>
          <p:cNvCxnSpPr/>
          <p:nvPr/>
        </p:nvCxnSpPr>
        <p:spPr>
          <a:xfrm flipV="1">
            <a:off x="2819400" y="1066800"/>
            <a:ext cx="3505200" cy="2438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11"/>
          <p:cNvCxnSpPr/>
          <p:nvPr/>
        </p:nvCxnSpPr>
        <p:spPr>
          <a:xfrm flipV="1">
            <a:off x="3001430" y="835967"/>
            <a:ext cx="2561170" cy="1691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chte verbindingslijn 11"/>
          <p:cNvCxnSpPr/>
          <p:nvPr/>
        </p:nvCxnSpPr>
        <p:spPr>
          <a:xfrm flipV="1">
            <a:off x="3646209" y="1905000"/>
            <a:ext cx="2525991" cy="1736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0345" y="5744085"/>
            <a:ext cx="78169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smtClean="0"/>
              <a:t>Homoskedastic model: </a:t>
            </a:r>
            <a:r>
              <a:rPr lang="nl-NL" sz="2800" b="1" smtClean="0">
                <a:solidFill>
                  <a:srgbClr val="FF0000"/>
                </a:solidFill>
              </a:rPr>
              <a:t>e</a:t>
            </a:r>
            <a:r>
              <a:rPr lang="nl-NL" sz="2800" smtClean="0"/>
              <a:t> is </a:t>
            </a:r>
            <a:r>
              <a:rPr lang="nl-NL" sz="2800" b="1" smtClean="0"/>
              <a:t>constant</a:t>
            </a:r>
            <a:r>
              <a:rPr lang="nl-NL" sz="2800" smtClean="0"/>
              <a:t> over levels</a:t>
            </a:r>
          </a:p>
          <a:p>
            <a:r>
              <a:rPr lang="nl-NL" sz="2800" smtClean="0"/>
              <a:t>of A: environmental effects are the same given any A</a:t>
            </a:r>
            <a:endParaRPr lang="nl-NL" sz="2800"/>
          </a:p>
        </p:txBody>
      </p:sp>
      <p:sp>
        <p:nvSpPr>
          <p:cNvPr id="13" name="TextBox 12"/>
          <p:cNvSpPr txBox="1"/>
          <p:nvPr/>
        </p:nvSpPr>
        <p:spPr>
          <a:xfrm>
            <a:off x="2229436" y="4996934"/>
            <a:ext cx="4344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Ph</a:t>
            </a:r>
            <a:r>
              <a:rPr lang="nl-NL" baseline="-25000" smtClean="0"/>
              <a:t>i</a:t>
            </a:r>
            <a:r>
              <a:rPr lang="nl-NL" smtClean="0"/>
              <a:t> – </a:t>
            </a:r>
            <a:r>
              <a:rPr lang="nl-NL" smtClean="0">
                <a:solidFill>
                  <a:srgbClr val="FF0000"/>
                </a:solidFill>
              </a:rPr>
              <a:t>m </a:t>
            </a:r>
            <a:r>
              <a:rPr lang="nl-NL" smtClean="0"/>
              <a:t>= </a:t>
            </a:r>
            <a:r>
              <a:rPr lang="nl-NL" b="1" smtClean="0">
                <a:solidFill>
                  <a:srgbClr val="FF0000"/>
                </a:solidFill>
              </a:rPr>
              <a:t>a</a:t>
            </a:r>
            <a:r>
              <a:rPr lang="nl-NL" smtClean="0"/>
              <a:t>*A</a:t>
            </a:r>
            <a:r>
              <a:rPr lang="nl-NL" baseline="-25000"/>
              <a:t>i</a:t>
            </a:r>
            <a:r>
              <a:rPr lang="nl-NL" smtClean="0"/>
              <a:t> + </a:t>
            </a:r>
            <a:r>
              <a:rPr lang="nl-NL" b="1" smtClean="0">
                <a:solidFill>
                  <a:srgbClr val="FF0000"/>
                </a:solidFill>
              </a:rPr>
              <a:t>e</a:t>
            </a:r>
            <a:r>
              <a:rPr lang="nl-NL" smtClean="0"/>
              <a:t>*E</a:t>
            </a:r>
            <a:r>
              <a:rPr lang="nl-NL" baseline="-25000"/>
              <a:t>i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722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6"/>
          <p:cNvGrpSpPr/>
          <p:nvPr/>
        </p:nvGrpSpPr>
        <p:grpSpPr>
          <a:xfrm>
            <a:off x="677779" y="223073"/>
            <a:ext cx="5756182" cy="4278368"/>
            <a:chOff x="609600" y="-381000"/>
            <a:chExt cx="6248400" cy="5069894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-381000"/>
              <a:ext cx="4648200" cy="4649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6" name="Groep 15"/>
            <p:cNvGrpSpPr/>
            <p:nvPr/>
          </p:nvGrpSpPr>
          <p:grpSpPr>
            <a:xfrm>
              <a:off x="609600" y="457200"/>
              <a:ext cx="5881573" cy="4231694"/>
              <a:chOff x="609600" y="457200"/>
              <a:chExt cx="5881573" cy="4231694"/>
            </a:xfrm>
          </p:grpSpPr>
          <p:sp>
            <p:nvSpPr>
              <p:cNvPr id="5" name="Tekstvak 4"/>
              <p:cNvSpPr txBox="1"/>
              <p:nvPr/>
            </p:nvSpPr>
            <p:spPr>
              <a:xfrm>
                <a:off x="609600" y="1524000"/>
                <a:ext cx="1796108" cy="9847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/>
                  <a:t>Phenotypic</a:t>
                </a:r>
              </a:p>
              <a:p>
                <a:r>
                  <a:rPr lang="en-US" sz="2400" b="1" smtClean="0"/>
                  <a:t>scores</a:t>
                </a:r>
                <a:endParaRPr lang="nl-NL" sz="2400" b="1"/>
              </a:p>
            </p:txBody>
          </p:sp>
          <p:sp>
            <p:nvSpPr>
              <p:cNvPr id="6" name="Tekstvak 5"/>
              <p:cNvSpPr txBox="1"/>
              <p:nvPr/>
            </p:nvSpPr>
            <p:spPr>
              <a:xfrm>
                <a:off x="2681934" y="4141818"/>
                <a:ext cx="3809239" cy="5470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Genetic level (score on A)</a:t>
                </a:r>
                <a:endParaRPr lang="nl-NL" sz="2400" b="1" dirty="0"/>
              </a:p>
            </p:txBody>
          </p:sp>
          <p:cxnSp>
            <p:nvCxnSpPr>
              <p:cNvPr id="10" name="Rechte verbindingslijn 9"/>
              <p:cNvCxnSpPr/>
              <p:nvPr/>
            </p:nvCxnSpPr>
            <p:spPr>
              <a:xfrm flipV="1">
                <a:off x="3048000" y="1371600"/>
                <a:ext cx="3429000" cy="19050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chte verbindingslijn 11"/>
              <p:cNvCxnSpPr/>
              <p:nvPr/>
            </p:nvCxnSpPr>
            <p:spPr>
              <a:xfrm flipV="1">
                <a:off x="3048000" y="457200"/>
                <a:ext cx="3124200" cy="2590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Rechte verbindingslijn 13"/>
              <p:cNvCxnSpPr/>
              <p:nvPr/>
            </p:nvCxnSpPr>
            <p:spPr>
              <a:xfrm flipV="1">
                <a:off x="3048000" y="2400300"/>
                <a:ext cx="3429000" cy="1028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" name="Groep 1"/>
          <p:cNvGrpSpPr/>
          <p:nvPr/>
        </p:nvGrpSpPr>
        <p:grpSpPr>
          <a:xfrm>
            <a:off x="6433962" y="685800"/>
            <a:ext cx="2445394" cy="1938993"/>
            <a:chOff x="6781800" y="750963"/>
            <a:chExt cx="2593166" cy="2212052"/>
          </a:xfrm>
        </p:grpSpPr>
        <p:sp>
          <p:nvSpPr>
            <p:cNvPr id="18" name="Rechteraccolade 17"/>
            <p:cNvSpPr/>
            <p:nvPr/>
          </p:nvSpPr>
          <p:spPr>
            <a:xfrm>
              <a:off x="6781800" y="914400"/>
              <a:ext cx="304800" cy="19431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7086600" y="750963"/>
              <a:ext cx="2288366" cy="22120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Environmental</a:t>
              </a:r>
            </a:p>
            <a:p>
              <a:r>
                <a:rPr lang="en-US" sz="2400" dirty="0" smtClean="0"/>
                <a:t>Dispersion</a:t>
              </a:r>
            </a:p>
            <a:p>
              <a:endParaRPr lang="en-US" sz="2400" dirty="0" smtClean="0"/>
            </a:p>
            <a:p>
              <a:r>
                <a:rPr lang="en-US" sz="2400" dirty="0" smtClean="0"/>
                <a:t>Variance of</a:t>
              </a:r>
            </a:p>
            <a:p>
              <a:r>
                <a:rPr lang="en-US" sz="2400" dirty="0" smtClean="0"/>
                <a:t>E given G score</a:t>
              </a:r>
              <a:endParaRPr lang="nl-NL" sz="24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677778" y="4514253"/>
            <a:ext cx="83138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G </a:t>
            </a:r>
            <a:r>
              <a:rPr lang="nl-NL" sz="2800" dirty="0" smtClean="0"/>
              <a:t>x </a:t>
            </a:r>
            <a:r>
              <a:rPr lang="nl-NL" sz="2800" dirty="0"/>
              <a:t>E </a:t>
            </a:r>
            <a:r>
              <a:rPr lang="nl-NL" sz="2800" dirty="0" smtClean="0"/>
              <a:t>  </a:t>
            </a:r>
            <a:r>
              <a:rPr lang="nl-NL" sz="2800"/>
              <a:t>as </a:t>
            </a:r>
            <a:r>
              <a:rPr lang="nl-NL" sz="2800" smtClean="0"/>
              <a:t>“genetic control” </a:t>
            </a:r>
            <a:r>
              <a:rPr lang="nl-NL" sz="2800" dirty="0"/>
              <a:t>of </a:t>
            </a:r>
            <a:r>
              <a:rPr lang="nl-NL" sz="2800" dirty="0" smtClean="0"/>
              <a:t>sensitivity </a:t>
            </a:r>
            <a:r>
              <a:rPr lang="nl-NL" sz="2800" dirty="0"/>
              <a:t>to different </a:t>
            </a:r>
            <a:r>
              <a:rPr lang="nl-NL" sz="2800" dirty="0" smtClean="0"/>
              <a:t>environments</a:t>
            </a:r>
            <a:r>
              <a:rPr lang="nl-NL" sz="2800" smtClean="0"/>
              <a:t>: heteroskedasticity </a:t>
            </a:r>
            <a:r>
              <a:rPr lang="nl-NL" sz="2800" b="1" smtClean="0">
                <a:solidFill>
                  <a:srgbClr val="FF0000"/>
                </a:solidFill>
              </a:rPr>
              <a:t>e</a:t>
            </a:r>
            <a:r>
              <a:rPr lang="nl-NL" sz="2800" smtClean="0"/>
              <a:t>=f</a:t>
            </a:r>
            <a:r>
              <a:rPr lang="nl-NL" sz="2800" baseline="-25000" smtClean="0"/>
              <a:t>e</a:t>
            </a:r>
            <a:r>
              <a:rPr lang="nl-NL" sz="2800" smtClean="0"/>
              <a:t>(A) or </a:t>
            </a:r>
            <a:r>
              <a:rPr lang="en-US" sz="280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2800" baseline="30000" smtClean="0">
                <a:solidFill>
                  <a:srgbClr val="FF0000"/>
                </a:solidFill>
              </a:rPr>
              <a:t>2</a:t>
            </a:r>
            <a:r>
              <a:rPr lang="en-US" sz="2800" baseline="-25000" smtClean="0">
                <a:solidFill>
                  <a:srgbClr val="FF0000"/>
                </a:solidFill>
              </a:rPr>
              <a:t>E</a:t>
            </a:r>
            <a:r>
              <a:rPr lang="en-US" sz="2800" smtClean="0"/>
              <a:t> =</a:t>
            </a:r>
            <a:r>
              <a:rPr lang="nl-NL" sz="2800" smtClean="0"/>
              <a:t>g</a:t>
            </a:r>
            <a:r>
              <a:rPr lang="nl-NL" sz="2800" baseline="-25000" smtClean="0"/>
              <a:t>e</a:t>
            </a:r>
            <a:r>
              <a:rPr lang="nl-NL" sz="2800" smtClean="0"/>
              <a:t>(A)</a:t>
            </a:r>
            <a:r>
              <a:rPr lang="en-US" sz="2800" smtClean="0"/>
              <a:t> </a:t>
            </a:r>
            <a:endParaRPr lang="nl-NL" sz="2800" smtClean="0"/>
          </a:p>
          <a:p>
            <a:endParaRPr lang="nl-NL" sz="2800" smtClean="0"/>
          </a:p>
          <a:p>
            <a:r>
              <a:rPr lang="nl-NL" sz="2800" smtClean="0"/>
              <a:t>Environmental </a:t>
            </a:r>
            <a:r>
              <a:rPr lang="nl-NL" sz="2800"/>
              <a:t>effects </a:t>
            </a:r>
            <a:r>
              <a:rPr lang="nl-NL" sz="2800" smtClean="0"/>
              <a:t>(</a:t>
            </a:r>
            <a:r>
              <a:rPr lang="nl-NL" sz="2800" b="1" smtClean="0">
                <a:solidFill>
                  <a:srgbClr val="FF0000"/>
                </a:solidFill>
              </a:rPr>
              <a:t>E</a:t>
            </a:r>
            <a:r>
              <a:rPr lang="nl-NL" sz="2800" smtClean="0"/>
              <a:t>) systematically vary with A</a:t>
            </a:r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59167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677779" y="223073"/>
            <a:ext cx="8048047" cy="4278367"/>
            <a:chOff x="677779" y="223072"/>
            <a:chExt cx="8534379" cy="4880870"/>
          </a:xfrm>
        </p:grpSpPr>
        <p:grpSp>
          <p:nvGrpSpPr>
            <p:cNvPr id="17" name="Groep 16"/>
            <p:cNvGrpSpPr/>
            <p:nvPr/>
          </p:nvGrpSpPr>
          <p:grpSpPr>
            <a:xfrm>
              <a:off x="677779" y="223072"/>
              <a:ext cx="6407120" cy="4880870"/>
              <a:chOff x="609600" y="-381000"/>
              <a:chExt cx="6558668" cy="5069894"/>
            </a:xfrm>
          </p:grpSpPr>
          <p:pic>
            <p:nvPicPr>
              <p:cNvPr id="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9800" y="-381000"/>
                <a:ext cx="4648200" cy="46499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6" name="Groep 15"/>
              <p:cNvGrpSpPr/>
              <p:nvPr/>
            </p:nvGrpSpPr>
            <p:grpSpPr>
              <a:xfrm>
                <a:off x="609600" y="457200"/>
                <a:ext cx="6558668" cy="4231694"/>
                <a:chOff x="609600" y="457200"/>
                <a:chExt cx="6558668" cy="4231694"/>
              </a:xfrm>
            </p:grpSpPr>
            <p:sp>
              <p:nvSpPr>
                <p:cNvPr id="5" name="Tekstvak 4"/>
                <p:cNvSpPr txBox="1"/>
                <p:nvPr/>
              </p:nvSpPr>
              <p:spPr>
                <a:xfrm>
                  <a:off x="609600" y="1524000"/>
                  <a:ext cx="1624838" cy="86318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smtClean="0"/>
                    <a:t>Phenotypic</a:t>
                  </a:r>
                </a:p>
                <a:p>
                  <a:r>
                    <a:rPr lang="en-US" sz="2400" smtClean="0"/>
                    <a:t>scores</a:t>
                  </a:r>
                  <a:endParaRPr lang="nl-NL" sz="2400"/>
                </a:p>
              </p:txBody>
            </p:sp>
            <p:sp>
              <p:nvSpPr>
                <p:cNvPr id="6" name="Tekstvak 5"/>
                <p:cNvSpPr txBox="1"/>
                <p:nvPr/>
              </p:nvSpPr>
              <p:spPr>
                <a:xfrm>
                  <a:off x="2539314" y="4141818"/>
                  <a:ext cx="4628954" cy="5470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Environmental level (score on E)</a:t>
                  </a:r>
                  <a:endParaRPr lang="nl-NL" sz="2400" dirty="0"/>
                </a:p>
              </p:txBody>
            </p:sp>
            <p:cxnSp>
              <p:nvCxnSpPr>
                <p:cNvPr id="10" name="Rechte verbindingslijn 9"/>
                <p:cNvCxnSpPr/>
                <p:nvPr/>
              </p:nvCxnSpPr>
              <p:spPr>
                <a:xfrm flipV="1">
                  <a:off x="3048000" y="1371600"/>
                  <a:ext cx="3429000" cy="19050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 flipV="1">
                  <a:off x="3048000" y="457200"/>
                  <a:ext cx="3124200" cy="25908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 flipV="1">
                  <a:off x="3048000" y="2400300"/>
                  <a:ext cx="3429000" cy="10287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" name="Groep 1"/>
            <p:cNvGrpSpPr/>
            <p:nvPr/>
          </p:nvGrpSpPr>
          <p:grpSpPr>
            <a:xfrm>
              <a:off x="6781800" y="914400"/>
              <a:ext cx="2430358" cy="1943100"/>
              <a:chOff x="6781800" y="914400"/>
              <a:chExt cx="2430358" cy="1943100"/>
            </a:xfrm>
          </p:grpSpPr>
          <p:sp>
            <p:nvSpPr>
              <p:cNvPr id="18" name="Rechteraccolade 17"/>
              <p:cNvSpPr/>
              <p:nvPr/>
            </p:nvSpPr>
            <p:spPr>
              <a:xfrm>
                <a:off x="6781800" y="914400"/>
                <a:ext cx="304800" cy="1943100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9" name="Tekstvak 18"/>
              <p:cNvSpPr txBox="1"/>
              <p:nvPr/>
            </p:nvSpPr>
            <p:spPr>
              <a:xfrm>
                <a:off x="7196113" y="1103182"/>
                <a:ext cx="2016045" cy="13693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/>
                  <a:t>Conditional</a:t>
                </a:r>
                <a:endParaRPr lang="en-US" sz="2400" dirty="0" smtClean="0"/>
              </a:p>
              <a:p>
                <a:r>
                  <a:rPr lang="en-US" sz="2400" smtClean="0"/>
                  <a:t>variance of A </a:t>
                </a:r>
              </a:p>
              <a:p>
                <a:r>
                  <a:rPr lang="en-US" sz="2400" smtClean="0"/>
                  <a:t>given E</a:t>
                </a:r>
                <a:endParaRPr lang="nl-NL" sz="2400" dirty="0"/>
              </a:p>
            </p:txBody>
          </p:sp>
        </p:grpSp>
      </p:grpSp>
      <p:sp>
        <p:nvSpPr>
          <p:cNvPr id="7" name="Rectangle 6"/>
          <p:cNvSpPr/>
          <p:nvPr/>
        </p:nvSpPr>
        <p:spPr>
          <a:xfrm>
            <a:off x="228600" y="4662157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G </a:t>
            </a:r>
            <a:r>
              <a:rPr lang="nl-NL" sz="2800" dirty="0" smtClean="0"/>
              <a:t>x </a:t>
            </a:r>
            <a:r>
              <a:rPr lang="nl-NL" sz="2800" dirty="0"/>
              <a:t>E </a:t>
            </a:r>
            <a:r>
              <a:rPr lang="nl-NL" sz="2800" dirty="0" smtClean="0"/>
              <a:t> as “</a:t>
            </a:r>
            <a:r>
              <a:rPr lang="nl-NL" sz="2800" smtClean="0"/>
              <a:t>environmental control” of </a:t>
            </a:r>
            <a:r>
              <a:rPr lang="nl-NL" sz="2800" dirty="0" smtClean="0"/>
              <a:t>genetic effects</a:t>
            </a:r>
            <a:r>
              <a:rPr lang="nl-NL" sz="2800" smtClean="0"/>
              <a:t>: heteroskedasticity (</a:t>
            </a:r>
            <a:r>
              <a:rPr lang="nl-NL" sz="2800" b="1" smtClean="0">
                <a:solidFill>
                  <a:srgbClr val="FF0000"/>
                </a:solidFill>
              </a:rPr>
              <a:t>a</a:t>
            </a:r>
            <a:r>
              <a:rPr lang="nl-NL" sz="2800" smtClean="0"/>
              <a:t>=f</a:t>
            </a:r>
            <a:r>
              <a:rPr lang="nl-NL" sz="2800" baseline="-25000" smtClean="0"/>
              <a:t>a</a:t>
            </a:r>
            <a:r>
              <a:rPr lang="nl-NL" sz="2800" smtClean="0"/>
              <a:t>(E) or </a:t>
            </a:r>
            <a:r>
              <a:rPr lang="en-US" sz="280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2800" baseline="30000" smtClean="0">
                <a:solidFill>
                  <a:srgbClr val="FF0000"/>
                </a:solidFill>
              </a:rPr>
              <a:t>2</a:t>
            </a:r>
            <a:r>
              <a:rPr lang="en-US" sz="2800" baseline="-25000" smtClean="0">
                <a:solidFill>
                  <a:srgbClr val="FF0000"/>
                </a:solidFill>
              </a:rPr>
              <a:t>A </a:t>
            </a:r>
            <a:r>
              <a:rPr lang="nl-NL" sz="2800" smtClean="0"/>
              <a:t>=g</a:t>
            </a:r>
            <a:r>
              <a:rPr lang="nl-NL" sz="2800" baseline="-25000" smtClean="0"/>
              <a:t>a</a:t>
            </a:r>
            <a:r>
              <a:rPr lang="nl-NL" sz="2800" smtClean="0"/>
              <a:t>(E)).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1510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462388" y="304800"/>
            <a:ext cx="8409990" cy="4158230"/>
            <a:chOff x="677779" y="223072"/>
            <a:chExt cx="8918194" cy="4743815"/>
          </a:xfrm>
        </p:grpSpPr>
        <p:grpSp>
          <p:nvGrpSpPr>
            <p:cNvPr id="17" name="Groep 16"/>
            <p:cNvGrpSpPr/>
            <p:nvPr/>
          </p:nvGrpSpPr>
          <p:grpSpPr>
            <a:xfrm>
              <a:off x="677779" y="223072"/>
              <a:ext cx="6967495" cy="4743815"/>
              <a:chOff x="609600" y="-381000"/>
              <a:chExt cx="7132298" cy="4927531"/>
            </a:xfrm>
          </p:grpSpPr>
          <p:pic>
            <p:nvPicPr>
              <p:cNvPr id="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9800" y="-381000"/>
                <a:ext cx="4648200" cy="46499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6" name="Groep 15"/>
              <p:cNvGrpSpPr/>
              <p:nvPr/>
            </p:nvGrpSpPr>
            <p:grpSpPr>
              <a:xfrm>
                <a:off x="609600" y="457200"/>
                <a:ext cx="7132298" cy="4089331"/>
                <a:chOff x="609600" y="457200"/>
                <a:chExt cx="7132298" cy="4089331"/>
              </a:xfrm>
            </p:grpSpPr>
            <p:sp>
              <p:nvSpPr>
                <p:cNvPr id="5" name="Tekstvak 4"/>
                <p:cNvSpPr txBox="1"/>
                <p:nvPr/>
              </p:nvSpPr>
              <p:spPr>
                <a:xfrm>
                  <a:off x="609600" y="1524000"/>
                  <a:ext cx="1796108" cy="9847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smtClean="0"/>
                    <a:t>Phenotypic</a:t>
                  </a:r>
                </a:p>
                <a:p>
                  <a:r>
                    <a:rPr lang="en-US" sz="2400" b="1" smtClean="0"/>
                    <a:t>scores</a:t>
                  </a:r>
                  <a:endParaRPr lang="nl-NL" sz="2400" b="1"/>
                </a:p>
              </p:txBody>
            </p:sp>
            <p:sp>
              <p:nvSpPr>
                <p:cNvPr id="6" name="Tekstvak 5"/>
                <p:cNvSpPr txBox="1"/>
                <p:nvPr/>
              </p:nvSpPr>
              <p:spPr>
                <a:xfrm>
                  <a:off x="2176713" y="3999455"/>
                  <a:ext cx="5565185" cy="5470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/>
                    <a:t>Moderator level (score on moderator</a:t>
                  </a:r>
                  <a:r>
                    <a:rPr lang="en-US" sz="2400" dirty="0" smtClean="0"/>
                    <a:t>)</a:t>
                  </a:r>
                  <a:endParaRPr lang="nl-NL" sz="2400" dirty="0"/>
                </a:p>
              </p:txBody>
            </p:sp>
            <p:cxnSp>
              <p:nvCxnSpPr>
                <p:cNvPr id="10" name="Rechte verbindingslijn 9"/>
                <p:cNvCxnSpPr/>
                <p:nvPr/>
              </p:nvCxnSpPr>
              <p:spPr>
                <a:xfrm flipV="1">
                  <a:off x="3048000" y="1371600"/>
                  <a:ext cx="3429000" cy="19050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 flipV="1">
                  <a:off x="3048000" y="457200"/>
                  <a:ext cx="3124200" cy="25908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 flipV="1">
                  <a:off x="3048000" y="2400300"/>
                  <a:ext cx="3429000" cy="10287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" name="Groep 1"/>
            <p:cNvGrpSpPr/>
            <p:nvPr/>
          </p:nvGrpSpPr>
          <p:grpSpPr>
            <a:xfrm>
              <a:off x="6781800" y="748166"/>
              <a:ext cx="2814173" cy="2212052"/>
              <a:chOff x="6781800" y="748166"/>
              <a:chExt cx="2814173" cy="2212052"/>
            </a:xfrm>
          </p:grpSpPr>
          <p:sp>
            <p:nvSpPr>
              <p:cNvPr id="18" name="Rechteraccolade 17"/>
              <p:cNvSpPr/>
              <p:nvPr/>
            </p:nvSpPr>
            <p:spPr>
              <a:xfrm>
                <a:off x="6781800" y="914400"/>
                <a:ext cx="304800" cy="1943100"/>
              </a:xfrm>
              <a:prstGeom prst="righ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9" name="Tekstvak 18"/>
              <p:cNvSpPr txBox="1"/>
              <p:nvPr/>
            </p:nvSpPr>
            <p:spPr>
              <a:xfrm>
                <a:off x="7118922" y="748166"/>
                <a:ext cx="2477051" cy="2212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Genetic</a:t>
                </a:r>
              </a:p>
              <a:p>
                <a:r>
                  <a:rPr lang="en-US" sz="2400" smtClean="0"/>
                  <a:t>variance</a:t>
                </a:r>
                <a:endParaRPr lang="en-US" sz="2400" dirty="0" smtClean="0"/>
              </a:p>
              <a:p>
                <a:r>
                  <a:rPr lang="en-US" sz="2400" smtClean="0"/>
                  <a:t>or (and) </a:t>
                </a:r>
                <a:endParaRPr lang="en-US" sz="2400" dirty="0" smtClean="0"/>
              </a:p>
              <a:p>
                <a:r>
                  <a:rPr lang="en-US" sz="2400" smtClean="0"/>
                  <a:t>Environmental </a:t>
                </a:r>
                <a:endParaRPr lang="en-US" sz="2400" dirty="0" smtClean="0"/>
              </a:p>
              <a:p>
                <a:r>
                  <a:rPr lang="en-US" sz="2400" smtClean="0"/>
                  <a:t>variance given M</a:t>
                </a:r>
                <a:endParaRPr lang="en-US" sz="2400" dirty="0" smtClean="0"/>
              </a:p>
            </p:txBody>
          </p:sp>
        </p:grpSp>
      </p:grpSp>
      <p:sp>
        <p:nvSpPr>
          <p:cNvPr id="7" name="Rectangle 6"/>
          <p:cNvSpPr/>
          <p:nvPr/>
        </p:nvSpPr>
        <p:spPr>
          <a:xfrm>
            <a:off x="228599" y="4686218"/>
            <a:ext cx="86437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 smtClean="0"/>
              <a:t>Moderation of effects </a:t>
            </a:r>
            <a:r>
              <a:rPr lang="nl-NL" sz="2800" dirty="0" smtClean="0"/>
              <a:t>(A,C,E) by measured moderator M</a:t>
            </a:r>
            <a:r>
              <a:rPr lang="nl-NL" sz="2800" smtClean="0"/>
              <a:t>: heteroskedasticity (</a:t>
            </a:r>
            <a:r>
              <a:rPr lang="nl-NL" sz="2800" b="1" smtClean="0">
                <a:solidFill>
                  <a:srgbClr val="FF0000"/>
                </a:solidFill>
              </a:rPr>
              <a:t>a</a:t>
            </a:r>
            <a:r>
              <a:rPr lang="nl-NL" sz="2800" smtClean="0"/>
              <a:t>=f</a:t>
            </a:r>
            <a:r>
              <a:rPr lang="nl-NL" sz="2800" baseline="-25000" smtClean="0"/>
              <a:t>a</a:t>
            </a:r>
            <a:r>
              <a:rPr lang="nl-NL" sz="2800" smtClean="0"/>
              <a:t>(M), </a:t>
            </a:r>
            <a:r>
              <a:rPr lang="nl-NL" sz="2800" b="1" smtClean="0">
                <a:solidFill>
                  <a:srgbClr val="FF0000"/>
                </a:solidFill>
              </a:rPr>
              <a:t>c</a:t>
            </a:r>
            <a:r>
              <a:rPr lang="nl-NL" sz="2800" smtClean="0"/>
              <a:t>=f</a:t>
            </a:r>
            <a:r>
              <a:rPr lang="nl-NL" sz="2800" baseline="-25000" smtClean="0"/>
              <a:t>c</a:t>
            </a:r>
            <a:r>
              <a:rPr lang="nl-NL" sz="2800" smtClean="0"/>
              <a:t>(M), </a:t>
            </a:r>
            <a:r>
              <a:rPr lang="nl-NL" sz="2800" b="1" smtClean="0">
                <a:solidFill>
                  <a:srgbClr val="FF0000"/>
                </a:solidFill>
              </a:rPr>
              <a:t>e</a:t>
            </a:r>
            <a:r>
              <a:rPr lang="nl-NL" sz="2800" smtClean="0"/>
              <a:t>=f</a:t>
            </a:r>
            <a:r>
              <a:rPr lang="nl-NL" sz="2800" baseline="-25000" smtClean="0"/>
              <a:t>e</a:t>
            </a:r>
            <a:r>
              <a:rPr lang="nl-NL" sz="2800" smtClean="0"/>
              <a:t>(M) or</a:t>
            </a:r>
          </a:p>
          <a:p>
            <a:r>
              <a:rPr lang="nl-NL" sz="2800" smtClean="0"/>
              <a:t>(</a:t>
            </a:r>
            <a:r>
              <a:rPr lang="en-US" sz="280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2800" baseline="30000" smtClean="0">
                <a:solidFill>
                  <a:srgbClr val="FF0000"/>
                </a:solidFill>
              </a:rPr>
              <a:t>2</a:t>
            </a:r>
            <a:r>
              <a:rPr lang="en-US" sz="2800" baseline="-25000" smtClean="0">
                <a:solidFill>
                  <a:srgbClr val="FF0000"/>
                </a:solidFill>
              </a:rPr>
              <a:t>A </a:t>
            </a:r>
            <a:r>
              <a:rPr lang="nl-NL" sz="2800" smtClean="0"/>
              <a:t>=g</a:t>
            </a:r>
            <a:r>
              <a:rPr lang="nl-NL" sz="2800" baseline="-25000" smtClean="0"/>
              <a:t>a</a:t>
            </a:r>
            <a:r>
              <a:rPr lang="nl-NL" sz="2800" smtClean="0"/>
              <a:t>(M), </a:t>
            </a:r>
            <a:r>
              <a:rPr lang="en-US" sz="280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2800" baseline="30000" smtClean="0">
                <a:solidFill>
                  <a:srgbClr val="FF0000"/>
                </a:solidFill>
              </a:rPr>
              <a:t>2</a:t>
            </a:r>
            <a:r>
              <a:rPr lang="en-US" sz="2800" baseline="-25000" smtClean="0">
                <a:solidFill>
                  <a:srgbClr val="FF0000"/>
                </a:solidFill>
              </a:rPr>
              <a:t>C </a:t>
            </a:r>
            <a:r>
              <a:rPr lang="nl-NL" sz="2800" smtClean="0"/>
              <a:t>=g</a:t>
            </a:r>
            <a:r>
              <a:rPr lang="nl-NL" sz="2800" baseline="-25000" smtClean="0"/>
              <a:t>c</a:t>
            </a:r>
            <a:r>
              <a:rPr lang="nl-NL" sz="2800" smtClean="0"/>
              <a:t>(M), </a:t>
            </a:r>
            <a:r>
              <a:rPr lang="en-US" sz="2800" smtClean="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2800" baseline="30000" smtClean="0">
                <a:solidFill>
                  <a:srgbClr val="FF0000"/>
                </a:solidFill>
              </a:rPr>
              <a:t>2</a:t>
            </a:r>
            <a:r>
              <a:rPr lang="en-US" sz="2800" baseline="-25000" smtClean="0">
                <a:solidFill>
                  <a:srgbClr val="FF0000"/>
                </a:solidFill>
              </a:rPr>
              <a:t>E </a:t>
            </a:r>
            <a:r>
              <a:rPr lang="nl-NL" sz="2800" smtClean="0"/>
              <a:t>=g</a:t>
            </a:r>
            <a:r>
              <a:rPr lang="nl-NL" sz="2800" baseline="-25000" smtClean="0"/>
              <a:t>e</a:t>
            </a:r>
            <a:r>
              <a:rPr lang="nl-NL" sz="2800" smtClean="0"/>
              <a:t>(M)).).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83554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438400"/>
            <a:ext cx="8229600" cy="160020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Is the magnitude of genetic influences on ADHD the same in boys and </a:t>
            </a:r>
            <a:r>
              <a:rPr lang="nl-NL" smtClean="0"/>
              <a:t>girls?</a:t>
            </a:r>
          </a:p>
          <a:p>
            <a:pPr marL="0" indent="0">
              <a:buNone/>
            </a:pPr>
            <a:r>
              <a:rPr lang="en-US" smtClean="0">
                <a:latin typeface="Symbol" pitchFamily="18" charset="2"/>
              </a:rPr>
              <a:t>s</a:t>
            </a:r>
            <a:r>
              <a:rPr lang="en-US" baseline="30000" smtClean="0"/>
              <a:t>2</a:t>
            </a:r>
            <a:r>
              <a:rPr lang="en-US" baseline="-25000" smtClean="0"/>
              <a:t>Af</a:t>
            </a:r>
            <a:r>
              <a:rPr lang="en-US" smtClean="0"/>
              <a:t> = 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30000" smtClean="0"/>
              <a:t>2</a:t>
            </a:r>
            <a:r>
              <a:rPr lang="en-US" baseline="-25000" smtClean="0"/>
              <a:t>Am</a:t>
            </a:r>
            <a:r>
              <a:rPr lang="nl-NL" smtClean="0"/>
              <a:t> ?</a:t>
            </a:r>
            <a:endParaRPr lang="nl-NL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772400" cy="1143000"/>
          </a:xfrm>
        </p:spPr>
        <p:txBody>
          <a:bodyPr/>
          <a:lstStyle/>
          <a:p>
            <a:r>
              <a:rPr lang="nl-NL" dirty="0" smtClean="0"/>
              <a:t>Sex X A interaction:</a:t>
            </a:r>
            <a:r>
              <a:rPr lang="nl-NL" smtClean="0"/>
              <a:t/>
            </a:r>
            <a:br>
              <a:rPr lang="nl-NL" smtClean="0"/>
            </a:br>
            <a:r>
              <a:rPr lang="nl-NL" smtClean="0"/>
              <a:t>Sex moderation of A effects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0198" y="304800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dirty="0" smtClean="0"/>
              <a:t>Other examples binary moderators</a:t>
            </a:r>
          </a:p>
          <a:p>
            <a:endParaRPr lang="nl-NL" sz="3200" dirty="0"/>
          </a:p>
          <a:p>
            <a:r>
              <a:rPr lang="nl-NL" sz="3200" smtClean="0"/>
              <a:t>A </a:t>
            </a:r>
            <a:r>
              <a:rPr lang="nl-NL" sz="3200" dirty="0" smtClean="0"/>
              <a:t>effects moderated by marital status:</a:t>
            </a:r>
          </a:p>
          <a:p>
            <a:r>
              <a:rPr lang="nl-NL" sz="3200" dirty="0" smtClean="0"/>
              <a:t>Unmarried </a:t>
            </a:r>
            <a:r>
              <a:rPr lang="nl-NL" sz="3200" dirty="0"/>
              <a:t>women show greater levels of genetic influence </a:t>
            </a:r>
            <a:r>
              <a:rPr lang="nl-NL" sz="3200" dirty="0" smtClean="0"/>
              <a:t>on depression (Heath </a:t>
            </a:r>
            <a:r>
              <a:rPr lang="nl-NL" sz="3200" dirty="0"/>
              <a:t>et al., 1998). </a:t>
            </a:r>
            <a:endParaRPr lang="nl-NL" sz="3200" dirty="0" smtClean="0"/>
          </a:p>
          <a:p>
            <a:endParaRPr lang="nl-NL" sz="3200" dirty="0" smtClean="0"/>
          </a:p>
          <a:p>
            <a:r>
              <a:rPr lang="nl-NL" sz="3200" smtClean="0"/>
              <a:t>A </a:t>
            </a:r>
            <a:r>
              <a:rPr lang="nl-NL" sz="3200" dirty="0" smtClean="0"/>
              <a:t>effects moderated by religious upbringing:</a:t>
            </a:r>
            <a:endParaRPr lang="nl-NL" sz="3200" dirty="0"/>
          </a:p>
          <a:p>
            <a:r>
              <a:rPr lang="nl-NL" sz="3200" smtClean="0"/>
              <a:t>religious </a:t>
            </a:r>
            <a:r>
              <a:rPr lang="nl-NL" sz="3200" dirty="0" smtClean="0"/>
              <a:t>upbringing diminishes A effects </a:t>
            </a:r>
            <a:r>
              <a:rPr lang="nl-NL" sz="3200" dirty="0"/>
              <a:t>on the personality trait of disinhibition (Boomsma et al., 1999).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0198" y="5715000"/>
            <a:ext cx="7558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0070C0"/>
                </a:solidFill>
              </a:rPr>
              <a:t>Binary moderator: multigroup approach</a:t>
            </a:r>
            <a:endParaRPr lang="nl-N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46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43" y="2514600"/>
            <a:ext cx="8710834" cy="3429000"/>
          </a:xfrm>
          <a:prstGeom prst="rect">
            <a:avLst/>
          </a:prstGeom>
        </p:spPr>
      </p:pic>
      <p:sp>
        <p:nvSpPr>
          <p:cNvPr id="3" name="Title 9"/>
          <p:cNvSpPr txBox="1">
            <a:spLocks/>
          </p:cNvSpPr>
          <p:nvPr/>
        </p:nvSpPr>
        <p:spPr bwMode="auto">
          <a:xfrm>
            <a:off x="0" y="-9525"/>
            <a:ext cx="914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000000">
                <a:alpha val="42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4000" kern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Continuous moderation  </a:t>
            </a:r>
            <a:endParaRPr lang="nl-NL" sz="4000" kern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743" y="1066800"/>
            <a:ext cx="89274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/>
              <a:t>Age</a:t>
            </a:r>
            <a:r>
              <a:rPr lang="nl-NL"/>
              <a:t> as a moderator of standardized A, C, E</a:t>
            </a:r>
            <a:r>
              <a:rPr lang="nl-NL" b="1"/>
              <a:t> </a:t>
            </a:r>
            <a:r>
              <a:rPr lang="nl-NL"/>
              <a:t>variance components (Age x A,C,E interaction)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689296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430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001399"/>
              </p:ext>
            </p:extLst>
          </p:nvPr>
        </p:nvGraphicFramePr>
        <p:xfrm>
          <a:off x="1219200" y="0"/>
          <a:ext cx="6629400" cy="5189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3" r:id="rId4" imgW="5443200" imgH="4264560" progId="">
                  <p:embed/>
                </p:oleObj>
              </mc:Choice>
              <mc:Fallback>
                <p:oleObj r:id="rId4" imgW="5443200" imgH="4264560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0"/>
                        <a:ext cx="6629400" cy="51899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62200" y="5276345"/>
            <a:ext cx="5029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smtClean="0"/>
              <a:t>Tucker-Drob &amp; Bates (</a:t>
            </a:r>
            <a:r>
              <a:rPr lang="nl-NL" sz="2800" smtClean="0"/>
              <a:t>2015)</a:t>
            </a:r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2284314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533400"/>
          </a:xfrm>
        </p:spPr>
        <p:txBody>
          <a:bodyPr/>
          <a:lstStyle/>
          <a:p>
            <a:r>
              <a:rPr lang="nl-NL" sz="2800" dirty="0" smtClean="0"/>
              <a:t>A,C,E effects moderated by SES</a:t>
            </a:r>
            <a:endParaRPr lang="en-US" sz="2800" dirty="0"/>
          </a:p>
        </p:txBody>
      </p:sp>
      <p:pic>
        <p:nvPicPr>
          <p:cNvPr id="7" name="Tijdelijke aanduiding voor inhoud 6" descr="Turkheimeretal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97459" y="2362200"/>
            <a:ext cx="6549081" cy="403860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76400" y="685800"/>
            <a:ext cx="6029325" cy="146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58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67000"/>
            <a:ext cx="8763000" cy="1143000"/>
          </a:xfrm>
        </p:spPr>
        <p:txBody>
          <a:bodyPr/>
          <a:lstStyle/>
          <a:p>
            <a:r>
              <a:rPr lang="en-US" sz="3200" dirty="0" smtClean="0"/>
              <a:t>Continuous Moderators </a:t>
            </a:r>
            <a:br>
              <a:rPr lang="en-US" sz="3200" dirty="0" smtClean="0"/>
            </a:br>
            <a:r>
              <a:rPr lang="en-US" sz="3200" dirty="0" smtClean="0"/>
              <a:t>not amenable to </a:t>
            </a:r>
            <a:r>
              <a:rPr lang="en-US" sz="3200" dirty="0" err="1" smtClean="0"/>
              <a:t>multigroup</a:t>
            </a:r>
            <a:r>
              <a:rPr lang="en-US" sz="3200" dirty="0" smtClean="0"/>
              <a:t> approach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…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treat the moderator as continuous</a:t>
            </a:r>
            <a:br>
              <a:rPr lang="en-US" sz="3200" dirty="0" smtClean="0"/>
            </a:br>
            <a:r>
              <a:rPr lang="en-US" sz="3200" smtClean="0"/>
              <a:t>(OpenMx and umx)</a:t>
            </a:r>
            <a:br>
              <a:rPr lang="en-US" sz="320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94175" y="68895"/>
            <a:ext cx="5849425" cy="459433"/>
          </a:xfrm>
        </p:spPr>
        <p:txBody>
          <a:bodyPr/>
          <a:lstStyle/>
          <a:p>
            <a:r>
              <a:rPr lang="en-US" sz="2800" smtClean="0"/>
              <a:t>Standard AE model</a:t>
            </a:r>
            <a:endParaRPr lang="en-US" sz="2800" dirty="0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1981200" y="4343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</a:t>
            </a:r>
            <a:r>
              <a:rPr lang="en-US" sz="2400" dirty="0"/>
              <a:t>1</a:t>
            </a:r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8382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798" name="Oval 6"/>
          <p:cNvSpPr>
            <a:spLocks noChangeArrowheads="1"/>
          </p:cNvSpPr>
          <p:nvPr/>
        </p:nvSpPr>
        <p:spPr bwMode="auto">
          <a:xfrm>
            <a:off x="27432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799" name="AutoShape 7"/>
          <p:cNvCxnSpPr>
            <a:cxnSpLocks noChangeShapeType="1"/>
            <a:stCxn id="289796" idx="4"/>
            <a:endCxn id="289795" idx="0"/>
          </p:cNvCxnSpPr>
          <p:nvPr/>
        </p:nvCxnSpPr>
        <p:spPr bwMode="auto">
          <a:xfrm>
            <a:off x="1371600" y="2895600"/>
            <a:ext cx="11049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1" name="AutoShape 9"/>
          <p:cNvCxnSpPr>
            <a:cxnSpLocks noChangeShapeType="1"/>
            <a:stCxn id="289798" idx="4"/>
            <a:endCxn id="289795" idx="0"/>
          </p:cNvCxnSpPr>
          <p:nvPr/>
        </p:nvCxnSpPr>
        <p:spPr bwMode="auto">
          <a:xfrm flipH="1">
            <a:off x="2476500" y="2895600"/>
            <a:ext cx="8001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5791200" y="4343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</a:t>
            </a:r>
            <a:r>
              <a:rPr lang="en-US" sz="2400" dirty="0"/>
              <a:t>2</a:t>
            </a: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48768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805" name="Oval 13"/>
          <p:cNvSpPr>
            <a:spLocks noChangeArrowheads="1"/>
          </p:cNvSpPr>
          <p:nvPr/>
        </p:nvSpPr>
        <p:spPr bwMode="auto">
          <a:xfrm>
            <a:off x="67056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806" name="AutoShape 14"/>
          <p:cNvCxnSpPr>
            <a:cxnSpLocks noChangeShapeType="1"/>
            <a:stCxn id="289803" idx="4"/>
            <a:endCxn id="289802" idx="0"/>
          </p:cNvCxnSpPr>
          <p:nvPr/>
        </p:nvCxnSpPr>
        <p:spPr bwMode="auto">
          <a:xfrm>
            <a:off x="5410200" y="2895600"/>
            <a:ext cx="8763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8" name="AutoShape 16"/>
          <p:cNvCxnSpPr>
            <a:cxnSpLocks noChangeShapeType="1"/>
            <a:stCxn id="289805" idx="4"/>
            <a:endCxn id="289802" idx="0"/>
          </p:cNvCxnSpPr>
          <p:nvPr/>
        </p:nvCxnSpPr>
        <p:spPr bwMode="auto">
          <a:xfrm flipH="1">
            <a:off x="6286500" y="2895600"/>
            <a:ext cx="9525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9" name="AutoShape 17"/>
          <p:cNvCxnSpPr>
            <a:cxnSpLocks noChangeShapeType="1"/>
            <a:stCxn id="289796" idx="0"/>
            <a:endCxn id="289803" idx="0"/>
          </p:cNvCxnSpPr>
          <p:nvPr/>
        </p:nvCxnSpPr>
        <p:spPr bwMode="auto">
          <a:xfrm rot="5400000" flipH="1" flipV="1">
            <a:off x="3390900" y="-190500"/>
            <a:ext cx="12700" cy="4038600"/>
          </a:xfrm>
          <a:prstGeom prst="curvedConnector3">
            <a:avLst>
              <a:gd name="adj1" fmla="val 3400000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89811" name="Text Box 19"/>
          <p:cNvSpPr txBox="1">
            <a:spLocks noChangeArrowheads="1"/>
          </p:cNvSpPr>
          <p:nvPr/>
        </p:nvSpPr>
        <p:spPr bwMode="auto">
          <a:xfrm>
            <a:off x="831851" y="3278832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9813" name="Text Box 21"/>
          <p:cNvSpPr txBox="1">
            <a:spLocks noChangeArrowheads="1"/>
          </p:cNvSpPr>
          <p:nvPr/>
        </p:nvSpPr>
        <p:spPr bwMode="auto">
          <a:xfrm>
            <a:off x="3086744" y="3276600"/>
            <a:ext cx="338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9815" name="Text Box 23"/>
          <p:cNvSpPr txBox="1">
            <a:spLocks noChangeArrowheads="1"/>
          </p:cNvSpPr>
          <p:nvPr/>
        </p:nvSpPr>
        <p:spPr bwMode="auto">
          <a:xfrm>
            <a:off x="6833979" y="3255134"/>
            <a:ext cx="338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4967171" y="3164589"/>
            <a:ext cx="104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smtClean="0">
                <a:solidFill>
                  <a:srgbClr val="FF0000"/>
                </a:solidFill>
              </a:rPr>
              <a:t>1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89817" name="AutoShape 25"/>
          <p:cNvSpPr>
            <a:spLocks noChangeArrowheads="1"/>
          </p:cNvSpPr>
          <p:nvPr/>
        </p:nvSpPr>
        <p:spPr bwMode="auto">
          <a:xfrm>
            <a:off x="228600" y="44196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18" name="AutoShape 26"/>
          <p:cNvCxnSpPr>
            <a:cxnSpLocks noChangeShapeType="1"/>
            <a:stCxn id="289817" idx="5"/>
            <a:endCxn id="289795" idx="1"/>
          </p:cNvCxnSpPr>
          <p:nvPr/>
        </p:nvCxnSpPr>
        <p:spPr bwMode="auto">
          <a:xfrm>
            <a:off x="971550" y="4762500"/>
            <a:ext cx="10096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727075" y="4300835"/>
            <a:ext cx="149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smtClean="0">
                <a:solidFill>
                  <a:srgbClr val="FF0000"/>
                </a:solidFill>
              </a:rPr>
              <a:t>m</a:t>
            </a:r>
            <a:r>
              <a:rPr lang="nl-NL" sz="2400" b="1" smtClean="0"/>
              <a:t> </a:t>
            </a:r>
            <a:endParaRPr lang="en-US" sz="2400" b="1" dirty="0"/>
          </a:p>
        </p:txBody>
      </p:sp>
      <p:sp>
        <p:nvSpPr>
          <p:cNvPr id="289820" name="AutoShape 28"/>
          <p:cNvSpPr>
            <a:spLocks noChangeArrowheads="1"/>
          </p:cNvSpPr>
          <p:nvPr/>
        </p:nvSpPr>
        <p:spPr bwMode="auto">
          <a:xfrm>
            <a:off x="7543800" y="44196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21" name="AutoShape 29"/>
          <p:cNvCxnSpPr>
            <a:cxnSpLocks noChangeShapeType="1"/>
            <a:stCxn id="289820" idx="1"/>
            <a:endCxn id="289802" idx="3"/>
          </p:cNvCxnSpPr>
          <p:nvPr/>
        </p:nvCxnSpPr>
        <p:spPr bwMode="auto">
          <a:xfrm flipH="1">
            <a:off x="6781800" y="4762500"/>
            <a:ext cx="10096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6537325" y="4350895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nl-NL" sz="2400" b="1" smtClean="0">
                <a:solidFill>
                  <a:srgbClr val="FF0000"/>
                </a:solidFill>
              </a:rPr>
              <a:t>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09800" y="914400"/>
            <a:ext cx="266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Symbol" pitchFamily="18" charset="2"/>
              </a:rPr>
              <a:t>s</a:t>
            </a:r>
            <a:r>
              <a:rPr lang="en-US" sz="2800" baseline="30000" smtClean="0"/>
              <a:t>2</a:t>
            </a:r>
            <a:r>
              <a:rPr lang="en-US" sz="2800" baseline="-25000" smtClean="0"/>
              <a:t>A</a:t>
            </a:r>
            <a:r>
              <a:rPr lang="en-US" sz="2800" smtClean="0"/>
              <a:t>  </a:t>
            </a:r>
            <a:r>
              <a:rPr lang="nl-NL" sz="2800" smtClean="0"/>
              <a:t>or .5</a:t>
            </a:r>
            <a:r>
              <a:rPr lang="en-US" sz="2800" smtClean="0">
                <a:latin typeface="Symbol" pitchFamily="18" charset="2"/>
              </a:rPr>
              <a:t>s</a:t>
            </a:r>
            <a:r>
              <a:rPr lang="en-US" sz="2800" baseline="30000" smtClean="0"/>
              <a:t>2</a:t>
            </a:r>
            <a:r>
              <a:rPr lang="en-US" sz="2800" baseline="-25000" smtClean="0"/>
              <a:t>A</a:t>
            </a:r>
            <a:endParaRPr lang="en-US" sz="2800" baseline="-25000"/>
          </a:p>
        </p:txBody>
      </p:sp>
      <p:sp>
        <p:nvSpPr>
          <p:cNvPr id="46" name="TextBox 45"/>
          <p:cNvSpPr txBox="1"/>
          <p:nvPr/>
        </p:nvSpPr>
        <p:spPr>
          <a:xfrm>
            <a:off x="2192866" y="5580045"/>
            <a:ext cx="3575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Ph</a:t>
            </a:r>
            <a:r>
              <a:rPr lang="nl-NL" baseline="-25000" smtClean="0"/>
              <a:t>i</a:t>
            </a:r>
            <a:r>
              <a:rPr lang="nl-NL" smtClean="0"/>
              <a:t> – </a:t>
            </a:r>
            <a:r>
              <a:rPr lang="nl-NL" smtClean="0">
                <a:solidFill>
                  <a:srgbClr val="FF0000"/>
                </a:solidFill>
              </a:rPr>
              <a:t>m </a:t>
            </a:r>
            <a:r>
              <a:rPr lang="nl-NL" smtClean="0"/>
              <a:t>= </a:t>
            </a:r>
            <a:r>
              <a:rPr lang="nl-NL" b="1" smtClean="0">
                <a:solidFill>
                  <a:srgbClr val="FF0000"/>
                </a:solidFill>
              </a:rPr>
              <a:t> </a:t>
            </a:r>
            <a:r>
              <a:rPr lang="nl-NL" smtClean="0"/>
              <a:t>A</a:t>
            </a:r>
            <a:r>
              <a:rPr lang="nl-NL" baseline="-25000" smtClean="0"/>
              <a:t>i</a:t>
            </a:r>
            <a:r>
              <a:rPr lang="nl-NL" smtClean="0"/>
              <a:t> + </a:t>
            </a:r>
            <a:r>
              <a:rPr lang="nl-NL" b="1" smtClean="0">
                <a:solidFill>
                  <a:srgbClr val="FF0000"/>
                </a:solidFill>
              </a:rPr>
              <a:t> </a:t>
            </a:r>
            <a:r>
              <a:rPr lang="nl-NL" smtClean="0"/>
              <a:t>E</a:t>
            </a:r>
            <a:r>
              <a:rPr lang="nl-NL" baseline="-25000" smtClean="0"/>
              <a:t>i</a:t>
            </a:r>
            <a:endParaRPr lang="nl-NL"/>
          </a:p>
        </p:txBody>
      </p:sp>
      <p:cxnSp>
        <p:nvCxnSpPr>
          <p:cNvPr id="27" name="Shape 26"/>
          <p:cNvCxnSpPr>
            <a:stCxn id="289796" idx="2"/>
            <a:endCxn id="289796" idx="3"/>
          </p:cNvCxnSpPr>
          <p:nvPr/>
        </p:nvCxnSpPr>
        <p:spPr>
          <a:xfrm rot="10800000" flipH="1" flipV="1">
            <a:off x="838199" y="2362199"/>
            <a:ext cx="156229" cy="377171"/>
          </a:xfrm>
          <a:prstGeom prst="curvedConnector4">
            <a:avLst>
              <a:gd name="adj1" fmla="val -146324"/>
              <a:gd name="adj2" fmla="val 20203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8600" y="2819400"/>
            <a:ext cx="694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Symbol" pitchFamily="18" charset="2"/>
              </a:rPr>
              <a:t>s</a:t>
            </a:r>
            <a:r>
              <a:rPr lang="en-US" sz="2800" baseline="30000" smtClean="0"/>
              <a:t>2</a:t>
            </a:r>
            <a:r>
              <a:rPr lang="en-US" sz="2800" baseline="-25000" smtClean="0"/>
              <a:t>A</a:t>
            </a:r>
            <a:endParaRPr lang="en-US" sz="2800" baseline="-25000"/>
          </a:p>
        </p:txBody>
      </p:sp>
      <p:cxnSp>
        <p:nvCxnSpPr>
          <p:cNvPr id="30" name="Shape 29"/>
          <p:cNvCxnSpPr>
            <a:stCxn id="289798" idx="2"/>
            <a:endCxn id="289798" idx="3"/>
          </p:cNvCxnSpPr>
          <p:nvPr/>
        </p:nvCxnSpPr>
        <p:spPr>
          <a:xfrm rot="10800000" flipH="1" flipV="1">
            <a:off x="2743199" y="2362199"/>
            <a:ext cx="156229" cy="377171"/>
          </a:xfrm>
          <a:prstGeom prst="curvedConnector4">
            <a:avLst>
              <a:gd name="adj1" fmla="val -146324"/>
              <a:gd name="adj2" fmla="val 20203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57400" y="2819400"/>
            <a:ext cx="66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Symbol" pitchFamily="18" charset="2"/>
              </a:rPr>
              <a:t>s</a:t>
            </a:r>
            <a:r>
              <a:rPr lang="en-US" sz="2800" baseline="30000" smtClean="0"/>
              <a:t>2</a:t>
            </a:r>
            <a:r>
              <a:rPr lang="en-US" sz="2800" baseline="-25000" smtClean="0"/>
              <a:t>E</a:t>
            </a:r>
            <a:endParaRPr lang="en-US" sz="2800" baseline="-25000"/>
          </a:p>
        </p:txBody>
      </p:sp>
      <p:cxnSp>
        <p:nvCxnSpPr>
          <p:cNvPr id="37" name="Shape 36"/>
          <p:cNvCxnSpPr>
            <a:stCxn id="289803" idx="2"/>
            <a:endCxn id="289803" idx="3"/>
          </p:cNvCxnSpPr>
          <p:nvPr/>
        </p:nvCxnSpPr>
        <p:spPr>
          <a:xfrm rot="10800000" flipH="1" flipV="1">
            <a:off x="4876799" y="2362199"/>
            <a:ext cx="156229" cy="377171"/>
          </a:xfrm>
          <a:prstGeom prst="curvedConnector4">
            <a:avLst>
              <a:gd name="adj1" fmla="val -146324"/>
              <a:gd name="adj2" fmla="val 20203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114800" y="2743200"/>
            <a:ext cx="694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Symbol" pitchFamily="18" charset="2"/>
              </a:rPr>
              <a:t>s</a:t>
            </a:r>
            <a:r>
              <a:rPr lang="en-US" sz="2800" baseline="30000" smtClean="0"/>
              <a:t>2</a:t>
            </a:r>
            <a:r>
              <a:rPr lang="en-US" sz="2800" baseline="-25000" smtClean="0"/>
              <a:t>A</a:t>
            </a:r>
            <a:endParaRPr lang="en-US" sz="2800" baseline="-25000"/>
          </a:p>
        </p:txBody>
      </p:sp>
      <p:cxnSp>
        <p:nvCxnSpPr>
          <p:cNvPr id="41" name="Shape 40"/>
          <p:cNvCxnSpPr>
            <a:stCxn id="289805" idx="2"/>
            <a:endCxn id="289805" idx="3"/>
          </p:cNvCxnSpPr>
          <p:nvPr/>
        </p:nvCxnSpPr>
        <p:spPr>
          <a:xfrm rot="10800000" flipH="1" flipV="1">
            <a:off x="6705599" y="2362199"/>
            <a:ext cx="156229" cy="377171"/>
          </a:xfrm>
          <a:prstGeom prst="curvedConnector4">
            <a:avLst>
              <a:gd name="adj1" fmla="val -146324"/>
              <a:gd name="adj2" fmla="val 20203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2667000"/>
            <a:ext cx="66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Symbol" pitchFamily="18" charset="2"/>
              </a:rPr>
              <a:t>s</a:t>
            </a:r>
            <a:r>
              <a:rPr lang="en-US" sz="2800" baseline="30000" smtClean="0"/>
              <a:t>2</a:t>
            </a:r>
            <a:r>
              <a:rPr lang="en-US" sz="2800" baseline="-25000" smtClean="0"/>
              <a:t>E</a:t>
            </a:r>
            <a:endParaRPr lang="en-US" sz="2800" baseline="-25000"/>
          </a:p>
        </p:txBody>
      </p:sp>
    </p:spTree>
    <p:extLst>
      <p:ext uri="{BB962C8B-B14F-4D97-AF65-F5344CB8AC3E}">
        <p14:creationId xmlns:p14="http://schemas.microsoft.com/office/powerpoint/2010/main" val="32291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ACE model</a:t>
            </a:r>
            <a:endParaRPr lang="en-US" dirty="0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</a:t>
            </a:r>
            <a:r>
              <a:rPr lang="en-US" sz="2400" dirty="0"/>
              <a:t>1</a:t>
            </a:r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609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797" name="Oval 5"/>
          <p:cNvSpPr>
            <a:spLocks noChangeArrowheads="1"/>
          </p:cNvSpPr>
          <p:nvPr/>
        </p:nvSpPr>
        <p:spPr bwMode="auto">
          <a:xfrm>
            <a:off x="1943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89798" name="Oval 6"/>
          <p:cNvSpPr>
            <a:spLocks noChangeArrowheads="1"/>
          </p:cNvSpPr>
          <p:nvPr/>
        </p:nvSpPr>
        <p:spPr bwMode="auto">
          <a:xfrm>
            <a:off x="3352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799" name="AutoShape 7"/>
          <p:cNvCxnSpPr>
            <a:cxnSpLocks noChangeShapeType="1"/>
            <a:stCxn id="289796" idx="4"/>
          </p:cNvCxnSpPr>
          <p:nvPr/>
        </p:nvCxnSpPr>
        <p:spPr bwMode="auto">
          <a:xfrm>
            <a:off x="1143000" y="3352800"/>
            <a:ext cx="1298575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0" name="AutoShape 8"/>
          <p:cNvCxnSpPr>
            <a:cxnSpLocks noChangeShapeType="1"/>
            <a:stCxn id="289797" idx="4"/>
          </p:cNvCxnSpPr>
          <p:nvPr/>
        </p:nvCxnSpPr>
        <p:spPr bwMode="auto">
          <a:xfrm flipH="1">
            <a:off x="2438400" y="3352800"/>
            <a:ext cx="38100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1" name="AutoShape 9"/>
          <p:cNvCxnSpPr>
            <a:cxnSpLocks noChangeShapeType="1"/>
            <a:stCxn id="289798" idx="4"/>
          </p:cNvCxnSpPr>
          <p:nvPr/>
        </p:nvCxnSpPr>
        <p:spPr bwMode="auto">
          <a:xfrm flipH="1">
            <a:off x="2438401" y="3352800"/>
            <a:ext cx="1447799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</a:t>
            </a:r>
            <a:r>
              <a:rPr lang="en-US" sz="2400" dirty="0"/>
              <a:t>2</a:t>
            </a: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4800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804" name="Oval 12"/>
          <p:cNvSpPr>
            <a:spLocks noChangeArrowheads="1"/>
          </p:cNvSpPr>
          <p:nvPr/>
        </p:nvSpPr>
        <p:spPr bwMode="auto">
          <a:xfrm>
            <a:off x="6134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89805" name="Oval 13"/>
          <p:cNvSpPr>
            <a:spLocks noChangeArrowheads="1"/>
          </p:cNvSpPr>
          <p:nvPr/>
        </p:nvSpPr>
        <p:spPr bwMode="auto">
          <a:xfrm>
            <a:off x="7543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806" name="AutoShape 14"/>
          <p:cNvCxnSpPr>
            <a:cxnSpLocks noChangeShapeType="1"/>
          </p:cNvCxnSpPr>
          <p:nvPr/>
        </p:nvCxnSpPr>
        <p:spPr bwMode="auto">
          <a:xfrm>
            <a:off x="5673725" y="3209925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7" name="AutoShape 15"/>
          <p:cNvCxnSpPr>
            <a:cxnSpLocks noChangeShapeType="1"/>
          </p:cNvCxnSpPr>
          <p:nvPr/>
        </p:nvCxnSpPr>
        <p:spPr bwMode="auto">
          <a:xfrm>
            <a:off x="6629400" y="3365500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8" name="AutoShape 16"/>
          <p:cNvCxnSpPr>
            <a:cxnSpLocks noChangeShapeType="1"/>
          </p:cNvCxnSpPr>
          <p:nvPr/>
        </p:nvCxnSpPr>
        <p:spPr bwMode="auto">
          <a:xfrm flipH="1">
            <a:off x="6629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9" name="AutoShape 17"/>
          <p:cNvCxnSpPr>
            <a:cxnSpLocks noChangeShapeType="1"/>
            <a:stCxn id="289796" idx="0"/>
            <a:endCxn id="289803" idx="0"/>
          </p:cNvCxnSpPr>
          <p:nvPr/>
        </p:nvCxnSpPr>
        <p:spPr bwMode="auto">
          <a:xfrm rot="5400000" flipV="1">
            <a:off x="3237706" y="178594"/>
            <a:ext cx="1588" cy="4191000"/>
          </a:xfrm>
          <a:prstGeom prst="curvedConnector3">
            <a:avLst>
              <a:gd name="adj1" fmla="val -377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9810" name="AutoShape 18"/>
          <p:cNvCxnSpPr>
            <a:cxnSpLocks noChangeShapeType="1"/>
            <a:stCxn id="289797" idx="0"/>
            <a:endCxn id="289804" idx="0"/>
          </p:cNvCxnSpPr>
          <p:nvPr/>
        </p:nvCxnSpPr>
        <p:spPr bwMode="auto">
          <a:xfrm rot="5400000" flipV="1">
            <a:off x="4571206" y="178594"/>
            <a:ext cx="1588" cy="4191000"/>
          </a:xfrm>
          <a:prstGeom prst="curvedConnector3">
            <a:avLst>
              <a:gd name="adj1" fmla="val -362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89811" name="Text Box 19"/>
          <p:cNvSpPr txBox="1">
            <a:spLocks noChangeArrowheads="1"/>
          </p:cNvSpPr>
          <p:nvPr/>
        </p:nvSpPr>
        <p:spPr bwMode="auto">
          <a:xfrm>
            <a:off x="831851" y="3736032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9812" name="Text Box 20"/>
          <p:cNvSpPr txBox="1">
            <a:spLocks noChangeArrowheads="1"/>
          </p:cNvSpPr>
          <p:nvPr/>
        </p:nvSpPr>
        <p:spPr bwMode="auto">
          <a:xfrm>
            <a:off x="2171700" y="35718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89813" name="Text Box 21"/>
          <p:cNvSpPr txBox="1">
            <a:spLocks noChangeArrowheads="1"/>
          </p:cNvSpPr>
          <p:nvPr/>
        </p:nvSpPr>
        <p:spPr bwMode="auto">
          <a:xfrm>
            <a:off x="3258002" y="37592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9814" name="Text Box 22"/>
          <p:cNvSpPr txBox="1">
            <a:spLocks noChangeArrowheads="1"/>
          </p:cNvSpPr>
          <p:nvPr/>
        </p:nvSpPr>
        <p:spPr bwMode="auto">
          <a:xfrm>
            <a:off x="6310313" y="3485966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89815" name="Text Box 23"/>
          <p:cNvSpPr txBox="1">
            <a:spLocks noChangeArrowheads="1"/>
          </p:cNvSpPr>
          <p:nvPr/>
        </p:nvSpPr>
        <p:spPr bwMode="auto">
          <a:xfrm>
            <a:off x="7224712" y="3714566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5348171" y="3621789"/>
            <a:ext cx="104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9817" name="AutoShape 25"/>
          <p:cNvSpPr>
            <a:spLocks noChangeArrowheads="1"/>
          </p:cNvSpPr>
          <p:nvPr/>
        </p:nvSpPr>
        <p:spPr bwMode="auto">
          <a:xfrm>
            <a:off x="2286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18" name="AutoShape 26"/>
          <p:cNvCxnSpPr>
            <a:cxnSpLocks noChangeShapeType="1"/>
            <a:stCxn id="289817" idx="5"/>
            <a:endCxn id="289795" idx="1"/>
          </p:cNvCxnSpPr>
          <p:nvPr/>
        </p:nvCxnSpPr>
        <p:spPr bwMode="auto">
          <a:xfrm>
            <a:off x="971550" y="5219700"/>
            <a:ext cx="10096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657225" y="4696767"/>
            <a:ext cx="149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smtClean="0">
                <a:solidFill>
                  <a:schemeClr val="accent2"/>
                </a:solidFill>
              </a:rPr>
              <a:t>m</a:t>
            </a:r>
            <a:r>
              <a:rPr lang="nl-NL" sz="2400" b="1" smtClean="0"/>
              <a:t> </a:t>
            </a:r>
            <a:endParaRPr lang="en-US" sz="2400" b="1" dirty="0"/>
          </a:p>
        </p:txBody>
      </p:sp>
      <p:sp>
        <p:nvSpPr>
          <p:cNvPr id="289820" name="AutoShape 28"/>
          <p:cNvSpPr>
            <a:spLocks noChangeArrowheads="1"/>
          </p:cNvSpPr>
          <p:nvPr/>
        </p:nvSpPr>
        <p:spPr bwMode="auto">
          <a:xfrm>
            <a:off x="79248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21" name="AutoShape 29"/>
          <p:cNvCxnSpPr>
            <a:cxnSpLocks noChangeShapeType="1"/>
            <a:stCxn id="289820" idx="1"/>
            <a:endCxn id="289802" idx="3"/>
          </p:cNvCxnSpPr>
          <p:nvPr/>
        </p:nvCxnSpPr>
        <p:spPr bwMode="auto">
          <a:xfrm flipH="1">
            <a:off x="7162800" y="5219700"/>
            <a:ext cx="10096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6947852" y="4734192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nl-NL" sz="2400" b="1" smtClean="0">
                <a:solidFill>
                  <a:schemeClr val="accent2"/>
                </a:solidFill>
              </a:rPr>
              <a:t>m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12954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1</a:t>
            </a:r>
            <a:endParaRPr lang="nl-NL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1600200" y="1219200"/>
            <a:ext cx="1112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1 or .5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ACE model + </a:t>
            </a:r>
            <a:br>
              <a:rPr lang="en-US" dirty="0" smtClean="0"/>
            </a:br>
            <a:r>
              <a:rPr lang="en-US" dirty="0" smtClean="0"/>
              <a:t>Main effect on Means</a:t>
            </a:r>
            <a:endParaRPr lang="en-US" dirty="0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</a:t>
            </a:r>
            <a:r>
              <a:rPr lang="en-US" sz="2400" dirty="0"/>
              <a:t>1</a:t>
            </a:r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609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797" name="Oval 5"/>
          <p:cNvSpPr>
            <a:spLocks noChangeArrowheads="1"/>
          </p:cNvSpPr>
          <p:nvPr/>
        </p:nvSpPr>
        <p:spPr bwMode="auto">
          <a:xfrm>
            <a:off x="1943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89798" name="Oval 6"/>
          <p:cNvSpPr>
            <a:spLocks noChangeArrowheads="1"/>
          </p:cNvSpPr>
          <p:nvPr/>
        </p:nvSpPr>
        <p:spPr bwMode="auto">
          <a:xfrm>
            <a:off x="3352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799" name="AutoShape 7"/>
          <p:cNvCxnSpPr>
            <a:cxnSpLocks noChangeShapeType="1"/>
            <a:stCxn id="289796" idx="4"/>
          </p:cNvCxnSpPr>
          <p:nvPr/>
        </p:nvCxnSpPr>
        <p:spPr bwMode="auto">
          <a:xfrm>
            <a:off x="1143000" y="3352800"/>
            <a:ext cx="1298575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0" name="AutoShape 8"/>
          <p:cNvCxnSpPr>
            <a:cxnSpLocks noChangeShapeType="1"/>
            <a:stCxn id="289797" idx="4"/>
          </p:cNvCxnSpPr>
          <p:nvPr/>
        </p:nvCxnSpPr>
        <p:spPr bwMode="auto">
          <a:xfrm flipH="1">
            <a:off x="2438400" y="3352800"/>
            <a:ext cx="38100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1" name="AutoShape 9"/>
          <p:cNvCxnSpPr>
            <a:cxnSpLocks noChangeShapeType="1"/>
            <a:stCxn id="289798" idx="4"/>
          </p:cNvCxnSpPr>
          <p:nvPr/>
        </p:nvCxnSpPr>
        <p:spPr bwMode="auto">
          <a:xfrm flipH="1">
            <a:off x="2438401" y="3352800"/>
            <a:ext cx="1447799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</a:t>
            </a:r>
            <a:r>
              <a:rPr lang="en-US" sz="2400" dirty="0"/>
              <a:t>2</a:t>
            </a: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4800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804" name="Oval 12"/>
          <p:cNvSpPr>
            <a:spLocks noChangeArrowheads="1"/>
          </p:cNvSpPr>
          <p:nvPr/>
        </p:nvSpPr>
        <p:spPr bwMode="auto">
          <a:xfrm>
            <a:off x="6134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89805" name="Oval 13"/>
          <p:cNvSpPr>
            <a:spLocks noChangeArrowheads="1"/>
          </p:cNvSpPr>
          <p:nvPr/>
        </p:nvSpPr>
        <p:spPr bwMode="auto">
          <a:xfrm>
            <a:off x="7543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806" name="AutoShape 14"/>
          <p:cNvCxnSpPr>
            <a:cxnSpLocks noChangeShapeType="1"/>
          </p:cNvCxnSpPr>
          <p:nvPr/>
        </p:nvCxnSpPr>
        <p:spPr bwMode="auto">
          <a:xfrm>
            <a:off x="5673725" y="3209925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7" name="AutoShape 15"/>
          <p:cNvCxnSpPr>
            <a:cxnSpLocks noChangeShapeType="1"/>
          </p:cNvCxnSpPr>
          <p:nvPr/>
        </p:nvCxnSpPr>
        <p:spPr bwMode="auto">
          <a:xfrm>
            <a:off x="6629400" y="3365500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8" name="AutoShape 16"/>
          <p:cNvCxnSpPr>
            <a:cxnSpLocks noChangeShapeType="1"/>
          </p:cNvCxnSpPr>
          <p:nvPr/>
        </p:nvCxnSpPr>
        <p:spPr bwMode="auto">
          <a:xfrm flipH="1">
            <a:off x="6629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9" name="AutoShape 17"/>
          <p:cNvCxnSpPr>
            <a:cxnSpLocks noChangeShapeType="1"/>
            <a:stCxn id="289796" idx="0"/>
            <a:endCxn id="289803" idx="0"/>
          </p:cNvCxnSpPr>
          <p:nvPr/>
        </p:nvCxnSpPr>
        <p:spPr bwMode="auto">
          <a:xfrm rot="5400000" flipV="1">
            <a:off x="3237706" y="178594"/>
            <a:ext cx="1588" cy="4191000"/>
          </a:xfrm>
          <a:prstGeom prst="curvedConnector3">
            <a:avLst>
              <a:gd name="adj1" fmla="val -377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9810" name="AutoShape 18"/>
          <p:cNvCxnSpPr>
            <a:cxnSpLocks noChangeShapeType="1"/>
            <a:stCxn id="289797" idx="0"/>
            <a:endCxn id="289804" idx="0"/>
          </p:cNvCxnSpPr>
          <p:nvPr/>
        </p:nvCxnSpPr>
        <p:spPr bwMode="auto">
          <a:xfrm rot="5400000" flipV="1">
            <a:off x="4571206" y="178594"/>
            <a:ext cx="1588" cy="4191000"/>
          </a:xfrm>
          <a:prstGeom prst="curvedConnector3">
            <a:avLst>
              <a:gd name="adj1" fmla="val -362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89811" name="Text Box 19"/>
          <p:cNvSpPr txBox="1">
            <a:spLocks noChangeArrowheads="1"/>
          </p:cNvSpPr>
          <p:nvPr/>
        </p:nvSpPr>
        <p:spPr bwMode="auto">
          <a:xfrm>
            <a:off x="831851" y="3736032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9812" name="Text Box 20"/>
          <p:cNvSpPr txBox="1">
            <a:spLocks noChangeArrowheads="1"/>
          </p:cNvSpPr>
          <p:nvPr/>
        </p:nvSpPr>
        <p:spPr bwMode="auto">
          <a:xfrm>
            <a:off x="2171700" y="35718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89813" name="Text Box 21"/>
          <p:cNvSpPr txBox="1">
            <a:spLocks noChangeArrowheads="1"/>
          </p:cNvSpPr>
          <p:nvPr/>
        </p:nvSpPr>
        <p:spPr bwMode="auto">
          <a:xfrm>
            <a:off x="3258002" y="37592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9814" name="Text Box 22"/>
          <p:cNvSpPr txBox="1">
            <a:spLocks noChangeArrowheads="1"/>
          </p:cNvSpPr>
          <p:nvPr/>
        </p:nvSpPr>
        <p:spPr bwMode="auto">
          <a:xfrm>
            <a:off x="6310313" y="3485966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89815" name="Text Box 23"/>
          <p:cNvSpPr txBox="1">
            <a:spLocks noChangeArrowheads="1"/>
          </p:cNvSpPr>
          <p:nvPr/>
        </p:nvSpPr>
        <p:spPr bwMode="auto">
          <a:xfrm>
            <a:off x="7224712" y="3714566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5348171" y="3621789"/>
            <a:ext cx="104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9817" name="AutoShape 25"/>
          <p:cNvSpPr>
            <a:spLocks noChangeArrowheads="1"/>
          </p:cNvSpPr>
          <p:nvPr/>
        </p:nvSpPr>
        <p:spPr bwMode="auto">
          <a:xfrm>
            <a:off x="762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18" name="AutoShape 26"/>
          <p:cNvCxnSpPr>
            <a:cxnSpLocks noChangeShapeType="1"/>
            <a:stCxn id="289817" idx="5"/>
            <a:endCxn id="289795" idx="1"/>
          </p:cNvCxnSpPr>
          <p:nvPr/>
        </p:nvCxnSpPr>
        <p:spPr bwMode="auto">
          <a:xfrm>
            <a:off x="819150" y="5219700"/>
            <a:ext cx="11620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701366" y="5656820"/>
            <a:ext cx="1638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smtClean="0">
                <a:solidFill>
                  <a:schemeClr val="accent2"/>
                </a:solidFill>
              </a:rPr>
              <a:t>m</a:t>
            </a:r>
            <a:r>
              <a:rPr lang="en-US" sz="2400" b="1" smtClean="0"/>
              <a:t>+</a:t>
            </a:r>
            <a:r>
              <a:rPr lang="el-GR" sz="2400" b="1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sp>
        <p:nvSpPr>
          <p:cNvPr id="289820" name="AutoShape 28"/>
          <p:cNvSpPr>
            <a:spLocks noChangeArrowheads="1"/>
          </p:cNvSpPr>
          <p:nvPr/>
        </p:nvSpPr>
        <p:spPr bwMode="auto">
          <a:xfrm>
            <a:off x="79248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21" name="AutoShape 29"/>
          <p:cNvCxnSpPr>
            <a:cxnSpLocks noChangeShapeType="1"/>
            <a:stCxn id="289820" idx="1"/>
            <a:endCxn id="289802" idx="3"/>
          </p:cNvCxnSpPr>
          <p:nvPr/>
        </p:nvCxnSpPr>
        <p:spPr bwMode="auto">
          <a:xfrm flipH="1">
            <a:off x="7162800" y="5219700"/>
            <a:ext cx="10096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6794500" y="5703219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smtClean="0">
                <a:solidFill>
                  <a:schemeClr val="accent2"/>
                </a:solidFill>
              </a:rPr>
              <a:t>m</a:t>
            </a:r>
            <a:r>
              <a:rPr lang="en-US" sz="2400" b="1" smtClean="0"/>
              <a:t>+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9247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2362200" y="99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1</a:t>
            </a:r>
            <a:endParaRPr lang="en-US" sz="2400" dirty="0"/>
          </a:p>
        </p:txBody>
      </p:sp>
      <p:sp>
        <p:nvSpPr>
          <p:cNvPr id="289817" name="AutoShape 25"/>
          <p:cNvSpPr>
            <a:spLocks noChangeArrowheads="1"/>
          </p:cNvSpPr>
          <p:nvPr/>
        </p:nvSpPr>
        <p:spPr bwMode="auto">
          <a:xfrm>
            <a:off x="457200" y="106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18" name="AutoShape 26"/>
          <p:cNvCxnSpPr>
            <a:cxnSpLocks noChangeShapeType="1"/>
            <a:stCxn id="289817" idx="5"/>
            <a:endCxn id="289795" idx="1"/>
          </p:cNvCxnSpPr>
          <p:nvPr/>
        </p:nvCxnSpPr>
        <p:spPr bwMode="auto">
          <a:xfrm>
            <a:off x="1200150" y="1409700"/>
            <a:ext cx="11620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1082366" y="1846820"/>
            <a:ext cx="1638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smtClean="0">
                <a:solidFill>
                  <a:schemeClr val="accent2"/>
                </a:solidFill>
              </a:rPr>
              <a:t>m</a:t>
            </a:r>
            <a:r>
              <a:rPr lang="en-US" sz="2400" b="1" smtClean="0"/>
              <a:t>+</a:t>
            </a:r>
            <a:r>
              <a:rPr lang="el-GR" sz="2400" b="1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6858000" y="878906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</a:t>
            </a:r>
            <a:r>
              <a:rPr lang="en-US" sz="2400" dirty="0"/>
              <a:t>1</a:t>
            </a:r>
          </a:p>
        </p:txBody>
      </p:sp>
      <p:sp>
        <p:nvSpPr>
          <p:cNvPr id="34" name="AutoShape 25"/>
          <p:cNvSpPr>
            <a:spLocks noChangeArrowheads="1"/>
          </p:cNvSpPr>
          <p:nvPr/>
        </p:nvSpPr>
        <p:spPr bwMode="auto">
          <a:xfrm>
            <a:off x="4953000" y="955106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35" name="AutoShape 26"/>
          <p:cNvCxnSpPr>
            <a:cxnSpLocks noChangeShapeType="1"/>
            <a:stCxn id="34" idx="5"/>
            <a:endCxn id="33" idx="1"/>
          </p:cNvCxnSpPr>
          <p:nvPr/>
        </p:nvCxnSpPr>
        <p:spPr bwMode="auto">
          <a:xfrm>
            <a:off x="5695950" y="1298006"/>
            <a:ext cx="11620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5631911" y="1838572"/>
            <a:ext cx="1638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</a:t>
            </a:r>
            <a:endParaRPr lang="en-US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6021937" y="762000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2"/>
                </a:solidFill>
              </a:rPr>
              <a:t>m</a:t>
            </a:r>
            <a:endParaRPr lang="nl-NL" sz="2400" dirty="0"/>
          </a:p>
        </p:txBody>
      </p:sp>
      <p:cxnSp>
        <p:nvCxnSpPr>
          <p:cNvPr id="6" name="Straight Arrow Connector 5"/>
          <p:cNvCxnSpPr>
            <a:endCxn id="33" idx="1"/>
          </p:cNvCxnSpPr>
          <p:nvPr/>
        </p:nvCxnSpPr>
        <p:spPr>
          <a:xfrm flipV="1">
            <a:off x="5819775" y="1298006"/>
            <a:ext cx="1038225" cy="101047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200" y="3886200"/>
            <a:ext cx="89132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smtClean="0"/>
              <a:t>The regression </a:t>
            </a:r>
            <a:r>
              <a:rPr lang="nl-NL" sz="3200" dirty="0" smtClean="0"/>
              <a:t>of Phenotype on </a:t>
            </a:r>
            <a:r>
              <a:rPr lang="nl-NL" sz="3200" smtClean="0"/>
              <a:t>M ...</a:t>
            </a:r>
          </a:p>
          <a:p>
            <a:r>
              <a:rPr lang="nl-NL" sz="3200" smtClean="0"/>
              <a:t>pheno1 = </a:t>
            </a:r>
            <a:r>
              <a:rPr lang="en-US" sz="3200" b="1" smtClean="0">
                <a:solidFill>
                  <a:schemeClr val="accent2"/>
                </a:solidFill>
              </a:rPr>
              <a:t>m</a:t>
            </a:r>
            <a:r>
              <a:rPr lang="en-US" sz="3200" b="1" smtClean="0"/>
              <a:t>+</a:t>
            </a:r>
            <a:r>
              <a:rPr lang="el-GR" sz="3200" b="1" smtClean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3200" b="1" baseline="-2500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3200" b="1" smtClean="0">
                <a:solidFill>
                  <a:srgbClr val="339933"/>
                </a:solidFill>
              </a:rPr>
              <a:t>M</a:t>
            </a:r>
            <a:r>
              <a:rPr lang="en-US" sz="3200" b="1" baseline="-6000" smtClean="0">
                <a:solidFill>
                  <a:srgbClr val="339933"/>
                </a:solidFill>
              </a:rPr>
              <a:t>1 </a:t>
            </a:r>
            <a:r>
              <a:rPr lang="en-US" sz="3200" b="1" smtClean="0"/>
              <a:t>+ </a:t>
            </a:r>
            <a:r>
              <a:rPr lang="en-US" sz="3200" smtClean="0"/>
              <a:t>res1</a:t>
            </a:r>
            <a:endParaRPr lang="nl-NL" sz="3200" dirty="0" smtClean="0"/>
          </a:p>
          <a:p>
            <a:r>
              <a:rPr lang="nl-NL" sz="3200" dirty="0" smtClean="0"/>
              <a:t>What is left is </a:t>
            </a:r>
            <a:r>
              <a:rPr lang="nl-NL" sz="3200" smtClean="0"/>
              <a:t>the residual (</a:t>
            </a:r>
            <a:r>
              <a:rPr lang="en-US" sz="3200" smtClean="0"/>
              <a:t>res1)</a:t>
            </a:r>
            <a:r>
              <a:rPr lang="nl-NL" sz="3200" smtClean="0"/>
              <a:t>, which is subject to (moderated) ACE modeling.</a:t>
            </a:r>
            <a:endParaRPr lang="nl-NL" sz="3200" dirty="0" smtClean="0"/>
          </a:p>
        </p:txBody>
      </p:sp>
      <p:sp>
        <p:nvSpPr>
          <p:cNvPr id="8" name="Oval 7"/>
          <p:cNvSpPr/>
          <p:nvPr/>
        </p:nvSpPr>
        <p:spPr>
          <a:xfrm>
            <a:off x="3048000" y="228600"/>
            <a:ext cx="14478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res1</a:t>
            </a:r>
            <a:endParaRPr lang="nl-NL" sz="2000" dirty="0"/>
          </a:p>
        </p:txBody>
      </p:sp>
      <p:cxnSp>
        <p:nvCxnSpPr>
          <p:cNvPr id="10" name="Straight Arrow Connector 9"/>
          <p:cNvCxnSpPr>
            <a:stCxn id="8" idx="3"/>
            <a:endCxn id="289795" idx="0"/>
          </p:cNvCxnSpPr>
          <p:nvPr/>
        </p:nvCxnSpPr>
        <p:spPr>
          <a:xfrm flipH="1">
            <a:off x="2857500" y="683885"/>
            <a:ext cx="402525" cy="3067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45" name="Oval 44"/>
          <p:cNvSpPr/>
          <p:nvPr/>
        </p:nvSpPr>
        <p:spPr>
          <a:xfrm>
            <a:off x="7467600" y="152400"/>
            <a:ext cx="1447800" cy="533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dirty="0" smtClean="0"/>
              <a:t>res1</a:t>
            </a:r>
            <a:endParaRPr lang="nl-NL" sz="2000" dirty="0"/>
          </a:p>
        </p:txBody>
      </p:sp>
      <p:cxnSp>
        <p:nvCxnSpPr>
          <p:cNvPr id="46" name="Straight Arrow Connector 45"/>
          <p:cNvCxnSpPr>
            <a:stCxn id="45" idx="3"/>
            <a:endCxn id="33" idx="0"/>
          </p:cNvCxnSpPr>
          <p:nvPr/>
        </p:nvCxnSpPr>
        <p:spPr>
          <a:xfrm flipH="1">
            <a:off x="7353300" y="607685"/>
            <a:ext cx="326325" cy="2712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sp>
        <p:nvSpPr>
          <p:cNvPr id="12" name="TextBox 11"/>
          <p:cNvSpPr txBox="1"/>
          <p:nvPr/>
        </p:nvSpPr>
        <p:spPr>
          <a:xfrm>
            <a:off x="3200400" y="2906311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equivalent</a:t>
            </a:r>
            <a:endParaRPr lang="nl-NL" dirty="0"/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4829175" y="1889385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smtClean="0"/>
              <a:t>M1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39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stats (no moderator)</a:t>
            </a:r>
            <a:endParaRPr lang="en-US" dirty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Means vector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Covariance </a:t>
            </a:r>
            <a:r>
              <a:rPr lang="en-US"/>
              <a:t>matrix </a:t>
            </a:r>
            <a:r>
              <a:rPr lang="en-US" smtClean="0"/>
              <a:t>(r</a:t>
            </a:r>
            <a:r>
              <a:rPr lang="en-US" baseline="-25000" smtClean="0"/>
              <a:t>z</a:t>
            </a:r>
            <a:r>
              <a:rPr lang="en-US" smtClean="0"/>
              <a:t> = r </a:t>
            </a:r>
            <a:r>
              <a:rPr lang="en-US" dirty="0"/>
              <a:t>= 1 </a:t>
            </a:r>
            <a:r>
              <a:rPr lang="en-US"/>
              <a:t>or </a:t>
            </a:r>
            <a:r>
              <a:rPr lang="en-US" smtClean="0"/>
              <a:t>½)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263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690727"/>
              </p:ext>
            </p:extLst>
          </p:nvPr>
        </p:nvGraphicFramePr>
        <p:xfrm>
          <a:off x="1371600" y="4343400"/>
          <a:ext cx="4824532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64" name="Equation" r:id="rId4" imgW="1714320" imgH="482400" progId="">
                  <p:embed/>
                </p:oleObj>
              </mc:Choice>
              <mc:Fallback>
                <p:oleObj name="Equation" r:id="rId4" imgW="1714320" imgH="482400" progId="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43400"/>
                        <a:ext cx="4824532" cy="1447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09800" y="2287369"/>
            <a:ext cx="2390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m 		m</a:t>
            </a:r>
            <a:endParaRPr lang="nl-NL" dirty="0"/>
          </a:p>
        </p:txBody>
      </p:sp>
      <p:sp>
        <p:nvSpPr>
          <p:cNvPr id="4" name="Double Bracket 3"/>
          <p:cNvSpPr/>
          <p:nvPr/>
        </p:nvSpPr>
        <p:spPr>
          <a:xfrm>
            <a:off x="1866900" y="2287369"/>
            <a:ext cx="3086100" cy="646331"/>
          </a:xfrm>
          <a:prstGeom prst="bracketPair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Allowing for a main effect </a:t>
            </a:r>
            <a:r>
              <a:rPr lang="en-US"/>
              <a:t>of </a:t>
            </a:r>
            <a:r>
              <a:rPr lang="en-US" smtClean="0"/>
              <a:t>the moderator M</a:t>
            </a:r>
            <a:endParaRPr lang="en-US" i="1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Means </a:t>
            </a:r>
            <a:r>
              <a:rPr lang="en-US" smtClean="0"/>
              <a:t>vector (conditional on M)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Covariance matrix (r = 1 or </a:t>
            </a:r>
            <a:r>
              <a:rPr lang="en-US" smtClean="0"/>
              <a:t>r=½)</a:t>
            </a:r>
            <a:endParaRPr lang="en-US" dirty="0"/>
          </a:p>
        </p:txBody>
      </p:sp>
      <p:graphicFrame>
        <p:nvGraphicFramePr>
          <p:cNvPr id="265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155003"/>
              </p:ext>
            </p:extLst>
          </p:nvPr>
        </p:nvGraphicFramePr>
        <p:xfrm>
          <a:off x="1809750" y="2247900"/>
          <a:ext cx="4838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74" name="Equation" r:id="rId4" imgW="1612800" imgH="228600" progId="">
                  <p:embed/>
                </p:oleObj>
              </mc:Choice>
              <mc:Fallback>
                <p:oleObj name="Equation" r:id="rId4" imgW="1612800" imgH="228600" progId="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2247900"/>
                        <a:ext cx="48387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218640"/>
              </p:ext>
            </p:extLst>
          </p:nvPr>
        </p:nvGraphicFramePr>
        <p:xfrm>
          <a:off x="1866900" y="4419600"/>
          <a:ext cx="51435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75" name="Equation" r:id="rId6" imgW="1714320" imgH="482400" progId="">
                  <p:embed/>
                </p:oleObj>
              </mc:Choice>
              <mc:Fallback>
                <p:oleObj name="Equation" r:id="rId6" imgW="1714320" imgH="482400" progId="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6900" y="4419600"/>
                        <a:ext cx="51435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ACE model +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main effect and effect on A path</a:t>
            </a:r>
            <a:endParaRPr lang="en-US" dirty="0"/>
          </a:p>
        </p:txBody>
      </p:sp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3892" name="Oval 4"/>
          <p:cNvSpPr>
            <a:spLocks noChangeArrowheads="1"/>
          </p:cNvSpPr>
          <p:nvPr/>
        </p:nvSpPr>
        <p:spPr bwMode="auto">
          <a:xfrm>
            <a:off x="609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93893" name="Oval 5"/>
          <p:cNvSpPr>
            <a:spLocks noChangeArrowheads="1"/>
          </p:cNvSpPr>
          <p:nvPr/>
        </p:nvSpPr>
        <p:spPr bwMode="auto">
          <a:xfrm>
            <a:off x="1943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93894" name="Oval 6"/>
          <p:cNvSpPr>
            <a:spLocks noChangeArrowheads="1"/>
          </p:cNvSpPr>
          <p:nvPr/>
        </p:nvSpPr>
        <p:spPr bwMode="auto">
          <a:xfrm>
            <a:off x="3352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93895" name="AutoShape 7"/>
          <p:cNvCxnSpPr>
            <a:cxnSpLocks noChangeShapeType="1"/>
            <a:stCxn id="293892" idx="5"/>
            <a:endCxn id="293891" idx="0"/>
          </p:cNvCxnSpPr>
          <p:nvPr/>
        </p:nvCxnSpPr>
        <p:spPr bwMode="auto">
          <a:xfrm>
            <a:off x="1520171" y="3196571"/>
            <a:ext cx="956329" cy="160402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896" name="AutoShape 8"/>
          <p:cNvCxnSpPr>
            <a:cxnSpLocks noChangeShapeType="1"/>
            <a:endCxn id="293891" idx="0"/>
          </p:cNvCxnSpPr>
          <p:nvPr/>
        </p:nvCxnSpPr>
        <p:spPr bwMode="auto">
          <a:xfrm>
            <a:off x="2476500" y="3363604"/>
            <a:ext cx="0" cy="1436996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897" name="AutoShape 9"/>
          <p:cNvCxnSpPr>
            <a:cxnSpLocks noChangeShapeType="1"/>
            <a:stCxn id="293894" idx="4"/>
            <a:endCxn id="293914" idx="0"/>
          </p:cNvCxnSpPr>
          <p:nvPr/>
        </p:nvCxnSpPr>
        <p:spPr bwMode="auto">
          <a:xfrm flipH="1">
            <a:off x="2476500" y="3352800"/>
            <a:ext cx="14097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898" name="Rectangle 10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2</a:t>
            </a:r>
          </a:p>
        </p:txBody>
      </p:sp>
      <p:sp>
        <p:nvSpPr>
          <p:cNvPr id="293899" name="Oval 11"/>
          <p:cNvSpPr>
            <a:spLocks noChangeArrowheads="1"/>
          </p:cNvSpPr>
          <p:nvPr/>
        </p:nvSpPr>
        <p:spPr bwMode="auto">
          <a:xfrm>
            <a:off x="4800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93900" name="Oval 12"/>
          <p:cNvSpPr>
            <a:spLocks noChangeArrowheads="1"/>
          </p:cNvSpPr>
          <p:nvPr/>
        </p:nvSpPr>
        <p:spPr bwMode="auto">
          <a:xfrm>
            <a:off x="6134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93901" name="Oval 13"/>
          <p:cNvSpPr>
            <a:spLocks noChangeArrowheads="1"/>
          </p:cNvSpPr>
          <p:nvPr/>
        </p:nvSpPr>
        <p:spPr bwMode="auto">
          <a:xfrm>
            <a:off x="7543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93902" name="AutoShape 14"/>
          <p:cNvCxnSpPr>
            <a:cxnSpLocks noChangeShapeType="1"/>
            <a:endCxn id="293915" idx="0"/>
          </p:cNvCxnSpPr>
          <p:nvPr/>
        </p:nvCxnSpPr>
        <p:spPr bwMode="auto">
          <a:xfrm>
            <a:off x="5430679" y="3352800"/>
            <a:ext cx="1236821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903" name="AutoShape 15"/>
          <p:cNvCxnSpPr>
            <a:cxnSpLocks noChangeShapeType="1"/>
            <a:endCxn id="293915" idx="0"/>
          </p:cNvCxnSpPr>
          <p:nvPr/>
        </p:nvCxnSpPr>
        <p:spPr bwMode="auto">
          <a:xfrm>
            <a:off x="6629400" y="3365500"/>
            <a:ext cx="38100" cy="14351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904" name="AutoShape 16"/>
          <p:cNvCxnSpPr>
            <a:cxnSpLocks noChangeShapeType="1"/>
            <a:stCxn id="293901" idx="4"/>
            <a:endCxn id="293915" idx="0"/>
          </p:cNvCxnSpPr>
          <p:nvPr/>
        </p:nvCxnSpPr>
        <p:spPr bwMode="auto">
          <a:xfrm flipH="1">
            <a:off x="6667500" y="3352800"/>
            <a:ext cx="14097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905" name="AutoShape 17"/>
          <p:cNvCxnSpPr>
            <a:cxnSpLocks noChangeShapeType="1"/>
            <a:stCxn id="293892" idx="0"/>
            <a:endCxn id="293899" idx="0"/>
          </p:cNvCxnSpPr>
          <p:nvPr/>
        </p:nvCxnSpPr>
        <p:spPr bwMode="auto">
          <a:xfrm rot="5400000" flipV="1">
            <a:off x="3237706" y="178594"/>
            <a:ext cx="1588" cy="4191000"/>
          </a:xfrm>
          <a:prstGeom prst="curvedConnector3">
            <a:avLst>
              <a:gd name="adj1" fmla="val -377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93906" name="AutoShape 18"/>
          <p:cNvCxnSpPr>
            <a:cxnSpLocks noChangeShapeType="1"/>
            <a:stCxn id="293893" idx="0"/>
            <a:endCxn id="293900" idx="0"/>
          </p:cNvCxnSpPr>
          <p:nvPr/>
        </p:nvCxnSpPr>
        <p:spPr bwMode="auto">
          <a:xfrm rot="5400000" flipV="1">
            <a:off x="4571206" y="178594"/>
            <a:ext cx="1588" cy="4191000"/>
          </a:xfrm>
          <a:prstGeom prst="curvedConnector3">
            <a:avLst>
              <a:gd name="adj1" fmla="val -362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93907" name="Text Box 19"/>
          <p:cNvSpPr txBox="1">
            <a:spLocks noChangeArrowheads="1"/>
          </p:cNvSpPr>
          <p:nvPr/>
        </p:nvSpPr>
        <p:spPr bwMode="auto">
          <a:xfrm>
            <a:off x="685800" y="3647046"/>
            <a:ext cx="12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a+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 dirty="0" smtClean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 dirty="0" smtClean="0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 dirty="0" smtClean="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93908" name="Text Box 20"/>
          <p:cNvSpPr txBox="1">
            <a:spLocks noChangeArrowheads="1"/>
          </p:cNvSpPr>
          <p:nvPr/>
        </p:nvSpPr>
        <p:spPr bwMode="auto">
          <a:xfrm>
            <a:off x="2171700" y="3341996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93909" name="Text Box 21"/>
          <p:cNvSpPr txBox="1">
            <a:spLocks noChangeArrowheads="1"/>
          </p:cNvSpPr>
          <p:nvPr/>
        </p:nvSpPr>
        <p:spPr bwMode="auto">
          <a:xfrm>
            <a:off x="2743200" y="35814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93910" name="Text Box 22"/>
          <p:cNvSpPr txBox="1">
            <a:spLocks noChangeArrowheads="1"/>
          </p:cNvSpPr>
          <p:nvPr/>
        </p:nvSpPr>
        <p:spPr bwMode="auto">
          <a:xfrm>
            <a:off x="6370161" y="33147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93911" name="Text Box 23"/>
          <p:cNvSpPr txBox="1">
            <a:spLocks noChangeArrowheads="1"/>
          </p:cNvSpPr>
          <p:nvPr/>
        </p:nvSpPr>
        <p:spPr bwMode="auto">
          <a:xfrm>
            <a:off x="7148512" y="366395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93912" name="Text Box 24"/>
          <p:cNvSpPr txBox="1">
            <a:spLocks noChangeArrowheads="1"/>
          </p:cNvSpPr>
          <p:nvPr/>
        </p:nvSpPr>
        <p:spPr bwMode="auto">
          <a:xfrm>
            <a:off x="4657170" y="3652126"/>
            <a:ext cx="12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a</a:t>
            </a:r>
            <a:r>
              <a:rPr lang="en-US" sz="2400" b="1" dirty="0"/>
              <a:t>+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 dirty="0" smtClean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 dirty="0" smtClean="0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 dirty="0" smtClean="0">
                <a:solidFill>
                  <a:srgbClr val="339933"/>
                </a:solidFill>
                <a:sym typeface="Symbol" pitchFamily="18" charset="2"/>
              </a:rPr>
              <a:t>2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93914" name="Rectangle 26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3915" name="Rectangle 27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2</a:t>
            </a:r>
          </a:p>
        </p:txBody>
      </p:sp>
      <p:sp>
        <p:nvSpPr>
          <p:cNvPr id="293916" name="AutoShape 28"/>
          <p:cNvSpPr>
            <a:spLocks noChangeArrowheads="1"/>
          </p:cNvSpPr>
          <p:nvPr/>
        </p:nvSpPr>
        <p:spPr bwMode="auto">
          <a:xfrm>
            <a:off x="2286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93917" name="AutoShape 29"/>
          <p:cNvCxnSpPr>
            <a:cxnSpLocks noChangeShapeType="1"/>
            <a:stCxn id="293916" idx="5"/>
            <a:endCxn id="293891" idx="1"/>
          </p:cNvCxnSpPr>
          <p:nvPr/>
        </p:nvCxnSpPr>
        <p:spPr bwMode="auto">
          <a:xfrm>
            <a:off x="971550" y="5219700"/>
            <a:ext cx="10096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918" name="Text Box 30"/>
          <p:cNvSpPr txBox="1">
            <a:spLocks noChangeArrowheads="1"/>
          </p:cNvSpPr>
          <p:nvPr/>
        </p:nvSpPr>
        <p:spPr bwMode="auto">
          <a:xfrm>
            <a:off x="533400" y="44958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/>
                </a:solidFill>
              </a:rPr>
              <a:t>m</a:t>
            </a:r>
            <a:r>
              <a:rPr lang="en-US" sz="2400" b="1" dirty="0" smtClean="0"/>
              <a:t>+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sp>
        <p:nvSpPr>
          <p:cNvPr id="293919" name="AutoShape 31"/>
          <p:cNvSpPr>
            <a:spLocks noChangeArrowheads="1"/>
          </p:cNvSpPr>
          <p:nvPr/>
        </p:nvSpPr>
        <p:spPr bwMode="auto">
          <a:xfrm>
            <a:off x="79248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93920" name="AutoShape 32"/>
          <p:cNvCxnSpPr>
            <a:cxnSpLocks noChangeShapeType="1"/>
            <a:stCxn id="293919" idx="1"/>
            <a:endCxn id="293898" idx="3"/>
          </p:cNvCxnSpPr>
          <p:nvPr/>
        </p:nvCxnSpPr>
        <p:spPr bwMode="auto">
          <a:xfrm flipH="1">
            <a:off x="7162800" y="5219700"/>
            <a:ext cx="10096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921" name="Text Box 33"/>
          <p:cNvSpPr txBox="1">
            <a:spLocks noChangeArrowheads="1"/>
          </p:cNvSpPr>
          <p:nvPr/>
        </p:nvSpPr>
        <p:spPr bwMode="auto">
          <a:xfrm>
            <a:off x="7035800" y="44958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/>
                </a:solidFill>
              </a:rPr>
              <a:t>m</a:t>
            </a:r>
            <a:r>
              <a:rPr lang="en-US" sz="2400" b="1" dirty="0" smtClean="0"/>
              <a:t>+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2</a:t>
            </a:r>
            <a:endParaRPr lang="en-US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41335" y="5899845"/>
            <a:ext cx="8257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M has main </a:t>
            </a:r>
            <a:r>
              <a:rPr lang="nl-NL" sz="2800" smtClean="0"/>
              <a:t>effect + </a:t>
            </a:r>
            <a:r>
              <a:rPr lang="nl-NL" sz="2800" dirty="0" smtClean="0"/>
              <a:t>moderation </a:t>
            </a:r>
            <a:r>
              <a:rPr lang="nl-NL" sz="2800" smtClean="0"/>
              <a:t>of A effect (</a:t>
            </a:r>
            <a:r>
              <a:rPr lang="nl-NL" sz="2800" b="1" smtClean="0">
                <a:solidFill>
                  <a:srgbClr val="0070C0"/>
                </a:solidFill>
              </a:rPr>
              <a:t>a</a:t>
            </a:r>
            <a:r>
              <a:rPr lang="nl-NL" sz="2800" smtClean="0"/>
              <a:t> + </a:t>
            </a:r>
            <a:r>
              <a:rPr lang="nl-NL" sz="2800" b="1" smtClean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nl-NL" sz="2800" b="1" baseline="-25000" smtClean="0">
                <a:solidFill>
                  <a:srgbClr val="FF0000"/>
                </a:solidFill>
              </a:rPr>
              <a:t>M</a:t>
            </a:r>
            <a:r>
              <a:rPr lang="nl-NL" sz="2800" smtClean="0">
                <a:solidFill>
                  <a:srgbClr val="339966"/>
                </a:solidFill>
              </a:rPr>
              <a:t>M</a:t>
            </a:r>
            <a:r>
              <a:rPr lang="nl-NL" sz="2800" baseline="-25000" smtClean="0">
                <a:solidFill>
                  <a:srgbClr val="339966"/>
                </a:solidFill>
              </a:rPr>
              <a:t>1</a:t>
            </a:r>
            <a:r>
              <a:rPr lang="nl-NL" sz="2800" smtClean="0"/>
              <a:t>)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4114800" y="2819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3892" name="Oval 4"/>
          <p:cNvSpPr>
            <a:spLocks noChangeArrowheads="1"/>
          </p:cNvSpPr>
          <p:nvPr/>
        </p:nvSpPr>
        <p:spPr bwMode="auto">
          <a:xfrm>
            <a:off x="2743200" y="304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93893" name="Oval 5"/>
          <p:cNvSpPr>
            <a:spLocks noChangeArrowheads="1"/>
          </p:cNvSpPr>
          <p:nvPr/>
        </p:nvSpPr>
        <p:spPr bwMode="auto">
          <a:xfrm>
            <a:off x="4076700" y="304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93894" name="Oval 6"/>
          <p:cNvSpPr>
            <a:spLocks noChangeArrowheads="1"/>
          </p:cNvSpPr>
          <p:nvPr/>
        </p:nvSpPr>
        <p:spPr bwMode="auto">
          <a:xfrm>
            <a:off x="5486400" y="304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93895" name="AutoShape 7"/>
          <p:cNvCxnSpPr>
            <a:cxnSpLocks noChangeShapeType="1"/>
          </p:cNvCxnSpPr>
          <p:nvPr/>
        </p:nvCxnSpPr>
        <p:spPr bwMode="auto">
          <a:xfrm>
            <a:off x="3619500" y="1219200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896" name="AutoShape 8"/>
          <p:cNvCxnSpPr>
            <a:cxnSpLocks noChangeShapeType="1"/>
          </p:cNvCxnSpPr>
          <p:nvPr/>
        </p:nvCxnSpPr>
        <p:spPr bwMode="auto">
          <a:xfrm>
            <a:off x="4572000" y="1374775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897" name="AutoShape 9"/>
          <p:cNvCxnSpPr>
            <a:cxnSpLocks noChangeShapeType="1"/>
          </p:cNvCxnSpPr>
          <p:nvPr/>
        </p:nvCxnSpPr>
        <p:spPr bwMode="auto">
          <a:xfrm flipH="1">
            <a:off x="4572000" y="12192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907" name="Text Box 19"/>
          <p:cNvSpPr txBox="1">
            <a:spLocks noChangeArrowheads="1"/>
          </p:cNvSpPr>
          <p:nvPr/>
        </p:nvSpPr>
        <p:spPr bwMode="auto">
          <a:xfrm>
            <a:off x="2819400" y="1665846"/>
            <a:ext cx="12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a+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 dirty="0" smtClean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 dirty="0" smtClean="0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 dirty="0" smtClean="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93908" name="Text Box 20"/>
          <p:cNvSpPr txBox="1">
            <a:spLocks noChangeArrowheads="1"/>
          </p:cNvSpPr>
          <p:nvPr/>
        </p:nvSpPr>
        <p:spPr bwMode="auto">
          <a:xfrm>
            <a:off x="4305300" y="15906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93909" name="Text Box 21"/>
          <p:cNvSpPr txBox="1">
            <a:spLocks noChangeArrowheads="1"/>
          </p:cNvSpPr>
          <p:nvPr/>
        </p:nvSpPr>
        <p:spPr bwMode="auto">
          <a:xfrm>
            <a:off x="4876800" y="16002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93914" name="Rectangle 26"/>
          <p:cNvSpPr>
            <a:spLocks noChangeArrowheads="1"/>
          </p:cNvSpPr>
          <p:nvPr/>
        </p:nvSpPr>
        <p:spPr bwMode="auto">
          <a:xfrm>
            <a:off x="4114800" y="2819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3916" name="AutoShape 28"/>
          <p:cNvSpPr>
            <a:spLocks noChangeArrowheads="1"/>
          </p:cNvSpPr>
          <p:nvPr/>
        </p:nvSpPr>
        <p:spPr bwMode="auto">
          <a:xfrm>
            <a:off x="2362200" y="28956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93917" name="AutoShape 29"/>
          <p:cNvCxnSpPr>
            <a:cxnSpLocks noChangeShapeType="1"/>
          </p:cNvCxnSpPr>
          <p:nvPr/>
        </p:nvCxnSpPr>
        <p:spPr bwMode="auto">
          <a:xfrm>
            <a:off x="3132138" y="3238500"/>
            <a:ext cx="89058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918" name="Text Box 30"/>
          <p:cNvSpPr txBox="1">
            <a:spLocks noChangeArrowheads="1"/>
          </p:cNvSpPr>
          <p:nvPr/>
        </p:nvSpPr>
        <p:spPr bwMode="auto">
          <a:xfrm>
            <a:off x="2667000" y="2514600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accent2"/>
                </a:solidFill>
              </a:rPr>
              <a:t>m</a:t>
            </a:r>
            <a:r>
              <a:rPr lang="en-US" sz="2400" b="1" dirty="0" smtClean="0"/>
              <a:t>+</a:t>
            </a:r>
            <a:r>
              <a:rPr lang="el-GR" sz="2400" b="1" dirty="0" smtClean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400" b="1" baseline="-25000" dirty="0" smtClean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 smtClean="0">
                <a:solidFill>
                  <a:srgbClr val="339933"/>
                </a:solidFill>
              </a:rPr>
              <a:t>M</a:t>
            </a:r>
            <a:r>
              <a:rPr lang="en-US" sz="2400" b="1" baseline="-6000" dirty="0" smtClean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8594" y="4038600"/>
            <a:ext cx="85725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 smtClean="0"/>
              <a:t>If M is binary (0/1) (instead of continuous)</a:t>
            </a:r>
          </a:p>
          <a:p>
            <a:r>
              <a:rPr lang="nl-NL" sz="3400" b="1" smtClean="0">
                <a:solidFill>
                  <a:srgbClr val="339966"/>
                </a:solidFill>
              </a:rPr>
              <a:t>M</a:t>
            </a:r>
            <a:r>
              <a:rPr lang="nl-NL" sz="3400" b="1" baseline="-25000" smtClean="0">
                <a:solidFill>
                  <a:srgbClr val="339966"/>
                </a:solidFill>
              </a:rPr>
              <a:t>1</a:t>
            </a:r>
            <a:r>
              <a:rPr lang="nl-NL" sz="3400" smtClean="0"/>
              <a:t>=0 </a:t>
            </a:r>
            <a:r>
              <a:rPr lang="nl-NL" sz="3400" smtClean="0">
                <a:sym typeface="Wingdings" panose="05000000000000000000" pitchFamily="2" charset="2"/>
              </a:rPr>
              <a:t></a:t>
            </a:r>
            <a:r>
              <a:rPr lang="nl-NL" sz="3400" smtClean="0"/>
              <a:t> </a:t>
            </a:r>
            <a:r>
              <a:rPr lang="nl-NL" sz="3400" dirty="0" smtClean="0"/>
              <a:t>mean=</a:t>
            </a:r>
            <a:r>
              <a:rPr lang="en-US" sz="3400" b="1" dirty="0">
                <a:solidFill>
                  <a:schemeClr val="accent2"/>
                </a:solidFill>
              </a:rPr>
              <a:t> m</a:t>
            </a:r>
            <a:r>
              <a:rPr lang="nl-NL" sz="3400" dirty="0" smtClean="0"/>
              <a:t> &amp; A effect = </a:t>
            </a:r>
            <a:r>
              <a:rPr lang="en-US" sz="3400" b="1" dirty="0">
                <a:solidFill>
                  <a:schemeClr val="accent2"/>
                </a:solidFill>
              </a:rPr>
              <a:t>a</a:t>
            </a:r>
            <a:endParaRPr lang="nl-NL" sz="3400" dirty="0" smtClean="0"/>
          </a:p>
          <a:p>
            <a:r>
              <a:rPr lang="nl-NL" sz="3400" b="1" smtClean="0">
                <a:solidFill>
                  <a:srgbClr val="339966"/>
                </a:solidFill>
              </a:rPr>
              <a:t>M</a:t>
            </a:r>
            <a:r>
              <a:rPr lang="nl-NL" sz="3400" b="1" baseline="-25000" smtClean="0">
                <a:solidFill>
                  <a:srgbClr val="339966"/>
                </a:solidFill>
              </a:rPr>
              <a:t>1</a:t>
            </a:r>
            <a:r>
              <a:rPr lang="nl-NL" sz="3400" smtClean="0"/>
              <a:t>=1 </a:t>
            </a:r>
            <a:r>
              <a:rPr lang="nl-NL" sz="3400" smtClean="0">
                <a:sym typeface="Wingdings" panose="05000000000000000000" pitchFamily="2" charset="2"/>
              </a:rPr>
              <a:t></a:t>
            </a:r>
            <a:r>
              <a:rPr lang="nl-NL" sz="3400" smtClean="0"/>
              <a:t> </a:t>
            </a:r>
            <a:r>
              <a:rPr lang="nl-NL" sz="3400" dirty="0"/>
              <a:t>mean=</a:t>
            </a:r>
            <a:r>
              <a:rPr lang="en-US" sz="3400" b="1" dirty="0">
                <a:solidFill>
                  <a:schemeClr val="accent2"/>
                </a:solidFill>
              </a:rPr>
              <a:t> m</a:t>
            </a:r>
            <a:r>
              <a:rPr lang="en-US" sz="3400" b="1" dirty="0"/>
              <a:t>+</a:t>
            </a:r>
            <a:r>
              <a:rPr lang="el-GR" sz="34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l-GR" sz="3400" b="1">
                <a:solidFill>
                  <a:srgbClr val="FF0000"/>
                </a:solidFill>
                <a:sym typeface="Symbol" pitchFamily="18" charset="2"/>
              </a:rPr>
              <a:t>β</a:t>
            </a:r>
            <a:r>
              <a:rPr lang="nl-NL" sz="3400" b="1" baseline="-25000" smtClean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3400" b="1" smtClean="0"/>
              <a:t> </a:t>
            </a:r>
            <a:r>
              <a:rPr lang="nl-NL" sz="3400" dirty="0" smtClean="0"/>
              <a:t>&amp; </a:t>
            </a:r>
            <a:r>
              <a:rPr lang="nl-NL" sz="3400" dirty="0"/>
              <a:t>A effect = </a:t>
            </a:r>
            <a:r>
              <a:rPr lang="en-US" sz="3400" b="1" dirty="0">
                <a:solidFill>
                  <a:schemeClr val="accent2"/>
                </a:solidFill>
              </a:rPr>
              <a:t>a</a:t>
            </a:r>
            <a:r>
              <a:rPr lang="en-US" sz="3400" b="1">
                <a:solidFill>
                  <a:schemeClr val="accent2"/>
                </a:solidFill>
              </a:rPr>
              <a:t>+</a:t>
            </a:r>
            <a:r>
              <a:rPr lang="en-US" sz="3400" b="1" smtClean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3400" b="1" baseline="-25000" smtClean="0">
                <a:solidFill>
                  <a:srgbClr val="FF0000"/>
                </a:solidFill>
                <a:sym typeface="Symbol" pitchFamily="18" charset="2"/>
              </a:rPr>
              <a:t>X</a:t>
            </a:r>
          </a:p>
          <a:p>
            <a:r>
              <a:rPr lang="nl-NL" sz="3400" smtClean="0"/>
              <a:t>				variance = (</a:t>
            </a:r>
            <a:r>
              <a:rPr lang="en-US" sz="3400" b="1" smtClean="0">
                <a:solidFill>
                  <a:schemeClr val="accent2"/>
                </a:solidFill>
              </a:rPr>
              <a:t>a+</a:t>
            </a:r>
            <a:r>
              <a:rPr lang="en-US" sz="3400" b="1" smtClean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3400" b="1" baseline="-25000" smtClean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nl-NL" sz="3400" smtClean="0"/>
              <a:t>)</a:t>
            </a:r>
            <a:r>
              <a:rPr lang="nl-NL" sz="3400" baseline="30000" smtClean="0"/>
              <a:t>2</a:t>
            </a:r>
            <a:endParaRPr lang="en-US" sz="3400" b="1" baseline="30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11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5080" y="4648200"/>
            <a:ext cx="8761864" cy="1371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Main Effect on phenotype (linear regression)</a:t>
            </a: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nl-NL" sz="2800" kern="0" smtClean="0">
                <a:latin typeface="+mn-lt"/>
              </a:rPr>
              <a:t>Effect path loadings: Moderation </a:t>
            </a:r>
            <a:r>
              <a:rPr lang="nl-NL" sz="2800" kern="0" dirty="0" smtClean="0">
                <a:latin typeface="+mn-lt"/>
              </a:rPr>
              <a:t>effects (A x M, C x M, E x M interaction)</a:t>
            </a:r>
          </a:p>
        </p:txBody>
      </p:sp>
      <p:pic>
        <p:nvPicPr>
          <p:cNvPr id="4177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8228464" cy="376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458200" cy="35814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Expected </a:t>
            </a:r>
            <a:r>
              <a:rPr lang="en-US" sz="2800" b="1" dirty="0" smtClean="0"/>
              <a:t>variances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Standard </a:t>
            </a:r>
            <a:r>
              <a:rPr lang="en-US" sz="2800" dirty="0"/>
              <a:t>Twin Model: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2800"/>
              <a:t>   </a:t>
            </a:r>
            <a:r>
              <a:rPr lang="en-US" sz="2800" smtClean="0"/>
              <a:t>Var(P</a:t>
            </a:r>
            <a:r>
              <a:rPr lang="en-US" sz="2800" dirty="0"/>
              <a:t>) = a</a:t>
            </a:r>
            <a:r>
              <a:rPr lang="en-US" sz="2800" baseline="30000" dirty="0"/>
              <a:t>2</a:t>
            </a:r>
            <a:r>
              <a:rPr lang="en-US" sz="2800" dirty="0"/>
              <a:t> + c</a:t>
            </a:r>
            <a:r>
              <a:rPr lang="en-US" sz="2800" baseline="30000" dirty="0"/>
              <a:t>2</a:t>
            </a:r>
            <a:r>
              <a:rPr lang="en-US" sz="2800" dirty="0"/>
              <a:t> + e</a:t>
            </a:r>
            <a:r>
              <a:rPr lang="en-US" sz="2800" baseline="30000" dirty="0"/>
              <a:t>2</a:t>
            </a:r>
          </a:p>
          <a:p>
            <a:pPr>
              <a:lnSpc>
                <a:spcPct val="90000"/>
              </a:lnSpc>
            </a:pPr>
            <a:endParaRPr lang="en-US" sz="2800" baseline="300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smtClean="0"/>
              <a:t>Moderation Model: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</a:t>
            </a:r>
            <a:r>
              <a:rPr lang="en-US" sz="2800" smtClean="0"/>
              <a:t>Var(P|M</a:t>
            </a:r>
            <a:r>
              <a:rPr lang="en-US" sz="2800" dirty="0" smtClean="0"/>
              <a:t>) </a:t>
            </a:r>
            <a:r>
              <a:rPr lang="en-US" sz="2800" dirty="0"/>
              <a:t>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    (a + β</a:t>
            </a:r>
            <a:r>
              <a:rPr lang="en-US" sz="2800" baseline="-25000" dirty="0"/>
              <a:t>X</a:t>
            </a:r>
            <a:r>
              <a:rPr lang="en-US" sz="2800" dirty="0"/>
              <a:t>M)</a:t>
            </a:r>
            <a:r>
              <a:rPr lang="en-US" sz="2800" baseline="30000" dirty="0"/>
              <a:t>2</a:t>
            </a:r>
            <a:r>
              <a:rPr lang="en-US" sz="2800" dirty="0"/>
              <a:t> + (c + β</a:t>
            </a:r>
            <a:r>
              <a:rPr lang="en-US" sz="2800" baseline="-25000" dirty="0"/>
              <a:t>Y</a:t>
            </a:r>
            <a:r>
              <a:rPr lang="en-US" sz="2800" dirty="0"/>
              <a:t>M)</a:t>
            </a:r>
            <a:r>
              <a:rPr lang="en-US" sz="2800" baseline="30000" dirty="0"/>
              <a:t>2</a:t>
            </a:r>
            <a:r>
              <a:rPr lang="en-US" sz="2800" dirty="0"/>
              <a:t> + (e + β</a:t>
            </a:r>
            <a:r>
              <a:rPr lang="en-US" sz="2800" baseline="-25000" dirty="0"/>
              <a:t>Z</a:t>
            </a:r>
            <a:r>
              <a:rPr lang="en-US" sz="2800" dirty="0"/>
              <a:t>M)</a:t>
            </a:r>
            <a:r>
              <a:rPr lang="en-US" sz="2800" baseline="30000" dirty="0"/>
              <a:t>2</a:t>
            </a:r>
            <a:r>
              <a:rPr lang="en-US" sz="28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5257800"/>
            <a:ext cx="859979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P|M mean “the phenotype given a value on M”</a:t>
            </a:r>
          </a:p>
          <a:p>
            <a:r>
              <a:rPr lang="en-US" sz="2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“the </a:t>
            </a:r>
            <a:r>
              <a:rPr lang="en-US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phenotype </a:t>
            </a:r>
            <a:r>
              <a:rPr lang="en-US" sz="28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conditional </a:t>
            </a:r>
            <a:r>
              <a:rPr lang="en-US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M”</a:t>
            </a:r>
            <a:endParaRPr lang="nl-NL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MZ / DZ </a:t>
            </a:r>
            <a:r>
              <a:rPr lang="en-US" dirty="0" err="1" smtClean="0"/>
              <a:t>covariances</a:t>
            </a:r>
            <a:endParaRPr lang="nl-NL" dirty="0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820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err="1" smtClean="0"/>
              <a:t>Cov</a:t>
            </a:r>
            <a:r>
              <a:rPr lang="en-US" smtClean="0"/>
              <a:t>(P</a:t>
            </a:r>
            <a:r>
              <a:rPr lang="en-US" baseline="-25000" smtClean="0"/>
              <a:t>1</a:t>
            </a:r>
            <a:r>
              <a:rPr lang="en-US" smtClean="0"/>
              <a:t>,P</a:t>
            </a:r>
            <a:r>
              <a:rPr lang="en-US" baseline="-25000" smtClean="0"/>
              <a:t>2</a:t>
            </a:r>
            <a:r>
              <a:rPr lang="en-US" smtClean="0"/>
              <a:t>|M)</a:t>
            </a:r>
            <a:r>
              <a:rPr lang="en-US" baseline="-25000" smtClean="0"/>
              <a:t>MZ</a:t>
            </a:r>
            <a:r>
              <a:rPr lang="en-US" smtClean="0"/>
              <a:t> =</a:t>
            </a:r>
            <a:endParaRPr lang="en-US" dirty="0" smtClean="0"/>
          </a:p>
          <a:p>
            <a:pPr>
              <a:buFontTx/>
              <a:buNone/>
            </a:pPr>
            <a:r>
              <a:rPr lang="en-US" dirty="0"/>
              <a:t> </a:t>
            </a:r>
            <a:r>
              <a:rPr lang="en-US" dirty="0" smtClean="0"/>
              <a:t>         (a + β</a:t>
            </a:r>
            <a:r>
              <a:rPr lang="en-US" baseline="-25000" dirty="0" smtClean="0"/>
              <a:t>X</a:t>
            </a:r>
            <a:r>
              <a:rPr lang="en-US" dirty="0" smtClean="0"/>
              <a:t>M)</a:t>
            </a:r>
            <a:r>
              <a:rPr lang="en-US" baseline="30000" dirty="0" smtClean="0"/>
              <a:t>2</a:t>
            </a:r>
            <a:r>
              <a:rPr lang="en-US" dirty="0" smtClean="0"/>
              <a:t> + (c </a:t>
            </a:r>
            <a:r>
              <a:rPr lang="en-US" smtClean="0"/>
              <a:t>+ β</a:t>
            </a:r>
            <a:r>
              <a:rPr lang="en-US" baseline="-25000" smtClean="0"/>
              <a:t>Y</a:t>
            </a:r>
            <a:r>
              <a:rPr lang="en-US" smtClean="0"/>
              <a:t>M)</a:t>
            </a:r>
            <a:r>
              <a:rPr lang="en-US" baseline="30000" smtClean="0"/>
              <a:t>2</a:t>
            </a:r>
            <a:endParaRPr lang="en-US" dirty="0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r>
              <a:rPr lang="en-US" smtClean="0"/>
              <a:t>Cov(P</a:t>
            </a:r>
            <a:r>
              <a:rPr lang="en-US" baseline="-25000" smtClean="0"/>
              <a:t>1</a:t>
            </a:r>
            <a:r>
              <a:rPr lang="en-US" smtClean="0"/>
              <a:t>,P</a:t>
            </a:r>
            <a:r>
              <a:rPr lang="en-US" baseline="-25000" smtClean="0"/>
              <a:t>2</a:t>
            </a:r>
            <a:r>
              <a:rPr lang="en-US" smtClean="0"/>
              <a:t>|M)</a:t>
            </a:r>
            <a:r>
              <a:rPr lang="en-US" baseline="-25000" smtClean="0"/>
              <a:t>DZ</a:t>
            </a:r>
            <a:r>
              <a:rPr lang="en-US" smtClean="0"/>
              <a:t> =  </a:t>
            </a:r>
            <a:endParaRPr lang="en-US" dirty="0"/>
          </a:p>
          <a:p>
            <a:pPr>
              <a:buNone/>
            </a:pPr>
            <a:r>
              <a:rPr lang="en-US" dirty="0" smtClean="0"/>
              <a:t>           0.5*(a + β</a:t>
            </a:r>
            <a:r>
              <a:rPr lang="en-US" baseline="-25000" dirty="0" smtClean="0"/>
              <a:t>X</a:t>
            </a:r>
            <a:r>
              <a:rPr lang="en-US" dirty="0" smtClean="0"/>
              <a:t>M)</a:t>
            </a:r>
            <a:r>
              <a:rPr lang="en-US" baseline="30000" dirty="0" smtClean="0"/>
              <a:t>2</a:t>
            </a:r>
            <a:r>
              <a:rPr lang="en-US" dirty="0" smtClean="0"/>
              <a:t> + (c + β</a:t>
            </a:r>
            <a:r>
              <a:rPr lang="en-US" baseline="-25000" dirty="0" smtClean="0"/>
              <a:t>Y</a:t>
            </a:r>
            <a:r>
              <a:rPr lang="en-US" dirty="0" smtClean="0"/>
              <a:t>M)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1" y="68895"/>
            <a:ext cx="9372600" cy="459433"/>
          </a:xfrm>
        </p:spPr>
        <p:txBody>
          <a:bodyPr/>
          <a:lstStyle/>
          <a:p>
            <a:pPr algn="l"/>
            <a:r>
              <a:rPr lang="en-US" sz="2800" smtClean="0"/>
              <a:t>Standard AE </a:t>
            </a:r>
            <a:r>
              <a:rPr lang="en-US" sz="2800"/>
              <a:t>model: </a:t>
            </a:r>
            <a:r>
              <a:rPr lang="en-US" sz="2800" smtClean="0"/>
              <a:t>Alt notation</a:t>
            </a:r>
            <a:r>
              <a:rPr lang="en-US" sz="2800"/>
              <a:t>. </a:t>
            </a:r>
            <a:r>
              <a:rPr lang="en-US" sz="2800" smtClean="0"/>
              <a:t>V</a:t>
            </a:r>
            <a:r>
              <a:rPr lang="en-US" sz="2800" baseline="-25000" smtClean="0"/>
              <a:t>A</a:t>
            </a:r>
            <a:r>
              <a:rPr lang="en-US" sz="2800" smtClean="0"/>
              <a:t> =</a:t>
            </a:r>
            <a:r>
              <a:rPr lang="en-US" sz="2800" baseline="-25000" smtClean="0"/>
              <a:t> </a:t>
            </a:r>
            <a:r>
              <a:rPr lang="en-US" sz="2800" smtClean="0">
                <a:latin typeface="Symbol" pitchFamily="18" charset="2"/>
              </a:rPr>
              <a:t>s</a:t>
            </a:r>
            <a:r>
              <a:rPr lang="en-US" sz="2800" baseline="30000" smtClean="0"/>
              <a:t>2</a:t>
            </a:r>
            <a:r>
              <a:rPr lang="en-US" sz="2800" baseline="-25000" smtClean="0"/>
              <a:t>A</a:t>
            </a:r>
            <a:r>
              <a:rPr lang="en-US" sz="2800" smtClean="0"/>
              <a:t> </a:t>
            </a:r>
            <a:endParaRPr lang="en-US" sz="2800" dirty="0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1981200" y="4343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</a:t>
            </a:r>
            <a:r>
              <a:rPr lang="en-US" sz="2400" dirty="0"/>
              <a:t>1</a:t>
            </a:r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8382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798" name="Oval 6"/>
          <p:cNvSpPr>
            <a:spLocks noChangeArrowheads="1"/>
          </p:cNvSpPr>
          <p:nvPr/>
        </p:nvSpPr>
        <p:spPr bwMode="auto">
          <a:xfrm>
            <a:off x="27432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799" name="AutoShape 7"/>
          <p:cNvCxnSpPr>
            <a:cxnSpLocks noChangeShapeType="1"/>
            <a:stCxn id="289796" idx="4"/>
            <a:endCxn id="289795" idx="0"/>
          </p:cNvCxnSpPr>
          <p:nvPr/>
        </p:nvCxnSpPr>
        <p:spPr bwMode="auto">
          <a:xfrm>
            <a:off x="1371600" y="2895600"/>
            <a:ext cx="11049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1" name="AutoShape 9"/>
          <p:cNvCxnSpPr>
            <a:cxnSpLocks noChangeShapeType="1"/>
            <a:stCxn id="289798" idx="4"/>
            <a:endCxn id="289795" idx="0"/>
          </p:cNvCxnSpPr>
          <p:nvPr/>
        </p:nvCxnSpPr>
        <p:spPr bwMode="auto">
          <a:xfrm flipH="1">
            <a:off x="2476500" y="2895600"/>
            <a:ext cx="8001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5791200" y="4343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</a:t>
            </a:r>
            <a:r>
              <a:rPr lang="en-US" sz="2400" dirty="0"/>
              <a:t>2</a:t>
            </a: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48768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805" name="Oval 13"/>
          <p:cNvSpPr>
            <a:spLocks noChangeArrowheads="1"/>
          </p:cNvSpPr>
          <p:nvPr/>
        </p:nvSpPr>
        <p:spPr bwMode="auto">
          <a:xfrm>
            <a:off x="67056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806" name="AutoShape 14"/>
          <p:cNvCxnSpPr>
            <a:cxnSpLocks noChangeShapeType="1"/>
            <a:stCxn id="289803" idx="4"/>
            <a:endCxn id="289802" idx="0"/>
          </p:cNvCxnSpPr>
          <p:nvPr/>
        </p:nvCxnSpPr>
        <p:spPr bwMode="auto">
          <a:xfrm>
            <a:off x="5410200" y="2895600"/>
            <a:ext cx="8763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8" name="AutoShape 16"/>
          <p:cNvCxnSpPr>
            <a:cxnSpLocks noChangeShapeType="1"/>
            <a:stCxn id="289805" idx="4"/>
            <a:endCxn id="289802" idx="0"/>
          </p:cNvCxnSpPr>
          <p:nvPr/>
        </p:nvCxnSpPr>
        <p:spPr bwMode="auto">
          <a:xfrm flipH="1">
            <a:off x="6286500" y="2895600"/>
            <a:ext cx="9525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9" name="AutoShape 17"/>
          <p:cNvCxnSpPr>
            <a:cxnSpLocks noChangeShapeType="1"/>
            <a:stCxn id="289796" idx="0"/>
            <a:endCxn id="289803" idx="0"/>
          </p:cNvCxnSpPr>
          <p:nvPr/>
        </p:nvCxnSpPr>
        <p:spPr bwMode="auto">
          <a:xfrm rot="5400000" flipH="1" flipV="1">
            <a:off x="3390900" y="-190500"/>
            <a:ext cx="12700" cy="4038600"/>
          </a:xfrm>
          <a:prstGeom prst="curvedConnector3">
            <a:avLst>
              <a:gd name="adj1" fmla="val 3400000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89811" name="Text Box 19"/>
          <p:cNvSpPr txBox="1">
            <a:spLocks noChangeArrowheads="1"/>
          </p:cNvSpPr>
          <p:nvPr/>
        </p:nvSpPr>
        <p:spPr bwMode="auto">
          <a:xfrm>
            <a:off x="831851" y="3278832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9813" name="Text Box 21"/>
          <p:cNvSpPr txBox="1">
            <a:spLocks noChangeArrowheads="1"/>
          </p:cNvSpPr>
          <p:nvPr/>
        </p:nvSpPr>
        <p:spPr bwMode="auto">
          <a:xfrm>
            <a:off x="3086744" y="3276600"/>
            <a:ext cx="338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9815" name="Text Box 23"/>
          <p:cNvSpPr txBox="1">
            <a:spLocks noChangeArrowheads="1"/>
          </p:cNvSpPr>
          <p:nvPr/>
        </p:nvSpPr>
        <p:spPr bwMode="auto">
          <a:xfrm>
            <a:off x="6833979" y="3255134"/>
            <a:ext cx="338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4967171" y="3164589"/>
            <a:ext cx="104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smtClean="0">
                <a:solidFill>
                  <a:srgbClr val="FF0000"/>
                </a:solidFill>
              </a:rPr>
              <a:t>1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289817" name="AutoShape 25"/>
          <p:cNvSpPr>
            <a:spLocks noChangeArrowheads="1"/>
          </p:cNvSpPr>
          <p:nvPr/>
        </p:nvSpPr>
        <p:spPr bwMode="auto">
          <a:xfrm>
            <a:off x="228600" y="44196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18" name="AutoShape 26"/>
          <p:cNvCxnSpPr>
            <a:cxnSpLocks noChangeShapeType="1"/>
            <a:stCxn id="289817" idx="5"/>
            <a:endCxn id="289795" idx="1"/>
          </p:cNvCxnSpPr>
          <p:nvPr/>
        </p:nvCxnSpPr>
        <p:spPr bwMode="auto">
          <a:xfrm>
            <a:off x="971550" y="4762500"/>
            <a:ext cx="10096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727075" y="4300835"/>
            <a:ext cx="149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smtClean="0">
                <a:solidFill>
                  <a:srgbClr val="FF0000"/>
                </a:solidFill>
              </a:rPr>
              <a:t>m</a:t>
            </a:r>
            <a:r>
              <a:rPr lang="nl-NL" sz="2400" b="1" smtClean="0"/>
              <a:t> </a:t>
            </a:r>
            <a:endParaRPr lang="en-US" sz="2400" b="1" dirty="0"/>
          </a:p>
        </p:txBody>
      </p:sp>
      <p:sp>
        <p:nvSpPr>
          <p:cNvPr id="289820" name="AutoShape 28"/>
          <p:cNvSpPr>
            <a:spLocks noChangeArrowheads="1"/>
          </p:cNvSpPr>
          <p:nvPr/>
        </p:nvSpPr>
        <p:spPr bwMode="auto">
          <a:xfrm>
            <a:off x="7543800" y="44196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21" name="AutoShape 29"/>
          <p:cNvCxnSpPr>
            <a:cxnSpLocks noChangeShapeType="1"/>
            <a:stCxn id="289820" idx="1"/>
            <a:endCxn id="289802" idx="3"/>
          </p:cNvCxnSpPr>
          <p:nvPr/>
        </p:nvCxnSpPr>
        <p:spPr bwMode="auto">
          <a:xfrm flipH="1">
            <a:off x="6781800" y="4762500"/>
            <a:ext cx="10096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6537325" y="4350895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nl-NL" sz="2400" b="1" smtClean="0">
                <a:solidFill>
                  <a:srgbClr val="FF0000"/>
                </a:solidFill>
              </a:rPr>
              <a:t>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09800" y="914400"/>
            <a:ext cx="266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latin typeface="+mn-lt"/>
              </a:rPr>
              <a:t>V</a:t>
            </a:r>
            <a:r>
              <a:rPr lang="en-US" sz="2800" baseline="-25000" smtClean="0"/>
              <a:t>A</a:t>
            </a:r>
            <a:r>
              <a:rPr lang="en-US" sz="2800" smtClean="0"/>
              <a:t>  </a:t>
            </a:r>
            <a:r>
              <a:rPr lang="nl-NL" sz="2800" smtClean="0"/>
              <a:t>or .5</a:t>
            </a:r>
            <a:r>
              <a:rPr lang="en-US" sz="2800"/>
              <a:t>V</a:t>
            </a:r>
            <a:r>
              <a:rPr lang="en-US" sz="2800" baseline="-25000" smtClean="0"/>
              <a:t>A</a:t>
            </a:r>
            <a:endParaRPr lang="en-US" sz="2800" baseline="-25000"/>
          </a:p>
        </p:txBody>
      </p:sp>
      <p:sp>
        <p:nvSpPr>
          <p:cNvPr id="46" name="TextBox 45"/>
          <p:cNvSpPr txBox="1"/>
          <p:nvPr/>
        </p:nvSpPr>
        <p:spPr>
          <a:xfrm>
            <a:off x="2192866" y="5580045"/>
            <a:ext cx="35750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Ph</a:t>
            </a:r>
            <a:r>
              <a:rPr lang="nl-NL" baseline="-25000" smtClean="0"/>
              <a:t>i</a:t>
            </a:r>
            <a:r>
              <a:rPr lang="nl-NL" smtClean="0"/>
              <a:t> – </a:t>
            </a:r>
            <a:r>
              <a:rPr lang="nl-NL" smtClean="0">
                <a:solidFill>
                  <a:srgbClr val="FF0000"/>
                </a:solidFill>
              </a:rPr>
              <a:t>m </a:t>
            </a:r>
            <a:r>
              <a:rPr lang="nl-NL" smtClean="0"/>
              <a:t>= </a:t>
            </a:r>
            <a:r>
              <a:rPr lang="nl-NL" b="1" smtClean="0">
                <a:solidFill>
                  <a:srgbClr val="FF0000"/>
                </a:solidFill>
              </a:rPr>
              <a:t> </a:t>
            </a:r>
            <a:r>
              <a:rPr lang="nl-NL" smtClean="0"/>
              <a:t>A</a:t>
            </a:r>
            <a:r>
              <a:rPr lang="nl-NL" baseline="-25000" smtClean="0"/>
              <a:t>i</a:t>
            </a:r>
            <a:r>
              <a:rPr lang="nl-NL" smtClean="0"/>
              <a:t> + </a:t>
            </a:r>
            <a:r>
              <a:rPr lang="nl-NL" b="1" smtClean="0">
                <a:solidFill>
                  <a:srgbClr val="FF0000"/>
                </a:solidFill>
              </a:rPr>
              <a:t> </a:t>
            </a:r>
            <a:r>
              <a:rPr lang="nl-NL" smtClean="0"/>
              <a:t>E</a:t>
            </a:r>
            <a:r>
              <a:rPr lang="nl-NL" baseline="-25000" smtClean="0"/>
              <a:t>i</a:t>
            </a:r>
            <a:endParaRPr lang="nl-NL"/>
          </a:p>
        </p:txBody>
      </p:sp>
      <p:cxnSp>
        <p:nvCxnSpPr>
          <p:cNvPr id="27" name="Shape 26"/>
          <p:cNvCxnSpPr/>
          <p:nvPr/>
        </p:nvCxnSpPr>
        <p:spPr>
          <a:xfrm rot="10800000" flipH="1" flipV="1">
            <a:off x="799782" y="2362199"/>
            <a:ext cx="156229" cy="377171"/>
          </a:xfrm>
          <a:prstGeom prst="curvedConnector4">
            <a:avLst>
              <a:gd name="adj1" fmla="val -146324"/>
              <a:gd name="adj2" fmla="val 20203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8600" y="2819400"/>
            <a:ext cx="57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V</a:t>
            </a:r>
            <a:r>
              <a:rPr lang="en-US" sz="2800" baseline="-25000" smtClean="0"/>
              <a:t>A</a:t>
            </a:r>
            <a:endParaRPr lang="en-US" sz="2800" baseline="-25000"/>
          </a:p>
        </p:txBody>
      </p:sp>
      <p:cxnSp>
        <p:nvCxnSpPr>
          <p:cNvPr id="30" name="Shape 29"/>
          <p:cNvCxnSpPr>
            <a:stCxn id="289798" idx="2"/>
            <a:endCxn id="289798" idx="3"/>
          </p:cNvCxnSpPr>
          <p:nvPr/>
        </p:nvCxnSpPr>
        <p:spPr>
          <a:xfrm rot="10800000" flipH="1" flipV="1">
            <a:off x="2743199" y="2362199"/>
            <a:ext cx="156229" cy="377171"/>
          </a:xfrm>
          <a:prstGeom prst="curvedConnector4">
            <a:avLst>
              <a:gd name="adj1" fmla="val -146324"/>
              <a:gd name="adj2" fmla="val 20203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57400" y="2819400"/>
            <a:ext cx="590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V</a:t>
            </a:r>
            <a:r>
              <a:rPr lang="en-US" sz="2800" baseline="-25000" smtClean="0"/>
              <a:t>E</a:t>
            </a:r>
            <a:endParaRPr lang="en-US" sz="2800" baseline="-25000"/>
          </a:p>
        </p:txBody>
      </p:sp>
      <p:cxnSp>
        <p:nvCxnSpPr>
          <p:cNvPr id="37" name="Shape 36"/>
          <p:cNvCxnSpPr>
            <a:stCxn id="289803" idx="2"/>
            <a:endCxn id="289803" idx="3"/>
          </p:cNvCxnSpPr>
          <p:nvPr/>
        </p:nvCxnSpPr>
        <p:spPr>
          <a:xfrm rot="10800000" flipH="1" flipV="1">
            <a:off x="4876799" y="2362199"/>
            <a:ext cx="156229" cy="377171"/>
          </a:xfrm>
          <a:prstGeom prst="curvedConnector4">
            <a:avLst>
              <a:gd name="adj1" fmla="val -146324"/>
              <a:gd name="adj2" fmla="val 20203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114800" y="2743200"/>
            <a:ext cx="57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V</a:t>
            </a:r>
            <a:r>
              <a:rPr lang="en-US" sz="2800" baseline="-25000" smtClean="0"/>
              <a:t>A</a:t>
            </a:r>
            <a:endParaRPr lang="en-US" sz="2800" baseline="-25000"/>
          </a:p>
        </p:txBody>
      </p:sp>
      <p:cxnSp>
        <p:nvCxnSpPr>
          <p:cNvPr id="41" name="Shape 40"/>
          <p:cNvCxnSpPr>
            <a:stCxn id="289805" idx="2"/>
            <a:endCxn id="289805" idx="3"/>
          </p:cNvCxnSpPr>
          <p:nvPr/>
        </p:nvCxnSpPr>
        <p:spPr>
          <a:xfrm rot="10800000" flipH="1" flipV="1">
            <a:off x="6705599" y="2362199"/>
            <a:ext cx="156229" cy="377171"/>
          </a:xfrm>
          <a:prstGeom prst="curvedConnector4">
            <a:avLst>
              <a:gd name="adj1" fmla="val -146324"/>
              <a:gd name="adj2" fmla="val 20203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2667000"/>
            <a:ext cx="590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V</a:t>
            </a:r>
            <a:r>
              <a:rPr lang="en-US" sz="2800" baseline="-25000" smtClean="0"/>
              <a:t>E</a:t>
            </a:r>
            <a:endParaRPr lang="en-US" sz="2800" baseline="-25000"/>
          </a:p>
        </p:txBody>
      </p:sp>
    </p:spTree>
    <p:extLst>
      <p:ext uri="{BB962C8B-B14F-4D97-AF65-F5344CB8AC3E}">
        <p14:creationId xmlns:p14="http://schemas.microsoft.com/office/powerpoint/2010/main" val="65482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89072"/>
            <a:ext cx="78486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  <a:r>
              <a:rPr lang="en-US" sz="2800" dirty="0" err="1">
                <a:latin typeface="+mn-lt"/>
              </a:rPr>
              <a:t>Var</a:t>
            </a:r>
            <a:r>
              <a:rPr lang="en-US" sz="2800" dirty="0">
                <a:latin typeface="+mn-lt"/>
              </a:rPr>
              <a:t> (</a:t>
            </a:r>
            <a:r>
              <a:rPr lang="en-US" sz="2800" dirty="0" smtClean="0">
                <a:latin typeface="+mn-lt"/>
              </a:rPr>
              <a:t>P|M) </a:t>
            </a:r>
            <a:r>
              <a:rPr lang="en-US" sz="2800" dirty="0">
                <a:latin typeface="+mn-lt"/>
              </a:rPr>
              <a:t>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+mn-lt"/>
              </a:rPr>
              <a:t>    (a + β</a:t>
            </a:r>
            <a:r>
              <a:rPr lang="en-US" sz="2800" baseline="-25000" dirty="0">
                <a:latin typeface="+mn-lt"/>
              </a:rPr>
              <a:t>X</a:t>
            </a:r>
            <a:r>
              <a:rPr lang="en-US" sz="2800" dirty="0">
                <a:latin typeface="+mn-lt"/>
              </a:rPr>
              <a:t>M)</a:t>
            </a:r>
            <a:r>
              <a:rPr lang="en-US" sz="2800" baseline="30000" dirty="0">
                <a:latin typeface="+mn-lt"/>
              </a:rPr>
              <a:t>2</a:t>
            </a:r>
            <a:r>
              <a:rPr lang="en-US" sz="2800" dirty="0">
                <a:latin typeface="+mn-lt"/>
              </a:rPr>
              <a:t> + (c + β</a:t>
            </a:r>
            <a:r>
              <a:rPr lang="en-US" sz="2800" baseline="-25000" dirty="0">
                <a:latin typeface="+mn-lt"/>
              </a:rPr>
              <a:t>Y</a:t>
            </a:r>
            <a:r>
              <a:rPr lang="en-US" sz="2800" dirty="0">
                <a:latin typeface="+mn-lt"/>
              </a:rPr>
              <a:t>M)</a:t>
            </a:r>
            <a:r>
              <a:rPr lang="en-US" sz="2800" baseline="30000" dirty="0">
                <a:latin typeface="+mn-lt"/>
              </a:rPr>
              <a:t>2</a:t>
            </a:r>
            <a:r>
              <a:rPr lang="en-US" sz="2800" dirty="0">
                <a:latin typeface="+mn-lt"/>
              </a:rPr>
              <a:t> + (e + β</a:t>
            </a:r>
            <a:r>
              <a:rPr lang="en-US" sz="2800" baseline="-25000" dirty="0">
                <a:latin typeface="+mn-lt"/>
              </a:rPr>
              <a:t>Z</a:t>
            </a:r>
            <a:r>
              <a:rPr lang="en-US" sz="2800" dirty="0">
                <a:latin typeface="+mn-lt"/>
              </a:rPr>
              <a:t>M)</a:t>
            </a:r>
            <a:r>
              <a:rPr lang="en-US" sz="2800" baseline="30000" dirty="0">
                <a:latin typeface="+mn-lt"/>
              </a:rPr>
              <a:t>2</a:t>
            </a:r>
            <a:r>
              <a:rPr lang="en-US" sz="2800" dirty="0">
                <a:latin typeface="+mn-lt"/>
              </a:rPr>
              <a:t> </a:t>
            </a:r>
            <a:endParaRPr lang="nl-NL" sz="2800" dirty="0"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1585" y="1752600"/>
            <a:ext cx="8229600" cy="2261175"/>
            <a:chOff x="457200" y="2209800"/>
            <a:chExt cx="8229600" cy="2261175"/>
          </a:xfrm>
        </p:grpSpPr>
        <p:sp>
          <p:nvSpPr>
            <p:cNvPr id="3" name="TextBox 2"/>
            <p:cNvSpPr txBox="1"/>
            <p:nvPr/>
          </p:nvSpPr>
          <p:spPr>
            <a:xfrm>
              <a:off x="462815" y="2209800"/>
              <a:ext cx="8223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200" smtClean="0"/>
                <a:t>h</a:t>
              </a:r>
              <a:r>
                <a:rPr lang="nl-NL" sz="3200" baseline="-25000" smtClean="0"/>
                <a:t>st</a:t>
              </a:r>
              <a:r>
                <a:rPr lang="nl-NL" sz="3200" baseline="30000" smtClean="0"/>
                <a:t>2</a:t>
              </a:r>
              <a:r>
                <a:rPr lang="nl-NL" sz="3200" smtClean="0"/>
                <a:t> </a:t>
              </a:r>
              <a:r>
                <a:rPr lang="nl-NL" sz="3200" dirty="0" smtClean="0"/>
                <a:t>|M =</a:t>
              </a:r>
              <a:r>
                <a:rPr lang="en-US" sz="3200" dirty="0"/>
                <a:t> (a </a:t>
              </a:r>
              <a:r>
                <a:rPr lang="en-US" sz="3200"/>
                <a:t>+ </a:t>
              </a:r>
              <a:r>
                <a:rPr lang="en-US" sz="3200" smtClean="0"/>
                <a:t>β</a:t>
              </a:r>
              <a:r>
                <a:rPr lang="en-US" sz="3200" baseline="-25000" smtClean="0"/>
                <a:t>X</a:t>
              </a:r>
              <a:r>
                <a:rPr lang="en-US" sz="3200" smtClean="0"/>
                <a:t>M)</a:t>
              </a:r>
              <a:r>
                <a:rPr lang="en-US" sz="3200" baseline="30000" smtClean="0"/>
                <a:t>2</a:t>
              </a:r>
              <a:r>
                <a:rPr lang="en-US" sz="3200" smtClean="0"/>
                <a:t> </a:t>
              </a:r>
              <a:r>
                <a:rPr lang="en-US" sz="3200" dirty="0" smtClean="0"/>
                <a:t>/ </a:t>
              </a:r>
              <a:r>
                <a:rPr lang="en-US" sz="3200" dirty="0" err="1" smtClean="0"/>
                <a:t>Var</a:t>
              </a:r>
              <a:r>
                <a:rPr lang="en-US" sz="3200" dirty="0" smtClean="0"/>
                <a:t> </a:t>
              </a:r>
              <a:r>
                <a:rPr lang="en-US" sz="3200" dirty="0"/>
                <a:t>(P|M)</a:t>
              </a:r>
              <a:r>
                <a:rPr lang="nl-NL" sz="3200" dirty="0" smtClean="0"/>
                <a:t> </a:t>
              </a:r>
              <a:endParaRPr lang="nl-NL" sz="32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57200" y="3048000"/>
              <a:ext cx="8223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200" smtClean="0"/>
                <a:t>c</a:t>
              </a:r>
              <a:r>
                <a:rPr lang="nl-NL" sz="3200" baseline="-25000"/>
                <a:t>st</a:t>
              </a:r>
              <a:r>
                <a:rPr lang="nl-NL" sz="3200" baseline="30000" smtClean="0"/>
                <a:t>2</a:t>
              </a:r>
              <a:r>
                <a:rPr lang="nl-NL" sz="3200" smtClean="0"/>
                <a:t> </a:t>
              </a:r>
              <a:r>
                <a:rPr lang="nl-NL" sz="3200" dirty="0" smtClean="0"/>
                <a:t>|M =</a:t>
              </a:r>
              <a:r>
                <a:rPr lang="en-US" sz="3200" dirty="0"/>
                <a:t> </a:t>
              </a:r>
              <a:r>
                <a:rPr lang="en-US" sz="3200" dirty="0" smtClean="0"/>
                <a:t>(c </a:t>
              </a:r>
              <a:r>
                <a:rPr lang="en-US" sz="3200"/>
                <a:t>+ </a:t>
              </a:r>
              <a:r>
                <a:rPr lang="en-US" sz="3200" smtClean="0"/>
                <a:t>β</a:t>
              </a:r>
              <a:r>
                <a:rPr lang="en-US" sz="3200" baseline="-25000" smtClean="0"/>
                <a:t>Y</a:t>
              </a:r>
              <a:r>
                <a:rPr lang="en-US" sz="3200" smtClean="0"/>
                <a:t>M)</a:t>
              </a:r>
              <a:r>
                <a:rPr lang="en-US" sz="3200" baseline="30000" smtClean="0"/>
                <a:t>2</a:t>
              </a:r>
              <a:r>
                <a:rPr lang="en-US" sz="3200" smtClean="0"/>
                <a:t> </a:t>
              </a:r>
              <a:r>
                <a:rPr lang="en-US" sz="3200" dirty="0" smtClean="0"/>
                <a:t>/ </a:t>
              </a:r>
              <a:r>
                <a:rPr lang="en-US" sz="3200" dirty="0" err="1" smtClean="0"/>
                <a:t>Var</a:t>
              </a:r>
              <a:r>
                <a:rPr lang="en-US" sz="3200" dirty="0" smtClean="0"/>
                <a:t> </a:t>
              </a:r>
              <a:r>
                <a:rPr lang="en-US" sz="3200" dirty="0"/>
                <a:t>(P|M)</a:t>
              </a:r>
              <a:r>
                <a:rPr lang="nl-NL" sz="3200" dirty="0" smtClean="0"/>
                <a:t> </a:t>
              </a:r>
              <a:endParaRPr lang="nl-NL" sz="32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7200" y="3886200"/>
              <a:ext cx="8223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200" smtClean="0"/>
                <a:t>e</a:t>
              </a:r>
              <a:r>
                <a:rPr lang="nl-NL" sz="3200" baseline="-25000"/>
                <a:t>st</a:t>
              </a:r>
              <a:r>
                <a:rPr lang="nl-NL" sz="3200" baseline="30000" smtClean="0"/>
                <a:t>2</a:t>
              </a:r>
              <a:r>
                <a:rPr lang="nl-NL" sz="3200" smtClean="0"/>
                <a:t> </a:t>
              </a:r>
              <a:r>
                <a:rPr lang="nl-NL" sz="3200" dirty="0" smtClean="0"/>
                <a:t>|M =</a:t>
              </a:r>
              <a:r>
                <a:rPr lang="en-US" sz="3200" dirty="0"/>
                <a:t> </a:t>
              </a:r>
              <a:r>
                <a:rPr lang="en-US" sz="3200" dirty="0" smtClean="0"/>
                <a:t>(e </a:t>
              </a:r>
              <a:r>
                <a:rPr lang="en-US" sz="3200"/>
                <a:t>+ </a:t>
              </a:r>
              <a:r>
                <a:rPr lang="en-US" sz="3200" smtClean="0"/>
                <a:t>β</a:t>
              </a:r>
              <a:r>
                <a:rPr lang="en-US" sz="3200" baseline="-25000" smtClean="0"/>
                <a:t>Z</a:t>
              </a:r>
              <a:r>
                <a:rPr lang="en-US" sz="3200" smtClean="0"/>
                <a:t>M)</a:t>
              </a:r>
              <a:r>
                <a:rPr lang="en-US" sz="3200" baseline="30000" smtClean="0"/>
                <a:t>2</a:t>
              </a:r>
              <a:r>
                <a:rPr lang="en-US" sz="3200" smtClean="0"/>
                <a:t> </a:t>
              </a:r>
              <a:r>
                <a:rPr lang="en-US" sz="3200" dirty="0" smtClean="0"/>
                <a:t>/ </a:t>
              </a:r>
              <a:r>
                <a:rPr lang="en-US" sz="3200" dirty="0" err="1" smtClean="0"/>
                <a:t>Var</a:t>
              </a:r>
              <a:r>
                <a:rPr lang="en-US" sz="3200" dirty="0" smtClean="0"/>
                <a:t> </a:t>
              </a:r>
              <a:r>
                <a:rPr lang="en-US" sz="3200" dirty="0"/>
                <a:t>(P|M)</a:t>
              </a:r>
              <a:r>
                <a:rPr lang="nl-NL" sz="3200" dirty="0" smtClean="0"/>
                <a:t> </a:t>
              </a:r>
              <a:endParaRPr lang="nl-NL" sz="3200" dirty="0"/>
            </a:p>
          </p:txBody>
        </p:sp>
      </p:grpSp>
      <p:sp>
        <p:nvSpPr>
          <p:cNvPr id="6" name="Rectangle 5"/>
          <p:cNvSpPr/>
          <p:nvPr/>
        </p:nvSpPr>
        <p:spPr>
          <a:xfrm>
            <a:off x="152400" y="423672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 smtClean="0">
                <a:latin typeface="+mn-lt"/>
              </a:rPr>
              <a:t>(h</a:t>
            </a:r>
            <a:r>
              <a:rPr lang="nl-NL" sz="3200" baseline="-25000"/>
              <a:t>st</a:t>
            </a:r>
            <a:r>
              <a:rPr lang="nl-NL" sz="3200" baseline="30000" smtClean="0">
                <a:latin typeface="+mn-lt"/>
              </a:rPr>
              <a:t>2</a:t>
            </a:r>
            <a:r>
              <a:rPr lang="nl-NL" sz="3200" smtClean="0">
                <a:latin typeface="+mn-lt"/>
              </a:rPr>
              <a:t>|M  + c</a:t>
            </a:r>
            <a:r>
              <a:rPr lang="nl-NL" sz="3200" baseline="-25000"/>
              <a:t>st</a:t>
            </a:r>
            <a:r>
              <a:rPr lang="nl-NL" sz="3200" baseline="30000" smtClean="0">
                <a:latin typeface="+mn-lt"/>
              </a:rPr>
              <a:t>2</a:t>
            </a:r>
            <a:r>
              <a:rPr lang="nl-NL" sz="3200" smtClean="0">
                <a:latin typeface="+mn-lt"/>
              </a:rPr>
              <a:t>|M </a:t>
            </a:r>
            <a:r>
              <a:rPr lang="nl-NL" sz="3200" baseline="30000" smtClean="0">
                <a:latin typeface="+mn-lt"/>
              </a:rPr>
              <a:t> </a:t>
            </a:r>
            <a:r>
              <a:rPr lang="nl-NL" sz="3200" smtClean="0">
                <a:latin typeface="+mn-lt"/>
              </a:rPr>
              <a:t>+ e</a:t>
            </a:r>
            <a:r>
              <a:rPr lang="nl-NL" sz="3200" baseline="-25000"/>
              <a:t>st</a:t>
            </a:r>
            <a:r>
              <a:rPr lang="nl-NL" sz="3200" baseline="30000" smtClean="0">
                <a:latin typeface="+mn-lt"/>
              </a:rPr>
              <a:t>2</a:t>
            </a:r>
            <a:r>
              <a:rPr lang="nl-NL" sz="3200" smtClean="0">
                <a:latin typeface="+mn-lt"/>
              </a:rPr>
              <a:t>|M)  = 1</a:t>
            </a:r>
          </a:p>
          <a:p>
            <a:r>
              <a:rPr lang="nl-NL" sz="3200" smtClean="0">
                <a:latin typeface="+mn-lt"/>
              </a:rPr>
              <a:t> </a:t>
            </a:r>
            <a:endParaRPr lang="nl-NL" sz="3200" dirty="0" smtClean="0">
              <a:latin typeface="+mn-lt"/>
            </a:endParaRPr>
          </a:p>
          <a:p>
            <a:r>
              <a:rPr lang="nl-NL" sz="3200" dirty="0" smtClean="0">
                <a:latin typeface="+mn-lt"/>
              </a:rPr>
              <a:t>Standardized conditional on value </a:t>
            </a:r>
            <a:r>
              <a:rPr lang="nl-NL" sz="3200" smtClean="0">
                <a:latin typeface="+mn-lt"/>
              </a:rPr>
              <a:t>of M..</a:t>
            </a:r>
          </a:p>
          <a:p>
            <a:r>
              <a:rPr lang="nl-NL" sz="3200" b="1" smtClean="0">
                <a:latin typeface="+mn-lt"/>
              </a:rPr>
              <a:t>WARNING </a:t>
            </a:r>
            <a:r>
              <a:rPr lang="nl-NL" sz="3200" smtClean="0"/>
              <a:t>h</a:t>
            </a:r>
            <a:r>
              <a:rPr lang="nl-NL" sz="3200" baseline="-25000" smtClean="0"/>
              <a:t>st</a:t>
            </a:r>
            <a:r>
              <a:rPr lang="nl-NL" sz="3200" baseline="30000" smtClean="0"/>
              <a:t>2</a:t>
            </a:r>
            <a:r>
              <a:rPr lang="nl-NL" sz="3200" smtClean="0"/>
              <a:t>|M can </a:t>
            </a:r>
            <a:r>
              <a:rPr lang="nl-NL" sz="3200" smtClean="0"/>
              <a:t>vary </a:t>
            </a:r>
            <a:r>
              <a:rPr lang="nl-NL" sz="3200" smtClean="0"/>
              <a:t>with M while </a:t>
            </a:r>
            <a:r>
              <a:rPr lang="en-US" sz="3200"/>
              <a:t>β</a:t>
            </a:r>
            <a:r>
              <a:rPr lang="en-US" sz="3200" baseline="-25000"/>
              <a:t>X</a:t>
            </a:r>
            <a:r>
              <a:rPr lang="nl-NL" sz="3200" smtClean="0"/>
              <a:t> = 0!</a:t>
            </a:r>
            <a:endParaRPr lang="nl-NL" sz="320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181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620000" cy="990600"/>
          </a:xfrm>
        </p:spPr>
        <p:txBody>
          <a:bodyPr/>
          <a:lstStyle/>
          <a:p>
            <a:r>
              <a:rPr lang="nl-NL" dirty="0" smtClean="0"/>
              <a:t>Turkheimer study SES</a:t>
            </a:r>
            <a:endParaRPr lang="en-US" dirty="0"/>
          </a:p>
        </p:txBody>
      </p:sp>
      <p:sp>
        <p:nvSpPr>
          <p:cNvPr id="6" name="Tekstvak 5"/>
          <p:cNvSpPr txBox="1"/>
          <p:nvPr/>
        </p:nvSpPr>
        <p:spPr>
          <a:xfrm>
            <a:off x="716280" y="1379825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>
                <a:latin typeface="+mj-lt"/>
              </a:rPr>
              <a:t>Moderation </a:t>
            </a:r>
            <a:r>
              <a:rPr lang="nl-NL" sz="2000" smtClean="0">
                <a:latin typeface="+mj-lt"/>
              </a:rPr>
              <a:t>of </a:t>
            </a:r>
            <a:r>
              <a:rPr lang="nl-NL" sz="2000" b="1" smtClean="0">
                <a:solidFill>
                  <a:srgbClr val="800080"/>
                </a:solidFill>
                <a:latin typeface="+mj-lt"/>
              </a:rPr>
              <a:t>unstandardized </a:t>
            </a:r>
            <a:r>
              <a:rPr lang="nl-NL" sz="2000" smtClean="0">
                <a:latin typeface="+mj-lt"/>
              </a:rPr>
              <a:t>variance </a:t>
            </a:r>
            <a:r>
              <a:rPr lang="nl-NL" sz="2000" smtClean="0">
                <a:latin typeface="+mj-lt"/>
              </a:rPr>
              <a:t>components </a:t>
            </a:r>
            <a:r>
              <a:rPr lang="nl-NL" sz="200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057400"/>
            <a:ext cx="8458232" cy="21877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0240" y="4953000"/>
            <a:ext cx="60965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raw variance components good</a:t>
            </a:r>
            <a:r>
              <a:rPr lang="en-US" smtClean="0"/>
              <a:t>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5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38200" y="685800"/>
            <a:ext cx="7620000" cy="4191000"/>
            <a:chOff x="838200" y="685800"/>
            <a:chExt cx="7620000" cy="4191000"/>
          </a:xfrm>
        </p:grpSpPr>
        <p:pic>
          <p:nvPicPr>
            <p:cNvPr id="3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38200" y="1126390"/>
              <a:ext cx="7620000" cy="3750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Tekstvak 4"/>
            <p:cNvSpPr txBox="1"/>
            <p:nvPr/>
          </p:nvSpPr>
          <p:spPr>
            <a:xfrm>
              <a:off x="2696737" y="685800"/>
              <a:ext cx="743415" cy="403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1/.5</a:t>
              </a:r>
              <a:endParaRPr lang="en-US" sz="1400" dirty="0"/>
            </a:p>
          </p:txBody>
        </p:sp>
        <p:sp>
          <p:nvSpPr>
            <p:cNvPr id="5" name="Tekstvak 6"/>
            <p:cNvSpPr txBox="1"/>
            <p:nvPr/>
          </p:nvSpPr>
          <p:spPr>
            <a:xfrm>
              <a:off x="4648200" y="685800"/>
              <a:ext cx="743415" cy="403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en-US" sz="14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5181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But what </a:t>
            </a:r>
            <a:r>
              <a:rPr lang="nl-NL" smtClean="0"/>
              <a:t>have we assumed </a:t>
            </a:r>
            <a:r>
              <a:rPr lang="nl-NL" dirty="0" smtClean="0"/>
              <a:t>concerning M?</a:t>
            </a:r>
          </a:p>
        </p:txBody>
      </p:sp>
    </p:spTree>
    <p:extLst>
      <p:ext uri="{BB962C8B-B14F-4D97-AF65-F5344CB8AC3E}">
        <p14:creationId xmlns:p14="http://schemas.microsoft.com/office/powerpoint/2010/main" val="23287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95601" y="2506326"/>
            <a:ext cx="1295400" cy="838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mtClean="0"/>
              <a:t>twin</a:t>
            </a:r>
            <a:endParaRPr lang="nl-NL"/>
          </a:p>
        </p:txBody>
      </p:sp>
      <p:sp>
        <p:nvSpPr>
          <p:cNvPr id="9" name="Isosceles Triangle 8"/>
          <p:cNvSpPr/>
          <p:nvPr/>
        </p:nvSpPr>
        <p:spPr>
          <a:xfrm>
            <a:off x="952501" y="1850352"/>
            <a:ext cx="990600" cy="8382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mtClean="0"/>
              <a:t>1</a:t>
            </a:r>
            <a:endParaRPr lang="nl-NL"/>
          </a:p>
        </p:txBody>
      </p:sp>
      <p:sp>
        <p:nvSpPr>
          <p:cNvPr id="10" name="Rounded Rectangle 9"/>
          <p:cNvSpPr/>
          <p:nvPr/>
        </p:nvSpPr>
        <p:spPr>
          <a:xfrm>
            <a:off x="838200" y="3048000"/>
            <a:ext cx="1226419" cy="9045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mtClean="0">
                <a:solidFill>
                  <a:srgbClr val="00B050"/>
                </a:solidFill>
              </a:rPr>
              <a:t>M</a:t>
            </a:r>
            <a:endParaRPr lang="nl-NL">
              <a:solidFill>
                <a:srgbClr val="00B050"/>
              </a:solidFill>
            </a:endParaRPr>
          </a:p>
        </p:txBody>
      </p:sp>
      <p:cxnSp>
        <p:nvCxnSpPr>
          <p:cNvPr id="12" name="Straight Arrow Connector 11"/>
          <p:cNvCxnSpPr>
            <a:stCxn id="9" idx="4"/>
            <a:endCxn id="8" idx="1"/>
          </p:cNvCxnSpPr>
          <p:nvPr/>
        </p:nvCxnSpPr>
        <p:spPr>
          <a:xfrm>
            <a:off x="1943101" y="2688552"/>
            <a:ext cx="952500" cy="23687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  <a:endCxn id="8" idx="1"/>
          </p:cNvCxnSpPr>
          <p:nvPr/>
        </p:nvCxnSpPr>
        <p:spPr>
          <a:xfrm flipV="1">
            <a:off x="2064619" y="2925426"/>
            <a:ext cx="830982" cy="5748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7200" y="761303"/>
            <a:ext cx="5849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The M is a measured variable</a:t>
            </a:r>
            <a:endParaRPr lang="nl-NL"/>
          </a:p>
        </p:txBody>
      </p:sp>
      <p:sp>
        <p:nvSpPr>
          <p:cNvPr id="16" name="TextBox 15"/>
          <p:cNvSpPr txBox="1"/>
          <p:nvPr/>
        </p:nvSpPr>
        <p:spPr>
          <a:xfrm>
            <a:off x="162054" y="4696640"/>
            <a:ext cx="8635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M is </a:t>
            </a:r>
            <a:r>
              <a:rPr lang="nl-NL" u="sng" smtClean="0"/>
              <a:t>environmental?</a:t>
            </a:r>
          </a:p>
          <a:p>
            <a:r>
              <a:rPr lang="nl-NL" smtClean="0"/>
              <a:t>(sociaal support, employment, marital status)</a:t>
            </a:r>
            <a:endParaRPr lang="nl-NL"/>
          </a:p>
        </p:txBody>
      </p:sp>
      <p:sp>
        <p:nvSpPr>
          <p:cNvPr id="3" name="Oval 2"/>
          <p:cNvSpPr/>
          <p:nvPr/>
        </p:nvSpPr>
        <p:spPr>
          <a:xfrm>
            <a:off x="5257800" y="1600200"/>
            <a:ext cx="1143000" cy="9061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mtClean="0"/>
              <a:t>A</a:t>
            </a:r>
            <a:endParaRPr lang="nl-NL"/>
          </a:p>
        </p:txBody>
      </p:sp>
      <p:sp>
        <p:nvSpPr>
          <p:cNvPr id="11" name="Oval 10"/>
          <p:cNvSpPr/>
          <p:nvPr/>
        </p:nvSpPr>
        <p:spPr>
          <a:xfrm>
            <a:off x="5257800" y="2601357"/>
            <a:ext cx="1143000" cy="9061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mtClean="0"/>
              <a:t>C</a:t>
            </a:r>
            <a:endParaRPr lang="nl-NL"/>
          </a:p>
        </p:txBody>
      </p:sp>
      <p:sp>
        <p:nvSpPr>
          <p:cNvPr id="13" name="Oval 12"/>
          <p:cNvSpPr/>
          <p:nvPr/>
        </p:nvSpPr>
        <p:spPr>
          <a:xfrm>
            <a:off x="5257800" y="3623016"/>
            <a:ext cx="1143000" cy="9061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mtClean="0"/>
              <a:t>E</a:t>
            </a:r>
            <a:endParaRPr lang="nl-NL"/>
          </a:p>
        </p:txBody>
      </p:sp>
      <p:cxnSp>
        <p:nvCxnSpPr>
          <p:cNvPr id="5" name="Straight Arrow Connector 4"/>
          <p:cNvCxnSpPr>
            <a:stCxn id="3" idx="2"/>
            <a:endCxn id="8" idx="3"/>
          </p:cNvCxnSpPr>
          <p:nvPr/>
        </p:nvCxnSpPr>
        <p:spPr>
          <a:xfrm flipH="1">
            <a:off x="4191001" y="2053263"/>
            <a:ext cx="1066799" cy="872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1" idx="2"/>
            <a:endCxn id="8" idx="3"/>
          </p:cNvCxnSpPr>
          <p:nvPr/>
        </p:nvCxnSpPr>
        <p:spPr>
          <a:xfrm flipH="1" flipV="1">
            <a:off x="4191001" y="2925426"/>
            <a:ext cx="1066799" cy="1289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3" idx="2"/>
            <a:endCxn id="8" idx="3"/>
          </p:cNvCxnSpPr>
          <p:nvPr/>
        </p:nvCxnSpPr>
        <p:spPr>
          <a:xfrm flipH="1" flipV="1">
            <a:off x="4191001" y="2925426"/>
            <a:ext cx="1066799" cy="1150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61901" y="1864509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smtClean="0"/>
              <a:t>a+</a:t>
            </a:r>
            <a:r>
              <a:rPr lang="nl-NL" sz="2000" smtClean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nl-NL" sz="2000" baseline="-25000" smtClean="0">
                <a:solidFill>
                  <a:srgbClr val="FF0000"/>
                </a:solidFill>
              </a:rPr>
              <a:t>x</a:t>
            </a:r>
            <a:r>
              <a:rPr lang="nl-NL" sz="2000" smtClean="0">
                <a:solidFill>
                  <a:srgbClr val="00B050"/>
                </a:solidFill>
              </a:rPr>
              <a:t>M</a:t>
            </a:r>
            <a:endParaRPr lang="nl-NL" sz="200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90501" y="2647890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smtClean="0"/>
              <a:t>c+</a:t>
            </a:r>
            <a:r>
              <a:rPr lang="nl-NL" sz="2000" smtClean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nl-NL" sz="2000" baseline="-25000" smtClean="0">
                <a:solidFill>
                  <a:srgbClr val="FF0000"/>
                </a:solidFill>
              </a:rPr>
              <a:t>y</a:t>
            </a:r>
            <a:r>
              <a:rPr lang="nl-NL" sz="2000" smtClean="0">
                <a:solidFill>
                  <a:srgbClr val="00B050"/>
                </a:solidFill>
              </a:rPr>
              <a:t>M</a:t>
            </a:r>
            <a:endParaRPr lang="nl-NL" sz="200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42301" y="3508752"/>
            <a:ext cx="896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smtClean="0"/>
              <a:t>e+</a:t>
            </a:r>
            <a:r>
              <a:rPr lang="nl-NL" sz="2000" smtClean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nl-NL" sz="2000" baseline="-25000" smtClean="0">
                <a:solidFill>
                  <a:srgbClr val="FF0000"/>
                </a:solidFill>
              </a:rPr>
              <a:t>z</a:t>
            </a:r>
            <a:r>
              <a:rPr lang="nl-NL" sz="2000" smtClean="0">
                <a:solidFill>
                  <a:srgbClr val="00B050"/>
                </a:solidFill>
              </a:rPr>
              <a:t>M</a:t>
            </a:r>
            <a:endParaRPr lang="nl-NL" sz="2000">
              <a:solidFill>
                <a:srgbClr val="00B05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287281" y="3162300"/>
            <a:ext cx="53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smtClean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nl-NL" sz="2400" baseline="-25000" smtClean="0">
                <a:solidFill>
                  <a:srgbClr val="FF0000"/>
                </a:solidFill>
              </a:rPr>
              <a:t>M</a:t>
            </a:r>
            <a:endParaRPr lang="nl-NL" sz="240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82861" y="222084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smtClean="0">
                <a:solidFill>
                  <a:srgbClr val="003399"/>
                </a:solidFill>
              </a:rPr>
              <a:t>m</a:t>
            </a:r>
            <a:endParaRPr lang="nl-NL" sz="240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56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357" y="491239"/>
            <a:ext cx="7987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/>
              <a:t> </a:t>
            </a:r>
            <a:r>
              <a:rPr lang="en-US" sz="2800" smtClean="0"/>
              <a:t>“Environmental” measures display genetic variance </a:t>
            </a: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262" y="1625393"/>
            <a:ext cx="6064193" cy="198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582" y="4388595"/>
            <a:ext cx="5098569" cy="2051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92262" y="1014459"/>
            <a:ext cx="3580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smtClean="0"/>
              <a:t>See Kendler &amp; Baker, 2006</a:t>
            </a:r>
            <a:endParaRPr lang="nl-NL" sz="2400"/>
          </a:p>
        </p:txBody>
      </p:sp>
      <p:sp>
        <p:nvSpPr>
          <p:cNvPr id="6" name="TextBox 5"/>
          <p:cNvSpPr txBox="1"/>
          <p:nvPr/>
        </p:nvSpPr>
        <p:spPr>
          <a:xfrm>
            <a:off x="452639" y="3607714"/>
            <a:ext cx="3859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smtClean="0"/>
              <a:t>See Plomin &amp; Bergeman, 199</a:t>
            </a:r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39148791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7655" y="762001"/>
            <a:ext cx="8552946" cy="4114800"/>
            <a:chOff x="15875" y="1600200"/>
            <a:chExt cx="8932863" cy="4233863"/>
          </a:xfrm>
        </p:grpSpPr>
        <p:sp>
          <p:nvSpPr>
            <p:cNvPr id="8208" name="Oval 94"/>
            <p:cNvSpPr>
              <a:spLocks noChangeArrowheads="1"/>
            </p:cNvSpPr>
            <p:nvPr/>
          </p:nvSpPr>
          <p:spPr bwMode="auto">
            <a:xfrm>
              <a:off x="15875" y="3459163"/>
              <a:ext cx="639763" cy="6413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336550" y="1600200"/>
              <a:ext cx="8612188" cy="4233863"/>
              <a:chOff x="336550" y="1600200"/>
              <a:chExt cx="8612188" cy="4233863"/>
            </a:xfrm>
          </p:grpSpPr>
          <p:sp>
            <p:nvSpPr>
              <p:cNvPr id="8198" name="Oval 77"/>
              <p:cNvSpPr>
                <a:spLocks noChangeArrowheads="1"/>
              </p:cNvSpPr>
              <p:nvPr/>
            </p:nvSpPr>
            <p:spPr bwMode="auto">
              <a:xfrm>
                <a:off x="2476500" y="2951163"/>
                <a:ext cx="639763" cy="6397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914400" eaLnBrk="1" hangingPunct="1"/>
                <a:r>
                  <a:rPr lang="nl-NL" sz="1600" b="1">
                    <a:latin typeface="Arial" panose="020B0604020202020204" pitchFamily="34" charset="0"/>
                  </a:rPr>
                  <a:t>E</a:t>
                </a:r>
                <a:r>
                  <a:rPr lang="nl-NL" sz="1600" b="1" baseline="-25000">
                    <a:latin typeface="Arial" panose="020B0604020202020204" pitchFamily="34" charset="0"/>
                  </a:rPr>
                  <a:t>u</a:t>
                </a:r>
              </a:p>
            </p:txBody>
          </p:sp>
          <p:sp>
            <p:nvSpPr>
              <p:cNvPr id="8199" name="Rectangle 78"/>
              <p:cNvSpPr>
                <a:spLocks noChangeArrowheads="1"/>
              </p:cNvSpPr>
              <p:nvPr/>
            </p:nvSpPr>
            <p:spPr bwMode="auto">
              <a:xfrm>
                <a:off x="3162300" y="5151438"/>
                <a:ext cx="774700" cy="68262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914400" eaLnBrk="1" hangingPunct="1"/>
                <a:r>
                  <a:rPr lang="nl-NL" sz="1600" b="1">
                    <a:latin typeface="Arial" panose="020B0604020202020204" pitchFamily="34" charset="0"/>
                  </a:rPr>
                  <a:t>T1</a:t>
                </a:r>
              </a:p>
            </p:txBody>
          </p:sp>
          <p:cxnSp>
            <p:nvCxnSpPr>
              <p:cNvPr id="8200" name="AutoShape 80"/>
              <p:cNvCxnSpPr>
                <a:cxnSpLocks noChangeShapeType="1"/>
                <a:stCxn id="8198" idx="4"/>
                <a:endCxn id="8199" idx="0"/>
              </p:cNvCxnSpPr>
              <p:nvPr/>
            </p:nvCxnSpPr>
            <p:spPr bwMode="auto">
              <a:xfrm rot="16200000" flipH="1">
                <a:off x="2392363" y="3995738"/>
                <a:ext cx="1560513" cy="7524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201" name="Text Box 83"/>
              <p:cNvSpPr txBox="1">
                <a:spLocks noChangeArrowheads="1"/>
              </p:cNvSpPr>
              <p:nvPr/>
            </p:nvSpPr>
            <p:spPr bwMode="auto">
              <a:xfrm>
                <a:off x="3790005" y="4110435"/>
                <a:ext cx="37382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smtClean="0">
                    <a:latin typeface="Arial" panose="020B0604020202020204" pitchFamily="34" charset="0"/>
                  </a:rPr>
                  <a:t>a</a:t>
                </a:r>
                <a:r>
                  <a:rPr lang="nl-NL" sz="1600" baseline="-25000" smtClean="0">
                    <a:latin typeface="Arial" panose="020B0604020202020204" pitchFamily="34" charset="0"/>
                  </a:rPr>
                  <a:t>u</a:t>
                </a:r>
                <a:endPara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02" name="Oval 94"/>
              <p:cNvSpPr>
                <a:spLocks noChangeArrowheads="1"/>
              </p:cNvSpPr>
              <p:nvPr/>
            </p:nvSpPr>
            <p:spPr bwMode="auto">
              <a:xfrm>
                <a:off x="787400" y="3162300"/>
                <a:ext cx="641350" cy="6397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914400" eaLnBrk="1" hangingPunct="1"/>
                <a:r>
                  <a:rPr lang="nl-NL" sz="1600" b="1">
                    <a:latin typeface="Arial" panose="020B0604020202020204" pitchFamily="34" charset="0"/>
                  </a:rPr>
                  <a:t>C</a:t>
                </a:r>
                <a:r>
                  <a:rPr lang="nl-NL" sz="1600" b="1" baseline="-25000"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8203" name="Rectangle 95"/>
              <p:cNvSpPr>
                <a:spLocks noChangeArrowheads="1"/>
              </p:cNvSpPr>
              <p:nvPr/>
            </p:nvSpPr>
            <p:spPr bwMode="auto">
              <a:xfrm>
                <a:off x="781050" y="5151438"/>
                <a:ext cx="774700" cy="68262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914400" eaLnBrk="1" hangingPunct="1"/>
                <a:r>
                  <a:rPr lang="nl-NL" sz="16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M1</a:t>
                </a:r>
              </a:p>
            </p:txBody>
          </p:sp>
          <p:cxnSp>
            <p:nvCxnSpPr>
              <p:cNvPr id="8204" name="AutoShape 80"/>
              <p:cNvCxnSpPr>
                <a:cxnSpLocks noChangeShapeType="1"/>
                <a:stCxn id="8202" idx="4"/>
                <a:endCxn id="8203" idx="0"/>
              </p:cNvCxnSpPr>
              <p:nvPr/>
            </p:nvCxnSpPr>
            <p:spPr bwMode="auto">
              <a:xfrm rot="16200000" flipH="1">
                <a:off x="463550" y="4446588"/>
                <a:ext cx="1349375" cy="603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205" name="Text Box 83"/>
              <p:cNvSpPr txBox="1">
                <a:spLocks noChangeArrowheads="1"/>
              </p:cNvSpPr>
              <p:nvPr/>
            </p:nvSpPr>
            <p:spPr bwMode="auto">
              <a:xfrm>
                <a:off x="1247775" y="4706938"/>
                <a:ext cx="41229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dirty="0">
                    <a:latin typeface="Arial" panose="020B0604020202020204" pitchFamily="34" charset="0"/>
                  </a:rPr>
                  <a:t>a</a:t>
                </a:r>
                <a:r>
                  <a:rPr lang="nl-NL" sz="1600" baseline="-25000" dirty="0">
                    <a:latin typeface="Arial" panose="020B0604020202020204" pitchFamily="34" charset="0"/>
                  </a:rPr>
                  <a:t>m</a:t>
                </a:r>
                <a:endParaRPr lang="nl-NL" sz="1600" dirty="0">
                  <a:solidFill>
                    <a:srgbClr val="F9353A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8206" name="Straight Arrow Connector 73"/>
              <p:cNvCxnSpPr>
                <a:cxnSpLocks noChangeShapeType="1"/>
                <a:stCxn id="8202" idx="4"/>
                <a:endCxn id="8199" idx="0"/>
              </p:cNvCxnSpPr>
              <p:nvPr/>
            </p:nvCxnSpPr>
            <p:spPr bwMode="auto">
              <a:xfrm>
                <a:off x="1108075" y="3802063"/>
                <a:ext cx="2441575" cy="1349375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207" name="Text Box 83"/>
              <p:cNvSpPr txBox="1">
                <a:spLocks noChangeArrowheads="1"/>
              </p:cNvSpPr>
              <p:nvPr/>
            </p:nvSpPr>
            <p:spPr bwMode="auto">
              <a:xfrm rot="2541597">
                <a:off x="2228224" y="4077286"/>
                <a:ext cx="42511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dirty="0">
                    <a:latin typeface="Arial" panose="020B0604020202020204" pitchFamily="34" charset="0"/>
                  </a:rPr>
                  <a:t>a</a:t>
                </a:r>
                <a:r>
                  <a:rPr lang="nl-NL" sz="1600" baseline="-25000" dirty="0">
                    <a:latin typeface="Arial" panose="020B0604020202020204" pitchFamily="34" charset="0"/>
                  </a:rPr>
                  <a:t>c</a:t>
                </a:r>
                <a:r>
                  <a:rPr lang="nl-NL" sz="1600" dirty="0">
                    <a:latin typeface="Arial" panose="020B0604020202020204" pitchFamily="34" charset="0"/>
                  </a:rPr>
                  <a:t> </a:t>
                </a:r>
                <a:endPara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09" name="Oval 94"/>
              <p:cNvSpPr>
                <a:spLocks noChangeArrowheads="1"/>
              </p:cNvSpPr>
              <p:nvPr/>
            </p:nvSpPr>
            <p:spPr bwMode="auto">
              <a:xfrm>
                <a:off x="1547813" y="2957513"/>
                <a:ext cx="639763" cy="6397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914400" eaLnBrk="1" hangingPunct="1"/>
                <a:r>
                  <a:rPr lang="nl-NL" sz="1600" b="1">
                    <a:latin typeface="Arial" panose="020B0604020202020204" pitchFamily="34" charset="0"/>
                  </a:rPr>
                  <a:t>A</a:t>
                </a:r>
                <a:r>
                  <a:rPr lang="nl-NL" sz="1600" b="1" baseline="-25000">
                    <a:latin typeface="Arial" panose="020B0604020202020204" pitchFamily="34" charset="0"/>
                  </a:rPr>
                  <a:t>c</a:t>
                </a:r>
              </a:p>
            </p:txBody>
          </p:sp>
          <p:cxnSp>
            <p:nvCxnSpPr>
              <p:cNvPr id="8210" name="Straight Arrow Connector 101"/>
              <p:cNvCxnSpPr>
                <a:cxnSpLocks noChangeShapeType="1"/>
              </p:cNvCxnSpPr>
              <p:nvPr/>
            </p:nvCxnSpPr>
            <p:spPr bwMode="auto">
              <a:xfrm>
                <a:off x="1868806" y="3587353"/>
                <a:ext cx="1681163" cy="1554163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11" name="Straight Arrow Connector 103"/>
              <p:cNvCxnSpPr>
                <a:cxnSpLocks noChangeShapeType="1"/>
                <a:stCxn id="8208" idx="4"/>
                <a:endCxn id="8199" idx="0"/>
              </p:cNvCxnSpPr>
              <p:nvPr/>
            </p:nvCxnSpPr>
            <p:spPr bwMode="auto">
              <a:xfrm>
                <a:off x="336550" y="4100513"/>
                <a:ext cx="3213100" cy="1050925"/>
              </a:xfrm>
              <a:prstGeom prst="straightConnector1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6" name="Straight Arrow Connector 105"/>
              <p:cNvCxnSpPr>
                <a:stCxn id="8208" idx="4"/>
                <a:endCxn id="8203" idx="0"/>
              </p:cNvCxnSpPr>
              <p:nvPr/>
            </p:nvCxnSpPr>
            <p:spPr bwMode="auto">
              <a:xfrm rot="16200000" flipH="1">
                <a:off x="227012" y="4210050"/>
                <a:ext cx="1050925" cy="83185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Arrow Connector 107"/>
              <p:cNvCxnSpPr>
                <a:stCxn id="8209" idx="4"/>
                <a:endCxn id="8203" idx="0"/>
              </p:cNvCxnSpPr>
              <p:nvPr/>
            </p:nvCxnSpPr>
            <p:spPr bwMode="auto">
              <a:xfrm rot="5400000">
                <a:off x="741362" y="4024313"/>
                <a:ext cx="1554163" cy="70008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14" name="Oval 77"/>
              <p:cNvSpPr>
                <a:spLocks noChangeArrowheads="1"/>
              </p:cNvSpPr>
              <p:nvPr/>
            </p:nvSpPr>
            <p:spPr bwMode="auto">
              <a:xfrm>
                <a:off x="3238500" y="3167063"/>
                <a:ext cx="639763" cy="6397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914400" eaLnBrk="1" hangingPunct="1"/>
                <a:r>
                  <a:rPr lang="nl-NL" sz="1600" b="1">
                    <a:latin typeface="Arial" panose="020B0604020202020204" pitchFamily="34" charset="0"/>
                  </a:rPr>
                  <a:t>C</a:t>
                </a:r>
                <a:r>
                  <a:rPr lang="nl-NL" sz="1600" b="1" baseline="-25000">
                    <a:latin typeface="Arial" panose="020B0604020202020204" pitchFamily="34" charset="0"/>
                  </a:rPr>
                  <a:t>u</a:t>
                </a:r>
              </a:p>
            </p:txBody>
          </p:sp>
          <p:sp>
            <p:nvSpPr>
              <p:cNvPr id="8215" name="Oval 77"/>
              <p:cNvSpPr>
                <a:spLocks noChangeArrowheads="1"/>
              </p:cNvSpPr>
              <p:nvPr/>
            </p:nvSpPr>
            <p:spPr bwMode="auto">
              <a:xfrm>
                <a:off x="4000500" y="3459163"/>
                <a:ext cx="639763" cy="64135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914400" eaLnBrk="1" hangingPunct="1"/>
                <a:r>
                  <a:rPr lang="nl-NL" sz="1600" b="1">
                    <a:latin typeface="Arial" panose="020B0604020202020204" pitchFamily="34" charset="0"/>
                  </a:rPr>
                  <a:t>A</a:t>
                </a:r>
                <a:r>
                  <a:rPr lang="nl-NL" sz="1600" b="1" baseline="-25000">
                    <a:latin typeface="Arial" panose="020B0604020202020204" pitchFamily="34" charset="0"/>
                  </a:rPr>
                  <a:t>u</a:t>
                </a:r>
              </a:p>
            </p:txBody>
          </p:sp>
          <p:cxnSp>
            <p:nvCxnSpPr>
              <p:cNvPr id="112" name="Straight Arrow Connector 111"/>
              <p:cNvCxnSpPr>
                <a:stCxn id="8214" idx="4"/>
                <a:endCxn id="8199" idx="0"/>
              </p:cNvCxnSpPr>
              <p:nvPr/>
            </p:nvCxnSpPr>
            <p:spPr bwMode="auto">
              <a:xfrm rot="5400000">
                <a:off x="2900363" y="4454525"/>
                <a:ext cx="1344613" cy="952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Arrow Connector 113"/>
              <p:cNvCxnSpPr>
                <a:stCxn id="8215" idx="4"/>
                <a:endCxn id="8199" idx="0"/>
              </p:cNvCxnSpPr>
              <p:nvPr/>
            </p:nvCxnSpPr>
            <p:spPr bwMode="auto">
              <a:xfrm rot="5400000">
                <a:off x="3408363" y="4241800"/>
                <a:ext cx="1050925" cy="769938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18" name="Text Box 83"/>
              <p:cNvSpPr txBox="1">
                <a:spLocks noChangeArrowheads="1"/>
              </p:cNvSpPr>
              <p:nvPr/>
            </p:nvSpPr>
            <p:spPr bwMode="auto">
              <a:xfrm rot="1837485">
                <a:off x="1994400" y="4323349"/>
                <a:ext cx="35618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dirty="0" smtClean="0">
                    <a:latin typeface="Arial" panose="020B0604020202020204" pitchFamily="34" charset="0"/>
                  </a:rPr>
                  <a:t>c</a:t>
                </a:r>
                <a:r>
                  <a:rPr lang="nl-NL" sz="1600" baseline="-25000" dirty="0" smtClean="0">
                    <a:latin typeface="Arial" panose="020B0604020202020204" pitchFamily="34" charset="0"/>
                  </a:rPr>
                  <a:t>c</a:t>
                </a:r>
                <a:endPara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19" name="Text Box 83"/>
              <p:cNvSpPr txBox="1">
                <a:spLocks noChangeArrowheads="1"/>
              </p:cNvSpPr>
              <p:nvPr/>
            </p:nvSpPr>
            <p:spPr bwMode="auto">
              <a:xfrm rot="1026321">
                <a:off x="1955174" y="4618624"/>
                <a:ext cx="425116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dirty="0">
                    <a:latin typeface="Arial" panose="020B0604020202020204" pitchFamily="34" charset="0"/>
                  </a:rPr>
                  <a:t>e</a:t>
                </a:r>
                <a:r>
                  <a:rPr lang="nl-NL" sz="1600" baseline="-25000" dirty="0">
                    <a:latin typeface="Arial" panose="020B0604020202020204" pitchFamily="34" charset="0"/>
                  </a:rPr>
                  <a:t>c</a:t>
                </a:r>
                <a:r>
                  <a:rPr lang="nl-NL" sz="1600" dirty="0">
                    <a:latin typeface="Arial" panose="020B0604020202020204" pitchFamily="34" charset="0"/>
                  </a:rPr>
                  <a:t> </a:t>
                </a:r>
                <a:endPara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20" name="Text Box 83"/>
              <p:cNvSpPr txBox="1">
                <a:spLocks noChangeArrowheads="1"/>
              </p:cNvSpPr>
              <p:nvPr/>
            </p:nvSpPr>
            <p:spPr bwMode="auto">
              <a:xfrm>
                <a:off x="876300" y="4525963"/>
                <a:ext cx="40107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dirty="0">
                    <a:latin typeface="Arial" panose="020B0604020202020204" pitchFamily="34" charset="0"/>
                  </a:rPr>
                  <a:t>c</a:t>
                </a:r>
                <a:r>
                  <a:rPr lang="nl-NL" sz="1600" baseline="-25000" dirty="0">
                    <a:latin typeface="Arial" panose="020B0604020202020204" pitchFamily="34" charset="0"/>
                  </a:rPr>
                  <a:t>m</a:t>
                </a:r>
                <a:endParaRPr lang="nl-NL" sz="1600" dirty="0">
                  <a:solidFill>
                    <a:srgbClr val="F9353A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21" name="Text Box 83"/>
              <p:cNvSpPr txBox="1">
                <a:spLocks noChangeArrowheads="1"/>
              </p:cNvSpPr>
              <p:nvPr/>
            </p:nvSpPr>
            <p:spPr bwMode="auto">
              <a:xfrm>
                <a:off x="655638" y="4706938"/>
                <a:ext cx="41229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dirty="0">
                    <a:latin typeface="Arial" panose="020B0604020202020204" pitchFamily="34" charset="0"/>
                  </a:rPr>
                  <a:t>e</a:t>
                </a:r>
                <a:r>
                  <a:rPr lang="nl-NL" sz="1600" baseline="-25000" dirty="0">
                    <a:latin typeface="Arial" panose="020B0604020202020204" pitchFamily="34" charset="0"/>
                  </a:rPr>
                  <a:t>m</a:t>
                </a:r>
                <a:endParaRPr lang="nl-NL" sz="1600" dirty="0">
                  <a:solidFill>
                    <a:srgbClr val="F9353A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22" name="Text Box 83"/>
              <p:cNvSpPr txBox="1">
                <a:spLocks noChangeArrowheads="1"/>
              </p:cNvSpPr>
              <p:nvPr/>
            </p:nvSpPr>
            <p:spPr bwMode="auto">
              <a:xfrm>
                <a:off x="3227387" y="4051301"/>
                <a:ext cx="3626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smtClean="0">
                    <a:latin typeface="Arial" panose="020B0604020202020204" pitchFamily="34" charset="0"/>
                  </a:rPr>
                  <a:t>c</a:t>
                </a:r>
                <a:r>
                  <a:rPr lang="nl-NL" sz="1600" baseline="-25000" smtClean="0">
                    <a:latin typeface="Arial" panose="020B0604020202020204" pitchFamily="34" charset="0"/>
                  </a:rPr>
                  <a:t>u</a:t>
                </a:r>
                <a:endPara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23" name="Text Box 83"/>
              <p:cNvSpPr txBox="1">
                <a:spLocks noChangeArrowheads="1"/>
              </p:cNvSpPr>
              <p:nvPr/>
            </p:nvSpPr>
            <p:spPr bwMode="auto">
              <a:xfrm>
                <a:off x="2577722" y="3636359"/>
                <a:ext cx="37382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smtClean="0">
                    <a:latin typeface="Arial" panose="020B0604020202020204" pitchFamily="34" charset="0"/>
                  </a:rPr>
                  <a:t>e</a:t>
                </a:r>
                <a:r>
                  <a:rPr lang="nl-NL" sz="1600" baseline="-25000" smtClean="0">
                    <a:latin typeface="Arial" panose="020B0604020202020204" pitchFamily="34" charset="0"/>
                  </a:rPr>
                  <a:t>u</a:t>
                </a:r>
                <a:endPara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24" name="Rectangle 78"/>
              <p:cNvSpPr>
                <a:spLocks noChangeArrowheads="1"/>
              </p:cNvSpPr>
              <p:nvPr/>
            </p:nvSpPr>
            <p:spPr bwMode="auto">
              <a:xfrm>
                <a:off x="5470525" y="5146675"/>
                <a:ext cx="774700" cy="68262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914400" eaLnBrk="1" hangingPunct="1"/>
                <a:r>
                  <a:rPr lang="nl-NL" sz="1600" b="1">
                    <a:latin typeface="Arial" panose="020B0604020202020204" pitchFamily="34" charset="0"/>
                  </a:rPr>
                  <a:t>T2</a:t>
                </a:r>
              </a:p>
            </p:txBody>
          </p:sp>
          <p:sp>
            <p:nvSpPr>
              <p:cNvPr id="8225" name="Oval 77"/>
              <p:cNvSpPr>
                <a:spLocks noChangeArrowheads="1"/>
              </p:cNvSpPr>
              <p:nvPr/>
            </p:nvSpPr>
            <p:spPr bwMode="auto">
              <a:xfrm>
                <a:off x="4908550" y="3462338"/>
                <a:ext cx="639763" cy="6397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914400" eaLnBrk="1" hangingPunct="1"/>
                <a:r>
                  <a:rPr lang="nl-NL" sz="1600" b="1" dirty="0">
                    <a:latin typeface="Arial" panose="020B0604020202020204" pitchFamily="34" charset="0"/>
                  </a:rPr>
                  <a:t>A</a:t>
                </a:r>
                <a:r>
                  <a:rPr lang="nl-NL" sz="1600" b="1" baseline="-25000" dirty="0">
                    <a:latin typeface="Arial" panose="020B0604020202020204" pitchFamily="34" charset="0"/>
                  </a:rPr>
                  <a:t>u</a:t>
                </a:r>
              </a:p>
            </p:txBody>
          </p:sp>
          <p:sp>
            <p:nvSpPr>
              <p:cNvPr id="8226" name="Oval 77"/>
              <p:cNvSpPr>
                <a:spLocks noChangeArrowheads="1"/>
              </p:cNvSpPr>
              <p:nvPr/>
            </p:nvSpPr>
            <p:spPr bwMode="auto">
              <a:xfrm>
                <a:off x="5548313" y="3173413"/>
                <a:ext cx="639763" cy="6397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914400" eaLnBrk="1" hangingPunct="1"/>
                <a:r>
                  <a:rPr lang="nl-NL" sz="1600" b="1">
                    <a:latin typeface="Arial" panose="020B0604020202020204" pitchFamily="34" charset="0"/>
                  </a:rPr>
                  <a:t>C</a:t>
                </a:r>
                <a:r>
                  <a:rPr lang="nl-NL" sz="1600" b="1" baseline="-25000">
                    <a:latin typeface="Arial" panose="020B0604020202020204" pitchFamily="34" charset="0"/>
                  </a:rPr>
                  <a:t>u</a:t>
                </a:r>
              </a:p>
            </p:txBody>
          </p:sp>
          <p:sp>
            <p:nvSpPr>
              <p:cNvPr id="8227" name="Oval 77"/>
              <p:cNvSpPr>
                <a:spLocks noChangeArrowheads="1"/>
              </p:cNvSpPr>
              <p:nvPr/>
            </p:nvSpPr>
            <p:spPr bwMode="auto">
              <a:xfrm>
                <a:off x="6203950" y="2941638"/>
                <a:ext cx="639763" cy="64135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914400" eaLnBrk="1" hangingPunct="1"/>
                <a:r>
                  <a:rPr lang="nl-NL" sz="1600" b="1">
                    <a:latin typeface="Arial" panose="020B0604020202020204" pitchFamily="34" charset="0"/>
                  </a:rPr>
                  <a:t>E</a:t>
                </a:r>
                <a:r>
                  <a:rPr lang="nl-NL" sz="1600" b="1" baseline="-25000">
                    <a:latin typeface="Arial" panose="020B0604020202020204" pitchFamily="34" charset="0"/>
                  </a:rPr>
                  <a:t>u</a:t>
                </a:r>
              </a:p>
            </p:txBody>
          </p:sp>
          <p:cxnSp>
            <p:nvCxnSpPr>
              <p:cNvPr id="8228" name="AutoShape 149"/>
              <p:cNvCxnSpPr>
                <a:cxnSpLocks noChangeShapeType="1"/>
                <a:stCxn id="8225" idx="4"/>
                <a:endCxn id="8224" idx="0"/>
              </p:cNvCxnSpPr>
              <p:nvPr/>
            </p:nvCxnSpPr>
            <p:spPr bwMode="auto">
              <a:xfrm>
                <a:off x="5229225" y="4102100"/>
                <a:ext cx="628650" cy="10445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29" name="AutoShape 150"/>
              <p:cNvCxnSpPr>
                <a:cxnSpLocks noChangeShapeType="1"/>
                <a:stCxn id="8226" idx="4"/>
                <a:endCxn id="8224" idx="0"/>
              </p:cNvCxnSpPr>
              <p:nvPr/>
            </p:nvCxnSpPr>
            <p:spPr bwMode="auto">
              <a:xfrm flipH="1">
                <a:off x="5857875" y="3813175"/>
                <a:ext cx="11113" cy="133350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30" name="AutoShape 151"/>
              <p:cNvCxnSpPr>
                <a:cxnSpLocks noChangeShapeType="1"/>
                <a:stCxn id="8227" idx="4"/>
                <a:endCxn id="8224" idx="0"/>
              </p:cNvCxnSpPr>
              <p:nvPr/>
            </p:nvCxnSpPr>
            <p:spPr bwMode="auto">
              <a:xfrm flipH="1">
                <a:off x="5857875" y="3582988"/>
                <a:ext cx="666750" cy="1563688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231" name="Text Box 83"/>
              <p:cNvSpPr txBox="1">
                <a:spLocks noChangeArrowheads="1"/>
              </p:cNvSpPr>
              <p:nvPr/>
            </p:nvSpPr>
            <p:spPr bwMode="auto">
              <a:xfrm>
                <a:off x="6020975" y="3776044"/>
                <a:ext cx="37382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smtClean="0">
                    <a:latin typeface="Arial" panose="020B0604020202020204" pitchFamily="34" charset="0"/>
                  </a:rPr>
                  <a:t>e</a:t>
                </a:r>
                <a:r>
                  <a:rPr lang="nl-NL" sz="1600" baseline="-25000" smtClean="0">
                    <a:latin typeface="Arial" panose="020B0604020202020204" pitchFamily="34" charset="0"/>
                  </a:rPr>
                  <a:t>u</a:t>
                </a:r>
                <a:endPara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32" name="Text Box 83"/>
              <p:cNvSpPr txBox="1">
                <a:spLocks noChangeArrowheads="1"/>
              </p:cNvSpPr>
              <p:nvPr/>
            </p:nvSpPr>
            <p:spPr bwMode="auto">
              <a:xfrm>
                <a:off x="5561151" y="4043004"/>
                <a:ext cx="36260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smtClean="0">
                    <a:latin typeface="Arial" panose="020B0604020202020204" pitchFamily="34" charset="0"/>
                  </a:rPr>
                  <a:t>c</a:t>
                </a:r>
                <a:r>
                  <a:rPr lang="nl-NL" sz="1600" baseline="-25000" smtClean="0">
                    <a:latin typeface="Arial" panose="020B0604020202020204" pitchFamily="34" charset="0"/>
                  </a:rPr>
                  <a:t>u</a:t>
                </a:r>
                <a:endPara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33" name="Text Box 83"/>
              <p:cNvSpPr txBox="1">
                <a:spLocks noChangeArrowheads="1"/>
              </p:cNvSpPr>
              <p:nvPr/>
            </p:nvSpPr>
            <p:spPr bwMode="auto">
              <a:xfrm>
                <a:off x="5105400" y="4358115"/>
                <a:ext cx="37382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smtClean="0">
                    <a:latin typeface="Arial" panose="020B0604020202020204" pitchFamily="34" charset="0"/>
                  </a:rPr>
                  <a:t>a</a:t>
                </a:r>
                <a:r>
                  <a:rPr lang="nl-NL" sz="1600" baseline="-25000" smtClean="0">
                    <a:latin typeface="Arial" panose="020B0604020202020204" pitchFamily="34" charset="0"/>
                  </a:rPr>
                  <a:t>u</a:t>
                </a:r>
                <a:endPara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34" name="Rectangle 95"/>
              <p:cNvSpPr>
                <a:spLocks noChangeArrowheads="1"/>
              </p:cNvSpPr>
              <p:nvPr/>
            </p:nvSpPr>
            <p:spPr bwMode="auto">
              <a:xfrm>
                <a:off x="7726204" y="5116814"/>
                <a:ext cx="774700" cy="68262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914400" eaLnBrk="1" hangingPunct="1"/>
                <a:r>
                  <a:rPr lang="nl-NL" sz="1600" b="1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M2</a:t>
                </a:r>
              </a:p>
            </p:txBody>
          </p:sp>
          <p:sp>
            <p:nvSpPr>
              <p:cNvPr id="8235" name="Oval 94"/>
              <p:cNvSpPr>
                <a:spLocks noChangeArrowheads="1"/>
              </p:cNvSpPr>
              <p:nvPr/>
            </p:nvSpPr>
            <p:spPr bwMode="auto">
              <a:xfrm>
                <a:off x="7627938" y="3157538"/>
                <a:ext cx="641350" cy="6397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914400" eaLnBrk="1" hangingPunct="1"/>
                <a:r>
                  <a:rPr lang="nl-NL" sz="1600" b="1">
                    <a:latin typeface="Arial" panose="020B0604020202020204" pitchFamily="34" charset="0"/>
                  </a:rPr>
                  <a:t>C</a:t>
                </a:r>
                <a:r>
                  <a:rPr lang="nl-NL" sz="1600" b="1" baseline="-25000"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8236" name="Oval 94"/>
              <p:cNvSpPr>
                <a:spLocks noChangeArrowheads="1"/>
              </p:cNvSpPr>
              <p:nvPr/>
            </p:nvSpPr>
            <p:spPr bwMode="auto">
              <a:xfrm>
                <a:off x="8308975" y="3454400"/>
                <a:ext cx="639763" cy="64135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914400" eaLnBrk="1" hangingPunct="1"/>
                <a:r>
                  <a:rPr lang="nl-NL" sz="1600" b="1">
                    <a:latin typeface="Arial" panose="020B0604020202020204" pitchFamily="34" charset="0"/>
                  </a:rPr>
                  <a:t>E</a:t>
                </a:r>
                <a:r>
                  <a:rPr lang="nl-NL" sz="1600" b="1" baseline="-25000">
                    <a:latin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8237" name="Oval 94"/>
              <p:cNvSpPr>
                <a:spLocks noChangeArrowheads="1"/>
              </p:cNvSpPr>
              <p:nvPr/>
            </p:nvSpPr>
            <p:spPr bwMode="auto">
              <a:xfrm>
                <a:off x="6924675" y="2952750"/>
                <a:ext cx="639763" cy="639763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 defTabSz="914400" eaLnBrk="1" hangingPunct="1"/>
                <a:r>
                  <a:rPr lang="nl-NL" sz="1600" b="1">
                    <a:latin typeface="Arial" panose="020B0604020202020204" pitchFamily="34" charset="0"/>
                  </a:rPr>
                  <a:t>A</a:t>
                </a:r>
                <a:r>
                  <a:rPr lang="nl-NL" sz="1600" b="1" baseline="-25000">
                    <a:latin typeface="Arial" panose="020B0604020202020204" pitchFamily="34" charset="0"/>
                  </a:rPr>
                  <a:t>c</a:t>
                </a:r>
              </a:p>
            </p:txBody>
          </p:sp>
          <p:cxnSp>
            <p:nvCxnSpPr>
              <p:cNvPr id="8238" name="AutoShape 172"/>
              <p:cNvCxnSpPr>
                <a:cxnSpLocks noChangeShapeType="1"/>
                <a:stCxn id="8237" idx="4"/>
                <a:endCxn id="8234" idx="0"/>
              </p:cNvCxnSpPr>
              <p:nvPr/>
            </p:nvCxnSpPr>
            <p:spPr bwMode="auto">
              <a:xfrm>
                <a:off x="7244557" y="3592513"/>
                <a:ext cx="868997" cy="1524301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39" name="AutoShape 173"/>
              <p:cNvCxnSpPr>
                <a:cxnSpLocks noChangeShapeType="1"/>
                <a:stCxn id="8235" idx="4"/>
                <a:endCxn id="8234" idx="0"/>
              </p:cNvCxnSpPr>
              <p:nvPr/>
            </p:nvCxnSpPr>
            <p:spPr bwMode="auto">
              <a:xfrm>
                <a:off x="7948613" y="3797301"/>
                <a:ext cx="164941" cy="131951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40" name="AutoShape 174"/>
              <p:cNvCxnSpPr>
                <a:cxnSpLocks noChangeShapeType="1"/>
                <a:stCxn id="8236" idx="4"/>
                <a:endCxn id="8234" idx="0"/>
              </p:cNvCxnSpPr>
              <p:nvPr/>
            </p:nvCxnSpPr>
            <p:spPr bwMode="auto">
              <a:xfrm flipH="1">
                <a:off x="8113554" y="4095750"/>
                <a:ext cx="515303" cy="1021064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41" name="AutoShape 175"/>
              <p:cNvCxnSpPr>
                <a:cxnSpLocks noChangeShapeType="1"/>
                <a:stCxn id="8237" idx="4"/>
                <a:endCxn id="8224" idx="0"/>
              </p:cNvCxnSpPr>
              <p:nvPr/>
            </p:nvCxnSpPr>
            <p:spPr bwMode="auto">
              <a:xfrm flipH="1">
                <a:off x="5857875" y="3592513"/>
                <a:ext cx="1387475" cy="1554163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42" name="AutoShape 176"/>
              <p:cNvCxnSpPr>
                <a:cxnSpLocks noChangeShapeType="1"/>
                <a:stCxn id="8235" idx="4"/>
                <a:endCxn id="8224" idx="0"/>
              </p:cNvCxnSpPr>
              <p:nvPr/>
            </p:nvCxnSpPr>
            <p:spPr bwMode="auto">
              <a:xfrm flipH="1">
                <a:off x="5857875" y="3797300"/>
                <a:ext cx="2090738" cy="134937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43" name="AutoShape 177"/>
              <p:cNvCxnSpPr>
                <a:cxnSpLocks noChangeShapeType="1"/>
                <a:stCxn id="8236" idx="4"/>
                <a:endCxn id="8224" idx="0"/>
              </p:cNvCxnSpPr>
              <p:nvPr/>
            </p:nvCxnSpPr>
            <p:spPr bwMode="auto">
              <a:xfrm flipH="1">
                <a:off x="5857875" y="4095750"/>
                <a:ext cx="2771775" cy="1050925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244" name="Text Box 83"/>
              <p:cNvSpPr txBox="1">
                <a:spLocks noChangeArrowheads="1"/>
              </p:cNvSpPr>
              <p:nvPr/>
            </p:nvSpPr>
            <p:spPr bwMode="auto">
              <a:xfrm>
                <a:off x="7648575" y="4719638"/>
                <a:ext cx="412750" cy="338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dirty="0">
                    <a:latin typeface="Arial" panose="020B0604020202020204" pitchFamily="34" charset="0"/>
                  </a:rPr>
                  <a:t>a</a:t>
                </a:r>
                <a:r>
                  <a:rPr lang="nl-NL" sz="1600" baseline="-25000" dirty="0">
                    <a:latin typeface="Arial" panose="020B0604020202020204" pitchFamily="34" charset="0"/>
                  </a:rPr>
                  <a:t>m</a:t>
                </a:r>
                <a:endParaRPr lang="nl-NL" sz="1600" dirty="0">
                  <a:solidFill>
                    <a:srgbClr val="F9353A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45" name="Text Box 83"/>
              <p:cNvSpPr txBox="1">
                <a:spLocks noChangeArrowheads="1"/>
              </p:cNvSpPr>
              <p:nvPr/>
            </p:nvSpPr>
            <p:spPr bwMode="auto">
              <a:xfrm>
                <a:off x="8131175" y="4757738"/>
                <a:ext cx="41229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dirty="0">
                    <a:latin typeface="Arial" panose="020B0604020202020204" pitchFamily="34" charset="0"/>
                  </a:rPr>
                  <a:t>e</a:t>
                </a:r>
                <a:r>
                  <a:rPr lang="nl-NL" sz="1600" baseline="-25000" dirty="0">
                    <a:latin typeface="Arial" panose="020B0604020202020204" pitchFamily="34" charset="0"/>
                  </a:rPr>
                  <a:t>m</a:t>
                </a:r>
                <a:endParaRPr lang="nl-NL" sz="1600" dirty="0">
                  <a:solidFill>
                    <a:srgbClr val="F9353A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46" name="Text Box 83"/>
              <p:cNvSpPr txBox="1">
                <a:spLocks noChangeArrowheads="1"/>
              </p:cNvSpPr>
              <p:nvPr/>
            </p:nvSpPr>
            <p:spPr bwMode="auto">
              <a:xfrm>
                <a:off x="7961313" y="4343400"/>
                <a:ext cx="40107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dirty="0">
                    <a:latin typeface="Arial" panose="020B0604020202020204" pitchFamily="34" charset="0"/>
                  </a:rPr>
                  <a:t>c</a:t>
                </a:r>
                <a:r>
                  <a:rPr lang="nl-NL" sz="1600" baseline="-25000" dirty="0">
                    <a:latin typeface="Arial" panose="020B0604020202020204" pitchFamily="34" charset="0"/>
                  </a:rPr>
                  <a:t>m</a:t>
                </a:r>
                <a:endParaRPr lang="nl-NL" sz="1600" dirty="0">
                  <a:solidFill>
                    <a:srgbClr val="F9353A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47" name="Text Box 83"/>
              <p:cNvSpPr txBox="1">
                <a:spLocks noChangeArrowheads="1"/>
              </p:cNvSpPr>
              <p:nvPr/>
            </p:nvSpPr>
            <p:spPr bwMode="auto">
              <a:xfrm rot="20352740">
                <a:off x="6943378" y="4609892"/>
                <a:ext cx="36740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dirty="0" smtClean="0">
                    <a:latin typeface="Arial" panose="020B0604020202020204" pitchFamily="34" charset="0"/>
                  </a:rPr>
                  <a:t>e</a:t>
                </a:r>
                <a:r>
                  <a:rPr lang="nl-NL" sz="1600" baseline="-25000" dirty="0" smtClean="0">
                    <a:latin typeface="Arial" panose="020B0604020202020204" pitchFamily="34" charset="0"/>
                  </a:rPr>
                  <a:t>c</a:t>
                </a:r>
                <a:endPara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48" name="Text Box 83"/>
              <p:cNvSpPr txBox="1">
                <a:spLocks noChangeArrowheads="1"/>
              </p:cNvSpPr>
              <p:nvPr/>
            </p:nvSpPr>
            <p:spPr bwMode="auto">
              <a:xfrm rot="19705979">
                <a:off x="6940256" y="4255880"/>
                <a:ext cx="356188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dirty="0" smtClean="0">
                    <a:latin typeface="Arial" panose="020B0604020202020204" pitchFamily="34" charset="0"/>
                  </a:rPr>
                  <a:t>c</a:t>
                </a:r>
                <a:r>
                  <a:rPr lang="nl-NL" sz="1600" baseline="-25000" dirty="0" smtClean="0">
                    <a:latin typeface="Arial" panose="020B0604020202020204" pitchFamily="34" charset="0"/>
                  </a:rPr>
                  <a:t>c</a:t>
                </a:r>
                <a:endPara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8249" name="Text Box 83"/>
              <p:cNvSpPr txBox="1">
                <a:spLocks noChangeArrowheads="1"/>
              </p:cNvSpPr>
              <p:nvPr/>
            </p:nvSpPr>
            <p:spPr bwMode="auto">
              <a:xfrm rot="18727200">
                <a:off x="6621463" y="4057650"/>
                <a:ext cx="366713" cy="338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nl-NL" sz="1600" dirty="0" smtClean="0">
                    <a:latin typeface="Arial" panose="020B0604020202020204" pitchFamily="34" charset="0"/>
                  </a:rPr>
                  <a:t>a</a:t>
                </a:r>
                <a:r>
                  <a:rPr lang="nl-NL" sz="1600" baseline="-25000" dirty="0" smtClean="0">
                    <a:latin typeface="Arial" panose="020B0604020202020204" pitchFamily="34" charset="0"/>
                  </a:rPr>
                  <a:t>c</a:t>
                </a:r>
                <a:endPara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8250" name="AutoShape 184"/>
              <p:cNvCxnSpPr>
                <a:cxnSpLocks noChangeShapeType="1"/>
                <a:stCxn id="8215" idx="0"/>
                <a:endCxn id="8225" idx="0"/>
              </p:cNvCxnSpPr>
              <p:nvPr/>
            </p:nvCxnSpPr>
            <p:spPr bwMode="auto">
              <a:xfrm rot="5400000" flipV="1">
                <a:off x="4773613" y="3006725"/>
                <a:ext cx="3175" cy="908050"/>
              </a:xfrm>
              <a:prstGeom prst="curvedConnector3">
                <a:avLst>
                  <a:gd name="adj1" fmla="val -7200000"/>
                </a:avLst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51" name="AutoShape 185"/>
              <p:cNvCxnSpPr>
                <a:cxnSpLocks noChangeShapeType="1"/>
                <a:stCxn id="8214" idx="0"/>
                <a:endCxn id="8226" idx="0"/>
              </p:cNvCxnSpPr>
              <p:nvPr/>
            </p:nvCxnSpPr>
            <p:spPr bwMode="auto">
              <a:xfrm rot="5400000" flipV="1">
                <a:off x="4711700" y="2014538"/>
                <a:ext cx="6350" cy="2309813"/>
              </a:xfrm>
              <a:prstGeom prst="curvedConnector3">
                <a:avLst>
                  <a:gd name="adj1" fmla="val -6550000"/>
                </a:avLst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52" name="AutoShape 186"/>
              <p:cNvCxnSpPr>
                <a:cxnSpLocks noChangeShapeType="1"/>
                <a:stCxn id="8202" idx="0"/>
                <a:endCxn id="8235" idx="0"/>
              </p:cNvCxnSpPr>
              <p:nvPr/>
            </p:nvCxnSpPr>
            <p:spPr bwMode="auto">
              <a:xfrm rot="16200000">
                <a:off x="4525963" y="-260350"/>
                <a:ext cx="4763" cy="6840538"/>
              </a:xfrm>
              <a:prstGeom prst="curvedConnector3">
                <a:avLst>
                  <a:gd name="adj1" fmla="val 32700009"/>
                </a:avLst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253" name="AutoShape 188"/>
              <p:cNvCxnSpPr>
                <a:cxnSpLocks noChangeShapeType="1"/>
                <a:stCxn id="8209" idx="0"/>
                <a:endCxn id="8237" idx="0"/>
              </p:cNvCxnSpPr>
              <p:nvPr/>
            </p:nvCxnSpPr>
            <p:spPr bwMode="auto">
              <a:xfrm rot="16200000">
                <a:off x="4554538" y="266700"/>
                <a:ext cx="4763" cy="5376863"/>
              </a:xfrm>
              <a:prstGeom prst="curvedConnector3">
                <a:avLst>
                  <a:gd name="adj1" fmla="val 17566662"/>
                </a:avLst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254" name="Text Box 226"/>
              <p:cNvSpPr txBox="1">
                <a:spLocks noChangeArrowheads="1"/>
              </p:cNvSpPr>
              <p:nvPr/>
            </p:nvSpPr>
            <p:spPr bwMode="auto">
              <a:xfrm>
                <a:off x="4079875" y="2133600"/>
                <a:ext cx="1032590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US" sz="1200"/>
                  <a:t>MZ=1 / DZ=.5</a:t>
                </a:r>
                <a:endParaRPr lang="nl-NL" sz="1200"/>
              </a:p>
            </p:txBody>
          </p:sp>
          <p:sp>
            <p:nvSpPr>
              <p:cNvPr id="8255" name="Text Box 227"/>
              <p:cNvSpPr txBox="1">
                <a:spLocks noChangeArrowheads="1"/>
              </p:cNvSpPr>
              <p:nvPr/>
            </p:nvSpPr>
            <p:spPr bwMode="auto">
              <a:xfrm>
                <a:off x="4530725" y="3200400"/>
                <a:ext cx="57900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sz="1200"/>
                  <a:t>MZ=1 </a:t>
                </a:r>
              </a:p>
              <a:p>
                <a:pPr eaLnBrk="1" hangingPunct="1"/>
                <a:r>
                  <a:rPr lang="en-US" sz="1200"/>
                  <a:t>DZ=.5</a:t>
                </a:r>
                <a:endParaRPr lang="nl-NL" sz="1200"/>
              </a:p>
            </p:txBody>
          </p:sp>
          <p:sp>
            <p:nvSpPr>
              <p:cNvPr id="8256" name="Text Box 228"/>
              <p:cNvSpPr txBox="1">
                <a:spLocks noChangeArrowheads="1"/>
              </p:cNvSpPr>
              <p:nvPr/>
            </p:nvSpPr>
            <p:spPr bwMode="auto">
              <a:xfrm>
                <a:off x="4114800" y="1600200"/>
                <a:ext cx="92679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sz="1200"/>
                  <a:t>MZ = DZ = 1</a:t>
                </a:r>
                <a:endParaRPr lang="nl-NL" sz="1200"/>
              </a:p>
            </p:txBody>
          </p:sp>
          <p:sp>
            <p:nvSpPr>
              <p:cNvPr id="8257" name="Text Box 229"/>
              <p:cNvSpPr txBox="1">
                <a:spLocks noChangeArrowheads="1"/>
              </p:cNvSpPr>
              <p:nvPr/>
            </p:nvSpPr>
            <p:spPr bwMode="auto">
              <a:xfrm>
                <a:off x="4114800" y="2743200"/>
                <a:ext cx="92679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sz="1200"/>
                  <a:t>MZ = DZ = 1</a:t>
                </a:r>
                <a:endParaRPr lang="nl-NL" sz="1200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57654" y="32813"/>
            <a:ext cx="8317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smtClean="0"/>
              <a:t>Full bivariate model</a:t>
            </a:r>
            <a:endParaRPr lang="nl-NL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19653" y="5191583"/>
            <a:ext cx="7447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var(T) = {e</a:t>
            </a:r>
            <a:r>
              <a:rPr lang="nl-NL" baseline="-25000" smtClean="0"/>
              <a:t>c</a:t>
            </a:r>
            <a:r>
              <a:rPr lang="nl-NL" baseline="30000" smtClean="0"/>
              <a:t>2</a:t>
            </a:r>
            <a:r>
              <a:rPr lang="nl-NL" smtClean="0"/>
              <a:t>+c</a:t>
            </a:r>
            <a:r>
              <a:rPr lang="nl-NL" baseline="-25000" smtClean="0"/>
              <a:t>c</a:t>
            </a:r>
            <a:r>
              <a:rPr lang="nl-NL" baseline="30000" smtClean="0"/>
              <a:t>2</a:t>
            </a:r>
            <a:r>
              <a:rPr lang="nl-NL" smtClean="0"/>
              <a:t>+a</a:t>
            </a:r>
            <a:r>
              <a:rPr lang="nl-NL" baseline="-25000" smtClean="0"/>
              <a:t>c</a:t>
            </a:r>
            <a:r>
              <a:rPr lang="nl-NL" baseline="30000" smtClean="0"/>
              <a:t>2</a:t>
            </a:r>
            <a:r>
              <a:rPr lang="nl-NL" smtClean="0"/>
              <a:t>}</a:t>
            </a:r>
            <a:r>
              <a:rPr lang="nl-NL"/>
              <a:t> </a:t>
            </a:r>
            <a:r>
              <a:rPr lang="nl-NL" smtClean="0"/>
              <a:t>+ </a:t>
            </a:r>
            <a:r>
              <a:rPr lang="nl-NL"/>
              <a:t>{</a:t>
            </a:r>
            <a:r>
              <a:rPr lang="nl-NL" smtClean="0"/>
              <a:t>e</a:t>
            </a:r>
            <a:r>
              <a:rPr lang="nl-NL" baseline="-25000" smtClean="0"/>
              <a:t>u</a:t>
            </a:r>
            <a:r>
              <a:rPr lang="nl-NL" baseline="30000" smtClean="0"/>
              <a:t>2</a:t>
            </a:r>
            <a:r>
              <a:rPr lang="nl-NL" smtClean="0"/>
              <a:t>+c</a:t>
            </a:r>
            <a:r>
              <a:rPr lang="nl-NL" baseline="-25000" smtClean="0"/>
              <a:t>u</a:t>
            </a:r>
            <a:r>
              <a:rPr lang="nl-NL" baseline="30000" smtClean="0"/>
              <a:t>2</a:t>
            </a:r>
            <a:r>
              <a:rPr lang="nl-NL" smtClean="0"/>
              <a:t>+a</a:t>
            </a:r>
            <a:r>
              <a:rPr lang="nl-NL" baseline="-25000" smtClean="0"/>
              <a:t>u</a:t>
            </a:r>
            <a:r>
              <a:rPr lang="nl-NL" baseline="30000" smtClean="0"/>
              <a:t>2</a:t>
            </a:r>
            <a:r>
              <a:rPr lang="nl-NL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3180" y="5919373"/>
            <a:ext cx="2852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shared with M</a:t>
            </a:r>
            <a:endParaRPr lang="nl-NL"/>
          </a:p>
        </p:txBody>
      </p:sp>
      <p:sp>
        <p:nvSpPr>
          <p:cNvPr id="67" name="TextBox 66"/>
          <p:cNvSpPr txBox="1"/>
          <p:nvPr/>
        </p:nvSpPr>
        <p:spPr>
          <a:xfrm>
            <a:off x="5459460" y="5860198"/>
            <a:ext cx="23051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unique to T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9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8" name="Oval 94"/>
          <p:cNvSpPr>
            <a:spLocks noChangeArrowheads="1"/>
          </p:cNvSpPr>
          <p:nvPr/>
        </p:nvSpPr>
        <p:spPr bwMode="auto">
          <a:xfrm>
            <a:off x="15875" y="3459163"/>
            <a:ext cx="639763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E</a:t>
            </a:r>
            <a:r>
              <a:rPr lang="nl-NL" sz="1600" b="1" baseline="-25000">
                <a:latin typeface="Arial" panose="020B0604020202020204" pitchFamily="34" charset="0"/>
              </a:rPr>
              <a:t>c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61947" y="1295400"/>
            <a:ext cx="8385997" cy="4233863"/>
            <a:chOff x="562741" y="1600200"/>
            <a:chExt cx="8385997" cy="4233863"/>
          </a:xfrm>
        </p:grpSpPr>
        <p:sp>
          <p:nvSpPr>
            <p:cNvPr id="8198" name="Oval 77"/>
            <p:cNvSpPr>
              <a:spLocks noChangeArrowheads="1"/>
            </p:cNvSpPr>
            <p:nvPr/>
          </p:nvSpPr>
          <p:spPr bwMode="auto">
            <a:xfrm>
              <a:off x="2476500" y="2951163"/>
              <a:ext cx="639763" cy="639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199" name="Rectangle 78"/>
            <p:cNvSpPr>
              <a:spLocks noChangeArrowheads="1"/>
            </p:cNvSpPr>
            <p:nvPr/>
          </p:nvSpPr>
          <p:spPr bwMode="auto">
            <a:xfrm>
              <a:off x="3162300" y="5151438"/>
              <a:ext cx="774700" cy="6826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T1</a:t>
              </a:r>
            </a:p>
          </p:txBody>
        </p:sp>
        <p:cxnSp>
          <p:nvCxnSpPr>
            <p:cNvPr id="8200" name="AutoShape 80"/>
            <p:cNvCxnSpPr>
              <a:cxnSpLocks noChangeShapeType="1"/>
              <a:stCxn id="8198" idx="4"/>
              <a:endCxn id="8199" idx="0"/>
            </p:cNvCxnSpPr>
            <p:nvPr/>
          </p:nvCxnSpPr>
          <p:spPr bwMode="auto">
            <a:xfrm rot="16200000" flipH="1">
              <a:off x="2392363" y="3995738"/>
              <a:ext cx="1560513" cy="7524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1" name="Text Box 83"/>
            <p:cNvSpPr txBox="1">
              <a:spLocks noChangeArrowheads="1"/>
            </p:cNvSpPr>
            <p:nvPr/>
          </p:nvSpPr>
          <p:spPr bwMode="auto">
            <a:xfrm>
              <a:off x="3634998" y="4526331"/>
              <a:ext cx="12394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a</a:t>
              </a:r>
              <a:r>
                <a:rPr lang="nl-NL" sz="1600" baseline="-25000" dirty="0">
                  <a:latin typeface="Arial" panose="020B0604020202020204" pitchFamily="34" charset="0"/>
                </a:rPr>
                <a:t>u</a:t>
              </a:r>
              <a:r>
                <a:rPr lang="nl-NL" sz="1600" dirty="0">
                  <a:latin typeface="Arial" panose="020B0604020202020204" pitchFamily="34" charset="0"/>
                </a:rPr>
                <a:t> + </a:t>
              </a:r>
              <a:r>
                <a:rPr lang="nl-NL" sz="1600" dirty="0" smtClean="0">
                  <a:latin typeface="Arial" panose="020B0604020202020204" pitchFamily="34" charset="0"/>
                </a:rPr>
                <a:t>b</a:t>
              </a:r>
              <a:r>
                <a:rPr lang="nl-NL" sz="16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600" dirty="0" smtClean="0">
                  <a:latin typeface="Arial" panose="020B0604020202020204" pitchFamily="34" charset="0"/>
                </a:rPr>
                <a:t>*</a:t>
              </a:r>
              <a:r>
                <a: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6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2" name="Oval 94"/>
            <p:cNvSpPr>
              <a:spLocks noChangeArrowheads="1"/>
            </p:cNvSpPr>
            <p:nvPr/>
          </p:nvSpPr>
          <p:spPr bwMode="auto">
            <a:xfrm>
              <a:off x="787400" y="3162300"/>
              <a:ext cx="641350" cy="639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3" name="Rectangle 95"/>
            <p:cNvSpPr>
              <a:spLocks noChangeArrowheads="1"/>
            </p:cNvSpPr>
            <p:nvPr/>
          </p:nvSpPr>
          <p:spPr bwMode="auto">
            <a:xfrm>
              <a:off x="781050" y="5151438"/>
              <a:ext cx="774700" cy="6826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M1</a:t>
              </a:r>
            </a:p>
          </p:txBody>
        </p:sp>
        <p:cxnSp>
          <p:nvCxnSpPr>
            <p:cNvPr id="8204" name="AutoShape 80"/>
            <p:cNvCxnSpPr>
              <a:cxnSpLocks noChangeShapeType="1"/>
              <a:stCxn id="8202" idx="4"/>
              <a:endCxn id="8203" idx="0"/>
            </p:cNvCxnSpPr>
            <p:nvPr/>
          </p:nvCxnSpPr>
          <p:spPr bwMode="auto">
            <a:xfrm rot="16200000" flipH="1">
              <a:off x="463550" y="4446588"/>
              <a:ext cx="1349375" cy="603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5" name="Text Box 83"/>
            <p:cNvSpPr txBox="1">
              <a:spLocks noChangeArrowheads="1"/>
            </p:cNvSpPr>
            <p:nvPr/>
          </p:nvSpPr>
          <p:spPr bwMode="auto">
            <a:xfrm>
              <a:off x="1247775" y="4706938"/>
              <a:ext cx="412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a</a:t>
              </a:r>
              <a:r>
                <a:rPr lang="nl-NL" sz="1600" baseline="-25000" dirty="0">
                  <a:latin typeface="Arial" panose="020B0604020202020204" pitchFamily="34" charset="0"/>
                </a:rPr>
                <a:t>m</a:t>
              </a:r>
              <a:endParaRPr lang="nl-NL" sz="16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06" name="Straight Arrow Connector 73"/>
            <p:cNvCxnSpPr>
              <a:cxnSpLocks noChangeShapeType="1"/>
              <a:stCxn id="8202" idx="4"/>
              <a:endCxn id="8199" idx="0"/>
            </p:cNvCxnSpPr>
            <p:nvPr/>
          </p:nvCxnSpPr>
          <p:spPr bwMode="auto">
            <a:xfrm>
              <a:off x="1108075" y="3802063"/>
              <a:ext cx="2441575" cy="1349375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7" name="Text Box 83"/>
            <p:cNvSpPr txBox="1">
              <a:spLocks noChangeArrowheads="1"/>
            </p:cNvSpPr>
            <p:nvPr/>
          </p:nvSpPr>
          <p:spPr bwMode="auto">
            <a:xfrm rot="2541597">
              <a:off x="2228224" y="4077286"/>
              <a:ext cx="42511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a</a:t>
              </a:r>
              <a:r>
                <a:rPr lang="nl-NL" sz="1600" baseline="-25000" dirty="0">
                  <a:latin typeface="Arial" panose="020B0604020202020204" pitchFamily="34" charset="0"/>
                </a:rPr>
                <a:t>c</a:t>
              </a:r>
              <a:r>
                <a:rPr lang="nl-NL" sz="1600" dirty="0">
                  <a:latin typeface="Arial" panose="020B0604020202020204" pitchFamily="34" charset="0"/>
                </a:rPr>
                <a:t> </a:t>
              </a:r>
              <a:endParaRPr lang="nl-NL" sz="1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9" name="Oval 94"/>
            <p:cNvSpPr>
              <a:spLocks noChangeArrowheads="1"/>
            </p:cNvSpPr>
            <p:nvPr/>
          </p:nvSpPr>
          <p:spPr bwMode="auto">
            <a:xfrm>
              <a:off x="1547813" y="2957513"/>
              <a:ext cx="639763" cy="639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10" name="Straight Arrow Connector 101"/>
            <p:cNvCxnSpPr>
              <a:cxnSpLocks noChangeShapeType="1"/>
            </p:cNvCxnSpPr>
            <p:nvPr/>
          </p:nvCxnSpPr>
          <p:spPr bwMode="auto">
            <a:xfrm>
              <a:off x="1868806" y="3587353"/>
              <a:ext cx="1681163" cy="155416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1" name="Straight Arrow Connector 103"/>
            <p:cNvCxnSpPr>
              <a:cxnSpLocks noChangeShapeType="1"/>
              <a:stCxn id="8208" idx="5"/>
              <a:endCxn id="8199" idx="0"/>
            </p:cNvCxnSpPr>
            <p:nvPr/>
          </p:nvCxnSpPr>
          <p:spPr bwMode="auto">
            <a:xfrm>
              <a:off x="562741" y="4311389"/>
              <a:ext cx="2986909" cy="840049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Straight Arrow Connector 105"/>
            <p:cNvCxnSpPr>
              <a:stCxn id="8208" idx="5"/>
              <a:endCxn id="8203" idx="0"/>
            </p:cNvCxnSpPr>
            <p:nvPr/>
          </p:nvCxnSpPr>
          <p:spPr bwMode="auto">
            <a:xfrm>
              <a:off x="562741" y="4311389"/>
              <a:ext cx="605659" cy="84004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8209" idx="4"/>
              <a:endCxn id="8203" idx="0"/>
            </p:cNvCxnSpPr>
            <p:nvPr/>
          </p:nvCxnSpPr>
          <p:spPr bwMode="auto">
            <a:xfrm rot="5400000">
              <a:off x="741362" y="4024313"/>
              <a:ext cx="1554163" cy="7000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4" name="Oval 77"/>
            <p:cNvSpPr>
              <a:spLocks noChangeArrowheads="1"/>
            </p:cNvSpPr>
            <p:nvPr/>
          </p:nvSpPr>
          <p:spPr bwMode="auto">
            <a:xfrm>
              <a:off x="3238500" y="3167063"/>
              <a:ext cx="639763" cy="639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15" name="Oval 77"/>
            <p:cNvSpPr>
              <a:spLocks noChangeArrowheads="1"/>
            </p:cNvSpPr>
            <p:nvPr/>
          </p:nvSpPr>
          <p:spPr bwMode="auto">
            <a:xfrm>
              <a:off x="4000500" y="3459163"/>
              <a:ext cx="639763" cy="6413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112" name="Straight Arrow Connector 111"/>
            <p:cNvCxnSpPr>
              <a:stCxn id="8214" idx="4"/>
              <a:endCxn id="8199" idx="0"/>
            </p:cNvCxnSpPr>
            <p:nvPr/>
          </p:nvCxnSpPr>
          <p:spPr bwMode="auto">
            <a:xfrm rot="5400000">
              <a:off x="2900363" y="4454525"/>
              <a:ext cx="1344613" cy="952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8215" idx="4"/>
              <a:endCxn id="8199" idx="0"/>
            </p:cNvCxnSpPr>
            <p:nvPr/>
          </p:nvCxnSpPr>
          <p:spPr bwMode="auto">
            <a:xfrm rot="5400000">
              <a:off x="3408363" y="4241800"/>
              <a:ext cx="1050925" cy="76993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8" name="Text Box 83"/>
            <p:cNvSpPr txBox="1">
              <a:spLocks noChangeArrowheads="1"/>
            </p:cNvSpPr>
            <p:nvPr/>
          </p:nvSpPr>
          <p:spPr bwMode="auto">
            <a:xfrm rot="1837485">
              <a:off x="1994400" y="4323349"/>
              <a:ext cx="35618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 smtClean="0">
                  <a:latin typeface="Arial" panose="020B0604020202020204" pitchFamily="34" charset="0"/>
                </a:rPr>
                <a:t>c</a:t>
              </a:r>
              <a:r>
                <a:rPr lang="nl-NL" sz="1600" baseline="-25000" dirty="0" smtClean="0">
                  <a:latin typeface="Arial" panose="020B0604020202020204" pitchFamily="34" charset="0"/>
                </a:rPr>
                <a:t>c</a:t>
              </a:r>
              <a:endParaRPr lang="nl-NL" sz="1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19" name="Text Box 83"/>
            <p:cNvSpPr txBox="1">
              <a:spLocks noChangeArrowheads="1"/>
            </p:cNvSpPr>
            <p:nvPr/>
          </p:nvSpPr>
          <p:spPr bwMode="auto">
            <a:xfrm rot="1026321">
              <a:off x="1955174" y="4618624"/>
              <a:ext cx="42511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e</a:t>
              </a:r>
              <a:r>
                <a:rPr lang="nl-NL" sz="1600" baseline="-25000" dirty="0">
                  <a:latin typeface="Arial" panose="020B0604020202020204" pitchFamily="34" charset="0"/>
                </a:rPr>
                <a:t>c</a:t>
              </a:r>
              <a:r>
                <a:rPr lang="nl-NL" sz="1600" dirty="0">
                  <a:latin typeface="Arial" panose="020B0604020202020204" pitchFamily="34" charset="0"/>
                </a:rPr>
                <a:t> </a:t>
              </a:r>
              <a:endParaRPr lang="nl-NL" sz="1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0" name="Text Box 83"/>
            <p:cNvSpPr txBox="1">
              <a:spLocks noChangeArrowheads="1"/>
            </p:cNvSpPr>
            <p:nvPr/>
          </p:nvSpPr>
          <p:spPr bwMode="auto">
            <a:xfrm>
              <a:off x="876300" y="4525963"/>
              <a:ext cx="40107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c</a:t>
              </a:r>
              <a:r>
                <a:rPr lang="nl-NL" sz="1600" baseline="-25000" dirty="0">
                  <a:latin typeface="Arial" panose="020B0604020202020204" pitchFamily="34" charset="0"/>
                </a:rPr>
                <a:t>m</a:t>
              </a:r>
              <a:endParaRPr lang="nl-NL" sz="16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1" name="Text Box 83"/>
            <p:cNvSpPr txBox="1">
              <a:spLocks noChangeArrowheads="1"/>
            </p:cNvSpPr>
            <p:nvPr/>
          </p:nvSpPr>
          <p:spPr bwMode="auto">
            <a:xfrm>
              <a:off x="655638" y="4706938"/>
              <a:ext cx="412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e</a:t>
              </a:r>
              <a:r>
                <a:rPr lang="nl-NL" sz="1600" baseline="-25000" dirty="0">
                  <a:latin typeface="Arial" panose="020B0604020202020204" pitchFamily="34" charset="0"/>
                </a:rPr>
                <a:t>m</a:t>
              </a:r>
              <a:endParaRPr lang="nl-NL" sz="16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2" name="Text Box 83"/>
            <p:cNvSpPr txBox="1">
              <a:spLocks noChangeArrowheads="1"/>
            </p:cNvSpPr>
            <p:nvPr/>
          </p:nvSpPr>
          <p:spPr bwMode="auto">
            <a:xfrm>
              <a:off x="3227387" y="4051301"/>
              <a:ext cx="12218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c</a:t>
              </a:r>
              <a:r>
                <a:rPr lang="nl-NL" sz="1600" baseline="-25000" dirty="0">
                  <a:latin typeface="Arial" panose="020B0604020202020204" pitchFamily="34" charset="0"/>
                </a:rPr>
                <a:t>u</a:t>
              </a:r>
              <a:r>
                <a:rPr lang="nl-NL" sz="1600" dirty="0">
                  <a:latin typeface="Arial" panose="020B0604020202020204" pitchFamily="34" charset="0"/>
                </a:rPr>
                <a:t> + </a:t>
              </a:r>
              <a:r>
                <a:rPr lang="nl-NL" sz="1600" dirty="0" smtClean="0">
                  <a:latin typeface="Arial" panose="020B0604020202020204" pitchFamily="34" charset="0"/>
                </a:rPr>
                <a:t>b</a:t>
              </a:r>
              <a:r>
                <a:rPr lang="nl-NL" sz="16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600" dirty="0" smtClean="0">
                  <a:latin typeface="Arial" panose="020B0604020202020204" pitchFamily="34" charset="0"/>
                </a:rPr>
                <a:t>*</a:t>
              </a:r>
              <a:r>
                <a: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6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3" name="Text Box 83"/>
            <p:cNvSpPr txBox="1">
              <a:spLocks noChangeArrowheads="1"/>
            </p:cNvSpPr>
            <p:nvPr/>
          </p:nvSpPr>
          <p:spPr bwMode="auto">
            <a:xfrm>
              <a:off x="2334419" y="3683780"/>
              <a:ext cx="123944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e</a:t>
              </a:r>
              <a:r>
                <a:rPr lang="nl-NL" sz="1600" baseline="-25000" dirty="0">
                  <a:latin typeface="Arial" panose="020B0604020202020204" pitchFamily="34" charset="0"/>
                </a:rPr>
                <a:t>u</a:t>
              </a:r>
              <a:r>
                <a:rPr lang="nl-NL" sz="1600" dirty="0">
                  <a:latin typeface="Arial" panose="020B0604020202020204" pitchFamily="34" charset="0"/>
                </a:rPr>
                <a:t> + </a:t>
              </a:r>
              <a:r>
                <a:rPr lang="nl-NL" sz="1600" dirty="0" smtClean="0">
                  <a:latin typeface="Arial" panose="020B0604020202020204" pitchFamily="34" charset="0"/>
                </a:rPr>
                <a:t>b</a:t>
              </a:r>
              <a:r>
                <a:rPr lang="nl-NL" sz="16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600" dirty="0" smtClean="0">
                  <a:latin typeface="Arial" panose="020B0604020202020204" pitchFamily="34" charset="0"/>
                </a:rPr>
                <a:t>*</a:t>
              </a:r>
              <a:r>
                <a:rPr lang="nl-NL" sz="1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6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4" name="Rectangle 78"/>
            <p:cNvSpPr>
              <a:spLocks noChangeArrowheads="1"/>
            </p:cNvSpPr>
            <p:nvPr/>
          </p:nvSpPr>
          <p:spPr bwMode="auto">
            <a:xfrm>
              <a:off x="5470525" y="5146675"/>
              <a:ext cx="774700" cy="6826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8225" name="Oval 77"/>
            <p:cNvSpPr>
              <a:spLocks noChangeArrowheads="1"/>
            </p:cNvSpPr>
            <p:nvPr/>
          </p:nvSpPr>
          <p:spPr bwMode="auto">
            <a:xfrm>
              <a:off x="4908550" y="3462338"/>
              <a:ext cx="639763" cy="639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 dirty="0">
                  <a:latin typeface="Arial" panose="020B0604020202020204" pitchFamily="34" charset="0"/>
                </a:rPr>
                <a:t>A</a:t>
              </a:r>
              <a:r>
                <a:rPr lang="nl-NL" sz="1600" b="1" baseline="-25000" dirty="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6" name="Oval 77"/>
            <p:cNvSpPr>
              <a:spLocks noChangeArrowheads="1"/>
            </p:cNvSpPr>
            <p:nvPr/>
          </p:nvSpPr>
          <p:spPr bwMode="auto">
            <a:xfrm>
              <a:off x="5548313" y="3173413"/>
              <a:ext cx="639763" cy="639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7" name="Oval 77"/>
            <p:cNvSpPr>
              <a:spLocks noChangeArrowheads="1"/>
            </p:cNvSpPr>
            <p:nvPr/>
          </p:nvSpPr>
          <p:spPr bwMode="auto">
            <a:xfrm>
              <a:off x="6203950" y="2941638"/>
              <a:ext cx="639763" cy="6413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8228" name="AutoShape 149"/>
            <p:cNvCxnSpPr>
              <a:cxnSpLocks noChangeShapeType="1"/>
              <a:stCxn id="8225" idx="4"/>
              <a:endCxn id="8224" idx="0"/>
            </p:cNvCxnSpPr>
            <p:nvPr/>
          </p:nvCxnSpPr>
          <p:spPr bwMode="auto">
            <a:xfrm>
              <a:off x="5229225" y="4102100"/>
              <a:ext cx="628650" cy="1044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9" name="AutoShape 150"/>
            <p:cNvCxnSpPr>
              <a:cxnSpLocks noChangeShapeType="1"/>
              <a:stCxn id="8226" idx="4"/>
              <a:endCxn id="8224" idx="0"/>
            </p:cNvCxnSpPr>
            <p:nvPr/>
          </p:nvCxnSpPr>
          <p:spPr bwMode="auto">
            <a:xfrm flipH="1">
              <a:off x="5857875" y="3813175"/>
              <a:ext cx="11113" cy="1333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AutoShape 151"/>
            <p:cNvCxnSpPr>
              <a:cxnSpLocks noChangeShapeType="1"/>
              <a:stCxn id="8227" idx="4"/>
              <a:endCxn id="8224" idx="0"/>
            </p:cNvCxnSpPr>
            <p:nvPr/>
          </p:nvCxnSpPr>
          <p:spPr bwMode="auto">
            <a:xfrm flipH="1">
              <a:off x="5857875" y="3582988"/>
              <a:ext cx="666750" cy="1563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1" name="Text Box 83"/>
            <p:cNvSpPr txBox="1">
              <a:spLocks noChangeArrowheads="1"/>
            </p:cNvSpPr>
            <p:nvPr/>
          </p:nvSpPr>
          <p:spPr bwMode="auto">
            <a:xfrm>
              <a:off x="5895975" y="3706813"/>
              <a:ext cx="11192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400" dirty="0">
                  <a:latin typeface="Arial" panose="020B0604020202020204" pitchFamily="34" charset="0"/>
                </a:rPr>
                <a:t>e</a:t>
              </a:r>
              <a:r>
                <a:rPr lang="nl-NL" sz="1400" baseline="-25000" dirty="0">
                  <a:latin typeface="Arial" panose="020B0604020202020204" pitchFamily="34" charset="0"/>
                </a:rPr>
                <a:t>u</a:t>
              </a:r>
              <a:r>
                <a:rPr lang="nl-NL" sz="1400" dirty="0">
                  <a:latin typeface="Arial" panose="020B0604020202020204" pitchFamily="34" charset="0"/>
                </a:rPr>
                <a:t> + </a:t>
              </a:r>
              <a:r>
                <a:rPr lang="nl-NL" sz="1400" dirty="0" smtClean="0">
                  <a:latin typeface="Arial" panose="020B0604020202020204" pitchFamily="34" charset="0"/>
                </a:rPr>
                <a:t>b</a:t>
              </a:r>
              <a:r>
                <a:rPr lang="nl-NL" sz="14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400" dirty="0" smtClean="0">
                  <a:latin typeface="Arial" panose="020B0604020202020204" pitchFamily="34" charset="0"/>
                </a:rPr>
                <a:t>*</a:t>
              </a:r>
              <a:r>
                <a:rPr lang="nl-NL" sz="14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M2</a:t>
              </a:r>
              <a:endParaRPr lang="nl-NL" sz="14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2" name="Text Box 83"/>
            <p:cNvSpPr txBox="1">
              <a:spLocks noChangeArrowheads="1"/>
            </p:cNvSpPr>
            <p:nvPr/>
          </p:nvSpPr>
          <p:spPr bwMode="auto">
            <a:xfrm>
              <a:off x="5232400" y="4038600"/>
              <a:ext cx="96212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3" name="Text Box 83"/>
            <p:cNvSpPr txBox="1">
              <a:spLocks noChangeArrowheads="1"/>
            </p:cNvSpPr>
            <p:nvPr/>
          </p:nvSpPr>
          <p:spPr bwMode="auto">
            <a:xfrm>
              <a:off x="4777749" y="4351337"/>
              <a:ext cx="976549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4" name="Rectangle 95"/>
            <p:cNvSpPr>
              <a:spLocks noChangeArrowheads="1"/>
            </p:cNvSpPr>
            <p:nvPr/>
          </p:nvSpPr>
          <p:spPr bwMode="auto">
            <a:xfrm>
              <a:off x="7726204" y="5116814"/>
              <a:ext cx="774700" cy="6826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M2</a:t>
              </a:r>
            </a:p>
          </p:txBody>
        </p:sp>
        <p:sp>
          <p:nvSpPr>
            <p:cNvPr id="8235" name="Oval 94"/>
            <p:cNvSpPr>
              <a:spLocks noChangeArrowheads="1"/>
            </p:cNvSpPr>
            <p:nvPr/>
          </p:nvSpPr>
          <p:spPr bwMode="auto">
            <a:xfrm>
              <a:off x="7627938" y="3157538"/>
              <a:ext cx="641350" cy="639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36" name="Oval 94"/>
            <p:cNvSpPr>
              <a:spLocks noChangeArrowheads="1"/>
            </p:cNvSpPr>
            <p:nvPr/>
          </p:nvSpPr>
          <p:spPr bwMode="auto">
            <a:xfrm>
              <a:off x="8308975" y="3454400"/>
              <a:ext cx="639763" cy="64135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37" name="Oval 94"/>
            <p:cNvSpPr>
              <a:spLocks noChangeArrowheads="1"/>
            </p:cNvSpPr>
            <p:nvPr/>
          </p:nvSpPr>
          <p:spPr bwMode="auto">
            <a:xfrm>
              <a:off x="6924675" y="2952750"/>
              <a:ext cx="639763" cy="63976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38" name="AutoShape 172"/>
            <p:cNvCxnSpPr>
              <a:cxnSpLocks noChangeShapeType="1"/>
              <a:stCxn id="8237" idx="4"/>
              <a:endCxn id="8234" idx="0"/>
            </p:cNvCxnSpPr>
            <p:nvPr/>
          </p:nvCxnSpPr>
          <p:spPr bwMode="auto">
            <a:xfrm>
              <a:off x="7244557" y="3592513"/>
              <a:ext cx="868997" cy="152430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9" name="AutoShape 173"/>
            <p:cNvCxnSpPr>
              <a:cxnSpLocks noChangeShapeType="1"/>
              <a:stCxn id="8235" idx="4"/>
              <a:endCxn id="8234" idx="0"/>
            </p:cNvCxnSpPr>
            <p:nvPr/>
          </p:nvCxnSpPr>
          <p:spPr bwMode="auto">
            <a:xfrm>
              <a:off x="7948613" y="3797301"/>
              <a:ext cx="164941" cy="13195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0" name="AutoShape 174"/>
            <p:cNvCxnSpPr>
              <a:cxnSpLocks noChangeShapeType="1"/>
              <a:stCxn id="8236" idx="4"/>
              <a:endCxn id="8234" idx="0"/>
            </p:cNvCxnSpPr>
            <p:nvPr/>
          </p:nvCxnSpPr>
          <p:spPr bwMode="auto">
            <a:xfrm flipH="1">
              <a:off x="8113554" y="4095750"/>
              <a:ext cx="515303" cy="102106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1" name="AutoShape 175"/>
            <p:cNvCxnSpPr>
              <a:cxnSpLocks noChangeShapeType="1"/>
              <a:stCxn id="8237" idx="4"/>
              <a:endCxn id="8224" idx="0"/>
            </p:cNvCxnSpPr>
            <p:nvPr/>
          </p:nvCxnSpPr>
          <p:spPr bwMode="auto">
            <a:xfrm flipH="1">
              <a:off x="5857875" y="3592513"/>
              <a:ext cx="1387475" cy="15541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AutoShape 176"/>
            <p:cNvCxnSpPr>
              <a:cxnSpLocks noChangeShapeType="1"/>
              <a:stCxn id="8235" idx="4"/>
              <a:endCxn id="8224" idx="0"/>
            </p:cNvCxnSpPr>
            <p:nvPr/>
          </p:nvCxnSpPr>
          <p:spPr bwMode="auto">
            <a:xfrm flipH="1">
              <a:off x="5857875" y="3797300"/>
              <a:ext cx="2090738" cy="1349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3" name="AutoShape 177"/>
            <p:cNvCxnSpPr>
              <a:cxnSpLocks noChangeShapeType="1"/>
              <a:stCxn id="8236" idx="4"/>
              <a:endCxn id="8224" idx="0"/>
            </p:cNvCxnSpPr>
            <p:nvPr/>
          </p:nvCxnSpPr>
          <p:spPr bwMode="auto">
            <a:xfrm flipH="1">
              <a:off x="5857875" y="4095750"/>
              <a:ext cx="2771775" cy="10509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44" name="Text Box 83"/>
            <p:cNvSpPr txBox="1">
              <a:spLocks noChangeArrowheads="1"/>
            </p:cNvSpPr>
            <p:nvPr/>
          </p:nvSpPr>
          <p:spPr bwMode="auto">
            <a:xfrm>
              <a:off x="7648575" y="4719638"/>
              <a:ext cx="41275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a</a:t>
              </a:r>
              <a:r>
                <a:rPr lang="nl-NL" sz="1600" baseline="-25000" dirty="0">
                  <a:latin typeface="Arial" panose="020B0604020202020204" pitchFamily="34" charset="0"/>
                </a:rPr>
                <a:t>m</a:t>
              </a:r>
              <a:endParaRPr lang="nl-NL" sz="16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5" name="Text Box 83"/>
            <p:cNvSpPr txBox="1">
              <a:spLocks noChangeArrowheads="1"/>
            </p:cNvSpPr>
            <p:nvPr/>
          </p:nvSpPr>
          <p:spPr bwMode="auto">
            <a:xfrm>
              <a:off x="8131175" y="4757738"/>
              <a:ext cx="4122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e</a:t>
              </a:r>
              <a:r>
                <a:rPr lang="nl-NL" sz="1600" baseline="-25000" dirty="0">
                  <a:latin typeface="Arial" panose="020B0604020202020204" pitchFamily="34" charset="0"/>
                </a:rPr>
                <a:t>m</a:t>
              </a:r>
              <a:endParaRPr lang="nl-NL" sz="16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6" name="Text Box 83"/>
            <p:cNvSpPr txBox="1">
              <a:spLocks noChangeArrowheads="1"/>
            </p:cNvSpPr>
            <p:nvPr/>
          </p:nvSpPr>
          <p:spPr bwMode="auto">
            <a:xfrm>
              <a:off x="7961313" y="4343400"/>
              <a:ext cx="40107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>
                  <a:latin typeface="Arial" panose="020B0604020202020204" pitchFamily="34" charset="0"/>
                </a:rPr>
                <a:t>c</a:t>
              </a:r>
              <a:r>
                <a:rPr lang="nl-NL" sz="1600" baseline="-25000" dirty="0">
                  <a:latin typeface="Arial" panose="020B0604020202020204" pitchFamily="34" charset="0"/>
                </a:rPr>
                <a:t>m</a:t>
              </a:r>
              <a:endParaRPr lang="nl-NL" sz="16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7" name="Text Box 83"/>
            <p:cNvSpPr txBox="1">
              <a:spLocks noChangeArrowheads="1"/>
            </p:cNvSpPr>
            <p:nvPr/>
          </p:nvSpPr>
          <p:spPr bwMode="auto">
            <a:xfrm rot="20352740">
              <a:off x="6932157" y="4594503"/>
              <a:ext cx="38985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800" dirty="0" smtClean="0">
                  <a:latin typeface="Arial" panose="020B0604020202020204" pitchFamily="34" charset="0"/>
                </a:rPr>
                <a:t>e</a:t>
              </a:r>
              <a:r>
                <a:rPr lang="nl-NL" sz="1800" baseline="-25000" dirty="0" smtClean="0">
                  <a:latin typeface="Arial" panose="020B0604020202020204" pitchFamily="34" charset="0"/>
                </a:rPr>
                <a:t>c</a:t>
              </a:r>
              <a:endParaRPr lang="nl-NL" sz="18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8" name="Text Box 83"/>
            <p:cNvSpPr txBox="1">
              <a:spLocks noChangeArrowheads="1"/>
            </p:cNvSpPr>
            <p:nvPr/>
          </p:nvSpPr>
          <p:spPr bwMode="auto">
            <a:xfrm rot="19705979">
              <a:off x="6929837" y="4240491"/>
              <a:ext cx="3770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800" dirty="0" smtClean="0">
                  <a:latin typeface="Arial" panose="020B0604020202020204" pitchFamily="34" charset="0"/>
                </a:rPr>
                <a:t>c</a:t>
              </a:r>
              <a:r>
                <a:rPr lang="nl-NL" sz="1800" baseline="-25000" dirty="0" smtClean="0">
                  <a:latin typeface="Arial" panose="020B0604020202020204" pitchFamily="34" charset="0"/>
                </a:rPr>
                <a:t>c</a:t>
              </a:r>
              <a:endParaRPr lang="nl-NL" sz="18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9" name="Text Box 83"/>
            <p:cNvSpPr txBox="1">
              <a:spLocks noChangeArrowheads="1"/>
            </p:cNvSpPr>
            <p:nvPr/>
          </p:nvSpPr>
          <p:spPr bwMode="auto">
            <a:xfrm rot="18727200">
              <a:off x="6621463" y="4057650"/>
              <a:ext cx="366713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600" dirty="0" smtClean="0">
                  <a:latin typeface="Arial" panose="020B0604020202020204" pitchFamily="34" charset="0"/>
                </a:rPr>
                <a:t>a</a:t>
              </a:r>
              <a:r>
                <a:rPr lang="nl-NL" sz="1600" baseline="-25000" dirty="0" smtClean="0">
                  <a:latin typeface="Arial" panose="020B0604020202020204" pitchFamily="34" charset="0"/>
                </a:rPr>
                <a:t>c</a:t>
              </a:r>
              <a:endParaRPr lang="nl-NL" sz="16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50" name="AutoShape 184"/>
            <p:cNvCxnSpPr>
              <a:cxnSpLocks noChangeShapeType="1"/>
              <a:stCxn id="8215" idx="0"/>
              <a:endCxn id="8225" idx="0"/>
            </p:cNvCxnSpPr>
            <p:nvPr/>
          </p:nvCxnSpPr>
          <p:spPr bwMode="auto">
            <a:xfrm rot="5400000" flipV="1">
              <a:off x="4773613" y="3006725"/>
              <a:ext cx="3175" cy="908050"/>
            </a:xfrm>
            <a:prstGeom prst="curvedConnector3">
              <a:avLst>
                <a:gd name="adj1" fmla="val -720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AutoShape 185"/>
            <p:cNvCxnSpPr>
              <a:cxnSpLocks noChangeShapeType="1"/>
              <a:stCxn id="8214" idx="0"/>
              <a:endCxn id="8226" idx="0"/>
            </p:cNvCxnSpPr>
            <p:nvPr/>
          </p:nvCxnSpPr>
          <p:spPr bwMode="auto">
            <a:xfrm rot="5400000" flipV="1">
              <a:off x="4711700" y="2014538"/>
              <a:ext cx="6350" cy="2309813"/>
            </a:xfrm>
            <a:prstGeom prst="curvedConnector3">
              <a:avLst>
                <a:gd name="adj1" fmla="val -65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AutoShape 186"/>
            <p:cNvCxnSpPr>
              <a:cxnSpLocks noChangeShapeType="1"/>
              <a:stCxn id="8202" idx="0"/>
              <a:endCxn id="8235" idx="0"/>
            </p:cNvCxnSpPr>
            <p:nvPr/>
          </p:nvCxnSpPr>
          <p:spPr bwMode="auto">
            <a:xfrm rot="16200000">
              <a:off x="4525963" y="-260350"/>
              <a:ext cx="4763" cy="6840538"/>
            </a:xfrm>
            <a:prstGeom prst="curvedConnector3">
              <a:avLst>
                <a:gd name="adj1" fmla="val 32700009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3" name="AutoShape 188"/>
            <p:cNvCxnSpPr>
              <a:cxnSpLocks noChangeShapeType="1"/>
              <a:stCxn id="8209" idx="0"/>
              <a:endCxn id="8237" idx="0"/>
            </p:cNvCxnSpPr>
            <p:nvPr/>
          </p:nvCxnSpPr>
          <p:spPr bwMode="auto">
            <a:xfrm rot="16200000">
              <a:off x="4554538" y="266700"/>
              <a:ext cx="4763" cy="5376863"/>
            </a:xfrm>
            <a:prstGeom prst="curvedConnector3">
              <a:avLst>
                <a:gd name="adj1" fmla="val 17566662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54" name="Text Box 226"/>
            <p:cNvSpPr txBox="1">
              <a:spLocks noChangeArrowheads="1"/>
            </p:cNvSpPr>
            <p:nvPr/>
          </p:nvSpPr>
          <p:spPr bwMode="auto">
            <a:xfrm>
              <a:off x="4079875" y="2133600"/>
              <a:ext cx="102552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US" sz="1200"/>
                <a:t>MZ=1 / DZ=.5</a:t>
              </a:r>
              <a:endParaRPr lang="nl-NL" sz="1200"/>
            </a:p>
          </p:txBody>
        </p:sp>
        <p:sp>
          <p:nvSpPr>
            <p:cNvPr id="8255" name="Text Box 227"/>
            <p:cNvSpPr txBox="1">
              <a:spLocks noChangeArrowheads="1"/>
            </p:cNvSpPr>
            <p:nvPr/>
          </p:nvSpPr>
          <p:spPr bwMode="auto">
            <a:xfrm>
              <a:off x="4530725" y="3200400"/>
              <a:ext cx="57467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MZ=1 </a:t>
              </a:r>
            </a:p>
            <a:p>
              <a:pPr eaLnBrk="1" hangingPunct="1"/>
              <a:r>
                <a:rPr lang="en-US" sz="1200"/>
                <a:t>DZ=.5</a:t>
              </a:r>
              <a:endParaRPr lang="nl-NL" sz="1200"/>
            </a:p>
          </p:txBody>
        </p:sp>
        <p:sp>
          <p:nvSpPr>
            <p:cNvPr id="8256" name="Text Box 228"/>
            <p:cNvSpPr txBox="1">
              <a:spLocks noChangeArrowheads="1"/>
            </p:cNvSpPr>
            <p:nvPr/>
          </p:nvSpPr>
          <p:spPr bwMode="auto">
            <a:xfrm>
              <a:off x="4114800" y="1600200"/>
              <a:ext cx="9207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  <p:sp>
          <p:nvSpPr>
            <p:cNvPr id="8257" name="Text Box 229"/>
            <p:cNvSpPr txBox="1">
              <a:spLocks noChangeArrowheads="1"/>
            </p:cNvSpPr>
            <p:nvPr/>
          </p:nvSpPr>
          <p:spPr bwMode="auto">
            <a:xfrm>
              <a:off x="4114800" y="2743200"/>
              <a:ext cx="9207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11366" y="199124"/>
            <a:ext cx="831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M </a:t>
            </a:r>
            <a:r>
              <a:rPr lang="nl-NL" dirty="0" smtClean="0"/>
              <a:t>with its own </a:t>
            </a:r>
            <a:r>
              <a:rPr lang="nl-NL" smtClean="0"/>
              <a:t>ACE +</a:t>
            </a:r>
            <a:r>
              <a:rPr lang="nl-NL"/>
              <a:t> </a:t>
            </a:r>
            <a:r>
              <a:rPr lang="nl-NL" smtClean="0"/>
              <a:t> ACE </a:t>
            </a:r>
            <a:r>
              <a:rPr lang="nl-NL" dirty="0" smtClean="0"/>
              <a:t>cross loadings.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345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93445" y="76200"/>
            <a:ext cx="6122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Can we treat </a:t>
            </a:r>
            <a:r>
              <a:rPr lang="nl-NL" smtClean="0"/>
              <a:t>M in this </a:t>
            </a:r>
            <a:r>
              <a:rPr lang="nl-NL" smtClean="0"/>
              <a:t>manner? </a:t>
            </a:r>
            <a:endParaRPr lang="nl-NL" dirty="0"/>
          </a:p>
        </p:txBody>
      </p:sp>
      <p:grpSp>
        <p:nvGrpSpPr>
          <p:cNvPr id="65" name="Group 64"/>
          <p:cNvGrpSpPr/>
          <p:nvPr/>
        </p:nvGrpSpPr>
        <p:grpSpPr>
          <a:xfrm>
            <a:off x="762000" y="1371600"/>
            <a:ext cx="7772400" cy="4191000"/>
            <a:chOff x="1447800" y="2590800"/>
            <a:chExt cx="6248400" cy="3194698"/>
          </a:xfrm>
        </p:grpSpPr>
        <p:pic>
          <p:nvPicPr>
            <p:cNvPr id="66" name="Picture 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2926651"/>
              <a:ext cx="6248400" cy="28588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7" name="Tekstvak 4"/>
            <p:cNvSpPr txBox="1"/>
            <p:nvPr/>
          </p:nvSpPr>
          <p:spPr>
            <a:xfrm>
              <a:off x="2971800" y="2590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1/.5</a:t>
              </a:r>
              <a:endParaRPr lang="en-US" sz="1400" dirty="0"/>
            </a:p>
          </p:txBody>
        </p:sp>
        <p:sp>
          <p:nvSpPr>
            <p:cNvPr id="68" name="Tekstvak 6"/>
            <p:cNvSpPr txBox="1"/>
            <p:nvPr/>
          </p:nvSpPr>
          <p:spPr>
            <a:xfrm>
              <a:off x="4572000" y="2590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1400" dirty="0" smtClean="0"/>
                <a:t>1</a:t>
              </a:r>
              <a:endParaRPr lang="en-US" sz="140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895600" y="58674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Not generally....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132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Oval 77"/>
          <p:cNvSpPr>
            <a:spLocks noChangeArrowheads="1"/>
          </p:cNvSpPr>
          <p:nvPr/>
        </p:nvSpPr>
        <p:spPr bwMode="auto">
          <a:xfrm>
            <a:off x="2466240" y="2570163"/>
            <a:ext cx="639763" cy="639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E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8199" name="Rectangle 78"/>
          <p:cNvSpPr>
            <a:spLocks noChangeArrowheads="1"/>
          </p:cNvSpPr>
          <p:nvPr/>
        </p:nvSpPr>
        <p:spPr bwMode="auto">
          <a:xfrm>
            <a:off x="3152040" y="4770438"/>
            <a:ext cx="774700" cy="682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000" b="1">
                <a:latin typeface="Arial" panose="020B0604020202020204" pitchFamily="34" charset="0"/>
              </a:rPr>
              <a:t>T1</a:t>
            </a:r>
          </a:p>
        </p:txBody>
      </p:sp>
      <p:cxnSp>
        <p:nvCxnSpPr>
          <p:cNvPr id="8200" name="AutoShape 80"/>
          <p:cNvCxnSpPr>
            <a:cxnSpLocks noChangeShapeType="1"/>
            <a:stCxn id="8198" idx="4"/>
            <a:endCxn id="8199" idx="0"/>
          </p:cNvCxnSpPr>
          <p:nvPr/>
        </p:nvCxnSpPr>
        <p:spPr bwMode="auto">
          <a:xfrm rot="16200000" flipH="1">
            <a:off x="2382103" y="3614738"/>
            <a:ext cx="1560513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1" name="Text Box 83"/>
          <p:cNvSpPr txBox="1">
            <a:spLocks noChangeArrowheads="1"/>
          </p:cNvSpPr>
          <p:nvPr/>
        </p:nvSpPr>
        <p:spPr bwMode="auto">
          <a:xfrm>
            <a:off x="3587015" y="4102100"/>
            <a:ext cx="9765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a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</a:t>
            </a:r>
            <a:r>
              <a:rPr lang="nl-NL" sz="1200" dirty="0" smtClean="0">
                <a:latin typeface="Arial" panose="020B0604020202020204" pitchFamily="34" charset="0"/>
              </a:rPr>
              <a:t>b</a:t>
            </a:r>
            <a:r>
              <a:rPr lang="nl-NL" sz="1200" baseline="-25000" dirty="0" smtClean="0">
                <a:latin typeface="Arial" panose="020B0604020202020204" pitchFamily="34" charset="0"/>
              </a:rPr>
              <a:t>au</a:t>
            </a:r>
            <a:r>
              <a:rPr lang="nl-NL" sz="1200" dirty="0" smtClean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nl-NL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03" name="Rectangle 95"/>
          <p:cNvSpPr>
            <a:spLocks noChangeArrowheads="1"/>
          </p:cNvSpPr>
          <p:nvPr/>
        </p:nvSpPr>
        <p:spPr bwMode="auto">
          <a:xfrm>
            <a:off x="843815" y="4819651"/>
            <a:ext cx="774700" cy="682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000" b="1" dirty="0" smtClean="0">
                <a:latin typeface="Arial" panose="020B0604020202020204" pitchFamily="34" charset="0"/>
              </a:rPr>
              <a:t>M1</a:t>
            </a:r>
            <a:endParaRPr lang="nl-NL" sz="2000" b="1" dirty="0">
              <a:latin typeface="Arial" panose="020B0604020202020204" pitchFamily="34" charset="0"/>
            </a:endParaRPr>
          </a:p>
        </p:txBody>
      </p:sp>
      <p:sp>
        <p:nvSpPr>
          <p:cNvPr id="8208" name="Oval 94"/>
          <p:cNvSpPr>
            <a:spLocks noChangeArrowheads="1"/>
          </p:cNvSpPr>
          <p:nvPr/>
        </p:nvSpPr>
        <p:spPr bwMode="auto">
          <a:xfrm>
            <a:off x="5615" y="3078163"/>
            <a:ext cx="639763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 dirty="0">
                <a:latin typeface="Arial" panose="020B0604020202020204" pitchFamily="34" charset="0"/>
              </a:rPr>
              <a:t>E</a:t>
            </a:r>
            <a:r>
              <a:rPr lang="nl-NL" sz="1600" b="1" baseline="-25000" dirty="0">
                <a:latin typeface="Arial" panose="020B0604020202020204" pitchFamily="34" charset="0"/>
              </a:rPr>
              <a:t>c</a:t>
            </a:r>
          </a:p>
        </p:txBody>
      </p:sp>
      <p:cxnSp>
        <p:nvCxnSpPr>
          <p:cNvPr id="8211" name="Straight Arrow Connector 103"/>
          <p:cNvCxnSpPr>
            <a:cxnSpLocks noChangeShapeType="1"/>
            <a:stCxn id="8208" idx="4"/>
            <a:endCxn id="8199" idx="0"/>
          </p:cNvCxnSpPr>
          <p:nvPr/>
        </p:nvCxnSpPr>
        <p:spPr bwMode="auto">
          <a:xfrm>
            <a:off x="326290" y="3719513"/>
            <a:ext cx="3213100" cy="105092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Straight Arrow Connector 105"/>
          <p:cNvCxnSpPr>
            <a:stCxn id="8208" idx="4"/>
            <a:endCxn id="8203" idx="0"/>
          </p:cNvCxnSpPr>
          <p:nvPr/>
        </p:nvCxnSpPr>
        <p:spPr bwMode="auto">
          <a:xfrm>
            <a:off x="325497" y="3719513"/>
            <a:ext cx="905668" cy="110013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4" name="Oval 77"/>
          <p:cNvSpPr>
            <a:spLocks noChangeArrowheads="1"/>
          </p:cNvSpPr>
          <p:nvPr/>
        </p:nvSpPr>
        <p:spPr bwMode="auto">
          <a:xfrm>
            <a:off x="3228240" y="2786063"/>
            <a:ext cx="639763" cy="639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C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8215" name="Oval 77"/>
          <p:cNvSpPr>
            <a:spLocks noChangeArrowheads="1"/>
          </p:cNvSpPr>
          <p:nvPr/>
        </p:nvSpPr>
        <p:spPr bwMode="auto">
          <a:xfrm>
            <a:off x="3990240" y="3078163"/>
            <a:ext cx="639763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A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cxnSp>
        <p:nvCxnSpPr>
          <p:cNvPr id="112" name="Straight Arrow Connector 111"/>
          <p:cNvCxnSpPr>
            <a:stCxn id="8214" idx="4"/>
            <a:endCxn id="8199" idx="0"/>
          </p:cNvCxnSpPr>
          <p:nvPr/>
        </p:nvCxnSpPr>
        <p:spPr bwMode="auto">
          <a:xfrm rot="5400000">
            <a:off x="2890103" y="4073525"/>
            <a:ext cx="1344613" cy="952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8215" idx="4"/>
            <a:endCxn id="8199" idx="0"/>
          </p:cNvCxnSpPr>
          <p:nvPr/>
        </p:nvCxnSpPr>
        <p:spPr bwMode="auto">
          <a:xfrm rot="5400000">
            <a:off x="3398103" y="3860800"/>
            <a:ext cx="1050925" cy="76993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9" name="Text Box 83"/>
          <p:cNvSpPr txBox="1">
            <a:spLocks noChangeArrowheads="1"/>
          </p:cNvSpPr>
          <p:nvPr/>
        </p:nvSpPr>
        <p:spPr bwMode="auto">
          <a:xfrm rot="1026321">
            <a:off x="1905853" y="4176713"/>
            <a:ext cx="501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 dirty="0">
                <a:solidFill>
                  <a:srgbClr val="00B0F0"/>
                </a:solidFill>
                <a:latin typeface="Arial" panose="020B0604020202020204" pitchFamily="34" charset="0"/>
              </a:rPr>
              <a:t>e</a:t>
            </a:r>
            <a:r>
              <a:rPr lang="nl-NL" sz="2400" baseline="-25000" dirty="0">
                <a:solidFill>
                  <a:srgbClr val="00B0F0"/>
                </a:solidFill>
                <a:latin typeface="Arial" panose="020B0604020202020204" pitchFamily="34" charset="0"/>
              </a:rPr>
              <a:t>c</a:t>
            </a:r>
            <a:r>
              <a:rPr lang="nl-NL" sz="1200" dirty="0">
                <a:latin typeface="Arial" panose="020B0604020202020204" pitchFamily="34" charset="0"/>
              </a:rPr>
              <a:t> 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21" name="Text Box 83"/>
          <p:cNvSpPr txBox="1">
            <a:spLocks noChangeArrowheads="1"/>
          </p:cNvSpPr>
          <p:nvPr/>
        </p:nvSpPr>
        <p:spPr bwMode="auto">
          <a:xfrm>
            <a:off x="645378" y="4325938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000">
                <a:latin typeface="Arial" panose="020B0604020202020204" pitchFamily="34" charset="0"/>
              </a:rPr>
              <a:t>e</a:t>
            </a:r>
            <a:r>
              <a:rPr lang="nl-NL" sz="2000" baseline="-25000">
                <a:latin typeface="Arial" panose="020B0604020202020204" pitchFamily="34" charset="0"/>
              </a:rPr>
              <a:t>m</a:t>
            </a:r>
            <a:endParaRPr lang="nl-NL" sz="2000">
              <a:solidFill>
                <a:srgbClr val="F9353A"/>
              </a:solidFill>
              <a:latin typeface="Arial" panose="020B0604020202020204" pitchFamily="34" charset="0"/>
            </a:endParaRPr>
          </a:p>
        </p:txBody>
      </p:sp>
      <p:sp>
        <p:nvSpPr>
          <p:cNvPr id="8222" name="Text Box 83"/>
          <p:cNvSpPr txBox="1">
            <a:spLocks noChangeArrowheads="1"/>
          </p:cNvSpPr>
          <p:nvPr/>
        </p:nvSpPr>
        <p:spPr bwMode="auto">
          <a:xfrm>
            <a:off x="3169503" y="3670300"/>
            <a:ext cx="9621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c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</a:t>
            </a:r>
            <a:r>
              <a:rPr lang="nl-NL" sz="1200" dirty="0" smtClean="0">
                <a:latin typeface="Arial" panose="020B0604020202020204" pitchFamily="34" charset="0"/>
              </a:rPr>
              <a:t>b</a:t>
            </a:r>
            <a:r>
              <a:rPr lang="nl-NL" sz="1200" baseline="-25000" dirty="0" smtClean="0">
                <a:latin typeface="Arial" panose="020B0604020202020204" pitchFamily="34" charset="0"/>
              </a:rPr>
              <a:t>cu</a:t>
            </a:r>
            <a:r>
              <a:rPr lang="nl-NL" sz="1200" dirty="0" smtClean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nl-NL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23" name="Text Box 83"/>
          <p:cNvSpPr txBox="1">
            <a:spLocks noChangeArrowheads="1"/>
          </p:cNvSpPr>
          <p:nvPr/>
        </p:nvSpPr>
        <p:spPr bwMode="auto">
          <a:xfrm>
            <a:off x="2372578" y="3341688"/>
            <a:ext cx="9765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e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</a:t>
            </a:r>
            <a:r>
              <a:rPr lang="nl-NL" sz="1200" dirty="0" smtClean="0">
                <a:latin typeface="Arial" panose="020B0604020202020204" pitchFamily="34" charset="0"/>
              </a:rPr>
              <a:t>b</a:t>
            </a:r>
            <a:r>
              <a:rPr lang="nl-NL" sz="1200" baseline="-25000" dirty="0" smtClean="0">
                <a:latin typeface="Arial" panose="020B0604020202020204" pitchFamily="34" charset="0"/>
              </a:rPr>
              <a:t>eu</a:t>
            </a:r>
            <a:r>
              <a:rPr lang="nl-NL" sz="1200" dirty="0" smtClean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nl-NL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24" name="Rectangle 78"/>
          <p:cNvSpPr>
            <a:spLocks noChangeArrowheads="1"/>
          </p:cNvSpPr>
          <p:nvPr/>
        </p:nvSpPr>
        <p:spPr bwMode="auto">
          <a:xfrm>
            <a:off x="5460265" y="4765675"/>
            <a:ext cx="774700" cy="682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000" b="1">
                <a:latin typeface="Arial" panose="020B0604020202020204" pitchFamily="34" charset="0"/>
              </a:rPr>
              <a:t>T2</a:t>
            </a:r>
          </a:p>
        </p:txBody>
      </p:sp>
      <p:sp>
        <p:nvSpPr>
          <p:cNvPr id="8225" name="Oval 77"/>
          <p:cNvSpPr>
            <a:spLocks noChangeArrowheads="1"/>
          </p:cNvSpPr>
          <p:nvPr/>
        </p:nvSpPr>
        <p:spPr bwMode="auto">
          <a:xfrm>
            <a:off x="4898290" y="3081338"/>
            <a:ext cx="639763" cy="639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A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8226" name="Oval 77"/>
          <p:cNvSpPr>
            <a:spLocks noChangeArrowheads="1"/>
          </p:cNvSpPr>
          <p:nvPr/>
        </p:nvSpPr>
        <p:spPr bwMode="auto">
          <a:xfrm>
            <a:off x="5538053" y="2792413"/>
            <a:ext cx="639763" cy="639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C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8227" name="Oval 77"/>
          <p:cNvSpPr>
            <a:spLocks noChangeArrowheads="1"/>
          </p:cNvSpPr>
          <p:nvPr/>
        </p:nvSpPr>
        <p:spPr bwMode="auto">
          <a:xfrm>
            <a:off x="6193690" y="2560638"/>
            <a:ext cx="639763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E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cxnSp>
        <p:nvCxnSpPr>
          <p:cNvPr id="8228" name="AutoShape 149"/>
          <p:cNvCxnSpPr>
            <a:cxnSpLocks noChangeShapeType="1"/>
            <a:stCxn id="8225" idx="4"/>
            <a:endCxn id="8224" idx="0"/>
          </p:cNvCxnSpPr>
          <p:nvPr/>
        </p:nvCxnSpPr>
        <p:spPr bwMode="auto">
          <a:xfrm>
            <a:off x="5218965" y="3721100"/>
            <a:ext cx="628650" cy="1044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9" name="AutoShape 150"/>
          <p:cNvCxnSpPr>
            <a:cxnSpLocks noChangeShapeType="1"/>
            <a:stCxn id="8226" idx="4"/>
            <a:endCxn id="8224" idx="0"/>
          </p:cNvCxnSpPr>
          <p:nvPr/>
        </p:nvCxnSpPr>
        <p:spPr bwMode="auto">
          <a:xfrm flipH="1">
            <a:off x="5847615" y="3432175"/>
            <a:ext cx="11113" cy="133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30" name="AutoShape 151"/>
          <p:cNvCxnSpPr>
            <a:cxnSpLocks noChangeShapeType="1"/>
            <a:stCxn id="8227" idx="4"/>
            <a:endCxn id="8224" idx="0"/>
          </p:cNvCxnSpPr>
          <p:nvPr/>
        </p:nvCxnSpPr>
        <p:spPr bwMode="auto">
          <a:xfrm flipH="1">
            <a:off x="5847615" y="3201988"/>
            <a:ext cx="666750" cy="1563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31" name="Text Box 83"/>
          <p:cNvSpPr txBox="1">
            <a:spLocks noChangeArrowheads="1"/>
          </p:cNvSpPr>
          <p:nvPr/>
        </p:nvSpPr>
        <p:spPr bwMode="auto">
          <a:xfrm>
            <a:off x="5885715" y="3325813"/>
            <a:ext cx="9765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e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</a:t>
            </a:r>
            <a:r>
              <a:rPr lang="nl-NL" sz="1200" dirty="0" smtClean="0">
                <a:latin typeface="Arial" panose="020B0604020202020204" pitchFamily="34" charset="0"/>
              </a:rPr>
              <a:t>b</a:t>
            </a:r>
            <a:r>
              <a:rPr lang="nl-NL" sz="1200" baseline="-25000" dirty="0" smtClean="0">
                <a:latin typeface="Arial" panose="020B0604020202020204" pitchFamily="34" charset="0"/>
              </a:rPr>
              <a:t>eu</a:t>
            </a:r>
            <a:r>
              <a:rPr lang="nl-NL" sz="1200" dirty="0" smtClean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nl-NL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32" name="Text Box 83"/>
          <p:cNvSpPr txBox="1">
            <a:spLocks noChangeArrowheads="1"/>
          </p:cNvSpPr>
          <p:nvPr/>
        </p:nvSpPr>
        <p:spPr bwMode="auto">
          <a:xfrm>
            <a:off x="5222140" y="3657600"/>
            <a:ext cx="9621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c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</a:t>
            </a:r>
            <a:r>
              <a:rPr lang="nl-NL" sz="1200" dirty="0" smtClean="0">
                <a:latin typeface="Arial" panose="020B0604020202020204" pitchFamily="34" charset="0"/>
              </a:rPr>
              <a:t>b</a:t>
            </a:r>
            <a:r>
              <a:rPr lang="nl-NL" sz="1200" baseline="-25000" dirty="0" smtClean="0">
                <a:latin typeface="Arial" panose="020B0604020202020204" pitchFamily="34" charset="0"/>
              </a:rPr>
              <a:t>cu</a:t>
            </a:r>
            <a:r>
              <a:rPr lang="nl-NL" sz="1200" dirty="0" smtClean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nl-NL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33" name="Text Box 83"/>
          <p:cNvSpPr txBox="1">
            <a:spLocks noChangeArrowheads="1"/>
          </p:cNvSpPr>
          <p:nvPr/>
        </p:nvSpPr>
        <p:spPr bwMode="auto">
          <a:xfrm>
            <a:off x="4787165" y="4114800"/>
            <a:ext cx="97654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a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</a:t>
            </a:r>
            <a:r>
              <a:rPr lang="nl-NL" sz="1200" dirty="0" smtClean="0">
                <a:latin typeface="Arial" panose="020B0604020202020204" pitchFamily="34" charset="0"/>
              </a:rPr>
              <a:t>b</a:t>
            </a:r>
            <a:r>
              <a:rPr lang="nl-NL" sz="1200" baseline="-25000" dirty="0" smtClean="0">
                <a:latin typeface="Arial" panose="020B0604020202020204" pitchFamily="34" charset="0"/>
              </a:rPr>
              <a:t>au</a:t>
            </a:r>
            <a:r>
              <a:rPr lang="nl-NL" sz="1200" dirty="0" smtClean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</a:t>
            </a:r>
            <a:r>
              <a:rPr lang="nl-NL" sz="12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234" name="Rectangle 95"/>
          <p:cNvSpPr>
            <a:spLocks noChangeArrowheads="1"/>
          </p:cNvSpPr>
          <p:nvPr/>
        </p:nvSpPr>
        <p:spPr bwMode="auto">
          <a:xfrm>
            <a:off x="7673240" y="4762500"/>
            <a:ext cx="774700" cy="682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000" b="1" dirty="0" smtClean="0">
                <a:latin typeface="Arial" panose="020B0604020202020204" pitchFamily="34" charset="0"/>
              </a:rPr>
              <a:t>M2</a:t>
            </a:r>
            <a:endParaRPr lang="nl-NL" sz="2000" b="1" dirty="0">
              <a:latin typeface="Arial" panose="020B0604020202020204" pitchFamily="34" charset="0"/>
            </a:endParaRPr>
          </a:p>
        </p:txBody>
      </p:sp>
      <p:sp>
        <p:nvSpPr>
          <p:cNvPr id="8236" name="Oval 94"/>
          <p:cNvSpPr>
            <a:spLocks noChangeArrowheads="1"/>
          </p:cNvSpPr>
          <p:nvPr/>
        </p:nvSpPr>
        <p:spPr bwMode="auto">
          <a:xfrm>
            <a:off x="8298715" y="3073400"/>
            <a:ext cx="639763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E</a:t>
            </a:r>
            <a:r>
              <a:rPr lang="nl-NL" sz="1600" b="1" baseline="-25000">
                <a:latin typeface="Arial" panose="020B0604020202020204" pitchFamily="34" charset="0"/>
              </a:rPr>
              <a:t>c</a:t>
            </a:r>
          </a:p>
        </p:txBody>
      </p:sp>
      <p:cxnSp>
        <p:nvCxnSpPr>
          <p:cNvPr id="8240" name="AutoShape 174"/>
          <p:cNvCxnSpPr>
            <a:cxnSpLocks noChangeShapeType="1"/>
            <a:stCxn id="8236" idx="4"/>
            <a:endCxn id="8234" idx="0"/>
          </p:cNvCxnSpPr>
          <p:nvPr/>
        </p:nvCxnSpPr>
        <p:spPr bwMode="auto">
          <a:xfrm flipH="1">
            <a:off x="8060590" y="3714750"/>
            <a:ext cx="558800" cy="1047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43" name="AutoShape 177"/>
          <p:cNvCxnSpPr>
            <a:cxnSpLocks noChangeShapeType="1"/>
            <a:stCxn id="8236" idx="4"/>
            <a:endCxn id="8224" idx="0"/>
          </p:cNvCxnSpPr>
          <p:nvPr/>
        </p:nvCxnSpPr>
        <p:spPr bwMode="auto">
          <a:xfrm flipH="1">
            <a:off x="5847615" y="3714750"/>
            <a:ext cx="2771775" cy="1050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45" name="Text Box 83"/>
          <p:cNvSpPr txBox="1">
            <a:spLocks noChangeArrowheads="1"/>
          </p:cNvSpPr>
          <p:nvPr/>
        </p:nvSpPr>
        <p:spPr bwMode="auto">
          <a:xfrm>
            <a:off x="8247915" y="4348163"/>
            <a:ext cx="47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000" dirty="0">
                <a:latin typeface="Arial" panose="020B0604020202020204" pitchFamily="34" charset="0"/>
              </a:rPr>
              <a:t>e</a:t>
            </a:r>
            <a:r>
              <a:rPr lang="nl-NL" sz="2000" baseline="-25000" dirty="0">
                <a:latin typeface="Arial" panose="020B0604020202020204" pitchFamily="34" charset="0"/>
              </a:rPr>
              <a:t>m</a:t>
            </a:r>
            <a:endParaRPr lang="nl-NL" sz="2000" dirty="0">
              <a:solidFill>
                <a:srgbClr val="F9353A"/>
              </a:solidFill>
              <a:latin typeface="Arial" panose="020B0604020202020204" pitchFamily="34" charset="0"/>
            </a:endParaRPr>
          </a:p>
        </p:txBody>
      </p:sp>
      <p:sp>
        <p:nvSpPr>
          <p:cNvPr id="8247" name="Text Box 83"/>
          <p:cNvSpPr txBox="1">
            <a:spLocks noChangeArrowheads="1"/>
          </p:cNvSpPr>
          <p:nvPr/>
        </p:nvSpPr>
        <p:spPr bwMode="auto">
          <a:xfrm rot="20352740">
            <a:off x="6889015" y="4168775"/>
            <a:ext cx="4587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 dirty="0" smtClean="0">
                <a:solidFill>
                  <a:srgbClr val="00B0F0"/>
                </a:solidFill>
                <a:latin typeface="Arial" panose="020B0604020202020204" pitchFamily="34" charset="0"/>
              </a:rPr>
              <a:t>e</a:t>
            </a:r>
            <a:r>
              <a:rPr lang="nl-NL" sz="2400" baseline="-25000" dirty="0" smtClean="0">
                <a:solidFill>
                  <a:srgbClr val="00B0F0"/>
                </a:solidFill>
                <a:latin typeface="Arial" panose="020B0604020202020204" pitchFamily="34" charset="0"/>
              </a:rPr>
              <a:t>c</a:t>
            </a:r>
            <a:endParaRPr lang="nl-NL" sz="2400" b="1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cxnSp>
        <p:nvCxnSpPr>
          <p:cNvPr id="8250" name="AutoShape 184"/>
          <p:cNvCxnSpPr>
            <a:cxnSpLocks noChangeShapeType="1"/>
            <a:stCxn id="8215" idx="0"/>
            <a:endCxn id="8225" idx="0"/>
          </p:cNvCxnSpPr>
          <p:nvPr/>
        </p:nvCxnSpPr>
        <p:spPr bwMode="auto">
          <a:xfrm rot="5400000" flipV="1">
            <a:off x="4763353" y="2625725"/>
            <a:ext cx="3175" cy="908050"/>
          </a:xfrm>
          <a:prstGeom prst="curvedConnector3">
            <a:avLst>
              <a:gd name="adj1" fmla="val -72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1" name="AutoShape 185"/>
          <p:cNvCxnSpPr>
            <a:cxnSpLocks noChangeShapeType="1"/>
            <a:stCxn id="8214" idx="0"/>
            <a:endCxn id="8226" idx="0"/>
          </p:cNvCxnSpPr>
          <p:nvPr/>
        </p:nvCxnSpPr>
        <p:spPr bwMode="auto">
          <a:xfrm rot="5400000" flipV="1">
            <a:off x="4701440" y="1633538"/>
            <a:ext cx="6350" cy="2309813"/>
          </a:xfrm>
          <a:prstGeom prst="curvedConnector3">
            <a:avLst>
              <a:gd name="adj1" fmla="val -65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55" name="Text Box 227"/>
          <p:cNvSpPr txBox="1">
            <a:spLocks noChangeArrowheads="1"/>
          </p:cNvSpPr>
          <p:nvPr/>
        </p:nvSpPr>
        <p:spPr bwMode="auto">
          <a:xfrm>
            <a:off x="4520465" y="2819400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200"/>
              <a:t>MZ=1 </a:t>
            </a:r>
          </a:p>
          <a:p>
            <a:pPr eaLnBrk="1" hangingPunct="1"/>
            <a:r>
              <a:rPr lang="en-US" sz="1200"/>
              <a:t>DZ=.5</a:t>
            </a:r>
            <a:endParaRPr lang="nl-NL" sz="1200"/>
          </a:p>
        </p:txBody>
      </p:sp>
      <p:sp>
        <p:nvSpPr>
          <p:cNvPr id="8257" name="Text Box 229"/>
          <p:cNvSpPr txBox="1">
            <a:spLocks noChangeArrowheads="1"/>
          </p:cNvSpPr>
          <p:nvPr/>
        </p:nvSpPr>
        <p:spPr bwMode="auto">
          <a:xfrm>
            <a:off x="4104540" y="2362200"/>
            <a:ext cx="9207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200"/>
              <a:t>MZ = DZ = 1</a:t>
            </a:r>
            <a:endParaRPr lang="nl-NL" sz="1200"/>
          </a:p>
        </p:txBody>
      </p:sp>
      <p:sp>
        <p:nvSpPr>
          <p:cNvPr id="2" name="TextBox 1"/>
          <p:cNvSpPr txBox="1"/>
          <p:nvPr/>
        </p:nvSpPr>
        <p:spPr>
          <a:xfrm>
            <a:off x="311366" y="199124"/>
            <a:ext cx="46506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OK </a:t>
            </a:r>
            <a:r>
              <a:rPr lang="nl-NL" smtClean="0"/>
              <a:t>if #1: </a:t>
            </a:r>
            <a:r>
              <a:rPr lang="nl-NL" dirty="0" smtClean="0"/>
              <a:t>r(M1,M2) = 0</a:t>
            </a:r>
            <a:endParaRPr lang="nl-NL" baseline="-25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5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290"/>
          <p:cNvGrpSpPr>
            <a:grpSpLocks/>
          </p:cNvGrpSpPr>
          <p:nvPr/>
        </p:nvGrpSpPr>
        <p:grpSpPr bwMode="auto">
          <a:xfrm>
            <a:off x="770789" y="1219200"/>
            <a:ext cx="7677150" cy="4233863"/>
            <a:chOff x="492" y="1008"/>
            <a:chExt cx="4836" cy="2667"/>
          </a:xfrm>
        </p:grpSpPr>
        <p:sp>
          <p:nvSpPr>
            <p:cNvPr id="8198" name="Oval 77"/>
            <p:cNvSpPr>
              <a:spLocks noChangeArrowheads="1"/>
            </p:cNvSpPr>
            <p:nvPr/>
          </p:nvSpPr>
          <p:spPr bwMode="auto">
            <a:xfrm>
              <a:off x="1560" y="185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199" name="Rectangle 78"/>
            <p:cNvSpPr>
              <a:spLocks noChangeArrowheads="1"/>
            </p:cNvSpPr>
            <p:nvPr/>
          </p:nvSpPr>
          <p:spPr bwMode="auto">
            <a:xfrm>
              <a:off x="19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T1</a:t>
              </a:r>
            </a:p>
          </p:txBody>
        </p:sp>
        <p:cxnSp>
          <p:nvCxnSpPr>
            <p:cNvPr id="8200" name="AutoShape 80"/>
            <p:cNvCxnSpPr>
              <a:cxnSpLocks noChangeShapeType="1"/>
              <a:stCxn id="8198" idx="4"/>
              <a:endCxn id="8199" idx="0"/>
            </p:cNvCxnSpPr>
            <p:nvPr/>
          </p:nvCxnSpPr>
          <p:spPr bwMode="auto">
            <a:xfrm rot="16200000" flipH="1">
              <a:off x="1507" y="2517"/>
              <a:ext cx="983" cy="4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1" name="Text Box 83"/>
            <p:cNvSpPr txBox="1">
              <a:spLocks noChangeArrowheads="1"/>
            </p:cNvSpPr>
            <p:nvPr/>
          </p:nvSpPr>
          <p:spPr bwMode="auto">
            <a:xfrm>
              <a:off x="2266" y="2824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2" name="Oval 94"/>
            <p:cNvSpPr>
              <a:spLocks noChangeArrowheads="1"/>
            </p:cNvSpPr>
            <p:nvPr/>
          </p:nvSpPr>
          <p:spPr bwMode="auto">
            <a:xfrm>
              <a:off x="496" y="1992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3" name="Rectangle 95"/>
            <p:cNvSpPr>
              <a:spLocks noChangeArrowheads="1"/>
            </p:cNvSpPr>
            <p:nvPr/>
          </p:nvSpPr>
          <p:spPr bwMode="auto">
            <a:xfrm>
              <a:off x="4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M1</a:t>
              </a:r>
            </a:p>
          </p:txBody>
        </p:sp>
        <p:cxnSp>
          <p:nvCxnSpPr>
            <p:cNvPr id="8204" name="AutoShape 80"/>
            <p:cNvCxnSpPr>
              <a:cxnSpLocks noChangeShapeType="1"/>
              <a:stCxn id="8202" idx="4"/>
              <a:endCxn id="8203" idx="0"/>
            </p:cNvCxnSpPr>
            <p:nvPr/>
          </p:nvCxnSpPr>
          <p:spPr bwMode="auto">
            <a:xfrm rot="16200000" flipH="1">
              <a:off x="292" y="2801"/>
              <a:ext cx="850" cy="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6" name="Straight Arrow Connector 73"/>
            <p:cNvCxnSpPr>
              <a:cxnSpLocks noChangeShapeType="1"/>
              <a:stCxn id="8202" idx="4"/>
              <a:endCxn id="8199" idx="0"/>
            </p:cNvCxnSpPr>
            <p:nvPr/>
          </p:nvCxnSpPr>
          <p:spPr bwMode="auto">
            <a:xfrm>
              <a:off x="698" y="2395"/>
              <a:ext cx="1538" cy="8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14" name="Oval 77"/>
            <p:cNvSpPr>
              <a:spLocks noChangeArrowheads="1"/>
            </p:cNvSpPr>
            <p:nvPr/>
          </p:nvSpPr>
          <p:spPr bwMode="auto">
            <a:xfrm>
              <a:off x="2040" y="1995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15" name="Oval 77"/>
            <p:cNvSpPr>
              <a:spLocks noChangeArrowheads="1"/>
            </p:cNvSpPr>
            <p:nvPr/>
          </p:nvSpPr>
          <p:spPr bwMode="auto">
            <a:xfrm>
              <a:off x="252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112" name="Straight Arrow Connector 111"/>
            <p:cNvCxnSpPr>
              <a:stCxn id="8214" idx="4"/>
              <a:endCxn id="8199" idx="0"/>
            </p:cNvCxnSpPr>
            <p:nvPr/>
          </p:nvCxnSpPr>
          <p:spPr>
            <a:xfrm rot="5400000">
              <a:off x="1827" y="2806"/>
              <a:ext cx="847" cy="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8215" idx="4"/>
              <a:endCxn id="8199" idx="0"/>
            </p:cNvCxnSpPr>
            <p:nvPr/>
          </p:nvCxnSpPr>
          <p:spPr>
            <a:xfrm rot="5400000">
              <a:off x="2147" y="2672"/>
              <a:ext cx="662" cy="4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8" name="Text Box 83"/>
            <p:cNvSpPr txBox="1">
              <a:spLocks noChangeArrowheads="1"/>
            </p:cNvSpPr>
            <p:nvPr/>
          </p:nvSpPr>
          <p:spPr bwMode="auto">
            <a:xfrm rot="1837485">
              <a:off x="1230" y="2685"/>
              <a:ext cx="27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r>
                <a:rPr lang="nl-NL" sz="2400" baseline="-250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endParaRPr lang="nl-NL" sz="2400" b="1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0" name="Text Box 83"/>
            <p:cNvSpPr txBox="1">
              <a:spLocks noChangeArrowheads="1"/>
            </p:cNvSpPr>
            <p:nvPr/>
          </p:nvSpPr>
          <p:spPr bwMode="auto">
            <a:xfrm>
              <a:off x="552" y="2851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2" name="Text Box 83"/>
            <p:cNvSpPr txBox="1">
              <a:spLocks noChangeArrowheads="1"/>
            </p:cNvSpPr>
            <p:nvPr/>
          </p:nvSpPr>
          <p:spPr bwMode="auto">
            <a:xfrm>
              <a:off x="2003" y="2552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3" name="Text Box 83"/>
            <p:cNvSpPr txBox="1">
              <a:spLocks noChangeArrowheads="1"/>
            </p:cNvSpPr>
            <p:nvPr/>
          </p:nvSpPr>
          <p:spPr bwMode="auto">
            <a:xfrm>
              <a:off x="1501" y="234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4" name="Rectangle 78"/>
            <p:cNvSpPr>
              <a:spLocks noChangeArrowheads="1"/>
            </p:cNvSpPr>
            <p:nvPr/>
          </p:nvSpPr>
          <p:spPr bwMode="auto">
            <a:xfrm>
              <a:off x="3446" y="3242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8225" name="Oval 77"/>
            <p:cNvSpPr>
              <a:spLocks noChangeArrowheads="1"/>
            </p:cNvSpPr>
            <p:nvPr/>
          </p:nvSpPr>
          <p:spPr bwMode="auto">
            <a:xfrm>
              <a:off x="3092" y="2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6" name="Oval 77"/>
            <p:cNvSpPr>
              <a:spLocks noChangeArrowheads="1"/>
            </p:cNvSpPr>
            <p:nvPr/>
          </p:nvSpPr>
          <p:spPr bwMode="auto">
            <a:xfrm>
              <a:off x="3495" y="199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7" name="Oval 77"/>
            <p:cNvSpPr>
              <a:spLocks noChangeArrowheads="1"/>
            </p:cNvSpPr>
            <p:nvPr/>
          </p:nvSpPr>
          <p:spPr bwMode="auto">
            <a:xfrm>
              <a:off x="3908" y="1853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8228" name="AutoShape 149"/>
            <p:cNvCxnSpPr>
              <a:cxnSpLocks noChangeShapeType="1"/>
              <a:stCxn id="8225" idx="4"/>
              <a:endCxn id="8224" idx="0"/>
            </p:cNvCxnSpPr>
            <p:nvPr/>
          </p:nvCxnSpPr>
          <p:spPr bwMode="auto">
            <a:xfrm>
              <a:off x="3294" y="2584"/>
              <a:ext cx="396" cy="6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9" name="AutoShape 150"/>
            <p:cNvCxnSpPr>
              <a:cxnSpLocks noChangeShapeType="1"/>
              <a:stCxn id="8226" idx="4"/>
              <a:endCxn id="8224" idx="0"/>
            </p:cNvCxnSpPr>
            <p:nvPr/>
          </p:nvCxnSpPr>
          <p:spPr bwMode="auto">
            <a:xfrm flipH="1">
              <a:off x="3690" y="2402"/>
              <a:ext cx="7" cy="8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AutoShape 151"/>
            <p:cNvCxnSpPr>
              <a:cxnSpLocks noChangeShapeType="1"/>
              <a:stCxn id="8227" idx="4"/>
              <a:endCxn id="8224" idx="0"/>
            </p:cNvCxnSpPr>
            <p:nvPr/>
          </p:nvCxnSpPr>
          <p:spPr bwMode="auto">
            <a:xfrm flipH="1">
              <a:off x="3690" y="2257"/>
              <a:ext cx="420" cy="9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1" name="Text Box 83"/>
            <p:cNvSpPr txBox="1">
              <a:spLocks noChangeArrowheads="1"/>
            </p:cNvSpPr>
            <p:nvPr/>
          </p:nvSpPr>
          <p:spPr bwMode="auto">
            <a:xfrm>
              <a:off x="3714" y="233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2" name="Text Box 83"/>
            <p:cNvSpPr txBox="1">
              <a:spLocks noChangeArrowheads="1"/>
            </p:cNvSpPr>
            <p:nvPr/>
          </p:nvSpPr>
          <p:spPr bwMode="auto">
            <a:xfrm>
              <a:off x="3296" y="2544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3" name="Text Box 83"/>
            <p:cNvSpPr txBox="1">
              <a:spLocks noChangeArrowheads="1"/>
            </p:cNvSpPr>
            <p:nvPr/>
          </p:nvSpPr>
          <p:spPr bwMode="auto">
            <a:xfrm>
              <a:off x="3022" y="2832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4" name="Rectangle 95"/>
            <p:cNvSpPr>
              <a:spLocks noChangeArrowheads="1"/>
            </p:cNvSpPr>
            <p:nvPr/>
          </p:nvSpPr>
          <p:spPr bwMode="auto">
            <a:xfrm>
              <a:off x="4840" y="3240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 dirty="0">
                  <a:latin typeface="Arial" panose="020B0604020202020204" pitchFamily="34" charset="0"/>
                </a:rPr>
                <a:t>M2</a:t>
              </a:r>
            </a:p>
          </p:txBody>
        </p:sp>
        <p:sp>
          <p:nvSpPr>
            <p:cNvPr id="8235" name="Oval 94"/>
            <p:cNvSpPr>
              <a:spLocks noChangeArrowheads="1"/>
            </p:cNvSpPr>
            <p:nvPr/>
          </p:nvSpPr>
          <p:spPr bwMode="auto">
            <a:xfrm>
              <a:off x="4805" y="1989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39" name="AutoShape 173"/>
            <p:cNvCxnSpPr>
              <a:cxnSpLocks noChangeShapeType="1"/>
              <a:stCxn id="8235" idx="4"/>
              <a:endCxn id="8234" idx="0"/>
            </p:cNvCxnSpPr>
            <p:nvPr/>
          </p:nvCxnSpPr>
          <p:spPr bwMode="auto">
            <a:xfrm>
              <a:off x="5007" y="2392"/>
              <a:ext cx="77" cy="8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AutoShape 176"/>
            <p:cNvCxnSpPr>
              <a:cxnSpLocks noChangeShapeType="1"/>
              <a:stCxn id="8235" idx="4"/>
              <a:endCxn id="8224" idx="0"/>
            </p:cNvCxnSpPr>
            <p:nvPr/>
          </p:nvCxnSpPr>
          <p:spPr bwMode="auto">
            <a:xfrm flipH="1">
              <a:off x="3690" y="2392"/>
              <a:ext cx="1317" cy="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46" name="Text Box 83"/>
            <p:cNvSpPr txBox="1">
              <a:spLocks noChangeArrowheads="1"/>
            </p:cNvSpPr>
            <p:nvPr/>
          </p:nvSpPr>
          <p:spPr bwMode="auto">
            <a:xfrm>
              <a:off x="5015" y="2838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8" name="Text Box 83"/>
            <p:cNvSpPr txBox="1">
              <a:spLocks noChangeArrowheads="1"/>
            </p:cNvSpPr>
            <p:nvPr/>
          </p:nvSpPr>
          <p:spPr bwMode="auto">
            <a:xfrm rot="19705979">
              <a:off x="4346" y="2643"/>
              <a:ext cx="27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r>
                <a:rPr lang="nl-NL" sz="2400" baseline="-250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endParaRPr lang="nl-NL" sz="2400" b="1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50" name="AutoShape 184"/>
            <p:cNvCxnSpPr>
              <a:cxnSpLocks noChangeShapeType="1"/>
              <a:stCxn id="8215" idx="0"/>
              <a:endCxn id="8225" idx="0"/>
            </p:cNvCxnSpPr>
            <p:nvPr/>
          </p:nvCxnSpPr>
          <p:spPr bwMode="auto">
            <a:xfrm rot="5400000" flipV="1">
              <a:off x="3007" y="1894"/>
              <a:ext cx="2" cy="572"/>
            </a:xfrm>
            <a:prstGeom prst="curvedConnector3">
              <a:avLst>
                <a:gd name="adj1" fmla="val -720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AutoShape 185"/>
            <p:cNvCxnSpPr>
              <a:cxnSpLocks noChangeShapeType="1"/>
              <a:stCxn id="8214" idx="0"/>
              <a:endCxn id="8226" idx="0"/>
            </p:cNvCxnSpPr>
            <p:nvPr/>
          </p:nvCxnSpPr>
          <p:spPr bwMode="auto">
            <a:xfrm rot="5400000" flipV="1">
              <a:off x="2968" y="1269"/>
              <a:ext cx="4" cy="1455"/>
            </a:xfrm>
            <a:prstGeom prst="curvedConnector3">
              <a:avLst>
                <a:gd name="adj1" fmla="val -65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AutoShape 186"/>
            <p:cNvCxnSpPr>
              <a:cxnSpLocks noChangeShapeType="1"/>
              <a:stCxn id="8202" idx="0"/>
              <a:endCxn id="8235" idx="0"/>
            </p:cNvCxnSpPr>
            <p:nvPr/>
          </p:nvCxnSpPr>
          <p:spPr bwMode="auto">
            <a:xfrm rot="-5400000">
              <a:off x="2851" y="-164"/>
              <a:ext cx="3" cy="4309"/>
            </a:xfrm>
            <a:prstGeom prst="curvedConnector3">
              <a:avLst>
                <a:gd name="adj1" fmla="val 32700009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55" name="Text Box 227"/>
            <p:cNvSpPr txBox="1">
              <a:spLocks noChangeArrowheads="1"/>
            </p:cNvSpPr>
            <p:nvPr/>
          </p:nvSpPr>
          <p:spPr bwMode="auto">
            <a:xfrm>
              <a:off x="2854" y="2016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MZ=1 </a:t>
              </a:r>
            </a:p>
            <a:p>
              <a:pPr eaLnBrk="1" hangingPunct="1"/>
              <a:r>
                <a:rPr lang="en-US" sz="1200"/>
                <a:t>DZ=.5</a:t>
              </a:r>
              <a:endParaRPr lang="nl-NL" sz="1200"/>
            </a:p>
          </p:txBody>
        </p:sp>
        <p:sp>
          <p:nvSpPr>
            <p:cNvPr id="8256" name="Text Box 228"/>
            <p:cNvSpPr txBox="1">
              <a:spLocks noChangeArrowheads="1"/>
            </p:cNvSpPr>
            <p:nvPr/>
          </p:nvSpPr>
          <p:spPr bwMode="auto">
            <a:xfrm>
              <a:off x="2592" y="100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  <p:sp>
          <p:nvSpPr>
            <p:cNvPr id="8257" name="Text Box 229"/>
            <p:cNvSpPr txBox="1">
              <a:spLocks noChangeArrowheads="1"/>
            </p:cNvSpPr>
            <p:nvPr/>
          </p:nvSpPr>
          <p:spPr bwMode="auto">
            <a:xfrm>
              <a:off x="2592" y="172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11366" y="199124"/>
            <a:ext cx="45480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Ok </a:t>
            </a:r>
            <a:r>
              <a:rPr lang="nl-NL" smtClean="0"/>
              <a:t>if #2: </a:t>
            </a:r>
            <a:r>
              <a:rPr lang="nl-NL" dirty="0"/>
              <a:t>r(M1,M2) = </a:t>
            </a:r>
            <a:r>
              <a:rPr lang="nl-NL" dirty="0" smtClean="0"/>
              <a:t>1</a:t>
            </a:r>
            <a:endParaRPr lang="nl-NL" baseline="-25000" dirty="0">
              <a:solidFill>
                <a:srgbClr val="00B0F0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303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8440" y="302568"/>
            <a:ext cx="7772400" cy="459433"/>
          </a:xfrm>
        </p:spPr>
        <p:txBody>
          <a:bodyPr/>
          <a:lstStyle/>
          <a:p>
            <a:r>
              <a:rPr lang="en-US" sz="2800" smtClean="0"/>
              <a:t>Standard AE </a:t>
            </a:r>
            <a:r>
              <a:rPr lang="en-US" sz="2800" dirty="0" smtClean="0"/>
              <a:t>model</a:t>
            </a:r>
            <a:endParaRPr lang="en-US" sz="2800" dirty="0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1981200" y="4343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</a:t>
            </a:r>
            <a:r>
              <a:rPr lang="en-US" sz="2400" dirty="0"/>
              <a:t>1</a:t>
            </a:r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8382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798" name="Oval 6"/>
          <p:cNvSpPr>
            <a:spLocks noChangeArrowheads="1"/>
          </p:cNvSpPr>
          <p:nvPr/>
        </p:nvSpPr>
        <p:spPr bwMode="auto">
          <a:xfrm>
            <a:off x="27432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799" name="AutoShape 7"/>
          <p:cNvCxnSpPr>
            <a:cxnSpLocks noChangeShapeType="1"/>
            <a:stCxn id="289796" idx="4"/>
            <a:endCxn id="289795" idx="0"/>
          </p:cNvCxnSpPr>
          <p:nvPr/>
        </p:nvCxnSpPr>
        <p:spPr bwMode="auto">
          <a:xfrm>
            <a:off x="1371600" y="2895600"/>
            <a:ext cx="11049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1" name="AutoShape 9"/>
          <p:cNvCxnSpPr>
            <a:cxnSpLocks noChangeShapeType="1"/>
            <a:stCxn id="289798" idx="4"/>
            <a:endCxn id="289795" idx="0"/>
          </p:cNvCxnSpPr>
          <p:nvPr/>
        </p:nvCxnSpPr>
        <p:spPr bwMode="auto">
          <a:xfrm flipH="1">
            <a:off x="2476500" y="2895600"/>
            <a:ext cx="8001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5791200" y="4343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 smtClean="0"/>
              <a:t>pheno</a:t>
            </a:r>
            <a:endParaRPr lang="en-US" sz="2400" dirty="0" smtClean="0"/>
          </a:p>
          <a:p>
            <a:pPr algn="ctr" eaLnBrk="0" hangingPunct="0"/>
            <a:r>
              <a:rPr lang="en-US" sz="2400" dirty="0" smtClean="0"/>
              <a:t>Twin </a:t>
            </a:r>
            <a:r>
              <a:rPr lang="en-US" sz="2400" dirty="0"/>
              <a:t>2</a:t>
            </a: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48768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805" name="Oval 13"/>
          <p:cNvSpPr>
            <a:spLocks noChangeArrowheads="1"/>
          </p:cNvSpPr>
          <p:nvPr/>
        </p:nvSpPr>
        <p:spPr bwMode="auto">
          <a:xfrm>
            <a:off x="67056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806" name="AutoShape 14"/>
          <p:cNvCxnSpPr>
            <a:cxnSpLocks noChangeShapeType="1"/>
            <a:stCxn id="289803" idx="4"/>
            <a:endCxn id="289802" idx="0"/>
          </p:cNvCxnSpPr>
          <p:nvPr/>
        </p:nvCxnSpPr>
        <p:spPr bwMode="auto">
          <a:xfrm>
            <a:off x="5410200" y="2895600"/>
            <a:ext cx="8763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8" name="AutoShape 16"/>
          <p:cNvCxnSpPr>
            <a:cxnSpLocks noChangeShapeType="1"/>
            <a:stCxn id="289805" idx="4"/>
            <a:endCxn id="289802" idx="0"/>
          </p:cNvCxnSpPr>
          <p:nvPr/>
        </p:nvCxnSpPr>
        <p:spPr bwMode="auto">
          <a:xfrm flipH="1">
            <a:off x="6286500" y="2895600"/>
            <a:ext cx="9525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9" name="AutoShape 17"/>
          <p:cNvCxnSpPr>
            <a:cxnSpLocks noChangeShapeType="1"/>
            <a:stCxn id="289796" idx="0"/>
            <a:endCxn id="289803" idx="0"/>
          </p:cNvCxnSpPr>
          <p:nvPr/>
        </p:nvCxnSpPr>
        <p:spPr bwMode="auto">
          <a:xfrm rot="5400000" flipH="1" flipV="1">
            <a:off x="3390900" y="-190500"/>
            <a:ext cx="12700" cy="4038600"/>
          </a:xfrm>
          <a:prstGeom prst="curvedConnector3">
            <a:avLst>
              <a:gd name="adj1" fmla="val 3400000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89811" name="Text Box 19"/>
          <p:cNvSpPr txBox="1">
            <a:spLocks noChangeArrowheads="1"/>
          </p:cNvSpPr>
          <p:nvPr/>
        </p:nvSpPr>
        <p:spPr bwMode="auto">
          <a:xfrm>
            <a:off x="831851" y="3278832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89813" name="Text Box 21"/>
          <p:cNvSpPr txBox="1">
            <a:spLocks noChangeArrowheads="1"/>
          </p:cNvSpPr>
          <p:nvPr/>
        </p:nvSpPr>
        <p:spPr bwMode="auto">
          <a:xfrm>
            <a:off x="3096477" y="3278832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89815" name="Text Box 23"/>
          <p:cNvSpPr txBox="1">
            <a:spLocks noChangeArrowheads="1"/>
          </p:cNvSpPr>
          <p:nvPr/>
        </p:nvSpPr>
        <p:spPr bwMode="auto">
          <a:xfrm>
            <a:off x="6843712" y="3257366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4967171" y="3164589"/>
            <a:ext cx="104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89817" name="AutoShape 25"/>
          <p:cNvSpPr>
            <a:spLocks noChangeArrowheads="1"/>
          </p:cNvSpPr>
          <p:nvPr/>
        </p:nvSpPr>
        <p:spPr bwMode="auto">
          <a:xfrm>
            <a:off x="228600" y="44196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18" name="AutoShape 26"/>
          <p:cNvCxnSpPr>
            <a:cxnSpLocks noChangeShapeType="1"/>
            <a:stCxn id="289817" idx="5"/>
            <a:endCxn id="289795" idx="1"/>
          </p:cNvCxnSpPr>
          <p:nvPr/>
        </p:nvCxnSpPr>
        <p:spPr bwMode="auto">
          <a:xfrm>
            <a:off x="971550" y="4762500"/>
            <a:ext cx="10096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727075" y="4300835"/>
            <a:ext cx="149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nl-NL" sz="2400" b="1" smtClean="0"/>
              <a:t> </a:t>
            </a:r>
            <a:endParaRPr lang="en-US" sz="2400" b="1" dirty="0"/>
          </a:p>
        </p:txBody>
      </p:sp>
      <p:sp>
        <p:nvSpPr>
          <p:cNvPr id="289820" name="AutoShape 28"/>
          <p:cNvSpPr>
            <a:spLocks noChangeArrowheads="1"/>
          </p:cNvSpPr>
          <p:nvPr/>
        </p:nvSpPr>
        <p:spPr bwMode="auto">
          <a:xfrm>
            <a:off x="7543800" y="44196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 smtClean="0"/>
              <a:t>1</a:t>
            </a:r>
            <a:endParaRPr lang="en-US" sz="2400" dirty="0"/>
          </a:p>
        </p:txBody>
      </p:sp>
      <p:cxnSp>
        <p:nvCxnSpPr>
          <p:cNvPr id="289821" name="AutoShape 29"/>
          <p:cNvCxnSpPr>
            <a:cxnSpLocks noChangeShapeType="1"/>
            <a:stCxn id="289820" idx="1"/>
            <a:endCxn id="289802" idx="3"/>
          </p:cNvCxnSpPr>
          <p:nvPr/>
        </p:nvCxnSpPr>
        <p:spPr bwMode="auto">
          <a:xfrm flipH="1">
            <a:off x="6781800" y="4762500"/>
            <a:ext cx="10096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6537325" y="4350895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nl-NL" sz="2400" b="1" smtClean="0">
                <a:solidFill>
                  <a:srgbClr val="FF0000"/>
                </a:solidFill>
                <a:latin typeface="Symbol" pitchFamily="18" charset="2"/>
              </a:rPr>
              <a:t>m</a:t>
            </a:r>
            <a:endParaRPr lang="en-US" sz="2400" b="1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031347" y="834420"/>
            <a:ext cx="1112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1 or .5</a:t>
            </a:r>
            <a:endParaRPr lang="nl-NL" sz="2800" dirty="0"/>
          </a:p>
        </p:txBody>
      </p:sp>
      <p:sp>
        <p:nvSpPr>
          <p:cNvPr id="46" name="TextBox 45"/>
          <p:cNvSpPr txBox="1"/>
          <p:nvPr/>
        </p:nvSpPr>
        <p:spPr>
          <a:xfrm>
            <a:off x="2192866" y="5580045"/>
            <a:ext cx="4148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Ph</a:t>
            </a:r>
            <a:r>
              <a:rPr lang="nl-NL" baseline="-25000" smtClean="0"/>
              <a:t>i</a:t>
            </a:r>
            <a:r>
              <a:rPr lang="nl-NL" smtClean="0"/>
              <a:t> – </a:t>
            </a:r>
            <a:r>
              <a:rPr lang="nl-NL" smtClean="0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nl-NL" smtClean="0">
                <a:solidFill>
                  <a:srgbClr val="FF0000"/>
                </a:solidFill>
              </a:rPr>
              <a:t> </a:t>
            </a:r>
            <a:r>
              <a:rPr lang="nl-NL" smtClean="0"/>
              <a:t>= </a:t>
            </a:r>
            <a:r>
              <a:rPr lang="nl-NL" b="1" smtClean="0">
                <a:solidFill>
                  <a:srgbClr val="FF0000"/>
                </a:solidFill>
              </a:rPr>
              <a:t>a</a:t>
            </a:r>
            <a:r>
              <a:rPr lang="nl-NL" smtClean="0"/>
              <a:t>*A</a:t>
            </a:r>
            <a:r>
              <a:rPr lang="nl-NL" baseline="-25000"/>
              <a:t>i</a:t>
            </a:r>
            <a:r>
              <a:rPr lang="nl-NL" smtClean="0"/>
              <a:t> + </a:t>
            </a:r>
            <a:r>
              <a:rPr lang="nl-NL" b="1" smtClean="0">
                <a:solidFill>
                  <a:srgbClr val="FF0000"/>
                </a:solidFill>
              </a:rPr>
              <a:t>e</a:t>
            </a:r>
            <a:r>
              <a:rPr lang="nl-NL" smtClean="0"/>
              <a:t>*E</a:t>
            </a:r>
            <a:r>
              <a:rPr lang="nl-NL" baseline="-25000"/>
              <a:t>i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91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290"/>
          <p:cNvGrpSpPr>
            <a:grpSpLocks/>
          </p:cNvGrpSpPr>
          <p:nvPr/>
        </p:nvGrpSpPr>
        <p:grpSpPr bwMode="auto">
          <a:xfrm>
            <a:off x="137894" y="1066800"/>
            <a:ext cx="8932863" cy="4233863"/>
            <a:chOff x="10" y="1008"/>
            <a:chExt cx="5627" cy="2667"/>
          </a:xfrm>
        </p:grpSpPr>
        <p:sp>
          <p:nvSpPr>
            <p:cNvPr id="8198" name="Oval 77"/>
            <p:cNvSpPr>
              <a:spLocks noChangeArrowheads="1"/>
            </p:cNvSpPr>
            <p:nvPr/>
          </p:nvSpPr>
          <p:spPr bwMode="auto">
            <a:xfrm>
              <a:off x="1560" y="185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199" name="Rectangle 78"/>
            <p:cNvSpPr>
              <a:spLocks noChangeArrowheads="1"/>
            </p:cNvSpPr>
            <p:nvPr/>
          </p:nvSpPr>
          <p:spPr bwMode="auto">
            <a:xfrm>
              <a:off x="19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T1</a:t>
              </a:r>
            </a:p>
          </p:txBody>
        </p:sp>
        <p:cxnSp>
          <p:nvCxnSpPr>
            <p:cNvPr id="8200" name="AutoShape 80"/>
            <p:cNvCxnSpPr>
              <a:cxnSpLocks noChangeShapeType="1"/>
              <a:stCxn id="8198" idx="4"/>
              <a:endCxn id="8199" idx="0"/>
            </p:cNvCxnSpPr>
            <p:nvPr/>
          </p:nvCxnSpPr>
          <p:spPr bwMode="auto">
            <a:xfrm rot="16200000" flipH="1">
              <a:off x="1507" y="2517"/>
              <a:ext cx="983" cy="4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1" name="Text Box 83"/>
            <p:cNvSpPr txBox="1">
              <a:spLocks noChangeArrowheads="1"/>
            </p:cNvSpPr>
            <p:nvPr/>
          </p:nvSpPr>
          <p:spPr bwMode="auto">
            <a:xfrm>
              <a:off x="2266" y="2824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2" name="Oval 94"/>
            <p:cNvSpPr>
              <a:spLocks noChangeArrowheads="1"/>
            </p:cNvSpPr>
            <p:nvPr/>
          </p:nvSpPr>
          <p:spPr bwMode="auto">
            <a:xfrm>
              <a:off x="496" y="1992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3" name="Rectangle 95"/>
            <p:cNvSpPr>
              <a:spLocks noChangeArrowheads="1"/>
            </p:cNvSpPr>
            <p:nvPr/>
          </p:nvSpPr>
          <p:spPr bwMode="auto">
            <a:xfrm>
              <a:off x="4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M1</a:t>
              </a:r>
            </a:p>
          </p:txBody>
        </p:sp>
        <p:cxnSp>
          <p:nvCxnSpPr>
            <p:cNvPr id="8204" name="AutoShape 80"/>
            <p:cNvCxnSpPr>
              <a:cxnSpLocks noChangeShapeType="1"/>
              <a:stCxn id="8202" idx="4"/>
              <a:endCxn id="8203" idx="0"/>
            </p:cNvCxnSpPr>
            <p:nvPr/>
          </p:nvCxnSpPr>
          <p:spPr bwMode="auto">
            <a:xfrm rot="16200000" flipH="1">
              <a:off x="292" y="2801"/>
              <a:ext cx="850" cy="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5" name="Text Box 83"/>
            <p:cNvSpPr txBox="1">
              <a:spLocks noChangeArrowheads="1"/>
            </p:cNvSpPr>
            <p:nvPr/>
          </p:nvSpPr>
          <p:spPr bwMode="auto">
            <a:xfrm>
              <a:off x="786" y="2965"/>
              <a:ext cx="2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a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06" name="Straight Arrow Connector 73"/>
            <p:cNvCxnSpPr>
              <a:cxnSpLocks noChangeShapeType="1"/>
              <a:stCxn id="8202" idx="4"/>
              <a:endCxn id="8199" idx="0"/>
            </p:cNvCxnSpPr>
            <p:nvPr/>
          </p:nvCxnSpPr>
          <p:spPr bwMode="auto">
            <a:xfrm>
              <a:off x="698" y="2395"/>
              <a:ext cx="1538" cy="8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7" name="Text Box 83"/>
            <p:cNvSpPr txBox="1">
              <a:spLocks noChangeArrowheads="1"/>
            </p:cNvSpPr>
            <p:nvPr/>
          </p:nvSpPr>
          <p:spPr bwMode="auto">
            <a:xfrm rot="2541597">
              <a:off x="1423" y="2588"/>
              <a:ext cx="22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8" name="Oval 94"/>
            <p:cNvSpPr>
              <a:spLocks noChangeArrowheads="1"/>
            </p:cNvSpPr>
            <p:nvPr/>
          </p:nvSpPr>
          <p:spPr bwMode="auto">
            <a:xfrm>
              <a:off x="1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9" name="Oval 94"/>
            <p:cNvSpPr>
              <a:spLocks noChangeArrowheads="1"/>
            </p:cNvSpPr>
            <p:nvPr/>
          </p:nvSpPr>
          <p:spPr bwMode="auto">
            <a:xfrm>
              <a:off x="975" y="1863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10" name="Straight Arrow Connector 101"/>
            <p:cNvCxnSpPr>
              <a:cxnSpLocks noChangeShapeType="1"/>
              <a:stCxn id="8209" idx="4"/>
              <a:endCxn id="8199" idx="0"/>
            </p:cNvCxnSpPr>
            <p:nvPr/>
          </p:nvCxnSpPr>
          <p:spPr bwMode="auto">
            <a:xfrm>
              <a:off x="1177" y="2266"/>
              <a:ext cx="1059" cy="979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1" name="Straight Arrow Connector 103"/>
            <p:cNvCxnSpPr>
              <a:cxnSpLocks noChangeShapeType="1"/>
              <a:stCxn id="8208" idx="4"/>
              <a:endCxn id="8199" idx="0"/>
            </p:cNvCxnSpPr>
            <p:nvPr/>
          </p:nvCxnSpPr>
          <p:spPr bwMode="auto">
            <a:xfrm>
              <a:off x="212" y="2583"/>
              <a:ext cx="2024" cy="66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Straight Arrow Connector 105"/>
            <p:cNvCxnSpPr>
              <a:stCxn id="8208" idx="4"/>
              <a:endCxn id="8203" idx="0"/>
            </p:cNvCxnSpPr>
            <p:nvPr/>
          </p:nvCxnSpPr>
          <p:spPr>
            <a:xfrm rot="16200000" flipH="1">
              <a:off x="143" y="2652"/>
              <a:ext cx="662" cy="5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8209" idx="4"/>
              <a:endCxn id="8203" idx="0"/>
            </p:cNvCxnSpPr>
            <p:nvPr/>
          </p:nvCxnSpPr>
          <p:spPr>
            <a:xfrm rot="5400000">
              <a:off x="467" y="2535"/>
              <a:ext cx="979" cy="44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4" name="Oval 77"/>
            <p:cNvSpPr>
              <a:spLocks noChangeArrowheads="1"/>
            </p:cNvSpPr>
            <p:nvPr/>
          </p:nvSpPr>
          <p:spPr bwMode="auto">
            <a:xfrm>
              <a:off x="2040" y="1995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15" name="Oval 77"/>
            <p:cNvSpPr>
              <a:spLocks noChangeArrowheads="1"/>
            </p:cNvSpPr>
            <p:nvPr/>
          </p:nvSpPr>
          <p:spPr bwMode="auto">
            <a:xfrm>
              <a:off x="252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112" name="Straight Arrow Connector 111"/>
            <p:cNvCxnSpPr>
              <a:stCxn id="8214" idx="4"/>
              <a:endCxn id="8199" idx="0"/>
            </p:cNvCxnSpPr>
            <p:nvPr/>
          </p:nvCxnSpPr>
          <p:spPr>
            <a:xfrm rot="5400000">
              <a:off x="1827" y="2806"/>
              <a:ext cx="847" cy="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8215" idx="4"/>
              <a:endCxn id="8199" idx="0"/>
            </p:cNvCxnSpPr>
            <p:nvPr/>
          </p:nvCxnSpPr>
          <p:spPr>
            <a:xfrm rot="5400000">
              <a:off x="2147" y="2672"/>
              <a:ext cx="662" cy="4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8" name="Text Box 83"/>
            <p:cNvSpPr txBox="1">
              <a:spLocks noChangeArrowheads="1"/>
            </p:cNvSpPr>
            <p:nvPr/>
          </p:nvSpPr>
          <p:spPr bwMode="auto">
            <a:xfrm rot="1837485">
              <a:off x="1270" y="2743"/>
              <a:ext cx="1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 smtClean="0">
                  <a:latin typeface="Arial" panose="020B0604020202020204" pitchFamily="34" charset="0"/>
                </a:rPr>
                <a:t>c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19" name="Text Box 83"/>
            <p:cNvSpPr txBox="1">
              <a:spLocks noChangeArrowheads="1"/>
            </p:cNvSpPr>
            <p:nvPr/>
          </p:nvSpPr>
          <p:spPr bwMode="auto">
            <a:xfrm rot="1026321">
              <a:off x="1251" y="2929"/>
              <a:ext cx="22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0" name="Text Box 83"/>
            <p:cNvSpPr txBox="1">
              <a:spLocks noChangeArrowheads="1"/>
            </p:cNvSpPr>
            <p:nvPr/>
          </p:nvSpPr>
          <p:spPr bwMode="auto">
            <a:xfrm>
              <a:off x="552" y="2851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1" name="Text Box 83"/>
            <p:cNvSpPr txBox="1">
              <a:spLocks noChangeArrowheads="1"/>
            </p:cNvSpPr>
            <p:nvPr/>
          </p:nvSpPr>
          <p:spPr bwMode="auto">
            <a:xfrm>
              <a:off x="413" y="2965"/>
              <a:ext cx="2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e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2" name="Text Box 83"/>
            <p:cNvSpPr txBox="1">
              <a:spLocks noChangeArrowheads="1"/>
            </p:cNvSpPr>
            <p:nvPr/>
          </p:nvSpPr>
          <p:spPr bwMode="auto">
            <a:xfrm>
              <a:off x="2003" y="2552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3" name="Text Box 83"/>
            <p:cNvSpPr txBox="1">
              <a:spLocks noChangeArrowheads="1"/>
            </p:cNvSpPr>
            <p:nvPr/>
          </p:nvSpPr>
          <p:spPr bwMode="auto">
            <a:xfrm>
              <a:off x="1501" y="234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4" name="Rectangle 78"/>
            <p:cNvSpPr>
              <a:spLocks noChangeArrowheads="1"/>
            </p:cNvSpPr>
            <p:nvPr/>
          </p:nvSpPr>
          <p:spPr bwMode="auto">
            <a:xfrm>
              <a:off x="3446" y="3242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8225" name="Oval 77"/>
            <p:cNvSpPr>
              <a:spLocks noChangeArrowheads="1"/>
            </p:cNvSpPr>
            <p:nvPr/>
          </p:nvSpPr>
          <p:spPr bwMode="auto">
            <a:xfrm>
              <a:off x="3092" y="2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6" name="Oval 77"/>
            <p:cNvSpPr>
              <a:spLocks noChangeArrowheads="1"/>
            </p:cNvSpPr>
            <p:nvPr/>
          </p:nvSpPr>
          <p:spPr bwMode="auto">
            <a:xfrm>
              <a:off x="3495" y="199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7" name="Oval 77"/>
            <p:cNvSpPr>
              <a:spLocks noChangeArrowheads="1"/>
            </p:cNvSpPr>
            <p:nvPr/>
          </p:nvSpPr>
          <p:spPr bwMode="auto">
            <a:xfrm>
              <a:off x="3908" y="1853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8228" name="AutoShape 149"/>
            <p:cNvCxnSpPr>
              <a:cxnSpLocks noChangeShapeType="1"/>
              <a:stCxn id="8225" idx="4"/>
              <a:endCxn id="8224" idx="0"/>
            </p:cNvCxnSpPr>
            <p:nvPr/>
          </p:nvCxnSpPr>
          <p:spPr bwMode="auto">
            <a:xfrm>
              <a:off x="3294" y="2584"/>
              <a:ext cx="396" cy="6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9" name="AutoShape 150"/>
            <p:cNvCxnSpPr>
              <a:cxnSpLocks noChangeShapeType="1"/>
              <a:stCxn id="8226" idx="4"/>
              <a:endCxn id="8224" idx="0"/>
            </p:cNvCxnSpPr>
            <p:nvPr/>
          </p:nvCxnSpPr>
          <p:spPr bwMode="auto">
            <a:xfrm flipH="1">
              <a:off x="3690" y="2402"/>
              <a:ext cx="7" cy="8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AutoShape 151"/>
            <p:cNvCxnSpPr>
              <a:cxnSpLocks noChangeShapeType="1"/>
              <a:stCxn id="8227" idx="4"/>
              <a:endCxn id="8224" idx="0"/>
            </p:cNvCxnSpPr>
            <p:nvPr/>
          </p:nvCxnSpPr>
          <p:spPr bwMode="auto">
            <a:xfrm flipH="1">
              <a:off x="3690" y="2257"/>
              <a:ext cx="420" cy="9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1" name="Text Box 83"/>
            <p:cNvSpPr txBox="1">
              <a:spLocks noChangeArrowheads="1"/>
            </p:cNvSpPr>
            <p:nvPr/>
          </p:nvSpPr>
          <p:spPr bwMode="auto">
            <a:xfrm>
              <a:off x="3714" y="233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2" name="Text Box 83"/>
            <p:cNvSpPr txBox="1">
              <a:spLocks noChangeArrowheads="1"/>
            </p:cNvSpPr>
            <p:nvPr/>
          </p:nvSpPr>
          <p:spPr bwMode="auto">
            <a:xfrm>
              <a:off x="3296" y="2544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3" name="Text Box 83"/>
            <p:cNvSpPr txBox="1">
              <a:spLocks noChangeArrowheads="1"/>
            </p:cNvSpPr>
            <p:nvPr/>
          </p:nvSpPr>
          <p:spPr bwMode="auto">
            <a:xfrm>
              <a:off x="3022" y="2832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4" name="Rectangle 95"/>
            <p:cNvSpPr>
              <a:spLocks noChangeArrowheads="1"/>
            </p:cNvSpPr>
            <p:nvPr/>
          </p:nvSpPr>
          <p:spPr bwMode="auto">
            <a:xfrm>
              <a:off x="4840" y="3240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M2</a:t>
              </a:r>
            </a:p>
          </p:txBody>
        </p:sp>
        <p:sp>
          <p:nvSpPr>
            <p:cNvPr id="8235" name="Oval 94"/>
            <p:cNvSpPr>
              <a:spLocks noChangeArrowheads="1"/>
            </p:cNvSpPr>
            <p:nvPr/>
          </p:nvSpPr>
          <p:spPr bwMode="auto">
            <a:xfrm>
              <a:off x="4805" y="1989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36" name="Oval 94"/>
            <p:cNvSpPr>
              <a:spLocks noChangeArrowheads="1"/>
            </p:cNvSpPr>
            <p:nvPr/>
          </p:nvSpPr>
          <p:spPr bwMode="auto">
            <a:xfrm>
              <a:off x="5234" y="2176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37" name="Oval 94"/>
            <p:cNvSpPr>
              <a:spLocks noChangeArrowheads="1"/>
            </p:cNvSpPr>
            <p:nvPr/>
          </p:nvSpPr>
          <p:spPr bwMode="auto">
            <a:xfrm>
              <a:off x="4362" y="1860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38" name="AutoShape 172"/>
            <p:cNvCxnSpPr>
              <a:cxnSpLocks noChangeShapeType="1"/>
              <a:stCxn id="8237" idx="4"/>
              <a:endCxn id="8234" idx="0"/>
            </p:cNvCxnSpPr>
            <p:nvPr/>
          </p:nvCxnSpPr>
          <p:spPr bwMode="auto">
            <a:xfrm>
              <a:off x="4564" y="2263"/>
              <a:ext cx="520" cy="9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9" name="AutoShape 173"/>
            <p:cNvCxnSpPr>
              <a:cxnSpLocks noChangeShapeType="1"/>
              <a:stCxn id="8235" idx="4"/>
              <a:endCxn id="8234" idx="0"/>
            </p:cNvCxnSpPr>
            <p:nvPr/>
          </p:nvCxnSpPr>
          <p:spPr bwMode="auto">
            <a:xfrm>
              <a:off x="5007" y="2392"/>
              <a:ext cx="77" cy="8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0" name="AutoShape 174"/>
            <p:cNvCxnSpPr>
              <a:cxnSpLocks noChangeShapeType="1"/>
              <a:stCxn id="8236" idx="4"/>
              <a:endCxn id="8234" idx="0"/>
            </p:cNvCxnSpPr>
            <p:nvPr/>
          </p:nvCxnSpPr>
          <p:spPr bwMode="auto">
            <a:xfrm flipH="1">
              <a:off x="5084" y="2580"/>
              <a:ext cx="352" cy="6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1" name="AutoShape 175"/>
            <p:cNvCxnSpPr>
              <a:cxnSpLocks noChangeShapeType="1"/>
              <a:stCxn id="8237" idx="4"/>
              <a:endCxn id="8224" idx="0"/>
            </p:cNvCxnSpPr>
            <p:nvPr/>
          </p:nvCxnSpPr>
          <p:spPr bwMode="auto">
            <a:xfrm flipH="1">
              <a:off x="3690" y="2263"/>
              <a:ext cx="874" cy="9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AutoShape 176"/>
            <p:cNvCxnSpPr>
              <a:cxnSpLocks noChangeShapeType="1"/>
              <a:stCxn id="8235" idx="4"/>
              <a:endCxn id="8224" idx="0"/>
            </p:cNvCxnSpPr>
            <p:nvPr/>
          </p:nvCxnSpPr>
          <p:spPr bwMode="auto">
            <a:xfrm flipH="1">
              <a:off x="3690" y="2392"/>
              <a:ext cx="1317" cy="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3" name="AutoShape 177"/>
            <p:cNvCxnSpPr>
              <a:cxnSpLocks noChangeShapeType="1"/>
              <a:stCxn id="8236" idx="4"/>
              <a:endCxn id="8224" idx="0"/>
            </p:cNvCxnSpPr>
            <p:nvPr/>
          </p:nvCxnSpPr>
          <p:spPr bwMode="auto">
            <a:xfrm flipH="1">
              <a:off x="3690" y="2580"/>
              <a:ext cx="1746" cy="6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44" name="Text Box 83"/>
            <p:cNvSpPr txBox="1">
              <a:spLocks noChangeArrowheads="1"/>
            </p:cNvSpPr>
            <p:nvPr/>
          </p:nvSpPr>
          <p:spPr bwMode="auto">
            <a:xfrm>
              <a:off x="4818" y="2973"/>
              <a:ext cx="2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a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5" name="Text Box 83"/>
            <p:cNvSpPr txBox="1">
              <a:spLocks noChangeArrowheads="1"/>
            </p:cNvSpPr>
            <p:nvPr/>
          </p:nvSpPr>
          <p:spPr bwMode="auto">
            <a:xfrm>
              <a:off x="5122" y="2997"/>
              <a:ext cx="2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e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6" name="Text Box 83"/>
            <p:cNvSpPr txBox="1">
              <a:spLocks noChangeArrowheads="1"/>
            </p:cNvSpPr>
            <p:nvPr/>
          </p:nvSpPr>
          <p:spPr bwMode="auto">
            <a:xfrm>
              <a:off x="5015" y="2838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7" name="Text Box 83"/>
            <p:cNvSpPr txBox="1">
              <a:spLocks noChangeArrowheads="1"/>
            </p:cNvSpPr>
            <p:nvPr/>
          </p:nvSpPr>
          <p:spPr bwMode="auto">
            <a:xfrm rot="20352740">
              <a:off x="4389" y="2924"/>
              <a:ext cx="2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 smtClean="0">
                  <a:latin typeface="Arial" panose="020B0604020202020204" pitchFamily="34" charset="0"/>
                </a:rPr>
                <a:t>e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8" name="Text Box 83"/>
            <p:cNvSpPr txBox="1">
              <a:spLocks noChangeArrowheads="1"/>
            </p:cNvSpPr>
            <p:nvPr/>
          </p:nvSpPr>
          <p:spPr bwMode="auto">
            <a:xfrm rot="19705979">
              <a:off x="4386" y="2701"/>
              <a:ext cx="1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 smtClean="0">
                  <a:latin typeface="Arial" panose="020B0604020202020204" pitchFamily="34" charset="0"/>
                </a:rPr>
                <a:t>c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9" name="Text Box 83"/>
            <p:cNvSpPr txBox="1">
              <a:spLocks noChangeArrowheads="1"/>
            </p:cNvSpPr>
            <p:nvPr/>
          </p:nvSpPr>
          <p:spPr bwMode="auto">
            <a:xfrm rot="18727200">
              <a:off x="4186" y="2576"/>
              <a:ext cx="2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 smtClean="0">
                  <a:latin typeface="Arial" panose="020B0604020202020204" pitchFamily="34" charset="0"/>
                </a:rPr>
                <a:t>a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50" name="AutoShape 184"/>
            <p:cNvCxnSpPr>
              <a:cxnSpLocks noChangeShapeType="1"/>
              <a:stCxn id="8215" idx="0"/>
              <a:endCxn id="8225" idx="0"/>
            </p:cNvCxnSpPr>
            <p:nvPr/>
          </p:nvCxnSpPr>
          <p:spPr bwMode="auto">
            <a:xfrm rot="5400000" flipV="1">
              <a:off x="3007" y="1894"/>
              <a:ext cx="2" cy="572"/>
            </a:xfrm>
            <a:prstGeom prst="curvedConnector3">
              <a:avLst>
                <a:gd name="adj1" fmla="val -720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AutoShape 185"/>
            <p:cNvCxnSpPr>
              <a:cxnSpLocks noChangeShapeType="1"/>
              <a:stCxn id="8214" idx="0"/>
              <a:endCxn id="8226" idx="0"/>
            </p:cNvCxnSpPr>
            <p:nvPr/>
          </p:nvCxnSpPr>
          <p:spPr bwMode="auto">
            <a:xfrm rot="5400000" flipV="1">
              <a:off x="2968" y="1269"/>
              <a:ext cx="4" cy="1455"/>
            </a:xfrm>
            <a:prstGeom prst="curvedConnector3">
              <a:avLst>
                <a:gd name="adj1" fmla="val -65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AutoShape 186"/>
            <p:cNvCxnSpPr>
              <a:cxnSpLocks noChangeShapeType="1"/>
              <a:stCxn id="8202" idx="0"/>
              <a:endCxn id="8235" idx="0"/>
            </p:cNvCxnSpPr>
            <p:nvPr/>
          </p:nvCxnSpPr>
          <p:spPr bwMode="auto">
            <a:xfrm rot="-5400000">
              <a:off x="2851" y="-164"/>
              <a:ext cx="3" cy="4309"/>
            </a:xfrm>
            <a:prstGeom prst="curvedConnector3">
              <a:avLst>
                <a:gd name="adj1" fmla="val 32700009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3" name="AutoShape 188"/>
            <p:cNvCxnSpPr>
              <a:cxnSpLocks noChangeShapeType="1"/>
              <a:stCxn id="8209" idx="0"/>
              <a:endCxn id="8237" idx="0"/>
            </p:cNvCxnSpPr>
            <p:nvPr/>
          </p:nvCxnSpPr>
          <p:spPr bwMode="auto">
            <a:xfrm rot="-5400000">
              <a:off x="2869" y="168"/>
              <a:ext cx="3" cy="3387"/>
            </a:xfrm>
            <a:prstGeom prst="curvedConnector3">
              <a:avLst>
                <a:gd name="adj1" fmla="val 17566662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54" name="Text Box 226"/>
            <p:cNvSpPr txBox="1">
              <a:spLocks noChangeArrowheads="1"/>
            </p:cNvSpPr>
            <p:nvPr/>
          </p:nvSpPr>
          <p:spPr bwMode="auto">
            <a:xfrm>
              <a:off x="2570" y="1344"/>
              <a:ext cx="64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US" sz="1200"/>
                <a:t>MZ=1 / DZ=.5</a:t>
              </a:r>
              <a:endParaRPr lang="nl-NL" sz="1200"/>
            </a:p>
          </p:txBody>
        </p:sp>
        <p:sp>
          <p:nvSpPr>
            <p:cNvPr id="8255" name="Text Box 227"/>
            <p:cNvSpPr txBox="1">
              <a:spLocks noChangeArrowheads="1"/>
            </p:cNvSpPr>
            <p:nvPr/>
          </p:nvSpPr>
          <p:spPr bwMode="auto">
            <a:xfrm>
              <a:off x="2854" y="2016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MZ=1 </a:t>
              </a:r>
            </a:p>
            <a:p>
              <a:pPr eaLnBrk="1" hangingPunct="1"/>
              <a:r>
                <a:rPr lang="en-US" sz="1200"/>
                <a:t>DZ=.5</a:t>
              </a:r>
              <a:endParaRPr lang="nl-NL" sz="1200"/>
            </a:p>
          </p:txBody>
        </p:sp>
        <p:sp>
          <p:nvSpPr>
            <p:cNvPr id="8256" name="Text Box 228"/>
            <p:cNvSpPr txBox="1">
              <a:spLocks noChangeArrowheads="1"/>
            </p:cNvSpPr>
            <p:nvPr/>
          </p:nvSpPr>
          <p:spPr bwMode="auto">
            <a:xfrm>
              <a:off x="2592" y="100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  <p:sp>
          <p:nvSpPr>
            <p:cNvPr id="8257" name="Text Box 229"/>
            <p:cNvSpPr txBox="1">
              <a:spLocks noChangeArrowheads="1"/>
            </p:cNvSpPr>
            <p:nvPr/>
          </p:nvSpPr>
          <p:spPr bwMode="auto">
            <a:xfrm>
              <a:off x="2592" y="172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7894" y="109636"/>
            <a:ext cx="8199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What to do </a:t>
            </a:r>
            <a:r>
              <a:rPr lang="nl-NL" smtClean="0"/>
              <a:t>otherwise? Fit model as shown: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707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roup 290"/>
          <p:cNvGrpSpPr>
            <a:grpSpLocks/>
          </p:cNvGrpSpPr>
          <p:nvPr/>
        </p:nvGrpSpPr>
        <p:grpSpPr bwMode="auto">
          <a:xfrm>
            <a:off x="35560" y="228600"/>
            <a:ext cx="8932863" cy="4233863"/>
            <a:chOff x="10" y="1008"/>
            <a:chExt cx="5627" cy="2667"/>
          </a:xfrm>
        </p:grpSpPr>
        <p:sp>
          <p:nvSpPr>
            <p:cNvPr id="63" name="Oval 77"/>
            <p:cNvSpPr>
              <a:spLocks noChangeArrowheads="1"/>
            </p:cNvSpPr>
            <p:nvPr/>
          </p:nvSpPr>
          <p:spPr bwMode="auto">
            <a:xfrm>
              <a:off x="1560" y="185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64" name="Rectangle 78"/>
            <p:cNvSpPr>
              <a:spLocks noChangeArrowheads="1"/>
            </p:cNvSpPr>
            <p:nvPr/>
          </p:nvSpPr>
          <p:spPr bwMode="auto">
            <a:xfrm>
              <a:off x="19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T1</a:t>
              </a:r>
            </a:p>
          </p:txBody>
        </p:sp>
        <p:cxnSp>
          <p:nvCxnSpPr>
            <p:cNvPr id="65" name="AutoShape 80"/>
            <p:cNvCxnSpPr>
              <a:cxnSpLocks noChangeShapeType="1"/>
              <a:stCxn id="63" idx="4"/>
              <a:endCxn id="64" idx="0"/>
            </p:cNvCxnSpPr>
            <p:nvPr/>
          </p:nvCxnSpPr>
          <p:spPr bwMode="auto">
            <a:xfrm rot="16200000" flipH="1">
              <a:off x="1507" y="2517"/>
              <a:ext cx="983" cy="4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6" name="Text Box 83"/>
            <p:cNvSpPr txBox="1">
              <a:spLocks noChangeArrowheads="1"/>
            </p:cNvSpPr>
            <p:nvPr/>
          </p:nvSpPr>
          <p:spPr bwMode="auto">
            <a:xfrm>
              <a:off x="2266" y="2824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7" name="Oval 94"/>
            <p:cNvSpPr>
              <a:spLocks noChangeArrowheads="1"/>
            </p:cNvSpPr>
            <p:nvPr/>
          </p:nvSpPr>
          <p:spPr bwMode="auto">
            <a:xfrm>
              <a:off x="496" y="1992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68" name="Rectangle 95"/>
            <p:cNvSpPr>
              <a:spLocks noChangeArrowheads="1"/>
            </p:cNvSpPr>
            <p:nvPr/>
          </p:nvSpPr>
          <p:spPr bwMode="auto">
            <a:xfrm>
              <a:off x="4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M1</a:t>
              </a:r>
            </a:p>
          </p:txBody>
        </p:sp>
        <p:cxnSp>
          <p:nvCxnSpPr>
            <p:cNvPr id="69" name="AutoShape 80"/>
            <p:cNvCxnSpPr>
              <a:cxnSpLocks noChangeShapeType="1"/>
              <a:stCxn id="67" idx="4"/>
              <a:endCxn id="68" idx="0"/>
            </p:cNvCxnSpPr>
            <p:nvPr/>
          </p:nvCxnSpPr>
          <p:spPr bwMode="auto">
            <a:xfrm rot="16200000" flipH="1">
              <a:off x="292" y="2801"/>
              <a:ext cx="850" cy="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0" name="Text Box 83"/>
            <p:cNvSpPr txBox="1">
              <a:spLocks noChangeArrowheads="1"/>
            </p:cNvSpPr>
            <p:nvPr/>
          </p:nvSpPr>
          <p:spPr bwMode="auto">
            <a:xfrm>
              <a:off x="786" y="2965"/>
              <a:ext cx="2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a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71" name="Straight Arrow Connector 73"/>
            <p:cNvCxnSpPr>
              <a:cxnSpLocks noChangeShapeType="1"/>
              <a:stCxn id="67" idx="4"/>
              <a:endCxn id="64" idx="0"/>
            </p:cNvCxnSpPr>
            <p:nvPr/>
          </p:nvCxnSpPr>
          <p:spPr bwMode="auto">
            <a:xfrm>
              <a:off x="698" y="2395"/>
              <a:ext cx="1538" cy="8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2" name="Text Box 83"/>
            <p:cNvSpPr txBox="1">
              <a:spLocks noChangeArrowheads="1"/>
            </p:cNvSpPr>
            <p:nvPr/>
          </p:nvSpPr>
          <p:spPr bwMode="auto">
            <a:xfrm rot="2541597">
              <a:off x="1423" y="2588"/>
              <a:ext cx="22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3" name="Oval 94"/>
            <p:cNvSpPr>
              <a:spLocks noChangeArrowheads="1"/>
            </p:cNvSpPr>
            <p:nvPr/>
          </p:nvSpPr>
          <p:spPr bwMode="auto">
            <a:xfrm>
              <a:off x="1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74" name="Oval 94"/>
            <p:cNvSpPr>
              <a:spLocks noChangeArrowheads="1"/>
            </p:cNvSpPr>
            <p:nvPr/>
          </p:nvSpPr>
          <p:spPr bwMode="auto">
            <a:xfrm>
              <a:off x="975" y="1863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75" name="Straight Arrow Connector 101"/>
            <p:cNvCxnSpPr>
              <a:cxnSpLocks noChangeShapeType="1"/>
              <a:stCxn id="74" idx="4"/>
              <a:endCxn id="64" idx="0"/>
            </p:cNvCxnSpPr>
            <p:nvPr/>
          </p:nvCxnSpPr>
          <p:spPr bwMode="auto">
            <a:xfrm>
              <a:off x="1177" y="2266"/>
              <a:ext cx="1059" cy="979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6" name="Straight Arrow Connector 103"/>
            <p:cNvCxnSpPr>
              <a:cxnSpLocks noChangeShapeType="1"/>
              <a:stCxn id="73" idx="4"/>
              <a:endCxn id="64" idx="0"/>
            </p:cNvCxnSpPr>
            <p:nvPr/>
          </p:nvCxnSpPr>
          <p:spPr bwMode="auto">
            <a:xfrm>
              <a:off x="212" y="2583"/>
              <a:ext cx="2024" cy="66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" name="Straight Arrow Connector 76"/>
            <p:cNvCxnSpPr>
              <a:stCxn id="73" idx="4"/>
              <a:endCxn id="68" idx="0"/>
            </p:cNvCxnSpPr>
            <p:nvPr/>
          </p:nvCxnSpPr>
          <p:spPr>
            <a:xfrm rot="16200000" flipH="1">
              <a:off x="143" y="2652"/>
              <a:ext cx="662" cy="5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>
              <a:stCxn id="74" idx="4"/>
              <a:endCxn id="68" idx="0"/>
            </p:cNvCxnSpPr>
            <p:nvPr/>
          </p:nvCxnSpPr>
          <p:spPr>
            <a:xfrm rot="5400000">
              <a:off x="467" y="2535"/>
              <a:ext cx="979" cy="44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7"/>
            <p:cNvSpPr>
              <a:spLocks noChangeArrowheads="1"/>
            </p:cNvSpPr>
            <p:nvPr/>
          </p:nvSpPr>
          <p:spPr bwMode="auto">
            <a:xfrm>
              <a:off x="2040" y="1995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0" name="Oval 77"/>
            <p:cNvSpPr>
              <a:spLocks noChangeArrowheads="1"/>
            </p:cNvSpPr>
            <p:nvPr/>
          </p:nvSpPr>
          <p:spPr bwMode="auto">
            <a:xfrm>
              <a:off x="252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81" name="Straight Arrow Connector 80"/>
            <p:cNvCxnSpPr>
              <a:stCxn id="79" idx="4"/>
              <a:endCxn id="64" idx="0"/>
            </p:cNvCxnSpPr>
            <p:nvPr/>
          </p:nvCxnSpPr>
          <p:spPr>
            <a:xfrm rot="5400000">
              <a:off x="1827" y="2806"/>
              <a:ext cx="847" cy="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80" idx="4"/>
              <a:endCxn id="64" idx="0"/>
            </p:cNvCxnSpPr>
            <p:nvPr/>
          </p:nvCxnSpPr>
          <p:spPr>
            <a:xfrm rot="5400000">
              <a:off x="2147" y="2672"/>
              <a:ext cx="662" cy="4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 Box 83"/>
            <p:cNvSpPr txBox="1">
              <a:spLocks noChangeArrowheads="1"/>
            </p:cNvSpPr>
            <p:nvPr/>
          </p:nvSpPr>
          <p:spPr bwMode="auto">
            <a:xfrm rot="1837485">
              <a:off x="1270" y="2743"/>
              <a:ext cx="1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 smtClean="0">
                  <a:latin typeface="Arial" panose="020B0604020202020204" pitchFamily="34" charset="0"/>
                </a:rPr>
                <a:t>c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4" name="Text Box 83"/>
            <p:cNvSpPr txBox="1">
              <a:spLocks noChangeArrowheads="1"/>
            </p:cNvSpPr>
            <p:nvPr/>
          </p:nvSpPr>
          <p:spPr bwMode="auto">
            <a:xfrm rot="1026321">
              <a:off x="1251" y="2929"/>
              <a:ext cx="22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5" name="Text Box 83"/>
            <p:cNvSpPr txBox="1">
              <a:spLocks noChangeArrowheads="1"/>
            </p:cNvSpPr>
            <p:nvPr/>
          </p:nvSpPr>
          <p:spPr bwMode="auto">
            <a:xfrm>
              <a:off x="552" y="2851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6" name="Text Box 83"/>
            <p:cNvSpPr txBox="1">
              <a:spLocks noChangeArrowheads="1"/>
            </p:cNvSpPr>
            <p:nvPr/>
          </p:nvSpPr>
          <p:spPr bwMode="auto">
            <a:xfrm>
              <a:off x="413" y="2965"/>
              <a:ext cx="2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e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7" name="Text Box 83"/>
            <p:cNvSpPr txBox="1">
              <a:spLocks noChangeArrowheads="1"/>
            </p:cNvSpPr>
            <p:nvPr/>
          </p:nvSpPr>
          <p:spPr bwMode="auto">
            <a:xfrm>
              <a:off x="2003" y="2552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8" name="Text Box 83"/>
            <p:cNvSpPr txBox="1">
              <a:spLocks noChangeArrowheads="1"/>
            </p:cNvSpPr>
            <p:nvPr/>
          </p:nvSpPr>
          <p:spPr bwMode="auto">
            <a:xfrm>
              <a:off x="1501" y="234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9" name="Rectangle 78"/>
            <p:cNvSpPr>
              <a:spLocks noChangeArrowheads="1"/>
            </p:cNvSpPr>
            <p:nvPr/>
          </p:nvSpPr>
          <p:spPr bwMode="auto">
            <a:xfrm>
              <a:off x="3446" y="3242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90" name="Oval 77"/>
            <p:cNvSpPr>
              <a:spLocks noChangeArrowheads="1"/>
            </p:cNvSpPr>
            <p:nvPr/>
          </p:nvSpPr>
          <p:spPr bwMode="auto">
            <a:xfrm>
              <a:off x="3092" y="2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91" name="Oval 77"/>
            <p:cNvSpPr>
              <a:spLocks noChangeArrowheads="1"/>
            </p:cNvSpPr>
            <p:nvPr/>
          </p:nvSpPr>
          <p:spPr bwMode="auto">
            <a:xfrm>
              <a:off x="3495" y="199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92" name="Oval 77"/>
            <p:cNvSpPr>
              <a:spLocks noChangeArrowheads="1"/>
            </p:cNvSpPr>
            <p:nvPr/>
          </p:nvSpPr>
          <p:spPr bwMode="auto">
            <a:xfrm>
              <a:off x="3908" y="1853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93" name="AutoShape 149"/>
            <p:cNvCxnSpPr>
              <a:cxnSpLocks noChangeShapeType="1"/>
              <a:stCxn id="90" idx="4"/>
              <a:endCxn id="89" idx="0"/>
            </p:cNvCxnSpPr>
            <p:nvPr/>
          </p:nvCxnSpPr>
          <p:spPr bwMode="auto">
            <a:xfrm>
              <a:off x="3294" y="2584"/>
              <a:ext cx="396" cy="6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4" name="AutoShape 150"/>
            <p:cNvCxnSpPr>
              <a:cxnSpLocks noChangeShapeType="1"/>
              <a:stCxn id="91" idx="4"/>
              <a:endCxn id="89" idx="0"/>
            </p:cNvCxnSpPr>
            <p:nvPr/>
          </p:nvCxnSpPr>
          <p:spPr bwMode="auto">
            <a:xfrm flipH="1">
              <a:off x="3690" y="2402"/>
              <a:ext cx="7" cy="8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5" name="AutoShape 151"/>
            <p:cNvCxnSpPr>
              <a:cxnSpLocks noChangeShapeType="1"/>
              <a:stCxn id="92" idx="4"/>
              <a:endCxn id="89" idx="0"/>
            </p:cNvCxnSpPr>
            <p:nvPr/>
          </p:nvCxnSpPr>
          <p:spPr bwMode="auto">
            <a:xfrm flipH="1">
              <a:off x="3690" y="2257"/>
              <a:ext cx="420" cy="9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6" name="Text Box 83"/>
            <p:cNvSpPr txBox="1">
              <a:spLocks noChangeArrowheads="1"/>
            </p:cNvSpPr>
            <p:nvPr/>
          </p:nvSpPr>
          <p:spPr bwMode="auto">
            <a:xfrm>
              <a:off x="3714" y="233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7" name="Text Box 83"/>
            <p:cNvSpPr txBox="1">
              <a:spLocks noChangeArrowheads="1"/>
            </p:cNvSpPr>
            <p:nvPr/>
          </p:nvSpPr>
          <p:spPr bwMode="auto">
            <a:xfrm>
              <a:off x="3296" y="2544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8" name="Text Box 83"/>
            <p:cNvSpPr txBox="1">
              <a:spLocks noChangeArrowheads="1"/>
            </p:cNvSpPr>
            <p:nvPr/>
          </p:nvSpPr>
          <p:spPr bwMode="auto">
            <a:xfrm>
              <a:off x="3022" y="2832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4840" y="3240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M2</a:t>
              </a:r>
            </a:p>
          </p:txBody>
        </p:sp>
        <p:sp>
          <p:nvSpPr>
            <p:cNvPr id="100" name="Oval 94"/>
            <p:cNvSpPr>
              <a:spLocks noChangeArrowheads="1"/>
            </p:cNvSpPr>
            <p:nvPr/>
          </p:nvSpPr>
          <p:spPr bwMode="auto">
            <a:xfrm>
              <a:off x="4805" y="1989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01" name="Oval 94"/>
            <p:cNvSpPr>
              <a:spLocks noChangeArrowheads="1"/>
            </p:cNvSpPr>
            <p:nvPr/>
          </p:nvSpPr>
          <p:spPr bwMode="auto">
            <a:xfrm>
              <a:off x="5234" y="2176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102" name="Oval 94"/>
            <p:cNvSpPr>
              <a:spLocks noChangeArrowheads="1"/>
            </p:cNvSpPr>
            <p:nvPr/>
          </p:nvSpPr>
          <p:spPr bwMode="auto">
            <a:xfrm>
              <a:off x="4362" y="1860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103" name="AutoShape 172"/>
            <p:cNvCxnSpPr>
              <a:cxnSpLocks noChangeShapeType="1"/>
              <a:stCxn id="102" idx="4"/>
              <a:endCxn id="99" idx="0"/>
            </p:cNvCxnSpPr>
            <p:nvPr/>
          </p:nvCxnSpPr>
          <p:spPr bwMode="auto">
            <a:xfrm>
              <a:off x="4564" y="2263"/>
              <a:ext cx="520" cy="9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4" name="AutoShape 173"/>
            <p:cNvCxnSpPr>
              <a:cxnSpLocks noChangeShapeType="1"/>
              <a:stCxn id="100" idx="4"/>
              <a:endCxn id="99" idx="0"/>
            </p:cNvCxnSpPr>
            <p:nvPr/>
          </p:nvCxnSpPr>
          <p:spPr bwMode="auto">
            <a:xfrm>
              <a:off x="5007" y="2392"/>
              <a:ext cx="77" cy="8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5" name="AutoShape 174"/>
            <p:cNvCxnSpPr>
              <a:cxnSpLocks noChangeShapeType="1"/>
              <a:stCxn id="101" idx="4"/>
              <a:endCxn id="99" idx="0"/>
            </p:cNvCxnSpPr>
            <p:nvPr/>
          </p:nvCxnSpPr>
          <p:spPr bwMode="auto">
            <a:xfrm flipH="1">
              <a:off x="5084" y="2580"/>
              <a:ext cx="352" cy="6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AutoShape 175"/>
            <p:cNvCxnSpPr>
              <a:cxnSpLocks noChangeShapeType="1"/>
              <a:stCxn id="102" idx="4"/>
              <a:endCxn id="89" idx="0"/>
            </p:cNvCxnSpPr>
            <p:nvPr/>
          </p:nvCxnSpPr>
          <p:spPr bwMode="auto">
            <a:xfrm flipH="1">
              <a:off x="3690" y="2263"/>
              <a:ext cx="874" cy="9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7" name="AutoShape 176"/>
            <p:cNvCxnSpPr>
              <a:cxnSpLocks noChangeShapeType="1"/>
              <a:stCxn id="100" idx="4"/>
              <a:endCxn id="89" idx="0"/>
            </p:cNvCxnSpPr>
            <p:nvPr/>
          </p:nvCxnSpPr>
          <p:spPr bwMode="auto">
            <a:xfrm flipH="1">
              <a:off x="3690" y="2392"/>
              <a:ext cx="1317" cy="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8" name="AutoShape 177"/>
            <p:cNvCxnSpPr>
              <a:cxnSpLocks noChangeShapeType="1"/>
              <a:stCxn id="101" idx="4"/>
              <a:endCxn id="89" idx="0"/>
            </p:cNvCxnSpPr>
            <p:nvPr/>
          </p:nvCxnSpPr>
          <p:spPr bwMode="auto">
            <a:xfrm flipH="1">
              <a:off x="3690" y="2580"/>
              <a:ext cx="1746" cy="6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9" name="Text Box 83"/>
            <p:cNvSpPr txBox="1">
              <a:spLocks noChangeArrowheads="1"/>
            </p:cNvSpPr>
            <p:nvPr/>
          </p:nvSpPr>
          <p:spPr bwMode="auto">
            <a:xfrm>
              <a:off x="4818" y="2973"/>
              <a:ext cx="2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a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0" name="Text Box 83"/>
            <p:cNvSpPr txBox="1">
              <a:spLocks noChangeArrowheads="1"/>
            </p:cNvSpPr>
            <p:nvPr/>
          </p:nvSpPr>
          <p:spPr bwMode="auto">
            <a:xfrm>
              <a:off x="5122" y="2997"/>
              <a:ext cx="2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e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1" name="Text Box 83"/>
            <p:cNvSpPr txBox="1">
              <a:spLocks noChangeArrowheads="1"/>
            </p:cNvSpPr>
            <p:nvPr/>
          </p:nvSpPr>
          <p:spPr bwMode="auto">
            <a:xfrm>
              <a:off x="5015" y="2838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" name="Text Box 83"/>
            <p:cNvSpPr txBox="1">
              <a:spLocks noChangeArrowheads="1"/>
            </p:cNvSpPr>
            <p:nvPr/>
          </p:nvSpPr>
          <p:spPr bwMode="auto">
            <a:xfrm rot="20352740">
              <a:off x="4389" y="2924"/>
              <a:ext cx="2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 smtClean="0">
                  <a:latin typeface="Arial" panose="020B0604020202020204" pitchFamily="34" charset="0"/>
                </a:rPr>
                <a:t>e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3" name="Text Box 83"/>
            <p:cNvSpPr txBox="1">
              <a:spLocks noChangeArrowheads="1"/>
            </p:cNvSpPr>
            <p:nvPr/>
          </p:nvSpPr>
          <p:spPr bwMode="auto">
            <a:xfrm rot="19705979">
              <a:off x="4386" y="2701"/>
              <a:ext cx="19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 smtClean="0">
                  <a:latin typeface="Arial" panose="020B0604020202020204" pitchFamily="34" charset="0"/>
                </a:rPr>
                <a:t>c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4" name="Text Box 83"/>
            <p:cNvSpPr txBox="1">
              <a:spLocks noChangeArrowheads="1"/>
            </p:cNvSpPr>
            <p:nvPr/>
          </p:nvSpPr>
          <p:spPr bwMode="auto">
            <a:xfrm rot="18727200">
              <a:off x="4186" y="2576"/>
              <a:ext cx="202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 smtClean="0">
                  <a:latin typeface="Arial" panose="020B0604020202020204" pitchFamily="34" charset="0"/>
                </a:rPr>
                <a:t>a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15" name="AutoShape 184"/>
            <p:cNvCxnSpPr>
              <a:cxnSpLocks noChangeShapeType="1"/>
              <a:stCxn id="80" idx="0"/>
              <a:endCxn id="90" idx="0"/>
            </p:cNvCxnSpPr>
            <p:nvPr/>
          </p:nvCxnSpPr>
          <p:spPr bwMode="auto">
            <a:xfrm rot="5400000" flipV="1">
              <a:off x="3007" y="1894"/>
              <a:ext cx="2" cy="572"/>
            </a:xfrm>
            <a:prstGeom prst="curvedConnector3">
              <a:avLst>
                <a:gd name="adj1" fmla="val -720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6" name="AutoShape 185"/>
            <p:cNvCxnSpPr>
              <a:cxnSpLocks noChangeShapeType="1"/>
              <a:stCxn id="79" idx="0"/>
              <a:endCxn id="91" idx="0"/>
            </p:cNvCxnSpPr>
            <p:nvPr/>
          </p:nvCxnSpPr>
          <p:spPr bwMode="auto">
            <a:xfrm rot="5400000" flipV="1">
              <a:off x="2968" y="1269"/>
              <a:ext cx="4" cy="1455"/>
            </a:xfrm>
            <a:prstGeom prst="curvedConnector3">
              <a:avLst>
                <a:gd name="adj1" fmla="val -65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7" name="AutoShape 186"/>
            <p:cNvCxnSpPr>
              <a:cxnSpLocks noChangeShapeType="1"/>
              <a:stCxn id="67" idx="0"/>
              <a:endCxn id="100" idx="0"/>
            </p:cNvCxnSpPr>
            <p:nvPr/>
          </p:nvCxnSpPr>
          <p:spPr bwMode="auto">
            <a:xfrm rot="-5400000">
              <a:off x="2851" y="-164"/>
              <a:ext cx="3" cy="4309"/>
            </a:xfrm>
            <a:prstGeom prst="curvedConnector3">
              <a:avLst>
                <a:gd name="adj1" fmla="val 32700009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8" name="AutoShape 188"/>
            <p:cNvCxnSpPr>
              <a:cxnSpLocks noChangeShapeType="1"/>
              <a:stCxn id="74" idx="0"/>
              <a:endCxn id="102" idx="0"/>
            </p:cNvCxnSpPr>
            <p:nvPr/>
          </p:nvCxnSpPr>
          <p:spPr bwMode="auto">
            <a:xfrm rot="-5400000">
              <a:off x="2869" y="168"/>
              <a:ext cx="3" cy="3387"/>
            </a:xfrm>
            <a:prstGeom prst="curvedConnector3">
              <a:avLst>
                <a:gd name="adj1" fmla="val 17566662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9" name="Text Box 226"/>
            <p:cNvSpPr txBox="1">
              <a:spLocks noChangeArrowheads="1"/>
            </p:cNvSpPr>
            <p:nvPr/>
          </p:nvSpPr>
          <p:spPr bwMode="auto">
            <a:xfrm>
              <a:off x="2570" y="1344"/>
              <a:ext cx="64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US" sz="1200"/>
                <a:t>MZ=1 / DZ=.5</a:t>
              </a:r>
              <a:endParaRPr lang="nl-NL" sz="1200"/>
            </a:p>
          </p:txBody>
        </p:sp>
        <p:sp>
          <p:nvSpPr>
            <p:cNvPr id="120" name="Text Box 227"/>
            <p:cNvSpPr txBox="1">
              <a:spLocks noChangeArrowheads="1"/>
            </p:cNvSpPr>
            <p:nvPr/>
          </p:nvSpPr>
          <p:spPr bwMode="auto">
            <a:xfrm>
              <a:off x="2854" y="2016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MZ=1 </a:t>
              </a:r>
            </a:p>
            <a:p>
              <a:pPr eaLnBrk="1" hangingPunct="1"/>
              <a:r>
                <a:rPr lang="en-US" sz="1200"/>
                <a:t>DZ=.5</a:t>
              </a:r>
              <a:endParaRPr lang="nl-NL" sz="1200"/>
            </a:p>
          </p:txBody>
        </p:sp>
        <p:sp>
          <p:nvSpPr>
            <p:cNvPr id="121" name="Text Box 228"/>
            <p:cNvSpPr txBox="1">
              <a:spLocks noChangeArrowheads="1"/>
            </p:cNvSpPr>
            <p:nvPr/>
          </p:nvSpPr>
          <p:spPr bwMode="auto">
            <a:xfrm>
              <a:off x="2592" y="100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  <p:sp>
          <p:nvSpPr>
            <p:cNvPr id="122" name="Text Box 229"/>
            <p:cNvSpPr txBox="1">
              <a:spLocks noChangeArrowheads="1"/>
            </p:cNvSpPr>
            <p:nvPr/>
          </p:nvSpPr>
          <p:spPr bwMode="auto">
            <a:xfrm>
              <a:off x="2592" y="172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27744" y="4625975"/>
            <a:ext cx="8813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But what </a:t>
            </a:r>
            <a:r>
              <a:rPr lang="nl-NL" smtClean="0"/>
              <a:t>about the common paths </a:t>
            </a:r>
            <a:r>
              <a:rPr lang="nl-NL"/>
              <a:t>e</a:t>
            </a:r>
            <a:r>
              <a:rPr lang="nl-NL" baseline="-25000"/>
              <a:t>c</a:t>
            </a:r>
            <a:r>
              <a:rPr lang="nl-NL" baseline="30000"/>
              <a:t> </a:t>
            </a:r>
            <a:r>
              <a:rPr lang="nl-NL"/>
              <a:t>c</a:t>
            </a:r>
            <a:r>
              <a:rPr lang="nl-NL" baseline="-25000"/>
              <a:t>c</a:t>
            </a:r>
            <a:r>
              <a:rPr lang="nl-NL" baseline="30000"/>
              <a:t> </a:t>
            </a:r>
            <a:r>
              <a:rPr lang="nl-NL"/>
              <a:t>&amp; a</a:t>
            </a:r>
            <a:r>
              <a:rPr lang="nl-NL" baseline="-25000"/>
              <a:t>c</a:t>
            </a:r>
            <a:r>
              <a:rPr lang="nl-NL" baseline="30000"/>
              <a:t> </a:t>
            </a:r>
            <a:r>
              <a:rPr lang="nl-NL"/>
              <a:t>....</a:t>
            </a:r>
            <a:endParaRPr lang="nl-NL" dirty="0"/>
          </a:p>
        </p:txBody>
      </p:sp>
      <p:sp>
        <p:nvSpPr>
          <p:cNvPr id="2" name="TextBox 1"/>
          <p:cNvSpPr txBox="1"/>
          <p:nvPr/>
        </p:nvSpPr>
        <p:spPr>
          <a:xfrm>
            <a:off x="327744" y="5334100"/>
            <a:ext cx="8336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Why only moderation of effect unique to T?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883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290"/>
          <p:cNvGrpSpPr>
            <a:grpSpLocks/>
          </p:cNvGrpSpPr>
          <p:nvPr/>
        </p:nvGrpSpPr>
        <p:grpSpPr bwMode="auto">
          <a:xfrm>
            <a:off x="0" y="688908"/>
            <a:ext cx="8932863" cy="4233863"/>
            <a:chOff x="10" y="1008"/>
            <a:chExt cx="5627" cy="2667"/>
          </a:xfrm>
        </p:grpSpPr>
        <p:sp>
          <p:nvSpPr>
            <p:cNvPr id="8198" name="Oval 77"/>
            <p:cNvSpPr>
              <a:spLocks noChangeArrowheads="1"/>
            </p:cNvSpPr>
            <p:nvPr/>
          </p:nvSpPr>
          <p:spPr bwMode="auto">
            <a:xfrm>
              <a:off x="1560" y="185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199" name="Rectangle 78"/>
            <p:cNvSpPr>
              <a:spLocks noChangeArrowheads="1"/>
            </p:cNvSpPr>
            <p:nvPr/>
          </p:nvSpPr>
          <p:spPr bwMode="auto">
            <a:xfrm>
              <a:off x="19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T1</a:t>
              </a:r>
            </a:p>
          </p:txBody>
        </p:sp>
        <p:cxnSp>
          <p:nvCxnSpPr>
            <p:cNvPr id="8200" name="AutoShape 80"/>
            <p:cNvCxnSpPr>
              <a:cxnSpLocks noChangeShapeType="1"/>
              <a:stCxn id="8198" idx="4"/>
              <a:endCxn id="8199" idx="0"/>
            </p:cNvCxnSpPr>
            <p:nvPr/>
          </p:nvCxnSpPr>
          <p:spPr bwMode="auto">
            <a:xfrm rot="16200000" flipH="1">
              <a:off x="1507" y="2517"/>
              <a:ext cx="983" cy="4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1" name="Text Box 83"/>
            <p:cNvSpPr txBox="1">
              <a:spLocks noChangeArrowheads="1"/>
            </p:cNvSpPr>
            <p:nvPr/>
          </p:nvSpPr>
          <p:spPr bwMode="auto">
            <a:xfrm>
              <a:off x="2266" y="2824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2" name="Oval 94"/>
            <p:cNvSpPr>
              <a:spLocks noChangeArrowheads="1"/>
            </p:cNvSpPr>
            <p:nvPr/>
          </p:nvSpPr>
          <p:spPr bwMode="auto">
            <a:xfrm>
              <a:off x="496" y="1992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3" name="Rectangle 95"/>
            <p:cNvSpPr>
              <a:spLocks noChangeArrowheads="1"/>
            </p:cNvSpPr>
            <p:nvPr/>
          </p:nvSpPr>
          <p:spPr bwMode="auto">
            <a:xfrm>
              <a:off x="4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M1</a:t>
              </a:r>
            </a:p>
          </p:txBody>
        </p:sp>
        <p:cxnSp>
          <p:nvCxnSpPr>
            <p:cNvPr id="8204" name="AutoShape 80"/>
            <p:cNvCxnSpPr>
              <a:cxnSpLocks noChangeShapeType="1"/>
              <a:stCxn id="8202" idx="4"/>
              <a:endCxn id="8203" idx="0"/>
            </p:cNvCxnSpPr>
            <p:nvPr/>
          </p:nvCxnSpPr>
          <p:spPr bwMode="auto">
            <a:xfrm rot="16200000" flipH="1">
              <a:off x="292" y="2801"/>
              <a:ext cx="850" cy="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5" name="Text Box 83"/>
            <p:cNvSpPr txBox="1">
              <a:spLocks noChangeArrowheads="1"/>
            </p:cNvSpPr>
            <p:nvPr/>
          </p:nvSpPr>
          <p:spPr bwMode="auto">
            <a:xfrm>
              <a:off x="786" y="2965"/>
              <a:ext cx="2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a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06" name="Straight Arrow Connector 73"/>
            <p:cNvCxnSpPr>
              <a:cxnSpLocks noChangeShapeType="1"/>
              <a:stCxn id="8202" idx="4"/>
              <a:endCxn id="8199" idx="0"/>
            </p:cNvCxnSpPr>
            <p:nvPr/>
          </p:nvCxnSpPr>
          <p:spPr bwMode="auto">
            <a:xfrm>
              <a:off x="698" y="2395"/>
              <a:ext cx="1538" cy="8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7" name="Text Box 83"/>
            <p:cNvSpPr txBox="1">
              <a:spLocks noChangeArrowheads="1"/>
            </p:cNvSpPr>
            <p:nvPr/>
          </p:nvSpPr>
          <p:spPr bwMode="auto">
            <a:xfrm rot="2541597">
              <a:off x="1137" y="2523"/>
              <a:ext cx="60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8" name="Oval 94"/>
            <p:cNvSpPr>
              <a:spLocks noChangeArrowheads="1"/>
            </p:cNvSpPr>
            <p:nvPr/>
          </p:nvSpPr>
          <p:spPr bwMode="auto">
            <a:xfrm>
              <a:off x="1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9" name="Oval 94"/>
            <p:cNvSpPr>
              <a:spLocks noChangeArrowheads="1"/>
            </p:cNvSpPr>
            <p:nvPr/>
          </p:nvSpPr>
          <p:spPr bwMode="auto">
            <a:xfrm>
              <a:off x="975" y="1863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10" name="Straight Arrow Connector 101"/>
            <p:cNvCxnSpPr>
              <a:cxnSpLocks noChangeShapeType="1"/>
            </p:cNvCxnSpPr>
            <p:nvPr/>
          </p:nvCxnSpPr>
          <p:spPr bwMode="auto">
            <a:xfrm>
              <a:off x="1151" y="2268"/>
              <a:ext cx="1059" cy="979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11" name="Straight Arrow Connector 103"/>
            <p:cNvCxnSpPr>
              <a:cxnSpLocks noChangeShapeType="1"/>
              <a:stCxn id="8208" idx="4"/>
              <a:endCxn id="8199" idx="0"/>
            </p:cNvCxnSpPr>
            <p:nvPr/>
          </p:nvCxnSpPr>
          <p:spPr bwMode="auto">
            <a:xfrm>
              <a:off x="212" y="2583"/>
              <a:ext cx="2024" cy="66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6" name="Straight Arrow Connector 105"/>
            <p:cNvCxnSpPr>
              <a:stCxn id="8208" idx="4"/>
              <a:endCxn id="8203" idx="0"/>
            </p:cNvCxnSpPr>
            <p:nvPr/>
          </p:nvCxnSpPr>
          <p:spPr>
            <a:xfrm rot="16200000" flipH="1">
              <a:off x="143" y="2652"/>
              <a:ext cx="662" cy="52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>
              <a:stCxn id="8209" idx="4"/>
              <a:endCxn id="8203" idx="0"/>
            </p:cNvCxnSpPr>
            <p:nvPr/>
          </p:nvCxnSpPr>
          <p:spPr>
            <a:xfrm rot="5400000">
              <a:off x="467" y="2535"/>
              <a:ext cx="979" cy="44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4" name="Oval 77"/>
            <p:cNvSpPr>
              <a:spLocks noChangeArrowheads="1"/>
            </p:cNvSpPr>
            <p:nvPr/>
          </p:nvSpPr>
          <p:spPr bwMode="auto">
            <a:xfrm>
              <a:off x="2040" y="1995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15" name="Oval 77"/>
            <p:cNvSpPr>
              <a:spLocks noChangeArrowheads="1"/>
            </p:cNvSpPr>
            <p:nvPr/>
          </p:nvSpPr>
          <p:spPr bwMode="auto">
            <a:xfrm>
              <a:off x="252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112" name="Straight Arrow Connector 111"/>
            <p:cNvCxnSpPr>
              <a:stCxn id="8214" idx="4"/>
              <a:endCxn id="8199" idx="0"/>
            </p:cNvCxnSpPr>
            <p:nvPr/>
          </p:nvCxnSpPr>
          <p:spPr>
            <a:xfrm rot="5400000">
              <a:off x="1827" y="2806"/>
              <a:ext cx="847" cy="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8215" idx="4"/>
              <a:endCxn id="8199" idx="0"/>
            </p:cNvCxnSpPr>
            <p:nvPr/>
          </p:nvCxnSpPr>
          <p:spPr>
            <a:xfrm rot="5400000">
              <a:off x="2147" y="2672"/>
              <a:ext cx="662" cy="4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8" name="Text Box 83"/>
            <p:cNvSpPr txBox="1">
              <a:spLocks noChangeArrowheads="1"/>
            </p:cNvSpPr>
            <p:nvPr/>
          </p:nvSpPr>
          <p:spPr bwMode="auto">
            <a:xfrm rot="1837485">
              <a:off x="1070" y="2743"/>
              <a:ext cx="59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19" name="Text Box 83"/>
            <p:cNvSpPr txBox="1">
              <a:spLocks noChangeArrowheads="1"/>
            </p:cNvSpPr>
            <p:nvPr/>
          </p:nvSpPr>
          <p:spPr bwMode="auto">
            <a:xfrm rot="1026321">
              <a:off x="1061" y="2929"/>
              <a:ext cx="60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0" name="Text Box 83"/>
            <p:cNvSpPr txBox="1">
              <a:spLocks noChangeArrowheads="1"/>
            </p:cNvSpPr>
            <p:nvPr/>
          </p:nvSpPr>
          <p:spPr bwMode="auto">
            <a:xfrm>
              <a:off x="552" y="2851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1" name="Text Box 83"/>
            <p:cNvSpPr txBox="1">
              <a:spLocks noChangeArrowheads="1"/>
            </p:cNvSpPr>
            <p:nvPr/>
          </p:nvSpPr>
          <p:spPr bwMode="auto">
            <a:xfrm>
              <a:off x="413" y="2965"/>
              <a:ext cx="2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e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2" name="Text Box 83"/>
            <p:cNvSpPr txBox="1">
              <a:spLocks noChangeArrowheads="1"/>
            </p:cNvSpPr>
            <p:nvPr/>
          </p:nvSpPr>
          <p:spPr bwMode="auto">
            <a:xfrm>
              <a:off x="2003" y="2552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3" name="Text Box 83"/>
            <p:cNvSpPr txBox="1">
              <a:spLocks noChangeArrowheads="1"/>
            </p:cNvSpPr>
            <p:nvPr/>
          </p:nvSpPr>
          <p:spPr bwMode="auto">
            <a:xfrm>
              <a:off x="1501" y="234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4" name="Rectangle 78"/>
            <p:cNvSpPr>
              <a:spLocks noChangeArrowheads="1"/>
            </p:cNvSpPr>
            <p:nvPr/>
          </p:nvSpPr>
          <p:spPr bwMode="auto">
            <a:xfrm>
              <a:off x="3446" y="3242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8225" name="Oval 77"/>
            <p:cNvSpPr>
              <a:spLocks noChangeArrowheads="1"/>
            </p:cNvSpPr>
            <p:nvPr/>
          </p:nvSpPr>
          <p:spPr bwMode="auto">
            <a:xfrm>
              <a:off x="3092" y="2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6" name="Oval 77"/>
            <p:cNvSpPr>
              <a:spLocks noChangeArrowheads="1"/>
            </p:cNvSpPr>
            <p:nvPr/>
          </p:nvSpPr>
          <p:spPr bwMode="auto">
            <a:xfrm>
              <a:off x="3495" y="199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7" name="Oval 77"/>
            <p:cNvSpPr>
              <a:spLocks noChangeArrowheads="1"/>
            </p:cNvSpPr>
            <p:nvPr/>
          </p:nvSpPr>
          <p:spPr bwMode="auto">
            <a:xfrm>
              <a:off x="3908" y="1853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8228" name="AutoShape 149"/>
            <p:cNvCxnSpPr>
              <a:cxnSpLocks noChangeShapeType="1"/>
              <a:stCxn id="8225" idx="4"/>
              <a:endCxn id="8224" idx="0"/>
            </p:cNvCxnSpPr>
            <p:nvPr/>
          </p:nvCxnSpPr>
          <p:spPr bwMode="auto">
            <a:xfrm>
              <a:off x="3294" y="2584"/>
              <a:ext cx="396" cy="6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9" name="AutoShape 150"/>
            <p:cNvCxnSpPr>
              <a:cxnSpLocks noChangeShapeType="1"/>
              <a:stCxn id="8226" idx="4"/>
              <a:endCxn id="8224" idx="0"/>
            </p:cNvCxnSpPr>
            <p:nvPr/>
          </p:nvCxnSpPr>
          <p:spPr bwMode="auto">
            <a:xfrm flipH="1">
              <a:off x="3690" y="2402"/>
              <a:ext cx="7" cy="8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AutoShape 151"/>
            <p:cNvCxnSpPr>
              <a:cxnSpLocks noChangeShapeType="1"/>
              <a:stCxn id="8227" idx="4"/>
              <a:endCxn id="8224" idx="0"/>
            </p:cNvCxnSpPr>
            <p:nvPr/>
          </p:nvCxnSpPr>
          <p:spPr bwMode="auto">
            <a:xfrm flipH="1">
              <a:off x="3690" y="2257"/>
              <a:ext cx="420" cy="9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1" name="Text Box 83"/>
            <p:cNvSpPr txBox="1">
              <a:spLocks noChangeArrowheads="1"/>
            </p:cNvSpPr>
            <p:nvPr/>
          </p:nvSpPr>
          <p:spPr bwMode="auto">
            <a:xfrm>
              <a:off x="3714" y="233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2" name="Text Box 83"/>
            <p:cNvSpPr txBox="1">
              <a:spLocks noChangeArrowheads="1"/>
            </p:cNvSpPr>
            <p:nvPr/>
          </p:nvSpPr>
          <p:spPr bwMode="auto">
            <a:xfrm>
              <a:off x="3296" y="2544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3" name="Text Box 83"/>
            <p:cNvSpPr txBox="1">
              <a:spLocks noChangeArrowheads="1"/>
            </p:cNvSpPr>
            <p:nvPr/>
          </p:nvSpPr>
          <p:spPr bwMode="auto">
            <a:xfrm>
              <a:off x="3022" y="2832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4" name="Rectangle 95"/>
            <p:cNvSpPr>
              <a:spLocks noChangeArrowheads="1"/>
            </p:cNvSpPr>
            <p:nvPr/>
          </p:nvSpPr>
          <p:spPr bwMode="auto">
            <a:xfrm>
              <a:off x="4840" y="3240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M2</a:t>
              </a:r>
            </a:p>
          </p:txBody>
        </p:sp>
        <p:sp>
          <p:nvSpPr>
            <p:cNvPr id="8235" name="Oval 94"/>
            <p:cNvSpPr>
              <a:spLocks noChangeArrowheads="1"/>
            </p:cNvSpPr>
            <p:nvPr/>
          </p:nvSpPr>
          <p:spPr bwMode="auto">
            <a:xfrm>
              <a:off x="4805" y="1989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36" name="Oval 94"/>
            <p:cNvSpPr>
              <a:spLocks noChangeArrowheads="1"/>
            </p:cNvSpPr>
            <p:nvPr/>
          </p:nvSpPr>
          <p:spPr bwMode="auto">
            <a:xfrm>
              <a:off x="5234" y="2176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37" name="Oval 94"/>
            <p:cNvSpPr>
              <a:spLocks noChangeArrowheads="1"/>
            </p:cNvSpPr>
            <p:nvPr/>
          </p:nvSpPr>
          <p:spPr bwMode="auto">
            <a:xfrm>
              <a:off x="4362" y="1860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38" name="AutoShape 172"/>
            <p:cNvCxnSpPr>
              <a:cxnSpLocks noChangeShapeType="1"/>
              <a:stCxn id="8237" idx="4"/>
              <a:endCxn id="8234" idx="0"/>
            </p:cNvCxnSpPr>
            <p:nvPr/>
          </p:nvCxnSpPr>
          <p:spPr bwMode="auto">
            <a:xfrm>
              <a:off x="4564" y="2263"/>
              <a:ext cx="520" cy="97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9" name="AutoShape 173"/>
            <p:cNvCxnSpPr>
              <a:cxnSpLocks noChangeShapeType="1"/>
              <a:stCxn id="8235" idx="4"/>
              <a:endCxn id="8234" idx="0"/>
            </p:cNvCxnSpPr>
            <p:nvPr/>
          </p:nvCxnSpPr>
          <p:spPr bwMode="auto">
            <a:xfrm>
              <a:off x="5007" y="2392"/>
              <a:ext cx="77" cy="8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0" name="AutoShape 174"/>
            <p:cNvCxnSpPr>
              <a:cxnSpLocks noChangeShapeType="1"/>
              <a:stCxn id="8236" idx="4"/>
              <a:endCxn id="8234" idx="0"/>
            </p:cNvCxnSpPr>
            <p:nvPr/>
          </p:nvCxnSpPr>
          <p:spPr bwMode="auto">
            <a:xfrm flipH="1">
              <a:off x="5084" y="2580"/>
              <a:ext cx="352" cy="66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1" name="AutoShape 175"/>
            <p:cNvCxnSpPr>
              <a:cxnSpLocks noChangeShapeType="1"/>
              <a:stCxn id="8237" idx="4"/>
              <a:endCxn id="8224" idx="0"/>
            </p:cNvCxnSpPr>
            <p:nvPr/>
          </p:nvCxnSpPr>
          <p:spPr bwMode="auto">
            <a:xfrm flipH="1">
              <a:off x="3690" y="2263"/>
              <a:ext cx="874" cy="97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AutoShape 176"/>
            <p:cNvCxnSpPr>
              <a:cxnSpLocks noChangeShapeType="1"/>
              <a:stCxn id="8235" idx="4"/>
              <a:endCxn id="8224" idx="0"/>
            </p:cNvCxnSpPr>
            <p:nvPr/>
          </p:nvCxnSpPr>
          <p:spPr bwMode="auto">
            <a:xfrm flipH="1">
              <a:off x="3690" y="2392"/>
              <a:ext cx="1317" cy="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3" name="AutoShape 177"/>
            <p:cNvCxnSpPr>
              <a:cxnSpLocks noChangeShapeType="1"/>
              <a:stCxn id="8236" idx="4"/>
              <a:endCxn id="8224" idx="0"/>
            </p:cNvCxnSpPr>
            <p:nvPr/>
          </p:nvCxnSpPr>
          <p:spPr bwMode="auto">
            <a:xfrm flipH="1">
              <a:off x="3690" y="2580"/>
              <a:ext cx="1746" cy="6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44" name="Text Box 83"/>
            <p:cNvSpPr txBox="1">
              <a:spLocks noChangeArrowheads="1"/>
            </p:cNvSpPr>
            <p:nvPr/>
          </p:nvSpPr>
          <p:spPr bwMode="auto">
            <a:xfrm>
              <a:off x="4818" y="2973"/>
              <a:ext cx="22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a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5" name="Text Box 83"/>
            <p:cNvSpPr txBox="1">
              <a:spLocks noChangeArrowheads="1"/>
            </p:cNvSpPr>
            <p:nvPr/>
          </p:nvSpPr>
          <p:spPr bwMode="auto">
            <a:xfrm>
              <a:off x="5122" y="2997"/>
              <a:ext cx="22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e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6" name="Text Box 83"/>
            <p:cNvSpPr txBox="1">
              <a:spLocks noChangeArrowheads="1"/>
            </p:cNvSpPr>
            <p:nvPr/>
          </p:nvSpPr>
          <p:spPr bwMode="auto">
            <a:xfrm>
              <a:off x="5015" y="2838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7" name="Text Box 83"/>
            <p:cNvSpPr txBox="1">
              <a:spLocks noChangeArrowheads="1"/>
            </p:cNvSpPr>
            <p:nvPr/>
          </p:nvSpPr>
          <p:spPr bwMode="auto">
            <a:xfrm rot="20352740">
              <a:off x="4186" y="2924"/>
              <a:ext cx="60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8" name="Text Box 83"/>
            <p:cNvSpPr txBox="1">
              <a:spLocks noChangeArrowheads="1"/>
            </p:cNvSpPr>
            <p:nvPr/>
          </p:nvSpPr>
          <p:spPr bwMode="auto">
            <a:xfrm rot="19705979">
              <a:off x="4186" y="2701"/>
              <a:ext cx="59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9" name="Text Box 83"/>
            <p:cNvSpPr txBox="1">
              <a:spLocks noChangeArrowheads="1"/>
            </p:cNvSpPr>
            <p:nvPr/>
          </p:nvSpPr>
          <p:spPr bwMode="auto">
            <a:xfrm rot="18727200">
              <a:off x="3984" y="2576"/>
              <a:ext cx="607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c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ac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M2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50" name="AutoShape 184"/>
            <p:cNvCxnSpPr>
              <a:cxnSpLocks noChangeShapeType="1"/>
              <a:stCxn id="8215" idx="0"/>
              <a:endCxn id="8225" idx="0"/>
            </p:cNvCxnSpPr>
            <p:nvPr/>
          </p:nvCxnSpPr>
          <p:spPr bwMode="auto">
            <a:xfrm rot="5400000" flipV="1">
              <a:off x="3007" y="1894"/>
              <a:ext cx="2" cy="572"/>
            </a:xfrm>
            <a:prstGeom prst="curvedConnector3">
              <a:avLst>
                <a:gd name="adj1" fmla="val -720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AutoShape 185"/>
            <p:cNvCxnSpPr>
              <a:cxnSpLocks noChangeShapeType="1"/>
              <a:stCxn id="8214" idx="0"/>
              <a:endCxn id="8226" idx="0"/>
            </p:cNvCxnSpPr>
            <p:nvPr/>
          </p:nvCxnSpPr>
          <p:spPr bwMode="auto">
            <a:xfrm rot="5400000" flipV="1">
              <a:off x="2968" y="1269"/>
              <a:ext cx="4" cy="1455"/>
            </a:xfrm>
            <a:prstGeom prst="curvedConnector3">
              <a:avLst>
                <a:gd name="adj1" fmla="val -65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AutoShape 186"/>
            <p:cNvCxnSpPr>
              <a:cxnSpLocks noChangeShapeType="1"/>
              <a:stCxn id="8202" idx="0"/>
              <a:endCxn id="8235" idx="0"/>
            </p:cNvCxnSpPr>
            <p:nvPr/>
          </p:nvCxnSpPr>
          <p:spPr bwMode="auto">
            <a:xfrm rot="-5400000">
              <a:off x="2851" y="-164"/>
              <a:ext cx="3" cy="4309"/>
            </a:xfrm>
            <a:prstGeom prst="curvedConnector3">
              <a:avLst>
                <a:gd name="adj1" fmla="val 32700009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3" name="AutoShape 188"/>
            <p:cNvCxnSpPr>
              <a:cxnSpLocks noChangeShapeType="1"/>
              <a:stCxn id="8209" idx="0"/>
              <a:endCxn id="8237" idx="0"/>
            </p:cNvCxnSpPr>
            <p:nvPr/>
          </p:nvCxnSpPr>
          <p:spPr bwMode="auto">
            <a:xfrm rot="-5400000">
              <a:off x="2869" y="168"/>
              <a:ext cx="3" cy="3387"/>
            </a:xfrm>
            <a:prstGeom prst="curvedConnector3">
              <a:avLst>
                <a:gd name="adj1" fmla="val 17566662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54" name="Text Box 226"/>
            <p:cNvSpPr txBox="1">
              <a:spLocks noChangeArrowheads="1"/>
            </p:cNvSpPr>
            <p:nvPr/>
          </p:nvSpPr>
          <p:spPr bwMode="auto">
            <a:xfrm>
              <a:off x="2570" y="1344"/>
              <a:ext cx="64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US" sz="1200"/>
                <a:t>MZ=1 / DZ=.5</a:t>
              </a:r>
              <a:endParaRPr lang="nl-NL" sz="1200"/>
            </a:p>
          </p:txBody>
        </p:sp>
        <p:sp>
          <p:nvSpPr>
            <p:cNvPr id="8255" name="Text Box 227"/>
            <p:cNvSpPr txBox="1">
              <a:spLocks noChangeArrowheads="1"/>
            </p:cNvSpPr>
            <p:nvPr/>
          </p:nvSpPr>
          <p:spPr bwMode="auto">
            <a:xfrm>
              <a:off x="2854" y="2016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MZ=1 </a:t>
              </a:r>
            </a:p>
            <a:p>
              <a:pPr eaLnBrk="1" hangingPunct="1"/>
              <a:r>
                <a:rPr lang="en-US" sz="1200"/>
                <a:t>DZ=.5</a:t>
              </a:r>
              <a:endParaRPr lang="nl-NL" sz="1200"/>
            </a:p>
          </p:txBody>
        </p:sp>
        <p:sp>
          <p:nvSpPr>
            <p:cNvPr id="8256" name="Text Box 228"/>
            <p:cNvSpPr txBox="1">
              <a:spLocks noChangeArrowheads="1"/>
            </p:cNvSpPr>
            <p:nvPr/>
          </p:nvSpPr>
          <p:spPr bwMode="auto">
            <a:xfrm>
              <a:off x="2592" y="100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 dirty="0"/>
                <a:t>MZ = DZ = 1</a:t>
              </a:r>
              <a:endParaRPr lang="nl-NL" sz="1200" dirty="0"/>
            </a:p>
          </p:txBody>
        </p:sp>
        <p:sp>
          <p:nvSpPr>
            <p:cNvPr id="8257" name="Text Box 229"/>
            <p:cNvSpPr txBox="1">
              <a:spLocks noChangeArrowheads="1"/>
            </p:cNvSpPr>
            <p:nvPr/>
          </p:nvSpPr>
          <p:spPr bwMode="auto">
            <a:xfrm>
              <a:off x="2592" y="172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400935" y="5426692"/>
            <a:ext cx="4596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umx function available!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459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41"/>
            <a:ext cx="7772400" cy="914400"/>
          </a:xfrm>
        </p:spPr>
        <p:txBody>
          <a:bodyPr/>
          <a:lstStyle/>
          <a:p>
            <a:r>
              <a:rPr lang="nl-NL" dirty="0" smtClean="0"/>
              <a:t>categorical data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14400"/>
            <a:ext cx="7772400" cy="2514600"/>
          </a:xfrm>
        </p:spPr>
        <p:txBody>
          <a:bodyPr/>
          <a:lstStyle/>
          <a:p>
            <a:r>
              <a:rPr lang="en-US" dirty="0"/>
              <a:t>Continuous data</a:t>
            </a:r>
          </a:p>
          <a:p>
            <a:pPr lvl="1"/>
            <a:r>
              <a:rPr lang="en-US" dirty="0"/>
              <a:t>Moderation of means and </a:t>
            </a:r>
            <a:r>
              <a:rPr lang="en-US" dirty="0" smtClean="0"/>
              <a:t>variances</a:t>
            </a:r>
          </a:p>
          <a:p>
            <a:pPr marL="533400" indent="-533400"/>
            <a:r>
              <a:rPr lang="en-US" dirty="0" smtClean="0"/>
              <a:t>Ordinal data</a:t>
            </a:r>
          </a:p>
          <a:p>
            <a:pPr marL="914400" lvl="1" indent="-457200"/>
            <a:r>
              <a:rPr lang="en-US" dirty="0" smtClean="0"/>
              <a:t>Moderation of thresholds and variances</a:t>
            </a:r>
          </a:p>
          <a:p>
            <a:pPr marL="914400" lvl="1" indent="-457200"/>
            <a:r>
              <a:rPr lang="en-US" dirty="0" smtClean="0"/>
              <a:t>See Medland et al</a:t>
            </a:r>
            <a:r>
              <a:rPr lang="en-US" smtClean="0"/>
              <a:t>. 2009</a:t>
            </a:r>
            <a:endParaRPr lang="en-US" dirty="0"/>
          </a:p>
        </p:txBody>
      </p:sp>
      <p:sp>
        <p:nvSpPr>
          <p:cNvPr id="3532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8762" y="3505200"/>
            <a:ext cx="8079082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Non </a:t>
            </a:r>
            <a:r>
              <a:rPr lang="nl-NL" smtClean="0"/>
              <a:t>linear moderation? Extend </a:t>
            </a:r>
            <a:r>
              <a:rPr lang="nl-NL" dirty="0" smtClean="0"/>
              <a:t>the model from linear </a:t>
            </a:r>
            <a:r>
              <a:rPr lang="nl-NL" smtClean="0"/>
              <a:t>to  linear + quadratic. </a:t>
            </a:r>
          </a:p>
          <a:p>
            <a:endParaRPr lang="nl-NL"/>
          </a:p>
          <a:p>
            <a:r>
              <a:rPr lang="nl-NL" smtClean="0"/>
              <a:t>E.g.,</a:t>
            </a:r>
            <a:r>
              <a:rPr lang="nl-NL"/>
              <a:t> </a:t>
            </a:r>
            <a:r>
              <a:rPr lang="nl-NL" smtClean="0"/>
              <a:t>  </a:t>
            </a:r>
            <a:r>
              <a:rPr lang="nl-NL" smtClean="0">
                <a:latin typeface="Arial" panose="020B0604020202020204" pitchFamily="34" charset="0"/>
              </a:rPr>
              <a:t>e</a:t>
            </a:r>
            <a:r>
              <a:rPr lang="nl-NL" baseline="-25000" smtClean="0">
                <a:latin typeface="Arial" panose="020B0604020202020204" pitchFamily="34" charset="0"/>
              </a:rPr>
              <a:t>c</a:t>
            </a:r>
            <a:r>
              <a:rPr lang="nl-NL" smtClean="0">
                <a:latin typeface="Arial" panose="020B0604020202020204" pitchFamily="34" charset="0"/>
              </a:rPr>
              <a:t> </a:t>
            </a:r>
            <a:r>
              <a:rPr lang="nl-NL" dirty="0">
                <a:latin typeface="Arial" panose="020B0604020202020204" pitchFamily="34" charset="0"/>
              </a:rPr>
              <a:t>+ </a:t>
            </a:r>
            <a:r>
              <a:rPr lang="nl-NL" dirty="0" smtClean="0">
                <a:latin typeface="Arial" panose="020B0604020202020204" pitchFamily="34" charset="0"/>
              </a:rPr>
              <a:t>b</a:t>
            </a:r>
            <a:r>
              <a:rPr lang="nl-NL" baseline="-25000" dirty="0" smtClean="0">
                <a:latin typeface="Arial" panose="020B0604020202020204" pitchFamily="34" charset="0"/>
              </a:rPr>
              <a:t>ec1</a:t>
            </a:r>
            <a:r>
              <a:rPr lang="nl-NL" dirty="0" smtClean="0">
                <a:latin typeface="Arial" panose="020B0604020202020204" pitchFamily="34" charset="0"/>
              </a:rPr>
              <a:t>*</a:t>
            </a:r>
            <a:r>
              <a:rPr lang="nl-N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M1 </a:t>
            </a:r>
            <a:r>
              <a:rPr lang="nl-NL" dirty="0">
                <a:latin typeface="Arial" panose="020B0604020202020204" pitchFamily="34" charset="0"/>
              </a:rPr>
              <a:t>+ </a:t>
            </a:r>
            <a:r>
              <a:rPr lang="nl-NL" dirty="0" smtClean="0">
                <a:latin typeface="Arial" panose="020B0604020202020204" pitchFamily="34" charset="0"/>
              </a:rPr>
              <a:t>b</a:t>
            </a:r>
            <a:r>
              <a:rPr lang="nl-NL" baseline="-25000" dirty="0" smtClean="0">
                <a:latin typeface="Arial" panose="020B0604020202020204" pitchFamily="34" charset="0"/>
              </a:rPr>
              <a:t>ec2</a:t>
            </a:r>
            <a:r>
              <a:rPr lang="nl-NL" dirty="0" smtClean="0">
                <a:latin typeface="Arial" panose="020B0604020202020204" pitchFamily="34" charset="0"/>
              </a:rPr>
              <a:t>*</a:t>
            </a:r>
            <a:r>
              <a:rPr lang="nl-N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  <a:r>
              <a:rPr lang="nl-NL" b="1" baseline="30000" dirty="0" smtClean="0">
                <a:latin typeface="Arial" panose="020B0604020202020204" pitchFamily="34" charset="0"/>
              </a:rPr>
              <a:t>2</a:t>
            </a:r>
            <a:r>
              <a:rPr lang="nl-NL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nl-NL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27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81000"/>
            <a:ext cx="73565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What about &gt;1 number </a:t>
            </a:r>
            <a:r>
              <a:rPr lang="nl-NL" smtClean="0"/>
              <a:t>of moderators?</a:t>
            </a:r>
            <a:endParaRPr lang="nl-NL" dirty="0" smtClean="0"/>
          </a:p>
          <a:p>
            <a:r>
              <a:rPr lang="nl-NL" dirty="0" smtClean="0"/>
              <a:t>Extend the model accordingly </a:t>
            </a:r>
            <a:endParaRPr lang="nl-NL" dirty="0"/>
          </a:p>
        </p:txBody>
      </p:sp>
      <p:sp>
        <p:nvSpPr>
          <p:cNvPr id="5" name="Rectangle 4"/>
          <p:cNvSpPr/>
          <p:nvPr/>
        </p:nvSpPr>
        <p:spPr>
          <a:xfrm>
            <a:off x="838200" y="1905000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</a:rPr>
              <a:t>e</a:t>
            </a:r>
            <a:r>
              <a:rPr lang="nl-NL" sz="2800" baseline="-25000" dirty="0">
                <a:latin typeface="Arial" panose="020B0604020202020204" pitchFamily="34" charset="0"/>
              </a:rPr>
              <a:t>c</a:t>
            </a:r>
            <a:r>
              <a:rPr lang="nl-NL" sz="2800" dirty="0">
                <a:latin typeface="Arial" panose="020B0604020202020204" pitchFamily="34" charset="0"/>
              </a:rPr>
              <a:t> + </a:t>
            </a:r>
            <a:r>
              <a:rPr lang="nl-NL" sz="2800" dirty="0" smtClean="0">
                <a:latin typeface="Arial" panose="020B0604020202020204" pitchFamily="34" charset="0"/>
              </a:rPr>
              <a:t>b</a:t>
            </a:r>
            <a:r>
              <a:rPr lang="nl-NL" sz="2800" baseline="-25000" dirty="0" smtClean="0">
                <a:latin typeface="Arial" panose="020B0604020202020204" pitchFamily="34" charset="0"/>
              </a:rPr>
              <a:t>ec1</a:t>
            </a:r>
            <a:r>
              <a:rPr lang="nl-NL" sz="2800" dirty="0" smtClean="0">
                <a:latin typeface="Arial" panose="020B0604020202020204" pitchFamily="34" charset="0"/>
              </a:rPr>
              <a:t>*</a:t>
            </a:r>
            <a:r>
              <a:rPr lang="nl-NL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SES </a:t>
            </a:r>
            <a:r>
              <a:rPr lang="nl-NL" sz="2800" dirty="0">
                <a:latin typeface="Arial" panose="020B0604020202020204" pitchFamily="34" charset="0"/>
              </a:rPr>
              <a:t>+ </a:t>
            </a:r>
            <a:r>
              <a:rPr lang="nl-NL" sz="2800" dirty="0" smtClean="0">
                <a:latin typeface="Arial" panose="020B0604020202020204" pitchFamily="34" charset="0"/>
              </a:rPr>
              <a:t>b</a:t>
            </a:r>
            <a:r>
              <a:rPr lang="nl-NL" sz="2800" baseline="-25000" dirty="0" smtClean="0">
                <a:latin typeface="Arial" panose="020B0604020202020204" pitchFamily="34" charset="0"/>
              </a:rPr>
              <a:t>ec2</a:t>
            </a:r>
            <a:r>
              <a:rPr lang="nl-NL" sz="2800" dirty="0" smtClean="0">
                <a:latin typeface="Arial" panose="020B0604020202020204" pitchFamily="34" charset="0"/>
              </a:rPr>
              <a:t>*</a:t>
            </a:r>
            <a:r>
              <a:rPr lang="nl-NL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AGE </a:t>
            </a:r>
            <a:endParaRPr lang="nl-NL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2895600"/>
            <a:ext cx="49880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With possible interaction:</a:t>
            </a:r>
            <a:endParaRPr lang="nl-NL"/>
          </a:p>
        </p:txBody>
      </p:sp>
      <p:sp>
        <p:nvSpPr>
          <p:cNvPr id="6" name="Rectangle 5"/>
          <p:cNvSpPr/>
          <p:nvPr/>
        </p:nvSpPr>
        <p:spPr>
          <a:xfrm>
            <a:off x="838200" y="3886200"/>
            <a:ext cx="77898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</a:rPr>
              <a:t>e</a:t>
            </a:r>
            <a:r>
              <a:rPr lang="nl-NL" sz="2800" baseline="-25000" dirty="0">
                <a:latin typeface="Arial" panose="020B0604020202020204" pitchFamily="34" charset="0"/>
              </a:rPr>
              <a:t>c</a:t>
            </a:r>
            <a:r>
              <a:rPr lang="nl-NL" sz="2800" dirty="0">
                <a:latin typeface="Arial" panose="020B0604020202020204" pitchFamily="34" charset="0"/>
              </a:rPr>
              <a:t> + </a:t>
            </a:r>
            <a:r>
              <a:rPr lang="nl-NL" sz="2800" dirty="0" smtClean="0">
                <a:latin typeface="Arial" panose="020B0604020202020204" pitchFamily="34" charset="0"/>
              </a:rPr>
              <a:t>b</a:t>
            </a:r>
            <a:r>
              <a:rPr lang="nl-NL" sz="2800" baseline="-25000" dirty="0" smtClean="0">
                <a:latin typeface="Arial" panose="020B0604020202020204" pitchFamily="34" charset="0"/>
              </a:rPr>
              <a:t>ec1</a:t>
            </a:r>
            <a:r>
              <a:rPr lang="nl-NL" sz="2800" dirty="0" smtClean="0">
                <a:latin typeface="Arial" panose="020B0604020202020204" pitchFamily="34" charset="0"/>
              </a:rPr>
              <a:t>*</a:t>
            </a:r>
            <a:r>
              <a:rPr lang="nl-NL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SES </a:t>
            </a:r>
            <a:r>
              <a:rPr lang="nl-NL" sz="2800" dirty="0">
                <a:latin typeface="Arial" panose="020B0604020202020204" pitchFamily="34" charset="0"/>
              </a:rPr>
              <a:t>+ </a:t>
            </a:r>
            <a:r>
              <a:rPr lang="nl-NL" sz="2800" smtClean="0">
                <a:latin typeface="Arial" panose="020B0604020202020204" pitchFamily="34" charset="0"/>
              </a:rPr>
              <a:t>b</a:t>
            </a:r>
            <a:r>
              <a:rPr lang="nl-NL" sz="2800" baseline="-25000" smtClean="0">
                <a:latin typeface="Arial" panose="020B0604020202020204" pitchFamily="34" charset="0"/>
              </a:rPr>
              <a:t>ec2</a:t>
            </a:r>
            <a:r>
              <a:rPr lang="nl-NL" sz="2800" smtClean="0">
                <a:latin typeface="Arial" panose="020B0604020202020204" pitchFamily="34" charset="0"/>
              </a:rPr>
              <a:t>*</a:t>
            </a:r>
            <a:r>
              <a:rPr lang="nl-NL" sz="2800" b="1" smtClean="0">
                <a:solidFill>
                  <a:srgbClr val="FF0000"/>
                </a:solidFill>
                <a:latin typeface="Arial" panose="020B0604020202020204" pitchFamily="34" charset="0"/>
              </a:rPr>
              <a:t>AGE </a:t>
            </a:r>
            <a:r>
              <a:rPr lang="nl-NL" sz="2800" smtClean="0">
                <a:latin typeface="Arial" panose="020B0604020202020204" pitchFamily="34" charset="0"/>
              </a:rPr>
              <a:t>+</a:t>
            </a:r>
            <a:r>
              <a:rPr lang="nl-NL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nl-NL" sz="2800" smtClean="0">
                <a:latin typeface="Arial" panose="020B0604020202020204" pitchFamily="34" charset="0"/>
              </a:rPr>
              <a:t>b</a:t>
            </a:r>
            <a:r>
              <a:rPr lang="nl-NL" sz="2800" baseline="-25000" smtClean="0">
                <a:latin typeface="Arial" panose="020B0604020202020204" pitchFamily="34" charset="0"/>
              </a:rPr>
              <a:t>ec3</a:t>
            </a:r>
            <a:r>
              <a:rPr lang="nl-NL" sz="2800" smtClean="0">
                <a:latin typeface="Arial" panose="020B0604020202020204" pitchFamily="34" charset="0"/>
              </a:rPr>
              <a:t>*(</a:t>
            </a:r>
            <a:r>
              <a:rPr lang="nl-NL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AGE </a:t>
            </a:r>
            <a:r>
              <a:rPr lang="nl-NL" sz="2800" dirty="0" smtClean="0">
                <a:latin typeface="Arial" panose="020B0604020202020204" pitchFamily="34" charset="0"/>
              </a:rPr>
              <a:t>*</a:t>
            </a:r>
            <a:r>
              <a:rPr lang="nl-NL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SES</a:t>
            </a:r>
            <a:r>
              <a:rPr lang="nl-NL" sz="2800" b="1" dirty="0" smtClean="0">
                <a:latin typeface="Arial" panose="020B0604020202020204" pitchFamily="34" charset="0"/>
              </a:rPr>
              <a:t>)</a:t>
            </a:r>
            <a:r>
              <a:rPr lang="nl-NL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nl-NL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11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Michel Nivard Practical</a:t>
            </a:r>
            <a:endParaRPr lang="en-US" dirty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Replicate findings from Turkheimer et al. with twin data from NTR</a:t>
            </a:r>
          </a:p>
          <a:p>
            <a:endParaRPr lang="nl-NL" dirty="0" smtClean="0"/>
          </a:p>
          <a:p>
            <a:r>
              <a:rPr lang="nl-NL" dirty="0" err="1" smtClean="0"/>
              <a:t>Phenotype</a:t>
            </a:r>
            <a:r>
              <a:rPr lang="nl-NL" dirty="0" smtClean="0"/>
              <a:t>: FSIQ</a:t>
            </a:r>
          </a:p>
          <a:p>
            <a:r>
              <a:rPr lang="nl-NL" dirty="0" smtClean="0"/>
              <a:t>Moderator: SES in children </a:t>
            </a:r>
          </a:p>
          <a:p>
            <a:r>
              <a:rPr lang="nl-NL" smtClean="0"/>
              <a:t>cor(M1,M2</a:t>
            </a:r>
            <a:r>
              <a:rPr lang="nl-NL" dirty="0" smtClean="0"/>
              <a:t>) = 1</a:t>
            </a:r>
          </a:p>
          <a:p>
            <a:endParaRPr lang="nl-NL" dirty="0" smtClean="0"/>
          </a:p>
          <a:p>
            <a:r>
              <a:rPr lang="nl-NL" dirty="0" smtClean="0"/>
              <a:t>Data: 205 MZ and 225 DZ </a:t>
            </a:r>
            <a:r>
              <a:rPr lang="nl-NL" dirty="0" err="1" smtClean="0"/>
              <a:t>twin</a:t>
            </a:r>
            <a:r>
              <a:rPr lang="nl-NL" dirty="0" smtClean="0"/>
              <a:t> pairs</a:t>
            </a:r>
          </a:p>
          <a:p>
            <a:r>
              <a:rPr lang="nl-NL" dirty="0" smtClean="0"/>
              <a:t>5 </a:t>
            </a:r>
            <a:r>
              <a:rPr lang="nl-NL" dirty="0" err="1" smtClean="0"/>
              <a:t>years</a:t>
            </a:r>
            <a:r>
              <a:rPr lang="nl-NL" dirty="0" smtClean="0"/>
              <a:t> </a:t>
            </a:r>
            <a:r>
              <a:rPr lang="nl-NL" dirty="0" err="1" smtClean="0"/>
              <a:t>old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290"/>
          <p:cNvGrpSpPr>
            <a:grpSpLocks/>
          </p:cNvGrpSpPr>
          <p:nvPr/>
        </p:nvGrpSpPr>
        <p:grpSpPr bwMode="auto">
          <a:xfrm>
            <a:off x="770789" y="1219200"/>
            <a:ext cx="7677150" cy="4233863"/>
            <a:chOff x="492" y="1008"/>
            <a:chExt cx="4836" cy="2667"/>
          </a:xfrm>
        </p:grpSpPr>
        <p:sp>
          <p:nvSpPr>
            <p:cNvPr id="8198" name="Oval 77"/>
            <p:cNvSpPr>
              <a:spLocks noChangeArrowheads="1"/>
            </p:cNvSpPr>
            <p:nvPr/>
          </p:nvSpPr>
          <p:spPr bwMode="auto">
            <a:xfrm>
              <a:off x="1560" y="185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199" name="Rectangle 78"/>
            <p:cNvSpPr>
              <a:spLocks noChangeArrowheads="1"/>
            </p:cNvSpPr>
            <p:nvPr/>
          </p:nvSpPr>
          <p:spPr bwMode="auto">
            <a:xfrm>
              <a:off x="19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T1</a:t>
              </a:r>
            </a:p>
          </p:txBody>
        </p:sp>
        <p:cxnSp>
          <p:nvCxnSpPr>
            <p:cNvPr id="8200" name="AutoShape 80"/>
            <p:cNvCxnSpPr>
              <a:cxnSpLocks noChangeShapeType="1"/>
              <a:stCxn id="8198" idx="4"/>
              <a:endCxn id="8199" idx="0"/>
            </p:cNvCxnSpPr>
            <p:nvPr/>
          </p:nvCxnSpPr>
          <p:spPr bwMode="auto">
            <a:xfrm rot="16200000" flipH="1">
              <a:off x="1507" y="2517"/>
              <a:ext cx="983" cy="4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01" name="Text Box 83"/>
            <p:cNvSpPr txBox="1">
              <a:spLocks noChangeArrowheads="1"/>
            </p:cNvSpPr>
            <p:nvPr/>
          </p:nvSpPr>
          <p:spPr bwMode="auto">
            <a:xfrm>
              <a:off x="2266" y="2824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02" name="Oval 94"/>
            <p:cNvSpPr>
              <a:spLocks noChangeArrowheads="1"/>
            </p:cNvSpPr>
            <p:nvPr/>
          </p:nvSpPr>
          <p:spPr bwMode="auto">
            <a:xfrm>
              <a:off x="496" y="1992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203" name="Rectangle 95"/>
            <p:cNvSpPr>
              <a:spLocks noChangeArrowheads="1"/>
            </p:cNvSpPr>
            <p:nvPr/>
          </p:nvSpPr>
          <p:spPr bwMode="auto">
            <a:xfrm>
              <a:off x="492" y="3245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 smtClean="0">
                  <a:latin typeface="Arial" panose="020B0604020202020204" pitchFamily="34" charset="0"/>
                </a:rPr>
                <a:t>M1</a:t>
              </a:r>
              <a:endParaRPr lang="nl-NL" sz="2000" b="1">
                <a:latin typeface="Arial" panose="020B0604020202020204" pitchFamily="34" charset="0"/>
              </a:endParaRPr>
            </a:p>
          </p:txBody>
        </p:sp>
        <p:cxnSp>
          <p:nvCxnSpPr>
            <p:cNvPr id="8204" name="AutoShape 80"/>
            <p:cNvCxnSpPr>
              <a:cxnSpLocks noChangeShapeType="1"/>
              <a:stCxn id="8202" idx="4"/>
              <a:endCxn id="8203" idx="0"/>
            </p:cNvCxnSpPr>
            <p:nvPr/>
          </p:nvCxnSpPr>
          <p:spPr bwMode="auto">
            <a:xfrm rot="16200000" flipH="1">
              <a:off x="292" y="2801"/>
              <a:ext cx="850" cy="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06" name="Straight Arrow Connector 73"/>
            <p:cNvCxnSpPr>
              <a:cxnSpLocks noChangeShapeType="1"/>
              <a:stCxn id="8202" idx="4"/>
              <a:endCxn id="8199" idx="0"/>
            </p:cNvCxnSpPr>
            <p:nvPr/>
          </p:nvCxnSpPr>
          <p:spPr bwMode="auto">
            <a:xfrm>
              <a:off x="698" y="2395"/>
              <a:ext cx="1538" cy="85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14" name="Oval 77"/>
            <p:cNvSpPr>
              <a:spLocks noChangeArrowheads="1"/>
            </p:cNvSpPr>
            <p:nvPr/>
          </p:nvSpPr>
          <p:spPr bwMode="auto">
            <a:xfrm>
              <a:off x="2040" y="1995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15" name="Oval 77"/>
            <p:cNvSpPr>
              <a:spLocks noChangeArrowheads="1"/>
            </p:cNvSpPr>
            <p:nvPr/>
          </p:nvSpPr>
          <p:spPr bwMode="auto">
            <a:xfrm>
              <a:off x="2520" y="2179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112" name="Straight Arrow Connector 111"/>
            <p:cNvCxnSpPr>
              <a:stCxn id="8214" idx="4"/>
              <a:endCxn id="8199" idx="0"/>
            </p:cNvCxnSpPr>
            <p:nvPr/>
          </p:nvCxnSpPr>
          <p:spPr>
            <a:xfrm rot="5400000">
              <a:off x="1827" y="2806"/>
              <a:ext cx="847" cy="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8215" idx="4"/>
              <a:endCxn id="8199" idx="0"/>
            </p:cNvCxnSpPr>
            <p:nvPr/>
          </p:nvCxnSpPr>
          <p:spPr>
            <a:xfrm rot="5400000">
              <a:off x="2147" y="2672"/>
              <a:ext cx="662" cy="48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18" name="Text Box 83"/>
            <p:cNvSpPr txBox="1">
              <a:spLocks noChangeArrowheads="1"/>
            </p:cNvSpPr>
            <p:nvPr/>
          </p:nvSpPr>
          <p:spPr bwMode="auto">
            <a:xfrm rot="1837485">
              <a:off x="1230" y="2685"/>
              <a:ext cx="27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r>
                <a:rPr lang="nl-NL" sz="2400" baseline="-250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endParaRPr lang="nl-NL" sz="2400" b="1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0" name="Text Box 83"/>
            <p:cNvSpPr txBox="1">
              <a:spLocks noChangeArrowheads="1"/>
            </p:cNvSpPr>
            <p:nvPr/>
          </p:nvSpPr>
          <p:spPr bwMode="auto">
            <a:xfrm>
              <a:off x="552" y="2851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2" name="Text Box 83"/>
            <p:cNvSpPr txBox="1">
              <a:spLocks noChangeArrowheads="1"/>
            </p:cNvSpPr>
            <p:nvPr/>
          </p:nvSpPr>
          <p:spPr bwMode="auto">
            <a:xfrm>
              <a:off x="2003" y="2552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3" name="Text Box 83"/>
            <p:cNvSpPr txBox="1">
              <a:spLocks noChangeArrowheads="1"/>
            </p:cNvSpPr>
            <p:nvPr/>
          </p:nvSpPr>
          <p:spPr bwMode="auto">
            <a:xfrm>
              <a:off x="1501" y="234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1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24" name="Rectangle 78"/>
            <p:cNvSpPr>
              <a:spLocks noChangeArrowheads="1"/>
            </p:cNvSpPr>
            <p:nvPr/>
          </p:nvSpPr>
          <p:spPr bwMode="auto">
            <a:xfrm>
              <a:off x="3446" y="3242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>
                  <a:latin typeface="Arial" panose="020B0604020202020204" pitchFamily="34" charset="0"/>
                </a:rPr>
                <a:t>T2</a:t>
              </a:r>
            </a:p>
          </p:txBody>
        </p:sp>
        <p:sp>
          <p:nvSpPr>
            <p:cNvPr id="8225" name="Oval 77"/>
            <p:cNvSpPr>
              <a:spLocks noChangeArrowheads="1"/>
            </p:cNvSpPr>
            <p:nvPr/>
          </p:nvSpPr>
          <p:spPr bwMode="auto">
            <a:xfrm>
              <a:off x="3092" y="2181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A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6" name="Oval 77"/>
            <p:cNvSpPr>
              <a:spLocks noChangeArrowheads="1"/>
            </p:cNvSpPr>
            <p:nvPr/>
          </p:nvSpPr>
          <p:spPr bwMode="auto">
            <a:xfrm>
              <a:off x="3495" y="1999"/>
              <a:ext cx="403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8227" name="Oval 77"/>
            <p:cNvSpPr>
              <a:spLocks noChangeArrowheads="1"/>
            </p:cNvSpPr>
            <p:nvPr/>
          </p:nvSpPr>
          <p:spPr bwMode="auto">
            <a:xfrm>
              <a:off x="3908" y="1853"/>
              <a:ext cx="403" cy="40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E</a:t>
              </a:r>
              <a:r>
                <a:rPr lang="nl-NL" sz="16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8228" name="AutoShape 149"/>
            <p:cNvCxnSpPr>
              <a:cxnSpLocks noChangeShapeType="1"/>
              <a:stCxn id="8225" idx="4"/>
              <a:endCxn id="8224" idx="0"/>
            </p:cNvCxnSpPr>
            <p:nvPr/>
          </p:nvCxnSpPr>
          <p:spPr bwMode="auto">
            <a:xfrm>
              <a:off x="3294" y="2584"/>
              <a:ext cx="396" cy="65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29" name="AutoShape 150"/>
            <p:cNvCxnSpPr>
              <a:cxnSpLocks noChangeShapeType="1"/>
              <a:stCxn id="8226" idx="4"/>
              <a:endCxn id="8224" idx="0"/>
            </p:cNvCxnSpPr>
            <p:nvPr/>
          </p:nvCxnSpPr>
          <p:spPr bwMode="auto">
            <a:xfrm flipH="1">
              <a:off x="3690" y="2402"/>
              <a:ext cx="7" cy="84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30" name="AutoShape 151"/>
            <p:cNvCxnSpPr>
              <a:cxnSpLocks noChangeShapeType="1"/>
              <a:stCxn id="8227" idx="4"/>
              <a:endCxn id="8224" idx="0"/>
            </p:cNvCxnSpPr>
            <p:nvPr/>
          </p:nvCxnSpPr>
          <p:spPr bwMode="auto">
            <a:xfrm flipH="1">
              <a:off x="3690" y="2257"/>
              <a:ext cx="420" cy="9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31" name="Text Box 83"/>
            <p:cNvSpPr txBox="1">
              <a:spLocks noChangeArrowheads="1"/>
            </p:cNvSpPr>
            <p:nvPr/>
          </p:nvSpPr>
          <p:spPr bwMode="auto">
            <a:xfrm>
              <a:off x="3714" y="2335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e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eu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2" name="Text Box 83"/>
            <p:cNvSpPr txBox="1">
              <a:spLocks noChangeArrowheads="1"/>
            </p:cNvSpPr>
            <p:nvPr/>
          </p:nvSpPr>
          <p:spPr bwMode="auto">
            <a:xfrm>
              <a:off x="3296" y="2544"/>
              <a:ext cx="60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c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cu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3" name="Text Box 83"/>
            <p:cNvSpPr txBox="1">
              <a:spLocks noChangeArrowheads="1"/>
            </p:cNvSpPr>
            <p:nvPr/>
          </p:nvSpPr>
          <p:spPr bwMode="auto">
            <a:xfrm>
              <a:off x="3022" y="2832"/>
              <a:ext cx="61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 dirty="0">
                  <a:latin typeface="Arial" panose="020B0604020202020204" pitchFamily="34" charset="0"/>
                </a:rPr>
                <a:t>a</a:t>
              </a:r>
              <a:r>
                <a:rPr lang="nl-NL" sz="1200" baseline="-25000" dirty="0">
                  <a:latin typeface="Arial" panose="020B0604020202020204" pitchFamily="34" charset="0"/>
                </a:rPr>
                <a:t>u</a:t>
              </a:r>
              <a:r>
                <a:rPr lang="nl-NL" sz="1200" dirty="0">
                  <a:latin typeface="Arial" panose="020B0604020202020204" pitchFamily="34" charset="0"/>
                </a:rPr>
                <a:t> + </a:t>
              </a:r>
              <a:r>
                <a:rPr lang="nl-NL" sz="1200" dirty="0" smtClean="0">
                  <a:latin typeface="Arial" panose="020B0604020202020204" pitchFamily="34" charset="0"/>
                </a:rPr>
                <a:t>b</a:t>
              </a:r>
              <a:r>
                <a:rPr lang="nl-NL" sz="1200" baseline="-25000" dirty="0" smtClean="0">
                  <a:latin typeface="Arial" panose="020B0604020202020204" pitchFamily="34" charset="0"/>
                </a:rPr>
                <a:t>au</a:t>
              </a:r>
              <a:r>
                <a:rPr lang="nl-NL" sz="1200" dirty="0" smtClean="0">
                  <a:latin typeface="Arial" panose="020B0604020202020204" pitchFamily="34" charset="0"/>
                </a:rPr>
                <a:t>*</a:t>
              </a:r>
              <a:r>
                <a:rPr lang="nl-NL" sz="1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</a:t>
              </a:r>
              <a:r>
                <a:rPr lang="nl-NL" sz="1200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2</a:t>
              </a:r>
              <a:endParaRPr lang="nl-NL" sz="1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34" name="Rectangle 95"/>
            <p:cNvSpPr>
              <a:spLocks noChangeArrowheads="1"/>
            </p:cNvSpPr>
            <p:nvPr/>
          </p:nvSpPr>
          <p:spPr bwMode="auto">
            <a:xfrm>
              <a:off x="4840" y="3240"/>
              <a:ext cx="488" cy="4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000" b="1" smtClean="0">
                  <a:latin typeface="Arial" panose="020B0604020202020204" pitchFamily="34" charset="0"/>
                </a:rPr>
                <a:t>M2</a:t>
              </a:r>
              <a:endParaRPr lang="nl-NL" sz="2000" b="1" dirty="0">
                <a:latin typeface="Arial" panose="020B0604020202020204" pitchFamily="34" charset="0"/>
              </a:endParaRPr>
            </a:p>
          </p:txBody>
        </p:sp>
        <p:sp>
          <p:nvSpPr>
            <p:cNvPr id="8235" name="Oval 94"/>
            <p:cNvSpPr>
              <a:spLocks noChangeArrowheads="1"/>
            </p:cNvSpPr>
            <p:nvPr/>
          </p:nvSpPr>
          <p:spPr bwMode="auto">
            <a:xfrm>
              <a:off x="4805" y="1989"/>
              <a:ext cx="404" cy="40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1600" b="1">
                  <a:latin typeface="Arial" panose="020B0604020202020204" pitchFamily="34" charset="0"/>
                </a:rPr>
                <a:t>C</a:t>
              </a:r>
              <a:r>
                <a:rPr lang="nl-NL" sz="16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8239" name="AutoShape 173"/>
            <p:cNvCxnSpPr>
              <a:cxnSpLocks noChangeShapeType="1"/>
              <a:stCxn id="8235" idx="4"/>
              <a:endCxn id="8234" idx="0"/>
            </p:cNvCxnSpPr>
            <p:nvPr/>
          </p:nvCxnSpPr>
          <p:spPr bwMode="auto">
            <a:xfrm>
              <a:off x="5007" y="2392"/>
              <a:ext cx="77" cy="84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2" name="AutoShape 176"/>
            <p:cNvCxnSpPr>
              <a:cxnSpLocks noChangeShapeType="1"/>
              <a:stCxn id="8235" idx="4"/>
              <a:endCxn id="8224" idx="0"/>
            </p:cNvCxnSpPr>
            <p:nvPr/>
          </p:nvCxnSpPr>
          <p:spPr bwMode="auto">
            <a:xfrm flipH="1">
              <a:off x="3690" y="2392"/>
              <a:ext cx="1317" cy="8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46" name="Text Box 83"/>
            <p:cNvSpPr txBox="1">
              <a:spLocks noChangeArrowheads="1"/>
            </p:cNvSpPr>
            <p:nvPr/>
          </p:nvSpPr>
          <p:spPr bwMode="auto">
            <a:xfrm>
              <a:off x="5015" y="2838"/>
              <a:ext cx="21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1200">
                  <a:latin typeface="Arial" panose="020B0604020202020204" pitchFamily="34" charset="0"/>
                </a:rPr>
                <a:t>c</a:t>
              </a:r>
              <a:r>
                <a:rPr lang="nl-NL" sz="1200" baseline="-25000">
                  <a:latin typeface="Arial" panose="020B0604020202020204" pitchFamily="34" charset="0"/>
                </a:rPr>
                <a:t>m</a:t>
              </a:r>
              <a:endParaRPr lang="nl-NL" sz="120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248" name="Text Box 83"/>
            <p:cNvSpPr txBox="1">
              <a:spLocks noChangeArrowheads="1"/>
            </p:cNvSpPr>
            <p:nvPr/>
          </p:nvSpPr>
          <p:spPr bwMode="auto">
            <a:xfrm rot="19705979">
              <a:off x="4346" y="2643"/>
              <a:ext cx="27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r>
                <a:rPr lang="nl-NL" sz="2400" baseline="-25000" dirty="0" smtClean="0">
                  <a:solidFill>
                    <a:srgbClr val="00B0F0"/>
                  </a:solidFill>
                  <a:latin typeface="Arial" panose="020B0604020202020204" pitchFamily="34" charset="0"/>
                </a:rPr>
                <a:t>c</a:t>
              </a:r>
              <a:endParaRPr lang="nl-NL" sz="2400" b="1" dirty="0">
                <a:solidFill>
                  <a:srgbClr val="00B0F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8250" name="AutoShape 184"/>
            <p:cNvCxnSpPr>
              <a:cxnSpLocks noChangeShapeType="1"/>
              <a:stCxn id="8215" idx="0"/>
              <a:endCxn id="8225" idx="0"/>
            </p:cNvCxnSpPr>
            <p:nvPr/>
          </p:nvCxnSpPr>
          <p:spPr bwMode="auto">
            <a:xfrm rot="5400000" flipV="1">
              <a:off x="3007" y="1894"/>
              <a:ext cx="2" cy="572"/>
            </a:xfrm>
            <a:prstGeom prst="curvedConnector3">
              <a:avLst>
                <a:gd name="adj1" fmla="val -720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AutoShape 185"/>
            <p:cNvCxnSpPr>
              <a:cxnSpLocks noChangeShapeType="1"/>
              <a:stCxn id="8214" idx="0"/>
              <a:endCxn id="8226" idx="0"/>
            </p:cNvCxnSpPr>
            <p:nvPr/>
          </p:nvCxnSpPr>
          <p:spPr bwMode="auto">
            <a:xfrm rot="5400000" flipV="1">
              <a:off x="2968" y="1269"/>
              <a:ext cx="4" cy="1455"/>
            </a:xfrm>
            <a:prstGeom prst="curvedConnector3">
              <a:avLst>
                <a:gd name="adj1" fmla="val -6550000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AutoShape 186"/>
            <p:cNvCxnSpPr>
              <a:cxnSpLocks noChangeShapeType="1"/>
              <a:stCxn id="8202" idx="0"/>
              <a:endCxn id="8235" idx="0"/>
            </p:cNvCxnSpPr>
            <p:nvPr/>
          </p:nvCxnSpPr>
          <p:spPr bwMode="auto">
            <a:xfrm rot="-5400000">
              <a:off x="2851" y="-164"/>
              <a:ext cx="3" cy="4309"/>
            </a:xfrm>
            <a:prstGeom prst="curvedConnector3">
              <a:avLst>
                <a:gd name="adj1" fmla="val 32700009"/>
              </a:avLst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55" name="Text Box 227"/>
            <p:cNvSpPr txBox="1">
              <a:spLocks noChangeArrowheads="1"/>
            </p:cNvSpPr>
            <p:nvPr/>
          </p:nvSpPr>
          <p:spPr bwMode="auto">
            <a:xfrm>
              <a:off x="2854" y="2016"/>
              <a:ext cx="3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MZ=1 </a:t>
              </a:r>
            </a:p>
            <a:p>
              <a:pPr eaLnBrk="1" hangingPunct="1"/>
              <a:r>
                <a:rPr lang="en-US" sz="1200"/>
                <a:t>DZ=.5</a:t>
              </a:r>
              <a:endParaRPr lang="nl-NL" sz="1200"/>
            </a:p>
          </p:txBody>
        </p:sp>
        <p:sp>
          <p:nvSpPr>
            <p:cNvPr id="8256" name="Text Box 228"/>
            <p:cNvSpPr txBox="1">
              <a:spLocks noChangeArrowheads="1"/>
            </p:cNvSpPr>
            <p:nvPr/>
          </p:nvSpPr>
          <p:spPr bwMode="auto">
            <a:xfrm>
              <a:off x="2592" y="100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  <p:sp>
          <p:nvSpPr>
            <p:cNvPr id="8257" name="Text Box 229"/>
            <p:cNvSpPr txBox="1">
              <a:spLocks noChangeArrowheads="1"/>
            </p:cNvSpPr>
            <p:nvPr/>
          </p:nvSpPr>
          <p:spPr bwMode="auto">
            <a:xfrm>
              <a:off x="2592" y="1728"/>
              <a:ext cx="5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sz="1200"/>
                <a:t>MZ = DZ = 1</a:t>
              </a:r>
              <a:endParaRPr lang="nl-NL" sz="120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11366" y="199124"/>
            <a:ext cx="45480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Ok </a:t>
            </a:r>
            <a:r>
              <a:rPr lang="nl-NL" smtClean="0"/>
              <a:t>if #2: </a:t>
            </a:r>
            <a:r>
              <a:rPr lang="nl-NL" dirty="0"/>
              <a:t>r(M1,M2) = </a:t>
            </a:r>
            <a:r>
              <a:rPr lang="nl-NL" dirty="0" smtClean="0"/>
              <a:t>1</a:t>
            </a:r>
            <a:endParaRPr lang="nl-NL" baseline="-25000" dirty="0">
              <a:solidFill>
                <a:srgbClr val="00B0F0"/>
              </a:solidFill>
            </a:endParaRPr>
          </a:p>
          <a:p>
            <a:endParaRPr lang="nl-NL" dirty="0"/>
          </a:p>
        </p:txBody>
      </p:sp>
      <p:sp>
        <p:nvSpPr>
          <p:cNvPr id="3" name="TextBox 2"/>
          <p:cNvSpPr txBox="1"/>
          <p:nvPr/>
        </p:nvSpPr>
        <p:spPr>
          <a:xfrm>
            <a:off x="866039" y="5943600"/>
            <a:ext cx="1880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SES = M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81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1143000" y="4800600"/>
            <a:ext cx="8761864" cy="137160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tabLst/>
              <a:defRPr/>
            </a:pPr>
            <a:r>
              <a:rPr kumimoji="0" lang="nl-NL" sz="2800" b="0" i="0" u="none" strike="noStrike" kern="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unx function available</a:t>
            </a:r>
            <a:endParaRPr lang="nl-NL" sz="2800" kern="0" dirty="0" smtClean="0">
              <a:latin typeface="+mn-lt"/>
            </a:endParaRPr>
          </a:p>
        </p:txBody>
      </p:sp>
      <p:pic>
        <p:nvPicPr>
          <p:cNvPr id="41779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8228464" cy="3764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4870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When we fit this model we assume that the model</a:t>
            </a:r>
            <a:r>
              <a:rPr lang="en-US" sz="2800"/>
              <a:t> </a:t>
            </a:r>
            <a:r>
              <a:rPr lang="en-US" sz="2800" smtClean="0"/>
              <a:t>holds in the population of interest (z=zygosity, mz or dz; r</a:t>
            </a:r>
            <a:r>
              <a:rPr lang="en-US" sz="2800" baseline="-25000" smtClean="0"/>
              <a:t>z</a:t>
            </a:r>
            <a:r>
              <a:rPr lang="en-US" sz="2800" smtClean="0"/>
              <a:t>=1 or .5)</a:t>
            </a:r>
            <a:endParaRPr lang="en-US" sz="2800"/>
          </a:p>
        </p:txBody>
      </p:sp>
      <p:sp>
        <p:nvSpPr>
          <p:cNvPr id="3" name="TextBox 2"/>
          <p:cNvSpPr txBox="1"/>
          <p:nvPr/>
        </p:nvSpPr>
        <p:spPr>
          <a:xfrm>
            <a:off x="381000" y="2133600"/>
            <a:ext cx="6512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latin typeface="Symbol" pitchFamily="18" charset="2"/>
              </a:rPr>
              <a:t>S</a:t>
            </a:r>
            <a:r>
              <a:rPr lang="en-US" baseline="-25000" smtClean="0"/>
              <a:t>z</a:t>
            </a:r>
            <a:r>
              <a:rPr lang="en-US" smtClean="0"/>
              <a:t>	=	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30000" smtClean="0"/>
              <a:t>2</a:t>
            </a:r>
            <a:r>
              <a:rPr lang="en-US" baseline="-25000" smtClean="0"/>
              <a:t>A </a:t>
            </a:r>
            <a:r>
              <a:rPr lang="en-US" smtClean="0"/>
              <a:t>+ 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30000" smtClean="0"/>
              <a:t>2</a:t>
            </a:r>
            <a:r>
              <a:rPr lang="en-US" baseline="-25000" smtClean="0"/>
              <a:t>E		</a:t>
            </a:r>
            <a:r>
              <a:rPr lang="en-US" smtClean="0"/>
              <a:t>r</a:t>
            </a:r>
            <a:r>
              <a:rPr lang="en-US" baseline="-25000" smtClean="0"/>
              <a:t>z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30000" smtClean="0"/>
              <a:t>2</a:t>
            </a:r>
            <a:r>
              <a:rPr lang="en-US" baseline="-25000" smtClean="0"/>
              <a:t>A</a:t>
            </a:r>
          </a:p>
          <a:p>
            <a:r>
              <a:rPr lang="en-US" baseline="-25000" smtClean="0"/>
              <a:t>		</a:t>
            </a:r>
            <a:r>
              <a:rPr lang="en-US" smtClean="0"/>
              <a:t>r</a:t>
            </a:r>
            <a:r>
              <a:rPr lang="en-US" baseline="-25000" smtClean="0"/>
              <a:t>z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30000" smtClean="0"/>
              <a:t>2</a:t>
            </a:r>
            <a:r>
              <a:rPr lang="en-US" baseline="-25000" smtClean="0"/>
              <a:t>A	</a:t>
            </a:r>
            <a:r>
              <a:rPr lang="en-US" smtClean="0">
                <a:latin typeface="Symbol" pitchFamily="18" charset="2"/>
              </a:rPr>
              <a:t> 	s</a:t>
            </a:r>
            <a:r>
              <a:rPr lang="en-US" baseline="30000" smtClean="0"/>
              <a:t>2</a:t>
            </a:r>
            <a:r>
              <a:rPr lang="en-US" baseline="-25000" smtClean="0"/>
              <a:t>A </a:t>
            </a:r>
            <a:r>
              <a:rPr lang="en-US" smtClean="0"/>
              <a:t>+ 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30000" smtClean="0"/>
              <a:t>2</a:t>
            </a:r>
            <a:r>
              <a:rPr lang="en-US" baseline="-25000" smtClean="0"/>
              <a:t>E</a:t>
            </a:r>
          </a:p>
          <a:p>
            <a:endParaRPr lang="en-US" smtClean="0"/>
          </a:p>
          <a:p>
            <a:r>
              <a:rPr lang="en-US" b="1" smtClean="0">
                <a:latin typeface="Symbol" pitchFamily="18" charset="2"/>
              </a:rPr>
              <a:t>m</a:t>
            </a:r>
            <a:r>
              <a:rPr lang="en-US" smtClean="0"/>
              <a:t>	=	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			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	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4809529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Phenotypic variable </a:t>
            </a:r>
            <a:r>
              <a:rPr lang="en-US" smtClean="0"/>
              <a:t>~ N(</a:t>
            </a:r>
            <a:r>
              <a:rPr lang="en-US" smtClean="0">
                <a:latin typeface="Symbol" pitchFamily="18" charset="2"/>
              </a:rPr>
              <a:t>m</a:t>
            </a:r>
            <a:r>
              <a:rPr lang="en-US" smtClean="0"/>
              <a:t>, </a:t>
            </a:r>
            <a:r>
              <a:rPr lang="en-US">
                <a:latin typeface="Symbol" pitchFamily="18" charset="2"/>
              </a:rPr>
              <a:t>s</a:t>
            </a:r>
            <a:r>
              <a:rPr lang="en-US" baseline="30000"/>
              <a:t>2</a:t>
            </a:r>
            <a:r>
              <a:rPr lang="en-US" baseline="-25000"/>
              <a:t>A </a:t>
            </a:r>
            <a:r>
              <a:rPr lang="en-US"/>
              <a:t>+ </a:t>
            </a:r>
            <a:r>
              <a:rPr lang="en-US">
                <a:latin typeface="Symbol" pitchFamily="18" charset="2"/>
              </a:rPr>
              <a:t>s</a:t>
            </a:r>
            <a:r>
              <a:rPr lang="en-US" baseline="30000"/>
              <a:t>2</a:t>
            </a:r>
            <a:r>
              <a:rPr lang="en-US" baseline="-25000"/>
              <a:t>E</a:t>
            </a:r>
            <a:r>
              <a:rPr lang="en-US" smtClean="0"/>
              <a:t>)</a:t>
            </a:r>
          </a:p>
          <a:p>
            <a:r>
              <a:rPr lang="en-US" smtClean="0"/>
              <a:t>normally distributed with mean </a:t>
            </a:r>
            <a:r>
              <a:rPr lang="en-US">
                <a:latin typeface="Symbol" pitchFamily="18" charset="2"/>
              </a:rPr>
              <a:t>m</a:t>
            </a:r>
            <a:r>
              <a:rPr lang="en-US" smtClean="0"/>
              <a:t> and variance </a:t>
            </a:r>
            <a:r>
              <a:rPr lang="en-US">
                <a:latin typeface="Symbol" pitchFamily="18" charset="2"/>
              </a:rPr>
              <a:t>s</a:t>
            </a:r>
            <a:r>
              <a:rPr lang="en-US" baseline="30000"/>
              <a:t>2</a:t>
            </a:r>
            <a:r>
              <a:rPr lang="en-US" baseline="-25000"/>
              <a:t>A </a:t>
            </a:r>
            <a:r>
              <a:rPr lang="en-US"/>
              <a:t>+ </a:t>
            </a:r>
            <a:r>
              <a:rPr lang="en-US" smtClean="0">
                <a:latin typeface="Symbol" pitchFamily="18" charset="2"/>
              </a:rPr>
              <a:t>s</a:t>
            </a:r>
            <a:r>
              <a:rPr lang="en-US" baseline="30000" smtClean="0"/>
              <a:t>2</a:t>
            </a:r>
            <a:r>
              <a:rPr lang="en-US" baseline="-25000" smtClean="0"/>
              <a:t>E 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533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What if we have two populations of interest, e.g., males and females?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636417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* main effect of sex on phenotype </a:t>
            </a:r>
            <a:r>
              <a:rPr lang="en-US" sz="2800" smtClean="0">
                <a:latin typeface="Symbol" pitchFamily="18" charset="2"/>
              </a:rPr>
              <a:t>m</a:t>
            </a:r>
            <a:r>
              <a:rPr lang="en-US" sz="2800" baseline="-25000" smtClean="0"/>
              <a:t>f</a:t>
            </a:r>
            <a:r>
              <a:rPr lang="en-US" sz="2800" smtClean="0"/>
              <a:t> ≠ </a:t>
            </a:r>
            <a:r>
              <a:rPr lang="en-US" sz="2800" smtClean="0">
                <a:latin typeface="Symbol" pitchFamily="18" charset="2"/>
              </a:rPr>
              <a:t>m</a:t>
            </a:r>
            <a:r>
              <a:rPr lang="en-US" sz="2800" baseline="-25000" smtClean="0"/>
              <a:t>m</a:t>
            </a:r>
            <a:r>
              <a:rPr lang="en-US" sz="2800" smtClean="0"/>
              <a:t>?</a:t>
            </a:r>
          </a:p>
          <a:p>
            <a:endParaRPr lang="en-US" sz="2800" smtClean="0"/>
          </a:p>
          <a:p>
            <a:r>
              <a:rPr lang="en-US" sz="2800" smtClean="0"/>
              <a:t>* sex by A, E interactions </a:t>
            </a:r>
          </a:p>
          <a:p>
            <a:r>
              <a:rPr lang="en-US" sz="2800" smtClean="0"/>
              <a:t>(sex as moderator of A,E variances): </a:t>
            </a:r>
            <a:endParaRPr lang="en-US" sz="2800" smtClean="0">
              <a:latin typeface="Symbol" pitchFamily="18" charset="2"/>
            </a:endParaRPr>
          </a:p>
          <a:p>
            <a:r>
              <a:rPr lang="en-US" sz="2800" smtClean="0">
                <a:latin typeface="Symbol" pitchFamily="18" charset="2"/>
              </a:rPr>
              <a:t>s</a:t>
            </a:r>
            <a:r>
              <a:rPr lang="en-US" sz="2800" baseline="30000" smtClean="0"/>
              <a:t>2</a:t>
            </a:r>
            <a:r>
              <a:rPr lang="en-US" sz="2800" baseline="-25000" smtClean="0"/>
              <a:t>Af</a:t>
            </a:r>
            <a:r>
              <a:rPr lang="en-US" sz="2800" smtClean="0"/>
              <a:t> ≠ </a:t>
            </a:r>
            <a:r>
              <a:rPr lang="en-US" sz="2800" smtClean="0">
                <a:latin typeface="Symbol" pitchFamily="18" charset="2"/>
              </a:rPr>
              <a:t>s</a:t>
            </a:r>
            <a:r>
              <a:rPr lang="en-US" sz="2800" baseline="30000" smtClean="0"/>
              <a:t>2</a:t>
            </a:r>
            <a:r>
              <a:rPr lang="en-US" sz="2800" baseline="-25000" smtClean="0"/>
              <a:t>Am</a:t>
            </a:r>
            <a:r>
              <a:rPr lang="en-US" sz="2800" smtClean="0"/>
              <a:t> and / or </a:t>
            </a:r>
            <a:r>
              <a:rPr lang="en-US" sz="2800" smtClean="0">
                <a:latin typeface="Symbol" pitchFamily="18" charset="2"/>
              </a:rPr>
              <a:t>s</a:t>
            </a:r>
            <a:r>
              <a:rPr lang="en-US" sz="2800" baseline="30000" smtClean="0"/>
              <a:t>2</a:t>
            </a:r>
            <a:r>
              <a:rPr lang="en-US" sz="2800" baseline="-25000" smtClean="0"/>
              <a:t>Ef</a:t>
            </a:r>
            <a:r>
              <a:rPr lang="en-US" sz="2800" smtClean="0"/>
              <a:t> ≠ </a:t>
            </a:r>
            <a:r>
              <a:rPr lang="en-US" sz="2800" smtClean="0">
                <a:latin typeface="Symbol" pitchFamily="18" charset="2"/>
              </a:rPr>
              <a:t>s</a:t>
            </a:r>
            <a:r>
              <a:rPr lang="en-US" sz="2800" baseline="30000" smtClean="0"/>
              <a:t>2</a:t>
            </a:r>
            <a:r>
              <a:rPr lang="en-US" sz="2800" baseline="-25000" smtClean="0"/>
              <a:t>Em</a:t>
            </a:r>
            <a:r>
              <a:rPr lang="en-US" sz="2800" smtClean="0"/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800600"/>
            <a:ext cx="69281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If we ignore the source of “heterogeneity” </a:t>
            </a:r>
          </a:p>
          <a:p>
            <a:r>
              <a:rPr lang="en-US" sz="2800" smtClean="0"/>
              <a:t>the estimates of </a:t>
            </a:r>
            <a:r>
              <a:rPr lang="en-US" sz="2800" smtClean="0">
                <a:latin typeface="Symbol" pitchFamily="18" charset="2"/>
              </a:rPr>
              <a:t>m</a:t>
            </a:r>
            <a:r>
              <a:rPr lang="en-US" sz="2800" smtClean="0"/>
              <a:t>, </a:t>
            </a:r>
            <a:r>
              <a:rPr lang="en-US" sz="2800" smtClean="0">
                <a:latin typeface="Symbol" pitchFamily="18" charset="2"/>
              </a:rPr>
              <a:t>s</a:t>
            </a:r>
            <a:r>
              <a:rPr lang="en-US" sz="2800" baseline="30000" smtClean="0"/>
              <a:t>2</a:t>
            </a:r>
            <a:r>
              <a:rPr lang="en-US" sz="2800" baseline="-25000" smtClean="0"/>
              <a:t>E</a:t>
            </a:r>
            <a:r>
              <a:rPr lang="en-US" sz="2800" smtClean="0"/>
              <a:t>, </a:t>
            </a:r>
            <a:r>
              <a:rPr lang="en-US" sz="2800" smtClean="0">
                <a:latin typeface="Symbol" pitchFamily="18" charset="2"/>
              </a:rPr>
              <a:t>s</a:t>
            </a:r>
            <a:r>
              <a:rPr lang="en-US" sz="2800" baseline="30000" smtClean="0"/>
              <a:t>2</a:t>
            </a:r>
            <a:r>
              <a:rPr lang="en-US" sz="2800" baseline="-25000" smtClean="0"/>
              <a:t>A</a:t>
            </a:r>
            <a:r>
              <a:rPr lang="en-US" sz="2800" smtClean="0"/>
              <a:t> are biased ... BAD!</a:t>
            </a:r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8605817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/>
              <a:t>What to do? </a:t>
            </a:r>
          </a:p>
          <a:p>
            <a:endParaRPr lang="en-US" sz="3200" smtClean="0"/>
          </a:p>
          <a:p>
            <a:r>
              <a:rPr lang="en-US" sz="3200" smtClean="0"/>
              <a:t>Include source of heterogeneity, moderator,</a:t>
            </a:r>
          </a:p>
          <a:p>
            <a:r>
              <a:rPr lang="en-US" sz="3200" smtClean="0"/>
              <a:t>in the model:</a:t>
            </a:r>
          </a:p>
          <a:p>
            <a:endParaRPr lang="en-US" sz="3200" smtClean="0"/>
          </a:p>
          <a:p>
            <a:r>
              <a:rPr lang="en-US" sz="3200" smtClean="0"/>
              <a:t>Main effects of moderator </a:t>
            </a:r>
            <a:r>
              <a:rPr lang="en-US" sz="3200" smtClean="0">
                <a:latin typeface="Symbol" pitchFamily="18" charset="2"/>
              </a:rPr>
              <a:t>m</a:t>
            </a:r>
            <a:r>
              <a:rPr lang="en-US" sz="3200" baseline="-25000" smtClean="0"/>
              <a:t>f</a:t>
            </a:r>
            <a:r>
              <a:rPr lang="en-US" sz="3200" smtClean="0"/>
              <a:t> ≠ </a:t>
            </a:r>
            <a:r>
              <a:rPr lang="en-US" sz="3200" smtClean="0">
                <a:latin typeface="Symbol" pitchFamily="18" charset="2"/>
              </a:rPr>
              <a:t>m</a:t>
            </a:r>
            <a:r>
              <a:rPr lang="en-US" sz="3200" baseline="-25000" smtClean="0"/>
              <a:t>m</a:t>
            </a:r>
            <a:r>
              <a:rPr lang="en-US" sz="3200" smtClean="0"/>
              <a:t>?</a:t>
            </a:r>
          </a:p>
          <a:p>
            <a:r>
              <a:rPr lang="en-US" sz="3200" smtClean="0"/>
              <a:t>Interaction effects </a:t>
            </a:r>
            <a:r>
              <a:rPr lang="en-US" sz="3200" smtClean="0">
                <a:latin typeface="Symbol" pitchFamily="18" charset="2"/>
              </a:rPr>
              <a:t>s</a:t>
            </a:r>
            <a:r>
              <a:rPr lang="en-US" sz="3200" baseline="30000" smtClean="0"/>
              <a:t>2</a:t>
            </a:r>
            <a:r>
              <a:rPr lang="en-US" sz="3200" baseline="-25000" smtClean="0"/>
              <a:t>Af</a:t>
            </a:r>
            <a:r>
              <a:rPr lang="en-US" sz="3200" smtClean="0"/>
              <a:t> ≠ </a:t>
            </a:r>
            <a:r>
              <a:rPr lang="en-US" sz="3200" smtClean="0">
                <a:latin typeface="Symbol" pitchFamily="18" charset="2"/>
              </a:rPr>
              <a:t>s</a:t>
            </a:r>
            <a:r>
              <a:rPr lang="en-US" sz="3200" baseline="30000" smtClean="0"/>
              <a:t>2</a:t>
            </a:r>
            <a:r>
              <a:rPr lang="en-US" sz="3200" baseline="-25000" smtClean="0"/>
              <a:t>Am</a:t>
            </a:r>
            <a:r>
              <a:rPr lang="en-US" sz="3200" smtClean="0"/>
              <a:t> and / or </a:t>
            </a:r>
            <a:r>
              <a:rPr lang="en-US" sz="3200" smtClean="0">
                <a:latin typeface="Symbol" pitchFamily="18" charset="2"/>
              </a:rPr>
              <a:t>s</a:t>
            </a:r>
            <a:r>
              <a:rPr lang="en-US" sz="3200" baseline="30000" smtClean="0"/>
              <a:t>2</a:t>
            </a:r>
            <a:r>
              <a:rPr lang="en-US" sz="3200" baseline="-25000" smtClean="0"/>
              <a:t>Ef</a:t>
            </a:r>
            <a:r>
              <a:rPr lang="en-US" sz="3200" smtClean="0"/>
              <a:t> ≠ </a:t>
            </a:r>
            <a:r>
              <a:rPr lang="en-US" sz="3200" smtClean="0">
                <a:latin typeface="Symbol" pitchFamily="18" charset="2"/>
              </a:rPr>
              <a:t>s</a:t>
            </a:r>
            <a:r>
              <a:rPr lang="en-US" sz="3200" baseline="30000" smtClean="0"/>
              <a:t>2</a:t>
            </a:r>
            <a:r>
              <a:rPr lang="en-US" sz="3200" baseline="-25000" smtClean="0"/>
              <a:t>Em</a:t>
            </a:r>
            <a:r>
              <a:rPr lang="en-US" sz="3200" smtClean="0"/>
              <a:t>?</a:t>
            </a:r>
          </a:p>
          <a:p>
            <a:r>
              <a:rPr lang="en-US" sz="3200" smtClean="0"/>
              <a:t> </a:t>
            </a:r>
            <a:endParaRPr lang="en-US" sz="3200"/>
          </a:p>
        </p:txBody>
      </p:sp>
      <p:sp>
        <p:nvSpPr>
          <p:cNvPr id="3" name="TextBox 2"/>
          <p:cNvSpPr txBox="1"/>
          <p:nvPr/>
        </p:nvSpPr>
        <p:spPr>
          <a:xfrm>
            <a:off x="320040" y="4648200"/>
            <a:ext cx="79127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/>
              <a:t>If moderator is binary – multigroup model</a:t>
            </a:r>
          </a:p>
          <a:p>
            <a:r>
              <a:rPr lang="en-US" sz="3200" smtClean="0"/>
              <a:t>If moderator is continuous – moderation model</a:t>
            </a:r>
            <a:endParaRPr lang="en-US"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01407" y="1844713"/>
            <a:ext cx="6005237" cy="1428074"/>
            <a:chOff x="1752600" y="22872"/>
            <a:chExt cx="7086600" cy="15769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52600" y="228247"/>
              <a:ext cx="6972300" cy="13716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4267201" y="22872"/>
              <a:ext cx="4571999" cy="3738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nl-NL" sz="1600" dirty="0"/>
                <a:t>Acta Genet </a:t>
              </a:r>
              <a:r>
                <a:rPr lang="nl-NL" sz="1600"/>
                <a:t>Med </a:t>
              </a:r>
              <a:r>
                <a:rPr lang="nl-NL" sz="1600" smtClean="0"/>
                <a:t>GemelloI36:5·20 </a:t>
              </a:r>
              <a:r>
                <a:rPr lang="nl-NL" sz="1600" dirty="0"/>
                <a:t>(</a:t>
              </a:r>
              <a:r>
                <a:rPr lang="nl-NL" sz="1600" dirty="0" smtClean="0"/>
                <a:t>1987) </a:t>
              </a:r>
              <a:endParaRPr lang="nl-NL" sz="16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6200" y="4175632"/>
            <a:ext cx="22669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/>
              <a:t>(Open)Mx</a:t>
            </a:r>
            <a:endParaRPr lang="nl-NL" dirty="0" smtClean="0"/>
          </a:p>
          <a:p>
            <a:r>
              <a:rPr lang="nl-NL" sz="2400" smtClean="0"/>
              <a:t>Michael C.Neale</a:t>
            </a:r>
          </a:p>
          <a:p>
            <a:r>
              <a:rPr lang="nl-NL" sz="2400" smtClean="0"/>
              <a:t>&amp; team</a:t>
            </a:r>
          </a:p>
          <a:p>
            <a:r>
              <a:rPr lang="nl-NL" sz="2400" smtClean="0">
                <a:solidFill>
                  <a:srgbClr val="FF0000"/>
                </a:solidFill>
              </a:rPr>
              <a:t>1994 - 2018</a:t>
            </a:r>
            <a:endParaRPr lang="nl-NL" sz="2400" dirty="0" smtClean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>
            <a:stCxn id="19" idx="3"/>
            <a:endCxn id="24" idx="1"/>
          </p:cNvCxnSpPr>
          <p:nvPr/>
        </p:nvCxnSpPr>
        <p:spPr>
          <a:xfrm flipV="1">
            <a:off x="2343167" y="4785703"/>
            <a:ext cx="1694818" cy="2670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7985" y="3579766"/>
            <a:ext cx="5143600" cy="2411873"/>
          </a:xfrm>
          <a:prstGeom prst="rect">
            <a:avLst/>
          </a:prstGeom>
        </p:spPr>
      </p:pic>
      <p:cxnSp>
        <p:nvCxnSpPr>
          <p:cNvPr id="33" name="Curved Connector 32"/>
          <p:cNvCxnSpPr>
            <a:stCxn id="24" idx="2"/>
            <a:endCxn id="34" idx="3"/>
          </p:cNvCxnSpPr>
          <p:nvPr/>
        </p:nvCxnSpPr>
        <p:spPr>
          <a:xfrm rot="16200000" flipH="1">
            <a:off x="6537636" y="6063788"/>
            <a:ext cx="507832" cy="363534"/>
          </a:xfrm>
          <a:prstGeom prst="curvedConnector4">
            <a:avLst>
              <a:gd name="adj1" fmla="val 21212"/>
              <a:gd name="adj2" fmla="val 317572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0" y="6207083"/>
            <a:ext cx="6973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smtClean="0"/>
              <a:t>MANY PAPERS Substantive &amp; Methods</a:t>
            </a:r>
            <a:endParaRPr lang="nl-NL" sz="3200"/>
          </a:p>
        </p:txBody>
      </p:sp>
      <p:cxnSp>
        <p:nvCxnSpPr>
          <p:cNvPr id="47" name="Straight Arrow Connector 46"/>
          <p:cNvCxnSpPr>
            <a:stCxn id="5" idx="2"/>
            <a:endCxn id="24" idx="0"/>
          </p:cNvCxnSpPr>
          <p:nvPr/>
        </p:nvCxnSpPr>
        <p:spPr>
          <a:xfrm>
            <a:off x="3655596" y="3272787"/>
            <a:ext cx="2954189" cy="3069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67" y="89932"/>
            <a:ext cx="6716804" cy="1621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Curved Connector 14"/>
          <p:cNvCxnSpPr>
            <a:stCxn id="11" idx="1"/>
            <a:endCxn id="5" idx="1"/>
          </p:cNvCxnSpPr>
          <p:nvPr/>
        </p:nvCxnSpPr>
        <p:spPr>
          <a:xfrm rot="10800000" flipV="1">
            <a:off x="701407" y="900580"/>
            <a:ext cx="1641760" cy="1751161"/>
          </a:xfrm>
          <a:prstGeom prst="curvedConnector3">
            <a:avLst>
              <a:gd name="adj1" fmla="val 113924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3764586" y="3501837"/>
            <a:ext cx="5295385" cy="26273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xtBox 28"/>
          <p:cNvSpPr txBox="1"/>
          <p:nvPr/>
        </p:nvSpPr>
        <p:spPr>
          <a:xfrm>
            <a:off x="6973319" y="476925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FF0000"/>
                </a:solidFill>
              </a:rPr>
              <a:t>2002</a:t>
            </a:r>
            <a:endParaRPr lang="nl-NL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47878" y="2397773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FF0000"/>
                </a:solidFill>
              </a:rPr>
              <a:t>1987</a:t>
            </a:r>
            <a:endParaRPr lang="nl-NL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73319" y="101046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FF0000"/>
                </a:solidFill>
              </a:rPr>
              <a:t>1977</a:t>
            </a:r>
            <a:endParaRPr lang="nl-NL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72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9448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mtClean="0"/>
              <a:t>see</a:t>
            </a:r>
          </a:p>
          <a:p>
            <a:r>
              <a:rPr lang="nl-NL" smtClean="0"/>
              <a:t>https</a:t>
            </a:r>
            <a:r>
              <a:rPr lang="nl-NL"/>
              <a:t>://genepi.qimr.edu.au/staff/classicpapers/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8280" y="33528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What is moderation? What is GxE interaction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3092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3894</TotalTime>
  <Words>2680</Words>
  <Application>Microsoft Office PowerPoint</Application>
  <PresentationFormat>On-screen Show (4:3)</PresentationFormat>
  <Paragraphs>746</Paragraphs>
  <Slides>48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7" baseType="lpstr">
      <vt:lpstr>ＭＳ Ｐゴシック</vt:lpstr>
      <vt:lpstr>Arial</vt:lpstr>
      <vt:lpstr>Calibri</vt:lpstr>
      <vt:lpstr>Symbol</vt:lpstr>
      <vt:lpstr>Times New Roman</vt:lpstr>
      <vt:lpstr>Verdana</vt:lpstr>
      <vt:lpstr>Wingdings</vt:lpstr>
      <vt:lpstr>Default Design</vt:lpstr>
      <vt:lpstr>Equation</vt:lpstr>
      <vt:lpstr>Continuously moderated effects of A,C, and E in the twin design   </vt:lpstr>
      <vt:lpstr>Standard AE model</vt:lpstr>
      <vt:lpstr>Standard AE model: Alt notation. VA = s2A </vt:lpstr>
      <vt:lpstr>Standard AE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Sex X A interaction: Sex moderation of A effects</vt:lpstr>
      <vt:lpstr>PowerPoint Presentation</vt:lpstr>
      <vt:lpstr>PowerPoint Presentation</vt:lpstr>
      <vt:lpstr>PowerPoint Presentation</vt:lpstr>
      <vt:lpstr>A,C,E effects moderated by SES</vt:lpstr>
      <vt:lpstr>Continuous Moderators  not amenable to multigroup approach  …  treat the moderator as continuous (OpenMx and umx)  </vt:lpstr>
      <vt:lpstr>Standard ACE model</vt:lpstr>
      <vt:lpstr>Standard ACE model +  Main effect on Means</vt:lpstr>
      <vt:lpstr>PowerPoint Presentation</vt:lpstr>
      <vt:lpstr>Summary stats (no moderator)</vt:lpstr>
      <vt:lpstr>Allowing for a main effect of the moderator M</vt:lpstr>
      <vt:lpstr>Standard ACE model +  main effect and effect on A path</vt:lpstr>
      <vt:lpstr>PowerPoint Presentation</vt:lpstr>
      <vt:lpstr>PowerPoint Presentation</vt:lpstr>
      <vt:lpstr>PowerPoint Presentation</vt:lpstr>
      <vt:lpstr>Expected MZ / DZ covariances</vt:lpstr>
      <vt:lpstr>PowerPoint Presentation</vt:lpstr>
      <vt:lpstr>Turkheimer study 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categorical data</vt:lpstr>
      <vt:lpstr>PowerPoint Presentation</vt:lpstr>
      <vt:lpstr>PowerPoint Presentation</vt:lpstr>
      <vt:lpstr>Michel Nivard Practical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conor dolan</dc:creator>
  <cp:lastModifiedBy>conor dolan</cp:lastModifiedBy>
  <cp:revision>232</cp:revision>
  <dcterms:created xsi:type="dcterms:W3CDTF">1601-01-01T00:00:00Z</dcterms:created>
  <dcterms:modified xsi:type="dcterms:W3CDTF">2018-03-06T21:46:00Z</dcterms:modified>
</cp:coreProperties>
</file>