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9"/>
  </p:notesMasterIdLst>
  <p:handoutMasterIdLst>
    <p:handoutMasterId r:id="rId50"/>
  </p:handoutMasterIdLst>
  <p:sldIdLst>
    <p:sldId id="257" r:id="rId2"/>
    <p:sldId id="394" r:id="rId3"/>
    <p:sldId id="372" r:id="rId4"/>
    <p:sldId id="373" r:id="rId5"/>
    <p:sldId id="375" r:id="rId6"/>
    <p:sldId id="376" r:id="rId7"/>
    <p:sldId id="377" r:id="rId8"/>
    <p:sldId id="385" r:id="rId9"/>
    <p:sldId id="265" r:id="rId10"/>
    <p:sldId id="370" r:id="rId11"/>
    <p:sldId id="371" r:id="rId12"/>
    <p:sldId id="395" r:id="rId13"/>
    <p:sldId id="378" r:id="rId14"/>
    <p:sldId id="298" r:id="rId15"/>
    <p:sldId id="369" r:id="rId16"/>
    <p:sldId id="361" r:id="rId17"/>
    <p:sldId id="293" r:id="rId18"/>
    <p:sldId id="349" r:id="rId19"/>
    <p:sldId id="331" r:id="rId20"/>
    <p:sldId id="332" r:id="rId21"/>
    <p:sldId id="333" r:id="rId22"/>
    <p:sldId id="334" r:id="rId23"/>
    <p:sldId id="384" r:id="rId24"/>
    <p:sldId id="335" r:id="rId25"/>
    <p:sldId id="388" r:id="rId26"/>
    <p:sldId id="386" r:id="rId27"/>
    <p:sldId id="387" r:id="rId28"/>
    <p:sldId id="410" r:id="rId29"/>
    <p:sldId id="340" r:id="rId30"/>
    <p:sldId id="341" r:id="rId31"/>
    <p:sldId id="342" r:id="rId32"/>
    <p:sldId id="343" r:id="rId33"/>
    <p:sldId id="398" r:id="rId34"/>
    <p:sldId id="344" r:id="rId35"/>
    <p:sldId id="345" r:id="rId36"/>
    <p:sldId id="366" r:id="rId37"/>
    <p:sldId id="396" r:id="rId38"/>
    <p:sldId id="401" r:id="rId39"/>
    <p:sldId id="364" r:id="rId40"/>
    <p:sldId id="407" r:id="rId41"/>
    <p:sldId id="365" r:id="rId42"/>
    <p:sldId id="408" r:id="rId43"/>
    <p:sldId id="346" r:id="rId44"/>
    <p:sldId id="347" r:id="rId45"/>
    <p:sldId id="389" r:id="rId46"/>
    <p:sldId id="409" r:id="rId47"/>
    <p:sldId id="411"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1386" autoAdjust="0"/>
  </p:normalViewPr>
  <p:slideViewPr>
    <p:cSldViewPr>
      <p:cViewPr varScale="1">
        <p:scale>
          <a:sx n="57" d="100"/>
          <a:sy n="57" d="100"/>
        </p:scale>
        <p:origin x="15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C0B633-35B4-4FEB-AEA5-DD68B56BE185}" type="datetimeFigureOut">
              <a:rPr lang="en-US" smtClean="0"/>
              <a:pPr/>
              <a:t>3/6/2018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87026A-0B8D-42ED-99AE-3DD76EF16018}" type="slidenum">
              <a:rPr lang="en-US" smtClean="0"/>
              <a:pPr/>
              <a:t>‹#›</a:t>
            </a:fld>
            <a:endParaRPr lang="en-US"/>
          </a:p>
        </p:txBody>
      </p:sp>
    </p:spTree>
    <p:extLst>
      <p:ext uri="{BB962C8B-B14F-4D97-AF65-F5344CB8AC3E}">
        <p14:creationId xmlns:p14="http://schemas.microsoft.com/office/powerpoint/2010/main" val="311537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nl-NL"/>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nl-NL"/>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nl-NL"/>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72C6B20-1B38-4C5E-8691-265D1896030F}" type="slidenum">
              <a:rPr lang="nl-NL"/>
              <a:pPr>
                <a:defRPr/>
              </a:pPr>
              <a:t>‹#›</a:t>
            </a:fld>
            <a:endParaRPr lang="nl-NL"/>
          </a:p>
        </p:txBody>
      </p:sp>
    </p:spTree>
    <p:extLst>
      <p:ext uri="{BB962C8B-B14F-4D97-AF65-F5344CB8AC3E}">
        <p14:creationId xmlns:p14="http://schemas.microsoft.com/office/powerpoint/2010/main" val="3209373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1</a:t>
            </a:fld>
            <a:endParaRPr lang="nl-NL"/>
          </a:p>
        </p:txBody>
      </p:sp>
    </p:spTree>
    <p:extLst>
      <p:ext uri="{BB962C8B-B14F-4D97-AF65-F5344CB8AC3E}">
        <p14:creationId xmlns:p14="http://schemas.microsoft.com/office/powerpoint/2010/main" val="36845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nl-NL" smtClean="0"/>
              <a:t>A text from the WIKI page (“abo blood group”)</a:t>
            </a:r>
          </a:p>
          <a:p>
            <a:r>
              <a:rPr lang="en-US" altLang="nl-NL" smtClean="0"/>
              <a:t>The ABO blood type is controlled by a single gene (the ABO gene) with three types of alleles inferred from classical genetics: </a:t>
            </a:r>
            <a:r>
              <a:rPr lang="en-US" altLang="nl-NL" i="1" smtClean="0"/>
              <a:t>i</a:t>
            </a:r>
            <a:r>
              <a:rPr lang="en-US" altLang="nl-NL" smtClean="0"/>
              <a:t>, </a:t>
            </a:r>
            <a:r>
              <a:rPr lang="en-US" altLang="nl-NL" i="1" smtClean="0"/>
              <a:t>I</a:t>
            </a:r>
            <a:r>
              <a:rPr lang="en-US" altLang="nl-NL" i="1" baseline="30000" smtClean="0"/>
              <a:t>A</a:t>
            </a:r>
            <a:r>
              <a:rPr lang="en-US" altLang="nl-NL" smtClean="0"/>
              <a:t>, and </a:t>
            </a:r>
            <a:r>
              <a:rPr lang="en-US" altLang="nl-NL" i="1" smtClean="0"/>
              <a:t>I</a:t>
            </a:r>
            <a:r>
              <a:rPr lang="en-US" altLang="nl-NL" i="1" baseline="30000" smtClean="0"/>
              <a:t>B</a:t>
            </a:r>
            <a:r>
              <a:rPr lang="en-US" altLang="nl-NL" smtClean="0"/>
              <a:t>. The gene encodes a glycosyltransferase—that is, an enzymethat modifies the carbohydrate content of the red blood cell antigens. The gene is located on the long arm of the ninth chromosome (9q34). The ABO locus, which is located on chromosome 9, contains 7 exons that span more than 18 kb of genomic DNA. Exon 7 is the largest and contains most of the coding sequence. The ABO locus has three main alleleic forms: A, B, and O. The A allele encodes a </a:t>
            </a:r>
            <a:r>
              <a:rPr lang="en-US" altLang="nl-NL" i="1" smtClean="0"/>
              <a:t>glycosyltransferase</a:t>
            </a:r>
            <a:r>
              <a:rPr lang="en-US" altLang="nl-NL" smtClean="0"/>
              <a:t> that bonds α-N-acetylgalactosamine to the D-galactose end of the H antigen, producing the A antigen. The B allele encodes a </a:t>
            </a:r>
            <a:r>
              <a:rPr lang="en-US" altLang="nl-NL" i="1" smtClean="0"/>
              <a:t>glycosyltransferase</a:t>
            </a:r>
            <a:r>
              <a:rPr lang="en-US" altLang="nl-NL" smtClean="0"/>
              <a:t> that bonds α-D-galactose to the D-galactose end of the H antigen, creating the B antigen.</a:t>
            </a:r>
            <a:endParaRPr lang="nl-NL" altLang="nl-NL" smtClean="0"/>
          </a:p>
          <a:p>
            <a:r>
              <a:rPr lang="en-US" altLang="nl-NL" smtClean="0"/>
              <a:t>In the case of the O allele, when compared to the A allele, exon 6 lacks one nucleotide (guanine), which results in a loss of enzymatic activity. This difference, which occurs at position 261, causes a frameshift that results in the premature termination of the translation and, thus, degradation of the mRNA. This results in the H antigen remaining unchanged in case of O groups.</a:t>
            </a:r>
            <a:endParaRPr lang="nl-NL" altLang="nl-NL" smtClean="0"/>
          </a:p>
          <a:p>
            <a:endParaRPr lang="nl-NL" altLang="nl-NL" smtClean="0"/>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15</a:t>
            </a:fld>
            <a:endParaRPr lang="nl-NL"/>
          </a:p>
        </p:txBody>
      </p:sp>
    </p:spTree>
    <p:extLst>
      <p:ext uri="{BB962C8B-B14F-4D97-AF65-F5344CB8AC3E}">
        <p14:creationId xmlns:p14="http://schemas.microsoft.com/office/powerpoint/2010/main" val="2467877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17</a:t>
            </a:fld>
            <a:endParaRPr lang="nl-NL"/>
          </a:p>
        </p:txBody>
      </p:sp>
    </p:spTree>
    <p:extLst>
      <p:ext uri="{BB962C8B-B14F-4D97-AF65-F5344CB8AC3E}">
        <p14:creationId xmlns:p14="http://schemas.microsoft.com/office/powerpoint/2010/main" val="215231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20</a:t>
            </a:fld>
            <a:endParaRPr lang="nl-NL"/>
          </a:p>
        </p:txBody>
      </p:sp>
    </p:spTree>
    <p:extLst>
      <p:ext uri="{BB962C8B-B14F-4D97-AF65-F5344CB8AC3E}">
        <p14:creationId xmlns:p14="http://schemas.microsoft.com/office/powerpoint/2010/main" val="408862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21</a:t>
            </a:fld>
            <a:endParaRPr lang="nl-NL"/>
          </a:p>
        </p:txBody>
      </p:sp>
    </p:spTree>
    <p:extLst>
      <p:ext uri="{BB962C8B-B14F-4D97-AF65-F5344CB8AC3E}">
        <p14:creationId xmlns:p14="http://schemas.microsoft.com/office/powerpoint/2010/main" val="1918554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numerical</a:t>
            </a:r>
            <a:r>
              <a:rPr lang="en-US" baseline="0" smtClean="0"/>
              <a:t> check</a:t>
            </a:r>
            <a:endParaRPr lang="nl-NL" smtClean="0"/>
          </a:p>
          <a:p>
            <a:r>
              <a:rPr lang="nl-NL" smtClean="0"/>
              <a:t>rm(list=ls(all=TRUE))</a:t>
            </a:r>
          </a:p>
          <a:p>
            <a:r>
              <a:rPr lang="nl-NL" smtClean="0"/>
              <a:t>N=1000</a:t>
            </a:r>
          </a:p>
          <a:p>
            <a:r>
              <a:rPr lang="nl-NL" smtClean="0"/>
              <a:t>a=1.5</a:t>
            </a:r>
          </a:p>
          <a:p>
            <a:r>
              <a:rPr lang="nl-NL" smtClean="0"/>
              <a:t>ds=c(1.5)</a:t>
            </a:r>
          </a:p>
          <a:p>
            <a:r>
              <a:rPr lang="nl-NL" smtClean="0"/>
              <a:t>mu=10</a:t>
            </a:r>
          </a:p>
          <a:p>
            <a:r>
              <a:rPr lang="nl-NL" smtClean="0"/>
              <a:t>#for (d in ds) {</a:t>
            </a:r>
          </a:p>
          <a:p>
            <a:r>
              <a:rPr lang="nl-NL" smtClean="0"/>
              <a:t>d=ds</a:t>
            </a:r>
          </a:p>
          <a:p>
            <a:r>
              <a:rPr lang="nl-NL" smtClean="0"/>
              <a:t>dose=c(a,d,-a)+mu</a:t>
            </a:r>
          </a:p>
          <a:p>
            <a:r>
              <a:rPr lang="nl-NL" smtClean="0"/>
              <a:t>p=.3</a:t>
            </a:r>
          </a:p>
          <a:p>
            <a:r>
              <a:rPr lang="nl-NL" smtClean="0"/>
              <a:t>q=1-p</a:t>
            </a:r>
          </a:p>
          <a:p>
            <a:r>
              <a:rPr lang="nl-NL" smtClean="0"/>
              <a:t>gf=c(p^2,2*p*q,q^2)</a:t>
            </a:r>
          </a:p>
          <a:p>
            <a:r>
              <a:rPr lang="nl-NL" smtClean="0"/>
              <a:t>ns=round(N*gf)</a:t>
            </a:r>
          </a:p>
          <a:p>
            <a:r>
              <a:rPr lang="nl-NL" smtClean="0"/>
              <a:t>i1=c(rep(1,ns[1]),rep(2,ns[2]),rep(3,ns[3])) </a:t>
            </a:r>
          </a:p>
          <a:p>
            <a:r>
              <a:rPr lang="nl-NL" smtClean="0"/>
              <a:t>g=dose[i1]</a:t>
            </a:r>
          </a:p>
          <a:p>
            <a:r>
              <a:rPr lang="nl-NL" smtClean="0"/>
              <a:t>mean(g[i1==1])</a:t>
            </a:r>
          </a:p>
          <a:p>
            <a:r>
              <a:rPr lang="nl-NL" smtClean="0"/>
              <a:t>mean(g[i1==2])</a:t>
            </a:r>
          </a:p>
          <a:p>
            <a:r>
              <a:rPr lang="nl-NL" smtClean="0"/>
              <a:t>mean(g[i1==3])</a:t>
            </a:r>
          </a:p>
          <a:p>
            <a:r>
              <a:rPr lang="nl-NL" smtClean="0"/>
              <a:t>mean(g)</a:t>
            </a:r>
          </a:p>
          <a:p>
            <a:r>
              <a:rPr lang="nl-NL" smtClean="0"/>
              <a:t>mean(g[i1==1])*(sum(i1==1)/N)+</a:t>
            </a:r>
          </a:p>
          <a:p>
            <a:r>
              <a:rPr lang="nl-NL" smtClean="0"/>
              <a:t>mean(g[i1==2])*(sum(i1==2)/N)+</a:t>
            </a:r>
          </a:p>
          <a:p>
            <a:r>
              <a:rPr lang="nl-NL" smtClean="0"/>
              <a:t>mean(g[i1==3])*(sum(i1==3)/N)</a:t>
            </a:r>
          </a:p>
          <a:p>
            <a:r>
              <a:rPr lang="nl-NL" smtClean="0"/>
              <a:t>#</a:t>
            </a:r>
          </a:p>
          <a:p>
            <a:r>
              <a:rPr lang="nl-NL" smtClean="0"/>
              <a:t>m=a*(p-q)+2*p*q*d </a:t>
            </a:r>
          </a:p>
          <a:p>
            <a:r>
              <a:rPr lang="nl-NL" smtClean="0"/>
              <a:t>mu+m</a:t>
            </a:r>
          </a:p>
          <a:p>
            <a:r>
              <a:rPr lang="nl-NL" smtClean="0"/>
              <a:t># 2pq[a+(q-p)d]2 + (2pqd)2</a:t>
            </a:r>
          </a:p>
          <a:p>
            <a:r>
              <a:rPr lang="nl-NL" smtClean="0"/>
              <a:t>dose=dose-mu</a:t>
            </a:r>
          </a:p>
          <a:p>
            <a:r>
              <a:rPr lang="nl-NL" smtClean="0"/>
              <a:t>sA=2*p*q*(dose[1]+(q-p)*dose[2])^2 </a:t>
            </a:r>
          </a:p>
          <a:p>
            <a:r>
              <a:rPr lang="nl-NL" smtClean="0"/>
              <a:t>sD=(2*p*q*dose[2])^2</a:t>
            </a:r>
          </a:p>
          <a:p>
            <a:r>
              <a:rPr lang="nl-NL" smtClean="0"/>
              <a:t>sG=(a-m)^2*p^2 + (d-m)^2*2*p*q + (-a-m)^2*q^2 </a:t>
            </a:r>
          </a:p>
          <a:p>
            <a:r>
              <a:rPr lang="nl-NL" smtClean="0"/>
              <a:t>print(c(sG, sA+sD, sA, sD, var(g)))</a:t>
            </a:r>
          </a:p>
          <a:p>
            <a:endParaRPr lang="nl-NL" smtClean="0"/>
          </a:p>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22</a:t>
            </a:fld>
            <a:endParaRPr lang="nl-NL"/>
          </a:p>
        </p:txBody>
      </p:sp>
    </p:spTree>
    <p:extLst>
      <p:ext uri="{BB962C8B-B14F-4D97-AF65-F5344CB8AC3E}">
        <p14:creationId xmlns:p14="http://schemas.microsoft.com/office/powerpoint/2010/main" val="397640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mtClean="0"/>
              <a:t>#check</a:t>
            </a:r>
          </a:p>
          <a:p>
            <a:r>
              <a:rPr lang="nl-NL" smtClean="0"/>
              <a:t>p=.3</a:t>
            </a:r>
          </a:p>
          <a:p>
            <a:r>
              <a:rPr lang="nl-NL" smtClean="0"/>
              <a:t>q=1-p</a:t>
            </a:r>
          </a:p>
          <a:p>
            <a:r>
              <a:rPr lang="nl-NL" smtClean="0"/>
              <a:t>tb=matrix(c(</a:t>
            </a:r>
          </a:p>
          <a:p>
            <a:r>
              <a:rPr lang="nl-NL" smtClean="0"/>
              <a:t>p^4,2*p^3*q,p^2*q^2,</a:t>
            </a:r>
          </a:p>
          <a:p>
            <a:r>
              <a:rPr lang="nl-NL" smtClean="0"/>
              <a:t>2*p^3*q, 4*p^2*q^2, 2*p*q^3,</a:t>
            </a:r>
          </a:p>
          <a:p>
            <a:r>
              <a:rPr lang="nl-NL" smtClean="0"/>
              <a:t>p^2*q^2, 2*p*q^3, q^4),3,3,byrow=T)</a:t>
            </a:r>
          </a:p>
          <a:p>
            <a:r>
              <a:rPr lang="nl-NL" smtClean="0"/>
              <a:t>sum(tb)</a:t>
            </a:r>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35</a:t>
            </a:fld>
            <a:endParaRPr lang="nl-NL"/>
          </a:p>
        </p:txBody>
      </p:sp>
    </p:spTree>
    <p:extLst>
      <p:ext uri="{BB962C8B-B14F-4D97-AF65-F5344CB8AC3E}">
        <p14:creationId xmlns:p14="http://schemas.microsoft.com/office/powerpoint/2010/main" val="176789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US" sz="1200" b="0" i="0" u="none" strike="noStrike" kern="1200" smtClean="0">
              <a:solidFill>
                <a:schemeClr val="tx1"/>
              </a:solidFill>
              <a:effectLst/>
              <a:latin typeface="Times New Roman" pitchFamily="18" charset="0"/>
              <a:ea typeface="+mn-ea"/>
              <a:cs typeface="+mn-cs"/>
            </a:endParaRPr>
          </a:p>
          <a:p>
            <a:pPr rtl="0" eaLnBrk="1" fontAlgn="t" latinLnBrk="0" hangingPunct="1"/>
            <a:r>
              <a:rPr lang="en-US" sz="1200" b="0" i="0" u="none" strike="noStrike" kern="1200" smtClean="0">
                <a:solidFill>
                  <a:schemeClr val="tx1"/>
                </a:solidFill>
                <a:effectLst/>
                <a:latin typeface="Times New Roman" pitchFamily="18" charset="0"/>
                <a:ea typeface="+mn-ea"/>
                <a:cs typeface="+mn-cs"/>
              </a:rPr>
              <a:t>p1=p**4+p**3*q+p**2*q**2/4+p**2*q**2/4+p*q**3+q**4+</a:t>
            </a:r>
          </a:p>
          <a:p>
            <a:pPr rtl="0" eaLnBrk="1" fontAlgn="t" latinLnBrk="0" hangingPunct="1"/>
            <a:r>
              <a:rPr lang="en-US" sz="1200" b="0" i="0" u="none" strike="noStrike" kern="1200" smtClean="0">
                <a:solidFill>
                  <a:schemeClr val="tx1"/>
                </a:solidFill>
                <a:effectLst/>
                <a:latin typeface="Times New Roman" pitchFamily="18" charset="0"/>
                <a:ea typeface="+mn-ea"/>
                <a:cs typeface="+mn-cs"/>
              </a:rPr>
              <a:t>p**3*q+3*p**2*q**2+p*q**3+</a:t>
            </a:r>
          </a:p>
          <a:p>
            <a:pPr rtl="0" eaLnBrk="1" fontAlgn="t" latinLnBrk="0" hangingPunct="1"/>
            <a:r>
              <a:rPr lang="en-US" sz="1200" b="0" i="0" u="none" strike="noStrike" kern="1200" smtClean="0">
                <a:solidFill>
                  <a:schemeClr val="tx1"/>
                </a:solidFill>
                <a:effectLst/>
                <a:latin typeface="Times New Roman" pitchFamily="18" charset="0"/>
                <a:ea typeface="+mn-ea"/>
                <a:cs typeface="+mn-cs"/>
              </a:rPr>
              <a:t>p**3*q+p**2*q**2/2+</a:t>
            </a:r>
          </a:p>
          <a:p>
            <a:pPr rtl="0" eaLnBrk="1" fontAlgn="t" latinLnBrk="0" hangingPunct="1"/>
            <a:r>
              <a:rPr lang="en-US" sz="1200" b="0" i="0" u="none" strike="noStrike" kern="1200" smtClean="0">
                <a:solidFill>
                  <a:schemeClr val="tx1"/>
                </a:solidFill>
                <a:effectLst/>
                <a:latin typeface="Times New Roman" pitchFamily="18" charset="0"/>
                <a:ea typeface="+mn-ea"/>
                <a:cs typeface="+mn-cs"/>
              </a:rPr>
              <a:t>p**3*q+p**2*q**2/2+</a:t>
            </a:r>
          </a:p>
          <a:p>
            <a:pPr rtl="0" eaLnBrk="1" fontAlgn="t" latinLnBrk="0" hangingPunct="1"/>
            <a:r>
              <a:rPr lang="en-US" sz="1200" b="0" i="0" u="none" strike="noStrike" kern="1200" smtClean="0">
                <a:solidFill>
                  <a:schemeClr val="tx1"/>
                </a:solidFill>
                <a:effectLst/>
                <a:latin typeface="Times New Roman" pitchFamily="18" charset="0"/>
                <a:ea typeface="+mn-ea"/>
                <a:cs typeface="+mn-cs"/>
              </a:rPr>
              <a:t>p**2*q**2/2+p*q**3+</a:t>
            </a:r>
          </a:p>
          <a:p>
            <a:pPr rtl="0" eaLnBrk="1" fontAlgn="t" latinLnBrk="0" hangingPunct="1"/>
            <a:r>
              <a:rPr lang="en-US" sz="1200" b="0" i="0" u="none" strike="noStrike" kern="1200" smtClean="0">
                <a:solidFill>
                  <a:schemeClr val="tx1"/>
                </a:solidFill>
                <a:effectLst/>
                <a:latin typeface="Times New Roman" pitchFamily="18" charset="0"/>
                <a:ea typeface="+mn-ea"/>
                <a:cs typeface="+mn-cs"/>
              </a:rPr>
              <a:t>p**2*q**2/2+p*q**3+</a:t>
            </a:r>
          </a:p>
          <a:p>
            <a:pPr rtl="0" eaLnBrk="1" fontAlgn="t" latinLnBrk="0" hangingPunct="1"/>
            <a:r>
              <a:rPr lang="en-US" sz="1200" b="0" i="0" u="none" strike="noStrike" kern="1200" smtClean="0">
                <a:solidFill>
                  <a:schemeClr val="tx1"/>
                </a:solidFill>
                <a:effectLst/>
                <a:latin typeface="Times New Roman" pitchFamily="18" charset="0"/>
                <a:ea typeface="+mn-ea"/>
                <a:cs typeface="+mn-cs"/>
              </a:rPr>
              <a:t>p**2*q**2/4+</a:t>
            </a:r>
          </a:p>
          <a:p>
            <a:pPr rtl="0" eaLnBrk="1" fontAlgn="t" latinLnBrk="0" hangingPunct="1"/>
            <a:r>
              <a:rPr lang="en-US" sz="1200" b="0" i="0" u="none" strike="noStrike" kern="1200" smtClean="0">
                <a:solidFill>
                  <a:schemeClr val="tx1"/>
                </a:solidFill>
                <a:effectLst/>
                <a:latin typeface="Times New Roman" pitchFamily="18" charset="0"/>
                <a:ea typeface="+mn-ea"/>
                <a:cs typeface="+mn-cs"/>
              </a:rPr>
              <a:t>p**2*q**2/4</a:t>
            </a:r>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36</a:t>
            </a:fld>
            <a:endParaRPr lang="nl-NL"/>
          </a:p>
        </p:txBody>
      </p:sp>
    </p:spTree>
    <p:extLst>
      <p:ext uri="{BB962C8B-B14F-4D97-AF65-F5344CB8AC3E}">
        <p14:creationId xmlns:p14="http://schemas.microsoft.com/office/powerpoint/2010/main" val="2887285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43</a:t>
            </a:fld>
            <a:endParaRPr lang="nl-NL"/>
          </a:p>
        </p:txBody>
      </p:sp>
    </p:spTree>
    <p:extLst>
      <p:ext uri="{BB962C8B-B14F-4D97-AF65-F5344CB8AC3E}">
        <p14:creationId xmlns:p14="http://schemas.microsoft.com/office/powerpoint/2010/main" val="524096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45</a:t>
            </a:fld>
            <a:endParaRPr lang="nl-NL"/>
          </a:p>
        </p:txBody>
      </p:sp>
    </p:spTree>
    <p:extLst>
      <p:ext uri="{BB962C8B-B14F-4D97-AF65-F5344CB8AC3E}">
        <p14:creationId xmlns:p14="http://schemas.microsoft.com/office/powerpoint/2010/main" val="867809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47</a:t>
            </a:fld>
            <a:endParaRPr lang="nl-NL"/>
          </a:p>
        </p:txBody>
      </p:sp>
    </p:spTree>
    <p:extLst>
      <p:ext uri="{BB962C8B-B14F-4D97-AF65-F5344CB8AC3E}">
        <p14:creationId xmlns:p14="http://schemas.microsoft.com/office/powerpoint/2010/main" val="88194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E5B18367-4559-43BC-81C1-40F55B5CB419}" type="slidenum">
              <a:rPr lang="en-US" altLang="en-US"/>
              <a:pPr/>
              <a:t>3</a:t>
            </a:fld>
            <a:endParaRPr lang="en-US" altLang="en-US"/>
          </a:p>
        </p:txBody>
      </p:sp>
      <p:sp>
        <p:nvSpPr>
          <p:cNvPr id="19459" name="Rectangle 2"/>
          <p:cNvSpPr>
            <a:spLocks noGrp="1" noRot="1" noChangeAspect="1" noChangeArrowheads="1" noTextEdit="1"/>
          </p:cNvSpPr>
          <p:nvPr>
            <p:ph type="sldImg"/>
          </p:nvPr>
        </p:nvSpPr>
        <p:spPr>
          <a:xfrm>
            <a:off x="1143000" y="685800"/>
            <a:ext cx="4572000" cy="3429000"/>
          </a:xfrm>
          <a:ln/>
        </p:spPr>
      </p:sp>
      <p:sp>
        <p:nvSpPr>
          <p:cNvPr id="19460" name="Rectangle 3"/>
          <p:cNvSpPr>
            <a:spLocks noGrp="1" noChangeArrowheads="1"/>
          </p:cNvSpPr>
          <p:nvPr>
            <p:ph type="body" idx="1"/>
          </p:nvPr>
        </p:nvSpPr>
        <p:spPr>
          <a:noFill/>
        </p:spPr>
        <p:txBody>
          <a:bodyPr/>
          <a:lstStyle/>
          <a:p>
            <a:pPr eaLnBrk="1" hangingPunct="1"/>
            <a:r>
              <a:rPr lang="en-US" altLang="en-US" smtClean="0"/>
              <a:t>Why is the question incorrect?</a:t>
            </a:r>
          </a:p>
          <a:p>
            <a:pPr eaLnBrk="1" hangingPunct="1"/>
            <a:endParaRPr lang="en-US" altLang="en-US" smtClean="0"/>
          </a:p>
          <a:p>
            <a:pPr eaLnBrk="1" hangingPunct="1"/>
            <a:r>
              <a:rPr lang="en-US" altLang="en-US" smtClean="0"/>
              <a:t>If there is no variation in the phenotype, it cannot be related to variation in the genotype.</a:t>
            </a:r>
          </a:p>
          <a:p>
            <a:pPr eaLnBrk="1" hangingPunct="1"/>
            <a:r>
              <a:rPr lang="en-US" altLang="en-US" smtClean="0"/>
              <a:t>The right question</a:t>
            </a:r>
            <a:r>
              <a:rPr lang="en-US" altLang="en-US" baseline="0" smtClean="0"/>
              <a:t> concerns variation.</a:t>
            </a:r>
            <a:endParaRPr lang="en-US" altLang="en-US" smtClean="0"/>
          </a:p>
        </p:txBody>
      </p:sp>
    </p:spTree>
    <p:extLst>
      <p:ext uri="{BB962C8B-B14F-4D97-AF65-F5344CB8AC3E}">
        <p14:creationId xmlns:p14="http://schemas.microsoft.com/office/powerpoint/2010/main" val="163141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44505D6A-BAF5-44FB-A7DB-A857192A1F5C}" type="slidenum">
              <a:rPr lang="en-US" altLang="en-US"/>
              <a:pPr/>
              <a:t>4</a:t>
            </a:fld>
            <a:endParaRPr lang="en-US" altLang="en-US"/>
          </a:p>
        </p:txBody>
      </p:sp>
      <p:sp>
        <p:nvSpPr>
          <p:cNvPr id="21507" name="Rectangle 2"/>
          <p:cNvSpPr>
            <a:spLocks noGrp="1" noRot="1" noChangeAspect="1" noChangeArrowheads="1" noTextEdit="1"/>
          </p:cNvSpPr>
          <p:nvPr>
            <p:ph type="sldImg"/>
          </p:nvPr>
        </p:nvSpPr>
        <p:spPr>
          <a:xfrm>
            <a:off x="1143000" y="685800"/>
            <a:ext cx="4572000" cy="3429000"/>
          </a:xfrm>
          <a:ln/>
        </p:spPr>
      </p:sp>
      <p:sp>
        <p:nvSpPr>
          <p:cNvPr id="21508" name="Rectangle 3"/>
          <p:cNvSpPr>
            <a:spLocks noGrp="1" noChangeArrowheads="1"/>
          </p:cNvSpPr>
          <p:nvPr>
            <p:ph type="body" idx="1"/>
          </p:nvPr>
        </p:nvSpPr>
        <p:spPr>
          <a:noFill/>
        </p:spPr>
        <p:txBody>
          <a:bodyPr/>
          <a:lstStyle/>
          <a:p>
            <a:pPr eaLnBrk="1" hangingPunct="1"/>
            <a:r>
              <a:rPr lang="en-US" altLang="en-US" smtClean="0"/>
              <a:t>Beh Gen research is about explaining DIFFerences in the numbers of fingers</a:t>
            </a:r>
          </a:p>
          <a:p>
            <a:pPr eaLnBrk="1" hangingPunct="1"/>
            <a:endParaRPr lang="en-US" altLang="en-US" smtClean="0"/>
          </a:p>
          <a:p>
            <a:pPr eaLnBrk="1" hangingPunct="1"/>
            <a:r>
              <a:rPr lang="en-US" altLang="en-US" smtClean="0"/>
              <a:t>Due to genetic causes or environmental causes? Or both? </a:t>
            </a:r>
          </a:p>
          <a:p>
            <a:pPr eaLnBrk="1" hangingPunct="1"/>
            <a:r>
              <a:rPr lang="en-US" altLang="en-US" smtClean="0"/>
              <a:t>The difference between hand one and hand two is 1 (5 fingers-6 fingers), this difference is due to a genetic difference. </a:t>
            </a:r>
          </a:p>
          <a:p>
            <a:pPr eaLnBrk="1" hangingPunct="1"/>
            <a:r>
              <a:rPr lang="en-US" altLang="en-US" smtClean="0"/>
              <a:t>The difference between one and three is 1 finger, this difference is due to a environmental difference. </a:t>
            </a:r>
          </a:p>
        </p:txBody>
      </p:sp>
    </p:spTree>
    <p:extLst>
      <p:ext uri="{BB962C8B-B14F-4D97-AF65-F5344CB8AC3E}">
        <p14:creationId xmlns:p14="http://schemas.microsoft.com/office/powerpoint/2010/main" val="52003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6</a:t>
            </a:fld>
            <a:endParaRPr lang="nl-NL"/>
          </a:p>
        </p:txBody>
      </p:sp>
    </p:spTree>
    <p:extLst>
      <p:ext uri="{BB962C8B-B14F-4D97-AF65-F5344CB8AC3E}">
        <p14:creationId xmlns:p14="http://schemas.microsoft.com/office/powerpoint/2010/main" val="40278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FE7CDE32-B6B4-4808-BFFA-ED61CAE51BE6}" type="slidenum">
              <a:rPr lang="en-US" altLang="nl-NL"/>
              <a:pPr/>
              <a:t>7</a:t>
            </a:fld>
            <a:endParaRPr lang="en-US" altLang="nl-NL"/>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noFill/>
        </p:spPr>
        <p:txBody>
          <a:bodyPr/>
          <a:lstStyle/>
          <a:p>
            <a:pPr eaLnBrk="1" hangingPunct="1"/>
            <a:r>
              <a:rPr lang="en-US" altLang="nl-NL" smtClean="0"/>
              <a:t>We want to explain why people differ. That is: explain the phenotypic variance. Variance is an important statistical concept, as it quantifies individual differences. </a:t>
            </a:r>
          </a:p>
        </p:txBody>
      </p:sp>
    </p:spTree>
    <p:extLst>
      <p:ext uri="{BB962C8B-B14F-4D97-AF65-F5344CB8AC3E}">
        <p14:creationId xmlns:p14="http://schemas.microsoft.com/office/powerpoint/2010/main" val="117452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2598747-F7AA-4390-B26A-683AD58F6FF8}" type="slidenum">
              <a:rPr lang="nl-NL"/>
              <a:pPr/>
              <a:t>9</a:t>
            </a:fld>
            <a:endParaRPr lang="nl-NL"/>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dirty="0" smtClean="0"/>
              <a:t>Remember the formula for mean, variance, and covariance</a:t>
            </a:r>
            <a:endParaRPr lang="nl-NL" dirty="0" smtClean="0"/>
          </a:p>
        </p:txBody>
      </p:sp>
    </p:spTree>
    <p:extLst>
      <p:ext uri="{BB962C8B-B14F-4D97-AF65-F5344CB8AC3E}">
        <p14:creationId xmlns:p14="http://schemas.microsoft.com/office/powerpoint/2010/main" val="37305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X=c(1,1,2,2,3,4,5,5,6,6)</a:t>
            </a:r>
          </a:p>
          <a:p>
            <a:r>
              <a:rPr lang="en-US" smtClean="0"/>
              <a:t>mean(X)</a:t>
            </a:r>
          </a:p>
          <a:p>
            <a:r>
              <a:rPr lang="en-US" smtClean="0"/>
              <a:t>var(X)*9/10</a:t>
            </a:r>
          </a:p>
          <a:p>
            <a:r>
              <a:rPr lang="en-US" smtClean="0"/>
              <a:t># check</a:t>
            </a:r>
          </a:p>
          <a:p>
            <a:r>
              <a:rPr lang="en-US" smtClean="0"/>
              <a:t>f=c(.2,.2,.1,.1,.2,.2)</a:t>
            </a:r>
          </a:p>
          <a:p>
            <a:r>
              <a:rPr lang="en-US" smtClean="0"/>
              <a:t>x=c(1,2,3,4,5,6)-mean(X)</a:t>
            </a:r>
          </a:p>
          <a:p>
            <a:r>
              <a:rPr lang="en-US" smtClean="0"/>
              <a:t>sum(f*x^2)</a:t>
            </a:r>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11</a:t>
            </a:fld>
            <a:endParaRPr lang="nl-NL"/>
          </a:p>
        </p:txBody>
      </p:sp>
    </p:spTree>
    <p:extLst>
      <p:ext uri="{BB962C8B-B14F-4D97-AF65-F5344CB8AC3E}">
        <p14:creationId xmlns:p14="http://schemas.microsoft.com/office/powerpoint/2010/main" val="291881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E0A9A877-DEBC-40DC-A748-BBC3CE607E61}" type="slidenum">
              <a:rPr lang="en-US" altLang="en-US"/>
              <a:pPr/>
              <a:t>13</a:t>
            </a:fld>
            <a:endParaRPr lang="en-US" altLang="en-US"/>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6232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945FCF-EAF1-47D2-AD8D-2635DB9D5AE4}" type="slidenum">
              <a:rPr lang="en-US" altLang="nl-NL" smtClean="0"/>
              <a:pPr/>
              <a:t>14</a:t>
            </a:fld>
            <a:endParaRPr lang="en-US" altLang="nl-NL" smtClean="0"/>
          </a:p>
        </p:txBody>
      </p:sp>
    </p:spTree>
    <p:extLst>
      <p:ext uri="{BB962C8B-B14F-4D97-AF65-F5344CB8AC3E}">
        <p14:creationId xmlns:p14="http://schemas.microsoft.com/office/powerpoint/2010/main" val="139080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600200"/>
            <a:ext cx="7772400" cy="11430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44196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en-US"/>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nl-NL" altLang="en-US" smtClean="0"/>
              <a:t>boulder 18 biom gen</a:t>
            </a:r>
            <a:endParaRPr lang="nl-NL"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FED376D-94D4-408C-97DD-23A853FF0C81}" type="slidenum">
              <a:rPr lang="nl-NL" altLang="en-US"/>
              <a:pPr/>
              <a:t>‹#›</a:t>
            </a:fld>
            <a:endParaRPr lang="nl-NL" altLang="en-US"/>
          </a:p>
        </p:txBody>
      </p:sp>
    </p:spTree>
    <p:extLst>
      <p:ext uri="{BB962C8B-B14F-4D97-AF65-F5344CB8AC3E}">
        <p14:creationId xmlns:p14="http://schemas.microsoft.com/office/powerpoint/2010/main" val="337811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dt="0"/>
  <p:txStyles>
    <p:titleStyle>
      <a:lvl1pPr algn="ctr" rtl="0" eaLnBrk="0" fontAlgn="base" hangingPunct="0">
        <a:spcBef>
          <a:spcPct val="0"/>
        </a:spcBef>
        <a:spcAft>
          <a:spcPct val="0"/>
        </a:spcAft>
        <a:defRPr sz="3800" b="1">
          <a:solidFill>
            <a:schemeClr val="accent2"/>
          </a:solidFill>
          <a:latin typeface="+mj-lt"/>
          <a:ea typeface="+mj-ea"/>
          <a:cs typeface="+mj-cs"/>
        </a:defRPr>
      </a:lvl1pPr>
      <a:lvl2pPr algn="ctr" rtl="0" eaLnBrk="0" fontAlgn="base" hangingPunct="0">
        <a:spcBef>
          <a:spcPct val="0"/>
        </a:spcBef>
        <a:spcAft>
          <a:spcPct val="0"/>
        </a:spcAft>
        <a:defRPr sz="3800" b="1">
          <a:solidFill>
            <a:schemeClr val="accent2"/>
          </a:solidFill>
          <a:latin typeface="Times New Roman" pitchFamily="18" charset="0"/>
        </a:defRPr>
      </a:lvl2pPr>
      <a:lvl3pPr algn="ctr" rtl="0" eaLnBrk="0" fontAlgn="base" hangingPunct="0">
        <a:spcBef>
          <a:spcPct val="0"/>
        </a:spcBef>
        <a:spcAft>
          <a:spcPct val="0"/>
        </a:spcAft>
        <a:defRPr sz="3800" b="1">
          <a:solidFill>
            <a:schemeClr val="accent2"/>
          </a:solidFill>
          <a:latin typeface="Times New Roman" pitchFamily="18" charset="0"/>
        </a:defRPr>
      </a:lvl3pPr>
      <a:lvl4pPr algn="ctr" rtl="0" eaLnBrk="0" fontAlgn="base" hangingPunct="0">
        <a:spcBef>
          <a:spcPct val="0"/>
        </a:spcBef>
        <a:spcAft>
          <a:spcPct val="0"/>
        </a:spcAft>
        <a:defRPr sz="3800" b="1">
          <a:solidFill>
            <a:schemeClr val="accent2"/>
          </a:solidFill>
          <a:latin typeface="Times New Roman" pitchFamily="18" charset="0"/>
        </a:defRPr>
      </a:lvl4pPr>
      <a:lvl5pPr algn="ctr" rtl="0" eaLnBrk="0" fontAlgn="base" hangingPunct="0">
        <a:spcBef>
          <a:spcPct val="0"/>
        </a:spcBef>
        <a:spcAft>
          <a:spcPct val="0"/>
        </a:spcAft>
        <a:defRPr sz="3800" b="1">
          <a:solidFill>
            <a:schemeClr val="accent2"/>
          </a:solidFill>
          <a:latin typeface="Times New Roman" pitchFamily="18" charset="0"/>
        </a:defRPr>
      </a:lvl5pPr>
      <a:lvl6pPr marL="457200" algn="ctr" rtl="0" eaLnBrk="0" fontAlgn="base" hangingPunct="0">
        <a:spcBef>
          <a:spcPct val="0"/>
        </a:spcBef>
        <a:spcAft>
          <a:spcPct val="0"/>
        </a:spcAft>
        <a:defRPr sz="3800" b="1">
          <a:solidFill>
            <a:schemeClr val="accent2"/>
          </a:solidFill>
          <a:latin typeface="Times New Roman" pitchFamily="18" charset="0"/>
        </a:defRPr>
      </a:lvl6pPr>
      <a:lvl7pPr marL="914400" algn="ctr" rtl="0" eaLnBrk="0" fontAlgn="base" hangingPunct="0">
        <a:spcBef>
          <a:spcPct val="0"/>
        </a:spcBef>
        <a:spcAft>
          <a:spcPct val="0"/>
        </a:spcAft>
        <a:defRPr sz="3800" b="1">
          <a:solidFill>
            <a:schemeClr val="accent2"/>
          </a:solidFill>
          <a:latin typeface="Times New Roman" pitchFamily="18" charset="0"/>
        </a:defRPr>
      </a:lvl7pPr>
      <a:lvl8pPr marL="1371600" algn="ctr" rtl="0" eaLnBrk="0" fontAlgn="base" hangingPunct="0">
        <a:spcBef>
          <a:spcPct val="0"/>
        </a:spcBef>
        <a:spcAft>
          <a:spcPct val="0"/>
        </a:spcAft>
        <a:defRPr sz="3800" b="1">
          <a:solidFill>
            <a:schemeClr val="accent2"/>
          </a:solidFill>
          <a:latin typeface="Times New Roman" pitchFamily="18" charset="0"/>
        </a:defRPr>
      </a:lvl8pPr>
      <a:lvl9pPr marL="1828800" algn="ctr" rtl="0" eaLnBrk="0" fontAlgn="base" hangingPunct="0">
        <a:spcBef>
          <a:spcPct val="0"/>
        </a:spcBef>
        <a:spcAft>
          <a:spcPct val="0"/>
        </a:spcAft>
        <a:defRPr sz="3800" b="1">
          <a:solidFill>
            <a:schemeClr val="accent2"/>
          </a:solidFill>
          <a:latin typeface="Times New Roman" pitchFamily="18" charset="0"/>
        </a:defRPr>
      </a:lvl9pPr>
    </p:titleStyle>
    <p:bodyStyle>
      <a:lvl1pPr marL="342900" indent="-342900" algn="l" rtl="0" eaLnBrk="0" fontAlgn="base" hangingPunct="0">
        <a:lnSpc>
          <a:spcPct val="110000"/>
        </a:lnSpc>
        <a:spcBef>
          <a:spcPct val="20000"/>
        </a:spcBef>
        <a:spcAft>
          <a:spcPct val="0"/>
        </a:spcAft>
        <a:buClr>
          <a:schemeClr val="accent2"/>
        </a:buClr>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200">
          <a:solidFill>
            <a:schemeClr val="tx1"/>
          </a:solidFill>
          <a:latin typeface="+mn-lt"/>
        </a:defRPr>
      </a:lvl4pPr>
      <a:lvl5pPr marL="2057400" indent="-228600" algn="l" rtl="0" eaLnBrk="0" fontAlgn="base" hangingPunct="0">
        <a:spcBef>
          <a:spcPct val="20000"/>
        </a:spcBef>
        <a:spcAft>
          <a:spcPct val="0"/>
        </a:spcAft>
        <a:buClr>
          <a:schemeClr val="folHlink"/>
        </a:buClr>
        <a:buChar char="–"/>
        <a:defRPr sz="2200">
          <a:solidFill>
            <a:schemeClr val="tx1"/>
          </a:solidFill>
          <a:latin typeface="+mn-lt"/>
        </a:defRPr>
      </a:lvl5pPr>
      <a:lvl6pPr marL="2514600" indent="-228600" algn="l" rtl="0" eaLnBrk="0" fontAlgn="base" hangingPunct="0">
        <a:spcBef>
          <a:spcPct val="20000"/>
        </a:spcBef>
        <a:spcAft>
          <a:spcPct val="0"/>
        </a:spcAft>
        <a:buClr>
          <a:schemeClr val="folHlink"/>
        </a:buClr>
        <a:buChar char="–"/>
        <a:defRPr sz="2200">
          <a:solidFill>
            <a:schemeClr val="tx1"/>
          </a:solidFill>
          <a:latin typeface="+mn-lt"/>
        </a:defRPr>
      </a:lvl6pPr>
      <a:lvl7pPr marL="2971800" indent="-228600" algn="l" rtl="0" eaLnBrk="0" fontAlgn="base" hangingPunct="0">
        <a:spcBef>
          <a:spcPct val="20000"/>
        </a:spcBef>
        <a:spcAft>
          <a:spcPct val="0"/>
        </a:spcAft>
        <a:buClr>
          <a:schemeClr val="folHlink"/>
        </a:buClr>
        <a:buChar char="–"/>
        <a:defRPr sz="2200">
          <a:solidFill>
            <a:schemeClr val="tx1"/>
          </a:solidFill>
          <a:latin typeface="+mn-lt"/>
        </a:defRPr>
      </a:lvl7pPr>
      <a:lvl8pPr marL="3429000" indent="-228600" algn="l" rtl="0" eaLnBrk="0" fontAlgn="base" hangingPunct="0">
        <a:spcBef>
          <a:spcPct val="20000"/>
        </a:spcBef>
        <a:spcAft>
          <a:spcPct val="0"/>
        </a:spcAft>
        <a:buClr>
          <a:schemeClr val="folHlink"/>
        </a:buClr>
        <a:buChar char="–"/>
        <a:defRPr sz="2200">
          <a:solidFill>
            <a:schemeClr val="tx1"/>
          </a:solidFill>
          <a:latin typeface="+mn-lt"/>
        </a:defRPr>
      </a:lvl8pPr>
      <a:lvl9pPr marL="3886200" indent="-228600" algn="l" rtl="0" eaLnBrk="0" fontAlgn="base" hangingPunct="0">
        <a:spcBef>
          <a:spcPct val="20000"/>
        </a:spcBef>
        <a:spcAft>
          <a:spcPct val="0"/>
        </a:spcAft>
        <a:buClr>
          <a:schemeClr val="folHlink"/>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1.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9.w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nl/imgres?imgurl=http://elfwood.lysator.liu.se/farp/hand/Untitled-21.JPG&amp;imgrefurl=http://elfwood.lysator.liu.se/farp/hand/&amp;h=435&amp;w=430&amp;sz=35&amp;hl=nl&amp;start=3&amp;tbnid=heuoMRIbu-WHJM:&amp;tbnh=126&amp;tbnw=125&amp;prev=/images?q=hand&amp;svnum=10&amp;hl=n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hyperlink" Target="http://images.google.nl/imgres?imgurl=http://elfwood.lysator.liu.se/farp/hand/Untitled-21.JPG&amp;imgrefurl=http://elfwood.lysator.liu.se/farp/hand/&amp;h=435&amp;w=430&amp;sz=35&amp;hl=nl&amp;start=3&amp;tbnid=heuoMRIbu-WHJM:&amp;tbnh=126&amp;tbnw=125&amp;prev=/images?q=hand&amp;svnum=10&amp;hl=n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png"/><Relationship Id="rId5" Type="http://schemas.openxmlformats.org/officeDocument/2006/relationships/image" Target="../media/image9.wmf"/><Relationship Id="rId10" Type="http://schemas.openxmlformats.org/officeDocument/2006/relationships/image" Target="../media/image5.png"/><Relationship Id="rId4" Type="http://schemas.openxmlformats.org/officeDocument/2006/relationships/oleObject" Target="../embeddings/oleObject2.bin"/><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683568" y="764704"/>
            <a:ext cx="7772400" cy="1143000"/>
          </a:xfrm>
        </p:spPr>
        <p:txBody>
          <a:bodyPr/>
          <a:lstStyle/>
          <a:p>
            <a:r>
              <a:rPr lang="en-US" smtClean="0"/>
              <a:t>Introduction to Biometrical Genetics</a:t>
            </a:r>
            <a:br>
              <a:rPr lang="en-US" smtClean="0"/>
            </a:br>
            <a:r>
              <a:rPr lang="en-US" smtClean="0"/>
              <a:t>{in the classical twin design}</a:t>
            </a:r>
            <a:endParaRPr lang="en-US" dirty="0" smtClean="0"/>
          </a:p>
        </p:txBody>
      </p:sp>
      <p:sp>
        <p:nvSpPr>
          <p:cNvPr id="5123" name="Rectangle 1027"/>
          <p:cNvSpPr>
            <a:spLocks noGrp="1" noChangeArrowheads="1"/>
          </p:cNvSpPr>
          <p:nvPr>
            <p:ph type="subTitle" idx="1"/>
          </p:nvPr>
        </p:nvSpPr>
        <p:spPr>
          <a:xfrm>
            <a:off x="694966" y="5301208"/>
            <a:ext cx="7920880" cy="648270"/>
          </a:xfrm>
        </p:spPr>
        <p:txBody>
          <a:bodyPr/>
          <a:lstStyle/>
          <a:p>
            <a:pPr algn="l"/>
            <a:r>
              <a:rPr lang="en-US" sz="2400" b="1" smtClean="0"/>
              <a:t>Slide acknowledgement</a:t>
            </a:r>
            <a:r>
              <a:rPr lang="en-US" sz="2400" smtClean="0"/>
              <a:t>: Manuel </a:t>
            </a:r>
            <a:r>
              <a:rPr lang="en-US" sz="2400" dirty="0" smtClean="0"/>
              <a:t>Ferreira, Pak Sham, </a:t>
            </a:r>
            <a:r>
              <a:rPr lang="en-US" sz="2400" smtClean="0"/>
              <a:t>Shaun Purcell, Sarah Medland, and Sophie </a:t>
            </a:r>
            <a:r>
              <a:rPr lang="en-US" sz="2400" dirty="0" smtClean="0"/>
              <a:t>van </a:t>
            </a:r>
            <a:r>
              <a:rPr lang="en-US" sz="2400" err="1" smtClean="0"/>
              <a:t>der</a:t>
            </a:r>
            <a:r>
              <a:rPr lang="en-US" sz="2400" smtClean="0"/>
              <a:t> Sluis</a:t>
            </a:r>
            <a:endParaRPr lang="en-US" sz="2400" dirty="0" smtClean="0"/>
          </a:p>
        </p:txBody>
      </p:sp>
      <p:sp>
        <p:nvSpPr>
          <p:cNvPr id="2" name="Tekstvak 1"/>
          <p:cNvSpPr txBox="1"/>
          <p:nvPr/>
        </p:nvSpPr>
        <p:spPr>
          <a:xfrm>
            <a:off x="3041402" y="2391271"/>
            <a:ext cx="3196964" cy="1938992"/>
          </a:xfrm>
          <a:prstGeom prst="rect">
            <a:avLst/>
          </a:prstGeom>
          <a:noFill/>
        </p:spPr>
        <p:txBody>
          <a:bodyPr wrap="none" rtlCol="0">
            <a:spAutoFit/>
          </a:bodyPr>
          <a:lstStyle/>
          <a:p>
            <a:pPr algn="ctr"/>
            <a:r>
              <a:rPr lang="en-US" smtClean="0"/>
              <a:t>Conor Dolan et al.</a:t>
            </a:r>
          </a:p>
          <a:p>
            <a:pPr algn="ctr"/>
            <a:r>
              <a:rPr lang="en-US" smtClean="0"/>
              <a:t>Vrije Universiteit</a:t>
            </a:r>
          </a:p>
          <a:p>
            <a:pPr algn="ctr"/>
            <a:endParaRPr lang="en-US" smtClean="0"/>
          </a:p>
          <a:p>
            <a:pPr algn="ctr"/>
            <a:r>
              <a:rPr lang="en-US" smtClean="0"/>
              <a:t>Boulder 2018 Workshop</a:t>
            </a:r>
          </a:p>
          <a:p>
            <a:pPr algn="ctr"/>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4948791" cy="4893647"/>
          </a:xfrm>
          <a:prstGeom prst="rect">
            <a:avLst/>
          </a:prstGeom>
          <a:noFill/>
        </p:spPr>
        <p:txBody>
          <a:bodyPr wrap="none" rtlCol="0">
            <a:spAutoFit/>
          </a:bodyPr>
          <a:lstStyle/>
          <a:p>
            <a:r>
              <a:rPr lang="en-US" smtClean="0"/>
              <a:t>1,1,2,2,3,4,5,5,6,6</a:t>
            </a:r>
          </a:p>
          <a:p>
            <a:endParaRPr lang="en-US"/>
          </a:p>
          <a:p>
            <a:r>
              <a:rPr lang="en-US" smtClean="0"/>
              <a:t>mean = (1+1+2+2+3+4+5+5+6+6)/10 </a:t>
            </a:r>
          </a:p>
          <a:p>
            <a:r>
              <a:rPr lang="en-US" smtClean="0"/>
              <a:t>= 36/12 = 3.5</a:t>
            </a:r>
          </a:p>
          <a:p>
            <a:endParaRPr lang="en-US"/>
          </a:p>
          <a:p>
            <a:r>
              <a:rPr lang="en-US" smtClean="0"/>
              <a:t>f(1) = 2/10 = .2	.2*1 +</a:t>
            </a:r>
          </a:p>
          <a:p>
            <a:r>
              <a:rPr lang="en-US" smtClean="0"/>
              <a:t>f(2) = 2/10 = .2	.2*2 +</a:t>
            </a:r>
          </a:p>
          <a:p>
            <a:r>
              <a:rPr lang="en-US" smtClean="0"/>
              <a:t>f(3) = 1/10 = .1	.1*3 +</a:t>
            </a:r>
          </a:p>
          <a:p>
            <a:r>
              <a:rPr lang="en-US" smtClean="0"/>
              <a:t>f(4) = 1/10 = .1	.1*4 +</a:t>
            </a:r>
          </a:p>
          <a:p>
            <a:r>
              <a:rPr lang="en-US" smtClean="0"/>
              <a:t>f(5) = 2/10 = .2	.2*5 +</a:t>
            </a:r>
          </a:p>
          <a:p>
            <a:r>
              <a:rPr lang="en-US" smtClean="0"/>
              <a:t>f(6) = 2/10 = .2  	.2*6</a:t>
            </a:r>
          </a:p>
          <a:p>
            <a:r>
              <a:rPr lang="en-US" smtClean="0"/>
              <a:t>			----------</a:t>
            </a:r>
          </a:p>
          <a:p>
            <a:r>
              <a:rPr lang="en-US"/>
              <a:t>	</a:t>
            </a:r>
            <a:r>
              <a:rPr lang="en-US" smtClean="0"/>
              <a:t>		3.5</a:t>
            </a:r>
            <a:endParaRPr lang="nl-NL"/>
          </a:p>
        </p:txBody>
      </p:sp>
      <p:graphicFrame>
        <p:nvGraphicFramePr>
          <p:cNvPr id="3" name="Object 7"/>
          <p:cNvGraphicFramePr>
            <a:graphicFrameLocks noChangeAspect="1"/>
          </p:cNvGraphicFramePr>
          <p:nvPr>
            <p:extLst>
              <p:ext uri="{D42A27DB-BD31-4B8C-83A1-F6EECF244321}">
                <p14:modId xmlns:p14="http://schemas.microsoft.com/office/powerpoint/2010/main" val="828129763"/>
              </p:ext>
            </p:extLst>
          </p:nvPr>
        </p:nvGraphicFramePr>
        <p:xfrm>
          <a:off x="5076056" y="3028482"/>
          <a:ext cx="3569924" cy="864096"/>
        </p:xfrm>
        <a:graphic>
          <a:graphicData uri="http://schemas.openxmlformats.org/presentationml/2006/ole">
            <mc:AlternateContent xmlns:mc="http://schemas.openxmlformats.org/markup-compatibility/2006">
              <mc:Choice xmlns:v="urn:schemas-microsoft-com:vml" Requires="v">
                <p:oleObj spid="_x0000_s111690" name="Equation" r:id="rId3" imgW="1409088" imgH="342751" progId="">
                  <p:embed/>
                </p:oleObj>
              </mc:Choice>
              <mc:Fallback>
                <p:oleObj name="Equation" r:id="rId3" imgW="1409088" imgH="342751" progId="">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028482"/>
                        <a:ext cx="3569924" cy="864096"/>
                      </a:xfrm>
                      <a:prstGeom prst="rect">
                        <a:avLst/>
                      </a:prstGeom>
                      <a:noFill/>
                      <a:extLst/>
                    </p:spPr>
                  </p:pic>
                </p:oleObj>
              </mc:Fallback>
            </mc:AlternateContent>
          </a:graphicData>
        </a:graphic>
      </p:graphicFrame>
      <p:pic>
        <p:nvPicPr>
          <p:cNvPr id="4" name="Picture 3"/>
          <p:cNvPicPr>
            <a:picLocks noChangeAspect="1"/>
          </p:cNvPicPr>
          <p:nvPr/>
        </p:nvPicPr>
        <p:blipFill>
          <a:blip r:embed="rId5" cstate="print"/>
          <a:stretch>
            <a:fillRect/>
          </a:stretch>
        </p:blipFill>
        <p:spPr>
          <a:xfrm>
            <a:off x="5868144" y="599054"/>
            <a:ext cx="3050325" cy="1647877"/>
          </a:xfrm>
          <a:prstGeom prst="rect">
            <a:avLst/>
          </a:prstGeom>
        </p:spPr>
      </p:pic>
      <p:sp>
        <p:nvSpPr>
          <p:cNvPr id="5" name="Rectangle 4"/>
          <p:cNvSpPr/>
          <p:nvPr/>
        </p:nvSpPr>
        <p:spPr>
          <a:xfrm>
            <a:off x="5833970" y="4971109"/>
            <a:ext cx="3084499" cy="1200329"/>
          </a:xfrm>
          <a:prstGeom prst="rect">
            <a:avLst/>
          </a:prstGeom>
        </p:spPr>
        <p:txBody>
          <a:bodyPr wrap="none">
            <a:spAutoFit/>
          </a:bodyPr>
          <a:lstStyle/>
          <a:p>
            <a:r>
              <a:rPr lang="en-US" smtClean="0">
                <a:solidFill>
                  <a:srgbClr val="FF0000"/>
                </a:solidFill>
              </a:rPr>
              <a:t># in R</a:t>
            </a:r>
          </a:p>
          <a:p>
            <a:r>
              <a:rPr lang="en-US" smtClean="0">
                <a:solidFill>
                  <a:srgbClr val="FF0000"/>
                </a:solidFill>
              </a:rPr>
              <a:t>x=c(1,1,2,2,3,4,5,5,6,6)</a:t>
            </a:r>
          </a:p>
          <a:p>
            <a:r>
              <a:rPr lang="en-US" smtClean="0">
                <a:solidFill>
                  <a:srgbClr val="FF0000"/>
                </a:solidFill>
              </a:rPr>
              <a:t>mean(x)</a:t>
            </a:r>
            <a:endParaRPr lang="en-US">
              <a:solidFill>
                <a:srgbClr val="FF0000"/>
              </a:solidFill>
            </a:endParaRPr>
          </a:p>
        </p:txBody>
      </p:sp>
    </p:spTree>
    <p:extLst>
      <p:ext uri="{BB962C8B-B14F-4D97-AF65-F5344CB8AC3E}">
        <p14:creationId xmlns:p14="http://schemas.microsoft.com/office/powerpoint/2010/main" val="59291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4596130" cy="6001643"/>
          </a:xfrm>
          <a:prstGeom prst="rect">
            <a:avLst/>
          </a:prstGeom>
          <a:noFill/>
        </p:spPr>
        <p:txBody>
          <a:bodyPr wrap="none" rtlCol="0">
            <a:spAutoFit/>
          </a:bodyPr>
          <a:lstStyle/>
          <a:p>
            <a:r>
              <a:rPr lang="en-US" smtClean="0"/>
              <a:t>1,1,2,2,2,3,4,5,5,5,6,6</a:t>
            </a:r>
          </a:p>
          <a:p>
            <a:endParaRPr lang="en-US"/>
          </a:p>
          <a:p>
            <a:r>
              <a:rPr lang="en-US" smtClean="0"/>
              <a:t>mean = 3.5</a:t>
            </a:r>
          </a:p>
          <a:p>
            <a:endParaRPr lang="en-US"/>
          </a:p>
          <a:p>
            <a:r>
              <a:rPr lang="en-US" smtClean="0"/>
              <a:t>f(1) = 2/10 = .2	.2*(1-3.5)</a:t>
            </a:r>
            <a:r>
              <a:rPr lang="en-US" baseline="30000" smtClean="0"/>
              <a:t>2</a:t>
            </a:r>
            <a:r>
              <a:rPr lang="en-US" smtClean="0"/>
              <a:t> +</a:t>
            </a:r>
          </a:p>
          <a:p>
            <a:r>
              <a:rPr lang="en-US" smtClean="0"/>
              <a:t>f(2) = 2/10 = .2	.2*(2-3.5)</a:t>
            </a:r>
            <a:r>
              <a:rPr lang="en-US" baseline="30000" smtClean="0"/>
              <a:t>2</a:t>
            </a:r>
            <a:r>
              <a:rPr lang="en-US" smtClean="0"/>
              <a:t> +</a:t>
            </a:r>
          </a:p>
          <a:p>
            <a:r>
              <a:rPr lang="en-US" smtClean="0"/>
              <a:t>f(3) = 1/10 = .1 	.1*(3-3.5)</a:t>
            </a:r>
            <a:r>
              <a:rPr lang="en-US" baseline="30000" smtClean="0"/>
              <a:t>2</a:t>
            </a:r>
            <a:r>
              <a:rPr lang="en-US" smtClean="0"/>
              <a:t> +</a:t>
            </a:r>
          </a:p>
          <a:p>
            <a:r>
              <a:rPr lang="en-US" smtClean="0"/>
              <a:t>f(4) = 1/10 = .1	.1*(4-3.5)</a:t>
            </a:r>
            <a:r>
              <a:rPr lang="en-US" baseline="30000" smtClean="0"/>
              <a:t>2</a:t>
            </a:r>
            <a:r>
              <a:rPr lang="en-US" smtClean="0"/>
              <a:t> +</a:t>
            </a:r>
          </a:p>
          <a:p>
            <a:r>
              <a:rPr lang="en-US" smtClean="0"/>
              <a:t>f(5) = 2/10 = .2	.2*(5-3.5)</a:t>
            </a:r>
            <a:r>
              <a:rPr lang="en-US" baseline="30000" smtClean="0"/>
              <a:t>2</a:t>
            </a:r>
            <a:r>
              <a:rPr lang="en-US" smtClean="0"/>
              <a:t> +</a:t>
            </a:r>
          </a:p>
          <a:p>
            <a:r>
              <a:rPr lang="en-US" smtClean="0"/>
              <a:t>f(6) = 2/10 = .2	.2*(6-3.5)</a:t>
            </a:r>
            <a:r>
              <a:rPr lang="en-US" baseline="30000" smtClean="0"/>
              <a:t>2</a:t>
            </a:r>
            <a:r>
              <a:rPr lang="en-US" smtClean="0"/>
              <a:t> </a:t>
            </a:r>
          </a:p>
          <a:p>
            <a:r>
              <a:rPr lang="en-US" smtClean="0"/>
              <a:t>			----------------</a:t>
            </a:r>
          </a:p>
          <a:p>
            <a:r>
              <a:rPr lang="en-US"/>
              <a:t>	</a:t>
            </a:r>
            <a:r>
              <a:rPr lang="en-US" smtClean="0"/>
              <a:t>		</a:t>
            </a:r>
            <a:endParaRPr lang="en-US"/>
          </a:p>
          <a:p>
            <a:r>
              <a:rPr lang="en-US" smtClean="0"/>
              <a:t>variance = 3.45</a:t>
            </a:r>
          </a:p>
          <a:p>
            <a:r>
              <a:rPr lang="en-US" smtClean="0"/>
              <a:t>stdev = √variance </a:t>
            </a:r>
          </a:p>
          <a:p>
            <a:r>
              <a:rPr lang="en-US"/>
              <a:t>stdev = </a:t>
            </a:r>
            <a:r>
              <a:rPr lang="en-US" smtClean="0"/>
              <a:t>√3.45 = 1.857</a:t>
            </a:r>
          </a:p>
          <a:p>
            <a:r>
              <a:rPr lang="en-US" smtClean="0"/>
              <a:t>  </a:t>
            </a:r>
            <a:endParaRPr lang="nl-NL"/>
          </a:p>
        </p:txBody>
      </p:sp>
      <p:graphicFrame>
        <p:nvGraphicFramePr>
          <p:cNvPr id="3" name="Object 7"/>
          <p:cNvGraphicFramePr>
            <a:graphicFrameLocks noChangeAspect="1"/>
          </p:cNvGraphicFramePr>
          <p:nvPr>
            <p:extLst>
              <p:ext uri="{D42A27DB-BD31-4B8C-83A1-F6EECF244321}">
                <p14:modId xmlns:p14="http://schemas.microsoft.com/office/powerpoint/2010/main" val="2445127291"/>
              </p:ext>
            </p:extLst>
          </p:nvPr>
        </p:nvGraphicFramePr>
        <p:xfrm>
          <a:off x="5352258" y="980728"/>
          <a:ext cx="3569924" cy="864096"/>
        </p:xfrm>
        <a:graphic>
          <a:graphicData uri="http://schemas.openxmlformats.org/presentationml/2006/ole">
            <mc:AlternateContent xmlns:mc="http://schemas.openxmlformats.org/markup-compatibility/2006">
              <mc:Choice xmlns:v="urn:schemas-microsoft-com:vml" Requires="v">
                <p:oleObj spid="_x0000_s112785" name="Equation" r:id="rId4" imgW="1409088" imgH="342751" progId="">
                  <p:embed/>
                </p:oleObj>
              </mc:Choice>
              <mc:Fallback>
                <p:oleObj name="Equation" r:id="rId4" imgW="1409088" imgH="342751" progId="">
                  <p:embed/>
                  <p:pic>
                    <p:nvPicPr>
                      <p:cNvPr id="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2258" y="980728"/>
                        <a:ext cx="3569924" cy="864096"/>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75178512"/>
              </p:ext>
            </p:extLst>
          </p:nvPr>
        </p:nvGraphicFramePr>
        <p:xfrm>
          <a:off x="5220072" y="2492896"/>
          <a:ext cx="3834296" cy="1393927"/>
        </p:xfrm>
        <a:graphic>
          <a:graphicData uri="http://schemas.openxmlformats.org/presentationml/2006/ole">
            <mc:AlternateContent xmlns:mc="http://schemas.openxmlformats.org/markup-compatibility/2006">
              <mc:Choice xmlns:v="urn:schemas-microsoft-com:vml" Requires="v">
                <p:oleObj spid="_x0000_s112786" name="Equation" r:id="rId6" imgW="1676400" imgH="609600" progId="">
                  <p:embed/>
                </p:oleObj>
              </mc:Choice>
              <mc:Fallback>
                <p:oleObj name="Equation" r:id="rId6" imgW="1676400" imgH="609600" progId="">
                  <p:embed/>
                  <p:pic>
                    <p:nvPicPr>
                      <p:cNvPr id="0" name="Picture 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2492896"/>
                        <a:ext cx="3834296" cy="1393927"/>
                      </a:xfrm>
                      <a:prstGeom prst="rect">
                        <a:avLst/>
                      </a:prstGeom>
                      <a:noFill/>
                      <a:extLst/>
                    </p:spPr>
                  </p:pic>
                </p:oleObj>
              </mc:Fallback>
            </mc:AlternateContent>
          </a:graphicData>
        </a:graphic>
      </p:graphicFrame>
      <p:sp>
        <p:nvSpPr>
          <p:cNvPr id="4" name="Rectangle 3"/>
          <p:cNvSpPr/>
          <p:nvPr/>
        </p:nvSpPr>
        <p:spPr>
          <a:xfrm>
            <a:off x="5508104" y="5517232"/>
            <a:ext cx="4572000" cy="1200329"/>
          </a:xfrm>
          <a:prstGeom prst="rect">
            <a:avLst/>
          </a:prstGeom>
        </p:spPr>
        <p:txBody>
          <a:bodyPr>
            <a:spAutoFit/>
          </a:bodyPr>
          <a:lstStyle/>
          <a:p>
            <a:r>
              <a:rPr lang="en-US" smtClean="0">
                <a:solidFill>
                  <a:srgbClr val="FF0000"/>
                </a:solidFill>
              </a:rPr>
              <a:t># in R</a:t>
            </a:r>
          </a:p>
          <a:p>
            <a:r>
              <a:rPr lang="en-US" smtClean="0">
                <a:solidFill>
                  <a:srgbClr val="FF0000"/>
                </a:solidFill>
              </a:rPr>
              <a:t>x=c(1,1,2,2,3,4,5,5,6,6</a:t>
            </a:r>
            <a:r>
              <a:rPr lang="en-US">
                <a:solidFill>
                  <a:srgbClr val="FF0000"/>
                </a:solidFill>
              </a:rPr>
              <a:t>)</a:t>
            </a:r>
          </a:p>
          <a:p>
            <a:r>
              <a:rPr lang="en-US" smtClean="0">
                <a:solidFill>
                  <a:srgbClr val="FF0000"/>
                </a:solidFill>
              </a:rPr>
              <a:t>var(x</a:t>
            </a:r>
            <a:r>
              <a:rPr lang="en-US">
                <a:solidFill>
                  <a:srgbClr val="FF0000"/>
                </a:solidFill>
              </a:rPr>
              <a:t>)</a:t>
            </a:r>
          </a:p>
        </p:txBody>
      </p:sp>
    </p:spTree>
    <p:extLst>
      <p:ext uri="{BB962C8B-B14F-4D97-AF65-F5344CB8AC3E}">
        <p14:creationId xmlns:p14="http://schemas.microsoft.com/office/powerpoint/2010/main" val="107599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82831"/>
            <a:ext cx="2185214" cy="646331"/>
          </a:xfrm>
          <a:prstGeom prst="rect">
            <a:avLst/>
          </a:prstGeom>
          <a:noFill/>
        </p:spPr>
        <p:txBody>
          <a:bodyPr wrap="none" rtlCol="0">
            <a:spAutoFit/>
          </a:bodyPr>
          <a:lstStyle/>
          <a:p>
            <a:r>
              <a:rPr lang="nl-NL" sz="3600"/>
              <a:t>covariance</a:t>
            </a:r>
          </a:p>
        </p:txBody>
      </p:sp>
      <p:graphicFrame>
        <p:nvGraphicFramePr>
          <p:cNvPr id="4" name="Object 6"/>
          <p:cNvGraphicFramePr>
            <a:graphicFrameLocks noChangeAspect="1"/>
          </p:cNvGraphicFramePr>
          <p:nvPr>
            <p:extLst>
              <p:ext uri="{D42A27DB-BD31-4B8C-83A1-F6EECF244321}">
                <p14:modId xmlns:p14="http://schemas.microsoft.com/office/powerpoint/2010/main" val="2342269188"/>
              </p:ext>
            </p:extLst>
          </p:nvPr>
        </p:nvGraphicFramePr>
        <p:xfrm>
          <a:off x="899592" y="1010268"/>
          <a:ext cx="6789738" cy="1625600"/>
        </p:xfrm>
        <a:graphic>
          <a:graphicData uri="http://schemas.openxmlformats.org/presentationml/2006/ole">
            <mc:AlternateContent xmlns:mc="http://schemas.openxmlformats.org/markup-compatibility/2006">
              <mc:Choice xmlns:v="urn:schemas-microsoft-com:vml" Requires="v">
                <p:oleObj spid="_x0000_s118823" name="Equation" r:id="rId3" imgW="2489200" imgH="584200" progId="">
                  <p:embed/>
                </p:oleObj>
              </mc:Choice>
              <mc:Fallback>
                <p:oleObj name="Equation" r:id="rId3" imgW="2489200" imgH="584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010268"/>
                        <a:ext cx="6789738" cy="162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791611" y="3429000"/>
            <a:ext cx="7005700" cy="3539430"/>
          </a:xfrm>
          <a:prstGeom prst="rect">
            <a:avLst/>
          </a:prstGeom>
          <a:noFill/>
        </p:spPr>
        <p:txBody>
          <a:bodyPr wrap="none" rtlCol="0">
            <a:spAutoFit/>
          </a:bodyPr>
          <a:lstStyle/>
          <a:p>
            <a:r>
              <a:rPr lang="nl-NL" sz="2800" smtClean="0"/>
              <a:t>Cor(X,Y) 	= Cov(X,Y) / √ [Var(X)*var(Y)] =</a:t>
            </a:r>
          </a:p>
          <a:p>
            <a:r>
              <a:rPr lang="nl-NL" sz="2800" smtClean="0"/>
              <a:t>		= Cov(X,Y) / [stdev(X)*stdev(Y)]</a:t>
            </a:r>
          </a:p>
          <a:p>
            <a:endParaRPr lang="nl-NL" sz="2800"/>
          </a:p>
          <a:p>
            <a:r>
              <a:rPr lang="nl-NL" sz="2800" smtClean="0"/>
              <a:t>Cor(X,Y) is – stand-alone - interpretable </a:t>
            </a:r>
          </a:p>
          <a:p>
            <a:endParaRPr lang="nl-NL" sz="2800"/>
          </a:p>
          <a:p>
            <a:r>
              <a:rPr lang="nl-NL" sz="2800" smtClean="0"/>
              <a:t>MZ covariance is 291.... uninterpretable </a:t>
            </a:r>
          </a:p>
          <a:p>
            <a:r>
              <a:rPr lang="nl-NL" sz="2800" smtClean="0"/>
              <a:t>MZ correlation is .80 .... interpretable</a:t>
            </a:r>
            <a:endParaRPr lang="nl-NL" sz="2800"/>
          </a:p>
          <a:p>
            <a:r>
              <a:rPr lang="nl-NL" sz="2800" smtClean="0"/>
              <a:t> </a:t>
            </a:r>
            <a:endParaRPr lang="nl-NL" sz="2800"/>
          </a:p>
        </p:txBody>
      </p:sp>
      <p:sp>
        <p:nvSpPr>
          <p:cNvPr id="6" name="Rectangle 5"/>
          <p:cNvSpPr/>
          <p:nvPr/>
        </p:nvSpPr>
        <p:spPr>
          <a:xfrm>
            <a:off x="539552" y="2609890"/>
            <a:ext cx="2185214" cy="646331"/>
          </a:xfrm>
          <a:prstGeom prst="rect">
            <a:avLst/>
          </a:prstGeom>
        </p:spPr>
        <p:txBody>
          <a:bodyPr wrap="none">
            <a:spAutoFit/>
          </a:bodyPr>
          <a:lstStyle/>
          <a:p>
            <a:r>
              <a:rPr lang="nl-NL" sz="3600" smtClean="0"/>
              <a:t>correlation</a:t>
            </a:r>
            <a:endParaRPr lang="nl-NL" sz="3600"/>
          </a:p>
        </p:txBody>
      </p:sp>
    </p:spTree>
    <p:extLst>
      <p:ext uri="{BB962C8B-B14F-4D97-AF65-F5344CB8AC3E}">
        <p14:creationId xmlns:p14="http://schemas.microsoft.com/office/powerpoint/2010/main" val="55907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Text Box 6"/>
          <p:cNvSpPr txBox="1">
            <a:spLocks noChangeArrowheads="1"/>
          </p:cNvSpPr>
          <p:nvPr/>
        </p:nvSpPr>
        <p:spPr bwMode="auto">
          <a:xfrm>
            <a:off x="251520" y="526620"/>
            <a:ext cx="9067800" cy="4893647"/>
          </a:xfrm>
          <a:prstGeom prst="rect">
            <a:avLst/>
          </a:prstGeom>
          <a:noFill/>
          <a:ln w="9525">
            <a:noFill/>
            <a:miter lim="800000"/>
            <a:headEnd/>
            <a:tailEnd/>
          </a:ln>
        </p:spPr>
        <p:txBody>
          <a:bodyPr wrap="square">
            <a:spAutoFit/>
          </a:bodyPr>
          <a:lstStyle/>
          <a:p>
            <a:pPr eaLnBrk="1" hangingPunct="1"/>
            <a:r>
              <a:rPr lang="en-US" altLang="en-US" sz="2800" smtClean="0"/>
              <a:t>To </a:t>
            </a:r>
            <a:r>
              <a:rPr lang="en-US" altLang="en-US" sz="2800"/>
              <a:t>what extent, and how, are </a:t>
            </a:r>
            <a:endParaRPr lang="en-US" altLang="en-US" sz="2800" smtClean="0"/>
          </a:p>
          <a:p>
            <a:pPr eaLnBrk="1" hangingPunct="1"/>
            <a:r>
              <a:rPr lang="en-US" altLang="en-US" sz="2800" b="1" i="1" smtClean="0"/>
              <a:t>individual </a:t>
            </a:r>
            <a:r>
              <a:rPr lang="en-US" altLang="en-US" sz="2800" b="1" i="1"/>
              <a:t>differences</a:t>
            </a:r>
            <a:r>
              <a:rPr lang="en-US" altLang="en-US" sz="2800" b="1"/>
              <a:t> </a:t>
            </a:r>
            <a:r>
              <a:rPr lang="en-US" altLang="en-US" sz="2800"/>
              <a:t>in genetic makeup, and </a:t>
            </a:r>
            <a:endParaRPr lang="en-US" altLang="en-US" sz="2800" smtClean="0"/>
          </a:p>
          <a:p>
            <a:pPr eaLnBrk="1" hangingPunct="1"/>
            <a:r>
              <a:rPr lang="en-US" altLang="en-US" sz="2800" b="1" i="1" smtClean="0"/>
              <a:t>individual </a:t>
            </a:r>
            <a:r>
              <a:rPr lang="en-US" altLang="en-US" sz="2800" b="1" i="1"/>
              <a:t>differences</a:t>
            </a:r>
            <a:r>
              <a:rPr lang="en-US" altLang="en-US" sz="2800" b="1"/>
              <a:t> </a:t>
            </a:r>
            <a:r>
              <a:rPr lang="en-US" altLang="en-US" sz="2800"/>
              <a:t>in </a:t>
            </a:r>
            <a:r>
              <a:rPr lang="en-US" altLang="en-US" sz="2800" smtClean="0"/>
              <a:t>environmental factors</a:t>
            </a:r>
            <a:r>
              <a:rPr lang="en-US" altLang="en-US" sz="2800"/>
              <a:t>, related to </a:t>
            </a:r>
            <a:endParaRPr lang="en-US" altLang="en-US" sz="2800" smtClean="0"/>
          </a:p>
          <a:p>
            <a:pPr eaLnBrk="1" hangingPunct="1"/>
            <a:r>
              <a:rPr lang="en-US" altLang="en-US" sz="2800" i="1" smtClean="0"/>
              <a:t>phenotypic (observed) </a:t>
            </a:r>
            <a:r>
              <a:rPr lang="en-US" altLang="en-US" sz="2800" b="1" i="1" smtClean="0"/>
              <a:t>individual differences</a:t>
            </a:r>
            <a:r>
              <a:rPr lang="en-US" altLang="en-US" sz="2800" i="1" smtClean="0"/>
              <a:t> ?</a:t>
            </a:r>
          </a:p>
          <a:p>
            <a:pPr eaLnBrk="1" hangingPunct="1"/>
            <a:endParaRPr lang="en-US" altLang="en-US" sz="2800" i="1" smtClean="0"/>
          </a:p>
          <a:p>
            <a:pPr eaLnBrk="1" hangingPunct="1"/>
            <a:endParaRPr lang="en-US" altLang="en-US" sz="2800" i="1"/>
          </a:p>
          <a:p>
            <a:pPr eaLnBrk="1" hangingPunct="1"/>
            <a:r>
              <a:rPr lang="en-US" altLang="en-US" sz="2800" smtClean="0"/>
              <a:t>To </a:t>
            </a:r>
            <a:r>
              <a:rPr lang="en-US" altLang="en-US" sz="2800"/>
              <a:t>what extent, and how, </a:t>
            </a:r>
            <a:r>
              <a:rPr lang="en-US" altLang="en-US" sz="2800" smtClean="0"/>
              <a:t>do </a:t>
            </a:r>
            <a:endParaRPr lang="en-US" altLang="en-US" sz="2800"/>
          </a:p>
          <a:p>
            <a:pPr eaLnBrk="1" hangingPunct="1"/>
            <a:r>
              <a:rPr lang="en-US" altLang="en-US" sz="2800" b="1" i="1"/>
              <a:t>individual differences</a:t>
            </a:r>
            <a:r>
              <a:rPr lang="en-US" altLang="en-US" sz="2800" b="1"/>
              <a:t> </a:t>
            </a:r>
            <a:r>
              <a:rPr lang="en-US" altLang="en-US" sz="2800"/>
              <a:t>in genetic makeup, and </a:t>
            </a:r>
          </a:p>
          <a:p>
            <a:pPr eaLnBrk="1" hangingPunct="1"/>
            <a:r>
              <a:rPr lang="en-US" altLang="en-US" sz="2800" b="1" i="1"/>
              <a:t>individual differences</a:t>
            </a:r>
            <a:r>
              <a:rPr lang="en-US" altLang="en-US" sz="2800" b="1"/>
              <a:t> </a:t>
            </a:r>
            <a:r>
              <a:rPr lang="en-US" altLang="en-US" sz="2800"/>
              <a:t>in environmental factors, </a:t>
            </a:r>
            <a:r>
              <a:rPr lang="en-US" altLang="en-US" sz="2800" smtClean="0"/>
              <a:t>explain</a:t>
            </a:r>
            <a:endParaRPr lang="en-US" altLang="en-US" sz="2800"/>
          </a:p>
          <a:p>
            <a:pPr eaLnBrk="1" hangingPunct="1"/>
            <a:r>
              <a:rPr lang="en-US" altLang="en-US" sz="2800" i="1"/>
              <a:t>phenotypic (observed) </a:t>
            </a:r>
            <a:r>
              <a:rPr lang="en-US" altLang="en-US" sz="2800" b="1" i="1" smtClean="0"/>
              <a:t>variance</a:t>
            </a:r>
            <a:r>
              <a:rPr lang="en-US" altLang="en-US" sz="2800" i="1" smtClean="0"/>
              <a:t>?</a:t>
            </a:r>
            <a:endParaRPr lang="en-US" altLang="en-US" sz="2800" i="1"/>
          </a:p>
          <a:p>
            <a:pPr eaLnBrk="1" hangingPunct="1"/>
            <a:endParaRPr lang="en-US" altLang="en-US" sz="3200"/>
          </a:p>
        </p:txBody>
      </p:sp>
      <p:pic>
        <p:nvPicPr>
          <p:cNvPr id="3" name="Picture 2"/>
          <p:cNvPicPr>
            <a:picLocks noChangeAspect="1"/>
          </p:cNvPicPr>
          <p:nvPr/>
        </p:nvPicPr>
        <p:blipFill>
          <a:blip r:embed="rId4" cstate="print"/>
          <a:stretch>
            <a:fillRect/>
          </a:stretch>
        </p:blipFill>
        <p:spPr>
          <a:xfrm>
            <a:off x="395536" y="5229200"/>
            <a:ext cx="3825425" cy="1224136"/>
          </a:xfrm>
          <a:prstGeom prst="rect">
            <a:avLst/>
          </a:prstGeom>
        </p:spPr>
      </p:pic>
      <p:graphicFrame>
        <p:nvGraphicFramePr>
          <p:cNvPr id="4" name="Object 4"/>
          <p:cNvGraphicFramePr>
            <a:graphicFrameLocks noChangeAspect="1"/>
          </p:cNvGraphicFramePr>
          <p:nvPr>
            <p:extLst>
              <p:ext uri="{D42A27DB-BD31-4B8C-83A1-F6EECF244321}">
                <p14:modId xmlns:p14="http://schemas.microsoft.com/office/powerpoint/2010/main" val="3121547142"/>
              </p:ext>
            </p:extLst>
          </p:nvPr>
        </p:nvGraphicFramePr>
        <p:xfrm>
          <a:off x="4788024" y="5085184"/>
          <a:ext cx="3367250" cy="1224136"/>
        </p:xfrm>
        <a:graphic>
          <a:graphicData uri="http://schemas.openxmlformats.org/presentationml/2006/ole">
            <mc:AlternateContent xmlns:mc="http://schemas.openxmlformats.org/markup-compatibility/2006">
              <mc:Choice xmlns:v="urn:schemas-microsoft-com:vml" Requires="v">
                <p:oleObj spid="_x0000_s116779" name="Equation" r:id="rId5" imgW="1676400" imgH="609600" progId="">
                  <p:embed/>
                </p:oleObj>
              </mc:Choice>
              <mc:Fallback>
                <p:oleObj name="Equation" r:id="rId5" imgW="1676400" imgH="6096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085184"/>
                        <a:ext cx="3367250" cy="1224136"/>
                      </a:xfrm>
                      <a:prstGeom prst="rect">
                        <a:avLst/>
                      </a:prstGeom>
                      <a:noFill/>
                      <a:extLst/>
                    </p:spPr>
                  </p:pic>
                </p:oleObj>
              </mc:Fallback>
            </mc:AlternateContent>
          </a:graphicData>
        </a:graphic>
      </p:graphicFrame>
      <p:sp>
        <p:nvSpPr>
          <p:cNvPr id="2" name="Down Arrow 1"/>
          <p:cNvSpPr/>
          <p:nvPr/>
        </p:nvSpPr>
        <p:spPr bwMode="auto">
          <a:xfrm>
            <a:off x="3932929" y="2348880"/>
            <a:ext cx="288032"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00135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57300" y="152402"/>
            <a:ext cx="6172200" cy="487363"/>
          </a:xfrm>
        </p:spPr>
        <p:txBody>
          <a:bodyPr/>
          <a:lstStyle/>
          <a:p>
            <a:pPr eaLnBrk="1" hangingPunct="1"/>
            <a:r>
              <a:rPr lang="nl-NL" altLang="en-US" sz="2800" smtClean="0"/>
              <a:t>terminology</a:t>
            </a:r>
            <a:endParaRPr lang="en-US" altLang="en-US" sz="2800" dirty="0"/>
          </a:p>
        </p:txBody>
      </p:sp>
      <p:sp>
        <p:nvSpPr>
          <p:cNvPr id="18435" name="Rectangle 3"/>
          <p:cNvSpPr>
            <a:spLocks noGrp="1" noChangeArrowheads="1"/>
          </p:cNvSpPr>
          <p:nvPr>
            <p:ph type="body" idx="1"/>
          </p:nvPr>
        </p:nvSpPr>
        <p:spPr>
          <a:xfrm>
            <a:off x="107504" y="692696"/>
            <a:ext cx="8280920" cy="4680520"/>
          </a:xfrm>
        </p:spPr>
        <p:txBody>
          <a:bodyPr/>
          <a:lstStyle/>
          <a:p>
            <a:pPr eaLnBrk="1" hangingPunct="1"/>
            <a:r>
              <a:rPr lang="nl-NL" altLang="en-US" sz="2400" b="1" smtClean="0"/>
              <a:t>QTL Quantative trait locus</a:t>
            </a:r>
            <a:r>
              <a:rPr lang="nl-NL" altLang="en-US" sz="2400" smtClean="0"/>
              <a:t>: </a:t>
            </a:r>
            <a:r>
              <a:rPr lang="nl-NL" altLang="en-US" sz="2400" dirty="0"/>
              <a:t>a sequence of DNA </a:t>
            </a:r>
            <a:r>
              <a:rPr lang="nl-NL" altLang="en-US" sz="2400"/>
              <a:t>base </a:t>
            </a:r>
            <a:r>
              <a:rPr lang="nl-NL" altLang="en-US" sz="2400" smtClean="0"/>
              <a:t>pairs (may be a SNP: single base pair).</a:t>
            </a:r>
            <a:endParaRPr lang="nl-NL" altLang="en-US" sz="2400" dirty="0"/>
          </a:p>
          <a:p>
            <a:pPr eaLnBrk="1" hangingPunct="1"/>
            <a:r>
              <a:rPr lang="nl-NL" altLang="en-US" sz="2400" b="1" dirty="0"/>
              <a:t>Locus</a:t>
            </a:r>
            <a:r>
              <a:rPr lang="nl-NL" altLang="en-US" sz="2400" dirty="0"/>
              <a:t>: the site </a:t>
            </a:r>
            <a:r>
              <a:rPr lang="nl-NL" altLang="en-US" sz="2400"/>
              <a:t>of </a:t>
            </a:r>
            <a:r>
              <a:rPr lang="nl-NL" altLang="en-US" sz="2400" smtClean="0"/>
              <a:t>the </a:t>
            </a:r>
            <a:r>
              <a:rPr lang="nl-NL" altLang="en-US" sz="2400"/>
              <a:t>specific </a:t>
            </a:r>
            <a:r>
              <a:rPr lang="nl-NL" altLang="en-US" sz="2400" smtClean="0"/>
              <a:t>QTL </a:t>
            </a:r>
            <a:r>
              <a:rPr lang="nl-NL" altLang="en-US" sz="2400" dirty="0"/>
              <a:t>on a chromosome (</a:t>
            </a:r>
            <a:r>
              <a:rPr lang="nl-NL" altLang="en-US" sz="2400"/>
              <a:t>22 </a:t>
            </a:r>
            <a:r>
              <a:rPr lang="nl-NL" altLang="en-US" sz="2400" smtClean="0"/>
              <a:t>pairs + </a:t>
            </a:r>
            <a:r>
              <a:rPr lang="nl-NL" altLang="en-US" sz="2400"/>
              <a:t>XY</a:t>
            </a:r>
            <a:r>
              <a:rPr lang="nl-NL" altLang="en-US" sz="2400" smtClean="0"/>
              <a:t>). Humans are dipoid (22 pairs autosomal chromosomes + sex chromosomes XY or XX). </a:t>
            </a:r>
            <a:r>
              <a:rPr lang="nl-NL" altLang="en-US" sz="2400"/>
              <a:t>	</a:t>
            </a:r>
            <a:endParaRPr lang="nl-NL" altLang="en-US" sz="2400" dirty="0"/>
          </a:p>
          <a:p>
            <a:r>
              <a:rPr lang="nl-NL" altLang="en-US" sz="2400" b="1" dirty="0"/>
              <a:t>Allele</a:t>
            </a:r>
            <a:r>
              <a:rPr lang="nl-NL" altLang="en-US" sz="2400" dirty="0"/>
              <a:t>: an </a:t>
            </a:r>
            <a:r>
              <a:rPr lang="nl-NL" altLang="en-US" sz="2400"/>
              <a:t>alternative </a:t>
            </a:r>
            <a:r>
              <a:rPr lang="nl-NL" altLang="en-US" sz="2400" smtClean="0"/>
              <a:t>form </a:t>
            </a:r>
            <a:r>
              <a:rPr lang="nl-NL" altLang="en-US" sz="2400" dirty="0"/>
              <a:t>of a gene at </a:t>
            </a:r>
            <a:r>
              <a:rPr lang="nl-NL" altLang="en-US" sz="2400"/>
              <a:t>a </a:t>
            </a:r>
            <a:r>
              <a:rPr lang="nl-NL" altLang="en-US" sz="2400" smtClean="0"/>
              <a:t>locus </a:t>
            </a:r>
            <a:endParaRPr lang="nl-NL" altLang="en-US" sz="2400" dirty="0" smtClean="0"/>
          </a:p>
          <a:p>
            <a:pPr eaLnBrk="1" hangingPunct="1"/>
            <a:r>
              <a:rPr lang="nl-NL" altLang="en-US" sz="2400" b="1" dirty="0"/>
              <a:t>Genotype</a:t>
            </a:r>
            <a:r>
              <a:rPr lang="nl-NL" altLang="en-US" sz="2400" dirty="0"/>
              <a:t>: the combination of alleles at a particular </a:t>
            </a:r>
            <a:r>
              <a:rPr lang="nl-NL" altLang="en-US" sz="2400"/>
              <a:t>locus </a:t>
            </a:r>
            <a:endParaRPr lang="nl-NL" altLang="en-US" sz="2400" smtClean="0"/>
          </a:p>
          <a:p>
            <a:pPr eaLnBrk="1" hangingPunct="1"/>
            <a:r>
              <a:rPr lang="nl-NL" altLang="en-US" sz="2400" b="1" smtClean="0"/>
              <a:t>Phenotype</a:t>
            </a:r>
            <a:r>
              <a:rPr lang="nl-NL" altLang="en-US" sz="2400" dirty="0"/>
              <a:t>: an </a:t>
            </a:r>
            <a:r>
              <a:rPr lang="nl-NL" altLang="en-US" sz="2400"/>
              <a:t>observed </a:t>
            </a:r>
            <a:r>
              <a:rPr lang="nl-NL" altLang="en-US" sz="2400" smtClean="0"/>
              <a:t>characteristic, which displays individual differences (in part due to genetic differences)</a:t>
            </a:r>
            <a:endParaRPr lang="nl-NL" altLang="en-US" sz="2400" dirty="0" smtClean="0"/>
          </a:p>
        </p:txBody>
      </p:sp>
    </p:spTree>
    <p:extLst>
      <p:ext uri="{BB962C8B-B14F-4D97-AF65-F5344CB8AC3E}">
        <p14:creationId xmlns:p14="http://schemas.microsoft.com/office/powerpoint/2010/main" val="1797381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le:ABO system codominanc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60648"/>
            <a:ext cx="5112568" cy="584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300192" y="260648"/>
            <a:ext cx="2184252" cy="2677656"/>
          </a:xfrm>
          <a:prstGeom prst="rect">
            <a:avLst/>
          </a:prstGeom>
          <a:noFill/>
        </p:spPr>
        <p:txBody>
          <a:bodyPr wrap="none" rtlCol="0">
            <a:spAutoFit/>
          </a:bodyPr>
          <a:lstStyle/>
          <a:p>
            <a:r>
              <a:rPr lang="en-US" smtClean="0"/>
              <a:t>chromosome 9</a:t>
            </a:r>
          </a:p>
          <a:p>
            <a:r>
              <a:rPr lang="en-US" smtClean="0"/>
              <a:t>location 9q34.2</a:t>
            </a:r>
          </a:p>
          <a:p>
            <a:endParaRPr lang="en-US"/>
          </a:p>
          <a:p>
            <a:r>
              <a:rPr lang="en-US" smtClean="0"/>
              <a:t>Mendel’s law of</a:t>
            </a:r>
          </a:p>
          <a:p>
            <a:r>
              <a:rPr lang="en-US" smtClean="0"/>
              <a:t>segregration</a:t>
            </a:r>
          </a:p>
          <a:p>
            <a:endParaRPr lang="en-US" smtClean="0"/>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158" y="857415"/>
            <a:ext cx="8991600" cy="4401205"/>
          </a:xfrm>
          <a:prstGeom prst="rect">
            <a:avLst/>
          </a:prstGeom>
          <a:noFill/>
        </p:spPr>
        <p:txBody>
          <a:bodyPr wrap="square" rtlCol="0">
            <a:spAutoFit/>
          </a:bodyPr>
          <a:lstStyle/>
          <a:p>
            <a:r>
              <a:rPr lang="en-US" dirty="0" smtClean="0"/>
              <a:t>The FNBP1L gene has been associated with intelligence in two studies:</a:t>
            </a:r>
          </a:p>
          <a:p>
            <a:endParaRPr lang="en-US" u="sng" dirty="0" smtClean="0"/>
          </a:p>
          <a:p>
            <a:r>
              <a:rPr lang="en-US" u="sng" smtClean="0"/>
              <a:t>* "</a:t>
            </a:r>
            <a:r>
              <a:rPr lang="en-US" u="sng" dirty="0" smtClean="0"/>
              <a:t>Genome-wide </a:t>
            </a:r>
            <a:r>
              <a:rPr lang="en-US" u="sng" dirty="0"/>
              <a:t>association studies establish that human intelligence is highly heritable and polygenic</a:t>
            </a:r>
            <a:r>
              <a:rPr lang="en-US" u="sng" dirty="0" smtClean="0"/>
              <a:t>"</a:t>
            </a:r>
            <a:r>
              <a:rPr lang="en-US" dirty="0" smtClean="0"/>
              <a:t>. 2011,</a:t>
            </a:r>
            <a:r>
              <a:rPr lang="en-US" dirty="0"/>
              <a:t> </a:t>
            </a:r>
            <a:r>
              <a:rPr lang="en-US" i="1" dirty="0"/>
              <a:t>Mol. Psychiatry</a:t>
            </a:r>
            <a:r>
              <a:rPr lang="en-US" dirty="0"/>
              <a:t> </a:t>
            </a:r>
            <a:r>
              <a:rPr lang="en-US" b="1" dirty="0"/>
              <a:t>16</a:t>
            </a:r>
            <a:r>
              <a:rPr lang="en-US" dirty="0"/>
              <a:t> (10</a:t>
            </a:r>
            <a:r>
              <a:rPr lang="en-US"/>
              <a:t>): </a:t>
            </a:r>
            <a:r>
              <a:rPr lang="en-US" smtClean="0"/>
              <a:t>996–1005.</a:t>
            </a:r>
            <a:r>
              <a:rPr lang="en-US" sz="2000" smtClean="0"/>
              <a:t>doi:10.1038/mp.2011.85</a:t>
            </a:r>
            <a:r>
              <a:rPr lang="en-US" smtClean="0"/>
              <a:t>)</a:t>
            </a:r>
          </a:p>
          <a:p>
            <a:r>
              <a:rPr lang="en-US" smtClean="0"/>
              <a:t>* "</a:t>
            </a:r>
            <a:r>
              <a:rPr lang="en-US" u="sng" smtClean="0"/>
              <a:t>Childhood intelligence is heritable, highly polygenic and associated with FNBP1L</a:t>
            </a:r>
            <a:r>
              <a:rPr lang="en-US" smtClean="0"/>
              <a:t>". </a:t>
            </a:r>
            <a:r>
              <a:rPr lang="en-US" i="1" smtClean="0"/>
              <a:t>Mol. Psychiatry</a:t>
            </a:r>
            <a:r>
              <a:rPr lang="en-US" smtClean="0"/>
              <a:t> </a:t>
            </a:r>
            <a:r>
              <a:rPr lang="en-US" b="1" smtClean="0"/>
              <a:t>19</a:t>
            </a:r>
            <a:r>
              <a:rPr lang="en-US" smtClean="0"/>
              <a:t>(2): </a:t>
            </a:r>
            <a:r>
              <a:rPr lang="en-US" sz="2000" smtClean="0"/>
              <a:t>2538. doi:10.1038/mp.2012.184. Authors include Sarah Medland &amp; Nick Martin.</a:t>
            </a:r>
          </a:p>
          <a:p>
            <a:pPr marL="342900" indent="-342900">
              <a:buFont typeface="Arial" panose="020B0604020202020204" pitchFamily="34" charset="0"/>
              <a:buChar char="•"/>
            </a:pPr>
            <a:endParaRPr lang="en-US" sz="2000" smtClean="0"/>
          </a:p>
          <a:p>
            <a:r>
              <a:rPr lang="en-US" smtClean="0"/>
              <a:t>This gene is on </a:t>
            </a:r>
            <a:r>
              <a:rPr lang="en-US" smtClean="0">
                <a:solidFill>
                  <a:srgbClr val="FF0000"/>
                </a:solidFill>
              </a:rPr>
              <a:t>chromosome 1 </a:t>
            </a:r>
            <a:r>
              <a:rPr lang="en-US" smtClean="0"/>
              <a:t>(1p22,1), and it comprises </a:t>
            </a:r>
            <a:r>
              <a:rPr lang="en-US" smtClean="0">
                <a:solidFill>
                  <a:srgbClr val="FF0000"/>
                </a:solidFill>
              </a:rPr>
              <a:t>106531 bases </a:t>
            </a:r>
            <a:r>
              <a:rPr lang="en-US" smtClean="0"/>
              <a:t>(106.5Kb). Within this gene </a:t>
            </a:r>
            <a:r>
              <a:rPr lang="nl-NL" smtClean="0"/>
              <a:t>the SNP </a:t>
            </a:r>
            <a:r>
              <a:rPr lang="nl-NL" smtClean="0">
                <a:solidFill>
                  <a:srgbClr val="FF0000"/>
                </a:solidFill>
              </a:rPr>
              <a:t>rs236330</a:t>
            </a:r>
            <a:r>
              <a:rPr lang="nl-NL" smtClean="0"/>
              <a:t> specifically is associated with intelligence. </a:t>
            </a:r>
            <a:endParaRPr lang="nl-NL" dirty="0"/>
          </a:p>
        </p:txBody>
      </p:sp>
      <p:pic>
        <p:nvPicPr>
          <p:cNvPr id="1026" name="Picture 2" descr="FNBP1L gene lo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354" y="5373216"/>
            <a:ext cx="6796126" cy="113268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3791675" y="4790307"/>
            <a:ext cx="0" cy="468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2954" y="188640"/>
            <a:ext cx="4418004" cy="461665"/>
          </a:xfrm>
          <a:prstGeom prst="rect">
            <a:avLst/>
          </a:prstGeom>
          <a:noFill/>
        </p:spPr>
        <p:txBody>
          <a:bodyPr wrap="none" rtlCol="0">
            <a:spAutoFit/>
          </a:bodyPr>
          <a:lstStyle/>
          <a:p>
            <a:r>
              <a:rPr lang="en-US" smtClean="0"/>
              <a:t>Example of a QTL: FNBP1L gene</a:t>
            </a:r>
            <a:endParaRPr lang="en-US" dirty="0"/>
          </a:p>
        </p:txBody>
      </p:sp>
    </p:spTree>
    <p:extLst>
      <p:ext uri="{BB962C8B-B14F-4D97-AF65-F5344CB8AC3E}">
        <p14:creationId xmlns:p14="http://schemas.microsoft.com/office/powerpoint/2010/main" val="640835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Text Box 3"/>
          <p:cNvSpPr txBox="1">
            <a:spLocks noChangeArrowheads="1"/>
          </p:cNvSpPr>
          <p:nvPr/>
        </p:nvSpPr>
        <p:spPr bwMode="auto">
          <a:xfrm>
            <a:off x="192088" y="196850"/>
            <a:ext cx="3803650"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dirty="0">
                <a:solidFill>
                  <a:srgbClr val="FF0000"/>
                </a:solidFill>
                <a:latin typeface="Futura Bk BT" pitchFamily="34" charset="0"/>
              </a:rPr>
              <a:t>Population level</a:t>
            </a:r>
          </a:p>
        </p:txBody>
      </p:sp>
      <p:sp>
        <p:nvSpPr>
          <p:cNvPr id="183300" name="Line 4"/>
          <p:cNvSpPr>
            <a:spLocks noChangeShapeType="1"/>
          </p:cNvSpPr>
          <p:nvPr/>
        </p:nvSpPr>
        <p:spPr bwMode="auto">
          <a:xfrm>
            <a:off x="247650" y="981075"/>
            <a:ext cx="6985000" cy="0"/>
          </a:xfrm>
          <a:prstGeom prst="line">
            <a:avLst/>
          </a:prstGeom>
          <a:noFill/>
          <a:ln w="9525">
            <a:solidFill>
              <a:schemeClr val="tx1"/>
            </a:solidFill>
            <a:round/>
            <a:headEnd/>
            <a:tailEnd/>
          </a:ln>
          <a:effectLst/>
        </p:spPr>
        <p:txBody>
          <a:bodyPr/>
          <a:lstStyle/>
          <a:p>
            <a:endParaRPr lang="en-US"/>
          </a:p>
        </p:txBody>
      </p:sp>
      <p:sp>
        <p:nvSpPr>
          <p:cNvPr id="183315" name="Rectangle 19"/>
          <p:cNvSpPr>
            <a:spLocks noChangeArrowheads="1"/>
          </p:cNvSpPr>
          <p:nvPr/>
        </p:nvSpPr>
        <p:spPr bwMode="auto">
          <a:xfrm>
            <a:off x="395536" y="1196752"/>
            <a:ext cx="8326447" cy="400110"/>
          </a:xfrm>
          <a:prstGeom prst="rect">
            <a:avLst/>
          </a:prstGeom>
          <a:noFill/>
          <a:ln w="9525">
            <a:noFill/>
            <a:miter lim="800000"/>
            <a:headEnd/>
            <a:tailEnd/>
          </a:ln>
          <a:effectLst/>
        </p:spPr>
        <p:txBody>
          <a:bodyPr wrap="none">
            <a:spAutoFit/>
          </a:bodyPr>
          <a:lstStyle/>
          <a:p>
            <a:pPr marL="457200" indent="-457200" eaLnBrk="1" hangingPunct="1">
              <a:buAutoNum type="arabicPeriod"/>
            </a:pPr>
            <a:r>
              <a:rPr lang="en-AU" sz="2000" b="1" smtClean="0">
                <a:solidFill>
                  <a:srgbClr val="0000FF"/>
                </a:solidFill>
                <a:latin typeface="Futura Bk BT" pitchFamily="34" charset="0"/>
              </a:rPr>
              <a:t>Allele frequencies (QTL: diallelic autosomal; e.g., </a:t>
            </a:r>
            <a:r>
              <a:rPr lang="nl-NL" sz="2000">
                <a:solidFill>
                  <a:srgbClr val="0070C0"/>
                </a:solidFill>
              </a:rPr>
              <a:t>SNP rs236330</a:t>
            </a:r>
            <a:r>
              <a:rPr lang="en-AU" sz="2000" b="1" smtClean="0">
                <a:solidFill>
                  <a:srgbClr val="0000FF"/>
                </a:solidFill>
                <a:latin typeface="Futura Bk BT" pitchFamily="34" charset="0"/>
              </a:rPr>
              <a:t>) </a:t>
            </a:r>
            <a:endParaRPr lang="en-AU" sz="2000" b="1" dirty="0">
              <a:solidFill>
                <a:srgbClr val="0000FF"/>
              </a:solidFill>
              <a:latin typeface="Futura Bk BT" pitchFamily="34" charset="0"/>
            </a:endParaRPr>
          </a:p>
        </p:txBody>
      </p:sp>
      <p:sp>
        <p:nvSpPr>
          <p:cNvPr id="183316" name="Rectangle 20"/>
          <p:cNvSpPr>
            <a:spLocks noChangeArrowheads="1"/>
          </p:cNvSpPr>
          <p:nvPr/>
        </p:nvSpPr>
        <p:spPr bwMode="auto">
          <a:xfrm>
            <a:off x="871538" y="2101850"/>
            <a:ext cx="7228854" cy="954107"/>
          </a:xfrm>
          <a:prstGeom prst="rect">
            <a:avLst/>
          </a:prstGeom>
          <a:noFill/>
          <a:ln w="9525">
            <a:noFill/>
            <a:miter lim="800000"/>
            <a:headEnd/>
            <a:tailEnd/>
          </a:ln>
          <a:effectLst/>
        </p:spPr>
        <p:txBody>
          <a:bodyPr wrap="square">
            <a:spAutoFit/>
          </a:bodyPr>
          <a:lstStyle/>
          <a:p>
            <a:pPr algn="l"/>
            <a:r>
              <a:rPr lang="en-US" sz="2000" dirty="0">
                <a:latin typeface="Futura Bk BT" pitchFamily="34" charset="0"/>
              </a:rPr>
              <a:t>A </a:t>
            </a:r>
            <a:r>
              <a:rPr lang="en-US" sz="2000">
                <a:latin typeface="Futura Bk BT" pitchFamily="34" charset="0"/>
              </a:rPr>
              <a:t>single </a:t>
            </a:r>
            <a:r>
              <a:rPr lang="en-US" sz="2000" u="sng" smtClean="0">
                <a:latin typeface="Futura Bk BT" pitchFamily="34" charset="0"/>
              </a:rPr>
              <a:t>locus</a:t>
            </a:r>
            <a:r>
              <a:rPr lang="en-US" sz="2000" smtClean="0">
                <a:latin typeface="Futura Bk BT" pitchFamily="34" charset="0"/>
              </a:rPr>
              <a:t>, </a:t>
            </a:r>
            <a:r>
              <a:rPr lang="en-US" sz="2000" dirty="0">
                <a:latin typeface="Futura Bk BT" pitchFamily="34" charset="0"/>
              </a:rPr>
              <a:t>with two </a:t>
            </a:r>
            <a:r>
              <a:rPr lang="en-US" sz="2000" u="sng" dirty="0">
                <a:latin typeface="Futura Bk BT" pitchFamily="34" charset="0"/>
              </a:rPr>
              <a:t>alleles</a:t>
            </a:r>
          </a:p>
          <a:p>
            <a:pPr lvl="1" algn="l"/>
            <a:r>
              <a:rPr lang="en-US" sz="1800" dirty="0">
                <a:latin typeface="Futura Bk BT" pitchFamily="34" charset="0"/>
              </a:rPr>
              <a:t>   - </a:t>
            </a:r>
            <a:r>
              <a:rPr lang="en-US" sz="1800" err="1">
                <a:latin typeface="Futura Bk BT" pitchFamily="34" charset="0"/>
              </a:rPr>
              <a:t>Biallelic</a:t>
            </a:r>
            <a:r>
              <a:rPr lang="en-US" sz="1800">
                <a:latin typeface="Futura Bk BT" pitchFamily="34" charset="0"/>
              </a:rPr>
              <a:t> </a:t>
            </a:r>
            <a:r>
              <a:rPr lang="en-US" sz="1800" smtClean="0">
                <a:latin typeface="Futura Bk BT" pitchFamily="34" charset="0"/>
              </a:rPr>
              <a:t>a.k.a. </a:t>
            </a:r>
            <a:r>
              <a:rPr lang="en-US" sz="1800" dirty="0" err="1">
                <a:latin typeface="Futura Bk BT" pitchFamily="34" charset="0"/>
              </a:rPr>
              <a:t>diallelic</a:t>
            </a:r>
            <a:endParaRPr lang="en-US" sz="1800" dirty="0">
              <a:latin typeface="Futura Bk BT" pitchFamily="34" charset="0"/>
            </a:endParaRPr>
          </a:p>
          <a:p>
            <a:pPr lvl="1" algn="l"/>
            <a:r>
              <a:rPr lang="en-US" sz="1800" dirty="0">
                <a:latin typeface="Futura Bk BT" pitchFamily="34" charset="0"/>
              </a:rPr>
              <a:t>   </a:t>
            </a:r>
            <a:r>
              <a:rPr lang="en-US" sz="1800">
                <a:latin typeface="Futura Bk BT" pitchFamily="34" charset="0"/>
              </a:rPr>
              <a:t>- </a:t>
            </a:r>
            <a:r>
              <a:rPr lang="en-US" sz="1800" smtClean="0">
                <a:latin typeface="Futura Bk BT" pitchFamily="34" charset="0"/>
              </a:rPr>
              <a:t>in GWAS: Single </a:t>
            </a:r>
            <a:r>
              <a:rPr lang="en-US" sz="1800" dirty="0">
                <a:latin typeface="Futura Bk BT" pitchFamily="34" charset="0"/>
              </a:rPr>
              <a:t>nucleotide polymorphism, SNP</a:t>
            </a:r>
          </a:p>
        </p:txBody>
      </p:sp>
      <p:sp>
        <p:nvSpPr>
          <p:cNvPr id="183317" name="AutoShape 21"/>
          <p:cNvSpPr>
            <a:spLocks noChangeArrowheads="1"/>
          </p:cNvSpPr>
          <p:nvPr/>
        </p:nvSpPr>
        <p:spPr bwMode="auto">
          <a:xfrm rot="5400000">
            <a:off x="567531" y="2220119"/>
            <a:ext cx="144463" cy="142875"/>
          </a:xfrm>
          <a:prstGeom prst="triangle">
            <a:avLst>
              <a:gd name="adj" fmla="val 50000"/>
            </a:avLst>
          </a:prstGeom>
          <a:noFill/>
          <a:ln w="9525">
            <a:solidFill>
              <a:schemeClr val="tx1"/>
            </a:solidFill>
            <a:miter lim="800000"/>
            <a:headEnd/>
            <a:tailEnd/>
          </a:ln>
          <a:effectLst/>
        </p:spPr>
        <p:txBody>
          <a:bodyPr rot="10800000" vert="eaVert" wrap="none" anchor="ctr"/>
          <a:lstStyle/>
          <a:p>
            <a:pPr eaLnBrk="1" hangingPunct="1"/>
            <a:endParaRPr lang="en-US" sz="1800">
              <a:latin typeface="Arial" charset="0"/>
            </a:endParaRPr>
          </a:p>
        </p:txBody>
      </p:sp>
      <p:sp>
        <p:nvSpPr>
          <p:cNvPr id="183318" name="Rectangle 22"/>
          <p:cNvSpPr>
            <a:spLocks noChangeArrowheads="1"/>
          </p:cNvSpPr>
          <p:nvPr/>
        </p:nvSpPr>
        <p:spPr bwMode="auto">
          <a:xfrm>
            <a:off x="879475" y="3382963"/>
            <a:ext cx="4648200" cy="976312"/>
          </a:xfrm>
          <a:prstGeom prst="rect">
            <a:avLst/>
          </a:prstGeom>
          <a:noFill/>
          <a:ln w="9525">
            <a:noFill/>
            <a:miter lim="800000"/>
            <a:headEnd/>
            <a:tailEnd/>
          </a:ln>
          <a:effectLst/>
        </p:spPr>
        <p:txBody>
          <a:bodyPr>
            <a:spAutoFit/>
          </a:bodyPr>
          <a:lstStyle/>
          <a:p>
            <a:pPr algn="l"/>
            <a:r>
              <a:rPr lang="en-US" sz="2000" dirty="0">
                <a:latin typeface="Futura Bk BT" pitchFamily="34" charset="0"/>
              </a:rPr>
              <a:t>Alleles </a:t>
            </a:r>
            <a:r>
              <a:rPr lang="en-US" sz="2000" b="1" i="1" dirty="0">
                <a:solidFill>
                  <a:srgbClr val="0000FF"/>
                </a:solidFill>
                <a:latin typeface="Futura Bk BT" pitchFamily="34" charset="0"/>
              </a:rPr>
              <a:t>A</a:t>
            </a:r>
            <a:r>
              <a:rPr lang="en-US" sz="2000" dirty="0">
                <a:latin typeface="Futura Bk BT" pitchFamily="34" charset="0"/>
              </a:rPr>
              <a:t> </a:t>
            </a:r>
            <a:r>
              <a:rPr lang="en-US" sz="2000">
                <a:latin typeface="Futura Bk BT" pitchFamily="34" charset="0"/>
              </a:rPr>
              <a:t>and </a:t>
            </a:r>
            <a:r>
              <a:rPr lang="en-US" sz="2000" b="1" i="1" smtClean="0">
                <a:solidFill>
                  <a:srgbClr val="0000FF"/>
                </a:solidFill>
                <a:latin typeface="Futura Bk BT" pitchFamily="34" charset="0"/>
              </a:rPr>
              <a:t>a </a:t>
            </a:r>
            <a:endParaRPr lang="en-US" sz="2000" b="1" i="1" dirty="0">
              <a:solidFill>
                <a:srgbClr val="0000FF"/>
              </a:solidFill>
              <a:latin typeface="Futura Bk BT" pitchFamily="34" charset="0"/>
            </a:endParaRPr>
          </a:p>
          <a:p>
            <a:pPr algn="l"/>
            <a:r>
              <a:rPr lang="en-US" sz="1800" dirty="0">
                <a:latin typeface="Futura Bk BT" pitchFamily="34" charset="0"/>
              </a:rPr>
              <a:t>   - Frequency of </a:t>
            </a:r>
            <a:r>
              <a:rPr lang="en-US" sz="1800" b="1" i="1" dirty="0">
                <a:solidFill>
                  <a:srgbClr val="0000FF"/>
                </a:solidFill>
                <a:latin typeface="Futura Bk BT" pitchFamily="34" charset="0"/>
              </a:rPr>
              <a:t>A</a:t>
            </a:r>
            <a:r>
              <a:rPr lang="en-US" sz="1800" dirty="0">
                <a:latin typeface="Futura Bk BT" pitchFamily="34" charset="0"/>
              </a:rPr>
              <a:t> is </a:t>
            </a:r>
            <a:r>
              <a:rPr lang="en-US" sz="1800" b="1" i="1" dirty="0">
                <a:solidFill>
                  <a:srgbClr val="00CC00"/>
                </a:solidFill>
                <a:latin typeface="Futura Bk BT" pitchFamily="34" charset="0"/>
              </a:rPr>
              <a:t>p</a:t>
            </a:r>
          </a:p>
          <a:p>
            <a:pPr algn="l"/>
            <a:r>
              <a:rPr lang="en-US" sz="1800" dirty="0">
                <a:latin typeface="Futura Bk BT" pitchFamily="34" charset="0"/>
              </a:rPr>
              <a:t>   - Frequency of </a:t>
            </a:r>
            <a:r>
              <a:rPr lang="en-US" sz="1800" b="1" i="1" dirty="0">
                <a:solidFill>
                  <a:srgbClr val="0000FF"/>
                </a:solidFill>
                <a:latin typeface="Futura Bk BT" pitchFamily="34" charset="0"/>
              </a:rPr>
              <a:t>a</a:t>
            </a:r>
            <a:r>
              <a:rPr lang="en-US" sz="1800" dirty="0">
                <a:latin typeface="Futura Bk BT" pitchFamily="34" charset="0"/>
              </a:rPr>
              <a:t> is </a:t>
            </a:r>
            <a:r>
              <a:rPr lang="en-US" sz="1800" b="1" i="1" dirty="0">
                <a:solidFill>
                  <a:srgbClr val="00CC00"/>
                </a:solidFill>
                <a:latin typeface="Futura Bk BT" pitchFamily="34" charset="0"/>
              </a:rPr>
              <a:t>q</a:t>
            </a:r>
            <a:r>
              <a:rPr lang="en-US" sz="1800" dirty="0">
                <a:latin typeface="Futura Bk BT" pitchFamily="34" charset="0"/>
              </a:rPr>
              <a:t> = 1 – </a:t>
            </a:r>
            <a:r>
              <a:rPr lang="en-US" sz="1800" b="1" i="1" dirty="0">
                <a:solidFill>
                  <a:srgbClr val="00CC00"/>
                </a:solidFill>
                <a:latin typeface="Futura Bk BT" pitchFamily="34" charset="0"/>
              </a:rPr>
              <a:t>p</a:t>
            </a:r>
            <a:r>
              <a:rPr lang="en-US" sz="2000" dirty="0">
                <a:latin typeface="Futura Bk BT" pitchFamily="34" charset="0"/>
              </a:rPr>
              <a:t> </a:t>
            </a:r>
          </a:p>
        </p:txBody>
      </p:sp>
      <p:sp>
        <p:nvSpPr>
          <p:cNvPr id="183319" name="AutoShape 23"/>
          <p:cNvSpPr>
            <a:spLocks noChangeArrowheads="1"/>
          </p:cNvSpPr>
          <p:nvPr/>
        </p:nvSpPr>
        <p:spPr bwMode="auto">
          <a:xfrm rot="5400000">
            <a:off x="575470" y="3501231"/>
            <a:ext cx="144462" cy="142875"/>
          </a:xfrm>
          <a:prstGeom prst="triangle">
            <a:avLst>
              <a:gd name="adj" fmla="val 50000"/>
            </a:avLst>
          </a:prstGeom>
          <a:noFill/>
          <a:ln w="9525">
            <a:solidFill>
              <a:schemeClr val="tx1"/>
            </a:solidFill>
            <a:miter lim="800000"/>
            <a:headEnd/>
            <a:tailEnd/>
          </a:ln>
          <a:effectLst/>
        </p:spPr>
        <p:txBody>
          <a:bodyPr rot="10800000" vert="eaVert" wrap="none" anchor="ctr"/>
          <a:lstStyle/>
          <a:p>
            <a:pPr eaLnBrk="1" hangingPunct="1"/>
            <a:endParaRPr lang="en-US" sz="1800">
              <a:latin typeface="Arial" charset="0"/>
            </a:endParaRPr>
          </a:p>
        </p:txBody>
      </p:sp>
      <p:sp>
        <p:nvSpPr>
          <p:cNvPr id="183346" name="Rectangle 50"/>
          <p:cNvSpPr>
            <a:spLocks noChangeArrowheads="1"/>
          </p:cNvSpPr>
          <p:nvPr/>
        </p:nvSpPr>
        <p:spPr bwMode="auto">
          <a:xfrm>
            <a:off x="884238" y="4786313"/>
            <a:ext cx="6735762" cy="1261884"/>
          </a:xfrm>
          <a:prstGeom prst="rect">
            <a:avLst/>
          </a:prstGeom>
          <a:noFill/>
          <a:ln w="9525">
            <a:noFill/>
            <a:miter lim="800000"/>
            <a:headEnd/>
            <a:tailEnd/>
          </a:ln>
          <a:effectLst/>
        </p:spPr>
        <p:txBody>
          <a:bodyPr>
            <a:spAutoFit/>
          </a:bodyPr>
          <a:lstStyle/>
          <a:p>
            <a:pPr algn="l"/>
            <a:r>
              <a:rPr lang="en-US" sz="2000">
                <a:latin typeface="Futura Bk BT" pitchFamily="34" charset="0"/>
              </a:rPr>
              <a:t>Every individual inherits two alleles</a:t>
            </a:r>
          </a:p>
          <a:p>
            <a:pPr algn="l"/>
            <a:r>
              <a:rPr lang="en-US" sz="2000">
                <a:latin typeface="Futura Bk BT" pitchFamily="34" charset="0"/>
              </a:rPr>
              <a:t>   </a:t>
            </a:r>
            <a:r>
              <a:rPr lang="en-US" sz="1800">
                <a:latin typeface="Futura Bk BT" pitchFamily="34" charset="0"/>
              </a:rPr>
              <a:t>- A genotype is the combination of the two alleles</a:t>
            </a:r>
          </a:p>
          <a:p>
            <a:pPr algn="l"/>
            <a:r>
              <a:rPr lang="en-US" sz="1800">
                <a:latin typeface="Futura Bk BT" pitchFamily="34" charset="0"/>
              </a:rPr>
              <a:t>   - e.g. </a:t>
            </a:r>
            <a:r>
              <a:rPr lang="en-US" sz="1800" b="1" i="1">
                <a:solidFill>
                  <a:srgbClr val="0000FF"/>
                </a:solidFill>
                <a:latin typeface="Futura Bk BT" pitchFamily="34" charset="0"/>
              </a:rPr>
              <a:t>AA</a:t>
            </a:r>
            <a:r>
              <a:rPr lang="en-US" sz="1800">
                <a:latin typeface="Futura Bk BT" pitchFamily="34" charset="0"/>
              </a:rPr>
              <a:t>, </a:t>
            </a:r>
            <a:r>
              <a:rPr lang="en-US" sz="1800" b="1" i="1">
                <a:solidFill>
                  <a:srgbClr val="0000FF"/>
                </a:solidFill>
                <a:latin typeface="Futura Bk BT" pitchFamily="34" charset="0"/>
              </a:rPr>
              <a:t>aa</a:t>
            </a:r>
            <a:r>
              <a:rPr lang="en-US" sz="1800">
                <a:latin typeface="Futura Bk BT" pitchFamily="34" charset="0"/>
              </a:rPr>
              <a:t> (the homozygotes) or </a:t>
            </a:r>
            <a:r>
              <a:rPr lang="en-US" sz="1800" b="1" i="1">
                <a:solidFill>
                  <a:srgbClr val="0000FF"/>
                </a:solidFill>
                <a:latin typeface="Futura Bk BT" pitchFamily="34" charset="0"/>
              </a:rPr>
              <a:t>Aa</a:t>
            </a:r>
            <a:r>
              <a:rPr lang="en-US" sz="1800">
                <a:latin typeface="Futura Bk BT" pitchFamily="34" charset="0"/>
              </a:rPr>
              <a:t> (the heterozygote</a:t>
            </a:r>
            <a:r>
              <a:rPr lang="en-US" sz="1800" smtClean="0">
                <a:latin typeface="Futura Bk BT" pitchFamily="34" charset="0"/>
              </a:rPr>
              <a:t>)</a:t>
            </a:r>
          </a:p>
          <a:p>
            <a:pPr algn="l"/>
            <a:r>
              <a:rPr lang="en-US" sz="1800">
                <a:latin typeface="Futura Bk BT" pitchFamily="34" charset="0"/>
              </a:rPr>
              <a:t> </a:t>
            </a:r>
            <a:r>
              <a:rPr lang="en-US" sz="1800" smtClean="0">
                <a:latin typeface="Futura Bk BT" pitchFamily="34" charset="0"/>
              </a:rPr>
              <a:t>         ……………………genotype frequencies?</a:t>
            </a:r>
            <a:r>
              <a:rPr lang="en-US" sz="1800" smtClean="0">
                <a:latin typeface="Futura Bk BT" pitchFamily="34" charset="0"/>
              </a:rPr>
              <a:t> </a:t>
            </a:r>
            <a:endParaRPr lang="en-US" sz="1800">
              <a:latin typeface="Futura Bk BT" pitchFamily="34" charset="0"/>
            </a:endParaRPr>
          </a:p>
        </p:txBody>
      </p:sp>
      <p:sp>
        <p:nvSpPr>
          <p:cNvPr id="183347" name="AutoShape 51"/>
          <p:cNvSpPr>
            <a:spLocks noChangeArrowheads="1"/>
          </p:cNvSpPr>
          <p:nvPr/>
        </p:nvSpPr>
        <p:spPr bwMode="auto">
          <a:xfrm rot="5400000">
            <a:off x="580232" y="4904581"/>
            <a:ext cx="144462" cy="142875"/>
          </a:xfrm>
          <a:prstGeom prst="triangle">
            <a:avLst>
              <a:gd name="adj" fmla="val 50000"/>
            </a:avLst>
          </a:prstGeom>
          <a:noFill/>
          <a:ln w="9525">
            <a:solidFill>
              <a:schemeClr val="tx1"/>
            </a:solidFill>
            <a:miter lim="800000"/>
            <a:headEnd/>
            <a:tailEnd/>
          </a:ln>
          <a:effectLst/>
        </p:spPr>
        <p:txBody>
          <a:bodyPr rot="10800000" vert="eaVert" wrap="none" anchor="ctr"/>
          <a:lstStyle/>
          <a:p>
            <a:pPr eaLnBrk="1" hangingPunct="1"/>
            <a:endParaRPr lang="en-US" sz="1800">
              <a:latin typeface="Arial" charset="0"/>
            </a:endParaRPr>
          </a:p>
        </p:txBody>
      </p:sp>
      <p:sp>
        <p:nvSpPr>
          <p:cNvPr id="2" name="Right Brace 1"/>
          <p:cNvSpPr/>
          <p:nvPr/>
        </p:nvSpPr>
        <p:spPr bwMode="auto">
          <a:xfrm>
            <a:off x="4528506" y="3382963"/>
            <a:ext cx="288032" cy="97631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4932040" y="3644900"/>
            <a:ext cx="4032448" cy="461665"/>
          </a:xfrm>
          <a:prstGeom prst="rect">
            <a:avLst/>
          </a:prstGeom>
          <a:noFill/>
        </p:spPr>
        <p:txBody>
          <a:bodyPr wrap="square" rtlCol="0">
            <a:spAutoFit/>
          </a:bodyPr>
          <a:lstStyle/>
          <a:p>
            <a:r>
              <a:rPr lang="nl-NL" smtClean="0"/>
              <a:t>frequencies in the </a:t>
            </a:r>
            <a:r>
              <a:rPr lang="nl-NL" smtClean="0"/>
              <a:t>population</a:t>
            </a:r>
            <a:endParaRPr lang="nl-NL"/>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07875"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07880" name="Rectangle 8"/>
          <p:cNvSpPr>
            <a:spLocks noChangeArrowheads="1"/>
          </p:cNvSpPr>
          <p:nvPr/>
        </p:nvSpPr>
        <p:spPr bwMode="auto">
          <a:xfrm>
            <a:off x="868239" y="1163673"/>
            <a:ext cx="5681662" cy="946150"/>
          </a:xfrm>
          <a:prstGeom prst="rect">
            <a:avLst/>
          </a:prstGeom>
          <a:noFill/>
          <a:ln w="9525">
            <a:noFill/>
            <a:miter lim="800000"/>
            <a:headEnd/>
            <a:tailEnd/>
          </a:ln>
          <a:effectLst/>
        </p:spPr>
        <p:txBody>
          <a:bodyPr>
            <a:spAutoFit/>
          </a:bodyPr>
          <a:lstStyle/>
          <a:p>
            <a:pPr algn="l"/>
            <a:r>
              <a:rPr lang="fr-FR" sz="2000">
                <a:latin typeface="Futura Bk BT" pitchFamily="34" charset="0"/>
              </a:rPr>
              <a:t>Biallelic locus</a:t>
            </a:r>
          </a:p>
          <a:p>
            <a:pPr algn="l"/>
            <a:r>
              <a:rPr lang="fr-FR" sz="1800">
                <a:latin typeface="Futura Bk BT" pitchFamily="34" charset="0"/>
              </a:rPr>
              <a:t>   - Genotypes: </a:t>
            </a:r>
            <a:r>
              <a:rPr lang="fr-FR" sz="1800" b="1" i="1">
                <a:solidFill>
                  <a:srgbClr val="0000FF"/>
                </a:solidFill>
                <a:latin typeface="Futura Bk BT" pitchFamily="34" charset="0"/>
              </a:rPr>
              <a:t>AA</a:t>
            </a:r>
            <a:r>
              <a:rPr lang="fr-FR" sz="1800" b="1">
                <a:solidFill>
                  <a:srgbClr val="0000FF"/>
                </a:solidFill>
                <a:latin typeface="Futura Bk BT" pitchFamily="34" charset="0"/>
              </a:rPr>
              <a:t>, </a:t>
            </a:r>
            <a:r>
              <a:rPr lang="fr-FR" sz="1800" b="1" i="1">
                <a:solidFill>
                  <a:srgbClr val="0000FF"/>
                </a:solidFill>
                <a:latin typeface="Futura Bk BT" pitchFamily="34" charset="0"/>
              </a:rPr>
              <a:t>Aa</a:t>
            </a:r>
            <a:r>
              <a:rPr lang="fr-FR" sz="1800" b="1">
                <a:solidFill>
                  <a:srgbClr val="0000FF"/>
                </a:solidFill>
                <a:latin typeface="Futura Bk BT" pitchFamily="34" charset="0"/>
              </a:rPr>
              <a:t>, </a:t>
            </a:r>
            <a:r>
              <a:rPr lang="fr-FR" sz="1800" b="1" i="1">
                <a:solidFill>
                  <a:srgbClr val="0000FF"/>
                </a:solidFill>
                <a:latin typeface="Futura Bk BT" pitchFamily="34" charset="0"/>
              </a:rPr>
              <a:t>aa</a:t>
            </a:r>
          </a:p>
          <a:p>
            <a:pPr algn="l"/>
            <a:r>
              <a:rPr lang="fr-FR" sz="1800">
                <a:latin typeface="Futura Bk BT" pitchFamily="34" charset="0"/>
              </a:rPr>
              <a:t>   - Genotype frequencies: </a:t>
            </a:r>
            <a:r>
              <a:rPr lang="fr-FR" sz="1800" b="1" i="1">
                <a:solidFill>
                  <a:srgbClr val="00CC00"/>
                </a:solidFill>
                <a:latin typeface="Futura Bk BT" pitchFamily="34" charset="0"/>
              </a:rPr>
              <a:t>p</a:t>
            </a:r>
            <a:r>
              <a:rPr lang="fr-FR" sz="1800" b="1" i="1" baseline="30000">
                <a:solidFill>
                  <a:srgbClr val="00CC00"/>
                </a:solidFill>
                <a:latin typeface="Futura Bk BT" pitchFamily="34" charset="0"/>
              </a:rPr>
              <a:t>2</a:t>
            </a:r>
            <a:r>
              <a:rPr lang="fr-FR" sz="1800" b="1" i="1">
                <a:solidFill>
                  <a:srgbClr val="00CC00"/>
                </a:solidFill>
                <a:latin typeface="Futura Bk BT" pitchFamily="34" charset="0"/>
              </a:rPr>
              <a:t>, 2pq, q</a:t>
            </a:r>
            <a:r>
              <a:rPr lang="fr-FR" sz="1800" b="1" i="1" baseline="30000">
                <a:solidFill>
                  <a:srgbClr val="00CC00"/>
                </a:solidFill>
                <a:latin typeface="Futura Bk BT" pitchFamily="34" charset="0"/>
              </a:rPr>
              <a:t>2</a:t>
            </a:r>
            <a:endParaRPr lang="en-US" sz="1800" b="1" i="1" baseline="30000">
              <a:solidFill>
                <a:srgbClr val="00CC00"/>
              </a:solidFill>
              <a:latin typeface="Futura Bk BT" pitchFamily="34" charset="0"/>
            </a:endParaRPr>
          </a:p>
        </p:txBody>
      </p:sp>
      <p:sp>
        <p:nvSpPr>
          <p:cNvPr id="207881" name="AutoShape 9"/>
          <p:cNvSpPr>
            <a:spLocks noChangeArrowheads="1"/>
          </p:cNvSpPr>
          <p:nvPr/>
        </p:nvSpPr>
        <p:spPr bwMode="auto">
          <a:xfrm rot="5400000">
            <a:off x="610766" y="1299204"/>
            <a:ext cx="144463" cy="142875"/>
          </a:xfrm>
          <a:prstGeom prst="triangle">
            <a:avLst>
              <a:gd name="adj" fmla="val 50000"/>
            </a:avLst>
          </a:prstGeom>
          <a:noFill/>
          <a:ln w="9525">
            <a:solidFill>
              <a:schemeClr val="tx1"/>
            </a:solidFill>
            <a:miter lim="800000"/>
            <a:headEnd/>
            <a:tailEnd/>
          </a:ln>
          <a:effectLst/>
        </p:spPr>
        <p:txBody>
          <a:bodyPr rot="10800000" vert="eaVert" wrap="none" anchor="ctr"/>
          <a:lstStyle/>
          <a:p>
            <a:pPr eaLnBrk="1" hangingPunct="1"/>
            <a:endParaRPr lang="en-AU" sz="1800">
              <a:latin typeface="Arial" charset="0"/>
            </a:endParaRPr>
          </a:p>
        </p:txBody>
      </p:sp>
      <p:sp>
        <p:nvSpPr>
          <p:cNvPr id="207891" name="Rectangle 19"/>
          <p:cNvSpPr>
            <a:spLocks noChangeArrowheads="1"/>
          </p:cNvSpPr>
          <p:nvPr/>
        </p:nvSpPr>
        <p:spPr bwMode="auto">
          <a:xfrm>
            <a:off x="244336" y="2818507"/>
            <a:ext cx="2716522" cy="1077218"/>
          </a:xfrm>
          <a:prstGeom prst="rect">
            <a:avLst/>
          </a:prstGeom>
          <a:noFill/>
          <a:ln w="9525">
            <a:noFill/>
            <a:miter lim="800000"/>
            <a:headEnd/>
            <a:tailEnd/>
          </a:ln>
          <a:effectLst/>
        </p:spPr>
        <p:txBody>
          <a:bodyPr wrap="square">
            <a:spAutoFit/>
          </a:bodyPr>
          <a:lstStyle/>
          <a:p>
            <a:pPr eaLnBrk="1" hangingPunct="1"/>
            <a:r>
              <a:rPr lang="en-AU" sz="2000" b="1">
                <a:solidFill>
                  <a:srgbClr val="0000FF"/>
                </a:solidFill>
                <a:latin typeface="Futura Bk BT" pitchFamily="34" charset="0"/>
              </a:rPr>
              <a:t>Genotype frequencies </a:t>
            </a:r>
            <a:r>
              <a:rPr lang="en-AU" sz="1800">
                <a:solidFill>
                  <a:srgbClr val="0000FF"/>
                </a:solidFill>
                <a:latin typeface="Futura Bk BT" pitchFamily="34" charset="0"/>
              </a:rPr>
              <a:t>(</a:t>
            </a:r>
            <a:r>
              <a:rPr lang="en-AU" b="1">
                <a:solidFill>
                  <a:srgbClr val="0000FF"/>
                </a:solidFill>
                <a:latin typeface="Futura Bk BT" pitchFamily="34" charset="0"/>
              </a:rPr>
              <a:t>Random mating</a:t>
            </a:r>
            <a:r>
              <a:rPr lang="en-AU" sz="1800">
                <a:solidFill>
                  <a:srgbClr val="0000FF"/>
                </a:solidFill>
                <a:latin typeface="Futura Bk BT" pitchFamily="34" charset="0"/>
              </a:rPr>
              <a:t>)</a:t>
            </a:r>
            <a:r>
              <a:rPr lang="en-AU" sz="2000" b="1">
                <a:solidFill>
                  <a:srgbClr val="0000FF"/>
                </a:solidFill>
                <a:latin typeface="Futura Bk BT" pitchFamily="34" charset="0"/>
              </a:rPr>
              <a:t> </a:t>
            </a:r>
          </a:p>
        </p:txBody>
      </p:sp>
      <p:sp>
        <p:nvSpPr>
          <p:cNvPr id="207892" name="Rectangle 20"/>
          <p:cNvSpPr>
            <a:spLocks noChangeArrowheads="1"/>
          </p:cNvSpPr>
          <p:nvPr/>
        </p:nvSpPr>
        <p:spPr bwMode="auto">
          <a:xfrm>
            <a:off x="5033963" y="2676525"/>
            <a:ext cx="877887"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 </a:t>
            </a:r>
            <a:r>
              <a:rPr lang="en-US">
                <a:latin typeface="Futura Bk BT" pitchFamily="34" charset="0"/>
              </a:rPr>
              <a:t>(</a:t>
            </a:r>
            <a:r>
              <a:rPr lang="en-US" b="1" i="1">
                <a:solidFill>
                  <a:srgbClr val="00CC00"/>
                </a:solidFill>
                <a:latin typeface="Futura Bk BT" pitchFamily="34" charset="0"/>
              </a:rPr>
              <a:t>p</a:t>
            </a:r>
            <a:r>
              <a:rPr lang="en-US">
                <a:latin typeface="Futura Bk BT" pitchFamily="34" charset="0"/>
              </a:rPr>
              <a:t>)</a:t>
            </a:r>
            <a:endParaRPr lang="en-US" b="1" i="1">
              <a:solidFill>
                <a:srgbClr val="0000FF"/>
              </a:solidFill>
              <a:latin typeface="Futura Bk BT" pitchFamily="34" charset="0"/>
            </a:endParaRPr>
          </a:p>
        </p:txBody>
      </p:sp>
      <p:sp>
        <p:nvSpPr>
          <p:cNvPr id="207893" name="Rectangle 21"/>
          <p:cNvSpPr>
            <a:spLocks noChangeArrowheads="1"/>
          </p:cNvSpPr>
          <p:nvPr/>
        </p:nvSpPr>
        <p:spPr bwMode="auto">
          <a:xfrm>
            <a:off x="6321425" y="2676525"/>
            <a:ext cx="827088"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 </a:t>
            </a:r>
            <a:r>
              <a:rPr lang="en-US">
                <a:latin typeface="Futura Bk BT" pitchFamily="34" charset="0"/>
              </a:rPr>
              <a:t>(</a:t>
            </a:r>
            <a:r>
              <a:rPr lang="en-US" b="1" i="1">
                <a:solidFill>
                  <a:srgbClr val="00CC00"/>
                </a:solidFill>
                <a:latin typeface="Futura Bk BT" pitchFamily="34" charset="0"/>
              </a:rPr>
              <a:t>q</a:t>
            </a:r>
            <a:r>
              <a:rPr lang="en-US">
                <a:latin typeface="Futura Bk BT" pitchFamily="34" charset="0"/>
              </a:rPr>
              <a:t>)</a:t>
            </a:r>
            <a:endParaRPr lang="en-US" b="1" i="1">
              <a:solidFill>
                <a:srgbClr val="0000FF"/>
              </a:solidFill>
              <a:latin typeface="Futura Bk BT" pitchFamily="34" charset="0"/>
            </a:endParaRPr>
          </a:p>
        </p:txBody>
      </p:sp>
      <p:sp>
        <p:nvSpPr>
          <p:cNvPr id="207894" name="Rectangle 22"/>
          <p:cNvSpPr>
            <a:spLocks noChangeArrowheads="1"/>
          </p:cNvSpPr>
          <p:nvPr/>
        </p:nvSpPr>
        <p:spPr bwMode="auto">
          <a:xfrm>
            <a:off x="3948113" y="3286125"/>
            <a:ext cx="877887"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 </a:t>
            </a:r>
            <a:r>
              <a:rPr lang="en-US">
                <a:latin typeface="Futura Bk BT" pitchFamily="34" charset="0"/>
              </a:rPr>
              <a:t>(</a:t>
            </a:r>
            <a:r>
              <a:rPr lang="en-US" b="1" i="1">
                <a:solidFill>
                  <a:srgbClr val="00CC00"/>
                </a:solidFill>
                <a:latin typeface="Futura Bk BT" pitchFamily="34" charset="0"/>
              </a:rPr>
              <a:t>p</a:t>
            </a:r>
            <a:r>
              <a:rPr lang="en-US">
                <a:latin typeface="Futura Bk BT" pitchFamily="34" charset="0"/>
              </a:rPr>
              <a:t>)</a:t>
            </a:r>
            <a:endParaRPr lang="en-US" b="1" i="1">
              <a:solidFill>
                <a:srgbClr val="0000FF"/>
              </a:solidFill>
              <a:latin typeface="Futura Bk BT" pitchFamily="34" charset="0"/>
            </a:endParaRPr>
          </a:p>
        </p:txBody>
      </p:sp>
      <p:sp>
        <p:nvSpPr>
          <p:cNvPr id="207895" name="Rectangle 23"/>
          <p:cNvSpPr>
            <a:spLocks noChangeArrowheads="1"/>
          </p:cNvSpPr>
          <p:nvPr/>
        </p:nvSpPr>
        <p:spPr bwMode="auto">
          <a:xfrm>
            <a:off x="3990975" y="3895725"/>
            <a:ext cx="827088"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 </a:t>
            </a:r>
            <a:r>
              <a:rPr lang="en-US">
                <a:latin typeface="Futura Bk BT" pitchFamily="34" charset="0"/>
              </a:rPr>
              <a:t>(</a:t>
            </a:r>
            <a:r>
              <a:rPr lang="en-US" b="1" i="1">
                <a:solidFill>
                  <a:srgbClr val="00CC00"/>
                </a:solidFill>
                <a:latin typeface="Futura Bk BT" pitchFamily="34" charset="0"/>
              </a:rPr>
              <a:t>q</a:t>
            </a:r>
            <a:r>
              <a:rPr lang="en-US">
                <a:latin typeface="Futura Bk BT" pitchFamily="34" charset="0"/>
              </a:rPr>
              <a:t>)</a:t>
            </a:r>
            <a:endParaRPr lang="en-US" b="1" i="1">
              <a:solidFill>
                <a:srgbClr val="0000FF"/>
              </a:solidFill>
              <a:latin typeface="Futura Bk BT" pitchFamily="34" charset="0"/>
            </a:endParaRPr>
          </a:p>
        </p:txBody>
      </p:sp>
      <p:sp>
        <p:nvSpPr>
          <p:cNvPr id="207896" name="Line 24"/>
          <p:cNvSpPr>
            <a:spLocks noChangeShapeType="1"/>
          </p:cNvSpPr>
          <p:nvPr/>
        </p:nvSpPr>
        <p:spPr bwMode="auto">
          <a:xfrm>
            <a:off x="4862513" y="2676525"/>
            <a:ext cx="0" cy="1752600"/>
          </a:xfrm>
          <a:prstGeom prst="line">
            <a:avLst/>
          </a:prstGeom>
          <a:noFill/>
          <a:ln w="9525">
            <a:solidFill>
              <a:schemeClr val="tx1"/>
            </a:solidFill>
            <a:round/>
            <a:headEnd/>
            <a:tailEnd/>
          </a:ln>
          <a:effectLst/>
        </p:spPr>
        <p:txBody>
          <a:bodyPr wrap="none" anchor="ctr"/>
          <a:lstStyle/>
          <a:p>
            <a:endParaRPr lang="en-US"/>
          </a:p>
        </p:txBody>
      </p:sp>
      <p:sp>
        <p:nvSpPr>
          <p:cNvPr id="207897" name="Line 25"/>
          <p:cNvSpPr>
            <a:spLocks noChangeShapeType="1"/>
          </p:cNvSpPr>
          <p:nvPr/>
        </p:nvSpPr>
        <p:spPr bwMode="auto">
          <a:xfrm>
            <a:off x="3643313" y="3209925"/>
            <a:ext cx="3657600" cy="0"/>
          </a:xfrm>
          <a:prstGeom prst="line">
            <a:avLst/>
          </a:prstGeom>
          <a:noFill/>
          <a:ln w="9525">
            <a:solidFill>
              <a:schemeClr val="tx1"/>
            </a:solidFill>
            <a:round/>
            <a:headEnd/>
            <a:tailEnd/>
          </a:ln>
          <a:effectLst/>
        </p:spPr>
        <p:txBody>
          <a:bodyPr wrap="none" anchor="ctr"/>
          <a:lstStyle/>
          <a:p>
            <a:endParaRPr lang="en-US"/>
          </a:p>
        </p:txBody>
      </p:sp>
      <p:sp>
        <p:nvSpPr>
          <p:cNvPr id="207898" name="Rectangle 26"/>
          <p:cNvSpPr>
            <a:spLocks noChangeArrowheads="1"/>
          </p:cNvSpPr>
          <p:nvPr/>
        </p:nvSpPr>
        <p:spPr bwMode="auto">
          <a:xfrm>
            <a:off x="4975225" y="2191781"/>
            <a:ext cx="2625655" cy="369332"/>
          </a:xfrm>
          <a:prstGeom prst="rect">
            <a:avLst/>
          </a:prstGeom>
          <a:noFill/>
          <a:ln w="9525">
            <a:noFill/>
            <a:miter lim="800000"/>
            <a:headEnd/>
            <a:tailEnd/>
          </a:ln>
          <a:effectLst/>
        </p:spPr>
        <p:txBody>
          <a:bodyPr wrap="none">
            <a:spAutoFit/>
          </a:bodyPr>
          <a:lstStyle/>
          <a:p>
            <a:r>
              <a:rPr lang="en-US" sz="1800" smtClean="0">
                <a:latin typeface="Futura Bk BT" pitchFamily="34" charset="0"/>
              </a:rPr>
              <a:t>Mother’s gametes (egg)</a:t>
            </a:r>
            <a:endParaRPr lang="en-US" sz="1800">
              <a:latin typeface="Futura Bk BT" pitchFamily="34" charset="0"/>
            </a:endParaRPr>
          </a:p>
        </p:txBody>
      </p:sp>
      <p:sp>
        <p:nvSpPr>
          <p:cNvPr id="207899" name="Rectangle 27"/>
          <p:cNvSpPr>
            <a:spLocks noChangeArrowheads="1"/>
          </p:cNvSpPr>
          <p:nvPr/>
        </p:nvSpPr>
        <p:spPr bwMode="auto">
          <a:xfrm rot="16200000">
            <a:off x="2410920" y="3094318"/>
            <a:ext cx="1971630" cy="646331"/>
          </a:xfrm>
          <a:prstGeom prst="rect">
            <a:avLst/>
          </a:prstGeom>
          <a:noFill/>
          <a:ln w="9525">
            <a:noFill/>
            <a:miter lim="800000"/>
            <a:headEnd/>
            <a:tailEnd/>
          </a:ln>
          <a:effectLst/>
        </p:spPr>
        <p:txBody>
          <a:bodyPr wrap="none">
            <a:spAutoFit/>
          </a:bodyPr>
          <a:lstStyle/>
          <a:p>
            <a:r>
              <a:rPr lang="en-US" sz="1800" smtClean="0">
                <a:latin typeface="Futura Bk BT" pitchFamily="34" charset="0"/>
              </a:rPr>
              <a:t>Father’s gametes</a:t>
            </a:r>
          </a:p>
          <a:p>
            <a:r>
              <a:rPr lang="en-US" sz="1800" smtClean="0">
                <a:latin typeface="Futura Bk BT" pitchFamily="34" charset="0"/>
              </a:rPr>
              <a:t>sperm</a:t>
            </a:r>
            <a:endParaRPr lang="en-US" sz="1800">
              <a:latin typeface="Futura Bk BT" pitchFamily="34" charset="0"/>
            </a:endParaRPr>
          </a:p>
        </p:txBody>
      </p:sp>
      <p:sp>
        <p:nvSpPr>
          <p:cNvPr id="207900" name="Rectangle 28"/>
          <p:cNvSpPr>
            <a:spLocks noChangeArrowheads="1"/>
          </p:cNvSpPr>
          <p:nvPr/>
        </p:nvSpPr>
        <p:spPr bwMode="auto">
          <a:xfrm>
            <a:off x="4989513" y="3309938"/>
            <a:ext cx="1211262"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AA </a:t>
            </a:r>
            <a:r>
              <a:rPr lang="en-US">
                <a:latin typeface="Futura Bk BT" pitchFamily="34" charset="0"/>
              </a:rPr>
              <a:t>(</a:t>
            </a:r>
            <a:r>
              <a:rPr lang="en-US" b="1" i="1">
                <a:solidFill>
                  <a:srgbClr val="00CC00"/>
                </a:solidFill>
                <a:latin typeface="Futura Bk BT" pitchFamily="34" charset="0"/>
              </a:rPr>
              <a:t>p</a:t>
            </a:r>
            <a:r>
              <a:rPr lang="en-US" b="1" i="1" baseline="30000">
                <a:solidFill>
                  <a:srgbClr val="00CC00"/>
                </a:solidFill>
                <a:latin typeface="Futura Bk BT" pitchFamily="34" charset="0"/>
              </a:rPr>
              <a:t>2</a:t>
            </a:r>
            <a:r>
              <a:rPr lang="en-US">
                <a:latin typeface="Futura Bk BT" pitchFamily="34" charset="0"/>
              </a:rPr>
              <a:t>)</a:t>
            </a:r>
          </a:p>
        </p:txBody>
      </p:sp>
      <p:sp>
        <p:nvSpPr>
          <p:cNvPr id="207901" name="Rectangle 29"/>
          <p:cNvSpPr>
            <a:spLocks noChangeArrowheads="1"/>
          </p:cNvSpPr>
          <p:nvPr/>
        </p:nvSpPr>
        <p:spPr bwMode="auto">
          <a:xfrm>
            <a:off x="4975225" y="3929063"/>
            <a:ext cx="1233488"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aA </a:t>
            </a:r>
            <a:r>
              <a:rPr lang="en-US">
                <a:latin typeface="Futura Bk BT" pitchFamily="34" charset="0"/>
              </a:rPr>
              <a:t>(</a:t>
            </a:r>
            <a:r>
              <a:rPr lang="en-US" b="1" i="1">
                <a:solidFill>
                  <a:srgbClr val="00CC00"/>
                </a:solidFill>
                <a:latin typeface="Futura Bk BT" pitchFamily="34" charset="0"/>
              </a:rPr>
              <a:t>qp</a:t>
            </a:r>
            <a:r>
              <a:rPr lang="en-US">
                <a:latin typeface="Futura Bk BT" pitchFamily="34" charset="0"/>
              </a:rPr>
              <a:t>)</a:t>
            </a:r>
          </a:p>
        </p:txBody>
      </p:sp>
      <p:sp>
        <p:nvSpPr>
          <p:cNvPr id="207902" name="Rectangle 30"/>
          <p:cNvSpPr>
            <a:spLocks noChangeArrowheads="1"/>
          </p:cNvSpPr>
          <p:nvPr/>
        </p:nvSpPr>
        <p:spPr bwMode="auto">
          <a:xfrm>
            <a:off x="6308725" y="3314700"/>
            <a:ext cx="1233488"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Aa </a:t>
            </a:r>
            <a:r>
              <a:rPr lang="en-US">
                <a:latin typeface="Futura Bk BT" pitchFamily="34" charset="0"/>
              </a:rPr>
              <a:t>(</a:t>
            </a:r>
            <a:r>
              <a:rPr lang="en-US" b="1" i="1">
                <a:solidFill>
                  <a:srgbClr val="00CC00"/>
                </a:solidFill>
                <a:latin typeface="Futura Bk BT" pitchFamily="34" charset="0"/>
              </a:rPr>
              <a:t>pq</a:t>
            </a:r>
            <a:r>
              <a:rPr lang="en-US">
                <a:latin typeface="Futura Bk BT" pitchFamily="34" charset="0"/>
              </a:rPr>
              <a:t>)</a:t>
            </a:r>
          </a:p>
        </p:txBody>
      </p:sp>
      <p:sp>
        <p:nvSpPr>
          <p:cNvPr id="207903" name="Rectangle 31"/>
          <p:cNvSpPr>
            <a:spLocks noChangeArrowheads="1"/>
          </p:cNvSpPr>
          <p:nvPr/>
        </p:nvSpPr>
        <p:spPr bwMode="auto">
          <a:xfrm>
            <a:off x="6384925" y="3924300"/>
            <a:ext cx="1109663"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aa </a:t>
            </a:r>
            <a:r>
              <a:rPr lang="en-US">
                <a:latin typeface="Futura Bk BT" pitchFamily="34" charset="0"/>
              </a:rPr>
              <a:t>(</a:t>
            </a:r>
            <a:r>
              <a:rPr lang="en-US" b="1" i="1">
                <a:solidFill>
                  <a:srgbClr val="00CC00"/>
                </a:solidFill>
                <a:latin typeface="Futura Bk BT" pitchFamily="34" charset="0"/>
              </a:rPr>
              <a:t>q</a:t>
            </a:r>
            <a:r>
              <a:rPr lang="en-US" b="1" i="1" baseline="30000">
                <a:solidFill>
                  <a:srgbClr val="00CC00"/>
                </a:solidFill>
                <a:latin typeface="Futura Bk BT" pitchFamily="34" charset="0"/>
              </a:rPr>
              <a:t>2</a:t>
            </a:r>
            <a:r>
              <a:rPr lang="en-US">
                <a:latin typeface="Futura Bk BT" pitchFamily="34" charset="0"/>
              </a:rPr>
              <a:t>)</a:t>
            </a:r>
          </a:p>
        </p:txBody>
      </p:sp>
      <p:sp>
        <p:nvSpPr>
          <p:cNvPr id="207904" name="Rectangle 32"/>
          <p:cNvSpPr>
            <a:spLocks noChangeArrowheads="1"/>
          </p:cNvSpPr>
          <p:nvPr/>
        </p:nvSpPr>
        <p:spPr bwMode="auto">
          <a:xfrm>
            <a:off x="1763688" y="4725144"/>
            <a:ext cx="5107680" cy="400110"/>
          </a:xfrm>
          <a:prstGeom prst="rect">
            <a:avLst/>
          </a:prstGeom>
          <a:noFill/>
          <a:ln w="9525">
            <a:noFill/>
            <a:miter lim="800000"/>
            <a:headEnd/>
            <a:tailEnd/>
          </a:ln>
          <a:effectLst/>
        </p:spPr>
        <p:txBody>
          <a:bodyPr wrap="none">
            <a:spAutoFit/>
          </a:bodyPr>
          <a:lstStyle/>
          <a:p>
            <a:r>
              <a:rPr lang="en-US" sz="2000" b="1" dirty="0">
                <a:latin typeface="Futura Bk BT" pitchFamily="34" charset="0"/>
              </a:rPr>
              <a:t>Hardy-Weinberg Equilibrium </a:t>
            </a:r>
            <a:r>
              <a:rPr lang="en-US" sz="2000" dirty="0">
                <a:latin typeface="Futura Bk BT" pitchFamily="34" charset="0"/>
              </a:rPr>
              <a:t>frequencies </a:t>
            </a:r>
          </a:p>
        </p:txBody>
      </p:sp>
      <p:sp>
        <p:nvSpPr>
          <p:cNvPr id="207905" name="Rectangle 33"/>
          <p:cNvSpPr>
            <a:spLocks noChangeArrowheads="1"/>
          </p:cNvSpPr>
          <p:nvPr/>
        </p:nvSpPr>
        <p:spPr bwMode="auto">
          <a:xfrm>
            <a:off x="2051720" y="5229200"/>
            <a:ext cx="1495425" cy="396875"/>
          </a:xfrm>
          <a:prstGeom prst="rect">
            <a:avLst/>
          </a:prstGeom>
          <a:noFill/>
          <a:ln w="9525">
            <a:noFill/>
            <a:miter lim="800000"/>
            <a:headEnd/>
            <a:tailEnd/>
          </a:ln>
          <a:effectLst/>
        </p:spPr>
        <p:txBody>
          <a:bodyPr wrap="none">
            <a:spAutoFit/>
          </a:bodyPr>
          <a:lstStyle/>
          <a:p>
            <a:r>
              <a:rPr lang="en-US" sz="2000" i="1">
                <a:latin typeface="Futura Bk BT" pitchFamily="34" charset="0"/>
              </a:rPr>
              <a:t>P </a:t>
            </a:r>
            <a:r>
              <a:rPr lang="en-US" sz="2000">
                <a:latin typeface="Futura Bk BT" pitchFamily="34" charset="0"/>
              </a:rPr>
              <a:t>(</a:t>
            </a:r>
            <a:r>
              <a:rPr lang="en-US" sz="2000" b="1" i="1">
                <a:solidFill>
                  <a:srgbClr val="0000FF"/>
                </a:solidFill>
                <a:latin typeface="Futura Bk BT" pitchFamily="34" charset="0"/>
              </a:rPr>
              <a:t>AA</a:t>
            </a:r>
            <a:r>
              <a:rPr lang="en-US" sz="2000">
                <a:latin typeface="Futura Bk BT" pitchFamily="34" charset="0"/>
              </a:rPr>
              <a:t>) = </a:t>
            </a:r>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p>
        </p:txBody>
      </p:sp>
      <p:sp>
        <p:nvSpPr>
          <p:cNvPr id="207906" name="Rectangle 34"/>
          <p:cNvSpPr>
            <a:spLocks noChangeArrowheads="1"/>
          </p:cNvSpPr>
          <p:nvPr/>
        </p:nvSpPr>
        <p:spPr bwMode="auto">
          <a:xfrm>
            <a:off x="2051720" y="5643537"/>
            <a:ext cx="1657350" cy="396875"/>
          </a:xfrm>
          <a:prstGeom prst="rect">
            <a:avLst/>
          </a:prstGeom>
          <a:noFill/>
          <a:ln w="9525">
            <a:noFill/>
            <a:miter lim="800000"/>
            <a:headEnd/>
            <a:tailEnd/>
          </a:ln>
          <a:effectLst/>
        </p:spPr>
        <p:txBody>
          <a:bodyPr wrap="none">
            <a:spAutoFit/>
          </a:bodyPr>
          <a:lstStyle/>
          <a:p>
            <a:r>
              <a:rPr lang="en-US" sz="2000" i="1" dirty="0">
                <a:latin typeface="Futura Bk BT" pitchFamily="34" charset="0"/>
              </a:rPr>
              <a:t>P </a:t>
            </a:r>
            <a:r>
              <a:rPr lang="en-US" sz="2000" dirty="0">
                <a:latin typeface="Futura Bk BT" pitchFamily="34" charset="0"/>
              </a:rPr>
              <a:t>(</a:t>
            </a:r>
            <a:r>
              <a:rPr lang="en-US" sz="2000" b="1" i="1" dirty="0" err="1">
                <a:solidFill>
                  <a:srgbClr val="0000FF"/>
                </a:solidFill>
                <a:latin typeface="Futura Bk BT" pitchFamily="34" charset="0"/>
              </a:rPr>
              <a:t>Aa</a:t>
            </a:r>
            <a:r>
              <a:rPr lang="en-US" sz="2000" dirty="0">
                <a:latin typeface="Futura Bk BT" pitchFamily="34" charset="0"/>
              </a:rPr>
              <a:t>) = </a:t>
            </a:r>
            <a:r>
              <a:rPr lang="en-US" sz="2000" b="1" i="1" dirty="0">
                <a:solidFill>
                  <a:srgbClr val="00CC00"/>
                </a:solidFill>
                <a:latin typeface="Futura Bk BT" pitchFamily="34" charset="0"/>
              </a:rPr>
              <a:t>2pq</a:t>
            </a:r>
            <a:endParaRPr lang="en-US" sz="2000" b="1" i="1" baseline="30000" dirty="0">
              <a:solidFill>
                <a:srgbClr val="00CC00"/>
              </a:solidFill>
              <a:latin typeface="Futura Bk BT" pitchFamily="34" charset="0"/>
            </a:endParaRPr>
          </a:p>
        </p:txBody>
      </p:sp>
      <p:sp>
        <p:nvSpPr>
          <p:cNvPr id="207907" name="Rectangle 35"/>
          <p:cNvSpPr>
            <a:spLocks noChangeArrowheads="1"/>
          </p:cNvSpPr>
          <p:nvPr/>
        </p:nvSpPr>
        <p:spPr bwMode="auto">
          <a:xfrm>
            <a:off x="2046958" y="6086450"/>
            <a:ext cx="1409700" cy="396875"/>
          </a:xfrm>
          <a:prstGeom prst="rect">
            <a:avLst/>
          </a:prstGeom>
          <a:noFill/>
          <a:ln w="9525">
            <a:noFill/>
            <a:miter lim="800000"/>
            <a:headEnd/>
            <a:tailEnd/>
          </a:ln>
          <a:effectLst/>
        </p:spPr>
        <p:txBody>
          <a:bodyPr wrap="none">
            <a:spAutoFit/>
          </a:bodyPr>
          <a:lstStyle/>
          <a:p>
            <a:r>
              <a:rPr lang="en-US" sz="2000" i="1">
                <a:latin typeface="Futura Bk BT" pitchFamily="34" charset="0"/>
              </a:rPr>
              <a:t>P </a:t>
            </a:r>
            <a:r>
              <a:rPr lang="en-US" sz="2000">
                <a:latin typeface="Futura Bk BT" pitchFamily="34" charset="0"/>
              </a:rPr>
              <a:t>(</a:t>
            </a:r>
            <a:r>
              <a:rPr lang="en-US" sz="2000" b="1" i="1">
                <a:solidFill>
                  <a:srgbClr val="0000FF"/>
                </a:solidFill>
                <a:latin typeface="Futura Bk BT" pitchFamily="34" charset="0"/>
              </a:rPr>
              <a:t>aa</a:t>
            </a:r>
            <a:r>
              <a:rPr lang="en-US" sz="2000">
                <a:latin typeface="Futura Bk BT" pitchFamily="34" charset="0"/>
              </a:rPr>
              <a:t>) = </a:t>
            </a:r>
            <a:r>
              <a:rPr lang="en-US" sz="2000" b="1" i="1">
                <a:solidFill>
                  <a:srgbClr val="00CC00"/>
                </a:solidFill>
                <a:latin typeface="Futura Bk BT" pitchFamily="34" charset="0"/>
              </a:rPr>
              <a:t>q</a:t>
            </a:r>
            <a:r>
              <a:rPr lang="en-US" sz="2000" b="1" i="1" baseline="30000">
                <a:solidFill>
                  <a:srgbClr val="00CC00"/>
                </a:solidFill>
                <a:latin typeface="Futura Bk BT" pitchFamily="34" charset="0"/>
              </a:rPr>
              <a:t>2</a:t>
            </a:r>
          </a:p>
        </p:txBody>
      </p:sp>
      <p:sp>
        <p:nvSpPr>
          <p:cNvPr id="207908" name="Rectangle 36"/>
          <p:cNvSpPr>
            <a:spLocks noChangeArrowheads="1"/>
          </p:cNvSpPr>
          <p:nvPr/>
        </p:nvSpPr>
        <p:spPr bwMode="auto">
          <a:xfrm>
            <a:off x="4674270" y="5643537"/>
            <a:ext cx="2135521" cy="400110"/>
          </a:xfrm>
          <a:prstGeom prst="rect">
            <a:avLst/>
          </a:prstGeom>
          <a:noFill/>
          <a:ln w="9525">
            <a:noFill/>
            <a:miter lim="800000"/>
            <a:headEnd/>
            <a:tailEnd/>
          </a:ln>
          <a:effectLst/>
        </p:spPr>
        <p:txBody>
          <a:bodyPr wrap="none">
            <a:spAutoFit/>
          </a:bodyPr>
          <a:lstStyle/>
          <a:p>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baseline="30000">
                <a:solidFill>
                  <a:srgbClr val="00CC00"/>
                </a:solidFill>
                <a:latin typeface="Futura Bk BT" pitchFamily="34" charset="0"/>
              </a:rPr>
              <a:t> </a:t>
            </a:r>
            <a:r>
              <a:rPr lang="en-US" sz="2000" b="1">
                <a:solidFill>
                  <a:srgbClr val="00CC00"/>
                </a:solidFill>
                <a:latin typeface="Futura Bk BT" pitchFamily="34" charset="0"/>
              </a:rPr>
              <a:t>+ </a:t>
            </a:r>
            <a:r>
              <a:rPr lang="en-US" sz="2000" b="1" i="1">
                <a:solidFill>
                  <a:srgbClr val="00CC00"/>
                </a:solidFill>
                <a:latin typeface="Futura Bk BT" pitchFamily="34" charset="0"/>
              </a:rPr>
              <a:t>2pq</a:t>
            </a:r>
            <a:r>
              <a:rPr lang="en-US" sz="2000" b="1">
                <a:solidFill>
                  <a:srgbClr val="00CC00"/>
                </a:solidFill>
                <a:latin typeface="Futura Bk BT" pitchFamily="34" charset="0"/>
              </a:rPr>
              <a:t> + </a:t>
            </a:r>
            <a:r>
              <a:rPr lang="en-US" sz="2000" b="1" i="1">
                <a:solidFill>
                  <a:srgbClr val="00CC00"/>
                </a:solidFill>
                <a:latin typeface="Futura Bk BT" pitchFamily="34" charset="0"/>
              </a:rPr>
              <a:t>q</a:t>
            </a:r>
            <a:r>
              <a:rPr lang="en-US" sz="2000" b="1" i="1" baseline="30000">
                <a:solidFill>
                  <a:srgbClr val="00CC00"/>
                </a:solidFill>
                <a:latin typeface="Futura Bk BT" pitchFamily="34" charset="0"/>
              </a:rPr>
              <a:t>2</a:t>
            </a:r>
            <a:r>
              <a:rPr lang="en-US" sz="2000" b="1">
                <a:solidFill>
                  <a:srgbClr val="00CC00"/>
                </a:solidFill>
                <a:latin typeface="Futura Bk BT" pitchFamily="34" charset="0"/>
              </a:rPr>
              <a:t> = 1</a:t>
            </a:r>
            <a:endParaRPr lang="en-US" sz="2000" b="1" baseline="30000">
              <a:solidFill>
                <a:srgbClr val="00CC00"/>
              </a:solidFill>
              <a:latin typeface="Futura Bk BT" pitchFamily="34" charset="0"/>
            </a:endParaRPr>
          </a:p>
        </p:txBody>
      </p:sp>
      <p:pic>
        <p:nvPicPr>
          <p:cNvPr id="24" name="Picture 6" descr="File:ABO system codominanc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739" y="4826894"/>
            <a:ext cx="1398522" cy="159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982" name="Rectangle 294"/>
          <p:cNvSpPr>
            <a:spLocks noChangeArrowheads="1"/>
          </p:cNvSpPr>
          <p:nvPr/>
        </p:nvSpPr>
        <p:spPr bwMode="auto">
          <a:xfrm>
            <a:off x="1353003" y="1002828"/>
            <a:ext cx="2895600" cy="461665"/>
          </a:xfrm>
          <a:prstGeom prst="rect">
            <a:avLst/>
          </a:prstGeom>
          <a:noFill/>
          <a:ln w="9525">
            <a:noFill/>
            <a:miter lim="800000"/>
            <a:headEnd/>
            <a:tailEnd/>
          </a:ln>
          <a:effectLst/>
        </p:spPr>
        <p:txBody>
          <a:bodyPr>
            <a:spAutoFit/>
          </a:bodyPr>
          <a:lstStyle/>
          <a:p>
            <a:r>
              <a:rPr lang="en-US" b="1">
                <a:latin typeface="Futura Bk BT" pitchFamily="34" charset="0"/>
              </a:rPr>
              <a:t>Biometric Model</a:t>
            </a:r>
          </a:p>
        </p:txBody>
      </p:sp>
      <p:grpSp>
        <p:nvGrpSpPr>
          <p:cNvPr id="5" name="Group 4"/>
          <p:cNvGrpSpPr/>
          <p:nvPr/>
        </p:nvGrpSpPr>
        <p:grpSpPr>
          <a:xfrm>
            <a:off x="382321" y="1697779"/>
            <a:ext cx="8460432" cy="3395285"/>
            <a:chOff x="1115616" y="3907631"/>
            <a:chExt cx="8460432" cy="3395285"/>
          </a:xfrm>
        </p:grpSpPr>
        <p:sp>
          <p:nvSpPr>
            <p:cNvPr id="242981" name="Rectangle 293"/>
            <p:cNvSpPr>
              <a:spLocks noChangeArrowheads="1"/>
            </p:cNvSpPr>
            <p:nvPr/>
          </p:nvSpPr>
          <p:spPr bwMode="auto">
            <a:xfrm>
              <a:off x="6248400" y="5733256"/>
              <a:ext cx="3327648" cy="1569660"/>
            </a:xfrm>
            <a:prstGeom prst="rect">
              <a:avLst/>
            </a:prstGeom>
            <a:noFill/>
            <a:ln w="9525">
              <a:noFill/>
              <a:miter lim="800000"/>
              <a:headEnd/>
              <a:tailEnd/>
            </a:ln>
            <a:effectLst/>
          </p:spPr>
          <p:txBody>
            <a:bodyPr wrap="square">
              <a:spAutoFit/>
            </a:bodyPr>
            <a:lstStyle/>
            <a:p>
              <a:r>
                <a:rPr lang="en-US" smtClean="0">
                  <a:latin typeface="Futura Bk BT" pitchFamily="34" charset="0"/>
                </a:rPr>
                <a:t>means within each genotype (aa, Aa, AA)</a:t>
              </a:r>
            </a:p>
            <a:p>
              <a:r>
                <a:rPr lang="en-US" smtClean="0">
                  <a:latin typeface="Futura Bk BT" pitchFamily="34" charset="0"/>
                </a:rPr>
                <a:t>......conditional on genotype</a:t>
              </a:r>
            </a:p>
          </p:txBody>
        </p:sp>
        <p:sp>
          <p:nvSpPr>
            <p:cNvPr id="242984" name="Rectangle 296"/>
            <p:cNvSpPr>
              <a:spLocks noChangeArrowheads="1"/>
            </p:cNvSpPr>
            <p:nvPr/>
          </p:nvSpPr>
          <p:spPr bwMode="auto">
            <a:xfrm>
              <a:off x="6248400" y="5085184"/>
              <a:ext cx="2895600" cy="461665"/>
            </a:xfrm>
            <a:prstGeom prst="rect">
              <a:avLst/>
            </a:prstGeom>
            <a:noFill/>
            <a:ln w="9525">
              <a:noFill/>
              <a:miter lim="800000"/>
              <a:headEnd/>
              <a:tailEnd/>
            </a:ln>
            <a:effectLst/>
          </p:spPr>
          <p:txBody>
            <a:bodyPr>
              <a:spAutoFit/>
            </a:bodyPr>
            <a:lstStyle/>
            <a:p>
              <a:r>
                <a:rPr lang="en-US" dirty="0">
                  <a:latin typeface="Futura Bk BT" pitchFamily="34" charset="0"/>
                </a:rPr>
                <a:t>Genotypic effect</a:t>
              </a:r>
            </a:p>
          </p:txBody>
        </p:sp>
        <p:grpSp>
          <p:nvGrpSpPr>
            <p:cNvPr id="4" name="Group 3"/>
            <p:cNvGrpSpPr/>
            <p:nvPr/>
          </p:nvGrpSpPr>
          <p:grpSpPr>
            <a:xfrm>
              <a:off x="1115616" y="3907631"/>
              <a:ext cx="5029200" cy="2226965"/>
              <a:chOff x="1066800" y="3949700"/>
              <a:chExt cx="5029200" cy="2226965"/>
            </a:xfrm>
          </p:grpSpPr>
          <p:sp>
            <p:nvSpPr>
              <p:cNvPr id="242691" name="Line 3"/>
              <p:cNvSpPr>
                <a:spLocks noChangeShapeType="1"/>
              </p:cNvSpPr>
              <p:nvPr/>
            </p:nvSpPr>
            <p:spPr bwMode="auto">
              <a:xfrm>
                <a:off x="1471613" y="4887913"/>
                <a:ext cx="3516312" cy="0"/>
              </a:xfrm>
              <a:prstGeom prst="line">
                <a:avLst/>
              </a:prstGeom>
              <a:noFill/>
              <a:ln w="9525">
                <a:solidFill>
                  <a:schemeClr val="tx1"/>
                </a:solidFill>
                <a:round/>
                <a:headEnd/>
                <a:tailEnd/>
              </a:ln>
              <a:effectLst/>
            </p:spPr>
            <p:txBody>
              <a:bodyPr wrap="none" anchor="ctr"/>
              <a:lstStyle/>
              <a:p>
                <a:endParaRPr lang="en-US"/>
              </a:p>
            </p:txBody>
          </p:sp>
          <p:sp>
            <p:nvSpPr>
              <p:cNvPr id="242692" name="Oval 4"/>
              <p:cNvSpPr>
                <a:spLocks noChangeArrowheads="1"/>
              </p:cNvSpPr>
              <p:nvPr/>
            </p:nvSpPr>
            <p:spPr bwMode="auto">
              <a:xfrm>
                <a:off x="1382713" y="4735513"/>
                <a:ext cx="304800" cy="3048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242693" name="Oval 5"/>
              <p:cNvSpPr>
                <a:spLocks noChangeArrowheads="1"/>
              </p:cNvSpPr>
              <p:nvPr/>
            </p:nvSpPr>
            <p:spPr bwMode="auto">
              <a:xfrm>
                <a:off x="4835525" y="4735513"/>
                <a:ext cx="304800" cy="3048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42694" name="Oval 6"/>
              <p:cNvSpPr>
                <a:spLocks noChangeArrowheads="1"/>
              </p:cNvSpPr>
              <p:nvPr/>
            </p:nvSpPr>
            <p:spPr bwMode="auto">
              <a:xfrm>
                <a:off x="3287713" y="4735513"/>
                <a:ext cx="304800" cy="30480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242695" name="Line 7"/>
              <p:cNvSpPr>
                <a:spLocks noChangeShapeType="1"/>
              </p:cNvSpPr>
              <p:nvPr/>
            </p:nvSpPr>
            <p:spPr bwMode="auto">
              <a:xfrm>
                <a:off x="3159125" y="4694238"/>
                <a:ext cx="0" cy="381000"/>
              </a:xfrm>
              <a:prstGeom prst="line">
                <a:avLst/>
              </a:prstGeom>
              <a:noFill/>
              <a:ln w="9525">
                <a:solidFill>
                  <a:schemeClr val="tx1"/>
                </a:solidFill>
                <a:round/>
                <a:headEnd/>
                <a:tailEnd/>
              </a:ln>
              <a:effectLst/>
            </p:spPr>
            <p:txBody>
              <a:bodyPr wrap="none" anchor="ctr"/>
              <a:lstStyle/>
              <a:p>
                <a:endParaRPr lang="en-US"/>
              </a:p>
            </p:txBody>
          </p:sp>
          <p:sp>
            <p:nvSpPr>
              <p:cNvPr id="242696" name="Text Box 8"/>
              <p:cNvSpPr txBox="1">
                <a:spLocks noChangeArrowheads="1"/>
              </p:cNvSpPr>
              <p:nvPr/>
            </p:nvSpPr>
            <p:spPr bwMode="auto">
              <a:xfrm>
                <a:off x="2990850" y="4178300"/>
                <a:ext cx="184731" cy="461665"/>
              </a:xfrm>
              <a:prstGeom prst="rect">
                <a:avLst/>
              </a:prstGeom>
              <a:noFill/>
              <a:ln w="9525">
                <a:noFill/>
                <a:miter lim="800000"/>
                <a:headEnd/>
                <a:tailEnd/>
              </a:ln>
              <a:effectLst/>
            </p:spPr>
            <p:txBody>
              <a:bodyPr wrap="none">
                <a:spAutoFit/>
              </a:bodyPr>
              <a:lstStyle/>
              <a:p>
                <a:pPr algn="l"/>
                <a:endParaRPr lang="en-US" i="1">
                  <a:solidFill>
                    <a:schemeClr val="folHlink"/>
                  </a:solidFill>
                </a:endParaRPr>
              </a:p>
            </p:txBody>
          </p:sp>
          <p:sp>
            <p:nvSpPr>
              <p:cNvPr id="242697" name="Text Box 9"/>
              <p:cNvSpPr txBox="1">
                <a:spLocks noChangeArrowheads="1"/>
              </p:cNvSpPr>
              <p:nvPr/>
            </p:nvSpPr>
            <p:spPr bwMode="auto">
              <a:xfrm>
                <a:off x="3199663" y="5054601"/>
                <a:ext cx="361950" cy="519112"/>
              </a:xfrm>
              <a:prstGeom prst="rect">
                <a:avLst/>
              </a:prstGeom>
              <a:noFill/>
              <a:ln w="9525">
                <a:noFill/>
                <a:miter lim="800000"/>
                <a:headEnd/>
                <a:tailEnd/>
              </a:ln>
              <a:effectLst/>
            </p:spPr>
            <p:txBody>
              <a:bodyPr wrap="none">
                <a:spAutoFit/>
              </a:bodyPr>
              <a:lstStyle/>
              <a:p>
                <a:pPr algn="l"/>
                <a:r>
                  <a:rPr lang="en-US" sz="2800" i="1">
                    <a:solidFill>
                      <a:srgbClr val="FF6600"/>
                    </a:solidFill>
                  </a:rPr>
                  <a:t>d</a:t>
                </a:r>
                <a:endParaRPr lang="en-US" i="1">
                  <a:solidFill>
                    <a:srgbClr val="FF6600"/>
                  </a:solidFill>
                </a:endParaRPr>
              </a:p>
            </p:txBody>
          </p:sp>
          <p:sp>
            <p:nvSpPr>
              <p:cNvPr id="242698" name="Text Box 10"/>
              <p:cNvSpPr txBox="1">
                <a:spLocks noChangeArrowheads="1"/>
              </p:cNvSpPr>
              <p:nvPr/>
            </p:nvSpPr>
            <p:spPr bwMode="auto">
              <a:xfrm>
                <a:off x="4794250" y="5054600"/>
                <a:ext cx="601663" cy="519113"/>
              </a:xfrm>
              <a:prstGeom prst="rect">
                <a:avLst/>
              </a:prstGeom>
              <a:noFill/>
              <a:ln w="9525">
                <a:noFill/>
                <a:miter lim="800000"/>
                <a:headEnd/>
                <a:tailEnd/>
              </a:ln>
              <a:effectLst/>
            </p:spPr>
            <p:txBody>
              <a:bodyPr wrap="none">
                <a:spAutoFit/>
              </a:bodyPr>
              <a:lstStyle/>
              <a:p>
                <a:pPr algn="l"/>
                <a:r>
                  <a:rPr lang="en-US" sz="2800" i="1">
                    <a:solidFill>
                      <a:srgbClr val="FF6600"/>
                    </a:solidFill>
                  </a:rPr>
                  <a:t>+a</a:t>
                </a:r>
                <a:endParaRPr lang="en-US" i="1">
                  <a:solidFill>
                    <a:srgbClr val="FF6600"/>
                  </a:solidFill>
                </a:endParaRPr>
              </a:p>
            </p:txBody>
          </p:sp>
          <p:sp>
            <p:nvSpPr>
              <p:cNvPr id="242974" name="Text Box 286"/>
              <p:cNvSpPr txBox="1">
                <a:spLocks noChangeArrowheads="1"/>
              </p:cNvSpPr>
              <p:nvPr/>
            </p:nvSpPr>
            <p:spPr bwMode="auto">
              <a:xfrm>
                <a:off x="4518025" y="5715000"/>
                <a:ext cx="992188" cy="457200"/>
              </a:xfrm>
              <a:prstGeom prst="rect">
                <a:avLst/>
              </a:prstGeom>
              <a:noFill/>
              <a:ln w="9525">
                <a:noFill/>
                <a:miter lim="800000"/>
                <a:headEnd/>
                <a:tailEnd/>
              </a:ln>
              <a:effectLst/>
            </p:spPr>
            <p:txBody>
              <a:bodyPr wrap="none">
                <a:spAutoFit/>
              </a:bodyPr>
              <a:lstStyle/>
              <a:p>
                <a:pPr algn="l"/>
                <a:r>
                  <a:rPr lang="en-US" i="1">
                    <a:latin typeface="Symbol" panose="05050102010706020507" pitchFamily="18" charset="2"/>
                  </a:rPr>
                  <a:t>m</a:t>
                </a:r>
                <a:r>
                  <a:rPr lang="en-US" i="1">
                    <a:solidFill>
                      <a:schemeClr val="folHlink"/>
                    </a:solidFill>
                  </a:rPr>
                  <a:t> </a:t>
                </a:r>
                <a:r>
                  <a:rPr lang="en-US" i="1">
                    <a:solidFill>
                      <a:srgbClr val="FF6600"/>
                    </a:solidFill>
                  </a:rPr>
                  <a:t>+ a</a:t>
                </a:r>
                <a:r>
                  <a:rPr lang="en-US"/>
                  <a:t> </a:t>
                </a:r>
              </a:p>
            </p:txBody>
          </p:sp>
          <p:sp>
            <p:nvSpPr>
              <p:cNvPr id="242975" name="Text Box 287"/>
              <p:cNvSpPr txBox="1">
                <a:spLocks noChangeArrowheads="1"/>
              </p:cNvSpPr>
              <p:nvPr/>
            </p:nvSpPr>
            <p:spPr bwMode="auto">
              <a:xfrm>
                <a:off x="2955925" y="5715000"/>
                <a:ext cx="878767" cy="461665"/>
              </a:xfrm>
              <a:prstGeom prst="rect">
                <a:avLst/>
              </a:prstGeom>
              <a:noFill/>
              <a:ln w="9525">
                <a:noFill/>
                <a:miter lim="800000"/>
                <a:headEnd/>
                <a:tailEnd/>
              </a:ln>
              <a:effectLst/>
            </p:spPr>
            <p:txBody>
              <a:bodyPr wrap="none">
                <a:spAutoFit/>
              </a:bodyPr>
              <a:lstStyle/>
              <a:p>
                <a:pPr algn="l"/>
                <a:r>
                  <a:rPr lang="en-US" i="1">
                    <a:latin typeface="Symbol" panose="05050102010706020507" pitchFamily="18" charset="2"/>
                  </a:rPr>
                  <a:t>m</a:t>
                </a:r>
                <a:r>
                  <a:rPr lang="en-US" i="1">
                    <a:solidFill>
                      <a:schemeClr val="folHlink"/>
                    </a:solidFill>
                  </a:rPr>
                  <a:t> </a:t>
                </a:r>
                <a:r>
                  <a:rPr lang="en-US" i="1">
                    <a:solidFill>
                      <a:srgbClr val="FF6600"/>
                    </a:solidFill>
                  </a:rPr>
                  <a:t>+ d</a:t>
                </a:r>
              </a:p>
            </p:txBody>
          </p:sp>
          <p:sp>
            <p:nvSpPr>
              <p:cNvPr id="242976" name="Text Box 288"/>
              <p:cNvSpPr txBox="1">
                <a:spLocks noChangeArrowheads="1"/>
              </p:cNvSpPr>
              <p:nvPr/>
            </p:nvSpPr>
            <p:spPr bwMode="auto">
              <a:xfrm>
                <a:off x="1066800" y="5715000"/>
                <a:ext cx="901209" cy="461665"/>
              </a:xfrm>
              <a:prstGeom prst="rect">
                <a:avLst/>
              </a:prstGeom>
              <a:noFill/>
              <a:ln w="9525">
                <a:noFill/>
                <a:miter lim="800000"/>
                <a:headEnd/>
                <a:tailEnd/>
              </a:ln>
              <a:effectLst/>
            </p:spPr>
            <p:txBody>
              <a:bodyPr wrap="none">
                <a:spAutoFit/>
              </a:bodyPr>
              <a:lstStyle/>
              <a:p>
                <a:pPr algn="l"/>
                <a:r>
                  <a:rPr lang="en-US" i="1">
                    <a:latin typeface="Symbol" panose="05050102010706020507" pitchFamily="18" charset="2"/>
                  </a:rPr>
                  <a:t>m</a:t>
                </a:r>
                <a:r>
                  <a:rPr lang="en-US" i="1">
                    <a:solidFill>
                      <a:schemeClr val="folHlink"/>
                    </a:solidFill>
                  </a:rPr>
                  <a:t> </a:t>
                </a:r>
                <a:r>
                  <a:rPr lang="en-US" i="1">
                    <a:solidFill>
                      <a:srgbClr val="FF6600"/>
                    </a:solidFill>
                  </a:rPr>
                  <a:t>– a</a:t>
                </a:r>
                <a:r>
                  <a:rPr lang="en-US"/>
                  <a:t> </a:t>
                </a:r>
              </a:p>
            </p:txBody>
          </p:sp>
          <p:sp>
            <p:nvSpPr>
              <p:cNvPr id="242977" name="Text Box 289"/>
              <p:cNvSpPr txBox="1">
                <a:spLocks noChangeArrowheads="1"/>
              </p:cNvSpPr>
              <p:nvPr/>
            </p:nvSpPr>
            <p:spPr bwMode="auto">
              <a:xfrm>
                <a:off x="1363663" y="5118100"/>
                <a:ext cx="641350" cy="457200"/>
              </a:xfrm>
              <a:prstGeom prst="rect">
                <a:avLst/>
              </a:prstGeom>
              <a:noFill/>
              <a:ln w="9525">
                <a:noFill/>
                <a:miter lim="800000"/>
                <a:headEnd/>
                <a:tailEnd/>
              </a:ln>
              <a:effectLst/>
            </p:spPr>
            <p:txBody>
              <a:bodyPr wrap="none">
                <a:spAutoFit/>
              </a:bodyPr>
              <a:lstStyle/>
              <a:p>
                <a:pPr algn="l"/>
                <a:r>
                  <a:rPr lang="en-US" i="1">
                    <a:solidFill>
                      <a:srgbClr val="FF6600"/>
                    </a:solidFill>
                  </a:rPr>
                  <a:t>– </a:t>
                </a:r>
                <a:r>
                  <a:rPr lang="en-US" i="1" smtClean="0">
                    <a:solidFill>
                      <a:srgbClr val="FF6600"/>
                    </a:solidFill>
                  </a:rPr>
                  <a:t>a</a:t>
                </a:r>
                <a:r>
                  <a:rPr lang="en-US" smtClean="0">
                    <a:solidFill>
                      <a:srgbClr val="FF6600"/>
                    </a:solidFill>
                  </a:rPr>
                  <a:t> </a:t>
                </a:r>
                <a:endParaRPr lang="en-US">
                  <a:solidFill>
                    <a:srgbClr val="FF6600"/>
                  </a:solidFill>
                </a:endParaRPr>
              </a:p>
            </p:txBody>
          </p:sp>
          <p:sp>
            <p:nvSpPr>
              <p:cNvPr id="242978" name="Text Box 290"/>
              <p:cNvSpPr txBox="1">
                <a:spLocks noChangeArrowheads="1"/>
              </p:cNvSpPr>
              <p:nvPr/>
            </p:nvSpPr>
            <p:spPr bwMode="auto">
              <a:xfrm>
                <a:off x="4732338" y="3952875"/>
                <a:ext cx="714375" cy="320675"/>
              </a:xfrm>
              <a:prstGeom prst="rect">
                <a:avLst/>
              </a:prstGeom>
              <a:noFill/>
              <a:ln w="9525">
                <a:noFill/>
                <a:miter lim="800000"/>
                <a:headEnd/>
                <a:tailEnd/>
              </a:ln>
              <a:effectLst/>
            </p:spPr>
            <p:txBody>
              <a:bodyPr/>
              <a:lstStyle/>
              <a:p>
                <a:pPr algn="l"/>
                <a:r>
                  <a:rPr lang="nl-NL" sz="1800" b="1" i="1">
                    <a:solidFill>
                      <a:srgbClr val="0000FF"/>
                    </a:solidFill>
                    <a:latin typeface="Tahoma" pitchFamily="34" charset="0"/>
                  </a:rPr>
                  <a:t>AA</a:t>
                </a:r>
                <a:endParaRPr lang="en-US" sz="1800" b="1">
                  <a:solidFill>
                    <a:srgbClr val="0000FF"/>
                  </a:solidFill>
                  <a:latin typeface="Tahoma" pitchFamily="34" charset="0"/>
                </a:endParaRPr>
              </a:p>
            </p:txBody>
          </p:sp>
          <p:sp>
            <p:nvSpPr>
              <p:cNvPr id="242979" name="Text Box 291"/>
              <p:cNvSpPr txBox="1">
                <a:spLocks noChangeArrowheads="1"/>
              </p:cNvSpPr>
              <p:nvPr/>
            </p:nvSpPr>
            <p:spPr bwMode="auto">
              <a:xfrm>
                <a:off x="3186113" y="3949700"/>
                <a:ext cx="555625" cy="320675"/>
              </a:xfrm>
              <a:prstGeom prst="rect">
                <a:avLst/>
              </a:prstGeom>
              <a:noFill/>
              <a:ln w="9525">
                <a:noFill/>
                <a:miter lim="800000"/>
                <a:headEnd/>
                <a:tailEnd/>
              </a:ln>
              <a:effectLst/>
            </p:spPr>
            <p:txBody>
              <a:bodyPr/>
              <a:lstStyle/>
              <a:p>
                <a:pPr algn="l"/>
                <a:r>
                  <a:rPr lang="nl-NL" sz="1800" b="1" i="1">
                    <a:solidFill>
                      <a:schemeClr val="hlink"/>
                    </a:solidFill>
                    <a:latin typeface="Tahoma" pitchFamily="34" charset="0"/>
                  </a:rPr>
                  <a:t>Aa</a:t>
                </a:r>
                <a:endParaRPr lang="en-US" sz="1800" b="1">
                  <a:solidFill>
                    <a:schemeClr val="hlink"/>
                  </a:solidFill>
                  <a:latin typeface="Tahoma" pitchFamily="34" charset="0"/>
                </a:endParaRPr>
              </a:p>
            </p:txBody>
          </p:sp>
          <p:sp>
            <p:nvSpPr>
              <p:cNvPr id="242980" name="Text Box 292"/>
              <p:cNvSpPr txBox="1">
                <a:spLocks noChangeArrowheads="1"/>
              </p:cNvSpPr>
              <p:nvPr/>
            </p:nvSpPr>
            <p:spPr bwMode="auto">
              <a:xfrm>
                <a:off x="1331913" y="3949700"/>
                <a:ext cx="457200" cy="320675"/>
              </a:xfrm>
              <a:prstGeom prst="rect">
                <a:avLst/>
              </a:prstGeom>
              <a:noFill/>
              <a:ln w="9525">
                <a:noFill/>
                <a:miter lim="800000"/>
                <a:headEnd/>
                <a:tailEnd/>
              </a:ln>
              <a:effectLst/>
            </p:spPr>
            <p:txBody>
              <a:bodyPr/>
              <a:lstStyle/>
              <a:p>
                <a:pPr algn="l"/>
                <a:r>
                  <a:rPr lang="nl-NL" sz="1800" b="1" i="1">
                    <a:solidFill>
                      <a:srgbClr val="00CC00"/>
                    </a:solidFill>
                    <a:latin typeface="Tahoma" pitchFamily="34" charset="0"/>
                  </a:rPr>
                  <a:t>aa</a:t>
                </a:r>
                <a:endParaRPr lang="en-US" sz="1800" b="1">
                  <a:solidFill>
                    <a:srgbClr val="00CC00"/>
                  </a:solidFill>
                  <a:latin typeface="Tahoma" pitchFamily="34" charset="0"/>
                </a:endParaRPr>
              </a:p>
            </p:txBody>
          </p:sp>
          <p:sp>
            <p:nvSpPr>
              <p:cNvPr id="242983" name="Line 295"/>
              <p:cNvSpPr>
                <a:spLocks noChangeShapeType="1"/>
              </p:cNvSpPr>
              <p:nvPr/>
            </p:nvSpPr>
            <p:spPr bwMode="auto">
              <a:xfrm flipH="1">
                <a:off x="5638800" y="5972175"/>
                <a:ext cx="457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42985" name="Line 297"/>
              <p:cNvSpPr>
                <a:spLocks noChangeShapeType="1"/>
              </p:cNvSpPr>
              <p:nvPr/>
            </p:nvSpPr>
            <p:spPr bwMode="auto">
              <a:xfrm flipH="1">
                <a:off x="5638800" y="5362575"/>
                <a:ext cx="457200" cy="0"/>
              </a:xfrm>
              <a:prstGeom prst="line">
                <a:avLst/>
              </a:prstGeom>
              <a:noFill/>
              <a:ln w="9525">
                <a:solidFill>
                  <a:schemeClr val="tx1"/>
                </a:solidFill>
                <a:round/>
                <a:headEnd/>
                <a:tailEnd type="triangle" w="med" len="med"/>
              </a:ln>
              <a:effectLst/>
            </p:spPr>
            <p:txBody>
              <a:bodyPr wrap="none" anchor="ctr"/>
              <a:lstStyle/>
              <a:p>
                <a:endParaRPr lang="en-US"/>
              </a:p>
            </p:txBody>
          </p:sp>
        </p:grpSp>
      </p:grpSp>
      <p:sp>
        <p:nvSpPr>
          <p:cNvPr id="242986" name="Text Box 298"/>
          <p:cNvSpPr txBox="1">
            <a:spLocks noChangeArrowheads="1"/>
          </p:cNvSpPr>
          <p:nvPr/>
        </p:nvSpPr>
        <p:spPr bwMode="auto">
          <a:xfrm>
            <a:off x="192088" y="196850"/>
            <a:ext cx="9348464" cy="658835"/>
          </a:xfrm>
          <a:prstGeom prst="rect">
            <a:avLst/>
          </a:prstGeom>
          <a:noFill/>
          <a:ln w="9525">
            <a:noFill/>
            <a:miter lim="800000"/>
            <a:headEnd/>
            <a:tailEnd/>
          </a:ln>
          <a:effectLst/>
        </p:spPr>
        <p:txBody>
          <a:bodyPr wrap="square">
            <a:spAutoFit/>
          </a:bodyPr>
          <a:lstStyle/>
          <a:p>
            <a:pPr algn="l">
              <a:lnSpc>
                <a:spcPct val="150000"/>
              </a:lnSpc>
              <a:spcBef>
                <a:spcPct val="50000"/>
              </a:spcBef>
            </a:pPr>
            <a:r>
              <a:rPr lang="en-AU" sz="2800" dirty="0">
                <a:solidFill>
                  <a:srgbClr val="FF0000"/>
                </a:solidFill>
                <a:latin typeface="Futura Bk BT" pitchFamily="34" charset="0"/>
              </a:rPr>
              <a:t>Phenotype </a:t>
            </a:r>
            <a:r>
              <a:rPr lang="en-AU" sz="2800" dirty="0" smtClean="0">
                <a:solidFill>
                  <a:srgbClr val="FF0000"/>
                </a:solidFill>
                <a:latin typeface="Futura Bk BT" pitchFamily="34" charset="0"/>
              </a:rPr>
              <a:t>level: contribution to continuous variation</a:t>
            </a:r>
            <a:endParaRPr lang="en-AU" sz="2800" dirty="0">
              <a:solidFill>
                <a:srgbClr val="FF0000"/>
              </a:solidFill>
              <a:latin typeface="Futura Bk BT" pitchFamily="34" charset="0"/>
            </a:endParaRPr>
          </a:p>
        </p:txBody>
      </p:sp>
      <p:sp>
        <p:nvSpPr>
          <p:cNvPr id="2" name="TextBox 1"/>
          <p:cNvSpPr txBox="1"/>
          <p:nvPr/>
        </p:nvSpPr>
        <p:spPr>
          <a:xfrm>
            <a:off x="352420" y="5449350"/>
            <a:ext cx="8307082" cy="830997"/>
          </a:xfrm>
          <a:prstGeom prst="rect">
            <a:avLst/>
          </a:prstGeom>
          <a:noFill/>
        </p:spPr>
        <p:txBody>
          <a:bodyPr wrap="none" rtlCol="0">
            <a:spAutoFit/>
          </a:bodyPr>
          <a:lstStyle/>
          <a:p>
            <a:r>
              <a:rPr lang="en-US" smtClean="0"/>
              <a:t>take all </a:t>
            </a:r>
            <a:r>
              <a:rPr lang="nl-NL" b="1" i="1" smtClean="0">
                <a:solidFill>
                  <a:srgbClr val="00CC00"/>
                </a:solidFill>
                <a:latin typeface="Tahoma" pitchFamily="34" charset="0"/>
              </a:rPr>
              <a:t>aa</a:t>
            </a:r>
            <a:r>
              <a:rPr lang="en-US" smtClean="0"/>
              <a:t> individuals and calculate their mean phenotypic value:</a:t>
            </a:r>
          </a:p>
          <a:p>
            <a:r>
              <a:rPr lang="en-US" smtClean="0">
                <a:latin typeface="Symbol" panose="05050102010706020507" pitchFamily="18" charset="2"/>
              </a:rPr>
              <a:t>m</a:t>
            </a:r>
            <a:r>
              <a:rPr lang="en-US" smtClean="0"/>
              <a:t> </a:t>
            </a:r>
            <a:r>
              <a:rPr lang="en-US" i="1">
                <a:solidFill>
                  <a:srgbClr val="FF6600"/>
                </a:solidFill>
              </a:rPr>
              <a:t>– a</a:t>
            </a:r>
            <a:r>
              <a:rPr lang="en-US"/>
              <a:t> </a:t>
            </a:r>
            <a:r>
              <a:rPr lang="en-US" smtClean="0"/>
              <a:t>(the phenotypic mean </a:t>
            </a:r>
            <a:r>
              <a:rPr lang="en-US" b="1" smtClean="0"/>
              <a:t>conditional</a:t>
            </a:r>
            <a:r>
              <a:rPr lang="en-US" smtClean="0"/>
              <a:t> on genotype </a:t>
            </a:r>
            <a:r>
              <a:rPr lang="nl-NL" b="1" i="1" smtClean="0">
                <a:solidFill>
                  <a:srgbClr val="00CC00"/>
                </a:solidFill>
                <a:latin typeface="Tahoma" pitchFamily="34" charset="0"/>
              </a:rPr>
              <a:t>aa</a:t>
            </a:r>
            <a:r>
              <a:rPr lang="en-US" smtClean="0"/>
              <a:t>)</a:t>
            </a:r>
            <a:endParaRPr lang="nl-NL"/>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68760"/>
            <a:ext cx="8757526" cy="3416320"/>
          </a:xfrm>
          <a:prstGeom prst="rect">
            <a:avLst/>
          </a:prstGeom>
          <a:noFill/>
        </p:spPr>
        <p:txBody>
          <a:bodyPr wrap="none" rtlCol="0">
            <a:spAutoFit/>
          </a:bodyPr>
          <a:lstStyle/>
          <a:p>
            <a:r>
              <a:rPr lang="en-US" smtClean="0"/>
              <a:t>Slides: 3-7 ....   what’s it all about? individual differences</a:t>
            </a:r>
          </a:p>
          <a:p>
            <a:r>
              <a:rPr lang="en-US" smtClean="0"/>
              <a:t>Slides: 8-15 ..... how to quantify individual differences</a:t>
            </a:r>
          </a:p>
          <a:p>
            <a:r>
              <a:rPr lang="en-US" smtClean="0"/>
              <a:t>Slides: 16-18 .... genetic </a:t>
            </a:r>
            <a:r>
              <a:rPr lang="en-US" smtClean="0"/>
              <a:t>terminology, QTL</a:t>
            </a:r>
            <a:endParaRPr lang="en-US" smtClean="0"/>
          </a:p>
          <a:p>
            <a:endParaRPr lang="en-US" smtClean="0"/>
          </a:p>
          <a:p>
            <a:r>
              <a:rPr lang="en-US" smtClean="0"/>
              <a:t>Slides: 19-27 ... mean &amp; variance as function of QTL</a:t>
            </a:r>
          </a:p>
          <a:p>
            <a:r>
              <a:rPr lang="en-US" smtClean="0"/>
              <a:t>Slides: 28- 30... interpretation of variance components in regression   </a:t>
            </a:r>
          </a:p>
          <a:p>
            <a:r>
              <a:rPr lang="en-US" smtClean="0"/>
              <a:t>Slides: 31- 43 ... covariance as function of QTL and IBD</a:t>
            </a:r>
          </a:p>
          <a:p>
            <a:endParaRPr lang="en-US" smtClean="0"/>
          </a:p>
          <a:p>
            <a:r>
              <a:rPr lang="en-US" smtClean="0"/>
              <a:t>Slides: 44-48 ... intro to practical (there is no practical!)</a:t>
            </a:r>
          </a:p>
        </p:txBody>
      </p:sp>
    </p:spTree>
    <p:extLst>
      <p:ext uri="{BB962C8B-B14F-4D97-AF65-F5344CB8AC3E}">
        <p14:creationId xmlns:p14="http://schemas.microsoft.com/office/powerpoint/2010/main" val="244488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08899"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08928" name="Rectangle 32"/>
          <p:cNvSpPr>
            <a:spLocks noChangeArrowheads="1"/>
          </p:cNvSpPr>
          <p:nvPr/>
        </p:nvSpPr>
        <p:spPr bwMode="auto">
          <a:xfrm>
            <a:off x="282575" y="1371600"/>
            <a:ext cx="5003486" cy="400110"/>
          </a:xfrm>
          <a:prstGeom prst="rect">
            <a:avLst/>
          </a:prstGeom>
          <a:noFill/>
          <a:ln w="9525">
            <a:noFill/>
            <a:miter lim="800000"/>
            <a:headEnd/>
            <a:tailEnd/>
          </a:ln>
          <a:effectLst/>
        </p:spPr>
        <p:txBody>
          <a:bodyPr wrap="none">
            <a:spAutoFit/>
          </a:bodyPr>
          <a:lstStyle/>
          <a:p>
            <a:pPr algn="l" eaLnBrk="1" hangingPunct="1"/>
            <a:r>
              <a:rPr lang="en-AU" sz="2000" b="1" u="sng">
                <a:solidFill>
                  <a:srgbClr val="0000FF"/>
                </a:solidFill>
                <a:latin typeface="Futura Bk BT" pitchFamily="34" charset="0"/>
              </a:rPr>
              <a:t>1. Contribution of the QTL to the </a:t>
            </a:r>
            <a:r>
              <a:rPr lang="en-AU" sz="2000" b="1" u="sng" smtClean="0">
                <a:solidFill>
                  <a:srgbClr val="0000FF"/>
                </a:solidFill>
                <a:latin typeface="Futura Bk BT" pitchFamily="34" charset="0"/>
              </a:rPr>
              <a:t>Mean</a:t>
            </a:r>
            <a:endParaRPr lang="en-AU" sz="2000" b="1" u="sng">
              <a:solidFill>
                <a:srgbClr val="0000FF"/>
              </a:solidFill>
              <a:latin typeface="Futura Bk BT" pitchFamily="34" charset="0"/>
            </a:endParaRPr>
          </a:p>
        </p:txBody>
      </p:sp>
      <p:sp>
        <p:nvSpPr>
          <p:cNvPr id="208929" name="Text Box 33"/>
          <p:cNvSpPr txBox="1">
            <a:spLocks noChangeArrowheads="1"/>
          </p:cNvSpPr>
          <p:nvPr/>
        </p:nvSpPr>
        <p:spPr bwMode="auto">
          <a:xfrm>
            <a:off x="6540185" y="1896760"/>
            <a:ext cx="714375" cy="320675"/>
          </a:xfrm>
          <a:prstGeom prst="rect">
            <a:avLst/>
          </a:prstGeom>
          <a:noFill/>
          <a:ln w="9525">
            <a:noFill/>
            <a:miter lim="800000"/>
            <a:headEnd/>
            <a:tailEnd/>
          </a:ln>
          <a:effectLst/>
        </p:spPr>
        <p:txBody>
          <a:bodyPr/>
          <a:lstStyle/>
          <a:p>
            <a:pPr algn="l"/>
            <a:r>
              <a:rPr lang="nl-NL" sz="2000" b="1" i="1">
                <a:solidFill>
                  <a:srgbClr val="0000FF"/>
                </a:solidFill>
                <a:latin typeface="Futura Bk BT" pitchFamily="34" charset="0"/>
              </a:rPr>
              <a:t>aa</a:t>
            </a:r>
            <a:endParaRPr lang="en-US" sz="2000" b="1" i="1">
              <a:solidFill>
                <a:srgbClr val="0000FF"/>
              </a:solidFill>
              <a:latin typeface="Futura Bk BT" pitchFamily="34" charset="0"/>
            </a:endParaRPr>
          </a:p>
        </p:txBody>
      </p:sp>
      <p:sp>
        <p:nvSpPr>
          <p:cNvPr id="208930" name="Text Box 34"/>
          <p:cNvSpPr txBox="1">
            <a:spLocks noChangeArrowheads="1"/>
          </p:cNvSpPr>
          <p:nvPr/>
        </p:nvSpPr>
        <p:spPr bwMode="auto">
          <a:xfrm>
            <a:off x="5008248" y="1893585"/>
            <a:ext cx="555625" cy="320675"/>
          </a:xfrm>
          <a:prstGeom prst="rect">
            <a:avLst/>
          </a:prstGeom>
          <a:noFill/>
          <a:ln w="9525">
            <a:noFill/>
            <a:miter lim="800000"/>
            <a:headEnd/>
            <a:tailEnd/>
          </a:ln>
          <a:effectLst/>
        </p:spPr>
        <p:txBody>
          <a:bodyPr/>
          <a:lstStyle/>
          <a:p>
            <a:pPr algn="l"/>
            <a:r>
              <a:rPr lang="nl-NL" sz="2000" b="1" i="1">
                <a:solidFill>
                  <a:srgbClr val="0000FF"/>
                </a:solidFill>
                <a:latin typeface="Futura Bk BT" pitchFamily="34" charset="0"/>
              </a:rPr>
              <a:t>Aa</a:t>
            </a:r>
            <a:endParaRPr lang="en-US" sz="2000" b="1" i="1">
              <a:solidFill>
                <a:srgbClr val="0000FF"/>
              </a:solidFill>
              <a:latin typeface="Futura Bk BT" pitchFamily="34" charset="0"/>
            </a:endParaRPr>
          </a:p>
        </p:txBody>
      </p:sp>
      <p:sp>
        <p:nvSpPr>
          <p:cNvPr id="208931" name="Text Box 35"/>
          <p:cNvSpPr txBox="1">
            <a:spLocks noChangeArrowheads="1"/>
          </p:cNvSpPr>
          <p:nvPr/>
        </p:nvSpPr>
        <p:spPr bwMode="auto">
          <a:xfrm>
            <a:off x="3611248" y="1907873"/>
            <a:ext cx="685800" cy="320675"/>
          </a:xfrm>
          <a:prstGeom prst="rect">
            <a:avLst/>
          </a:prstGeom>
          <a:noFill/>
          <a:ln w="9525">
            <a:noFill/>
            <a:miter lim="800000"/>
            <a:headEnd/>
            <a:tailEnd/>
          </a:ln>
          <a:effectLst/>
        </p:spPr>
        <p:txBody>
          <a:bodyPr/>
          <a:lstStyle/>
          <a:p>
            <a:pPr algn="l"/>
            <a:r>
              <a:rPr lang="nl-NL" sz="2000" b="1" i="1">
                <a:solidFill>
                  <a:srgbClr val="0000FF"/>
                </a:solidFill>
                <a:latin typeface="Futura Bk BT" pitchFamily="34" charset="0"/>
              </a:rPr>
              <a:t>AA</a:t>
            </a:r>
            <a:endParaRPr lang="en-US" sz="2000" b="1" i="1">
              <a:solidFill>
                <a:srgbClr val="0000FF"/>
              </a:solidFill>
              <a:latin typeface="Futura Bk BT" pitchFamily="34" charset="0"/>
            </a:endParaRPr>
          </a:p>
        </p:txBody>
      </p:sp>
      <p:sp>
        <p:nvSpPr>
          <p:cNvPr id="208932" name="Rectangle 36"/>
          <p:cNvSpPr>
            <a:spLocks noChangeArrowheads="1"/>
          </p:cNvSpPr>
          <p:nvPr/>
        </p:nvSpPr>
        <p:spPr bwMode="auto">
          <a:xfrm>
            <a:off x="1234760" y="1893585"/>
            <a:ext cx="2057400" cy="396875"/>
          </a:xfrm>
          <a:prstGeom prst="rect">
            <a:avLst/>
          </a:prstGeom>
          <a:noFill/>
          <a:ln w="9525">
            <a:noFill/>
            <a:miter lim="800000"/>
            <a:headEnd/>
            <a:tailEnd/>
          </a:ln>
          <a:effectLst/>
        </p:spPr>
        <p:txBody>
          <a:bodyPr>
            <a:spAutoFit/>
          </a:bodyPr>
          <a:lstStyle/>
          <a:p>
            <a:pPr algn="l"/>
            <a:r>
              <a:rPr lang="en-US" sz="2000">
                <a:solidFill>
                  <a:srgbClr val="000000"/>
                </a:solidFill>
                <a:latin typeface="Futura Bk BT" pitchFamily="34" charset="0"/>
              </a:rPr>
              <a:t>Genotypes</a:t>
            </a:r>
          </a:p>
        </p:txBody>
      </p:sp>
      <p:sp>
        <p:nvSpPr>
          <p:cNvPr id="208933" name="Rectangle 37"/>
          <p:cNvSpPr>
            <a:spLocks noChangeArrowheads="1"/>
          </p:cNvSpPr>
          <p:nvPr/>
        </p:nvSpPr>
        <p:spPr bwMode="auto">
          <a:xfrm>
            <a:off x="1234760" y="2917523"/>
            <a:ext cx="2133600" cy="396875"/>
          </a:xfrm>
          <a:prstGeom prst="rect">
            <a:avLst/>
          </a:prstGeom>
          <a:noFill/>
          <a:ln w="9525">
            <a:noFill/>
            <a:miter lim="800000"/>
            <a:headEnd/>
            <a:tailEnd/>
          </a:ln>
          <a:effectLst/>
        </p:spPr>
        <p:txBody>
          <a:bodyPr>
            <a:spAutoFit/>
          </a:bodyPr>
          <a:lstStyle/>
          <a:p>
            <a:pPr algn="l"/>
            <a:r>
              <a:rPr lang="en-US" sz="2000">
                <a:solidFill>
                  <a:srgbClr val="000000"/>
                </a:solidFill>
                <a:latin typeface="Futura Bk BT" pitchFamily="34" charset="0"/>
              </a:rPr>
              <a:t>Frequencies, </a:t>
            </a:r>
            <a:r>
              <a:rPr lang="en-US" sz="2000" i="1">
                <a:solidFill>
                  <a:srgbClr val="000000"/>
                </a:solidFill>
                <a:latin typeface="Futura Bk BT" pitchFamily="34" charset="0"/>
              </a:rPr>
              <a:t>f</a:t>
            </a:r>
            <a:r>
              <a:rPr lang="en-US" sz="2000">
                <a:solidFill>
                  <a:srgbClr val="000000"/>
                </a:solidFill>
                <a:latin typeface="Futura Bk BT" pitchFamily="34" charset="0"/>
              </a:rPr>
              <a:t>(</a:t>
            </a:r>
            <a:r>
              <a:rPr lang="en-US" sz="2000" i="1">
                <a:solidFill>
                  <a:srgbClr val="000000"/>
                </a:solidFill>
                <a:latin typeface="Futura Bk BT" pitchFamily="34" charset="0"/>
              </a:rPr>
              <a:t>x</a:t>
            </a:r>
            <a:r>
              <a:rPr lang="en-US" sz="2000">
                <a:solidFill>
                  <a:srgbClr val="000000"/>
                </a:solidFill>
                <a:latin typeface="Futura Bk BT" pitchFamily="34" charset="0"/>
              </a:rPr>
              <a:t>)</a:t>
            </a:r>
          </a:p>
        </p:txBody>
      </p:sp>
      <p:sp>
        <p:nvSpPr>
          <p:cNvPr id="208934" name="Rectangle 38"/>
          <p:cNvSpPr>
            <a:spLocks noChangeArrowheads="1"/>
          </p:cNvSpPr>
          <p:nvPr/>
        </p:nvSpPr>
        <p:spPr bwMode="auto">
          <a:xfrm>
            <a:off x="1234760" y="2384123"/>
            <a:ext cx="2057400" cy="396875"/>
          </a:xfrm>
          <a:prstGeom prst="rect">
            <a:avLst/>
          </a:prstGeom>
          <a:noFill/>
          <a:ln w="9525">
            <a:noFill/>
            <a:miter lim="800000"/>
            <a:headEnd/>
            <a:tailEnd/>
          </a:ln>
          <a:effectLst/>
        </p:spPr>
        <p:txBody>
          <a:bodyPr>
            <a:spAutoFit/>
          </a:bodyPr>
          <a:lstStyle/>
          <a:p>
            <a:pPr algn="l"/>
            <a:r>
              <a:rPr lang="en-US" sz="2000">
                <a:solidFill>
                  <a:srgbClr val="000000"/>
                </a:solidFill>
                <a:latin typeface="Futura Bk BT" pitchFamily="34" charset="0"/>
              </a:rPr>
              <a:t>Effect, </a:t>
            </a:r>
            <a:r>
              <a:rPr lang="en-US" sz="2000" i="1">
                <a:solidFill>
                  <a:srgbClr val="000000"/>
                </a:solidFill>
                <a:latin typeface="Futura Bk BT" pitchFamily="34" charset="0"/>
              </a:rPr>
              <a:t>x</a:t>
            </a:r>
            <a:endParaRPr lang="en-US" sz="2000">
              <a:solidFill>
                <a:srgbClr val="000000"/>
              </a:solidFill>
              <a:latin typeface="Futura Bk BT" pitchFamily="34" charset="0"/>
            </a:endParaRPr>
          </a:p>
        </p:txBody>
      </p:sp>
      <p:sp>
        <p:nvSpPr>
          <p:cNvPr id="208935" name="Rectangle 39"/>
          <p:cNvSpPr>
            <a:spLocks noChangeArrowheads="1"/>
          </p:cNvSpPr>
          <p:nvPr/>
        </p:nvSpPr>
        <p:spPr bwMode="auto">
          <a:xfrm>
            <a:off x="3679510" y="2841323"/>
            <a:ext cx="482600" cy="457200"/>
          </a:xfrm>
          <a:prstGeom prst="rect">
            <a:avLst/>
          </a:prstGeom>
          <a:noFill/>
          <a:ln w="9525">
            <a:noFill/>
            <a:miter lim="800000"/>
            <a:headEnd/>
            <a:tailEnd/>
          </a:ln>
          <a:effectLst/>
        </p:spPr>
        <p:txBody>
          <a:bodyPr wrap="none">
            <a:spAutoFit/>
          </a:bodyPr>
          <a:lstStyle/>
          <a:p>
            <a:r>
              <a:rPr lang="fr-FR" b="1" i="1">
                <a:solidFill>
                  <a:srgbClr val="00CC00"/>
                </a:solidFill>
                <a:latin typeface="Futura Bk BT" pitchFamily="34" charset="0"/>
              </a:rPr>
              <a:t>p</a:t>
            </a:r>
            <a:r>
              <a:rPr lang="fr-FR" b="1" i="1" baseline="30000">
                <a:solidFill>
                  <a:srgbClr val="00CC00"/>
                </a:solidFill>
                <a:latin typeface="Futura Bk BT" pitchFamily="34" charset="0"/>
              </a:rPr>
              <a:t>2</a:t>
            </a:r>
            <a:endParaRPr lang="en-US" b="1" i="1" baseline="30000">
              <a:solidFill>
                <a:srgbClr val="00CC00"/>
              </a:solidFill>
              <a:latin typeface="Futura Bk BT" pitchFamily="34" charset="0"/>
            </a:endParaRPr>
          </a:p>
        </p:txBody>
      </p:sp>
      <p:sp>
        <p:nvSpPr>
          <p:cNvPr id="208936" name="Rectangle 40"/>
          <p:cNvSpPr>
            <a:spLocks noChangeArrowheads="1"/>
          </p:cNvSpPr>
          <p:nvPr/>
        </p:nvSpPr>
        <p:spPr bwMode="auto">
          <a:xfrm>
            <a:off x="4981260" y="2855610"/>
            <a:ext cx="725488" cy="457200"/>
          </a:xfrm>
          <a:prstGeom prst="rect">
            <a:avLst/>
          </a:prstGeom>
          <a:noFill/>
          <a:ln w="9525">
            <a:noFill/>
            <a:miter lim="800000"/>
            <a:headEnd/>
            <a:tailEnd/>
          </a:ln>
          <a:effectLst/>
        </p:spPr>
        <p:txBody>
          <a:bodyPr wrap="none">
            <a:spAutoFit/>
          </a:bodyPr>
          <a:lstStyle/>
          <a:p>
            <a:r>
              <a:rPr lang="fr-FR" b="1" i="1">
                <a:solidFill>
                  <a:srgbClr val="00CC00"/>
                </a:solidFill>
                <a:latin typeface="Futura Bk BT" pitchFamily="34" charset="0"/>
              </a:rPr>
              <a:t>2pq</a:t>
            </a:r>
            <a:endParaRPr lang="en-US" b="1" i="1" baseline="30000">
              <a:solidFill>
                <a:srgbClr val="00CC00"/>
              </a:solidFill>
              <a:latin typeface="Futura Bk BT" pitchFamily="34" charset="0"/>
            </a:endParaRPr>
          </a:p>
        </p:txBody>
      </p:sp>
      <p:sp>
        <p:nvSpPr>
          <p:cNvPr id="208937" name="Rectangle 41"/>
          <p:cNvSpPr>
            <a:spLocks noChangeArrowheads="1"/>
          </p:cNvSpPr>
          <p:nvPr/>
        </p:nvSpPr>
        <p:spPr bwMode="auto">
          <a:xfrm>
            <a:off x="6525898" y="2855610"/>
            <a:ext cx="482600" cy="457200"/>
          </a:xfrm>
          <a:prstGeom prst="rect">
            <a:avLst/>
          </a:prstGeom>
          <a:noFill/>
          <a:ln w="9525">
            <a:noFill/>
            <a:miter lim="800000"/>
            <a:headEnd/>
            <a:tailEnd/>
          </a:ln>
          <a:effectLst/>
        </p:spPr>
        <p:txBody>
          <a:bodyPr wrap="none">
            <a:spAutoFit/>
          </a:bodyPr>
          <a:lstStyle/>
          <a:p>
            <a:r>
              <a:rPr lang="fr-FR" b="1" i="1">
                <a:solidFill>
                  <a:srgbClr val="00CC00"/>
                </a:solidFill>
                <a:latin typeface="Futura Bk BT" pitchFamily="34" charset="0"/>
              </a:rPr>
              <a:t>q</a:t>
            </a:r>
            <a:r>
              <a:rPr lang="fr-FR" b="1" i="1" baseline="30000">
                <a:solidFill>
                  <a:srgbClr val="00CC00"/>
                </a:solidFill>
                <a:latin typeface="Futura Bk BT" pitchFamily="34" charset="0"/>
              </a:rPr>
              <a:t>2</a:t>
            </a:r>
            <a:endParaRPr lang="en-US" b="1" i="1" baseline="30000">
              <a:solidFill>
                <a:srgbClr val="00CC00"/>
              </a:solidFill>
              <a:latin typeface="Futura Bk BT" pitchFamily="34" charset="0"/>
            </a:endParaRPr>
          </a:p>
        </p:txBody>
      </p:sp>
      <p:sp>
        <p:nvSpPr>
          <p:cNvPr id="208938" name="Rectangle 42"/>
          <p:cNvSpPr>
            <a:spLocks noChangeArrowheads="1"/>
          </p:cNvSpPr>
          <p:nvPr/>
        </p:nvSpPr>
        <p:spPr bwMode="auto">
          <a:xfrm>
            <a:off x="3553509" y="2339256"/>
            <a:ext cx="938077" cy="461665"/>
          </a:xfrm>
          <a:prstGeom prst="rect">
            <a:avLst/>
          </a:prstGeom>
          <a:noFill/>
          <a:ln w="9525">
            <a:noFill/>
            <a:miter lim="800000"/>
            <a:headEnd/>
            <a:tailEnd/>
          </a:ln>
          <a:effectLst/>
        </p:spPr>
        <p:txBody>
          <a:bodyPr wrap="none">
            <a:spAutoFit/>
          </a:bodyPr>
          <a:lstStyle/>
          <a:p>
            <a:r>
              <a:rPr lang="en-US" i="1" smtClean="0">
                <a:latin typeface="Symbol" panose="05050102010706020507" pitchFamily="18" charset="2"/>
              </a:rPr>
              <a:t> </a:t>
            </a:r>
            <a:r>
              <a:rPr lang="en-US" i="1">
                <a:latin typeface="Symbol" panose="05050102010706020507" pitchFamily="18" charset="2"/>
              </a:rPr>
              <a:t>m </a:t>
            </a:r>
            <a:r>
              <a:rPr lang="en-US" smtClean="0"/>
              <a:t>+</a:t>
            </a:r>
            <a:r>
              <a:rPr lang="en-US" i="1" smtClean="0">
                <a:solidFill>
                  <a:schemeClr val="folHlink"/>
                </a:solidFill>
              </a:rPr>
              <a:t> </a:t>
            </a:r>
            <a:r>
              <a:rPr lang="fr-FR" b="1" i="1" smtClean="0">
                <a:solidFill>
                  <a:srgbClr val="FF6600"/>
                </a:solidFill>
                <a:latin typeface="Futura Bk BT" pitchFamily="34" charset="0"/>
              </a:rPr>
              <a:t>a</a:t>
            </a:r>
            <a:endParaRPr lang="en-US" b="1" i="1" baseline="30000">
              <a:solidFill>
                <a:srgbClr val="FF6600"/>
              </a:solidFill>
              <a:latin typeface="Futura Bk BT" pitchFamily="34" charset="0"/>
            </a:endParaRPr>
          </a:p>
        </p:txBody>
      </p:sp>
      <p:sp>
        <p:nvSpPr>
          <p:cNvPr id="208939" name="Rectangle 43"/>
          <p:cNvSpPr>
            <a:spLocks noChangeArrowheads="1"/>
          </p:cNvSpPr>
          <p:nvPr/>
        </p:nvSpPr>
        <p:spPr bwMode="auto">
          <a:xfrm>
            <a:off x="4958064" y="2345982"/>
            <a:ext cx="912429" cy="461665"/>
          </a:xfrm>
          <a:prstGeom prst="rect">
            <a:avLst/>
          </a:prstGeom>
          <a:noFill/>
          <a:ln w="9525">
            <a:noFill/>
            <a:miter lim="800000"/>
            <a:headEnd/>
            <a:tailEnd/>
          </a:ln>
          <a:effectLst/>
        </p:spPr>
        <p:txBody>
          <a:bodyPr wrap="none">
            <a:spAutoFit/>
          </a:bodyPr>
          <a:lstStyle/>
          <a:p>
            <a:r>
              <a:rPr lang="en-US" i="1" smtClean="0">
                <a:latin typeface="Symbol" panose="05050102010706020507" pitchFamily="18" charset="2"/>
              </a:rPr>
              <a:t> </a:t>
            </a:r>
            <a:r>
              <a:rPr lang="en-US" i="1">
                <a:latin typeface="Symbol" panose="05050102010706020507" pitchFamily="18" charset="2"/>
              </a:rPr>
              <a:t>m </a:t>
            </a:r>
            <a:r>
              <a:rPr lang="en-US" i="1" smtClean="0"/>
              <a:t>+</a:t>
            </a:r>
            <a:r>
              <a:rPr lang="fr-FR" b="1" i="1" smtClean="0">
                <a:solidFill>
                  <a:srgbClr val="FF6600"/>
                </a:solidFill>
                <a:latin typeface="Futura Bk BT" pitchFamily="34" charset="0"/>
              </a:rPr>
              <a:t>d</a:t>
            </a:r>
            <a:endParaRPr lang="en-US" b="1" i="1" baseline="30000">
              <a:solidFill>
                <a:srgbClr val="FF6600"/>
              </a:solidFill>
              <a:latin typeface="Futura Bk BT" pitchFamily="34" charset="0"/>
            </a:endParaRPr>
          </a:p>
        </p:txBody>
      </p:sp>
      <p:sp>
        <p:nvSpPr>
          <p:cNvPr id="208940" name="Rectangle 44"/>
          <p:cNvSpPr>
            <a:spLocks noChangeArrowheads="1"/>
          </p:cNvSpPr>
          <p:nvPr/>
        </p:nvSpPr>
        <p:spPr bwMode="auto">
          <a:xfrm>
            <a:off x="6497323" y="2336498"/>
            <a:ext cx="867545" cy="461665"/>
          </a:xfrm>
          <a:prstGeom prst="rect">
            <a:avLst/>
          </a:prstGeom>
          <a:noFill/>
          <a:ln w="9525">
            <a:noFill/>
            <a:miter lim="800000"/>
            <a:headEnd/>
            <a:tailEnd/>
          </a:ln>
          <a:effectLst/>
        </p:spPr>
        <p:txBody>
          <a:bodyPr wrap="none">
            <a:spAutoFit/>
          </a:bodyPr>
          <a:lstStyle/>
          <a:p>
            <a:r>
              <a:rPr lang="en-US" i="1" smtClean="0">
                <a:latin typeface="Symbol" panose="05050102010706020507" pitchFamily="18" charset="2"/>
              </a:rPr>
              <a:t> </a:t>
            </a:r>
            <a:r>
              <a:rPr lang="en-US" i="1">
                <a:latin typeface="Symbol" panose="05050102010706020507" pitchFamily="18" charset="2"/>
              </a:rPr>
              <a:t>m </a:t>
            </a:r>
            <a:r>
              <a:rPr lang="en-US" i="1" smtClean="0"/>
              <a:t>- </a:t>
            </a:r>
            <a:r>
              <a:rPr lang="fr-FR" b="1" i="1" smtClean="0">
                <a:solidFill>
                  <a:srgbClr val="FF6600"/>
                </a:solidFill>
                <a:latin typeface="Futura Bk BT" pitchFamily="34" charset="0"/>
              </a:rPr>
              <a:t>a</a:t>
            </a:r>
            <a:endParaRPr lang="en-US" b="1" i="1" baseline="30000">
              <a:solidFill>
                <a:srgbClr val="FF6600"/>
              </a:solidFill>
              <a:latin typeface="Futura Bk BT" pitchFamily="34" charset="0"/>
            </a:endParaRPr>
          </a:p>
        </p:txBody>
      </p:sp>
      <p:sp>
        <p:nvSpPr>
          <p:cNvPr id="208944" name="Rectangle 48"/>
          <p:cNvSpPr>
            <a:spLocks noChangeArrowheads="1"/>
          </p:cNvSpPr>
          <p:nvPr/>
        </p:nvSpPr>
        <p:spPr bwMode="auto">
          <a:xfrm>
            <a:off x="335976" y="3593454"/>
            <a:ext cx="8896350" cy="2308324"/>
          </a:xfrm>
          <a:prstGeom prst="rect">
            <a:avLst/>
          </a:prstGeom>
          <a:noFill/>
          <a:ln w="9525">
            <a:noFill/>
            <a:miter lim="800000"/>
            <a:headEnd/>
            <a:tailEnd/>
          </a:ln>
          <a:effectLst/>
        </p:spPr>
        <p:txBody>
          <a:bodyPr wrap="square">
            <a:spAutoFit/>
          </a:bodyPr>
          <a:lstStyle/>
          <a:p>
            <a:r>
              <a:rPr lang="en-US" i="1" smtClean="0">
                <a:latin typeface="Futura Bk BT" pitchFamily="34" charset="0"/>
              </a:rPr>
              <a:t>(</a:t>
            </a:r>
            <a:r>
              <a:rPr lang="en-US" i="1" smtClean="0">
                <a:latin typeface="Symbol" panose="05050102010706020507" pitchFamily="18" charset="2"/>
              </a:rPr>
              <a:t>m</a:t>
            </a:r>
            <a:r>
              <a:rPr lang="en-US" i="1" smtClean="0">
                <a:latin typeface="Futura Bk BT" pitchFamily="34" charset="0"/>
              </a:rPr>
              <a:t>+</a:t>
            </a:r>
            <a:r>
              <a:rPr lang="en-US" i="1" smtClean="0">
                <a:solidFill>
                  <a:srgbClr val="FF6600"/>
                </a:solidFill>
                <a:latin typeface="Futura Bk BT" pitchFamily="34" charset="0"/>
              </a:rPr>
              <a:t>a)</a:t>
            </a:r>
            <a:r>
              <a:rPr lang="en-US" i="1" smtClean="0">
                <a:latin typeface="Futura Bk BT" pitchFamily="34" charset="0"/>
              </a:rPr>
              <a:t>(</a:t>
            </a:r>
            <a:r>
              <a:rPr lang="en-US" i="1" smtClean="0">
                <a:solidFill>
                  <a:srgbClr val="00CC00"/>
                </a:solidFill>
                <a:latin typeface="Futura Bk BT" pitchFamily="34" charset="0"/>
              </a:rPr>
              <a:t>p</a:t>
            </a:r>
            <a:r>
              <a:rPr lang="en-US" i="1" baseline="30000" smtClean="0">
                <a:solidFill>
                  <a:srgbClr val="00CC00"/>
                </a:solidFill>
                <a:latin typeface="Futura Bk BT" pitchFamily="34" charset="0"/>
              </a:rPr>
              <a:t>2</a:t>
            </a:r>
            <a:r>
              <a:rPr lang="en-US" i="1">
                <a:latin typeface="Futura Bk BT" pitchFamily="34" charset="0"/>
              </a:rPr>
              <a:t>) + </a:t>
            </a:r>
            <a:r>
              <a:rPr lang="en-US" i="1" smtClean="0">
                <a:latin typeface="Futura Bk BT" pitchFamily="34" charset="0"/>
              </a:rPr>
              <a:t>(</a:t>
            </a:r>
            <a:r>
              <a:rPr lang="en-US" i="1" smtClean="0">
                <a:latin typeface="Symbol" panose="05050102010706020507" pitchFamily="18" charset="2"/>
              </a:rPr>
              <a:t>m</a:t>
            </a:r>
            <a:r>
              <a:rPr lang="en-US" i="1" smtClean="0">
                <a:latin typeface="Futura Bk BT" pitchFamily="34" charset="0"/>
              </a:rPr>
              <a:t>+</a:t>
            </a:r>
            <a:r>
              <a:rPr lang="en-US" i="1" smtClean="0">
                <a:solidFill>
                  <a:srgbClr val="FF6600"/>
                </a:solidFill>
                <a:latin typeface="Futura Bk BT" pitchFamily="34" charset="0"/>
              </a:rPr>
              <a:t>d)</a:t>
            </a:r>
            <a:r>
              <a:rPr lang="en-US" i="1" smtClean="0">
                <a:latin typeface="Futura Bk BT" pitchFamily="34" charset="0"/>
              </a:rPr>
              <a:t>(</a:t>
            </a:r>
            <a:r>
              <a:rPr lang="en-US" i="1" smtClean="0">
                <a:solidFill>
                  <a:srgbClr val="00CC00"/>
                </a:solidFill>
                <a:latin typeface="Futura Bk BT" pitchFamily="34" charset="0"/>
              </a:rPr>
              <a:t>2pq</a:t>
            </a:r>
            <a:r>
              <a:rPr lang="en-US" i="1">
                <a:latin typeface="Futura Bk BT" pitchFamily="34" charset="0"/>
              </a:rPr>
              <a:t>) </a:t>
            </a:r>
            <a:r>
              <a:rPr lang="en-US" i="1" smtClean="0">
                <a:latin typeface="Futura Bk BT" pitchFamily="34" charset="0"/>
              </a:rPr>
              <a:t>+ (</a:t>
            </a:r>
            <a:r>
              <a:rPr lang="en-US" i="1" smtClean="0">
                <a:latin typeface="Symbol" panose="05050102010706020507" pitchFamily="18" charset="2"/>
              </a:rPr>
              <a:t>m</a:t>
            </a:r>
            <a:r>
              <a:rPr lang="en-US" i="1" smtClean="0">
                <a:latin typeface="Futura Bk BT" pitchFamily="34" charset="0"/>
              </a:rPr>
              <a:t>–</a:t>
            </a:r>
            <a:r>
              <a:rPr lang="en-US" i="1" smtClean="0">
                <a:solidFill>
                  <a:srgbClr val="FF6600"/>
                </a:solidFill>
                <a:latin typeface="Futura Bk BT" pitchFamily="34" charset="0"/>
              </a:rPr>
              <a:t>a)</a:t>
            </a:r>
            <a:r>
              <a:rPr lang="en-US" i="1" smtClean="0">
                <a:latin typeface="Futura Bk BT" pitchFamily="34" charset="0"/>
              </a:rPr>
              <a:t>(</a:t>
            </a:r>
            <a:r>
              <a:rPr lang="en-US" i="1" smtClean="0">
                <a:solidFill>
                  <a:srgbClr val="00CC00"/>
                </a:solidFill>
                <a:latin typeface="Futura Bk BT" pitchFamily="34" charset="0"/>
              </a:rPr>
              <a:t>q</a:t>
            </a:r>
            <a:r>
              <a:rPr lang="en-US" i="1" baseline="30000" smtClean="0">
                <a:solidFill>
                  <a:srgbClr val="00CC00"/>
                </a:solidFill>
                <a:latin typeface="Futura Bk BT" pitchFamily="34" charset="0"/>
              </a:rPr>
              <a:t>2</a:t>
            </a:r>
            <a:r>
              <a:rPr lang="en-US" i="1" smtClean="0">
                <a:latin typeface="Futura Bk BT" pitchFamily="34" charset="0"/>
              </a:rPr>
              <a:t>) = </a:t>
            </a:r>
          </a:p>
          <a:p>
            <a:r>
              <a:rPr lang="en-US" i="1" smtClean="0">
                <a:latin typeface="Symbol" panose="05050102010706020507" pitchFamily="18" charset="2"/>
              </a:rPr>
              <a:t>m</a:t>
            </a:r>
            <a:r>
              <a:rPr lang="en-US" i="1" smtClean="0">
                <a:latin typeface="Futura Bk BT" pitchFamily="34" charset="0"/>
              </a:rPr>
              <a:t> + </a:t>
            </a:r>
            <a:r>
              <a:rPr lang="en-US" i="1" smtClean="0">
                <a:solidFill>
                  <a:srgbClr val="FF6600"/>
                </a:solidFill>
                <a:latin typeface="Futura Bk BT" pitchFamily="34" charset="0"/>
              </a:rPr>
              <a:t>a</a:t>
            </a:r>
            <a:r>
              <a:rPr lang="en-US" i="1" smtClean="0">
                <a:latin typeface="Futura Bk BT" pitchFamily="34" charset="0"/>
              </a:rPr>
              <a:t>(</a:t>
            </a:r>
            <a:r>
              <a:rPr lang="en-US" i="1" smtClean="0">
                <a:solidFill>
                  <a:srgbClr val="00CC00"/>
                </a:solidFill>
                <a:latin typeface="Futura Bk BT" pitchFamily="34" charset="0"/>
              </a:rPr>
              <a:t>p</a:t>
            </a:r>
            <a:r>
              <a:rPr lang="en-US" i="1" baseline="30000" smtClean="0">
                <a:solidFill>
                  <a:srgbClr val="00CC00"/>
                </a:solidFill>
                <a:latin typeface="Futura Bk BT" pitchFamily="34" charset="0"/>
              </a:rPr>
              <a:t>2</a:t>
            </a:r>
            <a:r>
              <a:rPr lang="en-US" i="1" dirty="0">
                <a:latin typeface="Futura Bk BT" pitchFamily="34" charset="0"/>
              </a:rPr>
              <a:t>) + </a:t>
            </a:r>
            <a:r>
              <a:rPr lang="en-US" i="1" dirty="0">
                <a:solidFill>
                  <a:srgbClr val="FF6600"/>
                </a:solidFill>
                <a:latin typeface="Futura Bk BT" pitchFamily="34" charset="0"/>
              </a:rPr>
              <a:t>d</a:t>
            </a:r>
            <a:r>
              <a:rPr lang="en-US" i="1" dirty="0">
                <a:latin typeface="Futura Bk BT" pitchFamily="34" charset="0"/>
              </a:rPr>
              <a:t>(</a:t>
            </a:r>
            <a:r>
              <a:rPr lang="en-US" i="1" dirty="0">
                <a:solidFill>
                  <a:srgbClr val="00CC00"/>
                </a:solidFill>
                <a:latin typeface="Futura Bk BT" pitchFamily="34" charset="0"/>
              </a:rPr>
              <a:t>2pq</a:t>
            </a:r>
            <a:r>
              <a:rPr lang="en-US" i="1" dirty="0">
                <a:latin typeface="Futura Bk BT" pitchFamily="34" charset="0"/>
              </a:rPr>
              <a:t>) – </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baseline="30000">
                <a:solidFill>
                  <a:srgbClr val="00CC00"/>
                </a:solidFill>
                <a:latin typeface="Futura Bk BT" pitchFamily="34" charset="0"/>
              </a:rPr>
              <a:t>2</a:t>
            </a:r>
            <a:r>
              <a:rPr lang="en-US" i="1">
                <a:latin typeface="Futura Bk BT" pitchFamily="34" charset="0"/>
              </a:rPr>
              <a:t>) = </a:t>
            </a:r>
            <a:endParaRPr lang="en-US" i="1" smtClean="0">
              <a:latin typeface="Futura Bk BT" pitchFamily="34" charset="0"/>
            </a:endParaRPr>
          </a:p>
          <a:p>
            <a:r>
              <a:rPr lang="en-US" i="1" smtClean="0">
                <a:latin typeface="Symbol" panose="05050102010706020507" pitchFamily="18" charset="2"/>
              </a:rPr>
              <a:t>m</a:t>
            </a:r>
            <a:r>
              <a:rPr lang="en-US" i="1" smtClean="0">
                <a:latin typeface="Futura Bk BT" pitchFamily="34" charset="0"/>
              </a:rPr>
              <a:t> + </a:t>
            </a:r>
            <a:r>
              <a:rPr lang="en-US" i="1" smtClean="0">
                <a:solidFill>
                  <a:srgbClr val="FF6600"/>
                </a:solidFill>
                <a:latin typeface="Futura Bk BT" pitchFamily="34" charset="0"/>
              </a:rPr>
              <a:t>a</a:t>
            </a:r>
            <a:r>
              <a:rPr lang="en-US" i="1" smtClean="0">
                <a:latin typeface="Futura Bk BT" pitchFamily="34" charset="0"/>
              </a:rPr>
              <a:t>(</a:t>
            </a:r>
            <a:r>
              <a:rPr lang="en-US" i="1" smtClean="0">
                <a:solidFill>
                  <a:srgbClr val="00CC00"/>
                </a:solidFill>
                <a:latin typeface="Futura Bk BT" pitchFamily="34" charset="0"/>
              </a:rPr>
              <a:t>p</a:t>
            </a:r>
            <a:r>
              <a:rPr lang="en-US" i="1" smtClean="0">
                <a:latin typeface="Futura Bk BT" pitchFamily="34" charset="0"/>
              </a:rPr>
              <a:t>-</a:t>
            </a:r>
            <a:r>
              <a:rPr lang="en-US" i="1" smtClean="0">
                <a:solidFill>
                  <a:srgbClr val="00CC00"/>
                </a:solidFill>
                <a:latin typeface="Futura Bk BT" pitchFamily="34" charset="0"/>
              </a:rPr>
              <a:t>q</a:t>
            </a:r>
            <a:r>
              <a:rPr lang="en-US" i="1">
                <a:latin typeface="Futura Bk BT" pitchFamily="34" charset="0"/>
              </a:rPr>
              <a:t>) + </a:t>
            </a:r>
            <a:r>
              <a:rPr lang="en-US" i="1" smtClean="0">
                <a:latin typeface="Futura Bk BT" pitchFamily="34" charset="0"/>
              </a:rPr>
              <a:t>2</a:t>
            </a:r>
            <a:r>
              <a:rPr lang="en-US" i="1" smtClean="0">
                <a:solidFill>
                  <a:srgbClr val="00CC00"/>
                </a:solidFill>
                <a:latin typeface="Futura Bk BT" pitchFamily="34" charset="0"/>
              </a:rPr>
              <a:t>pq</a:t>
            </a:r>
            <a:r>
              <a:rPr lang="en-US" i="1" smtClean="0">
                <a:solidFill>
                  <a:srgbClr val="FF6600"/>
                </a:solidFill>
                <a:latin typeface="Futura Bk BT" pitchFamily="34" charset="0"/>
              </a:rPr>
              <a:t>d</a:t>
            </a:r>
            <a:r>
              <a:rPr lang="en-US" i="1" smtClean="0">
                <a:latin typeface="Futura Bk BT" pitchFamily="34" charset="0"/>
              </a:rPr>
              <a:t>. (pop pheno mean)</a:t>
            </a:r>
            <a:endParaRPr lang="en-US" b="1" i="1" smtClean="0">
              <a:latin typeface="Futura Bk BT" pitchFamily="34" charset="0"/>
            </a:endParaRPr>
          </a:p>
          <a:p>
            <a:endParaRPr lang="en-US" i="1" smtClean="0">
              <a:latin typeface="Futura Bk BT" pitchFamily="34" charset="0"/>
            </a:endParaRPr>
          </a:p>
          <a:p>
            <a:r>
              <a:rPr lang="en-US" b="1" i="1">
                <a:latin typeface="Futura Bk BT" pitchFamily="34" charset="0"/>
              </a:rPr>
              <a:t>contribution of the QTL </a:t>
            </a:r>
            <a:r>
              <a:rPr lang="en-US" b="1" i="1" smtClean="0">
                <a:latin typeface="Futura Bk BT" pitchFamily="34" charset="0"/>
              </a:rPr>
              <a:t>to the population phenotypic mean</a:t>
            </a:r>
          </a:p>
          <a:p>
            <a:r>
              <a:rPr lang="en-US" smtClean="0">
                <a:latin typeface="+mj-lt"/>
              </a:rPr>
              <a:t>m</a:t>
            </a:r>
            <a:r>
              <a:rPr lang="en-US" i="1" smtClean="0">
                <a:latin typeface="+mj-lt"/>
              </a:rPr>
              <a:t>=</a:t>
            </a:r>
            <a:r>
              <a:rPr lang="en-US" i="1" smtClean="0">
                <a:latin typeface="Symbol" panose="05050102010706020507" pitchFamily="18" charset="2"/>
              </a:rPr>
              <a:t> </a:t>
            </a:r>
            <a:r>
              <a:rPr lang="en-US" i="1" smtClean="0">
                <a:solidFill>
                  <a:srgbClr val="FF6600"/>
                </a:solidFill>
                <a:latin typeface="Futura Bk BT" pitchFamily="34" charset="0"/>
              </a:rPr>
              <a:t>a</a:t>
            </a:r>
            <a:r>
              <a:rPr lang="en-US" i="1" smtClean="0">
                <a:latin typeface="Futura Bk BT" pitchFamily="34" charset="0"/>
              </a:rPr>
              <a:t>(</a:t>
            </a:r>
            <a:r>
              <a:rPr lang="en-US" i="1" smtClean="0">
                <a:solidFill>
                  <a:srgbClr val="00CC00"/>
                </a:solidFill>
                <a:latin typeface="Futura Bk BT" pitchFamily="34" charset="0"/>
              </a:rPr>
              <a:t>p</a:t>
            </a:r>
            <a:r>
              <a:rPr lang="en-US" i="1" smtClean="0">
                <a:latin typeface="Futura Bk BT" pitchFamily="34" charset="0"/>
              </a:rPr>
              <a:t>-</a:t>
            </a:r>
            <a:r>
              <a:rPr lang="en-US" i="1" smtClean="0">
                <a:solidFill>
                  <a:srgbClr val="00CC00"/>
                </a:solidFill>
                <a:latin typeface="Futura Bk BT" pitchFamily="34" charset="0"/>
              </a:rPr>
              <a:t>q</a:t>
            </a:r>
            <a:r>
              <a:rPr lang="en-US" i="1" smtClean="0">
                <a:latin typeface="Futura Bk BT" pitchFamily="34" charset="0"/>
              </a:rPr>
              <a:t>) + 2</a:t>
            </a:r>
            <a:r>
              <a:rPr lang="en-US" i="1" smtClean="0">
                <a:solidFill>
                  <a:srgbClr val="00CC00"/>
                </a:solidFill>
                <a:latin typeface="Futura Bk BT" pitchFamily="34" charset="0"/>
              </a:rPr>
              <a:t>pq</a:t>
            </a:r>
            <a:r>
              <a:rPr lang="en-US" i="1" smtClean="0">
                <a:solidFill>
                  <a:srgbClr val="FF6600"/>
                </a:solidFill>
                <a:latin typeface="Futura Bk BT" pitchFamily="34" charset="0"/>
              </a:rPr>
              <a:t>d</a:t>
            </a:r>
            <a:endParaRPr lang="en-US" smtClean="0">
              <a:latin typeface="Symbol" panose="05050102010706020507" pitchFamily="18" charset="2"/>
            </a:endParaRPr>
          </a:p>
        </p:txBody>
      </p:sp>
      <p:graphicFrame>
        <p:nvGraphicFramePr>
          <p:cNvPr id="64515" name="Object 7"/>
          <p:cNvGraphicFramePr>
            <a:graphicFrameLocks noChangeAspect="1"/>
          </p:cNvGraphicFramePr>
          <p:nvPr>
            <p:extLst>
              <p:ext uri="{D42A27DB-BD31-4B8C-83A1-F6EECF244321}">
                <p14:modId xmlns:p14="http://schemas.microsoft.com/office/powerpoint/2010/main" val="3243498450"/>
              </p:ext>
            </p:extLst>
          </p:nvPr>
        </p:nvGraphicFramePr>
        <p:xfrm>
          <a:off x="5772572" y="3768172"/>
          <a:ext cx="3184591" cy="770826"/>
        </p:xfrm>
        <a:graphic>
          <a:graphicData uri="http://schemas.openxmlformats.org/presentationml/2006/ole">
            <mc:AlternateContent xmlns:mc="http://schemas.openxmlformats.org/markup-compatibility/2006">
              <mc:Choice xmlns:v="urn:schemas-microsoft-com:vml" Requires="v">
                <p:oleObj spid="_x0000_s64607" name="Equation" r:id="rId4" imgW="1409088" imgH="342751" progId="">
                  <p:embed/>
                </p:oleObj>
              </mc:Choice>
              <mc:Fallback>
                <p:oleObj name="Equation" r:id="rId4" imgW="1409088" imgH="342751" progId="">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2572" y="3768172"/>
                        <a:ext cx="3184591" cy="770826"/>
                      </a:xfrm>
                      <a:prstGeom prst="rect">
                        <a:avLst/>
                      </a:prstGeom>
                      <a:noFill/>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09923"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09924" name="Rectangle 4"/>
          <p:cNvSpPr>
            <a:spLocks noChangeArrowheads="1"/>
          </p:cNvSpPr>
          <p:nvPr/>
        </p:nvSpPr>
        <p:spPr bwMode="auto">
          <a:xfrm>
            <a:off x="315913" y="1371600"/>
            <a:ext cx="5624512" cy="396875"/>
          </a:xfrm>
          <a:prstGeom prst="rect">
            <a:avLst/>
          </a:prstGeom>
          <a:noFill/>
          <a:ln w="9525">
            <a:noFill/>
            <a:miter lim="800000"/>
            <a:headEnd/>
            <a:tailEnd/>
          </a:ln>
          <a:effectLst/>
        </p:spPr>
        <p:txBody>
          <a:bodyPr wrap="none">
            <a:spAutoFit/>
          </a:bodyPr>
          <a:lstStyle/>
          <a:p>
            <a:pPr algn="l" eaLnBrk="1" hangingPunct="1"/>
            <a:r>
              <a:rPr lang="en-AU" sz="2000" b="1" u="sng">
                <a:solidFill>
                  <a:srgbClr val="0000FF"/>
                </a:solidFill>
                <a:latin typeface="Futura Bk BT" pitchFamily="34" charset="0"/>
              </a:rPr>
              <a:t>2. Contribution of the QTL to the Variance </a:t>
            </a:r>
            <a:r>
              <a:rPr lang="en-AU" sz="2000" u="sng">
                <a:solidFill>
                  <a:srgbClr val="0000FF"/>
                </a:solidFill>
                <a:latin typeface="Futura Bk BT" pitchFamily="34" charset="0"/>
              </a:rPr>
              <a:t>(</a:t>
            </a:r>
            <a:r>
              <a:rPr lang="en-AU" sz="2000" i="1" u="sng">
                <a:solidFill>
                  <a:srgbClr val="0000FF"/>
                </a:solidFill>
                <a:latin typeface="Futura Bk BT" pitchFamily="34" charset="0"/>
              </a:rPr>
              <a:t>X</a:t>
            </a:r>
            <a:r>
              <a:rPr lang="en-AU" sz="2000" u="sng">
                <a:solidFill>
                  <a:srgbClr val="0000FF"/>
                </a:solidFill>
                <a:latin typeface="Futura Bk BT" pitchFamily="34" charset="0"/>
              </a:rPr>
              <a:t>)</a:t>
            </a:r>
            <a:endParaRPr lang="en-AU" sz="2000" b="1" u="sng">
              <a:solidFill>
                <a:srgbClr val="0000FF"/>
              </a:solidFill>
              <a:latin typeface="Futura Bk BT" pitchFamily="34" charset="0"/>
            </a:endParaRPr>
          </a:p>
        </p:txBody>
      </p:sp>
      <p:sp>
        <p:nvSpPr>
          <p:cNvPr id="209925" name="Text Box 5"/>
          <p:cNvSpPr txBox="1">
            <a:spLocks noChangeArrowheads="1"/>
          </p:cNvSpPr>
          <p:nvPr/>
        </p:nvSpPr>
        <p:spPr bwMode="auto">
          <a:xfrm>
            <a:off x="6067425" y="2289175"/>
            <a:ext cx="714375" cy="320675"/>
          </a:xfrm>
          <a:prstGeom prst="rect">
            <a:avLst/>
          </a:prstGeom>
          <a:noFill/>
          <a:ln w="9525">
            <a:noFill/>
            <a:miter lim="800000"/>
            <a:headEnd/>
            <a:tailEnd/>
          </a:ln>
          <a:effectLst/>
        </p:spPr>
        <p:txBody>
          <a:bodyPr/>
          <a:lstStyle/>
          <a:p>
            <a:pPr algn="l"/>
            <a:r>
              <a:rPr lang="nl-NL" sz="2000" b="1" i="1">
                <a:solidFill>
                  <a:srgbClr val="0000FF"/>
                </a:solidFill>
                <a:latin typeface="Futura Bk BT" pitchFamily="34" charset="0"/>
              </a:rPr>
              <a:t>aa</a:t>
            </a:r>
            <a:endParaRPr lang="en-US" sz="2000" b="1" i="1">
              <a:solidFill>
                <a:srgbClr val="0000FF"/>
              </a:solidFill>
              <a:latin typeface="Futura Bk BT" pitchFamily="34" charset="0"/>
            </a:endParaRPr>
          </a:p>
        </p:txBody>
      </p:sp>
      <p:sp>
        <p:nvSpPr>
          <p:cNvPr id="209926" name="Text Box 6"/>
          <p:cNvSpPr txBox="1">
            <a:spLocks noChangeArrowheads="1"/>
          </p:cNvSpPr>
          <p:nvPr/>
        </p:nvSpPr>
        <p:spPr bwMode="auto">
          <a:xfrm>
            <a:off x="4535488" y="2286000"/>
            <a:ext cx="555625" cy="320675"/>
          </a:xfrm>
          <a:prstGeom prst="rect">
            <a:avLst/>
          </a:prstGeom>
          <a:noFill/>
          <a:ln w="9525">
            <a:noFill/>
            <a:miter lim="800000"/>
            <a:headEnd/>
            <a:tailEnd/>
          </a:ln>
          <a:effectLst/>
        </p:spPr>
        <p:txBody>
          <a:bodyPr/>
          <a:lstStyle/>
          <a:p>
            <a:pPr algn="l"/>
            <a:r>
              <a:rPr lang="nl-NL" sz="2000" b="1" i="1">
                <a:solidFill>
                  <a:srgbClr val="0000FF"/>
                </a:solidFill>
                <a:latin typeface="Futura Bk BT" pitchFamily="34" charset="0"/>
              </a:rPr>
              <a:t>Aa</a:t>
            </a:r>
            <a:endParaRPr lang="en-US" sz="2000" b="1" i="1">
              <a:solidFill>
                <a:srgbClr val="0000FF"/>
              </a:solidFill>
              <a:latin typeface="Futura Bk BT" pitchFamily="34" charset="0"/>
            </a:endParaRPr>
          </a:p>
        </p:txBody>
      </p:sp>
      <p:sp>
        <p:nvSpPr>
          <p:cNvPr id="209927" name="Text Box 7"/>
          <p:cNvSpPr txBox="1">
            <a:spLocks noChangeArrowheads="1"/>
          </p:cNvSpPr>
          <p:nvPr/>
        </p:nvSpPr>
        <p:spPr bwMode="auto">
          <a:xfrm>
            <a:off x="3138488" y="2300288"/>
            <a:ext cx="685800" cy="320675"/>
          </a:xfrm>
          <a:prstGeom prst="rect">
            <a:avLst/>
          </a:prstGeom>
          <a:noFill/>
          <a:ln w="9525">
            <a:noFill/>
            <a:miter lim="800000"/>
            <a:headEnd/>
            <a:tailEnd/>
          </a:ln>
          <a:effectLst/>
        </p:spPr>
        <p:txBody>
          <a:bodyPr/>
          <a:lstStyle/>
          <a:p>
            <a:pPr algn="l"/>
            <a:r>
              <a:rPr lang="nl-NL" sz="2000" b="1" i="1">
                <a:solidFill>
                  <a:srgbClr val="0000FF"/>
                </a:solidFill>
                <a:latin typeface="Futura Bk BT" pitchFamily="34" charset="0"/>
              </a:rPr>
              <a:t>AA</a:t>
            </a:r>
            <a:endParaRPr lang="en-US" sz="2000" b="1" i="1">
              <a:solidFill>
                <a:srgbClr val="0000FF"/>
              </a:solidFill>
              <a:latin typeface="Futura Bk BT" pitchFamily="34" charset="0"/>
            </a:endParaRPr>
          </a:p>
        </p:txBody>
      </p:sp>
      <p:sp>
        <p:nvSpPr>
          <p:cNvPr id="209928" name="Rectangle 8"/>
          <p:cNvSpPr>
            <a:spLocks noChangeArrowheads="1"/>
          </p:cNvSpPr>
          <p:nvPr/>
        </p:nvSpPr>
        <p:spPr bwMode="auto">
          <a:xfrm>
            <a:off x="762000" y="2286000"/>
            <a:ext cx="2057400" cy="396875"/>
          </a:xfrm>
          <a:prstGeom prst="rect">
            <a:avLst/>
          </a:prstGeom>
          <a:noFill/>
          <a:ln w="9525">
            <a:noFill/>
            <a:miter lim="800000"/>
            <a:headEnd/>
            <a:tailEnd/>
          </a:ln>
          <a:effectLst/>
        </p:spPr>
        <p:txBody>
          <a:bodyPr>
            <a:spAutoFit/>
          </a:bodyPr>
          <a:lstStyle/>
          <a:p>
            <a:pPr algn="l"/>
            <a:r>
              <a:rPr lang="en-US" sz="2000">
                <a:solidFill>
                  <a:srgbClr val="000000"/>
                </a:solidFill>
                <a:latin typeface="Futura Bk BT" pitchFamily="34" charset="0"/>
              </a:rPr>
              <a:t>Genotypes</a:t>
            </a:r>
          </a:p>
        </p:txBody>
      </p:sp>
      <p:sp>
        <p:nvSpPr>
          <p:cNvPr id="209929" name="Rectangle 9"/>
          <p:cNvSpPr>
            <a:spLocks noChangeArrowheads="1"/>
          </p:cNvSpPr>
          <p:nvPr/>
        </p:nvSpPr>
        <p:spPr bwMode="auto">
          <a:xfrm>
            <a:off x="762000" y="3309938"/>
            <a:ext cx="2133600" cy="396875"/>
          </a:xfrm>
          <a:prstGeom prst="rect">
            <a:avLst/>
          </a:prstGeom>
          <a:noFill/>
          <a:ln w="9525">
            <a:noFill/>
            <a:miter lim="800000"/>
            <a:headEnd/>
            <a:tailEnd/>
          </a:ln>
          <a:effectLst/>
        </p:spPr>
        <p:txBody>
          <a:bodyPr>
            <a:spAutoFit/>
          </a:bodyPr>
          <a:lstStyle/>
          <a:p>
            <a:pPr algn="l"/>
            <a:r>
              <a:rPr lang="en-US" sz="2000">
                <a:solidFill>
                  <a:srgbClr val="000000"/>
                </a:solidFill>
                <a:latin typeface="Futura Bk BT" pitchFamily="34" charset="0"/>
              </a:rPr>
              <a:t>Frequencies, </a:t>
            </a:r>
            <a:r>
              <a:rPr lang="en-US" sz="2000" i="1">
                <a:solidFill>
                  <a:srgbClr val="000000"/>
                </a:solidFill>
                <a:latin typeface="Futura Bk BT" pitchFamily="34" charset="0"/>
              </a:rPr>
              <a:t>f</a:t>
            </a:r>
            <a:r>
              <a:rPr lang="en-US" sz="2000">
                <a:solidFill>
                  <a:srgbClr val="000000"/>
                </a:solidFill>
                <a:latin typeface="Futura Bk BT" pitchFamily="34" charset="0"/>
              </a:rPr>
              <a:t>(</a:t>
            </a:r>
            <a:r>
              <a:rPr lang="en-US" sz="2000" i="1">
                <a:solidFill>
                  <a:srgbClr val="000000"/>
                </a:solidFill>
                <a:latin typeface="Futura Bk BT" pitchFamily="34" charset="0"/>
              </a:rPr>
              <a:t>x</a:t>
            </a:r>
            <a:r>
              <a:rPr lang="en-US" sz="2000">
                <a:solidFill>
                  <a:srgbClr val="000000"/>
                </a:solidFill>
                <a:latin typeface="Futura Bk BT" pitchFamily="34" charset="0"/>
              </a:rPr>
              <a:t>)</a:t>
            </a:r>
          </a:p>
        </p:txBody>
      </p:sp>
      <p:sp>
        <p:nvSpPr>
          <p:cNvPr id="209930" name="Rectangle 10"/>
          <p:cNvSpPr>
            <a:spLocks noChangeArrowheads="1"/>
          </p:cNvSpPr>
          <p:nvPr/>
        </p:nvSpPr>
        <p:spPr bwMode="auto">
          <a:xfrm>
            <a:off x="762000" y="2776538"/>
            <a:ext cx="2057400" cy="396875"/>
          </a:xfrm>
          <a:prstGeom prst="rect">
            <a:avLst/>
          </a:prstGeom>
          <a:noFill/>
          <a:ln w="9525">
            <a:noFill/>
            <a:miter lim="800000"/>
            <a:headEnd/>
            <a:tailEnd/>
          </a:ln>
          <a:effectLst/>
        </p:spPr>
        <p:txBody>
          <a:bodyPr>
            <a:spAutoFit/>
          </a:bodyPr>
          <a:lstStyle/>
          <a:p>
            <a:pPr algn="l"/>
            <a:r>
              <a:rPr lang="en-US" sz="2000" smtClean="0">
                <a:solidFill>
                  <a:srgbClr val="000000"/>
                </a:solidFill>
                <a:latin typeface="Futura Bk BT" pitchFamily="34" charset="0"/>
              </a:rPr>
              <a:t>Effect (x)</a:t>
            </a:r>
            <a:endParaRPr lang="en-US" sz="2000">
              <a:solidFill>
                <a:srgbClr val="000000"/>
              </a:solidFill>
              <a:latin typeface="Futura Bk BT" pitchFamily="34" charset="0"/>
            </a:endParaRPr>
          </a:p>
        </p:txBody>
      </p:sp>
      <p:sp>
        <p:nvSpPr>
          <p:cNvPr id="209931" name="Rectangle 11"/>
          <p:cNvSpPr>
            <a:spLocks noChangeArrowheads="1"/>
          </p:cNvSpPr>
          <p:nvPr/>
        </p:nvSpPr>
        <p:spPr bwMode="auto">
          <a:xfrm>
            <a:off x="3206750" y="3233738"/>
            <a:ext cx="482600" cy="457200"/>
          </a:xfrm>
          <a:prstGeom prst="rect">
            <a:avLst/>
          </a:prstGeom>
          <a:noFill/>
          <a:ln w="9525">
            <a:noFill/>
            <a:miter lim="800000"/>
            <a:headEnd/>
            <a:tailEnd/>
          </a:ln>
          <a:effectLst/>
        </p:spPr>
        <p:txBody>
          <a:bodyPr wrap="none">
            <a:spAutoFit/>
          </a:bodyPr>
          <a:lstStyle/>
          <a:p>
            <a:r>
              <a:rPr lang="fr-FR" b="1" i="1">
                <a:solidFill>
                  <a:srgbClr val="00CC00"/>
                </a:solidFill>
                <a:latin typeface="Futura Bk BT" pitchFamily="34" charset="0"/>
              </a:rPr>
              <a:t>p</a:t>
            </a:r>
            <a:r>
              <a:rPr lang="fr-FR" b="1" i="1" baseline="30000">
                <a:solidFill>
                  <a:srgbClr val="00CC00"/>
                </a:solidFill>
                <a:latin typeface="Futura Bk BT" pitchFamily="34" charset="0"/>
              </a:rPr>
              <a:t>2</a:t>
            </a:r>
            <a:endParaRPr lang="en-US" b="1" i="1" baseline="30000">
              <a:solidFill>
                <a:srgbClr val="00CC00"/>
              </a:solidFill>
              <a:latin typeface="Futura Bk BT" pitchFamily="34" charset="0"/>
            </a:endParaRPr>
          </a:p>
        </p:txBody>
      </p:sp>
      <p:sp>
        <p:nvSpPr>
          <p:cNvPr id="209932" name="Rectangle 12"/>
          <p:cNvSpPr>
            <a:spLocks noChangeArrowheads="1"/>
          </p:cNvSpPr>
          <p:nvPr/>
        </p:nvSpPr>
        <p:spPr bwMode="auto">
          <a:xfrm>
            <a:off x="4448175" y="3248025"/>
            <a:ext cx="725488" cy="457200"/>
          </a:xfrm>
          <a:prstGeom prst="rect">
            <a:avLst/>
          </a:prstGeom>
          <a:noFill/>
          <a:ln w="9525">
            <a:noFill/>
            <a:miter lim="800000"/>
            <a:headEnd/>
            <a:tailEnd/>
          </a:ln>
          <a:effectLst/>
        </p:spPr>
        <p:txBody>
          <a:bodyPr wrap="none">
            <a:spAutoFit/>
          </a:bodyPr>
          <a:lstStyle/>
          <a:p>
            <a:r>
              <a:rPr lang="fr-FR" b="1">
                <a:solidFill>
                  <a:srgbClr val="00CC00"/>
                </a:solidFill>
                <a:latin typeface="Futura Bk BT" pitchFamily="34" charset="0"/>
              </a:rPr>
              <a:t>2</a:t>
            </a:r>
            <a:r>
              <a:rPr lang="fr-FR" b="1" i="1">
                <a:solidFill>
                  <a:srgbClr val="00CC00"/>
                </a:solidFill>
                <a:latin typeface="Futura Bk BT" pitchFamily="34" charset="0"/>
              </a:rPr>
              <a:t>pq</a:t>
            </a:r>
            <a:endParaRPr lang="en-US" b="1" i="1" baseline="30000">
              <a:solidFill>
                <a:srgbClr val="00CC00"/>
              </a:solidFill>
              <a:latin typeface="Futura Bk BT" pitchFamily="34" charset="0"/>
            </a:endParaRPr>
          </a:p>
        </p:txBody>
      </p:sp>
      <p:sp>
        <p:nvSpPr>
          <p:cNvPr id="209933" name="Rectangle 13"/>
          <p:cNvSpPr>
            <a:spLocks noChangeArrowheads="1"/>
          </p:cNvSpPr>
          <p:nvPr/>
        </p:nvSpPr>
        <p:spPr bwMode="auto">
          <a:xfrm>
            <a:off x="6053138" y="3248025"/>
            <a:ext cx="482600" cy="457200"/>
          </a:xfrm>
          <a:prstGeom prst="rect">
            <a:avLst/>
          </a:prstGeom>
          <a:noFill/>
          <a:ln w="9525">
            <a:noFill/>
            <a:miter lim="800000"/>
            <a:headEnd/>
            <a:tailEnd/>
          </a:ln>
          <a:effectLst/>
        </p:spPr>
        <p:txBody>
          <a:bodyPr wrap="none">
            <a:spAutoFit/>
          </a:bodyPr>
          <a:lstStyle/>
          <a:p>
            <a:r>
              <a:rPr lang="fr-FR" b="1" i="1">
                <a:solidFill>
                  <a:srgbClr val="00CC00"/>
                </a:solidFill>
                <a:latin typeface="Futura Bk BT" pitchFamily="34" charset="0"/>
              </a:rPr>
              <a:t>q</a:t>
            </a:r>
            <a:r>
              <a:rPr lang="fr-FR" b="1" i="1" baseline="30000">
                <a:solidFill>
                  <a:srgbClr val="00CC00"/>
                </a:solidFill>
                <a:latin typeface="Futura Bk BT" pitchFamily="34" charset="0"/>
              </a:rPr>
              <a:t>2</a:t>
            </a:r>
            <a:endParaRPr lang="en-US" b="1" i="1" baseline="30000">
              <a:solidFill>
                <a:srgbClr val="00CC00"/>
              </a:solidFill>
              <a:latin typeface="Futura Bk BT" pitchFamily="34" charset="0"/>
            </a:endParaRPr>
          </a:p>
        </p:txBody>
      </p:sp>
      <p:sp>
        <p:nvSpPr>
          <p:cNvPr id="209934" name="Rectangle 14"/>
          <p:cNvSpPr>
            <a:spLocks noChangeArrowheads="1"/>
          </p:cNvSpPr>
          <p:nvPr/>
        </p:nvSpPr>
        <p:spPr bwMode="auto">
          <a:xfrm>
            <a:off x="3228975" y="2714625"/>
            <a:ext cx="861133" cy="461665"/>
          </a:xfrm>
          <a:prstGeom prst="rect">
            <a:avLst/>
          </a:prstGeom>
          <a:noFill/>
          <a:ln w="9525">
            <a:noFill/>
            <a:miter lim="800000"/>
            <a:headEnd/>
            <a:tailEnd/>
          </a:ln>
          <a:effectLst/>
        </p:spPr>
        <p:txBody>
          <a:bodyPr wrap="none">
            <a:spAutoFit/>
          </a:bodyPr>
          <a:lstStyle/>
          <a:p>
            <a:r>
              <a:rPr lang="en-US" i="1">
                <a:latin typeface="Symbol" panose="05050102010706020507" pitchFamily="18" charset="2"/>
              </a:rPr>
              <a:t>m </a:t>
            </a:r>
            <a:r>
              <a:rPr lang="en-US"/>
              <a:t>+</a:t>
            </a:r>
            <a:r>
              <a:rPr lang="en-US" smtClean="0"/>
              <a:t> </a:t>
            </a:r>
            <a:r>
              <a:rPr lang="fr-FR" b="1" i="1" smtClean="0">
                <a:solidFill>
                  <a:srgbClr val="FF6600"/>
                </a:solidFill>
                <a:latin typeface="Futura Bk BT" pitchFamily="34" charset="0"/>
              </a:rPr>
              <a:t>a</a:t>
            </a:r>
            <a:endParaRPr lang="en-US" b="1" i="1" baseline="30000">
              <a:solidFill>
                <a:srgbClr val="FF6600"/>
              </a:solidFill>
              <a:latin typeface="Futura Bk BT" pitchFamily="34" charset="0"/>
            </a:endParaRPr>
          </a:p>
        </p:txBody>
      </p:sp>
      <p:sp>
        <p:nvSpPr>
          <p:cNvPr id="209935" name="Rectangle 15"/>
          <p:cNvSpPr>
            <a:spLocks noChangeArrowheads="1"/>
          </p:cNvSpPr>
          <p:nvPr/>
        </p:nvSpPr>
        <p:spPr bwMode="auto">
          <a:xfrm>
            <a:off x="4583113" y="2728913"/>
            <a:ext cx="877163" cy="461665"/>
          </a:xfrm>
          <a:prstGeom prst="rect">
            <a:avLst/>
          </a:prstGeom>
          <a:noFill/>
          <a:ln w="9525">
            <a:noFill/>
            <a:miter lim="800000"/>
            <a:headEnd/>
            <a:tailEnd/>
          </a:ln>
          <a:effectLst/>
        </p:spPr>
        <p:txBody>
          <a:bodyPr wrap="none">
            <a:spAutoFit/>
          </a:bodyPr>
          <a:lstStyle/>
          <a:p>
            <a:r>
              <a:rPr lang="en-US" i="1">
                <a:latin typeface="Symbol" panose="05050102010706020507" pitchFamily="18" charset="2"/>
              </a:rPr>
              <a:t>m </a:t>
            </a:r>
            <a:r>
              <a:rPr lang="en-US"/>
              <a:t>+</a:t>
            </a:r>
            <a:r>
              <a:rPr lang="en-US" smtClean="0"/>
              <a:t> </a:t>
            </a:r>
            <a:r>
              <a:rPr lang="fr-FR" b="1" i="1" smtClean="0">
                <a:solidFill>
                  <a:srgbClr val="FF6600"/>
                </a:solidFill>
                <a:latin typeface="Futura Bk BT" pitchFamily="34" charset="0"/>
              </a:rPr>
              <a:t>d</a:t>
            </a:r>
            <a:endParaRPr lang="en-US" b="1" i="1" baseline="30000">
              <a:solidFill>
                <a:srgbClr val="FF6600"/>
              </a:solidFill>
              <a:latin typeface="Futura Bk BT" pitchFamily="34" charset="0"/>
            </a:endParaRPr>
          </a:p>
        </p:txBody>
      </p:sp>
      <p:sp>
        <p:nvSpPr>
          <p:cNvPr id="209936" name="Rectangle 16"/>
          <p:cNvSpPr>
            <a:spLocks noChangeArrowheads="1"/>
          </p:cNvSpPr>
          <p:nvPr/>
        </p:nvSpPr>
        <p:spPr bwMode="auto">
          <a:xfrm>
            <a:off x="6024563" y="2728913"/>
            <a:ext cx="790601" cy="461665"/>
          </a:xfrm>
          <a:prstGeom prst="rect">
            <a:avLst/>
          </a:prstGeom>
          <a:noFill/>
          <a:ln w="9525">
            <a:noFill/>
            <a:miter lim="800000"/>
            <a:headEnd/>
            <a:tailEnd/>
          </a:ln>
          <a:effectLst/>
        </p:spPr>
        <p:txBody>
          <a:bodyPr wrap="none">
            <a:spAutoFit/>
          </a:bodyPr>
          <a:lstStyle/>
          <a:p>
            <a:r>
              <a:rPr lang="en-US" i="1">
                <a:latin typeface="Symbol" panose="05050102010706020507" pitchFamily="18" charset="2"/>
              </a:rPr>
              <a:t>m </a:t>
            </a:r>
            <a:r>
              <a:rPr lang="en-US" smtClean="0"/>
              <a:t>- </a:t>
            </a:r>
            <a:r>
              <a:rPr lang="fr-FR" b="1" i="1" smtClean="0">
                <a:solidFill>
                  <a:srgbClr val="FF6600"/>
                </a:solidFill>
                <a:latin typeface="Futura Bk BT" pitchFamily="34" charset="0"/>
              </a:rPr>
              <a:t>a</a:t>
            </a:r>
            <a:endParaRPr lang="en-US" b="1" i="1" baseline="30000">
              <a:solidFill>
                <a:srgbClr val="FF6600"/>
              </a:solidFill>
              <a:latin typeface="Futura Bk BT" pitchFamily="34" charset="0"/>
            </a:endParaRPr>
          </a:p>
        </p:txBody>
      </p:sp>
      <p:sp>
        <p:nvSpPr>
          <p:cNvPr id="209938" name="Rectangle 18"/>
          <p:cNvSpPr>
            <a:spLocks noChangeArrowheads="1"/>
          </p:cNvSpPr>
          <p:nvPr/>
        </p:nvSpPr>
        <p:spPr bwMode="auto">
          <a:xfrm>
            <a:off x="2122488" y="4281488"/>
            <a:ext cx="6481960" cy="810478"/>
          </a:xfrm>
          <a:prstGeom prst="rect">
            <a:avLst/>
          </a:prstGeom>
          <a:noFill/>
          <a:ln w="9525">
            <a:noFill/>
            <a:miter lim="800000"/>
            <a:headEnd/>
            <a:tailEnd/>
          </a:ln>
          <a:effectLst/>
        </p:spPr>
        <p:txBody>
          <a:bodyPr wrap="square">
            <a:spAutoFit/>
          </a:bodyPr>
          <a:lstStyle/>
          <a:p>
            <a:r>
              <a:rPr lang="en-US" sz="2800">
                <a:latin typeface="Futura Bk BT" pitchFamily="34" charset="0"/>
              </a:rPr>
              <a:t>  =  </a:t>
            </a:r>
            <a:r>
              <a:rPr lang="en-US" sz="2800" i="1">
                <a:latin typeface="Futura Bk BT" pitchFamily="34" charset="0"/>
              </a:rPr>
              <a:t>(</a:t>
            </a:r>
            <a:r>
              <a:rPr lang="en-US" sz="2800" i="1">
                <a:solidFill>
                  <a:srgbClr val="FF6600"/>
                </a:solidFill>
                <a:latin typeface="Futura Bk BT" pitchFamily="34" charset="0"/>
              </a:rPr>
              <a:t>a</a:t>
            </a:r>
            <a:r>
              <a:rPr lang="en-US" sz="2800" i="1">
                <a:latin typeface="Futura Bk BT" pitchFamily="34" charset="0"/>
              </a:rPr>
              <a:t>-</a:t>
            </a:r>
            <a:r>
              <a:rPr lang="en-US" sz="2800" i="1">
                <a:latin typeface="Futura Bk BT" pitchFamily="34" charset="0"/>
                <a:sym typeface="Symbol" pitchFamily="18" charset="2"/>
              </a:rPr>
              <a:t>m</a:t>
            </a:r>
            <a:r>
              <a:rPr lang="en-US" sz="2800" i="1">
                <a:latin typeface="Futura Bk BT" pitchFamily="34" charset="0"/>
              </a:rPr>
              <a:t>)</a:t>
            </a:r>
            <a:r>
              <a:rPr lang="en-US" sz="2800" i="1" baseline="30000">
                <a:latin typeface="Futura Bk BT" pitchFamily="34" charset="0"/>
              </a:rPr>
              <a:t>2</a:t>
            </a:r>
            <a:r>
              <a:rPr lang="en-US" sz="2800" i="1">
                <a:solidFill>
                  <a:srgbClr val="00CC00"/>
                </a:solidFill>
                <a:latin typeface="Futura Bk BT" pitchFamily="34" charset="0"/>
              </a:rPr>
              <a:t>p</a:t>
            </a:r>
            <a:r>
              <a:rPr lang="en-US" sz="2800" i="1" baseline="30000">
                <a:solidFill>
                  <a:srgbClr val="00CC00"/>
                </a:solidFill>
                <a:latin typeface="Futura Bk BT" pitchFamily="34" charset="0"/>
              </a:rPr>
              <a:t>2</a:t>
            </a:r>
            <a:r>
              <a:rPr lang="en-US" sz="2800">
                <a:latin typeface="Futura Bk BT" pitchFamily="34" charset="0"/>
              </a:rPr>
              <a:t> + </a:t>
            </a:r>
            <a:r>
              <a:rPr lang="en-US" sz="2800" i="1">
                <a:latin typeface="Futura Bk BT" pitchFamily="34" charset="0"/>
              </a:rPr>
              <a:t>(</a:t>
            </a:r>
            <a:r>
              <a:rPr lang="en-US" sz="2800" i="1">
                <a:solidFill>
                  <a:srgbClr val="FF6600"/>
                </a:solidFill>
                <a:latin typeface="Futura Bk BT" pitchFamily="34" charset="0"/>
              </a:rPr>
              <a:t>d</a:t>
            </a:r>
            <a:r>
              <a:rPr lang="en-US" sz="2800" i="1">
                <a:latin typeface="Futura Bk BT" pitchFamily="34" charset="0"/>
              </a:rPr>
              <a:t>-</a:t>
            </a:r>
            <a:r>
              <a:rPr lang="en-US" sz="2800" i="1">
                <a:latin typeface="Futura Bk BT" pitchFamily="34" charset="0"/>
                <a:sym typeface="Symbol" pitchFamily="18" charset="2"/>
              </a:rPr>
              <a:t>m</a:t>
            </a:r>
            <a:r>
              <a:rPr lang="en-US" sz="2800" i="1">
                <a:latin typeface="Futura Bk BT" pitchFamily="34" charset="0"/>
              </a:rPr>
              <a:t>)</a:t>
            </a:r>
            <a:r>
              <a:rPr lang="en-US" sz="2800" i="1" baseline="30000">
                <a:latin typeface="Futura Bk BT" pitchFamily="34" charset="0"/>
              </a:rPr>
              <a:t>2</a:t>
            </a:r>
            <a:r>
              <a:rPr lang="en-US" sz="2800">
                <a:solidFill>
                  <a:srgbClr val="00CC00"/>
                </a:solidFill>
                <a:latin typeface="Futura Bk BT" pitchFamily="34" charset="0"/>
              </a:rPr>
              <a:t>2</a:t>
            </a:r>
            <a:r>
              <a:rPr lang="en-US" sz="2800" i="1">
                <a:solidFill>
                  <a:srgbClr val="00CC00"/>
                </a:solidFill>
                <a:latin typeface="Futura Bk BT" pitchFamily="34" charset="0"/>
              </a:rPr>
              <a:t>pq</a:t>
            </a:r>
            <a:r>
              <a:rPr lang="en-US" sz="2800">
                <a:latin typeface="Futura Bk BT" pitchFamily="34" charset="0"/>
              </a:rPr>
              <a:t> + </a:t>
            </a:r>
            <a:r>
              <a:rPr lang="en-US" sz="2800" i="1">
                <a:latin typeface="Futura Bk BT" pitchFamily="34" charset="0"/>
              </a:rPr>
              <a:t>(-</a:t>
            </a:r>
            <a:r>
              <a:rPr lang="en-US" sz="2800" i="1">
                <a:solidFill>
                  <a:srgbClr val="FF6600"/>
                </a:solidFill>
                <a:latin typeface="Futura Bk BT" pitchFamily="34" charset="0"/>
              </a:rPr>
              <a:t>a</a:t>
            </a:r>
            <a:r>
              <a:rPr lang="en-US" sz="2800" i="1">
                <a:latin typeface="Futura Bk BT" pitchFamily="34" charset="0"/>
              </a:rPr>
              <a:t>-</a:t>
            </a:r>
            <a:r>
              <a:rPr lang="en-US" sz="2800" i="1">
                <a:latin typeface="Futura Bk BT" pitchFamily="34" charset="0"/>
                <a:sym typeface="Symbol" pitchFamily="18" charset="2"/>
              </a:rPr>
              <a:t>m</a:t>
            </a:r>
            <a:r>
              <a:rPr lang="en-US" sz="2800" i="1">
                <a:latin typeface="Futura Bk BT" pitchFamily="34" charset="0"/>
              </a:rPr>
              <a:t>)</a:t>
            </a:r>
            <a:r>
              <a:rPr lang="en-US" sz="2800" i="1" baseline="30000">
                <a:latin typeface="Futura Bk BT" pitchFamily="34" charset="0"/>
              </a:rPr>
              <a:t>2</a:t>
            </a:r>
            <a:r>
              <a:rPr lang="en-US" sz="2800" i="1">
                <a:solidFill>
                  <a:srgbClr val="00CC00"/>
                </a:solidFill>
                <a:latin typeface="Futura Bk BT" pitchFamily="34" charset="0"/>
              </a:rPr>
              <a:t>q</a:t>
            </a:r>
            <a:r>
              <a:rPr lang="en-US" sz="2800" i="1" baseline="30000">
                <a:solidFill>
                  <a:srgbClr val="00CC00"/>
                </a:solidFill>
                <a:latin typeface="Futura Bk BT" pitchFamily="34" charset="0"/>
              </a:rPr>
              <a:t>2</a:t>
            </a:r>
            <a:r>
              <a:rPr lang="en-US" sz="2800" baseline="30000">
                <a:latin typeface="Futura Bk BT" pitchFamily="34" charset="0"/>
              </a:rPr>
              <a:t> </a:t>
            </a:r>
          </a:p>
          <a:p>
            <a:endParaRPr lang="en-US" sz="2800" baseline="30000">
              <a:latin typeface="Futura Bk BT" pitchFamily="34" charset="0"/>
            </a:endParaRPr>
          </a:p>
        </p:txBody>
      </p:sp>
      <p:sp>
        <p:nvSpPr>
          <p:cNvPr id="209939" name="Rectangle 19"/>
          <p:cNvSpPr>
            <a:spLocks noChangeArrowheads="1"/>
          </p:cNvSpPr>
          <p:nvPr/>
        </p:nvSpPr>
        <p:spPr bwMode="auto">
          <a:xfrm>
            <a:off x="899592" y="4293096"/>
            <a:ext cx="962123" cy="523220"/>
          </a:xfrm>
          <a:prstGeom prst="rect">
            <a:avLst/>
          </a:prstGeom>
          <a:noFill/>
          <a:ln w="9525">
            <a:noFill/>
            <a:miter lim="800000"/>
            <a:headEnd/>
            <a:tailEnd/>
          </a:ln>
          <a:effectLst/>
        </p:spPr>
        <p:txBody>
          <a:bodyPr wrap="none">
            <a:spAutoFit/>
          </a:bodyPr>
          <a:lstStyle/>
          <a:p>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QTL</a:t>
            </a:r>
            <a:endParaRPr lang="en-US" sz="2800" baseline="30000" dirty="0">
              <a:latin typeface="Futura Bk BT" pitchFamily="34" charset="0"/>
            </a:endParaRPr>
          </a:p>
        </p:txBody>
      </p:sp>
      <p:graphicFrame>
        <p:nvGraphicFramePr>
          <p:cNvPr id="65539" name="Object 4"/>
          <p:cNvGraphicFramePr>
            <a:graphicFrameLocks noChangeAspect="1"/>
          </p:cNvGraphicFramePr>
          <p:nvPr>
            <p:extLst>
              <p:ext uri="{D42A27DB-BD31-4B8C-83A1-F6EECF244321}">
                <p14:modId xmlns:p14="http://schemas.microsoft.com/office/powerpoint/2010/main" val="485962135"/>
              </p:ext>
            </p:extLst>
          </p:nvPr>
        </p:nvGraphicFramePr>
        <p:xfrm>
          <a:off x="5173663" y="5127780"/>
          <a:ext cx="3716761" cy="1190108"/>
        </p:xfrm>
        <a:graphic>
          <a:graphicData uri="http://schemas.openxmlformats.org/presentationml/2006/ole">
            <mc:AlternateContent xmlns:mc="http://schemas.openxmlformats.org/markup-compatibility/2006">
              <mc:Choice xmlns:v="urn:schemas-microsoft-com:vml" Requires="v">
                <p:oleObj spid="_x0000_s65625" name="Equation" r:id="rId4" imgW="1676400" imgH="609600" progId="">
                  <p:embed/>
                </p:oleObj>
              </mc:Choice>
              <mc:Fallback>
                <p:oleObj name="Equation" r:id="rId4" imgW="1676400" imgH="609600"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3663" y="5127780"/>
                        <a:ext cx="3716761" cy="1190108"/>
                      </a:xfrm>
                      <a:prstGeom prst="rect">
                        <a:avLst/>
                      </a:prstGeom>
                      <a:noFill/>
                      <a:extLst/>
                    </p:spPr>
                  </p:pic>
                </p:oleObj>
              </mc:Fallback>
            </mc:AlternateContent>
          </a:graphicData>
        </a:graphic>
      </p:graphicFrame>
      <p:sp>
        <p:nvSpPr>
          <p:cNvPr id="2" name="Rectangle 1"/>
          <p:cNvSpPr/>
          <p:nvPr/>
        </p:nvSpPr>
        <p:spPr>
          <a:xfrm>
            <a:off x="848669" y="5424816"/>
            <a:ext cx="2988319" cy="523220"/>
          </a:xfrm>
          <a:prstGeom prst="rect">
            <a:avLst/>
          </a:prstGeom>
        </p:spPr>
        <p:txBody>
          <a:bodyPr wrap="none">
            <a:spAutoFit/>
          </a:bodyPr>
          <a:lstStyle/>
          <a:p>
            <a:r>
              <a:rPr lang="en-US" sz="2800" i="1">
                <a:latin typeface="Futura Bk BT" pitchFamily="34" charset="0"/>
              </a:rPr>
              <a:t>m</a:t>
            </a:r>
            <a:r>
              <a:rPr lang="en-US" sz="2800" i="1" smtClean="0"/>
              <a:t>=</a:t>
            </a:r>
            <a:r>
              <a:rPr lang="en-US" sz="2800" i="1" smtClean="0">
                <a:latin typeface="Symbol" panose="05050102010706020507" pitchFamily="18" charset="2"/>
              </a:rPr>
              <a:t> </a:t>
            </a:r>
            <a:r>
              <a:rPr lang="en-US" sz="2800" i="1">
                <a:solidFill>
                  <a:srgbClr val="FF6600"/>
                </a:solidFill>
                <a:latin typeface="Futura Bk BT" pitchFamily="34" charset="0"/>
              </a:rPr>
              <a:t>a</a:t>
            </a:r>
            <a:r>
              <a:rPr lang="en-US" sz="2800" i="1">
                <a:latin typeface="Futura Bk BT" pitchFamily="34" charset="0"/>
              </a:rPr>
              <a:t>(</a:t>
            </a:r>
            <a:r>
              <a:rPr lang="en-US" sz="2800" i="1">
                <a:solidFill>
                  <a:srgbClr val="00CC00"/>
                </a:solidFill>
                <a:latin typeface="Futura Bk BT" pitchFamily="34" charset="0"/>
              </a:rPr>
              <a:t>p</a:t>
            </a:r>
            <a:r>
              <a:rPr lang="en-US" sz="2800" i="1">
                <a:latin typeface="Futura Bk BT" pitchFamily="34" charset="0"/>
              </a:rPr>
              <a:t>-</a:t>
            </a:r>
            <a:r>
              <a:rPr lang="en-US" sz="2800" i="1">
                <a:solidFill>
                  <a:srgbClr val="00CC00"/>
                </a:solidFill>
                <a:latin typeface="Futura Bk BT" pitchFamily="34" charset="0"/>
              </a:rPr>
              <a:t>q</a:t>
            </a:r>
            <a:r>
              <a:rPr lang="en-US" sz="2800" i="1">
                <a:latin typeface="Futura Bk BT" pitchFamily="34" charset="0"/>
              </a:rPr>
              <a:t>) + 2</a:t>
            </a:r>
            <a:r>
              <a:rPr lang="en-US" sz="2800" i="1">
                <a:solidFill>
                  <a:srgbClr val="00CC00"/>
                </a:solidFill>
                <a:latin typeface="Futura Bk BT" pitchFamily="34" charset="0"/>
              </a:rPr>
              <a:t>pq</a:t>
            </a:r>
            <a:r>
              <a:rPr lang="en-US" sz="2800" i="1">
                <a:solidFill>
                  <a:srgbClr val="FF6600"/>
                </a:solidFill>
                <a:latin typeface="Futura Bk BT" pitchFamily="34" charset="0"/>
              </a:rPr>
              <a:t>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10947"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10961" name="Rectangle 17"/>
          <p:cNvSpPr>
            <a:spLocks noChangeArrowheads="1"/>
          </p:cNvSpPr>
          <p:nvPr/>
        </p:nvSpPr>
        <p:spPr bwMode="auto">
          <a:xfrm>
            <a:off x="2122488" y="1447800"/>
            <a:ext cx="5867400" cy="457200"/>
          </a:xfrm>
          <a:prstGeom prst="rect">
            <a:avLst/>
          </a:prstGeom>
          <a:noFill/>
          <a:ln w="9525">
            <a:noFill/>
            <a:miter lim="800000"/>
            <a:headEnd/>
            <a:tailEnd/>
          </a:ln>
          <a:effectLst/>
        </p:spPr>
        <p:txBody>
          <a:bodyPr>
            <a:spAutoFit/>
          </a:bodyPr>
          <a:lstStyle/>
          <a:p>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p</a:t>
            </a:r>
            <a:r>
              <a:rPr lang="en-US" i="1" baseline="30000">
                <a:solidFill>
                  <a:srgbClr val="00CC00"/>
                </a:solidFill>
                <a:latin typeface="Futura Bk BT" pitchFamily="34" charset="0"/>
              </a:rPr>
              <a:t>2</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a:solidFill>
                  <a:srgbClr val="00CC00"/>
                </a:solidFill>
                <a:latin typeface="Futura Bk BT" pitchFamily="34" charset="0"/>
              </a:rPr>
              <a:t>2</a:t>
            </a:r>
            <a:r>
              <a:rPr lang="en-US" i="1">
                <a:solidFill>
                  <a:srgbClr val="00CC00"/>
                </a:solidFill>
                <a:latin typeface="Futura Bk BT" pitchFamily="34" charset="0"/>
              </a:rPr>
              <a:t>pq</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q</a:t>
            </a:r>
            <a:r>
              <a:rPr lang="en-US" i="1" baseline="30000">
                <a:solidFill>
                  <a:srgbClr val="00CC00"/>
                </a:solidFill>
                <a:latin typeface="Futura Bk BT" pitchFamily="34" charset="0"/>
              </a:rPr>
              <a:t>2</a:t>
            </a:r>
            <a:r>
              <a:rPr lang="en-US" baseline="30000">
                <a:latin typeface="Futura Bk BT" pitchFamily="34" charset="0"/>
              </a:rPr>
              <a:t> </a:t>
            </a:r>
          </a:p>
        </p:txBody>
      </p:sp>
      <p:sp>
        <p:nvSpPr>
          <p:cNvPr id="210962" name="Rectangle 18"/>
          <p:cNvSpPr>
            <a:spLocks noChangeArrowheads="1"/>
          </p:cNvSpPr>
          <p:nvPr/>
        </p:nvSpPr>
        <p:spPr bwMode="auto">
          <a:xfrm>
            <a:off x="1270973" y="1364754"/>
            <a:ext cx="851515" cy="461665"/>
          </a:xfrm>
          <a:prstGeom prst="rect">
            <a:avLst/>
          </a:prstGeom>
          <a:noFill/>
          <a:ln w="9525">
            <a:noFill/>
            <a:miter lim="800000"/>
            <a:headEnd/>
            <a:tailEnd/>
          </a:ln>
          <a:effectLst/>
        </p:spPr>
        <p:txBody>
          <a:bodyPr wrap="none">
            <a:spAutoFit/>
          </a:bodyPr>
          <a:lstStyle/>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t>
            </a:r>
            <a:endParaRPr lang="en-US" baseline="30000" dirty="0">
              <a:latin typeface="Futura Bk BT" pitchFamily="34" charset="0"/>
            </a:endParaRPr>
          </a:p>
        </p:txBody>
      </p:sp>
      <p:sp>
        <p:nvSpPr>
          <p:cNvPr id="210967" name="Rectangle 23"/>
          <p:cNvSpPr>
            <a:spLocks noChangeArrowheads="1"/>
          </p:cNvSpPr>
          <p:nvPr/>
        </p:nvSpPr>
        <p:spPr bwMode="auto">
          <a:xfrm>
            <a:off x="2633663" y="2133600"/>
            <a:ext cx="3824287" cy="457200"/>
          </a:xfrm>
          <a:prstGeom prst="rect">
            <a:avLst/>
          </a:prstGeom>
          <a:noFill/>
          <a:ln w="9525">
            <a:noFill/>
            <a:miter lim="800000"/>
            <a:headEnd/>
            <a:tailEnd/>
          </a:ln>
          <a:effectLst/>
        </p:spPr>
        <p:txBody>
          <a:bodyPr wrap="none">
            <a:spAutoFit/>
          </a:bodyPr>
          <a:lstStyle/>
          <a:p>
            <a:r>
              <a:rPr lang="en-US">
                <a:latin typeface="Futura Bk BT" pitchFamily="34" charset="0"/>
              </a:rPr>
              <a:t>=</a:t>
            </a:r>
            <a:r>
              <a:rPr lang="en-US" i="1">
                <a:latin typeface="Futura Bk BT" pitchFamily="34" charset="0"/>
              </a:rPr>
              <a:t>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 </a:t>
            </a:r>
            <a:r>
              <a:rPr lang="en-US" i="1">
                <a:latin typeface="Futura Bk BT" pitchFamily="34" charset="0"/>
              </a:rPr>
              <a:t>(</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p:txBody>
      </p:sp>
      <p:sp>
        <p:nvSpPr>
          <p:cNvPr id="210968" name="Rectangle 24"/>
          <p:cNvSpPr>
            <a:spLocks noChangeArrowheads="1"/>
          </p:cNvSpPr>
          <p:nvPr/>
        </p:nvSpPr>
        <p:spPr bwMode="auto">
          <a:xfrm>
            <a:off x="2543175" y="2790825"/>
            <a:ext cx="4621113" cy="769441"/>
          </a:xfrm>
          <a:prstGeom prst="rect">
            <a:avLst/>
          </a:prstGeom>
          <a:noFill/>
          <a:ln w="9525">
            <a:noFill/>
            <a:miter lim="800000"/>
            <a:headEnd/>
            <a:tailEnd/>
          </a:ln>
          <a:effectLst/>
        </p:spPr>
        <p:txBody>
          <a:bodyPr wrap="square">
            <a:spAutoFit/>
          </a:bodyPr>
          <a:lstStyle/>
          <a:p>
            <a:r>
              <a:rPr lang="en-US">
                <a:latin typeface="Futura Bk BT" pitchFamily="34" charset="0"/>
              </a:rPr>
              <a:t> =  </a:t>
            </a:r>
            <a:r>
              <a:rPr lang="en-US" sz="2800" i="1" smtClean="0">
                <a:latin typeface="Futura Bk BT" pitchFamily="34" charset="0"/>
              </a:rPr>
              <a:t>s</a:t>
            </a:r>
            <a:r>
              <a:rPr lang="en-US" sz="2800" i="1" baseline="30000" smtClean="0">
                <a:latin typeface="Futura Bk BT" pitchFamily="34" charset="0"/>
              </a:rPr>
              <a:t>2</a:t>
            </a:r>
            <a:r>
              <a:rPr lang="en-US" sz="2800" i="1" baseline="-25000" smtClean="0">
                <a:latin typeface="Futura Bk BT" pitchFamily="34" charset="0"/>
              </a:rPr>
              <a:t>QTL(A)</a:t>
            </a:r>
            <a:r>
              <a:rPr lang="en-US" sz="2800" baseline="30000" smtClean="0">
                <a:latin typeface="Futura Bk BT" pitchFamily="34" charset="0"/>
              </a:rPr>
              <a:t>     </a:t>
            </a:r>
            <a:r>
              <a:rPr lang="en-US" sz="2800" smtClean="0">
                <a:latin typeface="Futura Bk BT" pitchFamily="34" charset="0"/>
              </a:rPr>
              <a:t>      + </a:t>
            </a:r>
            <a:r>
              <a:rPr lang="en-US" sz="2800" i="1" smtClean="0">
                <a:latin typeface="Futura Bk BT" pitchFamily="34" charset="0"/>
              </a:rPr>
              <a:t>s</a:t>
            </a:r>
            <a:r>
              <a:rPr lang="en-US" sz="2800" i="1" baseline="30000" smtClean="0">
                <a:latin typeface="Futura Bk BT" pitchFamily="34" charset="0"/>
              </a:rPr>
              <a:t>2</a:t>
            </a:r>
            <a:r>
              <a:rPr lang="en-US" sz="2800" i="1" baseline="-25000" smtClean="0">
                <a:latin typeface="Futura Bk BT" pitchFamily="34" charset="0"/>
              </a:rPr>
              <a:t>QTL(D)</a:t>
            </a:r>
            <a:r>
              <a:rPr lang="en-US" sz="2800" baseline="30000" smtClean="0">
                <a:latin typeface="Futura Bk BT" pitchFamily="34" charset="0"/>
              </a:rPr>
              <a:t> </a:t>
            </a:r>
            <a:endParaRPr lang="en-US" sz="2800" baseline="30000">
              <a:latin typeface="Futura Bk BT" pitchFamily="34" charset="0"/>
            </a:endParaRPr>
          </a:p>
          <a:p>
            <a:pPr algn="l"/>
            <a:endParaRPr lang="en-US" baseline="30000">
              <a:latin typeface="Futura Bk BT" pitchFamily="34" charset="0"/>
            </a:endParaRPr>
          </a:p>
        </p:txBody>
      </p:sp>
      <p:sp>
        <p:nvSpPr>
          <p:cNvPr id="210969" name="Line 25"/>
          <p:cNvSpPr>
            <a:spLocks noChangeShapeType="1"/>
          </p:cNvSpPr>
          <p:nvPr/>
        </p:nvSpPr>
        <p:spPr bwMode="auto">
          <a:xfrm>
            <a:off x="3067050" y="2590800"/>
            <a:ext cx="1981200" cy="0"/>
          </a:xfrm>
          <a:prstGeom prst="line">
            <a:avLst/>
          </a:prstGeom>
          <a:noFill/>
          <a:ln w="9525">
            <a:solidFill>
              <a:schemeClr val="tx1"/>
            </a:solidFill>
            <a:round/>
            <a:headEnd/>
            <a:tailEnd/>
          </a:ln>
          <a:effectLst/>
        </p:spPr>
        <p:txBody>
          <a:bodyPr wrap="none" anchor="ctr"/>
          <a:lstStyle/>
          <a:p>
            <a:endParaRPr lang="en-US"/>
          </a:p>
        </p:txBody>
      </p:sp>
      <p:sp>
        <p:nvSpPr>
          <p:cNvPr id="210970" name="Line 26"/>
          <p:cNvSpPr>
            <a:spLocks noChangeShapeType="1"/>
          </p:cNvSpPr>
          <p:nvPr/>
        </p:nvSpPr>
        <p:spPr bwMode="auto">
          <a:xfrm>
            <a:off x="5381625" y="2590800"/>
            <a:ext cx="1019175" cy="0"/>
          </a:xfrm>
          <a:prstGeom prst="line">
            <a:avLst/>
          </a:prstGeom>
          <a:noFill/>
          <a:ln w="9525">
            <a:solidFill>
              <a:schemeClr val="tx1"/>
            </a:solidFill>
            <a:round/>
            <a:headEnd/>
            <a:tailEnd/>
          </a:ln>
          <a:effectLst/>
        </p:spPr>
        <p:txBody>
          <a:bodyPr wrap="none" anchor="ctr"/>
          <a:lstStyle/>
          <a:p>
            <a:endParaRPr lang="en-US"/>
          </a:p>
        </p:txBody>
      </p:sp>
      <p:sp>
        <p:nvSpPr>
          <p:cNvPr id="210999" name="Rectangle 55"/>
          <p:cNvSpPr>
            <a:spLocks noChangeArrowheads="1"/>
          </p:cNvSpPr>
          <p:nvPr/>
        </p:nvSpPr>
        <p:spPr bwMode="auto">
          <a:xfrm>
            <a:off x="381000" y="3595688"/>
            <a:ext cx="7984109" cy="892552"/>
          </a:xfrm>
          <a:prstGeom prst="rect">
            <a:avLst/>
          </a:prstGeom>
          <a:noFill/>
          <a:ln w="9525">
            <a:noFill/>
            <a:miter lim="800000"/>
            <a:headEnd/>
            <a:tailEnd/>
          </a:ln>
          <a:effectLst/>
        </p:spPr>
        <p:txBody>
          <a:bodyPr wrap="none">
            <a:spAutoFit/>
          </a:bodyPr>
          <a:lstStyle/>
          <a:p>
            <a:r>
              <a:rPr lang="en-US" u="sng">
                <a:latin typeface="Futura Bk BT" pitchFamily="34" charset="0"/>
              </a:rPr>
              <a:t>Additive </a:t>
            </a:r>
            <a:r>
              <a:rPr lang="en-US" u="sng" smtClean="0">
                <a:latin typeface="Futura Bk BT" pitchFamily="34" charset="0"/>
              </a:rPr>
              <a:t>or linear effects</a:t>
            </a:r>
            <a:r>
              <a:rPr lang="en-US" smtClean="0">
                <a:latin typeface="Futura Bk BT" pitchFamily="34" charset="0"/>
              </a:rPr>
              <a:t> give rise to variance component </a:t>
            </a:r>
          </a:p>
          <a:p>
            <a:r>
              <a:rPr lang="en-US" sz="2800" i="1" smtClean="0">
                <a:latin typeface="Futura Bk BT" pitchFamily="34" charset="0"/>
              </a:rPr>
              <a:t>s</a:t>
            </a:r>
            <a:r>
              <a:rPr lang="en-US" sz="2800" i="1" baseline="30000" smtClean="0">
                <a:latin typeface="Futura Bk BT" pitchFamily="34" charset="0"/>
              </a:rPr>
              <a:t>2</a:t>
            </a:r>
            <a:r>
              <a:rPr lang="en-US" sz="2800" i="1" baseline="-25000" smtClean="0">
                <a:latin typeface="Futura Bk BT" pitchFamily="34" charset="0"/>
              </a:rPr>
              <a:t>QTL(A</a:t>
            </a:r>
            <a:r>
              <a:rPr lang="en-US" sz="2800" i="1" baseline="-25000">
                <a:latin typeface="Futura Bk BT" pitchFamily="34" charset="0"/>
              </a:rPr>
              <a:t>) </a:t>
            </a:r>
            <a:r>
              <a:rPr lang="en-US" smtClean="0">
                <a:latin typeface="Futura Bk BT" pitchFamily="34" charset="0"/>
              </a:rPr>
              <a:t>=</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a:t>
            </a:r>
          </a:p>
        </p:txBody>
      </p:sp>
      <p:sp>
        <p:nvSpPr>
          <p:cNvPr id="211000" name="Rectangle 56"/>
          <p:cNvSpPr>
            <a:spLocks noChangeArrowheads="1"/>
          </p:cNvSpPr>
          <p:nvPr/>
        </p:nvSpPr>
        <p:spPr bwMode="auto">
          <a:xfrm>
            <a:off x="381000" y="4503598"/>
            <a:ext cx="8223448" cy="1446550"/>
          </a:xfrm>
          <a:prstGeom prst="rect">
            <a:avLst/>
          </a:prstGeom>
          <a:noFill/>
          <a:ln w="9525">
            <a:noFill/>
            <a:miter lim="800000"/>
            <a:headEnd/>
            <a:tailEnd/>
          </a:ln>
          <a:effectLst/>
        </p:spPr>
        <p:txBody>
          <a:bodyPr wrap="square">
            <a:spAutoFit/>
          </a:bodyPr>
          <a:lstStyle/>
          <a:p>
            <a:r>
              <a:rPr lang="en-US" u="sng">
                <a:latin typeface="Futura Bk BT" pitchFamily="34" charset="0"/>
              </a:rPr>
              <a:t>Dominance</a:t>
            </a:r>
            <a:r>
              <a:rPr lang="en-US">
                <a:latin typeface="Futura Bk BT" pitchFamily="34" charset="0"/>
              </a:rPr>
              <a:t> </a:t>
            </a:r>
            <a:r>
              <a:rPr lang="en-US" smtClean="0">
                <a:latin typeface="Futura Bk BT" pitchFamily="34" charset="0"/>
              </a:rPr>
              <a:t>or </a:t>
            </a:r>
            <a:r>
              <a:rPr lang="en-US" i="1" smtClean="0">
                <a:latin typeface="Futura Bk BT" pitchFamily="34" charset="0"/>
              </a:rPr>
              <a:t>within local allelic interaction</a:t>
            </a:r>
            <a:r>
              <a:rPr lang="en-US" smtClean="0">
                <a:latin typeface="Futura Bk BT" pitchFamily="34" charset="0"/>
              </a:rPr>
              <a:t> effects  give rise to variance component </a:t>
            </a:r>
          </a:p>
          <a:p>
            <a:r>
              <a:rPr lang="en-US" sz="2800" i="1" smtClean="0">
                <a:latin typeface="Futura Bk BT" pitchFamily="34" charset="0"/>
              </a:rPr>
              <a:t>s</a:t>
            </a:r>
            <a:r>
              <a:rPr lang="en-US" sz="2800" i="1" baseline="30000" smtClean="0">
                <a:latin typeface="Futura Bk BT" pitchFamily="34" charset="0"/>
              </a:rPr>
              <a:t>2</a:t>
            </a:r>
            <a:r>
              <a:rPr lang="en-US" sz="2800" i="1" baseline="-25000" smtClean="0">
                <a:latin typeface="Futura Bk BT" pitchFamily="34" charset="0"/>
              </a:rPr>
              <a:t>QTL(D) </a:t>
            </a:r>
            <a:r>
              <a:rPr lang="en-US" sz="2800" i="1" smtClean="0">
                <a:latin typeface="Futura Bk BT" pitchFamily="34" charset="0"/>
              </a:rPr>
              <a:t>=</a:t>
            </a:r>
            <a:r>
              <a:rPr lang="en-US" sz="2800" i="1">
                <a:latin typeface="Futura Bk BT" pitchFamily="34" charset="0"/>
              </a:rPr>
              <a:t>(</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a:p>
            <a:r>
              <a:rPr lang="en-US" sz="1800" baseline="30000" smtClean="0">
                <a:latin typeface="Futura Bk BT" pitchFamily="34" charset="0"/>
              </a:rPr>
              <a:t> </a:t>
            </a:r>
            <a:endParaRPr lang="en-US" sz="1800" baseline="30000">
              <a:latin typeface="Futura Bk BT"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11971"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11972" name="Rectangle 4"/>
          <p:cNvSpPr>
            <a:spLocks noChangeArrowheads="1"/>
          </p:cNvSpPr>
          <p:nvPr/>
        </p:nvSpPr>
        <p:spPr bwMode="auto">
          <a:xfrm>
            <a:off x="2122488" y="1447800"/>
            <a:ext cx="5867400" cy="457200"/>
          </a:xfrm>
          <a:prstGeom prst="rect">
            <a:avLst/>
          </a:prstGeom>
          <a:noFill/>
          <a:ln w="9525">
            <a:noFill/>
            <a:miter lim="800000"/>
            <a:headEnd/>
            <a:tailEnd/>
          </a:ln>
          <a:effectLst/>
        </p:spPr>
        <p:txBody>
          <a:bodyPr>
            <a:spAutoFit/>
          </a:bodyPr>
          <a:lstStyle/>
          <a:p>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p</a:t>
            </a:r>
            <a:r>
              <a:rPr lang="en-US" i="1" baseline="30000">
                <a:solidFill>
                  <a:srgbClr val="00CC00"/>
                </a:solidFill>
                <a:latin typeface="Futura Bk BT" pitchFamily="34" charset="0"/>
              </a:rPr>
              <a:t>2</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a:solidFill>
                  <a:srgbClr val="00CC00"/>
                </a:solidFill>
                <a:latin typeface="Futura Bk BT" pitchFamily="34" charset="0"/>
              </a:rPr>
              <a:t>2</a:t>
            </a:r>
            <a:r>
              <a:rPr lang="en-US" i="1">
                <a:solidFill>
                  <a:srgbClr val="00CC00"/>
                </a:solidFill>
                <a:latin typeface="Futura Bk BT" pitchFamily="34" charset="0"/>
              </a:rPr>
              <a:t>pq</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q</a:t>
            </a:r>
            <a:r>
              <a:rPr lang="en-US" i="1" baseline="30000">
                <a:solidFill>
                  <a:srgbClr val="00CC00"/>
                </a:solidFill>
                <a:latin typeface="Futura Bk BT" pitchFamily="34" charset="0"/>
              </a:rPr>
              <a:t>2</a:t>
            </a:r>
            <a:r>
              <a:rPr lang="en-US" baseline="30000">
                <a:latin typeface="Futura Bk BT" pitchFamily="34" charset="0"/>
              </a:rPr>
              <a:t> </a:t>
            </a:r>
          </a:p>
        </p:txBody>
      </p:sp>
      <p:sp>
        <p:nvSpPr>
          <p:cNvPr id="211974" name="Rectangle 6"/>
          <p:cNvSpPr>
            <a:spLocks noChangeArrowheads="1"/>
          </p:cNvSpPr>
          <p:nvPr/>
        </p:nvSpPr>
        <p:spPr bwMode="auto">
          <a:xfrm>
            <a:off x="2633663" y="2133600"/>
            <a:ext cx="3824287" cy="457200"/>
          </a:xfrm>
          <a:prstGeom prst="rect">
            <a:avLst/>
          </a:prstGeom>
          <a:noFill/>
          <a:ln w="9525">
            <a:noFill/>
            <a:miter lim="800000"/>
            <a:headEnd/>
            <a:tailEnd/>
          </a:ln>
          <a:effectLst/>
        </p:spPr>
        <p:txBody>
          <a:bodyPr wrap="none">
            <a:spAutoFit/>
          </a:bodyPr>
          <a:lstStyle/>
          <a:p>
            <a:r>
              <a:rPr lang="en-US">
                <a:latin typeface="Futura Bk BT" pitchFamily="34" charset="0"/>
              </a:rPr>
              <a:t>=</a:t>
            </a:r>
            <a:r>
              <a:rPr lang="en-US" i="1">
                <a:latin typeface="Futura Bk BT" pitchFamily="34" charset="0"/>
              </a:rPr>
              <a:t>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 </a:t>
            </a:r>
            <a:r>
              <a:rPr lang="en-US" i="1">
                <a:latin typeface="Futura Bk BT" pitchFamily="34" charset="0"/>
              </a:rPr>
              <a:t>(</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p:txBody>
      </p:sp>
      <p:sp>
        <p:nvSpPr>
          <p:cNvPr id="211975" name="Rectangle 7"/>
          <p:cNvSpPr>
            <a:spLocks noChangeArrowheads="1"/>
          </p:cNvSpPr>
          <p:nvPr/>
        </p:nvSpPr>
        <p:spPr bwMode="auto">
          <a:xfrm>
            <a:off x="2543175" y="2790825"/>
            <a:ext cx="4333081" cy="769441"/>
          </a:xfrm>
          <a:prstGeom prst="rect">
            <a:avLst/>
          </a:prstGeom>
          <a:noFill/>
          <a:ln w="9525">
            <a:noFill/>
            <a:miter lim="800000"/>
            <a:headEnd/>
            <a:tailEnd/>
          </a:ln>
          <a:effectLst/>
        </p:spPr>
        <p:txBody>
          <a:bodyPr wrap="square">
            <a:spAutoFit/>
          </a:bodyPr>
          <a:lstStyle/>
          <a:p>
            <a:r>
              <a:rPr lang="en-US">
                <a:latin typeface="Futura Bk BT" pitchFamily="34" charset="0"/>
              </a:rPr>
              <a:t> =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QTL(A)</a:t>
            </a:r>
            <a:r>
              <a:rPr lang="en-US" sz="2800" baseline="30000">
                <a:latin typeface="Futura Bk BT" pitchFamily="34" charset="0"/>
              </a:rPr>
              <a:t>  </a:t>
            </a:r>
            <a:r>
              <a:rPr lang="en-US" sz="2800" baseline="30000" smtClean="0">
                <a:latin typeface="Futura Bk BT" pitchFamily="34" charset="0"/>
              </a:rPr>
              <a:t>		</a:t>
            </a:r>
            <a:r>
              <a:rPr lang="en-US" sz="2800" smtClean="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QTL(D)</a:t>
            </a:r>
            <a:r>
              <a:rPr lang="en-US" sz="2800" baseline="30000">
                <a:latin typeface="Futura Bk BT" pitchFamily="34" charset="0"/>
              </a:rPr>
              <a:t> </a:t>
            </a:r>
          </a:p>
          <a:p>
            <a:pPr algn="l"/>
            <a:endParaRPr lang="en-US" baseline="30000">
              <a:latin typeface="Futura Bk BT" pitchFamily="34" charset="0"/>
            </a:endParaRPr>
          </a:p>
        </p:txBody>
      </p:sp>
      <p:sp>
        <p:nvSpPr>
          <p:cNvPr id="211976" name="Line 8"/>
          <p:cNvSpPr>
            <a:spLocks noChangeShapeType="1"/>
          </p:cNvSpPr>
          <p:nvPr/>
        </p:nvSpPr>
        <p:spPr bwMode="auto">
          <a:xfrm>
            <a:off x="3067050" y="2590800"/>
            <a:ext cx="1981200" cy="0"/>
          </a:xfrm>
          <a:prstGeom prst="line">
            <a:avLst/>
          </a:prstGeom>
          <a:noFill/>
          <a:ln w="9525">
            <a:solidFill>
              <a:schemeClr val="tx1"/>
            </a:solidFill>
            <a:round/>
            <a:headEnd/>
            <a:tailEnd/>
          </a:ln>
          <a:effectLst/>
        </p:spPr>
        <p:txBody>
          <a:bodyPr wrap="none" anchor="ctr"/>
          <a:lstStyle/>
          <a:p>
            <a:endParaRPr lang="en-US"/>
          </a:p>
        </p:txBody>
      </p:sp>
      <p:sp>
        <p:nvSpPr>
          <p:cNvPr id="211977" name="Line 9"/>
          <p:cNvSpPr>
            <a:spLocks noChangeShapeType="1"/>
          </p:cNvSpPr>
          <p:nvPr/>
        </p:nvSpPr>
        <p:spPr bwMode="auto">
          <a:xfrm>
            <a:off x="5381625" y="2590800"/>
            <a:ext cx="1019175" cy="0"/>
          </a:xfrm>
          <a:prstGeom prst="line">
            <a:avLst/>
          </a:prstGeom>
          <a:noFill/>
          <a:ln w="9525">
            <a:solidFill>
              <a:schemeClr val="tx1"/>
            </a:solidFill>
            <a:round/>
            <a:headEnd/>
            <a:tailEnd/>
          </a:ln>
          <a:effectLst/>
        </p:spPr>
        <p:txBody>
          <a:bodyPr wrap="none" anchor="ctr"/>
          <a:lstStyle/>
          <a:p>
            <a:endParaRPr lang="en-US"/>
          </a:p>
        </p:txBody>
      </p:sp>
      <p:sp>
        <p:nvSpPr>
          <p:cNvPr id="211978" name="Line 10"/>
          <p:cNvSpPr>
            <a:spLocks noChangeShapeType="1"/>
          </p:cNvSpPr>
          <p:nvPr/>
        </p:nvSpPr>
        <p:spPr bwMode="auto">
          <a:xfrm>
            <a:off x="2425700" y="5710238"/>
            <a:ext cx="3516313" cy="0"/>
          </a:xfrm>
          <a:prstGeom prst="line">
            <a:avLst/>
          </a:prstGeom>
          <a:noFill/>
          <a:ln w="9525">
            <a:solidFill>
              <a:schemeClr val="tx1"/>
            </a:solidFill>
            <a:round/>
            <a:headEnd/>
            <a:tailEnd/>
          </a:ln>
          <a:effectLst/>
        </p:spPr>
        <p:txBody>
          <a:bodyPr wrap="none" anchor="ctr"/>
          <a:lstStyle/>
          <a:p>
            <a:endParaRPr lang="en-US"/>
          </a:p>
        </p:txBody>
      </p:sp>
      <p:sp>
        <p:nvSpPr>
          <p:cNvPr id="211979" name="Oval 11"/>
          <p:cNvSpPr>
            <a:spLocks noChangeArrowheads="1"/>
          </p:cNvSpPr>
          <p:nvPr/>
        </p:nvSpPr>
        <p:spPr bwMode="auto">
          <a:xfrm>
            <a:off x="2362200" y="5534329"/>
            <a:ext cx="304800" cy="3048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211980" name="Oval 12"/>
          <p:cNvSpPr>
            <a:spLocks noChangeArrowheads="1"/>
          </p:cNvSpPr>
          <p:nvPr/>
        </p:nvSpPr>
        <p:spPr bwMode="auto">
          <a:xfrm>
            <a:off x="5665733" y="5540704"/>
            <a:ext cx="304800" cy="3048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11981" name="Line 13"/>
          <p:cNvSpPr>
            <a:spLocks noChangeShapeType="1"/>
          </p:cNvSpPr>
          <p:nvPr/>
        </p:nvSpPr>
        <p:spPr bwMode="auto">
          <a:xfrm>
            <a:off x="4113213" y="5516563"/>
            <a:ext cx="0" cy="381000"/>
          </a:xfrm>
          <a:prstGeom prst="line">
            <a:avLst/>
          </a:prstGeom>
          <a:noFill/>
          <a:ln w="9525">
            <a:solidFill>
              <a:schemeClr val="tx1"/>
            </a:solidFill>
            <a:round/>
            <a:headEnd/>
            <a:tailEnd/>
          </a:ln>
          <a:effectLst/>
        </p:spPr>
        <p:txBody>
          <a:bodyPr wrap="none" anchor="ctr"/>
          <a:lstStyle/>
          <a:p>
            <a:endParaRPr lang="en-US"/>
          </a:p>
        </p:txBody>
      </p:sp>
      <p:sp>
        <p:nvSpPr>
          <p:cNvPr id="211983" name="Text Box 15"/>
          <p:cNvSpPr txBox="1">
            <a:spLocks noChangeArrowheads="1"/>
          </p:cNvSpPr>
          <p:nvPr/>
        </p:nvSpPr>
        <p:spPr bwMode="auto">
          <a:xfrm>
            <a:off x="3790959" y="5880838"/>
            <a:ext cx="785793" cy="523220"/>
          </a:xfrm>
          <a:prstGeom prst="rect">
            <a:avLst/>
          </a:prstGeom>
          <a:noFill/>
          <a:ln w="9525">
            <a:noFill/>
            <a:miter lim="800000"/>
            <a:headEnd/>
            <a:tailEnd/>
          </a:ln>
          <a:effectLst/>
        </p:spPr>
        <p:txBody>
          <a:bodyPr wrap="none">
            <a:spAutoFit/>
          </a:bodyPr>
          <a:lstStyle/>
          <a:p>
            <a:pPr algn="l"/>
            <a:r>
              <a:rPr lang="en-US" sz="2800" i="1" smtClean="0">
                <a:solidFill>
                  <a:srgbClr val="FF6600"/>
                </a:solidFill>
              </a:rPr>
              <a:t>d=0</a:t>
            </a:r>
            <a:endParaRPr lang="en-US" i="1">
              <a:solidFill>
                <a:srgbClr val="FF6600"/>
              </a:solidFill>
            </a:endParaRPr>
          </a:p>
        </p:txBody>
      </p:sp>
      <p:sp>
        <p:nvSpPr>
          <p:cNvPr id="211984" name="Text Box 16"/>
          <p:cNvSpPr txBox="1">
            <a:spLocks noChangeArrowheads="1"/>
          </p:cNvSpPr>
          <p:nvPr/>
        </p:nvSpPr>
        <p:spPr bwMode="auto">
          <a:xfrm>
            <a:off x="5539278" y="5878512"/>
            <a:ext cx="601662" cy="519113"/>
          </a:xfrm>
          <a:prstGeom prst="rect">
            <a:avLst/>
          </a:prstGeom>
          <a:noFill/>
          <a:ln w="9525">
            <a:noFill/>
            <a:miter lim="800000"/>
            <a:headEnd/>
            <a:tailEnd/>
          </a:ln>
          <a:effectLst/>
        </p:spPr>
        <p:txBody>
          <a:bodyPr wrap="none">
            <a:spAutoFit/>
          </a:bodyPr>
          <a:lstStyle/>
          <a:p>
            <a:pPr algn="l"/>
            <a:r>
              <a:rPr lang="en-US" sz="2800" i="1">
                <a:solidFill>
                  <a:srgbClr val="FF6600"/>
                </a:solidFill>
              </a:rPr>
              <a:t>+a</a:t>
            </a:r>
            <a:endParaRPr lang="en-US" i="1">
              <a:solidFill>
                <a:srgbClr val="FF6600"/>
              </a:solidFill>
            </a:endParaRPr>
          </a:p>
        </p:txBody>
      </p:sp>
      <p:sp>
        <p:nvSpPr>
          <p:cNvPr id="211985" name="Text Box 17"/>
          <p:cNvSpPr txBox="1">
            <a:spLocks noChangeArrowheads="1"/>
          </p:cNvSpPr>
          <p:nvPr/>
        </p:nvSpPr>
        <p:spPr bwMode="auto">
          <a:xfrm>
            <a:off x="2317750" y="5940425"/>
            <a:ext cx="641350" cy="457200"/>
          </a:xfrm>
          <a:prstGeom prst="rect">
            <a:avLst/>
          </a:prstGeom>
          <a:noFill/>
          <a:ln w="9525">
            <a:noFill/>
            <a:miter lim="800000"/>
            <a:headEnd/>
            <a:tailEnd/>
          </a:ln>
          <a:effectLst/>
        </p:spPr>
        <p:txBody>
          <a:bodyPr wrap="none">
            <a:spAutoFit/>
          </a:bodyPr>
          <a:lstStyle/>
          <a:p>
            <a:pPr algn="l"/>
            <a:r>
              <a:rPr lang="en-US" i="1">
                <a:solidFill>
                  <a:srgbClr val="FF6600"/>
                </a:solidFill>
              </a:rPr>
              <a:t>– a</a:t>
            </a:r>
            <a:r>
              <a:rPr lang="en-US">
                <a:solidFill>
                  <a:srgbClr val="FF6600"/>
                </a:solidFill>
              </a:rPr>
              <a:t> </a:t>
            </a:r>
          </a:p>
        </p:txBody>
      </p:sp>
      <p:sp>
        <p:nvSpPr>
          <p:cNvPr id="211986" name="Text Box 18"/>
          <p:cNvSpPr txBox="1">
            <a:spLocks noChangeArrowheads="1"/>
          </p:cNvSpPr>
          <p:nvPr/>
        </p:nvSpPr>
        <p:spPr bwMode="auto">
          <a:xfrm>
            <a:off x="5534024" y="4809695"/>
            <a:ext cx="714375" cy="320675"/>
          </a:xfrm>
          <a:prstGeom prst="rect">
            <a:avLst/>
          </a:prstGeom>
          <a:noFill/>
          <a:ln w="9525">
            <a:noFill/>
            <a:miter lim="800000"/>
            <a:headEnd/>
            <a:tailEnd/>
          </a:ln>
          <a:effectLst/>
        </p:spPr>
        <p:txBody>
          <a:bodyPr/>
          <a:lstStyle/>
          <a:p>
            <a:pPr algn="l"/>
            <a:r>
              <a:rPr lang="nl-NL" sz="1800" b="1" i="1">
                <a:solidFill>
                  <a:srgbClr val="0000FF"/>
                </a:solidFill>
                <a:latin typeface="Tahoma" pitchFamily="34" charset="0"/>
              </a:rPr>
              <a:t>AA</a:t>
            </a:r>
            <a:endParaRPr lang="en-US" sz="1800" b="1">
              <a:solidFill>
                <a:srgbClr val="0000FF"/>
              </a:solidFill>
              <a:latin typeface="Tahoma" pitchFamily="34" charset="0"/>
            </a:endParaRPr>
          </a:p>
        </p:txBody>
      </p:sp>
      <p:sp>
        <p:nvSpPr>
          <p:cNvPr id="211987" name="Text Box 19"/>
          <p:cNvSpPr txBox="1">
            <a:spLocks noChangeArrowheads="1"/>
          </p:cNvSpPr>
          <p:nvPr/>
        </p:nvSpPr>
        <p:spPr bwMode="auto">
          <a:xfrm>
            <a:off x="2286000" y="4772025"/>
            <a:ext cx="457200" cy="320675"/>
          </a:xfrm>
          <a:prstGeom prst="rect">
            <a:avLst/>
          </a:prstGeom>
          <a:noFill/>
          <a:ln w="9525">
            <a:noFill/>
            <a:miter lim="800000"/>
            <a:headEnd/>
            <a:tailEnd/>
          </a:ln>
          <a:effectLst/>
        </p:spPr>
        <p:txBody>
          <a:bodyPr/>
          <a:lstStyle/>
          <a:p>
            <a:pPr algn="l"/>
            <a:r>
              <a:rPr lang="nl-NL" sz="1800" b="1" i="1">
                <a:solidFill>
                  <a:srgbClr val="00CC00"/>
                </a:solidFill>
                <a:latin typeface="Tahoma" pitchFamily="34" charset="0"/>
              </a:rPr>
              <a:t>aa</a:t>
            </a:r>
            <a:endParaRPr lang="en-US" sz="1800" b="1">
              <a:solidFill>
                <a:srgbClr val="00CC00"/>
              </a:solidFill>
              <a:latin typeface="Tahoma" pitchFamily="34" charset="0"/>
            </a:endParaRPr>
          </a:p>
        </p:txBody>
      </p:sp>
      <p:sp>
        <p:nvSpPr>
          <p:cNvPr id="211989" name="Text Box 21"/>
          <p:cNvSpPr txBox="1">
            <a:spLocks noChangeArrowheads="1"/>
          </p:cNvSpPr>
          <p:nvPr/>
        </p:nvSpPr>
        <p:spPr bwMode="auto">
          <a:xfrm>
            <a:off x="3836812" y="4761925"/>
            <a:ext cx="555625" cy="320675"/>
          </a:xfrm>
          <a:prstGeom prst="rect">
            <a:avLst/>
          </a:prstGeom>
          <a:noFill/>
          <a:ln w="9525">
            <a:noFill/>
            <a:miter lim="800000"/>
            <a:headEnd/>
            <a:tailEnd/>
          </a:ln>
          <a:effectLst/>
        </p:spPr>
        <p:txBody>
          <a:bodyPr/>
          <a:lstStyle/>
          <a:p>
            <a:pPr algn="l"/>
            <a:r>
              <a:rPr lang="nl-NL" sz="1800" b="1" i="1">
                <a:solidFill>
                  <a:srgbClr val="FF0000"/>
                </a:solidFill>
                <a:latin typeface="Tahoma" pitchFamily="34" charset="0"/>
              </a:rPr>
              <a:t>Aa</a:t>
            </a:r>
            <a:endParaRPr lang="en-US" sz="1800" b="1">
              <a:solidFill>
                <a:srgbClr val="FF0000"/>
              </a:solidFill>
              <a:latin typeface="Tahoma" pitchFamily="34" charset="0"/>
            </a:endParaRPr>
          </a:p>
        </p:txBody>
      </p:sp>
      <p:sp>
        <p:nvSpPr>
          <p:cNvPr id="211990" name="Rectangle 22"/>
          <p:cNvSpPr>
            <a:spLocks noChangeArrowheads="1"/>
          </p:cNvSpPr>
          <p:nvPr/>
        </p:nvSpPr>
        <p:spPr bwMode="auto">
          <a:xfrm>
            <a:off x="381000" y="3595688"/>
            <a:ext cx="5232523" cy="461665"/>
          </a:xfrm>
          <a:prstGeom prst="rect">
            <a:avLst/>
          </a:prstGeom>
          <a:noFill/>
          <a:ln w="9525">
            <a:noFill/>
            <a:miter lim="800000"/>
            <a:headEnd/>
            <a:tailEnd/>
          </a:ln>
          <a:effectLst/>
        </p:spPr>
        <p:txBody>
          <a:bodyPr wrap="none">
            <a:spAutoFit/>
          </a:bodyPr>
          <a:lstStyle/>
          <a:p>
            <a:r>
              <a:rPr lang="en-US" u="sng">
                <a:latin typeface="Futura Bk BT" pitchFamily="34" charset="0"/>
              </a:rPr>
              <a:t>Additive</a:t>
            </a:r>
            <a:r>
              <a:rPr lang="en-US">
                <a:latin typeface="Futura Bk BT" pitchFamily="34" charset="0"/>
              </a:rPr>
              <a:t> effects: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a:t>
            </a:r>
            <a:r>
              <a:rPr lang="en-US" i="1" baseline="-25000" smtClean="0">
                <a:latin typeface="Futura Bk BT" pitchFamily="34" charset="0"/>
              </a:rPr>
              <a:t>) </a:t>
            </a:r>
            <a:r>
              <a:rPr lang="en-US" smtClean="0">
                <a:latin typeface="Futura Bk BT" pitchFamily="34" charset="0"/>
              </a:rPr>
              <a:t> 	=2*</a:t>
            </a:r>
            <a:r>
              <a:rPr lang="en-US" i="1" smtClean="0">
                <a:solidFill>
                  <a:srgbClr val="00CC00"/>
                </a:solidFill>
                <a:latin typeface="Futura Bk BT" pitchFamily="34" charset="0"/>
              </a:rPr>
              <a:t>pq</a:t>
            </a:r>
            <a:r>
              <a:rPr lang="en-US" i="1" smtClean="0">
                <a:latin typeface="Futura Bk BT" pitchFamily="34" charset="0"/>
              </a:rPr>
              <a:t>[</a:t>
            </a:r>
            <a:r>
              <a:rPr lang="en-US" i="1" smtClean="0">
                <a:solidFill>
                  <a:srgbClr val="FF6600"/>
                </a:solidFill>
                <a:latin typeface="Futura Bk BT" pitchFamily="34" charset="0"/>
              </a:rPr>
              <a:t>a</a:t>
            </a:r>
            <a:r>
              <a:rPr lang="en-US" i="1" smtClean="0">
                <a:latin typeface="Futura Bk BT" pitchFamily="34" charset="0"/>
              </a:rPr>
              <a:t>]</a:t>
            </a:r>
            <a:r>
              <a:rPr lang="en-US" i="1" baseline="30000" smtClean="0">
                <a:latin typeface="Futura Bk BT" pitchFamily="34" charset="0"/>
              </a:rPr>
              <a:t>2</a:t>
            </a:r>
            <a:r>
              <a:rPr lang="en-US" smtClean="0">
                <a:latin typeface="Futura Bk BT" pitchFamily="34" charset="0"/>
              </a:rPr>
              <a:t> </a:t>
            </a:r>
            <a:endParaRPr lang="en-US">
              <a:latin typeface="Futura Bk BT" pitchFamily="34" charset="0"/>
            </a:endParaRPr>
          </a:p>
        </p:txBody>
      </p:sp>
      <p:sp>
        <p:nvSpPr>
          <p:cNvPr id="211991" name="Rectangle 23"/>
          <p:cNvSpPr>
            <a:spLocks noChangeArrowheads="1"/>
          </p:cNvSpPr>
          <p:nvPr/>
        </p:nvSpPr>
        <p:spPr bwMode="auto">
          <a:xfrm>
            <a:off x="381000" y="4107230"/>
            <a:ext cx="4430252" cy="461665"/>
          </a:xfrm>
          <a:prstGeom prst="rect">
            <a:avLst/>
          </a:prstGeom>
          <a:noFill/>
          <a:ln w="9525">
            <a:noFill/>
            <a:miter lim="800000"/>
            <a:headEnd/>
            <a:tailEnd/>
          </a:ln>
          <a:effectLst/>
        </p:spPr>
        <p:txBody>
          <a:bodyPr wrap="none">
            <a:spAutoFit/>
          </a:bodyPr>
          <a:lstStyle/>
          <a:p>
            <a:r>
              <a:rPr lang="en-US" u="sng">
                <a:latin typeface="Futura Bk BT" pitchFamily="34" charset="0"/>
              </a:rPr>
              <a:t>Dominance</a:t>
            </a:r>
            <a:r>
              <a:rPr lang="en-US">
                <a:latin typeface="Futura Bk BT" pitchFamily="34" charset="0"/>
              </a:rPr>
              <a:t> effects: </a:t>
            </a:r>
            <a:r>
              <a:rPr lang="en-US" i="1" smtClean="0">
                <a:latin typeface="Futura Bk BT" pitchFamily="34" charset="0"/>
              </a:rPr>
              <a:t>s</a:t>
            </a:r>
            <a:r>
              <a:rPr lang="en-US" i="1" baseline="30000" smtClean="0">
                <a:latin typeface="Futura Bk BT" pitchFamily="34" charset="0"/>
              </a:rPr>
              <a:t>2</a:t>
            </a:r>
            <a:r>
              <a:rPr lang="en-US" i="1" baseline="-25000" smtClean="0">
                <a:latin typeface="Futura Bk BT" pitchFamily="34" charset="0"/>
              </a:rPr>
              <a:t>QTL(D</a:t>
            </a:r>
            <a:r>
              <a:rPr lang="en-US" i="1" baseline="-25000">
                <a:latin typeface="Futura Bk BT" pitchFamily="34" charset="0"/>
              </a:rPr>
              <a:t>) </a:t>
            </a:r>
            <a:r>
              <a:rPr lang="en-US" i="1">
                <a:latin typeface="Futura Bk BT" pitchFamily="34" charset="0"/>
              </a:rPr>
              <a:t> </a:t>
            </a:r>
            <a:r>
              <a:rPr lang="en-US" i="1" smtClean="0">
                <a:latin typeface="Futura Bk BT" pitchFamily="34" charset="0"/>
              </a:rPr>
              <a:t>= 0</a:t>
            </a:r>
          </a:p>
        </p:txBody>
      </p:sp>
      <p:sp>
        <p:nvSpPr>
          <p:cNvPr id="25" name="Oval 53"/>
          <p:cNvSpPr>
            <a:spLocks noChangeArrowheads="1"/>
          </p:cNvSpPr>
          <p:nvPr/>
        </p:nvSpPr>
        <p:spPr bwMode="auto">
          <a:xfrm>
            <a:off x="3960813" y="5551706"/>
            <a:ext cx="304800" cy="304800"/>
          </a:xfrm>
          <a:prstGeom prst="ellipse">
            <a:avLst/>
          </a:prstGeom>
          <a:solidFill>
            <a:srgbClr val="FF0000">
              <a:alpha val="50000"/>
            </a:srgbClr>
          </a:solidFill>
          <a:ln w="9525">
            <a:solidFill>
              <a:srgbClr val="000000"/>
            </a:solidFill>
            <a:round/>
            <a:headEnd/>
            <a:tailEnd/>
          </a:ln>
          <a:effectLst/>
        </p:spPr>
        <p:txBody>
          <a:bodyPr wrap="none" anchor="ctr"/>
          <a:lstStyle/>
          <a:p>
            <a:endParaRPr lang="en-US">
              <a:solidFill>
                <a:srgbClr val="FF0000"/>
              </a:solidFill>
            </a:endParaRPr>
          </a:p>
        </p:txBody>
      </p:sp>
      <p:sp>
        <p:nvSpPr>
          <p:cNvPr id="2" name="Rectangle 1"/>
          <p:cNvSpPr/>
          <p:nvPr/>
        </p:nvSpPr>
        <p:spPr>
          <a:xfrm>
            <a:off x="1255769" y="1367359"/>
            <a:ext cx="851515" cy="461665"/>
          </a:xfrm>
          <a:prstGeom prst="rect">
            <a:avLst/>
          </a:prstGeom>
        </p:spPr>
        <p:txBody>
          <a:bodyPr wrap="none">
            <a:spAutoFit/>
          </a:bodyPr>
          <a:lstStyle/>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t>
            </a:r>
            <a:endParaRPr lang="en-US" baseline="30000" dirty="0">
              <a:latin typeface="Futura Bk BT" pitchFamily="34" charset="0"/>
            </a:endParaRPr>
          </a:p>
        </p:txBody>
      </p:sp>
    </p:spTree>
    <p:extLst>
      <p:ext uri="{BB962C8B-B14F-4D97-AF65-F5344CB8AC3E}">
        <p14:creationId xmlns:p14="http://schemas.microsoft.com/office/powerpoint/2010/main" val="20476624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11971"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11972" name="Rectangle 4"/>
          <p:cNvSpPr>
            <a:spLocks noChangeArrowheads="1"/>
          </p:cNvSpPr>
          <p:nvPr/>
        </p:nvSpPr>
        <p:spPr bwMode="auto">
          <a:xfrm>
            <a:off x="2122488" y="1447800"/>
            <a:ext cx="5867400" cy="457200"/>
          </a:xfrm>
          <a:prstGeom prst="rect">
            <a:avLst/>
          </a:prstGeom>
          <a:noFill/>
          <a:ln w="9525">
            <a:noFill/>
            <a:miter lim="800000"/>
            <a:headEnd/>
            <a:tailEnd/>
          </a:ln>
          <a:effectLst/>
        </p:spPr>
        <p:txBody>
          <a:bodyPr>
            <a:spAutoFit/>
          </a:bodyPr>
          <a:lstStyle/>
          <a:p>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p</a:t>
            </a:r>
            <a:r>
              <a:rPr lang="en-US" i="1" baseline="30000">
                <a:solidFill>
                  <a:srgbClr val="00CC00"/>
                </a:solidFill>
                <a:latin typeface="Futura Bk BT" pitchFamily="34" charset="0"/>
              </a:rPr>
              <a:t>2</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a:solidFill>
                  <a:srgbClr val="00CC00"/>
                </a:solidFill>
                <a:latin typeface="Futura Bk BT" pitchFamily="34" charset="0"/>
              </a:rPr>
              <a:t>2</a:t>
            </a:r>
            <a:r>
              <a:rPr lang="en-US" i="1">
                <a:solidFill>
                  <a:srgbClr val="00CC00"/>
                </a:solidFill>
                <a:latin typeface="Futura Bk BT" pitchFamily="34" charset="0"/>
              </a:rPr>
              <a:t>pq</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q</a:t>
            </a:r>
            <a:r>
              <a:rPr lang="en-US" i="1" baseline="30000">
                <a:solidFill>
                  <a:srgbClr val="00CC00"/>
                </a:solidFill>
                <a:latin typeface="Futura Bk BT" pitchFamily="34" charset="0"/>
              </a:rPr>
              <a:t>2</a:t>
            </a:r>
            <a:r>
              <a:rPr lang="en-US" baseline="30000">
                <a:latin typeface="Futura Bk BT" pitchFamily="34" charset="0"/>
              </a:rPr>
              <a:t> </a:t>
            </a:r>
          </a:p>
        </p:txBody>
      </p:sp>
      <p:sp>
        <p:nvSpPr>
          <p:cNvPr id="211974" name="Rectangle 6"/>
          <p:cNvSpPr>
            <a:spLocks noChangeArrowheads="1"/>
          </p:cNvSpPr>
          <p:nvPr/>
        </p:nvSpPr>
        <p:spPr bwMode="auto">
          <a:xfrm>
            <a:off x="2633663" y="2133600"/>
            <a:ext cx="3824287" cy="457200"/>
          </a:xfrm>
          <a:prstGeom prst="rect">
            <a:avLst/>
          </a:prstGeom>
          <a:noFill/>
          <a:ln w="9525">
            <a:noFill/>
            <a:miter lim="800000"/>
            <a:headEnd/>
            <a:tailEnd/>
          </a:ln>
          <a:effectLst/>
        </p:spPr>
        <p:txBody>
          <a:bodyPr wrap="none">
            <a:spAutoFit/>
          </a:bodyPr>
          <a:lstStyle/>
          <a:p>
            <a:r>
              <a:rPr lang="en-US">
                <a:latin typeface="Futura Bk BT" pitchFamily="34" charset="0"/>
              </a:rPr>
              <a:t>=</a:t>
            </a:r>
            <a:r>
              <a:rPr lang="en-US" i="1">
                <a:latin typeface="Futura Bk BT" pitchFamily="34" charset="0"/>
              </a:rPr>
              <a:t>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 </a:t>
            </a:r>
            <a:r>
              <a:rPr lang="en-US" i="1">
                <a:latin typeface="Futura Bk BT" pitchFamily="34" charset="0"/>
              </a:rPr>
              <a:t>(</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p:txBody>
      </p:sp>
      <p:sp>
        <p:nvSpPr>
          <p:cNvPr id="211975" name="Rectangle 7"/>
          <p:cNvSpPr>
            <a:spLocks noChangeArrowheads="1"/>
          </p:cNvSpPr>
          <p:nvPr/>
        </p:nvSpPr>
        <p:spPr bwMode="auto">
          <a:xfrm>
            <a:off x="2543175" y="2790825"/>
            <a:ext cx="4045049" cy="769441"/>
          </a:xfrm>
          <a:prstGeom prst="rect">
            <a:avLst/>
          </a:prstGeom>
          <a:noFill/>
          <a:ln w="9525">
            <a:noFill/>
            <a:miter lim="800000"/>
            <a:headEnd/>
            <a:tailEnd/>
          </a:ln>
          <a:effectLst/>
        </p:spPr>
        <p:txBody>
          <a:bodyPr wrap="square">
            <a:spAutoFit/>
          </a:bodyPr>
          <a:lstStyle/>
          <a:p>
            <a:r>
              <a:rPr lang="en-US">
                <a:latin typeface="Futura Bk BT" pitchFamily="34" charset="0"/>
              </a:rPr>
              <a:t> =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QTL(A)</a:t>
            </a:r>
            <a:r>
              <a:rPr lang="en-US" sz="2800" baseline="30000">
                <a:latin typeface="Futura Bk BT" pitchFamily="34" charset="0"/>
              </a:rPr>
              <a:t>  </a:t>
            </a:r>
            <a:r>
              <a:rPr lang="en-US" sz="280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QTL(D)</a:t>
            </a:r>
            <a:r>
              <a:rPr lang="en-US" sz="2800" baseline="30000">
                <a:latin typeface="Futura Bk BT" pitchFamily="34" charset="0"/>
              </a:rPr>
              <a:t> </a:t>
            </a:r>
          </a:p>
          <a:p>
            <a:pPr algn="l"/>
            <a:endParaRPr lang="en-US" baseline="30000">
              <a:latin typeface="Futura Bk BT" pitchFamily="34" charset="0"/>
            </a:endParaRPr>
          </a:p>
        </p:txBody>
      </p:sp>
      <p:sp>
        <p:nvSpPr>
          <p:cNvPr id="211976" name="Line 8"/>
          <p:cNvSpPr>
            <a:spLocks noChangeShapeType="1"/>
          </p:cNvSpPr>
          <p:nvPr/>
        </p:nvSpPr>
        <p:spPr bwMode="auto">
          <a:xfrm>
            <a:off x="3067050" y="2590800"/>
            <a:ext cx="1981200" cy="0"/>
          </a:xfrm>
          <a:prstGeom prst="line">
            <a:avLst/>
          </a:prstGeom>
          <a:noFill/>
          <a:ln w="9525">
            <a:solidFill>
              <a:schemeClr val="tx1"/>
            </a:solidFill>
            <a:round/>
            <a:headEnd/>
            <a:tailEnd/>
          </a:ln>
          <a:effectLst/>
        </p:spPr>
        <p:txBody>
          <a:bodyPr wrap="none" anchor="ctr"/>
          <a:lstStyle/>
          <a:p>
            <a:endParaRPr lang="en-US"/>
          </a:p>
        </p:txBody>
      </p:sp>
      <p:sp>
        <p:nvSpPr>
          <p:cNvPr id="211977" name="Line 9"/>
          <p:cNvSpPr>
            <a:spLocks noChangeShapeType="1"/>
          </p:cNvSpPr>
          <p:nvPr/>
        </p:nvSpPr>
        <p:spPr bwMode="auto">
          <a:xfrm>
            <a:off x="5381625" y="2590800"/>
            <a:ext cx="1019175" cy="0"/>
          </a:xfrm>
          <a:prstGeom prst="line">
            <a:avLst/>
          </a:prstGeom>
          <a:noFill/>
          <a:ln w="9525">
            <a:solidFill>
              <a:schemeClr val="tx1"/>
            </a:solidFill>
            <a:round/>
            <a:headEnd/>
            <a:tailEnd/>
          </a:ln>
          <a:effectLst/>
        </p:spPr>
        <p:txBody>
          <a:bodyPr wrap="none" anchor="ctr"/>
          <a:lstStyle/>
          <a:p>
            <a:endParaRPr lang="en-US"/>
          </a:p>
        </p:txBody>
      </p:sp>
      <p:sp>
        <p:nvSpPr>
          <p:cNvPr id="211978" name="Line 10"/>
          <p:cNvSpPr>
            <a:spLocks noChangeShapeType="1"/>
          </p:cNvSpPr>
          <p:nvPr/>
        </p:nvSpPr>
        <p:spPr bwMode="auto">
          <a:xfrm>
            <a:off x="2425700" y="5710238"/>
            <a:ext cx="3516313" cy="0"/>
          </a:xfrm>
          <a:prstGeom prst="line">
            <a:avLst/>
          </a:prstGeom>
          <a:noFill/>
          <a:ln w="9525">
            <a:solidFill>
              <a:schemeClr val="tx1"/>
            </a:solidFill>
            <a:round/>
            <a:headEnd/>
            <a:tailEnd/>
          </a:ln>
          <a:effectLst/>
        </p:spPr>
        <p:txBody>
          <a:bodyPr wrap="none" anchor="ctr"/>
          <a:lstStyle/>
          <a:p>
            <a:endParaRPr lang="en-US"/>
          </a:p>
        </p:txBody>
      </p:sp>
      <p:sp>
        <p:nvSpPr>
          <p:cNvPr id="211979" name="Oval 11"/>
          <p:cNvSpPr>
            <a:spLocks noChangeArrowheads="1"/>
          </p:cNvSpPr>
          <p:nvPr/>
        </p:nvSpPr>
        <p:spPr bwMode="auto">
          <a:xfrm>
            <a:off x="2336800" y="5557838"/>
            <a:ext cx="304800" cy="3048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211980" name="Oval 12"/>
          <p:cNvSpPr>
            <a:spLocks noChangeArrowheads="1"/>
          </p:cNvSpPr>
          <p:nvPr/>
        </p:nvSpPr>
        <p:spPr bwMode="auto">
          <a:xfrm>
            <a:off x="5789613" y="5557838"/>
            <a:ext cx="304800" cy="3048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11981" name="Line 13"/>
          <p:cNvSpPr>
            <a:spLocks noChangeShapeType="1"/>
          </p:cNvSpPr>
          <p:nvPr/>
        </p:nvSpPr>
        <p:spPr bwMode="auto">
          <a:xfrm>
            <a:off x="4113213" y="5516563"/>
            <a:ext cx="0" cy="381000"/>
          </a:xfrm>
          <a:prstGeom prst="line">
            <a:avLst/>
          </a:prstGeom>
          <a:noFill/>
          <a:ln w="9525">
            <a:solidFill>
              <a:schemeClr val="tx1"/>
            </a:solidFill>
            <a:round/>
            <a:headEnd/>
            <a:tailEnd/>
          </a:ln>
          <a:effectLst/>
        </p:spPr>
        <p:txBody>
          <a:bodyPr wrap="none" anchor="ctr"/>
          <a:lstStyle/>
          <a:p>
            <a:endParaRPr lang="en-US"/>
          </a:p>
        </p:txBody>
      </p:sp>
      <p:sp>
        <p:nvSpPr>
          <p:cNvPr id="211983" name="Text Box 15"/>
          <p:cNvSpPr txBox="1">
            <a:spLocks noChangeArrowheads="1"/>
          </p:cNvSpPr>
          <p:nvPr/>
        </p:nvSpPr>
        <p:spPr bwMode="auto">
          <a:xfrm>
            <a:off x="5157788" y="5881688"/>
            <a:ext cx="361950" cy="519112"/>
          </a:xfrm>
          <a:prstGeom prst="rect">
            <a:avLst/>
          </a:prstGeom>
          <a:noFill/>
          <a:ln w="9525">
            <a:noFill/>
            <a:miter lim="800000"/>
            <a:headEnd/>
            <a:tailEnd/>
          </a:ln>
          <a:effectLst/>
        </p:spPr>
        <p:txBody>
          <a:bodyPr wrap="none">
            <a:spAutoFit/>
          </a:bodyPr>
          <a:lstStyle/>
          <a:p>
            <a:pPr algn="l"/>
            <a:r>
              <a:rPr lang="en-US" sz="2800" i="1">
                <a:solidFill>
                  <a:srgbClr val="FF6600"/>
                </a:solidFill>
              </a:rPr>
              <a:t>d</a:t>
            </a:r>
            <a:endParaRPr lang="en-US" i="1">
              <a:solidFill>
                <a:srgbClr val="FF6600"/>
              </a:solidFill>
            </a:endParaRPr>
          </a:p>
        </p:txBody>
      </p:sp>
      <p:sp>
        <p:nvSpPr>
          <p:cNvPr id="211984" name="Text Box 16"/>
          <p:cNvSpPr txBox="1">
            <a:spLocks noChangeArrowheads="1"/>
          </p:cNvSpPr>
          <p:nvPr/>
        </p:nvSpPr>
        <p:spPr bwMode="auto">
          <a:xfrm>
            <a:off x="5748338" y="5876925"/>
            <a:ext cx="601662" cy="519113"/>
          </a:xfrm>
          <a:prstGeom prst="rect">
            <a:avLst/>
          </a:prstGeom>
          <a:noFill/>
          <a:ln w="9525">
            <a:noFill/>
            <a:miter lim="800000"/>
            <a:headEnd/>
            <a:tailEnd/>
          </a:ln>
          <a:effectLst/>
        </p:spPr>
        <p:txBody>
          <a:bodyPr wrap="none">
            <a:spAutoFit/>
          </a:bodyPr>
          <a:lstStyle/>
          <a:p>
            <a:pPr algn="l"/>
            <a:r>
              <a:rPr lang="en-US" sz="2800" i="1">
                <a:solidFill>
                  <a:srgbClr val="FF6600"/>
                </a:solidFill>
              </a:rPr>
              <a:t>+a</a:t>
            </a:r>
            <a:endParaRPr lang="en-US" i="1">
              <a:solidFill>
                <a:srgbClr val="FF6600"/>
              </a:solidFill>
            </a:endParaRPr>
          </a:p>
        </p:txBody>
      </p:sp>
      <p:sp>
        <p:nvSpPr>
          <p:cNvPr id="211985" name="Text Box 17"/>
          <p:cNvSpPr txBox="1">
            <a:spLocks noChangeArrowheads="1"/>
          </p:cNvSpPr>
          <p:nvPr/>
        </p:nvSpPr>
        <p:spPr bwMode="auto">
          <a:xfrm>
            <a:off x="2317750" y="5940425"/>
            <a:ext cx="641350" cy="457200"/>
          </a:xfrm>
          <a:prstGeom prst="rect">
            <a:avLst/>
          </a:prstGeom>
          <a:noFill/>
          <a:ln w="9525">
            <a:noFill/>
            <a:miter lim="800000"/>
            <a:headEnd/>
            <a:tailEnd/>
          </a:ln>
          <a:effectLst/>
        </p:spPr>
        <p:txBody>
          <a:bodyPr wrap="none">
            <a:spAutoFit/>
          </a:bodyPr>
          <a:lstStyle/>
          <a:p>
            <a:pPr algn="l"/>
            <a:r>
              <a:rPr lang="en-US" i="1">
                <a:solidFill>
                  <a:srgbClr val="FF6600"/>
                </a:solidFill>
              </a:rPr>
              <a:t>– a</a:t>
            </a:r>
            <a:r>
              <a:rPr lang="en-US">
                <a:solidFill>
                  <a:srgbClr val="FF6600"/>
                </a:solidFill>
              </a:rPr>
              <a:t> </a:t>
            </a:r>
          </a:p>
        </p:txBody>
      </p:sp>
      <p:sp>
        <p:nvSpPr>
          <p:cNvPr id="211986" name="Text Box 18"/>
          <p:cNvSpPr txBox="1">
            <a:spLocks noChangeArrowheads="1"/>
          </p:cNvSpPr>
          <p:nvPr/>
        </p:nvSpPr>
        <p:spPr bwMode="auto">
          <a:xfrm>
            <a:off x="5686425" y="4775200"/>
            <a:ext cx="714375" cy="320675"/>
          </a:xfrm>
          <a:prstGeom prst="rect">
            <a:avLst/>
          </a:prstGeom>
          <a:noFill/>
          <a:ln w="9525">
            <a:noFill/>
            <a:miter lim="800000"/>
            <a:headEnd/>
            <a:tailEnd/>
          </a:ln>
          <a:effectLst/>
        </p:spPr>
        <p:txBody>
          <a:bodyPr/>
          <a:lstStyle/>
          <a:p>
            <a:pPr algn="l"/>
            <a:r>
              <a:rPr lang="nl-NL" sz="1800" b="1" i="1">
                <a:solidFill>
                  <a:srgbClr val="0000FF"/>
                </a:solidFill>
                <a:latin typeface="Tahoma" pitchFamily="34" charset="0"/>
              </a:rPr>
              <a:t>AA</a:t>
            </a:r>
            <a:endParaRPr lang="en-US" sz="1800" b="1">
              <a:solidFill>
                <a:srgbClr val="0000FF"/>
              </a:solidFill>
              <a:latin typeface="Tahoma" pitchFamily="34" charset="0"/>
            </a:endParaRPr>
          </a:p>
        </p:txBody>
      </p:sp>
      <p:sp>
        <p:nvSpPr>
          <p:cNvPr id="211987" name="Text Box 19"/>
          <p:cNvSpPr txBox="1">
            <a:spLocks noChangeArrowheads="1"/>
          </p:cNvSpPr>
          <p:nvPr/>
        </p:nvSpPr>
        <p:spPr bwMode="auto">
          <a:xfrm>
            <a:off x="2286000" y="4772025"/>
            <a:ext cx="457200" cy="320675"/>
          </a:xfrm>
          <a:prstGeom prst="rect">
            <a:avLst/>
          </a:prstGeom>
          <a:noFill/>
          <a:ln w="9525">
            <a:noFill/>
            <a:miter lim="800000"/>
            <a:headEnd/>
            <a:tailEnd/>
          </a:ln>
          <a:effectLst/>
        </p:spPr>
        <p:txBody>
          <a:bodyPr/>
          <a:lstStyle/>
          <a:p>
            <a:pPr algn="l"/>
            <a:r>
              <a:rPr lang="nl-NL" sz="1800" b="1" i="1">
                <a:solidFill>
                  <a:srgbClr val="00CC00"/>
                </a:solidFill>
                <a:latin typeface="Tahoma" pitchFamily="34" charset="0"/>
              </a:rPr>
              <a:t>aa</a:t>
            </a:r>
            <a:endParaRPr lang="en-US" sz="1800" b="1">
              <a:solidFill>
                <a:srgbClr val="00CC00"/>
              </a:solidFill>
              <a:latin typeface="Tahoma" pitchFamily="34" charset="0"/>
            </a:endParaRPr>
          </a:p>
        </p:txBody>
      </p:sp>
      <p:sp>
        <p:nvSpPr>
          <p:cNvPr id="211989" name="Text Box 21"/>
          <p:cNvSpPr txBox="1">
            <a:spLocks noChangeArrowheads="1"/>
          </p:cNvSpPr>
          <p:nvPr/>
        </p:nvSpPr>
        <p:spPr bwMode="auto">
          <a:xfrm>
            <a:off x="5140325" y="4772025"/>
            <a:ext cx="555625" cy="320675"/>
          </a:xfrm>
          <a:prstGeom prst="rect">
            <a:avLst/>
          </a:prstGeom>
          <a:noFill/>
          <a:ln w="9525">
            <a:noFill/>
            <a:miter lim="800000"/>
            <a:headEnd/>
            <a:tailEnd/>
          </a:ln>
          <a:effectLst/>
        </p:spPr>
        <p:txBody>
          <a:bodyPr/>
          <a:lstStyle/>
          <a:p>
            <a:pPr algn="l"/>
            <a:r>
              <a:rPr lang="nl-NL" sz="1800" b="1" i="1">
                <a:solidFill>
                  <a:srgbClr val="FF0000"/>
                </a:solidFill>
                <a:latin typeface="Tahoma" pitchFamily="34" charset="0"/>
              </a:rPr>
              <a:t>Aa</a:t>
            </a:r>
            <a:endParaRPr lang="en-US" sz="1800" b="1">
              <a:solidFill>
                <a:srgbClr val="FF0000"/>
              </a:solidFill>
              <a:latin typeface="Tahoma" pitchFamily="34" charset="0"/>
            </a:endParaRPr>
          </a:p>
        </p:txBody>
      </p:sp>
      <p:sp>
        <p:nvSpPr>
          <p:cNvPr id="211990" name="Rectangle 22"/>
          <p:cNvSpPr>
            <a:spLocks noChangeArrowheads="1"/>
          </p:cNvSpPr>
          <p:nvPr/>
        </p:nvSpPr>
        <p:spPr bwMode="auto">
          <a:xfrm>
            <a:off x="381000" y="3595688"/>
            <a:ext cx="5876160" cy="461665"/>
          </a:xfrm>
          <a:prstGeom prst="rect">
            <a:avLst/>
          </a:prstGeom>
          <a:noFill/>
          <a:ln w="9525">
            <a:noFill/>
            <a:miter lim="800000"/>
            <a:headEnd/>
            <a:tailEnd/>
          </a:ln>
          <a:effectLst/>
        </p:spPr>
        <p:txBody>
          <a:bodyPr wrap="none">
            <a:spAutoFit/>
          </a:bodyPr>
          <a:lstStyle/>
          <a:p>
            <a:r>
              <a:rPr lang="en-US" u="sng">
                <a:latin typeface="Futura Bk BT" pitchFamily="34" charset="0"/>
              </a:rPr>
              <a:t>Additive</a:t>
            </a:r>
            <a:r>
              <a:rPr lang="en-US">
                <a:latin typeface="Futura Bk BT" pitchFamily="34" charset="0"/>
              </a:rPr>
              <a:t> effects: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a:t>
            </a:r>
            <a:r>
              <a:rPr lang="en-US" i="1" baseline="-25000" smtClean="0">
                <a:latin typeface="Futura Bk BT" pitchFamily="34" charset="0"/>
              </a:rPr>
              <a:t>) </a:t>
            </a:r>
            <a:r>
              <a:rPr lang="en-US" smtClean="0">
                <a:latin typeface="Futura Bk BT" pitchFamily="34" charset="0"/>
              </a:rPr>
              <a:t> =2*</a:t>
            </a:r>
            <a:r>
              <a:rPr lang="en-US" i="1" smtClean="0">
                <a:solidFill>
                  <a:srgbClr val="00CC00"/>
                </a:solidFill>
                <a:latin typeface="Futura Bk BT" pitchFamily="34" charset="0"/>
              </a:rPr>
              <a:t>pq</a:t>
            </a:r>
            <a:r>
              <a:rPr lang="en-US" i="1" smtClean="0">
                <a:latin typeface="Futura Bk BT" pitchFamily="34" charset="0"/>
              </a:rPr>
              <a:t>[</a:t>
            </a:r>
            <a:r>
              <a:rPr lang="en-US" i="1" smtClean="0">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a:t>
            </a:r>
          </a:p>
        </p:txBody>
      </p:sp>
      <p:sp>
        <p:nvSpPr>
          <p:cNvPr id="211991" name="Rectangle 23"/>
          <p:cNvSpPr>
            <a:spLocks noChangeArrowheads="1"/>
          </p:cNvSpPr>
          <p:nvPr/>
        </p:nvSpPr>
        <p:spPr bwMode="auto">
          <a:xfrm>
            <a:off x="327193" y="4140485"/>
            <a:ext cx="5263813" cy="461665"/>
          </a:xfrm>
          <a:prstGeom prst="rect">
            <a:avLst/>
          </a:prstGeom>
          <a:noFill/>
          <a:ln w="9525">
            <a:noFill/>
            <a:miter lim="800000"/>
            <a:headEnd/>
            <a:tailEnd/>
          </a:ln>
          <a:effectLst/>
        </p:spPr>
        <p:txBody>
          <a:bodyPr wrap="none">
            <a:spAutoFit/>
          </a:bodyPr>
          <a:lstStyle/>
          <a:p>
            <a:r>
              <a:rPr lang="en-US" u="sng">
                <a:latin typeface="Futura Bk BT" pitchFamily="34" charset="0"/>
              </a:rPr>
              <a:t>Dominance</a:t>
            </a:r>
            <a:r>
              <a:rPr lang="en-US">
                <a:latin typeface="Futura Bk BT" pitchFamily="34" charset="0"/>
              </a:rPr>
              <a:t> effects: </a:t>
            </a:r>
            <a:r>
              <a:rPr lang="en-US" i="1" smtClean="0">
                <a:latin typeface="Futura Bk BT" pitchFamily="34" charset="0"/>
              </a:rPr>
              <a:t>s</a:t>
            </a:r>
            <a:r>
              <a:rPr lang="en-US" i="1" baseline="30000" smtClean="0">
                <a:latin typeface="Futura Bk BT" pitchFamily="34" charset="0"/>
              </a:rPr>
              <a:t>2</a:t>
            </a:r>
            <a:r>
              <a:rPr lang="en-US" i="1" baseline="-25000" smtClean="0">
                <a:latin typeface="Futura Bk BT" pitchFamily="34" charset="0"/>
              </a:rPr>
              <a:t>QTL(D</a:t>
            </a:r>
            <a:r>
              <a:rPr lang="en-US" i="1" baseline="-25000">
                <a:latin typeface="Futura Bk BT" pitchFamily="34" charset="0"/>
              </a:rPr>
              <a:t>) </a:t>
            </a:r>
            <a:r>
              <a:rPr lang="en-US" i="1">
                <a:latin typeface="Futura Bk BT" pitchFamily="34" charset="0"/>
              </a:rPr>
              <a:t> = (</a:t>
            </a:r>
            <a:r>
              <a:rPr lang="en-US" smtClean="0">
                <a:solidFill>
                  <a:srgbClr val="00CC00"/>
                </a:solidFill>
                <a:latin typeface="Futura Bk BT" pitchFamily="34" charset="0"/>
              </a:rPr>
              <a:t>2</a:t>
            </a:r>
            <a:r>
              <a:rPr lang="en-US" i="1" smtClean="0">
                <a:solidFill>
                  <a:srgbClr val="00CC00"/>
                </a:solidFill>
                <a:latin typeface="Futura Bk BT" pitchFamily="34" charset="0"/>
              </a:rPr>
              <a:t>pq</a:t>
            </a:r>
            <a:r>
              <a:rPr lang="en-US" i="1" smtClean="0">
                <a:solidFill>
                  <a:srgbClr val="FF6600"/>
                </a:solidFill>
                <a:latin typeface="Futura Bk BT" pitchFamily="34" charset="0"/>
              </a:rPr>
              <a:t>d</a:t>
            </a:r>
            <a:r>
              <a:rPr lang="en-US" i="1" smtClean="0">
                <a:latin typeface="Futura Bk BT" pitchFamily="34" charset="0"/>
              </a:rPr>
              <a:t>)</a:t>
            </a:r>
            <a:r>
              <a:rPr lang="en-US" i="1" baseline="30000" smtClean="0">
                <a:latin typeface="Futura Bk BT" pitchFamily="34" charset="0"/>
              </a:rPr>
              <a:t>2</a:t>
            </a:r>
            <a:endParaRPr lang="en-US" i="1" baseline="30000">
              <a:latin typeface="Futura Bk BT" pitchFamily="34" charset="0"/>
            </a:endParaRPr>
          </a:p>
        </p:txBody>
      </p:sp>
      <p:sp>
        <p:nvSpPr>
          <p:cNvPr id="25" name="Oval 53"/>
          <p:cNvSpPr>
            <a:spLocks noChangeArrowheads="1"/>
          </p:cNvSpPr>
          <p:nvPr/>
        </p:nvSpPr>
        <p:spPr bwMode="auto">
          <a:xfrm>
            <a:off x="5213870" y="5535558"/>
            <a:ext cx="304800" cy="304800"/>
          </a:xfrm>
          <a:prstGeom prst="ellipse">
            <a:avLst/>
          </a:prstGeom>
          <a:solidFill>
            <a:srgbClr val="FF0000">
              <a:alpha val="50000"/>
            </a:srgbClr>
          </a:solidFill>
          <a:ln w="9525">
            <a:solidFill>
              <a:srgbClr val="000000"/>
            </a:solidFill>
            <a:round/>
            <a:headEnd/>
            <a:tailEnd/>
          </a:ln>
          <a:effectLst/>
        </p:spPr>
        <p:txBody>
          <a:bodyPr wrap="none" anchor="ctr"/>
          <a:lstStyle/>
          <a:p>
            <a:endParaRPr lang="en-US">
              <a:solidFill>
                <a:srgbClr val="FF0000"/>
              </a:solidFill>
            </a:endParaRPr>
          </a:p>
        </p:txBody>
      </p:sp>
      <p:sp>
        <p:nvSpPr>
          <p:cNvPr id="2" name="Rectangle 1"/>
          <p:cNvSpPr/>
          <p:nvPr/>
        </p:nvSpPr>
        <p:spPr>
          <a:xfrm>
            <a:off x="1255769" y="1367359"/>
            <a:ext cx="851515" cy="461665"/>
          </a:xfrm>
          <a:prstGeom prst="rect">
            <a:avLst/>
          </a:prstGeom>
        </p:spPr>
        <p:txBody>
          <a:bodyPr wrap="none">
            <a:spAutoFit/>
          </a:bodyPr>
          <a:lstStyle/>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t>
            </a:r>
            <a:endParaRPr lang="en-US" baseline="30000" dirty="0">
              <a:latin typeface="Futura Bk BT"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69611" y="1196752"/>
            <a:ext cx="4352528" cy="4346051"/>
          </a:xfrm>
          <a:prstGeom prst="rect">
            <a:avLst/>
          </a:prstGeom>
        </p:spPr>
      </p:pic>
      <p:sp>
        <p:nvSpPr>
          <p:cNvPr id="3" name="TextBox 2"/>
          <p:cNvSpPr txBox="1"/>
          <p:nvPr/>
        </p:nvSpPr>
        <p:spPr>
          <a:xfrm>
            <a:off x="669612" y="404664"/>
            <a:ext cx="7934836" cy="1292662"/>
          </a:xfrm>
          <a:prstGeom prst="rect">
            <a:avLst/>
          </a:prstGeom>
          <a:noFill/>
        </p:spPr>
        <p:txBody>
          <a:bodyPr wrap="square" rtlCol="0">
            <a:spAutoFit/>
          </a:bodyPr>
          <a:lstStyle/>
          <a:p>
            <a:r>
              <a:rPr lang="en-US" sz="2600" smtClean="0"/>
              <a:t>Suppose we measure the QTL and the phenotype and regress X on QTL.The scatterplot of the data </a:t>
            </a:r>
          </a:p>
          <a:p>
            <a:r>
              <a:rPr lang="en-US" sz="2600" smtClean="0"/>
              <a:t>(aa coded -1; Aa coded 0; AA coded 1). </a:t>
            </a:r>
            <a:endParaRPr lang="nl-NL" sz="2600"/>
          </a:p>
        </p:txBody>
      </p:sp>
      <p:sp>
        <p:nvSpPr>
          <p:cNvPr id="4" name="TextBox 3"/>
          <p:cNvSpPr txBox="1"/>
          <p:nvPr/>
        </p:nvSpPr>
        <p:spPr>
          <a:xfrm>
            <a:off x="684131" y="5597340"/>
            <a:ext cx="7375737" cy="830997"/>
          </a:xfrm>
          <a:prstGeom prst="rect">
            <a:avLst/>
          </a:prstGeom>
          <a:noFill/>
        </p:spPr>
        <p:txBody>
          <a:bodyPr wrap="none" rtlCol="0">
            <a:spAutoFit/>
          </a:bodyPr>
          <a:lstStyle/>
          <a:p>
            <a:r>
              <a:rPr lang="en-US" smtClean="0"/>
              <a:t>In the following slides we look at the regression lines only</a:t>
            </a:r>
          </a:p>
          <a:p>
            <a:r>
              <a:rPr lang="en-US" smtClean="0"/>
              <a:t>(not plotting the </a:t>
            </a:r>
            <a:r>
              <a:rPr lang="en-US" smtClean="0">
                <a:solidFill>
                  <a:srgbClr val="FF0000"/>
                </a:solidFill>
              </a:rPr>
              <a:t>residuals </a:t>
            </a:r>
            <a:r>
              <a:rPr lang="en-US" smtClean="0"/>
              <a:t>– just to avoid clutter). </a:t>
            </a:r>
            <a:endParaRPr lang="nl-NL"/>
          </a:p>
        </p:txBody>
      </p:sp>
      <p:sp>
        <p:nvSpPr>
          <p:cNvPr id="5" name="TextBox 4"/>
          <p:cNvSpPr txBox="1"/>
          <p:nvPr/>
        </p:nvSpPr>
        <p:spPr>
          <a:xfrm>
            <a:off x="5022139" y="2397081"/>
            <a:ext cx="3703258" cy="1569660"/>
          </a:xfrm>
          <a:prstGeom prst="rect">
            <a:avLst/>
          </a:prstGeom>
          <a:noFill/>
        </p:spPr>
        <p:txBody>
          <a:bodyPr wrap="none" rtlCol="0">
            <a:spAutoFit/>
          </a:bodyPr>
          <a:lstStyle/>
          <a:p>
            <a:r>
              <a:rPr lang="en-US" smtClean="0"/>
              <a:t>we ask:</a:t>
            </a:r>
          </a:p>
          <a:p>
            <a:r>
              <a:rPr lang="en-US" i="1" smtClean="0"/>
              <a:t>how much of the phenotypic</a:t>
            </a:r>
          </a:p>
          <a:p>
            <a:r>
              <a:rPr lang="en-US" i="1" smtClean="0"/>
              <a:t>variance is explained by the </a:t>
            </a:r>
          </a:p>
          <a:p>
            <a:r>
              <a:rPr lang="en-US" i="1" smtClean="0"/>
              <a:t>predictor (QTL)</a:t>
            </a:r>
            <a:endParaRPr lang="en-US" i="1" smtClean="0"/>
          </a:p>
        </p:txBody>
      </p:sp>
    </p:spTree>
    <p:extLst>
      <p:ext uri="{BB962C8B-B14F-4D97-AF65-F5344CB8AC3E}">
        <p14:creationId xmlns:p14="http://schemas.microsoft.com/office/powerpoint/2010/main" val="30192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9827" y="-358108"/>
            <a:ext cx="4896544" cy="4889256"/>
          </a:xfrm>
          <a:prstGeom prst="rect">
            <a:avLst/>
          </a:prstGeom>
        </p:spPr>
      </p:pic>
      <p:sp>
        <p:nvSpPr>
          <p:cNvPr id="7" name="Rectangle 6"/>
          <p:cNvSpPr/>
          <p:nvPr/>
        </p:nvSpPr>
        <p:spPr>
          <a:xfrm>
            <a:off x="5708102" y="1522774"/>
            <a:ext cx="2930610" cy="523220"/>
          </a:xfrm>
          <a:prstGeom prst="rect">
            <a:avLst/>
          </a:prstGeom>
        </p:spPr>
        <p:txBody>
          <a:bodyPr wrap="none">
            <a:spAutoFit/>
          </a:bodyPr>
          <a:lstStyle/>
          <a:p>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QTL(A) </a:t>
            </a:r>
            <a:r>
              <a:rPr lang="en-US" sz="2800" smtClean="0">
                <a:latin typeface="Futura Bk BT" pitchFamily="34" charset="0"/>
              </a:rPr>
              <a:t>=</a:t>
            </a:r>
            <a:r>
              <a:rPr lang="en-US" sz="2800">
                <a:latin typeface="Futura Bk BT" pitchFamily="34" charset="0"/>
              </a:rPr>
              <a:t>2*</a:t>
            </a:r>
            <a:r>
              <a:rPr lang="en-US" sz="2800" i="1">
                <a:solidFill>
                  <a:srgbClr val="00CC00"/>
                </a:solidFill>
                <a:latin typeface="Futura Bk BT" pitchFamily="34" charset="0"/>
              </a:rPr>
              <a:t>pq</a:t>
            </a:r>
            <a:r>
              <a:rPr lang="en-US" sz="2800" i="1">
                <a:latin typeface="Futura Bk BT" pitchFamily="34" charset="0"/>
              </a:rPr>
              <a:t>[</a:t>
            </a:r>
            <a:r>
              <a:rPr lang="en-US" sz="2800" i="1">
                <a:solidFill>
                  <a:srgbClr val="FF6600"/>
                </a:solidFill>
                <a:latin typeface="Futura Bk BT" pitchFamily="34" charset="0"/>
              </a:rPr>
              <a:t>a</a:t>
            </a:r>
            <a:r>
              <a:rPr lang="en-US" sz="2800" i="1">
                <a:latin typeface="Futura Bk BT" pitchFamily="34" charset="0"/>
              </a:rPr>
              <a:t>]</a:t>
            </a:r>
            <a:r>
              <a:rPr lang="en-US" sz="2800" i="1" baseline="30000">
                <a:latin typeface="Futura Bk BT" pitchFamily="34" charset="0"/>
              </a:rPr>
              <a:t>2</a:t>
            </a:r>
            <a:r>
              <a:rPr lang="en-US" sz="2800">
                <a:latin typeface="Futura Bk BT" pitchFamily="34" charset="0"/>
              </a:rPr>
              <a:t> </a:t>
            </a:r>
            <a:endParaRPr lang="nl-NL" sz="2800"/>
          </a:p>
        </p:txBody>
      </p:sp>
      <p:sp>
        <p:nvSpPr>
          <p:cNvPr id="8" name="Rectangle 7"/>
          <p:cNvSpPr/>
          <p:nvPr/>
        </p:nvSpPr>
        <p:spPr>
          <a:xfrm>
            <a:off x="5706340" y="2153266"/>
            <a:ext cx="1970411" cy="523220"/>
          </a:xfrm>
          <a:prstGeom prst="rect">
            <a:avLst/>
          </a:prstGeom>
        </p:spPr>
        <p:txBody>
          <a:bodyPr wrap="none">
            <a:spAutoFit/>
          </a:bodyPr>
          <a:lstStyle/>
          <a:p>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QTL(D) </a:t>
            </a:r>
            <a:r>
              <a:rPr lang="en-US" sz="2800" i="1">
                <a:latin typeface="Futura Bk BT" pitchFamily="34" charset="0"/>
              </a:rPr>
              <a:t> = 0</a:t>
            </a:r>
            <a:endParaRPr lang="en-US" sz="2800" i="1" baseline="30000">
              <a:latin typeface="Futura Bk BT" pitchFamily="34" charset="0"/>
            </a:endParaRPr>
          </a:p>
        </p:txBody>
      </p:sp>
      <p:sp>
        <p:nvSpPr>
          <p:cNvPr id="19" name="Text Box 18"/>
          <p:cNvSpPr txBox="1">
            <a:spLocks noChangeArrowheads="1"/>
          </p:cNvSpPr>
          <p:nvPr/>
        </p:nvSpPr>
        <p:spPr bwMode="auto">
          <a:xfrm>
            <a:off x="4200103" y="4009116"/>
            <a:ext cx="714375" cy="320675"/>
          </a:xfrm>
          <a:prstGeom prst="rect">
            <a:avLst/>
          </a:prstGeom>
          <a:noFill/>
          <a:ln w="9525">
            <a:noFill/>
            <a:miter lim="800000"/>
            <a:headEnd/>
            <a:tailEnd/>
          </a:ln>
          <a:effectLst/>
        </p:spPr>
        <p:txBody>
          <a:bodyPr/>
          <a:lstStyle/>
          <a:p>
            <a:pPr algn="l"/>
            <a:r>
              <a:rPr lang="nl-NL" sz="1800" b="1" i="1">
                <a:solidFill>
                  <a:srgbClr val="0000FF"/>
                </a:solidFill>
                <a:latin typeface="Tahoma" pitchFamily="34" charset="0"/>
              </a:rPr>
              <a:t>AA</a:t>
            </a:r>
            <a:endParaRPr lang="en-US" sz="1800" b="1">
              <a:solidFill>
                <a:srgbClr val="0000FF"/>
              </a:solidFill>
              <a:latin typeface="Tahoma" pitchFamily="34" charset="0"/>
            </a:endParaRPr>
          </a:p>
        </p:txBody>
      </p:sp>
      <p:sp>
        <p:nvSpPr>
          <p:cNvPr id="23" name="Text Box 19"/>
          <p:cNvSpPr txBox="1">
            <a:spLocks noChangeArrowheads="1"/>
          </p:cNvSpPr>
          <p:nvPr/>
        </p:nvSpPr>
        <p:spPr bwMode="auto">
          <a:xfrm>
            <a:off x="493280" y="4077072"/>
            <a:ext cx="457200" cy="320675"/>
          </a:xfrm>
          <a:prstGeom prst="rect">
            <a:avLst/>
          </a:prstGeom>
          <a:noFill/>
          <a:ln w="9525">
            <a:noFill/>
            <a:miter lim="800000"/>
            <a:headEnd/>
            <a:tailEnd/>
          </a:ln>
          <a:effectLst/>
        </p:spPr>
        <p:txBody>
          <a:bodyPr/>
          <a:lstStyle/>
          <a:p>
            <a:pPr algn="l"/>
            <a:r>
              <a:rPr lang="nl-NL" sz="1800" b="1" i="1">
                <a:solidFill>
                  <a:srgbClr val="00CC00"/>
                </a:solidFill>
                <a:latin typeface="Tahoma" pitchFamily="34" charset="0"/>
              </a:rPr>
              <a:t>aa</a:t>
            </a:r>
            <a:endParaRPr lang="en-US" sz="1800" b="1">
              <a:solidFill>
                <a:srgbClr val="00CC00"/>
              </a:solidFill>
              <a:latin typeface="Tahoma" pitchFamily="34" charset="0"/>
            </a:endParaRPr>
          </a:p>
        </p:txBody>
      </p:sp>
      <p:sp>
        <p:nvSpPr>
          <p:cNvPr id="24" name="Text Box 21"/>
          <p:cNvSpPr txBox="1">
            <a:spLocks noChangeArrowheads="1"/>
          </p:cNvSpPr>
          <p:nvPr/>
        </p:nvSpPr>
        <p:spPr bwMode="auto">
          <a:xfrm>
            <a:off x="2267744" y="4325566"/>
            <a:ext cx="555625" cy="320675"/>
          </a:xfrm>
          <a:prstGeom prst="rect">
            <a:avLst/>
          </a:prstGeom>
          <a:noFill/>
          <a:ln w="9525">
            <a:noFill/>
            <a:miter lim="800000"/>
            <a:headEnd/>
            <a:tailEnd/>
          </a:ln>
          <a:effectLst/>
        </p:spPr>
        <p:txBody>
          <a:bodyPr/>
          <a:lstStyle/>
          <a:p>
            <a:pPr algn="l"/>
            <a:r>
              <a:rPr lang="nl-NL" sz="1800" b="1" i="1">
                <a:solidFill>
                  <a:srgbClr val="FF0000"/>
                </a:solidFill>
                <a:latin typeface="Tahoma" pitchFamily="34" charset="0"/>
              </a:rPr>
              <a:t>Aa</a:t>
            </a:r>
            <a:endParaRPr lang="en-US" sz="1800" b="1">
              <a:solidFill>
                <a:srgbClr val="FF0000"/>
              </a:solidFill>
              <a:latin typeface="Tahoma" pitchFamily="34" charset="0"/>
            </a:endParaRPr>
          </a:p>
        </p:txBody>
      </p:sp>
      <p:grpSp>
        <p:nvGrpSpPr>
          <p:cNvPr id="30" name="Group 29"/>
          <p:cNvGrpSpPr/>
          <p:nvPr/>
        </p:nvGrpSpPr>
        <p:grpSpPr>
          <a:xfrm>
            <a:off x="590640" y="4859441"/>
            <a:ext cx="4017626" cy="1342669"/>
            <a:chOff x="4017877" y="5036766"/>
            <a:chExt cx="4017626" cy="1342669"/>
          </a:xfrm>
        </p:grpSpPr>
        <p:sp>
          <p:nvSpPr>
            <p:cNvPr id="11" name="Line 10"/>
            <p:cNvSpPr>
              <a:spLocks noChangeShapeType="1"/>
            </p:cNvSpPr>
            <p:nvPr/>
          </p:nvSpPr>
          <p:spPr bwMode="auto">
            <a:xfrm>
              <a:off x="4263603" y="5699547"/>
              <a:ext cx="3516313" cy="0"/>
            </a:xfrm>
            <a:prstGeom prst="line">
              <a:avLst/>
            </a:prstGeom>
            <a:no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4200103" y="5523638"/>
              <a:ext cx="304800" cy="3048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13" name="Oval 12"/>
            <p:cNvSpPr>
              <a:spLocks noChangeArrowheads="1"/>
            </p:cNvSpPr>
            <p:nvPr/>
          </p:nvSpPr>
          <p:spPr bwMode="auto">
            <a:xfrm>
              <a:off x="7486667" y="5534051"/>
              <a:ext cx="304800" cy="3048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14" name="Line 13"/>
            <p:cNvSpPr>
              <a:spLocks noChangeShapeType="1"/>
            </p:cNvSpPr>
            <p:nvPr/>
          </p:nvSpPr>
          <p:spPr bwMode="auto">
            <a:xfrm>
              <a:off x="5951116" y="5505872"/>
              <a:ext cx="0" cy="381000"/>
            </a:xfrm>
            <a:prstGeom prst="line">
              <a:avLst/>
            </a:prstGeom>
            <a:noFill/>
            <a:ln w="9525">
              <a:solidFill>
                <a:schemeClr val="tx1"/>
              </a:solidFill>
              <a:round/>
              <a:headEnd/>
              <a:tailEnd/>
            </a:ln>
            <a:effectLst/>
          </p:spPr>
          <p:txBody>
            <a:bodyPr wrap="none" anchor="ctr"/>
            <a:lstStyle/>
            <a:p>
              <a:endParaRPr lang="en-US"/>
            </a:p>
          </p:txBody>
        </p:sp>
        <p:sp>
          <p:nvSpPr>
            <p:cNvPr id="16" name="Text Box 15"/>
            <p:cNvSpPr txBox="1">
              <a:spLocks noChangeArrowheads="1"/>
            </p:cNvSpPr>
            <p:nvPr/>
          </p:nvSpPr>
          <p:spPr bwMode="auto">
            <a:xfrm>
              <a:off x="5709815" y="5860323"/>
              <a:ext cx="361950" cy="519112"/>
            </a:xfrm>
            <a:prstGeom prst="rect">
              <a:avLst/>
            </a:prstGeom>
            <a:noFill/>
            <a:ln w="9525">
              <a:noFill/>
              <a:miter lim="800000"/>
              <a:headEnd/>
              <a:tailEnd/>
            </a:ln>
            <a:effectLst/>
          </p:spPr>
          <p:txBody>
            <a:bodyPr wrap="none">
              <a:spAutoFit/>
            </a:bodyPr>
            <a:lstStyle/>
            <a:p>
              <a:pPr algn="l"/>
              <a:r>
                <a:rPr lang="en-US" sz="2800" i="1" smtClean="0">
                  <a:solidFill>
                    <a:srgbClr val="FF6600"/>
                  </a:solidFill>
                </a:rPr>
                <a:t>0</a:t>
              </a:r>
              <a:endParaRPr lang="en-US" i="1">
                <a:solidFill>
                  <a:srgbClr val="FF6600"/>
                </a:solidFill>
              </a:endParaRPr>
            </a:p>
          </p:txBody>
        </p:sp>
        <p:sp>
          <p:nvSpPr>
            <p:cNvPr id="17" name="Text Box 16"/>
            <p:cNvSpPr txBox="1">
              <a:spLocks noChangeArrowheads="1"/>
            </p:cNvSpPr>
            <p:nvPr/>
          </p:nvSpPr>
          <p:spPr bwMode="auto">
            <a:xfrm>
              <a:off x="7309977" y="5845815"/>
              <a:ext cx="601662" cy="519113"/>
            </a:xfrm>
            <a:prstGeom prst="rect">
              <a:avLst/>
            </a:prstGeom>
            <a:noFill/>
            <a:ln w="9525">
              <a:noFill/>
              <a:miter lim="800000"/>
              <a:headEnd/>
              <a:tailEnd/>
            </a:ln>
            <a:effectLst/>
          </p:spPr>
          <p:txBody>
            <a:bodyPr wrap="none">
              <a:spAutoFit/>
            </a:bodyPr>
            <a:lstStyle/>
            <a:p>
              <a:pPr algn="l"/>
              <a:r>
                <a:rPr lang="en-US" sz="2800" i="1">
                  <a:solidFill>
                    <a:srgbClr val="FF6600"/>
                  </a:solidFill>
                </a:rPr>
                <a:t>+a</a:t>
              </a:r>
              <a:endParaRPr lang="en-US" i="1">
                <a:solidFill>
                  <a:srgbClr val="FF6600"/>
                </a:solidFill>
              </a:endParaRPr>
            </a:p>
          </p:txBody>
        </p:sp>
        <p:sp>
          <p:nvSpPr>
            <p:cNvPr id="18" name="Text Box 17"/>
            <p:cNvSpPr txBox="1">
              <a:spLocks noChangeArrowheads="1"/>
            </p:cNvSpPr>
            <p:nvPr/>
          </p:nvSpPr>
          <p:spPr bwMode="auto">
            <a:xfrm>
              <a:off x="4017877" y="5867451"/>
              <a:ext cx="641350" cy="457200"/>
            </a:xfrm>
            <a:prstGeom prst="rect">
              <a:avLst/>
            </a:prstGeom>
            <a:noFill/>
            <a:ln w="9525">
              <a:noFill/>
              <a:miter lim="800000"/>
              <a:headEnd/>
              <a:tailEnd/>
            </a:ln>
            <a:effectLst/>
          </p:spPr>
          <p:txBody>
            <a:bodyPr wrap="none">
              <a:spAutoFit/>
            </a:bodyPr>
            <a:lstStyle/>
            <a:p>
              <a:pPr algn="l"/>
              <a:r>
                <a:rPr lang="en-US" i="1">
                  <a:solidFill>
                    <a:srgbClr val="FF6600"/>
                  </a:solidFill>
                </a:rPr>
                <a:t>– a</a:t>
              </a:r>
              <a:r>
                <a:rPr lang="en-US">
                  <a:solidFill>
                    <a:srgbClr val="FF6600"/>
                  </a:solidFill>
                </a:rPr>
                <a:t> </a:t>
              </a:r>
            </a:p>
          </p:txBody>
        </p:sp>
        <p:sp>
          <p:nvSpPr>
            <p:cNvPr id="20" name="Text Box 19"/>
            <p:cNvSpPr txBox="1">
              <a:spLocks noChangeArrowheads="1"/>
            </p:cNvSpPr>
            <p:nvPr/>
          </p:nvSpPr>
          <p:spPr bwMode="auto">
            <a:xfrm>
              <a:off x="4123903" y="5036766"/>
              <a:ext cx="457200" cy="320675"/>
            </a:xfrm>
            <a:prstGeom prst="rect">
              <a:avLst/>
            </a:prstGeom>
            <a:noFill/>
            <a:ln w="9525">
              <a:noFill/>
              <a:miter lim="800000"/>
              <a:headEnd/>
              <a:tailEnd/>
            </a:ln>
            <a:effectLst/>
          </p:spPr>
          <p:txBody>
            <a:bodyPr/>
            <a:lstStyle/>
            <a:p>
              <a:pPr algn="l"/>
              <a:r>
                <a:rPr lang="nl-NL" sz="1800" b="1" i="1">
                  <a:solidFill>
                    <a:srgbClr val="00CC00"/>
                  </a:solidFill>
                  <a:latin typeface="Tahoma" pitchFamily="34" charset="0"/>
                </a:rPr>
                <a:t>aa</a:t>
              </a:r>
              <a:endParaRPr lang="en-US" sz="1800" b="1">
                <a:solidFill>
                  <a:srgbClr val="00CC00"/>
                </a:solidFill>
                <a:latin typeface="Tahoma" pitchFamily="34" charset="0"/>
              </a:endParaRPr>
            </a:p>
          </p:txBody>
        </p:sp>
        <p:sp>
          <p:nvSpPr>
            <p:cNvPr id="21" name="Text Box 21"/>
            <p:cNvSpPr txBox="1">
              <a:spLocks noChangeArrowheads="1"/>
            </p:cNvSpPr>
            <p:nvPr/>
          </p:nvSpPr>
          <p:spPr bwMode="auto">
            <a:xfrm>
              <a:off x="5673303" y="5036766"/>
              <a:ext cx="555625" cy="320675"/>
            </a:xfrm>
            <a:prstGeom prst="rect">
              <a:avLst/>
            </a:prstGeom>
            <a:noFill/>
            <a:ln w="9525">
              <a:noFill/>
              <a:miter lim="800000"/>
              <a:headEnd/>
              <a:tailEnd/>
            </a:ln>
            <a:effectLst/>
          </p:spPr>
          <p:txBody>
            <a:bodyPr/>
            <a:lstStyle/>
            <a:p>
              <a:pPr algn="l"/>
              <a:r>
                <a:rPr lang="nl-NL" sz="1800" b="1" i="1">
                  <a:solidFill>
                    <a:srgbClr val="FF0000"/>
                  </a:solidFill>
                  <a:latin typeface="Tahoma" pitchFamily="34" charset="0"/>
                </a:rPr>
                <a:t>Aa</a:t>
              </a:r>
              <a:endParaRPr lang="en-US" sz="1800" b="1">
                <a:solidFill>
                  <a:srgbClr val="FF0000"/>
                </a:solidFill>
                <a:latin typeface="Tahoma" pitchFamily="34" charset="0"/>
              </a:endParaRPr>
            </a:p>
          </p:txBody>
        </p:sp>
        <p:sp>
          <p:nvSpPr>
            <p:cNvPr id="22" name="Oval 53"/>
            <p:cNvSpPr>
              <a:spLocks noChangeArrowheads="1"/>
            </p:cNvSpPr>
            <p:nvPr/>
          </p:nvSpPr>
          <p:spPr bwMode="auto">
            <a:xfrm>
              <a:off x="5798716" y="5541015"/>
              <a:ext cx="304800" cy="304800"/>
            </a:xfrm>
            <a:prstGeom prst="ellipse">
              <a:avLst/>
            </a:prstGeom>
            <a:solidFill>
              <a:srgbClr val="FF0000">
                <a:alpha val="50000"/>
              </a:srgbClr>
            </a:solidFill>
            <a:ln w="9525">
              <a:solidFill>
                <a:srgbClr val="000000"/>
              </a:solidFill>
              <a:round/>
              <a:headEnd/>
              <a:tailEnd/>
            </a:ln>
            <a:effectLst/>
          </p:spPr>
          <p:txBody>
            <a:bodyPr wrap="none" anchor="ctr"/>
            <a:lstStyle/>
            <a:p>
              <a:endParaRPr lang="en-US">
                <a:solidFill>
                  <a:srgbClr val="FF0000"/>
                </a:solidFill>
              </a:endParaRPr>
            </a:p>
          </p:txBody>
        </p:sp>
        <p:sp>
          <p:nvSpPr>
            <p:cNvPr id="25" name="Text Box 18"/>
            <p:cNvSpPr txBox="1">
              <a:spLocks noChangeArrowheads="1"/>
            </p:cNvSpPr>
            <p:nvPr/>
          </p:nvSpPr>
          <p:spPr bwMode="auto">
            <a:xfrm>
              <a:off x="7321128" y="5074073"/>
              <a:ext cx="714375" cy="320675"/>
            </a:xfrm>
            <a:prstGeom prst="rect">
              <a:avLst/>
            </a:prstGeom>
            <a:noFill/>
            <a:ln w="9525">
              <a:noFill/>
              <a:miter lim="800000"/>
              <a:headEnd/>
              <a:tailEnd/>
            </a:ln>
            <a:effectLst/>
          </p:spPr>
          <p:txBody>
            <a:bodyPr/>
            <a:lstStyle/>
            <a:p>
              <a:pPr algn="l"/>
              <a:r>
                <a:rPr lang="nl-NL" sz="1800" b="1" i="1">
                  <a:solidFill>
                    <a:srgbClr val="0000FF"/>
                  </a:solidFill>
                  <a:latin typeface="Tahoma" pitchFamily="34" charset="0"/>
                </a:rPr>
                <a:t>AA</a:t>
              </a:r>
              <a:endParaRPr lang="en-US" sz="1800" b="1">
                <a:solidFill>
                  <a:srgbClr val="0000FF"/>
                </a:solidFill>
                <a:latin typeface="Tahoma" pitchFamily="34" charset="0"/>
              </a:endParaRPr>
            </a:p>
          </p:txBody>
        </p:sp>
      </p:grpSp>
      <p:sp>
        <p:nvSpPr>
          <p:cNvPr id="2" name="TextBox 1"/>
          <p:cNvSpPr txBox="1"/>
          <p:nvPr/>
        </p:nvSpPr>
        <p:spPr>
          <a:xfrm>
            <a:off x="4596831" y="3061614"/>
            <a:ext cx="619080" cy="461665"/>
          </a:xfrm>
          <a:prstGeom prst="rect">
            <a:avLst/>
          </a:prstGeom>
          <a:noFill/>
        </p:spPr>
        <p:txBody>
          <a:bodyPr wrap="none" rtlCol="0">
            <a:spAutoFit/>
          </a:bodyPr>
          <a:lstStyle/>
          <a:p>
            <a:r>
              <a:rPr lang="en-US" smtClean="0">
                <a:latin typeface="Symbol" panose="05050102010706020507" pitchFamily="18" charset="2"/>
              </a:rPr>
              <a:t>m</a:t>
            </a:r>
            <a:r>
              <a:rPr lang="en-US" smtClean="0"/>
              <a:t>-</a:t>
            </a:r>
            <a:r>
              <a:rPr lang="en-US" i="1" smtClean="0">
                <a:solidFill>
                  <a:srgbClr val="FF6600"/>
                </a:solidFill>
              </a:rPr>
              <a:t>a</a:t>
            </a:r>
            <a:endParaRPr lang="nl-NL"/>
          </a:p>
        </p:txBody>
      </p:sp>
      <p:cxnSp>
        <p:nvCxnSpPr>
          <p:cNvPr id="27" name="Straight Connector 26"/>
          <p:cNvCxnSpPr/>
          <p:nvPr/>
        </p:nvCxnSpPr>
        <p:spPr bwMode="auto">
          <a:xfrm>
            <a:off x="503790" y="2009860"/>
            <a:ext cx="4107605" cy="0"/>
          </a:xfrm>
          <a:prstGeom prst="line">
            <a:avLst/>
          </a:prstGeom>
          <a:solidFill>
            <a:schemeClr val="accent1"/>
          </a:solidFill>
          <a:ln w="9525" cap="flat" cmpd="sng" algn="ctr">
            <a:solidFill>
              <a:schemeClr val="tx1"/>
            </a:solidFill>
            <a:prstDash val="dashDot"/>
            <a:round/>
            <a:headEnd type="none" w="med" len="med"/>
            <a:tailEnd type="none" w="med" len="med"/>
          </a:ln>
          <a:effectLst/>
        </p:spPr>
      </p:cxnSp>
      <p:sp>
        <p:nvSpPr>
          <p:cNvPr id="28" name="TextBox 27"/>
          <p:cNvSpPr txBox="1"/>
          <p:nvPr/>
        </p:nvSpPr>
        <p:spPr>
          <a:xfrm>
            <a:off x="4581103" y="442724"/>
            <a:ext cx="689612" cy="461665"/>
          </a:xfrm>
          <a:prstGeom prst="rect">
            <a:avLst/>
          </a:prstGeom>
          <a:noFill/>
        </p:spPr>
        <p:txBody>
          <a:bodyPr wrap="none" rtlCol="0">
            <a:spAutoFit/>
          </a:bodyPr>
          <a:lstStyle/>
          <a:p>
            <a:r>
              <a:rPr lang="en-US" smtClean="0">
                <a:latin typeface="Symbol" panose="05050102010706020507" pitchFamily="18" charset="2"/>
              </a:rPr>
              <a:t>m</a:t>
            </a:r>
            <a:r>
              <a:rPr lang="en-US" smtClean="0"/>
              <a:t>+</a:t>
            </a:r>
            <a:r>
              <a:rPr lang="en-US" i="1" smtClean="0">
                <a:solidFill>
                  <a:srgbClr val="FF6600"/>
                </a:solidFill>
              </a:rPr>
              <a:t>a</a:t>
            </a:r>
            <a:endParaRPr lang="nl-NL"/>
          </a:p>
        </p:txBody>
      </p:sp>
      <p:sp>
        <p:nvSpPr>
          <p:cNvPr id="34" name="TextBox 33"/>
          <p:cNvSpPr txBox="1"/>
          <p:nvPr/>
        </p:nvSpPr>
        <p:spPr>
          <a:xfrm>
            <a:off x="5652120" y="904389"/>
            <a:ext cx="2632452" cy="461665"/>
          </a:xfrm>
          <a:prstGeom prst="rect">
            <a:avLst/>
          </a:prstGeom>
          <a:noFill/>
        </p:spPr>
        <p:txBody>
          <a:bodyPr wrap="none" rtlCol="0">
            <a:spAutoFit/>
          </a:bodyPr>
          <a:lstStyle/>
          <a:p>
            <a:r>
              <a:rPr lang="en-US" i="1" smtClean="0"/>
              <a:t>Explained</a:t>
            </a:r>
            <a:r>
              <a:rPr lang="en-US" smtClean="0"/>
              <a:t> variance:</a:t>
            </a:r>
            <a:endParaRPr lang="nl-NL"/>
          </a:p>
        </p:txBody>
      </p:sp>
    </p:spTree>
    <p:extLst>
      <p:ext uri="{BB962C8B-B14F-4D97-AF65-F5344CB8AC3E}">
        <p14:creationId xmlns:p14="http://schemas.microsoft.com/office/powerpoint/2010/main" val="10304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20344" y="1750038"/>
            <a:ext cx="4003019" cy="2410916"/>
          </a:xfrm>
          <a:prstGeom prst="rect">
            <a:avLst/>
          </a:prstGeom>
        </p:spPr>
        <p:txBody>
          <a:bodyPr wrap="none">
            <a:spAutoFit/>
          </a:bodyPr>
          <a:lstStyle/>
          <a:p>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QTL(A) </a:t>
            </a:r>
            <a:r>
              <a:rPr lang="en-US" sz="2800" smtClean="0">
                <a:latin typeface="Futura Bk BT" pitchFamily="34" charset="0"/>
              </a:rPr>
              <a:t>=</a:t>
            </a:r>
            <a:r>
              <a:rPr lang="en-US" sz="2800">
                <a:latin typeface="Futura Bk BT" pitchFamily="34" charset="0"/>
              </a:rPr>
              <a:t>2*</a:t>
            </a:r>
            <a:r>
              <a:rPr lang="en-US" sz="2800" i="1">
                <a:solidFill>
                  <a:srgbClr val="00CC00"/>
                </a:solidFill>
                <a:latin typeface="Futura Bk BT" pitchFamily="34" charset="0"/>
              </a:rPr>
              <a:t>pq</a:t>
            </a:r>
            <a:r>
              <a:rPr lang="en-US" sz="2800" i="1">
                <a:latin typeface="Futura Bk BT" pitchFamily="34" charset="0"/>
              </a:rPr>
              <a:t>[</a:t>
            </a:r>
            <a:r>
              <a:rPr lang="en-US" sz="2800" i="1">
                <a:solidFill>
                  <a:srgbClr val="FF6600"/>
                </a:solidFill>
                <a:latin typeface="Futura Bk BT" pitchFamily="34" charset="0"/>
              </a:rPr>
              <a:t>a</a:t>
            </a:r>
            <a:r>
              <a:rPr lang="en-US" sz="2800" i="1">
                <a:latin typeface="Futura Bk BT" pitchFamily="34" charset="0"/>
              </a:rPr>
              <a:t>+(</a:t>
            </a:r>
            <a:r>
              <a:rPr lang="en-US" sz="2800" i="1" smtClean="0">
                <a:solidFill>
                  <a:srgbClr val="00CC00"/>
                </a:solidFill>
                <a:latin typeface="Futura Bk BT" pitchFamily="34" charset="0"/>
              </a:rPr>
              <a:t>q</a:t>
            </a:r>
            <a:r>
              <a:rPr lang="en-US" sz="2800" i="1" smtClean="0">
                <a:latin typeface="Futura Bk BT" pitchFamily="34" charset="0"/>
              </a:rPr>
              <a:t>-</a:t>
            </a:r>
            <a:r>
              <a:rPr lang="en-US" sz="2800" i="1" smtClean="0">
                <a:solidFill>
                  <a:srgbClr val="00CC00"/>
                </a:solidFill>
                <a:latin typeface="Futura Bk BT" pitchFamily="34" charset="0"/>
              </a:rPr>
              <a:t>p</a:t>
            </a:r>
            <a:r>
              <a:rPr lang="en-US" sz="2800" i="1" smtClean="0">
                <a:latin typeface="Futura Bk BT" pitchFamily="34" charset="0"/>
              </a:rPr>
              <a:t>)</a:t>
            </a:r>
            <a:r>
              <a:rPr lang="en-US" sz="2800" i="1" smtClean="0">
                <a:solidFill>
                  <a:srgbClr val="FF6600"/>
                </a:solidFill>
                <a:latin typeface="Futura Bk BT" pitchFamily="34" charset="0"/>
              </a:rPr>
              <a:t>d</a:t>
            </a:r>
            <a:r>
              <a:rPr lang="en-US" sz="2800" i="1" smtClean="0">
                <a:latin typeface="Futura Bk BT" pitchFamily="34" charset="0"/>
              </a:rPr>
              <a:t>]</a:t>
            </a:r>
            <a:r>
              <a:rPr lang="en-US" sz="2800" i="1" baseline="30000" smtClean="0">
                <a:latin typeface="Futura Bk BT" pitchFamily="34" charset="0"/>
              </a:rPr>
              <a:t>2</a:t>
            </a:r>
          </a:p>
          <a:p>
            <a:endParaRPr lang="en-US" sz="2800" i="1" baseline="30000">
              <a:latin typeface="Futura Bk BT" pitchFamily="34" charset="0"/>
            </a:endParaRPr>
          </a:p>
          <a:p>
            <a:r>
              <a:rPr lang="en-US" sz="2800" b="1" i="1" smtClean="0">
                <a:solidFill>
                  <a:srgbClr val="FFC000"/>
                </a:solidFill>
              </a:rPr>
              <a:t>Not explained</a:t>
            </a:r>
            <a:endParaRPr lang="en-US" sz="2800" b="1" i="1" smtClean="0">
              <a:solidFill>
                <a:srgbClr val="FFC000"/>
              </a:solidFill>
              <a:latin typeface="Futura Bk BT" pitchFamily="34" charset="0"/>
            </a:endParaRPr>
          </a:p>
          <a:p>
            <a:r>
              <a:rPr lang="en-US" sz="2800" i="1" smtClean="0">
                <a:latin typeface="Futura Bk BT" pitchFamily="34" charset="0"/>
              </a:rPr>
              <a:t>s</a:t>
            </a:r>
            <a:r>
              <a:rPr lang="en-US" sz="2800" i="1" baseline="30000" smtClean="0">
                <a:latin typeface="Futura Bk BT" pitchFamily="34" charset="0"/>
              </a:rPr>
              <a:t>2</a:t>
            </a:r>
            <a:r>
              <a:rPr lang="en-US" sz="2800" i="1" baseline="-25000" smtClean="0">
                <a:latin typeface="Futura Bk BT" pitchFamily="34" charset="0"/>
              </a:rPr>
              <a:t>QTL(D</a:t>
            </a:r>
            <a:r>
              <a:rPr lang="en-US" sz="2800" i="1" baseline="-25000">
                <a:latin typeface="Futura Bk BT" pitchFamily="34" charset="0"/>
              </a:rPr>
              <a:t>) </a:t>
            </a:r>
            <a:r>
              <a:rPr lang="en-US" sz="2800" i="1">
                <a:latin typeface="Futura Bk BT" pitchFamily="34" charset="0"/>
              </a:rPr>
              <a:t> = (</a:t>
            </a:r>
            <a:r>
              <a:rPr lang="en-US" sz="2800">
                <a:solidFill>
                  <a:srgbClr val="00CC00"/>
                </a:solidFill>
                <a:latin typeface="Futura Bk BT" pitchFamily="34" charset="0"/>
              </a:rPr>
              <a:t>2</a:t>
            </a:r>
            <a:r>
              <a:rPr lang="en-US" sz="2800" i="1">
                <a:solidFill>
                  <a:srgbClr val="00CC00"/>
                </a:solidFill>
                <a:latin typeface="Futura Bk BT" pitchFamily="34" charset="0"/>
              </a:rPr>
              <a:t>pq</a:t>
            </a:r>
            <a:r>
              <a:rPr lang="en-US" sz="2800" i="1">
                <a:solidFill>
                  <a:srgbClr val="FF6600"/>
                </a:solidFill>
                <a:latin typeface="Futura Bk BT" pitchFamily="34" charset="0"/>
              </a:rPr>
              <a:t>d</a:t>
            </a:r>
            <a:r>
              <a:rPr lang="en-US" sz="2800" i="1">
                <a:latin typeface="Futura Bk BT" pitchFamily="34" charset="0"/>
              </a:rPr>
              <a:t>)</a:t>
            </a:r>
            <a:r>
              <a:rPr lang="en-US" sz="2800" i="1" baseline="30000">
                <a:latin typeface="Futura Bk BT" pitchFamily="34" charset="0"/>
              </a:rPr>
              <a:t>2</a:t>
            </a:r>
          </a:p>
          <a:p>
            <a:endParaRPr lang="en-US" smtClean="0">
              <a:latin typeface="Futura Bk BT" pitchFamily="34" charset="0"/>
            </a:endParaRPr>
          </a:p>
          <a:p>
            <a:endParaRPr lang="nl-NL"/>
          </a:p>
        </p:txBody>
      </p:sp>
      <p:sp>
        <p:nvSpPr>
          <p:cNvPr id="11" name="Text Box 18"/>
          <p:cNvSpPr txBox="1">
            <a:spLocks noChangeArrowheads="1"/>
          </p:cNvSpPr>
          <p:nvPr/>
        </p:nvSpPr>
        <p:spPr bwMode="auto">
          <a:xfrm>
            <a:off x="4217665" y="4221088"/>
            <a:ext cx="714375" cy="320675"/>
          </a:xfrm>
          <a:prstGeom prst="rect">
            <a:avLst/>
          </a:prstGeom>
          <a:noFill/>
          <a:ln w="9525">
            <a:noFill/>
            <a:miter lim="800000"/>
            <a:headEnd/>
            <a:tailEnd/>
          </a:ln>
          <a:effectLst/>
        </p:spPr>
        <p:txBody>
          <a:bodyPr/>
          <a:lstStyle/>
          <a:p>
            <a:pPr algn="l"/>
            <a:r>
              <a:rPr lang="nl-NL" sz="1800" b="1" i="1">
                <a:solidFill>
                  <a:srgbClr val="0000FF"/>
                </a:solidFill>
                <a:latin typeface="Tahoma" pitchFamily="34" charset="0"/>
              </a:rPr>
              <a:t>AA</a:t>
            </a:r>
            <a:endParaRPr lang="en-US" sz="1800" b="1">
              <a:solidFill>
                <a:srgbClr val="0000FF"/>
              </a:solidFill>
              <a:latin typeface="Tahoma" pitchFamily="34" charset="0"/>
            </a:endParaRPr>
          </a:p>
        </p:txBody>
      </p:sp>
      <p:sp>
        <p:nvSpPr>
          <p:cNvPr id="12" name="Text Box 19"/>
          <p:cNvSpPr txBox="1">
            <a:spLocks noChangeArrowheads="1"/>
          </p:cNvSpPr>
          <p:nvPr/>
        </p:nvSpPr>
        <p:spPr bwMode="auto">
          <a:xfrm>
            <a:off x="510842" y="4289044"/>
            <a:ext cx="457200" cy="320675"/>
          </a:xfrm>
          <a:prstGeom prst="rect">
            <a:avLst/>
          </a:prstGeom>
          <a:noFill/>
          <a:ln w="9525">
            <a:noFill/>
            <a:miter lim="800000"/>
            <a:headEnd/>
            <a:tailEnd/>
          </a:ln>
          <a:effectLst/>
        </p:spPr>
        <p:txBody>
          <a:bodyPr/>
          <a:lstStyle/>
          <a:p>
            <a:pPr algn="l"/>
            <a:r>
              <a:rPr lang="nl-NL" sz="1800" b="1" i="1">
                <a:solidFill>
                  <a:srgbClr val="00CC00"/>
                </a:solidFill>
                <a:latin typeface="Tahoma" pitchFamily="34" charset="0"/>
              </a:rPr>
              <a:t>aa</a:t>
            </a:r>
            <a:endParaRPr lang="en-US" sz="1800" b="1">
              <a:solidFill>
                <a:srgbClr val="00CC00"/>
              </a:solidFill>
              <a:latin typeface="Tahoma" pitchFamily="34" charset="0"/>
            </a:endParaRPr>
          </a:p>
        </p:txBody>
      </p:sp>
      <p:sp>
        <p:nvSpPr>
          <p:cNvPr id="13" name="Text Box 21"/>
          <p:cNvSpPr txBox="1">
            <a:spLocks noChangeArrowheads="1"/>
          </p:cNvSpPr>
          <p:nvPr/>
        </p:nvSpPr>
        <p:spPr bwMode="auto">
          <a:xfrm>
            <a:off x="2285306" y="4537538"/>
            <a:ext cx="555625" cy="320675"/>
          </a:xfrm>
          <a:prstGeom prst="rect">
            <a:avLst/>
          </a:prstGeom>
          <a:noFill/>
          <a:ln w="9525">
            <a:noFill/>
            <a:miter lim="800000"/>
            <a:headEnd/>
            <a:tailEnd/>
          </a:ln>
          <a:effectLst/>
        </p:spPr>
        <p:txBody>
          <a:bodyPr/>
          <a:lstStyle/>
          <a:p>
            <a:pPr algn="l"/>
            <a:r>
              <a:rPr lang="nl-NL" sz="1800" b="1" i="1">
                <a:solidFill>
                  <a:srgbClr val="FF0000"/>
                </a:solidFill>
                <a:latin typeface="Tahoma" pitchFamily="34" charset="0"/>
              </a:rPr>
              <a:t>Aa</a:t>
            </a:r>
            <a:endParaRPr lang="en-US" sz="1800" b="1">
              <a:solidFill>
                <a:srgbClr val="FF0000"/>
              </a:solidFill>
              <a:latin typeface="Tahoma" pitchFamily="34" charset="0"/>
            </a:endParaRPr>
          </a:p>
        </p:txBody>
      </p:sp>
      <p:sp>
        <p:nvSpPr>
          <p:cNvPr id="14" name="TextBox 13"/>
          <p:cNvSpPr txBox="1"/>
          <p:nvPr/>
        </p:nvSpPr>
        <p:spPr>
          <a:xfrm>
            <a:off x="4217665" y="3125113"/>
            <a:ext cx="696024" cy="461665"/>
          </a:xfrm>
          <a:prstGeom prst="rect">
            <a:avLst/>
          </a:prstGeom>
          <a:noFill/>
        </p:spPr>
        <p:txBody>
          <a:bodyPr wrap="none" rtlCol="0">
            <a:spAutoFit/>
          </a:bodyPr>
          <a:lstStyle/>
          <a:p>
            <a:r>
              <a:rPr lang="en-US" smtClean="0">
                <a:latin typeface="Symbol" panose="05050102010706020507" pitchFamily="18" charset="2"/>
              </a:rPr>
              <a:t> m</a:t>
            </a:r>
            <a:r>
              <a:rPr lang="en-US" smtClean="0"/>
              <a:t>-</a:t>
            </a:r>
            <a:r>
              <a:rPr lang="en-US" i="1" smtClean="0">
                <a:solidFill>
                  <a:srgbClr val="FF6600"/>
                </a:solidFill>
              </a:rPr>
              <a:t>a</a:t>
            </a:r>
            <a:endParaRPr lang="nl-NL"/>
          </a:p>
        </p:txBody>
      </p:sp>
      <p:sp>
        <p:nvSpPr>
          <p:cNvPr id="15" name="TextBox 14"/>
          <p:cNvSpPr txBox="1"/>
          <p:nvPr/>
        </p:nvSpPr>
        <p:spPr>
          <a:xfrm>
            <a:off x="4217665" y="639887"/>
            <a:ext cx="1760260" cy="1200329"/>
          </a:xfrm>
          <a:prstGeom prst="rect">
            <a:avLst/>
          </a:prstGeom>
          <a:noFill/>
        </p:spPr>
        <p:txBody>
          <a:bodyPr wrap="square" rtlCol="0">
            <a:spAutoFit/>
          </a:bodyPr>
          <a:lstStyle/>
          <a:p>
            <a:r>
              <a:rPr lang="en-US" smtClean="0">
                <a:latin typeface="Symbol" panose="05050102010706020507" pitchFamily="18" charset="2"/>
              </a:rPr>
              <a:t> m</a:t>
            </a:r>
            <a:r>
              <a:rPr lang="en-US" smtClean="0"/>
              <a:t>+</a:t>
            </a:r>
            <a:r>
              <a:rPr lang="en-US" i="1" smtClean="0">
                <a:solidFill>
                  <a:srgbClr val="FF6600"/>
                </a:solidFill>
              </a:rPr>
              <a:t>a</a:t>
            </a:r>
          </a:p>
          <a:p>
            <a:r>
              <a:rPr lang="en-US" smtClean="0">
                <a:latin typeface="Symbol" panose="05050102010706020507" pitchFamily="18" charset="2"/>
              </a:rPr>
              <a:t> m</a:t>
            </a:r>
            <a:r>
              <a:rPr lang="en-US" smtClean="0"/>
              <a:t>+</a:t>
            </a:r>
            <a:r>
              <a:rPr lang="en-US" i="1" smtClean="0">
                <a:solidFill>
                  <a:srgbClr val="FF6600"/>
                </a:solidFill>
              </a:rPr>
              <a:t>d</a:t>
            </a:r>
            <a:endParaRPr lang="nl-NL"/>
          </a:p>
          <a:p>
            <a:endParaRPr lang="nl-NL"/>
          </a:p>
        </p:txBody>
      </p:sp>
      <p:grpSp>
        <p:nvGrpSpPr>
          <p:cNvPr id="16" name="Group 15"/>
          <p:cNvGrpSpPr/>
          <p:nvPr/>
        </p:nvGrpSpPr>
        <p:grpSpPr>
          <a:xfrm>
            <a:off x="693014" y="4916226"/>
            <a:ext cx="4017626" cy="1338876"/>
            <a:chOff x="4017877" y="5026052"/>
            <a:chExt cx="4017626" cy="1338876"/>
          </a:xfrm>
        </p:grpSpPr>
        <p:sp>
          <p:nvSpPr>
            <p:cNvPr id="17" name="Line 10"/>
            <p:cNvSpPr>
              <a:spLocks noChangeShapeType="1"/>
            </p:cNvSpPr>
            <p:nvPr/>
          </p:nvSpPr>
          <p:spPr bwMode="auto">
            <a:xfrm>
              <a:off x="4263603" y="5699547"/>
              <a:ext cx="3516313" cy="0"/>
            </a:xfrm>
            <a:prstGeom prst="line">
              <a:avLst/>
            </a:prstGeom>
            <a:noFill/>
            <a:ln w="9525">
              <a:solidFill>
                <a:schemeClr val="tx1"/>
              </a:solidFill>
              <a:round/>
              <a:headEnd/>
              <a:tailEnd/>
            </a:ln>
            <a:effectLst/>
          </p:spPr>
          <p:txBody>
            <a:bodyPr wrap="none" anchor="ctr"/>
            <a:lstStyle/>
            <a:p>
              <a:endParaRPr lang="en-US"/>
            </a:p>
          </p:txBody>
        </p:sp>
        <p:sp>
          <p:nvSpPr>
            <p:cNvPr id="18" name="Oval 17"/>
            <p:cNvSpPr>
              <a:spLocks noChangeArrowheads="1"/>
            </p:cNvSpPr>
            <p:nvPr/>
          </p:nvSpPr>
          <p:spPr bwMode="auto">
            <a:xfrm>
              <a:off x="4200103" y="5523638"/>
              <a:ext cx="304800" cy="3048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19" name="Oval 18"/>
            <p:cNvSpPr>
              <a:spLocks noChangeArrowheads="1"/>
            </p:cNvSpPr>
            <p:nvPr/>
          </p:nvSpPr>
          <p:spPr bwMode="auto">
            <a:xfrm>
              <a:off x="7486667" y="5534051"/>
              <a:ext cx="304800" cy="3048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0" name="Line 13"/>
            <p:cNvSpPr>
              <a:spLocks noChangeShapeType="1"/>
            </p:cNvSpPr>
            <p:nvPr/>
          </p:nvSpPr>
          <p:spPr bwMode="auto">
            <a:xfrm>
              <a:off x="5951116" y="5505872"/>
              <a:ext cx="0" cy="381000"/>
            </a:xfrm>
            <a:prstGeom prst="line">
              <a:avLst/>
            </a:prstGeom>
            <a:noFill/>
            <a:ln w="9525">
              <a:solidFill>
                <a:schemeClr val="tx1"/>
              </a:solidFill>
              <a:round/>
              <a:headEnd/>
              <a:tailEnd/>
            </a:ln>
            <a:effectLst/>
          </p:spPr>
          <p:txBody>
            <a:bodyPr wrap="none" anchor="ctr"/>
            <a:lstStyle/>
            <a:p>
              <a:endParaRPr lang="en-US"/>
            </a:p>
          </p:txBody>
        </p:sp>
        <p:sp>
          <p:nvSpPr>
            <p:cNvPr id="21" name="Text Box 15"/>
            <p:cNvSpPr txBox="1">
              <a:spLocks noChangeArrowheads="1"/>
            </p:cNvSpPr>
            <p:nvPr/>
          </p:nvSpPr>
          <p:spPr bwMode="auto">
            <a:xfrm>
              <a:off x="6831601" y="5828438"/>
              <a:ext cx="361950" cy="519112"/>
            </a:xfrm>
            <a:prstGeom prst="rect">
              <a:avLst/>
            </a:prstGeom>
            <a:noFill/>
            <a:ln w="9525">
              <a:noFill/>
              <a:miter lim="800000"/>
              <a:headEnd/>
              <a:tailEnd/>
            </a:ln>
            <a:effectLst/>
          </p:spPr>
          <p:txBody>
            <a:bodyPr wrap="none">
              <a:spAutoFit/>
            </a:bodyPr>
            <a:lstStyle/>
            <a:p>
              <a:pPr algn="l"/>
              <a:r>
                <a:rPr lang="en-US" sz="2800" i="1">
                  <a:solidFill>
                    <a:srgbClr val="FF6600"/>
                  </a:solidFill>
                </a:rPr>
                <a:t>d</a:t>
              </a:r>
              <a:endParaRPr lang="en-US" i="1">
                <a:solidFill>
                  <a:srgbClr val="FF6600"/>
                </a:solidFill>
              </a:endParaRPr>
            </a:p>
          </p:txBody>
        </p:sp>
        <p:sp>
          <p:nvSpPr>
            <p:cNvPr id="22" name="Text Box 16"/>
            <p:cNvSpPr txBox="1">
              <a:spLocks noChangeArrowheads="1"/>
            </p:cNvSpPr>
            <p:nvPr/>
          </p:nvSpPr>
          <p:spPr bwMode="auto">
            <a:xfrm>
              <a:off x="7309977" y="5845815"/>
              <a:ext cx="601662" cy="519113"/>
            </a:xfrm>
            <a:prstGeom prst="rect">
              <a:avLst/>
            </a:prstGeom>
            <a:noFill/>
            <a:ln w="9525">
              <a:noFill/>
              <a:miter lim="800000"/>
              <a:headEnd/>
              <a:tailEnd/>
            </a:ln>
            <a:effectLst/>
          </p:spPr>
          <p:txBody>
            <a:bodyPr wrap="none">
              <a:spAutoFit/>
            </a:bodyPr>
            <a:lstStyle/>
            <a:p>
              <a:pPr algn="l"/>
              <a:r>
                <a:rPr lang="en-US" sz="2800" i="1">
                  <a:solidFill>
                    <a:srgbClr val="FF6600"/>
                  </a:solidFill>
                </a:rPr>
                <a:t>+a</a:t>
              </a:r>
              <a:endParaRPr lang="en-US" i="1">
                <a:solidFill>
                  <a:srgbClr val="FF6600"/>
                </a:solidFill>
              </a:endParaRPr>
            </a:p>
          </p:txBody>
        </p:sp>
        <p:sp>
          <p:nvSpPr>
            <p:cNvPr id="23" name="Text Box 17"/>
            <p:cNvSpPr txBox="1">
              <a:spLocks noChangeArrowheads="1"/>
            </p:cNvSpPr>
            <p:nvPr/>
          </p:nvSpPr>
          <p:spPr bwMode="auto">
            <a:xfrm>
              <a:off x="4017877" y="5867451"/>
              <a:ext cx="641350" cy="457200"/>
            </a:xfrm>
            <a:prstGeom prst="rect">
              <a:avLst/>
            </a:prstGeom>
            <a:noFill/>
            <a:ln w="9525">
              <a:noFill/>
              <a:miter lim="800000"/>
              <a:headEnd/>
              <a:tailEnd/>
            </a:ln>
            <a:effectLst/>
          </p:spPr>
          <p:txBody>
            <a:bodyPr wrap="none">
              <a:spAutoFit/>
            </a:bodyPr>
            <a:lstStyle/>
            <a:p>
              <a:pPr algn="l"/>
              <a:r>
                <a:rPr lang="en-US" i="1">
                  <a:solidFill>
                    <a:srgbClr val="FF6600"/>
                  </a:solidFill>
                </a:rPr>
                <a:t>– a</a:t>
              </a:r>
              <a:r>
                <a:rPr lang="en-US">
                  <a:solidFill>
                    <a:srgbClr val="FF6600"/>
                  </a:solidFill>
                </a:rPr>
                <a:t> </a:t>
              </a:r>
            </a:p>
          </p:txBody>
        </p:sp>
        <p:sp>
          <p:nvSpPr>
            <p:cNvPr id="24" name="Text Box 19"/>
            <p:cNvSpPr txBox="1">
              <a:spLocks noChangeArrowheads="1"/>
            </p:cNvSpPr>
            <p:nvPr/>
          </p:nvSpPr>
          <p:spPr bwMode="auto">
            <a:xfrm>
              <a:off x="4123903" y="5036766"/>
              <a:ext cx="457200" cy="320675"/>
            </a:xfrm>
            <a:prstGeom prst="rect">
              <a:avLst/>
            </a:prstGeom>
            <a:noFill/>
            <a:ln w="9525">
              <a:noFill/>
              <a:miter lim="800000"/>
              <a:headEnd/>
              <a:tailEnd/>
            </a:ln>
            <a:effectLst/>
          </p:spPr>
          <p:txBody>
            <a:bodyPr/>
            <a:lstStyle/>
            <a:p>
              <a:pPr algn="l"/>
              <a:r>
                <a:rPr lang="nl-NL" sz="1800" b="1" i="1">
                  <a:solidFill>
                    <a:srgbClr val="00CC00"/>
                  </a:solidFill>
                  <a:latin typeface="Tahoma" pitchFamily="34" charset="0"/>
                </a:rPr>
                <a:t>aa</a:t>
              </a:r>
              <a:endParaRPr lang="en-US" sz="1800" b="1">
                <a:solidFill>
                  <a:srgbClr val="00CC00"/>
                </a:solidFill>
                <a:latin typeface="Tahoma" pitchFamily="34" charset="0"/>
              </a:endParaRPr>
            </a:p>
          </p:txBody>
        </p:sp>
        <p:sp>
          <p:nvSpPr>
            <p:cNvPr id="25" name="Text Box 21"/>
            <p:cNvSpPr txBox="1">
              <a:spLocks noChangeArrowheads="1"/>
            </p:cNvSpPr>
            <p:nvPr/>
          </p:nvSpPr>
          <p:spPr bwMode="auto">
            <a:xfrm>
              <a:off x="6734763" y="5026052"/>
              <a:ext cx="555625" cy="320675"/>
            </a:xfrm>
            <a:prstGeom prst="rect">
              <a:avLst/>
            </a:prstGeom>
            <a:noFill/>
            <a:ln w="9525">
              <a:noFill/>
              <a:miter lim="800000"/>
              <a:headEnd/>
              <a:tailEnd/>
            </a:ln>
            <a:effectLst/>
          </p:spPr>
          <p:txBody>
            <a:bodyPr/>
            <a:lstStyle/>
            <a:p>
              <a:pPr algn="l"/>
              <a:r>
                <a:rPr lang="nl-NL" sz="1800" b="1" i="1">
                  <a:solidFill>
                    <a:srgbClr val="FF0000"/>
                  </a:solidFill>
                  <a:latin typeface="Tahoma" pitchFamily="34" charset="0"/>
                </a:rPr>
                <a:t>Aa</a:t>
              </a:r>
              <a:endParaRPr lang="en-US" sz="1800" b="1">
                <a:solidFill>
                  <a:srgbClr val="FF0000"/>
                </a:solidFill>
                <a:latin typeface="Tahoma" pitchFamily="34" charset="0"/>
              </a:endParaRPr>
            </a:p>
          </p:txBody>
        </p:sp>
        <p:sp>
          <p:nvSpPr>
            <p:cNvPr id="26" name="Oval 53"/>
            <p:cNvSpPr>
              <a:spLocks noChangeArrowheads="1"/>
            </p:cNvSpPr>
            <p:nvPr/>
          </p:nvSpPr>
          <p:spPr bwMode="auto">
            <a:xfrm>
              <a:off x="6888751" y="5534051"/>
              <a:ext cx="304800" cy="304800"/>
            </a:xfrm>
            <a:prstGeom prst="ellipse">
              <a:avLst/>
            </a:prstGeom>
            <a:solidFill>
              <a:srgbClr val="FF0000">
                <a:alpha val="50000"/>
              </a:srgbClr>
            </a:solidFill>
            <a:ln w="9525">
              <a:solidFill>
                <a:srgbClr val="000000"/>
              </a:solidFill>
              <a:round/>
              <a:headEnd/>
              <a:tailEnd/>
            </a:ln>
            <a:effectLst/>
          </p:spPr>
          <p:txBody>
            <a:bodyPr wrap="none" anchor="ctr"/>
            <a:lstStyle/>
            <a:p>
              <a:endParaRPr lang="en-US">
                <a:solidFill>
                  <a:srgbClr val="FF0000"/>
                </a:solidFill>
              </a:endParaRPr>
            </a:p>
          </p:txBody>
        </p:sp>
        <p:sp>
          <p:nvSpPr>
            <p:cNvPr id="27" name="Text Box 18"/>
            <p:cNvSpPr txBox="1">
              <a:spLocks noChangeArrowheads="1"/>
            </p:cNvSpPr>
            <p:nvPr/>
          </p:nvSpPr>
          <p:spPr bwMode="auto">
            <a:xfrm>
              <a:off x="7321128" y="5074073"/>
              <a:ext cx="714375" cy="320675"/>
            </a:xfrm>
            <a:prstGeom prst="rect">
              <a:avLst/>
            </a:prstGeom>
            <a:noFill/>
            <a:ln w="9525">
              <a:noFill/>
              <a:miter lim="800000"/>
              <a:headEnd/>
              <a:tailEnd/>
            </a:ln>
            <a:effectLst/>
          </p:spPr>
          <p:txBody>
            <a:bodyPr/>
            <a:lstStyle/>
            <a:p>
              <a:pPr algn="l"/>
              <a:r>
                <a:rPr lang="nl-NL" sz="1800" b="1" i="1">
                  <a:solidFill>
                    <a:srgbClr val="0000FF"/>
                  </a:solidFill>
                  <a:latin typeface="Tahoma" pitchFamily="34" charset="0"/>
                </a:rPr>
                <a:t>AA</a:t>
              </a:r>
              <a:endParaRPr lang="en-US" sz="1800" b="1">
                <a:solidFill>
                  <a:srgbClr val="0000FF"/>
                </a:solidFill>
                <a:latin typeface="Tahoma" pitchFamily="34" charset="0"/>
              </a:endParaRPr>
            </a:p>
          </p:txBody>
        </p:sp>
      </p:grpSp>
      <p:sp>
        <p:nvSpPr>
          <p:cNvPr id="29" name="TextBox 28"/>
          <p:cNvSpPr txBox="1"/>
          <p:nvPr/>
        </p:nvSpPr>
        <p:spPr>
          <a:xfrm>
            <a:off x="5020344" y="1253390"/>
            <a:ext cx="3980577" cy="461665"/>
          </a:xfrm>
          <a:prstGeom prst="rect">
            <a:avLst/>
          </a:prstGeom>
          <a:noFill/>
        </p:spPr>
        <p:txBody>
          <a:bodyPr wrap="none" rtlCol="0">
            <a:spAutoFit/>
          </a:bodyPr>
          <a:lstStyle/>
          <a:p>
            <a:r>
              <a:rPr lang="en-US" i="1" smtClean="0"/>
              <a:t>Explained</a:t>
            </a:r>
            <a:r>
              <a:rPr lang="en-US" smtClean="0"/>
              <a:t> variance (blue line):</a:t>
            </a:r>
            <a:endParaRPr lang="nl-NL"/>
          </a:p>
        </p:txBody>
      </p:sp>
      <p:grpSp>
        <p:nvGrpSpPr>
          <p:cNvPr id="43" name="Group 42"/>
          <p:cNvGrpSpPr/>
          <p:nvPr/>
        </p:nvGrpSpPr>
        <p:grpSpPr>
          <a:xfrm>
            <a:off x="66360" y="-68744"/>
            <a:ext cx="4287092" cy="4280713"/>
            <a:chOff x="66360" y="-68744"/>
            <a:chExt cx="4287092" cy="4280713"/>
          </a:xfrm>
        </p:grpSpPr>
        <p:pic>
          <p:nvPicPr>
            <p:cNvPr id="28" name="Picture 27"/>
            <p:cNvPicPr>
              <a:picLocks noChangeAspect="1"/>
            </p:cNvPicPr>
            <p:nvPr/>
          </p:nvPicPr>
          <p:blipFill>
            <a:blip r:embed="rId2" cstate="print"/>
            <a:stretch>
              <a:fillRect/>
            </a:stretch>
          </p:blipFill>
          <p:spPr>
            <a:xfrm>
              <a:off x="66360" y="-68744"/>
              <a:ext cx="4287092" cy="4280713"/>
            </a:xfrm>
            <a:prstGeom prst="rect">
              <a:avLst/>
            </a:prstGeom>
          </p:spPr>
        </p:pic>
        <p:grpSp>
          <p:nvGrpSpPr>
            <p:cNvPr id="42" name="Group 41"/>
            <p:cNvGrpSpPr/>
            <p:nvPr/>
          </p:nvGrpSpPr>
          <p:grpSpPr>
            <a:xfrm>
              <a:off x="693014" y="786673"/>
              <a:ext cx="3272511" cy="2338440"/>
              <a:chOff x="693014" y="786673"/>
              <a:chExt cx="3272511" cy="2338440"/>
            </a:xfrm>
          </p:grpSpPr>
          <p:cxnSp>
            <p:nvCxnSpPr>
              <p:cNvPr id="30" name="Straight Connector 29"/>
              <p:cNvCxnSpPr/>
              <p:nvPr/>
            </p:nvCxnSpPr>
            <p:spPr bwMode="auto">
              <a:xfrm>
                <a:off x="693014" y="2354994"/>
                <a:ext cx="0" cy="770119"/>
              </a:xfrm>
              <a:prstGeom prst="line">
                <a:avLst/>
              </a:prstGeom>
              <a:solidFill>
                <a:schemeClr val="accent1"/>
              </a:solidFill>
              <a:ln w="28575" cap="flat" cmpd="sng" algn="ctr">
                <a:solidFill>
                  <a:srgbClr val="FFC000"/>
                </a:solidFill>
                <a:prstDash val="solid"/>
                <a:round/>
                <a:headEnd type="none" w="med" len="med"/>
                <a:tailEnd type="none" w="med" len="med"/>
              </a:ln>
              <a:effectLst/>
            </p:spPr>
          </p:cxnSp>
          <p:cxnSp>
            <p:nvCxnSpPr>
              <p:cNvPr id="37" name="Straight Connector 36"/>
              <p:cNvCxnSpPr/>
              <p:nvPr/>
            </p:nvCxnSpPr>
            <p:spPr bwMode="auto">
              <a:xfrm>
                <a:off x="2339752" y="1277794"/>
                <a:ext cx="0" cy="278998"/>
              </a:xfrm>
              <a:prstGeom prst="line">
                <a:avLst/>
              </a:prstGeom>
              <a:solidFill>
                <a:schemeClr val="accent1"/>
              </a:solidFill>
              <a:ln w="28575" cap="flat" cmpd="sng" algn="ctr">
                <a:solidFill>
                  <a:srgbClr val="FFC000"/>
                </a:solidFill>
                <a:prstDash val="solid"/>
                <a:round/>
                <a:headEnd type="none" w="med" len="med"/>
                <a:tailEnd type="none" w="med" len="med"/>
              </a:ln>
              <a:effectLst/>
            </p:spPr>
          </p:cxnSp>
          <p:cxnSp>
            <p:nvCxnSpPr>
              <p:cNvPr id="40" name="Straight Connector 39"/>
              <p:cNvCxnSpPr/>
              <p:nvPr/>
            </p:nvCxnSpPr>
            <p:spPr bwMode="auto">
              <a:xfrm>
                <a:off x="3959601" y="786673"/>
                <a:ext cx="5924" cy="122047"/>
              </a:xfrm>
              <a:prstGeom prst="line">
                <a:avLst/>
              </a:prstGeom>
              <a:solidFill>
                <a:schemeClr val="accent1"/>
              </a:solidFill>
              <a:ln w="28575" cap="flat" cmpd="sng" algn="ctr">
                <a:solidFill>
                  <a:srgbClr val="FFC000"/>
                </a:solidFill>
                <a:prstDash val="solid"/>
                <a:round/>
                <a:headEnd type="none" w="med" len="med"/>
                <a:tailEnd type="none" w="med" len="med"/>
              </a:ln>
              <a:effectLst/>
            </p:spPr>
          </p:cxnSp>
        </p:grpSp>
      </p:grpSp>
    </p:spTree>
    <p:extLst>
      <p:ext uri="{BB962C8B-B14F-4D97-AF65-F5344CB8AC3E}">
        <p14:creationId xmlns:p14="http://schemas.microsoft.com/office/powerpoint/2010/main" val="317713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763688" y="-171400"/>
            <a:ext cx="5798500" cy="5789871"/>
          </a:xfrm>
          <a:prstGeom prst="rect">
            <a:avLst/>
          </a:prstGeom>
          <a:noFill/>
          <a:ln w="9525">
            <a:noFill/>
            <a:miter lim="800000"/>
            <a:headEnd/>
            <a:tailEnd/>
          </a:ln>
          <a:effectLst/>
        </p:spPr>
      </p:pic>
      <p:sp>
        <p:nvSpPr>
          <p:cNvPr id="5" name="TextBox 4"/>
          <p:cNvSpPr txBox="1"/>
          <p:nvPr/>
        </p:nvSpPr>
        <p:spPr>
          <a:xfrm>
            <a:off x="2384910" y="5618471"/>
            <a:ext cx="4556055" cy="461665"/>
          </a:xfrm>
          <a:prstGeom prst="rect">
            <a:avLst/>
          </a:prstGeom>
          <a:noFill/>
        </p:spPr>
        <p:txBody>
          <a:bodyPr wrap="none" rtlCol="0">
            <a:spAutoFit/>
          </a:bodyPr>
          <a:lstStyle/>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a:t>
            </a:r>
            <a:r>
              <a:rPr lang="en-US" i="1" baseline="-25000" smtClean="0">
                <a:latin typeface="Futura Bk BT" pitchFamily="34" charset="0"/>
              </a:rPr>
              <a:t>) </a:t>
            </a:r>
            <a:r>
              <a:rPr lang="en-US" i="1" smtClean="0">
                <a:latin typeface="Futura Bk BT" pitchFamily="34" charset="0"/>
              </a:rPr>
              <a:t>always greater than zero</a:t>
            </a:r>
            <a:endParaRPr lang="nl-NL"/>
          </a:p>
        </p:txBody>
      </p:sp>
      <p:sp>
        <p:nvSpPr>
          <p:cNvPr id="6" name="Rectangle 5"/>
          <p:cNvSpPr/>
          <p:nvPr/>
        </p:nvSpPr>
        <p:spPr>
          <a:xfrm>
            <a:off x="2267744" y="6080136"/>
            <a:ext cx="5747086" cy="461665"/>
          </a:xfrm>
          <a:prstGeom prst="rect">
            <a:avLst/>
          </a:prstGeom>
        </p:spPr>
        <p:txBody>
          <a:bodyPr wrap="none">
            <a:spAutoFit/>
          </a:bodyPr>
          <a:lstStyle/>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QTL(D</a:t>
            </a:r>
            <a:r>
              <a:rPr lang="en-US" i="1" baseline="-25000">
                <a:latin typeface="Futura Bk BT" pitchFamily="34" charset="0"/>
              </a:rPr>
              <a:t>) </a:t>
            </a:r>
            <a:r>
              <a:rPr lang="en-US" i="1" baseline="-25000" smtClean="0">
                <a:latin typeface="Futura Bk BT" pitchFamily="34" charset="0"/>
              </a:rPr>
              <a:t> </a:t>
            </a:r>
            <a:r>
              <a:rPr lang="en-US" i="1" smtClean="0">
                <a:latin typeface="Futura Bk BT" pitchFamily="34" charset="0"/>
              </a:rPr>
              <a:t>can be zero (additive model d=0)</a:t>
            </a:r>
            <a:endParaRPr lang="nl-NL"/>
          </a:p>
        </p:txBody>
      </p:sp>
    </p:spTree>
    <p:extLst>
      <p:ext uri="{BB962C8B-B14F-4D97-AF65-F5344CB8AC3E}">
        <p14:creationId xmlns:p14="http://schemas.microsoft.com/office/powerpoint/2010/main" val="2492386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23235"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graphicFrame>
        <p:nvGraphicFramePr>
          <p:cNvPr id="223241" name="Object 9"/>
          <p:cNvGraphicFramePr>
            <a:graphicFrameLocks noChangeAspect="1"/>
          </p:cNvGraphicFramePr>
          <p:nvPr>
            <p:extLst>
              <p:ext uri="{D42A27DB-BD31-4B8C-83A1-F6EECF244321}">
                <p14:modId xmlns:p14="http://schemas.microsoft.com/office/powerpoint/2010/main" val="1772088713"/>
              </p:ext>
            </p:extLst>
          </p:nvPr>
        </p:nvGraphicFramePr>
        <p:xfrm>
          <a:off x="1000485" y="1854200"/>
          <a:ext cx="5726979" cy="781051"/>
        </p:xfrm>
        <a:graphic>
          <a:graphicData uri="http://schemas.openxmlformats.org/presentationml/2006/ole">
            <mc:AlternateContent xmlns:mc="http://schemas.openxmlformats.org/markup-compatibility/2006">
              <mc:Choice xmlns:v="urn:schemas-microsoft-com:vml" Requires="v">
                <p:oleObj spid="_x0000_s66643" name="Equation" r:id="rId3" imgW="2565400" imgH="342900" progId="">
                  <p:embed/>
                </p:oleObj>
              </mc:Choice>
              <mc:Fallback>
                <p:oleObj name="Equation" r:id="rId3" imgW="2565400" imgH="342900" progId="">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485" y="1854200"/>
                        <a:ext cx="5726979" cy="781051"/>
                      </a:xfrm>
                      <a:prstGeom prst="rect">
                        <a:avLst/>
                      </a:prstGeom>
                      <a:noFill/>
                      <a:extLst/>
                    </p:spPr>
                  </p:pic>
                </p:oleObj>
              </mc:Fallback>
            </mc:AlternateContent>
          </a:graphicData>
        </a:graphic>
      </p:graphicFrame>
      <p:sp>
        <p:nvSpPr>
          <p:cNvPr id="223242" name="Line 10"/>
          <p:cNvSpPr>
            <a:spLocks noChangeShapeType="1"/>
          </p:cNvSpPr>
          <p:nvPr/>
        </p:nvSpPr>
        <p:spPr bwMode="auto">
          <a:xfrm flipH="1">
            <a:off x="1423987" y="2454274"/>
            <a:ext cx="2038349" cy="936626"/>
          </a:xfrm>
          <a:prstGeom prst="line">
            <a:avLst/>
          </a:prstGeom>
          <a:noFill/>
          <a:ln w="9525">
            <a:solidFill>
              <a:schemeClr val="tx1"/>
            </a:solidFill>
            <a:round/>
            <a:headEnd/>
            <a:tailEnd type="triangle" w="med" len="med"/>
          </a:ln>
          <a:effectLst/>
        </p:spPr>
        <p:txBody>
          <a:bodyPr wrap="none" anchor="ctr"/>
          <a:lstStyle/>
          <a:p>
            <a:endParaRPr lang="en-US"/>
          </a:p>
        </p:txBody>
      </p:sp>
      <p:sp>
        <p:nvSpPr>
          <p:cNvPr id="223261" name="Line 29"/>
          <p:cNvSpPr>
            <a:spLocks noChangeShapeType="1"/>
          </p:cNvSpPr>
          <p:nvPr/>
        </p:nvSpPr>
        <p:spPr bwMode="auto">
          <a:xfrm flipH="1">
            <a:off x="4876800" y="2454274"/>
            <a:ext cx="55240" cy="479426"/>
          </a:xfrm>
          <a:prstGeom prst="line">
            <a:avLst/>
          </a:prstGeom>
          <a:noFill/>
          <a:ln w="9525">
            <a:solidFill>
              <a:schemeClr val="tx1"/>
            </a:solidFill>
            <a:round/>
            <a:headEnd/>
            <a:tailEnd type="triangle" w="med" len="med"/>
          </a:ln>
          <a:effectLst/>
        </p:spPr>
        <p:txBody>
          <a:bodyPr wrap="none" anchor="ctr"/>
          <a:lstStyle/>
          <a:p>
            <a:endParaRPr lang="en-US"/>
          </a:p>
        </p:txBody>
      </p:sp>
      <p:sp>
        <p:nvSpPr>
          <p:cNvPr id="223276" name="Rectangle 44"/>
          <p:cNvSpPr>
            <a:spLocks noChangeArrowheads="1"/>
          </p:cNvSpPr>
          <p:nvPr/>
        </p:nvSpPr>
        <p:spPr bwMode="auto">
          <a:xfrm>
            <a:off x="304800" y="1295400"/>
            <a:ext cx="5286375" cy="396875"/>
          </a:xfrm>
          <a:prstGeom prst="rect">
            <a:avLst/>
          </a:prstGeom>
          <a:noFill/>
          <a:ln w="9525">
            <a:noFill/>
            <a:miter lim="800000"/>
            <a:headEnd/>
            <a:tailEnd/>
          </a:ln>
          <a:effectLst/>
        </p:spPr>
        <p:txBody>
          <a:bodyPr wrap="none">
            <a:spAutoFit/>
          </a:bodyPr>
          <a:lstStyle/>
          <a:p>
            <a:pPr algn="l" eaLnBrk="1" hangingPunct="1"/>
            <a:r>
              <a:rPr lang="en-AU" sz="2000" b="1" u="sng">
                <a:solidFill>
                  <a:srgbClr val="0000FF"/>
                </a:solidFill>
                <a:latin typeface="Futura Bk BT" pitchFamily="34" charset="0"/>
              </a:rPr>
              <a:t>3. Contribution of the QTL to the Cov </a:t>
            </a:r>
            <a:r>
              <a:rPr lang="en-AU" sz="2000" u="sng">
                <a:solidFill>
                  <a:srgbClr val="0000FF"/>
                </a:solidFill>
                <a:latin typeface="Futura Bk BT" pitchFamily="34" charset="0"/>
              </a:rPr>
              <a:t>(</a:t>
            </a:r>
            <a:r>
              <a:rPr lang="en-AU" sz="2000" i="1" u="sng">
                <a:solidFill>
                  <a:srgbClr val="0000FF"/>
                </a:solidFill>
                <a:latin typeface="Futura Bk BT" pitchFamily="34" charset="0"/>
              </a:rPr>
              <a:t>X,Y</a:t>
            </a:r>
            <a:r>
              <a:rPr lang="en-AU" sz="2000" u="sng">
                <a:solidFill>
                  <a:srgbClr val="0000FF"/>
                </a:solidFill>
                <a:latin typeface="Futura Bk BT" pitchFamily="34" charset="0"/>
              </a:rPr>
              <a:t>)</a:t>
            </a:r>
            <a:endParaRPr lang="en-AU" sz="2000" b="1" u="sng">
              <a:solidFill>
                <a:srgbClr val="0000FF"/>
              </a:solidFill>
              <a:latin typeface="Futura Bk BT" pitchFamily="34" charset="0"/>
            </a:endParaRPr>
          </a:p>
        </p:txBody>
      </p:sp>
      <p:sp>
        <p:nvSpPr>
          <p:cNvPr id="2" name="Rectangle 1"/>
          <p:cNvSpPr/>
          <p:nvPr/>
        </p:nvSpPr>
        <p:spPr>
          <a:xfrm>
            <a:off x="669123" y="5163492"/>
            <a:ext cx="2584362" cy="461665"/>
          </a:xfrm>
          <a:prstGeom prst="rect">
            <a:avLst/>
          </a:prstGeom>
        </p:spPr>
        <p:txBody>
          <a:bodyPr wrap="none">
            <a:spAutoFit/>
          </a:bodyPr>
          <a:lstStyle/>
          <a:p>
            <a:r>
              <a:rPr lang="en-US" b="1" i="1">
                <a:solidFill>
                  <a:srgbClr val="00CC00"/>
                </a:solidFill>
                <a:latin typeface="Futura Bk BT" pitchFamily="34" charset="0"/>
              </a:rPr>
              <a:t>m</a:t>
            </a:r>
            <a:r>
              <a:rPr lang="en-US" i="1" smtClean="0"/>
              <a:t>=</a:t>
            </a:r>
            <a:r>
              <a:rPr lang="en-US" i="1" smtClean="0">
                <a:latin typeface="Symbol" panose="05050102010706020507" pitchFamily="18" charset="2"/>
              </a:rPr>
              <a:t> </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 + 2</a:t>
            </a:r>
            <a:r>
              <a:rPr lang="en-US" i="1">
                <a:solidFill>
                  <a:srgbClr val="00CC00"/>
                </a:solidFill>
                <a:latin typeface="Futura Bk BT" pitchFamily="34" charset="0"/>
              </a:rPr>
              <a:t>pq</a:t>
            </a:r>
            <a:r>
              <a:rPr lang="en-US" i="1">
                <a:solidFill>
                  <a:srgbClr val="FF6600"/>
                </a:solidFill>
                <a:latin typeface="Futura Bk BT" pitchFamily="34" charset="0"/>
              </a:rPr>
              <a:t>d</a:t>
            </a:r>
          </a:p>
        </p:txBody>
      </p:sp>
      <p:grpSp>
        <p:nvGrpSpPr>
          <p:cNvPr id="3" name="Group 2"/>
          <p:cNvGrpSpPr/>
          <p:nvPr/>
        </p:nvGrpSpPr>
        <p:grpSpPr>
          <a:xfrm>
            <a:off x="762000" y="2933700"/>
            <a:ext cx="7538012" cy="2133600"/>
            <a:chOff x="762000" y="2933700"/>
            <a:chExt cx="7538012" cy="2133600"/>
          </a:xfrm>
        </p:grpSpPr>
        <p:sp>
          <p:nvSpPr>
            <p:cNvPr id="223243" name="Rectangle 11"/>
            <p:cNvSpPr>
              <a:spLocks noChangeArrowheads="1"/>
            </p:cNvSpPr>
            <p:nvPr/>
          </p:nvSpPr>
          <p:spPr bwMode="auto">
            <a:xfrm>
              <a:off x="914400" y="36401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44" name="Rectangle 12"/>
            <p:cNvSpPr>
              <a:spLocks noChangeArrowheads="1"/>
            </p:cNvSpPr>
            <p:nvPr/>
          </p:nvSpPr>
          <p:spPr bwMode="auto">
            <a:xfrm>
              <a:off x="914400" y="4067175"/>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45" name="Rectangle 13"/>
            <p:cNvSpPr>
              <a:spLocks noChangeArrowheads="1"/>
            </p:cNvSpPr>
            <p:nvPr/>
          </p:nvSpPr>
          <p:spPr bwMode="auto">
            <a:xfrm>
              <a:off x="914400" y="450373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46" name="Line 14"/>
            <p:cNvSpPr>
              <a:spLocks noChangeShapeType="1"/>
            </p:cNvSpPr>
            <p:nvPr/>
          </p:nvSpPr>
          <p:spPr bwMode="auto">
            <a:xfrm>
              <a:off x="762000" y="3543300"/>
              <a:ext cx="7467600" cy="0"/>
            </a:xfrm>
            <a:prstGeom prst="line">
              <a:avLst/>
            </a:prstGeom>
            <a:noFill/>
            <a:ln w="9525">
              <a:solidFill>
                <a:schemeClr val="tx1"/>
              </a:solidFill>
              <a:round/>
              <a:headEnd/>
              <a:tailEnd/>
            </a:ln>
            <a:effectLst/>
          </p:spPr>
          <p:txBody>
            <a:bodyPr wrap="none" anchor="ctr"/>
            <a:lstStyle/>
            <a:p>
              <a:endParaRPr lang="en-US"/>
            </a:p>
          </p:txBody>
        </p:sp>
        <p:sp>
          <p:nvSpPr>
            <p:cNvPr id="223251" name="Rectangle 19"/>
            <p:cNvSpPr>
              <a:spLocks noChangeArrowheads="1"/>
            </p:cNvSpPr>
            <p:nvPr/>
          </p:nvSpPr>
          <p:spPr bwMode="auto">
            <a:xfrm>
              <a:off x="2640013" y="30686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52" name="Rectangle 20"/>
            <p:cNvSpPr>
              <a:spLocks noChangeArrowheads="1"/>
            </p:cNvSpPr>
            <p:nvPr/>
          </p:nvSpPr>
          <p:spPr bwMode="auto">
            <a:xfrm>
              <a:off x="4775200" y="3060700"/>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53" name="Rectangle 21"/>
            <p:cNvSpPr>
              <a:spLocks noChangeArrowheads="1"/>
            </p:cNvSpPr>
            <p:nvPr/>
          </p:nvSpPr>
          <p:spPr bwMode="auto">
            <a:xfrm>
              <a:off x="6991350" y="3060700"/>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54" name="Rectangle 22"/>
            <p:cNvSpPr>
              <a:spLocks noChangeArrowheads="1"/>
            </p:cNvSpPr>
            <p:nvPr/>
          </p:nvSpPr>
          <p:spPr bwMode="auto">
            <a:xfrm>
              <a:off x="3060700" y="3048000"/>
              <a:ext cx="803275"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a:latin typeface="Futura Bk BT" pitchFamily="34" charset="0"/>
                </a:rPr>
                <a:t>)</a:t>
              </a:r>
            </a:p>
          </p:txBody>
        </p:sp>
        <p:sp>
          <p:nvSpPr>
            <p:cNvPr id="223255" name="Rectangle 23"/>
            <p:cNvSpPr>
              <a:spLocks noChangeArrowheads="1"/>
            </p:cNvSpPr>
            <p:nvPr/>
          </p:nvSpPr>
          <p:spPr bwMode="auto">
            <a:xfrm>
              <a:off x="5157788" y="3067050"/>
              <a:ext cx="8175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56" name="Rectangle 24"/>
            <p:cNvSpPr>
              <a:spLocks noChangeArrowheads="1"/>
            </p:cNvSpPr>
            <p:nvPr/>
          </p:nvSpPr>
          <p:spPr bwMode="auto">
            <a:xfrm>
              <a:off x="7342188" y="3062288"/>
              <a:ext cx="88741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57" name="Rectangle 25"/>
            <p:cNvSpPr>
              <a:spLocks noChangeArrowheads="1"/>
            </p:cNvSpPr>
            <p:nvPr/>
          </p:nvSpPr>
          <p:spPr bwMode="auto">
            <a:xfrm>
              <a:off x="1346200" y="3622675"/>
              <a:ext cx="803275"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a:latin typeface="Futura Bk BT" pitchFamily="34" charset="0"/>
                </a:rPr>
                <a:t>)</a:t>
              </a:r>
            </a:p>
          </p:txBody>
        </p:sp>
        <p:sp>
          <p:nvSpPr>
            <p:cNvPr id="223258" name="Rectangle 26"/>
            <p:cNvSpPr>
              <a:spLocks noChangeArrowheads="1"/>
            </p:cNvSpPr>
            <p:nvPr/>
          </p:nvSpPr>
          <p:spPr bwMode="auto">
            <a:xfrm>
              <a:off x="1360488" y="4056063"/>
              <a:ext cx="8175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59" name="Rectangle 27"/>
            <p:cNvSpPr>
              <a:spLocks noChangeArrowheads="1"/>
            </p:cNvSpPr>
            <p:nvPr/>
          </p:nvSpPr>
          <p:spPr bwMode="auto">
            <a:xfrm>
              <a:off x="1360488" y="4518025"/>
              <a:ext cx="88741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60" name="Line 28"/>
            <p:cNvSpPr>
              <a:spLocks noChangeShapeType="1"/>
            </p:cNvSpPr>
            <p:nvPr/>
          </p:nvSpPr>
          <p:spPr bwMode="auto">
            <a:xfrm>
              <a:off x="2743200" y="2933700"/>
              <a:ext cx="5486400" cy="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223262" name="Rectangle 30"/>
            <p:cNvSpPr>
              <a:spLocks noChangeArrowheads="1"/>
            </p:cNvSpPr>
            <p:nvPr/>
          </p:nvSpPr>
          <p:spPr bwMode="auto">
            <a:xfrm>
              <a:off x="2654300" y="3619500"/>
              <a:ext cx="895350"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a:latin typeface="Futura Bk BT" pitchFamily="34" charset="0"/>
                </a:rPr>
                <a:t>)</a:t>
              </a:r>
              <a:r>
                <a:rPr lang="en-US" sz="2000" baseline="30000">
                  <a:latin typeface="Futura Bk BT" pitchFamily="34" charset="0"/>
                </a:rPr>
                <a:t>2</a:t>
              </a:r>
            </a:p>
          </p:txBody>
        </p:sp>
        <p:sp>
          <p:nvSpPr>
            <p:cNvPr id="223263" name="Rectangle 31"/>
            <p:cNvSpPr>
              <a:spLocks noChangeArrowheads="1"/>
            </p:cNvSpPr>
            <p:nvPr/>
          </p:nvSpPr>
          <p:spPr bwMode="auto">
            <a:xfrm>
              <a:off x="2641600" y="4052888"/>
              <a:ext cx="803275"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64" name="Rectangle 32"/>
            <p:cNvSpPr>
              <a:spLocks noChangeArrowheads="1"/>
            </p:cNvSpPr>
            <p:nvPr/>
          </p:nvSpPr>
          <p:spPr bwMode="auto">
            <a:xfrm>
              <a:off x="3290888" y="4514850"/>
              <a:ext cx="88741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65" name="Rectangle 33"/>
            <p:cNvSpPr>
              <a:spLocks noChangeArrowheads="1"/>
            </p:cNvSpPr>
            <p:nvPr/>
          </p:nvSpPr>
          <p:spPr bwMode="auto">
            <a:xfrm>
              <a:off x="3313113" y="4051300"/>
              <a:ext cx="8175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66" name="Rectangle 34"/>
            <p:cNvSpPr>
              <a:spLocks noChangeArrowheads="1"/>
            </p:cNvSpPr>
            <p:nvPr/>
          </p:nvSpPr>
          <p:spPr bwMode="auto">
            <a:xfrm>
              <a:off x="2641600" y="4530725"/>
              <a:ext cx="803275"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67" name="Rectangle 35"/>
            <p:cNvSpPr>
              <a:spLocks noChangeArrowheads="1"/>
            </p:cNvSpPr>
            <p:nvPr/>
          </p:nvSpPr>
          <p:spPr bwMode="auto">
            <a:xfrm>
              <a:off x="4776788" y="4060825"/>
              <a:ext cx="909637"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solidFill>
                    <a:srgbClr val="00CC00"/>
                  </a:solidFill>
                  <a:latin typeface="Futura Bk BT" pitchFamily="34" charset="0"/>
                </a:rPr>
                <a:t>m</a:t>
              </a:r>
              <a:r>
                <a:rPr lang="en-US" sz="2000">
                  <a:latin typeface="Futura Bk BT" pitchFamily="34" charset="0"/>
                </a:rPr>
                <a:t>)</a:t>
              </a:r>
              <a:r>
                <a:rPr lang="en-US" sz="2000" baseline="30000">
                  <a:latin typeface="Futura Bk BT" pitchFamily="34" charset="0"/>
                </a:rPr>
                <a:t>2</a:t>
              </a:r>
            </a:p>
          </p:txBody>
        </p:sp>
        <p:sp>
          <p:nvSpPr>
            <p:cNvPr id="223268" name="Rectangle 36"/>
            <p:cNvSpPr>
              <a:spLocks noChangeArrowheads="1"/>
            </p:cNvSpPr>
            <p:nvPr/>
          </p:nvSpPr>
          <p:spPr bwMode="auto">
            <a:xfrm>
              <a:off x="4776788" y="4518025"/>
              <a:ext cx="8175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solidFill>
                    <a:srgbClr val="00CC00"/>
                  </a:solidFill>
                  <a:latin typeface="Futura Bk BT" pitchFamily="34" charset="0"/>
                </a:rPr>
                <a:t>m</a:t>
              </a:r>
              <a:r>
                <a:rPr lang="en-US" sz="2000">
                  <a:latin typeface="Futura Bk BT" pitchFamily="34" charset="0"/>
                </a:rPr>
                <a:t>)</a:t>
              </a:r>
              <a:endParaRPr lang="en-US" sz="2000" baseline="30000">
                <a:latin typeface="Futura Bk BT" pitchFamily="34" charset="0"/>
              </a:endParaRPr>
            </a:p>
          </p:txBody>
        </p:sp>
        <p:sp>
          <p:nvSpPr>
            <p:cNvPr id="223269" name="Rectangle 37"/>
            <p:cNvSpPr>
              <a:spLocks noChangeArrowheads="1"/>
            </p:cNvSpPr>
            <p:nvPr/>
          </p:nvSpPr>
          <p:spPr bwMode="auto">
            <a:xfrm>
              <a:off x="5426075" y="4518025"/>
              <a:ext cx="887413"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70" name="Rectangle 38"/>
            <p:cNvSpPr>
              <a:spLocks noChangeArrowheads="1"/>
            </p:cNvSpPr>
            <p:nvPr/>
          </p:nvSpPr>
          <p:spPr bwMode="auto">
            <a:xfrm>
              <a:off x="7011988" y="4508500"/>
              <a:ext cx="979487"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r>
                <a:rPr lang="en-US" sz="2000" i="1" baseline="30000">
                  <a:latin typeface="Futura Bk BT" pitchFamily="34" charset="0"/>
                </a:rPr>
                <a:t>2</a:t>
              </a:r>
              <a:endParaRPr lang="en-US" sz="2000" b="1" i="1" baseline="30000">
                <a:solidFill>
                  <a:srgbClr val="00CC00"/>
                </a:solidFill>
                <a:latin typeface="Futura Bk BT" pitchFamily="34" charset="0"/>
              </a:endParaRPr>
            </a:p>
          </p:txBody>
        </p:sp>
        <p:sp>
          <p:nvSpPr>
            <p:cNvPr id="223271" name="Line 39"/>
            <p:cNvSpPr>
              <a:spLocks noChangeShapeType="1"/>
            </p:cNvSpPr>
            <p:nvPr/>
          </p:nvSpPr>
          <p:spPr bwMode="auto">
            <a:xfrm>
              <a:off x="762000" y="5067300"/>
              <a:ext cx="7467600" cy="0"/>
            </a:xfrm>
            <a:prstGeom prst="line">
              <a:avLst/>
            </a:prstGeom>
            <a:noFill/>
            <a:ln w="9525">
              <a:solidFill>
                <a:schemeClr val="tx1"/>
              </a:solidFill>
              <a:round/>
              <a:headEnd/>
              <a:tailEnd/>
            </a:ln>
            <a:effectLst/>
          </p:spPr>
          <p:txBody>
            <a:bodyPr wrap="none" anchor="ctr"/>
            <a:lstStyle/>
            <a:p>
              <a:endParaRPr lang="en-US"/>
            </a:p>
          </p:txBody>
        </p:sp>
        <p:sp>
          <p:nvSpPr>
            <p:cNvPr id="34" name="Rectangle 31"/>
            <p:cNvSpPr>
              <a:spLocks noChangeArrowheads="1"/>
            </p:cNvSpPr>
            <p:nvPr/>
          </p:nvSpPr>
          <p:spPr bwMode="auto">
            <a:xfrm>
              <a:off x="4606131" y="3614738"/>
              <a:ext cx="803275"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35" name="Rectangle 33"/>
            <p:cNvSpPr>
              <a:spLocks noChangeArrowheads="1"/>
            </p:cNvSpPr>
            <p:nvPr/>
          </p:nvSpPr>
          <p:spPr bwMode="auto">
            <a:xfrm>
              <a:off x="5277644" y="3613150"/>
              <a:ext cx="8175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36" name="Rectangle 32"/>
            <p:cNvSpPr>
              <a:spLocks noChangeArrowheads="1"/>
            </p:cNvSpPr>
            <p:nvPr/>
          </p:nvSpPr>
          <p:spPr bwMode="auto">
            <a:xfrm>
              <a:off x="7412600" y="3597275"/>
              <a:ext cx="88741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37" name="Rectangle 34"/>
            <p:cNvSpPr>
              <a:spLocks noChangeArrowheads="1"/>
            </p:cNvSpPr>
            <p:nvPr/>
          </p:nvSpPr>
          <p:spPr bwMode="auto">
            <a:xfrm>
              <a:off x="6763312" y="3613150"/>
              <a:ext cx="803275"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38" name="Rectangle 36"/>
            <p:cNvSpPr>
              <a:spLocks noChangeArrowheads="1"/>
            </p:cNvSpPr>
            <p:nvPr/>
          </p:nvSpPr>
          <p:spPr bwMode="auto">
            <a:xfrm>
              <a:off x="6754968" y="4044950"/>
              <a:ext cx="8175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solidFill>
                    <a:srgbClr val="00CC00"/>
                  </a:solidFill>
                  <a:latin typeface="Futura Bk BT" pitchFamily="34" charset="0"/>
                </a:rPr>
                <a:t>m</a:t>
              </a:r>
              <a:r>
                <a:rPr lang="en-US" sz="2000">
                  <a:latin typeface="Futura Bk BT" pitchFamily="34" charset="0"/>
                </a:rPr>
                <a:t>)</a:t>
              </a:r>
              <a:endParaRPr lang="en-US" sz="2000" baseline="30000">
                <a:latin typeface="Futura Bk BT" pitchFamily="34" charset="0"/>
              </a:endParaRPr>
            </a:p>
          </p:txBody>
        </p:sp>
        <p:sp>
          <p:nvSpPr>
            <p:cNvPr id="39" name="Rectangle 37"/>
            <p:cNvSpPr>
              <a:spLocks noChangeArrowheads="1"/>
            </p:cNvSpPr>
            <p:nvPr/>
          </p:nvSpPr>
          <p:spPr bwMode="auto">
            <a:xfrm>
              <a:off x="7404255" y="4044950"/>
              <a:ext cx="887413"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grpSp>
      <p:sp>
        <p:nvSpPr>
          <p:cNvPr id="4" name="TextBox 3"/>
          <p:cNvSpPr txBox="1"/>
          <p:nvPr/>
        </p:nvSpPr>
        <p:spPr>
          <a:xfrm>
            <a:off x="2627817" y="5658952"/>
            <a:ext cx="4294765" cy="584775"/>
          </a:xfrm>
          <a:prstGeom prst="rect">
            <a:avLst/>
          </a:prstGeom>
          <a:noFill/>
        </p:spPr>
        <p:txBody>
          <a:bodyPr wrap="none" rtlCol="0">
            <a:spAutoFit/>
          </a:bodyPr>
          <a:lstStyle/>
          <a:p>
            <a:r>
              <a:rPr lang="nl-NL" sz="3200" smtClean="0"/>
              <a:t>What about </a:t>
            </a:r>
            <a:r>
              <a:rPr lang="nl-NL" sz="3200" smtClean="0"/>
              <a:t>the </a:t>
            </a:r>
            <a:r>
              <a:rPr lang="nl-NL" sz="3200" smtClean="0"/>
              <a:t>f(xi, y</a:t>
            </a:r>
            <a:r>
              <a:rPr lang="nl-NL" sz="3200" baseline="-25000" smtClean="0"/>
              <a:t>i</a:t>
            </a:r>
            <a:r>
              <a:rPr lang="nl-NL" sz="3200" smtClean="0"/>
              <a:t>)?</a:t>
            </a:r>
            <a:endParaRPr lang="nl-NL" sz="32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6" descr="Untitled-21">
            <a:hlinkClick r:id="rId3"/>
          </p:cNvPr>
          <p:cNvPicPr>
            <a:picLocks noChangeAspect="1" noChangeArrowheads="1"/>
          </p:cNvPicPr>
          <p:nvPr/>
        </p:nvPicPr>
        <p:blipFill>
          <a:blip r:embed="rId4" cstate="print"/>
          <a:srcRect/>
          <a:stretch>
            <a:fillRect/>
          </a:stretch>
        </p:blipFill>
        <p:spPr bwMode="auto">
          <a:xfrm>
            <a:off x="2771800" y="2204864"/>
            <a:ext cx="3168352" cy="3194231"/>
          </a:xfrm>
          <a:prstGeom prst="rect">
            <a:avLst/>
          </a:prstGeom>
          <a:noFill/>
          <a:ln w="9525">
            <a:noFill/>
            <a:miter lim="800000"/>
            <a:headEnd/>
            <a:tailEnd/>
          </a:ln>
        </p:spPr>
      </p:pic>
      <p:sp>
        <p:nvSpPr>
          <p:cNvPr id="18437" name="Text Box 7"/>
          <p:cNvSpPr txBox="1">
            <a:spLocks noChangeArrowheads="1"/>
          </p:cNvSpPr>
          <p:nvPr/>
        </p:nvSpPr>
        <p:spPr bwMode="auto">
          <a:xfrm>
            <a:off x="186531" y="465584"/>
            <a:ext cx="8770938" cy="646331"/>
          </a:xfrm>
          <a:prstGeom prst="rect">
            <a:avLst/>
          </a:prstGeom>
          <a:noFill/>
          <a:ln w="9525">
            <a:noFill/>
            <a:miter lim="800000"/>
            <a:headEnd/>
            <a:tailEnd/>
          </a:ln>
        </p:spPr>
        <p:txBody>
          <a:bodyPr wrap="square">
            <a:spAutoFit/>
          </a:bodyPr>
          <a:lstStyle/>
          <a:p>
            <a:pPr algn="ctr" eaLnBrk="1" hangingPunct="1"/>
            <a:r>
              <a:rPr lang="en-US" altLang="en-US" sz="3600" smtClean="0">
                <a:solidFill>
                  <a:srgbClr val="FF0000"/>
                </a:solidFill>
              </a:rPr>
              <a:t>“Having </a:t>
            </a:r>
            <a:r>
              <a:rPr lang="en-US" altLang="en-US" sz="3600">
                <a:solidFill>
                  <a:srgbClr val="FF0000"/>
                </a:solidFill>
              </a:rPr>
              <a:t>5 fingers genetically </a:t>
            </a:r>
            <a:r>
              <a:rPr lang="en-US" altLang="en-US" sz="3600" smtClean="0">
                <a:solidFill>
                  <a:srgbClr val="FF0000"/>
                </a:solidFill>
              </a:rPr>
              <a:t>determined”</a:t>
            </a:r>
            <a:endParaRPr lang="en-US" altLang="en-US" sz="3600">
              <a:solidFill>
                <a:srgbClr val="FF0000"/>
              </a:solidFill>
            </a:endParaRPr>
          </a:p>
        </p:txBody>
      </p:sp>
      <p:sp>
        <p:nvSpPr>
          <p:cNvPr id="3" name="TextBox 2"/>
          <p:cNvSpPr txBox="1"/>
          <p:nvPr/>
        </p:nvSpPr>
        <p:spPr>
          <a:xfrm>
            <a:off x="1349836" y="1484784"/>
            <a:ext cx="6444328" cy="892552"/>
          </a:xfrm>
          <a:prstGeom prst="rect">
            <a:avLst/>
          </a:prstGeom>
          <a:noFill/>
        </p:spPr>
        <p:txBody>
          <a:bodyPr wrap="none" rtlCol="0">
            <a:spAutoFit/>
          </a:bodyPr>
          <a:lstStyle/>
          <a:p>
            <a:r>
              <a:rPr lang="en-US" sz="2800" smtClean="0"/>
              <a:t>“</a:t>
            </a:r>
            <a:r>
              <a:rPr lang="en-US" sz="2800" i="1" smtClean="0"/>
              <a:t>DNA includes a blueprint to build a hand</a:t>
            </a:r>
            <a:r>
              <a:rPr lang="en-US" sz="2800" smtClean="0"/>
              <a:t>”</a:t>
            </a:r>
          </a:p>
          <a:p>
            <a:endParaRPr lang="en-US"/>
          </a:p>
        </p:txBody>
      </p:sp>
    </p:spTree>
    <p:extLst>
      <p:ext uri="{BB962C8B-B14F-4D97-AF65-F5344CB8AC3E}">
        <p14:creationId xmlns:p14="http://schemas.microsoft.com/office/powerpoint/2010/main" val="488510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39619"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graphicFrame>
        <p:nvGraphicFramePr>
          <p:cNvPr id="239620" name="Object 4"/>
          <p:cNvGraphicFramePr>
            <a:graphicFrameLocks noChangeAspect="1"/>
          </p:cNvGraphicFramePr>
          <p:nvPr>
            <p:extLst>
              <p:ext uri="{D42A27DB-BD31-4B8C-83A1-F6EECF244321}">
                <p14:modId xmlns:p14="http://schemas.microsoft.com/office/powerpoint/2010/main" val="65924866"/>
              </p:ext>
            </p:extLst>
          </p:nvPr>
        </p:nvGraphicFramePr>
        <p:xfrm>
          <a:off x="329406" y="1851173"/>
          <a:ext cx="4749827" cy="647786"/>
        </p:xfrm>
        <a:graphic>
          <a:graphicData uri="http://schemas.openxmlformats.org/presentationml/2006/ole">
            <mc:AlternateContent xmlns:mc="http://schemas.openxmlformats.org/markup-compatibility/2006">
              <mc:Choice xmlns:v="urn:schemas-microsoft-com:vml" Requires="v">
                <p:oleObj spid="_x0000_s67665" name="Equation" r:id="rId3" imgW="2565400" imgH="342900" progId="">
                  <p:embed/>
                </p:oleObj>
              </mc:Choice>
              <mc:Fallback>
                <p:oleObj name="Equation" r:id="rId3" imgW="2565400" imgH="342900" progId="">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06" y="1851173"/>
                        <a:ext cx="4749827" cy="647786"/>
                      </a:xfrm>
                      <a:prstGeom prst="rect">
                        <a:avLst/>
                      </a:prstGeom>
                      <a:noFill/>
                      <a:extLst/>
                    </p:spPr>
                  </p:pic>
                </p:oleObj>
              </mc:Fallback>
            </mc:AlternateContent>
          </a:graphicData>
        </a:graphic>
      </p:graphicFrame>
      <p:sp>
        <p:nvSpPr>
          <p:cNvPr id="239656" name="Rectangle 40"/>
          <p:cNvSpPr>
            <a:spLocks noChangeArrowheads="1"/>
          </p:cNvSpPr>
          <p:nvPr/>
        </p:nvSpPr>
        <p:spPr bwMode="auto">
          <a:xfrm>
            <a:off x="304800" y="1279525"/>
            <a:ext cx="7032887" cy="461665"/>
          </a:xfrm>
          <a:prstGeom prst="rect">
            <a:avLst/>
          </a:prstGeom>
          <a:noFill/>
          <a:ln w="9525">
            <a:noFill/>
            <a:miter lim="800000"/>
            <a:headEnd/>
            <a:tailEnd/>
          </a:ln>
          <a:effectLst/>
        </p:spPr>
        <p:txBody>
          <a:bodyPr wrap="none">
            <a:spAutoFit/>
          </a:bodyPr>
          <a:lstStyle/>
          <a:p>
            <a:pPr algn="l" eaLnBrk="1" hangingPunct="1"/>
            <a:r>
              <a:rPr lang="en-AU" sz="2000" b="1" u="sng">
                <a:solidFill>
                  <a:srgbClr val="0070C0"/>
                </a:solidFill>
                <a:latin typeface="Futura Bk BT" pitchFamily="34" charset="0"/>
              </a:rPr>
              <a:t>3A. Contribution of the QTL to the Cov </a:t>
            </a:r>
            <a:r>
              <a:rPr lang="en-AU" sz="2000" u="sng">
                <a:solidFill>
                  <a:srgbClr val="0070C0"/>
                </a:solidFill>
                <a:latin typeface="Futura Bk BT" pitchFamily="34" charset="0"/>
              </a:rPr>
              <a:t>(</a:t>
            </a:r>
            <a:r>
              <a:rPr lang="en-AU" sz="2000" i="1" u="sng">
                <a:solidFill>
                  <a:srgbClr val="0070C0"/>
                </a:solidFill>
                <a:latin typeface="Futura Bk BT" pitchFamily="34" charset="0"/>
              </a:rPr>
              <a:t>X,Y)</a:t>
            </a:r>
            <a:r>
              <a:rPr lang="en-AU" sz="2000">
                <a:solidFill>
                  <a:srgbClr val="0070C0"/>
                </a:solidFill>
                <a:latin typeface="Futura Bk BT" pitchFamily="34" charset="0"/>
              </a:rPr>
              <a:t> –</a:t>
            </a:r>
            <a:r>
              <a:rPr lang="en-AU" sz="2000">
                <a:solidFill>
                  <a:srgbClr val="0000FF"/>
                </a:solidFill>
                <a:latin typeface="Futura Bk BT" pitchFamily="34" charset="0"/>
              </a:rPr>
              <a:t> </a:t>
            </a:r>
            <a:r>
              <a:rPr lang="en-AU">
                <a:solidFill>
                  <a:srgbClr val="0000FF"/>
                </a:solidFill>
                <a:latin typeface="Futura Bk BT" pitchFamily="34" charset="0"/>
              </a:rPr>
              <a:t>MZ twins</a:t>
            </a:r>
            <a:endParaRPr lang="en-AU" b="1">
              <a:solidFill>
                <a:srgbClr val="0000FF"/>
              </a:solidFill>
              <a:latin typeface="Futura Bk BT" pitchFamily="34" charset="0"/>
            </a:endParaRPr>
          </a:p>
        </p:txBody>
      </p:sp>
      <p:sp>
        <p:nvSpPr>
          <p:cNvPr id="239657" name="Rectangle 41"/>
          <p:cNvSpPr>
            <a:spLocks noChangeArrowheads="1"/>
          </p:cNvSpPr>
          <p:nvPr/>
        </p:nvSpPr>
        <p:spPr bwMode="auto">
          <a:xfrm>
            <a:off x="1752600" y="5372100"/>
            <a:ext cx="5867400" cy="457200"/>
          </a:xfrm>
          <a:prstGeom prst="rect">
            <a:avLst/>
          </a:prstGeom>
          <a:noFill/>
          <a:ln w="9525">
            <a:noFill/>
            <a:miter lim="800000"/>
            <a:headEnd/>
            <a:tailEnd/>
          </a:ln>
          <a:effectLst/>
        </p:spPr>
        <p:txBody>
          <a:bodyPr>
            <a:spAutoFit/>
          </a:bodyPr>
          <a:lstStyle/>
          <a:p>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p</a:t>
            </a:r>
            <a:r>
              <a:rPr lang="en-US" i="1" baseline="30000">
                <a:solidFill>
                  <a:srgbClr val="00CC00"/>
                </a:solidFill>
                <a:latin typeface="Futura Bk BT" pitchFamily="34" charset="0"/>
              </a:rPr>
              <a:t>2</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a:solidFill>
                  <a:srgbClr val="00CC00"/>
                </a:solidFill>
                <a:latin typeface="Futura Bk BT" pitchFamily="34" charset="0"/>
              </a:rPr>
              <a:t>2</a:t>
            </a:r>
            <a:r>
              <a:rPr lang="en-US" i="1">
                <a:solidFill>
                  <a:srgbClr val="00CC00"/>
                </a:solidFill>
                <a:latin typeface="Futura Bk BT" pitchFamily="34" charset="0"/>
              </a:rPr>
              <a:t>pq</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q</a:t>
            </a:r>
            <a:r>
              <a:rPr lang="en-US" i="1" baseline="30000">
                <a:solidFill>
                  <a:srgbClr val="00CC00"/>
                </a:solidFill>
                <a:latin typeface="Futura Bk BT" pitchFamily="34" charset="0"/>
              </a:rPr>
              <a:t>2</a:t>
            </a:r>
            <a:r>
              <a:rPr lang="en-US" baseline="30000">
                <a:latin typeface="Futura Bk BT" pitchFamily="34" charset="0"/>
              </a:rPr>
              <a:t> </a:t>
            </a:r>
          </a:p>
        </p:txBody>
      </p:sp>
      <p:sp>
        <p:nvSpPr>
          <p:cNvPr id="239658" name="Rectangle 42"/>
          <p:cNvSpPr>
            <a:spLocks noChangeArrowheads="1"/>
          </p:cNvSpPr>
          <p:nvPr/>
        </p:nvSpPr>
        <p:spPr bwMode="auto">
          <a:xfrm>
            <a:off x="179512" y="5373216"/>
            <a:ext cx="1600118" cy="400110"/>
          </a:xfrm>
          <a:prstGeom prst="rect">
            <a:avLst/>
          </a:prstGeom>
          <a:noFill/>
          <a:ln w="9525">
            <a:noFill/>
            <a:miter lim="800000"/>
            <a:headEnd/>
            <a:tailEnd/>
          </a:ln>
          <a:effectLst/>
        </p:spPr>
        <p:txBody>
          <a:bodyPr wrap="none">
            <a:spAutoFit/>
          </a:bodyPr>
          <a:lstStyle/>
          <a:p>
            <a:r>
              <a:rPr lang="en-US" sz="2000" i="1" dirty="0" err="1">
                <a:latin typeface="Futura Bk BT" pitchFamily="34" charset="0"/>
              </a:rPr>
              <a:t>Covar</a:t>
            </a:r>
            <a:r>
              <a:rPr lang="en-US" sz="2000" dirty="0">
                <a:latin typeface="Futura Bk BT" pitchFamily="34" charset="0"/>
              </a:rPr>
              <a:t> (</a:t>
            </a:r>
            <a:r>
              <a:rPr lang="en-US" sz="2000" i="1" dirty="0" err="1">
                <a:latin typeface="Futura Bk BT" pitchFamily="34" charset="0"/>
              </a:rPr>
              <a:t>X</a:t>
            </a:r>
            <a:r>
              <a:rPr lang="en-US" sz="2000" i="1" baseline="-25000" dirty="0" err="1">
                <a:latin typeface="Futura Bk BT" pitchFamily="34" charset="0"/>
              </a:rPr>
              <a:t>i</a:t>
            </a:r>
            <a:r>
              <a:rPr lang="en-US" sz="2000" i="1" dirty="0" err="1">
                <a:latin typeface="Futura Bk BT" pitchFamily="34" charset="0"/>
              </a:rPr>
              <a:t>,X</a:t>
            </a:r>
            <a:r>
              <a:rPr lang="en-US" sz="2000" i="1" baseline="-25000" dirty="0" err="1">
                <a:latin typeface="Futura Bk BT" pitchFamily="34" charset="0"/>
              </a:rPr>
              <a:t>j</a:t>
            </a:r>
            <a:r>
              <a:rPr lang="en-US" sz="2000" dirty="0">
                <a:latin typeface="Futura Bk BT" pitchFamily="34" charset="0"/>
              </a:rPr>
              <a:t>)</a:t>
            </a:r>
          </a:p>
        </p:txBody>
      </p:sp>
      <p:sp>
        <p:nvSpPr>
          <p:cNvPr id="239659" name="Rectangle 43"/>
          <p:cNvSpPr>
            <a:spLocks noChangeArrowheads="1"/>
          </p:cNvSpPr>
          <p:nvPr/>
        </p:nvSpPr>
        <p:spPr bwMode="auto">
          <a:xfrm>
            <a:off x="6048375" y="5903913"/>
            <a:ext cx="3019425" cy="701675"/>
          </a:xfrm>
          <a:prstGeom prst="rect">
            <a:avLst/>
          </a:prstGeom>
          <a:noFill/>
          <a:ln w="9525">
            <a:noFill/>
            <a:miter lim="800000"/>
            <a:headEnd/>
            <a:tailEnd/>
          </a:ln>
          <a:effectLst/>
        </p:spPr>
        <p:txBody>
          <a:bodyPr>
            <a:spAutoFit/>
          </a:bodyPr>
          <a:lstStyle/>
          <a:p>
            <a:r>
              <a:rPr lang="en-US">
                <a:latin typeface="Futura Bk BT" pitchFamily="34" charset="0"/>
              </a:rPr>
              <a:t> =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a:t>
            </a:r>
            <a:r>
              <a:rPr lang="en-US" baseline="30000" smtClean="0">
                <a:latin typeface="Futura Bk BT" pitchFamily="34" charset="0"/>
              </a:rPr>
              <a:t> </a:t>
            </a:r>
            <a:r>
              <a:rPr lang="en-US">
                <a:latin typeface="Futura Bk BT" pitchFamily="34" charset="0"/>
              </a:rPr>
              <a:t>+ </a:t>
            </a:r>
            <a:r>
              <a:rPr lang="en-US" i="1" smtClean="0">
                <a:latin typeface="Futura Bk BT" pitchFamily="34" charset="0"/>
              </a:rPr>
              <a:t>s</a:t>
            </a:r>
            <a:r>
              <a:rPr lang="en-US" i="1" baseline="30000" smtClean="0">
                <a:latin typeface="Futura Bk BT" pitchFamily="34" charset="0"/>
              </a:rPr>
              <a:t>2</a:t>
            </a:r>
            <a:r>
              <a:rPr lang="en-US" i="1" baseline="-25000" smtClean="0">
                <a:latin typeface="Futura Bk BT" pitchFamily="34" charset="0"/>
              </a:rPr>
              <a:t>QTL(D)</a:t>
            </a:r>
            <a:r>
              <a:rPr lang="en-US" baseline="30000" smtClean="0">
                <a:latin typeface="Futura Bk BT" pitchFamily="34" charset="0"/>
              </a:rPr>
              <a:t> </a:t>
            </a:r>
            <a:endParaRPr lang="en-US" baseline="30000">
              <a:latin typeface="Futura Bk BT" pitchFamily="34" charset="0"/>
            </a:endParaRPr>
          </a:p>
          <a:p>
            <a:pPr algn="l"/>
            <a:endParaRPr lang="en-US" baseline="30000">
              <a:latin typeface="Futura Bk BT" pitchFamily="34" charset="0"/>
            </a:endParaRPr>
          </a:p>
        </p:txBody>
      </p:sp>
      <p:sp>
        <p:nvSpPr>
          <p:cNvPr id="239660" name="Rectangle 44"/>
          <p:cNvSpPr>
            <a:spLocks noChangeArrowheads="1"/>
          </p:cNvSpPr>
          <p:nvPr/>
        </p:nvSpPr>
        <p:spPr bwMode="auto">
          <a:xfrm>
            <a:off x="2252663" y="5905500"/>
            <a:ext cx="3824287" cy="457200"/>
          </a:xfrm>
          <a:prstGeom prst="rect">
            <a:avLst/>
          </a:prstGeom>
          <a:noFill/>
          <a:ln w="9525">
            <a:noFill/>
            <a:miter lim="800000"/>
            <a:headEnd/>
            <a:tailEnd/>
          </a:ln>
          <a:effectLst/>
        </p:spPr>
        <p:txBody>
          <a:bodyPr wrap="none">
            <a:spAutoFit/>
          </a:bodyPr>
          <a:lstStyle/>
          <a:p>
            <a:r>
              <a:rPr lang="en-US">
                <a:latin typeface="Futura Bk BT" pitchFamily="34" charset="0"/>
              </a:rPr>
              <a:t>=</a:t>
            </a:r>
            <a:r>
              <a:rPr lang="en-US" i="1">
                <a:latin typeface="Futura Bk BT" pitchFamily="34" charset="0"/>
              </a:rPr>
              <a:t>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 </a:t>
            </a:r>
            <a:r>
              <a:rPr lang="en-US" i="1">
                <a:latin typeface="Futura Bk BT" pitchFamily="34" charset="0"/>
              </a:rPr>
              <a:t>(</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p:txBody>
      </p:sp>
      <p:grpSp>
        <p:nvGrpSpPr>
          <p:cNvPr id="2" name="Group 1"/>
          <p:cNvGrpSpPr/>
          <p:nvPr/>
        </p:nvGrpSpPr>
        <p:grpSpPr>
          <a:xfrm>
            <a:off x="611560" y="2546436"/>
            <a:ext cx="7992888" cy="2322723"/>
            <a:chOff x="762000" y="3048000"/>
            <a:chExt cx="7544748" cy="2019300"/>
          </a:xfrm>
        </p:grpSpPr>
        <p:sp>
          <p:nvSpPr>
            <p:cNvPr id="239621" name="Rectangle 5"/>
            <p:cNvSpPr>
              <a:spLocks noChangeArrowheads="1"/>
            </p:cNvSpPr>
            <p:nvPr/>
          </p:nvSpPr>
          <p:spPr bwMode="auto">
            <a:xfrm>
              <a:off x="762000" y="36401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2" name="Rectangle 6"/>
            <p:cNvSpPr>
              <a:spLocks noChangeArrowheads="1"/>
            </p:cNvSpPr>
            <p:nvPr/>
          </p:nvSpPr>
          <p:spPr bwMode="auto">
            <a:xfrm>
              <a:off x="762000" y="4067175"/>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3" name="Rectangle 7"/>
            <p:cNvSpPr>
              <a:spLocks noChangeArrowheads="1"/>
            </p:cNvSpPr>
            <p:nvPr/>
          </p:nvSpPr>
          <p:spPr bwMode="auto">
            <a:xfrm>
              <a:off x="762000" y="450373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4" name="Line 8"/>
            <p:cNvSpPr>
              <a:spLocks noChangeShapeType="1"/>
            </p:cNvSpPr>
            <p:nvPr/>
          </p:nvSpPr>
          <p:spPr bwMode="auto">
            <a:xfrm>
              <a:off x="762000" y="3543300"/>
              <a:ext cx="7467600" cy="0"/>
            </a:xfrm>
            <a:prstGeom prst="line">
              <a:avLst/>
            </a:prstGeom>
            <a:noFill/>
            <a:ln w="9525">
              <a:solidFill>
                <a:schemeClr val="tx1"/>
              </a:solidFill>
              <a:round/>
              <a:headEnd/>
              <a:tailEnd/>
            </a:ln>
            <a:effectLst/>
          </p:spPr>
          <p:txBody>
            <a:bodyPr wrap="none" anchor="ctr"/>
            <a:lstStyle/>
            <a:p>
              <a:endParaRPr lang="en-US"/>
            </a:p>
          </p:txBody>
        </p:sp>
        <p:sp>
          <p:nvSpPr>
            <p:cNvPr id="239625" name="Rectangle 9"/>
            <p:cNvSpPr>
              <a:spLocks noChangeArrowheads="1"/>
            </p:cNvSpPr>
            <p:nvPr/>
          </p:nvSpPr>
          <p:spPr bwMode="auto">
            <a:xfrm>
              <a:off x="2640013" y="30686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6" name="Rectangle 10"/>
            <p:cNvSpPr>
              <a:spLocks noChangeArrowheads="1"/>
            </p:cNvSpPr>
            <p:nvPr/>
          </p:nvSpPr>
          <p:spPr bwMode="auto">
            <a:xfrm>
              <a:off x="4775200" y="3060700"/>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7" name="Rectangle 11"/>
            <p:cNvSpPr>
              <a:spLocks noChangeArrowheads="1"/>
            </p:cNvSpPr>
            <p:nvPr/>
          </p:nvSpPr>
          <p:spPr bwMode="auto">
            <a:xfrm>
              <a:off x="6991350" y="3060700"/>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8" name="Rectangle 12"/>
            <p:cNvSpPr>
              <a:spLocks noChangeArrowheads="1"/>
            </p:cNvSpPr>
            <p:nvPr/>
          </p:nvSpPr>
          <p:spPr bwMode="auto">
            <a:xfrm>
              <a:off x="3060700" y="304800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39629" name="Rectangle 13"/>
            <p:cNvSpPr>
              <a:spLocks noChangeArrowheads="1"/>
            </p:cNvSpPr>
            <p:nvPr/>
          </p:nvSpPr>
          <p:spPr bwMode="auto">
            <a:xfrm>
              <a:off x="5157788" y="306705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0" name="Rectangle 14"/>
            <p:cNvSpPr>
              <a:spLocks noChangeArrowheads="1"/>
            </p:cNvSpPr>
            <p:nvPr/>
          </p:nvSpPr>
          <p:spPr bwMode="auto">
            <a:xfrm>
              <a:off x="7342188" y="306228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1" name="Rectangle 15"/>
            <p:cNvSpPr>
              <a:spLocks noChangeArrowheads="1"/>
            </p:cNvSpPr>
            <p:nvPr/>
          </p:nvSpPr>
          <p:spPr bwMode="auto">
            <a:xfrm>
              <a:off x="1193800" y="3622675"/>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39632" name="Rectangle 16"/>
            <p:cNvSpPr>
              <a:spLocks noChangeArrowheads="1"/>
            </p:cNvSpPr>
            <p:nvPr/>
          </p:nvSpPr>
          <p:spPr bwMode="auto">
            <a:xfrm>
              <a:off x="1208088" y="405606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3" name="Rectangle 17"/>
            <p:cNvSpPr>
              <a:spLocks noChangeArrowheads="1"/>
            </p:cNvSpPr>
            <p:nvPr/>
          </p:nvSpPr>
          <p:spPr bwMode="auto">
            <a:xfrm>
              <a:off x="1208088" y="4518025"/>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5" name="Rectangle 19"/>
            <p:cNvSpPr>
              <a:spLocks noChangeArrowheads="1"/>
            </p:cNvSpPr>
            <p:nvPr/>
          </p:nvSpPr>
          <p:spPr bwMode="auto">
            <a:xfrm>
              <a:off x="2654300" y="3619500"/>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39636" name="Rectangle 20"/>
            <p:cNvSpPr>
              <a:spLocks noChangeArrowheads="1"/>
            </p:cNvSpPr>
            <p:nvPr/>
          </p:nvSpPr>
          <p:spPr bwMode="auto">
            <a:xfrm>
              <a:off x="2641600" y="405288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7" name="Rectangle 21"/>
            <p:cNvSpPr>
              <a:spLocks noChangeArrowheads="1"/>
            </p:cNvSpPr>
            <p:nvPr/>
          </p:nvSpPr>
          <p:spPr bwMode="auto">
            <a:xfrm>
              <a:off x="3290888" y="4514850"/>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8" name="Rectangle 22"/>
            <p:cNvSpPr>
              <a:spLocks noChangeArrowheads="1"/>
            </p:cNvSpPr>
            <p:nvPr/>
          </p:nvSpPr>
          <p:spPr bwMode="auto">
            <a:xfrm>
              <a:off x="3313113" y="405130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9" name="Rectangle 23"/>
            <p:cNvSpPr>
              <a:spLocks noChangeArrowheads="1"/>
            </p:cNvSpPr>
            <p:nvPr/>
          </p:nvSpPr>
          <p:spPr bwMode="auto">
            <a:xfrm>
              <a:off x="2641600" y="4530725"/>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40" name="Rectangle 24"/>
            <p:cNvSpPr>
              <a:spLocks noChangeArrowheads="1"/>
            </p:cNvSpPr>
            <p:nvPr/>
          </p:nvSpPr>
          <p:spPr bwMode="auto">
            <a:xfrm>
              <a:off x="5065713" y="4059625"/>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39641" name="Rectangle 25"/>
            <p:cNvSpPr>
              <a:spLocks noChangeArrowheads="1"/>
            </p:cNvSpPr>
            <p:nvPr/>
          </p:nvSpPr>
          <p:spPr bwMode="auto">
            <a:xfrm>
              <a:off x="4776788" y="4518025"/>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239642" name="Rectangle 26"/>
            <p:cNvSpPr>
              <a:spLocks noChangeArrowheads="1"/>
            </p:cNvSpPr>
            <p:nvPr/>
          </p:nvSpPr>
          <p:spPr bwMode="auto">
            <a:xfrm>
              <a:off x="5426075" y="4518025"/>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43" name="Rectangle 27"/>
            <p:cNvSpPr>
              <a:spLocks noChangeArrowheads="1"/>
            </p:cNvSpPr>
            <p:nvPr/>
          </p:nvSpPr>
          <p:spPr bwMode="auto">
            <a:xfrm>
              <a:off x="7011988" y="4508500"/>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239644" name="Line 28"/>
            <p:cNvSpPr>
              <a:spLocks noChangeShapeType="1"/>
            </p:cNvSpPr>
            <p:nvPr/>
          </p:nvSpPr>
          <p:spPr bwMode="auto">
            <a:xfrm>
              <a:off x="762000" y="5067300"/>
              <a:ext cx="7467600" cy="0"/>
            </a:xfrm>
            <a:prstGeom prst="line">
              <a:avLst/>
            </a:prstGeom>
            <a:noFill/>
            <a:ln w="9525">
              <a:solidFill>
                <a:schemeClr val="tx1"/>
              </a:solidFill>
              <a:round/>
              <a:headEnd/>
              <a:tailEnd/>
            </a:ln>
            <a:effectLst/>
          </p:spPr>
          <p:txBody>
            <a:bodyPr wrap="none" anchor="ctr"/>
            <a:lstStyle/>
            <a:p>
              <a:endParaRPr lang="en-US"/>
            </a:p>
          </p:txBody>
        </p:sp>
        <p:sp>
          <p:nvSpPr>
            <p:cNvPr id="239646" name="Rectangle 30"/>
            <p:cNvSpPr>
              <a:spLocks noChangeArrowheads="1"/>
            </p:cNvSpPr>
            <p:nvPr/>
          </p:nvSpPr>
          <p:spPr bwMode="auto">
            <a:xfrm>
              <a:off x="2413000" y="3619500"/>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baseline="30000">
                  <a:solidFill>
                    <a:srgbClr val="00CC00"/>
                  </a:solidFill>
                  <a:latin typeface="Futura Bk BT" pitchFamily="34" charset="0"/>
                </a:rPr>
                <a:t>2</a:t>
              </a:r>
            </a:p>
          </p:txBody>
        </p:sp>
        <p:sp>
          <p:nvSpPr>
            <p:cNvPr id="239647" name="Rectangle 31"/>
            <p:cNvSpPr>
              <a:spLocks noChangeArrowheads="1"/>
            </p:cNvSpPr>
            <p:nvPr/>
          </p:nvSpPr>
          <p:spPr bwMode="auto">
            <a:xfrm>
              <a:off x="2413000" y="4076700"/>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239648" name="Rectangle 32"/>
            <p:cNvSpPr>
              <a:spLocks noChangeArrowheads="1"/>
            </p:cNvSpPr>
            <p:nvPr/>
          </p:nvSpPr>
          <p:spPr bwMode="auto">
            <a:xfrm>
              <a:off x="2413000" y="4530725"/>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239649" name="Rectangle 33"/>
            <p:cNvSpPr>
              <a:spLocks noChangeArrowheads="1"/>
            </p:cNvSpPr>
            <p:nvPr/>
          </p:nvSpPr>
          <p:spPr bwMode="auto">
            <a:xfrm>
              <a:off x="4594225" y="4075500"/>
              <a:ext cx="63658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2pq</a:t>
              </a:r>
              <a:endParaRPr lang="en-US" sz="2000" b="1" baseline="30000">
                <a:solidFill>
                  <a:srgbClr val="00CC00"/>
                </a:solidFill>
                <a:latin typeface="Futura Bk BT" pitchFamily="34" charset="0"/>
              </a:endParaRPr>
            </a:p>
          </p:txBody>
        </p:sp>
        <p:sp>
          <p:nvSpPr>
            <p:cNvPr id="239650" name="Rectangle 34"/>
            <p:cNvSpPr>
              <a:spLocks noChangeArrowheads="1"/>
            </p:cNvSpPr>
            <p:nvPr/>
          </p:nvSpPr>
          <p:spPr bwMode="auto">
            <a:xfrm>
              <a:off x="4589463" y="4530725"/>
              <a:ext cx="325437"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239651" name="Rectangle 35"/>
            <p:cNvSpPr>
              <a:spLocks noChangeArrowheads="1"/>
            </p:cNvSpPr>
            <p:nvPr/>
          </p:nvSpPr>
          <p:spPr bwMode="auto">
            <a:xfrm>
              <a:off x="6743700" y="4521200"/>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q</a:t>
              </a:r>
              <a:r>
                <a:rPr lang="en-US" sz="2000" b="1" baseline="30000">
                  <a:solidFill>
                    <a:srgbClr val="00CC00"/>
                  </a:solidFill>
                  <a:latin typeface="Futura Bk BT" pitchFamily="34" charset="0"/>
                </a:rPr>
                <a:t>2</a:t>
              </a:r>
            </a:p>
          </p:txBody>
        </p:sp>
        <p:sp>
          <p:nvSpPr>
            <p:cNvPr id="39" name="Rectangle 20"/>
            <p:cNvSpPr>
              <a:spLocks noChangeArrowheads="1"/>
            </p:cNvSpPr>
            <p:nvPr/>
          </p:nvSpPr>
          <p:spPr bwMode="auto">
            <a:xfrm>
              <a:off x="4626052" y="361473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0" name="Rectangle 22"/>
            <p:cNvSpPr>
              <a:spLocks noChangeArrowheads="1"/>
            </p:cNvSpPr>
            <p:nvPr/>
          </p:nvSpPr>
          <p:spPr bwMode="auto">
            <a:xfrm>
              <a:off x="5297565" y="361315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1" name="Rectangle 31"/>
            <p:cNvSpPr>
              <a:spLocks noChangeArrowheads="1"/>
            </p:cNvSpPr>
            <p:nvPr/>
          </p:nvSpPr>
          <p:spPr bwMode="auto">
            <a:xfrm>
              <a:off x="4397452" y="3638550"/>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42" name="Rectangle 21"/>
            <p:cNvSpPr>
              <a:spLocks noChangeArrowheads="1"/>
            </p:cNvSpPr>
            <p:nvPr/>
          </p:nvSpPr>
          <p:spPr bwMode="auto">
            <a:xfrm>
              <a:off x="7419336" y="3597275"/>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3" name="Rectangle 23"/>
            <p:cNvSpPr>
              <a:spLocks noChangeArrowheads="1"/>
            </p:cNvSpPr>
            <p:nvPr/>
          </p:nvSpPr>
          <p:spPr bwMode="auto">
            <a:xfrm>
              <a:off x="6770048" y="361315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4" name="Rectangle 32"/>
            <p:cNvSpPr>
              <a:spLocks noChangeArrowheads="1"/>
            </p:cNvSpPr>
            <p:nvPr/>
          </p:nvSpPr>
          <p:spPr bwMode="auto">
            <a:xfrm>
              <a:off x="6541448" y="3613150"/>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45" name="Rectangle 25"/>
            <p:cNvSpPr>
              <a:spLocks noChangeArrowheads="1"/>
            </p:cNvSpPr>
            <p:nvPr/>
          </p:nvSpPr>
          <p:spPr bwMode="auto">
            <a:xfrm>
              <a:off x="6724553" y="4088905"/>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46" name="Rectangle 26"/>
            <p:cNvSpPr>
              <a:spLocks noChangeArrowheads="1"/>
            </p:cNvSpPr>
            <p:nvPr/>
          </p:nvSpPr>
          <p:spPr bwMode="auto">
            <a:xfrm>
              <a:off x="7373840" y="4088905"/>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7" name="Rectangle 34"/>
            <p:cNvSpPr>
              <a:spLocks noChangeArrowheads="1"/>
            </p:cNvSpPr>
            <p:nvPr/>
          </p:nvSpPr>
          <p:spPr bwMode="auto">
            <a:xfrm>
              <a:off x="6537228" y="4101605"/>
              <a:ext cx="325437"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26307"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26345" name="Rectangle 41"/>
          <p:cNvSpPr>
            <a:spLocks noChangeArrowheads="1"/>
          </p:cNvSpPr>
          <p:nvPr/>
        </p:nvSpPr>
        <p:spPr bwMode="auto">
          <a:xfrm>
            <a:off x="304800" y="1279525"/>
            <a:ext cx="8154220" cy="461665"/>
          </a:xfrm>
          <a:prstGeom prst="rect">
            <a:avLst/>
          </a:prstGeom>
          <a:noFill/>
          <a:ln w="9525">
            <a:noFill/>
            <a:miter lim="800000"/>
            <a:headEnd/>
            <a:tailEnd/>
          </a:ln>
          <a:effectLst/>
        </p:spPr>
        <p:txBody>
          <a:bodyPr wrap="none">
            <a:spAutoFit/>
          </a:bodyPr>
          <a:lstStyle/>
          <a:p>
            <a:pPr algn="l" eaLnBrk="1" hangingPunct="1"/>
            <a:r>
              <a:rPr lang="en-AU" sz="2000" b="1" u="sng">
                <a:solidFill>
                  <a:srgbClr val="0070C0"/>
                </a:solidFill>
                <a:latin typeface="Futura Bk BT" pitchFamily="34" charset="0"/>
              </a:rPr>
              <a:t>3B. Contribution of the QTL to the Cov </a:t>
            </a:r>
            <a:r>
              <a:rPr lang="en-AU" sz="2000" u="sng">
                <a:solidFill>
                  <a:srgbClr val="0070C0"/>
                </a:solidFill>
                <a:latin typeface="Futura Bk BT" pitchFamily="34" charset="0"/>
              </a:rPr>
              <a:t>(</a:t>
            </a:r>
            <a:r>
              <a:rPr lang="en-AU" sz="2000" i="1" u="sng">
                <a:solidFill>
                  <a:srgbClr val="0070C0"/>
                </a:solidFill>
                <a:latin typeface="Futura Bk BT" pitchFamily="34" charset="0"/>
              </a:rPr>
              <a:t>X,Y</a:t>
            </a:r>
            <a:r>
              <a:rPr lang="en-AU" sz="2000" u="sng">
                <a:solidFill>
                  <a:srgbClr val="0070C0"/>
                </a:solidFill>
                <a:latin typeface="Futura Bk BT" pitchFamily="34" charset="0"/>
              </a:rPr>
              <a:t>)</a:t>
            </a:r>
            <a:r>
              <a:rPr lang="en-AU" sz="2000">
                <a:solidFill>
                  <a:srgbClr val="0070C0"/>
                </a:solidFill>
                <a:latin typeface="Futura Bk BT" pitchFamily="34" charset="0"/>
              </a:rPr>
              <a:t> </a:t>
            </a:r>
            <a:r>
              <a:rPr lang="en-AU" sz="2000">
                <a:solidFill>
                  <a:srgbClr val="0000FF"/>
                </a:solidFill>
                <a:latin typeface="Futura Bk BT" pitchFamily="34" charset="0"/>
              </a:rPr>
              <a:t>–</a:t>
            </a:r>
            <a:r>
              <a:rPr lang="en-AU">
                <a:solidFill>
                  <a:srgbClr val="0000FF"/>
                </a:solidFill>
                <a:latin typeface="Futura Bk BT" pitchFamily="34" charset="0"/>
              </a:rPr>
              <a:t> Parent-Offspring </a:t>
            </a:r>
            <a:endParaRPr lang="en-AU" b="1">
              <a:solidFill>
                <a:srgbClr val="0000FF"/>
              </a:solidFill>
              <a:latin typeface="Futura Bk BT" pitchFamily="34" charset="0"/>
            </a:endParaRPr>
          </a:p>
        </p:txBody>
      </p:sp>
      <p:graphicFrame>
        <p:nvGraphicFramePr>
          <p:cNvPr id="36" name="Object 4"/>
          <p:cNvGraphicFramePr>
            <a:graphicFrameLocks noChangeAspect="1"/>
          </p:cNvGraphicFramePr>
          <p:nvPr>
            <p:extLst>
              <p:ext uri="{D42A27DB-BD31-4B8C-83A1-F6EECF244321}">
                <p14:modId xmlns:p14="http://schemas.microsoft.com/office/powerpoint/2010/main" val="84865088"/>
              </p:ext>
            </p:extLst>
          </p:nvPr>
        </p:nvGraphicFramePr>
        <p:xfrm>
          <a:off x="341461" y="1942059"/>
          <a:ext cx="5470881" cy="746124"/>
        </p:xfrm>
        <a:graphic>
          <a:graphicData uri="http://schemas.openxmlformats.org/presentationml/2006/ole">
            <mc:AlternateContent xmlns:mc="http://schemas.openxmlformats.org/markup-compatibility/2006">
              <mc:Choice xmlns:v="urn:schemas-microsoft-com:vml" Requires="v">
                <p:oleObj spid="_x0000_s117802" name="Equation" r:id="rId3" imgW="2565400" imgH="342900" progId="">
                  <p:embed/>
                </p:oleObj>
              </mc:Choice>
              <mc:Fallback>
                <p:oleObj name="Equation" r:id="rId3" imgW="2565400" imgH="342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61" y="1942059"/>
                        <a:ext cx="5470881" cy="746124"/>
                      </a:xfrm>
                      <a:prstGeom prst="rect">
                        <a:avLst/>
                      </a:prstGeom>
                      <a:noFill/>
                      <a:extLst/>
                    </p:spPr>
                  </p:pic>
                </p:oleObj>
              </mc:Fallback>
            </mc:AlternateContent>
          </a:graphicData>
        </a:graphic>
      </p:graphicFrame>
      <p:grpSp>
        <p:nvGrpSpPr>
          <p:cNvPr id="2" name="Group 1"/>
          <p:cNvGrpSpPr/>
          <p:nvPr/>
        </p:nvGrpSpPr>
        <p:grpSpPr>
          <a:xfrm>
            <a:off x="683568" y="3167608"/>
            <a:ext cx="7673181" cy="2133600"/>
            <a:chOff x="683568" y="3167608"/>
            <a:chExt cx="7673181" cy="2133600"/>
          </a:xfrm>
        </p:grpSpPr>
        <p:sp>
          <p:nvSpPr>
            <p:cNvPr id="226309" name="Rectangle 5"/>
            <p:cNvSpPr>
              <a:spLocks noChangeArrowheads="1"/>
            </p:cNvSpPr>
            <p:nvPr/>
          </p:nvSpPr>
          <p:spPr bwMode="auto">
            <a:xfrm>
              <a:off x="683568" y="38740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0" name="Rectangle 6"/>
            <p:cNvSpPr>
              <a:spLocks noChangeArrowheads="1"/>
            </p:cNvSpPr>
            <p:nvPr/>
          </p:nvSpPr>
          <p:spPr bwMode="auto">
            <a:xfrm>
              <a:off x="683568" y="4301083"/>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1" name="Rectangle 7"/>
            <p:cNvSpPr>
              <a:spLocks noChangeArrowheads="1"/>
            </p:cNvSpPr>
            <p:nvPr/>
          </p:nvSpPr>
          <p:spPr bwMode="auto">
            <a:xfrm>
              <a:off x="683568" y="4737646"/>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2" name="Line 8"/>
            <p:cNvSpPr>
              <a:spLocks noChangeShapeType="1"/>
            </p:cNvSpPr>
            <p:nvPr/>
          </p:nvSpPr>
          <p:spPr bwMode="auto">
            <a:xfrm>
              <a:off x="683568" y="3777208"/>
              <a:ext cx="7467600" cy="0"/>
            </a:xfrm>
            <a:prstGeom prst="line">
              <a:avLst/>
            </a:prstGeom>
            <a:noFill/>
            <a:ln w="9525">
              <a:solidFill>
                <a:schemeClr val="tx1"/>
              </a:solidFill>
              <a:round/>
              <a:headEnd/>
              <a:tailEnd/>
            </a:ln>
            <a:effectLst/>
          </p:spPr>
          <p:txBody>
            <a:bodyPr wrap="none" anchor="ctr"/>
            <a:lstStyle/>
            <a:p>
              <a:endParaRPr lang="en-US"/>
            </a:p>
          </p:txBody>
        </p:sp>
        <p:sp>
          <p:nvSpPr>
            <p:cNvPr id="226313" name="Rectangle 9"/>
            <p:cNvSpPr>
              <a:spLocks noChangeArrowheads="1"/>
            </p:cNvSpPr>
            <p:nvPr/>
          </p:nvSpPr>
          <p:spPr bwMode="auto">
            <a:xfrm>
              <a:off x="2561581" y="33025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4" name="Rectangle 10"/>
            <p:cNvSpPr>
              <a:spLocks noChangeArrowheads="1"/>
            </p:cNvSpPr>
            <p:nvPr/>
          </p:nvSpPr>
          <p:spPr bwMode="auto">
            <a:xfrm>
              <a:off x="4696768" y="3294608"/>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5" name="Rectangle 11"/>
            <p:cNvSpPr>
              <a:spLocks noChangeArrowheads="1"/>
            </p:cNvSpPr>
            <p:nvPr/>
          </p:nvSpPr>
          <p:spPr bwMode="auto">
            <a:xfrm>
              <a:off x="6912918" y="329460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6" name="Rectangle 12"/>
            <p:cNvSpPr>
              <a:spLocks noChangeArrowheads="1"/>
            </p:cNvSpPr>
            <p:nvPr/>
          </p:nvSpPr>
          <p:spPr bwMode="auto">
            <a:xfrm>
              <a:off x="2982268" y="328190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26317" name="Rectangle 13"/>
            <p:cNvSpPr>
              <a:spLocks noChangeArrowheads="1"/>
            </p:cNvSpPr>
            <p:nvPr/>
          </p:nvSpPr>
          <p:spPr bwMode="auto">
            <a:xfrm>
              <a:off x="5079356" y="330095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18" name="Rectangle 14"/>
            <p:cNvSpPr>
              <a:spLocks noChangeArrowheads="1"/>
            </p:cNvSpPr>
            <p:nvPr/>
          </p:nvSpPr>
          <p:spPr bwMode="auto">
            <a:xfrm>
              <a:off x="7263756" y="3296196"/>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19" name="Rectangle 15"/>
            <p:cNvSpPr>
              <a:spLocks noChangeArrowheads="1"/>
            </p:cNvSpPr>
            <p:nvPr/>
          </p:nvSpPr>
          <p:spPr bwMode="auto">
            <a:xfrm>
              <a:off x="1115368" y="385658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26320" name="Rectangle 16"/>
            <p:cNvSpPr>
              <a:spLocks noChangeArrowheads="1"/>
            </p:cNvSpPr>
            <p:nvPr/>
          </p:nvSpPr>
          <p:spPr bwMode="auto">
            <a:xfrm>
              <a:off x="1129656" y="4289971"/>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1" name="Rectangle 17"/>
            <p:cNvSpPr>
              <a:spLocks noChangeArrowheads="1"/>
            </p:cNvSpPr>
            <p:nvPr/>
          </p:nvSpPr>
          <p:spPr bwMode="auto">
            <a:xfrm>
              <a:off x="1129656" y="475193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2" name="Line 18"/>
            <p:cNvSpPr>
              <a:spLocks noChangeShapeType="1"/>
            </p:cNvSpPr>
            <p:nvPr/>
          </p:nvSpPr>
          <p:spPr bwMode="auto">
            <a:xfrm>
              <a:off x="2664768" y="3167608"/>
              <a:ext cx="5486400" cy="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226323" name="Rectangle 19"/>
            <p:cNvSpPr>
              <a:spLocks noChangeArrowheads="1"/>
            </p:cNvSpPr>
            <p:nvPr/>
          </p:nvSpPr>
          <p:spPr bwMode="auto">
            <a:xfrm>
              <a:off x="2575868" y="3853408"/>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26324" name="Rectangle 20"/>
            <p:cNvSpPr>
              <a:spLocks noChangeArrowheads="1"/>
            </p:cNvSpPr>
            <p:nvPr/>
          </p:nvSpPr>
          <p:spPr bwMode="auto">
            <a:xfrm>
              <a:off x="2563168" y="4286796"/>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5" name="Rectangle 21"/>
            <p:cNvSpPr>
              <a:spLocks noChangeArrowheads="1"/>
            </p:cNvSpPr>
            <p:nvPr/>
          </p:nvSpPr>
          <p:spPr bwMode="auto">
            <a:xfrm>
              <a:off x="3212456" y="474875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6" name="Rectangle 22"/>
            <p:cNvSpPr>
              <a:spLocks noChangeArrowheads="1"/>
            </p:cNvSpPr>
            <p:nvPr/>
          </p:nvSpPr>
          <p:spPr bwMode="auto">
            <a:xfrm>
              <a:off x="3234681" y="428520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7" name="Rectangle 23"/>
            <p:cNvSpPr>
              <a:spLocks noChangeArrowheads="1"/>
            </p:cNvSpPr>
            <p:nvPr/>
          </p:nvSpPr>
          <p:spPr bwMode="auto">
            <a:xfrm>
              <a:off x="2563168" y="476463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8" name="Rectangle 24"/>
            <p:cNvSpPr>
              <a:spLocks noChangeArrowheads="1"/>
            </p:cNvSpPr>
            <p:nvPr/>
          </p:nvSpPr>
          <p:spPr bwMode="auto">
            <a:xfrm>
              <a:off x="4698356" y="4294733"/>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26329" name="Rectangle 25"/>
            <p:cNvSpPr>
              <a:spLocks noChangeArrowheads="1"/>
            </p:cNvSpPr>
            <p:nvPr/>
          </p:nvSpPr>
          <p:spPr bwMode="auto">
            <a:xfrm>
              <a:off x="4698356" y="475193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226330" name="Rectangle 26"/>
            <p:cNvSpPr>
              <a:spLocks noChangeArrowheads="1"/>
            </p:cNvSpPr>
            <p:nvPr/>
          </p:nvSpPr>
          <p:spPr bwMode="auto">
            <a:xfrm>
              <a:off x="5347643" y="475193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31" name="Rectangle 27"/>
            <p:cNvSpPr>
              <a:spLocks noChangeArrowheads="1"/>
            </p:cNvSpPr>
            <p:nvPr/>
          </p:nvSpPr>
          <p:spPr bwMode="auto">
            <a:xfrm>
              <a:off x="6933556" y="4742408"/>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226332" name="Line 28"/>
            <p:cNvSpPr>
              <a:spLocks noChangeShapeType="1"/>
            </p:cNvSpPr>
            <p:nvPr/>
          </p:nvSpPr>
          <p:spPr bwMode="auto">
            <a:xfrm>
              <a:off x="683568" y="5301208"/>
              <a:ext cx="7467600" cy="0"/>
            </a:xfrm>
            <a:prstGeom prst="line">
              <a:avLst/>
            </a:prstGeom>
            <a:noFill/>
            <a:ln w="9525">
              <a:solidFill>
                <a:schemeClr val="tx1"/>
              </a:solidFill>
              <a:round/>
              <a:headEnd/>
              <a:tailEnd/>
            </a:ln>
            <a:effectLst/>
          </p:spPr>
          <p:txBody>
            <a:bodyPr wrap="none" anchor="ctr"/>
            <a:lstStyle/>
            <a:p>
              <a:endParaRPr lang="en-US"/>
            </a:p>
          </p:txBody>
        </p:sp>
        <p:sp>
          <p:nvSpPr>
            <p:cNvPr id="226334" name="Rectangle 30"/>
            <p:cNvSpPr>
              <a:spLocks noChangeArrowheads="1"/>
            </p:cNvSpPr>
            <p:nvPr/>
          </p:nvSpPr>
          <p:spPr bwMode="auto">
            <a:xfrm>
              <a:off x="2334568" y="38534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baseline="30000">
                  <a:solidFill>
                    <a:srgbClr val="00CC00"/>
                  </a:solidFill>
                  <a:latin typeface="Futura Bk BT" pitchFamily="34" charset="0"/>
                </a:rPr>
                <a:t>3</a:t>
              </a:r>
            </a:p>
          </p:txBody>
        </p:sp>
        <p:sp>
          <p:nvSpPr>
            <p:cNvPr id="226335" name="Rectangle 31"/>
            <p:cNvSpPr>
              <a:spLocks noChangeArrowheads="1"/>
            </p:cNvSpPr>
            <p:nvPr/>
          </p:nvSpPr>
          <p:spPr bwMode="auto">
            <a:xfrm>
              <a:off x="2131368" y="4310608"/>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226336" name="Rectangle 32"/>
            <p:cNvSpPr>
              <a:spLocks noChangeArrowheads="1"/>
            </p:cNvSpPr>
            <p:nvPr/>
          </p:nvSpPr>
          <p:spPr bwMode="auto">
            <a:xfrm>
              <a:off x="2334568" y="4764633"/>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226337" name="Rectangle 33"/>
            <p:cNvSpPr>
              <a:spLocks noChangeArrowheads="1"/>
            </p:cNvSpPr>
            <p:nvPr/>
          </p:nvSpPr>
          <p:spPr bwMode="auto">
            <a:xfrm>
              <a:off x="4336406" y="4310608"/>
              <a:ext cx="4953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endParaRPr lang="en-US" sz="2000" b="1" baseline="30000">
                <a:solidFill>
                  <a:srgbClr val="00CC00"/>
                </a:solidFill>
                <a:latin typeface="Futura Bk BT" pitchFamily="34" charset="0"/>
              </a:endParaRPr>
            </a:p>
          </p:txBody>
        </p:sp>
        <p:sp>
          <p:nvSpPr>
            <p:cNvPr id="226338" name="Rectangle 34"/>
            <p:cNvSpPr>
              <a:spLocks noChangeArrowheads="1"/>
            </p:cNvSpPr>
            <p:nvPr/>
          </p:nvSpPr>
          <p:spPr bwMode="auto">
            <a:xfrm>
              <a:off x="4250681" y="476463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226339" name="Rectangle 35"/>
            <p:cNvSpPr>
              <a:spLocks noChangeArrowheads="1"/>
            </p:cNvSpPr>
            <p:nvPr/>
          </p:nvSpPr>
          <p:spPr bwMode="auto">
            <a:xfrm>
              <a:off x="6665268" y="47551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q</a:t>
              </a:r>
              <a:r>
                <a:rPr lang="en-US" sz="2000" b="1" baseline="30000">
                  <a:solidFill>
                    <a:srgbClr val="00CC00"/>
                  </a:solidFill>
                  <a:latin typeface="Futura Bk BT" pitchFamily="34" charset="0"/>
                </a:rPr>
                <a:t>3</a:t>
              </a:r>
            </a:p>
          </p:txBody>
        </p:sp>
        <p:sp>
          <p:nvSpPr>
            <p:cNvPr id="37" name="Rectangle 20"/>
            <p:cNvSpPr>
              <a:spLocks noChangeArrowheads="1"/>
            </p:cNvSpPr>
            <p:nvPr/>
          </p:nvSpPr>
          <p:spPr bwMode="auto">
            <a:xfrm>
              <a:off x="4536018" y="382642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8" name="Rectangle 22"/>
            <p:cNvSpPr>
              <a:spLocks noChangeArrowheads="1"/>
            </p:cNvSpPr>
            <p:nvPr/>
          </p:nvSpPr>
          <p:spPr bwMode="auto">
            <a:xfrm>
              <a:off x="5207531" y="3824832"/>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9" name="Rectangle 31"/>
            <p:cNvSpPr>
              <a:spLocks noChangeArrowheads="1"/>
            </p:cNvSpPr>
            <p:nvPr/>
          </p:nvSpPr>
          <p:spPr bwMode="auto">
            <a:xfrm>
              <a:off x="4104218" y="3850232"/>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40" name="Rectangle 21"/>
            <p:cNvSpPr>
              <a:spLocks noChangeArrowheads="1"/>
            </p:cNvSpPr>
            <p:nvPr/>
          </p:nvSpPr>
          <p:spPr bwMode="auto">
            <a:xfrm>
              <a:off x="7379643" y="383118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1" name="Rectangle 23"/>
            <p:cNvSpPr>
              <a:spLocks noChangeArrowheads="1"/>
            </p:cNvSpPr>
            <p:nvPr/>
          </p:nvSpPr>
          <p:spPr bwMode="auto">
            <a:xfrm>
              <a:off x="6730355" y="384705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2" name="Rectangle 32"/>
            <p:cNvSpPr>
              <a:spLocks noChangeArrowheads="1"/>
            </p:cNvSpPr>
            <p:nvPr/>
          </p:nvSpPr>
          <p:spPr bwMode="auto">
            <a:xfrm>
              <a:off x="6501755" y="3847058"/>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43" name="Rectangle 25"/>
            <p:cNvSpPr>
              <a:spLocks noChangeArrowheads="1"/>
            </p:cNvSpPr>
            <p:nvPr/>
          </p:nvSpPr>
          <p:spPr bwMode="auto">
            <a:xfrm>
              <a:off x="6820049" y="430108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44" name="Rectangle 26"/>
            <p:cNvSpPr>
              <a:spLocks noChangeArrowheads="1"/>
            </p:cNvSpPr>
            <p:nvPr/>
          </p:nvSpPr>
          <p:spPr bwMode="auto">
            <a:xfrm>
              <a:off x="7469336" y="430108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5" name="Rectangle 34"/>
            <p:cNvSpPr>
              <a:spLocks noChangeArrowheads="1"/>
            </p:cNvSpPr>
            <p:nvPr/>
          </p:nvSpPr>
          <p:spPr bwMode="auto">
            <a:xfrm>
              <a:off x="6372374" y="431378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95536" y="332656"/>
            <a:ext cx="8424936" cy="4648200"/>
          </a:xfrm>
        </p:spPr>
        <p:txBody>
          <a:bodyPr/>
          <a:lstStyle/>
          <a:p>
            <a:pPr marL="0" indent="0">
              <a:lnSpc>
                <a:spcPct val="100000"/>
              </a:lnSpc>
              <a:buNone/>
            </a:pPr>
            <a:r>
              <a:rPr lang="en-US" sz="2500" smtClean="0"/>
              <a:t>given </a:t>
            </a:r>
            <a:r>
              <a:rPr lang="en-US" sz="2500" dirty="0"/>
              <a:t>an </a:t>
            </a:r>
            <a:r>
              <a:rPr lang="en-US" sz="2500" i="1">
                <a:solidFill>
                  <a:schemeClr val="accent2"/>
                </a:solidFill>
              </a:rPr>
              <a:t>AA</a:t>
            </a:r>
            <a:r>
              <a:rPr lang="en-US" sz="2500" i="1"/>
              <a:t> </a:t>
            </a:r>
            <a:r>
              <a:rPr lang="en-US" sz="2500" smtClean="0"/>
              <a:t>parent, </a:t>
            </a:r>
            <a:r>
              <a:rPr lang="en-US" sz="2500" dirty="0"/>
              <a:t>an </a:t>
            </a:r>
            <a:r>
              <a:rPr lang="en-US" sz="2500" i="1" dirty="0">
                <a:solidFill>
                  <a:schemeClr val="accent2"/>
                </a:solidFill>
              </a:rPr>
              <a:t>AA</a:t>
            </a:r>
            <a:r>
              <a:rPr lang="en-US" sz="2500" i="1" dirty="0"/>
              <a:t> </a:t>
            </a:r>
            <a:r>
              <a:rPr lang="en-US" sz="2500" dirty="0"/>
              <a:t>offspring can come from </a:t>
            </a:r>
            <a:r>
              <a:rPr lang="en-US" sz="2500"/>
              <a:t>either </a:t>
            </a:r>
            <a:r>
              <a:rPr lang="en-US" sz="2500" smtClean="0"/>
              <a:t> </a:t>
            </a:r>
            <a:r>
              <a:rPr lang="en-US" sz="2500" i="1" dirty="0">
                <a:solidFill>
                  <a:schemeClr val="accent2"/>
                </a:solidFill>
              </a:rPr>
              <a:t>AA</a:t>
            </a:r>
            <a:r>
              <a:rPr lang="en-US" sz="2500" i="1" dirty="0"/>
              <a:t> </a:t>
            </a:r>
            <a:r>
              <a:rPr lang="en-US" sz="2500" dirty="0"/>
              <a:t>x </a:t>
            </a:r>
            <a:r>
              <a:rPr lang="en-US" sz="2500" i="1" dirty="0">
                <a:solidFill>
                  <a:schemeClr val="accent2"/>
                </a:solidFill>
              </a:rPr>
              <a:t>AA</a:t>
            </a:r>
            <a:r>
              <a:rPr lang="en-US" sz="2500" i="1" dirty="0"/>
              <a:t> </a:t>
            </a:r>
            <a:r>
              <a:rPr lang="en-US" sz="2500" dirty="0"/>
              <a:t>or  </a:t>
            </a:r>
            <a:r>
              <a:rPr lang="en-US" sz="2500" i="1" dirty="0">
                <a:solidFill>
                  <a:schemeClr val="accent2"/>
                </a:solidFill>
              </a:rPr>
              <a:t>AA</a:t>
            </a:r>
            <a:r>
              <a:rPr lang="en-US" sz="2500" i="1" dirty="0"/>
              <a:t> </a:t>
            </a:r>
            <a:r>
              <a:rPr lang="en-US" sz="2500" dirty="0"/>
              <a:t>x </a:t>
            </a:r>
            <a:r>
              <a:rPr lang="en-US" sz="2500" i="1" dirty="0" err="1">
                <a:solidFill>
                  <a:schemeClr val="accent2"/>
                </a:solidFill>
              </a:rPr>
              <a:t>Aa</a:t>
            </a:r>
            <a:r>
              <a:rPr lang="en-US" sz="2500" i="1" dirty="0"/>
              <a:t> </a:t>
            </a:r>
            <a:r>
              <a:rPr lang="en-US" sz="2500" dirty="0"/>
              <a:t>parental mating types</a:t>
            </a:r>
          </a:p>
          <a:p>
            <a:pPr>
              <a:lnSpc>
                <a:spcPct val="100000"/>
              </a:lnSpc>
              <a:buFontTx/>
              <a:buNone/>
            </a:pPr>
            <a:endParaRPr lang="en-US" sz="2500" dirty="0"/>
          </a:p>
          <a:p>
            <a:pPr>
              <a:lnSpc>
                <a:spcPct val="100000"/>
              </a:lnSpc>
              <a:buFontTx/>
              <a:buNone/>
            </a:pPr>
            <a:r>
              <a:rPr lang="en-US" sz="2500" i="1" dirty="0"/>
              <a:t>		</a:t>
            </a:r>
            <a:r>
              <a:rPr lang="en-US" sz="2500" i="1" dirty="0">
                <a:solidFill>
                  <a:schemeClr val="accent2"/>
                </a:solidFill>
              </a:rPr>
              <a:t>AA</a:t>
            </a:r>
            <a:r>
              <a:rPr lang="en-US" sz="2500" i="1" dirty="0"/>
              <a:t> </a:t>
            </a:r>
            <a:r>
              <a:rPr lang="en-US" sz="2500" dirty="0"/>
              <a:t>x </a:t>
            </a:r>
            <a:r>
              <a:rPr lang="en-US" sz="2500" i="1" dirty="0">
                <a:solidFill>
                  <a:schemeClr val="accent2"/>
                </a:solidFill>
              </a:rPr>
              <a:t>AA 	</a:t>
            </a:r>
            <a:r>
              <a:rPr lang="en-US" sz="2500" dirty="0"/>
              <a:t>will occur </a:t>
            </a:r>
            <a:r>
              <a:rPr lang="en-US" sz="2500" i="1" dirty="0">
                <a:solidFill>
                  <a:schemeClr val="folHlink"/>
                </a:solidFill>
              </a:rPr>
              <a:t>p</a:t>
            </a:r>
            <a:r>
              <a:rPr lang="en-US" sz="2500" i="1" baseline="30000" dirty="0">
                <a:solidFill>
                  <a:schemeClr val="folHlink"/>
                </a:solidFill>
              </a:rPr>
              <a:t>2</a:t>
            </a:r>
            <a:r>
              <a:rPr lang="en-US" sz="2500" i="1" dirty="0">
                <a:solidFill>
                  <a:schemeClr val="folHlink"/>
                </a:solidFill>
              </a:rPr>
              <a:t> </a:t>
            </a:r>
            <a:r>
              <a:rPr lang="en-US" sz="2500" i="1" dirty="0">
                <a:cs typeface="Times New Roman" pitchFamily="18" charset="0"/>
              </a:rPr>
              <a:t>× </a:t>
            </a:r>
            <a:r>
              <a:rPr lang="en-US" sz="2500" i="1" dirty="0">
                <a:solidFill>
                  <a:schemeClr val="folHlink"/>
                </a:solidFill>
                <a:cs typeface="Times New Roman" pitchFamily="18" charset="0"/>
              </a:rPr>
              <a:t>p</a:t>
            </a:r>
            <a:r>
              <a:rPr lang="en-US" sz="2500" i="1" baseline="30000" dirty="0">
                <a:solidFill>
                  <a:schemeClr val="folHlink"/>
                </a:solidFill>
                <a:cs typeface="Times New Roman" pitchFamily="18" charset="0"/>
              </a:rPr>
              <a:t>2</a:t>
            </a:r>
            <a:r>
              <a:rPr lang="en-US" sz="2500" i="1" dirty="0">
                <a:cs typeface="Times New Roman" pitchFamily="18" charset="0"/>
              </a:rPr>
              <a:t> = </a:t>
            </a:r>
            <a:r>
              <a:rPr lang="en-US" sz="2500" i="1" dirty="0">
                <a:solidFill>
                  <a:schemeClr val="folHlink"/>
                </a:solidFill>
                <a:cs typeface="Times New Roman" pitchFamily="18" charset="0"/>
              </a:rPr>
              <a:t>p</a:t>
            </a:r>
            <a:r>
              <a:rPr lang="en-US" sz="2500" i="1" baseline="30000" dirty="0">
                <a:solidFill>
                  <a:schemeClr val="folHlink"/>
                </a:solidFill>
                <a:cs typeface="Times New Roman" pitchFamily="18" charset="0"/>
              </a:rPr>
              <a:t>4</a:t>
            </a:r>
          </a:p>
          <a:p>
            <a:pPr>
              <a:lnSpc>
                <a:spcPct val="100000"/>
              </a:lnSpc>
              <a:buFontTx/>
              <a:buNone/>
            </a:pPr>
            <a:r>
              <a:rPr lang="en-US" sz="2500" i="1" dirty="0"/>
              <a:t>				</a:t>
            </a:r>
            <a:r>
              <a:rPr lang="en-US" sz="2500" dirty="0"/>
              <a:t>and have </a:t>
            </a:r>
            <a:r>
              <a:rPr lang="en-US" sz="2500" i="1" dirty="0">
                <a:solidFill>
                  <a:schemeClr val="accent2"/>
                </a:solidFill>
              </a:rPr>
              <a:t>AA</a:t>
            </a:r>
            <a:r>
              <a:rPr lang="en-US" sz="2500" dirty="0"/>
              <a:t> </a:t>
            </a:r>
            <a:r>
              <a:rPr lang="en-US" sz="2500"/>
              <a:t>offspring </a:t>
            </a:r>
            <a:r>
              <a:rPr lang="en-US" sz="2500" smtClean="0"/>
              <a:t>Prob(</a:t>
            </a:r>
            <a:r>
              <a:rPr lang="en-US" sz="2500" smtClean="0">
                <a:solidFill>
                  <a:srgbClr val="00B0F0"/>
                </a:solidFill>
              </a:rPr>
              <a:t>AA</a:t>
            </a:r>
            <a:r>
              <a:rPr lang="en-US" sz="2500" smtClean="0"/>
              <a:t>)=</a:t>
            </a:r>
            <a:r>
              <a:rPr lang="en-US" sz="2500" dirty="0"/>
              <a:t>1</a:t>
            </a:r>
          </a:p>
          <a:p>
            <a:pPr>
              <a:lnSpc>
                <a:spcPct val="100000"/>
              </a:lnSpc>
              <a:buFontTx/>
              <a:buNone/>
            </a:pPr>
            <a:endParaRPr lang="en-US" sz="2500" i="1" dirty="0"/>
          </a:p>
          <a:p>
            <a:pPr>
              <a:lnSpc>
                <a:spcPct val="100000"/>
              </a:lnSpc>
              <a:buFontTx/>
              <a:buNone/>
            </a:pPr>
            <a:r>
              <a:rPr lang="en-US" sz="2500" i="1" dirty="0"/>
              <a:t>		</a:t>
            </a:r>
            <a:r>
              <a:rPr lang="en-US" sz="2500" i="1" dirty="0">
                <a:solidFill>
                  <a:schemeClr val="accent2"/>
                </a:solidFill>
              </a:rPr>
              <a:t>AA</a:t>
            </a:r>
            <a:r>
              <a:rPr lang="en-US" sz="2500" i="1" dirty="0"/>
              <a:t> </a:t>
            </a:r>
            <a:r>
              <a:rPr lang="en-US" sz="2500" dirty="0"/>
              <a:t>x </a:t>
            </a:r>
            <a:r>
              <a:rPr lang="en-US" sz="2500" i="1" dirty="0" err="1">
                <a:solidFill>
                  <a:schemeClr val="accent2"/>
                </a:solidFill>
              </a:rPr>
              <a:t>Aa</a:t>
            </a:r>
            <a:r>
              <a:rPr lang="en-US" sz="2500" i="1" dirty="0">
                <a:solidFill>
                  <a:schemeClr val="accent2"/>
                </a:solidFill>
              </a:rPr>
              <a:t> 	</a:t>
            </a:r>
            <a:r>
              <a:rPr lang="en-US" sz="2500" dirty="0"/>
              <a:t>will occur </a:t>
            </a:r>
            <a:r>
              <a:rPr lang="en-US" sz="2500" i="1" dirty="0">
                <a:solidFill>
                  <a:schemeClr val="folHlink"/>
                </a:solidFill>
              </a:rPr>
              <a:t>p</a:t>
            </a:r>
            <a:r>
              <a:rPr lang="en-US" sz="2500" i="1" baseline="30000" dirty="0">
                <a:solidFill>
                  <a:schemeClr val="folHlink"/>
                </a:solidFill>
              </a:rPr>
              <a:t>2</a:t>
            </a:r>
            <a:r>
              <a:rPr lang="en-US" sz="2500" i="1" dirty="0">
                <a:solidFill>
                  <a:schemeClr val="folHlink"/>
                </a:solidFill>
              </a:rPr>
              <a:t> </a:t>
            </a:r>
            <a:r>
              <a:rPr lang="en-US" sz="2500" i="1" dirty="0">
                <a:cs typeface="Times New Roman" pitchFamily="18" charset="0"/>
              </a:rPr>
              <a:t>× </a:t>
            </a:r>
            <a:r>
              <a:rPr lang="en-US" sz="2500" i="1" dirty="0">
                <a:solidFill>
                  <a:schemeClr val="folHlink"/>
                </a:solidFill>
                <a:cs typeface="Times New Roman" pitchFamily="18" charset="0"/>
              </a:rPr>
              <a:t>2pq</a:t>
            </a:r>
            <a:r>
              <a:rPr lang="en-US" sz="2500" i="1" dirty="0">
                <a:cs typeface="Times New Roman" pitchFamily="18" charset="0"/>
              </a:rPr>
              <a:t> = </a:t>
            </a:r>
            <a:r>
              <a:rPr lang="en-US" sz="2500" i="1" dirty="0">
                <a:solidFill>
                  <a:schemeClr val="folHlink"/>
                </a:solidFill>
                <a:cs typeface="Times New Roman" pitchFamily="18" charset="0"/>
              </a:rPr>
              <a:t>2p</a:t>
            </a:r>
            <a:r>
              <a:rPr lang="en-US" sz="2500" i="1" baseline="30000" dirty="0">
                <a:solidFill>
                  <a:schemeClr val="folHlink"/>
                </a:solidFill>
                <a:cs typeface="Times New Roman" pitchFamily="18" charset="0"/>
              </a:rPr>
              <a:t>3</a:t>
            </a:r>
            <a:r>
              <a:rPr lang="en-US" sz="2500" i="1" dirty="0">
                <a:solidFill>
                  <a:schemeClr val="folHlink"/>
                </a:solidFill>
                <a:cs typeface="Times New Roman" pitchFamily="18" charset="0"/>
              </a:rPr>
              <a:t>q</a:t>
            </a:r>
          </a:p>
          <a:p>
            <a:pPr>
              <a:lnSpc>
                <a:spcPct val="100000"/>
              </a:lnSpc>
              <a:buFontTx/>
              <a:buNone/>
            </a:pPr>
            <a:r>
              <a:rPr lang="en-US" sz="2500" dirty="0"/>
              <a:t>				and have </a:t>
            </a:r>
            <a:r>
              <a:rPr lang="en-US" sz="2500" i="1" dirty="0">
                <a:solidFill>
                  <a:schemeClr val="accent2"/>
                </a:solidFill>
              </a:rPr>
              <a:t>AA</a:t>
            </a:r>
            <a:r>
              <a:rPr lang="en-US" sz="2500" dirty="0"/>
              <a:t> </a:t>
            </a:r>
            <a:r>
              <a:rPr lang="en-US" sz="2500"/>
              <a:t>offspring </a:t>
            </a:r>
            <a:r>
              <a:rPr lang="en-US" sz="2500" smtClean="0"/>
              <a:t>Prob(</a:t>
            </a:r>
            <a:r>
              <a:rPr lang="en-US" sz="2500" smtClean="0">
                <a:solidFill>
                  <a:srgbClr val="00B0F0"/>
                </a:solidFill>
              </a:rPr>
              <a:t>AA</a:t>
            </a:r>
            <a:r>
              <a:rPr lang="en-US" sz="2500" smtClean="0"/>
              <a:t>)=</a:t>
            </a:r>
            <a:r>
              <a:rPr lang="en-US" sz="2500" dirty="0"/>
              <a:t>0.5</a:t>
            </a:r>
          </a:p>
          <a:p>
            <a:pPr>
              <a:lnSpc>
                <a:spcPct val="100000"/>
              </a:lnSpc>
              <a:buFontTx/>
              <a:buNone/>
            </a:pPr>
            <a:r>
              <a:rPr lang="en-US" sz="2500" dirty="0"/>
              <a:t>				and have </a:t>
            </a:r>
            <a:r>
              <a:rPr lang="en-US" sz="2500" i="1" dirty="0" err="1">
                <a:solidFill>
                  <a:schemeClr val="accent2"/>
                </a:solidFill>
              </a:rPr>
              <a:t>Aa</a:t>
            </a:r>
            <a:r>
              <a:rPr lang="en-US" sz="2500" dirty="0"/>
              <a:t> </a:t>
            </a:r>
            <a:r>
              <a:rPr lang="en-US" sz="2500"/>
              <a:t>offspring </a:t>
            </a:r>
            <a:r>
              <a:rPr lang="en-US" sz="2500" smtClean="0"/>
              <a:t>Prob(</a:t>
            </a:r>
            <a:r>
              <a:rPr lang="en-US" sz="2500" smtClean="0">
                <a:solidFill>
                  <a:srgbClr val="00B0F0"/>
                </a:solidFill>
              </a:rPr>
              <a:t>Aa</a:t>
            </a:r>
            <a:r>
              <a:rPr lang="en-US" sz="2500" smtClean="0"/>
              <a:t>)=</a:t>
            </a:r>
            <a:r>
              <a:rPr lang="en-US" sz="2500" dirty="0"/>
              <a:t>0.5</a:t>
            </a:r>
          </a:p>
          <a:p>
            <a:pPr>
              <a:lnSpc>
                <a:spcPct val="100000"/>
              </a:lnSpc>
              <a:buFontTx/>
              <a:buNone/>
            </a:pPr>
            <a:endParaRPr lang="en-US" sz="2500" dirty="0"/>
          </a:p>
          <a:p>
            <a:pPr>
              <a:lnSpc>
                <a:spcPct val="100000"/>
              </a:lnSpc>
              <a:buFontTx/>
              <a:buNone/>
            </a:pPr>
            <a:r>
              <a:rPr lang="en-US" sz="2500" dirty="0"/>
              <a:t>Therefore, </a:t>
            </a:r>
            <a:r>
              <a:rPr lang="en-US" sz="2500"/>
              <a:t>P(</a:t>
            </a:r>
            <a:r>
              <a:rPr lang="en-US" sz="2500" i="1">
                <a:solidFill>
                  <a:schemeClr val="accent2"/>
                </a:solidFill>
              </a:rPr>
              <a:t>AA</a:t>
            </a:r>
            <a:r>
              <a:rPr lang="en-US" sz="2500"/>
              <a:t> </a:t>
            </a:r>
            <a:r>
              <a:rPr lang="en-US" sz="2500" smtClean="0"/>
              <a:t>parent &amp; </a:t>
            </a:r>
            <a:r>
              <a:rPr lang="en-US" sz="2500" i="1" dirty="0">
                <a:solidFill>
                  <a:schemeClr val="accent2"/>
                </a:solidFill>
              </a:rPr>
              <a:t>AA</a:t>
            </a:r>
            <a:r>
              <a:rPr lang="en-US" sz="2500" dirty="0">
                <a:solidFill>
                  <a:schemeClr val="accent2"/>
                </a:solidFill>
              </a:rPr>
              <a:t> </a:t>
            </a:r>
            <a:r>
              <a:rPr lang="en-US" sz="2500" dirty="0"/>
              <a:t>offspring) 	= </a:t>
            </a:r>
            <a:r>
              <a:rPr lang="en-US" sz="2500" i="1" dirty="0">
                <a:solidFill>
                  <a:schemeClr val="folHlink"/>
                </a:solidFill>
                <a:cs typeface="Times New Roman" pitchFamily="18" charset="0"/>
              </a:rPr>
              <a:t>p</a:t>
            </a:r>
            <a:r>
              <a:rPr lang="en-US" sz="2500" i="1" baseline="30000" dirty="0">
                <a:solidFill>
                  <a:schemeClr val="folHlink"/>
                </a:solidFill>
                <a:cs typeface="Times New Roman" pitchFamily="18" charset="0"/>
              </a:rPr>
              <a:t>4</a:t>
            </a:r>
            <a:r>
              <a:rPr lang="en-US" sz="2500" i="1" dirty="0">
                <a:solidFill>
                  <a:schemeClr val="folHlink"/>
                </a:solidFill>
                <a:cs typeface="Times New Roman" pitchFamily="18" charset="0"/>
              </a:rPr>
              <a:t> </a:t>
            </a:r>
            <a:r>
              <a:rPr lang="en-US" sz="2500" i="1">
                <a:solidFill>
                  <a:schemeClr val="folHlink"/>
                </a:solidFill>
                <a:cs typeface="Times New Roman" pitchFamily="18" charset="0"/>
              </a:rPr>
              <a:t>+ </a:t>
            </a:r>
            <a:r>
              <a:rPr lang="en-US" sz="2500" i="1" smtClean="0">
                <a:solidFill>
                  <a:schemeClr val="folHlink"/>
                </a:solidFill>
                <a:cs typeface="Times New Roman" pitchFamily="18" charset="0"/>
              </a:rPr>
              <a:t>.5*2*p</a:t>
            </a:r>
            <a:r>
              <a:rPr lang="en-US" sz="2500" i="1" baseline="30000" smtClean="0">
                <a:solidFill>
                  <a:schemeClr val="folHlink"/>
                </a:solidFill>
                <a:cs typeface="Times New Roman" pitchFamily="18" charset="0"/>
              </a:rPr>
              <a:t>3</a:t>
            </a:r>
            <a:r>
              <a:rPr lang="en-US" sz="2500" i="1" smtClean="0">
                <a:solidFill>
                  <a:schemeClr val="folHlink"/>
                </a:solidFill>
                <a:cs typeface="Times New Roman" pitchFamily="18" charset="0"/>
              </a:rPr>
              <a:t>q </a:t>
            </a:r>
            <a:endParaRPr lang="en-US" sz="2500" i="1" dirty="0">
              <a:solidFill>
                <a:schemeClr val="folHlink"/>
              </a:solidFill>
              <a:cs typeface="Times New Roman" pitchFamily="18" charset="0"/>
            </a:endParaRPr>
          </a:p>
          <a:p>
            <a:pPr>
              <a:lnSpc>
                <a:spcPct val="100000"/>
              </a:lnSpc>
              <a:buFontTx/>
              <a:buNone/>
            </a:pPr>
            <a:r>
              <a:rPr lang="en-US" sz="2500" i="1" dirty="0">
                <a:solidFill>
                  <a:schemeClr val="folHlink"/>
                </a:solidFill>
                <a:cs typeface="Times New Roman" pitchFamily="18" charset="0"/>
              </a:rPr>
              <a:t>					</a:t>
            </a:r>
            <a:r>
              <a:rPr lang="en-US" sz="2500" i="1">
                <a:solidFill>
                  <a:schemeClr val="folHlink"/>
                </a:solidFill>
                <a:cs typeface="Times New Roman" pitchFamily="18" charset="0"/>
              </a:rPr>
              <a:t>	</a:t>
            </a:r>
            <a:r>
              <a:rPr lang="en-US" sz="2500" i="1" smtClean="0">
                <a:solidFill>
                  <a:schemeClr val="folHlink"/>
                </a:solidFill>
                <a:cs typeface="Times New Roman" pitchFamily="18" charset="0"/>
              </a:rPr>
              <a:t>	= </a:t>
            </a:r>
            <a:r>
              <a:rPr lang="en-US" sz="2500" i="1" dirty="0">
                <a:solidFill>
                  <a:schemeClr val="folHlink"/>
                </a:solidFill>
                <a:cs typeface="Times New Roman" pitchFamily="18" charset="0"/>
              </a:rPr>
              <a:t>p</a:t>
            </a:r>
            <a:r>
              <a:rPr lang="en-US" sz="2500" i="1" baseline="30000" dirty="0">
                <a:solidFill>
                  <a:schemeClr val="folHlink"/>
                </a:solidFill>
                <a:cs typeface="Times New Roman" pitchFamily="18" charset="0"/>
              </a:rPr>
              <a:t>3</a:t>
            </a:r>
            <a:r>
              <a:rPr lang="en-US" sz="2500" i="1" dirty="0">
                <a:solidFill>
                  <a:schemeClr val="folHlink"/>
                </a:solidFill>
                <a:cs typeface="Times New Roman" pitchFamily="18" charset="0"/>
              </a:rPr>
              <a:t>(</a:t>
            </a:r>
            <a:r>
              <a:rPr lang="en-US" sz="2500" i="1" dirty="0" err="1">
                <a:solidFill>
                  <a:schemeClr val="folHlink"/>
                </a:solidFill>
                <a:cs typeface="Times New Roman" pitchFamily="18" charset="0"/>
              </a:rPr>
              <a:t>p+q</a:t>
            </a:r>
            <a:r>
              <a:rPr lang="en-US" sz="2500" i="1" dirty="0">
                <a:solidFill>
                  <a:schemeClr val="folHlink"/>
                </a:solidFill>
                <a:cs typeface="Times New Roman" pitchFamily="18" charset="0"/>
              </a:rPr>
              <a:t>) 	</a:t>
            </a:r>
          </a:p>
          <a:p>
            <a:pPr>
              <a:lnSpc>
                <a:spcPct val="100000"/>
              </a:lnSpc>
              <a:buFontTx/>
              <a:buNone/>
            </a:pPr>
            <a:r>
              <a:rPr lang="en-US" sz="2500" i="1" dirty="0">
                <a:solidFill>
                  <a:schemeClr val="folHlink"/>
                </a:solidFill>
                <a:cs typeface="Times New Roman" pitchFamily="18" charset="0"/>
              </a:rPr>
              <a:t>					</a:t>
            </a:r>
            <a:r>
              <a:rPr lang="en-US" sz="2500" i="1">
                <a:solidFill>
                  <a:schemeClr val="folHlink"/>
                </a:solidFill>
                <a:cs typeface="Times New Roman" pitchFamily="18" charset="0"/>
              </a:rPr>
              <a:t>	</a:t>
            </a:r>
            <a:r>
              <a:rPr lang="en-US" sz="2500" i="1" smtClean="0">
                <a:solidFill>
                  <a:schemeClr val="folHlink"/>
                </a:solidFill>
                <a:cs typeface="Times New Roman" pitchFamily="18" charset="0"/>
              </a:rPr>
              <a:t>	= </a:t>
            </a:r>
            <a:r>
              <a:rPr lang="en-US" sz="2500" i="1" dirty="0">
                <a:solidFill>
                  <a:schemeClr val="folHlink"/>
                </a:solidFill>
                <a:cs typeface="Times New Roman" pitchFamily="18" charset="0"/>
              </a:rPr>
              <a:t>p</a:t>
            </a:r>
            <a:r>
              <a:rPr lang="en-US" sz="2500" i="1" baseline="30000" dirty="0">
                <a:solidFill>
                  <a:schemeClr val="folHlink"/>
                </a:solidFill>
                <a:cs typeface="Times New Roman" pitchFamily="18" charset="0"/>
              </a:rPr>
              <a:t>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95536" y="332656"/>
            <a:ext cx="8424936" cy="4648200"/>
          </a:xfrm>
        </p:spPr>
        <p:txBody>
          <a:bodyPr/>
          <a:lstStyle/>
          <a:p>
            <a:pPr marL="0" indent="0">
              <a:lnSpc>
                <a:spcPct val="100000"/>
              </a:lnSpc>
              <a:buNone/>
            </a:pPr>
            <a:r>
              <a:rPr lang="en-US" sz="2500" smtClean="0"/>
              <a:t>So can be complicated, but can also be simple ….</a:t>
            </a:r>
            <a:endParaRPr lang="en-US" sz="2500" i="1" baseline="30000" dirty="0">
              <a:solidFill>
                <a:schemeClr val="folHlink"/>
              </a:solidFill>
              <a:cs typeface="Times New Roman" pitchFamily="18" charset="0"/>
            </a:endParaRPr>
          </a:p>
        </p:txBody>
      </p:sp>
      <p:grpSp>
        <p:nvGrpSpPr>
          <p:cNvPr id="3" name="Group 2"/>
          <p:cNvGrpSpPr/>
          <p:nvPr/>
        </p:nvGrpSpPr>
        <p:grpSpPr>
          <a:xfrm>
            <a:off x="899592" y="1589956"/>
            <a:ext cx="7673181" cy="2133600"/>
            <a:chOff x="683568" y="3167608"/>
            <a:chExt cx="7673181" cy="2133600"/>
          </a:xfrm>
        </p:grpSpPr>
        <p:sp>
          <p:nvSpPr>
            <p:cNvPr id="4" name="Rectangle 5"/>
            <p:cNvSpPr>
              <a:spLocks noChangeArrowheads="1"/>
            </p:cNvSpPr>
            <p:nvPr/>
          </p:nvSpPr>
          <p:spPr bwMode="auto">
            <a:xfrm>
              <a:off x="683568" y="38740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5" name="Rectangle 6"/>
            <p:cNvSpPr>
              <a:spLocks noChangeArrowheads="1"/>
            </p:cNvSpPr>
            <p:nvPr/>
          </p:nvSpPr>
          <p:spPr bwMode="auto">
            <a:xfrm>
              <a:off x="683568" y="4301083"/>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6" name="Rectangle 7"/>
            <p:cNvSpPr>
              <a:spLocks noChangeArrowheads="1"/>
            </p:cNvSpPr>
            <p:nvPr/>
          </p:nvSpPr>
          <p:spPr bwMode="auto">
            <a:xfrm>
              <a:off x="683568" y="4737646"/>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7" name="Line 8"/>
            <p:cNvSpPr>
              <a:spLocks noChangeShapeType="1"/>
            </p:cNvSpPr>
            <p:nvPr/>
          </p:nvSpPr>
          <p:spPr bwMode="auto">
            <a:xfrm>
              <a:off x="683568" y="3777208"/>
              <a:ext cx="7467600" cy="0"/>
            </a:xfrm>
            <a:prstGeom prst="line">
              <a:avLst/>
            </a:prstGeom>
            <a:noFill/>
            <a:ln w="9525">
              <a:solidFill>
                <a:schemeClr val="tx1"/>
              </a:solidFill>
              <a:round/>
              <a:headEnd/>
              <a:tailEnd/>
            </a:ln>
            <a:effectLst/>
          </p:spPr>
          <p:txBody>
            <a:bodyPr wrap="none" anchor="ctr"/>
            <a:lstStyle/>
            <a:p>
              <a:endParaRPr lang="en-US"/>
            </a:p>
          </p:txBody>
        </p:sp>
        <p:sp>
          <p:nvSpPr>
            <p:cNvPr id="8" name="Rectangle 9"/>
            <p:cNvSpPr>
              <a:spLocks noChangeArrowheads="1"/>
            </p:cNvSpPr>
            <p:nvPr/>
          </p:nvSpPr>
          <p:spPr bwMode="auto">
            <a:xfrm>
              <a:off x="2561581" y="33025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9" name="Rectangle 10"/>
            <p:cNvSpPr>
              <a:spLocks noChangeArrowheads="1"/>
            </p:cNvSpPr>
            <p:nvPr/>
          </p:nvSpPr>
          <p:spPr bwMode="auto">
            <a:xfrm>
              <a:off x="4696768" y="3294608"/>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10" name="Rectangle 11"/>
            <p:cNvSpPr>
              <a:spLocks noChangeArrowheads="1"/>
            </p:cNvSpPr>
            <p:nvPr/>
          </p:nvSpPr>
          <p:spPr bwMode="auto">
            <a:xfrm>
              <a:off x="6912918" y="329460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11" name="Rectangle 12"/>
            <p:cNvSpPr>
              <a:spLocks noChangeArrowheads="1"/>
            </p:cNvSpPr>
            <p:nvPr/>
          </p:nvSpPr>
          <p:spPr bwMode="auto">
            <a:xfrm>
              <a:off x="2982268" y="328190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12" name="Rectangle 13"/>
            <p:cNvSpPr>
              <a:spLocks noChangeArrowheads="1"/>
            </p:cNvSpPr>
            <p:nvPr/>
          </p:nvSpPr>
          <p:spPr bwMode="auto">
            <a:xfrm>
              <a:off x="5079356" y="330095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13" name="Rectangle 14"/>
            <p:cNvSpPr>
              <a:spLocks noChangeArrowheads="1"/>
            </p:cNvSpPr>
            <p:nvPr/>
          </p:nvSpPr>
          <p:spPr bwMode="auto">
            <a:xfrm>
              <a:off x="7263756" y="3296196"/>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14" name="Rectangle 15"/>
            <p:cNvSpPr>
              <a:spLocks noChangeArrowheads="1"/>
            </p:cNvSpPr>
            <p:nvPr/>
          </p:nvSpPr>
          <p:spPr bwMode="auto">
            <a:xfrm>
              <a:off x="1115368" y="385658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15" name="Rectangle 16"/>
            <p:cNvSpPr>
              <a:spLocks noChangeArrowheads="1"/>
            </p:cNvSpPr>
            <p:nvPr/>
          </p:nvSpPr>
          <p:spPr bwMode="auto">
            <a:xfrm>
              <a:off x="1129656" y="4289971"/>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16" name="Rectangle 17"/>
            <p:cNvSpPr>
              <a:spLocks noChangeArrowheads="1"/>
            </p:cNvSpPr>
            <p:nvPr/>
          </p:nvSpPr>
          <p:spPr bwMode="auto">
            <a:xfrm>
              <a:off x="1129656" y="475193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17" name="Line 18"/>
            <p:cNvSpPr>
              <a:spLocks noChangeShapeType="1"/>
            </p:cNvSpPr>
            <p:nvPr/>
          </p:nvSpPr>
          <p:spPr bwMode="auto">
            <a:xfrm>
              <a:off x="2664768" y="3167608"/>
              <a:ext cx="5486400" cy="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18" name="Rectangle 19"/>
            <p:cNvSpPr>
              <a:spLocks noChangeArrowheads="1"/>
            </p:cNvSpPr>
            <p:nvPr/>
          </p:nvSpPr>
          <p:spPr bwMode="auto">
            <a:xfrm>
              <a:off x="2575868" y="3853408"/>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19" name="Rectangle 20"/>
            <p:cNvSpPr>
              <a:spLocks noChangeArrowheads="1"/>
            </p:cNvSpPr>
            <p:nvPr/>
          </p:nvSpPr>
          <p:spPr bwMode="auto">
            <a:xfrm>
              <a:off x="2563168" y="4286796"/>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0" name="Rectangle 21"/>
            <p:cNvSpPr>
              <a:spLocks noChangeArrowheads="1"/>
            </p:cNvSpPr>
            <p:nvPr/>
          </p:nvSpPr>
          <p:spPr bwMode="auto">
            <a:xfrm>
              <a:off x="3212456" y="474875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1" name="Rectangle 22"/>
            <p:cNvSpPr>
              <a:spLocks noChangeArrowheads="1"/>
            </p:cNvSpPr>
            <p:nvPr/>
          </p:nvSpPr>
          <p:spPr bwMode="auto">
            <a:xfrm>
              <a:off x="3234681" y="428520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 name="Rectangle 23"/>
            <p:cNvSpPr>
              <a:spLocks noChangeArrowheads="1"/>
            </p:cNvSpPr>
            <p:nvPr/>
          </p:nvSpPr>
          <p:spPr bwMode="auto">
            <a:xfrm>
              <a:off x="2563168" y="476463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 name="Rectangle 24"/>
            <p:cNvSpPr>
              <a:spLocks noChangeArrowheads="1"/>
            </p:cNvSpPr>
            <p:nvPr/>
          </p:nvSpPr>
          <p:spPr bwMode="auto">
            <a:xfrm>
              <a:off x="4698356" y="4294733"/>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4" name="Rectangle 25"/>
            <p:cNvSpPr>
              <a:spLocks noChangeArrowheads="1"/>
            </p:cNvSpPr>
            <p:nvPr/>
          </p:nvSpPr>
          <p:spPr bwMode="auto">
            <a:xfrm>
              <a:off x="4698356" y="475193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25" name="Rectangle 26"/>
            <p:cNvSpPr>
              <a:spLocks noChangeArrowheads="1"/>
            </p:cNvSpPr>
            <p:nvPr/>
          </p:nvSpPr>
          <p:spPr bwMode="auto">
            <a:xfrm>
              <a:off x="5347643" y="475193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6" name="Rectangle 27"/>
            <p:cNvSpPr>
              <a:spLocks noChangeArrowheads="1"/>
            </p:cNvSpPr>
            <p:nvPr/>
          </p:nvSpPr>
          <p:spPr bwMode="auto">
            <a:xfrm>
              <a:off x="6933556" y="4742408"/>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27" name="Line 28"/>
            <p:cNvSpPr>
              <a:spLocks noChangeShapeType="1"/>
            </p:cNvSpPr>
            <p:nvPr/>
          </p:nvSpPr>
          <p:spPr bwMode="auto">
            <a:xfrm>
              <a:off x="683568" y="5301208"/>
              <a:ext cx="7467600" cy="0"/>
            </a:xfrm>
            <a:prstGeom prst="line">
              <a:avLst/>
            </a:prstGeom>
            <a:noFill/>
            <a:ln w="9525">
              <a:solidFill>
                <a:schemeClr val="tx1"/>
              </a:solidFill>
              <a:round/>
              <a:headEnd/>
              <a:tailEnd/>
            </a:ln>
            <a:effectLst/>
          </p:spPr>
          <p:txBody>
            <a:bodyPr wrap="none" anchor="ctr"/>
            <a:lstStyle/>
            <a:p>
              <a:endParaRPr lang="en-US"/>
            </a:p>
          </p:txBody>
        </p:sp>
        <p:sp>
          <p:nvSpPr>
            <p:cNvPr id="28" name="Rectangle 30"/>
            <p:cNvSpPr>
              <a:spLocks noChangeArrowheads="1"/>
            </p:cNvSpPr>
            <p:nvPr/>
          </p:nvSpPr>
          <p:spPr bwMode="auto">
            <a:xfrm>
              <a:off x="2334568" y="38534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baseline="30000">
                  <a:solidFill>
                    <a:srgbClr val="00CC00"/>
                  </a:solidFill>
                  <a:latin typeface="Futura Bk BT" pitchFamily="34" charset="0"/>
                </a:rPr>
                <a:t>3</a:t>
              </a:r>
            </a:p>
          </p:txBody>
        </p:sp>
        <p:sp>
          <p:nvSpPr>
            <p:cNvPr id="29" name="Rectangle 31"/>
            <p:cNvSpPr>
              <a:spLocks noChangeArrowheads="1"/>
            </p:cNvSpPr>
            <p:nvPr/>
          </p:nvSpPr>
          <p:spPr bwMode="auto">
            <a:xfrm>
              <a:off x="2131368" y="4310608"/>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30" name="Rectangle 32"/>
            <p:cNvSpPr>
              <a:spLocks noChangeArrowheads="1"/>
            </p:cNvSpPr>
            <p:nvPr/>
          </p:nvSpPr>
          <p:spPr bwMode="auto">
            <a:xfrm>
              <a:off x="2334568" y="4764633"/>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31" name="Rectangle 33"/>
            <p:cNvSpPr>
              <a:spLocks noChangeArrowheads="1"/>
            </p:cNvSpPr>
            <p:nvPr/>
          </p:nvSpPr>
          <p:spPr bwMode="auto">
            <a:xfrm>
              <a:off x="4336406" y="4310608"/>
              <a:ext cx="4953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endParaRPr lang="en-US" sz="2000" b="1" baseline="30000">
                <a:solidFill>
                  <a:srgbClr val="00CC00"/>
                </a:solidFill>
                <a:latin typeface="Futura Bk BT" pitchFamily="34" charset="0"/>
              </a:endParaRPr>
            </a:p>
          </p:txBody>
        </p:sp>
        <p:sp>
          <p:nvSpPr>
            <p:cNvPr id="32" name="Rectangle 34"/>
            <p:cNvSpPr>
              <a:spLocks noChangeArrowheads="1"/>
            </p:cNvSpPr>
            <p:nvPr/>
          </p:nvSpPr>
          <p:spPr bwMode="auto">
            <a:xfrm>
              <a:off x="4250681" y="476463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33" name="Rectangle 35"/>
            <p:cNvSpPr>
              <a:spLocks noChangeArrowheads="1"/>
            </p:cNvSpPr>
            <p:nvPr/>
          </p:nvSpPr>
          <p:spPr bwMode="auto">
            <a:xfrm>
              <a:off x="6665268" y="47551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q</a:t>
              </a:r>
              <a:r>
                <a:rPr lang="en-US" sz="2000" b="1" baseline="30000">
                  <a:solidFill>
                    <a:srgbClr val="00CC00"/>
                  </a:solidFill>
                  <a:latin typeface="Futura Bk BT" pitchFamily="34" charset="0"/>
                </a:rPr>
                <a:t>3</a:t>
              </a:r>
            </a:p>
          </p:txBody>
        </p:sp>
        <p:sp>
          <p:nvSpPr>
            <p:cNvPr id="34" name="Rectangle 20"/>
            <p:cNvSpPr>
              <a:spLocks noChangeArrowheads="1"/>
            </p:cNvSpPr>
            <p:nvPr/>
          </p:nvSpPr>
          <p:spPr bwMode="auto">
            <a:xfrm>
              <a:off x="4536018" y="382642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5" name="Rectangle 22"/>
            <p:cNvSpPr>
              <a:spLocks noChangeArrowheads="1"/>
            </p:cNvSpPr>
            <p:nvPr/>
          </p:nvSpPr>
          <p:spPr bwMode="auto">
            <a:xfrm>
              <a:off x="5207531" y="3824832"/>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6" name="Rectangle 31"/>
            <p:cNvSpPr>
              <a:spLocks noChangeArrowheads="1"/>
            </p:cNvSpPr>
            <p:nvPr/>
          </p:nvSpPr>
          <p:spPr bwMode="auto">
            <a:xfrm>
              <a:off x="4104218" y="3850232"/>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37" name="Rectangle 21"/>
            <p:cNvSpPr>
              <a:spLocks noChangeArrowheads="1"/>
            </p:cNvSpPr>
            <p:nvPr/>
          </p:nvSpPr>
          <p:spPr bwMode="auto">
            <a:xfrm>
              <a:off x="7379643" y="383118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8" name="Rectangle 23"/>
            <p:cNvSpPr>
              <a:spLocks noChangeArrowheads="1"/>
            </p:cNvSpPr>
            <p:nvPr/>
          </p:nvSpPr>
          <p:spPr bwMode="auto">
            <a:xfrm>
              <a:off x="6730355" y="384705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9" name="Rectangle 32"/>
            <p:cNvSpPr>
              <a:spLocks noChangeArrowheads="1"/>
            </p:cNvSpPr>
            <p:nvPr/>
          </p:nvSpPr>
          <p:spPr bwMode="auto">
            <a:xfrm>
              <a:off x="6501755" y="3847058"/>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40" name="Rectangle 25"/>
            <p:cNvSpPr>
              <a:spLocks noChangeArrowheads="1"/>
            </p:cNvSpPr>
            <p:nvPr/>
          </p:nvSpPr>
          <p:spPr bwMode="auto">
            <a:xfrm>
              <a:off x="6820049" y="430108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41" name="Rectangle 26"/>
            <p:cNvSpPr>
              <a:spLocks noChangeArrowheads="1"/>
            </p:cNvSpPr>
            <p:nvPr/>
          </p:nvSpPr>
          <p:spPr bwMode="auto">
            <a:xfrm>
              <a:off x="7469336" y="430108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2" name="Rectangle 34"/>
            <p:cNvSpPr>
              <a:spLocks noChangeArrowheads="1"/>
            </p:cNvSpPr>
            <p:nvPr/>
          </p:nvSpPr>
          <p:spPr bwMode="auto">
            <a:xfrm>
              <a:off x="6372374" y="431378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grpSp>
      <p:sp>
        <p:nvSpPr>
          <p:cNvPr id="2" name="Rounded Rectangle 1"/>
          <p:cNvSpPr/>
          <p:nvPr/>
        </p:nvSpPr>
        <p:spPr bwMode="auto">
          <a:xfrm>
            <a:off x="2347392" y="3104431"/>
            <a:ext cx="2119313" cy="479425"/>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pitchFamily="18" charset="0"/>
            </a:endParaRPr>
          </a:p>
        </p:txBody>
      </p:sp>
      <p:sp>
        <p:nvSpPr>
          <p:cNvPr id="43" name="TextBox 42"/>
          <p:cNvSpPr txBox="1"/>
          <p:nvPr/>
        </p:nvSpPr>
        <p:spPr>
          <a:xfrm>
            <a:off x="2777605" y="1113763"/>
            <a:ext cx="1047082" cy="461665"/>
          </a:xfrm>
          <a:prstGeom prst="rect">
            <a:avLst/>
          </a:prstGeom>
          <a:noFill/>
        </p:spPr>
        <p:txBody>
          <a:bodyPr wrap="none" rtlCol="0">
            <a:spAutoFit/>
          </a:bodyPr>
          <a:lstStyle/>
          <a:p>
            <a:r>
              <a:rPr lang="nl-NL" smtClean="0"/>
              <a:t>Parent </a:t>
            </a:r>
            <a:endParaRPr lang="nl-NL"/>
          </a:p>
        </p:txBody>
      </p:sp>
      <p:sp>
        <p:nvSpPr>
          <p:cNvPr id="44" name="TextBox 43"/>
          <p:cNvSpPr txBox="1"/>
          <p:nvPr/>
        </p:nvSpPr>
        <p:spPr>
          <a:xfrm rot="16200000">
            <a:off x="-349705" y="2637771"/>
            <a:ext cx="1376531" cy="461665"/>
          </a:xfrm>
          <a:prstGeom prst="rect">
            <a:avLst/>
          </a:prstGeom>
          <a:noFill/>
        </p:spPr>
        <p:txBody>
          <a:bodyPr wrap="none" rtlCol="0">
            <a:spAutoFit/>
          </a:bodyPr>
          <a:lstStyle/>
          <a:p>
            <a:r>
              <a:rPr lang="nl-NL" smtClean="0"/>
              <a:t>Offspring</a:t>
            </a:r>
            <a:endParaRPr lang="nl-NL"/>
          </a:p>
        </p:txBody>
      </p:sp>
      <p:cxnSp>
        <p:nvCxnSpPr>
          <p:cNvPr id="46" name="Straight Arrow Connector 45"/>
          <p:cNvCxnSpPr/>
          <p:nvPr/>
        </p:nvCxnSpPr>
        <p:spPr bwMode="auto">
          <a:xfrm>
            <a:off x="3301146" y="3583856"/>
            <a:ext cx="105902" cy="99727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7" name="TextBox 46"/>
          <p:cNvSpPr txBox="1"/>
          <p:nvPr/>
        </p:nvSpPr>
        <p:spPr>
          <a:xfrm>
            <a:off x="2036234" y="4795446"/>
            <a:ext cx="3332964" cy="523220"/>
          </a:xfrm>
          <a:prstGeom prst="rect">
            <a:avLst/>
          </a:prstGeom>
          <a:noFill/>
        </p:spPr>
        <p:txBody>
          <a:bodyPr wrap="none" rtlCol="0">
            <a:spAutoFit/>
          </a:bodyPr>
          <a:lstStyle/>
          <a:p>
            <a:r>
              <a:rPr lang="nl-NL" sz="2800" smtClean="0"/>
              <a:t>why zero probability?</a:t>
            </a:r>
            <a:endParaRPr lang="nl-NL" sz="2800"/>
          </a:p>
        </p:txBody>
      </p:sp>
    </p:spTree>
    <p:extLst>
      <p:ext uri="{BB962C8B-B14F-4D97-AF65-F5344CB8AC3E}">
        <p14:creationId xmlns:p14="http://schemas.microsoft.com/office/powerpoint/2010/main" val="2577412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34499"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34530" name="Rectangle 34"/>
          <p:cNvSpPr>
            <a:spLocks noChangeArrowheads="1"/>
          </p:cNvSpPr>
          <p:nvPr/>
        </p:nvSpPr>
        <p:spPr bwMode="auto">
          <a:xfrm>
            <a:off x="2483768" y="4869160"/>
            <a:ext cx="5867400" cy="457200"/>
          </a:xfrm>
          <a:prstGeom prst="rect">
            <a:avLst/>
          </a:prstGeom>
          <a:noFill/>
          <a:ln w="9525">
            <a:noFill/>
            <a:miter lim="800000"/>
            <a:headEnd/>
            <a:tailEnd/>
          </a:ln>
          <a:effectLst/>
        </p:spPr>
        <p:txBody>
          <a:bodyPr>
            <a:spAutoFit/>
          </a:bodyPr>
          <a:lstStyle/>
          <a:p>
            <a:r>
              <a:rPr lang="en-US" dirty="0">
                <a:latin typeface="Futura Bk BT" pitchFamily="34" charset="0"/>
              </a:rPr>
              <a:t> =  </a:t>
            </a:r>
            <a:r>
              <a:rPr lang="en-US" i="1" dirty="0">
                <a:latin typeface="Futura Bk BT" pitchFamily="34" charset="0"/>
              </a:rPr>
              <a:t>(</a:t>
            </a:r>
            <a:r>
              <a:rPr lang="en-US" b="1" i="1" dirty="0">
                <a:solidFill>
                  <a:srgbClr val="FF6600"/>
                </a:solidFill>
                <a:latin typeface="Futura Bk BT" pitchFamily="34" charset="0"/>
              </a:rPr>
              <a:t>a</a:t>
            </a:r>
            <a:r>
              <a:rPr lang="en-US" i="1" dirty="0">
                <a:latin typeface="Futura Bk BT" pitchFamily="34" charset="0"/>
              </a:rPr>
              <a:t>-</a:t>
            </a:r>
            <a:r>
              <a:rPr lang="en-US" i="1" dirty="0">
                <a:latin typeface="Futura Bk BT" pitchFamily="34" charset="0"/>
                <a:sym typeface="Symbol" pitchFamily="18" charset="2"/>
              </a:rPr>
              <a:t>m</a:t>
            </a:r>
            <a:r>
              <a:rPr lang="en-US" i="1" dirty="0">
                <a:latin typeface="Futura Bk BT" pitchFamily="34" charset="0"/>
              </a:rPr>
              <a:t>)</a:t>
            </a:r>
            <a:r>
              <a:rPr lang="en-US" i="1" baseline="30000" dirty="0">
                <a:latin typeface="Futura Bk BT" pitchFamily="34" charset="0"/>
              </a:rPr>
              <a:t>2</a:t>
            </a:r>
            <a:r>
              <a:rPr lang="en-US" b="1" i="1" dirty="0">
                <a:solidFill>
                  <a:srgbClr val="00CC00"/>
                </a:solidFill>
                <a:latin typeface="Futura Bk BT" pitchFamily="34" charset="0"/>
              </a:rPr>
              <a:t>p</a:t>
            </a:r>
            <a:r>
              <a:rPr lang="en-US" b="1" i="1" baseline="30000" dirty="0">
                <a:solidFill>
                  <a:srgbClr val="00CC00"/>
                </a:solidFill>
                <a:latin typeface="Futura Bk BT" pitchFamily="34" charset="0"/>
              </a:rPr>
              <a:t>3</a:t>
            </a:r>
            <a:r>
              <a:rPr lang="en-US" dirty="0">
                <a:latin typeface="Futura Bk BT" pitchFamily="34" charset="0"/>
              </a:rPr>
              <a:t> + </a:t>
            </a:r>
            <a:r>
              <a:rPr lang="en-US" i="1" dirty="0">
                <a:latin typeface="Futura Bk BT" pitchFamily="34" charset="0"/>
              </a:rPr>
              <a:t>…</a:t>
            </a:r>
            <a:r>
              <a:rPr lang="en-US" dirty="0">
                <a:latin typeface="Futura Bk BT" pitchFamily="34" charset="0"/>
              </a:rPr>
              <a:t> + </a:t>
            </a:r>
            <a:r>
              <a:rPr lang="en-US" i="1" dirty="0">
                <a:latin typeface="Futura Bk BT" pitchFamily="34" charset="0"/>
              </a:rPr>
              <a:t>(-</a:t>
            </a:r>
            <a:r>
              <a:rPr lang="en-US" b="1" i="1" dirty="0">
                <a:solidFill>
                  <a:srgbClr val="FF6600"/>
                </a:solidFill>
                <a:latin typeface="Futura Bk BT" pitchFamily="34" charset="0"/>
              </a:rPr>
              <a:t>a</a:t>
            </a:r>
            <a:r>
              <a:rPr lang="en-US" i="1" dirty="0">
                <a:latin typeface="Futura Bk BT" pitchFamily="34" charset="0"/>
              </a:rPr>
              <a:t>-</a:t>
            </a:r>
            <a:r>
              <a:rPr lang="en-US" i="1" dirty="0">
                <a:latin typeface="Futura Bk BT" pitchFamily="34" charset="0"/>
                <a:sym typeface="Symbol" pitchFamily="18" charset="2"/>
              </a:rPr>
              <a:t>m</a:t>
            </a:r>
            <a:r>
              <a:rPr lang="en-US" i="1" dirty="0">
                <a:latin typeface="Futura Bk BT" pitchFamily="34" charset="0"/>
              </a:rPr>
              <a:t>)</a:t>
            </a:r>
            <a:r>
              <a:rPr lang="en-US" i="1" baseline="30000" dirty="0">
                <a:latin typeface="Futura Bk BT" pitchFamily="34" charset="0"/>
              </a:rPr>
              <a:t>2</a:t>
            </a:r>
            <a:r>
              <a:rPr lang="en-US" b="1" i="1" dirty="0">
                <a:solidFill>
                  <a:srgbClr val="00CC00"/>
                </a:solidFill>
                <a:latin typeface="Futura Bk BT" pitchFamily="34" charset="0"/>
              </a:rPr>
              <a:t>q</a:t>
            </a:r>
            <a:r>
              <a:rPr lang="en-US" i="1" baseline="30000" dirty="0">
                <a:solidFill>
                  <a:srgbClr val="00CC00"/>
                </a:solidFill>
                <a:latin typeface="Futura Bk BT" pitchFamily="34" charset="0"/>
              </a:rPr>
              <a:t>3</a:t>
            </a:r>
            <a:r>
              <a:rPr lang="en-US" baseline="30000" dirty="0">
                <a:latin typeface="Futura Bk BT" pitchFamily="34" charset="0"/>
              </a:rPr>
              <a:t> </a:t>
            </a:r>
          </a:p>
        </p:txBody>
      </p:sp>
      <p:sp>
        <p:nvSpPr>
          <p:cNvPr id="234531" name="Rectangle 35"/>
          <p:cNvSpPr>
            <a:spLocks noChangeArrowheads="1"/>
          </p:cNvSpPr>
          <p:nvPr/>
        </p:nvSpPr>
        <p:spPr bwMode="auto">
          <a:xfrm>
            <a:off x="541338" y="4862513"/>
            <a:ext cx="1593850" cy="457200"/>
          </a:xfrm>
          <a:prstGeom prst="rect">
            <a:avLst/>
          </a:prstGeom>
          <a:noFill/>
          <a:ln w="9525">
            <a:noFill/>
            <a:miter lim="800000"/>
            <a:headEnd/>
            <a:tailEnd/>
          </a:ln>
          <a:effectLst/>
        </p:spPr>
        <p:txBody>
          <a:bodyPr wrap="none">
            <a:spAutoFit/>
          </a:bodyPr>
          <a:lstStyle/>
          <a:p>
            <a:r>
              <a:rPr lang="en-US" i="1" dirty="0" err="1">
                <a:latin typeface="Futura Bk BT" pitchFamily="34" charset="0"/>
              </a:rPr>
              <a:t>Cov</a:t>
            </a:r>
            <a:r>
              <a:rPr lang="en-US" dirty="0">
                <a:latin typeface="Futura Bk BT" pitchFamily="34" charset="0"/>
              </a:rPr>
              <a:t> (</a:t>
            </a:r>
            <a:r>
              <a:rPr lang="en-US" i="1" dirty="0" err="1">
                <a:latin typeface="Futura Bk BT" pitchFamily="34" charset="0"/>
              </a:rPr>
              <a:t>X</a:t>
            </a:r>
            <a:r>
              <a:rPr lang="en-US" i="1" baseline="-25000" dirty="0" err="1">
                <a:latin typeface="Futura Bk BT" pitchFamily="34" charset="0"/>
              </a:rPr>
              <a:t>i</a:t>
            </a:r>
            <a:r>
              <a:rPr lang="en-US" i="1" dirty="0" err="1">
                <a:latin typeface="Futura Bk BT" pitchFamily="34" charset="0"/>
              </a:rPr>
              <a:t>,X</a:t>
            </a:r>
            <a:r>
              <a:rPr lang="en-US" i="1" baseline="-25000" dirty="0" err="1">
                <a:latin typeface="Futura Bk BT" pitchFamily="34" charset="0"/>
              </a:rPr>
              <a:t>j</a:t>
            </a:r>
            <a:r>
              <a:rPr lang="en-US" dirty="0">
                <a:latin typeface="Futura Bk BT" pitchFamily="34" charset="0"/>
              </a:rPr>
              <a:t>)</a:t>
            </a:r>
          </a:p>
        </p:txBody>
      </p:sp>
      <p:sp>
        <p:nvSpPr>
          <p:cNvPr id="234533" name="Rectangle 37"/>
          <p:cNvSpPr>
            <a:spLocks noChangeArrowheads="1"/>
          </p:cNvSpPr>
          <p:nvPr/>
        </p:nvSpPr>
        <p:spPr bwMode="auto">
          <a:xfrm>
            <a:off x="2771800" y="5445224"/>
            <a:ext cx="2392362" cy="457200"/>
          </a:xfrm>
          <a:prstGeom prst="rect">
            <a:avLst/>
          </a:prstGeom>
          <a:noFill/>
          <a:ln w="9525">
            <a:noFill/>
            <a:miter lim="800000"/>
            <a:headEnd/>
            <a:tailEnd/>
          </a:ln>
          <a:effectLst/>
        </p:spPr>
        <p:txBody>
          <a:bodyPr wrap="none">
            <a:spAutoFit/>
          </a:bodyPr>
          <a:lstStyle/>
          <a:p>
            <a:r>
              <a:rPr lang="en-US" dirty="0">
                <a:latin typeface="Futura Bk BT" pitchFamily="34" charset="0"/>
              </a:rPr>
              <a:t>=</a:t>
            </a:r>
            <a:r>
              <a:rPr lang="en-US" i="1" dirty="0">
                <a:latin typeface="Futura Bk BT" pitchFamily="34" charset="0"/>
              </a:rPr>
              <a:t>  </a:t>
            </a:r>
            <a:r>
              <a:rPr lang="en-US" b="1" i="1" dirty="0" err="1">
                <a:solidFill>
                  <a:srgbClr val="00CC00"/>
                </a:solidFill>
                <a:latin typeface="Futura Bk BT" pitchFamily="34" charset="0"/>
              </a:rPr>
              <a:t>pq</a:t>
            </a:r>
            <a:r>
              <a:rPr lang="en-US" i="1" dirty="0">
                <a:latin typeface="Futura Bk BT" pitchFamily="34" charset="0"/>
              </a:rPr>
              <a:t>[</a:t>
            </a:r>
            <a:r>
              <a:rPr lang="en-US" b="1" i="1" dirty="0">
                <a:solidFill>
                  <a:srgbClr val="FF6600"/>
                </a:solidFill>
                <a:latin typeface="Futura Bk BT" pitchFamily="34" charset="0"/>
              </a:rPr>
              <a:t>a</a:t>
            </a:r>
            <a:r>
              <a:rPr lang="en-US" i="1" dirty="0">
                <a:latin typeface="Futura Bk BT" pitchFamily="34" charset="0"/>
              </a:rPr>
              <a:t>+(</a:t>
            </a:r>
            <a:r>
              <a:rPr lang="en-US" b="1" i="1" dirty="0">
                <a:solidFill>
                  <a:srgbClr val="00CC00"/>
                </a:solidFill>
                <a:latin typeface="Futura Bk BT" pitchFamily="34" charset="0"/>
              </a:rPr>
              <a:t>q</a:t>
            </a:r>
            <a:r>
              <a:rPr lang="en-US" i="1" dirty="0">
                <a:latin typeface="Futura Bk BT" pitchFamily="34" charset="0"/>
              </a:rPr>
              <a:t>-</a:t>
            </a:r>
            <a:r>
              <a:rPr lang="en-US" b="1" i="1" dirty="0">
                <a:solidFill>
                  <a:srgbClr val="00CC00"/>
                </a:solidFill>
                <a:latin typeface="Futura Bk BT" pitchFamily="34" charset="0"/>
              </a:rPr>
              <a:t>p</a:t>
            </a:r>
            <a:r>
              <a:rPr lang="en-US" i="1" dirty="0">
                <a:latin typeface="Futura Bk BT" pitchFamily="34" charset="0"/>
              </a:rPr>
              <a:t>)</a:t>
            </a:r>
            <a:r>
              <a:rPr lang="en-US" b="1" i="1" dirty="0">
                <a:solidFill>
                  <a:srgbClr val="FF6600"/>
                </a:solidFill>
                <a:latin typeface="Futura Bk BT" pitchFamily="34" charset="0"/>
              </a:rPr>
              <a:t>d</a:t>
            </a:r>
            <a:r>
              <a:rPr lang="en-US" i="1" dirty="0">
                <a:latin typeface="Futura Bk BT" pitchFamily="34" charset="0"/>
              </a:rPr>
              <a:t>]</a:t>
            </a:r>
            <a:r>
              <a:rPr lang="en-US" i="1" baseline="30000" dirty="0">
                <a:latin typeface="Futura Bk BT" pitchFamily="34" charset="0"/>
              </a:rPr>
              <a:t>2</a:t>
            </a:r>
          </a:p>
        </p:txBody>
      </p:sp>
      <p:sp>
        <p:nvSpPr>
          <p:cNvPr id="234534" name="Rectangle 38"/>
          <p:cNvSpPr>
            <a:spLocks noChangeArrowheads="1"/>
          </p:cNvSpPr>
          <p:nvPr/>
        </p:nvSpPr>
        <p:spPr bwMode="auto">
          <a:xfrm>
            <a:off x="304800" y="1279525"/>
            <a:ext cx="7681913" cy="396875"/>
          </a:xfrm>
          <a:prstGeom prst="rect">
            <a:avLst/>
          </a:prstGeom>
          <a:noFill/>
          <a:ln w="9525">
            <a:noFill/>
            <a:miter lim="800000"/>
            <a:headEnd/>
            <a:tailEnd/>
          </a:ln>
          <a:effectLst/>
        </p:spPr>
        <p:txBody>
          <a:bodyPr wrap="none">
            <a:spAutoFit/>
          </a:bodyPr>
          <a:lstStyle/>
          <a:p>
            <a:pPr algn="l" eaLnBrk="1" hangingPunct="1"/>
            <a:r>
              <a:rPr lang="en-AU" sz="2000" b="1" u="sng">
                <a:solidFill>
                  <a:srgbClr val="0070C0"/>
                </a:solidFill>
                <a:latin typeface="Futura Bk BT" pitchFamily="34" charset="0"/>
              </a:rPr>
              <a:t>3B. Contribution of the QTL to the Cov </a:t>
            </a:r>
            <a:r>
              <a:rPr lang="en-AU" sz="2000" u="sng">
                <a:solidFill>
                  <a:srgbClr val="0070C0"/>
                </a:solidFill>
                <a:latin typeface="Futura Bk BT" pitchFamily="34" charset="0"/>
              </a:rPr>
              <a:t>(</a:t>
            </a:r>
            <a:r>
              <a:rPr lang="en-AU" sz="2000" i="1" u="sng">
                <a:solidFill>
                  <a:srgbClr val="0070C0"/>
                </a:solidFill>
                <a:latin typeface="Futura Bk BT" pitchFamily="34" charset="0"/>
              </a:rPr>
              <a:t>X,Y</a:t>
            </a:r>
            <a:r>
              <a:rPr lang="en-AU" sz="2000" u="sng">
                <a:solidFill>
                  <a:srgbClr val="0070C0"/>
                </a:solidFill>
                <a:latin typeface="Futura Bk BT" pitchFamily="34" charset="0"/>
              </a:rPr>
              <a:t>)</a:t>
            </a:r>
            <a:r>
              <a:rPr lang="en-AU" sz="2000">
                <a:solidFill>
                  <a:srgbClr val="0070C0"/>
                </a:solidFill>
                <a:latin typeface="Futura Bk BT" pitchFamily="34" charset="0"/>
              </a:rPr>
              <a:t> –</a:t>
            </a:r>
            <a:r>
              <a:rPr lang="en-AU" sz="2000">
                <a:solidFill>
                  <a:srgbClr val="0000FF"/>
                </a:solidFill>
                <a:latin typeface="Futura Bk BT" pitchFamily="34" charset="0"/>
              </a:rPr>
              <a:t> Parent-Offspring </a:t>
            </a:r>
            <a:endParaRPr lang="en-AU" sz="2000" b="1">
              <a:solidFill>
                <a:srgbClr val="0000FF"/>
              </a:solidFill>
              <a:latin typeface="Futura Bk BT" pitchFamily="34" charset="0"/>
            </a:endParaRPr>
          </a:p>
        </p:txBody>
      </p:sp>
      <p:sp>
        <p:nvSpPr>
          <p:cNvPr id="39" name="Rectangle 43"/>
          <p:cNvSpPr>
            <a:spLocks noChangeArrowheads="1"/>
          </p:cNvSpPr>
          <p:nvPr/>
        </p:nvSpPr>
        <p:spPr bwMode="auto">
          <a:xfrm>
            <a:off x="5594350" y="5429616"/>
            <a:ext cx="3019425" cy="707886"/>
          </a:xfrm>
          <a:prstGeom prst="rect">
            <a:avLst/>
          </a:prstGeom>
          <a:noFill/>
          <a:ln w="9525">
            <a:noFill/>
            <a:miter lim="800000"/>
            <a:headEnd/>
            <a:tailEnd/>
          </a:ln>
          <a:effectLst/>
        </p:spPr>
        <p:txBody>
          <a:bodyPr>
            <a:spAutoFit/>
          </a:bodyPr>
          <a:lstStyle/>
          <a:p>
            <a:r>
              <a:rPr lang="en-US">
                <a:latin typeface="Futura Bk BT" pitchFamily="34" charset="0"/>
              </a:rPr>
              <a:t> = ½ </a:t>
            </a:r>
            <a:r>
              <a:rPr lang="en-US" i="1" smtClean="0">
                <a:latin typeface="Futura Bk BT" pitchFamily="34" charset="0"/>
              </a:rPr>
              <a:t>s</a:t>
            </a:r>
            <a:r>
              <a:rPr lang="en-US" i="1" baseline="30000" smtClean="0">
                <a:latin typeface="Futura Bk BT" pitchFamily="34" charset="0"/>
              </a:rPr>
              <a:t>2</a:t>
            </a:r>
            <a:r>
              <a:rPr lang="en-US" i="1" baseline="-25000" smtClean="0">
                <a:latin typeface="Futura Bk BT" pitchFamily="34" charset="0"/>
              </a:rPr>
              <a:t>QTL(A</a:t>
            </a:r>
            <a:r>
              <a:rPr lang="en-US" i="1" baseline="-25000">
                <a:latin typeface="Futura Bk BT" pitchFamily="34" charset="0"/>
              </a:rPr>
              <a:t>)</a:t>
            </a:r>
            <a:r>
              <a:rPr lang="en-US" baseline="30000" smtClean="0">
                <a:latin typeface="Futura Bk BT" pitchFamily="34" charset="0"/>
              </a:rPr>
              <a:t> </a:t>
            </a:r>
            <a:r>
              <a:rPr lang="en-US" i="1" smtClean="0">
                <a:latin typeface="Futura Bk BT" pitchFamily="34" charset="0"/>
              </a:rPr>
              <a:t> </a:t>
            </a:r>
            <a:r>
              <a:rPr lang="en-US" baseline="30000" smtClean="0">
                <a:latin typeface="Futura Bk BT" pitchFamily="34" charset="0"/>
              </a:rPr>
              <a:t> </a:t>
            </a:r>
            <a:endParaRPr lang="en-US" baseline="30000">
              <a:latin typeface="Futura Bk BT" pitchFamily="34" charset="0"/>
            </a:endParaRPr>
          </a:p>
          <a:p>
            <a:pPr algn="l"/>
            <a:endParaRPr lang="en-US" baseline="30000">
              <a:latin typeface="Futura Bk BT" pitchFamily="34" charset="0"/>
            </a:endParaRPr>
          </a:p>
        </p:txBody>
      </p:sp>
      <p:grpSp>
        <p:nvGrpSpPr>
          <p:cNvPr id="40" name="Group 39"/>
          <p:cNvGrpSpPr/>
          <p:nvPr/>
        </p:nvGrpSpPr>
        <p:grpSpPr>
          <a:xfrm>
            <a:off x="541338" y="2149856"/>
            <a:ext cx="7673181" cy="2133600"/>
            <a:chOff x="683568" y="3167608"/>
            <a:chExt cx="7673181" cy="2133600"/>
          </a:xfrm>
        </p:grpSpPr>
        <p:sp>
          <p:nvSpPr>
            <p:cNvPr id="41" name="Rectangle 5"/>
            <p:cNvSpPr>
              <a:spLocks noChangeArrowheads="1"/>
            </p:cNvSpPr>
            <p:nvPr/>
          </p:nvSpPr>
          <p:spPr bwMode="auto">
            <a:xfrm>
              <a:off x="683568" y="38740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2" name="Rectangle 6"/>
            <p:cNvSpPr>
              <a:spLocks noChangeArrowheads="1"/>
            </p:cNvSpPr>
            <p:nvPr/>
          </p:nvSpPr>
          <p:spPr bwMode="auto">
            <a:xfrm>
              <a:off x="683568" y="4301083"/>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3" name="Rectangle 7"/>
            <p:cNvSpPr>
              <a:spLocks noChangeArrowheads="1"/>
            </p:cNvSpPr>
            <p:nvPr/>
          </p:nvSpPr>
          <p:spPr bwMode="auto">
            <a:xfrm>
              <a:off x="683568" y="4737646"/>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4" name="Line 8"/>
            <p:cNvSpPr>
              <a:spLocks noChangeShapeType="1"/>
            </p:cNvSpPr>
            <p:nvPr/>
          </p:nvSpPr>
          <p:spPr bwMode="auto">
            <a:xfrm>
              <a:off x="683568" y="3777208"/>
              <a:ext cx="7467600" cy="0"/>
            </a:xfrm>
            <a:prstGeom prst="line">
              <a:avLst/>
            </a:prstGeom>
            <a:noFill/>
            <a:ln w="9525">
              <a:solidFill>
                <a:schemeClr val="tx1"/>
              </a:solidFill>
              <a:round/>
              <a:headEnd/>
              <a:tailEnd/>
            </a:ln>
            <a:effectLst/>
          </p:spPr>
          <p:txBody>
            <a:bodyPr wrap="none" anchor="ctr"/>
            <a:lstStyle/>
            <a:p>
              <a:endParaRPr lang="en-US"/>
            </a:p>
          </p:txBody>
        </p:sp>
        <p:sp>
          <p:nvSpPr>
            <p:cNvPr id="45" name="Rectangle 9"/>
            <p:cNvSpPr>
              <a:spLocks noChangeArrowheads="1"/>
            </p:cNvSpPr>
            <p:nvPr/>
          </p:nvSpPr>
          <p:spPr bwMode="auto">
            <a:xfrm>
              <a:off x="2561581" y="33025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6" name="Rectangle 10"/>
            <p:cNvSpPr>
              <a:spLocks noChangeArrowheads="1"/>
            </p:cNvSpPr>
            <p:nvPr/>
          </p:nvSpPr>
          <p:spPr bwMode="auto">
            <a:xfrm>
              <a:off x="4696768" y="3294608"/>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7" name="Rectangle 11"/>
            <p:cNvSpPr>
              <a:spLocks noChangeArrowheads="1"/>
            </p:cNvSpPr>
            <p:nvPr/>
          </p:nvSpPr>
          <p:spPr bwMode="auto">
            <a:xfrm>
              <a:off x="6912918" y="329460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8" name="Rectangle 12"/>
            <p:cNvSpPr>
              <a:spLocks noChangeArrowheads="1"/>
            </p:cNvSpPr>
            <p:nvPr/>
          </p:nvSpPr>
          <p:spPr bwMode="auto">
            <a:xfrm>
              <a:off x="2982268" y="328190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49" name="Rectangle 13"/>
            <p:cNvSpPr>
              <a:spLocks noChangeArrowheads="1"/>
            </p:cNvSpPr>
            <p:nvPr/>
          </p:nvSpPr>
          <p:spPr bwMode="auto">
            <a:xfrm>
              <a:off x="5079356" y="330095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0" name="Rectangle 14"/>
            <p:cNvSpPr>
              <a:spLocks noChangeArrowheads="1"/>
            </p:cNvSpPr>
            <p:nvPr/>
          </p:nvSpPr>
          <p:spPr bwMode="auto">
            <a:xfrm>
              <a:off x="7263756" y="3296196"/>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1" name="Rectangle 15"/>
            <p:cNvSpPr>
              <a:spLocks noChangeArrowheads="1"/>
            </p:cNvSpPr>
            <p:nvPr/>
          </p:nvSpPr>
          <p:spPr bwMode="auto">
            <a:xfrm>
              <a:off x="1115368" y="385658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52" name="Rectangle 16"/>
            <p:cNvSpPr>
              <a:spLocks noChangeArrowheads="1"/>
            </p:cNvSpPr>
            <p:nvPr/>
          </p:nvSpPr>
          <p:spPr bwMode="auto">
            <a:xfrm>
              <a:off x="1129656" y="4289971"/>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3" name="Rectangle 17"/>
            <p:cNvSpPr>
              <a:spLocks noChangeArrowheads="1"/>
            </p:cNvSpPr>
            <p:nvPr/>
          </p:nvSpPr>
          <p:spPr bwMode="auto">
            <a:xfrm>
              <a:off x="1129656" y="475193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4" name="Line 18"/>
            <p:cNvSpPr>
              <a:spLocks noChangeShapeType="1"/>
            </p:cNvSpPr>
            <p:nvPr/>
          </p:nvSpPr>
          <p:spPr bwMode="auto">
            <a:xfrm>
              <a:off x="2664768" y="3167608"/>
              <a:ext cx="5486400" cy="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55" name="Rectangle 19"/>
            <p:cNvSpPr>
              <a:spLocks noChangeArrowheads="1"/>
            </p:cNvSpPr>
            <p:nvPr/>
          </p:nvSpPr>
          <p:spPr bwMode="auto">
            <a:xfrm>
              <a:off x="2575868" y="3853408"/>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56" name="Rectangle 20"/>
            <p:cNvSpPr>
              <a:spLocks noChangeArrowheads="1"/>
            </p:cNvSpPr>
            <p:nvPr/>
          </p:nvSpPr>
          <p:spPr bwMode="auto">
            <a:xfrm>
              <a:off x="2563168" y="4286796"/>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7" name="Rectangle 21"/>
            <p:cNvSpPr>
              <a:spLocks noChangeArrowheads="1"/>
            </p:cNvSpPr>
            <p:nvPr/>
          </p:nvSpPr>
          <p:spPr bwMode="auto">
            <a:xfrm>
              <a:off x="3212456" y="474875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8" name="Rectangle 22"/>
            <p:cNvSpPr>
              <a:spLocks noChangeArrowheads="1"/>
            </p:cNvSpPr>
            <p:nvPr/>
          </p:nvSpPr>
          <p:spPr bwMode="auto">
            <a:xfrm>
              <a:off x="3234681" y="428520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9" name="Rectangle 23"/>
            <p:cNvSpPr>
              <a:spLocks noChangeArrowheads="1"/>
            </p:cNvSpPr>
            <p:nvPr/>
          </p:nvSpPr>
          <p:spPr bwMode="auto">
            <a:xfrm>
              <a:off x="2563168" y="476463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60" name="Rectangle 24"/>
            <p:cNvSpPr>
              <a:spLocks noChangeArrowheads="1"/>
            </p:cNvSpPr>
            <p:nvPr/>
          </p:nvSpPr>
          <p:spPr bwMode="auto">
            <a:xfrm>
              <a:off x="4698356" y="4294733"/>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61" name="Rectangle 25"/>
            <p:cNvSpPr>
              <a:spLocks noChangeArrowheads="1"/>
            </p:cNvSpPr>
            <p:nvPr/>
          </p:nvSpPr>
          <p:spPr bwMode="auto">
            <a:xfrm>
              <a:off x="4698356" y="475193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62" name="Rectangle 26"/>
            <p:cNvSpPr>
              <a:spLocks noChangeArrowheads="1"/>
            </p:cNvSpPr>
            <p:nvPr/>
          </p:nvSpPr>
          <p:spPr bwMode="auto">
            <a:xfrm>
              <a:off x="5347643" y="475193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63" name="Rectangle 27"/>
            <p:cNvSpPr>
              <a:spLocks noChangeArrowheads="1"/>
            </p:cNvSpPr>
            <p:nvPr/>
          </p:nvSpPr>
          <p:spPr bwMode="auto">
            <a:xfrm>
              <a:off x="6933556" y="4742408"/>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64" name="Line 28"/>
            <p:cNvSpPr>
              <a:spLocks noChangeShapeType="1"/>
            </p:cNvSpPr>
            <p:nvPr/>
          </p:nvSpPr>
          <p:spPr bwMode="auto">
            <a:xfrm>
              <a:off x="683568" y="5301208"/>
              <a:ext cx="7467600" cy="0"/>
            </a:xfrm>
            <a:prstGeom prst="line">
              <a:avLst/>
            </a:prstGeom>
            <a:noFill/>
            <a:ln w="9525">
              <a:solidFill>
                <a:schemeClr val="tx1"/>
              </a:solidFill>
              <a:round/>
              <a:headEnd/>
              <a:tailEnd/>
            </a:ln>
            <a:effectLst/>
          </p:spPr>
          <p:txBody>
            <a:bodyPr wrap="none" anchor="ctr"/>
            <a:lstStyle/>
            <a:p>
              <a:endParaRPr lang="en-US"/>
            </a:p>
          </p:txBody>
        </p:sp>
        <p:sp>
          <p:nvSpPr>
            <p:cNvPr id="65" name="Rectangle 30"/>
            <p:cNvSpPr>
              <a:spLocks noChangeArrowheads="1"/>
            </p:cNvSpPr>
            <p:nvPr/>
          </p:nvSpPr>
          <p:spPr bwMode="auto">
            <a:xfrm>
              <a:off x="2334568" y="38534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baseline="30000">
                  <a:solidFill>
                    <a:srgbClr val="00CC00"/>
                  </a:solidFill>
                  <a:latin typeface="Futura Bk BT" pitchFamily="34" charset="0"/>
                </a:rPr>
                <a:t>3</a:t>
              </a:r>
            </a:p>
          </p:txBody>
        </p:sp>
        <p:sp>
          <p:nvSpPr>
            <p:cNvPr id="66" name="Rectangle 31"/>
            <p:cNvSpPr>
              <a:spLocks noChangeArrowheads="1"/>
            </p:cNvSpPr>
            <p:nvPr/>
          </p:nvSpPr>
          <p:spPr bwMode="auto">
            <a:xfrm>
              <a:off x="2131368" y="4310608"/>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67" name="Rectangle 32"/>
            <p:cNvSpPr>
              <a:spLocks noChangeArrowheads="1"/>
            </p:cNvSpPr>
            <p:nvPr/>
          </p:nvSpPr>
          <p:spPr bwMode="auto">
            <a:xfrm>
              <a:off x="2334568" y="4764633"/>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68" name="Rectangle 33"/>
            <p:cNvSpPr>
              <a:spLocks noChangeArrowheads="1"/>
            </p:cNvSpPr>
            <p:nvPr/>
          </p:nvSpPr>
          <p:spPr bwMode="auto">
            <a:xfrm>
              <a:off x="4336406" y="4310608"/>
              <a:ext cx="4953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endParaRPr lang="en-US" sz="2000" b="1" baseline="30000">
                <a:solidFill>
                  <a:srgbClr val="00CC00"/>
                </a:solidFill>
                <a:latin typeface="Futura Bk BT" pitchFamily="34" charset="0"/>
              </a:endParaRPr>
            </a:p>
          </p:txBody>
        </p:sp>
        <p:sp>
          <p:nvSpPr>
            <p:cNvPr id="69" name="Rectangle 34"/>
            <p:cNvSpPr>
              <a:spLocks noChangeArrowheads="1"/>
            </p:cNvSpPr>
            <p:nvPr/>
          </p:nvSpPr>
          <p:spPr bwMode="auto">
            <a:xfrm>
              <a:off x="4250681" y="476463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70" name="Rectangle 35"/>
            <p:cNvSpPr>
              <a:spLocks noChangeArrowheads="1"/>
            </p:cNvSpPr>
            <p:nvPr/>
          </p:nvSpPr>
          <p:spPr bwMode="auto">
            <a:xfrm>
              <a:off x="6665268" y="47551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q</a:t>
              </a:r>
              <a:r>
                <a:rPr lang="en-US" sz="2000" b="1" baseline="30000">
                  <a:solidFill>
                    <a:srgbClr val="00CC00"/>
                  </a:solidFill>
                  <a:latin typeface="Futura Bk BT" pitchFamily="34" charset="0"/>
                </a:rPr>
                <a:t>3</a:t>
              </a:r>
            </a:p>
          </p:txBody>
        </p:sp>
        <p:sp>
          <p:nvSpPr>
            <p:cNvPr id="71" name="Rectangle 20"/>
            <p:cNvSpPr>
              <a:spLocks noChangeArrowheads="1"/>
            </p:cNvSpPr>
            <p:nvPr/>
          </p:nvSpPr>
          <p:spPr bwMode="auto">
            <a:xfrm>
              <a:off x="4536018" y="382642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2" name="Rectangle 22"/>
            <p:cNvSpPr>
              <a:spLocks noChangeArrowheads="1"/>
            </p:cNvSpPr>
            <p:nvPr/>
          </p:nvSpPr>
          <p:spPr bwMode="auto">
            <a:xfrm>
              <a:off x="5207531" y="3824832"/>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3" name="Rectangle 31"/>
            <p:cNvSpPr>
              <a:spLocks noChangeArrowheads="1"/>
            </p:cNvSpPr>
            <p:nvPr/>
          </p:nvSpPr>
          <p:spPr bwMode="auto">
            <a:xfrm>
              <a:off x="4104218" y="3850232"/>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74" name="Rectangle 21"/>
            <p:cNvSpPr>
              <a:spLocks noChangeArrowheads="1"/>
            </p:cNvSpPr>
            <p:nvPr/>
          </p:nvSpPr>
          <p:spPr bwMode="auto">
            <a:xfrm>
              <a:off x="7379643" y="383118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5" name="Rectangle 23"/>
            <p:cNvSpPr>
              <a:spLocks noChangeArrowheads="1"/>
            </p:cNvSpPr>
            <p:nvPr/>
          </p:nvSpPr>
          <p:spPr bwMode="auto">
            <a:xfrm>
              <a:off x="6730355" y="384705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6" name="Rectangle 32"/>
            <p:cNvSpPr>
              <a:spLocks noChangeArrowheads="1"/>
            </p:cNvSpPr>
            <p:nvPr/>
          </p:nvSpPr>
          <p:spPr bwMode="auto">
            <a:xfrm>
              <a:off x="6501755" y="3847058"/>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77" name="Rectangle 25"/>
            <p:cNvSpPr>
              <a:spLocks noChangeArrowheads="1"/>
            </p:cNvSpPr>
            <p:nvPr/>
          </p:nvSpPr>
          <p:spPr bwMode="auto">
            <a:xfrm>
              <a:off x="6820049" y="430108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78" name="Rectangle 26"/>
            <p:cNvSpPr>
              <a:spLocks noChangeArrowheads="1"/>
            </p:cNvSpPr>
            <p:nvPr/>
          </p:nvSpPr>
          <p:spPr bwMode="auto">
            <a:xfrm>
              <a:off x="7469336" y="430108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9" name="Rectangle 34"/>
            <p:cNvSpPr>
              <a:spLocks noChangeArrowheads="1"/>
            </p:cNvSpPr>
            <p:nvPr/>
          </p:nvSpPr>
          <p:spPr bwMode="auto">
            <a:xfrm>
              <a:off x="6372374" y="431378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27331"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27363" name="Rectangle 35"/>
          <p:cNvSpPr>
            <a:spLocks noChangeArrowheads="1"/>
          </p:cNvSpPr>
          <p:nvPr/>
        </p:nvSpPr>
        <p:spPr bwMode="auto">
          <a:xfrm>
            <a:off x="2915816" y="4941168"/>
            <a:ext cx="5867400" cy="457200"/>
          </a:xfrm>
          <a:prstGeom prst="rect">
            <a:avLst/>
          </a:prstGeom>
          <a:noFill/>
          <a:ln w="9525">
            <a:noFill/>
            <a:miter lim="800000"/>
            <a:headEnd/>
            <a:tailEnd/>
          </a:ln>
          <a:effectLst/>
        </p:spPr>
        <p:txBody>
          <a:bodyPr>
            <a:spAutoFit/>
          </a:bodyPr>
          <a:lstStyle/>
          <a:p>
            <a:r>
              <a:rPr lang="en-US" dirty="0">
                <a:latin typeface="Futura Bk BT" pitchFamily="34" charset="0"/>
              </a:rPr>
              <a:t> =  </a:t>
            </a:r>
            <a:r>
              <a:rPr lang="en-US" i="1" dirty="0">
                <a:latin typeface="Futura Bk BT" pitchFamily="34" charset="0"/>
              </a:rPr>
              <a:t>(</a:t>
            </a:r>
            <a:r>
              <a:rPr lang="en-US" b="1" i="1" dirty="0">
                <a:solidFill>
                  <a:srgbClr val="FF6600"/>
                </a:solidFill>
                <a:latin typeface="Futura Bk BT" pitchFamily="34" charset="0"/>
              </a:rPr>
              <a:t>a</a:t>
            </a:r>
            <a:r>
              <a:rPr lang="en-US" i="1" dirty="0">
                <a:latin typeface="Futura Bk BT" pitchFamily="34" charset="0"/>
              </a:rPr>
              <a:t>-</a:t>
            </a:r>
            <a:r>
              <a:rPr lang="en-US" i="1" dirty="0">
                <a:latin typeface="Futura Bk BT" pitchFamily="34" charset="0"/>
                <a:sym typeface="Symbol" pitchFamily="18" charset="2"/>
              </a:rPr>
              <a:t>m</a:t>
            </a:r>
            <a:r>
              <a:rPr lang="en-US" i="1" dirty="0">
                <a:latin typeface="Futura Bk BT" pitchFamily="34" charset="0"/>
              </a:rPr>
              <a:t>)</a:t>
            </a:r>
            <a:r>
              <a:rPr lang="en-US" i="1" baseline="30000" dirty="0">
                <a:latin typeface="Futura Bk BT" pitchFamily="34" charset="0"/>
              </a:rPr>
              <a:t>2</a:t>
            </a:r>
            <a:r>
              <a:rPr lang="en-US" b="1" i="1" dirty="0">
                <a:solidFill>
                  <a:srgbClr val="00CC00"/>
                </a:solidFill>
                <a:latin typeface="Futura Bk BT" pitchFamily="34" charset="0"/>
              </a:rPr>
              <a:t>p</a:t>
            </a:r>
            <a:r>
              <a:rPr lang="en-US" b="1" i="1" baseline="30000" dirty="0">
                <a:solidFill>
                  <a:srgbClr val="00CC00"/>
                </a:solidFill>
                <a:latin typeface="Futura Bk BT" pitchFamily="34" charset="0"/>
              </a:rPr>
              <a:t>4</a:t>
            </a:r>
            <a:r>
              <a:rPr lang="en-US" dirty="0">
                <a:latin typeface="Futura Bk BT" pitchFamily="34" charset="0"/>
              </a:rPr>
              <a:t> + </a:t>
            </a:r>
            <a:r>
              <a:rPr lang="en-US" i="1" dirty="0">
                <a:latin typeface="Futura Bk BT" pitchFamily="34" charset="0"/>
              </a:rPr>
              <a:t>…</a:t>
            </a:r>
            <a:r>
              <a:rPr lang="en-US" dirty="0">
                <a:latin typeface="Futura Bk BT" pitchFamily="34" charset="0"/>
              </a:rPr>
              <a:t> + </a:t>
            </a:r>
            <a:r>
              <a:rPr lang="en-US" i="1" dirty="0">
                <a:latin typeface="Futura Bk BT" pitchFamily="34" charset="0"/>
              </a:rPr>
              <a:t>(-</a:t>
            </a:r>
            <a:r>
              <a:rPr lang="en-US" b="1" i="1" dirty="0">
                <a:solidFill>
                  <a:srgbClr val="FF6600"/>
                </a:solidFill>
                <a:latin typeface="Futura Bk BT" pitchFamily="34" charset="0"/>
              </a:rPr>
              <a:t>a</a:t>
            </a:r>
            <a:r>
              <a:rPr lang="en-US" i="1" dirty="0">
                <a:latin typeface="Futura Bk BT" pitchFamily="34" charset="0"/>
              </a:rPr>
              <a:t>-</a:t>
            </a:r>
            <a:r>
              <a:rPr lang="en-US" i="1" dirty="0">
                <a:latin typeface="Futura Bk BT" pitchFamily="34" charset="0"/>
                <a:sym typeface="Symbol" pitchFamily="18" charset="2"/>
              </a:rPr>
              <a:t>m</a:t>
            </a:r>
            <a:r>
              <a:rPr lang="en-US" i="1" dirty="0">
                <a:latin typeface="Futura Bk BT" pitchFamily="34" charset="0"/>
              </a:rPr>
              <a:t>)</a:t>
            </a:r>
            <a:r>
              <a:rPr lang="en-US" i="1" baseline="30000" dirty="0">
                <a:latin typeface="Futura Bk BT" pitchFamily="34" charset="0"/>
              </a:rPr>
              <a:t>2</a:t>
            </a:r>
            <a:r>
              <a:rPr lang="en-US" b="1" i="1" dirty="0">
                <a:solidFill>
                  <a:srgbClr val="00CC00"/>
                </a:solidFill>
                <a:latin typeface="Futura Bk BT" pitchFamily="34" charset="0"/>
              </a:rPr>
              <a:t>q</a:t>
            </a:r>
            <a:r>
              <a:rPr lang="en-US" i="1" baseline="30000" dirty="0">
                <a:solidFill>
                  <a:srgbClr val="00CC00"/>
                </a:solidFill>
                <a:latin typeface="Futura Bk BT" pitchFamily="34" charset="0"/>
              </a:rPr>
              <a:t>4</a:t>
            </a:r>
            <a:r>
              <a:rPr lang="en-US" baseline="30000" dirty="0">
                <a:latin typeface="Futura Bk BT" pitchFamily="34" charset="0"/>
              </a:rPr>
              <a:t> </a:t>
            </a:r>
          </a:p>
        </p:txBody>
      </p:sp>
      <p:sp>
        <p:nvSpPr>
          <p:cNvPr id="227364" name="Rectangle 36"/>
          <p:cNvSpPr>
            <a:spLocks noChangeArrowheads="1"/>
          </p:cNvSpPr>
          <p:nvPr/>
        </p:nvSpPr>
        <p:spPr bwMode="auto">
          <a:xfrm>
            <a:off x="541338" y="4862513"/>
            <a:ext cx="1593850" cy="457200"/>
          </a:xfrm>
          <a:prstGeom prst="rect">
            <a:avLst/>
          </a:prstGeom>
          <a:noFill/>
          <a:ln w="9525">
            <a:noFill/>
            <a:miter lim="800000"/>
            <a:headEnd/>
            <a:tailEnd/>
          </a:ln>
          <a:effectLst/>
        </p:spPr>
        <p:txBody>
          <a:bodyPr wrap="none">
            <a:spAutoFit/>
          </a:bodyPr>
          <a:lstStyle/>
          <a:p>
            <a:r>
              <a:rPr lang="en-US" i="1">
                <a:latin typeface="Futura Bk BT" pitchFamily="34" charset="0"/>
              </a:rPr>
              <a:t>Cov</a:t>
            </a:r>
            <a:r>
              <a:rPr lang="en-US">
                <a:latin typeface="Futura Bk BT" pitchFamily="34" charset="0"/>
              </a:rPr>
              <a:t> (</a:t>
            </a:r>
            <a:r>
              <a:rPr lang="en-US" i="1">
                <a:latin typeface="Futura Bk BT" pitchFamily="34" charset="0"/>
              </a:rPr>
              <a:t>X</a:t>
            </a:r>
            <a:r>
              <a:rPr lang="en-US" i="1" baseline="-25000">
                <a:latin typeface="Futura Bk BT" pitchFamily="34" charset="0"/>
              </a:rPr>
              <a:t>i</a:t>
            </a:r>
            <a:r>
              <a:rPr lang="en-US" i="1">
                <a:latin typeface="Futura Bk BT" pitchFamily="34" charset="0"/>
              </a:rPr>
              <a:t>,X</a:t>
            </a:r>
            <a:r>
              <a:rPr lang="en-US" i="1" baseline="-25000">
                <a:latin typeface="Futura Bk BT" pitchFamily="34" charset="0"/>
              </a:rPr>
              <a:t>j</a:t>
            </a:r>
            <a:r>
              <a:rPr lang="en-US">
                <a:latin typeface="Futura Bk BT" pitchFamily="34" charset="0"/>
              </a:rPr>
              <a:t>)</a:t>
            </a:r>
          </a:p>
        </p:txBody>
      </p:sp>
      <p:sp>
        <p:nvSpPr>
          <p:cNvPr id="227366" name="Rectangle 38"/>
          <p:cNvSpPr>
            <a:spLocks noChangeArrowheads="1"/>
          </p:cNvSpPr>
          <p:nvPr/>
        </p:nvSpPr>
        <p:spPr bwMode="auto">
          <a:xfrm>
            <a:off x="2987824" y="5517232"/>
            <a:ext cx="615950" cy="457200"/>
          </a:xfrm>
          <a:prstGeom prst="rect">
            <a:avLst/>
          </a:prstGeom>
          <a:noFill/>
          <a:ln w="9525">
            <a:noFill/>
            <a:miter lim="800000"/>
            <a:headEnd/>
            <a:tailEnd/>
          </a:ln>
          <a:effectLst/>
        </p:spPr>
        <p:txBody>
          <a:bodyPr wrap="none">
            <a:spAutoFit/>
          </a:bodyPr>
          <a:lstStyle/>
          <a:p>
            <a:r>
              <a:rPr lang="en-US" dirty="0">
                <a:latin typeface="Futura Bk BT" pitchFamily="34" charset="0"/>
              </a:rPr>
              <a:t>= 0</a:t>
            </a:r>
            <a:endParaRPr lang="en-US" i="1" baseline="30000" dirty="0">
              <a:latin typeface="Futura Bk BT" pitchFamily="34" charset="0"/>
            </a:endParaRPr>
          </a:p>
        </p:txBody>
      </p:sp>
      <p:sp>
        <p:nvSpPr>
          <p:cNvPr id="227367" name="Rectangle 39"/>
          <p:cNvSpPr>
            <a:spLocks noChangeArrowheads="1"/>
          </p:cNvSpPr>
          <p:nvPr/>
        </p:nvSpPr>
        <p:spPr bwMode="auto">
          <a:xfrm>
            <a:off x="304800" y="1279525"/>
            <a:ext cx="8181975" cy="396875"/>
          </a:xfrm>
          <a:prstGeom prst="rect">
            <a:avLst/>
          </a:prstGeom>
          <a:noFill/>
          <a:ln w="9525">
            <a:noFill/>
            <a:miter lim="800000"/>
            <a:headEnd/>
            <a:tailEnd/>
          </a:ln>
          <a:effectLst/>
        </p:spPr>
        <p:txBody>
          <a:bodyPr wrap="none">
            <a:spAutoFit/>
          </a:bodyPr>
          <a:lstStyle/>
          <a:p>
            <a:pPr algn="l" eaLnBrk="1" hangingPunct="1"/>
            <a:r>
              <a:rPr lang="en-AU" sz="2000" b="1" u="sng" smtClean="0">
                <a:solidFill>
                  <a:schemeClr val="accent6">
                    <a:lumMod val="75000"/>
                  </a:schemeClr>
                </a:solidFill>
                <a:latin typeface="Futura Bk BT" pitchFamily="34" charset="0"/>
              </a:rPr>
              <a:t>3C. Contribution of the QTL to the Cov </a:t>
            </a:r>
            <a:r>
              <a:rPr lang="en-AU" sz="2000" u="sng" smtClean="0">
                <a:solidFill>
                  <a:schemeClr val="accent6">
                    <a:lumMod val="75000"/>
                  </a:schemeClr>
                </a:solidFill>
                <a:latin typeface="Futura Bk BT" pitchFamily="34" charset="0"/>
              </a:rPr>
              <a:t>(</a:t>
            </a:r>
            <a:r>
              <a:rPr lang="en-AU" sz="2000" i="1" u="sng" smtClean="0">
                <a:solidFill>
                  <a:schemeClr val="accent6">
                    <a:lumMod val="75000"/>
                  </a:schemeClr>
                </a:solidFill>
                <a:latin typeface="Futura Bk BT" pitchFamily="34" charset="0"/>
              </a:rPr>
              <a:t>X,Y</a:t>
            </a:r>
            <a:r>
              <a:rPr lang="en-AU" sz="2000" u="sng" smtClean="0">
                <a:solidFill>
                  <a:schemeClr val="accent6">
                    <a:lumMod val="75000"/>
                  </a:schemeClr>
                </a:solidFill>
                <a:latin typeface="Futura Bk BT" pitchFamily="34" charset="0"/>
              </a:rPr>
              <a:t>)</a:t>
            </a:r>
            <a:r>
              <a:rPr lang="en-AU" sz="2000" smtClean="0">
                <a:solidFill>
                  <a:schemeClr val="accent6">
                    <a:lumMod val="75000"/>
                  </a:schemeClr>
                </a:solidFill>
                <a:latin typeface="Futura Bk BT" pitchFamily="34" charset="0"/>
              </a:rPr>
              <a:t> </a:t>
            </a:r>
            <a:r>
              <a:rPr lang="en-AU" sz="2000" smtClean="0">
                <a:solidFill>
                  <a:srgbClr val="0000FF"/>
                </a:solidFill>
                <a:latin typeface="Futura Bk BT" pitchFamily="34" charset="0"/>
              </a:rPr>
              <a:t>– Unrelated individuals </a:t>
            </a:r>
            <a:endParaRPr lang="en-AU" sz="2000" b="1">
              <a:solidFill>
                <a:srgbClr val="0000FF"/>
              </a:solidFill>
              <a:latin typeface="Futura Bk BT" pitchFamily="34" charset="0"/>
            </a:endParaRPr>
          </a:p>
        </p:txBody>
      </p:sp>
      <p:grpSp>
        <p:nvGrpSpPr>
          <p:cNvPr id="4" name="Group 3"/>
          <p:cNvGrpSpPr/>
          <p:nvPr/>
        </p:nvGrpSpPr>
        <p:grpSpPr>
          <a:xfrm>
            <a:off x="133851" y="1893243"/>
            <a:ext cx="8301330" cy="2450157"/>
            <a:chOff x="133851" y="1893243"/>
            <a:chExt cx="8301330" cy="2450157"/>
          </a:xfrm>
        </p:grpSpPr>
        <p:sp>
          <p:nvSpPr>
            <p:cNvPr id="227332" name="Rectangle 4"/>
            <p:cNvSpPr>
              <a:spLocks noChangeArrowheads="1"/>
            </p:cNvSpPr>
            <p:nvPr/>
          </p:nvSpPr>
          <p:spPr bwMode="auto">
            <a:xfrm>
              <a:off x="762000" y="29162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3" name="Rectangle 5"/>
            <p:cNvSpPr>
              <a:spLocks noChangeArrowheads="1"/>
            </p:cNvSpPr>
            <p:nvPr/>
          </p:nvSpPr>
          <p:spPr bwMode="auto">
            <a:xfrm>
              <a:off x="762000" y="3343275"/>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4" name="Rectangle 6"/>
            <p:cNvSpPr>
              <a:spLocks noChangeArrowheads="1"/>
            </p:cNvSpPr>
            <p:nvPr/>
          </p:nvSpPr>
          <p:spPr bwMode="auto">
            <a:xfrm>
              <a:off x="762000" y="377983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5" name="Line 7"/>
            <p:cNvSpPr>
              <a:spLocks noChangeShapeType="1"/>
            </p:cNvSpPr>
            <p:nvPr/>
          </p:nvSpPr>
          <p:spPr bwMode="auto">
            <a:xfrm>
              <a:off x="762000" y="2819400"/>
              <a:ext cx="7467600" cy="0"/>
            </a:xfrm>
            <a:prstGeom prst="line">
              <a:avLst/>
            </a:prstGeom>
            <a:noFill/>
            <a:ln w="9525">
              <a:solidFill>
                <a:schemeClr val="tx1"/>
              </a:solidFill>
              <a:round/>
              <a:headEnd/>
              <a:tailEnd/>
            </a:ln>
            <a:effectLst/>
          </p:spPr>
          <p:txBody>
            <a:bodyPr wrap="none" anchor="ctr"/>
            <a:lstStyle/>
            <a:p>
              <a:endParaRPr lang="en-US"/>
            </a:p>
          </p:txBody>
        </p:sp>
        <p:sp>
          <p:nvSpPr>
            <p:cNvPr id="227336" name="Rectangle 8"/>
            <p:cNvSpPr>
              <a:spLocks noChangeArrowheads="1"/>
            </p:cNvSpPr>
            <p:nvPr/>
          </p:nvSpPr>
          <p:spPr bwMode="auto">
            <a:xfrm>
              <a:off x="2640013" y="23447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7" name="Rectangle 9"/>
            <p:cNvSpPr>
              <a:spLocks noChangeArrowheads="1"/>
            </p:cNvSpPr>
            <p:nvPr/>
          </p:nvSpPr>
          <p:spPr bwMode="auto">
            <a:xfrm>
              <a:off x="4775200" y="2336800"/>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8" name="Rectangle 10"/>
            <p:cNvSpPr>
              <a:spLocks noChangeArrowheads="1"/>
            </p:cNvSpPr>
            <p:nvPr/>
          </p:nvSpPr>
          <p:spPr bwMode="auto">
            <a:xfrm>
              <a:off x="6991350" y="2336800"/>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9" name="Rectangle 11"/>
            <p:cNvSpPr>
              <a:spLocks noChangeArrowheads="1"/>
            </p:cNvSpPr>
            <p:nvPr/>
          </p:nvSpPr>
          <p:spPr bwMode="auto">
            <a:xfrm>
              <a:off x="3060700" y="232410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27340" name="Rectangle 12"/>
            <p:cNvSpPr>
              <a:spLocks noChangeArrowheads="1"/>
            </p:cNvSpPr>
            <p:nvPr/>
          </p:nvSpPr>
          <p:spPr bwMode="auto">
            <a:xfrm>
              <a:off x="5157788" y="234315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1" name="Rectangle 13"/>
            <p:cNvSpPr>
              <a:spLocks noChangeArrowheads="1"/>
            </p:cNvSpPr>
            <p:nvPr/>
          </p:nvSpPr>
          <p:spPr bwMode="auto">
            <a:xfrm>
              <a:off x="7342188" y="233838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2" name="Rectangle 14"/>
            <p:cNvSpPr>
              <a:spLocks noChangeArrowheads="1"/>
            </p:cNvSpPr>
            <p:nvPr/>
          </p:nvSpPr>
          <p:spPr bwMode="auto">
            <a:xfrm>
              <a:off x="1193800" y="2898775"/>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27343" name="Rectangle 15"/>
            <p:cNvSpPr>
              <a:spLocks noChangeArrowheads="1"/>
            </p:cNvSpPr>
            <p:nvPr/>
          </p:nvSpPr>
          <p:spPr bwMode="auto">
            <a:xfrm>
              <a:off x="1208088" y="333216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4" name="Rectangle 16"/>
            <p:cNvSpPr>
              <a:spLocks noChangeArrowheads="1"/>
            </p:cNvSpPr>
            <p:nvPr/>
          </p:nvSpPr>
          <p:spPr bwMode="auto">
            <a:xfrm>
              <a:off x="1208088" y="3794125"/>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6" name="Rectangle 18"/>
            <p:cNvSpPr>
              <a:spLocks noChangeArrowheads="1"/>
            </p:cNvSpPr>
            <p:nvPr/>
          </p:nvSpPr>
          <p:spPr bwMode="auto">
            <a:xfrm>
              <a:off x="2654300" y="2895600"/>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27347" name="Rectangle 19"/>
            <p:cNvSpPr>
              <a:spLocks noChangeArrowheads="1"/>
            </p:cNvSpPr>
            <p:nvPr/>
          </p:nvSpPr>
          <p:spPr bwMode="auto">
            <a:xfrm>
              <a:off x="2641600" y="332898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8" name="Rectangle 20"/>
            <p:cNvSpPr>
              <a:spLocks noChangeArrowheads="1"/>
            </p:cNvSpPr>
            <p:nvPr/>
          </p:nvSpPr>
          <p:spPr bwMode="auto">
            <a:xfrm>
              <a:off x="3290888" y="3790950"/>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9" name="Rectangle 21"/>
            <p:cNvSpPr>
              <a:spLocks noChangeArrowheads="1"/>
            </p:cNvSpPr>
            <p:nvPr/>
          </p:nvSpPr>
          <p:spPr bwMode="auto">
            <a:xfrm>
              <a:off x="3313113" y="332740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50" name="Rectangle 22"/>
            <p:cNvSpPr>
              <a:spLocks noChangeArrowheads="1"/>
            </p:cNvSpPr>
            <p:nvPr/>
          </p:nvSpPr>
          <p:spPr bwMode="auto">
            <a:xfrm>
              <a:off x="2641600" y="3806825"/>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51" name="Rectangle 23"/>
            <p:cNvSpPr>
              <a:spLocks noChangeArrowheads="1"/>
            </p:cNvSpPr>
            <p:nvPr/>
          </p:nvSpPr>
          <p:spPr bwMode="auto">
            <a:xfrm>
              <a:off x="5082576" y="3338542"/>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27352" name="Rectangle 24"/>
            <p:cNvSpPr>
              <a:spLocks noChangeArrowheads="1"/>
            </p:cNvSpPr>
            <p:nvPr/>
          </p:nvSpPr>
          <p:spPr bwMode="auto">
            <a:xfrm>
              <a:off x="4776788" y="3794125"/>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227353" name="Rectangle 25"/>
            <p:cNvSpPr>
              <a:spLocks noChangeArrowheads="1"/>
            </p:cNvSpPr>
            <p:nvPr/>
          </p:nvSpPr>
          <p:spPr bwMode="auto">
            <a:xfrm>
              <a:off x="5426075" y="3794125"/>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54" name="Rectangle 26"/>
            <p:cNvSpPr>
              <a:spLocks noChangeArrowheads="1"/>
            </p:cNvSpPr>
            <p:nvPr/>
          </p:nvSpPr>
          <p:spPr bwMode="auto">
            <a:xfrm>
              <a:off x="7011988" y="3784600"/>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227355" name="Line 27"/>
            <p:cNvSpPr>
              <a:spLocks noChangeShapeType="1"/>
            </p:cNvSpPr>
            <p:nvPr/>
          </p:nvSpPr>
          <p:spPr bwMode="auto">
            <a:xfrm>
              <a:off x="762000" y="4343400"/>
              <a:ext cx="7467600" cy="0"/>
            </a:xfrm>
            <a:prstGeom prst="line">
              <a:avLst/>
            </a:prstGeom>
            <a:noFill/>
            <a:ln w="9525">
              <a:solidFill>
                <a:schemeClr val="tx1"/>
              </a:solidFill>
              <a:round/>
              <a:headEnd/>
              <a:tailEnd/>
            </a:ln>
            <a:effectLst/>
          </p:spPr>
          <p:txBody>
            <a:bodyPr wrap="none" anchor="ctr"/>
            <a:lstStyle/>
            <a:p>
              <a:endParaRPr lang="en-US"/>
            </a:p>
          </p:txBody>
        </p:sp>
        <p:sp>
          <p:nvSpPr>
            <p:cNvPr id="227356" name="Rectangle 28"/>
            <p:cNvSpPr>
              <a:spLocks noChangeArrowheads="1"/>
            </p:cNvSpPr>
            <p:nvPr/>
          </p:nvSpPr>
          <p:spPr bwMode="auto">
            <a:xfrm>
              <a:off x="2413000" y="2895600"/>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baseline="30000">
                  <a:solidFill>
                    <a:srgbClr val="00CC00"/>
                  </a:solidFill>
                  <a:latin typeface="Futura Bk BT" pitchFamily="34" charset="0"/>
                </a:rPr>
                <a:t>4</a:t>
              </a:r>
            </a:p>
          </p:txBody>
        </p:sp>
        <p:sp>
          <p:nvSpPr>
            <p:cNvPr id="227357" name="Rectangle 29"/>
            <p:cNvSpPr>
              <a:spLocks noChangeArrowheads="1"/>
            </p:cNvSpPr>
            <p:nvPr/>
          </p:nvSpPr>
          <p:spPr bwMode="auto">
            <a:xfrm>
              <a:off x="2057400" y="3352800"/>
              <a:ext cx="728663"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2p</a:t>
              </a:r>
              <a:r>
                <a:rPr lang="en-US" sz="2000" b="1" i="1" baseline="30000">
                  <a:solidFill>
                    <a:srgbClr val="00CC00"/>
                  </a:solidFill>
                  <a:latin typeface="Futura Bk BT" pitchFamily="34" charset="0"/>
                </a:rPr>
                <a:t>3</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227358" name="Rectangle 30"/>
            <p:cNvSpPr>
              <a:spLocks noChangeArrowheads="1"/>
            </p:cNvSpPr>
            <p:nvPr/>
          </p:nvSpPr>
          <p:spPr bwMode="auto">
            <a:xfrm>
              <a:off x="2147888" y="3806825"/>
              <a:ext cx="67945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227359" name="Rectangle 31"/>
            <p:cNvSpPr>
              <a:spLocks noChangeArrowheads="1"/>
            </p:cNvSpPr>
            <p:nvPr/>
          </p:nvSpPr>
          <p:spPr bwMode="auto">
            <a:xfrm>
              <a:off x="4406301" y="3354417"/>
              <a:ext cx="820737"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4p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227360" name="Rectangle 32"/>
            <p:cNvSpPr>
              <a:spLocks noChangeArrowheads="1"/>
            </p:cNvSpPr>
            <p:nvPr/>
          </p:nvSpPr>
          <p:spPr bwMode="auto">
            <a:xfrm>
              <a:off x="4191000" y="3806825"/>
              <a:ext cx="736099" cy="400110"/>
            </a:xfrm>
            <a:prstGeom prst="rect">
              <a:avLst/>
            </a:prstGeom>
            <a:noFill/>
            <a:ln w="9525">
              <a:noFill/>
              <a:miter lim="800000"/>
              <a:headEnd/>
              <a:tailEnd/>
            </a:ln>
            <a:effectLst/>
          </p:spPr>
          <p:txBody>
            <a:bodyPr wrap="none">
              <a:spAutoFit/>
            </a:bodyPr>
            <a:lstStyle/>
            <a:p>
              <a:r>
                <a:rPr lang="en-US" sz="2000" b="1" i="1" smtClean="0">
                  <a:solidFill>
                    <a:srgbClr val="00CC00"/>
                  </a:solidFill>
                  <a:latin typeface="Futura Bk BT" pitchFamily="34" charset="0"/>
                </a:rPr>
                <a:t>2pq</a:t>
              </a:r>
              <a:r>
                <a:rPr lang="en-US" sz="2000" b="1" i="1" baseline="30000" smtClean="0">
                  <a:solidFill>
                    <a:srgbClr val="00CC00"/>
                  </a:solidFill>
                  <a:latin typeface="Futura Bk BT" pitchFamily="34" charset="0"/>
                </a:rPr>
                <a:t>3</a:t>
              </a:r>
              <a:endParaRPr lang="en-US" sz="2000" b="1" baseline="30000">
                <a:solidFill>
                  <a:srgbClr val="00CC00"/>
                </a:solidFill>
                <a:latin typeface="Futura Bk BT" pitchFamily="34" charset="0"/>
              </a:endParaRPr>
            </a:p>
          </p:txBody>
        </p:sp>
        <p:sp>
          <p:nvSpPr>
            <p:cNvPr id="227361" name="Rectangle 33"/>
            <p:cNvSpPr>
              <a:spLocks noChangeArrowheads="1"/>
            </p:cNvSpPr>
            <p:nvPr/>
          </p:nvSpPr>
          <p:spPr bwMode="auto">
            <a:xfrm>
              <a:off x="6743700" y="3797300"/>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q</a:t>
              </a:r>
              <a:r>
                <a:rPr lang="en-US" sz="2000" b="1" baseline="30000">
                  <a:solidFill>
                    <a:srgbClr val="00CC00"/>
                  </a:solidFill>
                  <a:latin typeface="Futura Bk BT" pitchFamily="34" charset="0"/>
                </a:rPr>
                <a:t>4</a:t>
              </a:r>
            </a:p>
          </p:txBody>
        </p:sp>
        <p:sp>
          <p:nvSpPr>
            <p:cNvPr id="2" name="Rectangle 1"/>
            <p:cNvSpPr/>
            <p:nvPr/>
          </p:nvSpPr>
          <p:spPr>
            <a:xfrm>
              <a:off x="2672801" y="1893243"/>
              <a:ext cx="486030" cy="461665"/>
            </a:xfrm>
            <a:prstGeom prst="rect">
              <a:avLst/>
            </a:prstGeom>
          </p:spPr>
          <p:txBody>
            <a:bodyPr wrap="none">
              <a:spAutoFit/>
            </a:bodyPr>
            <a:lstStyle/>
            <a:p>
              <a:r>
                <a:rPr lang="en-US" b="1" i="1">
                  <a:solidFill>
                    <a:srgbClr val="00CC00"/>
                  </a:solidFill>
                  <a:latin typeface="Futura Bk BT" pitchFamily="34" charset="0"/>
                </a:rPr>
                <a:t>p</a:t>
              </a:r>
              <a:r>
                <a:rPr lang="en-US" b="1" i="1" baseline="30000">
                  <a:solidFill>
                    <a:srgbClr val="00CC00"/>
                  </a:solidFill>
                  <a:latin typeface="Futura Bk BT" pitchFamily="34" charset="0"/>
                </a:rPr>
                <a:t>2</a:t>
              </a:r>
              <a:endParaRPr lang="nl-NL"/>
            </a:p>
          </p:txBody>
        </p:sp>
        <p:sp>
          <p:nvSpPr>
            <p:cNvPr id="3" name="Rectangle 2"/>
            <p:cNvSpPr/>
            <p:nvPr/>
          </p:nvSpPr>
          <p:spPr>
            <a:xfrm>
              <a:off x="7007098" y="1908065"/>
              <a:ext cx="486030" cy="461665"/>
            </a:xfrm>
            <a:prstGeom prst="rect">
              <a:avLst/>
            </a:prstGeom>
          </p:spPr>
          <p:txBody>
            <a:bodyPr wrap="none">
              <a:spAutoFit/>
            </a:bodyPr>
            <a:lstStyle/>
            <a:p>
              <a:r>
                <a:rPr lang="en-US" b="1" i="1">
                  <a:solidFill>
                    <a:srgbClr val="00CC00"/>
                  </a:solidFill>
                  <a:latin typeface="Futura Bk BT" pitchFamily="34" charset="0"/>
                </a:rPr>
                <a:t>q</a:t>
              </a:r>
              <a:r>
                <a:rPr lang="en-US" b="1" i="1" baseline="30000">
                  <a:solidFill>
                    <a:srgbClr val="00CC00"/>
                  </a:solidFill>
                  <a:latin typeface="Futura Bk BT" pitchFamily="34" charset="0"/>
                </a:rPr>
                <a:t>2</a:t>
              </a:r>
              <a:endParaRPr lang="en-US" b="1" baseline="30000">
                <a:solidFill>
                  <a:srgbClr val="00CC00"/>
                </a:solidFill>
                <a:latin typeface="Futura Bk BT" pitchFamily="34" charset="0"/>
              </a:endParaRPr>
            </a:p>
          </p:txBody>
        </p:sp>
        <p:sp>
          <p:nvSpPr>
            <p:cNvPr id="40" name="Rectangle 39"/>
            <p:cNvSpPr/>
            <p:nvPr/>
          </p:nvSpPr>
          <p:spPr>
            <a:xfrm>
              <a:off x="306351" y="3751343"/>
              <a:ext cx="486030" cy="461665"/>
            </a:xfrm>
            <a:prstGeom prst="rect">
              <a:avLst/>
            </a:prstGeom>
          </p:spPr>
          <p:txBody>
            <a:bodyPr wrap="none">
              <a:spAutoFit/>
            </a:bodyPr>
            <a:lstStyle/>
            <a:p>
              <a:r>
                <a:rPr lang="en-US" b="1" i="1">
                  <a:solidFill>
                    <a:srgbClr val="00CC00"/>
                  </a:solidFill>
                  <a:latin typeface="Futura Bk BT" pitchFamily="34" charset="0"/>
                </a:rPr>
                <a:t>q</a:t>
              </a:r>
              <a:r>
                <a:rPr lang="en-US" b="1" i="1" baseline="30000">
                  <a:solidFill>
                    <a:srgbClr val="00CC00"/>
                  </a:solidFill>
                  <a:latin typeface="Futura Bk BT" pitchFamily="34" charset="0"/>
                </a:rPr>
                <a:t>2</a:t>
              </a:r>
              <a:endParaRPr lang="en-US" b="1" baseline="30000">
                <a:solidFill>
                  <a:srgbClr val="00CC00"/>
                </a:solidFill>
                <a:latin typeface="Futura Bk BT" pitchFamily="34" charset="0"/>
              </a:endParaRPr>
            </a:p>
          </p:txBody>
        </p:sp>
        <p:sp>
          <p:nvSpPr>
            <p:cNvPr id="41" name="Rectangle 40"/>
            <p:cNvSpPr/>
            <p:nvPr/>
          </p:nvSpPr>
          <p:spPr>
            <a:xfrm>
              <a:off x="344105" y="2857354"/>
              <a:ext cx="486030" cy="461665"/>
            </a:xfrm>
            <a:prstGeom prst="rect">
              <a:avLst/>
            </a:prstGeom>
          </p:spPr>
          <p:txBody>
            <a:bodyPr wrap="none">
              <a:spAutoFit/>
            </a:bodyPr>
            <a:lstStyle/>
            <a:p>
              <a:r>
                <a:rPr lang="en-US" b="1" i="1">
                  <a:solidFill>
                    <a:srgbClr val="00CC00"/>
                  </a:solidFill>
                  <a:latin typeface="Futura Bk BT" pitchFamily="34" charset="0"/>
                </a:rPr>
                <a:t>p</a:t>
              </a:r>
              <a:r>
                <a:rPr lang="en-US" b="1" i="1" baseline="30000">
                  <a:solidFill>
                    <a:srgbClr val="00CC00"/>
                  </a:solidFill>
                  <a:latin typeface="Futura Bk BT" pitchFamily="34" charset="0"/>
                </a:rPr>
                <a:t>2</a:t>
              </a:r>
              <a:endParaRPr lang="nl-NL"/>
            </a:p>
          </p:txBody>
        </p:sp>
        <p:sp>
          <p:nvSpPr>
            <p:cNvPr id="42" name="Rectangle 32"/>
            <p:cNvSpPr>
              <a:spLocks noChangeArrowheads="1"/>
            </p:cNvSpPr>
            <p:nvPr/>
          </p:nvSpPr>
          <p:spPr bwMode="auto">
            <a:xfrm>
              <a:off x="4744191" y="1963707"/>
              <a:ext cx="641522" cy="400110"/>
            </a:xfrm>
            <a:prstGeom prst="rect">
              <a:avLst/>
            </a:prstGeom>
            <a:noFill/>
            <a:ln w="9525">
              <a:noFill/>
              <a:miter lim="800000"/>
              <a:headEnd/>
              <a:tailEnd/>
            </a:ln>
            <a:effectLst/>
          </p:spPr>
          <p:txBody>
            <a:bodyPr wrap="none">
              <a:spAutoFit/>
            </a:bodyPr>
            <a:lstStyle/>
            <a:p>
              <a:r>
                <a:rPr lang="en-US" sz="2000" b="1" i="1" smtClean="0">
                  <a:solidFill>
                    <a:srgbClr val="00CC00"/>
                  </a:solidFill>
                  <a:latin typeface="Futura Bk BT" pitchFamily="34" charset="0"/>
                </a:rPr>
                <a:t>2pq</a:t>
              </a:r>
              <a:endParaRPr lang="en-US" sz="2000" b="1" baseline="30000">
                <a:solidFill>
                  <a:srgbClr val="00CC00"/>
                </a:solidFill>
                <a:latin typeface="Futura Bk BT" pitchFamily="34" charset="0"/>
              </a:endParaRPr>
            </a:p>
          </p:txBody>
        </p:sp>
        <p:sp>
          <p:nvSpPr>
            <p:cNvPr id="43" name="Rectangle 32"/>
            <p:cNvSpPr>
              <a:spLocks noChangeArrowheads="1"/>
            </p:cNvSpPr>
            <p:nvPr/>
          </p:nvSpPr>
          <p:spPr bwMode="auto">
            <a:xfrm>
              <a:off x="133851" y="3335307"/>
              <a:ext cx="641522" cy="400110"/>
            </a:xfrm>
            <a:prstGeom prst="rect">
              <a:avLst/>
            </a:prstGeom>
            <a:noFill/>
            <a:ln w="9525">
              <a:noFill/>
              <a:miter lim="800000"/>
              <a:headEnd/>
              <a:tailEnd/>
            </a:ln>
            <a:effectLst/>
          </p:spPr>
          <p:txBody>
            <a:bodyPr wrap="none">
              <a:spAutoFit/>
            </a:bodyPr>
            <a:lstStyle/>
            <a:p>
              <a:r>
                <a:rPr lang="en-US" sz="2000" b="1" i="1" smtClean="0">
                  <a:solidFill>
                    <a:srgbClr val="00CC00"/>
                  </a:solidFill>
                  <a:latin typeface="Futura Bk BT" pitchFamily="34" charset="0"/>
                </a:rPr>
                <a:t>2pq</a:t>
              </a:r>
              <a:endParaRPr lang="en-US" sz="2000" b="1" baseline="30000">
                <a:solidFill>
                  <a:srgbClr val="00CC00"/>
                </a:solidFill>
                <a:latin typeface="Futura Bk BT" pitchFamily="34" charset="0"/>
              </a:endParaRPr>
            </a:p>
          </p:txBody>
        </p:sp>
        <p:sp>
          <p:nvSpPr>
            <p:cNvPr id="44" name="Rectangle 19"/>
            <p:cNvSpPr>
              <a:spLocks noChangeArrowheads="1"/>
            </p:cNvSpPr>
            <p:nvPr/>
          </p:nvSpPr>
          <p:spPr bwMode="auto">
            <a:xfrm>
              <a:off x="4865882" y="289083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5" name="Rectangle 21"/>
            <p:cNvSpPr>
              <a:spLocks noChangeArrowheads="1"/>
            </p:cNvSpPr>
            <p:nvPr/>
          </p:nvSpPr>
          <p:spPr bwMode="auto">
            <a:xfrm>
              <a:off x="5537395" y="288925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6" name="Rectangle 29"/>
            <p:cNvSpPr>
              <a:spLocks noChangeArrowheads="1"/>
            </p:cNvSpPr>
            <p:nvPr/>
          </p:nvSpPr>
          <p:spPr bwMode="auto">
            <a:xfrm>
              <a:off x="4281682" y="2914650"/>
              <a:ext cx="728663"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2p</a:t>
              </a:r>
              <a:r>
                <a:rPr lang="en-US" sz="2000" b="1" i="1" baseline="30000">
                  <a:solidFill>
                    <a:srgbClr val="00CC00"/>
                  </a:solidFill>
                  <a:latin typeface="Futura Bk BT" pitchFamily="34" charset="0"/>
                </a:rPr>
                <a:t>3</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47" name="Rectangle 20"/>
            <p:cNvSpPr>
              <a:spLocks noChangeArrowheads="1"/>
            </p:cNvSpPr>
            <p:nvPr/>
          </p:nvSpPr>
          <p:spPr bwMode="auto">
            <a:xfrm>
              <a:off x="7518017" y="287172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8" name="Rectangle 22"/>
            <p:cNvSpPr>
              <a:spLocks noChangeArrowheads="1"/>
            </p:cNvSpPr>
            <p:nvPr/>
          </p:nvSpPr>
          <p:spPr bwMode="auto">
            <a:xfrm>
              <a:off x="6868729" y="288760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9" name="Rectangle 30"/>
            <p:cNvSpPr>
              <a:spLocks noChangeArrowheads="1"/>
            </p:cNvSpPr>
            <p:nvPr/>
          </p:nvSpPr>
          <p:spPr bwMode="auto">
            <a:xfrm>
              <a:off x="6375017" y="2887603"/>
              <a:ext cx="67945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50" name="Rectangle 24"/>
            <p:cNvSpPr>
              <a:spLocks noChangeArrowheads="1"/>
            </p:cNvSpPr>
            <p:nvPr/>
          </p:nvSpPr>
          <p:spPr bwMode="auto">
            <a:xfrm>
              <a:off x="6898481" y="3345144"/>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51" name="Rectangle 25"/>
            <p:cNvSpPr>
              <a:spLocks noChangeArrowheads="1"/>
            </p:cNvSpPr>
            <p:nvPr/>
          </p:nvSpPr>
          <p:spPr bwMode="auto">
            <a:xfrm>
              <a:off x="7547768" y="3345144"/>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2" name="Rectangle 32"/>
            <p:cNvSpPr>
              <a:spLocks noChangeArrowheads="1"/>
            </p:cNvSpPr>
            <p:nvPr/>
          </p:nvSpPr>
          <p:spPr bwMode="auto">
            <a:xfrm>
              <a:off x="6312693" y="3357844"/>
              <a:ext cx="736099" cy="400110"/>
            </a:xfrm>
            <a:prstGeom prst="rect">
              <a:avLst/>
            </a:prstGeom>
            <a:noFill/>
            <a:ln w="9525">
              <a:noFill/>
              <a:miter lim="800000"/>
              <a:headEnd/>
              <a:tailEnd/>
            </a:ln>
            <a:effectLst/>
          </p:spPr>
          <p:txBody>
            <a:bodyPr wrap="none">
              <a:spAutoFit/>
            </a:bodyPr>
            <a:lstStyle/>
            <a:p>
              <a:r>
                <a:rPr lang="en-US" sz="2000" b="1" i="1" smtClean="0">
                  <a:solidFill>
                    <a:srgbClr val="00CC00"/>
                  </a:solidFill>
                  <a:latin typeface="Futura Bk BT" pitchFamily="34" charset="0"/>
                </a:rPr>
                <a:t>2pq</a:t>
              </a:r>
              <a:r>
                <a:rPr lang="en-US" sz="2000" b="1" i="1" baseline="30000" smtClean="0">
                  <a:solidFill>
                    <a:srgbClr val="00CC00"/>
                  </a:solidFill>
                  <a:latin typeface="Futura Bk BT" pitchFamily="34" charset="0"/>
                </a:rPr>
                <a:t>3</a:t>
              </a:r>
              <a:endParaRPr lang="en-US" sz="2000" b="1" baseline="30000">
                <a:solidFill>
                  <a:srgbClr val="00CC00"/>
                </a:solidFill>
                <a:latin typeface="Futura Bk BT" pitchFamily="34" charset="0"/>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35206264"/>
              </p:ext>
            </p:extLst>
          </p:nvPr>
        </p:nvGraphicFramePr>
        <p:xfrm>
          <a:off x="683569" y="1556792"/>
          <a:ext cx="7488831" cy="4392484"/>
        </p:xfrm>
        <a:graphic>
          <a:graphicData uri="http://schemas.openxmlformats.org/drawingml/2006/table">
            <a:tbl>
              <a:tblPr/>
              <a:tblGrid>
                <a:gridCol w="504055"/>
                <a:gridCol w="432048"/>
                <a:gridCol w="432048"/>
                <a:gridCol w="504056"/>
                <a:gridCol w="797725"/>
                <a:gridCol w="4818899"/>
              </a:tblGrid>
              <a:tr h="729689">
                <a:tc>
                  <a:txBody>
                    <a:bodyPr/>
                    <a:lstStyle/>
                    <a:p>
                      <a:pPr marL="0" marR="0" algn="ctr">
                        <a:spcBef>
                          <a:spcPts val="0"/>
                        </a:spcBef>
                        <a:spcAft>
                          <a:spcPts val="0"/>
                        </a:spcAft>
                      </a:pPr>
                      <a:r>
                        <a:rPr lang="nl-NL" sz="2000" dirty="0" smtClean="0">
                          <a:latin typeface="+mn-lt"/>
                          <a:ea typeface="Times New Roman"/>
                          <a:cs typeface="Times New Roman"/>
                        </a:rPr>
                        <a:t>s1</a:t>
                      </a:r>
                      <a:endParaRPr lang="en-US" sz="2000" dirty="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smtClean="0">
                          <a:latin typeface="+mn-lt"/>
                          <a:ea typeface="Times New Roman"/>
                          <a:cs typeface="Times New Roman"/>
                        </a:rPr>
                        <a:t>s2</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smtClean="0">
                          <a:latin typeface="+mn-lt"/>
                          <a:ea typeface="Times New Roman"/>
                          <a:cs typeface="Times New Roman"/>
                        </a:rPr>
                        <a:t>eff</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smtClean="0">
                          <a:latin typeface="+mn-lt"/>
                          <a:ea typeface="Times New Roman"/>
                          <a:cs typeface="Times New Roman"/>
                        </a:rPr>
                        <a:t>eff</a:t>
                      </a:r>
                    </a:p>
                    <a:p>
                      <a:pPr marL="0" marR="0" algn="ctr">
                        <a:spcBef>
                          <a:spcPts val="0"/>
                        </a:spcBef>
                        <a:spcAft>
                          <a:spcPts val="0"/>
                        </a:spcAft>
                      </a:pP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smtClean="0">
                          <a:latin typeface="+mn-lt"/>
                          <a:ea typeface="Times New Roman"/>
                          <a:cs typeface="Times New Roman"/>
                        </a:rPr>
                        <a:t>frequency (p(A)=p,</a:t>
                      </a:r>
                      <a:r>
                        <a:rPr lang="nl-NL" sz="2000" baseline="0" smtClean="0">
                          <a:latin typeface="+mn-lt"/>
                          <a:ea typeface="Times New Roman"/>
                          <a:cs typeface="Times New Roman"/>
                        </a:rPr>
                        <a:t> </a:t>
                      </a:r>
                      <a:r>
                        <a:rPr lang="nl-NL" sz="2000" baseline="0" smtClean="0">
                          <a:latin typeface="+mn-lt"/>
                          <a:ea typeface="Times New Roman"/>
                          <a:cs typeface="Times New Roman"/>
                        </a:rPr>
                        <a:t>p(a)=</a:t>
                      </a:r>
                      <a:r>
                        <a:rPr lang="nl-NL" sz="2000" baseline="0" smtClean="0">
                          <a:latin typeface="+mn-lt"/>
                          <a:ea typeface="Times New Roman"/>
                          <a:cs typeface="Times New Roman"/>
                        </a:rPr>
                        <a:t>1-p)</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291">
                <a:tc>
                  <a:txBody>
                    <a:bodyPr/>
                    <a:lstStyle/>
                    <a:p>
                      <a:pPr marL="0" marR="0" algn="ctr">
                        <a:spcBef>
                          <a:spcPts val="0"/>
                        </a:spcBef>
                        <a:spcAft>
                          <a:spcPts val="0"/>
                        </a:spcAft>
                      </a:pPr>
                      <a:r>
                        <a:rPr lang="en-US" sz="2000">
                          <a:latin typeface="+mn-lt"/>
                          <a:ea typeface="Times New Roman"/>
                          <a:cs typeface="Times New Roman"/>
                        </a:rPr>
                        <a:t>AA</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en-US" sz="2000">
                          <a:latin typeface="+mn-lt"/>
                          <a:ea typeface="Times New Roman"/>
                          <a:cs typeface="Times New Roman"/>
                        </a:rPr>
                        <a:t>AA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smtClean="0">
                          <a:latin typeface="+mn-lt"/>
                          <a:ea typeface="Times New Roman"/>
                          <a:cs typeface="Times New Roman"/>
                        </a:rPr>
                        <a:t>r1</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p**4+p**3*q+p**2*q**2/4</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388291">
                <a:tc>
                  <a:txBody>
                    <a:bodyPr/>
                    <a:lstStyle/>
                    <a:p>
                      <a:pPr marL="0" marR="0" algn="ctr">
                        <a:spcBef>
                          <a:spcPts val="0"/>
                        </a:spcBef>
                        <a:spcAft>
                          <a:spcPts val="0"/>
                        </a:spcAft>
                      </a:pPr>
                      <a:r>
                        <a:rPr lang="en-US" sz="2000">
                          <a:latin typeface="+mn-lt"/>
                          <a:ea typeface="Times New Roman"/>
                          <a:cs typeface="Times New Roman"/>
                        </a:rPr>
                        <a:t>aa</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en-US" sz="2000">
                          <a:latin typeface="+mn-lt"/>
                          <a:ea typeface="Times New Roman"/>
                          <a:cs typeface="Times New Roman"/>
                        </a:rPr>
                        <a:t>aa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en-US"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smtClean="0">
                          <a:latin typeface="+mn-lt"/>
                          <a:ea typeface="Times New Roman"/>
                          <a:cs typeface="Times New Roman"/>
                        </a:rPr>
                        <a:t>r2</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p**2*q**2/4+p*q**3+q**4</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388291">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smtClean="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smtClean="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smtClean="0">
                          <a:latin typeface="+mn-lt"/>
                          <a:ea typeface="Times New Roman"/>
                          <a:cs typeface="Times New Roman"/>
                        </a:rPr>
                        <a:t>r3</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p**3*q+3*p**2*q**2+p*q**3</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472379">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smtClean="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smtClean="0">
                          <a:latin typeface="+mn-lt"/>
                          <a:ea typeface="Times New Roman"/>
                          <a:cs typeface="Times New Roman"/>
                        </a:rPr>
                        <a:t>r4</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p**3*q+p**2*q**2/2</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472379">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smtClean="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smtClean="0">
                          <a:latin typeface="+mn-lt"/>
                          <a:ea typeface="Times New Roman"/>
                          <a:cs typeface="Times New Roman"/>
                        </a:rPr>
                        <a:t>r4</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p**3*q+p**2*q**2/2</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388291">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smtClean="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smtClean="0">
                          <a:latin typeface="+mn-lt"/>
                          <a:ea typeface="Times New Roman"/>
                          <a:cs typeface="Times New Roman"/>
                        </a:rPr>
                        <a:t>r5</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p**2*q**2/2+p*q**3</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388291">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smtClean="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smtClean="0">
                          <a:latin typeface="+mn-lt"/>
                          <a:ea typeface="Times New Roman"/>
                          <a:cs typeface="Times New Roman"/>
                        </a:rPr>
                        <a:t>r5</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p**2*q**2/2+p*q**3</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388291">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smtClean="0">
                          <a:latin typeface="+mn-lt"/>
                          <a:ea typeface="Times New Roman"/>
                          <a:cs typeface="Times New Roman"/>
                        </a:rPr>
                        <a:t>r6</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p**2*q**2/4</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388291">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smtClean="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smtClean="0">
                          <a:latin typeface="+mn-lt"/>
                          <a:ea typeface="Times New Roman"/>
                          <a:cs typeface="Times New Roman"/>
                        </a:rPr>
                        <a:t>r6</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dirty="0">
                          <a:solidFill>
                            <a:srgbClr val="0000FF"/>
                          </a:solidFill>
                          <a:latin typeface="+mn-lt"/>
                          <a:ea typeface="Times New Roman"/>
                          <a:cs typeface="Times New Roman"/>
                        </a:rPr>
                        <a:t>p**2*q**2/4</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r>
            </a:tbl>
          </a:graphicData>
        </a:graphic>
      </p:graphicFrame>
      <p:sp>
        <p:nvSpPr>
          <p:cNvPr id="1116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0000FF"/>
                </a:solidFill>
                <a:effectLst/>
                <a:latin typeface="Courier New" pitchFamily="49" charset="0"/>
                <a:ea typeface="Times New Roman" pitchFamily="18" charset="0"/>
                <a:cs typeface="Courier New" pitchFamily="49" charset="0"/>
              </a:rPr>
              <a:t>  </a:t>
            </a: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539552" y="332656"/>
            <a:ext cx="6088526" cy="830997"/>
          </a:xfrm>
          <a:prstGeom prst="rect">
            <a:avLst/>
          </a:prstGeom>
          <a:noFill/>
        </p:spPr>
        <p:txBody>
          <a:bodyPr wrap="none" rtlCol="0">
            <a:spAutoFit/>
          </a:bodyPr>
          <a:lstStyle/>
          <a:p>
            <a:r>
              <a:rPr lang="en-US" dirty="0" smtClean="0"/>
              <a:t>Follow same method for full sibs and DZ twins </a:t>
            </a:r>
          </a:p>
          <a:p>
            <a:r>
              <a:rPr lang="en-US" dirty="0" smtClean="0"/>
              <a:t>Derive </a:t>
            </a:r>
            <a:r>
              <a:rPr lang="en-US" smtClean="0"/>
              <a:t>genotype frequences</a:t>
            </a:r>
            <a:r>
              <a:rPr lang="en-US"/>
              <a:t> </a:t>
            </a:r>
            <a:r>
              <a:rPr lang="en-US"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34499"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34530" name="Rectangle 34"/>
          <p:cNvSpPr>
            <a:spLocks noChangeArrowheads="1"/>
          </p:cNvSpPr>
          <p:nvPr/>
        </p:nvSpPr>
        <p:spPr bwMode="auto">
          <a:xfrm>
            <a:off x="2483768" y="4869160"/>
            <a:ext cx="5867400" cy="457200"/>
          </a:xfrm>
          <a:prstGeom prst="rect">
            <a:avLst/>
          </a:prstGeom>
          <a:noFill/>
          <a:ln w="9525">
            <a:noFill/>
            <a:miter lim="800000"/>
            <a:headEnd/>
            <a:tailEnd/>
          </a:ln>
          <a:effectLst/>
        </p:spPr>
        <p:txBody>
          <a:bodyPr>
            <a:spAutoFit/>
          </a:bodyPr>
          <a:lstStyle/>
          <a:p>
            <a:r>
              <a:rPr lang="en-US" dirty="0">
                <a:latin typeface="Futura Bk BT" pitchFamily="34" charset="0"/>
              </a:rPr>
              <a:t> =  </a:t>
            </a:r>
            <a:r>
              <a:rPr lang="en-US" i="1">
                <a:latin typeface="Futura Bk BT" pitchFamily="34" charset="0"/>
              </a:rPr>
              <a:t>(</a:t>
            </a:r>
            <a:r>
              <a:rPr lang="en-US" b="1" i="1" smtClean="0">
                <a:solidFill>
                  <a:srgbClr val="FF6600"/>
                </a:solidFill>
                <a:latin typeface="Futura Bk BT" pitchFamily="34" charset="0"/>
              </a:rPr>
              <a:t>a</a:t>
            </a:r>
            <a:r>
              <a:rPr lang="en-US" i="1" smtClean="0">
                <a:latin typeface="Futura Bk BT" pitchFamily="34" charset="0"/>
              </a:rPr>
              <a:t>-</a:t>
            </a:r>
            <a:r>
              <a:rPr lang="en-US" i="1" smtClean="0">
                <a:latin typeface="Futura Bk BT" pitchFamily="34" charset="0"/>
                <a:sym typeface="Symbol" pitchFamily="18" charset="2"/>
              </a:rPr>
              <a:t>m</a:t>
            </a:r>
            <a:r>
              <a:rPr lang="en-US" i="1" smtClean="0">
                <a:latin typeface="Futura Bk BT" pitchFamily="34" charset="0"/>
              </a:rPr>
              <a:t>)</a:t>
            </a:r>
            <a:r>
              <a:rPr lang="en-US" i="1" baseline="30000" smtClean="0">
                <a:latin typeface="Futura Bk BT" pitchFamily="34" charset="0"/>
              </a:rPr>
              <a:t>2</a:t>
            </a:r>
            <a:r>
              <a:rPr lang="en-US" b="1" i="1" smtClean="0">
                <a:solidFill>
                  <a:srgbClr val="00CC00"/>
                </a:solidFill>
                <a:latin typeface="Futura Bk BT" pitchFamily="34" charset="0"/>
              </a:rPr>
              <a:t>r1</a:t>
            </a:r>
            <a:r>
              <a:rPr lang="en-US" smtClean="0">
                <a:latin typeface="Futura Bk BT" pitchFamily="34" charset="0"/>
              </a:rPr>
              <a:t> </a:t>
            </a:r>
            <a:r>
              <a:rPr lang="en-US" dirty="0">
                <a:latin typeface="Futura Bk BT" pitchFamily="34" charset="0"/>
              </a:rPr>
              <a:t>+ </a:t>
            </a:r>
            <a:r>
              <a:rPr lang="en-US" i="1" dirty="0">
                <a:latin typeface="Futura Bk BT" pitchFamily="34" charset="0"/>
              </a:rPr>
              <a:t>…</a:t>
            </a:r>
            <a:r>
              <a:rPr lang="en-US" dirty="0">
                <a:latin typeface="Futura Bk BT" pitchFamily="34" charset="0"/>
              </a:rPr>
              <a:t> + </a:t>
            </a:r>
            <a:r>
              <a:rPr lang="en-US" i="1">
                <a:latin typeface="Futura Bk BT" pitchFamily="34" charset="0"/>
              </a:rPr>
              <a:t>(-</a:t>
            </a:r>
            <a:r>
              <a:rPr lang="en-US" b="1" i="1" smtClean="0">
                <a:solidFill>
                  <a:srgbClr val="FF6600"/>
                </a:solidFill>
                <a:latin typeface="Futura Bk BT" pitchFamily="34" charset="0"/>
              </a:rPr>
              <a:t>a</a:t>
            </a:r>
            <a:r>
              <a:rPr lang="en-US" i="1" smtClean="0">
                <a:latin typeface="Futura Bk BT" pitchFamily="34" charset="0"/>
              </a:rPr>
              <a:t>-</a:t>
            </a:r>
            <a:r>
              <a:rPr lang="en-US" i="1" smtClean="0">
                <a:latin typeface="Futura Bk BT" pitchFamily="34" charset="0"/>
                <a:sym typeface="Symbol" pitchFamily="18" charset="2"/>
              </a:rPr>
              <a:t>m</a:t>
            </a:r>
            <a:r>
              <a:rPr lang="en-US" i="1" smtClean="0">
                <a:latin typeface="Futura Bk BT" pitchFamily="34" charset="0"/>
              </a:rPr>
              <a:t>)</a:t>
            </a:r>
            <a:r>
              <a:rPr lang="en-US" i="1" baseline="30000" smtClean="0">
                <a:latin typeface="Futura Bk BT" pitchFamily="34" charset="0"/>
              </a:rPr>
              <a:t>2</a:t>
            </a:r>
            <a:r>
              <a:rPr lang="en-US" b="1" i="1" smtClean="0">
                <a:solidFill>
                  <a:srgbClr val="00CC00"/>
                </a:solidFill>
                <a:latin typeface="Futura Bk BT" pitchFamily="34" charset="0"/>
              </a:rPr>
              <a:t>r3</a:t>
            </a:r>
            <a:r>
              <a:rPr lang="en-US" baseline="30000" smtClean="0">
                <a:latin typeface="Futura Bk BT" pitchFamily="34" charset="0"/>
              </a:rPr>
              <a:t> </a:t>
            </a:r>
            <a:endParaRPr lang="en-US" baseline="30000" dirty="0">
              <a:latin typeface="Futura Bk BT" pitchFamily="34" charset="0"/>
            </a:endParaRPr>
          </a:p>
        </p:txBody>
      </p:sp>
      <p:sp>
        <p:nvSpPr>
          <p:cNvPr id="234531" name="Rectangle 35"/>
          <p:cNvSpPr>
            <a:spLocks noChangeArrowheads="1"/>
          </p:cNvSpPr>
          <p:nvPr/>
        </p:nvSpPr>
        <p:spPr bwMode="auto">
          <a:xfrm>
            <a:off x="541338" y="4862513"/>
            <a:ext cx="1593850" cy="457200"/>
          </a:xfrm>
          <a:prstGeom prst="rect">
            <a:avLst/>
          </a:prstGeom>
          <a:noFill/>
          <a:ln w="9525">
            <a:noFill/>
            <a:miter lim="800000"/>
            <a:headEnd/>
            <a:tailEnd/>
          </a:ln>
          <a:effectLst/>
        </p:spPr>
        <p:txBody>
          <a:bodyPr wrap="none">
            <a:spAutoFit/>
          </a:bodyPr>
          <a:lstStyle/>
          <a:p>
            <a:r>
              <a:rPr lang="en-US" i="1" dirty="0" err="1">
                <a:latin typeface="Futura Bk BT" pitchFamily="34" charset="0"/>
              </a:rPr>
              <a:t>Cov</a:t>
            </a:r>
            <a:r>
              <a:rPr lang="en-US" dirty="0">
                <a:latin typeface="Futura Bk BT" pitchFamily="34" charset="0"/>
              </a:rPr>
              <a:t> (</a:t>
            </a:r>
            <a:r>
              <a:rPr lang="en-US" i="1" dirty="0" err="1">
                <a:latin typeface="Futura Bk BT" pitchFamily="34" charset="0"/>
              </a:rPr>
              <a:t>X</a:t>
            </a:r>
            <a:r>
              <a:rPr lang="en-US" i="1" baseline="-25000" dirty="0" err="1">
                <a:latin typeface="Futura Bk BT" pitchFamily="34" charset="0"/>
              </a:rPr>
              <a:t>i</a:t>
            </a:r>
            <a:r>
              <a:rPr lang="en-US" i="1" dirty="0" err="1">
                <a:latin typeface="Futura Bk BT" pitchFamily="34" charset="0"/>
              </a:rPr>
              <a:t>,X</a:t>
            </a:r>
            <a:r>
              <a:rPr lang="en-US" i="1" baseline="-25000" dirty="0" err="1">
                <a:latin typeface="Futura Bk BT" pitchFamily="34" charset="0"/>
              </a:rPr>
              <a:t>j</a:t>
            </a:r>
            <a:r>
              <a:rPr lang="en-US" dirty="0">
                <a:latin typeface="Futura Bk BT" pitchFamily="34" charset="0"/>
              </a:rPr>
              <a:t>)</a:t>
            </a:r>
          </a:p>
        </p:txBody>
      </p:sp>
      <p:sp>
        <p:nvSpPr>
          <p:cNvPr id="234534" name="Rectangle 38"/>
          <p:cNvSpPr>
            <a:spLocks noChangeArrowheads="1"/>
          </p:cNvSpPr>
          <p:nvPr/>
        </p:nvSpPr>
        <p:spPr bwMode="auto">
          <a:xfrm>
            <a:off x="304800" y="1279525"/>
            <a:ext cx="6870984" cy="400110"/>
          </a:xfrm>
          <a:prstGeom prst="rect">
            <a:avLst/>
          </a:prstGeom>
          <a:noFill/>
          <a:ln w="9525">
            <a:noFill/>
            <a:miter lim="800000"/>
            <a:headEnd/>
            <a:tailEnd/>
          </a:ln>
          <a:effectLst/>
        </p:spPr>
        <p:txBody>
          <a:bodyPr wrap="none">
            <a:spAutoFit/>
          </a:bodyPr>
          <a:lstStyle/>
          <a:p>
            <a:pPr algn="l" eaLnBrk="1" hangingPunct="1"/>
            <a:r>
              <a:rPr lang="en-AU" sz="2000" b="1" u="sng">
                <a:solidFill>
                  <a:srgbClr val="0070C0"/>
                </a:solidFill>
                <a:latin typeface="Futura Bk BT" pitchFamily="34" charset="0"/>
              </a:rPr>
              <a:t>3B. Contribution of the QTL to the Cov </a:t>
            </a:r>
            <a:r>
              <a:rPr lang="en-AU" sz="2000" u="sng">
                <a:solidFill>
                  <a:srgbClr val="0070C0"/>
                </a:solidFill>
                <a:latin typeface="Futura Bk BT" pitchFamily="34" charset="0"/>
              </a:rPr>
              <a:t>(</a:t>
            </a:r>
            <a:r>
              <a:rPr lang="en-AU" sz="2000" i="1" u="sng">
                <a:solidFill>
                  <a:srgbClr val="0070C0"/>
                </a:solidFill>
                <a:latin typeface="Futura Bk BT" pitchFamily="34" charset="0"/>
              </a:rPr>
              <a:t>X,Y</a:t>
            </a:r>
            <a:r>
              <a:rPr lang="en-AU" sz="2000" u="sng">
                <a:solidFill>
                  <a:srgbClr val="0070C0"/>
                </a:solidFill>
                <a:latin typeface="Futura Bk BT" pitchFamily="34" charset="0"/>
              </a:rPr>
              <a:t>)</a:t>
            </a:r>
            <a:r>
              <a:rPr lang="en-AU" sz="2000">
                <a:solidFill>
                  <a:srgbClr val="0070C0"/>
                </a:solidFill>
                <a:latin typeface="Futura Bk BT" pitchFamily="34" charset="0"/>
              </a:rPr>
              <a:t> –</a:t>
            </a:r>
            <a:r>
              <a:rPr lang="en-AU" sz="2000">
                <a:solidFill>
                  <a:srgbClr val="0000FF"/>
                </a:solidFill>
                <a:latin typeface="Futura Bk BT" pitchFamily="34" charset="0"/>
              </a:rPr>
              <a:t> </a:t>
            </a:r>
            <a:r>
              <a:rPr lang="en-AU" sz="2000" smtClean="0">
                <a:solidFill>
                  <a:srgbClr val="0000FF"/>
                </a:solidFill>
                <a:latin typeface="Futura Bk BT" pitchFamily="34" charset="0"/>
              </a:rPr>
              <a:t>DZ twins </a:t>
            </a:r>
            <a:endParaRPr lang="en-AU" sz="2000" b="1">
              <a:solidFill>
                <a:srgbClr val="0000FF"/>
              </a:solidFill>
              <a:latin typeface="Futura Bk BT" pitchFamily="34" charset="0"/>
            </a:endParaRPr>
          </a:p>
        </p:txBody>
      </p:sp>
      <p:grpSp>
        <p:nvGrpSpPr>
          <p:cNvPr id="40" name="Group 39"/>
          <p:cNvGrpSpPr/>
          <p:nvPr/>
        </p:nvGrpSpPr>
        <p:grpSpPr>
          <a:xfrm>
            <a:off x="541338" y="2149856"/>
            <a:ext cx="7673181" cy="2133600"/>
            <a:chOff x="683568" y="3167608"/>
            <a:chExt cx="7673181" cy="2133600"/>
          </a:xfrm>
        </p:grpSpPr>
        <p:sp>
          <p:nvSpPr>
            <p:cNvPr id="41" name="Rectangle 5"/>
            <p:cNvSpPr>
              <a:spLocks noChangeArrowheads="1"/>
            </p:cNvSpPr>
            <p:nvPr/>
          </p:nvSpPr>
          <p:spPr bwMode="auto">
            <a:xfrm>
              <a:off x="683568" y="38740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2" name="Rectangle 6"/>
            <p:cNvSpPr>
              <a:spLocks noChangeArrowheads="1"/>
            </p:cNvSpPr>
            <p:nvPr/>
          </p:nvSpPr>
          <p:spPr bwMode="auto">
            <a:xfrm>
              <a:off x="683568" y="4301083"/>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3" name="Rectangle 7"/>
            <p:cNvSpPr>
              <a:spLocks noChangeArrowheads="1"/>
            </p:cNvSpPr>
            <p:nvPr/>
          </p:nvSpPr>
          <p:spPr bwMode="auto">
            <a:xfrm>
              <a:off x="683568" y="4737646"/>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4" name="Line 8"/>
            <p:cNvSpPr>
              <a:spLocks noChangeShapeType="1"/>
            </p:cNvSpPr>
            <p:nvPr/>
          </p:nvSpPr>
          <p:spPr bwMode="auto">
            <a:xfrm>
              <a:off x="683568" y="3777208"/>
              <a:ext cx="7467600" cy="0"/>
            </a:xfrm>
            <a:prstGeom prst="line">
              <a:avLst/>
            </a:prstGeom>
            <a:noFill/>
            <a:ln w="9525">
              <a:solidFill>
                <a:schemeClr val="tx1"/>
              </a:solidFill>
              <a:round/>
              <a:headEnd/>
              <a:tailEnd/>
            </a:ln>
            <a:effectLst/>
          </p:spPr>
          <p:txBody>
            <a:bodyPr wrap="none" anchor="ctr"/>
            <a:lstStyle/>
            <a:p>
              <a:endParaRPr lang="en-US"/>
            </a:p>
          </p:txBody>
        </p:sp>
        <p:sp>
          <p:nvSpPr>
            <p:cNvPr id="45" name="Rectangle 9"/>
            <p:cNvSpPr>
              <a:spLocks noChangeArrowheads="1"/>
            </p:cNvSpPr>
            <p:nvPr/>
          </p:nvSpPr>
          <p:spPr bwMode="auto">
            <a:xfrm>
              <a:off x="2561581" y="33025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6" name="Rectangle 10"/>
            <p:cNvSpPr>
              <a:spLocks noChangeArrowheads="1"/>
            </p:cNvSpPr>
            <p:nvPr/>
          </p:nvSpPr>
          <p:spPr bwMode="auto">
            <a:xfrm>
              <a:off x="4696768" y="3294608"/>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7" name="Rectangle 11"/>
            <p:cNvSpPr>
              <a:spLocks noChangeArrowheads="1"/>
            </p:cNvSpPr>
            <p:nvPr/>
          </p:nvSpPr>
          <p:spPr bwMode="auto">
            <a:xfrm>
              <a:off x="6912918" y="329460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8" name="Rectangle 12"/>
            <p:cNvSpPr>
              <a:spLocks noChangeArrowheads="1"/>
            </p:cNvSpPr>
            <p:nvPr/>
          </p:nvSpPr>
          <p:spPr bwMode="auto">
            <a:xfrm>
              <a:off x="2982268" y="328190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49" name="Rectangle 13"/>
            <p:cNvSpPr>
              <a:spLocks noChangeArrowheads="1"/>
            </p:cNvSpPr>
            <p:nvPr/>
          </p:nvSpPr>
          <p:spPr bwMode="auto">
            <a:xfrm>
              <a:off x="5079356" y="330095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0" name="Rectangle 14"/>
            <p:cNvSpPr>
              <a:spLocks noChangeArrowheads="1"/>
            </p:cNvSpPr>
            <p:nvPr/>
          </p:nvSpPr>
          <p:spPr bwMode="auto">
            <a:xfrm>
              <a:off x="7263756" y="3296196"/>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1" name="Rectangle 15"/>
            <p:cNvSpPr>
              <a:spLocks noChangeArrowheads="1"/>
            </p:cNvSpPr>
            <p:nvPr/>
          </p:nvSpPr>
          <p:spPr bwMode="auto">
            <a:xfrm>
              <a:off x="1115368" y="385658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52" name="Rectangle 16"/>
            <p:cNvSpPr>
              <a:spLocks noChangeArrowheads="1"/>
            </p:cNvSpPr>
            <p:nvPr/>
          </p:nvSpPr>
          <p:spPr bwMode="auto">
            <a:xfrm>
              <a:off x="1129656" y="4289971"/>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3" name="Rectangle 17"/>
            <p:cNvSpPr>
              <a:spLocks noChangeArrowheads="1"/>
            </p:cNvSpPr>
            <p:nvPr/>
          </p:nvSpPr>
          <p:spPr bwMode="auto">
            <a:xfrm>
              <a:off x="1129656" y="475193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4" name="Line 18"/>
            <p:cNvSpPr>
              <a:spLocks noChangeShapeType="1"/>
            </p:cNvSpPr>
            <p:nvPr/>
          </p:nvSpPr>
          <p:spPr bwMode="auto">
            <a:xfrm>
              <a:off x="2664768" y="3167608"/>
              <a:ext cx="5486400" cy="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55" name="Rectangle 19"/>
            <p:cNvSpPr>
              <a:spLocks noChangeArrowheads="1"/>
            </p:cNvSpPr>
            <p:nvPr/>
          </p:nvSpPr>
          <p:spPr bwMode="auto">
            <a:xfrm>
              <a:off x="2575868" y="3853408"/>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56" name="Rectangle 20"/>
            <p:cNvSpPr>
              <a:spLocks noChangeArrowheads="1"/>
            </p:cNvSpPr>
            <p:nvPr/>
          </p:nvSpPr>
          <p:spPr bwMode="auto">
            <a:xfrm>
              <a:off x="2563168" y="4286796"/>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7" name="Rectangle 21"/>
            <p:cNvSpPr>
              <a:spLocks noChangeArrowheads="1"/>
            </p:cNvSpPr>
            <p:nvPr/>
          </p:nvSpPr>
          <p:spPr bwMode="auto">
            <a:xfrm>
              <a:off x="3212456" y="474875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8" name="Rectangle 22"/>
            <p:cNvSpPr>
              <a:spLocks noChangeArrowheads="1"/>
            </p:cNvSpPr>
            <p:nvPr/>
          </p:nvSpPr>
          <p:spPr bwMode="auto">
            <a:xfrm>
              <a:off x="3234681" y="428520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9" name="Rectangle 23"/>
            <p:cNvSpPr>
              <a:spLocks noChangeArrowheads="1"/>
            </p:cNvSpPr>
            <p:nvPr/>
          </p:nvSpPr>
          <p:spPr bwMode="auto">
            <a:xfrm>
              <a:off x="2563168" y="476463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60" name="Rectangle 24"/>
            <p:cNvSpPr>
              <a:spLocks noChangeArrowheads="1"/>
            </p:cNvSpPr>
            <p:nvPr/>
          </p:nvSpPr>
          <p:spPr bwMode="auto">
            <a:xfrm>
              <a:off x="4698356" y="4294733"/>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61" name="Rectangle 25"/>
            <p:cNvSpPr>
              <a:spLocks noChangeArrowheads="1"/>
            </p:cNvSpPr>
            <p:nvPr/>
          </p:nvSpPr>
          <p:spPr bwMode="auto">
            <a:xfrm>
              <a:off x="4698356" y="475193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62" name="Rectangle 26"/>
            <p:cNvSpPr>
              <a:spLocks noChangeArrowheads="1"/>
            </p:cNvSpPr>
            <p:nvPr/>
          </p:nvSpPr>
          <p:spPr bwMode="auto">
            <a:xfrm>
              <a:off x="5347643" y="475193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63" name="Rectangle 27"/>
            <p:cNvSpPr>
              <a:spLocks noChangeArrowheads="1"/>
            </p:cNvSpPr>
            <p:nvPr/>
          </p:nvSpPr>
          <p:spPr bwMode="auto">
            <a:xfrm>
              <a:off x="6933556" y="4742408"/>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64" name="Line 28"/>
            <p:cNvSpPr>
              <a:spLocks noChangeShapeType="1"/>
            </p:cNvSpPr>
            <p:nvPr/>
          </p:nvSpPr>
          <p:spPr bwMode="auto">
            <a:xfrm>
              <a:off x="683568" y="5301208"/>
              <a:ext cx="7467600" cy="0"/>
            </a:xfrm>
            <a:prstGeom prst="line">
              <a:avLst/>
            </a:prstGeom>
            <a:noFill/>
            <a:ln w="9525">
              <a:solidFill>
                <a:schemeClr val="tx1"/>
              </a:solidFill>
              <a:round/>
              <a:headEnd/>
              <a:tailEnd/>
            </a:ln>
            <a:effectLst/>
          </p:spPr>
          <p:txBody>
            <a:bodyPr wrap="none" anchor="ctr"/>
            <a:lstStyle/>
            <a:p>
              <a:endParaRPr lang="en-US"/>
            </a:p>
          </p:txBody>
        </p:sp>
        <p:sp>
          <p:nvSpPr>
            <p:cNvPr id="65" name="Rectangle 30"/>
            <p:cNvSpPr>
              <a:spLocks noChangeArrowheads="1"/>
            </p:cNvSpPr>
            <p:nvPr/>
          </p:nvSpPr>
          <p:spPr bwMode="auto">
            <a:xfrm>
              <a:off x="2334568" y="3853408"/>
              <a:ext cx="426720" cy="400110"/>
            </a:xfrm>
            <a:prstGeom prst="rect">
              <a:avLst/>
            </a:prstGeom>
            <a:noFill/>
            <a:ln w="9525">
              <a:noFill/>
              <a:miter lim="800000"/>
              <a:headEnd/>
              <a:tailEnd/>
            </a:ln>
            <a:effectLst/>
          </p:spPr>
          <p:txBody>
            <a:bodyPr wrap="none">
              <a:spAutoFit/>
            </a:bodyPr>
            <a:lstStyle/>
            <a:p>
              <a:pPr algn="l"/>
              <a:r>
                <a:rPr lang="en-US" sz="2000" b="1" i="1" smtClean="0">
                  <a:solidFill>
                    <a:srgbClr val="00CC00"/>
                  </a:solidFill>
                  <a:latin typeface="Futura Bk BT" pitchFamily="34" charset="0"/>
                </a:rPr>
                <a:t>r1</a:t>
              </a:r>
              <a:endParaRPr lang="en-US" sz="2000" b="1" baseline="30000">
                <a:solidFill>
                  <a:srgbClr val="00CC00"/>
                </a:solidFill>
                <a:latin typeface="Futura Bk BT" pitchFamily="34" charset="0"/>
              </a:endParaRPr>
            </a:p>
          </p:txBody>
        </p:sp>
        <p:sp>
          <p:nvSpPr>
            <p:cNvPr id="66" name="Rectangle 31"/>
            <p:cNvSpPr>
              <a:spLocks noChangeArrowheads="1"/>
            </p:cNvSpPr>
            <p:nvPr/>
          </p:nvSpPr>
          <p:spPr bwMode="auto">
            <a:xfrm>
              <a:off x="2199278" y="4310608"/>
              <a:ext cx="426720" cy="400110"/>
            </a:xfrm>
            <a:prstGeom prst="rect">
              <a:avLst/>
            </a:prstGeom>
            <a:noFill/>
            <a:ln w="9525">
              <a:noFill/>
              <a:miter lim="800000"/>
              <a:headEnd/>
              <a:tailEnd/>
            </a:ln>
            <a:effectLst/>
          </p:spPr>
          <p:txBody>
            <a:bodyPr wrap="none">
              <a:spAutoFit/>
            </a:bodyPr>
            <a:lstStyle/>
            <a:p>
              <a:pPr algn="l"/>
              <a:r>
                <a:rPr lang="en-US" sz="2000" b="1" i="1" smtClean="0">
                  <a:solidFill>
                    <a:srgbClr val="00CC00"/>
                  </a:solidFill>
                  <a:latin typeface="Futura Bk BT" pitchFamily="34" charset="0"/>
                </a:rPr>
                <a:t>r4</a:t>
              </a:r>
              <a:endParaRPr lang="en-US" sz="2000" b="1" baseline="30000">
                <a:solidFill>
                  <a:srgbClr val="00CC00"/>
                </a:solidFill>
                <a:latin typeface="Futura Bk BT" pitchFamily="34" charset="0"/>
              </a:endParaRPr>
            </a:p>
          </p:txBody>
        </p:sp>
        <p:sp>
          <p:nvSpPr>
            <p:cNvPr id="67" name="Rectangle 32"/>
            <p:cNvSpPr>
              <a:spLocks noChangeArrowheads="1"/>
            </p:cNvSpPr>
            <p:nvPr/>
          </p:nvSpPr>
          <p:spPr bwMode="auto">
            <a:xfrm>
              <a:off x="2334568" y="4764633"/>
              <a:ext cx="426720" cy="400110"/>
            </a:xfrm>
            <a:prstGeom prst="rect">
              <a:avLst/>
            </a:prstGeom>
            <a:noFill/>
            <a:ln w="9525">
              <a:noFill/>
              <a:miter lim="800000"/>
              <a:headEnd/>
              <a:tailEnd/>
            </a:ln>
            <a:effectLst/>
          </p:spPr>
          <p:txBody>
            <a:bodyPr wrap="none">
              <a:spAutoFit/>
            </a:bodyPr>
            <a:lstStyle/>
            <a:p>
              <a:pPr algn="l"/>
              <a:r>
                <a:rPr lang="en-US" sz="2000" b="1" i="1" smtClean="0">
                  <a:solidFill>
                    <a:srgbClr val="00CC00"/>
                  </a:solidFill>
                  <a:latin typeface="Futura Bk BT" pitchFamily="34" charset="0"/>
                </a:rPr>
                <a:t>r6</a:t>
              </a:r>
              <a:endParaRPr lang="en-US" sz="2000" b="1" baseline="30000">
                <a:solidFill>
                  <a:srgbClr val="00CC00"/>
                </a:solidFill>
                <a:latin typeface="Futura Bk BT" pitchFamily="34" charset="0"/>
              </a:endParaRPr>
            </a:p>
          </p:txBody>
        </p:sp>
        <p:sp>
          <p:nvSpPr>
            <p:cNvPr id="68" name="Rectangle 33"/>
            <p:cNvSpPr>
              <a:spLocks noChangeArrowheads="1"/>
            </p:cNvSpPr>
            <p:nvPr/>
          </p:nvSpPr>
          <p:spPr bwMode="auto">
            <a:xfrm>
              <a:off x="4370060" y="4310608"/>
              <a:ext cx="426720" cy="400110"/>
            </a:xfrm>
            <a:prstGeom prst="rect">
              <a:avLst/>
            </a:prstGeom>
            <a:noFill/>
            <a:ln w="9525">
              <a:noFill/>
              <a:miter lim="800000"/>
              <a:headEnd/>
              <a:tailEnd/>
            </a:ln>
            <a:effectLst/>
          </p:spPr>
          <p:txBody>
            <a:bodyPr wrap="none">
              <a:spAutoFit/>
            </a:bodyPr>
            <a:lstStyle/>
            <a:p>
              <a:pPr algn="l"/>
              <a:r>
                <a:rPr lang="en-US" sz="2000" b="1" i="1" smtClean="0">
                  <a:solidFill>
                    <a:srgbClr val="00CC00"/>
                  </a:solidFill>
                  <a:latin typeface="Futura Bk BT" pitchFamily="34" charset="0"/>
                </a:rPr>
                <a:t>r2</a:t>
              </a:r>
              <a:endParaRPr lang="en-US" sz="2000" b="1" baseline="30000">
                <a:solidFill>
                  <a:srgbClr val="00CC00"/>
                </a:solidFill>
                <a:latin typeface="Futura Bk BT" pitchFamily="34" charset="0"/>
              </a:endParaRPr>
            </a:p>
          </p:txBody>
        </p:sp>
        <p:sp>
          <p:nvSpPr>
            <p:cNvPr id="69" name="Rectangle 34"/>
            <p:cNvSpPr>
              <a:spLocks noChangeArrowheads="1"/>
            </p:cNvSpPr>
            <p:nvPr/>
          </p:nvSpPr>
          <p:spPr bwMode="auto">
            <a:xfrm>
              <a:off x="4408116" y="4752672"/>
              <a:ext cx="426720" cy="400110"/>
            </a:xfrm>
            <a:prstGeom prst="rect">
              <a:avLst/>
            </a:prstGeom>
            <a:noFill/>
            <a:ln w="9525">
              <a:noFill/>
              <a:miter lim="800000"/>
              <a:headEnd/>
              <a:tailEnd/>
            </a:ln>
            <a:effectLst/>
          </p:spPr>
          <p:txBody>
            <a:bodyPr wrap="none">
              <a:spAutoFit/>
            </a:bodyPr>
            <a:lstStyle/>
            <a:p>
              <a:pPr algn="l"/>
              <a:r>
                <a:rPr lang="en-US" sz="2000" b="1" i="1" smtClean="0">
                  <a:solidFill>
                    <a:srgbClr val="00CC00"/>
                  </a:solidFill>
                  <a:latin typeface="Futura Bk BT" pitchFamily="34" charset="0"/>
                </a:rPr>
                <a:t>r5</a:t>
              </a:r>
              <a:endParaRPr lang="en-US" sz="2000" b="1" baseline="30000">
                <a:solidFill>
                  <a:srgbClr val="00CC00"/>
                </a:solidFill>
                <a:latin typeface="Futura Bk BT" pitchFamily="34" charset="0"/>
              </a:endParaRPr>
            </a:p>
          </p:txBody>
        </p:sp>
        <p:sp>
          <p:nvSpPr>
            <p:cNvPr id="70" name="Rectangle 35"/>
            <p:cNvSpPr>
              <a:spLocks noChangeArrowheads="1"/>
            </p:cNvSpPr>
            <p:nvPr/>
          </p:nvSpPr>
          <p:spPr bwMode="auto">
            <a:xfrm>
              <a:off x="6665268" y="4755108"/>
              <a:ext cx="426720" cy="400110"/>
            </a:xfrm>
            <a:prstGeom prst="rect">
              <a:avLst/>
            </a:prstGeom>
            <a:noFill/>
            <a:ln w="9525">
              <a:noFill/>
              <a:miter lim="800000"/>
              <a:headEnd/>
              <a:tailEnd/>
            </a:ln>
            <a:effectLst/>
          </p:spPr>
          <p:txBody>
            <a:bodyPr wrap="none">
              <a:spAutoFit/>
            </a:bodyPr>
            <a:lstStyle/>
            <a:p>
              <a:pPr algn="l"/>
              <a:r>
                <a:rPr lang="en-US" sz="2000" b="1" i="1" smtClean="0">
                  <a:solidFill>
                    <a:srgbClr val="00CC00"/>
                  </a:solidFill>
                  <a:latin typeface="Futura Bk BT" pitchFamily="34" charset="0"/>
                </a:rPr>
                <a:t>r3</a:t>
              </a:r>
              <a:endParaRPr lang="en-US" sz="2000" b="1" baseline="30000">
                <a:solidFill>
                  <a:srgbClr val="00CC00"/>
                </a:solidFill>
                <a:latin typeface="Futura Bk BT" pitchFamily="34" charset="0"/>
              </a:endParaRPr>
            </a:p>
          </p:txBody>
        </p:sp>
        <p:sp>
          <p:nvSpPr>
            <p:cNvPr id="71" name="Rectangle 20"/>
            <p:cNvSpPr>
              <a:spLocks noChangeArrowheads="1"/>
            </p:cNvSpPr>
            <p:nvPr/>
          </p:nvSpPr>
          <p:spPr bwMode="auto">
            <a:xfrm>
              <a:off x="4536018" y="382642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2" name="Rectangle 22"/>
            <p:cNvSpPr>
              <a:spLocks noChangeArrowheads="1"/>
            </p:cNvSpPr>
            <p:nvPr/>
          </p:nvSpPr>
          <p:spPr bwMode="auto">
            <a:xfrm>
              <a:off x="5207531" y="3824832"/>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3" name="Rectangle 31"/>
            <p:cNvSpPr>
              <a:spLocks noChangeArrowheads="1"/>
            </p:cNvSpPr>
            <p:nvPr/>
          </p:nvSpPr>
          <p:spPr bwMode="auto">
            <a:xfrm>
              <a:off x="4204813" y="3850343"/>
              <a:ext cx="426720" cy="400110"/>
            </a:xfrm>
            <a:prstGeom prst="rect">
              <a:avLst/>
            </a:prstGeom>
            <a:noFill/>
            <a:ln w="9525">
              <a:noFill/>
              <a:miter lim="800000"/>
              <a:headEnd/>
              <a:tailEnd/>
            </a:ln>
            <a:effectLst/>
          </p:spPr>
          <p:txBody>
            <a:bodyPr wrap="none">
              <a:spAutoFit/>
            </a:bodyPr>
            <a:lstStyle/>
            <a:p>
              <a:pPr algn="l"/>
              <a:r>
                <a:rPr lang="en-US" sz="2000" b="1" i="1" smtClean="0">
                  <a:solidFill>
                    <a:srgbClr val="00CC00"/>
                  </a:solidFill>
                  <a:latin typeface="Futura Bk BT" pitchFamily="34" charset="0"/>
                </a:rPr>
                <a:t>r4</a:t>
              </a:r>
              <a:endParaRPr lang="en-US" sz="2000" b="1" baseline="30000">
                <a:solidFill>
                  <a:srgbClr val="00CC00"/>
                </a:solidFill>
                <a:latin typeface="Futura Bk BT" pitchFamily="34" charset="0"/>
              </a:endParaRPr>
            </a:p>
          </p:txBody>
        </p:sp>
        <p:sp>
          <p:nvSpPr>
            <p:cNvPr id="74" name="Rectangle 21"/>
            <p:cNvSpPr>
              <a:spLocks noChangeArrowheads="1"/>
            </p:cNvSpPr>
            <p:nvPr/>
          </p:nvSpPr>
          <p:spPr bwMode="auto">
            <a:xfrm>
              <a:off x="7379643" y="383118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5" name="Rectangle 23"/>
            <p:cNvSpPr>
              <a:spLocks noChangeArrowheads="1"/>
            </p:cNvSpPr>
            <p:nvPr/>
          </p:nvSpPr>
          <p:spPr bwMode="auto">
            <a:xfrm>
              <a:off x="6730355" y="384705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6" name="Rectangle 32"/>
            <p:cNvSpPr>
              <a:spLocks noChangeArrowheads="1"/>
            </p:cNvSpPr>
            <p:nvPr/>
          </p:nvSpPr>
          <p:spPr bwMode="auto">
            <a:xfrm>
              <a:off x="6501755" y="3847058"/>
              <a:ext cx="426720" cy="400110"/>
            </a:xfrm>
            <a:prstGeom prst="rect">
              <a:avLst/>
            </a:prstGeom>
            <a:noFill/>
            <a:ln w="9525">
              <a:noFill/>
              <a:miter lim="800000"/>
              <a:headEnd/>
              <a:tailEnd/>
            </a:ln>
            <a:effectLst/>
          </p:spPr>
          <p:txBody>
            <a:bodyPr wrap="none">
              <a:spAutoFit/>
            </a:bodyPr>
            <a:lstStyle/>
            <a:p>
              <a:pPr algn="l"/>
              <a:r>
                <a:rPr lang="en-US" sz="2000" b="1" i="1" smtClean="0">
                  <a:solidFill>
                    <a:srgbClr val="00CC00"/>
                  </a:solidFill>
                  <a:latin typeface="Futura Bk BT" pitchFamily="34" charset="0"/>
                </a:rPr>
                <a:t>r6</a:t>
              </a:r>
              <a:endParaRPr lang="en-US" sz="2000" b="1" baseline="30000">
                <a:solidFill>
                  <a:srgbClr val="00CC00"/>
                </a:solidFill>
                <a:latin typeface="Futura Bk BT" pitchFamily="34" charset="0"/>
              </a:endParaRPr>
            </a:p>
          </p:txBody>
        </p:sp>
        <p:sp>
          <p:nvSpPr>
            <p:cNvPr id="77" name="Rectangle 25"/>
            <p:cNvSpPr>
              <a:spLocks noChangeArrowheads="1"/>
            </p:cNvSpPr>
            <p:nvPr/>
          </p:nvSpPr>
          <p:spPr bwMode="auto">
            <a:xfrm>
              <a:off x="6820049" y="430108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78" name="Rectangle 26"/>
            <p:cNvSpPr>
              <a:spLocks noChangeArrowheads="1"/>
            </p:cNvSpPr>
            <p:nvPr/>
          </p:nvSpPr>
          <p:spPr bwMode="auto">
            <a:xfrm>
              <a:off x="7469336" y="430108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9" name="Rectangle 34"/>
            <p:cNvSpPr>
              <a:spLocks noChangeArrowheads="1"/>
            </p:cNvSpPr>
            <p:nvPr/>
          </p:nvSpPr>
          <p:spPr bwMode="auto">
            <a:xfrm>
              <a:off x="6486198" y="4291498"/>
              <a:ext cx="426720" cy="400110"/>
            </a:xfrm>
            <a:prstGeom prst="rect">
              <a:avLst/>
            </a:prstGeom>
            <a:noFill/>
            <a:ln w="9525">
              <a:noFill/>
              <a:miter lim="800000"/>
              <a:headEnd/>
              <a:tailEnd/>
            </a:ln>
            <a:effectLst/>
          </p:spPr>
          <p:txBody>
            <a:bodyPr wrap="none">
              <a:spAutoFit/>
            </a:bodyPr>
            <a:lstStyle/>
            <a:p>
              <a:pPr algn="l"/>
              <a:r>
                <a:rPr lang="en-US" sz="2000" b="1" i="1" smtClean="0">
                  <a:solidFill>
                    <a:srgbClr val="00CC00"/>
                  </a:solidFill>
                  <a:latin typeface="Futura Bk BT" pitchFamily="34" charset="0"/>
                </a:rPr>
                <a:t>r5</a:t>
              </a:r>
              <a:endParaRPr lang="en-US" sz="2000" b="1" baseline="30000">
                <a:solidFill>
                  <a:srgbClr val="00CC00"/>
                </a:solidFill>
                <a:latin typeface="Futura Bk BT" pitchFamily="34" charset="0"/>
              </a:endParaRPr>
            </a:p>
          </p:txBody>
        </p:sp>
      </p:grpSp>
      <p:sp>
        <p:nvSpPr>
          <p:cNvPr id="82" name="Rectangle 43"/>
          <p:cNvSpPr>
            <a:spLocks noChangeArrowheads="1"/>
          </p:cNvSpPr>
          <p:nvPr/>
        </p:nvSpPr>
        <p:spPr bwMode="auto">
          <a:xfrm>
            <a:off x="5013325" y="5561225"/>
            <a:ext cx="4023171" cy="707886"/>
          </a:xfrm>
          <a:prstGeom prst="rect">
            <a:avLst/>
          </a:prstGeom>
          <a:noFill/>
          <a:ln w="9525">
            <a:noFill/>
            <a:miter lim="800000"/>
            <a:headEnd/>
            <a:tailEnd/>
          </a:ln>
          <a:effectLst/>
        </p:spPr>
        <p:txBody>
          <a:bodyPr wrap="square">
            <a:spAutoFit/>
          </a:bodyPr>
          <a:lstStyle/>
          <a:p>
            <a:r>
              <a:rPr lang="en-US">
                <a:latin typeface="Futura Bk BT" pitchFamily="34" charset="0"/>
              </a:rPr>
              <a:t> =  ½ </a:t>
            </a:r>
            <a:r>
              <a:rPr lang="en-US" i="1" smtClean="0">
                <a:latin typeface="Futura Bk BT" pitchFamily="34" charset="0"/>
              </a:rPr>
              <a:t>s</a:t>
            </a:r>
            <a:r>
              <a:rPr lang="en-US" i="1" baseline="30000" smtClean="0">
                <a:latin typeface="Futura Bk BT" pitchFamily="34" charset="0"/>
              </a:rPr>
              <a:t>2</a:t>
            </a:r>
            <a:r>
              <a:rPr lang="en-US" i="1" baseline="-25000" smtClean="0">
                <a:latin typeface="Futura Bk BT" pitchFamily="34" charset="0"/>
              </a:rPr>
              <a:t>QTL(A</a:t>
            </a:r>
            <a:r>
              <a:rPr lang="en-US" i="1" baseline="-25000">
                <a:latin typeface="Futura Bk BT" pitchFamily="34" charset="0"/>
              </a:rPr>
              <a:t>)</a:t>
            </a:r>
            <a:r>
              <a:rPr lang="en-US" baseline="30000" smtClean="0">
                <a:latin typeface="Futura Bk BT" pitchFamily="34" charset="0"/>
              </a:rPr>
              <a:t> </a:t>
            </a:r>
            <a:r>
              <a:rPr lang="en-US">
                <a:latin typeface="Futura Bk BT" pitchFamily="34" charset="0"/>
              </a:rPr>
              <a:t>+ ¼ </a:t>
            </a:r>
            <a:r>
              <a:rPr lang="en-US" i="1" smtClean="0">
                <a:latin typeface="Futura Bk BT" pitchFamily="34" charset="0"/>
              </a:rPr>
              <a:t>s</a:t>
            </a:r>
            <a:r>
              <a:rPr lang="en-US" i="1" baseline="30000" smtClean="0">
                <a:latin typeface="Futura Bk BT" pitchFamily="34" charset="0"/>
              </a:rPr>
              <a:t>2</a:t>
            </a:r>
            <a:r>
              <a:rPr lang="en-US" i="1" baseline="-25000" smtClean="0">
                <a:latin typeface="Futura Bk BT" pitchFamily="34" charset="0"/>
              </a:rPr>
              <a:t>QTL(D)</a:t>
            </a:r>
            <a:r>
              <a:rPr lang="en-US" baseline="30000" smtClean="0">
                <a:latin typeface="Futura Bk BT" pitchFamily="34" charset="0"/>
              </a:rPr>
              <a:t> </a:t>
            </a:r>
            <a:endParaRPr lang="en-US" baseline="30000">
              <a:latin typeface="Futura Bk BT" pitchFamily="34" charset="0"/>
            </a:endParaRPr>
          </a:p>
          <a:p>
            <a:pPr algn="l"/>
            <a:endParaRPr lang="en-US" baseline="30000">
              <a:latin typeface="Futura Bk BT" pitchFamily="34" charset="0"/>
            </a:endParaRPr>
          </a:p>
        </p:txBody>
      </p:sp>
      <p:sp>
        <p:nvSpPr>
          <p:cNvPr id="83" name="Rectangle 44"/>
          <p:cNvSpPr>
            <a:spLocks noChangeArrowheads="1"/>
          </p:cNvSpPr>
          <p:nvPr/>
        </p:nvSpPr>
        <p:spPr bwMode="auto">
          <a:xfrm>
            <a:off x="609928" y="5626383"/>
            <a:ext cx="4373313" cy="461665"/>
          </a:xfrm>
          <a:prstGeom prst="rect">
            <a:avLst/>
          </a:prstGeom>
          <a:noFill/>
          <a:ln w="9525">
            <a:noFill/>
            <a:miter lim="800000"/>
            <a:headEnd/>
            <a:tailEnd/>
          </a:ln>
          <a:effectLst/>
        </p:spPr>
        <p:txBody>
          <a:bodyPr wrap="none">
            <a:spAutoFit/>
          </a:bodyPr>
          <a:lstStyle/>
          <a:p>
            <a:r>
              <a:rPr lang="en-US">
                <a:latin typeface="Futura Bk BT" pitchFamily="34" charset="0"/>
              </a:rPr>
              <a:t>=</a:t>
            </a:r>
            <a:r>
              <a:rPr lang="en-US" i="1">
                <a:latin typeface="Futura Bk BT" pitchFamily="34" charset="0"/>
              </a:rPr>
              <a:t> </a:t>
            </a:r>
            <a:r>
              <a:rPr lang="en-US">
                <a:latin typeface="Futura Bk BT" pitchFamily="34" charset="0"/>
              </a:rPr>
              <a:t>½</a:t>
            </a:r>
            <a:r>
              <a:rPr lang="en-US" i="1" smtClean="0">
                <a:latin typeface="Futura Bk BT" pitchFamily="34" charset="0"/>
              </a:rPr>
              <a:t>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 ¼</a:t>
            </a:r>
            <a:r>
              <a:rPr lang="en-US" i="1" smtClean="0">
                <a:latin typeface="Futura Bk BT" pitchFamily="34" charset="0"/>
              </a:rPr>
              <a:t>(</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p:txBody>
      </p:sp>
    </p:spTree>
    <p:extLst>
      <p:ext uri="{BB962C8B-B14F-4D97-AF65-F5344CB8AC3E}">
        <p14:creationId xmlns:p14="http://schemas.microsoft.com/office/powerpoint/2010/main" val="373313783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548680"/>
            <a:ext cx="8358072" cy="4680520"/>
          </a:xfrm>
          <a:prstGeom prst="rect">
            <a:avLst/>
          </a:prstGeom>
        </p:spPr>
      </p:pic>
      <p:sp>
        <p:nvSpPr>
          <p:cNvPr id="3" name="TextBox 2"/>
          <p:cNvSpPr txBox="1"/>
          <p:nvPr/>
        </p:nvSpPr>
        <p:spPr>
          <a:xfrm>
            <a:off x="2084179" y="5373216"/>
            <a:ext cx="5124801" cy="461665"/>
          </a:xfrm>
          <a:prstGeom prst="rect">
            <a:avLst/>
          </a:prstGeom>
          <a:noFill/>
        </p:spPr>
        <p:txBody>
          <a:bodyPr wrap="none" rtlCol="0">
            <a:spAutoFit/>
          </a:bodyPr>
          <a:lstStyle/>
          <a:p>
            <a:r>
              <a:rPr lang="nl-NL" smtClean="0"/>
              <a:t>John Cleese ... A famous British person </a:t>
            </a:r>
            <a:endParaRPr lang="nl-NL"/>
          </a:p>
        </p:txBody>
      </p:sp>
    </p:spTree>
    <p:extLst>
      <p:ext uri="{BB962C8B-B14F-4D97-AF65-F5344CB8AC3E}">
        <p14:creationId xmlns:p14="http://schemas.microsoft.com/office/powerpoint/2010/main" val="687173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F0">
            <a:alpha val="75000"/>
          </a:srgbClr>
        </a:solidFill>
        <a:effectLst/>
      </p:bgPr>
    </p:bg>
    <p:spTree>
      <p:nvGrpSpPr>
        <p:cNvPr id="1" name=""/>
        <p:cNvGrpSpPr/>
        <p:nvPr/>
      </p:nvGrpSpPr>
      <p:grpSpPr>
        <a:xfrm>
          <a:off x="0" y="0"/>
          <a:ext cx="0" cy="0"/>
          <a:chOff x="0" y="0"/>
          <a:chExt cx="0" cy="0"/>
        </a:xfrm>
      </p:grpSpPr>
      <p:sp>
        <p:nvSpPr>
          <p:cNvPr id="150530" name="AutoShape 2"/>
          <p:cNvSpPr>
            <a:spLocks noChangeArrowheads="1"/>
          </p:cNvSpPr>
          <p:nvPr/>
        </p:nvSpPr>
        <p:spPr bwMode="auto">
          <a:xfrm>
            <a:off x="2590800" y="820936"/>
            <a:ext cx="363538"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1" name="AutoShape 3"/>
          <p:cNvSpPr>
            <a:spLocks noChangeArrowheads="1"/>
          </p:cNvSpPr>
          <p:nvPr/>
        </p:nvSpPr>
        <p:spPr bwMode="auto">
          <a:xfrm>
            <a:off x="3179763" y="820936"/>
            <a:ext cx="363537"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2" name="AutoShape 4"/>
          <p:cNvSpPr>
            <a:spLocks noChangeArrowheads="1"/>
          </p:cNvSpPr>
          <p:nvPr/>
        </p:nvSpPr>
        <p:spPr bwMode="auto">
          <a:xfrm>
            <a:off x="3179763" y="1836936"/>
            <a:ext cx="363537"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3" name="AutoShape 5"/>
          <p:cNvSpPr>
            <a:spLocks noChangeArrowheads="1"/>
          </p:cNvSpPr>
          <p:nvPr/>
        </p:nvSpPr>
        <p:spPr bwMode="auto">
          <a:xfrm>
            <a:off x="2590800" y="1836936"/>
            <a:ext cx="363538"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4" name="Rectangle 6"/>
          <p:cNvSpPr>
            <a:spLocks noChangeArrowheads="1"/>
          </p:cNvSpPr>
          <p:nvPr/>
        </p:nvSpPr>
        <p:spPr bwMode="auto">
          <a:xfrm>
            <a:off x="3192463" y="2446536"/>
            <a:ext cx="334962" cy="101600"/>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150535" name="Rectangle 7"/>
          <p:cNvSpPr>
            <a:spLocks noChangeArrowheads="1"/>
          </p:cNvSpPr>
          <p:nvPr/>
        </p:nvSpPr>
        <p:spPr bwMode="auto">
          <a:xfrm>
            <a:off x="2603500" y="2446536"/>
            <a:ext cx="334963" cy="101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50536" name="AutoShape 8"/>
          <p:cNvSpPr>
            <a:spLocks noChangeArrowheads="1"/>
          </p:cNvSpPr>
          <p:nvPr/>
        </p:nvSpPr>
        <p:spPr bwMode="auto">
          <a:xfrm>
            <a:off x="5562600" y="820936"/>
            <a:ext cx="403225"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7" name="AutoShape 9"/>
          <p:cNvSpPr>
            <a:spLocks noChangeArrowheads="1"/>
          </p:cNvSpPr>
          <p:nvPr/>
        </p:nvSpPr>
        <p:spPr bwMode="auto">
          <a:xfrm>
            <a:off x="6218238" y="820936"/>
            <a:ext cx="403225"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8" name="AutoShape 10"/>
          <p:cNvSpPr>
            <a:spLocks noChangeArrowheads="1"/>
          </p:cNvSpPr>
          <p:nvPr/>
        </p:nvSpPr>
        <p:spPr bwMode="auto">
          <a:xfrm>
            <a:off x="6218238" y="1836936"/>
            <a:ext cx="403225"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9" name="AutoShape 11"/>
          <p:cNvSpPr>
            <a:spLocks noChangeArrowheads="1"/>
          </p:cNvSpPr>
          <p:nvPr/>
        </p:nvSpPr>
        <p:spPr bwMode="auto">
          <a:xfrm>
            <a:off x="5562600" y="1836936"/>
            <a:ext cx="403225"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0" name="Rectangle 12"/>
          <p:cNvSpPr>
            <a:spLocks noChangeArrowheads="1"/>
          </p:cNvSpPr>
          <p:nvPr/>
        </p:nvSpPr>
        <p:spPr bwMode="auto">
          <a:xfrm>
            <a:off x="6230938" y="2446536"/>
            <a:ext cx="373062" cy="100013"/>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150541" name="Rectangle 13"/>
          <p:cNvSpPr>
            <a:spLocks noChangeArrowheads="1"/>
          </p:cNvSpPr>
          <p:nvPr/>
        </p:nvSpPr>
        <p:spPr bwMode="auto">
          <a:xfrm>
            <a:off x="5576888" y="2446536"/>
            <a:ext cx="373062" cy="100013"/>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150542" name="AutoShape 14"/>
          <p:cNvSpPr>
            <a:spLocks noChangeArrowheads="1"/>
          </p:cNvSpPr>
          <p:nvPr/>
        </p:nvSpPr>
        <p:spPr bwMode="auto">
          <a:xfrm>
            <a:off x="5067300" y="3741738"/>
            <a:ext cx="422275" cy="10636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3" name="AutoShape 15"/>
          <p:cNvSpPr>
            <a:spLocks noChangeArrowheads="1"/>
          </p:cNvSpPr>
          <p:nvPr/>
        </p:nvSpPr>
        <p:spPr bwMode="auto">
          <a:xfrm>
            <a:off x="5749925" y="3741738"/>
            <a:ext cx="422275" cy="10636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4" name="AutoShape 16"/>
          <p:cNvSpPr>
            <a:spLocks noChangeArrowheads="1"/>
          </p:cNvSpPr>
          <p:nvPr/>
        </p:nvSpPr>
        <p:spPr bwMode="auto">
          <a:xfrm>
            <a:off x="5749925" y="4805363"/>
            <a:ext cx="422275" cy="10620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5" name="AutoShape 17"/>
          <p:cNvSpPr>
            <a:spLocks noChangeArrowheads="1"/>
          </p:cNvSpPr>
          <p:nvPr/>
        </p:nvSpPr>
        <p:spPr bwMode="auto">
          <a:xfrm>
            <a:off x="5067300" y="4805363"/>
            <a:ext cx="422275" cy="10620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6" name="Rectangle 18"/>
          <p:cNvSpPr>
            <a:spLocks noChangeArrowheads="1"/>
          </p:cNvSpPr>
          <p:nvPr/>
        </p:nvSpPr>
        <p:spPr bwMode="auto">
          <a:xfrm>
            <a:off x="5764213" y="5441950"/>
            <a:ext cx="390525" cy="106363"/>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150547" name="Rectangle 19"/>
          <p:cNvSpPr>
            <a:spLocks noChangeArrowheads="1"/>
          </p:cNvSpPr>
          <p:nvPr/>
        </p:nvSpPr>
        <p:spPr bwMode="auto">
          <a:xfrm>
            <a:off x="5081588" y="5441950"/>
            <a:ext cx="390525" cy="106363"/>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150548" name="AutoShape 20"/>
          <p:cNvSpPr>
            <a:spLocks noChangeArrowheads="1"/>
          </p:cNvSpPr>
          <p:nvPr/>
        </p:nvSpPr>
        <p:spPr bwMode="auto">
          <a:xfrm>
            <a:off x="7315200" y="3741738"/>
            <a:ext cx="377825" cy="10636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9" name="AutoShape 21"/>
          <p:cNvSpPr>
            <a:spLocks noChangeArrowheads="1"/>
          </p:cNvSpPr>
          <p:nvPr/>
        </p:nvSpPr>
        <p:spPr bwMode="auto">
          <a:xfrm>
            <a:off x="7927975" y="3741738"/>
            <a:ext cx="377825" cy="10636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0" name="AutoShape 22"/>
          <p:cNvSpPr>
            <a:spLocks noChangeArrowheads="1"/>
          </p:cNvSpPr>
          <p:nvPr/>
        </p:nvSpPr>
        <p:spPr bwMode="auto">
          <a:xfrm>
            <a:off x="7927975" y="4805363"/>
            <a:ext cx="377825" cy="10620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1" name="AutoShape 23"/>
          <p:cNvSpPr>
            <a:spLocks noChangeArrowheads="1"/>
          </p:cNvSpPr>
          <p:nvPr/>
        </p:nvSpPr>
        <p:spPr bwMode="auto">
          <a:xfrm>
            <a:off x="7315200" y="4805363"/>
            <a:ext cx="377825" cy="10620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2" name="Rectangle 24"/>
          <p:cNvSpPr>
            <a:spLocks noChangeArrowheads="1"/>
          </p:cNvSpPr>
          <p:nvPr/>
        </p:nvSpPr>
        <p:spPr bwMode="auto">
          <a:xfrm>
            <a:off x="7940675" y="5441950"/>
            <a:ext cx="349250" cy="106363"/>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150553" name="Rectangle 25"/>
          <p:cNvSpPr>
            <a:spLocks noChangeArrowheads="1"/>
          </p:cNvSpPr>
          <p:nvPr/>
        </p:nvSpPr>
        <p:spPr bwMode="auto">
          <a:xfrm>
            <a:off x="7327900" y="5441950"/>
            <a:ext cx="349250" cy="106363"/>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150554" name="AutoShape 26"/>
          <p:cNvSpPr>
            <a:spLocks noChangeArrowheads="1"/>
          </p:cNvSpPr>
          <p:nvPr/>
        </p:nvSpPr>
        <p:spPr bwMode="auto">
          <a:xfrm>
            <a:off x="3048000" y="3741738"/>
            <a:ext cx="390525" cy="10255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5" name="AutoShape 27"/>
          <p:cNvSpPr>
            <a:spLocks noChangeArrowheads="1"/>
          </p:cNvSpPr>
          <p:nvPr/>
        </p:nvSpPr>
        <p:spPr bwMode="auto">
          <a:xfrm>
            <a:off x="3756025" y="3741738"/>
            <a:ext cx="390525" cy="10255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6" name="AutoShape 28"/>
          <p:cNvSpPr>
            <a:spLocks noChangeArrowheads="1"/>
          </p:cNvSpPr>
          <p:nvPr/>
        </p:nvSpPr>
        <p:spPr bwMode="auto">
          <a:xfrm>
            <a:off x="3756025" y="4767263"/>
            <a:ext cx="390525" cy="10239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7" name="AutoShape 29"/>
          <p:cNvSpPr>
            <a:spLocks noChangeArrowheads="1"/>
          </p:cNvSpPr>
          <p:nvPr/>
        </p:nvSpPr>
        <p:spPr bwMode="auto">
          <a:xfrm>
            <a:off x="3048000" y="4767263"/>
            <a:ext cx="390525" cy="10239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8" name="Rectangle 30"/>
          <p:cNvSpPr>
            <a:spLocks noChangeArrowheads="1"/>
          </p:cNvSpPr>
          <p:nvPr/>
        </p:nvSpPr>
        <p:spPr bwMode="auto">
          <a:xfrm>
            <a:off x="3768725" y="5381625"/>
            <a:ext cx="361950" cy="101600"/>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150559" name="Rectangle 31"/>
          <p:cNvSpPr>
            <a:spLocks noChangeArrowheads="1"/>
          </p:cNvSpPr>
          <p:nvPr/>
        </p:nvSpPr>
        <p:spPr bwMode="auto">
          <a:xfrm>
            <a:off x="3060700" y="5381625"/>
            <a:ext cx="361950" cy="101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50560" name="AutoShape 32"/>
          <p:cNvSpPr>
            <a:spLocks noChangeArrowheads="1"/>
          </p:cNvSpPr>
          <p:nvPr/>
        </p:nvSpPr>
        <p:spPr bwMode="auto">
          <a:xfrm>
            <a:off x="844550" y="3741738"/>
            <a:ext cx="404813" cy="9874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61" name="AutoShape 33"/>
          <p:cNvSpPr>
            <a:spLocks noChangeArrowheads="1"/>
          </p:cNvSpPr>
          <p:nvPr/>
        </p:nvSpPr>
        <p:spPr bwMode="auto">
          <a:xfrm>
            <a:off x="1500188" y="3741738"/>
            <a:ext cx="404812" cy="9874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62" name="AutoShape 34"/>
          <p:cNvSpPr>
            <a:spLocks noChangeArrowheads="1"/>
          </p:cNvSpPr>
          <p:nvPr/>
        </p:nvSpPr>
        <p:spPr bwMode="auto">
          <a:xfrm>
            <a:off x="1500188" y="4729163"/>
            <a:ext cx="404812" cy="9858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63" name="AutoShape 35"/>
          <p:cNvSpPr>
            <a:spLocks noChangeArrowheads="1"/>
          </p:cNvSpPr>
          <p:nvPr/>
        </p:nvSpPr>
        <p:spPr bwMode="auto">
          <a:xfrm>
            <a:off x="844550" y="4729163"/>
            <a:ext cx="404813" cy="9858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64" name="Rectangle 36"/>
          <p:cNvSpPr>
            <a:spLocks noChangeArrowheads="1"/>
          </p:cNvSpPr>
          <p:nvPr/>
        </p:nvSpPr>
        <p:spPr bwMode="auto">
          <a:xfrm>
            <a:off x="1512888" y="5319713"/>
            <a:ext cx="374650" cy="98425"/>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150565" name="Rectangle 37"/>
          <p:cNvSpPr>
            <a:spLocks noChangeArrowheads="1"/>
          </p:cNvSpPr>
          <p:nvPr/>
        </p:nvSpPr>
        <p:spPr bwMode="auto">
          <a:xfrm>
            <a:off x="858838" y="5319713"/>
            <a:ext cx="373062" cy="9842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50566" name="Text Box 38"/>
          <p:cNvSpPr txBox="1">
            <a:spLocks noChangeArrowheads="1"/>
          </p:cNvSpPr>
          <p:nvPr/>
        </p:nvSpPr>
        <p:spPr bwMode="auto">
          <a:xfrm>
            <a:off x="4405313" y="1417836"/>
            <a:ext cx="409575" cy="579438"/>
          </a:xfrm>
          <a:prstGeom prst="rect">
            <a:avLst/>
          </a:prstGeom>
          <a:noFill/>
          <a:ln w="9525">
            <a:noFill/>
            <a:miter lim="800000"/>
            <a:headEnd/>
            <a:tailEnd/>
          </a:ln>
          <a:effectLst/>
        </p:spPr>
        <p:txBody>
          <a:bodyPr wrap="none" anchor="ctr">
            <a:spAutoFit/>
          </a:bodyPr>
          <a:lstStyle/>
          <a:p>
            <a:pPr algn="ctr">
              <a:spcBef>
                <a:spcPct val="50000"/>
              </a:spcBef>
            </a:pPr>
            <a:r>
              <a:rPr lang="en-US" sz="3200" b="1">
                <a:solidFill>
                  <a:srgbClr val="FFFFFF"/>
                </a:solidFill>
                <a:latin typeface="Arial" pitchFamily="34" charset="0"/>
              </a:rPr>
              <a:t>x</a:t>
            </a:r>
            <a:endParaRPr lang="en-US">
              <a:solidFill>
                <a:srgbClr val="FFFFFF"/>
              </a:solidFill>
              <a:latin typeface="Times New Roman" pitchFamily="18" charset="0"/>
            </a:endParaRPr>
          </a:p>
        </p:txBody>
      </p:sp>
      <p:sp>
        <p:nvSpPr>
          <p:cNvPr id="150567" name="Text Box 39"/>
          <p:cNvSpPr txBox="1">
            <a:spLocks noChangeArrowheads="1"/>
          </p:cNvSpPr>
          <p:nvPr/>
        </p:nvSpPr>
        <p:spPr bwMode="auto">
          <a:xfrm>
            <a:off x="1004888" y="5897563"/>
            <a:ext cx="747712" cy="579437"/>
          </a:xfrm>
          <a:prstGeom prst="rect">
            <a:avLst/>
          </a:prstGeom>
          <a:noFill/>
          <a:ln w="9525">
            <a:noFill/>
            <a:miter lim="800000"/>
            <a:headEnd/>
            <a:tailEnd/>
          </a:ln>
          <a:effectLst/>
        </p:spPr>
        <p:txBody>
          <a:bodyPr wrap="none" anchor="ctr">
            <a:spAutoFit/>
          </a:bodyPr>
          <a:lstStyle/>
          <a:p>
            <a:pPr algn="ctr">
              <a:spcBef>
                <a:spcPct val="50000"/>
              </a:spcBef>
            </a:pPr>
            <a:r>
              <a:rPr lang="en-US" sz="3200" b="1" dirty="0">
                <a:latin typeface="Arial" pitchFamily="34" charset="0"/>
              </a:rPr>
              <a:t>1/4</a:t>
            </a:r>
            <a:endParaRPr lang="en-US" dirty="0">
              <a:latin typeface="Times New Roman" pitchFamily="18" charset="0"/>
            </a:endParaRPr>
          </a:p>
        </p:txBody>
      </p:sp>
      <p:sp>
        <p:nvSpPr>
          <p:cNvPr id="150568" name="Text Box 40"/>
          <p:cNvSpPr txBox="1">
            <a:spLocks noChangeArrowheads="1"/>
          </p:cNvSpPr>
          <p:nvPr/>
        </p:nvSpPr>
        <p:spPr bwMode="auto">
          <a:xfrm>
            <a:off x="3200400" y="5897563"/>
            <a:ext cx="747713" cy="579437"/>
          </a:xfrm>
          <a:prstGeom prst="rect">
            <a:avLst/>
          </a:prstGeom>
          <a:noFill/>
          <a:ln w="9525">
            <a:noFill/>
            <a:miter lim="800000"/>
            <a:headEnd/>
            <a:tailEnd/>
          </a:ln>
          <a:effectLst/>
        </p:spPr>
        <p:txBody>
          <a:bodyPr wrap="none" anchor="ctr">
            <a:spAutoFit/>
          </a:bodyPr>
          <a:lstStyle/>
          <a:p>
            <a:pPr algn="ctr">
              <a:spcBef>
                <a:spcPct val="50000"/>
              </a:spcBef>
            </a:pPr>
            <a:r>
              <a:rPr lang="en-US" sz="3200" b="1" dirty="0">
                <a:latin typeface="Arial" pitchFamily="34" charset="0"/>
              </a:rPr>
              <a:t>1/4</a:t>
            </a:r>
            <a:endParaRPr lang="en-US" dirty="0">
              <a:latin typeface="Times New Roman" pitchFamily="18" charset="0"/>
            </a:endParaRPr>
          </a:p>
        </p:txBody>
      </p:sp>
      <p:sp>
        <p:nvSpPr>
          <p:cNvPr id="150569" name="Text Box 41"/>
          <p:cNvSpPr txBox="1">
            <a:spLocks noChangeArrowheads="1"/>
          </p:cNvSpPr>
          <p:nvPr/>
        </p:nvSpPr>
        <p:spPr bwMode="auto">
          <a:xfrm>
            <a:off x="5181600" y="5897563"/>
            <a:ext cx="747713" cy="579437"/>
          </a:xfrm>
          <a:prstGeom prst="rect">
            <a:avLst/>
          </a:prstGeom>
          <a:noFill/>
          <a:ln w="9525">
            <a:noFill/>
            <a:miter lim="800000"/>
            <a:headEnd/>
            <a:tailEnd/>
          </a:ln>
          <a:effectLst/>
        </p:spPr>
        <p:txBody>
          <a:bodyPr wrap="none" anchor="ctr">
            <a:spAutoFit/>
          </a:bodyPr>
          <a:lstStyle/>
          <a:p>
            <a:pPr algn="ctr">
              <a:spcBef>
                <a:spcPct val="50000"/>
              </a:spcBef>
            </a:pPr>
            <a:r>
              <a:rPr lang="en-US" sz="3200" b="1" dirty="0">
                <a:latin typeface="Arial" pitchFamily="34" charset="0"/>
              </a:rPr>
              <a:t>1/4</a:t>
            </a:r>
            <a:endParaRPr lang="en-US" dirty="0">
              <a:latin typeface="Times New Roman" pitchFamily="18" charset="0"/>
            </a:endParaRPr>
          </a:p>
        </p:txBody>
      </p:sp>
      <p:sp>
        <p:nvSpPr>
          <p:cNvPr id="150570" name="Text Box 42"/>
          <p:cNvSpPr txBox="1">
            <a:spLocks noChangeArrowheads="1"/>
          </p:cNvSpPr>
          <p:nvPr/>
        </p:nvSpPr>
        <p:spPr bwMode="auto">
          <a:xfrm>
            <a:off x="7405688" y="5897563"/>
            <a:ext cx="747712" cy="579437"/>
          </a:xfrm>
          <a:prstGeom prst="rect">
            <a:avLst/>
          </a:prstGeom>
          <a:noFill/>
          <a:ln w="9525">
            <a:noFill/>
            <a:miter lim="800000"/>
            <a:headEnd/>
            <a:tailEnd/>
          </a:ln>
          <a:effectLst/>
        </p:spPr>
        <p:txBody>
          <a:bodyPr wrap="none" anchor="ctr">
            <a:spAutoFit/>
          </a:bodyPr>
          <a:lstStyle/>
          <a:p>
            <a:pPr algn="ctr">
              <a:spcBef>
                <a:spcPct val="50000"/>
              </a:spcBef>
            </a:pPr>
            <a:r>
              <a:rPr lang="en-US" sz="3200" b="1" dirty="0">
                <a:latin typeface="Arial" pitchFamily="34" charset="0"/>
              </a:rPr>
              <a:t>1/4</a:t>
            </a:r>
            <a:endParaRPr lang="en-US" dirty="0">
              <a:latin typeface="Times New Roman" pitchFamily="18" charset="0"/>
            </a:endParaRPr>
          </a:p>
        </p:txBody>
      </p:sp>
      <p:sp>
        <p:nvSpPr>
          <p:cNvPr id="150571" name="Line 43"/>
          <p:cNvSpPr>
            <a:spLocks noChangeShapeType="1"/>
          </p:cNvSpPr>
          <p:nvPr/>
        </p:nvSpPr>
        <p:spPr bwMode="auto">
          <a:xfrm>
            <a:off x="4610100" y="2632075"/>
            <a:ext cx="0" cy="949325"/>
          </a:xfrm>
          <a:prstGeom prst="line">
            <a:avLst/>
          </a:prstGeom>
          <a:noFill/>
          <a:ln w="57150">
            <a:solidFill>
              <a:srgbClr val="FFFFFF"/>
            </a:solidFill>
            <a:round/>
            <a:headEnd/>
            <a:tailEnd type="triangle" w="med" len="med"/>
          </a:ln>
          <a:effectLst/>
        </p:spPr>
        <p:txBody>
          <a:bodyPr wrap="none" anchor="ctr"/>
          <a:lstStyle/>
          <a:p>
            <a:endParaRPr lang="en-US"/>
          </a:p>
        </p:txBody>
      </p:sp>
      <p:grpSp>
        <p:nvGrpSpPr>
          <p:cNvPr id="2" name="Group 44"/>
          <p:cNvGrpSpPr>
            <a:grpSpLocks/>
          </p:cNvGrpSpPr>
          <p:nvPr/>
        </p:nvGrpSpPr>
        <p:grpSpPr bwMode="auto">
          <a:xfrm>
            <a:off x="457200" y="1089025"/>
            <a:ext cx="609600" cy="1044575"/>
            <a:chOff x="576" y="686"/>
            <a:chExt cx="432" cy="366"/>
          </a:xfrm>
        </p:grpSpPr>
        <p:sp>
          <p:nvSpPr>
            <p:cNvPr id="150573" name="Oval 45"/>
            <p:cNvSpPr>
              <a:spLocks noChangeArrowheads="1"/>
            </p:cNvSpPr>
            <p:nvPr/>
          </p:nvSpPr>
          <p:spPr bwMode="auto">
            <a:xfrm>
              <a:off x="576" y="686"/>
              <a:ext cx="432" cy="199"/>
            </a:xfrm>
            <a:prstGeom prst="ellipse">
              <a:avLst/>
            </a:prstGeom>
            <a:noFill/>
            <a:ln w="38100">
              <a:solidFill>
                <a:srgbClr val="FFFFFF"/>
              </a:solidFill>
              <a:round/>
              <a:headEnd/>
              <a:tailEnd/>
            </a:ln>
            <a:effectLst/>
          </p:spPr>
          <p:txBody>
            <a:bodyPr wrap="none" anchor="ctr"/>
            <a:lstStyle/>
            <a:p>
              <a:endParaRPr lang="en-US"/>
            </a:p>
          </p:txBody>
        </p:sp>
        <p:sp>
          <p:nvSpPr>
            <p:cNvPr id="150574" name="Line 46"/>
            <p:cNvSpPr>
              <a:spLocks noChangeShapeType="1"/>
            </p:cNvSpPr>
            <p:nvPr/>
          </p:nvSpPr>
          <p:spPr bwMode="auto">
            <a:xfrm>
              <a:off x="792" y="885"/>
              <a:ext cx="0" cy="167"/>
            </a:xfrm>
            <a:prstGeom prst="line">
              <a:avLst/>
            </a:prstGeom>
            <a:noFill/>
            <a:ln w="38100">
              <a:solidFill>
                <a:srgbClr val="FFFFFF"/>
              </a:solidFill>
              <a:round/>
              <a:headEnd/>
              <a:tailEnd/>
            </a:ln>
            <a:effectLst/>
          </p:spPr>
          <p:txBody>
            <a:bodyPr wrap="none" anchor="ctr"/>
            <a:lstStyle/>
            <a:p>
              <a:endParaRPr lang="en-US"/>
            </a:p>
          </p:txBody>
        </p:sp>
        <p:sp>
          <p:nvSpPr>
            <p:cNvPr id="150575" name="Line 47"/>
            <p:cNvSpPr>
              <a:spLocks noChangeShapeType="1"/>
            </p:cNvSpPr>
            <p:nvPr/>
          </p:nvSpPr>
          <p:spPr bwMode="auto">
            <a:xfrm>
              <a:off x="648" y="923"/>
              <a:ext cx="288" cy="0"/>
            </a:xfrm>
            <a:prstGeom prst="line">
              <a:avLst/>
            </a:prstGeom>
            <a:noFill/>
            <a:ln w="38100">
              <a:solidFill>
                <a:srgbClr val="FFFFFF"/>
              </a:solidFill>
              <a:round/>
              <a:headEnd/>
              <a:tailEnd/>
            </a:ln>
            <a:effectLst/>
          </p:spPr>
          <p:txBody>
            <a:bodyPr wrap="none" anchor="ctr"/>
            <a:lstStyle/>
            <a:p>
              <a:endParaRPr lang="en-US"/>
            </a:p>
          </p:txBody>
        </p:sp>
      </p:grpSp>
      <p:grpSp>
        <p:nvGrpSpPr>
          <p:cNvPr id="3" name="Group 48"/>
          <p:cNvGrpSpPr>
            <a:grpSpLocks/>
          </p:cNvGrpSpPr>
          <p:nvPr/>
        </p:nvGrpSpPr>
        <p:grpSpPr bwMode="auto">
          <a:xfrm>
            <a:off x="7924800" y="990600"/>
            <a:ext cx="914400" cy="990600"/>
            <a:chOff x="3552" y="720"/>
            <a:chExt cx="432" cy="456"/>
          </a:xfrm>
        </p:grpSpPr>
        <p:sp>
          <p:nvSpPr>
            <p:cNvPr id="150577" name="Oval 49"/>
            <p:cNvSpPr>
              <a:spLocks noChangeArrowheads="1"/>
            </p:cNvSpPr>
            <p:nvPr/>
          </p:nvSpPr>
          <p:spPr bwMode="auto">
            <a:xfrm>
              <a:off x="3552" y="888"/>
              <a:ext cx="288" cy="288"/>
            </a:xfrm>
            <a:prstGeom prst="ellipse">
              <a:avLst/>
            </a:prstGeom>
            <a:noFill/>
            <a:ln w="38100">
              <a:solidFill>
                <a:srgbClr val="FFFFFF"/>
              </a:solidFill>
              <a:round/>
              <a:headEnd/>
              <a:tailEnd/>
            </a:ln>
            <a:effectLst/>
          </p:spPr>
          <p:txBody>
            <a:bodyPr wrap="none" anchor="ctr"/>
            <a:lstStyle/>
            <a:p>
              <a:endParaRPr lang="en-US"/>
            </a:p>
          </p:txBody>
        </p:sp>
        <p:sp>
          <p:nvSpPr>
            <p:cNvPr id="150578" name="Line 50"/>
            <p:cNvSpPr>
              <a:spLocks noChangeShapeType="1"/>
            </p:cNvSpPr>
            <p:nvPr/>
          </p:nvSpPr>
          <p:spPr bwMode="auto">
            <a:xfrm flipV="1">
              <a:off x="3792" y="720"/>
              <a:ext cx="192" cy="192"/>
            </a:xfrm>
            <a:prstGeom prst="line">
              <a:avLst/>
            </a:prstGeom>
            <a:noFill/>
            <a:ln w="38100">
              <a:solidFill>
                <a:srgbClr val="FFFFFF"/>
              </a:solidFill>
              <a:round/>
              <a:headEnd/>
              <a:tailEnd type="triangle" w="med" len="med"/>
            </a:ln>
            <a:effectLst/>
          </p:spPr>
          <p:txBody>
            <a:bodyPr wrap="none" anchor="ctr"/>
            <a:lstStyle/>
            <a:p>
              <a:endParaRPr lang="en-US"/>
            </a:p>
          </p:txBody>
        </p:sp>
      </p:grpSp>
      <p:sp>
        <p:nvSpPr>
          <p:cNvPr id="150579" name="Text Box 51"/>
          <p:cNvSpPr txBox="1">
            <a:spLocks noChangeArrowheads="1"/>
          </p:cNvSpPr>
          <p:nvPr/>
        </p:nvSpPr>
        <p:spPr bwMode="auto">
          <a:xfrm>
            <a:off x="12974" y="53874"/>
            <a:ext cx="9131026" cy="523220"/>
          </a:xfrm>
          <a:prstGeom prst="rect">
            <a:avLst/>
          </a:prstGeom>
          <a:noFill/>
          <a:ln w="9525">
            <a:noFill/>
            <a:miter lim="800000"/>
            <a:headEnd/>
            <a:tailEnd/>
          </a:ln>
          <a:effectLst/>
        </p:spPr>
        <p:txBody>
          <a:bodyPr wrap="none">
            <a:spAutoFit/>
          </a:bodyPr>
          <a:lstStyle/>
          <a:p>
            <a:r>
              <a:rPr lang="en-AU" sz="2800" dirty="0"/>
              <a:t>Random segregation and </a:t>
            </a:r>
            <a:r>
              <a:rPr lang="en-AU" sz="2800"/>
              <a:t>identity-by-descent </a:t>
            </a:r>
            <a:r>
              <a:rPr lang="en-AU" sz="2800" smtClean="0"/>
              <a:t>(IBD) in </a:t>
            </a:r>
            <a:r>
              <a:rPr lang="en-AU" sz="2800" dirty="0" err="1"/>
              <a:t>sibpairs</a:t>
            </a:r>
            <a:endParaRPr lang="en-AU"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body" sz="half" idx="1"/>
          </p:nvPr>
        </p:nvSpPr>
        <p:spPr/>
        <p:txBody>
          <a:bodyPr/>
          <a:lstStyle/>
          <a:p>
            <a:pPr eaLnBrk="1" hangingPunct="1">
              <a:buFontTx/>
              <a:buNone/>
            </a:pPr>
            <a:endParaRPr lang="en-US" altLang="en-US" sz="2800" smtClean="0">
              <a:solidFill>
                <a:schemeClr val="tx2"/>
              </a:solidFill>
            </a:endParaRPr>
          </a:p>
          <a:p>
            <a:pPr eaLnBrk="1" hangingPunct="1"/>
            <a:endParaRPr lang="en-US" altLang="en-US" sz="2800" smtClean="0"/>
          </a:p>
        </p:txBody>
      </p:sp>
      <p:pic>
        <p:nvPicPr>
          <p:cNvPr id="20484" name="Picture 3" descr="Untitled-21">
            <a:hlinkClick r:id="rId4"/>
          </p:cNvPr>
          <p:cNvPicPr>
            <a:picLocks noChangeAspect="1" noChangeArrowheads="1"/>
          </p:cNvPicPr>
          <p:nvPr/>
        </p:nvPicPr>
        <p:blipFill>
          <a:blip r:embed="rId5" cstate="print"/>
          <a:srcRect/>
          <a:stretch>
            <a:fillRect/>
          </a:stretch>
        </p:blipFill>
        <p:spPr bwMode="auto">
          <a:xfrm>
            <a:off x="179512" y="304800"/>
            <a:ext cx="2880320" cy="2902822"/>
          </a:xfrm>
          <a:prstGeom prst="rect">
            <a:avLst/>
          </a:prstGeom>
          <a:noFill/>
          <a:ln w="9525">
            <a:noFill/>
            <a:miter lim="800000"/>
            <a:headEnd/>
            <a:tailEnd/>
          </a:ln>
        </p:spPr>
      </p:pic>
      <p:sp>
        <p:nvSpPr>
          <p:cNvPr id="20485" name="Text Box 5"/>
          <p:cNvSpPr txBox="1">
            <a:spLocks noChangeArrowheads="1"/>
          </p:cNvSpPr>
          <p:nvPr/>
        </p:nvSpPr>
        <p:spPr bwMode="auto">
          <a:xfrm>
            <a:off x="1905000" y="2971800"/>
            <a:ext cx="282575" cy="519113"/>
          </a:xfrm>
          <a:prstGeom prst="rect">
            <a:avLst/>
          </a:prstGeom>
          <a:noFill/>
          <a:ln w="9525">
            <a:noFill/>
            <a:miter lim="800000"/>
            <a:headEnd/>
            <a:tailEnd/>
          </a:ln>
        </p:spPr>
        <p:txBody>
          <a:bodyPr wrap="none">
            <a:spAutoFit/>
          </a:bodyPr>
          <a:lstStyle/>
          <a:p>
            <a:pPr eaLnBrk="1" hangingPunct="1"/>
            <a:r>
              <a:rPr lang="en-US" altLang="en-US" sz="2800"/>
              <a:t> </a:t>
            </a:r>
          </a:p>
        </p:txBody>
      </p:sp>
      <p:pic>
        <p:nvPicPr>
          <p:cNvPr id="20486" name="Picture 7" descr="hand6"/>
          <p:cNvPicPr>
            <a:picLocks noChangeAspect="1" noChangeArrowheads="1"/>
          </p:cNvPicPr>
          <p:nvPr/>
        </p:nvPicPr>
        <p:blipFill>
          <a:blip r:embed="rId6" cstate="print"/>
          <a:srcRect/>
          <a:stretch>
            <a:fillRect/>
          </a:stretch>
        </p:blipFill>
        <p:spPr bwMode="auto">
          <a:xfrm>
            <a:off x="3203848" y="349249"/>
            <a:ext cx="2168252" cy="2832003"/>
          </a:xfrm>
          <a:prstGeom prst="rect">
            <a:avLst/>
          </a:prstGeom>
          <a:noFill/>
          <a:ln w="9525">
            <a:noFill/>
            <a:miter lim="800000"/>
            <a:headEnd/>
            <a:tailEnd/>
          </a:ln>
        </p:spPr>
      </p:pic>
      <p:sp>
        <p:nvSpPr>
          <p:cNvPr id="20487" name="Text Box 12"/>
          <p:cNvSpPr txBox="1">
            <a:spLocks noChangeArrowheads="1"/>
          </p:cNvSpPr>
          <p:nvPr/>
        </p:nvSpPr>
        <p:spPr bwMode="auto">
          <a:xfrm>
            <a:off x="898556" y="3324813"/>
            <a:ext cx="1274763" cy="519113"/>
          </a:xfrm>
          <a:prstGeom prst="rect">
            <a:avLst/>
          </a:prstGeom>
          <a:noFill/>
          <a:ln w="9525">
            <a:noFill/>
            <a:miter lim="800000"/>
            <a:headEnd/>
            <a:tailEnd/>
          </a:ln>
        </p:spPr>
        <p:txBody>
          <a:bodyPr wrap="none">
            <a:spAutoFit/>
          </a:bodyPr>
          <a:lstStyle/>
          <a:p>
            <a:pPr eaLnBrk="1" hangingPunct="1"/>
            <a:r>
              <a:rPr lang="en-US" altLang="en-US" sz="2800"/>
              <a:t>normal</a:t>
            </a:r>
          </a:p>
        </p:txBody>
      </p:sp>
      <p:sp>
        <p:nvSpPr>
          <p:cNvPr id="20488" name="Text Box 13"/>
          <p:cNvSpPr txBox="1">
            <a:spLocks noChangeArrowheads="1"/>
          </p:cNvSpPr>
          <p:nvPr/>
        </p:nvSpPr>
        <p:spPr bwMode="auto">
          <a:xfrm>
            <a:off x="3314836" y="3324812"/>
            <a:ext cx="1946275" cy="519113"/>
          </a:xfrm>
          <a:prstGeom prst="rect">
            <a:avLst/>
          </a:prstGeom>
          <a:noFill/>
          <a:ln w="9525">
            <a:noFill/>
            <a:miter lim="800000"/>
            <a:headEnd/>
            <a:tailEnd/>
          </a:ln>
        </p:spPr>
        <p:txBody>
          <a:bodyPr wrap="none">
            <a:spAutoFit/>
          </a:bodyPr>
          <a:lstStyle/>
          <a:p>
            <a:pPr eaLnBrk="1" hangingPunct="1"/>
            <a:r>
              <a:rPr lang="en-US" altLang="en-US" sz="2800"/>
              <a:t>polydactyly</a:t>
            </a:r>
          </a:p>
        </p:txBody>
      </p:sp>
      <p:graphicFrame>
        <p:nvGraphicFramePr>
          <p:cNvPr id="20489" name="Object 17"/>
          <p:cNvGraphicFramePr>
            <a:graphicFrameLocks noGrp="1" noChangeAspect="1"/>
          </p:cNvGraphicFramePr>
          <p:nvPr>
            <p:ph sz="half" idx="2"/>
            <p:extLst>
              <p:ext uri="{D42A27DB-BD31-4B8C-83A1-F6EECF244321}">
                <p14:modId xmlns:p14="http://schemas.microsoft.com/office/powerpoint/2010/main" val="2516646781"/>
              </p:ext>
            </p:extLst>
          </p:nvPr>
        </p:nvGraphicFramePr>
        <p:xfrm>
          <a:off x="5563693" y="349249"/>
          <a:ext cx="3334243" cy="2499054"/>
        </p:xfrm>
        <a:graphic>
          <a:graphicData uri="http://schemas.openxmlformats.org/presentationml/2006/ole">
            <mc:AlternateContent xmlns:mc="http://schemas.openxmlformats.org/markup-compatibility/2006">
              <mc:Choice xmlns:v="urn:schemas-microsoft-com:vml" Requires="v">
                <p:oleObj spid="_x0000_s113735" name="Image" r:id="rId7" imgW="2439816" imgH="1829217" progId="">
                  <p:embed/>
                </p:oleObj>
              </mc:Choice>
              <mc:Fallback>
                <p:oleObj name="Image" r:id="rId7" imgW="2439816" imgH="1829217" progId="">
                  <p:embed/>
                  <p:pic>
                    <p:nvPicPr>
                      <p:cNvPr id="0" name="Picture 3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3693" y="349249"/>
                        <a:ext cx="3334243" cy="2499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0" name="Text Box 20"/>
          <p:cNvSpPr txBox="1">
            <a:spLocks noChangeArrowheads="1"/>
          </p:cNvSpPr>
          <p:nvPr/>
        </p:nvSpPr>
        <p:spPr bwMode="auto">
          <a:xfrm>
            <a:off x="6228184" y="3304451"/>
            <a:ext cx="1786066" cy="523220"/>
          </a:xfrm>
          <a:prstGeom prst="rect">
            <a:avLst/>
          </a:prstGeom>
          <a:noFill/>
          <a:ln w="9525">
            <a:noFill/>
            <a:miter lim="800000"/>
            <a:headEnd/>
            <a:tailEnd/>
          </a:ln>
        </p:spPr>
        <p:txBody>
          <a:bodyPr wrap="none">
            <a:spAutoFit/>
          </a:bodyPr>
          <a:lstStyle/>
          <a:p>
            <a:pPr eaLnBrk="1" hangingPunct="1"/>
            <a:r>
              <a:rPr lang="en-US" altLang="en-US" sz="2800" smtClean="0"/>
              <a:t>angry dog</a:t>
            </a:r>
            <a:endParaRPr lang="en-US" altLang="en-US" sz="2800"/>
          </a:p>
        </p:txBody>
      </p:sp>
      <p:sp>
        <p:nvSpPr>
          <p:cNvPr id="20491" name="Text Box 22"/>
          <p:cNvSpPr txBox="1">
            <a:spLocks noChangeArrowheads="1"/>
          </p:cNvSpPr>
          <p:nvPr/>
        </p:nvSpPr>
        <p:spPr bwMode="auto">
          <a:xfrm>
            <a:off x="80202" y="4077072"/>
            <a:ext cx="8839200" cy="1815882"/>
          </a:xfrm>
          <a:prstGeom prst="rect">
            <a:avLst/>
          </a:prstGeom>
          <a:noFill/>
          <a:ln w="9525">
            <a:noFill/>
            <a:miter lim="800000"/>
            <a:headEnd/>
            <a:tailEnd/>
          </a:ln>
        </p:spPr>
        <p:txBody>
          <a:bodyPr wrap="square">
            <a:spAutoFit/>
          </a:bodyPr>
          <a:lstStyle/>
          <a:p>
            <a:pPr eaLnBrk="1" hangingPunct="1"/>
            <a:r>
              <a:rPr lang="en-US" altLang="en-US" sz="2800"/>
              <a:t>Behavior </a:t>
            </a:r>
            <a:r>
              <a:rPr lang="en-US" altLang="en-US" sz="2800" smtClean="0"/>
              <a:t>genetic </a:t>
            </a:r>
            <a:r>
              <a:rPr lang="en-US" altLang="en-US" sz="2800"/>
              <a:t>research is concerned with </a:t>
            </a:r>
          </a:p>
          <a:p>
            <a:pPr eaLnBrk="1" hangingPunct="1"/>
            <a:r>
              <a:rPr lang="en-US" altLang="en-US" sz="2800" smtClean="0"/>
              <a:t>relating </a:t>
            </a:r>
            <a:r>
              <a:rPr lang="en-US" altLang="en-US" sz="2800">
                <a:solidFill>
                  <a:srgbClr val="FF0000"/>
                </a:solidFill>
              </a:rPr>
              <a:t>individual differences</a:t>
            </a:r>
            <a:r>
              <a:rPr lang="en-US" altLang="en-US" sz="2800"/>
              <a:t> in </a:t>
            </a:r>
            <a:r>
              <a:rPr lang="en-US" altLang="en-US" sz="2800" smtClean="0">
                <a:solidFill>
                  <a:srgbClr val="FF0000"/>
                </a:solidFill>
              </a:rPr>
              <a:t>phenotypes</a:t>
            </a:r>
            <a:r>
              <a:rPr lang="en-US" altLang="en-US" sz="2800" smtClean="0"/>
              <a:t> to individual </a:t>
            </a:r>
            <a:r>
              <a:rPr lang="en-US" altLang="en-US" sz="2800"/>
              <a:t>differences </a:t>
            </a:r>
            <a:r>
              <a:rPr lang="en-US" altLang="en-US" sz="2800" smtClean="0"/>
              <a:t>at </a:t>
            </a:r>
            <a:r>
              <a:rPr lang="en-US" altLang="en-US" sz="2800"/>
              <a:t>the </a:t>
            </a:r>
            <a:r>
              <a:rPr lang="en-US" altLang="en-US" sz="2800">
                <a:solidFill>
                  <a:srgbClr val="FF0000"/>
                </a:solidFill>
              </a:rPr>
              <a:t>genetic </a:t>
            </a:r>
            <a:r>
              <a:rPr lang="en-US" altLang="en-US" sz="2800" smtClean="0">
                <a:solidFill>
                  <a:srgbClr val="FF0000"/>
                </a:solidFill>
              </a:rPr>
              <a:t>level </a:t>
            </a:r>
            <a:r>
              <a:rPr lang="en-US" altLang="en-US" sz="2800" smtClean="0"/>
              <a:t>and </a:t>
            </a:r>
            <a:r>
              <a:rPr lang="en-US" altLang="en-US" sz="2800"/>
              <a:t>individual differences in </a:t>
            </a:r>
            <a:r>
              <a:rPr lang="en-US" altLang="en-US" sz="2800" smtClean="0">
                <a:solidFill>
                  <a:srgbClr val="FF0000"/>
                </a:solidFill>
              </a:rPr>
              <a:t>environmental influences</a:t>
            </a:r>
            <a:endParaRPr lang="nl-NL" altLang="en-US" sz="2800">
              <a:solidFill>
                <a:srgbClr val="FF0000"/>
              </a:solidFill>
            </a:endParaRPr>
          </a:p>
        </p:txBody>
      </p:sp>
    </p:spTree>
    <p:extLst>
      <p:ext uri="{BB962C8B-B14F-4D97-AF65-F5344CB8AC3E}">
        <p14:creationId xmlns:p14="http://schemas.microsoft.com/office/powerpoint/2010/main" val="3910907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F0">
            <a:alpha val="75000"/>
          </a:srgbClr>
        </a:solidFill>
        <a:effectLst/>
      </p:bgPr>
    </p:bg>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1440479" y="314832"/>
            <a:ext cx="6780574" cy="584775"/>
          </a:xfrm>
          <a:prstGeom prst="rect">
            <a:avLst/>
          </a:prstGeom>
          <a:noFill/>
          <a:ln w="9525">
            <a:noFill/>
            <a:miter lim="800000"/>
            <a:headEnd/>
            <a:tailEnd/>
          </a:ln>
          <a:effectLst/>
        </p:spPr>
        <p:txBody>
          <a:bodyPr wrap="none" anchor="ctr">
            <a:spAutoFit/>
          </a:bodyPr>
          <a:lstStyle/>
          <a:p>
            <a:pPr algn="ctr">
              <a:spcBef>
                <a:spcPct val="50000"/>
              </a:spcBef>
            </a:pPr>
            <a:r>
              <a:rPr lang="en-US" sz="3200" b="1">
                <a:latin typeface="Arial" pitchFamily="34" charset="0"/>
              </a:rPr>
              <a:t>IDENTITY BY </a:t>
            </a:r>
            <a:r>
              <a:rPr lang="en-US" sz="3200" b="1" smtClean="0">
                <a:latin typeface="Arial" pitchFamily="34" charset="0"/>
              </a:rPr>
              <a:t>DESCENT (IBD) MZs</a:t>
            </a:r>
            <a:endParaRPr lang="en-US" b="1">
              <a:latin typeface="Times New Roman" pitchFamily="18" charset="0"/>
            </a:endParaRPr>
          </a:p>
        </p:txBody>
      </p:sp>
      <p:sp>
        <p:nvSpPr>
          <p:cNvPr id="151555" name="Rectangle 3"/>
          <p:cNvSpPr>
            <a:spLocks noChangeArrowheads="1"/>
          </p:cNvSpPr>
          <p:nvPr/>
        </p:nvSpPr>
        <p:spPr bwMode="auto">
          <a:xfrm>
            <a:off x="1296988" y="2162175"/>
            <a:ext cx="342900" cy="35242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51556" name="Rectangle 4"/>
          <p:cNvSpPr>
            <a:spLocks noChangeArrowheads="1"/>
          </p:cNvSpPr>
          <p:nvPr/>
        </p:nvSpPr>
        <p:spPr bwMode="auto">
          <a:xfrm>
            <a:off x="1639888" y="2162175"/>
            <a:ext cx="342900" cy="352425"/>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 name="Group 5"/>
          <p:cNvGrpSpPr>
            <a:grpSpLocks/>
          </p:cNvGrpSpPr>
          <p:nvPr/>
        </p:nvGrpSpPr>
        <p:grpSpPr bwMode="auto">
          <a:xfrm>
            <a:off x="1296988" y="2819400"/>
            <a:ext cx="685800" cy="357188"/>
            <a:chOff x="1008" y="1776"/>
            <a:chExt cx="432" cy="225"/>
          </a:xfrm>
        </p:grpSpPr>
        <p:sp>
          <p:nvSpPr>
            <p:cNvPr id="151558" name="Rectangle 6"/>
            <p:cNvSpPr>
              <a:spLocks noChangeArrowheads="1"/>
            </p:cNvSpPr>
            <p:nvPr/>
          </p:nvSpPr>
          <p:spPr bwMode="auto">
            <a:xfrm>
              <a:off x="1008" y="1776"/>
              <a:ext cx="216" cy="22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51559" name="Rectangle 7"/>
            <p:cNvSpPr>
              <a:spLocks noChangeArrowheads="1"/>
            </p:cNvSpPr>
            <p:nvPr/>
          </p:nvSpPr>
          <p:spPr bwMode="auto">
            <a:xfrm>
              <a:off x="1224" y="1776"/>
              <a:ext cx="216" cy="225"/>
            </a:xfrm>
            <a:prstGeom prst="rect">
              <a:avLst/>
            </a:prstGeom>
            <a:solidFill>
              <a:srgbClr val="FF66FF"/>
            </a:solidFill>
            <a:ln w="9525">
              <a:solidFill>
                <a:schemeClr val="tx1"/>
              </a:solidFill>
              <a:miter lim="800000"/>
              <a:headEnd/>
              <a:tailEnd/>
            </a:ln>
            <a:effectLst/>
          </p:spPr>
          <p:txBody>
            <a:bodyPr wrap="none" anchor="ctr"/>
            <a:lstStyle/>
            <a:p>
              <a:endParaRPr lang="en-US"/>
            </a:p>
          </p:txBody>
        </p:sp>
      </p:grpSp>
      <p:sp>
        <p:nvSpPr>
          <p:cNvPr id="151560" name="Rectangle 8"/>
          <p:cNvSpPr>
            <a:spLocks noChangeArrowheads="1"/>
          </p:cNvSpPr>
          <p:nvPr/>
        </p:nvSpPr>
        <p:spPr bwMode="auto">
          <a:xfrm>
            <a:off x="1296988" y="3429000"/>
            <a:ext cx="342900" cy="363538"/>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51561" name="Rectangle 9"/>
          <p:cNvSpPr>
            <a:spLocks noChangeArrowheads="1"/>
          </p:cNvSpPr>
          <p:nvPr/>
        </p:nvSpPr>
        <p:spPr bwMode="auto">
          <a:xfrm>
            <a:off x="1639888" y="3429000"/>
            <a:ext cx="342900" cy="36353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 name="Group 10"/>
          <p:cNvGrpSpPr>
            <a:grpSpLocks/>
          </p:cNvGrpSpPr>
          <p:nvPr/>
        </p:nvGrpSpPr>
        <p:grpSpPr bwMode="auto">
          <a:xfrm>
            <a:off x="1296988" y="4038600"/>
            <a:ext cx="685800" cy="369888"/>
            <a:chOff x="1008" y="2544"/>
            <a:chExt cx="432" cy="233"/>
          </a:xfrm>
        </p:grpSpPr>
        <p:sp>
          <p:nvSpPr>
            <p:cNvPr id="151563" name="Rectangle 11"/>
            <p:cNvSpPr>
              <a:spLocks noChangeArrowheads="1"/>
            </p:cNvSpPr>
            <p:nvPr/>
          </p:nvSpPr>
          <p:spPr bwMode="auto">
            <a:xfrm>
              <a:off x="1008" y="2544"/>
              <a:ext cx="216" cy="23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51564" name="Rectangle 12"/>
            <p:cNvSpPr>
              <a:spLocks noChangeArrowheads="1"/>
            </p:cNvSpPr>
            <p:nvPr/>
          </p:nvSpPr>
          <p:spPr bwMode="auto">
            <a:xfrm>
              <a:off x="1224" y="2544"/>
              <a:ext cx="216" cy="233"/>
            </a:xfrm>
            <a:prstGeom prst="rect">
              <a:avLst/>
            </a:prstGeom>
            <a:solidFill>
              <a:srgbClr val="FF66FF"/>
            </a:solidFill>
            <a:ln w="9525">
              <a:solidFill>
                <a:schemeClr val="tx1"/>
              </a:solidFill>
              <a:miter lim="800000"/>
              <a:headEnd/>
              <a:tailEnd/>
            </a:ln>
            <a:effectLst/>
          </p:spPr>
          <p:txBody>
            <a:bodyPr wrap="none" anchor="ctr"/>
            <a:lstStyle/>
            <a:p>
              <a:endParaRPr lang="en-US"/>
            </a:p>
          </p:txBody>
        </p:sp>
      </p:grpSp>
      <p:sp>
        <p:nvSpPr>
          <p:cNvPr id="151565" name="Text Box 13"/>
          <p:cNvSpPr txBox="1">
            <a:spLocks noChangeArrowheads="1"/>
          </p:cNvSpPr>
          <p:nvPr/>
        </p:nvSpPr>
        <p:spPr bwMode="auto">
          <a:xfrm>
            <a:off x="4954588" y="990600"/>
            <a:ext cx="911225" cy="457200"/>
          </a:xfrm>
          <a:prstGeom prst="rect">
            <a:avLst/>
          </a:prstGeom>
          <a:noFill/>
          <a:ln w="9525">
            <a:noFill/>
            <a:miter lim="800000"/>
            <a:headEnd/>
            <a:tailEnd/>
          </a:ln>
          <a:effectLst/>
        </p:spPr>
        <p:txBody>
          <a:bodyPr wrap="none" anchor="ctr">
            <a:spAutoFit/>
          </a:bodyPr>
          <a:lstStyle/>
          <a:p>
            <a:pPr algn="ctr">
              <a:spcBef>
                <a:spcPct val="50000"/>
              </a:spcBef>
            </a:pPr>
            <a:r>
              <a:rPr lang="en-US" b="1">
                <a:latin typeface="Arial" pitchFamily="34" charset="0"/>
              </a:rPr>
              <a:t>Sib 1</a:t>
            </a:r>
            <a:endParaRPr lang="en-US">
              <a:latin typeface="Times New Roman" pitchFamily="18" charset="0"/>
            </a:endParaRPr>
          </a:p>
        </p:txBody>
      </p:sp>
      <p:sp>
        <p:nvSpPr>
          <p:cNvPr id="151566" name="Text Box 14"/>
          <p:cNvSpPr txBox="1">
            <a:spLocks noChangeArrowheads="1"/>
          </p:cNvSpPr>
          <p:nvPr/>
        </p:nvSpPr>
        <p:spPr bwMode="auto">
          <a:xfrm>
            <a:off x="128588" y="3048000"/>
            <a:ext cx="911225" cy="457200"/>
          </a:xfrm>
          <a:prstGeom prst="rect">
            <a:avLst/>
          </a:prstGeom>
          <a:noFill/>
          <a:ln w="9525">
            <a:noFill/>
            <a:miter lim="800000"/>
            <a:headEnd/>
            <a:tailEnd/>
          </a:ln>
          <a:effectLst/>
        </p:spPr>
        <p:txBody>
          <a:bodyPr wrap="none" anchor="ctr">
            <a:spAutoFit/>
          </a:bodyPr>
          <a:lstStyle/>
          <a:p>
            <a:pPr algn="ctr">
              <a:spcBef>
                <a:spcPct val="50000"/>
              </a:spcBef>
            </a:pPr>
            <a:r>
              <a:rPr lang="en-US" b="1">
                <a:latin typeface="Arial" pitchFamily="34" charset="0"/>
              </a:rPr>
              <a:t>Sib 2</a:t>
            </a:r>
            <a:endParaRPr lang="en-US">
              <a:latin typeface="Times New Roman" pitchFamily="18" charset="0"/>
            </a:endParaRPr>
          </a:p>
        </p:txBody>
      </p:sp>
      <p:grpSp>
        <p:nvGrpSpPr>
          <p:cNvPr id="4" name="Group 15"/>
          <p:cNvGrpSpPr>
            <a:grpSpLocks/>
          </p:cNvGrpSpPr>
          <p:nvPr/>
        </p:nvGrpSpPr>
        <p:grpSpPr bwMode="auto">
          <a:xfrm>
            <a:off x="2363788" y="1998663"/>
            <a:ext cx="5957887" cy="2573337"/>
            <a:chOff x="1863" y="1259"/>
            <a:chExt cx="4032" cy="1329"/>
          </a:xfrm>
        </p:grpSpPr>
        <p:sp>
          <p:nvSpPr>
            <p:cNvPr id="151568" name="Rectangle 16"/>
            <p:cNvSpPr>
              <a:spLocks noChangeArrowheads="1"/>
            </p:cNvSpPr>
            <p:nvPr/>
          </p:nvSpPr>
          <p:spPr bwMode="auto">
            <a:xfrm>
              <a:off x="1863" y="1259"/>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smtClean="0"/>
                <a:t>2</a:t>
              </a:r>
              <a:endParaRPr lang="en-US" dirty="0"/>
            </a:p>
          </p:txBody>
        </p:sp>
        <p:sp>
          <p:nvSpPr>
            <p:cNvPr id="151569" name="Rectangle 17"/>
            <p:cNvSpPr>
              <a:spLocks noChangeArrowheads="1"/>
            </p:cNvSpPr>
            <p:nvPr/>
          </p:nvSpPr>
          <p:spPr bwMode="auto">
            <a:xfrm>
              <a:off x="2871" y="1259"/>
              <a:ext cx="1008" cy="332"/>
            </a:xfrm>
            <a:prstGeom prst="rect">
              <a:avLst/>
            </a:prstGeom>
            <a:solidFill>
              <a:srgbClr val="C0C0C0"/>
            </a:solidFill>
            <a:ln w="19050">
              <a:solidFill>
                <a:schemeClr val="tx1"/>
              </a:solidFill>
              <a:miter lim="800000"/>
              <a:headEnd/>
              <a:tailEnd/>
            </a:ln>
            <a:effectLst/>
          </p:spPr>
          <p:txBody>
            <a:bodyPr wrap="none" anchor="ctr"/>
            <a:lstStyle/>
            <a:p>
              <a:r>
                <a:rPr lang="en-US" smtClean="0"/>
                <a:t>0</a:t>
              </a:r>
              <a:endParaRPr lang="en-US" dirty="0"/>
            </a:p>
          </p:txBody>
        </p:sp>
        <p:sp>
          <p:nvSpPr>
            <p:cNvPr id="151570" name="Rectangle 18"/>
            <p:cNvSpPr>
              <a:spLocks noChangeArrowheads="1"/>
            </p:cNvSpPr>
            <p:nvPr/>
          </p:nvSpPr>
          <p:spPr bwMode="auto">
            <a:xfrm>
              <a:off x="3879" y="1259"/>
              <a:ext cx="1008" cy="332"/>
            </a:xfrm>
            <a:prstGeom prst="rect">
              <a:avLst/>
            </a:prstGeom>
            <a:solidFill>
              <a:srgbClr val="C0C0C0"/>
            </a:solidFill>
            <a:ln w="19050">
              <a:solidFill>
                <a:schemeClr val="tx1"/>
              </a:solidFill>
              <a:miter lim="800000"/>
              <a:headEnd/>
              <a:tailEnd/>
            </a:ln>
            <a:effectLst/>
          </p:spPr>
          <p:txBody>
            <a:bodyPr wrap="none" anchor="ctr"/>
            <a:lstStyle/>
            <a:p>
              <a:r>
                <a:rPr lang="en-US" smtClean="0"/>
                <a:t>0</a:t>
              </a:r>
              <a:endParaRPr lang="en-US" dirty="0"/>
            </a:p>
          </p:txBody>
        </p:sp>
        <p:sp>
          <p:nvSpPr>
            <p:cNvPr id="151571" name="Rectangle 19"/>
            <p:cNvSpPr>
              <a:spLocks noChangeArrowheads="1"/>
            </p:cNvSpPr>
            <p:nvPr/>
          </p:nvSpPr>
          <p:spPr bwMode="auto">
            <a:xfrm>
              <a:off x="4887" y="1259"/>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smtClean="0"/>
                <a:t>0</a:t>
              </a:r>
              <a:endParaRPr lang="en-US" dirty="0"/>
            </a:p>
          </p:txBody>
        </p:sp>
        <p:sp>
          <p:nvSpPr>
            <p:cNvPr id="151572" name="Rectangle 20"/>
            <p:cNvSpPr>
              <a:spLocks noChangeArrowheads="1"/>
            </p:cNvSpPr>
            <p:nvPr/>
          </p:nvSpPr>
          <p:spPr bwMode="auto">
            <a:xfrm>
              <a:off x="1863" y="1591"/>
              <a:ext cx="1008" cy="332"/>
            </a:xfrm>
            <a:prstGeom prst="rect">
              <a:avLst/>
            </a:prstGeom>
            <a:solidFill>
              <a:srgbClr val="C0C0C0"/>
            </a:solidFill>
            <a:ln w="19050">
              <a:solidFill>
                <a:schemeClr val="tx1"/>
              </a:solidFill>
              <a:miter lim="800000"/>
              <a:headEnd/>
              <a:tailEnd/>
            </a:ln>
            <a:effectLst/>
          </p:spPr>
          <p:txBody>
            <a:bodyPr wrap="none" anchor="ctr"/>
            <a:lstStyle/>
            <a:p>
              <a:r>
                <a:rPr lang="en-US"/>
                <a:t>0</a:t>
              </a:r>
              <a:endParaRPr lang="en-US" dirty="0"/>
            </a:p>
          </p:txBody>
        </p:sp>
        <p:sp>
          <p:nvSpPr>
            <p:cNvPr id="151573" name="Rectangle 21"/>
            <p:cNvSpPr>
              <a:spLocks noChangeArrowheads="1"/>
            </p:cNvSpPr>
            <p:nvPr/>
          </p:nvSpPr>
          <p:spPr bwMode="auto">
            <a:xfrm>
              <a:off x="2871" y="1591"/>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smtClean="0"/>
                <a:t>2</a:t>
              </a:r>
              <a:endParaRPr lang="en-US" dirty="0"/>
            </a:p>
          </p:txBody>
        </p:sp>
        <p:sp>
          <p:nvSpPr>
            <p:cNvPr id="151574" name="Rectangle 22"/>
            <p:cNvSpPr>
              <a:spLocks noChangeArrowheads="1"/>
            </p:cNvSpPr>
            <p:nvPr/>
          </p:nvSpPr>
          <p:spPr bwMode="auto">
            <a:xfrm>
              <a:off x="3879" y="1591"/>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smtClean="0"/>
                <a:t>0</a:t>
              </a:r>
              <a:endParaRPr lang="en-US" dirty="0"/>
            </a:p>
          </p:txBody>
        </p:sp>
        <p:sp>
          <p:nvSpPr>
            <p:cNvPr id="151575" name="Rectangle 23"/>
            <p:cNvSpPr>
              <a:spLocks noChangeArrowheads="1"/>
            </p:cNvSpPr>
            <p:nvPr/>
          </p:nvSpPr>
          <p:spPr bwMode="auto">
            <a:xfrm>
              <a:off x="4887" y="1591"/>
              <a:ext cx="1008" cy="332"/>
            </a:xfrm>
            <a:prstGeom prst="rect">
              <a:avLst/>
            </a:prstGeom>
            <a:solidFill>
              <a:srgbClr val="C0C0C0"/>
            </a:solidFill>
            <a:ln w="19050">
              <a:solidFill>
                <a:schemeClr val="tx1"/>
              </a:solidFill>
              <a:miter lim="800000"/>
              <a:headEnd/>
              <a:tailEnd/>
            </a:ln>
            <a:effectLst/>
          </p:spPr>
          <p:txBody>
            <a:bodyPr wrap="none" anchor="ctr"/>
            <a:lstStyle/>
            <a:p>
              <a:r>
                <a:rPr lang="en-US" smtClean="0"/>
                <a:t>0</a:t>
              </a:r>
              <a:endParaRPr lang="en-US" dirty="0"/>
            </a:p>
          </p:txBody>
        </p:sp>
        <p:sp>
          <p:nvSpPr>
            <p:cNvPr id="151576" name="Rectangle 24"/>
            <p:cNvSpPr>
              <a:spLocks noChangeArrowheads="1"/>
            </p:cNvSpPr>
            <p:nvPr/>
          </p:nvSpPr>
          <p:spPr bwMode="auto">
            <a:xfrm>
              <a:off x="1863" y="1923"/>
              <a:ext cx="1008" cy="333"/>
            </a:xfrm>
            <a:prstGeom prst="rect">
              <a:avLst/>
            </a:prstGeom>
            <a:solidFill>
              <a:srgbClr val="C0C0C0"/>
            </a:solidFill>
            <a:ln w="19050">
              <a:solidFill>
                <a:schemeClr val="tx1"/>
              </a:solidFill>
              <a:miter lim="800000"/>
              <a:headEnd/>
              <a:tailEnd/>
            </a:ln>
            <a:effectLst/>
          </p:spPr>
          <p:txBody>
            <a:bodyPr wrap="none" anchor="ctr"/>
            <a:lstStyle/>
            <a:p>
              <a:r>
                <a:rPr lang="en-US"/>
                <a:t>0</a:t>
              </a:r>
              <a:endParaRPr lang="en-US" dirty="0"/>
            </a:p>
          </p:txBody>
        </p:sp>
        <p:sp>
          <p:nvSpPr>
            <p:cNvPr id="151577" name="Rectangle 25"/>
            <p:cNvSpPr>
              <a:spLocks noChangeArrowheads="1"/>
            </p:cNvSpPr>
            <p:nvPr/>
          </p:nvSpPr>
          <p:spPr bwMode="auto">
            <a:xfrm>
              <a:off x="2871" y="1923"/>
              <a:ext cx="1008" cy="333"/>
            </a:xfrm>
            <a:prstGeom prst="rect">
              <a:avLst/>
            </a:prstGeom>
            <a:solidFill>
              <a:srgbClr val="F0F0F0"/>
            </a:solidFill>
            <a:ln w="19050">
              <a:solidFill>
                <a:schemeClr val="tx1"/>
              </a:solidFill>
              <a:miter lim="800000"/>
              <a:headEnd/>
              <a:tailEnd/>
            </a:ln>
            <a:effectLst/>
          </p:spPr>
          <p:txBody>
            <a:bodyPr wrap="none" anchor="ctr"/>
            <a:lstStyle/>
            <a:p>
              <a:r>
                <a:rPr lang="en-US" dirty="0" smtClean="0"/>
                <a:t>0</a:t>
              </a:r>
              <a:endParaRPr lang="en-US" dirty="0"/>
            </a:p>
          </p:txBody>
        </p:sp>
        <p:sp>
          <p:nvSpPr>
            <p:cNvPr id="151578" name="Rectangle 26"/>
            <p:cNvSpPr>
              <a:spLocks noChangeArrowheads="1"/>
            </p:cNvSpPr>
            <p:nvPr/>
          </p:nvSpPr>
          <p:spPr bwMode="auto">
            <a:xfrm>
              <a:off x="3879" y="1923"/>
              <a:ext cx="1008" cy="333"/>
            </a:xfrm>
            <a:prstGeom prst="rect">
              <a:avLst/>
            </a:prstGeom>
            <a:solidFill>
              <a:schemeClr val="bg2"/>
            </a:solidFill>
            <a:ln w="19050">
              <a:solidFill>
                <a:schemeClr val="tx1"/>
              </a:solidFill>
              <a:miter lim="800000"/>
              <a:headEnd/>
              <a:tailEnd/>
            </a:ln>
            <a:effectLst/>
          </p:spPr>
          <p:txBody>
            <a:bodyPr wrap="none" anchor="ctr"/>
            <a:lstStyle/>
            <a:p>
              <a:r>
                <a:rPr lang="en-US" dirty="0" smtClean="0"/>
                <a:t>2</a:t>
              </a:r>
              <a:endParaRPr lang="en-US" dirty="0"/>
            </a:p>
          </p:txBody>
        </p:sp>
        <p:sp>
          <p:nvSpPr>
            <p:cNvPr id="151579" name="Rectangle 27"/>
            <p:cNvSpPr>
              <a:spLocks noChangeArrowheads="1"/>
            </p:cNvSpPr>
            <p:nvPr/>
          </p:nvSpPr>
          <p:spPr bwMode="auto">
            <a:xfrm>
              <a:off x="4887" y="1923"/>
              <a:ext cx="1008" cy="333"/>
            </a:xfrm>
            <a:prstGeom prst="rect">
              <a:avLst/>
            </a:prstGeom>
            <a:solidFill>
              <a:srgbClr val="C0C0C0"/>
            </a:solidFill>
            <a:ln w="19050">
              <a:solidFill>
                <a:schemeClr val="tx1"/>
              </a:solidFill>
              <a:miter lim="800000"/>
              <a:headEnd/>
              <a:tailEnd/>
            </a:ln>
            <a:effectLst/>
          </p:spPr>
          <p:txBody>
            <a:bodyPr wrap="none" anchor="ctr"/>
            <a:lstStyle/>
            <a:p>
              <a:r>
                <a:rPr lang="en-US" smtClean="0"/>
                <a:t>0</a:t>
              </a:r>
              <a:endParaRPr lang="en-US" dirty="0"/>
            </a:p>
          </p:txBody>
        </p:sp>
        <p:sp>
          <p:nvSpPr>
            <p:cNvPr id="151580" name="Rectangle 28"/>
            <p:cNvSpPr>
              <a:spLocks noChangeArrowheads="1"/>
            </p:cNvSpPr>
            <p:nvPr/>
          </p:nvSpPr>
          <p:spPr bwMode="auto">
            <a:xfrm>
              <a:off x="1863" y="2256"/>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smtClean="0"/>
                <a:t>0</a:t>
              </a:r>
              <a:endParaRPr lang="en-US" dirty="0"/>
            </a:p>
          </p:txBody>
        </p:sp>
        <p:sp>
          <p:nvSpPr>
            <p:cNvPr id="151581" name="Rectangle 29"/>
            <p:cNvSpPr>
              <a:spLocks noChangeArrowheads="1"/>
            </p:cNvSpPr>
            <p:nvPr/>
          </p:nvSpPr>
          <p:spPr bwMode="auto">
            <a:xfrm>
              <a:off x="2871" y="2256"/>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a:t>0</a:t>
              </a:r>
            </a:p>
          </p:txBody>
        </p:sp>
        <p:sp>
          <p:nvSpPr>
            <p:cNvPr id="151582" name="Rectangle 30"/>
            <p:cNvSpPr>
              <a:spLocks noChangeArrowheads="1"/>
            </p:cNvSpPr>
            <p:nvPr/>
          </p:nvSpPr>
          <p:spPr bwMode="auto">
            <a:xfrm>
              <a:off x="3879" y="2256"/>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a:t>0</a:t>
              </a:r>
            </a:p>
          </p:txBody>
        </p:sp>
        <p:sp>
          <p:nvSpPr>
            <p:cNvPr id="151583" name="Rectangle 31"/>
            <p:cNvSpPr>
              <a:spLocks noChangeArrowheads="1"/>
            </p:cNvSpPr>
            <p:nvPr/>
          </p:nvSpPr>
          <p:spPr bwMode="auto">
            <a:xfrm>
              <a:off x="4887" y="2256"/>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smtClean="0"/>
                <a:t>2</a:t>
              </a:r>
              <a:endParaRPr lang="en-US" dirty="0"/>
            </a:p>
          </p:txBody>
        </p:sp>
      </p:grpSp>
      <p:sp>
        <p:nvSpPr>
          <p:cNvPr id="151590" name="Rectangle 38"/>
          <p:cNvSpPr>
            <a:spLocks noChangeArrowheads="1"/>
          </p:cNvSpPr>
          <p:nvPr/>
        </p:nvSpPr>
        <p:spPr bwMode="auto">
          <a:xfrm>
            <a:off x="2744788" y="1447800"/>
            <a:ext cx="342900" cy="35242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51591" name="Rectangle 39"/>
          <p:cNvSpPr>
            <a:spLocks noChangeArrowheads="1"/>
          </p:cNvSpPr>
          <p:nvPr/>
        </p:nvSpPr>
        <p:spPr bwMode="auto">
          <a:xfrm>
            <a:off x="3087688" y="1447800"/>
            <a:ext cx="342900" cy="352425"/>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5" name="Group 40"/>
          <p:cNvGrpSpPr>
            <a:grpSpLocks/>
          </p:cNvGrpSpPr>
          <p:nvPr/>
        </p:nvGrpSpPr>
        <p:grpSpPr bwMode="auto">
          <a:xfrm>
            <a:off x="4268788" y="1447800"/>
            <a:ext cx="685800" cy="357188"/>
            <a:chOff x="1008" y="1776"/>
            <a:chExt cx="432" cy="225"/>
          </a:xfrm>
        </p:grpSpPr>
        <p:sp>
          <p:nvSpPr>
            <p:cNvPr id="151593" name="Rectangle 41"/>
            <p:cNvSpPr>
              <a:spLocks noChangeArrowheads="1"/>
            </p:cNvSpPr>
            <p:nvPr/>
          </p:nvSpPr>
          <p:spPr bwMode="auto">
            <a:xfrm>
              <a:off x="1008" y="1776"/>
              <a:ext cx="216" cy="22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51594" name="Rectangle 42"/>
            <p:cNvSpPr>
              <a:spLocks noChangeArrowheads="1"/>
            </p:cNvSpPr>
            <p:nvPr/>
          </p:nvSpPr>
          <p:spPr bwMode="auto">
            <a:xfrm>
              <a:off x="1224" y="1776"/>
              <a:ext cx="216" cy="225"/>
            </a:xfrm>
            <a:prstGeom prst="rect">
              <a:avLst/>
            </a:prstGeom>
            <a:solidFill>
              <a:srgbClr val="FF66FF"/>
            </a:solidFill>
            <a:ln w="9525">
              <a:solidFill>
                <a:schemeClr val="tx1"/>
              </a:solidFill>
              <a:miter lim="800000"/>
              <a:headEnd/>
              <a:tailEnd/>
            </a:ln>
            <a:effectLst/>
          </p:spPr>
          <p:txBody>
            <a:bodyPr wrap="none" anchor="ctr"/>
            <a:lstStyle/>
            <a:p>
              <a:endParaRPr lang="en-US"/>
            </a:p>
          </p:txBody>
        </p:sp>
      </p:grpSp>
      <p:sp>
        <p:nvSpPr>
          <p:cNvPr id="151595" name="Rectangle 43"/>
          <p:cNvSpPr>
            <a:spLocks noChangeArrowheads="1"/>
          </p:cNvSpPr>
          <p:nvPr/>
        </p:nvSpPr>
        <p:spPr bwMode="auto">
          <a:xfrm>
            <a:off x="5716588" y="1447800"/>
            <a:ext cx="342900" cy="363538"/>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51596" name="Rectangle 44"/>
          <p:cNvSpPr>
            <a:spLocks noChangeArrowheads="1"/>
          </p:cNvSpPr>
          <p:nvPr/>
        </p:nvSpPr>
        <p:spPr bwMode="auto">
          <a:xfrm>
            <a:off x="6059488" y="1447800"/>
            <a:ext cx="342900" cy="36353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6" name="Group 45"/>
          <p:cNvGrpSpPr>
            <a:grpSpLocks/>
          </p:cNvGrpSpPr>
          <p:nvPr/>
        </p:nvGrpSpPr>
        <p:grpSpPr bwMode="auto">
          <a:xfrm>
            <a:off x="7240588" y="1447800"/>
            <a:ext cx="685800" cy="369888"/>
            <a:chOff x="1008" y="2544"/>
            <a:chExt cx="432" cy="233"/>
          </a:xfrm>
        </p:grpSpPr>
        <p:sp>
          <p:nvSpPr>
            <p:cNvPr id="151598" name="Rectangle 46"/>
            <p:cNvSpPr>
              <a:spLocks noChangeArrowheads="1"/>
            </p:cNvSpPr>
            <p:nvPr/>
          </p:nvSpPr>
          <p:spPr bwMode="auto">
            <a:xfrm>
              <a:off x="1008" y="2544"/>
              <a:ext cx="216" cy="23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51599" name="Rectangle 47"/>
            <p:cNvSpPr>
              <a:spLocks noChangeArrowheads="1"/>
            </p:cNvSpPr>
            <p:nvPr/>
          </p:nvSpPr>
          <p:spPr bwMode="auto">
            <a:xfrm>
              <a:off x="1224" y="2544"/>
              <a:ext cx="216" cy="233"/>
            </a:xfrm>
            <a:prstGeom prst="rect">
              <a:avLst/>
            </a:prstGeom>
            <a:solidFill>
              <a:srgbClr val="FF66FF"/>
            </a:solidFill>
            <a:ln w="9525">
              <a:solidFill>
                <a:schemeClr val="tx1"/>
              </a:solidFill>
              <a:miter lim="800000"/>
              <a:headEnd/>
              <a:tailEnd/>
            </a:ln>
            <a:effectLst/>
          </p:spPr>
          <p:txBody>
            <a:bodyPr wrap="none" anchor="ctr"/>
            <a:lstStyle/>
            <a:p>
              <a:endParaRPr lang="en-US"/>
            </a:p>
          </p:txBody>
        </p:sp>
      </p:grpSp>
      <p:sp>
        <p:nvSpPr>
          <p:cNvPr id="42" name="Rectangle 32"/>
          <p:cNvSpPr>
            <a:spLocks noChangeArrowheads="1"/>
          </p:cNvSpPr>
          <p:nvPr/>
        </p:nvSpPr>
        <p:spPr bwMode="auto">
          <a:xfrm>
            <a:off x="668338" y="4833938"/>
            <a:ext cx="800100" cy="368300"/>
          </a:xfrm>
          <a:prstGeom prst="rect">
            <a:avLst/>
          </a:prstGeom>
          <a:solidFill>
            <a:schemeClr val="bg2"/>
          </a:solidFill>
          <a:ln w="19050">
            <a:solidFill>
              <a:schemeClr val="tx1"/>
            </a:solidFill>
            <a:miter lim="800000"/>
            <a:headEnd/>
            <a:tailEnd/>
          </a:ln>
          <a:effectLst/>
        </p:spPr>
        <p:txBody>
          <a:bodyPr wrap="none" anchor="ctr"/>
          <a:lstStyle/>
          <a:p>
            <a:endParaRPr lang="en-US"/>
          </a:p>
        </p:txBody>
      </p:sp>
      <p:sp>
        <p:nvSpPr>
          <p:cNvPr id="43" name="Rectangle 33"/>
          <p:cNvSpPr>
            <a:spLocks noChangeArrowheads="1"/>
          </p:cNvSpPr>
          <p:nvPr/>
        </p:nvSpPr>
        <p:spPr bwMode="auto">
          <a:xfrm>
            <a:off x="668997" y="5527539"/>
            <a:ext cx="800100" cy="368300"/>
          </a:xfrm>
          <a:prstGeom prst="rect">
            <a:avLst/>
          </a:prstGeom>
          <a:solidFill>
            <a:srgbClr val="C0C0C0"/>
          </a:solidFill>
          <a:ln w="19050">
            <a:solidFill>
              <a:schemeClr val="tx1"/>
            </a:solidFill>
            <a:miter lim="800000"/>
            <a:headEnd/>
            <a:tailEnd/>
          </a:ln>
          <a:effectLst/>
        </p:spPr>
        <p:txBody>
          <a:bodyPr wrap="none" anchor="ctr"/>
          <a:lstStyle/>
          <a:p>
            <a:endParaRPr lang="en-US"/>
          </a:p>
        </p:txBody>
      </p:sp>
      <p:sp>
        <p:nvSpPr>
          <p:cNvPr id="44" name="Rectangle 34"/>
          <p:cNvSpPr>
            <a:spLocks noChangeArrowheads="1"/>
          </p:cNvSpPr>
          <p:nvPr/>
        </p:nvSpPr>
        <p:spPr bwMode="auto">
          <a:xfrm>
            <a:off x="692243" y="6144068"/>
            <a:ext cx="800100" cy="368300"/>
          </a:xfrm>
          <a:prstGeom prst="rect">
            <a:avLst/>
          </a:prstGeom>
          <a:solidFill>
            <a:srgbClr val="F0F0F0"/>
          </a:solidFill>
          <a:ln w="19050">
            <a:solidFill>
              <a:schemeClr val="tx1"/>
            </a:solidFill>
            <a:miter lim="800000"/>
            <a:headEnd/>
            <a:tailEnd/>
          </a:ln>
          <a:effectLst/>
        </p:spPr>
        <p:txBody>
          <a:bodyPr wrap="none" anchor="ctr"/>
          <a:lstStyle/>
          <a:p>
            <a:endParaRPr lang="en-US"/>
          </a:p>
        </p:txBody>
      </p:sp>
      <p:sp>
        <p:nvSpPr>
          <p:cNvPr id="45" name="Text Box 35"/>
          <p:cNvSpPr txBox="1">
            <a:spLocks noChangeArrowheads="1"/>
          </p:cNvSpPr>
          <p:nvPr/>
        </p:nvSpPr>
        <p:spPr bwMode="auto">
          <a:xfrm>
            <a:off x="1639888" y="4814827"/>
            <a:ext cx="7324600" cy="400110"/>
          </a:xfrm>
          <a:prstGeom prst="rect">
            <a:avLst/>
          </a:prstGeom>
          <a:noFill/>
          <a:ln w="9525">
            <a:noFill/>
            <a:miter lim="800000"/>
            <a:headEnd/>
            <a:tailEnd/>
          </a:ln>
          <a:effectLst/>
        </p:spPr>
        <p:txBody>
          <a:bodyPr wrap="square" anchor="ctr">
            <a:spAutoFit/>
          </a:bodyPr>
          <a:lstStyle/>
          <a:p>
            <a:r>
              <a:rPr lang="en-US" sz="2000" b="1" smtClean="0">
                <a:latin typeface="Arial" pitchFamily="34" charset="0"/>
              </a:rPr>
              <a:t>100% MZ sibs </a:t>
            </a:r>
            <a:r>
              <a:rPr lang="en-US" sz="2000" b="1">
                <a:latin typeface="Arial" pitchFamily="34" charset="0"/>
              </a:rPr>
              <a:t>share BOTH parental alleles  IBD  =  2</a:t>
            </a:r>
          </a:p>
        </p:txBody>
      </p:sp>
      <p:sp>
        <p:nvSpPr>
          <p:cNvPr id="46" name="Text Box 36"/>
          <p:cNvSpPr txBox="1">
            <a:spLocks noChangeArrowheads="1"/>
          </p:cNvSpPr>
          <p:nvPr/>
        </p:nvSpPr>
        <p:spPr bwMode="auto">
          <a:xfrm>
            <a:off x="1728178" y="5476815"/>
            <a:ext cx="6492875" cy="396875"/>
          </a:xfrm>
          <a:prstGeom prst="rect">
            <a:avLst/>
          </a:prstGeom>
          <a:noFill/>
          <a:ln w="9525">
            <a:noFill/>
            <a:miter lim="800000"/>
            <a:headEnd/>
            <a:tailEnd/>
          </a:ln>
          <a:effectLst/>
        </p:spPr>
        <p:txBody>
          <a:bodyPr anchor="ctr">
            <a:spAutoFit/>
          </a:bodyPr>
          <a:lstStyle/>
          <a:p>
            <a:r>
              <a:rPr lang="en-US" sz="2000" b="1" smtClean="0">
                <a:latin typeface="Arial" pitchFamily="34" charset="0"/>
              </a:rPr>
              <a:t>0 sibs </a:t>
            </a:r>
            <a:r>
              <a:rPr lang="en-US" sz="2000" b="1">
                <a:latin typeface="Arial" pitchFamily="34" charset="0"/>
              </a:rPr>
              <a:t>share ONE parental allele  IBD  =  1</a:t>
            </a:r>
          </a:p>
        </p:txBody>
      </p:sp>
      <p:sp>
        <p:nvSpPr>
          <p:cNvPr id="47" name="Text Box 37"/>
          <p:cNvSpPr txBox="1">
            <a:spLocks noChangeArrowheads="1"/>
          </p:cNvSpPr>
          <p:nvPr/>
        </p:nvSpPr>
        <p:spPr bwMode="auto">
          <a:xfrm>
            <a:off x="1828800" y="6135568"/>
            <a:ext cx="6492875" cy="396875"/>
          </a:xfrm>
          <a:prstGeom prst="rect">
            <a:avLst/>
          </a:prstGeom>
          <a:noFill/>
          <a:ln w="9525">
            <a:noFill/>
            <a:miter lim="800000"/>
            <a:headEnd/>
            <a:tailEnd/>
          </a:ln>
          <a:effectLst/>
        </p:spPr>
        <p:txBody>
          <a:bodyPr anchor="ctr">
            <a:spAutoFit/>
          </a:bodyPr>
          <a:lstStyle/>
          <a:p>
            <a:r>
              <a:rPr lang="en-US" sz="2000" b="1" smtClean="0">
                <a:latin typeface="Arial" pitchFamily="34" charset="0"/>
              </a:rPr>
              <a:t>0 sibs </a:t>
            </a:r>
            <a:r>
              <a:rPr lang="en-US" sz="2000" b="1">
                <a:latin typeface="Arial" pitchFamily="34" charset="0"/>
              </a:rPr>
              <a:t>share NO parental alleles  IBD  =  0</a:t>
            </a:r>
          </a:p>
        </p:txBody>
      </p:sp>
    </p:spTree>
    <p:extLst>
      <p:ext uri="{BB962C8B-B14F-4D97-AF65-F5344CB8AC3E}">
        <p14:creationId xmlns:p14="http://schemas.microsoft.com/office/powerpoint/2010/main" val="12478585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F0">
            <a:alpha val="75000"/>
          </a:srgbClr>
        </a:solidFill>
        <a:effectLst/>
      </p:bgPr>
    </p:bg>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1440479" y="314832"/>
            <a:ext cx="6780574" cy="584775"/>
          </a:xfrm>
          <a:prstGeom prst="rect">
            <a:avLst/>
          </a:prstGeom>
          <a:noFill/>
          <a:ln w="9525">
            <a:noFill/>
            <a:miter lim="800000"/>
            <a:headEnd/>
            <a:tailEnd/>
          </a:ln>
          <a:effectLst/>
        </p:spPr>
        <p:txBody>
          <a:bodyPr wrap="none" anchor="ctr">
            <a:spAutoFit/>
          </a:bodyPr>
          <a:lstStyle/>
          <a:p>
            <a:pPr algn="ctr">
              <a:spcBef>
                <a:spcPct val="50000"/>
              </a:spcBef>
            </a:pPr>
            <a:r>
              <a:rPr lang="en-US" sz="3200" b="1">
                <a:latin typeface="Arial" pitchFamily="34" charset="0"/>
              </a:rPr>
              <a:t>IDENTITY BY </a:t>
            </a:r>
            <a:r>
              <a:rPr lang="en-US" sz="3200" b="1" smtClean="0">
                <a:latin typeface="Arial" pitchFamily="34" charset="0"/>
              </a:rPr>
              <a:t>DESCENT (IBD) DZs</a:t>
            </a:r>
            <a:endParaRPr lang="en-US" b="1">
              <a:latin typeface="Times New Roman" pitchFamily="18" charset="0"/>
            </a:endParaRPr>
          </a:p>
        </p:txBody>
      </p:sp>
      <p:sp>
        <p:nvSpPr>
          <p:cNvPr id="151555" name="Rectangle 3"/>
          <p:cNvSpPr>
            <a:spLocks noChangeArrowheads="1"/>
          </p:cNvSpPr>
          <p:nvPr/>
        </p:nvSpPr>
        <p:spPr bwMode="auto">
          <a:xfrm>
            <a:off x="1296988" y="2162175"/>
            <a:ext cx="342900" cy="35242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51556" name="Rectangle 4"/>
          <p:cNvSpPr>
            <a:spLocks noChangeArrowheads="1"/>
          </p:cNvSpPr>
          <p:nvPr/>
        </p:nvSpPr>
        <p:spPr bwMode="auto">
          <a:xfrm>
            <a:off x="1639888" y="2162175"/>
            <a:ext cx="342900" cy="352425"/>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 name="Group 5"/>
          <p:cNvGrpSpPr>
            <a:grpSpLocks/>
          </p:cNvGrpSpPr>
          <p:nvPr/>
        </p:nvGrpSpPr>
        <p:grpSpPr bwMode="auto">
          <a:xfrm>
            <a:off x="1296988" y="2819400"/>
            <a:ext cx="685800" cy="357188"/>
            <a:chOff x="1008" y="1776"/>
            <a:chExt cx="432" cy="225"/>
          </a:xfrm>
        </p:grpSpPr>
        <p:sp>
          <p:nvSpPr>
            <p:cNvPr id="151558" name="Rectangle 6"/>
            <p:cNvSpPr>
              <a:spLocks noChangeArrowheads="1"/>
            </p:cNvSpPr>
            <p:nvPr/>
          </p:nvSpPr>
          <p:spPr bwMode="auto">
            <a:xfrm>
              <a:off x="1008" y="1776"/>
              <a:ext cx="216" cy="22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51559" name="Rectangle 7"/>
            <p:cNvSpPr>
              <a:spLocks noChangeArrowheads="1"/>
            </p:cNvSpPr>
            <p:nvPr/>
          </p:nvSpPr>
          <p:spPr bwMode="auto">
            <a:xfrm>
              <a:off x="1224" y="1776"/>
              <a:ext cx="216" cy="225"/>
            </a:xfrm>
            <a:prstGeom prst="rect">
              <a:avLst/>
            </a:prstGeom>
            <a:solidFill>
              <a:srgbClr val="FF66FF"/>
            </a:solidFill>
            <a:ln w="9525">
              <a:solidFill>
                <a:schemeClr val="tx1"/>
              </a:solidFill>
              <a:miter lim="800000"/>
              <a:headEnd/>
              <a:tailEnd/>
            </a:ln>
            <a:effectLst/>
          </p:spPr>
          <p:txBody>
            <a:bodyPr wrap="none" anchor="ctr"/>
            <a:lstStyle/>
            <a:p>
              <a:endParaRPr lang="en-US"/>
            </a:p>
          </p:txBody>
        </p:sp>
      </p:grpSp>
      <p:sp>
        <p:nvSpPr>
          <p:cNvPr id="151560" name="Rectangle 8"/>
          <p:cNvSpPr>
            <a:spLocks noChangeArrowheads="1"/>
          </p:cNvSpPr>
          <p:nvPr/>
        </p:nvSpPr>
        <p:spPr bwMode="auto">
          <a:xfrm>
            <a:off x="1296988" y="3429000"/>
            <a:ext cx="342900" cy="363538"/>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51561" name="Rectangle 9"/>
          <p:cNvSpPr>
            <a:spLocks noChangeArrowheads="1"/>
          </p:cNvSpPr>
          <p:nvPr/>
        </p:nvSpPr>
        <p:spPr bwMode="auto">
          <a:xfrm>
            <a:off x="1639888" y="3429000"/>
            <a:ext cx="342900" cy="36353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 name="Group 10"/>
          <p:cNvGrpSpPr>
            <a:grpSpLocks/>
          </p:cNvGrpSpPr>
          <p:nvPr/>
        </p:nvGrpSpPr>
        <p:grpSpPr bwMode="auto">
          <a:xfrm>
            <a:off x="1296988" y="4038600"/>
            <a:ext cx="685800" cy="369888"/>
            <a:chOff x="1008" y="2544"/>
            <a:chExt cx="432" cy="233"/>
          </a:xfrm>
        </p:grpSpPr>
        <p:sp>
          <p:nvSpPr>
            <p:cNvPr id="151563" name="Rectangle 11"/>
            <p:cNvSpPr>
              <a:spLocks noChangeArrowheads="1"/>
            </p:cNvSpPr>
            <p:nvPr/>
          </p:nvSpPr>
          <p:spPr bwMode="auto">
            <a:xfrm>
              <a:off x="1008" y="2544"/>
              <a:ext cx="216" cy="23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51564" name="Rectangle 12"/>
            <p:cNvSpPr>
              <a:spLocks noChangeArrowheads="1"/>
            </p:cNvSpPr>
            <p:nvPr/>
          </p:nvSpPr>
          <p:spPr bwMode="auto">
            <a:xfrm>
              <a:off x="1224" y="2544"/>
              <a:ext cx="216" cy="233"/>
            </a:xfrm>
            <a:prstGeom prst="rect">
              <a:avLst/>
            </a:prstGeom>
            <a:solidFill>
              <a:srgbClr val="FF66FF"/>
            </a:solidFill>
            <a:ln w="9525">
              <a:solidFill>
                <a:schemeClr val="tx1"/>
              </a:solidFill>
              <a:miter lim="800000"/>
              <a:headEnd/>
              <a:tailEnd/>
            </a:ln>
            <a:effectLst/>
          </p:spPr>
          <p:txBody>
            <a:bodyPr wrap="none" anchor="ctr"/>
            <a:lstStyle/>
            <a:p>
              <a:endParaRPr lang="en-US"/>
            </a:p>
          </p:txBody>
        </p:sp>
      </p:grpSp>
      <p:sp>
        <p:nvSpPr>
          <p:cNvPr id="151565" name="Text Box 13"/>
          <p:cNvSpPr txBox="1">
            <a:spLocks noChangeArrowheads="1"/>
          </p:cNvSpPr>
          <p:nvPr/>
        </p:nvSpPr>
        <p:spPr bwMode="auto">
          <a:xfrm>
            <a:off x="4954588" y="990600"/>
            <a:ext cx="911225" cy="457200"/>
          </a:xfrm>
          <a:prstGeom prst="rect">
            <a:avLst/>
          </a:prstGeom>
          <a:noFill/>
          <a:ln w="9525">
            <a:noFill/>
            <a:miter lim="800000"/>
            <a:headEnd/>
            <a:tailEnd/>
          </a:ln>
          <a:effectLst/>
        </p:spPr>
        <p:txBody>
          <a:bodyPr wrap="none" anchor="ctr">
            <a:spAutoFit/>
          </a:bodyPr>
          <a:lstStyle/>
          <a:p>
            <a:pPr algn="ctr">
              <a:spcBef>
                <a:spcPct val="50000"/>
              </a:spcBef>
            </a:pPr>
            <a:r>
              <a:rPr lang="en-US" b="1">
                <a:latin typeface="Arial" pitchFamily="34" charset="0"/>
              </a:rPr>
              <a:t>Sib 1</a:t>
            </a:r>
            <a:endParaRPr lang="en-US">
              <a:latin typeface="Times New Roman" pitchFamily="18" charset="0"/>
            </a:endParaRPr>
          </a:p>
        </p:txBody>
      </p:sp>
      <p:sp>
        <p:nvSpPr>
          <p:cNvPr id="151566" name="Text Box 14"/>
          <p:cNvSpPr txBox="1">
            <a:spLocks noChangeArrowheads="1"/>
          </p:cNvSpPr>
          <p:nvPr/>
        </p:nvSpPr>
        <p:spPr bwMode="auto">
          <a:xfrm>
            <a:off x="128588" y="3048000"/>
            <a:ext cx="911225" cy="457200"/>
          </a:xfrm>
          <a:prstGeom prst="rect">
            <a:avLst/>
          </a:prstGeom>
          <a:noFill/>
          <a:ln w="9525">
            <a:noFill/>
            <a:miter lim="800000"/>
            <a:headEnd/>
            <a:tailEnd/>
          </a:ln>
          <a:effectLst/>
        </p:spPr>
        <p:txBody>
          <a:bodyPr wrap="none" anchor="ctr">
            <a:spAutoFit/>
          </a:bodyPr>
          <a:lstStyle/>
          <a:p>
            <a:pPr algn="ctr">
              <a:spcBef>
                <a:spcPct val="50000"/>
              </a:spcBef>
            </a:pPr>
            <a:r>
              <a:rPr lang="en-US" b="1">
                <a:latin typeface="Arial" pitchFamily="34" charset="0"/>
              </a:rPr>
              <a:t>Sib 2</a:t>
            </a:r>
            <a:endParaRPr lang="en-US">
              <a:latin typeface="Times New Roman" pitchFamily="18" charset="0"/>
            </a:endParaRPr>
          </a:p>
        </p:txBody>
      </p:sp>
      <p:grpSp>
        <p:nvGrpSpPr>
          <p:cNvPr id="4" name="Group 15"/>
          <p:cNvGrpSpPr>
            <a:grpSpLocks/>
          </p:cNvGrpSpPr>
          <p:nvPr/>
        </p:nvGrpSpPr>
        <p:grpSpPr bwMode="auto">
          <a:xfrm>
            <a:off x="2363788" y="1998663"/>
            <a:ext cx="5957887" cy="2573337"/>
            <a:chOff x="1863" y="1259"/>
            <a:chExt cx="4032" cy="1329"/>
          </a:xfrm>
        </p:grpSpPr>
        <p:sp>
          <p:nvSpPr>
            <p:cNvPr id="151568" name="Rectangle 16"/>
            <p:cNvSpPr>
              <a:spLocks noChangeArrowheads="1"/>
            </p:cNvSpPr>
            <p:nvPr/>
          </p:nvSpPr>
          <p:spPr bwMode="auto">
            <a:xfrm>
              <a:off x="1863" y="1259"/>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smtClean="0"/>
                <a:t>2</a:t>
              </a:r>
              <a:endParaRPr lang="en-US" dirty="0"/>
            </a:p>
          </p:txBody>
        </p:sp>
        <p:sp>
          <p:nvSpPr>
            <p:cNvPr id="151569" name="Rectangle 17"/>
            <p:cNvSpPr>
              <a:spLocks noChangeArrowheads="1"/>
            </p:cNvSpPr>
            <p:nvPr/>
          </p:nvSpPr>
          <p:spPr bwMode="auto">
            <a:xfrm>
              <a:off x="2871" y="1259"/>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smtClean="0"/>
                <a:t>1</a:t>
              </a:r>
              <a:endParaRPr lang="en-US" dirty="0"/>
            </a:p>
          </p:txBody>
        </p:sp>
        <p:sp>
          <p:nvSpPr>
            <p:cNvPr id="151570" name="Rectangle 18"/>
            <p:cNvSpPr>
              <a:spLocks noChangeArrowheads="1"/>
            </p:cNvSpPr>
            <p:nvPr/>
          </p:nvSpPr>
          <p:spPr bwMode="auto">
            <a:xfrm>
              <a:off x="3879" y="1259"/>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smtClean="0"/>
                <a:t>1</a:t>
              </a:r>
              <a:endParaRPr lang="en-US" dirty="0"/>
            </a:p>
          </p:txBody>
        </p:sp>
        <p:sp>
          <p:nvSpPr>
            <p:cNvPr id="151571" name="Rectangle 19"/>
            <p:cNvSpPr>
              <a:spLocks noChangeArrowheads="1"/>
            </p:cNvSpPr>
            <p:nvPr/>
          </p:nvSpPr>
          <p:spPr bwMode="auto">
            <a:xfrm>
              <a:off x="4887" y="1259"/>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smtClean="0"/>
                <a:t>0</a:t>
              </a:r>
              <a:endParaRPr lang="en-US" dirty="0"/>
            </a:p>
          </p:txBody>
        </p:sp>
        <p:sp>
          <p:nvSpPr>
            <p:cNvPr id="151572" name="Rectangle 20"/>
            <p:cNvSpPr>
              <a:spLocks noChangeArrowheads="1"/>
            </p:cNvSpPr>
            <p:nvPr/>
          </p:nvSpPr>
          <p:spPr bwMode="auto">
            <a:xfrm>
              <a:off x="1863" y="1591"/>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smtClean="0"/>
                <a:t>1</a:t>
              </a:r>
              <a:endParaRPr lang="en-US" dirty="0"/>
            </a:p>
          </p:txBody>
        </p:sp>
        <p:sp>
          <p:nvSpPr>
            <p:cNvPr id="151573" name="Rectangle 21"/>
            <p:cNvSpPr>
              <a:spLocks noChangeArrowheads="1"/>
            </p:cNvSpPr>
            <p:nvPr/>
          </p:nvSpPr>
          <p:spPr bwMode="auto">
            <a:xfrm>
              <a:off x="2871" y="1591"/>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smtClean="0"/>
                <a:t>2</a:t>
              </a:r>
              <a:endParaRPr lang="en-US" dirty="0"/>
            </a:p>
          </p:txBody>
        </p:sp>
        <p:sp>
          <p:nvSpPr>
            <p:cNvPr id="151574" name="Rectangle 22"/>
            <p:cNvSpPr>
              <a:spLocks noChangeArrowheads="1"/>
            </p:cNvSpPr>
            <p:nvPr/>
          </p:nvSpPr>
          <p:spPr bwMode="auto">
            <a:xfrm>
              <a:off x="3879" y="1591"/>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smtClean="0"/>
                <a:t>0</a:t>
              </a:r>
              <a:endParaRPr lang="en-US" dirty="0"/>
            </a:p>
          </p:txBody>
        </p:sp>
        <p:sp>
          <p:nvSpPr>
            <p:cNvPr id="151575" name="Rectangle 23"/>
            <p:cNvSpPr>
              <a:spLocks noChangeArrowheads="1"/>
            </p:cNvSpPr>
            <p:nvPr/>
          </p:nvSpPr>
          <p:spPr bwMode="auto">
            <a:xfrm>
              <a:off x="4887" y="1591"/>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smtClean="0"/>
                <a:t>1</a:t>
              </a:r>
              <a:endParaRPr lang="en-US" dirty="0"/>
            </a:p>
          </p:txBody>
        </p:sp>
        <p:sp>
          <p:nvSpPr>
            <p:cNvPr id="151576" name="Rectangle 24"/>
            <p:cNvSpPr>
              <a:spLocks noChangeArrowheads="1"/>
            </p:cNvSpPr>
            <p:nvPr/>
          </p:nvSpPr>
          <p:spPr bwMode="auto">
            <a:xfrm>
              <a:off x="1863" y="1923"/>
              <a:ext cx="1008" cy="333"/>
            </a:xfrm>
            <a:prstGeom prst="rect">
              <a:avLst/>
            </a:prstGeom>
            <a:solidFill>
              <a:srgbClr val="C0C0C0"/>
            </a:solidFill>
            <a:ln w="19050">
              <a:solidFill>
                <a:schemeClr val="tx1"/>
              </a:solidFill>
              <a:miter lim="800000"/>
              <a:headEnd/>
              <a:tailEnd/>
            </a:ln>
            <a:effectLst/>
          </p:spPr>
          <p:txBody>
            <a:bodyPr wrap="none" anchor="ctr"/>
            <a:lstStyle/>
            <a:p>
              <a:r>
                <a:rPr lang="en-US" dirty="0" smtClean="0"/>
                <a:t>1</a:t>
              </a:r>
              <a:endParaRPr lang="en-US" dirty="0"/>
            </a:p>
          </p:txBody>
        </p:sp>
        <p:sp>
          <p:nvSpPr>
            <p:cNvPr id="151577" name="Rectangle 25"/>
            <p:cNvSpPr>
              <a:spLocks noChangeArrowheads="1"/>
            </p:cNvSpPr>
            <p:nvPr/>
          </p:nvSpPr>
          <p:spPr bwMode="auto">
            <a:xfrm>
              <a:off x="2871" y="1923"/>
              <a:ext cx="1008" cy="333"/>
            </a:xfrm>
            <a:prstGeom prst="rect">
              <a:avLst/>
            </a:prstGeom>
            <a:solidFill>
              <a:srgbClr val="F0F0F0"/>
            </a:solidFill>
            <a:ln w="19050">
              <a:solidFill>
                <a:schemeClr val="tx1"/>
              </a:solidFill>
              <a:miter lim="800000"/>
              <a:headEnd/>
              <a:tailEnd/>
            </a:ln>
            <a:effectLst/>
          </p:spPr>
          <p:txBody>
            <a:bodyPr wrap="none" anchor="ctr"/>
            <a:lstStyle/>
            <a:p>
              <a:r>
                <a:rPr lang="en-US" dirty="0" smtClean="0"/>
                <a:t>0</a:t>
              </a:r>
              <a:endParaRPr lang="en-US" dirty="0"/>
            </a:p>
          </p:txBody>
        </p:sp>
        <p:sp>
          <p:nvSpPr>
            <p:cNvPr id="151578" name="Rectangle 26"/>
            <p:cNvSpPr>
              <a:spLocks noChangeArrowheads="1"/>
            </p:cNvSpPr>
            <p:nvPr/>
          </p:nvSpPr>
          <p:spPr bwMode="auto">
            <a:xfrm>
              <a:off x="3879" y="1923"/>
              <a:ext cx="1008" cy="333"/>
            </a:xfrm>
            <a:prstGeom prst="rect">
              <a:avLst/>
            </a:prstGeom>
            <a:solidFill>
              <a:schemeClr val="bg2"/>
            </a:solidFill>
            <a:ln w="19050">
              <a:solidFill>
                <a:schemeClr val="tx1"/>
              </a:solidFill>
              <a:miter lim="800000"/>
              <a:headEnd/>
              <a:tailEnd/>
            </a:ln>
            <a:effectLst/>
          </p:spPr>
          <p:txBody>
            <a:bodyPr wrap="none" anchor="ctr"/>
            <a:lstStyle/>
            <a:p>
              <a:r>
                <a:rPr lang="en-US" dirty="0" smtClean="0"/>
                <a:t>2</a:t>
              </a:r>
              <a:endParaRPr lang="en-US" dirty="0"/>
            </a:p>
          </p:txBody>
        </p:sp>
        <p:sp>
          <p:nvSpPr>
            <p:cNvPr id="151579" name="Rectangle 27"/>
            <p:cNvSpPr>
              <a:spLocks noChangeArrowheads="1"/>
            </p:cNvSpPr>
            <p:nvPr/>
          </p:nvSpPr>
          <p:spPr bwMode="auto">
            <a:xfrm>
              <a:off x="4887" y="1923"/>
              <a:ext cx="1008" cy="333"/>
            </a:xfrm>
            <a:prstGeom prst="rect">
              <a:avLst/>
            </a:prstGeom>
            <a:solidFill>
              <a:srgbClr val="C0C0C0"/>
            </a:solidFill>
            <a:ln w="19050">
              <a:solidFill>
                <a:schemeClr val="tx1"/>
              </a:solidFill>
              <a:miter lim="800000"/>
              <a:headEnd/>
              <a:tailEnd/>
            </a:ln>
            <a:effectLst/>
          </p:spPr>
          <p:txBody>
            <a:bodyPr wrap="none" anchor="ctr"/>
            <a:lstStyle/>
            <a:p>
              <a:r>
                <a:rPr lang="en-US" dirty="0" smtClean="0"/>
                <a:t>1</a:t>
              </a:r>
              <a:endParaRPr lang="en-US" dirty="0"/>
            </a:p>
          </p:txBody>
        </p:sp>
        <p:sp>
          <p:nvSpPr>
            <p:cNvPr id="151580" name="Rectangle 28"/>
            <p:cNvSpPr>
              <a:spLocks noChangeArrowheads="1"/>
            </p:cNvSpPr>
            <p:nvPr/>
          </p:nvSpPr>
          <p:spPr bwMode="auto">
            <a:xfrm>
              <a:off x="1863" y="2256"/>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smtClean="0"/>
                <a:t>0</a:t>
              </a:r>
              <a:endParaRPr lang="en-US" dirty="0"/>
            </a:p>
          </p:txBody>
        </p:sp>
        <p:sp>
          <p:nvSpPr>
            <p:cNvPr id="151581" name="Rectangle 29"/>
            <p:cNvSpPr>
              <a:spLocks noChangeArrowheads="1"/>
            </p:cNvSpPr>
            <p:nvPr/>
          </p:nvSpPr>
          <p:spPr bwMode="auto">
            <a:xfrm>
              <a:off x="2871" y="2256"/>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smtClean="0"/>
                <a:t>1</a:t>
              </a:r>
              <a:endParaRPr lang="en-US" dirty="0"/>
            </a:p>
          </p:txBody>
        </p:sp>
        <p:sp>
          <p:nvSpPr>
            <p:cNvPr id="151582" name="Rectangle 30"/>
            <p:cNvSpPr>
              <a:spLocks noChangeArrowheads="1"/>
            </p:cNvSpPr>
            <p:nvPr/>
          </p:nvSpPr>
          <p:spPr bwMode="auto">
            <a:xfrm>
              <a:off x="3879" y="2256"/>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smtClean="0"/>
                <a:t>1</a:t>
              </a:r>
              <a:endParaRPr lang="en-US" dirty="0"/>
            </a:p>
          </p:txBody>
        </p:sp>
        <p:sp>
          <p:nvSpPr>
            <p:cNvPr id="151583" name="Rectangle 31"/>
            <p:cNvSpPr>
              <a:spLocks noChangeArrowheads="1"/>
            </p:cNvSpPr>
            <p:nvPr/>
          </p:nvSpPr>
          <p:spPr bwMode="auto">
            <a:xfrm>
              <a:off x="4887" y="2256"/>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smtClean="0"/>
                <a:t>2</a:t>
              </a:r>
              <a:endParaRPr lang="en-US" dirty="0"/>
            </a:p>
          </p:txBody>
        </p:sp>
      </p:grpSp>
      <p:sp>
        <p:nvSpPr>
          <p:cNvPr id="151584" name="Rectangle 32"/>
          <p:cNvSpPr>
            <a:spLocks noChangeArrowheads="1"/>
          </p:cNvSpPr>
          <p:nvPr/>
        </p:nvSpPr>
        <p:spPr bwMode="auto">
          <a:xfrm>
            <a:off x="1296988" y="4979988"/>
            <a:ext cx="800100" cy="368300"/>
          </a:xfrm>
          <a:prstGeom prst="rect">
            <a:avLst/>
          </a:prstGeom>
          <a:solidFill>
            <a:schemeClr val="bg2"/>
          </a:solidFill>
          <a:ln w="19050">
            <a:solidFill>
              <a:schemeClr val="tx1"/>
            </a:solidFill>
            <a:miter lim="800000"/>
            <a:headEnd/>
            <a:tailEnd/>
          </a:ln>
          <a:effectLst/>
        </p:spPr>
        <p:txBody>
          <a:bodyPr wrap="none" anchor="ctr"/>
          <a:lstStyle/>
          <a:p>
            <a:endParaRPr lang="en-US"/>
          </a:p>
        </p:txBody>
      </p:sp>
      <p:sp>
        <p:nvSpPr>
          <p:cNvPr id="151585" name="Rectangle 33"/>
          <p:cNvSpPr>
            <a:spLocks noChangeArrowheads="1"/>
          </p:cNvSpPr>
          <p:nvPr/>
        </p:nvSpPr>
        <p:spPr bwMode="auto">
          <a:xfrm>
            <a:off x="1296988" y="5665788"/>
            <a:ext cx="800100" cy="368300"/>
          </a:xfrm>
          <a:prstGeom prst="rect">
            <a:avLst/>
          </a:prstGeom>
          <a:solidFill>
            <a:srgbClr val="C0C0C0"/>
          </a:solidFill>
          <a:ln w="19050">
            <a:solidFill>
              <a:schemeClr val="tx1"/>
            </a:solidFill>
            <a:miter lim="800000"/>
            <a:headEnd/>
            <a:tailEnd/>
          </a:ln>
          <a:effectLst/>
        </p:spPr>
        <p:txBody>
          <a:bodyPr wrap="none" anchor="ctr"/>
          <a:lstStyle/>
          <a:p>
            <a:endParaRPr lang="en-US"/>
          </a:p>
        </p:txBody>
      </p:sp>
      <p:sp>
        <p:nvSpPr>
          <p:cNvPr id="151586" name="Rectangle 34"/>
          <p:cNvSpPr>
            <a:spLocks noChangeArrowheads="1"/>
          </p:cNvSpPr>
          <p:nvPr/>
        </p:nvSpPr>
        <p:spPr bwMode="auto">
          <a:xfrm>
            <a:off x="1296988" y="6299200"/>
            <a:ext cx="800100" cy="368300"/>
          </a:xfrm>
          <a:prstGeom prst="rect">
            <a:avLst/>
          </a:prstGeom>
          <a:solidFill>
            <a:srgbClr val="F0F0F0"/>
          </a:solidFill>
          <a:ln w="19050">
            <a:solidFill>
              <a:schemeClr val="tx1"/>
            </a:solidFill>
            <a:miter lim="800000"/>
            <a:headEnd/>
            <a:tailEnd/>
          </a:ln>
          <a:effectLst/>
        </p:spPr>
        <p:txBody>
          <a:bodyPr wrap="none" anchor="ctr"/>
          <a:lstStyle/>
          <a:p>
            <a:endParaRPr lang="en-US"/>
          </a:p>
        </p:txBody>
      </p:sp>
      <p:sp>
        <p:nvSpPr>
          <p:cNvPr id="151587" name="Text Box 35"/>
          <p:cNvSpPr txBox="1">
            <a:spLocks noChangeArrowheads="1"/>
          </p:cNvSpPr>
          <p:nvPr/>
        </p:nvSpPr>
        <p:spPr bwMode="auto">
          <a:xfrm>
            <a:off x="2363788" y="4951413"/>
            <a:ext cx="6678613" cy="396875"/>
          </a:xfrm>
          <a:prstGeom prst="rect">
            <a:avLst/>
          </a:prstGeom>
          <a:noFill/>
          <a:ln w="9525">
            <a:noFill/>
            <a:miter lim="800000"/>
            <a:headEnd/>
            <a:tailEnd/>
          </a:ln>
          <a:effectLst/>
        </p:spPr>
        <p:txBody>
          <a:bodyPr anchor="ctr">
            <a:spAutoFit/>
          </a:bodyPr>
          <a:lstStyle/>
          <a:p>
            <a:r>
              <a:rPr lang="en-US" sz="2000" b="1">
                <a:latin typeface="Arial" pitchFamily="34" charset="0"/>
              </a:rPr>
              <a:t>4/16 = 1/4 sibs share BOTH parental alleles  IBD  =  2</a:t>
            </a:r>
          </a:p>
        </p:txBody>
      </p:sp>
      <p:sp>
        <p:nvSpPr>
          <p:cNvPr id="151588" name="Text Box 36"/>
          <p:cNvSpPr txBox="1">
            <a:spLocks noChangeArrowheads="1"/>
          </p:cNvSpPr>
          <p:nvPr/>
        </p:nvSpPr>
        <p:spPr bwMode="auto">
          <a:xfrm>
            <a:off x="2388695" y="5651500"/>
            <a:ext cx="6492875" cy="396875"/>
          </a:xfrm>
          <a:prstGeom prst="rect">
            <a:avLst/>
          </a:prstGeom>
          <a:noFill/>
          <a:ln w="9525">
            <a:noFill/>
            <a:miter lim="800000"/>
            <a:headEnd/>
            <a:tailEnd/>
          </a:ln>
          <a:effectLst/>
        </p:spPr>
        <p:txBody>
          <a:bodyPr anchor="ctr">
            <a:spAutoFit/>
          </a:bodyPr>
          <a:lstStyle/>
          <a:p>
            <a:r>
              <a:rPr lang="en-US" sz="2000" b="1">
                <a:latin typeface="Arial" pitchFamily="34" charset="0"/>
              </a:rPr>
              <a:t>8/16 = 1/2 sibs share ONE parental allele  IBD  =  1</a:t>
            </a:r>
          </a:p>
        </p:txBody>
      </p:sp>
      <p:sp>
        <p:nvSpPr>
          <p:cNvPr id="151589" name="Text Box 37"/>
          <p:cNvSpPr txBox="1">
            <a:spLocks noChangeArrowheads="1"/>
          </p:cNvSpPr>
          <p:nvPr/>
        </p:nvSpPr>
        <p:spPr bwMode="auto">
          <a:xfrm>
            <a:off x="2466975" y="6270625"/>
            <a:ext cx="6492875" cy="396875"/>
          </a:xfrm>
          <a:prstGeom prst="rect">
            <a:avLst/>
          </a:prstGeom>
          <a:noFill/>
          <a:ln w="9525">
            <a:noFill/>
            <a:miter lim="800000"/>
            <a:headEnd/>
            <a:tailEnd/>
          </a:ln>
          <a:effectLst/>
        </p:spPr>
        <p:txBody>
          <a:bodyPr anchor="ctr">
            <a:spAutoFit/>
          </a:bodyPr>
          <a:lstStyle/>
          <a:p>
            <a:r>
              <a:rPr lang="en-US" sz="2000" b="1">
                <a:latin typeface="Arial" pitchFamily="34" charset="0"/>
              </a:rPr>
              <a:t>4/16 = 1/4 sibs share NO parental alleles  IBD  =  0</a:t>
            </a:r>
          </a:p>
        </p:txBody>
      </p:sp>
      <p:sp>
        <p:nvSpPr>
          <p:cNvPr id="151590" name="Rectangle 38"/>
          <p:cNvSpPr>
            <a:spLocks noChangeArrowheads="1"/>
          </p:cNvSpPr>
          <p:nvPr/>
        </p:nvSpPr>
        <p:spPr bwMode="auto">
          <a:xfrm>
            <a:off x="2744788" y="1447800"/>
            <a:ext cx="342900" cy="35242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51591" name="Rectangle 39"/>
          <p:cNvSpPr>
            <a:spLocks noChangeArrowheads="1"/>
          </p:cNvSpPr>
          <p:nvPr/>
        </p:nvSpPr>
        <p:spPr bwMode="auto">
          <a:xfrm>
            <a:off x="3087688" y="1447800"/>
            <a:ext cx="342900" cy="352425"/>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5" name="Group 40"/>
          <p:cNvGrpSpPr>
            <a:grpSpLocks/>
          </p:cNvGrpSpPr>
          <p:nvPr/>
        </p:nvGrpSpPr>
        <p:grpSpPr bwMode="auto">
          <a:xfrm>
            <a:off x="4268788" y="1447800"/>
            <a:ext cx="685800" cy="357188"/>
            <a:chOff x="1008" y="1776"/>
            <a:chExt cx="432" cy="225"/>
          </a:xfrm>
        </p:grpSpPr>
        <p:sp>
          <p:nvSpPr>
            <p:cNvPr id="151593" name="Rectangle 41"/>
            <p:cNvSpPr>
              <a:spLocks noChangeArrowheads="1"/>
            </p:cNvSpPr>
            <p:nvPr/>
          </p:nvSpPr>
          <p:spPr bwMode="auto">
            <a:xfrm>
              <a:off x="1008" y="1776"/>
              <a:ext cx="216" cy="22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51594" name="Rectangle 42"/>
            <p:cNvSpPr>
              <a:spLocks noChangeArrowheads="1"/>
            </p:cNvSpPr>
            <p:nvPr/>
          </p:nvSpPr>
          <p:spPr bwMode="auto">
            <a:xfrm>
              <a:off x="1224" y="1776"/>
              <a:ext cx="216" cy="225"/>
            </a:xfrm>
            <a:prstGeom prst="rect">
              <a:avLst/>
            </a:prstGeom>
            <a:solidFill>
              <a:srgbClr val="FF66FF"/>
            </a:solidFill>
            <a:ln w="9525">
              <a:solidFill>
                <a:schemeClr val="tx1"/>
              </a:solidFill>
              <a:miter lim="800000"/>
              <a:headEnd/>
              <a:tailEnd/>
            </a:ln>
            <a:effectLst/>
          </p:spPr>
          <p:txBody>
            <a:bodyPr wrap="none" anchor="ctr"/>
            <a:lstStyle/>
            <a:p>
              <a:endParaRPr lang="en-US"/>
            </a:p>
          </p:txBody>
        </p:sp>
      </p:grpSp>
      <p:sp>
        <p:nvSpPr>
          <p:cNvPr id="151595" name="Rectangle 43"/>
          <p:cNvSpPr>
            <a:spLocks noChangeArrowheads="1"/>
          </p:cNvSpPr>
          <p:nvPr/>
        </p:nvSpPr>
        <p:spPr bwMode="auto">
          <a:xfrm>
            <a:off x="5716588" y="1447800"/>
            <a:ext cx="342900" cy="363538"/>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51596" name="Rectangle 44"/>
          <p:cNvSpPr>
            <a:spLocks noChangeArrowheads="1"/>
          </p:cNvSpPr>
          <p:nvPr/>
        </p:nvSpPr>
        <p:spPr bwMode="auto">
          <a:xfrm>
            <a:off x="6059488" y="1447800"/>
            <a:ext cx="342900" cy="36353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6" name="Group 45"/>
          <p:cNvGrpSpPr>
            <a:grpSpLocks/>
          </p:cNvGrpSpPr>
          <p:nvPr/>
        </p:nvGrpSpPr>
        <p:grpSpPr bwMode="auto">
          <a:xfrm>
            <a:off x="7240588" y="1447800"/>
            <a:ext cx="685800" cy="369888"/>
            <a:chOff x="1008" y="2544"/>
            <a:chExt cx="432" cy="233"/>
          </a:xfrm>
        </p:grpSpPr>
        <p:sp>
          <p:nvSpPr>
            <p:cNvPr id="151598" name="Rectangle 46"/>
            <p:cNvSpPr>
              <a:spLocks noChangeArrowheads="1"/>
            </p:cNvSpPr>
            <p:nvPr/>
          </p:nvSpPr>
          <p:spPr bwMode="auto">
            <a:xfrm>
              <a:off x="1008" y="2544"/>
              <a:ext cx="216" cy="23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51599" name="Rectangle 47"/>
            <p:cNvSpPr>
              <a:spLocks noChangeArrowheads="1"/>
            </p:cNvSpPr>
            <p:nvPr/>
          </p:nvSpPr>
          <p:spPr bwMode="auto">
            <a:xfrm>
              <a:off x="1224" y="2544"/>
              <a:ext cx="216" cy="233"/>
            </a:xfrm>
            <a:prstGeom prst="rect">
              <a:avLst/>
            </a:prstGeom>
            <a:solidFill>
              <a:srgbClr val="FF66FF"/>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F0">
            <a:alpha val="75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1640" y="404664"/>
            <a:ext cx="6048673" cy="4536504"/>
          </a:xfrm>
          <a:prstGeom prst="rect">
            <a:avLst/>
          </a:prstGeom>
        </p:spPr>
      </p:pic>
      <p:sp>
        <p:nvSpPr>
          <p:cNvPr id="3" name="TextBox 2"/>
          <p:cNvSpPr txBox="1"/>
          <p:nvPr/>
        </p:nvSpPr>
        <p:spPr>
          <a:xfrm>
            <a:off x="2195736" y="5229200"/>
            <a:ext cx="4854214" cy="954107"/>
          </a:xfrm>
          <a:prstGeom prst="rect">
            <a:avLst/>
          </a:prstGeom>
          <a:noFill/>
        </p:spPr>
        <p:txBody>
          <a:bodyPr wrap="none" rtlCol="0">
            <a:spAutoFit/>
          </a:bodyPr>
          <a:lstStyle/>
          <a:p>
            <a:pPr algn="ctr"/>
            <a:r>
              <a:rPr lang="nl-NL" sz="2800" smtClean="0"/>
              <a:t>What about parent offsping? </a:t>
            </a:r>
          </a:p>
          <a:p>
            <a:pPr algn="ctr"/>
            <a:r>
              <a:rPr lang="nl-NL" sz="2800" smtClean="0"/>
              <a:t>many alleles do they share IBD?</a:t>
            </a:r>
            <a:endParaRPr lang="nl-NL" sz="2800"/>
          </a:p>
        </p:txBody>
      </p:sp>
    </p:spTree>
    <p:extLst>
      <p:ext uri="{BB962C8B-B14F-4D97-AF65-F5344CB8AC3E}">
        <p14:creationId xmlns:p14="http://schemas.microsoft.com/office/powerpoint/2010/main" val="2513220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29379"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29381" name="Rectangle 5"/>
          <p:cNvSpPr>
            <a:spLocks noChangeArrowheads="1"/>
          </p:cNvSpPr>
          <p:nvPr/>
        </p:nvSpPr>
        <p:spPr bwMode="auto">
          <a:xfrm>
            <a:off x="189738" y="5170072"/>
            <a:ext cx="1608133" cy="830997"/>
          </a:xfrm>
          <a:prstGeom prst="rect">
            <a:avLst/>
          </a:prstGeom>
          <a:noFill/>
          <a:ln w="9525">
            <a:noFill/>
            <a:miter lim="800000"/>
            <a:headEnd/>
            <a:tailEnd/>
          </a:ln>
          <a:effectLst/>
        </p:spPr>
        <p:txBody>
          <a:bodyPr wrap="none">
            <a:spAutoFit/>
          </a:bodyPr>
          <a:lstStyle/>
          <a:p>
            <a:r>
              <a:rPr lang="en-US" i="1" smtClean="0">
                <a:latin typeface="Futura Bk BT" pitchFamily="34" charset="0"/>
              </a:rPr>
              <a:t>DZ</a:t>
            </a:r>
          </a:p>
          <a:p>
            <a:r>
              <a:rPr lang="en-US" i="1" smtClean="0">
                <a:latin typeface="Futura Bk BT" pitchFamily="34" charset="0"/>
              </a:rPr>
              <a:t>Cov</a:t>
            </a:r>
            <a:r>
              <a:rPr lang="en-US" smtClean="0">
                <a:latin typeface="Futura Bk BT" pitchFamily="34" charset="0"/>
              </a:rPr>
              <a:t> </a:t>
            </a:r>
            <a:r>
              <a:rPr lang="en-US">
                <a:latin typeface="Futura Bk BT" pitchFamily="34" charset="0"/>
              </a:rPr>
              <a:t>(</a:t>
            </a:r>
            <a:r>
              <a:rPr lang="en-US" i="1">
                <a:latin typeface="Futura Bk BT" pitchFamily="34" charset="0"/>
              </a:rPr>
              <a:t>X</a:t>
            </a:r>
            <a:r>
              <a:rPr lang="en-US" i="1" baseline="-25000">
                <a:latin typeface="Futura Bk BT" pitchFamily="34" charset="0"/>
              </a:rPr>
              <a:t>i</a:t>
            </a:r>
            <a:r>
              <a:rPr lang="en-US" i="1">
                <a:latin typeface="Futura Bk BT" pitchFamily="34" charset="0"/>
              </a:rPr>
              <a:t>,X</a:t>
            </a:r>
            <a:r>
              <a:rPr lang="en-US" i="1" baseline="-25000">
                <a:latin typeface="Futura Bk BT" pitchFamily="34" charset="0"/>
              </a:rPr>
              <a:t>j</a:t>
            </a:r>
            <a:r>
              <a:rPr lang="en-US">
                <a:latin typeface="Futura Bk BT" pitchFamily="34" charset="0"/>
              </a:rPr>
              <a:t>)</a:t>
            </a:r>
          </a:p>
        </p:txBody>
      </p:sp>
      <p:sp>
        <p:nvSpPr>
          <p:cNvPr id="229383" name="Rectangle 7"/>
          <p:cNvSpPr>
            <a:spLocks noChangeArrowheads="1"/>
          </p:cNvSpPr>
          <p:nvPr/>
        </p:nvSpPr>
        <p:spPr bwMode="auto">
          <a:xfrm>
            <a:off x="304800" y="1279525"/>
            <a:ext cx="8221663" cy="396875"/>
          </a:xfrm>
          <a:prstGeom prst="rect">
            <a:avLst/>
          </a:prstGeom>
          <a:noFill/>
          <a:ln w="9525">
            <a:noFill/>
            <a:miter lim="800000"/>
            <a:headEnd/>
            <a:tailEnd/>
          </a:ln>
          <a:effectLst/>
        </p:spPr>
        <p:txBody>
          <a:bodyPr wrap="none">
            <a:spAutoFit/>
          </a:bodyPr>
          <a:lstStyle/>
          <a:p>
            <a:pPr algn="l" eaLnBrk="1" hangingPunct="1"/>
            <a:r>
              <a:rPr lang="en-AU" sz="2000" b="1" u="sng">
                <a:solidFill>
                  <a:schemeClr val="accent6">
                    <a:lumMod val="75000"/>
                  </a:schemeClr>
                </a:solidFill>
                <a:latin typeface="Futura Bk BT" pitchFamily="34" charset="0"/>
              </a:rPr>
              <a:t>3D. Contribution of the QTL to the Cov </a:t>
            </a:r>
            <a:r>
              <a:rPr lang="en-AU" sz="2000" u="sng">
                <a:solidFill>
                  <a:schemeClr val="accent6">
                    <a:lumMod val="75000"/>
                  </a:schemeClr>
                </a:solidFill>
                <a:latin typeface="Futura Bk BT" pitchFamily="34" charset="0"/>
              </a:rPr>
              <a:t>(</a:t>
            </a:r>
            <a:r>
              <a:rPr lang="en-AU" sz="2000" i="1" u="sng">
                <a:solidFill>
                  <a:schemeClr val="accent6">
                    <a:lumMod val="75000"/>
                  </a:schemeClr>
                </a:solidFill>
                <a:latin typeface="Futura Bk BT" pitchFamily="34" charset="0"/>
              </a:rPr>
              <a:t>X,Y</a:t>
            </a:r>
            <a:r>
              <a:rPr lang="en-AU" sz="2000" u="sng">
                <a:solidFill>
                  <a:schemeClr val="accent6">
                    <a:lumMod val="75000"/>
                  </a:schemeClr>
                </a:solidFill>
                <a:latin typeface="Futura Bk BT" pitchFamily="34" charset="0"/>
              </a:rPr>
              <a:t>)</a:t>
            </a:r>
            <a:r>
              <a:rPr lang="en-AU" sz="2000">
                <a:solidFill>
                  <a:schemeClr val="accent6">
                    <a:lumMod val="75000"/>
                  </a:schemeClr>
                </a:solidFill>
                <a:latin typeface="Futura Bk BT" pitchFamily="34" charset="0"/>
              </a:rPr>
              <a:t> – </a:t>
            </a:r>
            <a:r>
              <a:rPr lang="en-AU" sz="2000">
                <a:solidFill>
                  <a:srgbClr val="0000FF"/>
                </a:solidFill>
                <a:latin typeface="Futura Bk BT" pitchFamily="34" charset="0"/>
              </a:rPr>
              <a:t>DZ twins and full sibs </a:t>
            </a:r>
            <a:endParaRPr lang="en-AU" sz="2000" b="1">
              <a:solidFill>
                <a:srgbClr val="0000FF"/>
              </a:solidFill>
              <a:latin typeface="Futura Bk BT" pitchFamily="34" charset="0"/>
            </a:endParaRPr>
          </a:p>
        </p:txBody>
      </p:sp>
      <p:sp>
        <p:nvSpPr>
          <p:cNvPr id="229388" name="Line 12"/>
          <p:cNvSpPr>
            <a:spLocks noChangeShapeType="1"/>
          </p:cNvSpPr>
          <p:nvPr/>
        </p:nvSpPr>
        <p:spPr bwMode="auto">
          <a:xfrm>
            <a:off x="1371600" y="4114800"/>
            <a:ext cx="0" cy="685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29389" name="Rectangle 13"/>
          <p:cNvSpPr>
            <a:spLocks noChangeArrowheads="1"/>
          </p:cNvSpPr>
          <p:nvPr/>
        </p:nvSpPr>
        <p:spPr bwMode="auto">
          <a:xfrm>
            <a:off x="2611438" y="3717925"/>
            <a:ext cx="61769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¼ </a:t>
            </a:r>
            <a:r>
              <a:rPr lang="en-US" sz="2000">
                <a:latin typeface="Futura Bk BT" pitchFamily="34" charset="0"/>
              </a:rPr>
              <a:t>(2 alleles)        +    ½ (1 allele)   +         </a:t>
            </a:r>
            <a:r>
              <a:rPr lang="en-US" sz="2000" i="1">
                <a:latin typeface="Futura Bk BT" pitchFamily="34" charset="0"/>
              </a:rPr>
              <a:t>¼ (0 alleles)</a:t>
            </a:r>
          </a:p>
        </p:txBody>
      </p:sp>
      <p:sp>
        <p:nvSpPr>
          <p:cNvPr id="229390" name="AutoShape 14"/>
          <p:cNvSpPr>
            <a:spLocks/>
          </p:cNvSpPr>
          <p:nvPr/>
        </p:nvSpPr>
        <p:spPr bwMode="auto">
          <a:xfrm rot="16200000">
            <a:off x="3390900" y="3471863"/>
            <a:ext cx="76200" cy="1371600"/>
          </a:xfrm>
          <a:prstGeom prst="leftBrace">
            <a:avLst>
              <a:gd name="adj1" fmla="val 150000"/>
              <a:gd name="adj2" fmla="val 50000"/>
            </a:avLst>
          </a:prstGeom>
          <a:noFill/>
          <a:ln w="9525">
            <a:solidFill>
              <a:schemeClr val="tx1"/>
            </a:solidFill>
            <a:round/>
            <a:headEnd/>
            <a:tailEnd/>
          </a:ln>
          <a:effectLst/>
        </p:spPr>
        <p:txBody>
          <a:bodyPr wrap="none" anchor="ctr"/>
          <a:lstStyle/>
          <a:p>
            <a:endParaRPr lang="en-US"/>
          </a:p>
        </p:txBody>
      </p:sp>
      <p:sp>
        <p:nvSpPr>
          <p:cNvPr id="229391" name="AutoShape 15"/>
          <p:cNvSpPr>
            <a:spLocks/>
          </p:cNvSpPr>
          <p:nvPr/>
        </p:nvSpPr>
        <p:spPr bwMode="auto">
          <a:xfrm rot="16200000">
            <a:off x="5676900" y="3467100"/>
            <a:ext cx="76200" cy="1371600"/>
          </a:xfrm>
          <a:prstGeom prst="leftBrace">
            <a:avLst>
              <a:gd name="adj1" fmla="val 150000"/>
              <a:gd name="adj2" fmla="val 50000"/>
            </a:avLst>
          </a:prstGeom>
          <a:noFill/>
          <a:ln w="9525">
            <a:solidFill>
              <a:schemeClr val="tx1"/>
            </a:solidFill>
            <a:round/>
            <a:headEnd/>
            <a:tailEnd/>
          </a:ln>
          <a:effectLst/>
        </p:spPr>
        <p:txBody>
          <a:bodyPr wrap="none" anchor="ctr"/>
          <a:lstStyle/>
          <a:p>
            <a:endParaRPr lang="en-US"/>
          </a:p>
        </p:txBody>
      </p:sp>
      <p:sp>
        <p:nvSpPr>
          <p:cNvPr id="229392" name="AutoShape 16"/>
          <p:cNvSpPr>
            <a:spLocks/>
          </p:cNvSpPr>
          <p:nvPr/>
        </p:nvSpPr>
        <p:spPr bwMode="auto">
          <a:xfrm rot="16200000">
            <a:off x="8010525" y="3467100"/>
            <a:ext cx="76200" cy="1371600"/>
          </a:xfrm>
          <a:prstGeom prst="leftBrace">
            <a:avLst>
              <a:gd name="adj1" fmla="val 150000"/>
              <a:gd name="adj2" fmla="val 50000"/>
            </a:avLst>
          </a:prstGeom>
          <a:noFill/>
          <a:ln w="9525">
            <a:solidFill>
              <a:schemeClr val="tx1"/>
            </a:solidFill>
            <a:round/>
            <a:headEnd/>
            <a:tailEnd/>
          </a:ln>
          <a:effectLst/>
        </p:spPr>
        <p:txBody>
          <a:bodyPr wrap="none" anchor="ctr"/>
          <a:lstStyle/>
          <a:p>
            <a:endParaRPr lang="en-US"/>
          </a:p>
        </p:txBody>
      </p:sp>
      <p:sp>
        <p:nvSpPr>
          <p:cNvPr id="229393" name="Rectangle 17"/>
          <p:cNvSpPr>
            <a:spLocks noChangeArrowheads="1"/>
          </p:cNvSpPr>
          <p:nvPr/>
        </p:nvSpPr>
        <p:spPr bwMode="auto">
          <a:xfrm>
            <a:off x="2897188" y="4276725"/>
            <a:ext cx="1098550" cy="366713"/>
          </a:xfrm>
          <a:prstGeom prst="rect">
            <a:avLst/>
          </a:prstGeom>
          <a:noFill/>
          <a:ln w="9525">
            <a:noFill/>
            <a:miter lim="800000"/>
            <a:headEnd/>
            <a:tailEnd/>
          </a:ln>
          <a:effectLst/>
        </p:spPr>
        <p:txBody>
          <a:bodyPr wrap="none">
            <a:spAutoFit/>
          </a:bodyPr>
          <a:lstStyle/>
          <a:p>
            <a:pPr algn="l"/>
            <a:r>
              <a:rPr lang="en-US" sz="1800" i="1">
                <a:latin typeface="Futura Bk BT" pitchFamily="34" charset="0"/>
              </a:rPr>
              <a:t>MZ twins</a:t>
            </a:r>
          </a:p>
        </p:txBody>
      </p:sp>
      <p:sp>
        <p:nvSpPr>
          <p:cNvPr id="229394" name="Rectangle 18"/>
          <p:cNvSpPr>
            <a:spLocks noChangeArrowheads="1"/>
          </p:cNvSpPr>
          <p:nvPr/>
        </p:nvSpPr>
        <p:spPr bwMode="auto">
          <a:xfrm>
            <a:off x="5414963" y="4281488"/>
            <a:ext cx="590550" cy="366712"/>
          </a:xfrm>
          <a:prstGeom prst="rect">
            <a:avLst/>
          </a:prstGeom>
          <a:noFill/>
          <a:ln w="9525">
            <a:noFill/>
            <a:miter lim="800000"/>
            <a:headEnd/>
            <a:tailEnd/>
          </a:ln>
          <a:effectLst/>
        </p:spPr>
        <p:txBody>
          <a:bodyPr wrap="none">
            <a:spAutoFit/>
          </a:bodyPr>
          <a:lstStyle/>
          <a:p>
            <a:pPr algn="l"/>
            <a:r>
              <a:rPr lang="en-US" sz="1800" i="1">
                <a:latin typeface="Futura Bk BT" pitchFamily="34" charset="0"/>
              </a:rPr>
              <a:t>P-O</a:t>
            </a:r>
          </a:p>
        </p:txBody>
      </p:sp>
      <p:sp>
        <p:nvSpPr>
          <p:cNvPr id="229395" name="Rectangle 19"/>
          <p:cNvSpPr>
            <a:spLocks noChangeArrowheads="1"/>
          </p:cNvSpPr>
          <p:nvPr/>
        </p:nvSpPr>
        <p:spPr bwMode="auto">
          <a:xfrm>
            <a:off x="7415213" y="4267200"/>
            <a:ext cx="1289050" cy="366713"/>
          </a:xfrm>
          <a:prstGeom prst="rect">
            <a:avLst/>
          </a:prstGeom>
          <a:noFill/>
          <a:ln w="9525">
            <a:noFill/>
            <a:miter lim="800000"/>
            <a:headEnd/>
            <a:tailEnd/>
          </a:ln>
          <a:effectLst/>
        </p:spPr>
        <p:txBody>
          <a:bodyPr wrap="none">
            <a:spAutoFit/>
          </a:bodyPr>
          <a:lstStyle/>
          <a:p>
            <a:pPr algn="l"/>
            <a:r>
              <a:rPr lang="en-US" sz="1800" i="1">
                <a:latin typeface="Futura Bk BT" pitchFamily="34" charset="0"/>
              </a:rPr>
              <a:t>Unrelateds</a:t>
            </a:r>
          </a:p>
        </p:txBody>
      </p:sp>
      <p:sp>
        <p:nvSpPr>
          <p:cNvPr id="229400" name="Rectangle 24"/>
          <p:cNvSpPr>
            <a:spLocks noChangeArrowheads="1"/>
          </p:cNvSpPr>
          <p:nvPr/>
        </p:nvSpPr>
        <p:spPr bwMode="auto">
          <a:xfrm>
            <a:off x="228600" y="2514600"/>
            <a:ext cx="2400300" cy="1006475"/>
          </a:xfrm>
          <a:prstGeom prst="rect">
            <a:avLst/>
          </a:prstGeom>
          <a:noFill/>
          <a:ln w="9525">
            <a:noFill/>
            <a:miter lim="800000"/>
            <a:headEnd/>
            <a:tailEnd/>
          </a:ln>
          <a:effectLst/>
        </p:spPr>
        <p:txBody>
          <a:bodyPr>
            <a:spAutoFit/>
          </a:bodyPr>
          <a:lstStyle/>
          <a:p>
            <a:r>
              <a:rPr lang="en-US" sz="2000">
                <a:latin typeface="Futura Bk BT" pitchFamily="34" charset="0"/>
              </a:rPr>
              <a:t># identical alleles inherited from parents</a:t>
            </a:r>
          </a:p>
        </p:txBody>
      </p:sp>
      <p:sp>
        <p:nvSpPr>
          <p:cNvPr id="229402" name="Rectangle 26"/>
          <p:cNvSpPr>
            <a:spLocks noChangeArrowheads="1"/>
          </p:cNvSpPr>
          <p:nvPr/>
        </p:nvSpPr>
        <p:spPr bwMode="auto">
          <a:xfrm>
            <a:off x="7751763" y="2605088"/>
            <a:ext cx="354012" cy="457200"/>
          </a:xfrm>
          <a:prstGeom prst="rect">
            <a:avLst/>
          </a:prstGeom>
          <a:noFill/>
          <a:ln w="9525">
            <a:noFill/>
            <a:miter lim="800000"/>
            <a:headEnd/>
            <a:tailEnd/>
          </a:ln>
          <a:effectLst/>
        </p:spPr>
        <p:txBody>
          <a:bodyPr wrap="none">
            <a:spAutoFit/>
          </a:bodyPr>
          <a:lstStyle/>
          <a:p>
            <a:r>
              <a:rPr lang="en-US" b="1">
                <a:solidFill>
                  <a:srgbClr val="0000FF"/>
                </a:solidFill>
                <a:latin typeface="Futura Bk BT" pitchFamily="34" charset="0"/>
              </a:rPr>
              <a:t>0</a:t>
            </a:r>
          </a:p>
        </p:txBody>
      </p:sp>
      <p:sp>
        <p:nvSpPr>
          <p:cNvPr id="229403" name="Rectangle 27"/>
          <p:cNvSpPr>
            <a:spLocks noChangeArrowheads="1"/>
          </p:cNvSpPr>
          <p:nvPr/>
        </p:nvSpPr>
        <p:spPr bwMode="auto">
          <a:xfrm>
            <a:off x="5903913" y="2609850"/>
            <a:ext cx="1047750" cy="731838"/>
          </a:xfrm>
          <a:prstGeom prst="rect">
            <a:avLst/>
          </a:prstGeom>
          <a:noFill/>
          <a:ln w="9525">
            <a:noFill/>
            <a:miter lim="800000"/>
            <a:headEnd/>
            <a:tailEnd/>
          </a:ln>
          <a:effectLst/>
        </p:spPr>
        <p:txBody>
          <a:bodyPr wrap="none">
            <a:spAutoFit/>
          </a:bodyPr>
          <a:lstStyle/>
          <a:p>
            <a:r>
              <a:rPr lang="en-US" b="1">
                <a:solidFill>
                  <a:srgbClr val="0000FF"/>
                </a:solidFill>
                <a:latin typeface="Futura Bk BT" pitchFamily="34" charset="0"/>
              </a:rPr>
              <a:t>1</a:t>
            </a:r>
          </a:p>
          <a:p>
            <a:r>
              <a:rPr lang="en-US" sz="1800">
                <a:solidFill>
                  <a:srgbClr val="0000FF"/>
                </a:solidFill>
                <a:latin typeface="Futura Bk BT" pitchFamily="34" charset="0"/>
              </a:rPr>
              <a:t>(mother)</a:t>
            </a:r>
          </a:p>
        </p:txBody>
      </p:sp>
      <p:sp>
        <p:nvSpPr>
          <p:cNvPr id="229404" name="Rectangle 28"/>
          <p:cNvSpPr>
            <a:spLocks noChangeArrowheads="1"/>
          </p:cNvSpPr>
          <p:nvPr/>
        </p:nvSpPr>
        <p:spPr bwMode="auto">
          <a:xfrm>
            <a:off x="4440238" y="2605088"/>
            <a:ext cx="920750" cy="731837"/>
          </a:xfrm>
          <a:prstGeom prst="rect">
            <a:avLst/>
          </a:prstGeom>
          <a:noFill/>
          <a:ln w="9525">
            <a:noFill/>
            <a:miter lim="800000"/>
            <a:headEnd/>
            <a:tailEnd/>
          </a:ln>
          <a:effectLst/>
        </p:spPr>
        <p:txBody>
          <a:bodyPr wrap="none">
            <a:spAutoFit/>
          </a:bodyPr>
          <a:lstStyle/>
          <a:p>
            <a:r>
              <a:rPr lang="en-US" b="1">
                <a:solidFill>
                  <a:srgbClr val="0000FF"/>
                </a:solidFill>
                <a:latin typeface="Futura Bk BT" pitchFamily="34" charset="0"/>
              </a:rPr>
              <a:t>1</a:t>
            </a:r>
          </a:p>
          <a:p>
            <a:r>
              <a:rPr lang="en-US" sz="1800">
                <a:solidFill>
                  <a:srgbClr val="0000FF"/>
                </a:solidFill>
                <a:latin typeface="Futura Bk BT" pitchFamily="34" charset="0"/>
              </a:rPr>
              <a:t>(father)</a:t>
            </a:r>
          </a:p>
        </p:txBody>
      </p:sp>
      <p:sp>
        <p:nvSpPr>
          <p:cNvPr id="229405" name="Line 29"/>
          <p:cNvSpPr>
            <a:spLocks noChangeShapeType="1"/>
          </p:cNvSpPr>
          <p:nvPr/>
        </p:nvSpPr>
        <p:spPr bwMode="auto">
          <a:xfrm>
            <a:off x="457200" y="2405063"/>
            <a:ext cx="8077200" cy="0"/>
          </a:xfrm>
          <a:prstGeom prst="line">
            <a:avLst/>
          </a:prstGeom>
          <a:noFill/>
          <a:ln w="9525">
            <a:solidFill>
              <a:schemeClr val="tx1"/>
            </a:solidFill>
            <a:round/>
            <a:headEnd/>
            <a:tailEnd/>
          </a:ln>
          <a:effectLst/>
        </p:spPr>
        <p:txBody>
          <a:bodyPr wrap="none" anchor="ctr"/>
          <a:lstStyle/>
          <a:p>
            <a:endParaRPr lang="en-US"/>
          </a:p>
        </p:txBody>
      </p:sp>
      <p:sp>
        <p:nvSpPr>
          <p:cNvPr id="229406" name="Rectangle 30"/>
          <p:cNvSpPr>
            <a:spLocks noChangeArrowheads="1"/>
          </p:cNvSpPr>
          <p:nvPr/>
        </p:nvSpPr>
        <p:spPr bwMode="auto">
          <a:xfrm>
            <a:off x="3151188" y="2605088"/>
            <a:ext cx="354012" cy="457200"/>
          </a:xfrm>
          <a:prstGeom prst="rect">
            <a:avLst/>
          </a:prstGeom>
          <a:noFill/>
          <a:ln w="9525">
            <a:noFill/>
            <a:miter lim="800000"/>
            <a:headEnd/>
            <a:tailEnd/>
          </a:ln>
          <a:effectLst/>
        </p:spPr>
        <p:txBody>
          <a:bodyPr wrap="none">
            <a:spAutoFit/>
          </a:bodyPr>
          <a:lstStyle/>
          <a:p>
            <a:r>
              <a:rPr lang="en-US" b="1">
                <a:solidFill>
                  <a:srgbClr val="0000FF"/>
                </a:solidFill>
                <a:latin typeface="Futura Bk BT" pitchFamily="34" charset="0"/>
              </a:rPr>
              <a:t>2</a:t>
            </a:r>
          </a:p>
        </p:txBody>
      </p:sp>
      <p:sp>
        <p:nvSpPr>
          <p:cNvPr id="229407" name="Line 31"/>
          <p:cNvSpPr>
            <a:spLocks noChangeShapeType="1"/>
          </p:cNvSpPr>
          <p:nvPr/>
        </p:nvSpPr>
        <p:spPr bwMode="auto">
          <a:xfrm>
            <a:off x="1371600" y="4114800"/>
            <a:ext cx="990600" cy="0"/>
          </a:xfrm>
          <a:prstGeom prst="line">
            <a:avLst/>
          </a:prstGeom>
          <a:noFill/>
          <a:ln w="9525">
            <a:solidFill>
              <a:schemeClr val="tx1"/>
            </a:solidFill>
            <a:round/>
            <a:headEnd/>
            <a:tailEnd/>
          </a:ln>
          <a:effectLst/>
        </p:spPr>
        <p:txBody>
          <a:bodyPr wrap="none" anchor="ctr"/>
          <a:lstStyle/>
          <a:p>
            <a:endParaRPr lang="en-US"/>
          </a:p>
        </p:txBody>
      </p:sp>
      <p:sp>
        <p:nvSpPr>
          <p:cNvPr id="229408" name="Rectangle 32"/>
          <p:cNvSpPr>
            <a:spLocks noChangeArrowheads="1"/>
          </p:cNvSpPr>
          <p:nvPr/>
        </p:nvSpPr>
        <p:spPr bwMode="auto">
          <a:xfrm>
            <a:off x="1797871" y="4978767"/>
            <a:ext cx="8271048" cy="461665"/>
          </a:xfrm>
          <a:prstGeom prst="rect">
            <a:avLst/>
          </a:prstGeom>
          <a:noFill/>
          <a:ln w="9525">
            <a:noFill/>
            <a:miter lim="800000"/>
            <a:headEnd/>
            <a:tailEnd/>
          </a:ln>
          <a:effectLst/>
        </p:spPr>
        <p:txBody>
          <a:bodyPr wrap="square">
            <a:spAutoFit/>
          </a:bodyPr>
          <a:lstStyle/>
          <a:p>
            <a:pPr algn="l"/>
            <a:r>
              <a:rPr lang="en-US">
                <a:latin typeface="Futura Bk BT" pitchFamily="34" charset="0"/>
              </a:rPr>
              <a:t> =  </a:t>
            </a:r>
            <a:r>
              <a:rPr lang="en-US" i="1">
                <a:latin typeface="Futura Bk BT" pitchFamily="34" charset="0"/>
              </a:rPr>
              <a:t>¼ Cov(MZ) </a:t>
            </a:r>
            <a:r>
              <a:rPr lang="en-US" i="1" smtClean="0">
                <a:latin typeface="Futura Bk BT" pitchFamily="34" charset="0"/>
              </a:rPr>
              <a:t>          + </a:t>
            </a:r>
            <a:r>
              <a:rPr lang="en-US" i="1">
                <a:latin typeface="Futura Bk BT" pitchFamily="34" charset="0"/>
              </a:rPr>
              <a:t>½ Cov(P-O</a:t>
            </a:r>
            <a:r>
              <a:rPr lang="en-US" i="1" smtClean="0">
                <a:latin typeface="Futura Bk BT" pitchFamily="34" charset="0"/>
              </a:rPr>
              <a:t>) + </a:t>
            </a:r>
            <a:r>
              <a:rPr lang="en-US" i="1">
                <a:latin typeface="Futura Bk BT" pitchFamily="34" charset="0"/>
              </a:rPr>
              <a:t>¼ Cov(Unrel)</a:t>
            </a:r>
            <a:endParaRPr lang="en-US" baseline="30000">
              <a:latin typeface="Futura Bk BT" pitchFamily="34" charset="0"/>
            </a:endParaRPr>
          </a:p>
        </p:txBody>
      </p:sp>
      <p:sp>
        <p:nvSpPr>
          <p:cNvPr id="229409" name="Rectangle 33"/>
          <p:cNvSpPr>
            <a:spLocks noChangeArrowheads="1"/>
          </p:cNvSpPr>
          <p:nvPr/>
        </p:nvSpPr>
        <p:spPr bwMode="auto">
          <a:xfrm>
            <a:off x="1797871" y="5429617"/>
            <a:ext cx="6758880" cy="461665"/>
          </a:xfrm>
          <a:prstGeom prst="rect">
            <a:avLst/>
          </a:prstGeom>
          <a:noFill/>
          <a:ln w="9525">
            <a:noFill/>
            <a:miter lim="800000"/>
            <a:headEnd/>
            <a:tailEnd/>
          </a:ln>
          <a:effectLst/>
        </p:spPr>
        <p:txBody>
          <a:bodyPr wrap="square">
            <a:spAutoFit/>
          </a:bodyPr>
          <a:lstStyle/>
          <a:p>
            <a:r>
              <a:rPr lang="en-US" smtClean="0">
                <a:latin typeface="Futura Bk BT" pitchFamily="34" charset="0"/>
              </a:rPr>
              <a:t> =  ¼(</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a:t>
            </a:r>
            <a:r>
              <a:rPr lang="en-US" baseline="30000">
                <a:latin typeface="Futura Bk BT" pitchFamily="34" charset="0"/>
              </a:rPr>
              <a:t> </a:t>
            </a:r>
            <a:r>
              <a:rPr lang="en-US" smtClean="0">
                <a:latin typeface="Futura Bk BT" pitchFamily="34" charset="0"/>
              </a:rPr>
              <a:t>+</a:t>
            </a:r>
            <a:r>
              <a:rPr lang="en-US" i="1">
                <a:latin typeface="Futura Bk BT" pitchFamily="34" charset="0"/>
              </a:rPr>
              <a:t> s</a:t>
            </a:r>
            <a:r>
              <a:rPr lang="en-US" i="1" baseline="30000">
                <a:latin typeface="Futura Bk BT" pitchFamily="34" charset="0"/>
              </a:rPr>
              <a:t>2</a:t>
            </a:r>
            <a:r>
              <a:rPr lang="en-US" i="1" baseline="-25000">
                <a:latin typeface="Futura Bk BT" pitchFamily="34" charset="0"/>
              </a:rPr>
              <a:t>QTL(D)</a:t>
            </a:r>
            <a:r>
              <a:rPr lang="en-US" smtClean="0">
                <a:latin typeface="Futura Bk BT" pitchFamily="34" charset="0"/>
              </a:rPr>
              <a:t>) + </a:t>
            </a:r>
            <a:r>
              <a:rPr lang="en-US" i="1">
                <a:latin typeface="Futura Bk BT" pitchFamily="34" charset="0"/>
              </a:rPr>
              <a:t>½</a:t>
            </a:r>
            <a:r>
              <a:rPr lang="en-US" smtClean="0">
                <a:latin typeface="Futura Bk BT" pitchFamily="34" charset="0"/>
              </a:rPr>
              <a:t>(½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a:t>
            </a:r>
            <a:r>
              <a:rPr lang="en-US" baseline="30000">
                <a:latin typeface="Futura Bk BT" pitchFamily="34" charset="0"/>
              </a:rPr>
              <a:t> </a:t>
            </a:r>
            <a:r>
              <a:rPr lang="en-US" i="1" smtClean="0">
                <a:latin typeface="Futura Bk BT" pitchFamily="34" charset="0"/>
              </a:rPr>
              <a:t>) + ¼ (0)</a:t>
            </a:r>
            <a:endParaRPr lang="en-US" baseline="30000">
              <a:latin typeface="Futura Bk BT" pitchFamily="34" charset="0"/>
            </a:endParaRPr>
          </a:p>
        </p:txBody>
      </p:sp>
      <p:sp>
        <p:nvSpPr>
          <p:cNvPr id="229410" name="Rectangle 34"/>
          <p:cNvSpPr>
            <a:spLocks noChangeArrowheads="1"/>
          </p:cNvSpPr>
          <p:nvPr/>
        </p:nvSpPr>
        <p:spPr bwMode="auto">
          <a:xfrm>
            <a:off x="1797871" y="5916980"/>
            <a:ext cx="6096000" cy="457200"/>
          </a:xfrm>
          <a:prstGeom prst="rect">
            <a:avLst/>
          </a:prstGeom>
          <a:noFill/>
          <a:ln w="9525">
            <a:noFill/>
            <a:miter lim="800000"/>
            <a:headEnd/>
            <a:tailEnd/>
          </a:ln>
          <a:effectLst/>
        </p:spPr>
        <p:txBody>
          <a:bodyPr>
            <a:spAutoFit/>
          </a:bodyPr>
          <a:lstStyle/>
          <a:p>
            <a:r>
              <a:rPr lang="en-US">
                <a:latin typeface="Futura Bk BT" pitchFamily="34" charset="0"/>
              </a:rPr>
              <a:t> =  ½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a:t>
            </a:r>
            <a:r>
              <a:rPr lang="en-US" i="1" baseline="-50000" smtClean="0">
                <a:latin typeface="Futura Bk BT" pitchFamily="34" charset="0"/>
              </a:rPr>
              <a:t> </a:t>
            </a:r>
            <a:r>
              <a:rPr lang="en-US" i="1">
                <a:latin typeface="Futura Bk BT" pitchFamily="34" charset="0"/>
              </a:rPr>
              <a:t>+  </a:t>
            </a:r>
            <a:r>
              <a:rPr lang="en-US" smtClean="0">
                <a:latin typeface="Futura Bk BT" pitchFamily="34" charset="0"/>
              </a:rPr>
              <a:t>¼</a:t>
            </a:r>
            <a:r>
              <a:rPr lang="en-US" i="1">
                <a:latin typeface="Futura Bk BT" pitchFamily="34" charset="0"/>
              </a:rPr>
              <a:t> s</a:t>
            </a:r>
            <a:r>
              <a:rPr lang="en-US" i="1" baseline="30000">
                <a:latin typeface="Futura Bk BT" pitchFamily="34" charset="0"/>
              </a:rPr>
              <a:t>2</a:t>
            </a:r>
            <a:r>
              <a:rPr lang="en-US" i="1" baseline="-25000">
                <a:latin typeface="Futura Bk BT" pitchFamily="34" charset="0"/>
              </a:rPr>
              <a:t>QTL(D)</a:t>
            </a:r>
            <a:r>
              <a:rPr lang="en-US" baseline="30000" smtClean="0">
                <a:latin typeface="Futura Bk BT" pitchFamily="34" charset="0"/>
              </a:rPr>
              <a:t> </a:t>
            </a:r>
            <a:endParaRPr lang="en-US" baseline="30000">
              <a:latin typeface="Futura Bk BT"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ChangeArrowheads="1"/>
          </p:cNvSpPr>
          <p:nvPr/>
        </p:nvSpPr>
        <p:spPr bwMode="auto">
          <a:xfrm>
            <a:off x="723549" y="242922"/>
            <a:ext cx="7977187" cy="1200329"/>
          </a:xfrm>
          <a:prstGeom prst="rect">
            <a:avLst/>
          </a:prstGeom>
          <a:noFill/>
          <a:ln w="9525">
            <a:noFill/>
            <a:miter lim="800000"/>
            <a:headEnd/>
            <a:tailEnd/>
          </a:ln>
          <a:effectLst/>
        </p:spPr>
        <p:txBody>
          <a:bodyPr>
            <a:spAutoFit/>
          </a:bodyPr>
          <a:lstStyle/>
          <a:p>
            <a:pPr algn="l"/>
            <a:r>
              <a:rPr lang="en-AU">
                <a:latin typeface="Futura Bk BT" pitchFamily="34" charset="0"/>
              </a:rPr>
              <a:t>Biometrical model predicts contribution of a QTL to the mean, variance and covariances of a trait </a:t>
            </a:r>
            <a:r>
              <a:rPr lang="en-AU" smtClean="0">
                <a:latin typeface="Futura Bk BT" pitchFamily="34" charset="0"/>
              </a:rPr>
              <a:t>(discarding environmental effects)</a:t>
            </a:r>
            <a:endParaRPr lang="en-US">
              <a:latin typeface="Futura Bk BT" pitchFamily="34" charset="0"/>
            </a:endParaRPr>
          </a:p>
        </p:txBody>
      </p:sp>
      <p:grpSp>
        <p:nvGrpSpPr>
          <p:cNvPr id="2" name="Group 1"/>
          <p:cNvGrpSpPr/>
          <p:nvPr/>
        </p:nvGrpSpPr>
        <p:grpSpPr>
          <a:xfrm>
            <a:off x="611560" y="1844824"/>
            <a:ext cx="9228505" cy="4494353"/>
            <a:chOff x="43436" y="1979653"/>
            <a:chExt cx="9228505" cy="4494353"/>
          </a:xfrm>
        </p:grpSpPr>
        <p:sp>
          <p:nvSpPr>
            <p:cNvPr id="232456" name="Rectangle 8"/>
            <p:cNvSpPr>
              <a:spLocks noChangeArrowheads="1"/>
            </p:cNvSpPr>
            <p:nvPr/>
          </p:nvSpPr>
          <p:spPr bwMode="auto">
            <a:xfrm>
              <a:off x="2109683" y="2009815"/>
              <a:ext cx="987425" cy="396875"/>
            </a:xfrm>
            <a:prstGeom prst="rect">
              <a:avLst/>
            </a:prstGeom>
            <a:noFill/>
            <a:ln w="9525">
              <a:noFill/>
              <a:miter lim="800000"/>
              <a:headEnd/>
              <a:tailEnd/>
            </a:ln>
            <a:effectLst/>
          </p:spPr>
          <p:txBody>
            <a:bodyPr wrap="none">
              <a:spAutoFit/>
            </a:bodyPr>
            <a:lstStyle/>
            <a:p>
              <a:r>
                <a:rPr lang="en-US" sz="2000" i="1">
                  <a:solidFill>
                    <a:srgbClr val="000000"/>
                  </a:solidFill>
                  <a:latin typeface="Futura Bk BT" pitchFamily="34" charset="0"/>
                </a:rPr>
                <a:t>Var</a:t>
              </a:r>
              <a:r>
                <a:rPr lang="en-US" sz="2000">
                  <a:solidFill>
                    <a:srgbClr val="000000"/>
                  </a:solidFill>
                  <a:latin typeface="Futura Bk BT" pitchFamily="34" charset="0"/>
                </a:rPr>
                <a:t> (</a:t>
              </a:r>
              <a:r>
                <a:rPr lang="en-US" sz="2000" i="1">
                  <a:solidFill>
                    <a:srgbClr val="000000"/>
                  </a:solidFill>
                  <a:latin typeface="Futura Bk BT" pitchFamily="34" charset="0"/>
                </a:rPr>
                <a:t>X</a:t>
              </a:r>
              <a:r>
                <a:rPr lang="en-US" sz="2000">
                  <a:solidFill>
                    <a:srgbClr val="000000"/>
                  </a:solidFill>
                  <a:latin typeface="Futura Bk BT" pitchFamily="34" charset="0"/>
                </a:rPr>
                <a:t>)</a:t>
              </a:r>
            </a:p>
          </p:txBody>
        </p:sp>
        <p:sp>
          <p:nvSpPr>
            <p:cNvPr id="232457" name="Rectangle 9"/>
            <p:cNvSpPr>
              <a:spLocks noChangeArrowheads="1"/>
            </p:cNvSpPr>
            <p:nvPr/>
          </p:nvSpPr>
          <p:spPr bwMode="auto">
            <a:xfrm>
              <a:off x="3275856" y="1988840"/>
              <a:ext cx="3019425" cy="605294"/>
            </a:xfrm>
            <a:prstGeom prst="rect">
              <a:avLst/>
            </a:prstGeom>
            <a:noFill/>
            <a:ln w="9525">
              <a:noFill/>
              <a:miter lim="800000"/>
              <a:headEnd/>
              <a:tailEnd/>
            </a:ln>
            <a:effectLst/>
          </p:spPr>
          <p:txBody>
            <a:bodyPr>
              <a:spAutoFit/>
            </a:bodyPr>
            <a:lstStyle/>
            <a:p>
              <a:r>
                <a:rPr lang="en-US" sz="2000">
                  <a:solidFill>
                    <a:srgbClr val="000000"/>
                  </a:solidFill>
                  <a:latin typeface="Futura Bk BT" pitchFamily="34" charset="0"/>
                </a:rPr>
                <a:t> = </a:t>
              </a:r>
              <a:r>
                <a:rPr lang="en-US" sz="2000" i="1">
                  <a:latin typeface="Futura Bk BT" pitchFamily="34" charset="0"/>
                </a:rPr>
                <a:t>s</a:t>
              </a:r>
              <a:r>
                <a:rPr lang="en-US" sz="2000" i="1" baseline="30000">
                  <a:latin typeface="Futura Bk BT" pitchFamily="34" charset="0"/>
                </a:rPr>
                <a:t>2</a:t>
              </a:r>
              <a:r>
                <a:rPr lang="en-US" sz="2000" i="1" baseline="-25000">
                  <a:latin typeface="Futura Bk BT" pitchFamily="34" charset="0"/>
                </a:rPr>
                <a:t>QTL(A)</a:t>
              </a:r>
              <a:r>
                <a:rPr lang="en-US" sz="2000" baseline="30000" smtClean="0">
                  <a:solidFill>
                    <a:srgbClr val="000000"/>
                  </a:solidFill>
                  <a:latin typeface="Futura Bk BT" pitchFamily="34" charset="0"/>
                </a:rPr>
                <a:t> </a:t>
              </a:r>
              <a:r>
                <a:rPr lang="en-US" sz="2000">
                  <a:solidFill>
                    <a:srgbClr val="000000"/>
                  </a:solidFill>
                  <a:latin typeface="Futura Bk BT" pitchFamily="34" charset="0"/>
                </a:rPr>
                <a:t>+ </a:t>
              </a:r>
              <a:r>
                <a:rPr lang="en-US" sz="2000" i="1">
                  <a:latin typeface="Futura Bk BT" pitchFamily="34" charset="0"/>
                </a:rPr>
                <a:t>s</a:t>
              </a:r>
              <a:r>
                <a:rPr lang="en-US" sz="2000" i="1" baseline="30000">
                  <a:latin typeface="Futura Bk BT" pitchFamily="34" charset="0"/>
                </a:rPr>
                <a:t>2</a:t>
              </a:r>
              <a:r>
                <a:rPr lang="en-US" sz="2000" i="1" baseline="-25000">
                  <a:latin typeface="Futura Bk BT" pitchFamily="34" charset="0"/>
                </a:rPr>
                <a:t>QTL(D)</a:t>
              </a:r>
              <a:r>
                <a:rPr lang="en-US" sz="2000" baseline="30000" smtClean="0">
                  <a:solidFill>
                    <a:srgbClr val="000000"/>
                  </a:solidFill>
                  <a:latin typeface="Futura Bk BT" pitchFamily="34" charset="0"/>
                </a:rPr>
                <a:t> </a:t>
              </a:r>
              <a:endParaRPr lang="en-US" sz="2000" baseline="30000">
                <a:solidFill>
                  <a:srgbClr val="000000"/>
                </a:solidFill>
                <a:latin typeface="Futura Bk BT" pitchFamily="34" charset="0"/>
              </a:endParaRPr>
            </a:p>
            <a:p>
              <a:pPr algn="l"/>
              <a:endParaRPr lang="en-US" sz="2000" baseline="30000">
                <a:solidFill>
                  <a:srgbClr val="000000"/>
                </a:solidFill>
                <a:latin typeface="Futura Bk BT" pitchFamily="34" charset="0"/>
              </a:endParaRPr>
            </a:p>
          </p:txBody>
        </p:sp>
        <p:sp>
          <p:nvSpPr>
            <p:cNvPr id="232459" name="Rectangle 11"/>
            <p:cNvSpPr>
              <a:spLocks noChangeArrowheads="1"/>
            </p:cNvSpPr>
            <p:nvPr/>
          </p:nvSpPr>
          <p:spPr bwMode="auto">
            <a:xfrm>
              <a:off x="396134" y="1979653"/>
              <a:ext cx="1046163" cy="457200"/>
            </a:xfrm>
            <a:prstGeom prst="rect">
              <a:avLst/>
            </a:prstGeom>
            <a:noFill/>
            <a:ln w="9525">
              <a:noFill/>
              <a:miter lim="800000"/>
              <a:headEnd/>
              <a:tailEnd/>
            </a:ln>
            <a:effectLst/>
          </p:spPr>
          <p:txBody>
            <a:bodyPr wrap="none">
              <a:spAutoFit/>
            </a:bodyPr>
            <a:lstStyle/>
            <a:p>
              <a:r>
                <a:rPr lang="en-US" b="1" i="1" dirty="0">
                  <a:solidFill>
                    <a:srgbClr val="0000FF"/>
                  </a:solidFill>
                  <a:latin typeface="Futura Bk BT" pitchFamily="34" charset="0"/>
                </a:rPr>
                <a:t>1 QTL</a:t>
              </a:r>
            </a:p>
          </p:txBody>
        </p:sp>
        <p:sp>
          <p:nvSpPr>
            <p:cNvPr id="232460" name="Rectangle 12"/>
            <p:cNvSpPr>
              <a:spLocks noChangeArrowheads="1"/>
            </p:cNvSpPr>
            <p:nvPr/>
          </p:nvSpPr>
          <p:spPr bwMode="auto">
            <a:xfrm>
              <a:off x="2094756" y="2604790"/>
              <a:ext cx="1241425" cy="396875"/>
            </a:xfrm>
            <a:prstGeom prst="rect">
              <a:avLst/>
            </a:prstGeom>
            <a:noFill/>
            <a:ln w="9525">
              <a:noFill/>
              <a:miter lim="800000"/>
              <a:headEnd/>
              <a:tailEnd/>
            </a:ln>
            <a:effectLst/>
          </p:spPr>
          <p:txBody>
            <a:bodyPr wrap="none">
              <a:spAutoFit/>
            </a:bodyPr>
            <a:lstStyle/>
            <a:p>
              <a:r>
                <a:rPr lang="en-US" sz="2000" i="1">
                  <a:solidFill>
                    <a:srgbClr val="000000"/>
                  </a:solidFill>
                  <a:latin typeface="Futura Bk BT" pitchFamily="34" charset="0"/>
                </a:rPr>
                <a:t>Cov</a:t>
              </a:r>
              <a:r>
                <a:rPr lang="en-US" sz="2000">
                  <a:solidFill>
                    <a:srgbClr val="000000"/>
                  </a:solidFill>
                  <a:latin typeface="Futura Bk BT" pitchFamily="34" charset="0"/>
                </a:rPr>
                <a:t> (</a:t>
              </a:r>
              <a:r>
                <a:rPr lang="en-US" sz="2000" i="1">
                  <a:solidFill>
                    <a:srgbClr val="000000"/>
                  </a:solidFill>
                  <a:latin typeface="Futura Bk BT" pitchFamily="34" charset="0"/>
                </a:rPr>
                <a:t>MZ</a:t>
              </a:r>
              <a:r>
                <a:rPr lang="en-US" sz="2000">
                  <a:solidFill>
                    <a:srgbClr val="000000"/>
                  </a:solidFill>
                  <a:latin typeface="Futura Bk BT" pitchFamily="34" charset="0"/>
                </a:rPr>
                <a:t>)</a:t>
              </a:r>
            </a:p>
          </p:txBody>
        </p:sp>
        <p:sp>
          <p:nvSpPr>
            <p:cNvPr id="232461" name="Rectangle 13"/>
            <p:cNvSpPr>
              <a:spLocks noChangeArrowheads="1"/>
            </p:cNvSpPr>
            <p:nvPr/>
          </p:nvSpPr>
          <p:spPr bwMode="auto">
            <a:xfrm>
              <a:off x="3275856" y="2592090"/>
              <a:ext cx="3019425" cy="605294"/>
            </a:xfrm>
            <a:prstGeom prst="rect">
              <a:avLst/>
            </a:prstGeom>
            <a:noFill/>
            <a:ln w="9525">
              <a:noFill/>
              <a:miter lim="800000"/>
              <a:headEnd/>
              <a:tailEnd/>
            </a:ln>
            <a:effectLst/>
          </p:spPr>
          <p:txBody>
            <a:bodyPr>
              <a:spAutoFit/>
            </a:bodyPr>
            <a:lstStyle/>
            <a:p>
              <a:r>
                <a:rPr lang="en-US" sz="2000">
                  <a:solidFill>
                    <a:srgbClr val="000000"/>
                  </a:solidFill>
                  <a:latin typeface="Futura Bk BT" pitchFamily="34" charset="0"/>
                </a:rPr>
                <a:t> = </a:t>
              </a:r>
              <a:r>
                <a:rPr lang="en-US" sz="2000" i="1">
                  <a:latin typeface="Futura Bk BT" pitchFamily="34" charset="0"/>
                </a:rPr>
                <a:t>s</a:t>
              </a:r>
              <a:r>
                <a:rPr lang="en-US" sz="2000" i="1" baseline="30000">
                  <a:latin typeface="Futura Bk BT" pitchFamily="34" charset="0"/>
                </a:rPr>
                <a:t>2</a:t>
              </a:r>
              <a:r>
                <a:rPr lang="en-US" sz="2000" i="1" baseline="-25000">
                  <a:latin typeface="Futura Bk BT" pitchFamily="34" charset="0"/>
                </a:rPr>
                <a:t>QTL(A)</a:t>
              </a:r>
              <a:r>
                <a:rPr lang="en-US" sz="2000" baseline="30000" smtClean="0">
                  <a:solidFill>
                    <a:srgbClr val="000000"/>
                  </a:solidFill>
                  <a:latin typeface="Futura Bk BT" pitchFamily="34" charset="0"/>
                </a:rPr>
                <a:t> </a:t>
              </a:r>
              <a:r>
                <a:rPr lang="en-US" sz="2000">
                  <a:solidFill>
                    <a:srgbClr val="000000"/>
                  </a:solidFill>
                  <a:latin typeface="Futura Bk BT" pitchFamily="34" charset="0"/>
                </a:rPr>
                <a:t>+ </a:t>
              </a:r>
              <a:r>
                <a:rPr lang="en-US" sz="2000" i="1">
                  <a:latin typeface="Futura Bk BT" pitchFamily="34" charset="0"/>
                </a:rPr>
                <a:t>s</a:t>
              </a:r>
              <a:r>
                <a:rPr lang="en-US" sz="2000" i="1" baseline="30000">
                  <a:latin typeface="Futura Bk BT" pitchFamily="34" charset="0"/>
                </a:rPr>
                <a:t>2</a:t>
              </a:r>
              <a:r>
                <a:rPr lang="en-US" sz="2000" i="1" baseline="-25000">
                  <a:latin typeface="Futura Bk BT" pitchFamily="34" charset="0"/>
                </a:rPr>
                <a:t>QTL(D)</a:t>
              </a:r>
              <a:r>
                <a:rPr lang="en-US" sz="2000" baseline="30000" smtClean="0">
                  <a:solidFill>
                    <a:srgbClr val="000000"/>
                  </a:solidFill>
                  <a:latin typeface="Futura Bk BT" pitchFamily="34" charset="0"/>
                </a:rPr>
                <a:t> </a:t>
              </a:r>
              <a:endParaRPr lang="en-US" sz="2000" baseline="30000">
                <a:solidFill>
                  <a:srgbClr val="000000"/>
                </a:solidFill>
                <a:latin typeface="Futura Bk BT" pitchFamily="34" charset="0"/>
              </a:endParaRPr>
            </a:p>
            <a:p>
              <a:pPr algn="l"/>
              <a:endParaRPr lang="en-US" sz="2000" baseline="30000">
                <a:solidFill>
                  <a:srgbClr val="000000"/>
                </a:solidFill>
                <a:latin typeface="Futura Bk BT" pitchFamily="34" charset="0"/>
              </a:endParaRPr>
            </a:p>
          </p:txBody>
        </p:sp>
        <p:sp>
          <p:nvSpPr>
            <p:cNvPr id="232462" name="Rectangle 14"/>
            <p:cNvSpPr>
              <a:spLocks noChangeArrowheads="1"/>
            </p:cNvSpPr>
            <p:nvPr/>
          </p:nvSpPr>
          <p:spPr bwMode="auto">
            <a:xfrm>
              <a:off x="2107129" y="3159018"/>
              <a:ext cx="1214437" cy="396875"/>
            </a:xfrm>
            <a:prstGeom prst="rect">
              <a:avLst/>
            </a:prstGeom>
            <a:noFill/>
            <a:ln w="9525">
              <a:noFill/>
              <a:miter lim="800000"/>
              <a:headEnd/>
              <a:tailEnd/>
            </a:ln>
            <a:effectLst/>
          </p:spPr>
          <p:txBody>
            <a:bodyPr wrap="none">
              <a:spAutoFit/>
            </a:bodyPr>
            <a:lstStyle/>
            <a:p>
              <a:r>
                <a:rPr lang="en-US" sz="2000" i="1">
                  <a:solidFill>
                    <a:srgbClr val="000000"/>
                  </a:solidFill>
                  <a:latin typeface="Futura Bk BT" pitchFamily="34" charset="0"/>
                </a:rPr>
                <a:t>Cov</a:t>
              </a:r>
              <a:r>
                <a:rPr lang="en-US" sz="2000">
                  <a:solidFill>
                    <a:srgbClr val="000000"/>
                  </a:solidFill>
                  <a:latin typeface="Futura Bk BT" pitchFamily="34" charset="0"/>
                </a:rPr>
                <a:t> (</a:t>
              </a:r>
              <a:r>
                <a:rPr lang="en-US" sz="2000" i="1">
                  <a:solidFill>
                    <a:srgbClr val="000000"/>
                  </a:solidFill>
                  <a:latin typeface="Futura Bk BT" pitchFamily="34" charset="0"/>
                </a:rPr>
                <a:t>DZ</a:t>
              </a:r>
              <a:r>
                <a:rPr lang="en-US" sz="2000">
                  <a:solidFill>
                    <a:srgbClr val="000000"/>
                  </a:solidFill>
                  <a:latin typeface="Futura Bk BT" pitchFamily="34" charset="0"/>
                </a:rPr>
                <a:t>)</a:t>
              </a:r>
            </a:p>
          </p:txBody>
        </p:sp>
        <p:sp>
          <p:nvSpPr>
            <p:cNvPr id="232463" name="Rectangle 15"/>
            <p:cNvSpPr>
              <a:spLocks noChangeArrowheads="1"/>
            </p:cNvSpPr>
            <p:nvPr/>
          </p:nvSpPr>
          <p:spPr bwMode="auto">
            <a:xfrm>
              <a:off x="3275529" y="3146318"/>
              <a:ext cx="3019425" cy="605294"/>
            </a:xfrm>
            <a:prstGeom prst="rect">
              <a:avLst/>
            </a:prstGeom>
            <a:noFill/>
            <a:ln w="9525">
              <a:noFill/>
              <a:miter lim="800000"/>
              <a:headEnd/>
              <a:tailEnd/>
            </a:ln>
            <a:effectLst/>
          </p:spPr>
          <p:txBody>
            <a:bodyPr>
              <a:spAutoFit/>
            </a:bodyPr>
            <a:lstStyle/>
            <a:p>
              <a:r>
                <a:rPr lang="en-US" sz="2000">
                  <a:solidFill>
                    <a:srgbClr val="000000"/>
                  </a:solidFill>
                  <a:latin typeface="Futura Bk BT" pitchFamily="34" charset="0"/>
                </a:rPr>
                <a:t> =  </a:t>
              </a:r>
              <a:r>
                <a:rPr lang="en-US" sz="2000" smtClean="0">
                  <a:solidFill>
                    <a:srgbClr val="000000"/>
                  </a:solidFill>
                  <a:latin typeface="Futura Bk BT" pitchFamily="34" charset="0"/>
                </a:rPr>
                <a:t>½</a:t>
              </a:r>
              <a:r>
                <a:rPr lang="en-US" sz="2000" i="1">
                  <a:latin typeface="Futura Bk BT" pitchFamily="34" charset="0"/>
                </a:rPr>
                <a:t> s</a:t>
              </a:r>
              <a:r>
                <a:rPr lang="en-US" sz="2000" i="1" baseline="30000">
                  <a:latin typeface="Futura Bk BT" pitchFamily="34" charset="0"/>
                </a:rPr>
                <a:t>2</a:t>
              </a:r>
              <a:r>
                <a:rPr lang="en-US" sz="2000" i="1" baseline="-25000">
                  <a:latin typeface="Futura Bk BT" pitchFamily="34" charset="0"/>
                </a:rPr>
                <a:t>QTL(A)</a:t>
              </a:r>
              <a:r>
                <a:rPr lang="en-US" sz="2000" baseline="30000" smtClean="0">
                  <a:solidFill>
                    <a:srgbClr val="000000"/>
                  </a:solidFill>
                  <a:latin typeface="Futura Bk BT" pitchFamily="34" charset="0"/>
                </a:rPr>
                <a:t> </a:t>
              </a:r>
              <a:r>
                <a:rPr lang="en-US" sz="2000">
                  <a:solidFill>
                    <a:srgbClr val="000000"/>
                  </a:solidFill>
                  <a:latin typeface="Futura Bk BT" pitchFamily="34" charset="0"/>
                </a:rPr>
                <a:t>+  </a:t>
              </a:r>
              <a:r>
                <a:rPr lang="en-US" sz="2000" smtClean="0">
                  <a:solidFill>
                    <a:srgbClr val="000000"/>
                  </a:solidFill>
                  <a:latin typeface="Futura Bk BT" pitchFamily="34" charset="0"/>
                </a:rPr>
                <a:t>¼</a:t>
              </a:r>
              <a:r>
                <a:rPr lang="en-US" sz="2000" i="1">
                  <a:latin typeface="Futura Bk BT" pitchFamily="34" charset="0"/>
                </a:rPr>
                <a:t> s</a:t>
              </a:r>
              <a:r>
                <a:rPr lang="en-US" sz="2000" i="1" baseline="30000">
                  <a:latin typeface="Futura Bk BT" pitchFamily="34" charset="0"/>
                </a:rPr>
                <a:t>2</a:t>
              </a:r>
              <a:r>
                <a:rPr lang="en-US" sz="2000" i="1" baseline="-25000">
                  <a:latin typeface="Futura Bk BT" pitchFamily="34" charset="0"/>
                </a:rPr>
                <a:t>QTL(D)</a:t>
              </a:r>
              <a:r>
                <a:rPr lang="en-US" sz="2000" baseline="30000" smtClean="0">
                  <a:solidFill>
                    <a:srgbClr val="000000"/>
                  </a:solidFill>
                  <a:latin typeface="Futura Bk BT" pitchFamily="34" charset="0"/>
                </a:rPr>
                <a:t> </a:t>
              </a:r>
              <a:endParaRPr lang="en-US" sz="2000" baseline="30000">
                <a:solidFill>
                  <a:srgbClr val="000000"/>
                </a:solidFill>
                <a:latin typeface="Futura Bk BT" pitchFamily="34" charset="0"/>
              </a:endParaRPr>
            </a:p>
            <a:p>
              <a:pPr algn="l"/>
              <a:endParaRPr lang="en-US" sz="2000" baseline="30000">
                <a:solidFill>
                  <a:srgbClr val="000000"/>
                </a:solidFill>
                <a:latin typeface="Futura Bk BT" pitchFamily="34" charset="0"/>
              </a:endParaRPr>
            </a:p>
          </p:txBody>
        </p:sp>
        <p:sp>
          <p:nvSpPr>
            <p:cNvPr id="232468" name="Rectangle 20"/>
            <p:cNvSpPr>
              <a:spLocks noChangeArrowheads="1"/>
            </p:cNvSpPr>
            <p:nvPr/>
          </p:nvSpPr>
          <p:spPr bwMode="auto">
            <a:xfrm>
              <a:off x="2192551" y="4126939"/>
              <a:ext cx="987425" cy="396875"/>
            </a:xfrm>
            <a:prstGeom prst="rect">
              <a:avLst/>
            </a:prstGeom>
            <a:noFill/>
            <a:ln w="9525">
              <a:noFill/>
              <a:miter lim="800000"/>
              <a:headEnd/>
              <a:tailEnd/>
            </a:ln>
            <a:effectLst/>
          </p:spPr>
          <p:txBody>
            <a:bodyPr wrap="none">
              <a:spAutoFit/>
            </a:bodyPr>
            <a:lstStyle/>
            <a:p>
              <a:r>
                <a:rPr lang="en-US" sz="2000" i="1">
                  <a:solidFill>
                    <a:srgbClr val="000000"/>
                  </a:solidFill>
                  <a:latin typeface="Futura Bk BT" pitchFamily="34" charset="0"/>
                </a:rPr>
                <a:t>Var</a:t>
              </a:r>
              <a:r>
                <a:rPr lang="en-US" sz="2000">
                  <a:solidFill>
                    <a:srgbClr val="000000"/>
                  </a:solidFill>
                  <a:latin typeface="Futura Bk BT" pitchFamily="34" charset="0"/>
                </a:rPr>
                <a:t> (</a:t>
              </a:r>
              <a:r>
                <a:rPr lang="en-US" sz="2000" i="1">
                  <a:solidFill>
                    <a:srgbClr val="000000"/>
                  </a:solidFill>
                  <a:latin typeface="Futura Bk BT" pitchFamily="34" charset="0"/>
                </a:rPr>
                <a:t>X</a:t>
              </a:r>
              <a:r>
                <a:rPr lang="en-US" sz="2000">
                  <a:solidFill>
                    <a:srgbClr val="000000"/>
                  </a:solidFill>
                  <a:latin typeface="Futura Bk BT" pitchFamily="34" charset="0"/>
                </a:rPr>
                <a:t>)</a:t>
              </a:r>
            </a:p>
          </p:txBody>
        </p:sp>
        <p:sp>
          <p:nvSpPr>
            <p:cNvPr id="232469" name="Rectangle 21"/>
            <p:cNvSpPr>
              <a:spLocks noChangeArrowheads="1"/>
            </p:cNvSpPr>
            <p:nvPr/>
          </p:nvSpPr>
          <p:spPr bwMode="auto">
            <a:xfrm>
              <a:off x="3102189" y="4114239"/>
              <a:ext cx="4424362" cy="605294"/>
            </a:xfrm>
            <a:prstGeom prst="rect">
              <a:avLst/>
            </a:prstGeom>
            <a:noFill/>
            <a:ln w="9525">
              <a:noFill/>
              <a:miter lim="800000"/>
              <a:headEnd/>
              <a:tailEnd/>
            </a:ln>
            <a:effectLst/>
          </p:spPr>
          <p:txBody>
            <a:bodyPr>
              <a:spAutoFit/>
            </a:bodyPr>
            <a:lstStyle/>
            <a:p>
              <a:r>
                <a:rPr lang="en-US" sz="2000">
                  <a:solidFill>
                    <a:srgbClr val="000000"/>
                  </a:solidFill>
                  <a:latin typeface="Futura Bk BT" pitchFamily="34" charset="0"/>
                </a:rPr>
                <a:t> =  </a:t>
              </a:r>
              <a:r>
                <a:rPr lang="el-GR" sz="2000">
                  <a:solidFill>
                    <a:srgbClr val="000000"/>
                  </a:solidFill>
                  <a:latin typeface="Futura Bk BT" pitchFamily="34" charset="0"/>
                </a:rPr>
                <a:t>Σ</a:t>
              </a:r>
              <a:r>
                <a:rPr lang="en-US" sz="2000" smtClean="0">
                  <a:solidFill>
                    <a:srgbClr val="000000"/>
                  </a:solidFill>
                  <a:latin typeface="Futura Bk BT" pitchFamily="34" charset="0"/>
                </a:rPr>
                <a:t>(</a:t>
              </a:r>
              <a:r>
                <a:rPr lang="en-US" sz="2000" i="1">
                  <a:latin typeface="Futura Bk BT" pitchFamily="34" charset="0"/>
                </a:rPr>
                <a:t>s</a:t>
              </a:r>
              <a:r>
                <a:rPr lang="en-US" sz="2000" i="1" baseline="30000">
                  <a:latin typeface="Futura Bk BT" pitchFamily="34" charset="0"/>
                </a:rPr>
                <a:t>2</a:t>
              </a:r>
              <a:r>
                <a:rPr lang="en-US" sz="2000" i="1" baseline="-25000">
                  <a:latin typeface="Futura Bk BT" pitchFamily="34" charset="0"/>
                </a:rPr>
                <a:t>QTL(A)</a:t>
              </a:r>
              <a:r>
                <a:rPr lang="en-US" sz="2000" i="1" baseline="-50000">
                  <a:latin typeface="Futura Bk BT" pitchFamily="34" charset="0"/>
                </a:rPr>
                <a:t> </a:t>
              </a:r>
              <a:r>
                <a:rPr lang="en-US" sz="2000" smtClean="0">
                  <a:solidFill>
                    <a:srgbClr val="000000"/>
                  </a:solidFill>
                  <a:latin typeface="Futura Bk BT" pitchFamily="34" charset="0"/>
                </a:rPr>
                <a:t>)</a:t>
              </a:r>
              <a:r>
                <a:rPr lang="en-US" sz="2000" baseline="30000" smtClean="0">
                  <a:solidFill>
                    <a:srgbClr val="000000"/>
                  </a:solidFill>
                  <a:latin typeface="Futura Bk BT" pitchFamily="34" charset="0"/>
                </a:rPr>
                <a:t> </a:t>
              </a:r>
              <a:r>
                <a:rPr lang="en-US" sz="2000">
                  <a:solidFill>
                    <a:srgbClr val="000000"/>
                  </a:solidFill>
                  <a:latin typeface="Futura Bk BT" pitchFamily="34" charset="0"/>
                </a:rPr>
                <a:t>+ </a:t>
              </a:r>
              <a:r>
                <a:rPr lang="el-GR" sz="2000">
                  <a:solidFill>
                    <a:srgbClr val="000000"/>
                  </a:solidFill>
                  <a:latin typeface="Futura Bk BT" pitchFamily="34" charset="0"/>
                </a:rPr>
                <a:t>Σ</a:t>
              </a:r>
              <a:r>
                <a:rPr lang="en-US" sz="2000" smtClean="0">
                  <a:solidFill>
                    <a:srgbClr val="000000"/>
                  </a:solidFill>
                  <a:latin typeface="Futura Bk BT" pitchFamily="34" charset="0"/>
                </a:rPr>
                <a:t>(</a:t>
              </a:r>
              <a:r>
                <a:rPr lang="en-US" sz="2000" i="1">
                  <a:latin typeface="Futura Bk BT" pitchFamily="34" charset="0"/>
                </a:rPr>
                <a:t>s</a:t>
              </a:r>
              <a:r>
                <a:rPr lang="en-US" sz="2000" i="1" baseline="30000">
                  <a:latin typeface="Futura Bk BT" pitchFamily="34" charset="0"/>
                </a:rPr>
                <a:t>2</a:t>
              </a:r>
              <a:r>
                <a:rPr lang="en-US" sz="2000" i="1" baseline="-25000">
                  <a:latin typeface="Futura Bk BT" pitchFamily="34" charset="0"/>
                </a:rPr>
                <a:t>QTL(D)</a:t>
              </a:r>
              <a:r>
                <a:rPr lang="en-US" sz="2000" smtClean="0">
                  <a:solidFill>
                    <a:srgbClr val="000000"/>
                  </a:solidFill>
                  <a:latin typeface="Futura Bk BT" pitchFamily="34" charset="0"/>
                </a:rPr>
                <a:t>) </a:t>
              </a:r>
              <a:r>
                <a:rPr lang="en-US" sz="2000">
                  <a:solidFill>
                    <a:srgbClr val="000000"/>
                  </a:solidFill>
                  <a:latin typeface="Futura Bk BT" pitchFamily="34" charset="0"/>
                </a:rPr>
                <a:t>= </a:t>
              </a:r>
              <a:r>
                <a:rPr lang="en-US" sz="2000" i="1" smtClean="0">
                  <a:solidFill>
                    <a:srgbClr val="000000"/>
                  </a:solidFill>
                  <a:latin typeface="Futura Bk BT" pitchFamily="34" charset="0"/>
                </a:rPr>
                <a:t>V</a:t>
              </a:r>
              <a:r>
                <a:rPr lang="en-US" sz="2000" i="1" baseline="-25000" smtClean="0">
                  <a:solidFill>
                    <a:srgbClr val="000000"/>
                  </a:solidFill>
                  <a:latin typeface="Futura Bk BT" pitchFamily="34" charset="0"/>
                </a:rPr>
                <a:t>A</a:t>
              </a:r>
              <a:r>
                <a:rPr lang="en-US" sz="2000" smtClean="0">
                  <a:solidFill>
                    <a:srgbClr val="000000"/>
                  </a:solidFill>
                  <a:latin typeface="Futura Bk BT" pitchFamily="34" charset="0"/>
                </a:rPr>
                <a:t> </a:t>
              </a:r>
              <a:r>
                <a:rPr lang="en-US" sz="2000">
                  <a:solidFill>
                    <a:srgbClr val="000000"/>
                  </a:solidFill>
                  <a:latin typeface="Futura Bk BT" pitchFamily="34" charset="0"/>
                </a:rPr>
                <a:t>+ </a:t>
              </a:r>
              <a:r>
                <a:rPr lang="en-US" sz="2000" i="1">
                  <a:solidFill>
                    <a:srgbClr val="000000"/>
                  </a:solidFill>
                  <a:latin typeface="Futura Bk BT" pitchFamily="34" charset="0"/>
                </a:rPr>
                <a:t>V</a:t>
              </a:r>
              <a:r>
                <a:rPr lang="en-US" sz="2000" i="1" baseline="-25000">
                  <a:solidFill>
                    <a:srgbClr val="000000"/>
                  </a:solidFill>
                  <a:latin typeface="Futura Bk BT" pitchFamily="34" charset="0"/>
                </a:rPr>
                <a:t>D</a:t>
              </a:r>
            </a:p>
            <a:p>
              <a:pPr algn="l"/>
              <a:endParaRPr lang="en-US" sz="2000" baseline="30000">
                <a:solidFill>
                  <a:srgbClr val="000000"/>
                </a:solidFill>
                <a:latin typeface="Futura Bk BT" pitchFamily="34" charset="0"/>
              </a:endParaRPr>
            </a:p>
          </p:txBody>
        </p:sp>
        <p:sp>
          <p:nvSpPr>
            <p:cNvPr id="232470" name="Rectangle 22"/>
            <p:cNvSpPr>
              <a:spLocks noChangeArrowheads="1"/>
            </p:cNvSpPr>
            <p:nvPr/>
          </p:nvSpPr>
          <p:spPr bwMode="auto">
            <a:xfrm>
              <a:off x="43436" y="4102100"/>
              <a:ext cx="2025650"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Multiple QTL</a:t>
              </a:r>
            </a:p>
          </p:txBody>
        </p:sp>
        <p:sp>
          <p:nvSpPr>
            <p:cNvPr id="232471" name="Rectangle 23"/>
            <p:cNvSpPr>
              <a:spLocks noChangeArrowheads="1"/>
            </p:cNvSpPr>
            <p:nvPr/>
          </p:nvSpPr>
          <p:spPr bwMode="auto">
            <a:xfrm>
              <a:off x="1921089" y="4730189"/>
              <a:ext cx="1241425" cy="396875"/>
            </a:xfrm>
            <a:prstGeom prst="rect">
              <a:avLst/>
            </a:prstGeom>
            <a:noFill/>
            <a:ln w="9525">
              <a:noFill/>
              <a:miter lim="800000"/>
              <a:headEnd/>
              <a:tailEnd/>
            </a:ln>
            <a:effectLst/>
          </p:spPr>
          <p:txBody>
            <a:bodyPr wrap="none">
              <a:spAutoFit/>
            </a:bodyPr>
            <a:lstStyle/>
            <a:p>
              <a:r>
                <a:rPr lang="en-US" sz="2000" i="1">
                  <a:solidFill>
                    <a:srgbClr val="000000"/>
                  </a:solidFill>
                  <a:latin typeface="Futura Bk BT" pitchFamily="34" charset="0"/>
                </a:rPr>
                <a:t>Cov</a:t>
              </a:r>
              <a:r>
                <a:rPr lang="en-US" sz="2000">
                  <a:solidFill>
                    <a:srgbClr val="000000"/>
                  </a:solidFill>
                  <a:latin typeface="Futura Bk BT" pitchFamily="34" charset="0"/>
                </a:rPr>
                <a:t> (</a:t>
              </a:r>
              <a:r>
                <a:rPr lang="en-US" sz="2000" i="1">
                  <a:solidFill>
                    <a:srgbClr val="000000"/>
                  </a:solidFill>
                  <a:latin typeface="Futura Bk BT" pitchFamily="34" charset="0"/>
                </a:rPr>
                <a:t>MZ</a:t>
              </a:r>
              <a:r>
                <a:rPr lang="en-US" sz="2000">
                  <a:solidFill>
                    <a:srgbClr val="000000"/>
                  </a:solidFill>
                  <a:latin typeface="Futura Bk BT" pitchFamily="34" charset="0"/>
                </a:rPr>
                <a:t>)</a:t>
              </a:r>
            </a:p>
          </p:txBody>
        </p:sp>
        <p:sp>
          <p:nvSpPr>
            <p:cNvPr id="232473" name="Rectangle 25"/>
            <p:cNvSpPr>
              <a:spLocks noChangeArrowheads="1"/>
            </p:cNvSpPr>
            <p:nvPr/>
          </p:nvSpPr>
          <p:spPr bwMode="auto">
            <a:xfrm>
              <a:off x="1925851" y="5325502"/>
              <a:ext cx="1214438" cy="396875"/>
            </a:xfrm>
            <a:prstGeom prst="rect">
              <a:avLst/>
            </a:prstGeom>
            <a:noFill/>
            <a:ln w="9525">
              <a:noFill/>
              <a:miter lim="800000"/>
              <a:headEnd/>
              <a:tailEnd/>
            </a:ln>
            <a:effectLst/>
          </p:spPr>
          <p:txBody>
            <a:bodyPr wrap="none">
              <a:spAutoFit/>
            </a:bodyPr>
            <a:lstStyle/>
            <a:p>
              <a:r>
                <a:rPr lang="en-US" sz="2000" i="1">
                  <a:solidFill>
                    <a:srgbClr val="000000"/>
                  </a:solidFill>
                  <a:latin typeface="Futura Bk BT" pitchFamily="34" charset="0"/>
                </a:rPr>
                <a:t>Cov</a:t>
              </a:r>
              <a:r>
                <a:rPr lang="en-US" sz="2000">
                  <a:solidFill>
                    <a:srgbClr val="000000"/>
                  </a:solidFill>
                  <a:latin typeface="Futura Bk BT" pitchFamily="34" charset="0"/>
                </a:rPr>
                <a:t> (</a:t>
              </a:r>
              <a:r>
                <a:rPr lang="en-US" sz="2000" i="1">
                  <a:solidFill>
                    <a:srgbClr val="000000"/>
                  </a:solidFill>
                  <a:latin typeface="Futura Bk BT" pitchFamily="34" charset="0"/>
                </a:rPr>
                <a:t>DZ</a:t>
              </a:r>
              <a:r>
                <a:rPr lang="en-US" sz="2000">
                  <a:solidFill>
                    <a:srgbClr val="000000"/>
                  </a:solidFill>
                  <a:latin typeface="Futura Bk BT" pitchFamily="34" charset="0"/>
                </a:rPr>
                <a:t>)</a:t>
              </a:r>
            </a:p>
          </p:txBody>
        </p:sp>
        <p:sp>
          <p:nvSpPr>
            <p:cNvPr id="232475" name="Rectangle 27"/>
            <p:cNvSpPr>
              <a:spLocks noChangeArrowheads="1"/>
            </p:cNvSpPr>
            <p:nvPr/>
          </p:nvSpPr>
          <p:spPr bwMode="auto">
            <a:xfrm>
              <a:off x="3106951" y="4765114"/>
              <a:ext cx="4424363" cy="605294"/>
            </a:xfrm>
            <a:prstGeom prst="rect">
              <a:avLst/>
            </a:prstGeom>
            <a:noFill/>
            <a:ln w="9525">
              <a:noFill/>
              <a:miter lim="800000"/>
              <a:headEnd/>
              <a:tailEnd/>
            </a:ln>
            <a:effectLst/>
          </p:spPr>
          <p:txBody>
            <a:bodyPr>
              <a:spAutoFit/>
            </a:bodyPr>
            <a:lstStyle/>
            <a:p>
              <a:r>
                <a:rPr lang="en-US" sz="2000">
                  <a:solidFill>
                    <a:srgbClr val="000000"/>
                  </a:solidFill>
                  <a:latin typeface="Futura Bk BT" pitchFamily="34" charset="0"/>
                </a:rPr>
                <a:t> =  </a:t>
              </a:r>
              <a:r>
                <a:rPr lang="el-GR" sz="2000">
                  <a:solidFill>
                    <a:srgbClr val="000000"/>
                  </a:solidFill>
                  <a:latin typeface="Futura Bk BT" pitchFamily="34" charset="0"/>
                </a:rPr>
                <a:t>Σ</a:t>
              </a:r>
              <a:r>
                <a:rPr lang="en-US" sz="2000" smtClean="0">
                  <a:solidFill>
                    <a:srgbClr val="000000"/>
                  </a:solidFill>
                  <a:latin typeface="Futura Bk BT" pitchFamily="34" charset="0"/>
                </a:rPr>
                <a:t>(</a:t>
              </a:r>
              <a:r>
                <a:rPr lang="en-US" sz="2000" i="1" smtClean="0">
                  <a:latin typeface="Futura Bk BT" pitchFamily="34" charset="0"/>
                </a:rPr>
                <a:t>s</a:t>
              </a:r>
              <a:r>
                <a:rPr lang="en-US" sz="2000" i="1" baseline="30000" smtClean="0">
                  <a:latin typeface="Futura Bk BT" pitchFamily="34" charset="0"/>
                </a:rPr>
                <a:t>2</a:t>
              </a:r>
              <a:r>
                <a:rPr lang="en-US" sz="2000" i="1" baseline="-25000" smtClean="0">
                  <a:latin typeface="Futura Bk BT" pitchFamily="34" charset="0"/>
                </a:rPr>
                <a:t>QTL(A</a:t>
              </a:r>
              <a:r>
                <a:rPr lang="en-US" sz="2000" i="1" baseline="-25000">
                  <a:latin typeface="Futura Bk BT" pitchFamily="34" charset="0"/>
                </a:rPr>
                <a:t>)</a:t>
              </a:r>
              <a:r>
                <a:rPr lang="en-US" sz="2000" i="1" baseline="-50000">
                  <a:latin typeface="Futura Bk BT" pitchFamily="34" charset="0"/>
                </a:rPr>
                <a:t> </a:t>
              </a:r>
              <a:r>
                <a:rPr lang="en-US" sz="2000" smtClean="0">
                  <a:solidFill>
                    <a:srgbClr val="000000"/>
                  </a:solidFill>
                  <a:latin typeface="Futura Bk BT" pitchFamily="34" charset="0"/>
                </a:rPr>
                <a:t>)</a:t>
              </a:r>
              <a:r>
                <a:rPr lang="en-US" sz="2000" baseline="30000" smtClean="0">
                  <a:solidFill>
                    <a:srgbClr val="000000"/>
                  </a:solidFill>
                  <a:latin typeface="Futura Bk BT" pitchFamily="34" charset="0"/>
                </a:rPr>
                <a:t> </a:t>
              </a:r>
              <a:r>
                <a:rPr lang="en-US" sz="2000">
                  <a:solidFill>
                    <a:srgbClr val="000000"/>
                  </a:solidFill>
                  <a:latin typeface="Futura Bk BT" pitchFamily="34" charset="0"/>
                </a:rPr>
                <a:t>+ </a:t>
              </a:r>
              <a:r>
                <a:rPr lang="el-GR" sz="2000">
                  <a:solidFill>
                    <a:srgbClr val="000000"/>
                  </a:solidFill>
                  <a:latin typeface="Futura Bk BT" pitchFamily="34" charset="0"/>
                </a:rPr>
                <a:t>Σ</a:t>
              </a:r>
              <a:r>
                <a:rPr lang="en-US" sz="2000" smtClean="0">
                  <a:solidFill>
                    <a:srgbClr val="000000"/>
                  </a:solidFill>
                  <a:latin typeface="Futura Bk BT" pitchFamily="34" charset="0"/>
                </a:rPr>
                <a:t>(</a:t>
              </a:r>
              <a:r>
                <a:rPr lang="en-US" sz="2000" i="1">
                  <a:latin typeface="Futura Bk BT" pitchFamily="34" charset="0"/>
                </a:rPr>
                <a:t>s</a:t>
              </a:r>
              <a:r>
                <a:rPr lang="en-US" sz="2000" i="1" baseline="30000">
                  <a:latin typeface="Futura Bk BT" pitchFamily="34" charset="0"/>
                </a:rPr>
                <a:t>2</a:t>
              </a:r>
              <a:r>
                <a:rPr lang="en-US" sz="2000" i="1" baseline="-25000">
                  <a:latin typeface="Futura Bk BT" pitchFamily="34" charset="0"/>
                </a:rPr>
                <a:t>QTL(D)</a:t>
              </a:r>
              <a:r>
                <a:rPr lang="en-US" sz="2000" smtClean="0">
                  <a:solidFill>
                    <a:srgbClr val="000000"/>
                  </a:solidFill>
                  <a:latin typeface="Futura Bk BT" pitchFamily="34" charset="0"/>
                </a:rPr>
                <a:t>) </a:t>
              </a:r>
              <a:r>
                <a:rPr lang="en-US" sz="2000">
                  <a:solidFill>
                    <a:srgbClr val="000000"/>
                  </a:solidFill>
                  <a:latin typeface="Futura Bk BT" pitchFamily="34" charset="0"/>
                </a:rPr>
                <a:t>= </a:t>
              </a:r>
              <a:r>
                <a:rPr lang="en-US" sz="2000" i="1">
                  <a:solidFill>
                    <a:srgbClr val="000000"/>
                  </a:solidFill>
                  <a:latin typeface="Futura Bk BT" pitchFamily="34" charset="0"/>
                </a:rPr>
                <a:t>V</a:t>
              </a:r>
              <a:r>
                <a:rPr lang="en-US" sz="2000" i="1" baseline="-25000">
                  <a:solidFill>
                    <a:srgbClr val="000000"/>
                  </a:solidFill>
                  <a:latin typeface="Futura Bk BT" pitchFamily="34" charset="0"/>
                </a:rPr>
                <a:t>A</a:t>
              </a:r>
              <a:r>
                <a:rPr lang="en-US" sz="2000">
                  <a:solidFill>
                    <a:srgbClr val="000000"/>
                  </a:solidFill>
                  <a:latin typeface="Futura Bk BT" pitchFamily="34" charset="0"/>
                </a:rPr>
                <a:t> + </a:t>
              </a:r>
              <a:r>
                <a:rPr lang="en-US" sz="2000" i="1">
                  <a:solidFill>
                    <a:srgbClr val="000000"/>
                  </a:solidFill>
                  <a:latin typeface="Futura Bk BT" pitchFamily="34" charset="0"/>
                </a:rPr>
                <a:t>V</a:t>
              </a:r>
              <a:r>
                <a:rPr lang="en-US" sz="2000" i="1" baseline="-25000">
                  <a:solidFill>
                    <a:srgbClr val="000000"/>
                  </a:solidFill>
                  <a:latin typeface="Futura Bk BT" pitchFamily="34" charset="0"/>
                </a:rPr>
                <a:t>D</a:t>
              </a:r>
            </a:p>
            <a:p>
              <a:pPr algn="l"/>
              <a:endParaRPr lang="en-US" sz="2000" baseline="30000">
                <a:solidFill>
                  <a:srgbClr val="000000"/>
                </a:solidFill>
                <a:latin typeface="Futura Bk BT" pitchFamily="34" charset="0"/>
              </a:endParaRPr>
            </a:p>
          </p:txBody>
        </p:sp>
        <p:sp>
          <p:nvSpPr>
            <p:cNvPr id="232476" name="Rectangle 28"/>
            <p:cNvSpPr>
              <a:spLocks noChangeArrowheads="1"/>
            </p:cNvSpPr>
            <p:nvPr/>
          </p:nvSpPr>
          <p:spPr bwMode="auto">
            <a:xfrm>
              <a:off x="3106950" y="5374714"/>
              <a:ext cx="6152539" cy="605294"/>
            </a:xfrm>
            <a:prstGeom prst="rect">
              <a:avLst/>
            </a:prstGeom>
            <a:noFill/>
            <a:ln w="9525">
              <a:noFill/>
              <a:miter lim="800000"/>
              <a:headEnd/>
              <a:tailEnd/>
            </a:ln>
            <a:effectLst/>
          </p:spPr>
          <p:txBody>
            <a:bodyPr wrap="square">
              <a:spAutoFit/>
            </a:bodyPr>
            <a:lstStyle/>
            <a:p>
              <a:r>
                <a:rPr lang="en-US" sz="2000" dirty="0">
                  <a:solidFill>
                    <a:srgbClr val="000000"/>
                  </a:solidFill>
                  <a:latin typeface="Futura Bk BT" pitchFamily="34" charset="0"/>
                </a:rPr>
                <a:t> =  </a:t>
              </a:r>
              <a:r>
                <a:rPr lang="el-GR" sz="2000">
                  <a:solidFill>
                    <a:srgbClr val="000000"/>
                  </a:solidFill>
                  <a:latin typeface="Futura Bk BT" pitchFamily="34" charset="0"/>
                </a:rPr>
                <a:t>Σ</a:t>
              </a:r>
              <a:r>
                <a:rPr lang="en-US" sz="2000" smtClean="0">
                  <a:solidFill>
                    <a:srgbClr val="000000"/>
                  </a:solidFill>
                  <a:latin typeface="Futura Bk BT" pitchFamily="34" charset="0"/>
                </a:rPr>
                <a:t>(½</a:t>
              </a:r>
              <a:r>
                <a:rPr lang="en-US" sz="2000" i="1">
                  <a:latin typeface="Futura Bk BT" pitchFamily="34" charset="0"/>
                </a:rPr>
                <a:t> s</a:t>
              </a:r>
              <a:r>
                <a:rPr lang="en-US" sz="2000" i="1" baseline="30000">
                  <a:latin typeface="Futura Bk BT" pitchFamily="34" charset="0"/>
                </a:rPr>
                <a:t>2</a:t>
              </a:r>
              <a:r>
                <a:rPr lang="en-US" sz="2000" i="1" baseline="-25000">
                  <a:latin typeface="Futura Bk BT" pitchFamily="34" charset="0"/>
                </a:rPr>
                <a:t>QTL(A)</a:t>
              </a:r>
              <a:r>
                <a:rPr lang="en-US" sz="2000" i="1" baseline="-50000">
                  <a:latin typeface="Futura Bk BT" pitchFamily="34" charset="0"/>
                </a:rPr>
                <a:t> </a:t>
              </a:r>
              <a:r>
                <a:rPr lang="en-US" sz="2000" smtClean="0">
                  <a:solidFill>
                    <a:srgbClr val="000000"/>
                  </a:solidFill>
                  <a:latin typeface="Futura Bk BT" pitchFamily="34" charset="0"/>
                </a:rPr>
                <a:t>)</a:t>
              </a:r>
              <a:r>
                <a:rPr lang="en-US" sz="2000" baseline="30000" smtClean="0">
                  <a:solidFill>
                    <a:srgbClr val="000000"/>
                  </a:solidFill>
                  <a:latin typeface="Futura Bk BT" pitchFamily="34" charset="0"/>
                </a:rPr>
                <a:t> </a:t>
              </a:r>
              <a:r>
                <a:rPr lang="en-US" sz="2000" dirty="0">
                  <a:solidFill>
                    <a:srgbClr val="000000"/>
                  </a:solidFill>
                  <a:latin typeface="Futura Bk BT" pitchFamily="34" charset="0"/>
                </a:rPr>
                <a:t>+ </a:t>
              </a:r>
              <a:r>
                <a:rPr lang="el-GR" sz="2000">
                  <a:solidFill>
                    <a:srgbClr val="000000"/>
                  </a:solidFill>
                  <a:latin typeface="Futura Bk BT" pitchFamily="34" charset="0"/>
                </a:rPr>
                <a:t>Σ</a:t>
              </a:r>
              <a:r>
                <a:rPr lang="en-US" sz="2000" smtClean="0">
                  <a:solidFill>
                    <a:srgbClr val="000000"/>
                  </a:solidFill>
                  <a:latin typeface="Futura Bk BT" pitchFamily="34" charset="0"/>
                </a:rPr>
                <a:t>(¼</a:t>
              </a:r>
              <a:r>
                <a:rPr lang="en-US" sz="2000" i="1">
                  <a:latin typeface="Futura Bk BT" pitchFamily="34" charset="0"/>
                </a:rPr>
                <a:t> s</a:t>
              </a:r>
              <a:r>
                <a:rPr lang="en-US" sz="2000" i="1" baseline="30000">
                  <a:latin typeface="Futura Bk BT" pitchFamily="34" charset="0"/>
                </a:rPr>
                <a:t>2</a:t>
              </a:r>
              <a:r>
                <a:rPr lang="en-US" sz="2000" i="1" baseline="-25000">
                  <a:latin typeface="Futura Bk BT" pitchFamily="34" charset="0"/>
                </a:rPr>
                <a:t>QTL(D) </a:t>
              </a:r>
              <a:r>
                <a:rPr lang="en-US" sz="2000" i="1" baseline="-50000" smtClean="0">
                  <a:solidFill>
                    <a:srgbClr val="000000"/>
                  </a:solidFill>
                  <a:latin typeface="Futura Bk BT" pitchFamily="34" charset="0"/>
                </a:rPr>
                <a:t>L</a:t>
              </a:r>
              <a:r>
                <a:rPr lang="en-US" sz="2000" dirty="0">
                  <a:solidFill>
                    <a:srgbClr val="000000"/>
                  </a:solidFill>
                  <a:latin typeface="Futura Bk BT" pitchFamily="34" charset="0"/>
                </a:rPr>
                <a:t>) = ½</a:t>
              </a:r>
              <a:r>
                <a:rPr lang="en-US" sz="2000" i="1">
                  <a:solidFill>
                    <a:srgbClr val="000000"/>
                  </a:solidFill>
                  <a:latin typeface="Futura Bk BT" pitchFamily="34" charset="0"/>
                </a:rPr>
                <a:t>V</a:t>
              </a:r>
              <a:r>
                <a:rPr lang="en-US" sz="2000" i="1" baseline="-25000">
                  <a:solidFill>
                    <a:srgbClr val="000000"/>
                  </a:solidFill>
                  <a:latin typeface="Futura Bk BT" pitchFamily="34" charset="0"/>
                </a:rPr>
                <a:t>A</a:t>
              </a:r>
              <a:r>
                <a:rPr lang="en-US" sz="2000">
                  <a:solidFill>
                    <a:srgbClr val="000000"/>
                  </a:solidFill>
                  <a:latin typeface="Futura Bk BT" pitchFamily="34" charset="0"/>
                </a:rPr>
                <a:t> </a:t>
              </a:r>
              <a:r>
                <a:rPr lang="en-US" sz="2000" smtClean="0">
                  <a:solidFill>
                    <a:srgbClr val="000000"/>
                  </a:solidFill>
                  <a:latin typeface="Futura Bk BT" pitchFamily="34" charset="0"/>
                </a:rPr>
                <a:t>+ ¼</a:t>
              </a:r>
              <a:r>
                <a:rPr lang="en-US" sz="2000" i="1" dirty="0">
                  <a:solidFill>
                    <a:srgbClr val="000000"/>
                  </a:solidFill>
                  <a:latin typeface="Futura Bk BT" pitchFamily="34" charset="0"/>
                </a:rPr>
                <a:t>V</a:t>
              </a:r>
              <a:r>
                <a:rPr lang="en-US" sz="2000" i="1" baseline="-25000" dirty="0">
                  <a:solidFill>
                    <a:srgbClr val="000000"/>
                  </a:solidFill>
                  <a:latin typeface="Futura Bk BT" pitchFamily="34" charset="0"/>
                </a:rPr>
                <a:t>D</a:t>
              </a:r>
            </a:p>
            <a:p>
              <a:pPr algn="l"/>
              <a:endParaRPr lang="en-US" sz="2000" baseline="30000" dirty="0">
                <a:solidFill>
                  <a:srgbClr val="000000"/>
                </a:solidFill>
                <a:latin typeface="Futura Bk BT" pitchFamily="34" charset="0"/>
              </a:endParaRPr>
            </a:p>
          </p:txBody>
        </p:sp>
        <p:sp>
          <p:nvSpPr>
            <p:cNvPr id="18" name="Rectangle 14"/>
            <p:cNvSpPr>
              <a:spLocks noChangeArrowheads="1"/>
            </p:cNvSpPr>
            <p:nvPr/>
          </p:nvSpPr>
          <p:spPr bwMode="auto">
            <a:xfrm>
              <a:off x="2121744" y="3657171"/>
              <a:ext cx="1337226" cy="400110"/>
            </a:xfrm>
            <a:prstGeom prst="rect">
              <a:avLst/>
            </a:prstGeom>
            <a:noFill/>
            <a:ln w="9525">
              <a:noFill/>
              <a:miter lim="800000"/>
              <a:headEnd/>
              <a:tailEnd/>
            </a:ln>
            <a:effectLst/>
          </p:spPr>
          <p:txBody>
            <a:bodyPr wrap="none">
              <a:spAutoFit/>
            </a:bodyPr>
            <a:lstStyle/>
            <a:p>
              <a:r>
                <a:rPr lang="en-US" sz="2000" i="1">
                  <a:solidFill>
                    <a:srgbClr val="000000"/>
                  </a:solidFill>
                  <a:latin typeface="Futura Bk BT" pitchFamily="34" charset="0"/>
                </a:rPr>
                <a:t>Cov</a:t>
              </a:r>
              <a:r>
                <a:rPr lang="en-US" sz="2000">
                  <a:solidFill>
                    <a:srgbClr val="000000"/>
                  </a:solidFill>
                  <a:latin typeface="Futura Bk BT" pitchFamily="34" charset="0"/>
                </a:rPr>
                <a:t> </a:t>
              </a:r>
              <a:r>
                <a:rPr lang="en-US" sz="2000" smtClean="0">
                  <a:solidFill>
                    <a:srgbClr val="000000"/>
                  </a:solidFill>
                  <a:latin typeface="Futura Bk BT" pitchFamily="34" charset="0"/>
                </a:rPr>
                <a:t>(</a:t>
              </a:r>
              <a:r>
                <a:rPr lang="en-US" sz="2000" i="1" smtClean="0">
                  <a:solidFill>
                    <a:srgbClr val="000000"/>
                  </a:solidFill>
                  <a:latin typeface="Futura Bk BT" pitchFamily="34" charset="0"/>
                </a:rPr>
                <a:t>P-O</a:t>
              </a:r>
              <a:r>
                <a:rPr lang="en-US" sz="2000" smtClean="0">
                  <a:solidFill>
                    <a:srgbClr val="000000"/>
                  </a:solidFill>
                  <a:latin typeface="Futura Bk BT" pitchFamily="34" charset="0"/>
                </a:rPr>
                <a:t>)</a:t>
              </a:r>
              <a:endParaRPr lang="en-US" sz="2000">
                <a:solidFill>
                  <a:srgbClr val="000000"/>
                </a:solidFill>
                <a:latin typeface="Futura Bk BT" pitchFamily="34" charset="0"/>
              </a:endParaRPr>
            </a:p>
          </p:txBody>
        </p:sp>
        <p:sp>
          <p:nvSpPr>
            <p:cNvPr id="19" name="Rectangle 15"/>
            <p:cNvSpPr>
              <a:spLocks noChangeArrowheads="1"/>
            </p:cNvSpPr>
            <p:nvPr/>
          </p:nvSpPr>
          <p:spPr bwMode="auto">
            <a:xfrm>
              <a:off x="3336181" y="3657171"/>
              <a:ext cx="3019425" cy="605294"/>
            </a:xfrm>
            <a:prstGeom prst="rect">
              <a:avLst/>
            </a:prstGeom>
            <a:noFill/>
            <a:ln w="9525">
              <a:noFill/>
              <a:miter lim="800000"/>
              <a:headEnd/>
              <a:tailEnd/>
            </a:ln>
            <a:effectLst/>
          </p:spPr>
          <p:txBody>
            <a:bodyPr>
              <a:spAutoFit/>
            </a:bodyPr>
            <a:lstStyle/>
            <a:p>
              <a:r>
                <a:rPr lang="en-US" sz="2000">
                  <a:solidFill>
                    <a:srgbClr val="000000"/>
                  </a:solidFill>
                  <a:latin typeface="Futura Bk BT" pitchFamily="34" charset="0"/>
                </a:rPr>
                <a:t> =  </a:t>
              </a:r>
              <a:r>
                <a:rPr lang="en-US" sz="2000" smtClean="0">
                  <a:solidFill>
                    <a:srgbClr val="000000"/>
                  </a:solidFill>
                  <a:latin typeface="Futura Bk BT" pitchFamily="34" charset="0"/>
                </a:rPr>
                <a:t>½</a:t>
              </a:r>
              <a:r>
                <a:rPr lang="en-US" sz="2000" i="1">
                  <a:latin typeface="Futura Bk BT" pitchFamily="34" charset="0"/>
                </a:rPr>
                <a:t> s</a:t>
              </a:r>
              <a:r>
                <a:rPr lang="en-US" sz="2000" i="1" baseline="30000">
                  <a:latin typeface="Futura Bk BT" pitchFamily="34" charset="0"/>
                </a:rPr>
                <a:t>2</a:t>
              </a:r>
              <a:r>
                <a:rPr lang="en-US" sz="2000" i="1" baseline="-25000">
                  <a:latin typeface="Futura Bk BT" pitchFamily="34" charset="0"/>
                </a:rPr>
                <a:t>QTL(A)</a:t>
              </a:r>
              <a:r>
                <a:rPr lang="en-US" sz="2000" baseline="30000" smtClean="0">
                  <a:solidFill>
                    <a:srgbClr val="000000"/>
                  </a:solidFill>
                  <a:latin typeface="Futura Bk BT" pitchFamily="34" charset="0"/>
                </a:rPr>
                <a:t> </a:t>
              </a:r>
              <a:r>
                <a:rPr lang="en-US" sz="2000" smtClean="0">
                  <a:solidFill>
                    <a:srgbClr val="000000"/>
                  </a:solidFill>
                  <a:latin typeface="Futura Bk BT" pitchFamily="34" charset="0"/>
                </a:rPr>
                <a:t> </a:t>
              </a:r>
              <a:endParaRPr lang="en-US" sz="2000" baseline="30000">
                <a:solidFill>
                  <a:srgbClr val="000000"/>
                </a:solidFill>
                <a:latin typeface="Futura Bk BT" pitchFamily="34" charset="0"/>
              </a:endParaRPr>
            </a:p>
            <a:p>
              <a:pPr algn="l"/>
              <a:endParaRPr lang="en-US" sz="2000" baseline="30000">
                <a:solidFill>
                  <a:srgbClr val="000000"/>
                </a:solidFill>
                <a:latin typeface="Futura Bk BT" pitchFamily="34" charset="0"/>
              </a:endParaRPr>
            </a:p>
          </p:txBody>
        </p:sp>
        <p:sp>
          <p:nvSpPr>
            <p:cNvPr id="20" name="Rectangle 25"/>
            <p:cNvSpPr>
              <a:spLocks noChangeArrowheads="1"/>
            </p:cNvSpPr>
            <p:nvPr/>
          </p:nvSpPr>
          <p:spPr bwMode="auto">
            <a:xfrm>
              <a:off x="1938303" y="5819500"/>
              <a:ext cx="1337226" cy="400110"/>
            </a:xfrm>
            <a:prstGeom prst="rect">
              <a:avLst/>
            </a:prstGeom>
            <a:noFill/>
            <a:ln w="9525">
              <a:noFill/>
              <a:miter lim="800000"/>
              <a:headEnd/>
              <a:tailEnd/>
            </a:ln>
            <a:effectLst/>
          </p:spPr>
          <p:txBody>
            <a:bodyPr wrap="none">
              <a:spAutoFit/>
            </a:bodyPr>
            <a:lstStyle/>
            <a:p>
              <a:r>
                <a:rPr lang="en-US" sz="2000" i="1">
                  <a:solidFill>
                    <a:srgbClr val="000000"/>
                  </a:solidFill>
                  <a:latin typeface="Futura Bk BT" pitchFamily="34" charset="0"/>
                </a:rPr>
                <a:t>Cov</a:t>
              </a:r>
              <a:r>
                <a:rPr lang="en-US" sz="2000">
                  <a:solidFill>
                    <a:srgbClr val="000000"/>
                  </a:solidFill>
                  <a:latin typeface="Futura Bk BT" pitchFamily="34" charset="0"/>
                </a:rPr>
                <a:t> </a:t>
              </a:r>
              <a:r>
                <a:rPr lang="en-US" sz="2000" smtClean="0">
                  <a:solidFill>
                    <a:srgbClr val="000000"/>
                  </a:solidFill>
                  <a:latin typeface="Futura Bk BT" pitchFamily="34" charset="0"/>
                </a:rPr>
                <a:t>(</a:t>
              </a:r>
              <a:r>
                <a:rPr lang="en-US" sz="2000" i="1" smtClean="0">
                  <a:solidFill>
                    <a:srgbClr val="000000"/>
                  </a:solidFill>
                  <a:latin typeface="Futura Bk BT" pitchFamily="34" charset="0"/>
                </a:rPr>
                <a:t>P-O</a:t>
              </a:r>
              <a:r>
                <a:rPr lang="en-US" sz="2000" smtClean="0">
                  <a:solidFill>
                    <a:srgbClr val="000000"/>
                  </a:solidFill>
                  <a:latin typeface="Futura Bk BT" pitchFamily="34" charset="0"/>
                </a:rPr>
                <a:t>)</a:t>
              </a:r>
              <a:endParaRPr lang="en-US" sz="2000">
                <a:solidFill>
                  <a:srgbClr val="000000"/>
                </a:solidFill>
                <a:latin typeface="Futura Bk BT" pitchFamily="34" charset="0"/>
              </a:endParaRPr>
            </a:p>
          </p:txBody>
        </p:sp>
        <p:sp>
          <p:nvSpPr>
            <p:cNvPr id="21" name="Rectangle 28"/>
            <p:cNvSpPr>
              <a:spLocks noChangeArrowheads="1"/>
            </p:cNvSpPr>
            <p:nvPr/>
          </p:nvSpPr>
          <p:spPr bwMode="auto">
            <a:xfrm>
              <a:off x="3119402" y="5868712"/>
              <a:ext cx="6152539" cy="605294"/>
            </a:xfrm>
            <a:prstGeom prst="rect">
              <a:avLst/>
            </a:prstGeom>
            <a:noFill/>
            <a:ln w="9525">
              <a:noFill/>
              <a:miter lim="800000"/>
              <a:headEnd/>
              <a:tailEnd/>
            </a:ln>
            <a:effectLst/>
          </p:spPr>
          <p:txBody>
            <a:bodyPr wrap="square">
              <a:spAutoFit/>
            </a:bodyPr>
            <a:lstStyle/>
            <a:p>
              <a:r>
                <a:rPr lang="en-US" sz="2000" dirty="0">
                  <a:solidFill>
                    <a:srgbClr val="000000"/>
                  </a:solidFill>
                  <a:latin typeface="Futura Bk BT" pitchFamily="34" charset="0"/>
                </a:rPr>
                <a:t> =  </a:t>
              </a:r>
              <a:r>
                <a:rPr lang="el-GR" sz="2000">
                  <a:solidFill>
                    <a:srgbClr val="000000"/>
                  </a:solidFill>
                  <a:latin typeface="Futura Bk BT" pitchFamily="34" charset="0"/>
                </a:rPr>
                <a:t>Σ</a:t>
              </a:r>
              <a:r>
                <a:rPr lang="en-US" sz="2000" smtClean="0">
                  <a:solidFill>
                    <a:srgbClr val="000000"/>
                  </a:solidFill>
                  <a:latin typeface="Futura Bk BT" pitchFamily="34" charset="0"/>
                </a:rPr>
                <a:t>(½</a:t>
              </a:r>
              <a:r>
                <a:rPr lang="en-US" sz="2000" i="1">
                  <a:latin typeface="Futura Bk BT" pitchFamily="34" charset="0"/>
                </a:rPr>
                <a:t> s</a:t>
              </a:r>
              <a:r>
                <a:rPr lang="en-US" sz="2000" i="1" baseline="30000">
                  <a:latin typeface="Futura Bk BT" pitchFamily="34" charset="0"/>
                </a:rPr>
                <a:t>2</a:t>
              </a:r>
              <a:r>
                <a:rPr lang="en-US" sz="2000" i="1" baseline="-25000">
                  <a:latin typeface="Futura Bk BT" pitchFamily="34" charset="0"/>
                </a:rPr>
                <a:t>QTL(A)</a:t>
              </a:r>
              <a:r>
                <a:rPr lang="en-US" sz="2000" i="1" baseline="-50000">
                  <a:latin typeface="Futura Bk BT" pitchFamily="34" charset="0"/>
                </a:rPr>
                <a:t> </a:t>
              </a:r>
              <a:r>
                <a:rPr lang="en-US" sz="2000" smtClean="0">
                  <a:solidFill>
                    <a:srgbClr val="000000"/>
                  </a:solidFill>
                  <a:latin typeface="Futura Bk BT" pitchFamily="34" charset="0"/>
                </a:rPr>
                <a:t>)</a:t>
              </a:r>
              <a:r>
                <a:rPr lang="en-US" sz="2000" baseline="30000" smtClean="0">
                  <a:solidFill>
                    <a:srgbClr val="000000"/>
                  </a:solidFill>
                  <a:latin typeface="Futura Bk BT" pitchFamily="34" charset="0"/>
                </a:rPr>
                <a:t> </a:t>
              </a:r>
              <a:r>
                <a:rPr lang="en-US" sz="2000" smtClean="0">
                  <a:solidFill>
                    <a:srgbClr val="000000"/>
                  </a:solidFill>
                  <a:latin typeface="Futura Bk BT" pitchFamily="34" charset="0"/>
                </a:rPr>
                <a:t> = </a:t>
              </a:r>
              <a:r>
                <a:rPr lang="en-US" sz="2000" dirty="0">
                  <a:solidFill>
                    <a:srgbClr val="000000"/>
                  </a:solidFill>
                  <a:latin typeface="Futura Bk BT" pitchFamily="34" charset="0"/>
                </a:rPr>
                <a:t>½</a:t>
              </a:r>
              <a:r>
                <a:rPr lang="en-US" sz="2000" i="1">
                  <a:solidFill>
                    <a:srgbClr val="000000"/>
                  </a:solidFill>
                  <a:latin typeface="Futura Bk BT" pitchFamily="34" charset="0"/>
                </a:rPr>
                <a:t>V</a:t>
              </a:r>
              <a:r>
                <a:rPr lang="en-US" sz="2000" i="1" baseline="-25000">
                  <a:solidFill>
                    <a:srgbClr val="000000"/>
                  </a:solidFill>
                  <a:latin typeface="Futura Bk BT" pitchFamily="34" charset="0"/>
                </a:rPr>
                <a:t>A</a:t>
              </a:r>
              <a:r>
                <a:rPr lang="en-US" sz="2000">
                  <a:solidFill>
                    <a:srgbClr val="000000"/>
                  </a:solidFill>
                  <a:latin typeface="Futura Bk BT" pitchFamily="34" charset="0"/>
                </a:rPr>
                <a:t> </a:t>
              </a:r>
              <a:endParaRPr lang="en-US" sz="2000" i="1" baseline="-25000" dirty="0">
                <a:solidFill>
                  <a:srgbClr val="000000"/>
                </a:solidFill>
                <a:latin typeface="Futura Bk BT" pitchFamily="34" charset="0"/>
              </a:endParaRPr>
            </a:p>
            <a:p>
              <a:pPr algn="l"/>
              <a:endParaRPr lang="en-US" sz="2000" baseline="30000" dirty="0">
                <a:solidFill>
                  <a:srgbClr val="000000"/>
                </a:solidFill>
                <a:latin typeface="Futura Bk BT" pitchFamily="34"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2411760" y="653693"/>
            <a:ext cx="4464496" cy="2979997"/>
          </a:xfrm>
          <a:prstGeom prst="rect">
            <a:avLst/>
          </a:prstGeom>
        </p:spPr>
      </p:pic>
      <p:sp>
        <p:nvSpPr>
          <p:cNvPr id="4" name="TextBox 3"/>
          <p:cNvSpPr txBox="1"/>
          <p:nvPr/>
        </p:nvSpPr>
        <p:spPr>
          <a:xfrm>
            <a:off x="179512" y="4004570"/>
            <a:ext cx="3960440" cy="830997"/>
          </a:xfrm>
          <a:prstGeom prst="rect">
            <a:avLst/>
          </a:prstGeom>
          <a:noFill/>
        </p:spPr>
        <p:txBody>
          <a:bodyPr wrap="square" rtlCol="0">
            <a:spAutoFit/>
          </a:bodyPr>
          <a:lstStyle/>
          <a:p>
            <a:r>
              <a:rPr lang="en-US" smtClean="0"/>
              <a:t>average proportion of alleles shared identically by descent</a:t>
            </a:r>
            <a:endParaRPr lang="nl-NL"/>
          </a:p>
        </p:txBody>
      </p:sp>
      <p:sp>
        <p:nvSpPr>
          <p:cNvPr id="5" name="TextBox 4"/>
          <p:cNvSpPr txBox="1"/>
          <p:nvPr/>
        </p:nvSpPr>
        <p:spPr>
          <a:xfrm>
            <a:off x="5220072" y="4233853"/>
            <a:ext cx="3672408" cy="461665"/>
          </a:xfrm>
          <a:prstGeom prst="rect">
            <a:avLst/>
          </a:prstGeom>
          <a:noFill/>
        </p:spPr>
        <p:txBody>
          <a:bodyPr wrap="square" rtlCol="0">
            <a:spAutoFit/>
          </a:bodyPr>
          <a:lstStyle/>
          <a:p>
            <a:r>
              <a:rPr lang="en-US" smtClean="0"/>
              <a:t>proportion of IBD=2</a:t>
            </a:r>
            <a:endParaRPr lang="nl-NL"/>
          </a:p>
        </p:txBody>
      </p:sp>
      <p:cxnSp>
        <p:nvCxnSpPr>
          <p:cNvPr id="7" name="Straight Arrow Connector 6"/>
          <p:cNvCxnSpPr>
            <a:stCxn id="4" idx="0"/>
          </p:cNvCxnSpPr>
          <p:nvPr/>
        </p:nvCxnSpPr>
        <p:spPr bwMode="auto">
          <a:xfrm flipV="1">
            <a:off x="2159732" y="3644284"/>
            <a:ext cx="1980220" cy="3602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p:cNvCxnSpPr>
            <a:stCxn id="5" idx="0"/>
          </p:cNvCxnSpPr>
          <p:nvPr/>
        </p:nvCxnSpPr>
        <p:spPr bwMode="auto">
          <a:xfrm flipH="1" flipV="1">
            <a:off x="5724128" y="3633689"/>
            <a:ext cx="1332148" cy="6001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p:cNvSpPr txBox="1"/>
          <p:nvPr/>
        </p:nvSpPr>
        <p:spPr>
          <a:xfrm>
            <a:off x="521804" y="5218073"/>
            <a:ext cx="8044190" cy="1200329"/>
          </a:xfrm>
          <a:prstGeom prst="rect">
            <a:avLst/>
          </a:prstGeom>
          <a:noFill/>
        </p:spPr>
        <p:txBody>
          <a:bodyPr wrap="none" rtlCol="0">
            <a:spAutoFit/>
          </a:bodyPr>
          <a:lstStyle/>
          <a:p>
            <a:r>
              <a:rPr lang="en-US" smtClean="0"/>
              <a:t>These proportions tell use how much of </a:t>
            </a:r>
            <a:r>
              <a:rPr lang="en-US" i="1" smtClean="0">
                <a:solidFill>
                  <a:srgbClr val="000000"/>
                </a:solidFill>
                <a:latin typeface="Futura Bk BT" pitchFamily="34" charset="0"/>
              </a:rPr>
              <a:t>V</a:t>
            </a:r>
            <a:r>
              <a:rPr lang="en-US" i="1" baseline="-25000" smtClean="0">
                <a:solidFill>
                  <a:srgbClr val="000000"/>
                </a:solidFill>
                <a:latin typeface="Futura Bk BT" pitchFamily="34" charset="0"/>
              </a:rPr>
              <a:t>A</a:t>
            </a:r>
            <a:r>
              <a:rPr lang="en-US" i="1" smtClean="0">
                <a:solidFill>
                  <a:srgbClr val="000000"/>
                </a:solidFill>
                <a:latin typeface="Futura Bk BT" pitchFamily="34" charset="0"/>
              </a:rPr>
              <a:t> </a:t>
            </a:r>
            <a:r>
              <a:rPr lang="en-US" smtClean="0"/>
              <a:t>&amp;</a:t>
            </a:r>
            <a:r>
              <a:rPr lang="en-US" i="1" smtClean="0">
                <a:solidFill>
                  <a:srgbClr val="000000"/>
                </a:solidFill>
                <a:latin typeface="Futura Bk BT" pitchFamily="34" charset="0"/>
              </a:rPr>
              <a:t>V</a:t>
            </a:r>
            <a:r>
              <a:rPr lang="en-US" i="1" baseline="-25000" smtClean="0">
                <a:solidFill>
                  <a:srgbClr val="000000"/>
                </a:solidFill>
                <a:latin typeface="Futura Bk BT" pitchFamily="34" charset="0"/>
              </a:rPr>
              <a:t>D </a:t>
            </a:r>
          </a:p>
          <a:p>
            <a:r>
              <a:rPr lang="en-US" smtClean="0"/>
              <a:t>contribute to the phenotypic covariance among family members</a:t>
            </a:r>
          </a:p>
          <a:p>
            <a:r>
              <a:rPr lang="en-US" smtClean="0"/>
              <a:t>(useful info in extended twin design / extended pedigrees </a:t>
            </a:r>
            <a:endParaRPr lang="nl-NL"/>
          </a:p>
        </p:txBody>
      </p:sp>
      <p:sp>
        <p:nvSpPr>
          <p:cNvPr id="2" name="Rectangle 1"/>
          <p:cNvSpPr/>
          <p:nvPr/>
        </p:nvSpPr>
        <p:spPr>
          <a:xfrm>
            <a:off x="521804" y="149731"/>
            <a:ext cx="8082644" cy="461665"/>
          </a:xfrm>
          <a:prstGeom prst="rect">
            <a:avLst/>
          </a:prstGeom>
        </p:spPr>
        <p:txBody>
          <a:bodyPr wrap="square">
            <a:spAutoFit/>
          </a:bodyPr>
          <a:lstStyle/>
          <a:p>
            <a:pPr algn="ctr"/>
            <a:r>
              <a:rPr lang="en-US"/>
              <a:t>Contributions of </a:t>
            </a:r>
            <a:r>
              <a:rPr lang="en-US">
                <a:ea typeface="Calibri"/>
                <a:cs typeface="Times New Roman"/>
              </a:rPr>
              <a:t>V</a:t>
            </a:r>
            <a:r>
              <a:rPr lang="en-US" baseline="-25000">
                <a:ea typeface="Calibri"/>
                <a:cs typeface="Times New Roman"/>
              </a:rPr>
              <a:t>A  </a:t>
            </a:r>
            <a:r>
              <a:rPr lang="en-US"/>
              <a:t>and </a:t>
            </a:r>
            <a:r>
              <a:rPr lang="en-US">
                <a:ea typeface="Calibri"/>
                <a:cs typeface="Times New Roman"/>
              </a:rPr>
              <a:t>V</a:t>
            </a:r>
            <a:r>
              <a:rPr lang="en-US" baseline="-25000">
                <a:ea typeface="Calibri"/>
                <a:cs typeface="Times New Roman"/>
              </a:rPr>
              <a:t>D </a:t>
            </a:r>
            <a:r>
              <a:rPr lang="en-US"/>
              <a:t>to covariances between relatives </a:t>
            </a:r>
            <a:r>
              <a:rPr lang="en-US" smtClean="0"/>
              <a:t> </a:t>
            </a:r>
            <a:endParaRPr lang="en-US" dirty="0"/>
          </a:p>
        </p:txBody>
      </p:sp>
    </p:spTree>
    <p:extLst>
      <p:ext uri="{BB962C8B-B14F-4D97-AF65-F5344CB8AC3E}">
        <p14:creationId xmlns:p14="http://schemas.microsoft.com/office/powerpoint/2010/main" val="4024622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967" y="5510156"/>
            <a:ext cx="7560840" cy="830997"/>
          </a:xfrm>
          <a:prstGeom prst="rect">
            <a:avLst/>
          </a:prstGeom>
        </p:spPr>
        <p:txBody>
          <a:bodyPr wrap="square">
            <a:spAutoFit/>
          </a:bodyPr>
          <a:lstStyle/>
          <a:p>
            <a:r>
              <a:rPr lang="nl-NL"/>
              <a:t>see also Manuel AR </a:t>
            </a:r>
            <a:r>
              <a:rPr lang="nl-NL" smtClean="0"/>
              <a:t>Ferreira’s </a:t>
            </a:r>
            <a:r>
              <a:rPr lang="nl-NL" smtClean="0"/>
              <a:t> </a:t>
            </a:r>
            <a:endParaRPr lang="nl-NL"/>
          </a:p>
          <a:p>
            <a:r>
              <a:rPr lang="nl-NL" smtClean="0"/>
              <a:t>http</a:t>
            </a:r>
            <a:r>
              <a:rPr lang="nl-NL"/>
              <a:t>://slidegur.com/doc/4322268/biometrical-genetics</a:t>
            </a:r>
          </a:p>
        </p:txBody>
      </p:sp>
      <p:sp>
        <p:nvSpPr>
          <p:cNvPr id="3" name="Rectangle 2"/>
          <p:cNvSpPr/>
          <p:nvPr/>
        </p:nvSpPr>
        <p:spPr>
          <a:xfrm>
            <a:off x="251520" y="260648"/>
            <a:ext cx="7920880" cy="830997"/>
          </a:xfrm>
          <a:prstGeom prst="rect">
            <a:avLst/>
          </a:prstGeom>
        </p:spPr>
        <p:txBody>
          <a:bodyPr wrap="square">
            <a:spAutoFit/>
          </a:bodyPr>
          <a:lstStyle/>
          <a:p>
            <a:r>
              <a:rPr lang="en-US" b="1"/>
              <a:t>Slide acknowledgement</a:t>
            </a:r>
            <a:r>
              <a:rPr lang="en-US"/>
              <a:t>: Manuel Ferreira, Pak Sham, Shaun Purcell, Sarah Medland, and Sophie van der Sluis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2474" y="1601329"/>
            <a:ext cx="2232248" cy="31514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24" y="1606905"/>
            <a:ext cx="2116682" cy="3175962"/>
          </a:xfrm>
          <a:prstGeom prst="rect">
            <a:avLst/>
          </a:prstGeom>
        </p:spPr>
      </p:pic>
      <p:sp>
        <p:nvSpPr>
          <p:cNvPr id="6" name="AutoShape 2" descr="Afbeeldingsresultaat voor mather and jinks"/>
          <p:cNvSpPr>
            <a:spLocks noChangeAspect="1" noChangeArrowheads="1"/>
          </p:cNvSpPr>
          <p:nvPr/>
        </p:nvSpPr>
        <p:spPr bwMode="auto">
          <a:xfrm>
            <a:off x="155575" y="-1608138"/>
            <a:ext cx="223837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4312" y="1629919"/>
            <a:ext cx="2092549" cy="314643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0558" y="1592586"/>
            <a:ext cx="2088232" cy="3221098"/>
          </a:xfrm>
          <a:prstGeom prst="rect">
            <a:avLst/>
          </a:prstGeom>
        </p:spPr>
      </p:pic>
    </p:spTree>
    <p:extLst>
      <p:ext uri="{BB962C8B-B14F-4D97-AF65-F5344CB8AC3E}">
        <p14:creationId xmlns:p14="http://schemas.microsoft.com/office/powerpoint/2010/main" val="4144517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727889"/>
            <a:ext cx="7632848" cy="5607465"/>
          </a:xfrm>
          <a:prstGeom prst="rect">
            <a:avLst/>
          </a:prstGeom>
        </p:spPr>
      </p:pic>
      <p:sp>
        <p:nvSpPr>
          <p:cNvPr id="4" name="TextBox 3"/>
          <p:cNvSpPr txBox="1"/>
          <p:nvPr/>
        </p:nvSpPr>
        <p:spPr>
          <a:xfrm>
            <a:off x="539552" y="260648"/>
            <a:ext cx="1388522" cy="461665"/>
          </a:xfrm>
          <a:prstGeom prst="rect">
            <a:avLst/>
          </a:prstGeom>
          <a:noFill/>
        </p:spPr>
        <p:txBody>
          <a:bodyPr wrap="none" rtlCol="0">
            <a:spAutoFit/>
          </a:bodyPr>
          <a:lstStyle/>
          <a:p>
            <a:r>
              <a:rPr lang="nl-NL" smtClean="0"/>
              <a:t>sgene.exe</a:t>
            </a:r>
            <a:endParaRPr lang="nl-NL"/>
          </a:p>
        </p:txBody>
      </p:sp>
    </p:spTree>
    <p:extLst>
      <p:ext uri="{BB962C8B-B14F-4D97-AF65-F5344CB8AC3E}">
        <p14:creationId xmlns:p14="http://schemas.microsoft.com/office/powerpoint/2010/main" val="394783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31622" y="188640"/>
            <a:ext cx="8831264" cy="1815882"/>
          </a:xfrm>
          <a:prstGeom prst="rect">
            <a:avLst/>
          </a:prstGeom>
          <a:noFill/>
        </p:spPr>
        <p:txBody>
          <a:bodyPr wrap="none" rtlCol="0">
            <a:spAutoFit/>
          </a:bodyPr>
          <a:lstStyle/>
          <a:p>
            <a:r>
              <a:rPr lang="en-US" sz="2800" smtClean="0"/>
              <a:t>Phenotype</a:t>
            </a:r>
            <a:r>
              <a:rPr lang="en-US" sz="2800" b="1" smtClean="0"/>
              <a:t>: continuously varying, genetically complex,</a:t>
            </a:r>
          </a:p>
          <a:p>
            <a:r>
              <a:rPr lang="en-US" sz="2800" smtClean="0"/>
              <a:t>e.g. (ideally) normally distributed</a:t>
            </a:r>
          </a:p>
          <a:p>
            <a:r>
              <a:rPr lang="en-US" sz="2800" smtClean="0"/>
              <a:t>e.g., binary (dichotomous, 0-1 coded) phenotype</a:t>
            </a:r>
          </a:p>
          <a:p>
            <a:r>
              <a:rPr lang="en-US" sz="2800" smtClean="0"/>
              <a:t>(based on continuous phenotype; liability threshold model). </a:t>
            </a:r>
            <a:endParaRPr lang="en-US" sz="2800"/>
          </a:p>
        </p:txBody>
      </p:sp>
      <p:pic>
        <p:nvPicPr>
          <p:cNvPr id="7" name="Picture 4" descr="Image result for distribution of HA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622" y="2238729"/>
            <a:ext cx="4123990" cy="32702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distribution of HA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2661" y="2252719"/>
            <a:ext cx="4123990" cy="327027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6"/>
          <p:cNvCxnSpPr/>
          <p:nvPr/>
        </p:nvCxnSpPr>
        <p:spPr>
          <a:xfrm>
            <a:off x="6185267" y="2238728"/>
            <a:ext cx="0" cy="3270278"/>
          </a:xfrm>
          <a:prstGeom prst="line">
            <a:avLst/>
          </a:prstGeom>
          <a:ln w="57150">
            <a:prstDash val="dash"/>
          </a:ln>
        </p:spPr>
        <p:style>
          <a:lnRef idx="1">
            <a:schemeClr val="accent2"/>
          </a:lnRef>
          <a:fillRef idx="0">
            <a:schemeClr val="accent2"/>
          </a:fillRef>
          <a:effectRef idx="0">
            <a:schemeClr val="accent2"/>
          </a:effectRef>
          <a:fontRef idx="minor">
            <a:schemeClr val="tx1"/>
          </a:fontRef>
        </p:style>
      </p:cxnSp>
      <p:sp>
        <p:nvSpPr>
          <p:cNvPr id="10" name="TextBox 8"/>
          <p:cNvSpPr txBox="1"/>
          <p:nvPr/>
        </p:nvSpPr>
        <p:spPr>
          <a:xfrm>
            <a:off x="4823997" y="1939151"/>
            <a:ext cx="1361270" cy="523220"/>
          </a:xfrm>
          <a:prstGeom prst="rect">
            <a:avLst/>
          </a:prstGeom>
          <a:noFill/>
        </p:spPr>
        <p:txBody>
          <a:bodyPr wrap="none" rtlCol="0">
            <a:spAutoFit/>
          </a:bodyPr>
          <a:lstStyle/>
          <a:p>
            <a:r>
              <a:rPr lang="en-US" sz="2800" b="1">
                <a:solidFill>
                  <a:srgbClr val="FFC000"/>
                </a:solidFill>
              </a:rPr>
              <a:t>Normal</a:t>
            </a:r>
            <a:endParaRPr lang="nl-NL" sz="2800" b="1">
              <a:solidFill>
                <a:srgbClr val="FFC000"/>
              </a:solidFill>
            </a:endParaRPr>
          </a:p>
        </p:txBody>
      </p:sp>
      <p:sp>
        <p:nvSpPr>
          <p:cNvPr id="11" name="TextBox 10"/>
          <p:cNvSpPr txBox="1"/>
          <p:nvPr/>
        </p:nvSpPr>
        <p:spPr>
          <a:xfrm>
            <a:off x="6311991" y="1939151"/>
            <a:ext cx="1752339" cy="523220"/>
          </a:xfrm>
          <a:prstGeom prst="rect">
            <a:avLst/>
          </a:prstGeom>
          <a:noFill/>
        </p:spPr>
        <p:txBody>
          <a:bodyPr wrap="none" rtlCol="0">
            <a:spAutoFit/>
          </a:bodyPr>
          <a:lstStyle/>
          <a:p>
            <a:r>
              <a:rPr lang="en-US" sz="2800" b="1" smtClean="0">
                <a:solidFill>
                  <a:srgbClr val="FF0000"/>
                </a:solidFill>
              </a:rPr>
              <a:t>Depressed</a:t>
            </a:r>
            <a:endParaRPr lang="nl-NL" sz="2800" b="1">
              <a:solidFill>
                <a:srgbClr val="FF0000"/>
              </a:solidFill>
            </a:endParaRPr>
          </a:p>
        </p:txBody>
      </p:sp>
      <p:sp>
        <p:nvSpPr>
          <p:cNvPr id="5" name="TextBox 11"/>
          <p:cNvSpPr txBox="1"/>
          <p:nvPr/>
        </p:nvSpPr>
        <p:spPr>
          <a:xfrm>
            <a:off x="5179023" y="3313862"/>
            <a:ext cx="646331" cy="1200329"/>
          </a:xfrm>
          <a:prstGeom prst="rect">
            <a:avLst/>
          </a:prstGeom>
          <a:noFill/>
        </p:spPr>
        <p:txBody>
          <a:bodyPr wrap="none" rtlCol="0">
            <a:spAutoFit/>
          </a:bodyPr>
          <a:lstStyle/>
          <a:p>
            <a:r>
              <a:rPr lang="en-US" sz="7200" b="1">
                <a:solidFill>
                  <a:srgbClr val="FFC000"/>
                </a:solidFill>
              </a:rPr>
              <a:t>0</a:t>
            </a:r>
            <a:endParaRPr lang="nl-NL" sz="7200" b="1">
              <a:solidFill>
                <a:srgbClr val="FFC000"/>
              </a:solidFill>
            </a:endParaRPr>
          </a:p>
        </p:txBody>
      </p:sp>
      <p:sp>
        <p:nvSpPr>
          <p:cNvPr id="6" name="TextBox 14"/>
          <p:cNvSpPr txBox="1"/>
          <p:nvPr/>
        </p:nvSpPr>
        <p:spPr>
          <a:xfrm>
            <a:off x="6445501" y="3360599"/>
            <a:ext cx="581285" cy="1054518"/>
          </a:xfrm>
          <a:prstGeom prst="rect">
            <a:avLst/>
          </a:prstGeom>
          <a:noFill/>
        </p:spPr>
        <p:txBody>
          <a:bodyPr wrap="none" rtlCol="0">
            <a:spAutoFit/>
          </a:bodyPr>
          <a:lstStyle/>
          <a:p>
            <a:r>
              <a:rPr lang="en-US" sz="7200" b="1" smtClean="0">
                <a:solidFill>
                  <a:srgbClr val="FF0000"/>
                </a:solidFill>
              </a:rPr>
              <a:t>1</a:t>
            </a:r>
            <a:endParaRPr lang="nl-NL" sz="7200" b="1">
              <a:solidFill>
                <a:srgbClr val="FF0000"/>
              </a:solidFill>
            </a:endParaRPr>
          </a:p>
        </p:txBody>
      </p:sp>
      <p:sp>
        <p:nvSpPr>
          <p:cNvPr id="12" name="Tekstvak 11"/>
          <p:cNvSpPr txBox="1"/>
          <p:nvPr/>
        </p:nvSpPr>
        <p:spPr>
          <a:xfrm>
            <a:off x="331622" y="5805264"/>
            <a:ext cx="8574783" cy="461665"/>
          </a:xfrm>
          <a:prstGeom prst="rect">
            <a:avLst/>
          </a:prstGeom>
          <a:noFill/>
        </p:spPr>
        <p:txBody>
          <a:bodyPr wrap="none" rtlCol="0">
            <a:spAutoFit/>
          </a:bodyPr>
          <a:lstStyle/>
          <a:p>
            <a:r>
              <a:rPr lang="en-US" smtClean="0"/>
              <a:t>The phenotype is a </a:t>
            </a:r>
            <a:r>
              <a:rPr lang="en-US" b="1" smtClean="0"/>
              <a:t>quantitative</a:t>
            </a:r>
            <a:r>
              <a:rPr lang="en-US" smtClean="0"/>
              <a:t> trait, a </a:t>
            </a:r>
            <a:r>
              <a:rPr lang="en-US" b="1" smtClean="0"/>
              <a:t>metric</a:t>
            </a:r>
            <a:r>
              <a:rPr lang="en-US" smtClean="0"/>
              <a:t> trait, a </a:t>
            </a:r>
            <a:r>
              <a:rPr lang="en-US" b="1" smtClean="0"/>
              <a:t>complex</a:t>
            </a:r>
            <a:r>
              <a:rPr lang="en-US" smtClean="0"/>
              <a:t> trait</a:t>
            </a:r>
          </a:p>
        </p:txBody>
      </p:sp>
    </p:spTree>
    <p:extLst>
      <p:ext uri="{BB962C8B-B14F-4D97-AF65-F5344CB8AC3E}">
        <p14:creationId xmlns:p14="http://schemas.microsoft.com/office/powerpoint/2010/main" val="209076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5782" y="165812"/>
            <a:ext cx="7992888" cy="5816977"/>
          </a:xfrm>
          <a:prstGeom prst="rect">
            <a:avLst/>
          </a:prstGeom>
          <a:noFill/>
        </p:spPr>
        <p:txBody>
          <a:bodyPr wrap="square" rtlCol="0">
            <a:spAutoFit/>
          </a:bodyPr>
          <a:lstStyle/>
          <a:p>
            <a:r>
              <a:rPr lang="en-US" sz="3200" b="1" smtClean="0"/>
              <a:t>Genetically complex:</a:t>
            </a:r>
          </a:p>
          <a:p>
            <a:endParaRPr lang="en-US" sz="3200"/>
          </a:p>
          <a:p>
            <a:r>
              <a:rPr lang="en-US" sz="2800" smtClean="0"/>
              <a:t>Individual differences in the phenotype are subject to the effects of many genes of small effects, a.k.a. </a:t>
            </a:r>
            <a:r>
              <a:rPr lang="en-US" sz="2800" b="1" smtClean="0"/>
              <a:t>polygenes, minor genes</a:t>
            </a:r>
            <a:r>
              <a:rPr lang="en-US" sz="2800" smtClean="0"/>
              <a:t>. How many? Hundreds (Educational Attainment, Height) … Thousands….?</a:t>
            </a:r>
          </a:p>
          <a:p>
            <a:endParaRPr lang="en-US" sz="2800" smtClean="0"/>
          </a:p>
          <a:p>
            <a:r>
              <a:rPr lang="en-US" sz="2800" smtClean="0"/>
              <a:t>Phenotypic individual differences are attributable to genetic individual differences in a large number of polygenes, a.k.a. </a:t>
            </a:r>
            <a:r>
              <a:rPr lang="en-US" sz="2800" b="1" smtClean="0"/>
              <a:t>QTLs (quantitative trait loci). </a:t>
            </a:r>
          </a:p>
          <a:p>
            <a:endParaRPr lang="en-US" sz="2800"/>
          </a:p>
          <a:p>
            <a:r>
              <a:rPr lang="en-US" sz="2800" smtClean="0"/>
              <a:t>Polygenicity implies phenotypic continuous distributions (Nick Martin’s intro talk)</a:t>
            </a:r>
          </a:p>
        </p:txBody>
      </p:sp>
    </p:spTree>
    <p:extLst>
      <p:ext uri="{BB962C8B-B14F-4D97-AF65-F5344CB8AC3E}">
        <p14:creationId xmlns:p14="http://schemas.microsoft.com/office/powerpoint/2010/main" val="48483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8" name="Rectangle 2"/>
          <p:cNvSpPr>
            <a:spLocks noGrp="1" noChangeArrowheads="1"/>
          </p:cNvSpPr>
          <p:nvPr>
            <p:ph type="title"/>
          </p:nvPr>
        </p:nvSpPr>
        <p:spPr>
          <a:xfrm>
            <a:off x="304800" y="254773"/>
            <a:ext cx="8763000" cy="1878827"/>
          </a:xfrm>
        </p:spPr>
        <p:txBody>
          <a:bodyPr/>
          <a:lstStyle/>
          <a:p>
            <a:pPr eaLnBrk="1" hangingPunct="1"/>
            <a:r>
              <a:rPr lang="nl-NL" altLang="en-US" sz="3200" smtClean="0"/>
              <a:t>People differ phenotypically</a:t>
            </a:r>
            <a:br>
              <a:rPr lang="nl-NL" altLang="en-US" sz="3200" smtClean="0"/>
            </a:br>
            <a:r>
              <a:rPr lang="nl-NL" altLang="en-US" sz="3200"/>
              <a:t/>
            </a:r>
            <a:br>
              <a:rPr lang="nl-NL" altLang="en-US" sz="3200"/>
            </a:br>
            <a:r>
              <a:rPr lang="nl-NL" altLang="en-US" sz="3200" b="1" smtClean="0"/>
              <a:t>Q.</a:t>
            </a:r>
            <a:r>
              <a:rPr lang="nl-NL" altLang="en-US" sz="3200" smtClean="0"/>
              <a:t> How to quantify individual differences?</a:t>
            </a:r>
            <a:br>
              <a:rPr lang="nl-NL" altLang="en-US" sz="3200" smtClean="0"/>
            </a:br>
            <a:r>
              <a:rPr lang="nl-NL" altLang="en-US" sz="3200" smtClean="0"/>
              <a:t> </a:t>
            </a:r>
            <a:endParaRPr lang="nl-NL" altLang="en-US" sz="3200" i="1" smtClean="0"/>
          </a:p>
        </p:txBody>
      </p:sp>
      <p:sp>
        <p:nvSpPr>
          <p:cNvPr id="11" name="AutoShape 6" descr="Image result for skull and b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TextBox 1"/>
          <p:cNvSpPr txBox="1"/>
          <p:nvPr/>
        </p:nvSpPr>
        <p:spPr>
          <a:xfrm>
            <a:off x="552740" y="2066001"/>
            <a:ext cx="6361613" cy="584775"/>
          </a:xfrm>
          <a:prstGeom prst="rect">
            <a:avLst/>
          </a:prstGeom>
          <a:noFill/>
        </p:spPr>
        <p:txBody>
          <a:bodyPr wrap="none" rtlCol="0">
            <a:spAutoFit/>
          </a:bodyPr>
          <a:lstStyle/>
          <a:p>
            <a:r>
              <a:rPr lang="en-US" sz="3200" smtClean="0"/>
              <a:t>The variance: s</a:t>
            </a:r>
            <a:r>
              <a:rPr lang="en-US" sz="3200" baseline="30000" smtClean="0"/>
              <a:t>2</a:t>
            </a:r>
            <a:r>
              <a:rPr lang="en-US" sz="3200" smtClean="0"/>
              <a:t>, </a:t>
            </a:r>
            <a:r>
              <a:rPr lang="en-US" sz="3200" smtClean="0">
                <a:latin typeface="Symbol" panose="05050102010706020507" pitchFamily="18" charset="2"/>
              </a:rPr>
              <a:t>s</a:t>
            </a:r>
            <a:r>
              <a:rPr lang="en-US" sz="3200" baseline="30000" smtClean="0"/>
              <a:t>2</a:t>
            </a:r>
            <a:r>
              <a:rPr lang="en-US" sz="3200" smtClean="0"/>
              <a:t>, </a:t>
            </a:r>
            <a:r>
              <a:rPr lang="en-US" sz="3200" smtClean="0">
                <a:latin typeface="Symbol" panose="05050102010706020507" pitchFamily="18" charset="2"/>
              </a:rPr>
              <a:t>s</a:t>
            </a:r>
            <a:r>
              <a:rPr lang="en-US" sz="3200" baseline="30000" smtClean="0"/>
              <a:t>2</a:t>
            </a:r>
            <a:r>
              <a:rPr lang="en-US" sz="3200" baseline="-25000" smtClean="0"/>
              <a:t>X</a:t>
            </a:r>
            <a:r>
              <a:rPr lang="en-US" sz="3200" baseline="30000" smtClean="0"/>
              <a:t> </a:t>
            </a:r>
            <a:r>
              <a:rPr lang="en-US" sz="3200" smtClean="0"/>
              <a:t>, var(X</a:t>
            </a:r>
            <a:r>
              <a:rPr lang="en-US" sz="3200" smtClean="0"/>
              <a:t>), V</a:t>
            </a:r>
            <a:r>
              <a:rPr lang="en-US" sz="3200" baseline="-25000" smtClean="0"/>
              <a:t>X</a:t>
            </a:r>
            <a:endParaRPr lang="nl-NL" sz="3200" baseline="-25000"/>
          </a:p>
        </p:txBody>
      </p:sp>
      <p:sp>
        <p:nvSpPr>
          <p:cNvPr id="6" name="Rectangle 7"/>
          <p:cNvSpPr>
            <a:spLocks noChangeArrowheads="1"/>
          </p:cNvSpPr>
          <p:nvPr/>
        </p:nvSpPr>
        <p:spPr bwMode="auto">
          <a:xfrm>
            <a:off x="645106" y="3285880"/>
            <a:ext cx="17219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l-NL" sz="3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mean (X)</a:t>
            </a:r>
            <a:endParaRPr kumimoji="0" lang="nl-NL" altLang="nl-NL" sz="3200" b="0" i="0" u="none" strike="noStrike" cap="none" normalizeH="0" baseline="0" smtClean="0">
              <a:ln>
                <a:noFill/>
              </a:ln>
              <a:solidFill>
                <a:schemeClr val="tx1"/>
              </a:solidFill>
              <a:effectLst/>
            </a:endParaRPr>
          </a:p>
        </p:txBody>
      </p:sp>
      <p:pic>
        <p:nvPicPr>
          <p:cNvPr id="10957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761" y="2996009"/>
            <a:ext cx="2044377" cy="11645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460375" y="3643840"/>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3200"/>
          </a:p>
        </p:txBody>
      </p:sp>
      <p:pic>
        <p:nvPicPr>
          <p:cNvPr id="15" name="Picture 14"/>
          <p:cNvPicPr/>
          <p:nvPr/>
        </p:nvPicPr>
        <p:blipFill>
          <a:blip r:embed="rId4" cstate="print"/>
          <a:stretch>
            <a:fillRect/>
          </a:stretch>
        </p:blipFill>
        <p:spPr>
          <a:xfrm>
            <a:off x="2929777" y="4228615"/>
            <a:ext cx="3109039" cy="1237010"/>
          </a:xfrm>
          <a:prstGeom prst="rect">
            <a:avLst/>
          </a:prstGeom>
        </p:spPr>
      </p:pic>
      <p:sp>
        <p:nvSpPr>
          <p:cNvPr id="17" name="Rectangle 7"/>
          <p:cNvSpPr>
            <a:spLocks noChangeArrowheads="1"/>
          </p:cNvSpPr>
          <p:nvPr/>
        </p:nvSpPr>
        <p:spPr bwMode="auto">
          <a:xfrm>
            <a:off x="654501" y="4575507"/>
            <a:ext cx="21968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l-NL" sz="3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variance (X)</a:t>
            </a:r>
            <a:endParaRPr kumimoji="0" lang="nl-NL" altLang="nl-NL" sz="3200" b="0" i="0" u="none" strike="noStrike" cap="none" normalizeH="0" baseline="0" smtClean="0">
              <a:ln>
                <a:noFill/>
              </a:ln>
              <a:solidFill>
                <a:schemeClr val="tx1"/>
              </a:solidFill>
              <a:effectLst/>
            </a:endParaRPr>
          </a:p>
        </p:txBody>
      </p:sp>
      <p:sp>
        <p:nvSpPr>
          <p:cNvPr id="3" name="TextBox 2"/>
          <p:cNvSpPr txBox="1"/>
          <p:nvPr/>
        </p:nvSpPr>
        <p:spPr>
          <a:xfrm>
            <a:off x="645106" y="5789342"/>
            <a:ext cx="6979796" cy="523220"/>
          </a:xfrm>
          <a:prstGeom prst="rect">
            <a:avLst/>
          </a:prstGeom>
          <a:noFill/>
        </p:spPr>
        <p:txBody>
          <a:bodyPr wrap="none" rtlCol="0">
            <a:spAutoFit/>
          </a:bodyPr>
          <a:lstStyle/>
          <a:p>
            <a:r>
              <a:rPr lang="en-US" sz="2800" smtClean="0"/>
              <a:t>x</a:t>
            </a:r>
            <a:r>
              <a:rPr lang="en-US" sz="2800" baseline="-25000" smtClean="0"/>
              <a:t>i</a:t>
            </a:r>
            <a:r>
              <a:rPr lang="en-US" sz="2800" smtClean="0"/>
              <a:t> is the phenotypic value of person i (i=1,...,N)</a:t>
            </a:r>
            <a:endParaRPr lang="nl-NL" sz="2800"/>
          </a:p>
        </p:txBody>
      </p:sp>
      <p:pic>
        <p:nvPicPr>
          <p:cNvPr id="12" name="Picture 4" descr="Image result for distribution of HA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2952571"/>
            <a:ext cx="2315502" cy="183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97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60648"/>
            <a:ext cx="6048672" cy="5112568"/>
          </a:xfrm>
          <a:prstGeom prst="rect">
            <a:avLst/>
          </a:prstGeom>
          <a:noFill/>
          <a:ln>
            <a:noFill/>
          </a:ln>
        </p:spPr>
      </p:pic>
      <p:pic>
        <p:nvPicPr>
          <p:cNvPr id="3"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692696"/>
            <a:ext cx="2044377" cy="11645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5733256"/>
            <a:ext cx="6160084" cy="830997"/>
          </a:xfrm>
          <a:prstGeom prst="rect">
            <a:avLst/>
          </a:prstGeom>
          <a:noFill/>
        </p:spPr>
        <p:txBody>
          <a:bodyPr wrap="none" rtlCol="0">
            <a:spAutoFit/>
          </a:bodyPr>
          <a:lstStyle/>
          <a:p>
            <a:r>
              <a:rPr lang="en-US" smtClean="0"/>
              <a:t>We need the covariance: express the phenotypic </a:t>
            </a:r>
          </a:p>
          <a:p>
            <a:r>
              <a:rPr lang="en-US" smtClean="0"/>
              <a:t>relatedness among family members</a:t>
            </a:r>
            <a:endParaRPr lang="nl-NL"/>
          </a:p>
        </p:txBody>
      </p:sp>
    </p:spTree>
    <p:extLst>
      <p:ext uri="{BB962C8B-B14F-4D97-AF65-F5344CB8AC3E}">
        <p14:creationId xmlns:p14="http://schemas.microsoft.com/office/powerpoint/2010/main" val="141463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685800" y="304800"/>
            <a:ext cx="7772400" cy="603920"/>
          </a:xfrm>
        </p:spPr>
        <p:txBody>
          <a:bodyPr/>
          <a:lstStyle/>
          <a:p>
            <a:r>
              <a:rPr lang="en-US" dirty="0" smtClean="0"/>
              <a:t>Means, Variances and </a:t>
            </a:r>
            <a:r>
              <a:rPr lang="en-US" dirty="0" err="1" smtClean="0"/>
              <a:t>Covariances</a:t>
            </a:r>
            <a:endParaRPr lang="en-US" dirty="0" smtClean="0"/>
          </a:p>
        </p:txBody>
      </p:sp>
      <p:graphicFrame>
        <p:nvGraphicFramePr>
          <p:cNvPr id="2050" name="Object 4"/>
          <p:cNvGraphicFramePr>
            <a:graphicFrameLocks noChangeAspect="1"/>
          </p:cNvGraphicFramePr>
          <p:nvPr/>
        </p:nvGraphicFramePr>
        <p:xfrm>
          <a:off x="827584" y="2132856"/>
          <a:ext cx="4572000" cy="1662113"/>
        </p:xfrm>
        <a:graphic>
          <a:graphicData uri="http://schemas.openxmlformats.org/presentationml/2006/ole">
            <mc:AlternateContent xmlns:mc="http://schemas.openxmlformats.org/markup-compatibility/2006">
              <mc:Choice xmlns:v="urn:schemas-microsoft-com:vml" Requires="v">
                <p:oleObj spid="_x0000_s2275" name="Equation" r:id="rId4" imgW="1676400" imgH="609600" progId="">
                  <p:embed/>
                </p:oleObj>
              </mc:Choice>
              <mc:Fallback>
                <p:oleObj name="Equation" r:id="rId4" imgW="1676400" imgH="609600" progId="">
                  <p:embed/>
                  <p:pic>
                    <p:nvPicPr>
                      <p:cNvPr id="0" name="Picture 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132856"/>
                        <a:ext cx="4572000" cy="166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6"/>
          <p:cNvGraphicFramePr>
            <a:graphicFrameLocks noChangeAspect="1"/>
          </p:cNvGraphicFramePr>
          <p:nvPr/>
        </p:nvGraphicFramePr>
        <p:xfrm>
          <a:off x="683568" y="3861048"/>
          <a:ext cx="6789738" cy="1625600"/>
        </p:xfrm>
        <a:graphic>
          <a:graphicData uri="http://schemas.openxmlformats.org/presentationml/2006/ole">
            <mc:AlternateContent xmlns:mc="http://schemas.openxmlformats.org/markup-compatibility/2006">
              <mc:Choice xmlns:v="urn:schemas-microsoft-com:vml" Requires="v">
                <p:oleObj spid="_x0000_s2276" name="Equation" r:id="rId6" imgW="2489200" imgH="584200" progId="">
                  <p:embed/>
                </p:oleObj>
              </mc:Choice>
              <mc:Fallback>
                <p:oleObj name="Equation" r:id="rId6" imgW="2489200" imgH="584200" progId="">
                  <p:embed/>
                  <p:pic>
                    <p:nvPicPr>
                      <p:cNvPr id="0" name="Picture 1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3861048"/>
                        <a:ext cx="6789738" cy="162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7"/>
          <p:cNvGraphicFramePr>
            <a:graphicFrameLocks noChangeAspect="1"/>
          </p:cNvGraphicFramePr>
          <p:nvPr/>
        </p:nvGraphicFramePr>
        <p:xfrm>
          <a:off x="827584" y="1268760"/>
          <a:ext cx="3843337" cy="930275"/>
        </p:xfrm>
        <a:graphic>
          <a:graphicData uri="http://schemas.openxmlformats.org/presentationml/2006/ole">
            <mc:AlternateContent xmlns:mc="http://schemas.openxmlformats.org/markup-compatibility/2006">
              <mc:Choice xmlns:v="urn:schemas-microsoft-com:vml" Requires="v">
                <p:oleObj spid="_x0000_s2277" name="Equation" r:id="rId8" imgW="1409088" imgH="342751" progId="">
                  <p:embed/>
                </p:oleObj>
              </mc:Choice>
              <mc:Fallback>
                <p:oleObj name="Equation" r:id="rId8" imgW="1409088" imgH="342751" progId="">
                  <p:embed/>
                  <p:pic>
                    <p:nvPicPr>
                      <p:cNvPr id="0" name="Picture 1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1268760"/>
                        <a:ext cx="3843337"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02632" y="1040185"/>
            <a:ext cx="1741347" cy="9919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11" cstate="print"/>
          <a:stretch>
            <a:fillRect/>
          </a:stretch>
        </p:blipFill>
        <p:spPr>
          <a:xfrm>
            <a:off x="6444208" y="2615050"/>
            <a:ext cx="2445284" cy="829984"/>
          </a:xfrm>
          <a:prstGeom prst="rect">
            <a:avLst/>
          </a:prstGeom>
        </p:spPr>
      </p:pic>
    </p:spTree>
  </p:cSld>
  <p:clrMapOvr>
    <a:masterClrMapping/>
  </p:clrMapOvr>
</p:sld>
</file>

<file path=ppt/theme/theme1.xml><?xml version="1.0" encoding="utf-8"?>
<a:theme xmlns:a="http://schemas.openxmlformats.org/drawingml/2006/main" name="clean">
  <a:themeElements>
    <a:clrScheme name="cle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cle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ea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ea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ea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ea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ea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e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ea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Office\Templates\clean.pot</Template>
  <TotalTime>2824</TotalTime>
  <Words>3124</Words>
  <Application>Microsoft Office PowerPoint</Application>
  <PresentationFormat>On-screen Show (4:3)</PresentationFormat>
  <Paragraphs>828</Paragraphs>
  <Slides>47</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7" baseType="lpstr">
      <vt:lpstr>Arial</vt:lpstr>
      <vt:lpstr>Calibri</vt:lpstr>
      <vt:lpstr>Courier New</vt:lpstr>
      <vt:lpstr>Futura Bk BT</vt:lpstr>
      <vt:lpstr>Symbol</vt:lpstr>
      <vt:lpstr>Tahoma</vt:lpstr>
      <vt:lpstr>Times New Roman</vt:lpstr>
      <vt:lpstr>clean</vt:lpstr>
      <vt:lpstr>Image</vt:lpstr>
      <vt:lpstr>Equation</vt:lpstr>
      <vt:lpstr>Introduction to Biometrical Genetics {in the classical twin design}</vt:lpstr>
      <vt:lpstr>PowerPoint Presentation</vt:lpstr>
      <vt:lpstr>PowerPoint Presentation</vt:lpstr>
      <vt:lpstr>PowerPoint Presentation</vt:lpstr>
      <vt:lpstr>PowerPoint Presentation</vt:lpstr>
      <vt:lpstr>PowerPoint Presentation</vt:lpstr>
      <vt:lpstr>People differ phenotypically  Q. How to quantify individual differences?  </vt:lpstr>
      <vt:lpstr>PowerPoint Presentation</vt:lpstr>
      <vt:lpstr>Means, Variances and Covariances</vt:lpstr>
      <vt:lpstr>PowerPoint Presentation</vt:lpstr>
      <vt:lpstr>PowerPoint Presentation</vt:lpstr>
      <vt:lpstr>PowerPoint Presentation</vt:lpstr>
      <vt:lpstr>PowerPoint Presentation</vt:lpstr>
      <vt:lpstr>terminology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Biometrical Genetics</dc:title>
  <dc:creator>Conor</dc:creator>
  <cp:lastModifiedBy>conor dolan</cp:lastModifiedBy>
  <cp:revision>168</cp:revision>
  <dcterms:created xsi:type="dcterms:W3CDTF">1996-09-30T18:28:10Z</dcterms:created>
  <dcterms:modified xsi:type="dcterms:W3CDTF">2018-03-06T13:57:32Z</dcterms:modified>
</cp:coreProperties>
</file>