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9" r:id="rId3"/>
    <p:sldId id="260" r:id="rId4"/>
    <p:sldId id="263" r:id="rId5"/>
    <p:sldId id="264" r:id="rId6"/>
    <p:sldId id="265" r:id="rId7"/>
    <p:sldId id="270" r:id="rId8"/>
    <p:sldId id="266" r:id="rId9"/>
    <p:sldId id="271" r:id="rId10"/>
    <p:sldId id="267" r:id="rId11"/>
    <p:sldId id="272" r:id="rId12"/>
    <p:sldId id="268" r:id="rId13"/>
    <p:sldId id="273" r:id="rId14"/>
    <p:sldId id="269" r:id="rId15"/>
    <p:sldId id="274" r:id="rId16"/>
    <p:sldId id="275" r:id="rId17"/>
    <p:sldId id="276" r:id="rId18"/>
    <p:sldId id="277" r:id="rId19"/>
    <p:sldId id="278" r:id="rId20"/>
    <p:sldId id="280" r:id="rId21"/>
    <p:sldId id="279" r:id="rId2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80"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06E53A-43AC-4734-A02C-1025009B8012}" type="datetimeFigureOut">
              <a:rPr lang="en-US" smtClean="0"/>
              <a:t>3/5/2018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3E8047-62E0-4C3D-B531-2FCFD0D11F32}" type="slidenum">
              <a:rPr lang="en-US" smtClean="0"/>
              <a:t>‹#›</a:t>
            </a:fld>
            <a:endParaRPr lang="en-US"/>
          </a:p>
        </p:txBody>
      </p:sp>
    </p:spTree>
    <p:extLst>
      <p:ext uri="{BB962C8B-B14F-4D97-AF65-F5344CB8AC3E}">
        <p14:creationId xmlns:p14="http://schemas.microsoft.com/office/powerpoint/2010/main" val="14879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het opmaakprofiel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5-3-2018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het opmaakprofiel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5-3-2018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het opmaakprofiel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5-3-2018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het opmaakprofiel te bewerken</a:t>
            </a:r>
            <a:endParaRPr lang="nl-NL"/>
          </a:p>
        </p:txBody>
      </p:sp>
      <p:sp>
        <p:nvSpPr>
          <p:cNvPr id="3" name="Tijdelijke aanduiding voor inhoud 2"/>
          <p:cNvSpPr>
            <a:spLocks noGrp="1"/>
          </p:cNvSpPr>
          <p:nvPr>
            <p:ph idx="1"/>
          </p:nvPr>
        </p:nvSpPr>
        <p:spPr/>
        <p:txBody>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5-3-2018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het opmaakprofiel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opmaakprofielen van de modeltekst te bewerken</a:t>
            </a:r>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5-3-2018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het opmaakprofiel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8638F0FA-503B-447F-A02E-6BF1D880434F}" type="datetimeFigureOut">
              <a:rPr lang="nl-NL" smtClean="0"/>
              <a:pPr/>
              <a:t>5-3-2018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3EE7185-A582-4542-8FF0-969B3F80C0A5}" type="slidenum">
              <a:rPr lang="nl-NL" smtClean="0"/>
              <a:pPr/>
              <a:t>‹#›</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het opmaakprofiel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opmaakprofielen van de modeltekst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opmaakprofielen van de modeltekst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8638F0FA-503B-447F-A02E-6BF1D880434F}" type="datetimeFigureOut">
              <a:rPr lang="nl-NL" smtClean="0"/>
              <a:pPr/>
              <a:t>5-3-2018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3EE7185-A582-4542-8FF0-969B3F80C0A5}" type="slidenum">
              <a:rPr lang="nl-NL" smtClean="0"/>
              <a:pPr/>
              <a:t>‹#›</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het opmaakprofiel te bewerken</a:t>
            </a:r>
            <a:endParaRPr lang="nl-NL"/>
          </a:p>
        </p:txBody>
      </p:sp>
      <p:sp>
        <p:nvSpPr>
          <p:cNvPr id="3" name="Tijdelijke aanduiding voor datum 2"/>
          <p:cNvSpPr>
            <a:spLocks noGrp="1"/>
          </p:cNvSpPr>
          <p:nvPr>
            <p:ph type="dt" sz="half" idx="10"/>
          </p:nvPr>
        </p:nvSpPr>
        <p:spPr/>
        <p:txBody>
          <a:bodyPr/>
          <a:lstStyle/>
          <a:p>
            <a:fld id="{8638F0FA-503B-447F-A02E-6BF1D880434F}" type="datetimeFigureOut">
              <a:rPr lang="nl-NL" smtClean="0"/>
              <a:pPr/>
              <a:t>5-3-2018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3EE7185-A582-4542-8FF0-969B3F80C0A5}" type="slidenum">
              <a:rPr lang="nl-NL" smtClean="0"/>
              <a:pPr/>
              <a:t>‹#›</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8638F0FA-503B-447F-A02E-6BF1D880434F}" type="datetimeFigureOut">
              <a:rPr lang="nl-NL" smtClean="0"/>
              <a:pPr/>
              <a:t>5-3-2018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3EE7185-A582-4542-8FF0-969B3F80C0A5}" type="slidenum">
              <a:rPr lang="nl-NL" smtClean="0"/>
              <a:pPr/>
              <a:t>‹#›</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het opmaakprofiel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opmaakprofielen van de modeltekst te bewerken</a:t>
            </a:r>
          </a:p>
        </p:txBody>
      </p:sp>
      <p:sp>
        <p:nvSpPr>
          <p:cNvPr id="5" name="Tijdelijke aanduiding voor datum 4"/>
          <p:cNvSpPr>
            <a:spLocks noGrp="1"/>
          </p:cNvSpPr>
          <p:nvPr>
            <p:ph type="dt" sz="half" idx="10"/>
          </p:nvPr>
        </p:nvSpPr>
        <p:spPr/>
        <p:txBody>
          <a:bodyPr/>
          <a:lstStyle/>
          <a:p>
            <a:fld id="{8638F0FA-503B-447F-A02E-6BF1D880434F}" type="datetimeFigureOut">
              <a:rPr lang="nl-NL" smtClean="0"/>
              <a:pPr/>
              <a:t>5-3-2018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3EE7185-A582-4542-8FF0-969B3F80C0A5}" type="slidenum">
              <a:rPr lang="nl-NL" smtClean="0"/>
              <a:pPr/>
              <a:t>‹#›</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het opmaakprofiel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opmaakprofielen van de modeltekst te bewerken</a:t>
            </a:r>
          </a:p>
        </p:txBody>
      </p:sp>
      <p:sp>
        <p:nvSpPr>
          <p:cNvPr id="5" name="Tijdelijke aanduiding voor datum 4"/>
          <p:cNvSpPr>
            <a:spLocks noGrp="1"/>
          </p:cNvSpPr>
          <p:nvPr>
            <p:ph type="dt" sz="half" idx="10"/>
          </p:nvPr>
        </p:nvSpPr>
        <p:spPr/>
        <p:txBody>
          <a:bodyPr/>
          <a:lstStyle/>
          <a:p>
            <a:fld id="{8638F0FA-503B-447F-A02E-6BF1D880434F}" type="datetimeFigureOut">
              <a:rPr lang="nl-NL" smtClean="0"/>
              <a:pPr/>
              <a:t>5-3-2018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3EE7185-A582-4542-8FF0-969B3F80C0A5}" type="slidenum">
              <a:rPr lang="nl-NL" smtClean="0"/>
              <a:pPr/>
              <a:t>‹#›</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het opmaakprofiel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38F0FA-503B-447F-A02E-6BF1D880434F}" type="datetimeFigureOut">
              <a:rPr lang="nl-NL" smtClean="0"/>
              <a:pPr/>
              <a:t>5-3-2018</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EE7185-A582-4542-8FF0-969B3F80C0A5}" type="slidenum">
              <a:rPr lang="nl-NL" smtClean="0"/>
              <a:pPr/>
              <a:t>‹#›</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476672"/>
            <a:ext cx="7456850" cy="5709255"/>
          </a:xfrm>
          <a:prstGeom prst="rect">
            <a:avLst/>
          </a:prstGeom>
          <a:noFill/>
        </p:spPr>
        <p:txBody>
          <a:bodyPr wrap="none" rtlCol="0">
            <a:spAutoFit/>
          </a:bodyPr>
          <a:lstStyle/>
          <a:p>
            <a:r>
              <a:rPr lang="en-US" sz="2800" smtClean="0"/>
              <a:t>Practical Part 1. Single QTL model</a:t>
            </a:r>
          </a:p>
          <a:p>
            <a:endParaRPr lang="en-US" sz="2800"/>
          </a:p>
          <a:p>
            <a:r>
              <a:rPr lang="en-US" sz="2800" smtClean="0"/>
              <a:t>1.1 Given QTL data </a:t>
            </a:r>
          </a:p>
          <a:p>
            <a:r>
              <a:rPr lang="en-US" sz="2800" smtClean="0"/>
              <a:t>Calculate allele frequencies </a:t>
            </a:r>
            <a:r>
              <a:rPr lang="en-US" sz="2800" b="1" i="1">
                <a:solidFill>
                  <a:srgbClr val="00CC00"/>
                </a:solidFill>
                <a:latin typeface="Futura Bk BT" pitchFamily="34" charset="0"/>
              </a:rPr>
              <a:t>p</a:t>
            </a:r>
            <a:r>
              <a:rPr lang="en-US" altLang="zh-TW" sz="2800">
                <a:ea typeface="新細明體" pitchFamily="18" charset="-120"/>
              </a:rPr>
              <a:t>(</a:t>
            </a:r>
            <a:r>
              <a:rPr lang="en-US" sz="2800" b="1" i="1">
                <a:solidFill>
                  <a:srgbClr val="0000FF"/>
                </a:solidFill>
                <a:latin typeface="Futura Bk BT" pitchFamily="34" charset="0"/>
              </a:rPr>
              <a:t>A</a:t>
            </a:r>
            <a:r>
              <a:rPr lang="en-US" altLang="zh-TW" sz="2800" smtClean="0">
                <a:ea typeface="新細明體" pitchFamily="18" charset="-120"/>
              </a:rPr>
              <a:t>) &amp; </a:t>
            </a:r>
            <a:r>
              <a:rPr lang="en-US" sz="2800" b="1" i="1" smtClean="0">
                <a:solidFill>
                  <a:srgbClr val="00CC00"/>
                </a:solidFill>
                <a:latin typeface="Futura Bk BT" pitchFamily="34" charset="0"/>
              </a:rPr>
              <a:t>p</a:t>
            </a:r>
            <a:r>
              <a:rPr lang="en-US" altLang="zh-TW" sz="2800" smtClean="0">
                <a:ea typeface="新細明體" pitchFamily="18" charset="-120"/>
              </a:rPr>
              <a:t>(</a:t>
            </a:r>
            <a:r>
              <a:rPr lang="en-US" sz="2800" b="1" i="1" smtClean="0">
                <a:solidFill>
                  <a:srgbClr val="0000FF"/>
                </a:solidFill>
                <a:latin typeface="Futura Bk BT" pitchFamily="34" charset="0"/>
              </a:rPr>
              <a:t>a</a:t>
            </a:r>
            <a:r>
              <a:rPr lang="en-US" altLang="zh-TW" sz="2800" smtClean="0">
                <a:ea typeface="新細明體" pitchFamily="18" charset="-120"/>
              </a:rPr>
              <a:t>)</a:t>
            </a:r>
            <a:r>
              <a:rPr lang="en-US" sz="2800" smtClean="0"/>
              <a:t> assuming</a:t>
            </a:r>
          </a:p>
          <a:p>
            <a:r>
              <a:rPr lang="en-US" sz="2800" smtClean="0"/>
              <a:t>H-W equilibrium from genotype frequencies</a:t>
            </a:r>
          </a:p>
          <a:p>
            <a:r>
              <a:rPr lang="en-US" smtClean="0"/>
              <a:t>	</a:t>
            </a:r>
          </a:p>
          <a:p>
            <a:pPr>
              <a:spcBef>
                <a:spcPct val="50000"/>
              </a:spcBef>
            </a:pPr>
            <a:r>
              <a:rPr lang="en-US" sz="3200" b="1" i="1" smtClean="0">
                <a:solidFill>
                  <a:srgbClr val="00CC00"/>
                </a:solidFill>
                <a:latin typeface="Futura Bk BT" pitchFamily="34" charset="0"/>
              </a:rPr>
              <a:t>p</a:t>
            </a:r>
            <a:r>
              <a:rPr lang="en-US" altLang="zh-TW" sz="3200" smtClean="0">
                <a:ea typeface="新細明體" pitchFamily="18" charset="-120"/>
              </a:rPr>
              <a:t>(</a:t>
            </a:r>
            <a:r>
              <a:rPr lang="en-US" sz="3200" b="1" i="1" smtClean="0">
                <a:solidFill>
                  <a:srgbClr val="0000FF"/>
                </a:solidFill>
                <a:latin typeface="Futura Bk BT" pitchFamily="34" charset="0"/>
              </a:rPr>
              <a:t>A</a:t>
            </a:r>
            <a:r>
              <a:rPr lang="en-US" altLang="zh-TW" sz="3200" smtClean="0">
                <a:ea typeface="新細明體" pitchFamily="18" charset="-120"/>
              </a:rPr>
              <a:t>) =</a:t>
            </a:r>
            <a:r>
              <a:rPr lang="en-US" sz="3200" b="1" i="1" smtClean="0">
                <a:solidFill>
                  <a:srgbClr val="00CC00"/>
                </a:solidFill>
                <a:latin typeface="Futura Bk BT" pitchFamily="34" charset="0"/>
              </a:rPr>
              <a:t> p</a:t>
            </a:r>
            <a:r>
              <a:rPr lang="en-US" altLang="zh-TW" sz="3200" smtClean="0">
                <a:ea typeface="新細明體" pitchFamily="18" charset="-120"/>
              </a:rPr>
              <a:t>(</a:t>
            </a:r>
            <a:r>
              <a:rPr lang="en-US" sz="3200" b="1" i="1" smtClean="0">
                <a:solidFill>
                  <a:srgbClr val="0000FF"/>
                </a:solidFill>
                <a:latin typeface="Futura Bk BT" pitchFamily="34" charset="0"/>
              </a:rPr>
              <a:t>AA</a:t>
            </a:r>
            <a:r>
              <a:rPr lang="en-US" altLang="zh-TW" sz="3200" smtClean="0">
                <a:ea typeface="新細明體" pitchFamily="18" charset="-120"/>
              </a:rPr>
              <a:t>) + ½</a:t>
            </a:r>
            <a:r>
              <a:rPr lang="en-US" sz="3200" b="1" i="1" smtClean="0">
                <a:solidFill>
                  <a:srgbClr val="00CC00"/>
                </a:solidFill>
                <a:latin typeface="Futura Bk BT" pitchFamily="34" charset="0"/>
              </a:rPr>
              <a:t> p</a:t>
            </a:r>
            <a:r>
              <a:rPr lang="en-US" altLang="zh-TW" sz="3200" smtClean="0">
                <a:ea typeface="新細明體" pitchFamily="18" charset="-120"/>
              </a:rPr>
              <a:t>(</a:t>
            </a:r>
            <a:r>
              <a:rPr lang="en-US" sz="3200" b="1" i="1" smtClean="0">
                <a:solidFill>
                  <a:srgbClr val="0000FF"/>
                </a:solidFill>
                <a:latin typeface="Futura Bk BT" pitchFamily="34" charset="0"/>
              </a:rPr>
              <a:t>Aa</a:t>
            </a:r>
            <a:r>
              <a:rPr lang="en-US" altLang="zh-TW" sz="3200" smtClean="0">
                <a:ea typeface="新細明體" pitchFamily="18" charset="-120"/>
              </a:rPr>
              <a:t>)</a:t>
            </a:r>
          </a:p>
          <a:p>
            <a:pPr>
              <a:spcBef>
                <a:spcPct val="50000"/>
              </a:spcBef>
            </a:pPr>
            <a:r>
              <a:rPr lang="en-US" sz="3200" b="1" i="1" smtClean="0">
                <a:solidFill>
                  <a:srgbClr val="00CC00"/>
                </a:solidFill>
                <a:latin typeface="Futura Bk BT" pitchFamily="34" charset="0"/>
              </a:rPr>
              <a:t>p</a:t>
            </a:r>
            <a:r>
              <a:rPr lang="en-US" altLang="zh-TW" sz="3200" smtClean="0">
                <a:ea typeface="新細明體" pitchFamily="18" charset="-120"/>
              </a:rPr>
              <a:t>(</a:t>
            </a:r>
            <a:r>
              <a:rPr lang="en-US" sz="3200" b="1" i="1" smtClean="0">
                <a:solidFill>
                  <a:srgbClr val="0000FF"/>
                </a:solidFill>
                <a:latin typeface="Futura Bk BT" pitchFamily="34" charset="0"/>
              </a:rPr>
              <a:t>a</a:t>
            </a:r>
            <a:r>
              <a:rPr lang="en-US" altLang="zh-TW" sz="3200" smtClean="0">
                <a:ea typeface="新細明體" pitchFamily="18" charset="-120"/>
              </a:rPr>
              <a:t>) =</a:t>
            </a:r>
            <a:r>
              <a:rPr lang="en-US" sz="3200" b="1" i="1" smtClean="0">
                <a:solidFill>
                  <a:srgbClr val="00CC00"/>
                </a:solidFill>
                <a:latin typeface="Futura Bk BT" pitchFamily="34" charset="0"/>
              </a:rPr>
              <a:t> p</a:t>
            </a:r>
            <a:r>
              <a:rPr lang="en-US" altLang="zh-TW" sz="3200" smtClean="0">
                <a:ea typeface="新細明體" pitchFamily="18" charset="-120"/>
              </a:rPr>
              <a:t>(</a:t>
            </a:r>
            <a:r>
              <a:rPr lang="en-US" altLang="zh-TW" sz="3200" b="1" i="1" smtClean="0">
                <a:solidFill>
                  <a:srgbClr val="0000FF"/>
                </a:solidFill>
                <a:latin typeface="Futura Bk BT" pitchFamily="34" charset="0"/>
              </a:rPr>
              <a:t>a</a:t>
            </a:r>
            <a:r>
              <a:rPr lang="en-US" sz="3200" b="1" i="1" smtClean="0">
                <a:solidFill>
                  <a:srgbClr val="0000FF"/>
                </a:solidFill>
                <a:latin typeface="Futura Bk BT" pitchFamily="34" charset="0"/>
              </a:rPr>
              <a:t>a</a:t>
            </a:r>
            <a:r>
              <a:rPr lang="en-US" altLang="zh-TW" sz="3200" smtClean="0">
                <a:ea typeface="新細明體" pitchFamily="18" charset="-120"/>
              </a:rPr>
              <a:t>)+ ½</a:t>
            </a:r>
            <a:r>
              <a:rPr lang="en-US" sz="3200" b="1" i="1" smtClean="0">
                <a:solidFill>
                  <a:srgbClr val="00CC00"/>
                </a:solidFill>
                <a:latin typeface="Futura Bk BT" pitchFamily="34" charset="0"/>
              </a:rPr>
              <a:t> p</a:t>
            </a:r>
            <a:r>
              <a:rPr lang="en-US" altLang="zh-TW" sz="3200" smtClean="0">
                <a:ea typeface="新細明體" pitchFamily="18" charset="-120"/>
              </a:rPr>
              <a:t>(</a:t>
            </a:r>
            <a:r>
              <a:rPr lang="en-US" sz="3200" b="1" i="1" smtClean="0">
                <a:solidFill>
                  <a:srgbClr val="0000FF"/>
                </a:solidFill>
                <a:latin typeface="Futura Bk BT" pitchFamily="34" charset="0"/>
              </a:rPr>
              <a:t>Aa</a:t>
            </a:r>
            <a:r>
              <a:rPr lang="en-US" altLang="zh-TW" sz="3200" smtClean="0">
                <a:ea typeface="新細明體" pitchFamily="18" charset="-120"/>
              </a:rPr>
              <a:t>)</a:t>
            </a:r>
          </a:p>
          <a:p>
            <a:pPr>
              <a:spcBef>
                <a:spcPct val="50000"/>
              </a:spcBef>
            </a:pPr>
            <a:endParaRPr lang="en-US" altLang="zh-TW" smtClean="0">
              <a:ea typeface="新細明體" pitchFamily="18" charset="-120"/>
            </a:endParaRPr>
          </a:p>
          <a:p>
            <a:pPr>
              <a:spcBef>
                <a:spcPct val="50000"/>
              </a:spcBef>
            </a:pPr>
            <a:r>
              <a:rPr lang="en-US" sz="2800" smtClean="0"/>
              <a:t>1.2 Regress phenotype on QTL in two models</a:t>
            </a:r>
            <a:r>
              <a:rPr lang="en-US" sz="2800" smtClean="0">
                <a:ea typeface="新細明體" pitchFamily="18" charset="-120"/>
              </a:rPr>
              <a:t>:</a:t>
            </a:r>
          </a:p>
          <a:p>
            <a:pPr>
              <a:spcBef>
                <a:spcPct val="50000"/>
              </a:spcBef>
            </a:pPr>
            <a:r>
              <a:rPr lang="en-US" sz="2800" smtClean="0">
                <a:ea typeface="新細明體" pitchFamily="18" charset="-120"/>
              </a:rPr>
              <a:t>A) additive model  B) additive + dominance model</a:t>
            </a:r>
            <a:endParaRPr lang="en-US" sz="280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404664"/>
            <a:ext cx="8136904" cy="2031325"/>
          </a:xfrm>
          <a:prstGeom prst="rect">
            <a:avLst/>
          </a:prstGeom>
        </p:spPr>
        <p:txBody>
          <a:bodyPr wrap="square">
            <a:spAutoFit/>
          </a:bodyPr>
          <a:lstStyle/>
          <a:p>
            <a:r>
              <a:rPr lang="nl-NL"/>
              <a:t># regress phenotype on QTL - first the addititve model</a:t>
            </a:r>
          </a:p>
          <a:p>
            <a:r>
              <a:rPr lang="nl-NL"/>
              <a:t>mlin1=lm(T1pheno~T1QTL,data=data1) </a:t>
            </a:r>
            <a:endParaRPr lang="nl-NL" smtClean="0"/>
          </a:p>
          <a:p>
            <a:r>
              <a:rPr lang="nl-NL" smtClean="0"/>
              <a:t>summary(mlin1)  # show regression results</a:t>
            </a:r>
            <a:endParaRPr lang="nl-NL"/>
          </a:p>
          <a:p>
            <a:r>
              <a:rPr lang="nl-NL" smtClean="0"/>
              <a:t>bs1=mlin1$coefficients   # extract the regression coefficients</a:t>
            </a:r>
            <a:endParaRPr lang="nl-NL"/>
          </a:p>
          <a:p>
            <a:r>
              <a:rPr lang="nl-NL"/>
              <a:t>print(bs1) # parameters</a:t>
            </a:r>
          </a:p>
          <a:p>
            <a:r>
              <a:rPr lang="nl-NL"/>
              <a:t># plot the regression </a:t>
            </a:r>
            <a:r>
              <a:rPr lang="nl-NL" smtClean="0"/>
              <a:t>line as fitted</a:t>
            </a:r>
            <a:endParaRPr lang="nl-NL"/>
          </a:p>
          <a:p>
            <a:r>
              <a:rPr lang="nl-NL"/>
              <a:t>lines(c(-1,0,1),bs1[1]+bs1[2]*c(-1,0,1),type='l',lwd=3,col='blue</a:t>
            </a:r>
            <a:r>
              <a:rPr lang="nl-NL" smtClean="0"/>
              <a:t>')</a:t>
            </a:r>
          </a:p>
        </p:txBody>
      </p:sp>
    </p:spTree>
    <p:extLst>
      <p:ext uri="{BB962C8B-B14F-4D97-AF65-F5344CB8AC3E}">
        <p14:creationId xmlns:p14="http://schemas.microsoft.com/office/powerpoint/2010/main" val="1134254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0864" y="476672"/>
            <a:ext cx="5001256" cy="2585323"/>
          </a:xfrm>
          <a:prstGeom prst="rect">
            <a:avLst/>
          </a:prstGeom>
        </p:spPr>
        <p:txBody>
          <a:bodyPr wrap="square">
            <a:spAutoFit/>
          </a:bodyPr>
          <a:lstStyle/>
          <a:p>
            <a:r>
              <a:rPr lang="nl-NL" smtClean="0">
                <a:solidFill>
                  <a:srgbClr val="FF0000"/>
                </a:solidFill>
              </a:rPr>
              <a:t>Coefficients</a:t>
            </a:r>
            <a:r>
              <a:rPr lang="nl-NL">
                <a:solidFill>
                  <a:srgbClr val="FF0000"/>
                </a:solidFill>
              </a:rPr>
              <a:t>:</a:t>
            </a:r>
          </a:p>
          <a:p>
            <a:r>
              <a:rPr lang="nl-NL">
                <a:solidFill>
                  <a:srgbClr val="FF0000"/>
                </a:solidFill>
              </a:rPr>
              <a:t>            Estimate Std. Error t value Pr(&gt;|t|)    </a:t>
            </a:r>
          </a:p>
          <a:p>
            <a:r>
              <a:rPr lang="nl-NL">
                <a:solidFill>
                  <a:srgbClr val="FF0000"/>
                </a:solidFill>
              </a:rPr>
              <a:t>(Intercept)  0.37866    0.01252   30.25   &lt;2e-16 ***</a:t>
            </a:r>
          </a:p>
          <a:p>
            <a:r>
              <a:rPr lang="nl-NL">
                <a:solidFill>
                  <a:srgbClr val="FF0000"/>
                </a:solidFill>
              </a:rPr>
              <a:t>T1QTL        0.99134    0.01768   56.08   &lt;2e-16 </a:t>
            </a:r>
            <a:r>
              <a:rPr lang="nl-NL" smtClean="0">
                <a:solidFill>
                  <a:srgbClr val="FF0000"/>
                </a:solidFill>
              </a:rPr>
              <a:t>***</a:t>
            </a:r>
            <a:endParaRPr lang="nl-NL">
              <a:solidFill>
                <a:srgbClr val="FF0000"/>
              </a:solidFill>
            </a:endParaRPr>
          </a:p>
          <a:p>
            <a:r>
              <a:rPr lang="nl-NL">
                <a:solidFill>
                  <a:srgbClr val="FF0000"/>
                </a:solidFill>
              </a:rPr>
              <a:t>Multiple R-squared:  </a:t>
            </a:r>
            <a:r>
              <a:rPr lang="nl-NL" smtClean="0">
                <a:solidFill>
                  <a:srgbClr val="FF0000"/>
                </a:solidFill>
              </a:rPr>
              <a:t>0.3863 </a:t>
            </a:r>
            <a:endParaRPr lang="nl-NL">
              <a:solidFill>
                <a:srgbClr val="FF0000"/>
              </a:solidFill>
            </a:endParaRPr>
          </a:p>
          <a:p>
            <a:r>
              <a:rPr lang="nl-NL" smtClean="0">
                <a:solidFill>
                  <a:srgbClr val="FF0000"/>
                </a:solidFill>
              </a:rPr>
              <a:t> </a:t>
            </a:r>
            <a:endParaRPr lang="nl-NL">
              <a:solidFill>
                <a:srgbClr val="FF0000"/>
              </a:solidFill>
            </a:endParaRPr>
          </a:p>
          <a:p>
            <a:r>
              <a:rPr lang="nl-NL">
                <a:solidFill>
                  <a:srgbClr val="FF0000"/>
                </a:solidFill>
              </a:rPr>
              <a:t>&gt; print(bs1) # parameters</a:t>
            </a:r>
          </a:p>
          <a:p>
            <a:r>
              <a:rPr lang="nl-NL">
                <a:solidFill>
                  <a:srgbClr val="FF0000"/>
                </a:solidFill>
              </a:rPr>
              <a:t>(Intercept)       T1QTL </a:t>
            </a:r>
          </a:p>
          <a:p>
            <a:r>
              <a:rPr lang="nl-NL">
                <a:solidFill>
                  <a:srgbClr val="FF0000"/>
                </a:solidFill>
              </a:rPr>
              <a:t>  0.3786623   0.9913396 </a:t>
            </a:r>
          </a:p>
        </p:txBody>
      </p:sp>
      <p:pic>
        <p:nvPicPr>
          <p:cNvPr id="3" name="Picture 2"/>
          <p:cNvPicPr>
            <a:picLocks noChangeAspect="1"/>
          </p:cNvPicPr>
          <p:nvPr/>
        </p:nvPicPr>
        <p:blipFill>
          <a:blip r:embed="rId2"/>
          <a:stretch>
            <a:fillRect/>
          </a:stretch>
        </p:blipFill>
        <p:spPr>
          <a:xfrm>
            <a:off x="680553" y="3156336"/>
            <a:ext cx="3722417" cy="3715147"/>
          </a:xfrm>
          <a:prstGeom prst="rect">
            <a:avLst/>
          </a:prstGeom>
        </p:spPr>
      </p:pic>
      <p:sp>
        <p:nvSpPr>
          <p:cNvPr id="4" name="Right Brace 3"/>
          <p:cNvSpPr/>
          <p:nvPr/>
        </p:nvSpPr>
        <p:spPr>
          <a:xfrm>
            <a:off x="5580112" y="620688"/>
            <a:ext cx="288032" cy="144016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5" name="TextBox 4"/>
          <p:cNvSpPr txBox="1"/>
          <p:nvPr/>
        </p:nvSpPr>
        <p:spPr>
          <a:xfrm>
            <a:off x="6084168" y="1052736"/>
            <a:ext cx="2157963" cy="830997"/>
          </a:xfrm>
          <a:prstGeom prst="rect">
            <a:avLst/>
          </a:prstGeom>
          <a:noFill/>
        </p:spPr>
        <p:txBody>
          <a:bodyPr wrap="none" rtlCol="0">
            <a:spAutoFit/>
          </a:bodyPr>
          <a:lstStyle/>
          <a:p>
            <a:r>
              <a:rPr lang="nl-NL" sz="2400" smtClean="0"/>
              <a:t>linear model</a:t>
            </a:r>
          </a:p>
          <a:p>
            <a:r>
              <a:rPr lang="nl-NL" sz="2400" smtClean="0"/>
              <a:t>(no dominance)</a:t>
            </a:r>
            <a:endParaRPr lang="nl-NL" sz="2400"/>
          </a:p>
        </p:txBody>
      </p:sp>
      <p:sp>
        <p:nvSpPr>
          <p:cNvPr id="6" name="TextBox 5"/>
          <p:cNvSpPr txBox="1"/>
          <p:nvPr/>
        </p:nvSpPr>
        <p:spPr>
          <a:xfrm>
            <a:off x="5714053" y="2383562"/>
            <a:ext cx="3258713" cy="830997"/>
          </a:xfrm>
          <a:prstGeom prst="rect">
            <a:avLst/>
          </a:prstGeom>
          <a:noFill/>
        </p:spPr>
        <p:txBody>
          <a:bodyPr wrap="none" rtlCol="0">
            <a:spAutoFit/>
          </a:bodyPr>
          <a:lstStyle/>
          <a:p>
            <a:r>
              <a:rPr lang="nl-NL" sz="2400" smtClean="0"/>
              <a:t>linear model parameters</a:t>
            </a:r>
          </a:p>
          <a:p>
            <a:r>
              <a:rPr lang="nl-NL" sz="2400" smtClean="0"/>
              <a:t>(no dominance)</a:t>
            </a:r>
            <a:endParaRPr lang="nl-NL" sz="2400"/>
          </a:p>
        </p:txBody>
      </p:sp>
      <p:sp>
        <p:nvSpPr>
          <p:cNvPr id="7" name="Right Brace 6"/>
          <p:cNvSpPr/>
          <p:nvPr/>
        </p:nvSpPr>
        <p:spPr>
          <a:xfrm>
            <a:off x="5148064" y="3645024"/>
            <a:ext cx="432048" cy="259228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8" name="TextBox 7"/>
          <p:cNvSpPr txBox="1"/>
          <p:nvPr/>
        </p:nvSpPr>
        <p:spPr>
          <a:xfrm>
            <a:off x="5580113" y="4598410"/>
            <a:ext cx="3240360" cy="830997"/>
          </a:xfrm>
          <a:prstGeom prst="rect">
            <a:avLst/>
          </a:prstGeom>
          <a:noFill/>
        </p:spPr>
        <p:txBody>
          <a:bodyPr wrap="square" rtlCol="0">
            <a:spAutoFit/>
          </a:bodyPr>
          <a:lstStyle/>
          <a:p>
            <a:r>
              <a:rPr lang="nl-NL" sz="2400" smtClean="0"/>
              <a:t>Model does not fit the data really. </a:t>
            </a:r>
          </a:p>
        </p:txBody>
      </p:sp>
      <p:sp>
        <p:nvSpPr>
          <p:cNvPr id="9" name="Right Brace 8"/>
          <p:cNvSpPr/>
          <p:nvPr/>
        </p:nvSpPr>
        <p:spPr>
          <a:xfrm>
            <a:off x="5004048" y="2204864"/>
            <a:ext cx="216024" cy="82502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Tree>
    <p:extLst>
      <p:ext uri="{BB962C8B-B14F-4D97-AF65-F5344CB8AC3E}">
        <p14:creationId xmlns:p14="http://schemas.microsoft.com/office/powerpoint/2010/main" val="1530600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04664"/>
            <a:ext cx="8478688" cy="3970318"/>
          </a:xfrm>
          <a:prstGeom prst="rect">
            <a:avLst/>
          </a:prstGeom>
        </p:spPr>
        <p:txBody>
          <a:bodyPr wrap="square">
            <a:spAutoFit/>
          </a:bodyPr>
          <a:lstStyle/>
          <a:p>
            <a:r>
              <a:rPr lang="nl-NL"/>
              <a:t># regress phenotype on QTL - A+D model </a:t>
            </a:r>
            <a:endParaRPr lang="nl-NL" smtClean="0"/>
          </a:p>
          <a:p>
            <a:r>
              <a:rPr lang="nl-NL" smtClean="0"/>
              <a:t># note that I(T1QTL^2) = c(-1 0 1)^2 = c(1 0 1) # </a:t>
            </a:r>
            <a:endParaRPr lang="nl-NL"/>
          </a:p>
          <a:p>
            <a:r>
              <a:rPr lang="nl-NL"/>
              <a:t>mlin2=lm(T1pheno~T1QTL+I(T1QTL^2),data=data1) </a:t>
            </a:r>
          </a:p>
          <a:p>
            <a:r>
              <a:rPr lang="nl-NL"/>
              <a:t>bs2=mlin2$coefficients</a:t>
            </a:r>
          </a:p>
          <a:p>
            <a:r>
              <a:rPr lang="nl-NL"/>
              <a:t>print(bs2) # show the parameters b0, b1 </a:t>
            </a:r>
            <a:r>
              <a:rPr lang="nl-NL" smtClean="0"/>
              <a:t>(a) </a:t>
            </a:r>
            <a:r>
              <a:rPr lang="nl-NL"/>
              <a:t>and b2 </a:t>
            </a:r>
            <a:r>
              <a:rPr lang="nl-NL" smtClean="0"/>
              <a:t>(d)</a:t>
            </a:r>
            <a:endParaRPr lang="nl-NL"/>
          </a:p>
          <a:p>
            <a:r>
              <a:rPr lang="nl-NL"/>
              <a:t># plot the regression line</a:t>
            </a:r>
          </a:p>
          <a:p>
            <a:r>
              <a:rPr lang="nl-NL"/>
              <a:t>lines(c(-1,0,1),bs2[1]+bs2[2]*c(-1,0,1)+bs2[3]*c(1,0,1),type='l',lwd=3,col='green')</a:t>
            </a:r>
          </a:p>
          <a:p>
            <a:r>
              <a:rPr lang="nl-NL"/>
              <a:t># </a:t>
            </a:r>
            <a:endParaRPr lang="nl-NL" smtClean="0"/>
          </a:p>
          <a:p>
            <a:r>
              <a:rPr lang="nl-NL" smtClean="0"/>
              <a:t># get the explained variances model A and model B</a:t>
            </a:r>
          </a:p>
          <a:p>
            <a:r>
              <a:rPr lang="en-US" smtClean="0"/>
              <a:t>expl1v=var(mlin1$fitted.values</a:t>
            </a:r>
            <a:r>
              <a:rPr lang="en-US"/>
              <a:t>)  # S2A</a:t>
            </a:r>
          </a:p>
          <a:p>
            <a:r>
              <a:rPr lang="en-US" smtClean="0"/>
              <a:t>expl2v=var(mlin2$fitted.values</a:t>
            </a:r>
            <a:r>
              <a:rPr lang="en-US"/>
              <a:t>)  # S2D + </a:t>
            </a:r>
            <a:r>
              <a:rPr lang="en-US" smtClean="0"/>
              <a:t>S2A</a:t>
            </a:r>
          </a:p>
          <a:p>
            <a:r>
              <a:rPr lang="en-US" smtClean="0"/>
              <a:t># show the total explained variance (covariance components)</a:t>
            </a:r>
          </a:p>
          <a:p>
            <a:r>
              <a:rPr lang="en-US" smtClean="0"/>
              <a:t>print(c(expl1v, expl2v))</a:t>
            </a:r>
          </a:p>
          <a:p>
            <a:r>
              <a:rPr lang="en-US" smtClean="0"/>
              <a:t># </a:t>
            </a:r>
          </a:p>
        </p:txBody>
      </p:sp>
    </p:spTree>
    <p:extLst>
      <p:ext uri="{BB962C8B-B14F-4D97-AF65-F5344CB8AC3E}">
        <p14:creationId xmlns:p14="http://schemas.microsoft.com/office/powerpoint/2010/main" val="3664301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908720"/>
            <a:ext cx="4572000" cy="646331"/>
          </a:xfrm>
          <a:prstGeom prst="rect">
            <a:avLst/>
          </a:prstGeom>
        </p:spPr>
        <p:txBody>
          <a:bodyPr>
            <a:spAutoFit/>
          </a:bodyPr>
          <a:lstStyle/>
          <a:p>
            <a:r>
              <a:rPr lang="nl-NL">
                <a:solidFill>
                  <a:srgbClr val="FF0000"/>
                </a:solidFill>
              </a:rPr>
              <a:t>(Intercept)       T1QTL  I(T1QTL^2) </a:t>
            </a:r>
          </a:p>
          <a:p>
            <a:r>
              <a:rPr lang="nl-NL">
                <a:solidFill>
                  <a:srgbClr val="FF0000"/>
                </a:solidFill>
              </a:rPr>
              <a:t>  0.7664862   0.9819503  -0.7737103 </a:t>
            </a:r>
          </a:p>
        </p:txBody>
      </p:sp>
      <p:pic>
        <p:nvPicPr>
          <p:cNvPr id="3" name="Picture 2"/>
          <p:cNvPicPr>
            <a:picLocks noChangeAspect="1"/>
          </p:cNvPicPr>
          <p:nvPr/>
        </p:nvPicPr>
        <p:blipFill>
          <a:blip r:embed="rId2"/>
          <a:stretch>
            <a:fillRect/>
          </a:stretch>
        </p:blipFill>
        <p:spPr>
          <a:xfrm>
            <a:off x="251520" y="2132856"/>
            <a:ext cx="4608512" cy="4599511"/>
          </a:xfrm>
          <a:prstGeom prst="rect">
            <a:avLst/>
          </a:prstGeom>
        </p:spPr>
      </p:pic>
      <p:sp>
        <p:nvSpPr>
          <p:cNvPr id="4" name="Rectangle 3"/>
          <p:cNvSpPr/>
          <p:nvPr/>
        </p:nvSpPr>
        <p:spPr>
          <a:xfrm>
            <a:off x="755576" y="1613200"/>
            <a:ext cx="2536272" cy="646331"/>
          </a:xfrm>
          <a:prstGeom prst="rect">
            <a:avLst/>
          </a:prstGeom>
        </p:spPr>
        <p:txBody>
          <a:bodyPr wrap="none">
            <a:spAutoFit/>
          </a:bodyPr>
          <a:lstStyle/>
          <a:p>
            <a:r>
              <a:rPr lang="fr-FR">
                <a:solidFill>
                  <a:srgbClr val="FF0000"/>
                </a:solidFill>
              </a:rPr>
              <a:t>&gt; print(c(expl1v, expl2v</a:t>
            </a:r>
            <a:r>
              <a:rPr lang="fr-FR" smtClean="0">
                <a:solidFill>
                  <a:srgbClr val="FF0000"/>
                </a:solidFill>
              </a:rPr>
              <a:t>))</a:t>
            </a:r>
            <a:endParaRPr lang="fr-FR">
              <a:solidFill>
                <a:srgbClr val="FF0000"/>
              </a:solidFill>
            </a:endParaRPr>
          </a:p>
          <a:p>
            <a:r>
              <a:rPr lang="fr-FR">
                <a:solidFill>
                  <a:srgbClr val="FF0000"/>
                </a:solidFill>
              </a:rPr>
              <a:t>[1] 0.4927052 0.6423467</a:t>
            </a:r>
            <a:endParaRPr lang="nl-NL">
              <a:solidFill>
                <a:srgbClr val="FF0000"/>
              </a:solidFill>
            </a:endParaRPr>
          </a:p>
        </p:txBody>
      </p:sp>
      <p:sp>
        <p:nvSpPr>
          <p:cNvPr id="5" name="Right Brace 4"/>
          <p:cNvSpPr/>
          <p:nvPr/>
        </p:nvSpPr>
        <p:spPr>
          <a:xfrm>
            <a:off x="5436096" y="834177"/>
            <a:ext cx="288032" cy="128228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6" name="TextBox 5"/>
          <p:cNvSpPr txBox="1"/>
          <p:nvPr/>
        </p:nvSpPr>
        <p:spPr>
          <a:xfrm>
            <a:off x="6228184" y="1268760"/>
            <a:ext cx="2876300" cy="461665"/>
          </a:xfrm>
          <a:prstGeom prst="rect">
            <a:avLst/>
          </a:prstGeom>
          <a:noFill/>
        </p:spPr>
        <p:txBody>
          <a:bodyPr wrap="none" rtlCol="0">
            <a:spAutoFit/>
          </a:bodyPr>
          <a:lstStyle/>
          <a:p>
            <a:r>
              <a:rPr lang="nl-NL" sz="2400" smtClean="0"/>
              <a:t>additive + dominance</a:t>
            </a:r>
            <a:endParaRPr lang="nl-NL" sz="2400"/>
          </a:p>
        </p:txBody>
      </p:sp>
      <p:sp>
        <p:nvSpPr>
          <p:cNvPr id="7" name="Right Brace 6"/>
          <p:cNvSpPr/>
          <p:nvPr/>
        </p:nvSpPr>
        <p:spPr>
          <a:xfrm>
            <a:off x="5495393" y="2636912"/>
            <a:ext cx="457469" cy="338437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8" name="TextBox 7"/>
          <p:cNvSpPr txBox="1"/>
          <p:nvPr/>
        </p:nvSpPr>
        <p:spPr>
          <a:xfrm>
            <a:off x="6228184" y="4063279"/>
            <a:ext cx="2672398" cy="523220"/>
          </a:xfrm>
          <a:prstGeom prst="rect">
            <a:avLst/>
          </a:prstGeom>
          <a:noFill/>
        </p:spPr>
        <p:txBody>
          <a:bodyPr wrap="none" rtlCol="0">
            <a:spAutoFit/>
          </a:bodyPr>
          <a:lstStyle/>
          <a:p>
            <a:r>
              <a:rPr lang="nl-NL" sz="2800" smtClean="0"/>
              <a:t>Accurate model !</a:t>
            </a:r>
            <a:endParaRPr lang="nl-NL" sz="2800"/>
          </a:p>
        </p:txBody>
      </p:sp>
    </p:spTree>
    <p:extLst>
      <p:ext uri="{BB962C8B-B14F-4D97-AF65-F5344CB8AC3E}">
        <p14:creationId xmlns:p14="http://schemas.microsoft.com/office/powerpoint/2010/main" val="529799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0798" y="332656"/>
            <a:ext cx="4233210" cy="3416320"/>
          </a:xfrm>
          <a:prstGeom prst="rect">
            <a:avLst/>
          </a:prstGeom>
          <a:noFill/>
        </p:spPr>
        <p:txBody>
          <a:bodyPr wrap="none" rtlCol="0">
            <a:spAutoFit/>
          </a:bodyPr>
          <a:lstStyle/>
          <a:p>
            <a:r>
              <a:rPr lang="nl-NL" smtClean="0"/>
              <a:t>#</a:t>
            </a:r>
          </a:p>
          <a:p>
            <a:r>
              <a:rPr lang="nl-NL" smtClean="0"/>
              <a:t>print(c(expl1v,expl2v))</a:t>
            </a:r>
          </a:p>
          <a:p>
            <a:r>
              <a:rPr lang="nl-NL" smtClean="0"/>
              <a:t>a=bs2[2]</a:t>
            </a:r>
          </a:p>
          <a:p>
            <a:r>
              <a:rPr lang="nl-NL" smtClean="0"/>
              <a:t>d=bs2[3]</a:t>
            </a:r>
          </a:p>
          <a:p>
            <a:r>
              <a:rPr lang="nl-NL" smtClean="0"/>
              <a:t>print(c(p_est,q_est,a,d))</a:t>
            </a:r>
            <a:endParaRPr lang="nl-NL"/>
          </a:p>
          <a:p>
            <a:r>
              <a:rPr lang="nl-NL" smtClean="0"/>
              <a:t>S_A=2*p_est*q_est*(a+(q_est-p_est)*d)^2</a:t>
            </a:r>
          </a:p>
          <a:p>
            <a:r>
              <a:rPr lang="nl-NL" smtClean="0"/>
              <a:t>S_D=(2*p_est*q_est*d)^2</a:t>
            </a:r>
          </a:p>
          <a:p>
            <a:r>
              <a:rPr lang="nl-NL" smtClean="0"/>
              <a:t>S_G=S_A + S_D</a:t>
            </a:r>
          </a:p>
          <a:p>
            <a:r>
              <a:rPr lang="nl-NL" smtClean="0"/>
              <a:t>print(S_A)</a:t>
            </a:r>
          </a:p>
          <a:p>
            <a:r>
              <a:rPr lang="nl-NL" smtClean="0"/>
              <a:t>print(S_D)</a:t>
            </a:r>
          </a:p>
          <a:p>
            <a:r>
              <a:rPr lang="nl-NL" smtClean="0"/>
              <a:t>print(c(S_G,expl2v))</a:t>
            </a:r>
          </a:p>
          <a:p>
            <a:r>
              <a:rPr lang="nl-NL" smtClean="0"/>
              <a:t>print(var(data1$T1pheno))</a:t>
            </a:r>
          </a:p>
        </p:txBody>
      </p:sp>
    </p:spTree>
    <p:extLst>
      <p:ext uri="{BB962C8B-B14F-4D97-AF65-F5344CB8AC3E}">
        <p14:creationId xmlns:p14="http://schemas.microsoft.com/office/powerpoint/2010/main" val="1248955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5536" y="620688"/>
            <a:ext cx="6336704" cy="4216539"/>
          </a:xfrm>
          <a:prstGeom prst="rect">
            <a:avLst/>
          </a:prstGeom>
        </p:spPr>
        <p:txBody>
          <a:bodyPr wrap="square">
            <a:spAutoFit/>
          </a:bodyPr>
          <a:lstStyle/>
          <a:p>
            <a:r>
              <a:rPr lang="nl-NL" sz="2000">
                <a:solidFill>
                  <a:srgbClr val="FF0000"/>
                </a:solidFill>
              </a:rPr>
              <a:t>&gt; print(c(p_est,q_est,a,d</a:t>
            </a:r>
            <a:r>
              <a:rPr lang="nl-NL" sz="2000" smtClean="0">
                <a:solidFill>
                  <a:srgbClr val="FF0000"/>
                </a:solidFill>
              </a:rPr>
              <a:t>))</a:t>
            </a:r>
            <a:endParaRPr lang="nl-NL" sz="2000">
              <a:solidFill>
                <a:srgbClr val="FF0000"/>
              </a:solidFill>
            </a:endParaRPr>
          </a:p>
          <a:p>
            <a:r>
              <a:rPr lang="nl-NL" sz="2000">
                <a:solidFill>
                  <a:srgbClr val="FF0000"/>
                </a:solidFill>
              </a:rPr>
              <a:t> 0.4939000  0.5061000  0.9819503 -0.7737103 </a:t>
            </a:r>
          </a:p>
          <a:p>
            <a:r>
              <a:rPr lang="nl-NL" sz="2000" smtClean="0">
                <a:solidFill>
                  <a:srgbClr val="FF0000"/>
                </a:solidFill>
              </a:rPr>
              <a:t> </a:t>
            </a:r>
          </a:p>
          <a:p>
            <a:endParaRPr lang="nl-NL" sz="2000">
              <a:solidFill>
                <a:srgbClr val="FF0000"/>
              </a:solidFill>
            </a:endParaRPr>
          </a:p>
          <a:p>
            <a:r>
              <a:rPr lang="nl-NL" sz="2000">
                <a:solidFill>
                  <a:srgbClr val="FF0000"/>
                </a:solidFill>
              </a:rPr>
              <a:t>&gt; print(S_A)</a:t>
            </a:r>
          </a:p>
          <a:p>
            <a:r>
              <a:rPr lang="nl-NL" sz="2000" smtClean="0">
                <a:solidFill>
                  <a:srgbClr val="FF0000"/>
                </a:solidFill>
              </a:rPr>
              <a:t>0.4728184 </a:t>
            </a:r>
            <a:endParaRPr lang="nl-NL" sz="2000">
              <a:solidFill>
                <a:srgbClr val="FF0000"/>
              </a:solidFill>
            </a:endParaRPr>
          </a:p>
          <a:p>
            <a:r>
              <a:rPr lang="nl-NL" sz="2000">
                <a:solidFill>
                  <a:srgbClr val="FF0000"/>
                </a:solidFill>
              </a:rPr>
              <a:t>&gt; print(S_D)</a:t>
            </a:r>
          </a:p>
          <a:p>
            <a:r>
              <a:rPr lang="nl-NL" sz="2000" smtClean="0">
                <a:solidFill>
                  <a:srgbClr val="FF0000"/>
                </a:solidFill>
              </a:rPr>
              <a:t>0.1496124 </a:t>
            </a:r>
            <a:endParaRPr lang="nl-NL" sz="2000">
              <a:solidFill>
                <a:srgbClr val="FF0000"/>
              </a:solidFill>
            </a:endParaRPr>
          </a:p>
          <a:p>
            <a:r>
              <a:rPr lang="nl-NL" sz="2000">
                <a:solidFill>
                  <a:srgbClr val="FF0000"/>
                </a:solidFill>
              </a:rPr>
              <a:t>&gt; </a:t>
            </a:r>
            <a:r>
              <a:rPr lang="nl-NL" sz="2000" smtClean="0">
                <a:solidFill>
                  <a:srgbClr val="FF0000"/>
                </a:solidFill>
              </a:rPr>
              <a:t>print(c(S_G,expl2v</a:t>
            </a:r>
            <a:r>
              <a:rPr lang="nl-NL" sz="2000">
                <a:solidFill>
                  <a:srgbClr val="FF0000"/>
                </a:solidFill>
              </a:rPr>
              <a:t>))</a:t>
            </a:r>
          </a:p>
          <a:p>
            <a:r>
              <a:rPr lang="nl-NL" sz="2000" smtClean="0">
                <a:solidFill>
                  <a:srgbClr val="FF0000"/>
                </a:solidFill>
              </a:rPr>
              <a:t>0.6224308 0.6423467</a:t>
            </a:r>
            <a:endParaRPr lang="nl-NL" sz="2000">
              <a:solidFill>
                <a:srgbClr val="FF0000"/>
              </a:solidFill>
            </a:endParaRPr>
          </a:p>
          <a:p>
            <a:endParaRPr lang="nl-NL" sz="2000" smtClean="0">
              <a:solidFill>
                <a:srgbClr val="FF0000"/>
              </a:solidFill>
            </a:endParaRPr>
          </a:p>
          <a:p>
            <a:r>
              <a:rPr lang="nl-NL" sz="2000" smtClean="0">
                <a:solidFill>
                  <a:srgbClr val="FF0000"/>
                </a:solidFill>
              </a:rPr>
              <a:t>&gt; </a:t>
            </a:r>
            <a:r>
              <a:rPr lang="nl-NL" sz="2000">
                <a:solidFill>
                  <a:srgbClr val="FF0000"/>
                </a:solidFill>
              </a:rPr>
              <a:t>print(var(data1$T1pheno))</a:t>
            </a:r>
          </a:p>
          <a:p>
            <a:r>
              <a:rPr lang="nl-NL" sz="2000">
                <a:solidFill>
                  <a:srgbClr val="FF0000"/>
                </a:solidFill>
              </a:rPr>
              <a:t>[1] 1.275602</a:t>
            </a:r>
          </a:p>
        </p:txBody>
      </p:sp>
      <p:sp>
        <p:nvSpPr>
          <p:cNvPr id="5" name="Right Brace 4"/>
          <p:cNvSpPr/>
          <p:nvPr/>
        </p:nvSpPr>
        <p:spPr>
          <a:xfrm>
            <a:off x="5508104" y="404664"/>
            <a:ext cx="504056" cy="129614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6" name="TextBox 5"/>
          <p:cNvSpPr txBox="1"/>
          <p:nvPr/>
        </p:nvSpPr>
        <p:spPr>
          <a:xfrm>
            <a:off x="6238492" y="457461"/>
            <a:ext cx="1103187" cy="1200329"/>
          </a:xfrm>
          <a:prstGeom prst="rect">
            <a:avLst/>
          </a:prstGeom>
          <a:noFill/>
        </p:spPr>
        <p:txBody>
          <a:bodyPr wrap="none" rtlCol="0">
            <a:spAutoFit/>
          </a:bodyPr>
          <a:lstStyle/>
          <a:p>
            <a:r>
              <a:rPr lang="nl-NL" sz="2400" smtClean="0"/>
              <a:t>p(A)</a:t>
            </a:r>
          </a:p>
          <a:p>
            <a:r>
              <a:rPr lang="nl-NL" sz="2400" smtClean="0"/>
              <a:t>p(a)</a:t>
            </a:r>
          </a:p>
          <a:p>
            <a:r>
              <a:rPr lang="nl-NL" sz="2400" smtClean="0"/>
              <a:t>a and d</a:t>
            </a:r>
            <a:endParaRPr lang="nl-NL" sz="2400"/>
          </a:p>
        </p:txBody>
      </p:sp>
      <p:sp>
        <p:nvSpPr>
          <p:cNvPr id="7" name="Rectangle 6"/>
          <p:cNvSpPr/>
          <p:nvPr/>
        </p:nvSpPr>
        <p:spPr>
          <a:xfrm>
            <a:off x="4170918" y="2021356"/>
            <a:ext cx="4003019" cy="954107"/>
          </a:xfrm>
          <a:prstGeom prst="rect">
            <a:avLst/>
          </a:prstGeom>
        </p:spPr>
        <p:txBody>
          <a:bodyPr wrap="none">
            <a:spAutoFit/>
          </a:bodyPr>
          <a:lstStyle/>
          <a:p>
            <a:r>
              <a:rPr lang="en-US" sz="2800" i="1">
                <a:latin typeface="Futura Bk BT" pitchFamily="34" charset="0"/>
              </a:rPr>
              <a:t>s</a:t>
            </a:r>
            <a:r>
              <a:rPr lang="en-US" sz="2800" i="1" baseline="30000">
                <a:latin typeface="Futura Bk BT" pitchFamily="34" charset="0"/>
              </a:rPr>
              <a:t>2</a:t>
            </a:r>
            <a:r>
              <a:rPr lang="en-US" sz="2800" i="1" baseline="-25000">
                <a:latin typeface="Futura Bk BT" pitchFamily="34" charset="0"/>
              </a:rPr>
              <a:t>QTL(A) </a:t>
            </a:r>
            <a:r>
              <a:rPr lang="en-US" sz="2800" smtClean="0">
                <a:latin typeface="Futura Bk BT" pitchFamily="34" charset="0"/>
              </a:rPr>
              <a:t>=</a:t>
            </a:r>
            <a:r>
              <a:rPr lang="en-US" sz="2800">
                <a:latin typeface="Futura Bk BT" pitchFamily="34" charset="0"/>
              </a:rPr>
              <a:t>2*</a:t>
            </a:r>
            <a:r>
              <a:rPr lang="en-US" sz="2800" i="1">
                <a:solidFill>
                  <a:srgbClr val="00CC00"/>
                </a:solidFill>
                <a:latin typeface="Futura Bk BT" pitchFamily="34" charset="0"/>
              </a:rPr>
              <a:t>pq</a:t>
            </a:r>
            <a:r>
              <a:rPr lang="en-US" sz="2800" i="1">
                <a:latin typeface="Futura Bk BT" pitchFamily="34" charset="0"/>
              </a:rPr>
              <a:t>[</a:t>
            </a:r>
            <a:r>
              <a:rPr lang="en-US" sz="2800" i="1">
                <a:solidFill>
                  <a:srgbClr val="FF6600"/>
                </a:solidFill>
                <a:latin typeface="Futura Bk BT" pitchFamily="34" charset="0"/>
              </a:rPr>
              <a:t>a</a:t>
            </a:r>
            <a:r>
              <a:rPr lang="en-US" sz="2800" i="1">
                <a:latin typeface="Futura Bk BT" pitchFamily="34" charset="0"/>
              </a:rPr>
              <a:t>+(</a:t>
            </a:r>
            <a:r>
              <a:rPr lang="en-US" sz="2800" i="1" smtClean="0">
                <a:solidFill>
                  <a:srgbClr val="00CC00"/>
                </a:solidFill>
                <a:latin typeface="Futura Bk BT" pitchFamily="34" charset="0"/>
              </a:rPr>
              <a:t>q</a:t>
            </a:r>
            <a:r>
              <a:rPr lang="en-US" sz="2800" i="1" smtClean="0">
                <a:latin typeface="Futura Bk BT" pitchFamily="34" charset="0"/>
              </a:rPr>
              <a:t>-</a:t>
            </a:r>
            <a:r>
              <a:rPr lang="en-US" sz="2800" i="1" smtClean="0">
                <a:solidFill>
                  <a:srgbClr val="00CC00"/>
                </a:solidFill>
                <a:latin typeface="Futura Bk BT" pitchFamily="34" charset="0"/>
              </a:rPr>
              <a:t>p</a:t>
            </a:r>
            <a:r>
              <a:rPr lang="en-US" sz="2800" i="1" smtClean="0">
                <a:latin typeface="Futura Bk BT" pitchFamily="34" charset="0"/>
              </a:rPr>
              <a:t>)</a:t>
            </a:r>
            <a:r>
              <a:rPr lang="en-US" sz="2800" i="1" smtClean="0">
                <a:solidFill>
                  <a:srgbClr val="FF6600"/>
                </a:solidFill>
                <a:latin typeface="Futura Bk BT" pitchFamily="34" charset="0"/>
              </a:rPr>
              <a:t>d</a:t>
            </a:r>
            <a:r>
              <a:rPr lang="en-US" sz="2800" i="1" smtClean="0">
                <a:latin typeface="Futura Bk BT" pitchFamily="34" charset="0"/>
              </a:rPr>
              <a:t>]</a:t>
            </a:r>
            <a:r>
              <a:rPr lang="en-US" sz="2800" i="1" baseline="30000" smtClean="0">
                <a:latin typeface="Futura Bk BT" pitchFamily="34" charset="0"/>
              </a:rPr>
              <a:t>2</a:t>
            </a:r>
            <a:endParaRPr lang="en-US" sz="2800" i="1" baseline="30000">
              <a:latin typeface="Futura Bk BT" pitchFamily="34" charset="0"/>
            </a:endParaRPr>
          </a:p>
          <a:p>
            <a:r>
              <a:rPr lang="en-US" sz="2800" i="1" smtClean="0">
                <a:latin typeface="Futura Bk BT" pitchFamily="34" charset="0"/>
              </a:rPr>
              <a:t>s</a:t>
            </a:r>
            <a:r>
              <a:rPr lang="en-US" sz="2800" i="1" baseline="30000" smtClean="0">
                <a:latin typeface="Futura Bk BT" pitchFamily="34" charset="0"/>
              </a:rPr>
              <a:t>2</a:t>
            </a:r>
            <a:r>
              <a:rPr lang="en-US" sz="2800" i="1" baseline="-25000" smtClean="0">
                <a:latin typeface="Futura Bk BT" pitchFamily="34" charset="0"/>
              </a:rPr>
              <a:t>QTL(D</a:t>
            </a:r>
            <a:r>
              <a:rPr lang="en-US" sz="2800" i="1" baseline="-25000">
                <a:latin typeface="Futura Bk BT" pitchFamily="34" charset="0"/>
              </a:rPr>
              <a:t>) </a:t>
            </a:r>
            <a:r>
              <a:rPr lang="en-US" sz="2800" i="1">
                <a:latin typeface="Futura Bk BT" pitchFamily="34" charset="0"/>
              </a:rPr>
              <a:t> = (</a:t>
            </a:r>
            <a:r>
              <a:rPr lang="en-US" sz="2800" smtClean="0">
                <a:solidFill>
                  <a:srgbClr val="00CC00"/>
                </a:solidFill>
                <a:latin typeface="Futura Bk BT" pitchFamily="34" charset="0"/>
              </a:rPr>
              <a:t>2</a:t>
            </a:r>
            <a:r>
              <a:rPr lang="en-US" sz="2800" i="1" smtClean="0">
                <a:solidFill>
                  <a:srgbClr val="00CC00"/>
                </a:solidFill>
                <a:latin typeface="Futura Bk BT" pitchFamily="34" charset="0"/>
              </a:rPr>
              <a:t>pq</a:t>
            </a:r>
            <a:r>
              <a:rPr lang="en-US" sz="2800" i="1" smtClean="0">
                <a:solidFill>
                  <a:srgbClr val="FF6600"/>
                </a:solidFill>
                <a:latin typeface="Futura Bk BT" pitchFamily="34" charset="0"/>
              </a:rPr>
              <a:t>d</a:t>
            </a:r>
            <a:r>
              <a:rPr lang="en-US" sz="2800" i="1" smtClean="0">
                <a:latin typeface="Futura Bk BT" pitchFamily="34" charset="0"/>
              </a:rPr>
              <a:t>)</a:t>
            </a:r>
            <a:r>
              <a:rPr lang="en-US" sz="2800" i="1" baseline="30000" smtClean="0">
                <a:latin typeface="Futura Bk BT" pitchFamily="34" charset="0"/>
              </a:rPr>
              <a:t>2</a:t>
            </a:r>
            <a:endParaRPr lang="en-US" smtClean="0">
              <a:latin typeface="Futura Bk BT" pitchFamily="34" charset="0"/>
            </a:endParaRPr>
          </a:p>
        </p:txBody>
      </p:sp>
      <p:sp>
        <p:nvSpPr>
          <p:cNvPr id="8" name="Right Brace 7"/>
          <p:cNvSpPr/>
          <p:nvPr/>
        </p:nvSpPr>
        <p:spPr>
          <a:xfrm>
            <a:off x="3563888" y="1916832"/>
            <a:ext cx="504056" cy="122413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9" name="Right Brace 8"/>
          <p:cNvSpPr/>
          <p:nvPr/>
        </p:nvSpPr>
        <p:spPr>
          <a:xfrm>
            <a:off x="4067944" y="4149080"/>
            <a:ext cx="144016" cy="57606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11" name="TextBox 10"/>
          <p:cNvSpPr txBox="1"/>
          <p:nvPr/>
        </p:nvSpPr>
        <p:spPr>
          <a:xfrm>
            <a:off x="4867499" y="4191465"/>
            <a:ext cx="2712922" cy="461665"/>
          </a:xfrm>
          <a:prstGeom prst="rect">
            <a:avLst/>
          </a:prstGeom>
          <a:noFill/>
        </p:spPr>
        <p:txBody>
          <a:bodyPr wrap="none" rtlCol="0">
            <a:spAutoFit/>
          </a:bodyPr>
          <a:lstStyle/>
          <a:p>
            <a:r>
              <a:rPr lang="nl-NL" sz="2400" smtClean="0"/>
              <a:t>phenotypic variance</a:t>
            </a:r>
            <a:endParaRPr lang="nl-NL" sz="2400"/>
          </a:p>
        </p:txBody>
      </p:sp>
      <p:sp>
        <p:nvSpPr>
          <p:cNvPr id="12" name="Right Brace 11"/>
          <p:cNvSpPr/>
          <p:nvPr/>
        </p:nvSpPr>
        <p:spPr>
          <a:xfrm>
            <a:off x="4067944" y="3140968"/>
            <a:ext cx="288032" cy="57606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13" name="TextBox 12"/>
          <p:cNvSpPr txBox="1"/>
          <p:nvPr/>
        </p:nvSpPr>
        <p:spPr>
          <a:xfrm>
            <a:off x="4683014" y="3206991"/>
            <a:ext cx="2730235" cy="523220"/>
          </a:xfrm>
          <a:prstGeom prst="rect">
            <a:avLst/>
          </a:prstGeom>
          <a:noFill/>
        </p:spPr>
        <p:txBody>
          <a:bodyPr wrap="none" rtlCol="0">
            <a:spAutoFit/>
          </a:bodyPr>
          <a:lstStyle/>
          <a:p>
            <a:r>
              <a:rPr lang="en-US" sz="2800" i="1">
                <a:latin typeface="Futura Bk BT" pitchFamily="34" charset="0"/>
              </a:rPr>
              <a:t>s</a:t>
            </a:r>
            <a:r>
              <a:rPr lang="en-US" sz="2800" i="1" baseline="30000">
                <a:latin typeface="Futura Bk BT" pitchFamily="34" charset="0"/>
              </a:rPr>
              <a:t>2</a:t>
            </a:r>
            <a:r>
              <a:rPr lang="en-US" sz="2800" i="1" baseline="-25000">
                <a:latin typeface="Futura Bk BT" pitchFamily="34" charset="0"/>
              </a:rPr>
              <a:t>QTL(A</a:t>
            </a:r>
            <a:r>
              <a:rPr lang="en-US" sz="2800" i="1" baseline="-25000" smtClean="0">
                <a:latin typeface="Futura Bk BT" pitchFamily="34" charset="0"/>
              </a:rPr>
              <a:t>) + </a:t>
            </a:r>
            <a:r>
              <a:rPr lang="en-US" sz="2800" i="1" smtClean="0">
                <a:latin typeface="Futura Bk BT" pitchFamily="34" charset="0"/>
              </a:rPr>
              <a:t>s</a:t>
            </a:r>
            <a:r>
              <a:rPr lang="en-US" sz="2800" i="1" baseline="30000" smtClean="0">
                <a:latin typeface="Futura Bk BT" pitchFamily="34" charset="0"/>
              </a:rPr>
              <a:t>2</a:t>
            </a:r>
            <a:r>
              <a:rPr lang="en-US" sz="2800" i="1" baseline="-25000" smtClean="0">
                <a:latin typeface="Futura Bk BT" pitchFamily="34" charset="0"/>
              </a:rPr>
              <a:t>QTL(D) </a:t>
            </a:r>
            <a:endParaRPr lang="nl-NL" sz="2800"/>
          </a:p>
        </p:txBody>
      </p:sp>
    </p:spTree>
    <p:extLst>
      <p:ext uri="{BB962C8B-B14F-4D97-AF65-F5344CB8AC3E}">
        <p14:creationId xmlns:p14="http://schemas.microsoft.com/office/powerpoint/2010/main" val="38981458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620688"/>
            <a:ext cx="5832648" cy="2308324"/>
          </a:xfrm>
          <a:prstGeom prst="rect">
            <a:avLst/>
          </a:prstGeom>
        </p:spPr>
        <p:txBody>
          <a:bodyPr wrap="square">
            <a:spAutoFit/>
          </a:bodyPr>
          <a:lstStyle/>
          <a:p>
            <a:r>
              <a:rPr lang="nl-NL" smtClean="0"/>
              <a:t>S_phen=</a:t>
            </a:r>
            <a:r>
              <a:rPr lang="nl-NL"/>
              <a:t>var(data1$T1pheno</a:t>
            </a:r>
            <a:r>
              <a:rPr lang="nl-NL" smtClean="0"/>
              <a:t>)</a:t>
            </a:r>
            <a:endParaRPr lang="nl-NL"/>
          </a:p>
          <a:p>
            <a:r>
              <a:rPr lang="nl-NL" smtClean="0"/>
              <a:t>covPO</a:t>
            </a:r>
            <a:r>
              <a:rPr lang="nl-NL"/>
              <a:t>=.5*S_A</a:t>
            </a:r>
          </a:p>
          <a:p>
            <a:r>
              <a:rPr lang="nl-NL"/>
              <a:t># expected cov dz1 - dz2</a:t>
            </a:r>
          </a:p>
          <a:p>
            <a:r>
              <a:rPr lang="nl-NL"/>
              <a:t>covDZ=.5*S_A + .25*S_D</a:t>
            </a:r>
          </a:p>
          <a:p>
            <a:r>
              <a:rPr lang="nl-NL"/>
              <a:t># expected cov mz1 - mz2</a:t>
            </a:r>
          </a:p>
          <a:p>
            <a:r>
              <a:rPr lang="nl-NL"/>
              <a:t>covMZ=S_A + S_D</a:t>
            </a:r>
          </a:p>
          <a:p>
            <a:r>
              <a:rPr lang="nl-NL" smtClean="0"/>
              <a:t>print(c(S_phen,S_A,S_D,S_G,covPO,covDZ,covMZ</a:t>
            </a:r>
            <a:r>
              <a:rPr lang="nl-NL"/>
              <a:t>))</a:t>
            </a:r>
          </a:p>
          <a:p>
            <a:r>
              <a:rPr lang="nl-NL"/>
              <a:t>#</a:t>
            </a:r>
          </a:p>
        </p:txBody>
      </p:sp>
    </p:spTree>
    <p:extLst>
      <p:ext uri="{BB962C8B-B14F-4D97-AF65-F5344CB8AC3E}">
        <p14:creationId xmlns:p14="http://schemas.microsoft.com/office/powerpoint/2010/main" val="13037206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980728"/>
            <a:ext cx="9054752" cy="707886"/>
          </a:xfrm>
          <a:prstGeom prst="rect">
            <a:avLst/>
          </a:prstGeom>
        </p:spPr>
        <p:txBody>
          <a:bodyPr wrap="square">
            <a:spAutoFit/>
          </a:bodyPr>
          <a:lstStyle/>
          <a:p>
            <a:r>
              <a:rPr lang="nl-NL" sz="2000">
                <a:solidFill>
                  <a:srgbClr val="FF0000"/>
                </a:solidFill>
              </a:rPr>
              <a:t>&gt; print(c(S_phen,S_A,S_D,S_G,covPO,covDZ,covMZ))</a:t>
            </a:r>
          </a:p>
          <a:p>
            <a:r>
              <a:rPr lang="nl-NL" sz="2000" smtClean="0">
                <a:solidFill>
                  <a:srgbClr val="FF0000"/>
                </a:solidFill>
              </a:rPr>
              <a:t>1.2756021 </a:t>
            </a:r>
            <a:r>
              <a:rPr lang="nl-NL" sz="2000">
                <a:solidFill>
                  <a:srgbClr val="FF0000"/>
                </a:solidFill>
              </a:rPr>
              <a:t>0.4728184 0.1496124 0.6224308 0.2364092 0.2738123 0.6224308 </a:t>
            </a:r>
          </a:p>
        </p:txBody>
      </p:sp>
      <p:sp>
        <p:nvSpPr>
          <p:cNvPr id="3" name="TextBox 2"/>
          <p:cNvSpPr txBox="1"/>
          <p:nvPr/>
        </p:nvSpPr>
        <p:spPr>
          <a:xfrm>
            <a:off x="408428" y="2348880"/>
            <a:ext cx="6966587" cy="2677656"/>
          </a:xfrm>
          <a:prstGeom prst="rect">
            <a:avLst/>
          </a:prstGeom>
          <a:noFill/>
        </p:spPr>
        <p:txBody>
          <a:bodyPr wrap="none" rtlCol="0">
            <a:spAutoFit/>
          </a:bodyPr>
          <a:lstStyle/>
          <a:p>
            <a:r>
              <a:rPr lang="nl-NL" sz="2400">
                <a:solidFill>
                  <a:srgbClr val="FF0000"/>
                </a:solidFill>
              </a:rPr>
              <a:t>1.2756021 </a:t>
            </a:r>
            <a:r>
              <a:rPr lang="nl-NL" sz="2400" smtClean="0">
                <a:solidFill>
                  <a:srgbClr val="FF0000"/>
                </a:solidFill>
              </a:rPr>
              <a:t> </a:t>
            </a:r>
            <a:r>
              <a:rPr lang="nl-NL" sz="2400" smtClean="0"/>
              <a:t>Phenotypic variance</a:t>
            </a:r>
          </a:p>
          <a:p>
            <a:r>
              <a:rPr lang="nl-NL" sz="2400">
                <a:solidFill>
                  <a:srgbClr val="FF0000"/>
                </a:solidFill>
              </a:rPr>
              <a:t>0.4728184 </a:t>
            </a:r>
            <a:r>
              <a:rPr lang="nl-NL" sz="2400" smtClean="0">
                <a:solidFill>
                  <a:srgbClr val="FF0000"/>
                </a:solidFill>
              </a:rPr>
              <a:t> </a:t>
            </a:r>
            <a:r>
              <a:rPr lang="nl-NL" sz="2400" smtClean="0"/>
              <a:t>add gen variance</a:t>
            </a:r>
          </a:p>
          <a:p>
            <a:r>
              <a:rPr lang="nl-NL" sz="2400">
                <a:solidFill>
                  <a:srgbClr val="FF0000"/>
                </a:solidFill>
              </a:rPr>
              <a:t>0.1496124 </a:t>
            </a:r>
            <a:r>
              <a:rPr lang="nl-NL" sz="2400" smtClean="0">
                <a:solidFill>
                  <a:srgbClr val="FF0000"/>
                </a:solidFill>
              </a:rPr>
              <a:t> </a:t>
            </a:r>
            <a:r>
              <a:rPr lang="nl-NL" sz="2400" smtClean="0"/>
              <a:t>dominance variance </a:t>
            </a:r>
          </a:p>
          <a:p>
            <a:r>
              <a:rPr lang="nl-NL" sz="2400" smtClean="0">
                <a:solidFill>
                  <a:srgbClr val="FF0000"/>
                </a:solidFill>
              </a:rPr>
              <a:t>0.6224308 </a:t>
            </a:r>
            <a:r>
              <a:rPr lang="nl-NL" sz="2400" smtClean="0"/>
              <a:t>total genetic variance</a:t>
            </a:r>
          </a:p>
          <a:p>
            <a:r>
              <a:rPr lang="nl-NL" sz="2400">
                <a:solidFill>
                  <a:srgbClr val="FF0000"/>
                </a:solidFill>
              </a:rPr>
              <a:t>0.2364092 </a:t>
            </a:r>
            <a:r>
              <a:rPr lang="nl-NL" sz="2400" smtClean="0"/>
              <a:t>contribution to parent-offspring covariance</a:t>
            </a:r>
          </a:p>
          <a:p>
            <a:r>
              <a:rPr lang="nl-NL" sz="2400">
                <a:solidFill>
                  <a:srgbClr val="FF0000"/>
                </a:solidFill>
              </a:rPr>
              <a:t>0.2738123 </a:t>
            </a:r>
            <a:r>
              <a:rPr lang="nl-NL" sz="2400" smtClean="0">
                <a:solidFill>
                  <a:srgbClr val="FF0000"/>
                </a:solidFill>
              </a:rPr>
              <a:t> </a:t>
            </a:r>
            <a:r>
              <a:rPr lang="nl-NL" sz="2400" smtClean="0"/>
              <a:t>contribution </a:t>
            </a:r>
            <a:r>
              <a:rPr lang="nl-NL" sz="2400"/>
              <a:t>to </a:t>
            </a:r>
            <a:r>
              <a:rPr lang="nl-NL" sz="2400" smtClean="0"/>
              <a:t>DZ covariance</a:t>
            </a:r>
          </a:p>
          <a:p>
            <a:r>
              <a:rPr lang="nl-NL" sz="2400">
                <a:solidFill>
                  <a:srgbClr val="FF0000"/>
                </a:solidFill>
              </a:rPr>
              <a:t>0.6224308 </a:t>
            </a:r>
            <a:r>
              <a:rPr lang="nl-NL" sz="2400" smtClean="0"/>
              <a:t>contribution </a:t>
            </a:r>
            <a:r>
              <a:rPr lang="nl-NL" sz="2400"/>
              <a:t>to </a:t>
            </a:r>
            <a:r>
              <a:rPr lang="nl-NL" sz="2400" smtClean="0"/>
              <a:t>MZ </a:t>
            </a:r>
            <a:r>
              <a:rPr lang="nl-NL" sz="2400"/>
              <a:t>covariance</a:t>
            </a:r>
            <a:endParaRPr lang="nl-NL" sz="2400" smtClean="0"/>
          </a:p>
        </p:txBody>
      </p:sp>
    </p:spTree>
    <p:extLst>
      <p:ext uri="{BB962C8B-B14F-4D97-AF65-F5344CB8AC3E}">
        <p14:creationId xmlns:p14="http://schemas.microsoft.com/office/powerpoint/2010/main" val="22875921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692696"/>
            <a:ext cx="6984776" cy="2862322"/>
          </a:xfrm>
          <a:prstGeom prst="rect">
            <a:avLst/>
          </a:prstGeom>
        </p:spPr>
        <p:txBody>
          <a:bodyPr wrap="square">
            <a:spAutoFit/>
          </a:bodyPr>
          <a:lstStyle/>
          <a:p>
            <a:r>
              <a:rPr lang="nl-NL"/>
              <a:t>library(umx)</a:t>
            </a:r>
          </a:p>
          <a:p>
            <a:r>
              <a:rPr lang="nl-NL"/>
              <a:t>data4=read.table('data4.dat',header=TRUE,row.names=NULL)</a:t>
            </a:r>
          </a:p>
          <a:p>
            <a:r>
              <a:rPr lang="nl-NL"/>
              <a:t>head(data4)</a:t>
            </a:r>
          </a:p>
          <a:p>
            <a:r>
              <a:rPr lang="nl-NL"/>
              <a:t>N=dim(data4)[1]  # sample size</a:t>
            </a:r>
          </a:p>
          <a:p>
            <a:r>
              <a:rPr lang="nl-NL"/>
              <a:t>#</a:t>
            </a:r>
          </a:p>
          <a:p>
            <a:r>
              <a:rPr lang="nl-NL"/>
              <a:t>mzData=data4[data4$zyg==1,6:9</a:t>
            </a:r>
            <a:r>
              <a:rPr lang="nl-NL" smtClean="0"/>
              <a:t>] # create MZ and</a:t>
            </a:r>
            <a:endParaRPr lang="nl-NL"/>
          </a:p>
          <a:p>
            <a:r>
              <a:rPr lang="nl-NL"/>
              <a:t>dzData=data4[data4$zyg==2,6:9</a:t>
            </a:r>
            <a:r>
              <a:rPr lang="nl-NL" smtClean="0"/>
              <a:t>]  # DZ dataframes</a:t>
            </a:r>
            <a:endParaRPr lang="nl-NL"/>
          </a:p>
          <a:p>
            <a:r>
              <a:rPr lang="nl-NL"/>
              <a:t>#</a:t>
            </a:r>
          </a:p>
          <a:p>
            <a:r>
              <a:rPr lang="nl-NL" smtClean="0"/>
              <a:t>round(cov(mzData),3)   # the covariance matrices</a:t>
            </a:r>
            <a:endParaRPr lang="nl-NL"/>
          </a:p>
          <a:p>
            <a:r>
              <a:rPr lang="nl-NL" smtClean="0"/>
              <a:t>round(cov(dzData),3) </a:t>
            </a:r>
            <a:r>
              <a:rPr lang="nl-NL"/>
              <a:t># the covariance </a:t>
            </a:r>
            <a:r>
              <a:rPr lang="nl-NL" smtClean="0"/>
              <a:t>matrices</a:t>
            </a:r>
            <a:endParaRPr lang="nl-NL"/>
          </a:p>
        </p:txBody>
      </p:sp>
    </p:spTree>
    <p:extLst>
      <p:ext uri="{BB962C8B-B14F-4D97-AF65-F5344CB8AC3E}">
        <p14:creationId xmlns:p14="http://schemas.microsoft.com/office/powerpoint/2010/main" val="259666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620688"/>
            <a:ext cx="6696744" cy="3785652"/>
          </a:xfrm>
          <a:prstGeom prst="rect">
            <a:avLst/>
          </a:prstGeom>
        </p:spPr>
        <p:txBody>
          <a:bodyPr wrap="square">
            <a:spAutoFit/>
          </a:bodyPr>
          <a:lstStyle/>
          <a:p>
            <a:r>
              <a:rPr lang="nl-NL" sz="2000">
                <a:solidFill>
                  <a:srgbClr val="FF0000"/>
                </a:solidFill>
              </a:rPr>
              <a:t>&gt; round(cov(mzData),3)</a:t>
            </a:r>
          </a:p>
          <a:p>
            <a:r>
              <a:rPr lang="nl-NL" sz="2000">
                <a:solidFill>
                  <a:srgbClr val="FF0000"/>
                </a:solidFill>
              </a:rPr>
              <a:t>        Mpheno Fpheno T1pheno T2pheno</a:t>
            </a:r>
          </a:p>
          <a:p>
            <a:r>
              <a:rPr lang="nl-NL" sz="2000">
                <a:solidFill>
                  <a:srgbClr val="FF0000"/>
                </a:solidFill>
              </a:rPr>
              <a:t>Mpheno   1.238  0.010   0.299   0.295</a:t>
            </a:r>
          </a:p>
          <a:p>
            <a:r>
              <a:rPr lang="nl-NL" sz="2000">
                <a:solidFill>
                  <a:srgbClr val="FF0000"/>
                </a:solidFill>
              </a:rPr>
              <a:t>Fpheno   0.010  1.331   0.266   0.270</a:t>
            </a:r>
          </a:p>
          <a:p>
            <a:r>
              <a:rPr lang="nl-NL" sz="2000">
                <a:solidFill>
                  <a:srgbClr val="FF0000"/>
                </a:solidFill>
              </a:rPr>
              <a:t>T1pheno  </a:t>
            </a:r>
            <a:r>
              <a:rPr lang="nl-NL" sz="2000">
                <a:solidFill>
                  <a:srgbClr val="0070C0"/>
                </a:solidFill>
              </a:rPr>
              <a:t>0.299  0.266   </a:t>
            </a:r>
            <a:r>
              <a:rPr lang="nl-NL" sz="2000">
                <a:solidFill>
                  <a:srgbClr val="FF0000"/>
                </a:solidFill>
              </a:rPr>
              <a:t>1.297   0.678</a:t>
            </a:r>
          </a:p>
          <a:p>
            <a:r>
              <a:rPr lang="nl-NL" sz="2000">
                <a:solidFill>
                  <a:srgbClr val="FF0000"/>
                </a:solidFill>
              </a:rPr>
              <a:t>T2pheno  </a:t>
            </a:r>
            <a:r>
              <a:rPr lang="nl-NL" sz="2000">
                <a:solidFill>
                  <a:srgbClr val="0070C0"/>
                </a:solidFill>
              </a:rPr>
              <a:t>0.295  0.270  </a:t>
            </a:r>
            <a:r>
              <a:rPr lang="nl-NL" sz="2000">
                <a:solidFill>
                  <a:schemeClr val="accent6"/>
                </a:solidFill>
              </a:rPr>
              <a:t> 0.678   </a:t>
            </a:r>
            <a:r>
              <a:rPr lang="nl-NL" sz="2000">
                <a:solidFill>
                  <a:srgbClr val="FF0000"/>
                </a:solidFill>
              </a:rPr>
              <a:t>1.282</a:t>
            </a:r>
          </a:p>
          <a:p>
            <a:r>
              <a:rPr lang="nl-NL" sz="2000">
                <a:solidFill>
                  <a:srgbClr val="FF0000"/>
                </a:solidFill>
              </a:rPr>
              <a:t>&gt; round(cov(dzData),3)</a:t>
            </a:r>
          </a:p>
          <a:p>
            <a:r>
              <a:rPr lang="nl-NL" sz="2000">
                <a:solidFill>
                  <a:srgbClr val="FF0000"/>
                </a:solidFill>
              </a:rPr>
              <a:t>        Mpheno Fpheno T1pheno T2pheno</a:t>
            </a:r>
          </a:p>
          <a:p>
            <a:r>
              <a:rPr lang="nl-NL" sz="2000">
                <a:solidFill>
                  <a:srgbClr val="FF0000"/>
                </a:solidFill>
              </a:rPr>
              <a:t>Mpheno   1.257 -0.001   0.215   0.201</a:t>
            </a:r>
          </a:p>
          <a:p>
            <a:r>
              <a:rPr lang="nl-NL" sz="2000">
                <a:solidFill>
                  <a:srgbClr val="FF0000"/>
                </a:solidFill>
              </a:rPr>
              <a:t>Fpheno  -0.001  1.272   0.218   0.261</a:t>
            </a:r>
          </a:p>
          <a:p>
            <a:r>
              <a:rPr lang="nl-NL" sz="2000">
                <a:solidFill>
                  <a:srgbClr val="FF0000"/>
                </a:solidFill>
              </a:rPr>
              <a:t>T1pheno  </a:t>
            </a:r>
            <a:r>
              <a:rPr lang="nl-NL" sz="2000">
                <a:solidFill>
                  <a:srgbClr val="0070C0"/>
                </a:solidFill>
              </a:rPr>
              <a:t>0.215  0.218   </a:t>
            </a:r>
            <a:r>
              <a:rPr lang="nl-NL" sz="2000">
                <a:solidFill>
                  <a:srgbClr val="FF0000"/>
                </a:solidFill>
              </a:rPr>
              <a:t>1.269   0.294</a:t>
            </a:r>
          </a:p>
          <a:p>
            <a:r>
              <a:rPr lang="nl-NL" sz="2000">
                <a:solidFill>
                  <a:srgbClr val="FF0000"/>
                </a:solidFill>
              </a:rPr>
              <a:t>T2pheno  </a:t>
            </a:r>
            <a:r>
              <a:rPr lang="nl-NL" sz="2000">
                <a:solidFill>
                  <a:srgbClr val="0070C0"/>
                </a:solidFill>
              </a:rPr>
              <a:t>0.201  0.261  </a:t>
            </a:r>
            <a:r>
              <a:rPr lang="nl-NL" sz="2000">
                <a:solidFill>
                  <a:srgbClr val="00B050"/>
                </a:solidFill>
              </a:rPr>
              <a:t> 0.294   </a:t>
            </a:r>
            <a:r>
              <a:rPr lang="nl-NL" sz="2000">
                <a:solidFill>
                  <a:srgbClr val="FF0000"/>
                </a:solidFill>
              </a:rPr>
              <a:t>1.284</a:t>
            </a:r>
          </a:p>
        </p:txBody>
      </p:sp>
      <p:sp>
        <p:nvSpPr>
          <p:cNvPr id="3" name="Right Brace 2"/>
          <p:cNvSpPr/>
          <p:nvPr/>
        </p:nvSpPr>
        <p:spPr>
          <a:xfrm>
            <a:off x="5292080" y="908720"/>
            <a:ext cx="504056" cy="158417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4" name="TextBox 3"/>
          <p:cNvSpPr txBox="1"/>
          <p:nvPr/>
        </p:nvSpPr>
        <p:spPr>
          <a:xfrm>
            <a:off x="6084168" y="1239143"/>
            <a:ext cx="2398349" cy="1200329"/>
          </a:xfrm>
          <a:prstGeom prst="rect">
            <a:avLst/>
          </a:prstGeom>
          <a:noFill/>
        </p:spPr>
        <p:txBody>
          <a:bodyPr wrap="none" rtlCol="0">
            <a:spAutoFit/>
          </a:bodyPr>
          <a:lstStyle/>
          <a:p>
            <a:r>
              <a:rPr lang="nl-NL" sz="2400" smtClean="0"/>
              <a:t>phenotypic </a:t>
            </a:r>
          </a:p>
          <a:p>
            <a:r>
              <a:rPr lang="nl-NL" sz="2400" smtClean="0"/>
              <a:t>covariance matrix</a:t>
            </a:r>
          </a:p>
          <a:p>
            <a:r>
              <a:rPr lang="nl-NL" sz="2400" smtClean="0"/>
              <a:t>MZ</a:t>
            </a:r>
            <a:endParaRPr lang="nl-NL" sz="2400"/>
          </a:p>
        </p:txBody>
      </p:sp>
      <p:sp>
        <p:nvSpPr>
          <p:cNvPr id="5" name="Right Brace 4"/>
          <p:cNvSpPr/>
          <p:nvPr/>
        </p:nvSpPr>
        <p:spPr>
          <a:xfrm>
            <a:off x="5364088" y="2780928"/>
            <a:ext cx="504056" cy="158417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6" name="TextBox 5"/>
          <p:cNvSpPr txBox="1"/>
          <p:nvPr/>
        </p:nvSpPr>
        <p:spPr>
          <a:xfrm>
            <a:off x="6156176" y="3111351"/>
            <a:ext cx="2398349" cy="1200329"/>
          </a:xfrm>
          <a:prstGeom prst="rect">
            <a:avLst/>
          </a:prstGeom>
          <a:noFill/>
        </p:spPr>
        <p:txBody>
          <a:bodyPr wrap="none" rtlCol="0">
            <a:spAutoFit/>
          </a:bodyPr>
          <a:lstStyle/>
          <a:p>
            <a:r>
              <a:rPr lang="nl-NL" sz="2400" smtClean="0"/>
              <a:t>phenotypic </a:t>
            </a:r>
          </a:p>
          <a:p>
            <a:r>
              <a:rPr lang="nl-NL" sz="2400" smtClean="0"/>
              <a:t>covariance matrix</a:t>
            </a:r>
          </a:p>
          <a:p>
            <a:r>
              <a:rPr lang="nl-NL" sz="2400" smtClean="0"/>
              <a:t>DZ</a:t>
            </a:r>
            <a:endParaRPr lang="nl-NL" sz="2400"/>
          </a:p>
        </p:txBody>
      </p:sp>
      <p:sp>
        <p:nvSpPr>
          <p:cNvPr id="7" name="Rectangle 6"/>
          <p:cNvSpPr/>
          <p:nvPr/>
        </p:nvSpPr>
        <p:spPr>
          <a:xfrm>
            <a:off x="621955" y="4694372"/>
            <a:ext cx="7901328" cy="1569660"/>
          </a:xfrm>
          <a:prstGeom prst="rect">
            <a:avLst/>
          </a:prstGeom>
        </p:spPr>
        <p:txBody>
          <a:bodyPr wrap="square">
            <a:spAutoFit/>
          </a:bodyPr>
          <a:lstStyle/>
          <a:p>
            <a:r>
              <a:rPr lang="nl-NL" sz="2400" smtClean="0"/>
              <a:t>based on regression results</a:t>
            </a:r>
          </a:p>
          <a:p>
            <a:r>
              <a:rPr lang="nl-NL" sz="2400" smtClean="0">
                <a:solidFill>
                  <a:srgbClr val="0070C0"/>
                </a:solidFill>
              </a:rPr>
              <a:t>0.2364092</a:t>
            </a:r>
            <a:r>
              <a:rPr lang="nl-NL" sz="2400" smtClean="0">
                <a:solidFill>
                  <a:srgbClr val="FF0000"/>
                </a:solidFill>
              </a:rPr>
              <a:t> </a:t>
            </a:r>
            <a:r>
              <a:rPr lang="nl-NL" sz="2400"/>
              <a:t>contribution to parent-offspring covariance</a:t>
            </a:r>
          </a:p>
          <a:p>
            <a:r>
              <a:rPr lang="nl-NL" sz="2400">
                <a:solidFill>
                  <a:srgbClr val="00B050"/>
                </a:solidFill>
              </a:rPr>
              <a:t>0.2738123  </a:t>
            </a:r>
            <a:r>
              <a:rPr lang="nl-NL" sz="2400"/>
              <a:t>contribution to DZ covariance</a:t>
            </a:r>
          </a:p>
          <a:p>
            <a:r>
              <a:rPr lang="nl-NL" sz="2400">
                <a:solidFill>
                  <a:schemeClr val="accent6"/>
                </a:solidFill>
              </a:rPr>
              <a:t>0.6224308</a:t>
            </a:r>
            <a:r>
              <a:rPr lang="nl-NL" sz="2400">
                <a:solidFill>
                  <a:srgbClr val="FF0000"/>
                </a:solidFill>
              </a:rPr>
              <a:t> </a:t>
            </a:r>
            <a:r>
              <a:rPr lang="nl-NL" sz="2400"/>
              <a:t>contribution to MZ covariance</a:t>
            </a:r>
          </a:p>
        </p:txBody>
      </p:sp>
    </p:spTree>
    <p:extLst>
      <p:ext uri="{BB962C8B-B14F-4D97-AF65-F5344CB8AC3E}">
        <p14:creationId xmlns:p14="http://schemas.microsoft.com/office/powerpoint/2010/main" val="2350021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9946" y="180548"/>
            <a:ext cx="8208912" cy="4739759"/>
          </a:xfrm>
          <a:prstGeom prst="rect">
            <a:avLst/>
          </a:prstGeom>
        </p:spPr>
        <p:txBody>
          <a:bodyPr wrap="square">
            <a:spAutoFit/>
          </a:bodyPr>
          <a:lstStyle/>
          <a:p>
            <a:r>
              <a:rPr lang="en-US" sz="2800" smtClean="0"/>
              <a:t>A) The linear regression model.</a:t>
            </a:r>
          </a:p>
          <a:p>
            <a:endParaRPr lang="en-US" sz="2400" smtClean="0"/>
          </a:p>
          <a:p>
            <a:r>
              <a:rPr lang="en-US" sz="2400" b="1" smtClean="0"/>
              <a:t>x</a:t>
            </a:r>
            <a:r>
              <a:rPr lang="en-US" sz="2400" b="1" baseline="-25000" smtClean="0"/>
              <a:t>i </a:t>
            </a:r>
            <a:r>
              <a:rPr lang="en-US" sz="2400" b="1" smtClean="0"/>
              <a:t>= a</a:t>
            </a:r>
            <a:r>
              <a:rPr lang="en-US" sz="2400" b="1" baseline="-25000" smtClean="0"/>
              <a:t>0</a:t>
            </a:r>
            <a:r>
              <a:rPr lang="en-US" sz="2400" b="1" smtClean="0"/>
              <a:t> + a*QTL</a:t>
            </a:r>
            <a:r>
              <a:rPr lang="en-US" sz="2400" b="1" baseline="-25000" smtClean="0"/>
              <a:t>i</a:t>
            </a:r>
            <a:r>
              <a:rPr lang="en-US" sz="2400" b="1" smtClean="0"/>
              <a:t> + e</a:t>
            </a:r>
            <a:r>
              <a:rPr lang="en-US" sz="2400" b="1" baseline="-25000" smtClean="0"/>
              <a:t>i</a:t>
            </a:r>
          </a:p>
          <a:p>
            <a:endParaRPr lang="en-US" sz="2400" baseline="-25000" smtClean="0"/>
          </a:p>
          <a:p>
            <a:r>
              <a:rPr lang="en-US" sz="2400" smtClean="0"/>
              <a:t>s</a:t>
            </a:r>
            <a:r>
              <a:rPr lang="en-US" sz="2400" baseline="30000" smtClean="0"/>
              <a:t>2</a:t>
            </a:r>
            <a:r>
              <a:rPr lang="en-US" sz="2400" smtClean="0"/>
              <a:t>(x) = a</a:t>
            </a:r>
            <a:r>
              <a:rPr lang="en-US" sz="2400" baseline="30000" smtClean="0"/>
              <a:t>2</a:t>
            </a:r>
            <a:r>
              <a:rPr lang="en-US" sz="2400" smtClean="0"/>
              <a:t>*s</a:t>
            </a:r>
            <a:r>
              <a:rPr lang="en-US" sz="2400" baseline="30000" smtClean="0"/>
              <a:t>2</a:t>
            </a:r>
            <a:r>
              <a:rPr lang="en-US" sz="2400" smtClean="0"/>
              <a:t>(QTL) + s</a:t>
            </a:r>
            <a:r>
              <a:rPr lang="en-US" sz="2400" baseline="30000" smtClean="0"/>
              <a:t>2</a:t>
            </a:r>
            <a:r>
              <a:rPr lang="en-US" sz="2400" smtClean="0"/>
              <a:t>(e)</a:t>
            </a:r>
          </a:p>
          <a:p>
            <a:endParaRPr lang="en-US" sz="2400"/>
          </a:p>
          <a:p>
            <a:r>
              <a:rPr lang="en-US" sz="2400" b="1" smtClean="0"/>
              <a:t>QTL is coded -1 (aa) 0 (Aa) 1 (AA)</a:t>
            </a:r>
          </a:p>
          <a:p>
            <a:r>
              <a:rPr lang="en-US" sz="2400" b="1" smtClean="0"/>
              <a:t>a</a:t>
            </a:r>
            <a:r>
              <a:rPr lang="en-US" sz="2400" b="1" baseline="30000" smtClean="0"/>
              <a:t>2</a:t>
            </a:r>
            <a:r>
              <a:rPr lang="en-US" sz="2400" b="1" smtClean="0"/>
              <a:t>*s</a:t>
            </a:r>
            <a:r>
              <a:rPr lang="en-US" sz="2400" b="1" baseline="30000" smtClean="0"/>
              <a:t>2</a:t>
            </a:r>
            <a:r>
              <a:rPr lang="en-US" sz="2400" b="1" smtClean="0"/>
              <a:t>(QTL) </a:t>
            </a:r>
            <a:r>
              <a:rPr lang="en-US" sz="2400" smtClean="0"/>
              <a:t>is the additive genetic variance: contribution of the QTL to phenotypic individual differences.  </a:t>
            </a:r>
            <a:r>
              <a:rPr lang="en-US" sz="2400" b="1" smtClean="0"/>
              <a:t>s</a:t>
            </a:r>
            <a:r>
              <a:rPr lang="en-US" sz="2400" b="1" baseline="30000" smtClean="0"/>
              <a:t>2</a:t>
            </a:r>
            <a:r>
              <a:rPr lang="en-US" sz="2400" b="1" smtClean="0"/>
              <a:t>(e) </a:t>
            </a:r>
            <a:r>
              <a:rPr lang="en-US" sz="2400" smtClean="0"/>
              <a:t>is the residual (dominance + environmental)   ……. a</a:t>
            </a:r>
            <a:r>
              <a:rPr lang="en-US" sz="2400" baseline="30000" smtClean="0"/>
              <a:t>2</a:t>
            </a:r>
            <a:r>
              <a:rPr lang="en-US" sz="2400" smtClean="0"/>
              <a:t>*s</a:t>
            </a:r>
            <a:r>
              <a:rPr lang="en-US" sz="2400" baseline="30000" smtClean="0"/>
              <a:t>2</a:t>
            </a:r>
            <a:r>
              <a:rPr lang="en-US" sz="2400" smtClean="0"/>
              <a:t>(QTL) = </a:t>
            </a:r>
            <a:r>
              <a:rPr lang="en-US" sz="2400" i="1">
                <a:latin typeface="Futura Bk BT" pitchFamily="34" charset="0"/>
              </a:rPr>
              <a:t>s</a:t>
            </a:r>
            <a:r>
              <a:rPr lang="en-US" sz="2400" i="1" baseline="30000">
                <a:latin typeface="Futura Bk BT" pitchFamily="34" charset="0"/>
              </a:rPr>
              <a:t>2</a:t>
            </a:r>
            <a:r>
              <a:rPr lang="en-US" sz="2400" i="1" baseline="-25000">
                <a:latin typeface="Futura Bk BT" pitchFamily="34" charset="0"/>
              </a:rPr>
              <a:t>QTL(A)</a:t>
            </a:r>
            <a:r>
              <a:rPr lang="en-US" sz="2400" baseline="30000">
                <a:latin typeface="Futura Bk BT" pitchFamily="34" charset="0"/>
              </a:rPr>
              <a:t> </a:t>
            </a:r>
            <a:endParaRPr lang="nl-NL" sz="2400" smtClean="0"/>
          </a:p>
          <a:p>
            <a:endParaRPr lang="nl-NL" sz="2400" smtClean="0"/>
          </a:p>
          <a:p>
            <a:r>
              <a:rPr lang="nl-NL" sz="2400" smtClean="0"/>
              <a:t>parameter </a:t>
            </a:r>
            <a:r>
              <a:rPr lang="nl-NL" sz="2400" b="1" smtClean="0"/>
              <a:t>a</a:t>
            </a:r>
            <a:r>
              <a:rPr lang="nl-NL" sz="2400" smtClean="0"/>
              <a:t> is the the effect of the QTL given addititve model</a:t>
            </a:r>
            <a:endParaRPr lang="en-US" sz="2400" smtClean="0"/>
          </a:p>
          <a:p>
            <a:endParaRPr lang="en-US" smtClean="0"/>
          </a:p>
        </p:txBody>
      </p:sp>
      <p:pic>
        <p:nvPicPr>
          <p:cNvPr id="3" name="Picture 2"/>
          <p:cNvPicPr>
            <a:picLocks noChangeAspect="1"/>
          </p:cNvPicPr>
          <p:nvPr/>
        </p:nvPicPr>
        <p:blipFill>
          <a:blip r:embed="rId2" cstate="print"/>
          <a:stretch>
            <a:fillRect/>
          </a:stretch>
        </p:blipFill>
        <p:spPr>
          <a:xfrm>
            <a:off x="6414331" y="0"/>
            <a:ext cx="2736304" cy="2736304"/>
          </a:xfrm>
          <a:prstGeom prst="rect">
            <a:avLst/>
          </a:prstGeom>
        </p:spPr>
      </p:pic>
      <p:grpSp>
        <p:nvGrpSpPr>
          <p:cNvPr id="5" name="Group 4"/>
          <p:cNvGrpSpPr/>
          <p:nvPr/>
        </p:nvGrpSpPr>
        <p:grpSpPr>
          <a:xfrm>
            <a:off x="590640" y="4859441"/>
            <a:ext cx="4017626" cy="1353905"/>
            <a:chOff x="4017877" y="5036766"/>
            <a:chExt cx="4017626" cy="1353905"/>
          </a:xfrm>
        </p:grpSpPr>
        <p:sp>
          <p:nvSpPr>
            <p:cNvPr id="6" name="Line 10"/>
            <p:cNvSpPr>
              <a:spLocks noChangeShapeType="1"/>
            </p:cNvSpPr>
            <p:nvPr/>
          </p:nvSpPr>
          <p:spPr bwMode="auto">
            <a:xfrm>
              <a:off x="4263603" y="5699547"/>
              <a:ext cx="3516313" cy="0"/>
            </a:xfrm>
            <a:prstGeom prst="line">
              <a:avLst/>
            </a:prstGeom>
            <a:noFill/>
            <a:ln w="9525">
              <a:solidFill>
                <a:schemeClr val="tx1"/>
              </a:solidFill>
              <a:round/>
              <a:headEnd/>
              <a:tailEnd/>
            </a:ln>
            <a:effectLst/>
          </p:spPr>
          <p:txBody>
            <a:bodyPr wrap="none" anchor="ctr"/>
            <a:lstStyle/>
            <a:p>
              <a:endParaRPr lang="en-US"/>
            </a:p>
          </p:txBody>
        </p:sp>
        <p:sp>
          <p:nvSpPr>
            <p:cNvPr id="7" name="Oval 6"/>
            <p:cNvSpPr>
              <a:spLocks noChangeArrowheads="1"/>
            </p:cNvSpPr>
            <p:nvPr/>
          </p:nvSpPr>
          <p:spPr bwMode="auto">
            <a:xfrm>
              <a:off x="4200103" y="5523638"/>
              <a:ext cx="304800" cy="304800"/>
            </a:xfrm>
            <a:prstGeom prst="ellipse">
              <a:avLst/>
            </a:prstGeom>
            <a:solidFill>
              <a:srgbClr val="00CC00"/>
            </a:solidFill>
            <a:ln w="9525">
              <a:solidFill>
                <a:schemeClr val="tx1"/>
              </a:solidFill>
              <a:round/>
              <a:headEnd/>
              <a:tailEnd/>
            </a:ln>
            <a:effectLst/>
          </p:spPr>
          <p:txBody>
            <a:bodyPr wrap="none" anchor="ctr"/>
            <a:lstStyle/>
            <a:p>
              <a:endParaRPr lang="en-US"/>
            </a:p>
          </p:txBody>
        </p:sp>
        <p:sp>
          <p:nvSpPr>
            <p:cNvPr id="8" name="Oval 7"/>
            <p:cNvSpPr>
              <a:spLocks noChangeArrowheads="1"/>
            </p:cNvSpPr>
            <p:nvPr/>
          </p:nvSpPr>
          <p:spPr bwMode="auto">
            <a:xfrm>
              <a:off x="7486667" y="5534051"/>
              <a:ext cx="304800" cy="304800"/>
            </a:xfrm>
            <a:prstGeom prst="ellipse">
              <a:avLst/>
            </a:prstGeom>
            <a:solidFill>
              <a:srgbClr val="0000FF"/>
            </a:solidFill>
            <a:ln w="9525">
              <a:solidFill>
                <a:schemeClr val="tx1"/>
              </a:solidFill>
              <a:round/>
              <a:headEnd/>
              <a:tailEnd/>
            </a:ln>
            <a:effectLst/>
          </p:spPr>
          <p:txBody>
            <a:bodyPr wrap="none" anchor="ctr"/>
            <a:lstStyle/>
            <a:p>
              <a:endParaRPr lang="en-US"/>
            </a:p>
          </p:txBody>
        </p:sp>
        <p:sp>
          <p:nvSpPr>
            <p:cNvPr id="9" name="Line 13"/>
            <p:cNvSpPr>
              <a:spLocks noChangeShapeType="1"/>
            </p:cNvSpPr>
            <p:nvPr/>
          </p:nvSpPr>
          <p:spPr bwMode="auto">
            <a:xfrm>
              <a:off x="5951116" y="5505872"/>
              <a:ext cx="0" cy="381000"/>
            </a:xfrm>
            <a:prstGeom prst="line">
              <a:avLst/>
            </a:prstGeom>
            <a:noFill/>
            <a:ln w="9525">
              <a:solidFill>
                <a:schemeClr val="tx1"/>
              </a:solidFill>
              <a:round/>
              <a:headEnd/>
              <a:tailEnd/>
            </a:ln>
            <a:effectLst/>
          </p:spPr>
          <p:txBody>
            <a:bodyPr wrap="none" anchor="ctr"/>
            <a:lstStyle/>
            <a:p>
              <a:endParaRPr lang="en-US"/>
            </a:p>
          </p:txBody>
        </p:sp>
        <p:sp>
          <p:nvSpPr>
            <p:cNvPr id="10" name="Text Box 15"/>
            <p:cNvSpPr txBox="1">
              <a:spLocks noChangeArrowheads="1"/>
            </p:cNvSpPr>
            <p:nvPr/>
          </p:nvSpPr>
          <p:spPr bwMode="auto">
            <a:xfrm>
              <a:off x="5709815" y="5860323"/>
              <a:ext cx="361950" cy="519112"/>
            </a:xfrm>
            <a:prstGeom prst="rect">
              <a:avLst/>
            </a:prstGeom>
            <a:noFill/>
            <a:ln w="9525">
              <a:noFill/>
              <a:miter lim="800000"/>
              <a:headEnd/>
              <a:tailEnd/>
            </a:ln>
            <a:effectLst/>
          </p:spPr>
          <p:txBody>
            <a:bodyPr wrap="none">
              <a:spAutoFit/>
            </a:bodyPr>
            <a:lstStyle/>
            <a:p>
              <a:pPr algn="l"/>
              <a:r>
                <a:rPr lang="en-US" sz="2800" i="1" smtClean="0">
                  <a:solidFill>
                    <a:srgbClr val="FF6600"/>
                  </a:solidFill>
                </a:rPr>
                <a:t>0</a:t>
              </a:r>
              <a:endParaRPr lang="en-US" i="1">
                <a:solidFill>
                  <a:srgbClr val="FF6600"/>
                </a:solidFill>
              </a:endParaRPr>
            </a:p>
          </p:txBody>
        </p:sp>
        <p:sp>
          <p:nvSpPr>
            <p:cNvPr id="11" name="Text Box 16"/>
            <p:cNvSpPr txBox="1">
              <a:spLocks noChangeArrowheads="1"/>
            </p:cNvSpPr>
            <p:nvPr/>
          </p:nvSpPr>
          <p:spPr bwMode="auto">
            <a:xfrm>
              <a:off x="7309977" y="5845815"/>
              <a:ext cx="601662" cy="519113"/>
            </a:xfrm>
            <a:prstGeom prst="rect">
              <a:avLst/>
            </a:prstGeom>
            <a:noFill/>
            <a:ln w="9525">
              <a:noFill/>
              <a:miter lim="800000"/>
              <a:headEnd/>
              <a:tailEnd/>
            </a:ln>
            <a:effectLst/>
          </p:spPr>
          <p:txBody>
            <a:bodyPr wrap="none">
              <a:spAutoFit/>
            </a:bodyPr>
            <a:lstStyle/>
            <a:p>
              <a:pPr algn="l"/>
              <a:r>
                <a:rPr lang="en-US" sz="2800" i="1">
                  <a:solidFill>
                    <a:srgbClr val="FF6600"/>
                  </a:solidFill>
                </a:rPr>
                <a:t>+a</a:t>
              </a:r>
              <a:endParaRPr lang="en-US" i="1">
                <a:solidFill>
                  <a:srgbClr val="FF6600"/>
                </a:solidFill>
              </a:endParaRPr>
            </a:p>
          </p:txBody>
        </p:sp>
        <p:sp>
          <p:nvSpPr>
            <p:cNvPr id="12" name="Text Box 17"/>
            <p:cNvSpPr txBox="1">
              <a:spLocks noChangeArrowheads="1"/>
            </p:cNvSpPr>
            <p:nvPr/>
          </p:nvSpPr>
          <p:spPr bwMode="auto">
            <a:xfrm>
              <a:off x="4017877" y="5867451"/>
              <a:ext cx="712054" cy="523220"/>
            </a:xfrm>
            <a:prstGeom prst="rect">
              <a:avLst/>
            </a:prstGeom>
            <a:noFill/>
            <a:ln w="9525">
              <a:noFill/>
              <a:miter lim="800000"/>
              <a:headEnd/>
              <a:tailEnd/>
            </a:ln>
            <a:effectLst/>
          </p:spPr>
          <p:txBody>
            <a:bodyPr wrap="none">
              <a:spAutoFit/>
            </a:bodyPr>
            <a:lstStyle/>
            <a:p>
              <a:pPr algn="l"/>
              <a:r>
                <a:rPr lang="en-US" sz="2800" i="1">
                  <a:solidFill>
                    <a:srgbClr val="FF6600"/>
                  </a:solidFill>
                </a:rPr>
                <a:t>– a</a:t>
              </a:r>
              <a:r>
                <a:rPr lang="en-US" sz="2800">
                  <a:solidFill>
                    <a:srgbClr val="FF6600"/>
                  </a:solidFill>
                </a:rPr>
                <a:t> </a:t>
              </a:r>
            </a:p>
          </p:txBody>
        </p:sp>
        <p:sp>
          <p:nvSpPr>
            <p:cNvPr id="13" name="Text Box 19"/>
            <p:cNvSpPr txBox="1">
              <a:spLocks noChangeArrowheads="1"/>
            </p:cNvSpPr>
            <p:nvPr/>
          </p:nvSpPr>
          <p:spPr bwMode="auto">
            <a:xfrm>
              <a:off x="4123903" y="5036766"/>
              <a:ext cx="457200" cy="320675"/>
            </a:xfrm>
            <a:prstGeom prst="rect">
              <a:avLst/>
            </a:prstGeom>
            <a:noFill/>
            <a:ln w="9525">
              <a:noFill/>
              <a:miter lim="800000"/>
              <a:headEnd/>
              <a:tailEnd/>
            </a:ln>
            <a:effectLst/>
          </p:spPr>
          <p:txBody>
            <a:bodyPr/>
            <a:lstStyle/>
            <a:p>
              <a:pPr algn="l"/>
              <a:r>
                <a:rPr lang="nl-NL" sz="1800" b="1" i="1">
                  <a:solidFill>
                    <a:srgbClr val="00CC00"/>
                  </a:solidFill>
                  <a:latin typeface="Tahoma" pitchFamily="34" charset="0"/>
                </a:rPr>
                <a:t>aa</a:t>
              </a:r>
              <a:endParaRPr lang="en-US" sz="1800" b="1">
                <a:solidFill>
                  <a:srgbClr val="00CC00"/>
                </a:solidFill>
                <a:latin typeface="Tahoma" pitchFamily="34" charset="0"/>
              </a:endParaRPr>
            </a:p>
          </p:txBody>
        </p:sp>
        <p:sp>
          <p:nvSpPr>
            <p:cNvPr id="14" name="Text Box 21"/>
            <p:cNvSpPr txBox="1">
              <a:spLocks noChangeArrowheads="1"/>
            </p:cNvSpPr>
            <p:nvPr/>
          </p:nvSpPr>
          <p:spPr bwMode="auto">
            <a:xfrm>
              <a:off x="5673303" y="5036766"/>
              <a:ext cx="555625" cy="320675"/>
            </a:xfrm>
            <a:prstGeom prst="rect">
              <a:avLst/>
            </a:prstGeom>
            <a:noFill/>
            <a:ln w="9525">
              <a:noFill/>
              <a:miter lim="800000"/>
              <a:headEnd/>
              <a:tailEnd/>
            </a:ln>
            <a:effectLst/>
          </p:spPr>
          <p:txBody>
            <a:bodyPr/>
            <a:lstStyle/>
            <a:p>
              <a:pPr algn="l"/>
              <a:r>
                <a:rPr lang="nl-NL" sz="1800" b="1" i="1">
                  <a:solidFill>
                    <a:srgbClr val="FF0000"/>
                  </a:solidFill>
                  <a:latin typeface="Tahoma" pitchFamily="34" charset="0"/>
                </a:rPr>
                <a:t>Aa</a:t>
              </a:r>
              <a:endParaRPr lang="en-US" sz="1800" b="1">
                <a:solidFill>
                  <a:srgbClr val="FF0000"/>
                </a:solidFill>
                <a:latin typeface="Tahoma" pitchFamily="34" charset="0"/>
              </a:endParaRPr>
            </a:p>
          </p:txBody>
        </p:sp>
        <p:sp>
          <p:nvSpPr>
            <p:cNvPr id="15" name="Oval 53"/>
            <p:cNvSpPr>
              <a:spLocks noChangeArrowheads="1"/>
            </p:cNvSpPr>
            <p:nvPr/>
          </p:nvSpPr>
          <p:spPr bwMode="auto">
            <a:xfrm>
              <a:off x="5798716" y="5541015"/>
              <a:ext cx="304800" cy="304800"/>
            </a:xfrm>
            <a:prstGeom prst="ellipse">
              <a:avLst/>
            </a:prstGeom>
            <a:solidFill>
              <a:srgbClr val="FF0000">
                <a:alpha val="50000"/>
              </a:srgbClr>
            </a:solidFill>
            <a:ln w="9525">
              <a:solidFill>
                <a:srgbClr val="000000"/>
              </a:solidFill>
              <a:round/>
              <a:headEnd/>
              <a:tailEnd/>
            </a:ln>
            <a:effectLst/>
          </p:spPr>
          <p:txBody>
            <a:bodyPr wrap="none" anchor="ctr"/>
            <a:lstStyle/>
            <a:p>
              <a:endParaRPr lang="en-US">
                <a:solidFill>
                  <a:srgbClr val="FF0000"/>
                </a:solidFill>
              </a:endParaRPr>
            </a:p>
          </p:txBody>
        </p:sp>
        <p:sp>
          <p:nvSpPr>
            <p:cNvPr id="16" name="Text Box 18"/>
            <p:cNvSpPr txBox="1">
              <a:spLocks noChangeArrowheads="1"/>
            </p:cNvSpPr>
            <p:nvPr/>
          </p:nvSpPr>
          <p:spPr bwMode="auto">
            <a:xfrm>
              <a:off x="7321128" y="5074073"/>
              <a:ext cx="714375" cy="320675"/>
            </a:xfrm>
            <a:prstGeom prst="rect">
              <a:avLst/>
            </a:prstGeom>
            <a:noFill/>
            <a:ln w="9525">
              <a:noFill/>
              <a:miter lim="800000"/>
              <a:headEnd/>
              <a:tailEnd/>
            </a:ln>
            <a:effectLst/>
          </p:spPr>
          <p:txBody>
            <a:bodyPr/>
            <a:lstStyle/>
            <a:p>
              <a:pPr algn="l"/>
              <a:r>
                <a:rPr lang="nl-NL" sz="1800" b="1" i="1">
                  <a:solidFill>
                    <a:srgbClr val="0000FF"/>
                  </a:solidFill>
                  <a:latin typeface="Tahoma" pitchFamily="34" charset="0"/>
                </a:rPr>
                <a:t>AA</a:t>
              </a:r>
              <a:endParaRPr lang="en-US" sz="1800" b="1">
                <a:solidFill>
                  <a:srgbClr val="0000FF"/>
                </a:solidFill>
                <a:latin typeface="Tahoma" pitchFamily="34" charset="0"/>
              </a:endParaRPr>
            </a:p>
          </p:txBody>
        </p:sp>
      </p:grpSp>
      <p:sp>
        <p:nvSpPr>
          <p:cNvPr id="17" name="Rectangle 16"/>
          <p:cNvSpPr/>
          <p:nvPr/>
        </p:nvSpPr>
        <p:spPr>
          <a:xfrm>
            <a:off x="5798892" y="5043606"/>
            <a:ext cx="2930610" cy="523220"/>
          </a:xfrm>
          <a:prstGeom prst="rect">
            <a:avLst/>
          </a:prstGeom>
        </p:spPr>
        <p:txBody>
          <a:bodyPr wrap="none">
            <a:spAutoFit/>
          </a:bodyPr>
          <a:lstStyle/>
          <a:p>
            <a:r>
              <a:rPr lang="en-US" sz="2800" i="1">
                <a:latin typeface="Futura Bk BT" pitchFamily="34" charset="0"/>
              </a:rPr>
              <a:t>s</a:t>
            </a:r>
            <a:r>
              <a:rPr lang="en-US" sz="2800" i="1" baseline="30000">
                <a:latin typeface="Futura Bk BT" pitchFamily="34" charset="0"/>
              </a:rPr>
              <a:t>2</a:t>
            </a:r>
            <a:r>
              <a:rPr lang="en-US" sz="2800" i="1" baseline="-25000">
                <a:latin typeface="Futura Bk BT" pitchFamily="34" charset="0"/>
              </a:rPr>
              <a:t>QTL(A) </a:t>
            </a:r>
            <a:r>
              <a:rPr lang="en-US" sz="2800" smtClean="0">
                <a:latin typeface="Futura Bk BT" pitchFamily="34" charset="0"/>
              </a:rPr>
              <a:t>=</a:t>
            </a:r>
            <a:r>
              <a:rPr lang="en-US" sz="2800">
                <a:latin typeface="Futura Bk BT" pitchFamily="34" charset="0"/>
              </a:rPr>
              <a:t>2*</a:t>
            </a:r>
            <a:r>
              <a:rPr lang="en-US" sz="2800" i="1">
                <a:solidFill>
                  <a:srgbClr val="00CC00"/>
                </a:solidFill>
                <a:latin typeface="Futura Bk BT" pitchFamily="34" charset="0"/>
              </a:rPr>
              <a:t>pq</a:t>
            </a:r>
            <a:r>
              <a:rPr lang="en-US" sz="2800" i="1">
                <a:latin typeface="Futura Bk BT" pitchFamily="34" charset="0"/>
              </a:rPr>
              <a:t>[</a:t>
            </a:r>
            <a:r>
              <a:rPr lang="en-US" sz="2800" i="1">
                <a:solidFill>
                  <a:srgbClr val="FF6600"/>
                </a:solidFill>
                <a:latin typeface="Futura Bk BT" pitchFamily="34" charset="0"/>
              </a:rPr>
              <a:t>a</a:t>
            </a:r>
            <a:r>
              <a:rPr lang="en-US" sz="2800" i="1">
                <a:latin typeface="Futura Bk BT" pitchFamily="34" charset="0"/>
              </a:rPr>
              <a:t>]</a:t>
            </a:r>
            <a:r>
              <a:rPr lang="en-US" sz="2800" i="1" baseline="30000">
                <a:latin typeface="Futura Bk BT" pitchFamily="34" charset="0"/>
              </a:rPr>
              <a:t>2</a:t>
            </a:r>
            <a:r>
              <a:rPr lang="en-US" sz="2800">
                <a:latin typeface="Futura Bk BT" pitchFamily="34" charset="0"/>
              </a:rPr>
              <a:t> </a:t>
            </a:r>
            <a:endParaRPr lang="nl-NL" sz="2800"/>
          </a:p>
        </p:txBody>
      </p:sp>
    </p:spTree>
    <p:extLst>
      <p:ext uri="{BB962C8B-B14F-4D97-AF65-F5344CB8AC3E}">
        <p14:creationId xmlns:p14="http://schemas.microsoft.com/office/powerpoint/2010/main" val="42838541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836712"/>
            <a:ext cx="9505056" cy="2308324"/>
          </a:xfrm>
          <a:prstGeom prst="rect">
            <a:avLst/>
          </a:prstGeom>
        </p:spPr>
        <p:txBody>
          <a:bodyPr wrap="square">
            <a:spAutoFit/>
          </a:bodyPr>
          <a:lstStyle/>
          <a:p>
            <a:r>
              <a:rPr lang="nl-NL" smtClean="0"/>
              <a:t># fit the ADE variance component model</a:t>
            </a:r>
          </a:p>
          <a:p>
            <a:r>
              <a:rPr lang="nl-NL" smtClean="0"/>
              <a:t>selDVs=colnames(mzData</a:t>
            </a:r>
            <a:r>
              <a:rPr lang="nl-NL"/>
              <a:t>)[3:4]</a:t>
            </a:r>
          </a:p>
          <a:p>
            <a:r>
              <a:rPr lang="nl-NL"/>
              <a:t>ADE=umxACEv(name = "ADE", selDVs, selCovs=NULL, dzData, mzData, dzCr = .25, </a:t>
            </a:r>
            <a:endParaRPr lang="nl-NL" smtClean="0"/>
          </a:p>
          <a:p>
            <a:r>
              <a:rPr lang="nl-NL" smtClean="0"/>
              <a:t>covMethod=NULL)</a:t>
            </a:r>
            <a:endParaRPr lang="nl-NL"/>
          </a:p>
          <a:p>
            <a:r>
              <a:rPr lang="nl-NL"/>
              <a:t># Baseline=mxRefModels(ADE,run=TRUE)  </a:t>
            </a:r>
          </a:p>
          <a:p>
            <a:r>
              <a:rPr lang="nl-NL"/>
              <a:t># mxCompare(Baseline,ADE)</a:t>
            </a:r>
          </a:p>
          <a:p>
            <a:r>
              <a:rPr lang="nl-NL"/>
              <a:t>summary(ADE)$parameters</a:t>
            </a:r>
          </a:p>
          <a:p>
            <a:r>
              <a:rPr lang="nl-NL"/>
              <a:t>#</a:t>
            </a:r>
          </a:p>
        </p:txBody>
      </p:sp>
    </p:spTree>
    <p:extLst>
      <p:ext uri="{BB962C8B-B14F-4D97-AF65-F5344CB8AC3E}">
        <p14:creationId xmlns:p14="http://schemas.microsoft.com/office/powerpoint/2010/main" val="41085521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32656"/>
            <a:ext cx="7326560" cy="1477328"/>
          </a:xfrm>
          <a:prstGeom prst="rect">
            <a:avLst/>
          </a:prstGeom>
        </p:spPr>
        <p:txBody>
          <a:bodyPr wrap="square">
            <a:spAutoFit/>
          </a:bodyPr>
          <a:lstStyle/>
          <a:p>
            <a:r>
              <a:rPr lang="nl-NL">
                <a:solidFill>
                  <a:srgbClr val="FF0000"/>
                </a:solidFill>
              </a:rPr>
              <a:t>&gt; summary(ADE)$parameters</a:t>
            </a:r>
          </a:p>
          <a:p>
            <a:r>
              <a:rPr lang="nl-NL">
                <a:solidFill>
                  <a:srgbClr val="FF0000"/>
                </a:solidFill>
              </a:rPr>
              <a:t>          name      matrix   row     col  Estimate  </a:t>
            </a:r>
            <a:r>
              <a:rPr lang="nl-NL" smtClean="0">
                <a:solidFill>
                  <a:srgbClr val="FF0000"/>
                </a:solidFill>
              </a:rPr>
              <a:t> </a:t>
            </a:r>
            <a:endParaRPr lang="nl-NL">
              <a:solidFill>
                <a:srgbClr val="FF0000"/>
              </a:solidFill>
            </a:endParaRPr>
          </a:p>
          <a:p>
            <a:r>
              <a:rPr lang="nl-NL">
                <a:solidFill>
                  <a:srgbClr val="FF0000"/>
                </a:solidFill>
              </a:rPr>
              <a:t>2       A_r1c1       top.A     1       1 0.5138449 </a:t>
            </a:r>
            <a:r>
              <a:rPr lang="nl-NL" smtClean="0">
                <a:solidFill>
                  <a:srgbClr val="FF0000"/>
                </a:solidFill>
              </a:rPr>
              <a:t> </a:t>
            </a:r>
            <a:endParaRPr lang="nl-NL">
              <a:solidFill>
                <a:srgbClr val="FF0000"/>
              </a:solidFill>
            </a:endParaRPr>
          </a:p>
          <a:p>
            <a:r>
              <a:rPr lang="nl-NL">
                <a:solidFill>
                  <a:srgbClr val="FF0000"/>
                </a:solidFill>
              </a:rPr>
              <a:t>3       C_r1c1       top.C     1       1 0.1581402 </a:t>
            </a:r>
            <a:r>
              <a:rPr lang="nl-NL" smtClean="0">
                <a:solidFill>
                  <a:srgbClr val="FF0000"/>
                </a:solidFill>
              </a:rPr>
              <a:t> </a:t>
            </a:r>
            <a:endParaRPr lang="nl-NL">
              <a:solidFill>
                <a:srgbClr val="FF0000"/>
              </a:solidFill>
            </a:endParaRPr>
          </a:p>
          <a:p>
            <a:r>
              <a:rPr lang="nl-NL">
                <a:solidFill>
                  <a:srgbClr val="FF0000"/>
                </a:solidFill>
              </a:rPr>
              <a:t>4       E_r1c1       top.E     1       1 0.6101012 </a:t>
            </a:r>
            <a:r>
              <a:rPr lang="nl-NL" smtClean="0">
                <a:solidFill>
                  <a:srgbClr val="FF0000"/>
                </a:solidFill>
              </a:rPr>
              <a:t> </a:t>
            </a:r>
            <a:endParaRPr lang="nl-NL">
              <a:solidFill>
                <a:srgbClr val="FF0000"/>
              </a:solidFill>
            </a:endParaRPr>
          </a:p>
        </p:txBody>
      </p:sp>
      <p:sp>
        <p:nvSpPr>
          <p:cNvPr id="3" name="Rectangle 2"/>
          <p:cNvSpPr/>
          <p:nvPr/>
        </p:nvSpPr>
        <p:spPr>
          <a:xfrm>
            <a:off x="467544" y="2492896"/>
            <a:ext cx="2808312" cy="923330"/>
          </a:xfrm>
          <a:prstGeom prst="rect">
            <a:avLst/>
          </a:prstGeom>
        </p:spPr>
        <p:txBody>
          <a:bodyPr wrap="square">
            <a:spAutoFit/>
          </a:bodyPr>
          <a:lstStyle/>
          <a:p>
            <a:r>
              <a:rPr lang="nl-NL" smtClean="0">
                <a:solidFill>
                  <a:srgbClr val="FF0000"/>
                </a:solidFill>
              </a:rPr>
              <a:t>S_A = .4728</a:t>
            </a:r>
          </a:p>
          <a:p>
            <a:r>
              <a:rPr lang="nl-NL" smtClean="0">
                <a:solidFill>
                  <a:srgbClr val="FF0000"/>
                </a:solidFill>
              </a:rPr>
              <a:t>S_D = .1496 </a:t>
            </a:r>
            <a:endParaRPr lang="nl-NL">
              <a:solidFill>
                <a:srgbClr val="FF0000"/>
              </a:solidFill>
            </a:endParaRPr>
          </a:p>
          <a:p>
            <a:r>
              <a:rPr lang="nl-NL" smtClean="0">
                <a:solidFill>
                  <a:srgbClr val="FF0000"/>
                </a:solidFill>
              </a:rPr>
              <a:t> </a:t>
            </a:r>
            <a:endParaRPr lang="nl-NL">
              <a:solidFill>
                <a:srgbClr val="FF0000"/>
              </a:solidFill>
            </a:endParaRPr>
          </a:p>
        </p:txBody>
      </p:sp>
      <p:sp>
        <p:nvSpPr>
          <p:cNvPr id="4" name="Right Brace 3"/>
          <p:cNvSpPr/>
          <p:nvPr/>
        </p:nvSpPr>
        <p:spPr>
          <a:xfrm>
            <a:off x="5004048" y="476672"/>
            <a:ext cx="216024" cy="133331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5" name="TextBox 4"/>
          <p:cNvSpPr txBox="1"/>
          <p:nvPr/>
        </p:nvSpPr>
        <p:spPr>
          <a:xfrm>
            <a:off x="5580112" y="1071320"/>
            <a:ext cx="2808782" cy="830997"/>
          </a:xfrm>
          <a:prstGeom prst="rect">
            <a:avLst/>
          </a:prstGeom>
          <a:noFill/>
        </p:spPr>
        <p:txBody>
          <a:bodyPr wrap="none" rtlCol="0">
            <a:spAutoFit/>
          </a:bodyPr>
          <a:lstStyle/>
          <a:p>
            <a:r>
              <a:rPr lang="nl-NL" sz="2400" smtClean="0"/>
              <a:t>based on twin model</a:t>
            </a:r>
          </a:p>
          <a:p>
            <a:r>
              <a:rPr lang="nl-NL" sz="2400" smtClean="0"/>
              <a:t>QTL not measured</a:t>
            </a:r>
            <a:endParaRPr lang="nl-NL" sz="2400"/>
          </a:p>
        </p:txBody>
      </p:sp>
      <p:sp>
        <p:nvSpPr>
          <p:cNvPr id="6" name="Right Brace 5"/>
          <p:cNvSpPr/>
          <p:nvPr/>
        </p:nvSpPr>
        <p:spPr>
          <a:xfrm>
            <a:off x="3707904" y="2276872"/>
            <a:ext cx="216024" cy="100811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7" name="TextBox 6"/>
          <p:cNvSpPr txBox="1"/>
          <p:nvPr/>
        </p:nvSpPr>
        <p:spPr>
          <a:xfrm>
            <a:off x="4211960" y="2334576"/>
            <a:ext cx="4680520" cy="830997"/>
          </a:xfrm>
          <a:prstGeom prst="rect">
            <a:avLst/>
          </a:prstGeom>
          <a:noFill/>
        </p:spPr>
        <p:txBody>
          <a:bodyPr wrap="square" rtlCol="0">
            <a:spAutoFit/>
          </a:bodyPr>
          <a:lstStyle/>
          <a:p>
            <a:r>
              <a:rPr lang="nl-NL" sz="2400" smtClean="0"/>
              <a:t>based on direct regression with measured QTL</a:t>
            </a:r>
            <a:endParaRPr lang="nl-NL" sz="2400"/>
          </a:p>
        </p:txBody>
      </p:sp>
      <p:sp>
        <p:nvSpPr>
          <p:cNvPr id="8" name="TextBox 7"/>
          <p:cNvSpPr txBox="1"/>
          <p:nvPr/>
        </p:nvSpPr>
        <p:spPr>
          <a:xfrm>
            <a:off x="359024" y="3501008"/>
            <a:ext cx="8784976" cy="2308324"/>
          </a:xfrm>
          <a:prstGeom prst="rect">
            <a:avLst/>
          </a:prstGeom>
          <a:noFill/>
        </p:spPr>
        <p:txBody>
          <a:bodyPr wrap="square" rtlCol="0">
            <a:spAutoFit/>
          </a:bodyPr>
          <a:lstStyle/>
          <a:p>
            <a:r>
              <a:rPr lang="nl-NL" sz="2400" smtClean="0"/>
              <a:t>Message: Suppose a phenotype is subject to effects of M QTLs.</a:t>
            </a:r>
          </a:p>
          <a:p>
            <a:r>
              <a:rPr lang="nl-NL" sz="2400" smtClean="0"/>
              <a:t>QTLs of unknown location, not measured</a:t>
            </a:r>
          </a:p>
          <a:p>
            <a:endParaRPr lang="nl-NL" sz="2400" smtClean="0"/>
          </a:p>
          <a:p>
            <a:r>
              <a:rPr lang="nl-NL" sz="2400" smtClean="0"/>
              <a:t>What the Twin Model does: Twin model provides estimates of explained variance in the regression of phenotype on M QTLS – without having measured the QTLs </a:t>
            </a:r>
          </a:p>
        </p:txBody>
      </p:sp>
    </p:spTree>
    <p:extLst>
      <p:ext uri="{BB962C8B-B14F-4D97-AF65-F5344CB8AC3E}">
        <p14:creationId xmlns:p14="http://schemas.microsoft.com/office/powerpoint/2010/main" val="1443146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04" y="589424"/>
            <a:ext cx="8382000" cy="3949799"/>
          </a:xfrm>
          <a:prstGeom prst="rect">
            <a:avLst/>
          </a:prstGeom>
          <a:noFill/>
        </p:spPr>
        <p:txBody>
          <a:bodyPr wrap="square" rtlCol="0">
            <a:spAutoFit/>
          </a:bodyPr>
          <a:lstStyle/>
          <a:p>
            <a:r>
              <a:rPr lang="en-US" sz="3200" smtClean="0"/>
              <a:t>B) The linear regression model (non-linear).</a:t>
            </a:r>
          </a:p>
          <a:p>
            <a:endParaRPr lang="en-US" sz="3200"/>
          </a:p>
          <a:p>
            <a:r>
              <a:rPr lang="en-US" sz="2800" b="1"/>
              <a:t>x</a:t>
            </a:r>
            <a:r>
              <a:rPr lang="en-US" sz="2800" b="1" baseline="-25000"/>
              <a:t>i </a:t>
            </a:r>
            <a:r>
              <a:rPr lang="en-US" sz="2800" b="1"/>
              <a:t>= a</a:t>
            </a:r>
            <a:r>
              <a:rPr lang="en-US" sz="2800" b="1" baseline="-25000"/>
              <a:t>0</a:t>
            </a:r>
            <a:r>
              <a:rPr lang="en-US" sz="2800" b="1"/>
              <a:t> + </a:t>
            </a:r>
            <a:r>
              <a:rPr lang="en-US" sz="2800" b="1" smtClean="0"/>
              <a:t>a*QTL_A</a:t>
            </a:r>
            <a:r>
              <a:rPr lang="en-US" sz="2800" b="1" baseline="-25000" smtClean="0"/>
              <a:t>i</a:t>
            </a:r>
            <a:r>
              <a:rPr lang="en-US" sz="2800" b="1" smtClean="0"/>
              <a:t> </a:t>
            </a:r>
            <a:r>
              <a:rPr lang="en-US" sz="2800" b="1"/>
              <a:t>+ </a:t>
            </a:r>
            <a:r>
              <a:rPr lang="en-US" sz="2800" b="1" smtClean="0"/>
              <a:t>d*QTL_D</a:t>
            </a:r>
            <a:r>
              <a:rPr lang="en-US" sz="2800" b="1" baseline="-25000" smtClean="0"/>
              <a:t>i</a:t>
            </a:r>
            <a:r>
              <a:rPr lang="en-US" sz="2800" b="1" smtClean="0"/>
              <a:t> </a:t>
            </a:r>
            <a:r>
              <a:rPr lang="en-US" sz="2800" b="1"/>
              <a:t>+ e</a:t>
            </a:r>
            <a:r>
              <a:rPr lang="en-US" sz="2800" b="1" baseline="-25000"/>
              <a:t>i</a:t>
            </a:r>
          </a:p>
          <a:p>
            <a:endParaRPr lang="en-US" sz="2800" baseline="-25000"/>
          </a:p>
          <a:p>
            <a:r>
              <a:rPr lang="en-US" sz="2800" smtClean="0"/>
              <a:t>QTL_A is coded -1,0,1 </a:t>
            </a:r>
          </a:p>
          <a:p>
            <a:r>
              <a:rPr lang="en-US" sz="2800" smtClean="0"/>
              <a:t>QTL_D is coded 1 0 1		(p=q=.5)</a:t>
            </a:r>
          </a:p>
          <a:p>
            <a:endParaRPr lang="en-US" sz="2800" smtClean="0"/>
          </a:p>
          <a:p>
            <a:r>
              <a:rPr lang="en-US" sz="2800" smtClean="0"/>
              <a:t> explained variance = a</a:t>
            </a:r>
            <a:r>
              <a:rPr lang="en-US" sz="2800" baseline="30000" smtClean="0"/>
              <a:t>2</a:t>
            </a:r>
            <a:r>
              <a:rPr lang="en-US" sz="2800" smtClean="0"/>
              <a:t>*s</a:t>
            </a:r>
            <a:r>
              <a:rPr lang="en-US" sz="2800" baseline="30000" smtClean="0"/>
              <a:t>2</a:t>
            </a:r>
            <a:r>
              <a:rPr lang="en-US" sz="2800" smtClean="0"/>
              <a:t>(QTL_A) + d</a:t>
            </a:r>
            <a:r>
              <a:rPr lang="en-US" sz="2800" baseline="30000" smtClean="0"/>
              <a:t>2</a:t>
            </a:r>
            <a:r>
              <a:rPr lang="en-US" sz="2800" smtClean="0"/>
              <a:t>*s</a:t>
            </a:r>
            <a:r>
              <a:rPr lang="en-US" sz="2800" baseline="30000" smtClean="0"/>
              <a:t>2</a:t>
            </a:r>
            <a:r>
              <a:rPr lang="en-US" sz="2800" smtClean="0"/>
              <a:t>(QTL_D) = </a:t>
            </a:r>
            <a:r>
              <a:rPr lang="en-US" sz="2800" i="1">
                <a:latin typeface="Futura Bk BT" pitchFamily="34" charset="0"/>
              </a:rPr>
              <a:t>s</a:t>
            </a:r>
            <a:r>
              <a:rPr lang="en-US" sz="2800" i="1" baseline="30000">
                <a:latin typeface="Futura Bk BT" pitchFamily="34" charset="0"/>
              </a:rPr>
              <a:t>2</a:t>
            </a:r>
            <a:r>
              <a:rPr lang="en-US" sz="2800" i="1" baseline="-25000">
                <a:latin typeface="Futura Bk BT" pitchFamily="34" charset="0"/>
              </a:rPr>
              <a:t>QTL(A</a:t>
            </a:r>
            <a:r>
              <a:rPr lang="en-US" sz="2800" i="1" baseline="-25000" smtClean="0">
                <a:latin typeface="Futura Bk BT" pitchFamily="34" charset="0"/>
              </a:rPr>
              <a:t>) </a:t>
            </a:r>
            <a:r>
              <a:rPr lang="en-US" sz="2800" i="1" smtClean="0">
                <a:latin typeface="Futura Bk BT" pitchFamily="34" charset="0"/>
              </a:rPr>
              <a:t>+ s</a:t>
            </a:r>
            <a:r>
              <a:rPr lang="en-US" sz="2800" i="1" baseline="30000" smtClean="0">
                <a:latin typeface="Futura Bk BT" pitchFamily="34" charset="0"/>
              </a:rPr>
              <a:t>2</a:t>
            </a:r>
            <a:r>
              <a:rPr lang="en-US" sz="2800" i="1" baseline="-25000" smtClean="0">
                <a:latin typeface="Futura Bk BT" pitchFamily="34" charset="0"/>
              </a:rPr>
              <a:t>QTL(A</a:t>
            </a:r>
            <a:r>
              <a:rPr lang="en-US" sz="2800" i="1" baseline="-25000">
                <a:latin typeface="Futura Bk BT" pitchFamily="34" charset="0"/>
              </a:rPr>
              <a:t>)</a:t>
            </a:r>
            <a:endParaRPr lang="en-US" sz="2800" smtClean="0"/>
          </a:p>
        </p:txBody>
      </p:sp>
      <p:pic>
        <p:nvPicPr>
          <p:cNvPr id="10" name="Picture 9"/>
          <p:cNvPicPr>
            <a:picLocks noChangeAspect="1"/>
          </p:cNvPicPr>
          <p:nvPr/>
        </p:nvPicPr>
        <p:blipFill>
          <a:blip r:embed="rId2" cstate="print"/>
          <a:stretch>
            <a:fillRect/>
          </a:stretch>
        </p:blipFill>
        <p:spPr>
          <a:xfrm>
            <a:off x="6732240" y="1268760"/>
            <a:ext cx="2359362" cy="2354119"/>
          </a:xfrm>
          <a:prstGeom prst="rect">
            <a:avLst/>
          </a:prstGeom>
        </p:spPr>
      </p:pic>
      <p:grpSp>
        <p:nvGrpSpPr>
          <p:cNvPr id="4" name="Group 3"/>
          <p:cNvGrpSpPr/>
          <p:nvPr/>
        </p:nvGrpSpPr>
        <p:grpSpPr>
          <a:xfrm>
            <a:off x="539552" y="5013176"/>
            <a:ext cx="4017626" cy="1364619"/>
            <a:chOff x="4017877" y="5026052"/>
            <a:chExt cx="4017626" cy="1364619"/>
          </a:xfrm>
        </p:grpSpPr>
        <p:sp>
          <p:nvSpPr>
            <p:cNvPr id="5" name="Line 10"/>
            <p:cNvSpPr>
              <a:spLocks noChangeShapeType="1"/>
            </p:cNvSpPr>
            <p:nvPr/>
          </p:nvSpPr>
          <p:spPr bwMode="auto">
            <a:xfrm>
              <a:off x="4263603" y="5699547"/>
              <a:ext cx="3516313" cy="0"/>
            </a:xfrm>
            <a:prstGeom prst="line">
              <a:avLst/>
            </a:prstGeom>
            <a:noFill/>
            <a:ln w="9525">
              <a:solidFill>
                <a:schemeClr val="tx1"/>
              </a:solidFill>
              <a:round/>
              <a:headEnd/>
              <a:tailEnd/>
            </a:ln>
            <a:effectLst/>
          </p:spPr>
          <p:txBody>
            <a:bodyPr wrap="none" anchor="ctr"/>
            <a:lstStyle/>
            <a:p>
              <a:endParaRPr lang="en-US"/>
            </a:p>
          </p:txBody>
        </p:sp>
        <p:sp>
          <p:nvSpPr>
            <p:cNvPr id="6" name="Oval 5"/>
            <p:cNvSpPr>
              <a:spLocks noChangeArrowheads="1"/>
            </p:cNvSpPr>
            <p:nvPr/>
          </p:nvSpPr>
          <p:spPr bwMode="auto">
            <a:xfrm>
              <a:off x="4200103" y="5523638"/>
              <a:ext cx="304800" cy="304800"/>
            </a:xfrm>
            <a:prstGeom prst="ellipse">
              <a:avLst/>
            </a:prstGeom>
            <a:solidFill>
              <a:srgbClr val="00CC00"/>
            </a:solidFill>
            <a:ln w="9525">
              <a:solidFill>
                <a:schemeClr val="tx1"/>
              </a:solidFill>
              <a:round/>
              <a:headEnd/>
              <a:tailEnd/>
            </a:ln>
            <a:effectLst/>
          </p:spPr>
          <p:txBody>
            <a:bodyPr wrap="none" anchor="ctr"/>
            <a:lstStyle/>
            <a:p>
              <a:endParaRPr lang="en-US"/>
            </a:p>
          </p:txBody>
        </p:sp>
        <p:sp>
          <p:nvSpPr>
            <p:cNvPr id="7" name="Oval 6"/>
            <p:cNvSpPr>
              <a:spLocks noChangeArrowheads="1"/>
            </p:cNvSpPr>
            <p:nvPr/>
          </p:nvSpPr>
          <p:spPr bwMode="auto">
            <a:xfrm>
              <a:off x="7486667" y="5534051"/>
              <a:ext cx="304800" cy="304800"/>
            </a:xfrm>
            <a:prstGeom prst="ellipse">
              <a:avLst/>
            </a:prstGeom>
            <a:solidFill>
              <a:srgbClr val="0000FF"/>
            </a:solidFill>
            <a:ln w="9525">
              <a:solidFill>
                <a:schemeClr val="tx1"/>
              </a:solidFill>
              <a:round/>
              <a:headEnd/>
              <a:tailEnd/>
            </a:ln>
            <a:effectLst/>
          </p:spPr>
          <p:txBody>
            <a:bodyPr wrap="none" anchor="ctr"/>
            <a:lstStyle/>
            <a:p>
              <a:endParaRPr lang="en-US"/>
            </a:p>
          </p:txBody>
        </p:sp>
        <p:sp>
          <p:nvSpPr>
            <p:cNvPr id="8" name="Line 13"/>
            <p:cNvSpPr>
              <a:spLocks noChangeShapeType="1"/>
            </p:cNvSpPr>
            <p:nvPr/>
          </p:nvSpPr>
          <p:spPr bwMode="auto">
            <a:xfrm>
              <a:off x="5951116" y="5505872"/>
              <a:ext cx="0" cy="381000"/>
            </a:xfrm>
            <a:prstGeom prst="line">
              <a:avLst/>
            </a:prstGeom>
            <a:noFill/>
            <a:ln w="9525">
              <a:solidFill>
                <a:schemeClr val="tx1"/>
              </a:solidFill>
              <a:round/>
              <a:headEnd/>
              <a:tailEnd/>
            </a:ln>
            <a:effectLst/>
          </p:spPr>
          <p:txBody>
            <a:bodyPr wrap="none" anchor="ctr"/>
            <a:lstStyle/>
            <a:p>
              <a:endParaRPr lang="en-US"/>
            </a:p>
          </p:txBody>
        </p:sp>
        <p:sp>
          <p:nvSpPr>
            <p:cNvPr id="9" name="Text Box 15"/>
            <p:cNvSpPr txBox="1">
              <a:spLocks noChangeArrowheads="1"/>
            </p:cNvSpPr>
            <p:nvPr/>
          </p:nvSpPr>
          <p:spPr bwMode="auto">
            <a:xfrm>
              <a:off x="6831601" y="5828438"/>
              <a:ext cx="361950" cy="519112"/>
            </a:xfrm>
            <a:prstGeom prst="rect">
              <a:avLst/>
            </a:prstGeom>
            <a:noFill/>
            <a:ln w="9525">
              <a:noFill/>
              <a:miter lim="800000"/>
              <a:headEnd/>
              <a:tailEnd/>
            </a:ln>
            <a:effectLst/>
          </p:spPr>
          <p:txBody>
            <a:bodyPr wrap="none">
              <a:spAutoFit/>
            </a:bodyPr>
            <a:lstStyle/>
            <a:p>
              <a:pPr algn="l"/>
              <a:r>
                <a:rPr lang="en-US" sz="2800" i="1">
                  <a:solidFill>
                    <a:srgbClr val="FF6600"/>
                  </a:solidFill>
                </a:rPr>
                <a:t>d</a:t>
              </a:r>
              <a:endParaRPr lang="en-US" i="1">
                <a:solidFill>
                  <a:srgbClr val="FF6600"/>
                </a:solidFill>
              </a:endParaRPr>
            </a:p>
          </p:txBody>
        </p:sp>
        <p:sp>
          <p:nvSpPr>
            <p:cNvPr id="11" name="Text Box 16"/>
            <p:cNvSpPr txBox="1">
              <a:spLocks noChangeArrowheads="1"/>
            </p:cNvSpPr>
            <p:nvPr/>
          </p:nvSpPr>
          <p:spPr bwMode="auto">
            <a:xfrm>
              <a:off x="7309977" y="5845815"/>
              <a:ext cx="601662" cy="519113"/>
            </a:xfrm>
            <a:prstGeom prst="rect">
              <a:avLst/>
            </a:prstGeom>
            <a:noFill/>
            <a:ln w="9525">
              <a:noFill/>
              <a:miter lim="800000"/>
              <a:headEnd/>
              <a:tailEnd/>
            </a:ln>
            <a:effectLst/>
          </p:spPr>
          <p:txBody>
            <a:bodyPr wrap="none">
              <a:spAutoFit/>
            </a:bodyPr>
            <a:lstStyle/>
            <a:p>
              <a:pPr algn="l"/>
              <a:r>
                <a:rPr lang="en-US" sz="2800" i="1">
                  <a:solidFill>
                    <a:srgbClr val="FF6600"/>
                  </a:solidFill>
                </a:rPr>
                <a:t>+a</a:t>
              </a:r>
              <a:endParaRPr lang="en-US" i="1">
                <a:solidFill>
                  <a:srgbClr val="FF6600"/>
                </a:solidFill>
              </a:endParaRPr>
            </a:p>
          </p:txBody>
        </p:sp>
        <p:sp>
          <p:nvSpPr>
            <p:cNvPr id="12" name="Text Box 17"/>
            <p:cNvSpPr txBox="1">
              <a:spLocks noChangeArrowheads="1"/>
            </p:cNvSpPr>
            <p:nvPr/>
          </p:nvSpPr>
          <p:spPr bwMode="auto">
            <a:xfrm>
              <a:off x="4017877" y="5867451"/>
              <a:ext cx="712054" cy="523220"/>
            </a:xfrm>
            <a:prstGeom prst="rect">
              <a:avLst/>
            </a:prstGeom>
            <a:noFill/>
            <a:ln w="9525">
              <a:noFill/>
              <a:miter lim="800000"/>
              <a:headEnd/>
              <a:tailEnd/>
            </a:ln>
            <a:effectLst/>
          </p:spPr>
          <p:txBody>
            <a:bodyPr wrap="none">
              <a:spAutoFit/>
            </a:bodyPr>
            <a:lstStyle/>
            <a:p>
              <a:pPr algn="l"/>
              <a:r>
                <a:rPr lang="en-US" sz="2800" i="1">
                  <a:solidFill>
                    <a:srgbClr val="FF6600"/>
                  </a:solidFill>
                </a:rPr>
                <a:t>– a</a:t>
              </a:r>
              <a:r>
                <a:rPr lang="en-US" sz="2800">
                  <a:solidFill>
                    <a:srgbClr val="FF6600"/>
                  </a:solidFill>
                </a:rPr>
                <a:t> </a:t>
              </a:r>
            </a:p>
          </p:txBody>
        </p:sp>
        <p:sp>
          <p:nvSpPr>
            <p:cNvPr id="13" name="Text Box 19"/>
            <p:cNvSpPr txBox="1">
              <a:spLocks noChangeArrowheads="1"/>
            </p:cNvSpPr>
            <p:nvPr/>
          </p:nvSpPr>
          <p:spPr bwMode="auto">
            <a:xfrm>
              <a:off x="4123903" y="5036766"/>
              <a:ext cx="457200" cy="320675"/>
            </a:xfrm>
            <a:prstGeom prst="rect">
              <a:avLst/>
            </a:prstGeom>
            <a:noFill/>
            <a:ln w="9525">
              <a:noFill/>
              <a:miter lim="800000"/>
              <a:headEnd/>
              <a:tailEnd/>
            </a:ln>
            <a:effectLst/>
          </p:spPr>
          <p:txBody>
            <a:bodyPr/>
            <a:lstStyle/>
            <a:p>
              <a:pPr algn="l"/>
              <a:r>
                <a:rPr lang="nl-NL" sz="1800" b="1" i="1">
                  <a:solidFill>
                    <a:srgbClr val="00CC00"/>
                  </a:solidFill>
                  <a:latin typeface="Tahoma" pitchFamily="34" charset="0"/>
                </a:rPr>
                <a:t>aa</a:t>
              </a:r>
              <a:endParaRPr lang="en-US" sz="1800" b="1">
                <a:solidFill>
                  <a:srgbClr val="00CC00"/>
                </a:solidFill>
                <a:latin typeface="Tahoma" pitchFamily="34" charset="0"/>
              </a:endParaRPr>
            </a:p>
          </p:txBody>
        </p:sp>
        <p:sp>
          <p:nvSpPr>
            <p:cNvPr id="14" name="Text Box 21"/>
            <p:cNvSpPr txBox="1">
              <a:spLocks noChangeArrowheads="1"/>
            </p:cNvSpPr>
            <p:nvPr/>
          </p:nvSpPr>
          <p:spPr bwMode="auto">
            <a:xfrm>
              <a:off x="6734763" y="5026052"/>
              <a:ext cx="555625" cy="320675"/>
            </a:xfrm>
            <a:prstGeom prst="rect">
              <a:avLst/>
            </a:prstGeom>
            <a:noFill/>
            <a:ln w="9525">
              <a:noFill/>
              <a:miter lim="800000"/>
              <a:headEnd/>
              <a:tailEnd/>
            </a:ln>
            <a:effectLst/>
          </p:spPr>
          <p:txBody>
            <a:bodyPr/>
            <a:lstStyle/>
            <a:p>
              <a:pPr algn="l"/>
              <a:r>
                <a:rPr lang="nl-NL" sz="1800" b="1" i="1">
                  <a:solidFill>
                    <a:srgbClr val="FF0000"/>
                  </a:solidFill>
                  <a:latin typeface="Tahoma" pitchFamily="34" charset="0"/>
                </a:rPr>
                <a:t>Aa</a:t>
              </a:r>
              <a:endParaRPr lang="en-US" sz="1800" b="1">
                <a:solidFill>
                  <a:srgbClr val="FF0000"/>
                </a:solidFill>
                <a:latin typeface="Tahoma" pitchFamily="34" charset="0"/>
              </a:endParaRPr>
            </a:p>
          </p:txBody>
        </p:sp>
        <p:sp>
          <p:nvSpPr>
            <p:cNvPr id="15" name="Oval 53"/>
            <p:cNvSpPr>
              <a:spLocks noChangeArrowheads="1"/>
            </p:cNvSpPr>
            <p:nvPr/>
          </p:nvSpPr>
          <p:spPr bwMode="auto">
            <a:xfrm>
              <a:off x="6888751" y="5534051"/>
              <a:ext cx="304800" cy="304800"/>
            </a:xfrm>
            <a:prstGeom prst="ellipse">
              <a:avLst/>
            </a:prstGeom>
            <a:solidFill>
              <a:srgbClr val="FF0000">
                <a:alpha val="50000"/>
              </a:srgbClr>
            </a:solidFill>
            <a:ln w="9525">
              <a:solidFill>
                <a:srgbClr val="000000"/>
              </a:solidFill>
              <a:round/>
              <a:headEnd/>
              <a:tailEnd/>
            </a:ln>
            <a:effectLst/>
          </p:spPr>
          <p:txBody>
            <a:bodyPr wrap="none" anchor="ctr"/>
            <a:lstStyle/>
            <a:p>
              <a:endParaRPr lang="en-US">
                <a:solidFill>
                  <a:srgbClr val="FF0000"/>
                </a:solidFill>
              </a:endParaRPr>
            </a:p>
          </p:txBody>
        </p:sp>
        <p:sp>
          <p:nvSpPr>
            <p:cNvPr id="16" name="Text Box 18"/>
            <p:cNvSpPr txBox="1">
              <a:spLocks noChangeArrowheads="1"/>
            </p:cNvSpPr>
            <p:nvPr/>
          </p:nvSpPr>
          <p:spPr bwMode="auto">
            <a:xfrm>
              <a:off x="7321128" y="5074073"/>
              <a:ext cx="714375" cy="320675"/>
            </a:xfrm>
            <a:prstGeom prst="rect">
              <a:avLst/>
            </a:prstGeom>
            <a:noFill/>
            <a:ln w="9525">
              <a:noFill/>
              <a:miter lim="800000"/>
              <a:headEnd/>
              <a:tailEnd/>
            </a:ln>
            <a:effectLst/>
          </p:spPr>
          <p:txBody>
            <a:bodyPr/>
            <a:lstStyle/>
            <a:p>
              <a:pPr algn="l"/>
              <a:r>
                <a:rPr lang="nl-NL" sz="1800" b="1" i="1">
                  <a:solidFill>
                    <a:srgbClr val="0000FF"/>
                  </a:solidFill>
                  <a:latin typeface="Tahoma" pitchFamily="34" charset="0"/>
                </a:rPr>
                <a:t>AA</a:t>
              </a:r>
              <a:endParaRPr lang="en-US" sz="1800" b="1">
                <a:solidFill>
                  <a:srgbClr val="0000FF"/>
                </a:solidFill>
                <a:latin typeface="Tahoma" pitchFamily="34" charset="0"/>
              </a:endParaRPr>
            </a:p>
          </p:txBody>
        </p:sp>
      </p:grpSp>
      <p:sp>
        <p:nvSpPr>
          <p:cNvPr id="17" name="Rectangle 16"/>
          <p:cNvSpPr/>
          <p:nvPr/>
        </p:nvSpPr>
        <p:spPr>
          <a:xfrm>
            <a:off x="4932040" y="5013176"/>
            <a:ext cx="4003019" cy="1795363"/>
          </a:xfrm>
          <a:prstGeom prst="rect">
            <a:avLst/>
          </a:prstGeom>
        </p:spPr>
        <p:txBody>
          <a:bodyPr wrap="none">
            <a:spAutoFit/>
          </a:bodyPr>
          <a:lstStyle/>
          <a:p>
            <a:r>
              <a:rPr lang="en-US" sz="2800" i="1">
                <a:latin typeface="Futura Bk BT" pitchFamily="34" charset="0"/>
              </a:rPr>
              <a:t>s</a:t>
            </a:r>
            <a:r>
              <a:rPr lang="en-US" sz="2800" i="1" baseline="30000">
                <a:latin typeface="Futura Bk BT" pitchFamily="34" charset="0"/>
              </a:rPr>
              <a:t>2</a:t>
            </a:r>
            <a:r>
              <a:rPr lang="en-US" sz="2800" i="1" baseline="-25000">
                <a:latin typeface="Futura Bk BT" pitchFamily="34" charset="0"/>
              </a:rPr>
              <a:t>QTL(A) </a:t>
            </a:r>
            <a:r>
              <a:rPr lang="en-US" sz="2800" smtClean="0">
                <a:latin typeface="Futura Bk BT" pitchFamily="34" charset="0"/>
              </a:rPr>
              <a:t>=</a:t>
            </a:r>
            <a:r>
              <a:rPr lang="en-US" sz="2800">
                <a:latin typeface="Futura Bk BT" pitchFamily="34" charset="0"/>
              </a:rPr>
              <a:t>2*</a:t>
            </a:r>
            <a:r>
              <a:rPr lang="en-US" sz="2800" i="1">
                <a:solidFill>
                  <a:srgbClr val="00CC00"/>
                </a:solidFill>
                <a:latin typeface="Futura Bk BT" pitchFamily="34" charset="0"/>
              </a:rPr>
              <a:t>pq</a:t>
            </a:r>
            <a:r>
              <a:rPr lang="en-US" sz="2800" i="1">
                <a:latin typeface="Futura Bk BT" pitchFamily="34" charset="0"/>
              </a:rPr>
              <a:t>[</a:t>
            </a:r>
            <a:r>
              <a:rPr lang="en-US" sz="2800" i="1">
                <a:solidFill>
                  <a:srgbClr val="FF6600"/>
                </a:solidFill>
                <a:latin typeface="Futura Bk BT" pitchFamily="34" charset="0"/>
              </a:rPr>
              <a:t>a</a:t>
            </a:r>
            <a:r>
              <a:rPr lang="en-US" sz="2800" i="1">
                <a:latin typeface="Futura Bk BT" pitchFamily="34" charset="0"/>
              </a:rPr>
              <a:t>+(</a:t>
            </a:r>
            <a:r>
              <a:rPr lang="en-US" sz="2800" i="1" smtClean="0">
                <a:solidFill>
                  <a:srgbClr val="00CC00"/>
                </a:solidFill>
                <a:latin typeface="Futura Bk BT" pitchFamily="34" charset="0"/>
              </a:rPr>
              <a:t>q</a:t>
            </a:r>
            <a:r>
              <a:rPr lang="en-US" sz="2800" i="1" smtClean="0">
                <a:latin typeface="Futura Bk BT" pitchFamily="34" charset="0"/>
              </a:rPr>
              <a:t>-</a:t>
            </a:r>
            <a:r>
              <a:rPr lang="en-US" sz="2800" i="1" smtClean="0">
                <a:solidFill>
                  <a:srgbClr val="00CC00"/>
                </a:solidFill>
                <a:latin typeface="Futura Bk BT" pitchFamily="34" charset="0"/>
              </a:rPr>
              <a:t>p</a:t>
            </a:r>
            <a:r>
              <a:rPr lang="en-US" sz="2800" i="1" smtClean="0">
                <a:latin typeface="Futura Bk BT" pitchFamily="34" charset="0"/>
              </a:rPr>
              <a:t>)</a:t>
            </a:r>
            <a:r>
              <a:rPr lang="en-US" sz="2800" i="1" smtClean="0">
                <a:solidFill>
                  <a:srgbClr val="FF6600"/>
                </a:solidFill>
                <a:latin typeface="Futura Bk BT" pitchFamily="34" charset="0"/>
              </a:rPr>
              <a:t>d</a:t>
            </a:r>
            <a:r>
              <a:rPr lang="en-US" sz="2800" i="1" smtClean="0">
                <a:latin typeface="Futura Bk BT" pitchFamily="34" charset="0"/>
              </a:rPr>
              <a:t>]</a:t>
            </a:r>
            <a:r>
              <a:rPr lang="en-US" sz="2800" i="1" baseline="30000" smtClean="0">
                <a:latin typeface="Futura Bk BT" pitchFamily="34" charset="0"/>
              </a:rPr>
              <a:t>2</a:t>
            </a:r>
          </a:p>
          <a:p>
            <a:endParaRPr lang="en-US" sz="2800" i="1" baseline="30000">
              <a:latin typeface="Futura Bk BT" pitchFamily="34" charset="0"/>
            </a:endParaRPr>
          </a:p>
          <a:p>
            <a:r>
              <a:rPr lang="en-US" sz="2800" i="1" smtClean="0">
                <a:latin typeface="Futura Bk BT" pitchFamily="34" charset="0"/>
              </a:rPr>
              <a:t>s</a:t>
            </a:r>
            <a:r>
              <a:rPr lang="en-US" sz="2800" i="1" baseline="30000" smtClean="0">
                <a:latin typeface="Futura Bk BT" pitchFamily="34" charset="0"/>
              </a:rPr>
              <a:t>2</a:t>
            </a:r>
            <a:r>
              <a:rPr lang="en-US" sz="2800" i="1" baseline="-25000" smtClean="0">
                <a:latin typeface="Futura Bk BT" pitchFamily="34" charset="0"/>
              </a:rPr>
              <a:t>QTL(D</a:t>
            </a:r>
            <a:r>
              <a:rPr lang="en-US" sz="2800" i="1" baseline="-25000">
                <a:latin typeface="Futura Bk BT" pitchFamily="34" charset="0"/>
              </a:rPr>
              <a:t>) </a:t>
            </a:r>
            <a:r>
              <a:rPr lang="en-US" sz="2800" i="1">
                <a:latin typeface="Futura Bk BT" pitchFamily="34" charset="0"/>
              </a:rPr>
              <a:t> = (</a:t>
            </a:r>
            <a:r>
              <a:rPr lang="en-US" sz="2800">
                <a:solidFill>
                  <a:srgbClr val="00CC00"/>
                </a:solidFill>
                <a:latin typeface="Futura Bk BT" pitchFamily="34" charset="0"/>
              </a:rPr>
              <a:t>2</a:t>
            </a:r>
            <a:r>
              <a:rPr lang="en-US" sz="2800" i="1">
                <a:solidFill>
                  <a:srgbClr val="00CC00"/>
                </a:solidFill>
                <a:latin typeface="Futura Bk BT" pitchFamily="34" charset="0"/>
              </a:rPr>
              <a:t>pq</a:t>
            </a:r>
            <a:r>
              <a:rPr lang="en-US" sz="2800" i="1">
                <a:solidFill>
                  <a:srgbClr val="FF6600"/>
                </a:solidFill>
                <a:latin typeface="Futura Bk BT" pitchFamily="34" charset="0"/>
              </a:rPr>
              <a:t>d</a:t>
            </a:r>
            <a:r>
              <a:rPr lang="en-US" sz="2800" i="1">
                <a:latin typeface="Futura Bk BT" pitchFamily="34" charset="0"/>
              </a:rPr>
              <a:t>)</a:t>
            </a:r>
            <a:r>
              <a:rPr lang="en-US" sz="2800" i="1" baseline="30000">
                <a:latin typeface="Futura Bk BT" pitchFamily="34" charset="0"/>
              </a:rPr>
              <a:t>2</a:t>
            </a:r>
          </a:p>
          <a:p>
            <a:endParaRPr lang="en-US" smtClean="0">
              <a:latin typeface="Futura Bk BT" pitchFamily="34" charset="0"/>
            </a:endParaRPr>
          </a:p>
          <a:p>
            <a:endParaRPr lang="nl-NL"/>
          </a:p>
        </p:txBody>
      </p:sp>
    </p:spTree>
    <p:extLst>
      <p:ext uri="{BB962C8B-B14F-4D97-AF65-F5344CB8AC3E}">
        <p14:creationId xmlns:p14="http://schemas.microsoft.com/office/powerpoint/2010/main" val="129955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1" y="764704"/>
            <a:ext cx="7848872" cy="3416320"/>
          </a:xfrm>
          <a:prstGeom prst="rect">
            <a:avLst/>
          </a:prstGeom>
          <a:noFill/>
        </p:spPr>
        <p:txBody>
          <a:bodyPr wrap="square" rtlCol="0">
            <a:spAutoFit/>
          </a:bodyPr>
          <a:lstStyle/>
          <a:p>
            <a:r>
              <a:rPr lang="nl-NL" sz="2400" smtClean="0"/>
              <a:t>Given estimates of p(A), q(a), a and d, calculate </a:t>
            </a:r>
          </a:p>
          <a:p>
            <a:endParaRPr lang="nl-NL" sz="2400"/>
          </a:p>
          <a:p>
            <a:pPr marL="342900" indent="-342900">
              <a:buAutoNum type="arabicParenR"/>
            </a:pPr>
            <a:r>
              <a:rPr lang="nl-NL" sz="2400" smtClean="0"/>
              <a:t>expected contribution to the phenotypic variance (A and D components) </a:t>
            </a:r>
          </a:p>
          <a:p>
            <a:endParaRPr lang="nl-NL" sz="2400" smtClean="0"/>
          </a:p>
          <a:p>
            <a:endParaRPr lang="nl-NL" sz="2400"/>
          </a:p>
          <a:p>
            <a:r>
              <a:rPr lang="nl-NL" sz="2400" smtClean="0"/>
              <a:t>2) expected covariance of MZ, DZ and Parent-Offspring</a:t>
            </a:r>
          </a:p>
          <a:p>
            <a:pPr marL="342900" indent="-342900">
              <a:buAutoNum type="arabicParenR"/>
            </a:pPr>
            <a:endParaRPr lang="nl-NL" sz="2400"/>
          </a:p>
          <a:p>
            <a:endParaRPr lang="nl-NL" sz="2400"/>
          </a:p>
        </p:txBody>
      </p:sp>
      <p:pic>
        <p:nvPicPr>
          <p:cNvPr id="3" name="Picture 2"/>
          <p:cNvPicPr>
            <a:picLocks noChangeAspect="1"/>
          </p:cNvPicPr>
          <p:nvPr/>
        </p:nvPicPr>
        <p:blipFill>
          <a:blip r:embed="rId2"/>
          <a:stretch>
            <a:fillRect/>
          </a:stretch>
        </p:blipFill>
        <p:spPr>
          <a:xfrm>
            <a:off x="1835696" y="3645024"/>
            <a:ext cx="4514738" cy="3013532"/>
          </a:xfrm>
          <a:prstGeom prst="rect">
            <a:avLst/>
          </a:prstGeom>
        </p:spPr>
      </p:pic>
      <p:sp>
        <p:nvSpPr>
          <p:cNvPr id="4" name="Rectangle 3"/>
          <p:cNvSpPr/>
          <p:nvPr/>
        </p:nvSpPr>
        <p:spPr>
          <a:xfrm>
            <a:off x="3131840" y="1995810"/>
            <a:ext cx="4003019" cy="954107"/>
          </a:xfrm>
          <a:prstGeom prst="rect">
            <a:avLst/>
          </a:prstGeom>
        </p:spPr>
        <p:txBody>
          <a:bodyPr wrap="none">
            <a:spAutoFit/>
          </a:bodyPr>
          <a:lstStyle/>
          <a:p>
            <a:r>
              <a:rPr lang="en-US" sz="2800" i="1">
                <a:latin typeface="Futura Bk BT" pitchFamily="34" charset="0"/>
              </a:rPr>
              <a:t>s</a:t>
            </a:r>
            <a:r>
              <a:rPr lang="en-US" sz="2800" i="1" baseline="30000">
                <a:latin typeface="Futura Bk BT" pitchFamily="34" charset="0"/>
              </a:rPr>
              <a:t>2</a:t>
            </a:r>
            <a:r>
              <a:rPr lang="en-US" sz="2800" i="1" baseline="-25000">
                <a:latin typeface="Futura Bk BT" pitchFamily="34" charset="0"/>
              </a:rPr>
              <a:t>QTL(A) </a:t>
            </a:r>
            <a:r>
              <a:rPr lang="en-US" sz="2800" smtClean="0">
                <a:latin typeface="Futura Bk BT" pitchFamily="34" charset="0"/>
              </a:rPr>
              <a:t>=</a:t>
            </a:r>
            <a:r>
              <a:rPr lang="en-US" sz="2800">
                <a:latin typeface="Futura Bk BT" pitchFamily="34" charset="0"/>
              </a:rPr>
              <a:t>2*</a:t>
            </a:r>
            <a:r>
              <a:rPr lang="en-US" sz="2800" i="1">
                <a:solidFill>
                  <a:srgbClr val="00CC00"/>
                </a:solidFill>
                <a:latin typeface="Futura Bk BT" pitchFamily="34" charset="0"/>
              </a:rPr>
              <a:t>pq</a:t>
            </a:r>
            <a:r>
              <a:rPr lang="en-US" sz="2800" i="1">
                <a:latin typeface="Futura Bk BT" pitchFamily="34" charset="0"/>
              </a:rPr>
              <a:t>[</a:t>
            </a:r>
            <a:r>
              <a:rPr lang="en-US" sz="2800" i="1">
                <a:solidFill>
                  <a:srgbClr val="FF6600"/>
                </a:solidFill>
                <a:latin typeface="Futura Bk BT" pitchFamily="34" charset="0"/>
              </a:rPr>
              <a:t>a</a:t>
            </a:r>
            <a:r>
              <a:rPr lang="en-US" sz="2800" i="1">
                <a:latin typeface="Futura Bk BT" pitchFamily="34" charset="0"/>
              </a:rPr>
              <a:t>+(</a:t>
            </a:r>
            <a:r>
              <a:rPr lang="en-US" sz="2800" i="1" smtClean="0">
                <a:solidFill>
                  <a:srgbClr val="00CC00"/>
                </a:solidFill>
                <a:latin typeface="Futura Bk BT" pitchFamily="34" charset="0"/>
              </a:rPr>
              <a:t>q</a:t>
            </a:r>
            <a:r>
              <a:rPr lang="en-US" sz="2800" i="1" smtClean="0">
                <a:latin typeface="Futura Bk BT" pitchFamily="34" charset="0"/>
              </a:rPr>
              <a:t>-</a:t>
            </a:r>
            <a:r>
              <a:rPr lang="en-US" sz="2800" i="1" smtClean="0">
                <a:solidFill>
                  <a:srgbClr val="00CC00"/>
                </a:solidFill>
                <a:latin typeface="Futura Bk BT" pitchFamily="34" charset="0"/>
              </a:rPr>
              <a:t>p</a:t>
            </a:r>
            <a:r>
              <a:rPr lang="en-US" sz="2800" i="1" smtClean="0">
                <a:latin typeface="Futura Bk BT" pitchFamily="34" charset="0"/>
              </a:rPr>
              <a:t>)</a:t>
            </a:r>
            <a:r>
              <a:rPr lang="en-US" sz="2800" i="1" smtClean="0">
                <a:solidFill>
                  <a:srgbClr val="FF6600"/>
                </a:solidFill>
                <a:latin typeface="Futura Bk BT" pitchFamily="34" charset="0"/>
              </a:rPr>
              <a:t>d</a:t>
            </a:r>
            <a:r>
              <a:rPr lang="en-US" sz="2800" i="1" smtClean="0">
                <a:latin typeface="Futura Bk BT" pitchFamily="34" charset="0"/>
              </a:rPr>
              <a:t>]</a:t>
            </a:r>
            <a:r>
              <a:rPr lang="en-US" sz="2800" i="1" baseline="30000" smtClean="0">
                <a:latin typeface="Futura Bk BT" pitchFamily="34" charset="0"/>
              </a:rPr>
              <a:t>2</a:t>
            </a:r>
          </a:p>
          <a:p>
            <a:r>
              <a:rPr lang="en-US" sz="2800" i="1" smtClean="0">
                <a:latin typeface="Futura Bk BT" pitchFamily="34" charset="0"/>
              </a:rPr>
              <a:t>s</a:t>
            </a:r>
            <a:r>
              <a:rPr lang="en-US" sz="2800" i="1" baseline="30000" smtClean="0">
                <a:latin typeface="Futura Bk BT" pitchFamily="34" charset="0"/>
              </a:rPr>
              <a:t>2</a:t>
            </a:r>
            <a:r>
              <a:rPr lang="en-US" sz="2800" i="1" baseline="-25000" smtClean="0">
                <a:latin typeface="Futura Bk BT" pitchFamily="34" charset="0"/>
              </a:rPr>
              <a:t>QTL(D</a:t>
            </a:r>
            <a:r>
              <a:rPr lang="en-US" sz="2800" i="1" baseline="-25000">
                <a:latin typeface="Futura Bk BT" pitchFamily="34" charset="0"/>
              </a:rPr>
              <a:t>) </a:t>
            </a:r>
            <a:r>
              <a:rPr lang="en-US" sz="2800" i="1">
                <a:latin typeface="Futura Bk BT" pitchFamily="34" charset="0"/>
              </a:rPr>
              <a:t> = (</a:t>
            </a:r>
            <a:r>
              <a:rPr lang="en-US" sz="2800" smtClean="0">
                <a:solidFill>
                  <a:srgbClr val="00CC00"/>
                </a:solidFill>
                <a:latin typeface="Futura Bk BT" pitchFamily="34" charset="0"/>
              </a:rPr>
              <a:t>2</a:t>
            </a:r>
            <a:r>
              <a:rPr lang="en-US" sz="2800" i="1" smtClean="0">
                <a:solidFill>
                  <a:srgbClr val="00CC00"/>
                </a:solidFill>
                <a:latin typeface="Futura Bk BT" pitchFamily="34" charset="0"/>
              </a:rPr>
              <a:t>pq</a:t>
            </a:r>
            <a:r>
              <a:rPr lang="en-US" sz="2800" i="1" smtClean="0">
                <a:solidFill>
                  <a:srgbClr val="FF6600"/>
                </a:solidFill>
                <a:latin typeface="Futura Bk BT" pitchFamily="34" charset="0"/>
              </a:rPr>
              <a:t>d</a:t>
            </a:r>
            <a:r>
              <a:rPr lang="en-US" sz="2800" i="1" smtClean="0">
                <a:latin typeface="Futura Bk BT" pitchFamily="34" charset="0"/>
              </a:rPr>
              <a:t>)</a:t>
            </a:r>
            <a:r>
              <a:rPr lang="en-US" sz="2800" i="1" baseline="30000" smtClean="0">
                <a:latin typeface="Futura Bk BT" pitchFamily="34" charset="0"/>
              </a:rPr>
              <a:t>2</a:t>
            </a:r>
            <a:endParaRPr lang="en-US" sz="2800" i="1" baseline="30000">
              <a:latin typeface="Futura Bk BT" pitchFamily="34" charset="0"/>
            </a:endParaRPr>
          </a:p>
        </p:txBody>
      </p:sp>
    </p:spTree>
    <p:extLst>
      <p:ext uri="{BB962C8B-B14F-4D97-AF65-F5344CB8AC3E}">
        <p14:creationId xmlns:p14="http://schemas.microsoft.com/office/powerpoint/2010/main" val="752933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620688"/>
            <a:ext cx="8208912" cy="5632311"/>
          </a:xfrm>
          <a:prstGeom prst="rect">
            <a:avLst/>
          </a:prstGeom>
        </p:spPr>
        <p:txBody>
          <a:bodyPr wrap="square">
            <a:spAutoFit/>
          </a:bodyPr>
          <a:lstStyle/>
          <a:p>
            <a:r>
              <a:rPr lang="en-US" sz="2400"/>
              <a:t>Practical Part </a:t>
            </a:r>
            <a:r>
              <a:rPr lang="en-US" sz="2400" smtClean="0"/>
              <a:t>2.</a:t>
            </a:r>
          </a:p>
          <a:p>
            <a:endParaRPr lang="en-US" sz="2400"/>
          </a:p>
          <a:p>
            <a:r>
              <a:rPr lang="en-US" sz="2400" smtClean="0"/>
              <a:t>Suppose we have twin data, but not the measured QTL?</a:t>
            </a:r>
          </a:p>
          <a:p>
            <a:endParaRPr lang="en-US" sz="2400"/>
          </a:p>
          <a:p>
            <a:r>
              <a:rPr lang="en-US" sz="2400" smtClean="0"/>
              <a:t>Fit the ADE twin model</a:t>
            </a:r>
            <a:r>
              <a:rPr lang="en-US" sz="2400"/>
              <a:t> </a:t>
            </a:r>
            <a:r>
              <a:rPr lang="en-US" sz="2400" smtClean="0"/>
              <a:t> </a:t>
            </a:r>
          </a:p>
          <a:p>
            <a:endParaRPr lang="en-US" sz="2400"/>
          </a:p>
          <a:p>
            <a:r>
              <a:rPr lang="en-US" sz="2400" smtClean="0"/>
              <a:t>If the QTL is the only source of genetic differences in the phenotypethen the variance components estimated in the ADE twin model should equal the variance components obtained in the regression analyses. Try it out using data.</a:t>
            </a:r>
          </a:p>
          <a:p>
            <a:endParaRPr lang="en-US" sz="2400"/>
          </a:p>
          <a:p>
            <a:r>
              <a:rPr lang="en-US" sz="2400" smtClean="0"/>
              <a:t>Generalizes from regression model with 1 QTL to M QTLs.</a:t>
            </a:r>
          </a:p>
          <a:p>
            <a:r>
              <a:rPr lang="en-US" sz="2400" smtClean="0"/>
              <a:t>The twin model gives you the explained variance</a:t>
            </a:r>
            <a:r>
              <a:rPr lang="en-US" sz="2400"/>
              <a:t> </a:t>
            </a:r>
            <a:r>
              <a:rPr lang="en-US" sz="2400" smtClean="0"/>
              <a:t>expected in the regression of phenotype on M QTLs (but none of the QTLs are measured)....</a:t>
            </a:r>
          </a:p>
        </p:txBody>
      </p:sp>
    </p:spTree>
    <p:extLst>
      <p:ext uri="{BB962C8B-B14F-4D97-AF65-F5344CB8AC3E}">
        <p14:creationId xmlns:p14="http://schemas.microsoft.com/office/powerpoint/2010/main" val="3443694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476672"/>
            <a:ext cx="7434664" cy="5632311"/>
          </a:xfrm>
          <a:prstGeom prst="rect">
            <a:avLst/>
          </a:prstGeom>
          <a:noFill/>
        </p:spPr>
        <p:txBody>
          <a:bodyPr wrap="none" rtlCol="0">
            <a:spAutoFit/>
          </a:bodyPr>
          <a:lstStyle/>
          <a:p>
            <a:r>
              <a:rPr lang="nl-NL" smtClean="0"/>
              <a:t># annotated RCODE to do the practical</a:t>
            </a:r>
          </a:p>
          <a:p>
            <a:r>
              <a:rPr lang="nl-NL"/>
              <a:t>#</a:t>
            </a:r>
            <a:endParaRPr lang="nl-NL" smtClean="0"/>
          </a:p>
          <a:p>
            <a:r>
              <a:rPr lang="nl-NL"/>
              <a:t>rm(list=ls(all=TRUE</a:t>
            </a:r>
            <a:r>
              <a:rPr lang="nl-NL" smtClean="0"/>
              <a:t>)) # clear memory</a:t>
            </a:r>
          </a:p>
          <a:p>
            <a:r>
              <a:rPr lang="nl-NL" smtClean="0"/>
              <a:t># </a:t>
            </a:r>
            <a:endParaRPr lang="nl-NL"/>
          </a:p>
          <a:p>
            <a:r>
              <a:rPr lang="nl-NL"/>
              <a:t>data1=read.table('data1.dat',header=TRUE,row.names=NULL</a:t>
            </a:r>
            <a:r>
              <a:rPr lang="nl-NL" smtClean="0"/>
              <a:t>) # read the data</a:t>
            </a:r>
          </a:p>
          <a:p>
            <a:r>
              <a:rPr lang="nl-NL" smtClean="0"/>
              <a:t># to read the data you have to navigate to the dir containing the data</a:t>
            </a:r>
          </a:p>
          <a:p>
            <a:r>
              <a:rPr lang="nl-NL" smtClean="0"/>
              <a:t># menu: File. Option: Change Dir.....</a:t>
            </a:r>
          </a:p>
          <a:p>
            <a:r>
              <a:rPr lang="nl-NL"/>
              <a:t>#</a:t>
            </a:r>
          </a:p>
          <a:p>
            <a:r>
              <a:rPr lang="nl-NL"/>
              <a:t>head(data1</a:t>
            </a:r>
            <a:r>
              <a:rPr lang="nl-NL" smtClean="0"/>
              <a:t>)  # variable names: T1QTL and T1pheno</a:t>
            </a:r>
            <a:endParaRPr lang="nl-NL"/>
          </a:p>
          <a:p>
            <a:r>
              <a:rPr lang="nl-NL"/>
              <a:t>N=dim(data1)[1]  # sample size </a:t>
            </a:r>
            <a:endParaRPr lang="nl-NL" smtClean="0"/>
          </a:p>
          <a:p>
            <a:r>
              <a:rPr lang="nl-NL" smtClean="0"/>
              <a:t>print(N)</a:t>
            </a:r>
          </a:p>
          <a:p>
            <a:r>
              <a:rPr lang="nl-NL" smtClean="0"/>
              <a:t># using “table function to get genotype counts</a:t>
            </a:r>
            <a:endParaRPr lang="nl-NL"/>
          </a:p>
          <a:p>
            <a:r>
              <a:rPr lang="nl-NL"/>
              <a:t>Gcounts=table(data1$T1QTL)	# </a:t>
            </a:r>
            <a:r>
              <a:rPr lang="nl-NL" smtClean="0"/>
              <a:t>genotype coding -1=aa</a:t>
            </a:r>
            <a:r>
              <a:rPr lang="nl-NL"/>
              <a:t>, 0=Aa, 1=AA</a:t>
            </a:r>
          </a:p>
          <a:p>
            <a:r>
              <a:rPr lang="nl-NL"/>
              <a:t>Gfreq=Gcounts/N			# genotype </a:t>
            </a:r>
            <a:r>
              <a:rPr lang="nl-NL" smtClean="0"/>
              <a:t>frequencies</a:t>
            </a:r>
          </a:p>
          <a:p>
            <a:r>
              <a:rPr lang="nl-NL" smtClean="0"/>
              <a:t># estimate allele frequencies </a:t>
            </a:r>
            <a:endParaRPr lang="nl-NL"/>
          </a:p>
          <a:p>
            <a:r>
              <a:rPr lang="nl-NL"/>
              <a:t>p_est=Gfreq[3]+.</a:t>
            </a:r>
            <a:r>
              <a:rPr lang="nl-NL" smtClean="0"/>
              <a:t>5*Gfreq[2]</a:t>
            </a:r>
            <a:r>
              <a:rPr lang="nl-NL"/>
              <a:t>	# allele freq A</a:t>
            </a:r>
          </a:p>
          <a:p>
            <a:r>
              <a:rPr lang="nl-NL"/>
              <a:t>q_est=Gfreq[1]+.</a:t>
            </a:r>
            <a:r>
              <a:rPr lang="nl-NL" smtClean="0"/>
              <a:t>5*Gfreq[2]</a:t>
            </a:r>
            <a:r>
              <a:rPr lang="nl-NL"/>
              <a:t>	# allele freq a</a:t>
            </a:r>
          </a:p>
          <a:p>
            <a:r>
              <a:rPr lang="nl-NL" smtClean="0"/>
              <a:t># p allele freq</a:t>
            </a:r>
          </a:p>
          <a:p>
            <a:r>
              <a:rPr lang="nl-NL" smtClean="0"/>
              <a:t>print(Gfreq )    # genotype freqs</a:t>
            </a:r>
          </a:p>
          <a:p>
            <a:r>
              <a:rPr lang="nl-NL" smtClean="0"/>
              <a:t>print(p_est)   # allele freq (A) </a:t>
            </a:r>
          </a:p>
        </p:txBody>
      </p:sp>
    </p:spTree>
    <p:extLst>
      <p:ext uri="{BB962C8B-B14F-4D97-AF65-F5344CB8AC3E}">
        <p14:creationId xmlns:p14="http://schemas.microsoft.com/office/powerpoint/2010/main" val="2972131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476672"/>
            <a:ext cx="4572000" cy="4524315"/>
          </a:xfrm>
          <a:prstGeom prst="rect">
            <a:avLst/>
          </a:prstGeom>
        </p:spPr>
        <p:txBody>
          <a:bodyPr>
            <a:spAutoFit/>
          </a:bodyPr>
          <a:lstStyle/>
          <a:p>
            <a:r>
              <a:rPr lang="nl-NL" smtClean="0">
                <a:solidFill>
                  <a:srgbClr val="FF0000"/>
                </a:solidFill>
              </a:rPr>
              <a:t>  </a:t>
            </a:r>
            <a:r>
              <a:rPr lang="nl-NL">
                <a:solidFill>
                  <a:srgbClr val="FF0000"/>
                </a:solidFill>
              </a:rPr>
              <a:t>T1QTL T1pheno</a:t>
            </a:r>
          </a:p>
          <a:p>
            <a:r>
              <a:rPr lang="nl-NL">
                <a:solidFill>
                  <a:srgbClr val="FF0000"/>
                </a:solidFill>
              </a:rPr>
              <a:t>1     0    1.77</a:t>
            </a:r>
          </a:p>
          <a:p>
            <a:r>
              <a:rPr lang="nl-NL">
                <a:solidFill>
                  <a:srgbClr val="FF0000"/>
                </a:solidFill>
              </a:rPr>
              <a:t>2     1    0.80</a:t>
            </a:r>
          </a:p>
          <a:p>
            <a:r>
              <a:rPr lang="nl-NL">
                <a:solidFill>
                  <a:srgbClr val="FF0000"/>
                </a:solidFill>
              </a:rPr>
              <a:t>3     0   -0.12</a:t>
            </a:r>
          </a:p>
          <a:p>
            <a:r>
              <a:rPr lang="nl-NL">
                <a:solidFill>
                  <a:srgbClr val="FF0000"/>
                </a:solidFill>
              </a:rPr>
              <a:t>4     0    0.55</a:t>
            </a:r>
          </a:p>
          <a:p>
            <a:r>
              <a:rPr lang="nl-NL">
                <a:solidFill>
                  <a:srgbClr val="FF0000"/>
                </a:solidFill>
              </a:rPr>
              <a:t>5     1    0.13</a:t>
            </a:r>
          </a:p>
          <a:p>
            <a:pPr marL="342900" indent="-342900">
              <a:buAutoNum type="arabicPlain" startAt="6"/>
            </a:pPr>
            <a:r>
              <a:rPr lang="nl-NL" smtClean="0">
                <a:solidFill>
                  <a:srgbClr val="FF0000"/>
                </a:solidFill>
              </a:rPr>
              <a:t>0    1.13</a:t>
            </a:r>
          </a:p>
          <a:p>
            <a:pPr marL="342900" indent="-342900">
              <a:buAutoNum type="arabicPlain" startAt="6"/>
            </a:pPr>
            <a:endParaRPr lang="nl-NL">
              <a:solidFill>
                <a:srgbClr val="FF0000"/>
              </a:solidFill>
            </a:endParaRPr>
          </a:p>
          <a:p>
            <a:r>
              <a:rPr lang="nl-NL" smtClean="0"/>
              <a:t># </a:t>
            </a:r>
            <a:r>
              <a:rPr lang="nl-NL"/>
              <a:t>sample size </a:t>
            </a:r>
          </a:p>
          <a:p>
            <a:r>
              <a:rPr lang="nl-NL" smtClean="0"/>
              <a:t>[</a:t>
            </a:r>
            <a:r>
              <a:rPr lang="nl-NL">
                <a:solidFill>
                  <a:srgbClr val="FF0000"/>
                </a:solidFill>
              </a:rPr>
              <a:t>1] </a:t>
            </a:r>
            <a:r>
              <a:rPr lang="nl-NL" smtClean="0">
                <a:solidFill>
                  <a:srgbClr val="FF0000"/>
                </a:solidFill>
              </a:rPr>
              <a:t>5000</a:t>
            </a:r>
            <a:endParaRPr lang="nl-NL">
              <a:solidFill>
                <a:srgbClr val="FF0000"/>
              </a:solidFill>
            </a:endParaRPr>
          </a:p>
          <a:p>
            <a:r>
              <a:rPr lang="nl-NL" smtClean="0"/>
              <a:t># </a:t>
            </a:r>
            <a:r>
              <a:rPr lang="nl-NL"/>
              <a:t>genotype </a:t>
            </a:r>
            <a:r>
              <a:rPr lang="nl-NL" smtClean="0"/>
              <a:t>freqs</a:t>
            </a:r>
            <a:endParaRPr lang="nl-NL"/>
          </a:p>
          <a:p>
            <a:r>
              <a:rPr lang="nl-NL">
                <a:solidFill>
                  <a:srgbClr val="FF0000"/>
                </a:solidFill>
              </a:rPr>
              <a:t>    -1      0      1 </a:t>
            </a:r>
          </a:p>
          <a:p>
            <a:r>
              <a:rPr lang="nl-NL">
                <a:solidFill>
                  <a:srgbClr val="FF0000"/>
                </a:solidFill>
              </a:rPr>
              <a:t>0.2568 0.4986 0.2446 </a:t>
            </a:r>
          </a:p>
          <a:p>
            <a:r>
              <a:rPr lang="nl-NL"/>
              <a:t>&gt; print(p_est)   # allele freq (A) </a:t>
            </a:r>
          </a:p>
          <a:p>
            <a:r>
              <a:rPr lang="nl-NL"/>
              <a:t>     1 </a:t>
            </a:r>
          </a:p>
          <a:p>
            <a:r>
              <a:rPr lang="nl-NL">
                <a:solidFill>
                  <a:srgbClr val="FF0000"/>
                </a:solidFill>
              </a:rPr>
              <a:t>0.4939 </a:t>
            </a:r>
          </a:p>
        </p:txBody>
      </p:sp>
      <p:sp>
        <p:nvSpPr>
          <p:cNvPr id="3" name="Right Brace 2"/>
          <p:cNvSpPr/>
          <p:nvPr/>
        </p:nvSpPr>
        <p:spPr>
          <a:xfrm>
            <a:off x="4716016" y="476672"/>
            <a:ext cx="504056" cy="201622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4" name="TextBox 3"/>
          <p:cNvSpPr txBox="1"/>
          <p:nvPr/>
        </p:nvSpPr>
        <p:spPr>
          <a:xfrm>
            <a:off x="5580112" y="836712"/>
            <a:ext cx="2076531" cy="1200329"/>
          </a:xfrm>
          <a:prstGeom prst="rect">
            <a:avLst/>
          </a:prstGeom>
          <a:noFill/>
        </p:spPr>
        <p:txBody>
          <a:bodyPr wrap="none" rtlCol="0">
            <a:spAutoFit/>
          </a:bodyPr>
          <a:lstStyle/>
          <a:p>
            <a:r>
              <a:rPr lang="nl-NL" sz="2400" smtClean="0"/>
              <a:t>variable names</a:t>
            </a:r>
          </a:p>
          <a:p>
            <a:endParaRPr lang="nl-NL" sz="2400"/>
          </a:p>
          <a:p>
            <a:r>
              <a:rPr lang="nl-NL" sz="2400" smtClean="0"/>
              <a:t>+ first 6 cases.</a:t>
            </a:r>
            <a:endParaRPr lang="nl-NL" sz="2400"/>
          </a:p>
        </p:txBody>
      </p:sp>
      <p:sp>
        <p:nvSpPr>
          <p:cNvPr id="5" name="Right Brace 4"/>
          <p:cNvSpPr/>
          <p:nvPr/>
        </p:nvSpPr>
        <p:spPr>
          <a:xfrm>
            <a:off x="5220072" y="2492896"/>
            <a:ext cx="432048" cy="158417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6" name="TextBox 5"/>
          <p:cNvSpPr txBox="1"/>
          <p:nvPr/>
        </p:nvSpPr>
        <p:spPr>
          <a:xfrm>
            <a:off x="5940152" y="2602094"/>
            <a:ext cx="2896755" cy="1200329"/>
          </a:xfrm>
          <a:prstGeom prst="rect">
            <a:avLst/>
          </a:prstGeom>
          <a:noFill/>
        </p:spPr>
        <p:txBody>
          <a:bodyPr wrap="none" rtlCol="0">
            <a:spAutoFit/>
          </a:bodyPr>
          <a:lstStyle/>
          <a:p>
            <a:r>
              <a:rPr lang="nl-NL" sz="2400" smtClean="0"/>
              <a:t>total sample size </a:t>
            </a:r>
          </a:p>
          <a:p>
            <a:endParaRPr lang="nl-NL" sz="2400"/>
          </a:p>
          <a:p>
            <a:r>
              <a:rPr lang="nl-NL" sz="2400" smtClean="0"/>
              <a:t>genotype frequencies</a:t>
            </a:r>
            <a:endParaRPr lang="nl-NL" sz="2400"/>
          </a:p>
        </p:txBody>
      </p:sp>
      <p:sp>
        <p:nvSpPr>
          <p:cNvPr id="7" name="Right Brace 6"/>
          <p:cNvSpPr/>
          <p:nvPr/>
        </p:nvSpPr>
        <p:spPr>
          <a:xfrm>
            <a:off x="4860032" y="4208899"/>
            <a:ext cx="216024" cy="79208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8" name="TextBox 7"/>
          <p:cNvSpPr txBox="1"/>
          <p:nvPr/>
        </p:nvSpPr>
        <p:spPr>
          <a:xfrm>
            <a:off x="5543600" y="4208899"/>
            <a:ext cx="2613985" cy="830997"/>
          </a:xfrm>
          <a:prstGeom prst="rect">
            <a:avLst/>
          </a:prstGeom>
          <a:noFill/>
        </p:spPr>
        <p:txBody>
          <a:bodyPr wrap="none" rtlCol="0">
            <a:spAutoFit/>
          </a:bodyPr>
          <a:lstStyle/>
          <a:p>
            <a:r>
              <a:rPr lang="nl-NL" sz="2400" smtClean="0"/>
              <a:t>allele (A) frequency</a:t>
            </a:r>
          </a:p>
          <a:p>
            <a:r>
              <a:rPr lang="nl-NL" sz="2400" smtClean="0"/>
              <a:t>(HW equilibrium)</a:t>
            </a:r>
            <a:endParaRPr lang="nl-NL" sz="2400"/>
          </a:p>
        </p:txBody>
      </p:sp>
    </p:spTree>
    <p:extLst>
      <p:ext uri="{BB962C8B-B14F-4D97-AF65-F5344CB8AC3E}">
        <p14:creationId xmlns:p14="http://schemas.microsoft.com/office/powerpoint/2010/main" val="3395558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548680"/>
            <a:ext cx="8208912" cy="2862322"/>
          </a:xfrm>
          <a:prstGeom prst="rect">
            <a:avLst/>
          </a:prstGeom>
        </p:spPr>
        <p:txBody>
          <a:bodyPr wrap="square">
            <a:spAutoFit/>
          </a:bodyPr>
          <a:lstStyle/>
          <a:p>
            <a:r>
              <a:rPr lang="nl-NL"/>
              <a:t># plot the data </a:t>
            </a:r>
            <a:r>
              <a:rPr lang="nl-NL" smtClean="0"/>
              <a:t>pheno </a:t>
            </a:r>
            <a:r>
              <a:rPr lang="nl-NL"/>
              <a:t>on </a:t>
            </a:r>
            <a:r>
              <a:rPr lang="nl-NL" smtClean="0"/>
              <a:t>QTL – scatter plot</a:t>
            </a:r>
            <a:endParaRPr lang="nl-NL"/>
          </a:p>
          <a:p>
            <a:r>
              <a:rPr lang="nl-NL"/>
              <a:t>plot(data1$T1pheno~data1$T1QTL,col='grey')</a:t>
            </a:r>
          </a:p>
          <a:p>
            <a:r>
              <a:rPr lang="nl-NL"/>
              <a:t># calculate the phenotypic means within each </a:t>
            </a:r>
            <a:r>
              <a:rPr lang="nl-NL" smtClean="0"/>
              <a:t>genotype </a:t>
            </a:r>
          </a:p>
          <a:p>
            <a:r>
              <a:rPr lang="nl-NL" smtClean="0"/>
              <a:t># the phenotypic means “conditional on genotype”</a:t>
            </a:r>
            <a:endParaRPr lang="nl-NL"/>
          </a:p>
          <a:p>
            <a:r>
              <a:rPr lang="nl-NL"/>
              <a:t>m_aa=mean(data1$T1pheno[data1$T1QTL==-1])</a:t>
            </a:r>
          </a:p>
          <a:p>
            <a:r>
              <a:rPr lang="nl-NL"/>
              <a:t>m_Aa=mean(data1$T1pheno[data1$T1QTL==0])</a:t>
            </a:r>
          </a:p>
          <a:p>
            <a:r>
              <a:rPr lang="nl-NL"/>
              <a:t>m_AA=mean(data1$T1pheno[data1$T1QTL==1])</a:t>
            </a:r>
          </a:p>
          <a:p>
            <a:r>
              <a:rPr lang="nl-NL"/>
              <a:t># show the conditional </a:t>
            </a:r>
            <a:r>
              <a:rPr lang="nl-NL" smtClean="0"/>
              <a:t>means in the scatter plot</a:t>
            </a:r>
            <a:endParaRPr lang="nl-NL"/>
          </a:p>
          <a:p>
            <a:r>
              <a:rPr lang="nl-NL"/>
              <a:t>lines(c(-1,0,1),c(m_aa,m_Aa,m_AA),type='p',</a:t>
            </a:r>
            <a:r>
              <a:rPr lang="nl-NL" smtClean="0"/>
              <a:t>lwd=8,col</a:t>
            </a:r>
            <a:r>
              <a:rPr lang="nl-NL"/>
              <a:t>='red</a:t>
            </a:r>
            <a:r>
              <a:rPr lang="nl-NL" smtClean="0"/>
              <a:t>')</a:t>
            </a:r>
          </a:p>
          <a:p>
            <a:r>
              <a:rPr lang="nl-NL" smtClean="0"/>
              <a:t>#</a:t>
            </a:r>
          </a:p>
        </p:txBody>
      </p:sp>
    </p:spTree>
    <p:extLst>
      <p:ext uri="{BB962C8B-B14F-4D97-AF65-F5344CB8AC3E}">
        <p14:creationId xmlns:p14="http://schemas.microsoft.com/office/powerpoint/2010/main" val="291566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51520" y="-29649"/>
            <a:ext cx="6336704" cy="6324328"/>
          </a:xfrm>
          <a:prstGeom prst="rect">
            <a:avLst/>
          </a:prstGeom>
        </p:spPr>
      </p:pic>
      <p:sp>
        <p:nvSpPr>
          <p:cNvPr id="4" name="TextBox 3"/>
          <p:cNvSpPr txBox="1"/>
          <p:nvPr/>
        </p:nvSpPr>
        <p:spPr>
          <a:xfrm rot="5400000">
            <a:off x="6053440" y="2523624"/>
            <a:ext cx="3196709" cy="830997"/>
          </a:xfrm>
          <a:prstGeom prst="rect">
            <a:avLst/>
          </a:prstGeom>
          <a:noFill/>
        </p:spPr>
        <p:txBody>
          <a:bodyPr wrap="none" rtlCol="0">
            <a:spAutoFit/>
          </a:bodyPr>
          <a:lstStyle/>
          <a:p>
            <a:r>
              <a:rPr lang="nl-NL" sz="2400" smtClean="0"/>
              <a:t>scatter plot of the data</a:t>
            </a:r>
          </a:p>
          <a:p>
            <a:r>
              <a:rPr lang="nl-NL" sz="2400" smtClean="0"/>
              <a:t>conditonal means in red</a:t>
            </a:r>
            <a:endParaRPr lang="nl-NL" sz="2400"/>
          </a:p>
        </p:txBody>
      </p:sp>
    </p:spTree>
    <p:extLst>
      <p:ext uri="{BB962C8B-B14F-4D97-AF65-F5344CB8AC3E}">
        <p14:creationId xmlns:p14="http://schemas.microsoft.com/office/powerpoint/2010/main" val="2266449428"/>
      </p:ext>
    </p:extLst>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654</TotalTime>
  <Words>1235</Words>
  <Application>Microsoft Office PowerPoint</Application>
  <PresentationFormat>On-screen Show (4:3)</PresentationFormat>
  <Paragraphs>264</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Futura Bk BT</vt:lpstr>
      <vt:lpstr>新細明體</vt:lpstr>
      <vt:lpstr>Tahoma</vt:lpstr>
      <vt:lpstr>Office-thema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Conor</dc:creator>
  <cp:lastModifiedBy>conor dolan</cp:lastModifiedBy>
  <cp:revision>39</cp:revision>
  <dcterms:created xsi:type="dcterms:W3CDTF">2018-03-02T12:23:13Z</dcterms:created>
  <dcterms:modified xsi:type="dcterms:W3CDTF">2018-03-05T22:27:20Z</dcterms:modified>
</cp:coreProperties>
</file>