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85" r:id="rId3"/>
    <p:sldId id="286" r:id="rId4"/>
    <p:sldId id="287" r:id="rId5"/>
    <p:sldId id="288" r:id="rId6"/>
    <p:sldId id="291" r:id="rId7"/>
    <p:sldId id="289" r:id="rId8"/>
    <p:sldId id="292" r:id="rId9"/>
    <p:sldId id="290" r:id="rId10"/>
    <p:sldId id="293" r:id="rId11"/>
    <p:sldId id="294" r:id="rId12"/>
    <p:sldId id="258" r:id="rId13"/>
    <p:sldId id="278" r:id="rId14"/>
    <p:sldId id="264" r:id="rId15"/>
    <p:sldId id="295" r:id="rId16"/>
    <p:sldId id="267" r:id="rId17"/>
    <p:sldId id="259" r:id="rId18"/>
    <p:sldId id="273" r:id="rId19"/>
    <p:sldId id="270" r:id="rId20"/>
    <p:sldId id="279" r:id="rId21"/>
    <p:sldId id="281" r:id="rId22"/>
    <p:sldId id="280" r:id="rId23"/>
    <p:sldId id="271" r:id="rId24"/>
    <p:sldId id="282" r:id="rId25"/>
    <p:sldId id="272" r:id="rId26"/>
    <p:sldId id="283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56" autoAdjust="0"/>
  </p:normalViewPr>
  <p:slideViewPr>
    <p:cSldViewPr snapToGrid="0">
      <p:cViewPr>
        <p:scale>
          <a:sx n="40" d="100"/>
          <a:sy n="40" d="100"/>
        </p:scale>
        <p:origin x="-192" y="-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AFDEC-9B0D-450D-9BC3-57A5C32F689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99AB2-5C63-4270-BE58-A6482F6FF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8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9AB2-5C63-4270-BE58-A6482F6FF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9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737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1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22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65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05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9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68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32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1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B62C-1F41-43FF-BAB9-DDF2BC1ABB5D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77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Simplex Model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Practical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Eveline de Zeeuw</a:t>
            </a:r>
          </a:p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&amp;</a:t>
            </a:r>
          </a:p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Conor Dolan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Saturated Model</a:t>
            </a:r>
            <a:br>
              <a:rPr lang="nl-NL" dirty="0" smtClean="0"/>
            </a:br>
            <a:r>
              <a:rPr lang="nl-NL" sz="2200" i="1" dirty="0" smtClean="0"/>
              <a:t>DZ: cross-twin </a:t>
            </a:r>
            <a:r>
              <a:rPr lang="nl-NL" sz="2200" i="1" dirty="0" smtClean="0"/>
              <a:t>cross-time point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557441"/>
              </p:ext>
            </p:extLst>
          </p:nvPr>
        </p:nvGraphicFramePr>
        <p:xfrm>
          <a:off x="812801" y="1780300"/>
          <a:ext cx="10837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0.641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0.298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0.283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0.258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0.397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0.481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0.374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0.346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0.201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0.317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0.368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0.248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0.396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0.469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0.501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0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ACE Cholesky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0"/>
            <a:ext cx="1219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1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12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323310" y="1843233"/>
            <a:ext cx="377631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/>
              <a:t>SA_est</a:t>
            </a:r>
            <a:endParaRPr lang="nl-NL" sz="2000" dirty="0"/>
          </a:p>
          <a:p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</a:t>
            </a:r>
            <a:r>
              <a:rPr lang="nl-N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12.2y</a:t>
            </a:r>
          </a:p>
          <a:p>
            <a:r>
              <a:rPr lang="nl-NL" sz="2000" dirty="0" smtClean="0"/>
              <a:t>62.920  </a:t>
            </a:r>
            <a:r>
              <a:rPr lang="nl-NL" sz="2000" dirty="0"/>
              <a:t>69.975  81.814  64.865</a:t>
            </a:r>
          </a:p>
          <a:p>
            <a:r>
              <a:rPr lang="nl-NL" sz="2000" dirty="0" smtClean="0"/>
              <a:t>69.975  </a:t>
            </a:r>
            <a:r>
              <a:rPr lang="nl-NL" sz="2000" dirty="0"/>
              <a:t>88.266 106.255  91.796</a:t>
            </a:r>
          </a:p>
          <a:p>
            <a:r>
              <a:rPr lang="nl-NL" sz="2000" dirty="0" smtClean="0"/>
              <a:t>81.814 </a:t>
            </a:r>
            <a:r>
              <a:rPr lang="nl-NL" sz="2000" dirty="0"/>
              <a:t>106.255 128.700 113.079</a:t>
            </a:r>
          </a:p>
          <a:p>
            <a:r>
              <a:rPr lang="nl-NL" sz="2000" dirty="0" smtClean="0"/>
              <a:t>64.865  </a:t>
            </a:r>
            <a:r>
              <a:rPr lang="nl-NL" sz="2000" dirty="0"/>
              <a:t>91.796 113.079 103.869</a:t>
            </a:r>
          </a:p>
          <a:p>
            <a:endParaRPr lang="nl-NL" sz="2000" dirty="0" smtClean="0"/>
          </a:p>
          <a:p>
            <a:r>
              <a:rPr lang="nl-NL" sz="2000" dirty="0" smtClean="0"/>
              <a:t>RA_est</a:t>
            </a:r>
          </a:p>
          <a:p>
            <a:r>
              <a:rPr lang="nl-N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</a:t>
            </a:r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6.8y	9.7y	</a:t>
            </a:r>
            <a:r>
              <a:rPr lang="nl-N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12.2y</a:t>
            </a:r>
          </a:p>
          <a:p>
            <a:r>
              <a:rPr lang="nl-NL" sz="2000" dirty="0" smtClean="0"/>
              <a:t>1.000 </a:t>
            </a:r>
            <a:r>
              <a:rPr lang="nl-NL" sz="2000" dirty="0"/>
              <a:t>0.939 0.909 0.802</a:t>
            </a:r>
          </a:p>
          <a:p>
            <a:r>
              <a:rPr lang="nl-NL" sz="2000" dirty="0" smtClean="0"/>
              <a:t>0.939 </a:t>
            </a:r>
            <a:r>
              <a:rPr lang="nl-NL" sz="2000" dirty="0"/>
              <a:t>1.000 0.997 0.959</a:t>
            </a:r>
          </a:p>
          <a:p>
            <a:r>
              <a:rPr lang="nl-NL" sz="2000" dirty="0" smtClean="0"/>
              <a:t>0.909 </a:t>
            </a:r>
            <a:r>
              <a:rPr lang="nl-NL" sz="2000" dirty="0"/>
              <a:t>0.997 1.000 0.978</a:t>
            </a:r>
          </a:p>
          <a:p>
            <a:r>
              <a:rPr lang="nl-NL" sz="2000" dirty="0" smtClean="0"/>
              <a:t>0.802 </a:t>
            </a:r>
            <a:r>
              <a:rPr lang="nl-NL" sz="2000" dirty="0"/>
              <a:t>0.959 0.978 1.000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17167" y="1831358"/>
            <a:ext cx="368968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/>
              <a:t>SC_est</a:t>
            </a:r>
            <a:endParaRPr lang="nl-NL" sz="2000" dirty="0"/>
          </a:p>
          <a:p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</a:t>
            </a:r>
          </a:p>
          <a:p>
            <a:r>
              <a:rPr lang="nl-NL" sz="2000" dirty="0" smtClean="0"/>
              <a:t>104.240 </a:t>
            </a:r>
            <a:r>
              <a:rPr lang="nl-NL" sz="2000" dirty="0"/>
              <a:t>49.655 23.528 30.271</a:t>
            </a:r>
          </a:p>
          <a:p>
            <a:r>
              <a:rPr lang="nl-NL" sz="2000" dirty="0" smtClean="0"/>
              <a:t>49.655 </a:t>
            </a:r>
            <a:r>
              <a:rPr lang="nl-NL" sz="2000" dirty="0"/>
              <a:t>63.658 37.981 39.704</a:t>
            </a:r>
          </a:p>
          <a:p>
            <a:r>
              <a:rPr lang="nl-NL" sz="2000" dirty="0" smtClean="0"/>
              <a:t>23.528 </a:t>
            </a:r>
            <a:r>
              <a:rPr lang="nl-NL" sz="2000" dirty="0"/>
              <a:t>37.981 61.189 45.872</a:t>
            </a:r>
          </a:p>
          <a:p>
            <a:r>
              <a:rPr lang="nl-NL" sz="2000" dirty="0" smtClean="0"/>
              <a:t>30.271 </a:t>
            </a:r>
            <a:r>
              <a:rPr lang="nl-NL" sz="2000" dirty="0"/>
              <a:t>39.704 45.872 58.479</a:t>
            </a:r>
          </a:p>
          <a:p>
            <a:endParaRPr lang="nl-NL" sz="2000" dirty="0" smtClean="0"/>
          </a:p>
          <a:p>
            <a:r>
              <a:rPr lang="nl-NL" sz="2000" dirty="0" smtClean="0"/>
              <a:t>RC_est</a:t>
            </a:r>
            <a:endParaRPr lang="nl-NL" sz="2000" dirty="0"/>
          </a:p>
          <a:p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</a:t>
            </a:r>
          </a:p>
          <a:p>
            <a:r>
              <a:rPr lang="nl-NL" sz="2000" dirty="0" smtClean="0"/>
              <a:t>1.000 </a:t>
            </a:r>
            <a:r>
              <a:rPr lang="nl-NL" sz="2000" dirty="0"/>
              <a:t>0.610 0.295 0.388</a:t>
            </a:r>
          </a:p>
          <a:p>
            <a:r>
              <a:rPr lang="nl-NL" sz="2000" dirty="0" smtClean="0"/>
              <a:t>0.610 </a:t>
            </a:r>
            <a:r>
              <a:rPr lang="nl-NL" sz="2000" dirty="0"/>
              <a:t>1.000 0.609 0.651</a:t>
            </a:r>
          </a:p>
          <a:p>
            <a:r>
              <a:rPr lang="nl-NL" sz="2000" dirty="0" smtClean="0"/>
              <a:t>0.295 </a:t>
            </a:r>
            <a:r>
              <a:rPr lang="nl-NL" sz="2000" dirty="0"/>
              <a:t>0.609 1.000 0.767</a:t>
            </a:r>
          </a:p>
          <a:p>
            <a:r>
              <a:rPr lang="nl-NL" sz="2000" dirty="0" smtClean="0"/>
              <a:t>0.388 </a:t>
            </a:r>
            <a:r>
              <a:rPr lang="nl-NL" sz="2000" dirty="0"/>
              <a:t>0.651 0.767 1.000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0396" y="1826024"/>
            <a:ext cx="38116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/>
              <a:t>SE_est</a:t>
            </a:r>
            <a:endParaRPr lang="nl-NL" sz="2000" dirty="0"/>
          </a:p>
          <a:p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</a:t>
            </a:r>
          </a:p>
          <a:p>
            <a:r>
              <a:rPr lang="nl-NL" sz="2000" dirty="0" smtClean="0"/>
              <a:t>48.634  </a:t>
            </a:r>
            <a:r>
              <a:rPr lang="nl-NL" sz="2000" dirty="0"/>
              <a:t>6.059 -2.670  0.948</a:t>
            </a:r>
          </a:p>
          <a:p>
            <a:r>
              <a:rPr lang="nl-NL" sz="2000" dirty="0" smtClean="0"/>
              <a:t>6.059 </a:t>
            </a:r>
            <a:r>
              <a:rPr lang="nl-NL" sz="2000" dirty="0"/>
              <a:t>66.150 12.827  8.283</a:t>
            </a:r>
          </a:p>
          <a:p>
            <a:r>
              <a:rPr lang="nl-NL" sz="2000" dirty="0" smtClean="0"/>
              <a:t>-</a:t>
            </a:r>
            <a:r>
              <a:rPr lang="nl-NL" sz="2000" dirty="0"/>
              <a:t>2.670 12.827 45.880  5.780</a:t>
            </a:r>
          </a:p>
          <a:p>
            <a:r>
              <a:rPr lang="nl-NL" sz="2000" dirty="0" smtClean="0"/>
              <a:t>0.948  </a:t>
            </a:r>
            <a:r>
              <a:rPr lang="nl-NL" sz="2000" dirty="0"/>
              <a:t>8.283  5.780 46.140</a:t>
            </a:r>
          </a:p>
          <a:p>
            <a:endParaRPr lang="nl-NL" sz="2000" dirty="0" smtClean="0"/>
          </a:p>
          <a:p>
            <a:r>
              <a:rPr lang="nl-NL" sz="2000" dirty="0" smtClean="0"/>
              <a:t>RE_est</a:t>
            </a:r>
            <a:endParaRPr lang="nl-NL" sz="2000" dirty="0"/>
          </a:p>
          <a:p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</a:t>
            </a:r>
          </a:p>
          <a:p>
            <a:r>
              <a:rPr lang="nl-NL" sz="2000" dirty="0" smtClean="0"/>
              <a:t>1.000 </a:t>
            </a:r>
            <a:r>
              <a:rPr lang="nl-NL" sz="2000" dirty="0"/>
              <a:t>0.107 -0.057 0.020</a:t>
            </a:r>
          </a:p>
          <a:p>
            <a:r>
              <a:rPr lang="nl-NL" sz="2000" dirty="0" smtClean="0"/>
              <a:t>0.107 </a:t>
            </a:r>
            <a:r>
              <a:rPr lang="nl-NL" sz="2000" dirty="0"/>
              <a:t>1.000  0.233 0.150</a:t>
            </a:r>
          </a:p>
          <a:p>
            <a:r>
              <a:rPr lang="nl-NL" sz="2000" dirty="0" smtClean="0"/>
              <a:t>-</a:t>
            </a:r>
            <a:r>
              <a:rPr lang="nl-NL" sz="2000" dirty="0"/>
              <a:t>0.057 0.233  1.000 0.126</a:t>
            </a:r>
          </a:p>
          <a:p>
            <a:r>
              <a:rPr lang="nl-NL" sz="2000" dirty="0" smtClean="0"/>
              <a:t>0.020 </a:t>
            </a:r>
            <a:r>
              <a:rPr lang="nl-NL" sz="2000" dirty="0"/>
              <a:t>0.150  0.126 1.000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>ACE Cholesky Model</a:t>
            </a:r>
          </a:p>
          <a:p>
            <a:pPr algn="ctr"/>
            <a:r>
              <a:rPr lang="nl-NL" i="1" dirty="0" smtClean="0"/>
              <a:t>Path Loading Approach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" y="6014702"/>
            <a:ext cx="121919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cs typeface="Courier New" panose="02070309020205020404" pitchFamily="49" charset="0"/>
              </a:rPr>
              <a:t>-2LL = 21378.13</a:t>
            </a:r>
            <a:endParaRPr lang="en-US" sz="4000" i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295" y="194208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SA_est</a:t>
            </a:r>
          </a:p>
          <a:p>
            <a:r>
              <a:rPr lang="nl-NL" dirty="0"/>
              <a:t>        iq5_T1  iq7_T1 iq10_T1 iq12_T1</a:t>
            </a:r>
          </a:p>
          <a:p>
            <a:r>
              <a:rPr lang="nl-NL" dirty="0"/>
              <a:t>iq5_T1  62.207  75.761  82.891  64.226</a:t>
            </a:r>
          </a:p>
          <a:p>
            <a:r>
              <a:rPr lang="nl-NL" dirty="0"/>
              <a:t>iq7_T1  75.761  73.828 107.149  95.969</a:t>
            </a:r>
          </a:p>
          <a:p>
            <a:r>
              <a:rPr lang="nl-NL" dirty="0"/>
              <a:t>iq10_T1 82.891 107.149 128.134 114.209</a:t>
            </a:r>
          </a:p>
          <a:p>
            <a:r>
              <a:rPr lang="nl-NL" dirty="0"/>
              <a:t>iq12_T1 64.226  95.969 114.209 103.738</a:t>
            </a:r>
          </a:p>
          <a:p>
            <a:endParaRPr lang="nl-NL" dirty="0" smtClean="0"/>
          </a:p>
          <a:p>
            <a:r>
              <a:rPr lang="nl-NL" dirty="0" smtClean="0"/>
              <a:t>&gt; </a:t>
            </a:r>
            <a:r>
              <a:rPr lang="nl-NL" dirty="0"/>
              <a:t>RA_est</a:t>
            </a:r>
          </a:p>
          <a:p>
            <a:r>
              <a:rPr lang="nl-NL" dirty="0"/>
              <a:t>        iq5_T1 iq7_T1 iq10_T1 iq12_T1</a:t>
            </a:r>
          </a:p>
          <a:p>
            <a:r>
              <a:rPr lang="nl-NL" dirty="0"/>
              <a:t>iq5_T1   1.000  1.118   0.928   0.800</a:t>
            </a:r>
          </a:p>
          <a:p>
            <a:r>
              <a:rPr lang="nl-NL" dirty="0"/>
              <a:t>iq7_T1   1.118  1.000   1.102   1.097</a:t>
            </a:r>
          </a:p>
          <a:p>
            <a:r>
              <a:rPr lang="nl-NL" dirty="0"/>
              <a:t>iq10_T1  0.928  1.102   1.000   0.991</a:t>
            </a:r>
          </a:p>
          <a:p>
            <a:r>
              <a:rPr lang="nl-NL" dirty="0"/>
              <a:t>iq12_T1  0.800  1.097   0.991   1.000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4328160" y="1949624"/>
            <a:ext cx="41131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&gt; SC_est</a:t>
            </a:r>
          </a:p>
          <a:p>
            <a:r>
              <a:rPr lang="nl-NL" dirty="0"/>
              <a:t>         iq5_T1 iq7_T1 iq10_T1 iq12_T1</a:t>
            </a:r>
          </a:p>
          <a:p>
            <a:r>
              <a:rPr lang="nl-NL" dirty="0"/>
              <a:t>iq5_T1  104.775 45.507  22.743  30.767</a:t>
            </a:r>
          </a:p>
          <a:p>
            <a:r>
              <a:rPr lang="nl-NL" dirty="0"/>
              <a:t>iq7_T1   45.507 73.423  37.561  36.376</a:t>
            </a:r>
          </a:p>
          <a:p>
            <a:r>
              <a:rPr lang="nl-NL" dirty="0"/>
              <a:t>iq10_T1  22.743 37.561  61.629  44.951</a:t>
            </a:r>
          </a:p>
          <a:p>
            <a:r>
              <a:rPr lang="nl-NL" dirty="0"/>
              <a:t>iq12_T1  30.767 36.376  44.951  58.563</a:t>
            </a:r>
          </a:p>
          <a:p>
            <a:endParaRPr lang="nl-NL" dirty="0" smtClean="0"/>
          </a:p>
          <a:p>
            <a:r>
              <a:rPr lang="nl-NL" dirty="0" smtClean="0"/>
              <a:t>&gt; </a:t>
            </a:r>
            <a:r>
              <a:rPr lang="nl-NL" dirty="0"/>
              <a:t>RC_est</a:t>
            </a:r>
          </a:p>
          <a:p>
            <a:r>
              <a:rPr lang="nl-NL" dirty="0"/>
              <a:t>        iq5_T1 iq7_T1 iq10_T1 iq12_T1</a:t>
            </a:r>
          </a:p>
          <a:p>
            <a:r>
              <a:rPr lang="nl-NL" dirty="0"/>
              <a:t>iq5_T1   1.000  0.519   0.283   0.393</a:t>
            </a:r>
          </a:p>
          <a:p>
            <a:r>
              <a:rPr lang="nl-NL" dirty="0"/>
              <a:t>iq7_T1   0.519  1.000   0.558   0.555</a:t>
            </a:r>
          </a:p>
          <a:p>
            <a:r>
              <a:rPr lang="nl-NL" dirty="0"/>
              <a:t>iq10_T1  0.283  0.558   1.000   0.748</a:t>
            </a:r>
          </a:p>
          <a:p>
            <a:r>
              <a:rPr lang="nl-NL" dirty="0"/>
              <a:t>iq12_T1  0.393  0.555   0.748   1.000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8361146" y="194208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SE_est</a:t>
            </a:r>
          </a:p>
          <a:p>
            <a:r>
              <a:rPr lang="nl-NL" dirty="0"/>
              <a:t>        iq5_T1 iq7_T1 iq10_T1 iq12_T1</a:t>
            </a:r>
          </a:p>
          <a:p>
            <a:r>
              <a:rPr lang="nl-NL" dirty="0"/>
              <a:t>iq5_T1  48.815  4.399  -2.917   1.064</a:t>
            </a:r>
          </a:p>
          <a:p>
            <a:r>
              <a:rPr lang="nl-NL" dirty="0"/>
              <a:t>iq7_T1   4.399 70.607  12.429   7.145</a:t>
            </a:r>
          </a:p>
          <a:p>
            <a:r>
              <a:rPr lang="nl-NL" dirty="0"/>
              <a:t>iq10_T1 -2.917 12.429  46.106   5.583</a:t>
            </a:r>
          </a:p>
          <a:p>
            <a:r>
              <a:rPr lang="nl-NL" dirty="0"/>
              <a:t>iq12_T1  1.064  7.145   5.583  46.185</a:t>
            </a:r>
          </a:p>
          <a:p>
            <a:endParaRPr lang="nl-NL" dirty="0" smtClean="0"/>
          </a:p>
          <a:p>
            <a:r>
              <a:rPr lang="nl-NL" dirty="0" smtClean="0"/>
              <a:t>&gt; </a:t>
            </a:r>
            <a:r>
              <a:rPr lang="nl-NL" dirty="0"/>
              <a:t>RE_est</a:t>
            </a:r>
          </a:p>
          <a:p>
            <a:r>
              <a:rPr lang="nl-NL" dirty="0"/>
              <a:t>        iq5_T1 iq7_T1 iq10_T1 iq12_T1</a:t>
            </a:r>
          </a:p>
          <a:p>
            <a:r>
              <a:rPr lang="nl-NL" dirty="0"/>
              <a:t>iq5_T1   1.000  0.075  -0.061   0.022</a:t>
            </a:r>
          </a:p>
          <a:p>
            <a:r>
              <a:rPr lang="nl-NL" dirty="0"/>
              <a:t>iq7_T1   0.075  1.000   0.218   0.125</a:t>
            </a:r>
          </a:p>
          <a:p>
            <a:r>
              <a:rPr lang="nl-NL" dirty="0"/>
              <a:t>iq10_T1 -0.061  0.218   1.000   0.121</a:t>
            </a:r>
          </a:p>
          <a:p>
            <a:r>
              <a:rPr lang="nl-NL" dirty="0"/>
              <a:t>iq12_T1  0.022  0.125   0.121   1.000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>ACE Cholesky Model</a:t>
            </a:r>
          </a:p>
          <a:p>
            <a:pPr algn="ctr"/>
            <a:r>
              <a:rPr lang="nl-NL" i="1" dirty="0" smtClean="0"/>
              <a:t>Direct Variance Estimation Approach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6014702"/>
            <a:ext cx="121919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cs typeface="Courier New" panose="02070309020205020404" pitchFamily="49" charset="0"/>
              </a:rPr>
              <a:t>-2LL = </a:t>
            </a:r>
            <a:r>
              <a:rPr lang="nl-NL" sz="4000" dirty="0">
                <a:cs typeface="Courier New" panose="02070309020205020404" pitchFamily="49" charset="0"/>
              </a:rPr>
              <a:t>21377.33</a:t>
            </a:r>
            <a:endParaRPr lang="en-US" sz="4000" i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24089" y="6244893"/>
            <a:ext cx="2839822" cy="588038"/>
          </a:xfrm>
        </p:spPr>
        <p:txBody>
          <a:bodyPr/>
          <a:lstStyle/>
          <a:p>
            <a:fld id="{A9096D49-DAE3-40DE-93E0-41688E0A5016}" type="slidenum">
              <a:rPr lang="nl-NL" smtClean="0"/>
              <a:t>14</a:t>
            </a:fld>
            <a:endParaRPr lang="nl-NL"/>
          </a:p>
        </p:txBody>
      </p:sp>
      <p:sp>
        <p:nvSpPr>
          <p:cNvPr id="38" name="Rechthoek 5"/>
          <p:cNvSpPr/>
          <p:nvPr/>
        </p:nvSpPr>
        <p:spPr>
          <a:xfrm>
            <a:off x="1687379" y="3451695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IQ1</a:t>
            </a:r>
            <a:endParaRPr lang="nl-NL" dirty="0"/>
          </a:p>
        </p:txBody>
      </p:sp>
      <p:sp>
        <p:nvSpPr>
          <p:cNvPr id="39" name="Rechthoek 14"/>
          <p:cNvSpPr/>
          <p:nvPr/>
        </p:nvSpPr>
        <p:spPr>
          <a:xfrm>
            <a:off x="4222263" y="346000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IQ2</a:t>
            </a:r>
            <a:endParaRPr lang="nl-NL" dirty="0"/>
          </a:p>
        </p:txBody>
      </p:sp>
      <p:sp>
        <p:nvSpPr>
          <p:cNvPr id="40" name="Rechthoek 23"/>
          <p:cNvSpPr/>
          <p:nvPr/>
        </p:nvSpPr>
        <p:spPr>
          <a:xfrm>
            <a:off x="6856607" y="346000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IQ3</a:t>
            </a:r>
            <a:endParaRPr lang="nl-NL" dirty="0"/>
          </a:p>
        </p:txBody>
      </p:sp>
      <p:sp>
        <p:nvSpPr>
          <p:cNvPr id="41" name="Rechthoek 32"/>
          <p:cNvSpPr/>
          <p:nvPr/>
        </p:nvSpPr>
        <p:spPr>
          <a:xfrm>
            <a:off x="9365508" y="346000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IQ4</a:t>
            </a:r>
            <a:endParaRPr lang="nl-NL" dirty="0"/>
          </a:p>
        </p:txBody>
      </p:sp>
      <p:sp>
        <p:nvSpPr>
          <p:cNvPr id="42" name="Ovaal 50"/>
          <p:cNvSpPr/>
          <p:nvPr/>
        </p:nvSpPr>
        <p:spPr>
          <a:xfrm>
            <a:off x="1687379" y="214058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A1</a:t>
            </a:r>
            <a:endParaRPr lang="nl-NL" dirty="0"/>
          </a:p>
        </p:txBody>
      </p:sp>
      <p:cxnSp>
        <p:nvCxnSpPr>
          <p:cNvPr id="43" name="Rechte verbindingslijn met pijl 51"/>
          <p:cNvCxnSpPr>
            <a:stCxn id="42" idx="4"/>
            <a:endCxn id="38" idx="0"/>
          </p:cNvCxnSpPr>
          <p:nvPr/>
        </p:nvCxnSpPr>
        <p:spPr>
          <a:xfrm>
            <a:off x="2021315" y="2872272"/>
            <a:ext cx="0" cy="5794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al 52"/>
          <p:cNvSpPr/>
          <p:nvPr/>
        </p:nvSpPr>
        <p:spPr>
          <a:xfrm>
            <a:off x="4196280" y="214058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  <a:endParaRPr lang="nl-NL" dirty="0"/>
          </a:p>
        </p:txBody>
      </p:sp>
      <p:cxnSp>
        <p:nvCxnSpPr>
          <p:cNvPr id="45" name="Rechte verbindingslijn met pijl 53"/>
          <p:cNvCxnSpPr>
            <a:stCxn id="44" idx="4"/>
          </p:cNvCxnSpPr>
          <p:nvPr/>
        </p:nvCxnSpPr>
        <p:spPr>
          <a:xfrm>
            <a:off x="4530216" y="287227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al 54"/>
          <p:cNvSpPr/>
          <p:nvPr/>
        </p:nvSpPr>
        <p:spPr>
          <a:xfrm>
            <a:off x="6830626" y="214058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A3</a:t>
            </a:r>
            <a:endParaRPr lang="nl-NL" dirty="0"/>
          </a:p>
        </p:txBody>
      </p:sp>
      <p:cxnSp>
        <p:nvCxnSpPr>
          <p:cNvPr id="47" name="Rechte verbindingslijn met pijl 55"/>
          <p:cNvCxnSpPr>
            <a:stCxn id="46" idx="4"/>
          </p:cNvCxnSpPr>
          <p:nvPr/>
        </p:nvCxnSpPr>
        <p:spPr>
          <a:xfrm>
            <a:off x="7164562" y="287227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Ovaal 56"/>
          <p:cNvSpPr/>
          <p:nvPr/>
        </p:nvSpPr>
        <p:spPr>
          <a:xfrm>
            <a:off x="9339527" y="214058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A4</a:t>
            </a:r>
            <a:endParaRPr lang="nl-NL" dirty="0"/>
          </a:p>
        </p:txBody>
      </p:sp>
      <p:cxnSp>
        <p:nvCxnSpPr>
          <p:cNvPr id="49" name="Rechte verbindingslijn met pijl 57"/>
          <p:cNvCxnSpPr>
            <a:stCxn id="48" idx="4"/>
          </p:cNvCxnSpPr>
          <p:nvPr/>
        </p:nvCxnSpPr>
        <p:spPr>
          <a:xfrm>
            <a:off x="9673463" y="287227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58"/>
          <p:cNvCxnSpPr>
            <a:stCxn id="42" idx="6"/>
            <a:endCxn id="44" idx="2"/>
          </p:cNvCxnSpPr>
          <p:nvPr/>
        </p:nvCxnSpPr>
        <p:spPr>
          <a:xfrm>
            <a:off x="2355251" y="2506428"/>
            <a:ext cx="18410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met pijl 59"/>
          <p:cNvCxnSpPr>
            <a:stCxn id="44" idx="6"/>
            <a:endCxn id="46" idx="2"/>
          </p:cNvCxnSpPr>
          <p:nvPr/>
        </p:nvCxnSpPr>
        <p:spPr>
          <a:xfrm>
            <a:off x="4864152" y="2506428"/>
            <a:ext cx="19664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60"/>
          <p:cNvCxnSpPr>
            <a:stCxn id="46" idx="6"/>
            <a:endCxn id="48" idx="2"/>
          </p:cNvCxnSpPr>
          <p:nvPr/>
        </p:nvCxnSpPr>
        <p:spPr>
          <a:xfrm>
            <a:off x="7498498" y="2506428"/>
            <a:ext cx="18410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Ovaal 75"/>
          <p:cNvSpPr/>
          <p:nvPr/>
        </p:nvSpPr>
        <p:spPr>
          <a:xfrm>
            <a:off x="3779379" y="89080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ymbol" panose="05050102010706020507" pitchFamily="18" charset="2"/>
              </a:rPr>
              <a:t>z</a:t>
            </a:r>
            <a:r>
              <a:rPr lang="en-US" sz="1400" dirty="0"/>
              <a:t>A2</a:t>
            </a:r>
            <a:endParaRPr lang="nl-NL" sz="1400" dirty="0"/>
          </a:p>
        </p:txBody>
      </p:sp>
      <p:sp>
        <p:nvSpPr>
          <p:cNvPr id="54" name="Ovaal 76"/>
          <p:cNvSpPr/>
          <p:nvPr/>
        </p:nvSpPr>
        <p:spPr>
          <a:xfrm>
            <a:off x="6268260" y="970905"/>
            <a:ext cx="733183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ymbol" panose="05050102010706020507" pitchFamily="18" charset="2"/>
              </a:rPr>
              <a:t>zA3</a:t>
            </a:r>
            <a:endParaRPr lang="nl-NL" sz="1400" dirty="0"/>
          </a:p>
        </p:txBody>
      </p:sp>
      <p:sp>
        <p:nvSpPr>
          <p:cNvPr id="55" name="Ovaal 77"/>
          <p:cNvSpPr/>
          <p:nvPr/>
        </p:nvSpPr>
        <p:spPr>
          <a:xfrm>
            <a:off x="8763197" y="97090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ymbol" panose="05050102010706020507" pitchFamily="18" charset="2"/>
              </a:rPr>
              <a:t>z</a:t>
            </a:r>
            <a:r>
              <a:rPr lang="en-US" sz="1400" dirty="0"/>
              <a:t>A4</a:t>
            </a:r>
            <a:endParaRPr lang="nl-NL" sz="1400" dirty="0"/>
          </a:p>
        </p:txBody>
      </p:sp>
      <p:cxnSp>
        <p:nvCxnSpPr>
          <p:cNvPr id="56" name="Rechte verbindingslijn met pijl 78"/>
          <p:cNvCxnSpPr>
            <a:stCxn id="53" idx="4"/>
            <a:endCxn id="44" idx="0"/>
          </p:cNvCxnSpPr>
          <p:nvPr/>
        </p:nvCxnSpPr>
        <p:spPr>
          <a:xfrm>
            <a:off x="4113315" y="1622492"/>
            <a:ext cx="416901" cy="5180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Rechte verbindingslijn met pijl 79"/>
          <p:cNvCxnSpPr>
            <a:stCxn id="54" idx="5"/>
            <a:endCxn id="46" idx="0"/>
          </p:cNvCxnSpPr>
          <p:nvPr/>
        </p:nvCxnSpPr>
        <p:spPr>
          <a:xfrm>
            <a:off x="6894071" y="1595439"/>
            <a:ext cx="270491" cy="545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80"/>
          <p:cNvCxnSpPr>
            <a:stCxn id="55" idx="5"/>
            <a:endCxn id="48" idx="0"/>
          </p:cNvCxnSpPr>
          <p:nvPr/>
        </p:nvCxnSpPr>
        <p:spPr>
          <a:xfrm>
            <a:off x="9333262" y="1595439"/>
            <a:ext cx="340201" cy="545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Ovaal 88"/>
          <p:cNvSpPr/>
          <p:nvPr/>
        </p:nvSpPr>
        <p:spPr>
          <a:xfrm>
            <a:off x="1680610" y="4913872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0" name="Rechte verbindingslijn met pijl 94"/>
          <p:cNvCxnSpPr>
            <a:stCxn id="59" idx="0"/>
            <a:endCxn id="38" idx="2"/>
          </p:cNvCxnSpPr>
          <p:nvPr/>
        </p:nvCxnSpPr>
        <p:spPr>
          <a:xfrm flipV="1">
            <a:off x="2014546" y="4183382"/>
            <a:ext cx="6769" cy="73049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Ovaal 91"/>
          <p:cNvSpPr/>
          <p:nvPr/>
        </p:nvSpPr>
        <p:spPr>
          <a:xfrm>
            <a:off x="9360698" y="4913872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a4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2" name="Rechte verbindingslijn met pijl 94"/>
          <p:cNvCxnSpPr>
            <a:stCxn id="61" idx="0"/>
            <a:endCxn id="41" idx="2"/>
          </p:cNvCxnSpPr>
          <p:nvPr/>
        </p:nvCxnSpPr>
        <p:spPr>
          <a:xfrm flipV="1">
            <a:off x="9694634" y="4191689"/>
            <a:ext cx="4810" cy="72218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91"/>
          <p:cNvSpPr/>
          <p:nvPr/>
        </p:nvSpPr>
        <p:spPr>
          <a:xfrm>
            <a:off x="6856114" y="4907910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a3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4" name="Rechte verbindingslijn met pijl 94"/>
          <p:cNvCxnSpPr>
            <a:stCxn id="63" idx="0"/>
            <a:endCxn id="40" idx="2"/>
          </p:cNvCxnSpPr>
          <p:nvPr/>
        </p:nvCxnSpPr>
        <p:spPr>
          <a:xfrm flipV="1">
            <a:off x="7190050" y="4191689"/>
            <a:ext cx="494" cy="71622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91"/>
          <p:cNvSpPr/>
          <p:nvPr/>
        </p:nvSpPr>
        <p:spPr>
          <a:xfrm>
            <a:off x="4220173" y="4907910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a2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6" name="Rechte verbindingslijn met pijl 94"/>
          <p:cNvCxnSpPr>
            <a:stCxn id="65" idx="0"/>
            <a:endCxn id="39" idx="2"/>
          </p:cNvCxnSpPr>
          <p:nvPr/>
        </p:nvCxnSpPr>
        <p:spPr>
          <a:xfrm flipV="1">
            <a:off x="4554109" y="4191689"/>
            <a:ext cx="2090" cy="71622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51184" y="2862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24920" y="2847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12672" y="2847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04581" y="2862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700424" y="4238959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208515" y="425392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43094" y="425392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51184" y="425392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637467" y="1944894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</a:t>
            </a:r>
            <a:r>
              <a:rPr lang="nl-NL" sz="2800" baseline="-25000" dirty="0"/>
              <a:t>A2,1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253251" y="1895443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</a:t>
            </a:r>
            <a:r>
              <a:rPr lang="nl-NL" sz="2800" baseline="-25000" dirty="0"/>
              <a:t>A3,2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78835" y="1895443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</a:t>
            </a:r>
            <a:r>
              <a:rPr lang="nl-NL" sz="2800" baseline="-25000" dirty="0"/>
              <a:t>A4,3</a:t>
            </a:r>
          </a:p>
        </p:txBody>
      </p:sp>
      <p:cxnSp>
        <p:nvCxnSpPr>
          <p:cNvPr id="5" name="Curved Connector 4"/>
          <p:cNvCxnSpPr>
            <a:stCxn id="42" idx="1"/>
            <a:endCxn id="42" idx="2"/>
          </p:cNvCxnSpPr>
          <p:nvPr/>
        </p:nvCxnSpPr>
        <p:spPr>
          <a:xfrm rot="16200000" flipH="1" flipV="1">
            <a:off x="1606937" y="2328179"/>
            <a:ext cx="258691" cy="97808"/>
          </a:xfrm>
          <a:prstGeom prst="curvedConnector4">
            <a:avLst>
              <a:gd name="adj1" fmla="val -129789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stCxn id="53" idx="0"/>
            <a:endCxn id="53" idx="2"/>
          </p:cNvCxnSpPr>
          <p:nvPr/>
        </p:nvCxnSpPr>
        <p:spPr>
          <a:xfrm rot="16200000" flipH="1" flipV="1">
            <a:off x="3763425" y="906759"/>
            <a:ext cx="365844" cy="333936"/>
          </a:xfrm>
          <a:prstGeom prst="curvedConnector4">
            <a:avLst>
              <a:gd name="adj1" fmla="val -62486"/>
              <a:gd name="adj2" fmla="val 16845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54" idx="0"/>
            <a:endCxn id="54" idx="2"/>
          </p:cNvCxnSpPr>
          <p:nvPr/>
        </p:nvCxnSpPr>
        <p:spPr>
          <a:xfrm rot="16200000" flipH="1" flipV="1">
            <a:off x="6268634" y="970531"/>
            <a:ext cx="365844" cy="366592"/>
          </a:xfrm>
          <a:prstGeom prst="curvedConnector4">
            <a:avLst>
              <a:gd name="adj1" fmla="val -62486"/>
              <a:gd name="adj2" fmla="val 162358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55" idx="0"/>
            <a:endCxn id="55" idx="2"/>
          </p:cNvCxnSpPr>
          <p:nvPr/>
        </p:nvCxnSpPr>
        <p:spPr>
          <a:xfrm rot="16200000" flipH="1" flipV="1">
            <a:off x="8747243" y="986859"/>
            <a:ext cx="365844" cy="333936"/>
          </a:xfrm>
          <a:prstGeom prst="curvedConnector4">
            <a:avLst>
              <a:gd name="adj1" fmla="val -62486"/>
              <a:gd name="adj2" fmla="val 16845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59" idx="5"/>
            <a:endCxn id="59" idx="6"/>
          </p:cNvCxnSpPr>
          <p:nvPr/>
        </p:nvCxnSpPr>
        <p:spPr>
          <a:xfrm rot="5400000" flipH="1" flipV="1">
            <a:off x="2170233" y="536015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65" idx="5"/>
            <a:endCxn id="65" idx="6"/>
          </p:cNvCxnSpPr>
          <p:nvPr/>
        </p:nvCxnSpPr>
        <p:spPr>
          <a:xfrm rot="5400000" flipH="1" flipV="1">
            <a:off x="4709796" y="5354195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63" idx="5"/>
            <a:endCxn id="63" idx="6"/>
          </p:cNvCxnSpPr>
          <p:nvPr/>
        </p:nvCxnSpPr>
        <p:spPr>
          <a:xfrm rot="5400000" flipH="1" flipV="1">
            <a:off x="7345737" y="5354195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61" idx="5"/>
            <a:endCxn id="61" idx="6"/>
          </p:cNvCxnSpPr>
          <p:nvPr/>
        </p:nvCxnSpPr>
        <p:spPr>
          <a:xfrm rot="5400000" flipH="1" flipV="1">
            <a:off x="9850321" y="536015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62593" y="5622833"/>
            <a:ext cx="683200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 </a:t>
            </a:r>
            <a:endParaRPr lang="nl-NL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19402" y="5523247"/>
            <a:ext cx="63030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nl-NL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672419" y="5479723"/>
            <a:ext cx="63030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nl-NL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221509" y="5487381"/>
            <a:ext cx="63030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nl-NL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99422" y="159543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A1</a:t>
            </a:r>
            <a:endParaRPr lang="nl-NL"/>
          </a:p>
        </p:txBody>
      </p:sp>
      <p:sp>
        <p:nvSpPr>
          <p:cNvPr id="83" name="TextBox 82"/>
          <p:cNvSpPr txBox="1"/>
          <p:nvPr/>
        </p:nvSpPr>
        <p:spPr>
          <a:xfrm>
            <a:off x="2841301" y="72186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en-US">
                <a:latin typeface="Symbol" panose="05050102010706020507" pitchFamily="18" charset="2"/>
              </a:rPr>
              <a:t>z</a:t>
            </a:r>
            <a:r>
              <a:rPr lang="en-US"/>
              <a:t>A2</a:t>
            </a:r>
            <a:endParaRPr lang="nl-NL" dirty="0"/>
          </a:p>
        </p:txBody>
      </p:sp>
      <p:sp>
        <p:nvSpPr>
          <p:cNvPr id="84" name="TextBox 83"/>
          <p:cNvSpPr txBox="1"/>
          <p:nvPr/>
        </p:nvSpPr>
        <p:spPr>
          <a:xfrm>
            <a:off x="5328671" y="706139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en-US" smtClean="0">
                <a:latin typeface="Symbol" panose="05050102010706020507" pitchFamily="18" charset="2"/>
              </a:rPr>
              <a:t>z</a:t>
            </a:r>
            <a:r>
              <a:rPr lang="en-US" smtClean="0"/>
              <a:t>A3</a:t>
            </a:r>
            <a:endParaRPr lang="nl-NL" dirty="0"/>
          </a:p>
        </p:txBody>
      </p:sp>
      <p:sp>
        <p:nvSpPr>
          <p:cNvPr id="85" name="TextBox 84"/>
          <p:cNvSpPr txBox="1"/>
          <p:nvPr/>
        </p:nvSpPr>
        <p:spPr>
          <a:xfrm>
            <a:off x="7773857" y="70477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en-US" smtClean="0">
                <a:latin typeface="Symbol" panose="05050102010706020507" pitchFamily="18" charset="2"/>
              </a:rPr>
              <a:t>z</a:t>
            </a:r>
            <a:r>
              <a:rPr lang="en-US" smtClean="0"/>
              <a:t>A4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96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24089" y="6244893"/>
            <a:ext cx="2839822" cy="588038"/>
          </a:xfrm>
        </p:spPr>
        <p:txBody>
          <a:bodyPr/>
          <a:lstStyle/>
          <a:p>
            <a:fld id="{A9096D49-DAE3-40DE-93E0-41688E0A5016}" type="slidenum">
              <a:rPr lang="nl-NL" smtClean="0"/>
              <a:t>15</a:t>
            </a:fld>
            <a:endParaRPr lang="nl-NL"/>
          </a:p>
        </p:txBody>
      </p:sp>
      <p:sp>
        <p:nvSpPr>
          <p:cNvPr id="38" name="Rechthoek 5"/>
          <p:cNvSpPr/>
          <p:nvPr/>
        </p:nvSpPr>
        <p:spPr>
          <a:xfrm>
            <a:off x="1675504" y="3404195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IQ1</a:t>
            </a:r>
            <a:endParaRPr lang="nl-NL" dirty="0"/>
          </a:p>
        </p:txBody>
      </p:sp>
      <p:sp>
        <p:nvSpPr>
          <p:cNvPr id="39" name="Rechthoek 14"/>
          <p:cNvSpPr/>
          <p:nvPr/>
        </p:nvSpPr>
        <p:spPr>
          <a:xfrm>
            <a:off x="4210388" y="341250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IQ2</a:t>
            </a:r>
            <a:endParaRPr lang="nl-NL" dirty="0"/>
          </a:p>
        </p:txBody>
      </p:sp>
      <p:sp>
        <p:nvSpPr>
          <p:cNvPr id="40" name="Rechthoek 23"/>
          <p:cNvSpPr/>
          <p:nvPr/>
        </p:nvSpPr>
        <p:spPr>
          <a:xfrm>
            <a:off x="6844732" y="341250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IQ3</a:t>
            </a:r>
            <a:endParaRPr lang="nl-NL" dirty="0"/>
          </a:p>
        </p:txBody>
      </p:sp>
      <p:sp>
        <p:nvSpPr>
          <p:cNvPr id="41" name="Rechthoek 32"/>
          <p:cNvSpPr/>
          <p:nvPr/>
        </p:nvSpPr>
        <p:spPr>
          <a:xfrm>
            <a:off x="9353633" y="341250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IQ4</a:t>
            </a:r>
            <a:endParaRPr lang="nl-NL" dirty="0"/>
          </a:p>
        </p:txBody>
      </p:sp>
      <p:sp>
        <p:nvSpPr>
          <p:cNvPr id="42" name="Ovaal 50"/>
          <p:cNvSpPr/>
          <p:nvPr/>
        </p:nvSpPr>
        <p:spPr>
          <a:xfrm>
            <a:off x="1675504" y="209308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1</a:t>
            </a:r>
            <a:endParaRPr lang="nl-NL" dirty="0"/>
          </a:p>
        </p:txBody>
      </p:sp>
      <p:cxnSp>
        <p:nvCxnSpPr>
          <p:cNvPr id="43" name="Rechte verbindingslijn met pijl 51"/>
          <p:cNvCxnSpPr>
            <a:stCxn id="42" idx="4"/>
            <a:endCxn id="38" idx="0"/>
          </p:cNvCxnSpPr>
          <p:nvPr/>
        </p:nvCxnSpPr>
        <p:spPr>
          <a:xfrm>
            <a:off x="2009440" y="2824772"/>
            <a:ext cx="0" cy="5794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al 52"/>
          <p:cNvSpPr/>
          <p:nvPr/>
        </p:nvSpPr>
        <p:spPr>
          <a:xfrm>
            <a:off x="4184405" y="209308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nl-NL" dirty="0"/>
          </a:p>
        </p:txBody>
      </p:sp>
      <p:cxnSp>
        <p:nvCxnSpPr>
          <p:cNvPr id="45" name="Rechte verbindingslijn met pijl 53"/>
          <p:cNvCxnSpPr>
            <a:stCxn id="44" idx="4"/>
          </p:cNvCxnSpPr>
          <p:nvPr/>
        </p:nvCxnSpPr>
        <p:spPr>
          <a:xfrm>
            <a:off x="4518341" y="282477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al 54"/>
          <p:cNvSpPr/>
          <p:nvPr/>
        </p:nvSpPr>
        <p:spPr>
          <a:xfrm>
            <a:off x="6818751" y="209308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C3</a:t>
            </a:r>
            <a:endParaRPr lang="nl-NL" dirty="0"/>
          </a:p>
        </p:txBody>
      </p:sp>
      <p:cxnSp>
        <p:nvCxnSpPr>
          <p:cNvPr id="47" name="Rechte verbindingslijn met pijl 55"/>
          <p:cNvCxnSpPr>
            <a:stCxn id="46" idx="4"/>
          </p:cNvCxnSpPr>
          <p:nvPr/>
        </p:nvCxnSpPr>
        <p:spPr>
          <a:xfrm>
            <a:off x="7152687" y="282477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Ovaal 56"/>
          <p:cNvSpPr/>
          <p:nvPr/>
        </p:nvSpPr>
        <p:spPr>
          <a:xfrm>
            <a:off x="9327652" y="209308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C4</a:t>
            </a:r>
            <a:endParaRPr lang="nl-NL" dirty="0"/>
          </a:p>
        </p:txBody>
      </p:sp>
      <p:cxnSp>
        <p:nvCxnSpPr>
          <p:cNvPr id="49" name="Rechte verbindingslijn met pijl 57"/>
          <p:cNvCxnSpPr>
            <a:stCxn id="48" idx="4"/>
          </p:cNvCxnSpPr>
          <p:nvPr/>
        </p:nvCxnSpPr>
        <p:spPr>
          <a:xfrm>
            <a:off x="9661588" y="282477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58"/>
          <p:cNvCxnSpPr>
            <a:stCxn id="42" idx="6"/>
            <a:endCxn id="44" idx="2"/>
          </p:cNvCxnSpPr>
          <p:nvPr/>
        </p:nvCxnSpPr>
        <p:spPr>
          <a:xfrm>
            <a:off x="2343376" y="2458928"/>
            <a:ext cx="18410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met pijl 59"/>
          <p:cNvCxnSpPr>
            <a:stCxn id="44" idx="6"/>
            <a:endCxn id="46" idx="2"/>
          </p:cNvCxnSpPr>
          <p:nvPr/>
        </p:nvCxnSpPr>
        <p:spPr>
          <a:xfrm>
            <a:off x="4852277" y="2458928"/>
            <a:ext cx="19664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60"/>
          <p:cNvCxnSpPr>
            <a:stCxn id="46" idx="6"/>
            <a:endCxn id="48" idx="2"/>
          </p:cNvCxnSpPr>
          <p:nvPr/>
        </p:nvCxnSpPr>
        <p:spPr>
          <a:xfrm>
            <a:off x="7486623" y="2458928"/>
            <a:ext cx="18410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Ovaal 75"/>
          <p:cNvSpPr/>
          <p:nvPr/>
        </p:nvSpPr>
        <p:spPr>
          <a:xfrm>
            <a:off x="3767504" y="84330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ymbol" panose="05050102010706020507" pitchFamily="18" charset="2"/>
              </a:rPr>
              <a:t>z</a:t>
            </a:r>
            <a:r>
              <a:rPr lang="en-US" sz="1400" dirty="0" smtClean="0"/>
              <a:t>C2</a:t>
            </a:r>
            <a:endParaRPr lang="nl-NL" sz="1400" dirty="0"/>
          </a:p>
        </p:txBody>
      </p:sp>
      <p:sp>
        <p:nvSpPr>
          <p:cNvPr id="54" name="Ovaal 76"/>
          <p:cNvSpPr/>
          <p:nvPr/>
        </p:nvSpPr>
        <p:spPr>
          <a:xfrm>
            <a:off x="6256386" y="92340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ymbol" panose="05050102010706020507" pitchFamily="18" charset="2"/>
              </a:rPr>
              <a:t>z</a:t>
            </a:r>
            <a:r>
              <a:rPr lang="en-US" sz="1400" dirty="0"/>
              <a:t>C</a:t>
            </a:r>
            <a:r>
              <a:rPr lang="en-US" sz="1400" dirty="0" smtClean="0">
                <a:latin typeface="Symbol" panose="05050102010706020507" pitchFamily="18" charset="2"/>
              </a:rPr>
              <a:t>3</a:t>
            </a:r>
            <a:endParaRPr lang="nl-NL" sz="1400" dirty="0"/>
          </a:p>
        </p:txBody>
      </p:sp>
      <p:sp>
        <p:nvSpPr>
          <p:cNvPr id="55" name="Ovaal 77"/>
          <p:cNvSpPr/>
          <p:nvPr/>
        </p:nvSpPr>
        <p:spPr>
          <a:xfrm>
            <a:off x="8751322" y="92340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ymbol" panose="05050102010706020507" pitchFamily="18" charset="2"/>
              </a:rPr>
              <a:t>z</a:t>
            </a:r>
            <a:r>
              <a:rPr lang="en-US" sz="1400" dirty="0"/>
              <a:t>C4</a:t>
            </a:r>
            <a:endParaRPr lang="nl-NL" sz="1400" dirty="0"/>
          </a:p>
        </p:txBody>
      </p:sp>
      <p:cxnSp>
        <p:nvCxnSpPr>
          <p:cNvPr id="56" name="Rechte verbindingslijn met pijl 78"/>
          <p:cNvCxnSpPr>
            <a:stCxn id="53" idx="4"/>
            <a:endCxn id="44" idx="0"/>
          </p:cNvCxnSpPr>
          <p:nvPr/>
        </p:nvCxnSpPr>
        <p:spPr>
          <a:xfrm>
            <a:off x="4101440" y="1574992"/>
            <a:ext cx="416901" cy="5180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Rechte verbindingslijn met pijl 79"/>
          <p:cNvCxnSpPr>
            <a:stCxn id="54" idx="5"/>
            <a:endCxn id="46" idx="0"/>
          </p:cNvCxnSpPr>
          <p:nvPr/>
        </p:nvCxnSpPr>
        <p:spPr>
          <a:xfrm>
            <a:off x="6826451" y="1547939"/>
            <a:ext cx="326236" cy="545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80"/>
          <p:cNvCxnSpPr>
            <a:stCxn id="55" idx="5"/>
            <a:endCxn id="48" idx="0"/>
          </p:cNvCxnSpPr>
          <p:nvPr/>
        </p:nvCxnSpPr>
        <p:spPr>
          <a:xfrm>
            <a:off x="9321387" y="1547939"/>
            <a:ext cx="340201" cy="545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Ovaal 88"/>
          <p:cNvSpPr/>
          <p:nvPr/>
        </p:nvSpPr>
        <p:spPr>
          <a:xfrm>
            <a:off x="1668735" y="4866372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0" name="Rechte verbindingslijn met pijl 94"/>
          <p:cNvCxnSpPr>
            <a:stCxn id="59" idx="0"/>
            <a:endCxn id="38" idx="2"/>
          </p:cNvCxnSpPr>
          <p:nvPr/>
        </p:nvCxnSpPr>
        <p:spPr>
          <a:xfrm flipV="1">
            <a:off x="2002671" y="4135882"/>
            <a:ext cx="6769" cy="73049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Ovaal 91"/>
          <p:cNvSpPr/>
          <p:nvPr/>
        </p:nvSpPr>
        <p:spPr>
          <a:xfrm>
            <a:off x="9348823" y="4866372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a4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2" name="Rechte verbindingslijn met pijl 94"/>
          <p:cNvCxnSpPr>
            <a:stCxn id="61" idx="0"/>
            <a:endCxn id="41" idx="2"/>
          </p:cNvCxnSpPr>
          <p:nvPr/>
        </p:nvCxnSpPr>
        <p:spPr>
          <a:xfrm flipV="1">
            <a:off x="9682759" y="4144189"/>
            <a:ext cx="4810" cy="72218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91"/>
          <p:cNvSpPr/>
          <p:nvPr/>
        </p:nvSpPr>
        <p:spPr>
          <a:xfrm>
            <a:off x="6844239" y="4860410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4" name="Rechte verbindingslijn met pijl 94"/>
          <p:cNvCxnSpPr>
            <a:stCxn id="63" idx="0"/>
            <a:endCxn id="40" idx="2"/>
          </p:cNvCxnSpPr>
          <p:nvPr/>
        </p:nvCxnSpPr>
        <p:spPr>
          <a:xfrm flipV="1">
            <a:off x="7178175" y="4144189"/>
            <a:ext cx="494" cy="71622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91"/>
          <p:cNvSpPr/>
          <p:nvPr/>
        </p:nvSpPr>
        <p:spPr>
          <a:xfrm>
            <a:off x="4208298" y="4860410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6" name="Rechte verbindingslijn met pijl 94"/>
          <p:cNvCxnSpPr>
            <a:stCxn id="65" idx="0"/>
            <a:endCxn id="39" idx="2"/>
          </p:cNvCxnSpPr>
          <p:nvPr/>
        </p:nvCxnSpPr>
        <p:spPr>
          <a:xfrm flipV="1">
            <a:off x="4542234" y="4144189"/>
            <a:ext cx="2090" cy="71622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39309" y="28147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13045" y="2799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00797" y="2799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592706" y="28147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688549" y="4191459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96640" y="420642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31219" y="420642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39309" y="420642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625592" y="1897394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</a:t>
            </a:r>
            <a:r>
              <a:rPr lang="nl-NL" sz="2800" baseline="-25000" dirty="0" smtClean="0"/>
              <a:t>C2,1</a:t>
            </a:r>
            <a:endParaRPr lang="nl-NL" sz="2800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5241376" y="1847943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</a:t>
            </a:r>
            <a:r>
              <a:rPr lang="nl-NL" sz="2800" baseline="-25000" dirty="0"/>
              <a:t>C</a:t>
            </a:r>
            <a:r>
              <a:rPr lang="nl-NL" sz="2800" baseline="-25000" dirty="0" smtClean="0"/>
              <a:t>3,2</a:t>
            </a:r>
            <a:endParaRPr lang="nl-NL" sz="2800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7666960" y="1847943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</a:t>
            </a:r>
            <a:r>
              <a:rPr lang="nl-NL" sz="2800" baseline="-25000" dirty="0"/>
              <a:t>C</a:t>
            </a:r>
            <a:r>
              <a:rPr lang="nl-NL" sz="2800" baseline="-25000" dirty="0" smtClean="0"/>
              <a:t>4,3</a:t>
            </a:r>
            <a:endParaRPr lang="nl-NL" sz="2800" baseline="-25000" dirty="0"/>
          </a:p>
        </p:txBody>
      </p:sp>
      <p:cxnSp>
        <p:nvCxnSpPr>
          <p:cNvPr id="5" name="Curved Connector 4"/>
          <p:cNvCxnSpPr>
            <a:stCxn id="42" idx="1"/>
            <a:endCxn id="42" idx="2"/>
          </p:cNvCxnSpPr>
          <p:nvPr/>
        </p:nvCxnSpPr>
        <p:spPr>
          <a:xfrm rot="16200000" flipH="1" flipV="1">
            <a:off x="1595062" y="2280679"/>
            <a:ext cx="258691" cy="97808"/>
          </a:xfrm>
          <a:prstGeom prst="curvedConnector4">
            <a:avLst>
              <a:gd name="adj1" fmla="val -129789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stCxn id="53" idx="0"/>
            <a:endCxn id="53" idx="2"/>
          </p:cNvCxnSpPr>
          <p:nvPr/>
        </p:nvCxnSpPr>
        <p:spPr>
          <a:xfrm rot="16200000" flipH="1" flipV="1">
            <a:off x="3751550" y="859259"/>
            <a:ext cx="365844" cy="333936"/>
          </a:xfrm>
          <a:prstGeom prst="curvedConnector4">
            <a:avLst>
              <a:gd name="adj1" fmla="val -62486"/>
              <a:gd name="adj2" fmla="val 16845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54" idx="0"/>
            <a:endCxn id="54" idx="2"/>
          </p:cNvCxnSpPr>
          <p:nvPr/>
        </p:nvCxnSpPr>
        <p:spPr>
          <a:xfrm rot="16200000" flipH="1" flipV="1">
            <a:off x="6240432" y="939359"/>
            <a:ext cx="365844" cy="333936"/>
          </a:xfrm>
          <a:prstGeom prst="curvedConnector4">
            <a:avLst>
              <a:gd name="adj1" fmla="val -62486"/>
              <a:gd name="adj2" fmla="val 16845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55" idx="0"/>
            <a:endCxn id="55" idx="2"/>
          </p:cNvCxnSpPr>
          <p:nvPr/>
        </p:nvCxnSpPr>
        <p:spPr>
          <a:xfrm rot="16200000" flipH="1" flipV="1">
            <a:off x="8735368" y="939359"/>
            <a:ext cx="365844" cy="333936"/>
          </a:xfrm>
          <a:prstGeom prst="curvedConnector4">
            <a:avLst>
              <a:gd name="adj1" fmla="val -62486"/>
              <a:gd name="adj2" fmla="val 16845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59" idx="5"/>
            <a:endCxn id="59" idx="6"/>
          </p:cNvCxnSpPr>
          <p:nvPr/>
        </p:nvCxnSpPr>
        <p:spPr>
          <a:xfrm rot="5400000" flipH="1" flipV="1">
            <a:off x="2158358" y="531265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65" idx="5"/>
            <a:endCxn id="65" idx="6"/>
          </p:cNvCxnSpPr>
          <p:nvPr/>
        </p:nvCxnSpPr>
        <p:spPr>
          <a:xfrm rot="5400000" flipH="1" flipV="1">
            <a:off x="4697921" y="5306695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63" idx="5"/>
            <a:endCxn id="63" idx="6"/>
          </p:cNvCxnSpPr>
          <p:nvPr/>
        </p:nvCxnSpPr>
        <p:spPr>
          <a:xfrm rot="5400000" flipH="1" flipV="1">
            <a:off x="7333862" y="5306695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61" idx="5"/>
            <a:endCxn id="61" idx="6"/>
          </p:cNvCxnSpPr>
          <p:nvPr/>
        </p:nvCxnSpPr>
        <p:spPr>
          <a:xfrm rot="5400000" flipH="1" flipV="1">
            <a:off x="9838446" y="531265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0718" y="5575333"/>
            <a:ext cx="67037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nl-NL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 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07527" y="5475747"/>
            <a:ext cx="617477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nl-NL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660544" y="5432223"/>
            <a:ext cx="617477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nl-NL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209634" y="5439881"/>
            <a:ext cx="617477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nl-NL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87547" y="154793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Symbol" panose="05050102010706020507" pitchFamily="18" charset="2"/>
              </a:rPr>
              <a:t>s</a:t>
            </a:r>
            <a:r>
              <a:rPr lang="nl-NL" baseline="30000" dirty="0" smtClean="0"/>
              <a:t>2</a:t>
            </a:r>
            <a:r>
              <a:rPr lang="nl-NL" dirty="0"/>
              <a:t>C</a:t>
            </a:r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83" name="TextBox 82"/>
          <p:cNvSpPr txBox="1"/>
          <p:nvPr/>
        </p:nvSpPr>
        <p:spPr>
          <a:xfrm>
            <a:off x="2834236" y="674365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latin typeface="Symbol" panose="05050102010706020507" pitchFamily="18" charset="2"/>
              </a:rPr>
              <a:t>s</a:t>
            </a:r>
            <a:r>
              <a:rPr lang="nl-NL" baseline="30000" dirty="0" smtClean="0"/>
              <a:t>2</a:t>
            </a:r>
            <a:r>
              <a:rPr lang="en-US" dirty="0" smtClean="0">
                <a:latin typeface="Symbol" panose="05050102010706020507" pitchFamily="18" charset="2"/>
              </a:rPr>
              <a:t>z</a:t>
            </a:r>
            <a:r>
              <a:rPr lang="en-US" dirty="0"/>
              <a:t>C</a:t>
            </a:r>
            <a:r>
              <a:rPr lang="en-US" dirty="0" smtClean="0"/>
              <a:t>2</a:t>
            </a:r>
            <a:endParaRPr lang="nl-NL" dirty="0"/>
          </a:p>
        </p:txBody>
      </p:sp>
      <p:sp>
        <p:nvSpPr>
          <p:cNvPr id="84" name="TextBox 83"/>
          <p:cNvSpPr txBox="1"/>
          <p:nvPr/>
        </p:nvSpPr>
        <p:spPr>
          <a:xfrm>
            <a:off x="5321606" y="658639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latin typeface="Symbol" panose="05050102010706020507" pitchFamily="18" charset="2"/>
              </a:rPr>
              <a:t>s</a:t>
            </a:r>
            <a:r>
              <a:rPr lang="nl-NL" baseline="30000" dirty="0" smtClean="0"/>
              <a:t>2</a:t>
            </a:r>
            <a:r>
              <a:rPr lang="en-US" dirty="0" smtClean="0">
                <a:latin typeface="Symbol" panose="05050102010706020507" pitchFamily="18" charset="2"/>
              </a:rPr>
              <a:t>z</a:t>
            </a:r>
            <a:r>
              <a:rPr lang="en-US" dirty="0"/>
              <a:t>C</a:t>
            </a:r>
            <a:r>
              <a:rPr lang="en-US" dirty="0" smtClean="0"/>
              <a:t>3</a:t>
            </a:r>
            <a:endParaRPr lang="nl-NL" dirty="0"/>
          </a:p>
        </p:txBody>
      </p:sp>
      <p:sp>
        <p:nvSpPr>
          <p:cNvPr id="85" name="TextBox 84"/>
          <p:cNvSpPr txBox="1"/>
          <p:nvPr/>
        </p:nvSpPr>
        <p:spPr>
          <a:xfrm>
            <a:off x="7761982" y="65727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latin typeface="Symbol" panose="05050102010706020507" pitchFamily="18" charset="2"/>
              </a:rPr>
              <a:t>s</a:t>
            </a:r>
            <a:r>
              <a:rPr lang="nl-NL" baseline="30000" dirty="0" smtClean="0"/>
              <a:t>2</a:t>
            </a:r>
            <a:r>
              <a:rPr lang="en-US" dirty="0" smtClean="0">
                <a:latin typeface="Symbol" panose="05050102010706020507" pitchFamily="18" charset="2"/>
              </a:rPr>
              <a:t>z</a:t>
            </a:r>
            <a:r>
              <a:rPr lang="en-US" dirty="0" smtClean="0"/>
              <a:t>C4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1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24089" y="6244893"/>
            <a:ext cx="2839822" cy="588038"/>
          </a:xfrm>
        </p:spPr>
        <p:txBody>
          <a:bodyPr/>
          <a:lstStyle/>
          <a:p>
            <a:fld id="{A9096D49-DAE3-40DE-93E0-41688E0A5016}" type="slidenum">
              <a:rPr lang="nl-NL" smtClean="0"/>
              <a:t>16</a:t>
            </a:fld>
            <a:endParaRPr lang="nl-NL"/>
          </a:p>
        </p:txBody>
      </p:sp>
      <p:sp>
        <p:nvSpPr>
          <p:cNvPr id="38" name="Rechthoek 5"/>
          <p:cNvSpPr/>
          <p:nvPr/>
        </p:nvSpPr>
        <p:spPr>
          <a:xfrm>
            <a:off x="1675504" y="3000445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IQ1</a:t>
            </a:r>
            <a:endParaRPr lang="nl-NL" dirty="0"/>
          </a:p>
        </p:txBody>
      </p:sp>
      <p:sp>
        <p:nvSpPr>
          <p:cNvPr id="39" name="Rechthoek 14"/>
          <p:cNvSpPr/>
          <p:nvPr/>
        </p:nvSpPr>
        <p:spPr>
          <a:xfrm>
            <a:off x="4210388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IQ2</a:t>
            </a:r>
            <a:endParaRPr lang="nl-NL" dirty="0"/>
          </a:p>
        </p:txBody>
      </p:sp>
      <p:sp>
        <p:nvSpPr>
          <p:cNvPr id="40" name="Rechthoek 23"/>
          <p:cNvSpPr/>
          <p:nvPr/>
        </p:nvSpPr>
        <p:spPr>
          <a:xfrm>
            <a:off x="6844732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IQ3</a:t>
            </a:r>
            <a:endParaRPr lang="nl-NL" dirty="0"/>
          </a:p>
        </p:txBody>
      </p:sp>
      <p:sp>
        <p:nvSpPr>
          <p:cNvPr id="41" name="Rechthoek 32"/>
          <p:cNvSpPr/>
          <p:nvPr/>
        </p:nvSpPr>
        <p:spPr>
          <a:xfrm>
            <a:off x="9353633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IQ4</a:t>
            </a:r>
            <a:endParaRPr lang="nl-NL" dirty="0"/>
          </a:p>
        </p:txBody>
      </p:sp>
      <p:sp>
        <p:nvSpPr>
          <p:cNvPr id="42" name="Ovaal 50"/>
          <p:cNvSpPr/>
          <p:nvPr/>
        </p:nvSpPr>
        <p:spPr>
          <a:xfrm>
            <a:off x="1675504" y="168933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E1</a:t>
            </a:r>
            <a:endParaRPr lang="nl-NL" dirty="0"/>
          </a:p>
        </p:txBody>
      </p:sp>
      <p:cxnSp>
        <p:nvCxnSpPr>
          <p:cNvPr id="43" name="Rechte verbindingslijn met pijl 51"/>
          <p:cNvCxnSpPr>
            <a:stCxn id="42" idx="4"/>
            <a:endCxn id="38" idx="0"/>
          </p:cNvCxnSpPr>
          <p:nvPr/>
        </p:nvCxnSpPr>
        <p:spPr>
          <a:xfrm>
            <a:off x="2009440" y="2421022"/>
            <a:ext cx="0" cy="579423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al 52"/>
          <p:cNvSpPr/>
          <p:nvPr/>
        </p:nvSpPr>
        <p:spPr>
          <a:xfrm>
            <a:off x="4184405" y="168933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E2</a:t>
            </a:r>
            <a:endParaRPr lang="nl-NL" dirty="0"/>
          </a:p>
        </p:txBody>
      </p:sp>
      <p:cxnSp>
        <p:nvCxnSpPr>
          <p:cNvPr id="45" name="Rechte verbindingslijn met pijl 53"/>
          <p:cNvCxnSpPr>
            <a:stCxn id="44" idx="4"/>
          </p:cNvCxnSpPr>
          <p:nvPr/>
        </p:nvCxnSpPr>
        <p:spPr>
          <a:xfrm>
            <a:off x="4518341" y="2421022"/>
            <a:ext cx="1" cy="62886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al 54"/>
          <p:cNvSpPr/>
          <p:nvPr/>
        </p:nvSpPr>
        <p:spPr>
          <a:xfrm>
            <a:off x="6818751" y="168933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E3</a:t>
            </a:r>
            <a:endParaRPr lang="nl-NL" dirty="0"/>
          </a:p>
        </p:txBody>
      </p:sp>
      <p:cxnSp>
        <p:nvCxnSpPr>
          <p:cNvPr id="47" name="Rechte verbindingslijn met pijl 55"/>
          <p:cNvCxnSpPr>
            <a:stCxn id="46" idx="4"/>
          </p:cNvCxnSpPr>
          <p:nvPr/>
        </p:nvCxnSpPr>
        <p:spPr>
          <a:xfrm>
            <a:off x="7152687" y="2421022"/>
            <a:ext cx="1" cy="62886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Ovaal 56"/>
          <p:cNvSpPr/>
          <p:nvPr/>
        </p:nvSpPr>
        <p:spPr>
          <a:xfrm>
            <a:off x="9327652" y="168933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E4</a:t>
            </a:r>
            <a:endParaRPr lang="nl-NL" dirty="0"/>
          </a:p>
        </p:txBody>
      </p:sp>
      <p:cxnSp>
        <p:nvCxnSpPr>
          <p:cNvPr id="49" name="Rechte verbindingslijn met pijl 57"/>
          <p:cNvCxnSpPr>
            <a:stCxn id="48" idx="4"/>
          </p:cNvCxnSpPr>
          <p:nvPr/>
        </p:nvCxnSpPr>
        <p:spPr>
          <a:xfrm>
            <a:off x="9661588" y="2421022"/>
            <a:ext cx="1" cy="62886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58"/>
          <p:cNvCxnSpPr>
            <a:stCxn id="42" idx="6"/>
            <a:endCxn id="44" idx="2"/>
          </p:cNvCxnSpPr>
          <p:nvPr/>
        </p:nvCxnSpPr>
        <p:spPr>
          <a:xfrm>
            <a:off x="2343376" y="2055178"/>
            <a:ext cx="1841029" cy="0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met pijl 59"/>
          <p:cNvCxnSpPr>
            <a:stCxn id="44" idx="6"/>
            <a:endCxn id="46" idx="2"/>
          </p:cNvCxnSpPr>
          <p:nvPr/>
        </p:nvCxnSpPr>
        <p:spPr>
          <a:xfrm>
            <a:off x="4852277" y="2055178"/>
            <a:ext cx="1966474" cy="0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60"/>
          <p:cNvCxnSpPr>
            <a:stCxn id="46" idx="6"/>
            <a:endCxn id="48" idx="2"/>
          </p:cNvCxnSpPr>
          <p:nvPr/>
        </p:nvCxnSpPr>
        <p:spPr>
          <a:xfrm>
            <a:off x="7486623" y="2055178"/>
            <a:ext cx="1841029" cy="0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Ovaal 75"/>
          <p:cNvSpPr/>
          <p:nvPr/>
        </p:nvSpPr>
        <p:spPr>
          <a:xfrm>
            <a:off x="3767504" y="43955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</a:t>
            </a:r>
            <a:r>
              <a:rPr lang="en-US" sz="1600" smtClean="0"/>
              <a:t>E2</a:t>
            </a:r>
            <a:endParaRPr lang="nl-NL" sz="1600" dirty="0"/>
          </a:p>
        </p:txBody>
      </p:sp>
      <p:sp>
        <p:nvSpPr>
          <p:cNvPr id="54" name="Ovaal 76"/>
          <p:cNvSpPr/>
          <p:nvPr/>
        </p:nvSpPr>
        <p:spPr>
          <a:xfrm>
            <a:off x="6256386" y="51965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zE3</a:t>
            </a:r>
            <a:endParaRPr lang="nl-NL" sz="1600" dirty="0"/>
          </a:p>
        </p:txBody>
      </p:sp>
      <p:sp>
        <p:nvSpPr>
          <p:cNvPr id="55" name="Ovaal 77"/>
          <p:cNvSpPr/>
          <p:nvPr/>
        </p:nvSpPr>
        <p:spPr>
          <a:xfrm>
            <a:off x="8751322" y="51965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</a:t>
            </a:r>
            <a:r>
              <a:rPr lang="en-US" sz="1600" smtClean="0"/>
              <a:t>E4</a:t>
            </a:r>
            <a:endParaRPr lang="nl-NL" sz="1600" dirty="0"/>
          </a:p>
        </p:txBody>
      </p:sp>
      <p:cxnSp>
        <p:nvCxnSpPr>
          <p:cNvPr id="56" name="Rechte verbindingslijn met pijl 78"/>
          <p:cNvCxnSpPr>
            <a:stCxn id="53" idx="4"/>
            <a:endCxn id="44" idx="0"/>
          </p:cNvCxnSpPr>
          <p:nvPr/>
        </p:nvCxnSpPr>
        <p:spPr>
          <a:xfrm>
            <a:off x="4101440" y="1171242"/>
            <a:ext cx="416901" cy="518093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Rechte verbindingslijn met pijl 79"/>
          <p:cNvCxnSpPr>
            <a:stCxn id="54" idx="5"/>
            <a:endCxn id="46" idx="0"/>
          </p:cNvCxnSpPr>
          <p:nvPr/>
        </p:nvCxnSpPr>
        <p:spPr>
          <a:xfrm>
            <a:off x="6826451" y="1144189"/>
            <a:ext cx="326236" cy="54514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80"/>
          <p:cNvCxnSpPr>
            <a:stCxn id="55" idx="5"/>
            <a:endCxn id="48" idx="0"/>
          </p:cNvCxnSpPr>
          <p:nvPr/>
        </p:nvCxnSpPr>
        <p:spPr>
          <a:xfrm>
            <a:off x="9321387" y="1144189"/>
            <a:ext cx="340201" cy="54514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Ovaal 88"/>
          <p:cNvSpPr/>
          <p:nvPr/>
        </p:nvSpPr>
        <p:spPr>
          <a:xfrm>
            <a:off x="1668735" y="4462622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e1</a:t>
            </a:r>
            <a:endParaRPr lang="nl-NL" dirty="0"/>
          </a:p>
        </p:txBody>
      </p:sp>
      <p:cxnSp>
        <p:nvCxnSpPr>
          <p:cNvPr id="60" name="Rechte verbindingslijn met pijl 94"/>
          <p:cNvCxnSpPr>
            <a:stCxn id="59" idx="0"/>
            <a:endCxn id="38" idx="2"/>
          </p:cNvCxnSpPr>
          <p:nvPr/>
        </p:nvCxnSpPr>
        <p:spPr>
          <a:xfrm flipV="1">
            <a:off x="2002671" y="3732132"/>
            <a:ext cx="6769" cy="7304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Ovaal 91"/>
          <p:cNvSpPr/>
          <p:nvPr/>
        </p:nvSpPr>
        <p:spPr>
          <a:xfrm>
            <a:off x="9348823" y="4462622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e4</a:t>
            </a:r>
            <a:endParaRPr lang="nl-NL" dirty="0"/>
          </a:p>
        </p:txBody>
      </p:sp>
      <p:cxnSp>
        <p:nvCxnSpPr>
          <p:cNvPr id="62" name="Rechte verbindingslijn met pijl 94"/>
          <p:cNvCxnSpPr>
            <a:stCxn id="61" idx="0"/>
            <a:endCxn id="41" idx="2"/>
          </p:cNvCxnSpPr>
          <p:nvPr/>
        </p:nvCxnSpPr>
        <p:spPr>
          <a:xfrm flipV="1">
            <a:off x="9682759" y="3740439"/>
            <a:ext cx="4810" cy="7221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91"/>
          <p:cNvSpPr/>
          <p:nvPr/>
        </p:nvSpPr>
        <p:spPr>
          <a:xfrm>
            <a:off x="6844239" y="4456660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e3</a:t>
            </a:r>
            <a:endParaRPr lang="nl-NL" dirty="0"/>
          </a:p>
        </p:txBody>
      </p:sp>
      <p:cxnSp>
        <p:nvCxnSpPr>
          <p:cNvPr id="64" name="Rechte verbindingslijn met pijl 94"/>
          <p:cNvCxnSpPr>
            <a:stCxn id="63" idx="0"/>
            <a:endCxn id="40" idx="2"/>
          </p:cNvCxnSpPr>
          <p:nvPr/>
        </p:nvCxnSpPr>
        <p:spPr>
          <a:xfrm flipV="1">
            <a:off x="7178175" y="3740439"/>
            <a:ext cx="494" cy="716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91"/>
          <p:cNvSpPr/>
          <p:nvPr/>
        </p:nvSpPr>
        <p:spPr>
          <a:xfrm>
            <a:off x="4208298" y="4456660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e2</a:t>
            </a:r>
            <a:endParaRPr lang="nl-NL" dirty="0"/>
          </a:p>
        </p:txBody>
      </p:sp>
      <p:cxnSp>
        <p:nvCxnSpPr>
          <p:cNvPr id="66" name="Rechte verbindingslijn met pijl 94"/>
          <p:cNvCxnSpPr>
            <a:stCxn id="65" idx="0"/>
            <a:endCxn id="39" idx="2"/>
          </p:cNvCxnSpPr>
          <p:nvPr/>
        </p:nvCxnSpPr>
        <p:spPr>
          <a:xfrm flipV="1">
            <a:off x="4542234" y="3740439"/>
            <a:ext cx="2090" cy="716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39309" y="2411038"/>
            <a:ext cx="301686" cy="36933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13045" y="2396074"/>
            <a:ext cx="301686" cy="36933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00797" y="2396074"/>
            <a:ext cx="301686" cy="36933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592706" y="2411038"/>
            <a:ext cx="301686" cy="36933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688549" y="3787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96640" y="3802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31219" y="3802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39309" y="3802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cxnSp>
        <p:nvCxnSpPr>
          <p:cNvPr id="78" name="Curved Connector 77"/>
          <p:cNvCxnSpPr>
            <a:stCxn id="61" idx="5"/>
            <a:endCxn id="61" idx="6"/>
          </p:cNvCxnSpPr>
          <p:nvPr/>
        </p:nvCxnSpPr>
        <p:spPr>
          <a:xfrm rot="5400000" flipH="1" flipV="1">
            <a:off x="9838446" y="490890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0209634" y="5036131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e4</a:t>
            </a:r>
            <a:endParaRPr lang="nl-NL"/>
          </a:p>
        </p:txBody>
      </p:sp>
      <p:cxnSp>
        <p:nvCxnSpPr>
          <p:cNvPr id="82" name="Curved Connector 81"/>
          <p:cNvCxnSpPr/>
          <p:nvPr/>
        </p:nvCxnSpPr>
        <p:spPr>
          <a:xfrm rot="5400000" flipH="1" flipV="1">
            <a:off x="7333862" y="493454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705050" y="506177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e3</a:t>
            </a:r>
            <a:endParaRPr lang="nl-NL"/>
          </a:p>
        </p:txBody>
      </p:sp>
      <p:cxnSp>
        <p:nvCxnSpPr>
          <p:cNvPr id="84" name="Curved Connector 83"/>
          <p:cNvCxnSpPr/>
          <p:nvPr/>
        </p:nvCxnSpPr>
        <p:spPr>
          <a:xfrm rot="5400000" flipH="1" flipV="1">
            <a:off x="4713341" y="493454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084529" y="506177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e2</a:t>
            </a:r>
            <a:endParaRPr lang="nl-NL"/>
          </a:p>
        </p:txBody>
      </p:sp>
      <p:cxnSp>
        <p:nvCxnSpPr>
          <p:cNvPr id="86" name="Curved Connector 85"/>
          <p:cNvCxnSpPr/>
          <p:nvPr/>
        </p:nvCxnSpPr>
        <p:spPr>
          <a:xfrm rot="5400000" flipH="1" flipV="1">
            <a:off x="2163575" y="487645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534763" y="500368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e1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2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17</a:t>
            </a:fld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277393" y="1470232"/>
            <a:ext cx="113595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base comparison ep minus2LL   df      AIC   diffLL diffdf          p</a:t>
            </a: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1 twinmodel0       &lt;NA&gt; 76 21316.52 2724 15868.52       NA     NA         NA</a:t>
            </a: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2 twinmodel0 twinmodel1 34 21378.13 2766 15846.13 </a:t>
            </a:r>
            <a:r>
              <a:rPr lang="nl-NL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61.60317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    42 </a:t>
            </a:r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0.02587147</a:t>
            </a:r>
          </a:p>
          <a:p>
            <a:endParaRPr lang="nl-N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Saturated vs direct (co)variance components</a:t>
            </a:r>
          </a:p>
          <a:p>
            <a:endParaRPr lang="nl-N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base 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comparison ep minus2LL   df      AIC   diffLL diffdf          p</a:t>
            </a: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1 twinmodel0       &lt;NA&gt; 76 21316.52 2724 15868.52       NA     NA         NA</a:t>
            </a: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2 twinmodel0 twinmodel1 34 21377.33 2766 15845.33 </a:t>
            </a:r>
            <a:r>
              <a:rPr lang="nl-NL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60.80739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    42 0.03022203</a:t>
            </a:r>
          </a:p>
          <a:p>
            <a:endParaRPr lang="nl-N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Direct (co)var components vs Simplex</a:t>
            </a:r>
          </a:p>
          <a:p>
            <a:endParaRPr lang="nl-N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comparison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ep minus2LL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AIC 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diffLL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diffdf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p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twinmodel1 		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34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21377.33 2766 15845.33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NA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	 NA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twinmodel1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twinmodel2 	24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21386.74 2776 15834.74 9.41163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10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0.4935339</a:t>
            </a:r>
            <a:endParaRPr lang="nl-N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>Model Comparison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7505701" y="5343895"/>
            <a:ext cx="3395848" cy="2968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63276" y="125945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TeE_est</a:t>
            </a:r>
          </a:p>
          <a:p>
            <a:r>
              <a:rPr lang="nl-NL" dirty="0"/>
              <a:t>       [,1]   [,2]   [,3]   [,4]</a:t>
            </a:r>
          </a:p>
          <a:p>
            <a:r>
              <a:rPr lang="nl-NL" dirty="0"/>
              <a:t>[1,] 48.938  0.000  0.000  0.000</a:t>
            </a:r>
          </a:p>
          <a:p>
            <a:r>
              <a:rPr lang="nl-NL" dirty="0"/>
              <a:t>[2,]  0.000 63.023  0.000  0.000</a:t>
            </a:r>
          </a:p>
          <a:p>
            <a:r>
              <a:rPr lang="nl-NL" dirty="0"/>
              <a:t>[3,]  0.000  0.000 48.063  0.000</a:t>
            </a:r>
          </a:p>
          <a:p>
            <a:r>
              <a:rPr lang="nl-NL" dirty="0"/>
              <a:t>[4,]  0.000  0.000  0.000 45.668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1448" y="301378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PsA_est</a:t>
            </a:r>
          </a:p>
          <a:p>
            <a:r>
              <a:rPr lang="nl-NL"/>
              <a:t>       [,1]   [,2] [,3]   [,4]</a:t>
            </a:r>
          </a:p>
          <a:p>
            <a:r>
              <a:rPr lang="nl-NL"/>
              <a:t>[1,] 87.654  0.000  0.0  0.000</a:t>
            </a:r>
          </a:p>
          <a:p>
            <a:r>
              <a:rPr lang="nl-NL"/>
              <a:t>[2,]  0.000 64.492  0.0  0.000</a:t>
            </a:r>
          </a:p>
          <a:p>
            <a:r>
              <a:rPr lang="nl-NL"/>
              <a:t>[3,]  0.000  0.000  1.5  0.000</a:t>
            </a:r>
          </a:p>
          <a:p>
            <a:r>
              <a:rPr lang="nl-NL"/>
              <a:t>[4,]  0.000  0.000  0.0 24.933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1448" y="482321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BeA_est</a:t>
            </a:r>
          </a:p>
          <a:p>
            <a:r>
              <a:rPr lang="nl-NL"/>
              <a:t>      [,1]  [,2]  [,3] [,4]</a:t>
            </a:r>
          </a:p>
          <a:p>
            <a:r>
              <a:rPr lang="nl-NL"/>
              <a:t>[1,] 0.000 0.000 0.000    0</a:t>
            </a:r>
          </a:p>
          <a:p>
            <a:r>
              <a:rPr lang="nl-NL"/>
              <a:t>[2,] 0.812 0.000 0.000    0</a:t>
            </a:r>
          </a:p>
          <a:p>
            <a:r>
              <a:rPr lang="nl-NL"/>
              <a:t>[3,] 0.000 1.137 0.000    0</a:t>
            </a:r>
          </a:p>
          <a:p>
            <a:r>
              <a:rPr lang="nl-NL"/>
              <a:t>[4,] 0.000 0.000 0.847    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1448" y="117958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TeA_est</a:t>
            </a:r>
          </a:p>
          <a:p>
            <a:r>
              <a:rPr lang="nl-NL" dirty="0"/>
              <a:t>        [,1]    [,2]    [,3]    [,4]</a:t>
            </a:r>
          </a:p>
          <a:p>
            <a:r>
              <a:rPr lang="nl-NL" dirty="0">
                <a:solidFill>
                  <a:srgbClr val="FF0000"/>
                </a:solidFill>
              </a:rPr>
              <a:t>[1,] -26.699   0.000   0.000   0.000</a:t>
            </a:r>
          </a:p>
          <a:p>
            <a:r>
              <a:rPr lang="nl-NL" dirty="0">
                <a:solidFill>
                  <a:srgbClr val="FF0000"/>
                </a:solidFill>
              </a:rPr>
              <a:t>[2,]   0.000 -26.699   0.000   0.000</a:t>
            </a:r>
          </a:p>
          <a:p>
            <a:r>
              <a:rPr lang="nl-NL" dirty="0">
                <a:solidFill>
                  <a:srgbClr val="FF0000"/>
                </a:solidFill>
              </a:rPr>
              <a:t>[3,]   0.000   0.000 -26.699   0.000</a:t>
            </a:r>
          </a:p>
          <a:p>
            <a:r>
              <a:rPr lang="nl-NL" dirty="0">
                <a:solidFill>
                  <a:srgbClr val="FF0000"/>
                </a:solidFill>
              </a:rPr>
              <a:t>[4,]   0.000   0.000   0.000 -26.699</a:t>
            </a:r>
          </a:p>
          <a:p>
            <a:r>
              <a:rPr lang="nl-NL" dirty="0"/>
              <a:t>&gt; 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1553" y="126415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TeC_est</a:t>
            </a:r>
          </a:p>
          <a:p>
            <a:r>
              <a:rPr lang="nl-NL" dirty="0"/>
              <a:t>       [,1]   [,2]   [,3]   [,4]</a:t>
            </a:r>
          </a:p>
          <a:p>
            <a:r>
              <a:rPr lang="nl-NL" dirty="0"/>
              <a:t>[1,] 27.805  0.000  0.000  0.000</a:t>
            </a:r>
          </a:p>
          <a:p>
            <a:r>
              <a:rPr lang="nl-NL" dirty="0"/>
              <a:t>[2,]  0.000 27.805  0.000  0.000</a:t>
            </a:r>
          </a:p>
          <a:p>
            <a:r>
              <a:rPr lang="nl-NL" dirty="0"/>
              <a:t>[3,]  0.000  0.000 27.805  0.000</a:t>
            </a:r>
          </a:p>
          <a:p>
            <a:r>
              <a:rPr lang="nl-NL" dirty="0"/>
              <a:t>[4,]  0.000  0.000  0.000 27.805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553" y="478022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PsC_est</a:t>
            </a:r>
          </a:p>
          <a:p>
            <a:r>
              <a:rPr lang="nl-NL">
                <a:solidFill>
                  <a:srgbClr val="FF0000"/>
                </a:solidFill>
              </a:rPr>
              <a:t>       [,1]   [,2]  [,3]   [,4]</a:t>
            </a:r>
          </a:p>
          <a:p>
            <a:r>
              <a:rPr lang="nl-NL">
                <a:solidFill>
                  <a:srgbClr val="FF0000"/>
                </a:solidFill>
              </a:rPr>
              <a:t>[1,] 78.235  0.000  0.00  0.000</a:t>
            </a:r>
          </a:p>
          <a:p>
            <a:r>
              <a:rPr lang="nl-NL">
                <a:solidFill>
                  <a:srgbClr val="FF0000"/>
                </a:solidFill>
              </a:rPr>
              <a:t>[2,]  0.000 -4.846  0.00  0.000</a:t>
            </a:r>
          </a:p>
          <a:p>
            <a:r>
              <a:rPr lang="nl-NL">
                <a:solidFill>
                  <a:srgbClr val="FF0000"/>
                </a:solidFill>
              </a:rPr>
              <a:t>[3,]  0.000  0.000 18.08  0.000</a:t>
            </a:r>
          </a:p>
          <a:p>
            <a:r>
              <a:rPr lang="nl-NL">
                <a:solidFill>
                  <a:srgbClr val="FF0000"/>
                </a:solidFill>
              </a:rPr>
              <a:t>[4,]  0.000  0.000  0.00 -7.237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8931" y="301378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BeC_est</a:t>
            </a:r>
          </a:p>
          <a:p>
            <a:r>
              <a:rPr lang="nl-NL"/>
              <a:t>     [,1]  [,2]  [,3] [,4]</a:t>
            </a:r>
          </a:p>
          <a:p>
            <a:r>
              <a:rPr lang="nl-NL"/>
              <a:t>[1,] 0.00 0.000 0.000    0</a:t>
            </a:r>
          </a:p>
          <a:p>
            <a:r>
              <a:rPr lang="nl-NL"/>
              <a:t>[2,] 0.66 0.000 0.000    0</a:t>
            </a:r>
          </a:p>
          <a:p>
            <a:r>
              <a:rPr lang="nl-NL"/>
              <a:t>[3,] 0.00 0.493 0.000    0</a:t>
            </a:r>
          </a:p>
          <a:p>
            <a:r>
              <a:rPr lang="nl-NL"/>
              <a:t>[4,] 0.00 0.000 1.041    0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>Simplex Model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47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19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29390" y="1757164"/>
            <a:ext cx="55537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latin typeface="Symbol" panose="05050102010706020507" pitchFamily="18" charset="2"/>
              </a:rPr>
              <a:t> Q</a:t>
            </a:r>
            <a:r>
              <a:rPr lang="nl-NL" sz="2800" baseline="-25000" dirty="0" smtClean="0"/>
              <a:t>A </a:t>
            </a:r>
            <a:r>
              <a:rPr lang="nl-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(fixed)</a:t>
            </a:r>
            <a:endParaRPr lang="nl-NL" sz="2800" baseline="-25000" dirty="0" smtClean="0"/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0" y="2341939"/>
            <a:ext cx="5750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latin typeface="Symbol" panose="05050102010706020507" pitchFamily="18" charset="2"/>
              </a:rPr>
              <a:t>S</a:t>
            </a:r>
            <a:r>
              <a:rPr lang="nl-NL" sz="3200" baseline="-25000" dirty="0"/>
              <a:t>A</a:t>
            </a:r>
            <a:r>
              <a:rPr lang="nl-NL" sz="3200" dirty="0"/>
              <a:t> = </a:t>
            </a:r>
            <a:r>
              <a:rPr lang="nl-NL" sz="3200" dirty="0">
                <a:latin typeface="Symbol" panose="05050102010706020507" pitchFamily="18" charset="2"/>
              </a:rPr>
              <a:t>(I-B</a:t>
            </a:r>
            <a:r>
              <a:rPr lang="nl-NL" sz="3200" baseline="-25000" dirty="0"/>
              <a:t>A</a:t>
            </a:r>
            <a:r>
              <a:rPr lang="nl-NL" sz="3200" dirty="0" smtClean="0">
                <a:latin typeface="Symbol" panose="05050102010706020507" pitchFamily="18" charset="2"/>
              </a:rPr>
              <a:t>)</a:t>
            </a:r>
            <a:r>
              <a:rPr lang="nl-NL" sz="3200" baseline="30000" dirty="0">
                <a:latin typeface="Symbol" panose="05050102010706020507" pitchFamily="18" charset="2"/>
              </a:rPr>
              <a:t> -1</a:t>
            </a:r>
            <a:r>
              <a:rPr lang="nl-NL" sz="3200" dirty="0" smtClean="0">
                <a:latin typeface="Symbol" panose="05050102010706020507" pitchFamily="18" charset="2"/>
              </a:rPr>
              <a:t> </a:t>
            </a:r>
            <a:r>
              <a:rPr lang="nl-NL" sz="3200" dirty="0">
                <a:latin typeface="Symbol" panose="05050102010706020507" pitchFamily="18" charset="2"/>
              </a:rPr>
              <a:t>Y</a:t>
            </a:r>
            <a:r>
              <a:rPr lang="nl-NL" sz="3200" baseline="-25000" dirty="0"/>
              <a:t>A</a:t>
            </a:r>
            <a:r>
              <a:rPr lang="nl-NL" sz="3200" dirty="0">
                <a:latin typeface="Symbol" panose="05050102010706020507" pitchFamily="18" charset="2"/>
              </a:rPr>
              <a:t> (I-B</a:t>
            </a:r>
            <a:r>
              <a:rPr lang="nl-NL" sz="3200" baseline="-25000" dirty="0"/>
              <a:t>A</a:t>
            </a:r>
            <a:r>
              <a:rPr lang="nl-NL" sz="3200" dirty="0" smtClean="0">
                <a:latin typeface="Symbol" panose="05050102010706020507" pitchFamily="18" charset="2"/>
              </a:rPr>
              <a:t>)</a:t>
            </a:r>
            <a:r>
              <a:rPr lang="nl-NL" sz="3200" baseline="30000" dirty="0">
                <a:latin typeface="Symbol" panose="05050102010706020507" pitchFamily="18" charset="2"/>
              </a:rPr>
              <a:t> -1</a:t>
            </a:r>
            <a:r>
              <a:rPr lang="nl-NL" sz="3200" baseline="-25000" dirty="0" smtClean="0"/>
              <a:t> </a:t>
            </a:r>
            <a:r>
              <a:rPr lang="nl-NL" sz="3200" baseline="30000" dirty="0"/>
              <a:t>t</a:t>
            </a:r>
            <a:r>
              <a:rPr lang="nl-NL" sz="3200" dirty="0">
                <a:latin typeface="Symbol" panose="05050102010706020507" pitchFamily="18" charset="2"/>
              </a:rPr>
              <a:t> </a:t>
            </a:r>
            <a:r>
              <a:rPr lang="nl-NL" sz="3200" strike="dblStrike" dirty="0">
                <a:latin typeface="Symbol" panose="05050102010706020507" pitchFamily="18" charset="2"/>
              </a:rPr>
              <a:t>+ </a:t>
            </a:r>
            <a:r>
              <a:rPr lang="nl-NL" sz="3200" strike="dblStrike" dirty="0" smtClean="0">
                <a:latin typeface="Symbol" panose="05050102010706020507" pitchFamily="18" charset="2"/>
              </a:rPr>
              <a:t>Q</a:t>
            </a:r>
            <a:r>
              <a:rPr lang="nl-NL" sz="3200" strike="dblStrike" baseline="-25000" dirty="0" smtClean="0"/>
              <a:t>A</a:t>
            </a:r>
            <a:endParaRPr lang="nl-NL" sz="3200" strike="dblStrike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660721" y="3855760"/>
            <a:ext cx="108211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 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base comparison ep minus2LL   df      AIC   diffLL diffdf          p</a:t>
            </a: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1 twinmodel2       &lt;NA&gt; 24 21386.74 2776 15834.74       NA     NA         NA</a:t>
            </a: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2 twinmodel2 twinmodel2 23 21389.54 2777 15835.54 2.799244      1 0.09430878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>Simplex Model</a:t>
            </a:r>
          </a:p>
          <a:p>
            <a:pPr algn="ctr"/>
            <a:r>
              <a:rPr lang="nl-NL" sz="2400" i="1" dirty="0" smtClean="0"/>
              <a:t>Submodel 1: </a:t>
            </a:r>
            <a:r>
              <a:rPr lang="nl-NL" sz="2400" i="1" dirty="0"/>
              <a:t>N</a:t>
            </a:r>
            <a:r>
              <a:rPr lang="nl-NL" sz="2400" i="1" dirty="0" smtClean="0"/>
              <a:t>o </a:t>
            </a:r>
            <a:r>
              <a:rPr lang="nl-NL" sz="2400" dirty="0">
                <a:latin typeface="Symbol" panose="05050102010706020507" pitchFamily="18" charset="2"/>
              </a:rPr>
              <a:t>Q</a:t>
            </a:r>
            <a:r>
              <a:rPr lang="nl-NL" sz="2400" baseline="-25000" dirty="0"/>
              <a:t>A</a:t>
            </a:r>
            <a:endParaRPr lang="en-US" sz="2400" i="1" dirty="0"/>
          </a:p>
        </p:txBody>
      </p:sp>
      <p:sp>
        <p:nvSpPr>
          <p:cNvPr id="10" name="Rectangle 9"/>
          <p:cNvSpPr/>
          <p:nvPr/>
        </p:nvSpPr>
        <p:spPr>
          <a:xfrm>
            <a:off x="7524751" y="4439405"/>
            <a:ext cx="3661806" cy="2968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3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562 twin pairs: 261 MZ and 301 DZ twin pairs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Time points: 5.5y, 6.8y, 9.7y and 12.2y 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78" y="2575213"/>
            <a:ext cx="5491318" cy="1991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9976" y="4572000"/>
            <a:ext cx="751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ahoma" charset="0"/>
                <a:ea typeface="Tahoma" charset="0"/>
                <a:cs typeface="Tahoma" charset="0"/>
              </a:rPr>
              <a:t>The proportions of observed FSIQ data: </a:t>
            </a:r>
          </a:p>
          <a:p>
            <a:r>
              <a:rPr lang="en-US" dirty="0" smtClean="0">
                <a:solidFill>
                  <a:srgbClr val="000000"/>
                </a:solidFill>
                <a:latin typeface="Tahoma" charset="0"/>
                <a:ea typeface="Tahoma" charset="0"/>
                <a:cs typeface="Tahoma" charset="0"/>
              </a:rPr>
              <a:t>0.812, 0.295, 0.490, 0.828 (MZ twin 1) </a:t>
            </a:r>
          </a:p>
          <a:p>
            <a:r>
              <a:rPr lang="en-US" dirty="0" smtClean="0">
                <a:solidFill>
                  <a:srgbClr val="000000"/>
                </a:solidFill>
                <a:latin typeface="Tahoma" charset="0"/>
                <a:ea typeface="Tahoma" charset="0"/>
                <a:cs typeface="Tahoma" charset="0"/>
              </a:rPr>
              <a:t>0.812, 0.295, 0.490, 0.828 (MZ twin 2) </a:t>
            </a:r>
          </a:p>
          <a:p>
            <a:r>
              <a:rPr lang="en-US" dirty="0" smtClean="0">
                <a:solidFill>
                  <a:srgbClr val="000000"/>
                </a:solidFill>
                <a:latin typeface="Tahoma" charset="0"/>
                <a:ea typeface="Tahoma" charset="0"/>
                <a:cs typeface="Tahoma" charset="0"/>
              </a:rPr>
              <a:t>0.774, 0.379, 0.598, 0.797 (DZ twin 1)</a:t>
            </a:r>
          </a:p>
          <a:p>
            <a:r>
              <a:rPr lang="en-US" dirty="0" smtClean="0">
                <a:solidFill>
                  <a:srgbClr val="000000"/>
                </a:solidFill>
                <a:latin typeface="Tahoma" charset="0"/>
                <a:ea typeface="Tahoma" charset="0"/>
                <a:cs typeface="Tahoma" charset="0"/>
              </a:rPr>
              <a:t>0.774, 0.379, 0.598, 0.797 (DZ twin 2) </a:t>
            </a:r>
            <a:endParaRPr lang="nl-NL" dirty="0" smtClean="0">
              <a:latin typeface="Tahoma" charset="0"/>
              <a:ea typeface="Tahoma" charset="0"/>
              <a:cs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42408" y="136776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TeE_est</a:t>
            </a:r>
          </a:p>
          <a:p>
            <a:r>
              <a:rPr lang="nl-NL" dirty="0"/>
              <a:t>       [,1]   [,2]   [,3] [,4]</a:t>
            </a:r>
          </a:p>
          <a:p>
            <a:r>
              <a:rPr lang="nl-NL" dirty="0"/>
              <a:t>[1,] 48.969  0.000  0.000  0.0</a:t>
            </a:r>
          </a:p>
          <a:p>
            <a:r>
              <a:rPr lang="nl-NL" dirty="0"/>
              <a:t>[2,]  0.000 59.801  0.000  0.0</a:t>
            </a:r>
          </a:p>
          <a:p>
            <a:r>
              <a:rPr lang="nl-NL" dirty="0"/>
              <a:t>[3,]  0.000  0.000 43.966  0.0</a:t>
            </a:r>
          </a:p>
          <a:p>
            <a:r>
              <a:rPr lang="nl-NL" dirty="0"/>
              <a:t>[4,]  0.000  0.000  0.000 45.8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9305" y="147617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TeC_est</a:t>
            </a:r>
          </a:p>
          <a:p>
            <a:r>
              <a:rPr lang="nl-NL" dirty="0"/>
              <a:t>       [,1]   [,2]   [,3]   [,4]</a:t>
            </a:r>
          </a:p>
          <a:p>
            <a:r>
              <a:rPr lang="nl-NL" dirty="0"/>
              <a:t>[1,] 10.102  0.000  0.000  0.000</a:t>
            </a:r>
          </a:p>
          <a:p>
            <a:r>
              <a:rPr lang="nl-NL" dirty="0"/>
              <a:t>[2,]  0.000 10.102  0.000  0.000</a:t>
            </a:r>
          </a:p>
          <a:p>
            <a:r>
              <a:rPr lang="nl-NL" dirty="0"/>
              <a:t>[3,]  0.000  0.000 10.102  0.000</a:t>
            </a:r>
          </a:p>
          <a:p>
            <a:r>
              <a:rPr lang="nl-NL" dirty="0"/>
              <a:t>[4,]  0.000  0.000  0.000 10.102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69305" y="323049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PsC_est</a:t>
            </a:r>
          </a:p>
          <a:p>
            <a:r>
              <a:rPr lang="nl-NL"/>
              <a:t>       [,1]  [,2]   [,3]  [,4]</a:t>
            </a:r>
          </a:p>
          <a:p>
            <a:r>
              <a:rPr lang="nl-NL"/>
              <a:t>[1,] 95.642 0.000  0.000  0.00</a:t>
            </a:r>
          </a:p>
          <a:p>
            <a:r>
              <a:rPr lang="nl-NL"/>
              <a:t>[2,]  0.000 0.338  0.000  0.00</a:t>
            </a:r>
          </a:p>
          <a:p>
            <a:r>
              <a:rPr lang="nl-NL"/>
              <a:t>[3,]  0.000 0.000 27.944  0.00</a:t>
            </a:r>
          </a:p>
          <a:p>
            <a:r>
              <a:rPr lang="nl-NL"/>
              <a:t>[4,]  0.000 0.000  0.000 11.11</a:t>
            </a:r>
          </a:p>
        </p:txBody>
      </p:sp>
      <p:sp>
        <p:nvSpPr>
          <p:cNvPr id="6" name="Rectangle 5"/>
          <p:cNvSpPr/>
          <p:nvPr/>
        </p:nvSpPr>
        <p:spPr>
          <a:xfrm>
            <a:off x="689811" y="312209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&gt; PsA_est</a:t>
            </a:r>
          </a:p>
          <a:p>
            <a:r>
              <a:rPr lang="nl-NL" dirty="0">
                <a:solidFill>
                  <a:srgbClr val="FF0000"/>
                </a:solidFill>
              </a:rPr>
              <a:t>     [,1]   [,2]    [,3]   [,4]</a:t>
            </a:r>
          </a:p>
          <a:p>
            <a:r>
              <a:rPr lang="nl-NL" dirty="0">
                <a:solidFill>
                  <a:srgbClr val="FF0000"/>
                </a:solidFill>
              </a:rPr>
              <a:t>[1,] 61.1  0.000   0.000  0.000</a:t>
            </a:r>
          </a:p>
          <a:p>
            <a:r>
              <a:rPr lang="nl-NL" dirty="0">
                <a:solidFill>
                  <a:srgbClr val="FF0000"/>
                </a:solidFill>
              </a:rPr>
              <a:t>[2,]  0.0 44.823   0.000  0.000</a:t>
            </a:r>
          </a:p>
          <a:p>
            <a:r>
              <a:rPr lang="nl-NL" dirty="0">
                <a:solidFill>
                  <a:srgbClr val="FF0000"/>
                </a:solidFill>
              </a:rPr>
              <a:t>[3,]  0.0  0.000 -21.189  0.000</a:t>
            </a:r>
          </a:p>
          <a:p>
            <a:r>
              <a:rPr lang="nl-NL" dirty="0">
                <a:solidFill>
                  <a:srgbClr val="FF0000"/>
                </a:solidFill>
              </a:rPr>
              <a:t>[4,]  0.0  0.000   0.000 -4.991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811" y="498482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&gt; BeA_est</a:t>
            </a:r>
          </a:p>
          <a:p>
            <a:r>
              <a:rPr lang="nl-NL" dirty="0" smtClean="0"/>
              <a:t>      [,1]  [,2]  [,3] [,4]</a:t>
            </a:r>
          </a:p>
          <a:p>
            <a:r>
              <a:rPr lang="nl-NL" dirty="0" smtClean="0"/>
              <a:t>[1,] 0.000 0.000 0.000    0</a:t>
            </a:r>
          </a:p>
          <a:p>
            <a:r>
              <a:rPr lang="nl-NL" dirty="0" smtClean="0"/>
              <a:t>[2,] 1.056 0.000 0.000    0</a:t>
            </a:r>
          </a:p>
          <a:p>
            <a:r>
              <a:rPr lang="nl-NL" dirty="0" smtClean="0"/>
              <a:t>[3,] 0.000 1.207 0.000    0</a:t>
            </a:r>
          </a:p>
          <a:p>
            <a:r>
              <a:rPr lang="nl-NL" dirty="0" smtClean="0"/>
              <a:t>[4,] 0.000 0.000 0.887    0</a:t>
            </a:r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5069305" y="498482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BeC_est</a:t>
            </a:r>
          </a:p>
          <a:p>
            <a:r>
              <a:rPr lang="nl-NL"/>
              <a:t>      [,1]  [,2]  [,3] [,4]</a:t>
            </a:r>
          </a:p>
          <a:p>
            <a:r>
              <a:rPr lang="nl-NL"/>
              <a:t>[1,] 0.000 0.000 0.000    0</a:t>
            </a:r>
          </a:p>
          <a:p>
            <a:r>
              <a:rPr lang="nl-NL"/>
              <a:t>[2,] 0.597 0.000 0.000    0</a:t>
            </a:r>
          </a:p>
          <a:p>
            <a:r>
              <a:rPr lang="nl-NL"/>
              <a:t>[3,] 0.000 0.484 0.000    0</a:t>
            </a:r>
          </a:p>
          <a:p>
            <a:r>
              <a:rPr lang="nl-NL"/>
              <a:t>[4,] 0.000 0.000 0.947    0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>Simplex Model</a:t>
            </a:r>
          </a:p>
          <a:p>
            <a:pPr algn="ctr"/>
            <a:r>
              <a:rPr lang="nl-NL" sz="2400" i="1" dirty="0" smtClean="0"/>
              <a:t>Submodel 1: No </a:t>
            </a:r>
            <a:r>
              <a:rPr lang="nl-NL" sz="2400" i="1" dirty="0">
                <a:latin typeface="Symbol" panose="05050102010706020507" pitchFamily="18" charset="2"/>
              </a:rPr>
              <a:t>Q</a:t>
            </a:r>
            <a:r>
              <a:rPr lang="nl-NL" sz="2400" i="1" baseline="-25000" dirty="0"/>
              <a:t>A</a:t>
            </a:r>
            <a:endParaRPr lang="nl-NL" sz="2400" i="1" dirty="0" smtClean="0"/>
          </a:p>
          <a:p>
            <a:pPr algn="ctr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9985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21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29390" y="1579039"/>
            <a:ext cx="55537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latin typeface="Symbol" panose="05050102010706020507" pitchFamily="18" charset="2"/>
              </a:rPr>
              <a:t> Y</a:t>
            </a:r>
            <a:r>
              <a:rPr lang="nl-NL" sz="2800" baseline="-25000" dirty="0" smtClean="0"/>
              <a:t>A </a:t>
            </a:r>
            <a:r>
              <a:rPr lang="nl-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(fixed)</a:t>
            </a:r>
            <a:endParaRPr lang="nl-NL" sz="2800" baseline="-25000" dirty="0" smtClean="0"/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,] s2(A1)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0" y="2163814"/>
            <a:ext cx="5750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latin typeface="Symbol" panose="05050102010706020507" pitchFamily="18" charset="2"/>
              </a:rPr>
              <a:t>S</a:t>
            </a:r>
            <a:r>
              <a:rPr lang="nl-NL" sz="3200" baseline="-25000"/>
              <a:t>A</a:t>
            </a:r>
            <a:r>
              <a:rPr lang="nl-NL" sz="3200"/>
              <a:t> = </a:t>
            </a:r>
            <a:r>
              <a:rPr lang="nl-NL" sz="3200">
                <a:latin typeface="Symbol" panose="05050102010706020507" pitchFamily="18" charset="2"/>
              </a:rPr>
              <a:t>(I-B</a:t>
            </a:r>
            <a:r>
              <a:rPr lang="nl-NL" sz="3200" baseline="-25000"/>
              <a:t>A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>
                <a:latin typeface="Symbol" panose="05050102010706020507" pitchFamily="18" charset="2"/>
              </a:rPr>
              <a:t> -1</a:t>
            </a:r>
            <a:r>
              <a:rPr lang="nl-NL" sz="3200" smtClean="0">
                <a:latin typeface="Symbol" panose="05050102010706020507" pitchFamily="18" charset="2"/>
              </a:rPr>
              <a:t> </a:t>
            </a:r>
            <a:r>
              <a:rPr lang="nl-NL" sz="3200">
                <a:latin typeface="Symbol" panose="05050102010706020507" pitchFamily="18" charset="2"/>
              </a:rPr>
              <a:t>Y</a:t>
            </a:r>
            <a:r>
              <a:rPr lang="nl-NL" sz="3200" baseline="-25000"/>
              <a:t>A</a:t>
            </a:r>
            <a:r>
              <a:rPr lang="nl-NL" sz="3200">
                <a:latin typeface="Symbol" panose="05050102010706020507" pitchFamily="18" charset="2"/>
              </a:rPr>
              <a:t> (I-B</a:t>
            </a:r>
            <a:r>
              <a:rPr lang="nl-NL" sz="3200" baseline="-25000"/>
              <a:t>A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>
                <a:latin typeface="Symbol" panose="05050102010706020507" pitchFamily="18" charset="2"/>
              </a:rPr>
              <a:t> -1</a:t>
            </a:r>
            <a:r>
              <a:rPr lang="nl-NL" sz="3200" baseline="-25000" smtClean="0"/>
              <a:t> </a:t>
            </a:r>
            <a:r>
              <a:rPr lang="nl-NL" sz="3200" baseline="30000"/>
              <a:t>t</a:t>
            </a:r>
            <a:r>
              <a:rPr lang="nl-NL" sz="3200">
                <a:latin typeface="Symbol" panose="05050102010706020507" pitchFamily="18" charset="2"/>
              </a:rPr>
              <a:t> </a:t>
            </a:r>
            <a:r>
              <a:rPr lang="nl-NL" sz="3200" strike="dblStrike">
                <a:latin typeface="Symbol" panose="05050102010706020507" pitchFamily="18" charset="2"/>
              </a:rPr>
              <a:t>+ </a:t>
            </a:r>
            <a:r>
              <a:rPr lang="nl-NL" sz="3200" strike="dblStrike" smtClean="0">
                <a:latin typeface="Symbol" panose="05050102010706020507" pitchFamily="18" charset="2"/>
              </a:rPr>
              <a:t>Q</a:t>
            </a:r>
            <a:r>
              <a:rPr lang="nl-NL" sz="3200" strike="dblStrike" baseline="-25000" smtClean="0"/>
              <a:t>A</a:t>
            </a:r>
            <a:r>
              <a:rPr lang="nl-NL" sz="3200" strike="dblStrike" smtClean="0"/>
              <a:t>  </a:t>
            </a:r>
            <a:endParaRPr lang="nl-NL" sz="3200" strike="dblStrike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529390" y="3817141"/>
            <a:ext cx="104752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 </a:t>
            </a:r>
            <a:r>
              <a:rPr lang="nl-NL" dirty="0" smtClean="0"/>
              <a:t> </a:t>
            </a:r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base comparison ep minus2LL   df      AIC   diffLL diffdf         p</a:t>
            </a: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1 twinmodel2       &lt;NA&gt; 23 21389.54 2777 15835.54       NA     NA        NA</a:t>
            </a:r>
          </a:p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2 twinmodel2 twinmodel2 20 21392.01 2780 15832.01 2.464199      3 0.4817959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>Simplex Model</a:t>
            </a:r>
          </a:p>
          <a:p>
            <a:pPr algn="ctr"/>
            <a:r>
              <a:rPr lang="nl-NL" sz="2400" i="1" dirty="0" smtClean="0"/>
              <a:t>Submodel 2: </a:t>
            </a:r>
            <a:r>
              <a:rPr lang="nl-NL" sz="2400" i="1" dirty="0"/>
              <a:t>N</a:t>
            </a:r>
            <a:r>
              <a:rPr lang="nl-NL" sz="2400" i="1" dirty="0" smtClean="0"/>
              <a:t>o </a:t>
            </a:r>
            <a:r>
              <a:rPr lang="nl-NL" sz="2400" dirty="0" smtClean="0">
                <a:latin typeface="Symbol" panose="05050102010706020507" pitchFamily="18" charset="2"/>
              </a:rPr>
              <a:t>Y</a:t>
            </a:r>
            <a:r>
              <a:rPr lang="nl-NL" sz="2400" baseline="-25000" dirty="0" smtClean="0"/>
              <a:t>A </a:t>
            </a:r>
            <a:r>
              <a:rPr lang="nl-NL" sz="2400" dirty="0" smtClean="0"/>
              <a:t>at t2,3,4</a:t>
            </a:r>
            <a:r>
              <a:rPr lang="nl-NL" sz="2400" baseline="-25000" dirty="0" smtClean="0"/>
              <a:t> </a:t>
            </a:r>
            <a:endParaRPr lang="en-US" sz="2400" i="1" dirty="0"/>
          </a:p>
        </p:txBody>
      </p:sp>
      <p:sp>
        <p:nvSpPr>
          <p:cNvPr id="10" name="Rectangle 9"/>
          <p:cNvSpPr/>
          <p:nvPr/>
        </p:nvSpPr>
        <p:spPr>
          <a:xfrm>
            <a:off x="7372350" y="4385682"/>
            <a:ext cx="3561047" cy="2968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79635" y="139659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TeE_est</a:t>
            </a:r>
          </a:p>
          <a:p>
            <a:r>
              <a:rPr lang="nl-NL" dirty="0"/>
              <a:t>      [,1]   [,2]   [,3]   [,4]</a:t>
            </a:r>
          </a:p>
          <a:p>
            <a:r>
              <a:rPr lang="nl-NL" dirty="0"/>
              <a:t>[1,] 52.98  0.000  0.000  0.000</a:t>
            </a:r>
          </a:p>
          <a:p>
            <a:r>
              <a:rPr lang="nl-NL" dirty="0"/>
              <a:t>[2,]  0.00 56.394  0.000  0.000</a:t>
            </a:r>
          </a:p>
          <a:p>
            <a:r>
              <a:rPr lang="nl-NL" dirty="0"/>
              <a:t>[3,]  0.00  0.000 43.964  0.000</a:t>
            </a:r>
          </a:p>
          <a:p>
            <a:r>
              <a:rPr lang="nl-NL" dirty="0"/>
              <a:t>[4,]  0.00  0.000  0.000 45.071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9916" y="32563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PsC_est</a:t>
            </a:r>
          </a:p>
          <a:p>
            <a:r>
              <a:rPr lang="nl-NL"/>
              <a:t>       [,1]  [,2]   [,3]   [,4]</a:t>
            </a:r>
          </a:p>
          <a:p>
            <a:r>
              <a:rPr lang="nl-NL"/>
              <a:t>[1,] 109.96 0.000  0.000  0.000</a:t>
            </a:r>
          </a:p>
          <a:p>
            <a:r>
              <a:rPr lang="nl-NL"/>
              <a:t>[2,]   0.00 8.813  0.000  0.000</a:t>
            </a:r>
          </a:p>
          <a:p>
            <a:r>
              <a:rPr lang="nl-NL"/>
              <a:t>[3,]   0.00 0.000 27.389  0.000</a:t>
            </a:r>
          </a:p>
          <a:p>
            <a:r>
              <a:rPr lang="nl-NL"/>
              <a:t>[4,]   0.00 0.000  0.000 14.952</a:t>
            </a:r>
          </a:p>
        </p:txBody>
      </p:sp>
      <p:sp>
        <p:nvSpPr>
          <p:cNvPr id="5" name="Rectangle 4"/>
          <p:cNvSpPr/>
          <p:nvPr/>
        </p:nvSpPr>
        <p:spPr>
          <a:xfrm>
            <a:off x="4539916" y="513440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mtClean="0"/>
              <a:t>&gt; BeC_est</a:t>
            </a:r>
          </a:p>
          <a:p>
            <a:r>
              <a:rPr lang="nl-NL" smtClean="0"/>
              <a:t>      [,1]  [,2]  [,3] [,4]</a:t>
            </a:r>
          </a:p>
          <a:p>
            <a:r>
              <a:rPr lang="nl-NL" smtClean="0"/>
              <a:t>[1,] 0.000 0.000 0.000    0</a:t>
            </a:r>
          </a:p>
          <a:p>
            <a:r>
              <a:rPr lang="nl-NL" smtClean="0"/>
              <a:t>[2,] 0.434 0.000 0.000    0</a:t>
            </a:r>
          </a:p>
          <a:p>
            <a:r>
              <a:rPr lang="nl-NL" smtClean="0"/>
              <a:t>[3,] 0.000 0.533 0.000    0</a:t>
            </a:r>
          </a:p>
          <a:p>
            <a:r>
              <a:rPr lang="nl-NL" smtClean="0"/>
              <a:t>[4,] 0.000 0.000 0.844    0</a:t>
            </a:r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4539916" y="137826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TeC_est</a:t>
            </a:r>
          </a:p>
          <a:p>
            <a:r>
              <a:rPr lang="nl-NL"/>
              <a:t>      [,1]  [,2]  [,3]  [,4]</a:t>
            </a:r>
          </a:p>
          <a:p>
            <a:r>
              <a:rPr lang="nl-NL"/>
              <a:t>[1,] 5.768 0.000 0.000 0.000</a:t>
            </a:r>
          </a:p>
          <a:p>
            <a:r>
              <a:rPr lang="nl-NL"/>
              <a:t>[2,] 0.000 5.768 0.000 0.000</a:t>
            </a:r>
          </a:p>
          <a:p>
            <a:r>
              <a:rPr lang="nl-NL"/>
              <a:t>[3,] 0.000 0.000 5.768 0.000</a:t>
            </a:r>
          </a:p>
          <a:p>
            <a:r>
              <a:rPr lang="nl-NL"/>
              <a:t>[4,] 0.000 0.000 0.000 5.768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1074" y="513440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BeA_est</a:t>
            </a:r>
          </a:p>
          <a:p>
            <a:r>
              <a:rPr lang="nl-NL"/>
              <a:t>      [,1]  [,2]  [,3] [,4]</a:t>
            </a:r>
          </a:p>
          <a:p>
            <a:r>
              <a:rPr lang="nl-NL"/>
              <a:t>[1,] 0.000 0.000 0.000    0</a:t>
            </a:r>
          </a:p>
          <a:p>
            <a:r>
              <a:rPr lang="nl-NL"/>
              <a:t>[2,] 1.637 0.000 0.000    0</a:t>
            </a:r>
          </a:p>
          <a:p>
            <a:r>
              <a:rPr lang="nl-NL"/>
              <a:t>[3,] 0.000 1.082 0.000    0</a:t>
            </a:r>
          </a:p>
          <a:p>
            <a:r>
              <a:rPr lang="nl-NL"/>
              <a:t>[4,] 0.000 0.000 0.886    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1074" y="313259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PsA_est</a:t>
            </a:r>
          </a:p>
          <a:p>
            <a:r>
              <a:rPr lang="nl-NL"/>
              <a:t>      [,1] [,2] [,3] [,4]</a:t>
            </a:r>
          </a:p>
          <a:p>
            <a:r>
              <a:rPr lang="nl-NL"/>
              <a:t>[1,] 46.65    0    0    0</a:t>
            </a:r>
          </a:p>
          <a:p>
            <a:r>
              <a:rPr lang="nl-NL"/>
              <a:t>[2,]  0.00    0    0    0</a:t>
            </a:r>
          </a:p>
          <a:p>
            <a:r>
              <a:rPr lang="nl-NL"/>
              <a:t>[3,]  0.00    0    0    0</a:t>
            </a:r>
          </a:p>
          <a:p>
            <a:r>
              <a:rPr lang="nl-NL"/>
              <a:t>[4,]  0.00    0    0    0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>Simplex Model</a:t>
            </a:r>
          </a:p>
          <a:p>
            <a:pPr algn="ctr"/>
            <a:r>
              <a:rPr lang="nl-NL" sz="2400" i="1" dirty="0" smtClean="0"/>
              <a:t>Submodel 2: </a:t>
            </a:r>
            <a:r>
              <a:rPr lang="nl-NL" sz="2400" i="1" dirty="0"/>
              <a:t>N</a:t>
            </a:r>
            <a:r>
              <a:rPr lang="nl-NL" sz="2400" i="1" dirty="0" smtClean="0"/>
              <a:t>o </a:t>
            </a:r>
            <a:r>
              <a:rPr lang="nl-NL" sz="2400" dirty="0" smtClean="0">
                <a:latin typeface="Symbol" panose="05050102010706020507" pitchFamily="18" charset="2"/>
              </a:rPr>
              <a:t>Y</a:t>
            </a:r>
            <a:r>
              <a:rPr lang="nl-NL" sz="2400" baseline="-25000" dirty="0" smtClean="0"/>
              <a:t>A </a:t>
            </a:r>
            <a:r>
              <a:rPr lang="nl-NL" sz="2400" dirty="0" smtClean="0"/>
              <a:t>at t2,3,4</a:t>
            </a:r>
            <a:r>
              <a:rPr lang="nl-NL" sz="2400" baseline="-25000" dirty="0" smtClean="0"/>
              <a:t> </a:t>
            </a:r>
            <a:endParaRPr lang="en-US" sz="2400" i="1" dirty="0"/>
          </a:p>
        </p:txBody>
      </p:sp>
      <p:sp>
        <p:nvSpPr>
          <p:cNvPr id="2" name="Rectangle 1"/>
          <p:cNvSpPr/>
          <p:nvPr/>
        </p:nvSpPr>
        <p:spPr>
          <a:xfrm>
            <a:off x="838200" y="3132593"/>
            <a:ext cx="2819400" cy="20018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33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806" y="1337337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b="1" dirty="0" smtClean="0">
                <a:latin typeface="Symbol" panose="05050102010706020507" pitchFamily="18" charset="2"/>
              </a:rPr>
              <a:t>Y</a:t>
            </a:r>
            <a:r>
              <a:rPr lang="nl-NL" sz="2000" b="1" baseline="-25000" dirty="0" smtClean="0"/>
              <a:t>A</a:t>
            </a:r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,]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46.65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  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0.000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0.000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 0.000  0.000 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0.000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  0.000  0.000  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0.000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 dirty="0" smtClean="0">
                <a:latin typeface="Symbol" panose="05050102010706020507" pitchFamily="18" charset="2"/>
              </a:rPr>
              <a:t>B</a:t>
            </a:r>
            <a:r>
              <a:rPr lang="nl-NL" sz="2000" b="1" baseline="-25000" dirty="0" smtClean="0"/>
              <a:t>A</a:t>
            </a:r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,] 0.000 0.000 0.000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0.434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0.000 0.000    0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0.533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0.000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0.844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nl-NL" sz="2000" b="1" dirty="0" smtClean="0">
                <a:latin typeface="Symbol" panose="05050102010706020507" pitchFamily="18" charset="2"/>
              </a:rPr>
              <a:t>Q</a:t>
            </a:r>
            <a:r>
              <a:rPr lang="nl-NL" sz="2000" b="1" baseline="-25000" dirty="0" smtClean="0"/>
              <a:t>A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endParaRPr lang="nl-NL" sz="2000" b="1" baseline="-25000" dirty="0" smtClean="0"/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>
                <a:latin typeface="Symbol" panose="05050102010706020507" pitchFamily="18" charset="2"/>
              </a:rPr>
              <a:t>S</a:t>
            </a:r>
            <a:r>
              <a:rPr lang="nl-NL" baseline="-25000" dirty="0"/>
              <a:t>A</a:t>
            </a:r>
            <a:r>
              <a:rPr lang="nl-NL" dirty="0"/>
              <a:t> = </a:t>
            </a:r>
            <a:r>
              <a:rPr lang="nl-NL" dirty="0">
                <a:latin typeface="Symbol" panose="05050102010706020507" pitchFamily="18" charset="2"/>
              </a:rPr>
              <a:t>(I-B</a:t>
            </a:r>
            <a:r>
              <a:rPr lang="nl-NL" baseline="-25000" dirty="0"/>
              <a:t>A</a:t>
            </a:r>
            <a:r>
              <a:rPr lang="nl-NL" dirty="0">
                <a:latin typeface="Symbol" panose="05050102010706020507" pitchFamily="18" charset="2"/>
              </a:rPr>
              <a:t>)</a:t>
            </a:r>
            <a:r>
              <a:rPr lang="nl-NL" baseline="30000" dirty="0">
                <a:latin typeface="Symbol" panose="05050102010706020507" pitchFamily="18" charset="2"/>
              </a:rPr>
              <a:t>-1</a:t>
            </a:r>
            <a:r>
              <a:rPr lang="nl-NL" dirty="0">
                <a:latin typeface="Symbol" panose="05050102010706020507" pitchFamily="18" charset="2"/>
              </a:rPr>
              <a:t> Y</a:t>
            </a:r>
            <a:r>
              <a:rPr lang="nl-NL" baseline="-25000" dirty="0"/>
              <a:t>A</a:t>
            </a:r>
            <a:r>
              <a:rPr lang="nl-NL" dirty="0">
                <a:latin typeface="Symbol" panose="05050102010706020507" pitchFamily="18" charset="2"/>
              </a:rPr>
              <a:t> (I-B</a:t>
            </a:r>
            <a:r>
              <a:rPr lang="nl-NL" baseline="-25000" dirty="0"/>
              <a:t>A</a:t>
            </a:r>
            <a:r>
              <a:rPr lang="nl-NL" dirty="0">
                <a:latin typeface="Symbol" panose="05050102010706020507" pitchFamily="18" charset="2"/>
              </a:rPr>
              <a:t>)</a:t>
            </a:r>
            <a:r>
              <a:rPr lang="nl-NL" baseline="30000" dirty="0">
                <a:latin typeface="Symbol" panose="05050102010706020507" pitchFamily="18" charset="2"/>
              </a:rPr>
              <a:t> -1</a:t>
            </a:r>
            <a:r>
              <a:rPr lang="nl-NL" baseline="-25000" dirty="0"/>
              <a:t> </a:t>
            </a:r>
            <a:r>
              <a:rPr lang="nl-NL" baseline="30000" dirty="0"/>
              <a:t>t</a:t>
            </a:r>
            <a:r>
              <a:rPr lang="nl-NL" dirty="0">
                <a:latin typeface="Symbol" panose="05050102010706020507" pitchFamily="18" charset="2"/>
              </a:rPr>
              <a:t>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+ Q</a:t>
            </a:r>
            <a:r>
              <a:rPr lang="nl-NL" baseline="-25000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nl-NL" baseline="-25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93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806" y="1451512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b="1" dirty="0" smtClean="0">
                <a:latin typeface="Symbol" panose="05050102010706020507" pitchFamily="18" charset="2"/>
              </a:rPr>
              <a:t>Y</a:t>
            </a:r>
            <a:r>
              <a:rPr lang="nl-NL" sz="2000" b="1" baseline="-25000" dirty="0" smtClean="0"/>
              <a:t>C</a:t>
            </a:r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,]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109.960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0.000  0.00  0.000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8.813 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0.00  0.000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 0.000 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27.389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[4,]   0.000  0.000  0.00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14.952</a:t>
            </a:r>
          </a:p>
          <a:p>
            <a:r>
              <a:rPr lang="nl-NL" sz="2000" b="1" dirty="0" smtClean="0">
                <a:latin typeface="Symbol" panose="05050102010706020507" pitchFamily="18" charset="2"/>
              </a:rPr>
              <a:t>B</a:t>
            </a:r>
            <a:r>
              <a:rPr lang="nl-NL" sz="2000" b="1" baseline="-25000" dirty="0" smtClean="0"/>
              <a:t>C</a:t>
            </a:r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,] 0.000 0.000 0.000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0.434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0.000 0.000    0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0.533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0.000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0.844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nl-NL" sz="2000" b="1" dirty="0" smtClean="0">
                <a:latin typeface="Symbol" panose="05050102010706020507" pitchFamily="18" charset="2"/>
              </a:rPr>
              <a:t>Q</a:t>
            </a:r>
            <a:r>
              <a:rPr lang="nl-NL" sz="2000" b="1" baseline="-25000" dirty="0" smtClean="0"/>
              <a:t>C</a:t>
            </a:r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,] </a:t>
            </a:r>
            <a:r>
              <a:rPr lang="nl-NL" sz="2000" b="1" dirty="0">
                <a:solidFill>
                  <a:srgbClr val="FF0000"/>
                </a:solidFill>
              </a:rPr>
              <a:t>5.768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  0 </a:t>
            </a:r>
            <a:r>
              <a:rPr lang="nl-NL" sz="2000" b="1" dirty="0">
                <a:solidFill>
                  <a:srgbClr val="FF0000"/>
                </a:solidFill>
              </a:rPr>
              <a:t>5.768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  0    0 </a:t>
            </a:r>
            <a:r>
              <a:rPr lang="nl-NL" sz="2000" b="1" dirty="0">
                <a:solidFill>
                  <a:srgbClr val="FF0000"/>
                </a:solidFill>
              </a:rPr>
              <a:t>5.768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</a:t>
            </a:r>
            <a:r>
              <a:rPr lang="nl-NL" sz="2000" b="1" dirty="0">
                <a:solidFill>
                  <a:srgbClr val="FF0000"/>
                </a:solidFill>
              </a:rPr>
              <a:t>5.768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nl-NL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>
                <a:latin typeface="Symbol" panose="05050102010706020507" pitchFamily="18" charset="2"/>
              </a:rPr>
              <a:t>S</a:t>
            </a:r>
            <a:r>
              <a:rPr lang="nl-NL" baseline="-25000" dirty="0"/>
              <a:t>C</a:t>
            </a:r>
            <a:r>
              <a:rPr lang="nl-NL" dirty="0"/>
              <a:t> = </a:t>
            </a:r>
            <a:r>
              <a:rPr lang="nl-NL" dirty="0">
                <a:latin typeface="Symbol" panose="05050102010706020507" pitchFamily="18" charset="2"/>
              </a:rPr>
              <a:t>(I-B</a:t>
            </a:r>
            <a:r>
              <a:rPr lang="nl-NL" baseline="-25000" dirty="0"/>
              <a:t>C</a:t>
            </a:r>
            <a:r>
              <a:rPr lang="nl-NL" dirty="0">
                <a:latin typeface="Symbol" panose="05050102010706020507" pitchFamily="18" charset="2"/>
              </a:rPr>
              <a:t>)</a:t>
            </a:r>
            <a:r>
              <a:rPr lang="nl-NL" baseline="30000" dirty="0">
                <a:latin typeface="Symbol" panose="05050102010706020507" pitchFamily="18" charset="2"/>
              </a:rPr>
              <a:t>-1</a:t>
            </a:r>
            <a:r>
              <a:rPr lang="nl-NL" dirty="0">
                <a:latin typeface="Symbol" panose="05050102010706020507" pitchFamily="18" charset="2"/>
              </a:rPr>
              <a:t> Y</a:t>
            </a:r>
            <a:r>
              <a:rPr lang="nl-NL" baseline="-25000" dirty="0"/>
              <a:t>C</a:t>
            </a:r>
            <a:r>
              <a:rPr lang="nl-NL" dirty="0">
                <a:latin typeface="Symbol" panose="05050102010706020507" pitchFamily="18" charset="2"/>
              </a:rPr>
              <a:t> (I-B</a:t>
            </a:r>
            <a:r>
              <a:rPr lang="nl-NL" baseline="-25000" dirty="0"/>
              <a:t>C</a:t>
            </a:r>
            <a:r>
              <a:rPr lang="nl-NL" dirty="0">
                <a:latin typeface="Symbol" panose="05050102010706020507" pitchFamily="18" charset="2"/>
              </a:rPr>
              <a:t>)</a:t>
            </a:r>
            <a:r>
              <a:rPr lang="nl-NL" baseline="30000" dirty="0">
                <a:latin typeface="Symbol" panose="05050102010706020507" pitchFamily="18" charset="2"/>
              </a:rPr>
              <a:t> -1</a:t>
            </a:r>
            <a:r>
              <a:rPr lang="nl-NL" baseline="-25000" dirty="0"/>
              <a:t> </a:t>
            </a:r>
            <a:r>
              <a:rPr lang="nl-NL" baseline="30000" dirty="0"/>
              <a:t>t</a:t>
            </a:r>
            <a:r>
              <a:rPr lang="nl-NL" dirty="0">
                <a:latin typeface="Symbol" panose="05050102010706020507" pitchFamily="18" charset="2"/>
              </a:rPr>
              <a:t> + Q</a:t>
            </a:r>
            <a:r>
              <a:rPr lang="nl-NL" baseline="-25000" dirty="0"/>
              <a:t>C</a:t>
            </a:r>
            <a:r>
              <a:rPr lang="nl-NL" dirty="0"/>
              <a:t>  </a:t>
            </a:r>
            <a:endParaRPr lang="nl-NL" baseline="-25000" dirty="0"/>
          </a:p>
        </p:txBody>
      </p:sp>
    </p:spTree>
    <p:extLst>
      <p:ext uri="{BB962C8B-B14F-4D97-AF65-F5344CB8AC3E}">
        <p14:creationId xmlns:p14="http://schemas.microsoft.com/office/powerpoint/2010/main" val="3166588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181" y="1524736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b="1" dirty="0" smtClean="0">
                <a:latin typeface="Symbol" panose="05050102010706020507" pitchFamily="18" charset="2"/>
              </a:rPr>
              <a:t>Y</a:t>
            </a:r>
            <a:r>
              <a:rPr lang="nl-NL" sz="2000" b="1" baseline="-25000" dirty="0" smtClean="0"/>
              <a:t>E 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endParaRPr lang="nl-NL" sz="2000" b="1" baseline="-25000" dirty="0" smtClean="0"/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  <a:p>
            <a:r>
              <a:rPr lang="nl-NL" sz="2000" b="1" dirty="0" smtClean="0">
                <a:latin typeface="Symbol" panose="05050102010706020507" pitchFamily="18" charset="2"/>
              </a:rPr>
              <a:t>B</a:t>
            </a:r>
            <a:r>
              <a:rPr lang="nl-NL" sz="2000" b="1" baseline="-25000" dirty="0" smtClean="0"/>
              <a:t>E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endParaRPr lang="nl-NL" sz="2000" b="1" baseline="-25000" dirty="0" smtClean="0"/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  <a:p>
            <a:r>
              <a:rPr lang="nl-NL" sz="2000" b="1" dirty="0" smtClean="0">
                <a:latin typeface="Symbol" panose="05050102010706020507" pitchFamily="18" charset="2"/>
              </a:rPr>
              <a:t>Q</a:t>
            </a:r>
            <a:r>
              <a:rPr lang="nl-NL" sz="2000" b="1" baseline="-25000" dirty="0"/>
              <a:t>E</a:t>
            </a:r>
            <a:endParaRPr lang="nl-NL" sz="2000" b="1" baseline="-25000" dirty="0" smtClean="0"/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1,]</a:t>
            </a:r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52.98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0.000  0.000  0.000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[2,]  0.00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56.394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0.000  0.000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[3,]  0.00 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43.964</a:t>
            </a:r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[4,]  0.00  0.000  0.000 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45.071</a:t>
            </a:r>
            <a:endParaRPr lang="nl-NL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>
                <a:latin typeface="Symbol" panose="05050102010706020507" pitchFamily="18" charset="2"/>
              </a:rPr>
              <a:t>S</a:t>
            </a:r>
            <a:r>
              <a:rPr lang="nl-NL" baseline="-25000" dirty="0"/>
              <a:t>E</a:t>
            </a:r>
            <a:r>
              <a:rPr lang="nl-NL" dirty="0"/>
              <a:t> =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(I-B</a:t>
            </a:r>
            <a:r>
              <a:rPr lang="nl-NL" baseline="-25000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)</a:t>
            </a:r>
            <a:r>
              <a:rPr lang="nl-NL" baseline="30000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 Y</a:t>
            </a:r>
            <a:r>
              <a:rPr lang="nl-NL" baseline="-25000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 (I-B</a:t>
            </a:r>
            <a:r>
              <a:rPr lang="nl-NL" baseline="-25000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)</a:t>
            </a:r>
            <a:r>
              <a:rPr lang="nl-NL" baseline="30000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 -1</a:t>
            </a:r>
            <a:r>
              <a:rPr lang="nl-NL" baseline="-25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baseline="30000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nl-NL" dirty="0">
                <a:latin typeface="Symbol" panose="05050102010706020507" pitchFamily="18" charset="2"/>
              </a:rPr>
              <a:t>+ Q</a:t>
            </a:r>
            <a:r>
              <a:rPr lang="nl-NL" baseline="-25000" dirty="0"/>
              <a:t>E</a:t>
            </a:r>
            <a:r>
              <a:rPr lang="nl-NL" dirty="0"/>
              <a:t>  </a:t>
            </a:r>
            <a:endParaRPr lang="nl-NL" baseline="-25000" dirty="0"/>
          </a:p>
        </p:txBody>
      </p:sp>
    </p:spTree>
    <p:extLst>
      <p:ext uri="{BB962C8B-B14F-4D97-AF65-F5344CB8AC3E}">
        <p14:creationId xmlns:p14="http://schemas.microsoft.com/office/powerpoint/2010/main" val="668955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5057" y="1027906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&gt; round(SA_est/Sph_est,3)</a:t>
            </a:r>
          </a:p>
          <a:p>
            <a:r>
              <a:rPr lang="nl-NL" dirty="0"/>
              <a:t>      [,1]  [,2]  [,3]  [,4]</a:t>
            </a:r>
          </a:p>
          <a:p>
            <a:r>
              <a:rPr lang="nl-NL" dirty="0"/>
              <a:t>[1,] </a:t>
            </a:r>
            <a:r>
              <a:rPr lang="nl-NL" dirty="0">
                <a:solidFill>
                  <a:srgbClr val="FF0000"/>
                </a:solidFill>
              </a:rPr>
              <a:t>0.217</a:t>
            </a:r>
            <a:r>
              <a:rPr lang="nl-NL" dirty="0">
                <a:solidFill>
                  <a:srgbClr val="0000FF"/>
                </a:solidFill>
              </a:rPr>
              <a:t> </a:t>
            </a:r>
            <a:r>
              <a:rPr lang="nl-NL" dirty="0"/>
              <a:t>0.615 0.764 0.773</a:t>
            </a:r>
          </a:p>
          <a:p>
            <a:r>
              <a:rPr lang="nl-NL" dirty="0"/>
              <a:t>[2,] 0.615 </a:t>
            </a:r>
            <a:r>
              <a:rPr lang="nl-NL" dirty="0">
                <a:solidFill>
                  <a:srgbClr val="FF0000"/>
                </a:solidFill>
              </a:rPr>
              <a:t>0.577 </a:t>
            </a:r>
            <a:r>
              <a:rPr lang="nl-NL" dirty="0"/>
              <a:t>0.896 0.900</a:t>
            </a:r>
          </a:p>
          <a:p>
            <a:r>
              <a:rPr lang="nl-NL" dirty="0"/>
              <a:t>[3,] 0.764 0.896 </a:t>
            </a:r>
            <a:r>
              <a:rPr lang="nl-NL" dirty="0">
                <a:solidFill>
                  <a:srgbClr val="FF0000"/>
                </a:solidFill>
              </a:rPr>
              <a:t>0.631 </a:t>
            </a:r>
            <a:r>
              <a:rPr lang="nl-NL" dirty="0"/>
              <a:t>0.811</a:t>
            </a:r>
          </a:p>
          <a:p>
            <a:r>
              <a:rPr lang="nl-NL" dirty="0"/>
              <a:t>[4,] 0.773 0.900 0.811 </a:t>
            </a:r>
            <a:r>
              <a:rPr lang="nl-NL" dirty="0">
                <a:solidFill>
                  <a:srgbClr val="FF0000"/>
                </a:solidFill>
              </a:rPr>
              <a:t>0.557</a:t>
            </a:r>
          </a:p>
          <a:p>
            <a:endParaRPr lang="nl-NL" dirty="0" smtClean="0"/>
          </a:p>
          <a:p>
            <a:r>
              <a:rPr lang="nl-NL" dirty="0" smtClean="0"/>
              <a:t>&gt; </a:t>
            </a:r>
            <a:r>
              <a:rPr lang="nl-NL" dirty="0"/>
              <a:t>round(SC_est/Sph_est,3)</a:t>
            </a:r>
          </a:p>
          <a:p>
            <a:r>
              <a:rPr lang="nl-NL" dirty="0"/>
              <a:t>      [,1]  [,2]  [,3]  [,4]</a:t>
            </a:r>
          </a:p>
          <a:p>
            <a:r>
              <a:rPr lang="nl-NL" dirty="0"/>
              <a:t>[1,] </a:t>
            </a:r>
            <a:r>
              <a:rPr lang="nl-NL" dirty="0">
                <a:solidFill>
                  <a:srgbClr val="FF0000"/>
                </a:solidFill>
              </a:rPr>
              <a:t>0.537</a:t>
            </a:r>
            <a:r>
              <a:rPr lang="nl-NL" dirty="0"/>
              <a:t> 0.385 0.236 0.227</a:t>
            </a:r>
          </a:p>
          <a:p>
            <a:r>
              <a:rPr lang="nl-NL" dirty="0"/>
              <a:t>[2,] 0.385 </a:t>
            </a:r>
            <a:r>
              <a:rPr lang="nl-NL" dirty="0">
                <a:solidFill>
                  <a:srgbClr val="FF0000"/>
                </a:solidFill>
              </a:rPr>
              <a:t>0.163</a:t>
            </a:r>
            <a:r>
              <a:rPr lang="nl-NL" dirty="0"/>
              <a:t> 0.104 0.100</a:t>
            </a:r>
          </a:p>
          <a:p>
            <a:r>
              <a:rPr lang="nl-NL" dirty="0"/>
              <a:t>[3,] 0.236 0.104 </a:t>
            </a:r>
            <a:r>
              <a:rPr lang="nl-NL" dirty="0">
                <a:solidFill>
                  <a:srgbClr val="FF0000"/>
                </a:solidFill>
              </a:rPr>
              <a:t>0.179 </a:t>
            </a:r>
            <a:r>
              <a:rPr lang="nl-NL" dirty="0"/>
              <a:t>0.189</a:t>
            </a:r>
          </a:p>
          <a:p>
            <a:r>
              <a:rPr lang="nl-NL" dirty="0"/>
              <a:t>[4,] 0.227 0.100 0.189 </a:t>
            </a:r>
            <a:r>
              <a:rPr lang="nl-NL" dirty="0">
                <a:solidFill>
                  <a:srgbClr val="FF0000"/>
                </a:solidFill>
              </a:rPr>
              <a:t>0.224</a:t>
            </a:r>
          </a:p>
          <a:p>
            <a:endParaRPr lang="nl-NL" dirty="0" smtClean="0"/>
          </a:p>
          <a:p>
            <a:r>
              <a:rPr lang="nl-NL" dirty="0" smtClean="0"/>
              <a:t>&gt; </a:t>
            </a:r>
            <a:r>
              <a:rPr lang="nl-NL" dirty="0"/>
              <a:t>round(SE_est/Sph_est,3)</a:t>
            </a:r>
          </a:p>
          <a:p>
            <a:r>
              <a:rPr lang="nl-NL" dirty="0"/>
              <a:t>      [,1] [,2] [,3]  [,4]</a:t>
            </a:r>
          </a:p>
          <a:p>
            <a:r>
              <a:rPr lang="nl-NL" dirty="0"/>
              <a:t>[1,] </a:t>
            </a:r>
            <a:r>
              <a:rPr lang="nl-NL" dirty="0">
                <a:solidFill>
                  <a:srgbClr val="FF0000"/>
                </a:solidFill>
              </a:rPr>
              <a:t>0.246</a:t>
            </a:r>
            <a:r>
              <a:rPr lang="nl-NL" dirty="0"/>
              <a:t> </a:t>
            </a:r>
            <a:r>
              <a:rPr lang="nl-NL" dirty="0" smtClean="0"/>
              <a:t>0.000 0.000 </a:t>
            </a:r>
            <a:r>
              <a:rPr lang="nl-NL" dirty="0"/>
              <a:t>0.000</a:t>
            </a:r>
          </a:p>
          <a:p>
            <a:r>
              <a:rPr lang="nl-NL" dirty="0"/>
              <a:t>[2,] 0.000 </a:t>
            </a:r>
            <a:r>
              <a:rPr lang="nl-NL" dirty="0" smtClean="0">
                <a:solidFill>
                  <a:srgbClr val="FF0000"/>
                </a:solidFill>
              </a:rPr>
              <a:t>0.260</a:t>
            </a:r>
            <a:r>
              <a:rPr lang="nl-NL" dirty="0" smtClean="0"/>
              <a:t> 0.000 </a:t>
            </a:r>
            <a:r>
              <a:rPr lang="nl-NL" dirty="0"/>
              <a:t>0.000</a:t>
            </a:r>
          </a:p>
          <a:p>
            <a:r>
              <a:rPr lang="nl-NL" dirty="0"/>
              <a:t>[3,] 0.000 </a:t>
            </a:r>
            <a:r>
              <a:rPr lang="nl-NL" dirty="0" smtClean="0"/>
              <a:t>0.000 </a:t>
            </a:r>
            <a:r>
              <a:rPr lang="nl-NL" dirty="0" smtClean="0">
                <a:solidFill>
                  <a:srgbClr val="FF0000"/>
                </a:solidFill>
              </a:rPr>
              <a:t>0.190</a:t>
            </a:r>
            <a:r>
              <a:rPr lang="nl-NL" dirty="0" smtClean="0"/>
              <a:t> </a:t>
            </a:r>
            <a:r>
              <a:rPr lang="nl-NL" dirty="0"/>
              <a:t>0.000</a:t>
            </a:r>
          </a:p>
          <a:p>
            <a:r>
              <a:rPr lang="nl-NL" dirty="0"/>
              <a:t>[4,] 0.000 </a:t>
            </a:r>
            <a:r>
              <a:rPr lang="nl-NL" dirty="0" smtClean="0"/>
              <a:t>0.000 0.000 </a:t>
            </a:r>
            <a:r>
              <a:rPr lang="nl-NL" dirty="0">
                <a:solidFill>
                  <a:srgbClr val="FF0000"/>
                </a:solidFill>
              </a:rPr>
              <a:t>0.219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>
                <a:latin typeface="+mn-lt"/>
              </a:rPr>
              <a:t>Heritability</a:t>
            </a:r>
            <a:endParaRPr lang="nl-NL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324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277600" cy="4525963"/>
          </a:xfrm>
        </p:spPr>
        <p:txBody>
          <a:bodyPr>
            <a:normAutofit fontScale="70000" lnSpcReduction="20000"/>
          </a:bodyPr>
          <a:lstStyle/>
          <a:p>
            <a:pPr>
              <a:buAutoNum type="arabicParenR"/>
            </a:pPr>
            <a:r>
              <a:rPr lang="nl-NL" dirty="0" smtClean="0"/>
              <a:t> Saturated Model 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2) ACE Cholesky Model:</a:t>
            </a:r>
          </a:p>
          <a:p>
            <a:pPr marL="0" indent="0">
              <a:buNone/>
            </a:pPr>
            <a:r>
              <a:rPr lang="nl-NL" dirty="0" smtClean="0"/>
              <a:t>Smz	= 	SA+SC+SE 	SA+SC		</a:t>
            </a:r>
          </a:p>
          <a:p>
            <a:pPr marL="0" indent="0">
              <a:buNone/>
            </a:pPr>
            <a:r>
              <a:rPr lang="nl-NL" dirty="0" smtClean="0"/>
              <a:t>		SA+SC		SA+SC+SE		</a:t>
            </a:r>
          </a:p>
          <a:p>
            <a:pPr marL="0" indent="0">
              <a:buNone/>
            </a:pPr>
            <a:r>
              <a:rPr lang="nl-NL" dirty="0" smtClean="0"/>
              <a:t>Sdz	= 	SA+SC+SE 	.5*SA+SC</a:t>
            </a:r>
          </a:p>
          <a:p>
            <a:pPr marL="0" indent="0">
              <a:buNone/>
            </a:pPr>
            <a:r>
              <a:rPr lang="nl-NL" dirty="0" smtClean="0"/>
              <a:t>		.5*SA+SC	SA+SC+SE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3) Simplex Model (with simple SE model):</a:t>
            </a:r>
          </a:p>
          <a:p>
            <a:pPr marL="0" indent="0">
              <a:buNone/>
            </a:pPr>
            <a:r>
              <a:rPr lang="nl-NL" dirty="0" smtClean="0"/>
              <a:t>Smz	= 	SA+SC+SE 	SA+SC			SA= </a:t>
            </a:r>
            <a:r>
              <a:rPr lang="nl-NL" dirty="0" smtClean="0">
                <a:latin typeface="Symbol" panose="05050102010706020507" pitchFamily="18" charset="2"/>
              </a:rPr>
              <a:t>(I-B</a:t>
            </a:r>
            <a:r>
              <a:rPr lang="nl-NL" baseline="-25000" dirty="0" smtClean="0"/>
              <a:t>A</a:t>
            </a:r>
            <a:r>
              <a:rPr lang="nl-NL" dirty="0" smtClean="0">
                <a:latin typeface="Symbol" panose="05050102010706020507" pitchFamily="18" charset="2"/>
              </a:rPr>
              <a:t>) Y</a:t>
            </a:r>
            <a:r>
              <a:rPr lang="nl-NL" baseline="-25000" dirty="0" smtClean="0"/>
              <a:t>A</a:t>
            </a:r>
            <a:r>
              <a:rPr lang="nl-NL" dirty="0" smtClean="0">
                <a:latin typeface="Symbol" panose="05050102010706020507" pitchFamily="18" charset="2"/>
              </a:rPr>
              <a:t> (I-B</a:t>
            </a:r>
            <a:r>
              <a:rPr lang="nl-NL" baseline="-25000" dirty="0" smtClean="0"/>
              <a:t>A</a:t>
            </a:r>
            <a:r>
              <a:rPr lang="nl-NL" dirty="0" smtClean="0">
                <a:latin typeface="Symbol" panose="05050102010706020507" pitchFamily="18" charset="2"/>
              </a:rPr>
              <a:t>)</a:t>
            </a:r>
            <a:r>
              <a:rPr lang="nl-NL" baseline="-25000" dirty="0" smtClean="0"/>
              <a:t> </a:t>
            </a:r>
            <a:r>
              <a:rPr lang="nl-NL" baseline="30000" dirty="0" smtClean="0"/>
              <a:t>t</a:t>
            </a:r>
            <a:r>
              <a:rPr lang="nl-NL" dirty="0" smtClean="0">
                <a:latin typeface="Symbol" panose="05050102010706020507" pitchFamily="18" charset="2"/>
              </a:rPr>
              <a:t> + Q</a:t>
            </a:r>
            <a:r>
              <a:rPr lang="nl-NL" baseline="-25000" dirty="0" smtClean="0"/>
              <a:t>A</a:t>
            </a:r>
            <a:r>
              <a:rPr lang="nl-NL" dirty="0" smtClean="0"/>
              <a:t>  </a:t>
            </a:r>
          </a:p>
          <a:p>
            <a:pPr marL="0" indent="0">
              <a:buNone/>
            </a:pPr>
            <a:r>
              <a:rPr lang="nl-NL" dirty="0" smtClean="0"/>
              <a:t>		SA+SC		SA+SC+SE		SC= </a:t>
            </a:r>
            <a:r>
              <a:rPr lang="nl-NL" dirty="0" smtClean="0">
                <a:latin typeface="Symbol" panose="05050102010706020507" pitchFamily="18" charset="2"/>
              </a:rPr>
              <a:t>(I-B</a:t>
            </a:r>
            <a:r>
              <a:rPr lang="nl-NL" baseline="-25000" dirty="0" smtClean="0"/>
              <a:t>C</a:t>
            </a:r>
            <a:r>
              <a:rPr lang="nl-NL" dirty="0" smtClean="0">
                <a:latin typeface="Symbol" panose="05050102010706020507" pitchFamily="18" charset="2"/>
              </a:rPr>
              <a:t>) Y</a:t>
            </a:r>
            <a:r>
              <a:rPr lang="nl-NL" baseline="-25000" dirty="0" smtClean="0"/>
              <a:t>C</a:t>
            </a:r>
            <a:r>
              <a:rPr lang="nl-NL" dirty="0" smtClean="0">
                <a:latin typeface="Symbol" panose="05050102010706020507" pitchFamily="18" charset="2"/>
              </a:rPr>
              <a:t> (I-B</a:t>
            </a:r>
            <a:r>
              <a:rPr lang="nl-NL" baseline="-25000" dirty="0" smtClean="0"/>
              <a:t>C</a:t>
            </a:r>
            <a:r>
              <a:rPr lang="nl-NL" dirty="0" smtClean="0">
                <a:latin typeface="Symbol" panose="05050102010706020507" pitchFamily="18" charset="2"/>
              </a:rPr>
              <a:t>)</a:t>
            </a:r>
            <a:r>
              <a:rPr lang="nl-NL" baseline="-25000" dirty="0" smtClean="0"/>
              <a:t> </a:t>
            </a:r>
            <a:r>
              <a:rPr lang="nl-NL" baseline="30000" dirty="0" smtClean="0"/>
              <a:t>t</a:t>
            </a:r>
            <a:r>
              <a:rPr lang="nl-NL" dirty="0" smtClean="0">
                <a:latin typeface="Symbol" panose="05050102010706020507" pitchFamily="18" charset="2"/>
              </a:rPr>
              <a:t> + Q</a:t>
            </a:r>
            <a:r>
              <a:rPr lang="nl-NL" baseline="-25000" dirty="0" smtClean="0"/>
              <a:t>C</a:t>
            </a:r>
            <a:r>
              <a:rPr lang="nl-NL" dirty="0" smtClean="0"/>
              <a:t>  </a:t>
            </a:r>
          </a:p>
          <a:p>
            <a:pPr marL="0" indent="0">
              <a:buNone/>
            </a:pPr>
            <a:r>
              <a:rPr lang="nl-NL" dirty="0" smtClean="0"/>
              <a:t>Sdz	= 	SA+SC+SE 	.5*SA+SC		SE=</a:t>
            </a:r>
            <a:r>
              <a:rPr lang="nl-NL" dirty="0" smtClean="0">
                <a:latin typeface="Symbol" panose="05050102010706020507" pitchFamily="18" charset="2"/>
              </a:rPr>
              <a:t> Q</a:t>
            </a:r>
            <a:r>
              <a:rPr lang="nl-NL" baseline="-25000" dirty="0" smtClean="0"/>
              <a:t>E</a:t>
            </a:r>
            <a:r>
              <a:rPr lang="nl-NL" dirty="0" smtClean="0"/>
              <a:t>  </a:t>
            </a:r>
          </a:p>
          <a:p>
            <a:pPr marL="0" indent="0">
              <a:buNone/>
            </a:pPr>
            <a:r>
              <a:rPr lang="nl-NL" dirty="0" smtClean="0"/>
              <a:t>		.5*SA+SC	SA+SC+SE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Saturated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52460"/>
            <a:ext cx="11379200" cy="457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N pars: 8 vars (MZ ≠ DZ) + (</a:t>
            </a:r>
            <a:r>
              <a:rPr lang="en-US" dirty="0" smtClean="0"/>
              <a:t>8</a:t>
            </a:r>
            <a:r>
              <a:rPr lang="en-US" dirty="0"/>
              <a:t>*(8-1</a:t>
            </a:r>
            <a:r>
              <a:rPr lang="en-US" dirty="0" smtClean="0"/>
              <a:t>))/2 </a:t>
            </a:r>
            <a:r>
              <a:rPr lang="en-US" dirty="0" err="1" smtClean="0"/>
              <a:t>covs</a:t>
            </a:r>
            <a:r>
              <a:rPr lang="en-US" dirty="0" smtClean="0"/>
              <a:t> (</a:t>
            </a:r>
            <a:r>
              <a:rPr lang="nl-NL" dirty="0" smtClean="0"/>
              <a:t>MZ ≠ DZ</a:t>
            </a:r>
            <a:r>
              <a:rPr lang="en-US" dirty="0" smtClean="0"/>
              <a:t>) + 4 means (</a:t>
            </a:r>
            <a:r>
              <a:rPr lang="nl-NL" dirty="0" smtClean="0"/>
              <a:t>MZ = DZ)</a:t>
            </a:r>
            <a:r>
              <a:rPr lang="en-US" dirty="0" smtClean="0"/>
              <a:t> = </a:t>
            </a:r>
            <a:r>
              <a:rPr lang="en-US" b="1" dirty="0" smtClean="0"/>
              <a:t>76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44972"/>
              </p:ext>
            </p:extLst>
          </p:nvPr>
        </p:nvGraphicFramePr>
        <p:xfrm>
          <a:off x="508002" y="4909461"/>
          <a:ext cx="10261593" cy="804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177"/>
                <a:gridCol w="1140177"/>
                <a:gridCol w="1140177"/>
                <a:gridCol w="1140177"/>
                <a:gridCol w="1140177"/>
                <a:gridCol w="1140177"/>
                <a:gridCol w="1140177"/>
                <a:gridCol w="1140177"/>
                <a:gridCol w="1140177"/>
              </a:tblGrid>
              <a:tr h="433355">
                <a:tc>
                  <a:txBody>
                    <a:bodyPr/>
                    <a:lstStyle/>
                    <a:p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mean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m3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m4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m3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m4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483558"/>
              </p:ext>
            </p:extLst>
          </p:nvPr>
        </p:nvGraphicFramePr>
        <p:xfrm>
          <a:off x="914401" y="1404260"/>
          <a:ext cx="10837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var1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var2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var3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cov43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var4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cov51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cov52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cov53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cov54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var5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cov61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cov62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cov63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cov64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cov65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var6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cov71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cov72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cov73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cov74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cov75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cov76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var7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cov81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cov82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cov83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cov84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cov85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cov86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cov87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var8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74090" y="1824473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MZ ≠ DZ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64800" y="5355771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MZ = DZ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Saturated Model </a:t>
            </a:r>
            <a:br>
              <a:rPr lang="nl-NL" dirty="0" smtClean="0"/>
            </a:br>
            <a:r>
              <a:rPr lang="nl-NL" sz="2200" i="1" dirty="0" smtClean="0"/>
              <a:t>MZ: within-twin cross-time point (phenotypic correlations)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250706"/>
              </p:ext>
            </p:extLst>
          </p:nvPr>
        </p:nvGraphicFramePr>
        <p:xfrm>
          <a:off x="812801" y="1780300"/>
          <a:ext cx="10837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0.409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0.769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0.655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0.609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0.549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0.696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0.745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0.723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0.572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0.482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0.665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0.747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0.782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0.455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0.582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0.757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0.799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875444"/>
              </p:ext>
            </p:extLst>
          </p:nvPr>
        </p:nvGraphicFramePr>
        <p:xfrm>
          <a:off x="2013858" y="5514100"/>
          <a:ext cx="6025243" cy="753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109"/>
                <a:gridCol w="1466378"/>
                <a:gridCol w="1466378"/>
                <a:gridCol w="1466378"/>
              </a:tblGrid>
              <a:tr h="376675">
                <a:tc>
                  <a:txBody>
                    <a:bodyPr/>
                    <a:lstStyle/>
                    <a:p>
                      <a:r>
                        <a:rPr lang="nl-NL" dirty="0" smtClean="0"/>
                        <a:t>5.5y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6.8y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9.7y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12.2y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6675">
                <a:tc>
                  <a:txBody>
                    <a:bodyPr/>
                    <a:lstStyle/>
                    <a:p>
                      <a:r>
                        <a:rPr lang="nl-NL" dirty="0" smtClean="0"/>
                        <a:t>108.9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104.0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105.4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99.6</a:t>
                      </a:r>
                      <a:endParaRPr lang="en-US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3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Saturated Model </a:t>
            </a:r>
            <a:br>
              <a:rPr lang="nl-NL" dirty="0" smtClean="0"/>
            </a:br>
            <a:r>
              <a:rPr lang="nl-NL" sz="2200" i="1" dirty="0"/>
              <a:t>D</a:t>
            </a:r>
            <a:r>
              <a:rPr lang="nl-NL" sz="2200" i="1" dirty="0" smtClean="0"/>
              <a:t>Z: within-twin cross-time point (phenotypic correlations)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36439"/>
              </p:ext>
            </p:extLst>
          </p:nvPr>
        </p:nvGraphicFramePr>
        <p:xfrm>
          <a:off x="812801" y="1780300"/>
          <a:ext cx="10837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0.298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0.283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0.258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0.397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0.374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0.346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0.317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0.368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0.248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0.396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0.469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61069"/>
              </p:ext>
            </p:extLst>
          </p:nvPr>
        </p:nvGraphicFramePr>
        <p:xfrm>
          <a:off x="2002972" y="5514100"/>
          <a:ext cx="606334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5836"/>
                <a:gridCol w="1515836"/>
                <a:gridCol w="1515836"/>
                <a:gridCol w="151583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5.5y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6.8y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9.7y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12.2y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108.9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104.0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105.4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99.6</a:t>
                      </a:r>
                      <a:endParaRPr lang="en-US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0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Saturated Model</a:t>
            </a:r>
            <a:br>
              <a:rPr lang="nl-NL" dirty="0" smtClean="0"/>
            </a:br>
            <a:r>
              <a:rPr lang="nl-NL" sz="2200" i="1" dirty="0" smtClean="0"/>
              <a:t>MZ: cross-twin within-time point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59441"/>
              </p:ext>
            </p:extLst>
          </p:nvPr>
        </p:nvGraphicFramePr>
        <p:xfrm>
          <a:off x="812801" y="1780300"/>
          <a:ext cx="10837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0.409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0.769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0.655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0.609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0.549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0.696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0.745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0.723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0.572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0.482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0.665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0.747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0.782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0.455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0.582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0.757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0.799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4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Saturated Model</a:t>
            </a:r>
            <a:br>
              <a:rPr lang="nl-NL" dirty="0" smtClean="0"/>
            </a:br>
            <a:r>
              <a:rPr lang="nl-NL" sz="2200" i="1" dirty="0" smtClean="0"/>
              <a:t>DZ: cross-twin </a:t>
            </a:r>
            <a:r>
              <a:rPr lang="nl-NL" sz="2200" i="1" dirty="0" smtClean="0"/>
              <a:t>within-time point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56405"/>
              </p:ext>
            </p:extLst>
          </p:nvPr>
        </p:nvGraphicFramePr>
        <p:xfrm>
          <a:off x="812801" y="1796925"/>
          <a:ext cx="10837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0.641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0.298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0.283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0.258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0.397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0.481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0.374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0.346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0.317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0.368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0.361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0.248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0.396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0.469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0.501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0.707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Saturated Model</a:t>
            </a:r>
            <a:br>
              <a:rPr lang="nl-NL" dirty="0" smtClean="0"/>
            </a:br>
            <a:r>
              <a:rPr lang="nl-NL" sz="2200" i="1" dirty="0" smtClean="0"/>
              <a:t>MZ: cross-twin </a:t>
            </a:r>
            <a:r>
              <a:rPr lang="nl-NL" sz="2200" i="1" dirty="0" smtClean="0"/>
              <a:t>cross-time point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06923"/>
              </p:ext>
            </p:extLst>
          </p:nvPr>
        </p:nvGraphicFramePr>
        <p:xfrm>
          <a:off x="812801" y="1780300"/>
          <a:ext cx="10837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  <a:gridCol w="120414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IQ41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0.409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0.775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IQ12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0.769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0.655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0.609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0.549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IQ22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0.696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0.745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0.723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0.572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IQ32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0.482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0.665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0.747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0.782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 cmpd="sng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1000" sy="1000" algn="ctr" rotWithShape="0">
                              <a:schemeClr val="tx1"/>
                            </a:outerShdw>
                          </a:effectLst>
                          <a:latin typeface="Tahoma" charset="0"/>
                          <a:ea typeface="Tahoma" charset="0"/>
                          <a:cs typeface="Tahoma" charset="0"/>
                        </a:rPr>
                        <a:t>IQ42</a:t>
                      </a:r>
                      <a:endParaRPr lang="en-US" b="1" dirty="0">
                        <a:ln cmpd="sng">
                          <a:noFill/>
                        </a:ln>
                        <a:solidFill>
                          <a:schemeClr val="tx1"/>
                        </a:solidFill>
                        <a:effectLst>
                          <a:outerShdw sx="1000" sy="1000" algn="ctr" rotWithShape="0">
                            <a:schemeClr val="tx1"/>
                          </a:outerShdw>
                        </a:effectLst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0.455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0.582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0.757</a:t>
                      </a:r>
                    </a:p>
                  </a:txBody>
                  <a:tcPr marL="12700" marR="127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0.799</a:t>
                      </a:r>
                    </a:p>
                  </a:txBody>
                  <a:tcPr marL="12700" marR="12700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0.613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0.658</a:t>
                      </a: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5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2393</Words>
  <Application>Microsoft Office PowerPoint</Application>
  <PresentationFormat>Custom</PresentationFormat>
  <Paragraphs>849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Simplex Model Practical</vt:lpstr>
      <vt:lpstr>Data</vt:lpstr>
      <vt:lpstr>Models</vt:lpstr>
      <vt:lpstr>Saturated Model</vt:lpstr>
      <vt:lpstr>Saturated Model  MZ: within-twin cross-time point (phenotypic correlations)</vt:lpstr>
      <vt:lpstr>Saturated Model  DZ: within-twin cross-time point (phenotypic correlations)</vt:lpstr>
      <vt:lpstr>Saturated Model MZ: cross-twin within-time point</vt:lpstr>
      <vt:lpstr>Saturated Model DZ: cross-twin within-time point</vt:lpstr>
      <vt:lpstr>Saturated Model MZ: cross-twin cross-time point</vt:lpstr>
      <vt:lpstr>Saturated Model DZ: cross-twin cross-time point</vt:lpstr>
      <vt:lpstr>ACE Cholesky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 dolan</dc:creator>
  <cp:lastModifiedBy>Eveline</cp:lastModifiedBy>
  <cp:revision>37</cp:revision>
  <dcterms:created xsi:type="dcterms:W3CDTF">2016-03-08T18:43:38Z</dcterms:created>
  <dcterms:modified xsi:type="dcterms:W3CDTF">2018-03-08T22:04:32Z</dcterms:modified>
</cp:coreProperties>
</file>