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13" r:id="rId2"/>
    <p:sldId id="285" r:id="rId3"/>
    <p:sldId id="338" r:id="rId4"/>
    <p:sldId id="281" r:id="rId5"/>
    <p:sldId id="257" r:id="rId6"/>
    <p:sldId id="258" r:id="rId7"/>
    <p:sldId id="275" r:id="rId8"/>
    <p:sldId id="260" r:id="rId9"/>
    <p:sldId id="266" r:id="rId10"/>
    <p:sldId id="279" r:id="rId11"/>
    <p:sldId id="278" r:id="rId12"/>
    <p:sldId id="339" r:id="rId13"/>
    <p:sldId id="340" r:id="rId14"/>
    <p:sldId id="370" r:id="rId15"/>
    <p:sldId id="368" r:id="rId16"/>
    <p:sldId id="342" r:id="rId17"/>
    <p:sldId id="343" r:id="rId18"/>
    <p:sldId id="344" r:id="rId19"/>
    <p:sldId id="345" r:id="rId20"/>
    <p:sldId id="367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69" r:id="rId32"/>
    <p:sldId id="356" r:id="rId33"/>
    <p:sldId id="357" r:id="rId34"/>
    <p:sldId id="379" r:id="rId35"/>
    <p:sldId id="366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2" autoAdjust="0"/>
    <p:restoredTop sz="73004" autoAdjust="0"/>
  </p:normalViewPr>
  <p:slideViewPr>
    <p:cSldViewPr snapToGrid="0" snapToObjects="1">
      <p:cViewPr>
        <p:scale>
          <a:sx n="50" d="100"/>
          <a:sy n="50" d="100"/>
        </p:scale>
        <p:origin x="-2424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cat>
            <c:strRef>
              <c:f>Sheet1!$A$5:$A$9</c:f>
              <c:strCache>
                <c:ptCount val="5"/>
                <c:pt idx="0">
                  <c:v>MZM</c:v>
                </c:pt>
                <c:pt idx="1">
                  <c:v>DZM</c:v>
                </c:pt>
                <c:pt idx="2">
                  <c:v>MZF</c:v>
                </c:pt>
                <c:pt idx="3">
                  <c:v>DZF</c:v>
                </c:pt>
                <c:pt idx="4">
                  <c:v>DZO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0.76619999999999999</c:v>
                </c:pt>
                <c:pt idx="1">
                  <c:v>0.44</c:v>
                </c:pt>
                <c:pt idx="2">
                  <c:v>0.79790000000000005</c:v>
                </c:pt>
                <c:pt idx="3">
                  <c:v>0.42620000000000002</c:v>
                </c:pt>
                <c:pt idx="4">
                  <c:v>0.42849999999999999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816192"/>
        <c:axId val="163817728"/>
      </c:barChart>
      <c:catAx>
        <c:axId val="163816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63817728"/>
        <c:crosses val="autoZero"/>
        <c:auto val="1"/>
        <c:lblAlgn val="ctr"/>
        <c:lblOffset val="100"/>
        <c:noMultiLvlLbl val="0"/>
      </c:catAx>
      <c:valAx>
        <c:axId val="16381772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63816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3CB97-78AF-4BBD-B7B9-0EB563EB14F3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5457C-2C00-4D7B-B01D-5B5A6A8C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5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Credits</a:t>
            </a:r>
          </a:p>
          <a:p>
            <a:r>
              <a:rPr lang="nl-NL" dirty="0" smtClean="0"/>
              <a:t>Practical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Questions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Researc</a:t>
            </a:r>
            <a:r>
              <a:rPr lang="nl-NL" baseline="0" dirty="0" smtClean="0"/>
              <a:t>h Interests</a:t>
            </a:r>
            <a:endParaRPr lang="en-US" dirty="0" smtClean="0"/>
          </a:p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35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71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First impression</a:t>
            </a:r>
          </a:p>
          <a:p>
            <a:r>
              <a:rPr lang="nl-NL" dirty="0" smtClean="0"/>
              <a:t>Expectations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33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Path coefficients instead of direct</a:t>
            </a:r>
            <a:r>
              <a:rPr lang="nl-NL" baseline="0" dirty="0" smtClean="0"/>
              <a:t> </a:t>
            </a:r>
            <a:r>
              <a:rPr lang="nl-NL" dirty="0" smtClean="0"/>
              <a:t>variance components estimation</a:t>
            </a:r>
          </a:p>
          <a:p>
            <a:r>
              <a:rPr lang="nl-NL" dirty="0" smtClean="0"/>
              <a:t>4 groups</a:t>
            </a:r>
          </a:p>
          <a:p>
            <a:r>
              <a:rPr lang="nl-NL" dirty="0" smtClean="0"/>
              <a:t>Different means for boys and girls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48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28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Proportion</a:t>
            </a:r>
            <a:r>
              <a:rPr lang="nl-NL" baseline="0" dirty="0" smtClean="0"/>
              <a:t> of DZO twin pairs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1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36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4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See why path</a:t>
            </a:r>
            <a:r>
              <a:rPr lang="nl-NL" baseline="0" dirty="0" smtClean="0"/>
              <a:t> coefficients are necessary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38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Am and Af</a:t>
            </a:r>
            <a:r>
              <a:rPr lang="nl-NL" baseline="0" dirty="0" smtClean="0"/>
              <a:t> are now l</a:t>
            </a:r>
            <a:r>
              <a:rPr lang="nl-NL" dirty="0" smtClean="0"/>
              <a:t>inked through DZO</a:t>
            </a:r>
            <a:r>
              <a:rPr lang="nl-NL" baseline="0" dirty="0" smtClean="0"/>
              <a:t> 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65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rC instead of rA possible</a:t>
            </a:r>
          </a:p>
          <a:p>
            <a:r>
              <a:rPr lang="nl-NL" dirty="0" smtClean="0"/>
              <a:t>Alternative</a:t>
            </a:r>
            <a:r>
              <a:rPr lang="nl-NL" baseline="0" dirty="0" smtClean="0"/>
              <a:t> parameterization possible</a:t>
            </a:r>
          </a:p>
          <a:p>
            <a:r>
              <a:rPr lang="nl-NL" baseline="0" dirty="0" smtClean="0"/>
              <a:t>Possibility for direct variance estimation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06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11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65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69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7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Spoiler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6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2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0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SLSQP for Confidence Intervals</a:t>
            </a:r>
          </a:p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omxRunCI</a:t>
            </a:r>
          </a:p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summary(fitACErq, verbose = T)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0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6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Assumption of homogenetity</a:t>
            </a:r>
          </a:p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Definition of Heterogeneity</a:t>
            </a:r>
          </a:p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</a:t>
            </a:r>
          </a:p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Environment: GxE interaction (in the next session)</a:t>
            </a:r>
          </a:p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Sex: sex-limitation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1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If you have data on both</a:t>
            </a:r>
            <a:r>
              <a:rPr lang="nl-NL" baseline="0" dirty="0" smtClean="0"/>
              <a:t> male and female twins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95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05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6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35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How</a:t>
            </a:r>
            <a:r>
              <a:rPr lang="nl-NL" baseline="0" dirty="0" smtClean="0"/>
              <a:t> can you have differences in variance?</a:t>
            </a:r>
          </a:p>
          <a:p>
            <a:r>
              <a:rPr lang="nl-NL" dirty="0" smtClean="0"/>
              <a:t>Gene</a:t>
            </a:r>
            <a:r>
              <a:rPr lang="nl-NL" baseline="0" dirty="0" smtClean="0"/>
              <a:t> </a:t>
            </a:r>
            <a:r>
              <a:rPr lang="nl-NL" dirty="0" smtClean="0"/>
              <a:t>and</a:t>
            </a:r>
            <a:r>
              <a:rPr lang="nl-NL" baseline="0" dirty="0" smtClean="0"/>
              <a:t> environment effects</a:t>
            </a:r>
          </a:p>
          <a:p>
            <a:r>
              <a:rPr lang="nl-NL" baseline="0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17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5457C-2C00-4D7B-B01D-5B5A6A8C65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8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3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0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3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5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2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1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8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4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4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4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3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A8178-9D26-1549-8C34-AD0CCF17217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BCB6-9538-4D47-BD18-84A68006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70072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Heterogeneity:</a:t>
            </a:r>
            <a:br>
              <a:rPr lang="en-US" dirty="0" smtClean="0"/>
            </a:br>
            <a:r>
              <a:rPr lang="en-US" dirty="0" smtClean="0"/>
              <a:t>Sex-limitation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796" y="3886200"/>
            <a:ext cx="7513404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Eveline de </a:t>
            </a:r>
            <a:r>
              <a:rPr lang="en-US" dirty="0" err="1" smtClean="0"/>
              <a:t>Zeeuw</a:t>
            </a:r>
            <a:endParaRPr lang="en-US" dirty="0" smtClean="0"/>
          </a:p>
          <a:p>
            <a:r>
              <a:rPr lang="en-US" sz="2600" dirty="0" smtClean="0"/>
              <a:t>(</a:t>
            </a:r>
            <a:r>
              <a:rPr lang="en-US" sz="2600" dirty="0" err="1" smtClean="0"/>
              <a:t>Meike</a:t>
            </a:r>
            <a:r>
              <a:rPr lang="en-US" sz="2600" dirty="0" smtClean="0"/>
              <a:t>, Brad, </a:t>
            </a:r>
            <a:r>
              <a:rPr lang="en-US" sz="2600" dirty="0"/>
              <a:t>Sarah</a:t>
            </a:r>
            <a:r>
              <a:rPr lang="en-US" sz="2600" dirty="0" smtClean="0"/>
              <a:t>, Hermine, Ben, Elizabeth, and most of the rest of the faculty that has contributed bits and pieces to various versions of this talk)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289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3-04 at 9.41.15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24" r="-34624"/>
          <a:stretch>
            <a:fillRect/>
          </a:stretch>
        </p:blipFill>
        <p:spPr>
          <a:xfrm>
            <a:off x="-1470671" y="116148"/>
            <a:ext cx="8229600" cy="4525963"/>
          </a:xfrm>
        </p:spPr>
      </p:pic>
      <p:pic>
        <p:nvPicPr>
          <p:cNvPr id="5" name="Picture 4" descr="Screen Shot 2014-03-04 at 9.44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54" y="4531573"/>
            <a:ext cx="7582426" cy="2197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7475" y="367188"/>
            <a:ext cx="381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all of the SNPs presented, women are affected by the polymorphism, while men are not.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27475" y="1927737"/>
            <a:ext cx="3708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Ergo, different genes “cause” the trait in males and females! </a:t>
            </a:r>
          </a:p>
          <a:p>
            <a:r>
              <a:rPr lang="en-US" dirty="0" smtClean="0"/>
              <a:t>Or</a:t>
            </a:r>
          </a:p>
          <a:p>
            <a:r>
              <a:rPr lang="en-US" dirty="0" smtClean="0"/>
              <a:t>Molecular evidence of qualitative sex limitation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the Correlations!</a:t>
            </a:r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344613"/>
            <a:ext cx="5141913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4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Sex-Limitation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8500"/>
            <a:ext cx="9144000" cy="290101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379642"/>
              </p:ext>
            </p:extLst>
          </p:nvPr>
        </p:nvGraphicFramePr>
        <p:xfrm>
          <a:off x="498769" y="5254224"/>
          <a:ext cx="3840481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99724"/>
                <a:gridCol w="1411462"/>
                <a:gridCol w="1629295"/>
              </a:tblGrid>
              <a:tr h="3639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/>
                        <a:t>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 smtClean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aseline="0" dirty="0" smtClean="0"/>
                        <a:t>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48585"/>
              </p:ext>
            </p:extLst>
          </p:nvPr>
        </p:nvGraphicFramePr>
        <p:xfrm>
          <a:off x="4738255" y="5257577"/>
          <a:ext cx="4125884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59155"/>
                <a:gridCol w="1516354"/>
                <a:gridCol w="1750375"/>
              </a:tblGrid>
              <a:tr h="363961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/>
                        <a:t>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 smtClean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aseline="0" dirty="0" smtClean="0"/>
                        <a:t>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0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Sex-Limitation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25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 heterogeneity</a:t>
            </a:r>
          </a:p>
          <a:p>
            <a:endParaRPr lang="en-US" dirty="0" smtClean="0"/>
          </a:p>
          <a:p>
            <a:r>
              <a:rPr lang="en-US" dirty="0" smtClean="0"/>
              <a:t>The same proportion </a:t>
            </a:r>
            <a:r>
              <a:rPr lang="en-US" dirty="0"/>
              <a:t>(%) of variance due to A, C, E equal between groups</a:t>
            </a:r>
          </a:p>
          <a:p>
            <a:endParaRPr lang="en-US" dirty="0" smtClean="0"/>
          </a:p>
          <a:p>
            <a:r>
              <a:rPr lang="en-US" dirty="0" smtClean="0"/>
              <a:t>Total </a:t>
            </a:r>
            <a:r>
              <a:rPr lang="en-US" dirty="0"/>
              <a:t>variance equal between groups</a:t>
            </a:r>
          </a:p>
          <a:p>
            <a:pPr lvl="1"/>
            <a:r>
              <a:rPr lang="en-US" dirty="0" err="1"/>
              <a:t>V</a:t>
            </a:r>
            <a:r>
              <a:rPr lang="en-US" baseline="-25000" dirty="0" err="1"/>
              <a:t>m</a:t>
            </a:r>
            <a:r>
              <a:rPr lang="en-US" dirty="0"/>
              <a:t> =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f</a:t>
            </a:r>
            <a:endParaRPr lang="en-US" baseline="-25000" dirty="0" smtClean="0"/>
          </a:p>
          <a:p>
            <a:endParaRPr lang="en-US" dirty="0" smtClean="0"/>
          </a:p>
          <a:p>
            <a:r>
              <a:rPr lang="en-US" dirty="0" smtClean="0"/>
              <a:t>Variance Components are equal between groups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m</a:t>
            </a:r>
            <a:r>
              <a:rPr lang="en-US" dirty="0"/>
              <a:t> = </a:t>
            </a:r>
            <a:r>
              <a:rPr lang="en-US" dirty="0" err="1"/>
              <a:t>A</a:t>
            </a:r>
            <a:r>
              <a:rPr lang="en-US" baseline="-25000" dirty="0" err="1"/>
              <a:t>f</a:t>
            </a:r>
            <a:endParaRPr lang="en-US" baseline="-25000" dirty="0"/>
          </a:p>
          <a:p>
            <a:pPr lvl="1"/>
            <a:r>
              <a:rPr lang="en-US" dirty="0"/>
              <a:t>C</a:t>
            </a:r>
            <a:r>
              <a:rPr lang="en-US" baseline="-25000" dirty="0"/>
              <a:t>m</a:t>
            </a:r>
            <a:r>
              <a:rPr lang="en-US" dirty="0"/>
              <a:t> = </a:t>
            </a:r>
            <a:r>
              <a:rPr lang="en-US" dirty="0" err="1"/>
              <a:t>C</a:t>
            </a:r>
            <a:r>
              <a:rPr lang="en-US" baseline="-25000" dirty="0" err="1"/>
              <a:t>f</a:t>
            </a:r>
            <a:endParaRPr lang="en-US" baseline="-25000" dirty="0"/>
          </a:p>
          <a:p>
            <a:pPr lvl="1"/>
            <a:r>
              <a:rPr lang="pt-BR" dirty="0"/>
              <a:t>E</a:t>
            </a:r>
            <a:r>
              <a:rPr lang="pt-BR" baseline="-25000" dirty="0"/>
              <a:t>m</a:t>
            </a:r>
            <a:r>
              <a:rPr lang="pt-BR" dirty="0"/>
              <a:t> = </a:t>
            </a:r>
            <a:r>
              <a:rPr lang="pt-BR" dirty="0" err="1"/>
              <a:t>E</a:t>
            </a:r>
            <a:r>
              <a:rPr lang="pt-BR" baseline="-25000" dirty="0" err="1"/>
              <a:t>f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1491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94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Multiple Non Sex-Limitation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It does not test whether the heterogeneity is significant</a:t>
            </a:r>
          </a:p>
          <a:p>
            <a:r>
              <a:rPr lang="nl-NL" dirty="0" smtClean="0"/>
              <a:t>It does not attempt to explain the sex differences</a:t>
            </a:r>
          </a:p>
          <a:p>
            <a:r>
              <a:rPr lang="nl-NL" dirty="0" smtClean="0"/>
              <a:t>It does not include useful information from dizygotic opposite-sex twins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Scalar S</a:t>
            </a:r>
            <a:r>
              <a:rPr lang="en-US" dirty="0" smtClean="0"/>
              <a:t>ex-limitation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9940"/>
            <a:ext cx="9144000" cy="404249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499054"/>
              </p:ext>
            </p:extLst>
          </p:nvPr>
        </p:nvGraphicFramePr>
        <p:xfrm>
          <a:off x="498769" y="5603349"/>
          <a:ext cx="3840481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99724"/>
                <a:gridCol w="1411462"/>
                <a:gridCol w="1629295"/>
              </a:tblGrid>
              <a:tr h="3639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/>
                        <a:t>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 smtClean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aseline="0" dirty="0" smtClean="0"/>
                        <a:t>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359309"/>
              </p:ext>
            </p:extLst>
          </p:nvPr>
        </p:nvGraphicFramePr>
        <p:xfrm>
          <a:off x="4738255" y="5606702"/>
          <a:ext cx="4125884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59155"/>
                <a:gridCol w="1516354"/>
                <a:gridCol w="1750375"/>
              </a:tblGrid>
              <a:tr h="363961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k(a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baseline="0" dirty="0" smtClean="0"/>
                        <a:t>)</a:t>
                      </a:r>
                      <a:endParaRPr lang="en-US" baseline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k((½)a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baseline="0" dirty="0" smtClean="0"/>
                        <a:t>)</a:t>
                      </a:r>
                      <a:endParaRPr lang="en-US" dirty="0" smtClean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k((½)a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baseline="0" dirty="0" smtClean="0"/>
                        <a:t>)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k(a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baseline="0" dirty="0" smtClean="0"/>
                        <a:t>)</a:t>
                      </a:r>
                      <a:endParaRPr lang="en-US" baseline="0" dirty="0" smtClean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957388"/>
            <a:ext cx="91154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0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Scalar Sex-limitation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0"/>
            <a:ext cx="8229600" cy="4525963"/>
          </a:xfrm>
        </p:spPr>
        <p:txBody>
          <a:bodyPr/>
          <a:lstStyle/>
          <a:p>
            <a:r>
              <a:rPr lang="en-US" dirty="0"/>
              <a:t>Scalar sex-limitation </a:t>
            </a:r>
            <a:r>
              <a:rPr lang="en-US" dirty="0" smtClean="0"/>
              <a:t>(a quantitative model)</a:t>
            </a:r>
            <a:endParaRPr lang="en-US" dirty="0"/>
          </a:p>
          <a:p>
            <a:r>
              <a:rPr lang="en-US" dirty="0" smtClean="0"/>
              <a:t>The proportion </a:t>
            </a:r>
            <a:r>
              <a:rPr lang="en-US" dirty="0"/>
              <a:t>(%) of variance due to A, C, E </a:t>
            </a:r>
            <a:r>
              <a:rPr lang="en-US" dirty="0" smtClean="0"/>
              <a:t>alters by a scalar (single value)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otal </a:t>
            </a:r>
            <a:r>
              <a:rPr lang="en-US" dirty="0"/>
              <a:t>variance not equal between groups</a:t>
            </a:r>
          </a:p>
          <a:p>
            <a:pPr lvl="1"/>
            <a:r>
              <a:rPr lang="en-US" dirty="0" err="1"/>
              <a:t>Vm</a:t>
            </a:r>
            <a:r>
              <a:rPr lang="en-US" dirty="0"/>
              <a:t> = k* </a:t>
            </a:r>
            <a:r>
              <a:rPr lang="en-US" dirty="0" err="1"/>
              <a:t>Vf</a:t>
            </a:r>
            <a:endParaRPr lang="en-US" dirty="0"/>
          </a:p>
          <a:p>
            <a:pPr lvl="1"/>
            <a:r>
              <a:rPr lang="en-US" dirty="0"/>
              <a:t>Am = k* </a:t>
            </a:r>
            <a:r>
              <a:rPr lang="en-US" dirty="0" err="1"/>
              <a:t>Af</a:t>
            </a:r>
            <a:endParaRPr lang="en-US" dirty="0"/>
          </a:p>
          <a:p>
            <a:pPr lvl="1"/>
            <a:r>
              <a:rPr lang="en-US" dirty="0"/>
              <a:t>Cm = k* </a:t>
            </a:r>
            <a:r>
              <a:rPr lang="en-US" dirty="0" err="1"/>
              <a:t>Cf</a:t>
            </a:r>
            <a:endParaRPr lang="en-US" dirty="0"/>
          </a:p>
          <a:p>
            <a:pPr lvl="1"/>
            <a:r>
              <a:rPr lang="pt-BR" dirty="0"/>
              <a:t>Em = </a:t>
            </a:r>
            <a:r>
              <a:rPr lang="pt-BR" dirty="0" err="1"/>
              <a:t>k</a:t>
            </a:r>
            <a:r>
              <a:rPr lang="pt-BR" dirty="0"/>
              <a:t>* </a:t>
            </a:r>
            <a:r>
              <a:rPr lang="pt-BR" dirty="0" err="1"/>
              <a:t>Ef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75622" y="4669373"/>
            <a:ext cx="1576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k is scalar</a:t>
            </a:r>
          </a:p>
        </p:txBody>
      </p:sp>
    </p:spTree>
    <p:extLst>
      <p:ext uri="{BB962C8B-B14F-4D97-AF65-F5344CB8AC3E}">
        <p14:creationId xmlns:p14="http://schemas.microsoft.com/office/powerpoint/2010/main" val="13504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767641"/>
              </p:ext>
            </p:extLst>
          </p:nvPr>
        </p:nvGraphicFramePr>
        <p:xfrm>
          <a:off x="2344201" y="5603919"/>
          <a:ext cx="4821370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78483"/>
                <a:gridCol w="1988768"/>
                <a:gridCol w="1954119"/>
              </a:tblGrid>
              <a:tr h="3639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</a:t>
                      </a:r>
                      <a:r>
                        <a:rPr lang="nl-NL" baseline="0" dirty="0" smtClean="0"/>
                        <a:t>a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 smtClean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dirty="0" smtClean="0"/>
                        <a:t> 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+ c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Non-scalar Sex-limitation Model</a:t>
            </a:r>
            <a:endParaRPr lang="en-US" sz="3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8783"/>
            <a:ext cx="746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9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8783"/>
            <a:ext cx="746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15787"/>
              </p:ext>
            </p:extLst>
          </p:nvPr>
        </p:nvGraphicFramePr>
        <p:xfrm>
          <a:off x="2344201" y="5603919"/>
          <a:ext cx="4821370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78483"/>
                <a:gridCol w="1988768"/>
                <a:gridCol w="1954119"/>
              </a:tblGrid>
              <a:tr h="3639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dirty="0" smtClean="0"/>
                        <a:t> 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 smtClean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</a:t>
                      </a:r>
                      <a:r>
                        <a:rPr lang="nl-NL" baseline="0" dirty="0" smtClean="0"/>
                        <a:t>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Non-scalar Sex-limitation Model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48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COPY FILES FROM: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Faculty/</a:t>
            </a:r>
            <a:r>
              <a:rPr lang="en-US" dirty="0" err="1" smtClean="0"/>
              <a:t>eveline</a:t>
            </a:r>
            <a:r>
              <a:rPr lang="en-US" dirty="0" smtClean="0"/>
              <a:t>/2018/</a:t>
            </a:r>
            <a:r>
              <a:rPr lang="en-US" dirty="0" err="1" smtClean="0"/>
              <a:t>sexLim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8783"/>
            <a:ext cx="746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21871"/>
              </p:ext>
            </p:extLst>
          </p:nvPr>
        </p:nvGraphicFramePr>
        <p:xfrm>
          <a:off x="2344201" y="5603919"/>
          <a:ext cx="4821370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78483"/>
                <a:gridCol w="1988768"/>
                <a:gridCol w="1954119"/>
              </a:tblGrid>
              <a:tr h="3639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½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en-US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½a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 + 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Non-scalar Sex-limitation Model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49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Non-scalar Sex-limitation Model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Non-scalar </a:t>
            </a:r>
            <a:r>
              <a:rPr lang="en-US" dirty="0"/>
              <a:t>sex-</a:t>
            </a:r>
            <a:r>
              <a:rPr lang="en-US" dirty="0" smtClean="0"/>
              <a:t>limitation </a:t>
            </a:r>
            <a:r>
              <a:rPr lang="en-US" dirty="0" smtClean="0">
                <a:solidFill>
                  <a:srgbClr val="FF0000"/>
                </a:solidFill>
              </a:rPr>
              <a:t>with</a:t>
            </a:r>
            <a:r>
              <a:rPr lang="en-US" dirty="0" smtClean="0"/>
              <a:t> </a:t>
            </a:r>
            <a:r>
              <a:rPr lang="en-US" dirty="0"/>
              <a:t>opposite sex pairs </a:t>
            </a:r>
            <a:r>
              <a:rPr lang="en-US" dirty="0" smtClean="0"/>
              <a:t>(a quantitative model)</a:t>
            </a:r>
          </a:p>
          <a:p>
            <a:r>
              <a:rPr lang="en-US" dirty="0"/>
              <a:t>The total variance and proportion (%) of variance due to A, C, E are estimated separately for each group</a:t>
            </a:r>
          </a:p>
          <a:p>
            <a:pPr lvl="1"/>
            <a:r>
              <a:rPr lang="en-US" dirty="0" err="1" smtClean="0"/>
              <a:t>Vm</a:t>
            </a:r>
            <a:r>
              <a:rPr lang="en-US" dirty="0" smtClean="0"/>
              <a:t> </a:t>
            </a:r>
            <a:r>
              <a:rPr lang="en-US" dirty="0"/>
              <a:t>≠</a:t>
            </a:r>
            <a:r>
              <a:rPr lang="en-US" dirty="0" smtClean="0"/>
              <a:t>  </a:t>
            </a:r>
            <a:r>
              <a:rPr lang="en-US" dirty="0" err="1"/>
              <a:t>Vf</a:t>
            </a:r>
            <a:endParaRPr lang="en-US" dirty="0"/>
          </a:p>
          <a:p>
            <a:pPr lvl="1"/>
            <a:r>
              <a:rPr lang="en-US" dirty="0"/>
              <a:t>Am ≠</a:t>
            </a:r>
            <a:r>
              <a:rPr lang="en-US" dirty="0" smtClean="0"/>
              <a:t> </a:t>
            </a:r>
            <a:r>
              <a:rPr lang="en-US" dirty="0" err="1"/>
              <a:t>Af</a:t>
            </a:r>
            <a:endParaRPr lang="en-US" dirty="0"/>
          </a:p>
          <a:p>
            <a:pPr lvl="1"/>
            <a:r>
              <a:rPr lang="en-US" dirty="0"/>
              <a:t>Cm ≠</a:t>
            </a:r>
            <a:r>
              <a:rPr lang="en-US" dirty="0" smtClean="0"/>
              <a:t> </a:t>
            </a:r>
            <a:r>
              <a:rPr lang="en-US" dirty="0" err="1"/>
              <a:t>Cf</a:t>
            </a:r>
            <a:endParaRPr lang="en-US" dirty="0"/>
          </a:p>
          <a:p>
            <a:pPr lvl="1"/>
            <a:r>
              <a:rPr lang="pt-BR" dirty="0"/>
              <a:t>Em </a:t>
            </a:r>
            <a:r>
              <a:rPr lang="en-US" dirty="0"/>
              <a:t>≠</a:t>
            </a:r>
            <a:r>
              <a:rPr lang="pt-BR" dirty="0" smtClean="0"/>
              <a:t> Ef</a:t>
            </a:r>
          </a:p>
        </p:txBody>
      </p:sp>
    </p:spTree>
    <p:extLst>
      <p:ext uri="{BB962C8B-B14F-4D97-AF65-F5344CB8AC3E}">
        <p14:creationId xmlns:p14="http://schemas.microsoft.com/office/powerpoint/2010/main" val="335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235167"/>
              </p:ext>
            </p:extLst>
          </p:nvPr>
        </p:nvGraphicFramePr>
        <p:xfrm>
          <a:off x="2344201" y="5603919"/>
          <a:ext cx="4821370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78483"/>
                <a:gridCol w="1988768"/>
                <a:gridCol w="1954119"/>
              </a:tblGrid>
              <a:tr h="3639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</a:t>
                      </a:r>
                      <a:r>
                        <a:rPr lang="nl-NL" baseline="0" dirty="0" smtClean="0"/>
                        <a:t>a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 smtClean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+ c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m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General Non-scalar </a:t>
            </a:r>
            <a:r>
              <a:rPr lang="en-US" sz="3600" dirty="0" smtClean="0"/>
              <a:t>Sex-limitation Model</a:t>
            </a:r>
            <a:endParaRPr lang="en-US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170010"/>
            <a:ext cx="74771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5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59190"/>
              </p:ext>
            </p:extLst>
          </p:nvPr>
        </p:nvGraphicFramePr>
        <p:xfrm>
          <a:off x="2344201" y="5603919"/>
          <a:ext cx="4821370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78483"/>
                <a:gridCol w="1988768"/>
                <a:gridCol w="1954119"/>
              </a:tblGrid>
              <a:tr h="3639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dirty="0" smtClean="0"/>
                        <a:t> 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baseline="30000" dirty="0" smtClean="0"/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(½)</a:t>
                      </a:r>
                      <a:r>
                        <a:rPr lang="nl-NL" baseline="0" dirty="0" smtClean="0"/>
                        <a:t>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a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 c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r>
                        <a:rPr lang="nl-NL" dirty="0" smtClean="0"/>
                        <a:t> +</a:t>
                      </a:r>
                      <a:r>
                        <a:rPr lang="nl-NL" baseline="0" dirty="0" smtClean="0"/>
                        <a:t> e</a:t>
                      </a:r>
                      <a:r>
                        <a:rPr lang="nl-NL" baseline="-25000" dirty="0" smtClean="0"/>
                        <a:t>f</a:t>
                      </a:r>
                      <a:r>
                        <a:rPr lang="nl-NL" baseline="30000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General Non-scalar Sex-limitation Model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170010"/>
            <a:ext cx="74771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6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General Non-scalar Sex-limitation Model</a:t>
            </a:r>
            <a:endParaRPr lang="en-US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270922"/>
              </p:ext>
            </p:extLst>
          </p:nvPr>
        </p:nvGraphicFramePr>
        <p:xfrm>
          <a:off x="2344201" y="5603919"/>
          <a:ext cx="4821370" cy="1097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78483"/>
                <a:gridCol w="1988768"/>
                <a:gridCol w="1954119"/>
              </a:tblGrid>
              <a:tr h="36396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/>
                        <a:t>Female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 + 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 +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½r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en-US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63961">
                <a:tc>
                  <a:txBody>
                    <a:bodyPr/>
                    <a:lstStyle/>
                    <a:p>
                      <a:r>
                        <a:rPr lang="nl-NL" dirty="0" smtClean="0"/>
                        <a:t>Female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½r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 + 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mf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 + c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 +</a:t>
                      </a: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lang="nl-NL" baseline="-250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nl-NL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170010"/>
            <a:ext cx="74771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6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General Non-scalar Sex-limitation Model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Non-scalar </a:t>
            </a:r>
            <a:r>
              <a:rPr lang="en-US" dirty="0"/>
              <a:t>sex-</a:t>
            </a:r>
            <a:r>
              <a:rPr lang="en-US" dirty="0" smtClean="0"/>
              <a:t>limitation </a:t>
            </a:r>
            <a:r>
              <a:rPr lang="en-US" dirty="0" smtClean="0">
                <a:solidFill>
                  <a:srgbClr val="FF0000"/>
                </a:solidFill>
              </a:rPr>
              <a:t>with</a:t>
            </a:r>
            <a:r>
              <a:rPr lang="en-US" dirty="0" smtClean="0"/>
              <a:t> </a:t>
            </a:r>
            <a:r>
              <a:rPr lang="en-US" dirty="0"/>
              <a:t>opposite sex pairs </a:t>
            </a:r>
            <a:r>
              <a:rPr lang="en-US" dirty="0" smtClean="0"/>
              <a:t>(a quantitative </a:t>
            </a:r>
            <a:r>
              <a:rPr lang="en-US" dirty="0"/>
              <a:t>&amp; </a:t>
            </a:r>
            <a:r>
              <a:rPr lang="en-US" dirty="0" smtClean="0"/>
              <a:t>qualitative model)</a:t>
            </a:r>
          </a:p>
          <a:p>
            <a:r>
              <a:rPr lang="en-US" dirty="0" smtClean="0"/>
              <a:t>The total variance and proportion (%) of variance due to A, C, E are estimated separately for each group</a:t>
            </a:r>
          </a:p>
          <a:p>
            <a:pPr lvl="1"/>
            <a:r>
              <a:rPr lang="en-US" dirty="0" err="1" smtClean="0"/>
              <a:t>Vm</a:t>
            </a:r>
            <a:r>
              <a:rPr lang="en-US" dirty="0" smtClean="0"/>
              <a:t> </a:t>
            </a:r>
            <a:r>
              <a:rPr lang="en-US" dirty="0"/>
              <a:t>≠</a:t>
            </a:r>
            <a:r>
              <a:rPr lang="en-US" dirty="0" smtClean="0"/>
              <a:t> </a:t>
            </a:r>
            <a:r>
              <a:rPr lang="en-US" dirty="0" err="1" smtClean="0"/>
              <a:t>Vf</a:t>
            </a:r>
            <a:endParaRPr lang="en-US" dirty="0"/>
          </a:p>
          <a:p>
            <a:pPr lvl="1"/>
            <a:r>
              <a:rPr lang="en-US" dirty="0"/>
              <a:t>Am ≠</a:t>
            </a:r>
            <a:r>
              <a:rPr lang="en-US" dirty="0" smtClean="0"/>
              <a:t> </a:t>
            </a:r>
            <a:r>
              <a:rPr lang="en-US" dirty="0" err="1"/>
              <a:t>Af</a:t>
            </a:r>
            <a:endParaRPr lang="en-US" dirty="0"/>
          </a:p>
          <a:p>
            <a:pPr lvl="1"/>
            <a:r>
              <a:rPr lang="en-US" dirty="0"/>
              <a:t>Cm ≠</a:t>
            </a:r>
            <a:r>
              <a:rPr lang="en-US" dirty="0" smtClean="0"/>
              <a:t> </a:t>
            </a:r>
            <a:r>
              <a:rPr lang="en-US" dirty="0" err="1"/>
              <a:t>Cf</a:t>
            </a:r>
            <a:endParaRPr lang="en-US" dirty="0"/>
          </a:p>
          <a:p>
            <a:pPr lvl="1"/>
            <a:r>
              <a:rPr lang="pt-BR" dirty="0"/>
              <a:t>Em </a:t>
            </a:r>
            <a:r>
              <a:rPr lang="en-US" dirty="0"/>
              <a:t>≠</a:t>
            </a:r>
            <a:r>
              <a:rPr lang="pt-BR" dirty="0" smtClean="0"/>
              <a:t> Ef</a:t>
            </a:r>
          </a:p>
          <a:p>
            <a:r>
              <a:rPr lang="nl-NL" dirty="0"/>
              <a:t>Genetic </a:t>
            </a:r>
            <a:r>
              <a:rPr lang="nl-NL" dirty="0" smtClean="0"/>
              <a:t>correlation (rA) between DZO twins is </a:t>
            </a:r>
            <a:r>
              <a:rPr lang="nl-NL" dirty="0"/>
              <a:t>estimated </a:t>
            </a:r>
            <a:r>
              <a:rPr lang="nl-NL" dirty="0" smtClean="0"/>
              <a:t>freely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Sex Limitation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807517"/>
              </p:ext>
            </p:extLst>
          </p:nvPr>
        </p:nvGraphicFramePr>
        <p:xfrm>
          <a:off x="457200" y="1681923"/>
          <a:ext cx="8229600" cy="39320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14800"/>
                <a:gridCol w="4114800"/>
              </a:tblGrid>
              <a:tr h="786415">
                <a:tc>
                  <a:txBody>
                    <a:bodyPr/>
                    <a:lstStyle/>
                    <a:p>
                      <a:r>
                        <a:rPr lang="en-US" dirty="0" smtClean="0"/>
                        <a:t>Model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Requirements</a:t>
                      </a:r>
                      <a:endParaRPr lang="en-US" dirty="0"/>
                    </a:p>
                  </a:txBody>
                  <a:tcPr/>
                </a:tc>
              </a:tr>
              <a:tr h="786415">
                <a:tc>
                  <a:txBody>
                    <a:bodyPr/>
                    <a:lstStyle/>
                    <a:p>
                      <a:r>
                        <a:rPr lang="en-US" dirty="0" smtClean="0"/>
                        <a:t>Non</a:t>
                      </a:r>
                      <a:r>
                        <a:rPr lang="en-US" baseline="0" dirty="0" smtClean="0"/>
                        <a:t> Sex-Limitation Model </a:t>
                      </a:r>
                    </a:p>
                    <a:p>
                      <a:r>
                        <a:rPr lang="en-US" baseline="0" dirty="0" smtClean="0"/>
                        <a:t>(Classical Twin Model)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MZ &amp; DZ Twins</a:t>
                      </a:r>
                      <a:endParaRPr lang="en-US" dirty="0"/>
                    </a:p>
                  </a:txBody>
                  <a:tcPr/>
                </a:tc>
              </a:tr>
              <a:tr h="786415">
                <a:tc>
                  <a:txBody>
                    <a:bodyPr/>
                    <a:lstStyle/>
                    <a:p>
                      <a:r>
                        <a:rPr lang="en-US" dirty="0" smtClean="0"/>
                        <a:t>Scalar</a:t>
                      </a:r>
                      <a:r>
                        <a:rPr lang="en-US" baseline="0" dirty="0" smtClean="0"/>
                        <a:t> Sex-limitation Model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MZ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MZ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DZ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DZ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dirty="0" smtClean="0"/>
                        <a:t> Twins</a:t>
                      </a:r>
                      <a:endParaRPr lang="en-US" dirty="0"/>
                    </a:p>
                  </a:txBody>
                  <a:tcPr/>
                </a:tc>
              </a:tr>
              <a:tr h="786415">
                <a:tc>
                  <a:txBody>
                    <a:bodyPr/>
                    <a:lstStyle/>
                    <a:p>
                      <a:r>
                        <a:rPr lang="en-US" dirty="0" smtClean="0"/>
                        <a:t>Non-scalar Sex-</a:t>
                      </a:r>
                      <a:r>
                        <a:rPr lang="en-US" dirty="0" err="1" smtClean="0"/>
                        <a:t>Llmitation</a:t>
                      </a:r>
                      <a:r>
                        <a:rPr lang="en-US" dirty="0" smtClean="0"/>
                        <a:t> Model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MZm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MZf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DZm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DZf</a:t>
                      </a:r>
                      <a:r>
                        <a:rPr lang="en-US" dirty="0" smtClean="0"/>
                        <a:t> &amp;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DZo</a:t>
                      </a:r>
                      <a:r>
                        <a:rPr lang="en-US" dirty="0" smtClean="0"/>
                        <a:t> Twins</a:t>
                      </a:r>
                    </a:p>
                  </a:txBody>
                  <a:tcPr/>
                </a:tc>
              </a:tr>
              <a:tr h="786415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</a:t>
                      </a:r>
                      <a:r>
                        <a:rPr lang="en-US" baseline="0" dirty="0" smtClean="0"/>
                        <a:t> N</a:t>
                      </a:r>
                      <a:r>
                        <a:rPr lang="en-US" dirty="0" smtClean="0"/>
                        <a:t>on-scalar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Sex</a:t>
                      </a:r>
                      <a:r>
                        <a:rPr lang="en-US" baseline="0" dirty="0" smtClean="0"/>
                        <a:t>-limitation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MZm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MZf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DZm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DZf</a:t>
                      </a:r>
                      <a:r>
                        <a:rPr lang="en-US" dirty="0" smtClean="0"/>
                        <a:t> &amp;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DZo</a:t>
                      </a:r>
                      <a:r>
                        <a:rPr lang="en-US" dirty="0" smtClean="0"/>
                        <a:t> Twins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9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10200" r="15625"/>
          <a:stretch/>
        </p:blipFill>
        <p:spPr>
          <a:xfrm>
            <a:off x="1546167" y="1334513"/>
            <a:ext cx="6256428" cy="5126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9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Measurement 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Educational achievement test</a:t>
            </a:r>
          </a:p>
          <a:p>
            <a:pPr lvl="1"/>
            <a:r>
              <a:rPr lang="nl-NL" dirty="0" smtClean="0"/>
              <a:t>Total score: Ranked from highest (1) to lowest (50) and standardized</a:t>
            </a:r>
          </a:p>
          <a:p>
            <a:pPr lvl="1"/>
            <a:r>
              <a:rPr lang="nl-NL" dirty="0" smtClean="0"/>
              <a:t>Subscores: Mathematics, Language, Study Skills, World Studies</a:t>
            </a:r>
          </a:p>
          <a:p>
            <a:r>
              <a:rPr lang="nl-NL" dirty="0" smtClean="0"/>
              <a:t> Administered in last grade of primary school (~age 12)</a:t>
            </a:r>
          </a:p>
          <a:p>
            <a:r>
              <a:rPr lang="nl-NL" dirty="0" smtClean="0"/>
              <a:t>1181 MZM, 1185 DZM, 1445 MZF, 1175 DZF and 2396 DZO pairs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Twin Correlations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366790"/>
              </p:ext>
            </p:extLst>
          </p:nvPr>
        </p:nvGraphicFramePr>
        <p:xfrm>
          <a:off x="2169621" y="1833562"/>
          <a:ext cx="5045825" cy="3819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95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Heterogeneity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706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Univariate Analysis: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What are the contributions of additive genetic, dominance/shared environmental and unique environmental factors to the variance?</a:t>
            </a:r>
          </a:p>
          <a:p>
            <a:pPr>
              <a:lnSpc>
                <a:spcPct val="90000"/>
              </a:lnSpc>
            </a:pPr>
            <a:r>
              <a:rPr lang="en-US" dirty="0"/>
              <a:t>Heterogeneity: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Are the contributions of genetic and environmental factors equal for different </a:t>
            </a:r>
            <a:r>
              <a:rPr lang="en-US" dirty="0" smtClean="0"/>
              <a:t>groups, sex</a:t>
            </a:r>
            <a:r>
              <a:rPr lang="en-US" dirty="0"/>
              <a:t>, </a:t>
            </a:r>
            <a:r>
              <a:rPr lang="en-US" dirty="0" smtClean="0"/>
              <a:t>cohort, </a:t>
            </a:r>
            <a:r>
              <a:rPr lang="en-US" dirty="0"/>
              <a:t>SES, </a:t>
            </a:r>
            <a:r>
              <a:rPr lang="en-US" dirty="0" smtClean="0"/>
              <a:t>age, environmental </a:t>
            </a:r>
            <a:r>
              <a:rPr lang="en-US" dirty="0"/>
              <a:t>exposure, etc</a:t>
            </a:r>
            <a:r>
              <a:rPr lang="en-US" dirty="0" smtClean="0"/>
              <a:t>.?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 </a:t>
            </a:r>
            <a:r>
              <a:rPr lang="en-US" dirty="0" err="1" smtClean="0"/>
              <a:t>oneACEc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Boys (left) and Girls (right)</a:t>
            </a:r>
          </a:p>
          <a:p>
            <a:pPr marL="400050" lvl="1" indent="0">
              <a:buNone/>
            </a:pPr>
            <a:r>
              <a:rPr lang="nl-NL" dirty="0" smtClean="0"/>
              <a:t> 1 = MZM, 2 = DZM, 3 = MZF, 4 = DZF, 5 = DZO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Walk through the script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Run the script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Report the mean and the standardized variance components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 sure that you know what you are doing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1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11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Results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22597"/>
              </p:ext>
            </p:extLst>
          </p:nvPr>
        </p:nvGraphicFramePr>
        <p:xfrm>
          <a:off x="2457451" y="1588639"/>
          <a:ext cx="4294562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276"/>
                <a:gridCol w="1408843"/>
                <a:gridCol w="1469443"/>
              </a:tblGrid>
              <a:tr h="647831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4000" dirty="0" smtClean="0">
                          <a:solidFill>
                            <a:schemeClr val="tx1"/>
                          </a:solidFill>
                        </a:rPr>
                        <a:t>Boys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4000" dirty="0" smtClean="0">
                          <a:solidFill>
                            <a:schemeClr val="tx1"/>
                          </a:solidFill>
                        </a:rPr>
                        <a:t>Girls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4000" dirty="0" smtClean="0"/>
                        <a:t>Mean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4000" dirty="0" smtClean="0"/>
                        <a:t>-.02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4000" dirty="0" smtClean="0"/>
                        <a:t>.11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4000" dirty="0" smtClean="0"/>
                        <a:t>A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4000" dirty="0" smtClean="0"/>
                        <a:t>.69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4000" dirty="0" smtClean="0"/>
                        <a:t>.72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4000" dirty="0" smtClean="0"/>
                        <a:t>C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4000" dirty="0" smtClean="0"/>
                        <a:t>.09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4000" dirty="0" smtClean="0"/>
                        <a:t>.08</a:t>
                      </a:r>
                      <a:endParaRPr lang="en-US" sz="4000" dirty="0"/>
                    </a:p>
                  </a:txBody>
                  <a:tcPr/>
                </a:tc>
              </a:tr>
              <a:tr h="239899">
                <a:tc>
                  <a:txBody>
                    <a:bodyPr/>
                    <a:lstStyle/>
                    <a:p>
                      <a:r>
                        <a:rPr lang="nl-NL" sz="4000" dirty="0" smtClean="0"/>
                        <a:t>E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4000" dirty="0" smtClean="0"/>
                        <a:t>.22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4000" dirty="0" smtClean="0"/>
                        <a:t>.20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4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Open </a:t>
            </a:r>
            <a:r>
              <a:rPr lang="en-US" dirty="0" smtClean="0"/>
              <a:t>oneACE5c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</a:t>
            </a:r>
            <a:r>
              <a:rPr lang="en-US" dirty="0" smtClean="0"/>
              <a:t>alk through the first part of the script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Run it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You run the submodels	</a:t>
            </a:r>
          </a:p>
          <a:p>
            <a:pPr marL="914400" lvl="1" indent="-514350"/>
            <a:r>
              <a:rPr lang="nl-NL" dirty="0" smtClean="0"/>
              <a:t>For each model fill in the question marks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 sure that you know what you are doing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Results Model Fitting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837693"/>
              </p:ext>
            </p:extLst>
          </p:nvPr>
        </p:nvGraphicFramePr>
        <p:xfrm>
          <a:off x="415635" y="1722251"/>
          <a:ext cx="8412479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554"/>
                <a:gridCol w="510359"/>
                <a:gridCol w="1268564"/>
                <a:gridCol w="878739"/>
                <a:gridCol w="1069233"/>
                <a:gridCol w="1131090"/>
                <a:gridCol w="545286"/>
                <a:gridCol w="1080654"/>
              </a:tblGrid>
              <a:tr h="305491"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EP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-2LL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df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AIC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-2LL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df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oneACErq5c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35764.08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13678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8408.08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oneACEq5c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35764.19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13679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8406.19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.738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oneACE5c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35766.18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13682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8402.18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2.11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.716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99008" y="2848434"/>
            <a:ext cx="8412479" cy="365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591265"/>
              </p:ext>
            </p:extLst>
          </p:nvPr>
        </p:nvGraphicFramePr>
        <p:xfrm>
          <a:off x="457200" y="3932051"/>
          <a:ext cx="8412479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554"/>
                <a:gridCol w="510359"/>
                <a:gridCol w="1268564"/>
                <a:gridCol w="878739"/>
                <a:gridCol w="1069233"/>
                <a:gridCol w="1131090"/>
                <a:gridCol w="545286"/>
                <a:gridCol w="1080654"/>
              </a:tblGrid>
              <a:tr h="305491"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EP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-2LL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df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AIC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-2LL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df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oneACE5c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35766.18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13682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8402.18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oneAE5c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35775.05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13683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8409.05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8.87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.003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oneCE5c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36462.77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13683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9096.77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696.58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&lt;.001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oneE5c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38865.18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13684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11497.18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3098.99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&lt;.001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38150" y="4277184"/>
            <a:ext cx="8412479" cy="365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" y="251460"/>
            <a:ext cx="8538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Data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4" y="940296"/>
            <a:ext cx="9038466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4" y="4670373"/>
            <a:ext cx="5680138" cy="209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5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" y="251460"/>
            <a:ext cx="8538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Means</a:t>
            </a:r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646"/>
            <a:ext cx="9144000" cy="12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" y="251460"/>
            <a:ext cx="8538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Path Coefficients</a:t>
            </a:r>
            <a:endParaRPr 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035546"/>
            <a:ext cx="9144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57" y="2862260"/>
            <a:ext cx="55019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" y="251460"/>
            <a:ext cx="8538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Variance Components</a:t>
            </a:r>
            <a:endParaRPr lang="en-US" sz="4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" y="959346"/>
            <a:ext cx="9026979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4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231" y="1417638"/>
            <a:ext cx="3190278" cy="2287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16" y="4039985"/>
            <a:ext cx="4904508" cy="245225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Sex Limitation = Sex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" y="251460"/>
            <a:ext cx="8538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Covariances</a:t>
            </a:r>
            <a:endParaRPr 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8" y="1133474"/>
            <a:ext cx="878445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918" y="1333500"/>
            <a:ext cx="5594282" cy="9953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6917" y="2628900"/>
            <a:ext cx="8784453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743324"/>
            <a:ext cx="4878774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4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" y="251460"/>
            <a:ext cx="8538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Covariances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705225"/>
            <a:ext cx="4753529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8" y="1133474"/>
            <a:ext cx="878445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918" y="2247900"/>
            <a:ext cx="7670732" cy="4429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6916" y="3257550"/>
            <a:ext cx="8784453" cy="2476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543050"/>
            <a:ext cx="8934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5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6838"/>
            <a:ext cx="89725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Mean Differences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73490"/>
            <a:ext cx="6400800" cy="640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249" y="2025476"/>
            <a:ext cx="3444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Regression coefficients (β) capture the differences between the mean levels of the trait between sexes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23000" y="3571874"/>
            <a:ext cx="2778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generally what we are talking about when discussion of </a:t>
            </a:r>
            <a:r>
              <a:rPr lang="en-US" dirty="0"/>
              <a:t>s</a:t>
            </a:r>
            <a:r>
              <a:rPr lang="en-US" dirty="0" smtClean="0"/>
              <a:t>ex limitation, but very important nonetheless.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0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Variance Differences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9250" y="2873374"/>
            <a:ext cx="3444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σ</a:t>
            </a:r>
            <a:r>
              <a:rPr lang="en-US" baseline="30000" dirty="0" smtClean="0"/>
              <a:t>2</a:t>
            </a:r>
            <a:r>
              <a:rPr lang="en-US" dirty="0" smtClean="0"/>
              <a:t> capture the differences between the variation around the mean across the sexes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01725"/>
            <a:ext cx="64008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3125" y="2535793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key question is why there is more or less variation in one sex rather than the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Both Mean and Variance Differences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95809"/>
            <a:ext cx="64008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509" y="1830591"/>
            <a:ext cx="3151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mean differences exist, but are ignored, they can induce variance differences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44211" y="2159256"/>
            <a:ext cx="3151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Makes it very important to include separate means for sex when looking at sex limitation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Causes of Variance Differences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7060"/>
            <a:ext cx="8229600" cy="4525963"/>
          </a:xfrm>
        </p:spPr>
        <p:txBody>
          <a:bodyPr/>
          <a:lstStyle/>
          <a:p>
            <a:r>
              <a:rPr lang="en-US" dirty="0" smtClean="0"/>
              <a:t>Independent variables (millions of them) can influence the trait to different extents in different groups</a:t>
            </a:r>
          </a:p>
          <a:p>
            <a:endParaRPr lang="en-US" sz="1600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or</a:t>
            </a:r>
          </a:p>
          <a:p>
            <a:endParaRPr lang="en-US" sz="1600" dirty="0" smtClean="0"/>
          </a:p>
          <a:p>
            <a:r>
              <a:rPr lang="en-US" dirty="0" smtClean="0"/>
              <a:t>Different independent variables can influence the trait in the different groups.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The Language of Heterogeneity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</a:t>
            </a:r>
            <a:r>
              <a:rPr lang="en-US" dirty="0" smtClean="0"/>
              <a:t>the </a:t>
            </a:r>
            <a:r>
              <a:rPr lang="en-US" dirty="0"/>
              <a:t>differences due to differences in the magnitude of the effects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quantitative differences</a:t>
            </a:r>
            <a:r>
              <a:rPr lang="en-US" dirty="0" smtClean="0"/>
              <a:t>)?</a:t>
            </a:r>
            <a:endParaRPr lang="en-US" dirty="0"/>
          </a:p>
          <a:p>
            <a:pPr lvl="1"/>
            <a:r>
              <a:rPr lang="en-US" dirty="0" smtClean="0"/>
              <a:t>Is </a:t>
            </a:r>
            <a:r>
              <a:rPr lang="en-US" dirty="0"/>
              <a:t>the contribution of genetic/environmental factors greater/smaller in males than in females?</a:t>
            </a:r>
          </a:p>
          <a:p>
            <a:r>
              <a:rPr lang="en-US" dirty="0"/>
              <a:t>Are the differences due to differences in the nature of the effects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qualitative differences</a:t>
            </a:r>
            <a:r>
              <a:rPr lang="en-US" dirty="0" smtClean="0"/>
              <a:t>)?</a:t>
            </a:r>
            <a:endParaRPr lang="en-US" dirty="0"/>
          </a:p>
          <a:p>
            <a:pPr lvl="1"/>
            <a:r>
              <a:rPr lang="en-US" dirty="0" smtClean="0"/>
              <a:t>Are </a:t>
            </a:r>
            <a:r>
              <a:rPr lang="en-US" dirty="0"/>
              <a:t>there different genetic/environmental factors influencing the trait in males and females?</a:t>
            </a:r>
          </a:p>
        </p:txBody>
      </p:sp>
    </p:spTree>
    <p:extLst>
      <p:ext uri="{BB962C8B-B14F-4D97-AF65-F5344CB8AC3E}">
        <p14:creationId xmlns:p14="http://schemas.microsoft.com/office/powerpoint/2010/main" val="10530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4175</TotalTime>
  <Words>1289</Words>
  <Application>Microsoft Office PowerPoint</Application>
  <PresentationFormat>On-screen Show (4:3)</PresentationFormat>
  <Paragraphs>348</Paragraphs>
  <Slides>43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Theme</vt:lpstr>
      <vt:lpstr>Heterogeneity: Sex-limitation Models</vt:lpstr>
      <vt:lpstr>   COPY FILES FROM:  Faculty/eveline/2018/sexLim</vt:lpstr>
      <vt:lpstr>Heterogeneity</vt:lpstr>
      <vt:lpstr>Sex Limitation = Sex Differences</vt:lpstr>
      <vt:lpstr>Mean Differences</vt:lpstr>
      <vt:lpstr>Variance Differences</vt:lpstr>
      <vt:lpstr>Both Mean and Variance Differences</vt:lpstr>
      <vt:lpstr>Causes of Variance Differences</vt:lpstr>
      <vt:lpstr>The Language of Heterogeneity</vt:lpstr>
      <vt:lpstr>PowerPoint Presentation</vt:lpstr>
      <vt:lpstr>Look at the Correlations!</vt:lpstr>
      <vt:lpstr>Non Sex-Limitation Model</vt:lpstr>
      <vt:lpstr>Non Sex-Limitation Model</vt:lpstr>
      <vt:lpstr>PowerPoint Presentation</vt:lpstr>
      <vt:lpstr>Multiple Non Sex-Limitation Models</vt:lpstr>
      <vt:lpstr>Scalar Sex-limitation Model</vt:lpstr>
      <vt:lpstr>Scalar Sex-limitation Model</vt:lpstr>
      <vt:lpstr>Non-scalar Sex-limitation Model</vt:lpstr>
      <vt:lpstr>Non-scalar Sex-limitation Model</vt:lpstr>
      <vt:lpstr>Non-scalar Sex-limitation Model</vt:lpstr>
      <vt:lpstr>Non-scalar Sex-limitation Model</vt:lpstr>
      <vt:lpstr>General Non-scalar Sex-limitation Model</vt:lpstr>
      <vt:lpstr>General Non-scalar Sex-limitation Model</vt:lpstr>
      <vt:lpstr>General Non-scalar Sex-limitation Model</vt:lpstr>
      <vt:lpstr>General Non-scalar Sex-limitation Model</vt:lpstr>
      <vt:lpstr>Sex Limitation Models</vt:lpstr>
      <vt:lpstr>Example</vt:lpstr>
      <vt:lpstr>Measurement Instrument</vt:lpstr>
      <vt:lpstr>Twin Correlations</vt:lpstr>
      <vt:lpstr>Practical</vt:lpstr>
      <vt:lpstr>PowerPoint Presentation</vt:lpstr>
      <vt:lpstr>Results </vt:lpstr>
      <vt:lpstr>Practical</vt:lpstr>
      <vt:lpstr>PowerPoint Presentation</vt:lpstr>
      <vt:lpstr>Results Model Fitting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Sex-limitation Models</dc:title>
  <dc:creator>Brad Verhulst</dc:creator>
  <cp:lastModifiedBy>Eveline</cp:lastModifiedBy>
  <cp:revision>179</cp:revision>
  <dcterms:created xsi:type="dcterms:W3CDTF">2014-03-03T15:18:39Z</dcterms:created>
  <dcterms:modified xsi:type="dcterms:W3CDTF">2018-03-06T19:28:06Z</dcterms:modified>
</cp:coreProperties>
</file>