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60" r:id="rId5"/>
    <p:sldId id="257" r:id="rId6"/>
    <p:sldId id="263" r:id="rId7"/>
    <p:sldId id="267" r:id="rId8"/>
    <p:sldId id="268" r:id="rId9"/>
    <p:sldId id="265" r:id="rId10"/>
    <p:sldId id="269" r:id="rId11"/>
    <p:sldId id="270" r:id="rId12"/>
    <p:sldId id="272" r:id="rId13"/>
    <p:sldId id="274" r:id="rId14"/>
    <p:sldId id="275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63" d="100"/>
          <a:sy n="63" d="100"/>
        </p:scale>
        <p:origin x="10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7241D-225C-454E-A8D2-E8D2AB1A8F9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ACA54-3371-2B40-81FC-8E4C79791A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375" y="949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Bivariate Genetic Analysis Practical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375" y="2705583"/>
            <a:ext cx="77724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Lucia </a:t>
            </a:r>
            <a:r>
              <a:rPr lang="en-US" dirty="0" err="1"/>
              <a:t>Colodro</a:t>
            </a:r>
            <a:r>
              <a:rPr lang="en-US" dirty="0"/>
              <a:t> Conde, Elizabeth Prom-Wormley, and Hermine </a:t>
            </a:r>
            <a:r>
              <a:rPr lang="en-US" dirty="0" err="1"/>
              <a:t>Maes</a:t>
            </a:r>
            <a:r>
              <a:rPr lang="en-US" dirty="0"/>
              <a:t> </a:t>
            </a:r>
          </a:p>
          <a:p>
            <a:r>
              <a:rPr lang="en-US" dirty="0"/>
              <a:t>with thanks to </a:t>
            </a:r>
            <a:r>
              <a:rPr lang="en-US" dirty="0" err="1"/>
              <a:t>Meike</a:t>
            </a:r>
            <a:r>
              <a:rPr lang="en-US" dirty="0"/>
              <a:t> Bartels and </a:t>
            </a:r>
            <a:r>
              <a:rPr lang="en-US" dirty="0" err="1"/>
              <a:t>Dorret</a:t>
            </a:r>
            <a:r>
              <a:rPr lang="en-US" dirty="0"/>
              <a:t> </a:t>
            </a:r>
            <a:r>
              <a:rPr lang="en-US" dirty="0" err="1"/>
              <a:t>Boomsma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5E21B-6869-8848-B843-D7FBFB62A3B9}"/>
              </a:ext>
            </a:extLst>
          </p:cNvPr>
          <p:cNvSpPr txBox="1"/>
          <p:nvPr/>
        </p:nvSpPr>
        <p:spPr>
          <a:xfrm>
            <a:off x="582447" y="5116009"/>
            <a:ext cx="8415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 </a:t>
            </a:r>
            <a:r>
              <a:rPr lang="en-AU" sz="2800" b="1" dirty="0"/>
              <a:t>\\workshop\Faculty\lucia\Wednesday_biv_practical</a:t>
            </a:r>
          </a:p>
          <a:p>
            <a:r>
              <a:rPr lang="en-US" sz="2800" b="1" dirty="0"/>
              <a:t>, Open twoACE_vc_nl_biv_2gr.R</a:t>
            </a:r>
          </a:p>
        </p:txBody>
      </p:sp>
    </p:spTree>
    <p:extLst>
      <p:ext uri="{BB962C8B-B14F-4D97-AF65-F5344CB8AC3E}">
        <p14:creationId xmlns:p14="http://schemas.microsoft.com/office/powerpoint/2010/main" val="20963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18B3A-2EAF-784F-988C-AEEBF716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4" y="156258"/>
            <a:ext cx="8808334" cy="1143000"/>
          </a:xfrm>
        </p:spPr>
        <p:txBody>
          <a:bodyPr>
            <a:normAutofit/>
          </a:bodyPr>
          <a:lstStyle/>
          <a:p>
            <a:r>
              <a:rPr lang="en-US" dirty="0"/>
              <a:t>Important Questions  to 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F6988F-A178-1D47-8ADB-54144EC65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258"/>
            <a:ext cx="8229600" cy="452596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“What is the variance due to genetic and environmental contributions for a measure?”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Variance Decomposition -&gt; Heritability, (Shared) environmental influences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“How much of the phenotypic correlation is accounted for by genetic and environmental influences?”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Covariance Decomposition -&gt; The influences of genes and environment on the covariance between the two variables 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00"/>
                </a:solidFill>
              </a:rPr>
              <a:t>“Is there a large overlap in gene/ environmental sets?”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</a:rPr>
              <a:t>Genetic and Environmental correlations -&gt; the overlap in genes and environmental effects </a:t>
            </a:r>
          </a:p>
        </p:txBody>
      </p:sp>
    </p:spTree>
    <p:extLst>
      <p:ext uri="{BB962C8B-B14F-4D97-AF65-F5344CB8AC3E}">
        <p14:creationId xmlns:p14="http://schemas.microsoft.com/office/powerpoint/2010/main" val="408333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22"/>
            <a:ext cx="8229600" cy="1143000"/>
          </a:xfrm>
        </p:spPr>
        <p:txBody>
          <a:bodyPr/>
          <a:lstStyle/>
          <a:p>
            <a:r>
              <a:rPr lang="en-US" dirty="0"/>
              <a:t>Genetic Correlation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7660"/>
            <a:ext cx="8426370" cy="3998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EEC6F2-65C7-3E4E-84F3-3F5D3644B1EB}"/>
              </a:ext>
            </a:extLst>
          </p:cNvPr>
          <p:cNvSpPr/>
          <p:nvPr/>
        </p:nvSpPr>
        <p:spPr>
          <a:xfrm>
            <a:off x="52086" y="5903893"/>
            <a:ext cx="9039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corA</a:t>
            </a:r>
            <a:r>
              <a:rPr lang="en-US" sz="2800" dirty="0"/>
              <a:t>      &lt;- </a:t>
            </a:r>
            <a:r>
              <a:rPr lang="en-US" sz="2800" dirty="0" err="1"/>
              <a:t>mxAlgebra</a:t>
            </a:r>
            <a:r>
              <a:rPr lang="en-US" sz="2800" dirty="0"/>
              <a:t>( expression=solve(</a:t>
            </a:r>
            <a:r>
              <a:rPr lang="en-US" sz="2800" dirty="0" err="1"/>
              <a:t>sqrt</a:t>
            </a:r>
            <a:r>
              <a:rPr lang="en-US" sz="2800" dirty="0"/>
              <a:t>(I*VA))%&amp;%VA, name ="</a:t>
            </a:r>
            <a:r>
              <a:rPr lang="en-US" sz="2800" dirty="0" err="1"/>
              <a:t>rA</a:t>
            </a:r>
            <a:r>
              <a:rPr lang="en-US" sz="2800" dirty="0"/>
              <a:t>" 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EF6F42-821B-E341-AFEA-5F4796A1DD09}"/>
              </a:ext>
            </a:extLst>
          </p:cNvPr>
          <p:cNvGrpSpPr/>
          <p:nvPr/>
        </p:nvGrpSpPr>
        <p:grpSpPr>
          <a:xfrm>
            <a:off x="2429468" y="4962673"/>
            <a:ext cx="2902910" cy="941220"/>
            <a:chOff x="2429468" y="4985628"/>
            <a:chExt cx="2902910" cy="941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057FD9-DA5E-0F4F-80FF-7EB15EE1FA30}"/>
                    </a:ext>
                  </a:extLst>
                </p:cNvPr>
                <p:cNvSpPr/>
                <p:nvPr/>
              </p:nvSpPr>
              <p:spPr>
                <a:xfrm>
                  <a:off x="3061372" y="4985628"/>
                  <a:ext cx="2271006" cy="941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𝑉𝐴</m:t>
                                </m:r>
                              </m:e>
                              <m:sub>
                                <m:r>
                                  <a:rPr lang="en-AU" sz="2400" b="0" i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𝑉𝐴</m:t>
                                        </m:r>
                                      </m:e>
                                      <m:sub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AU" sz="2400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dirty="0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057FD9-DA5E-0F4F-80FF-7EB15EE1FA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372" y="4985628"/>
                  <a:ext cx="2271006" cy="941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9D2D7A-5058-7D4E-831A-2978617A7DB5}"/>
                </a:ext>
              </a:extLst>
            </p:cNvPr>
            <p:cNvSpPr txBox="1"/>
            <p:nvPr/>
          </p:nvSpPr>
          <p:spPr>
            <a:xfrm>
              <a:off x="2429468" y="5191454"/>
              <a:ext cx="615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Corbel" panose="020B0503020204020204" pitchFamily="34" charset="0"/>
                </a:rPr>
                <a:t>r</a:t>
              </a:r>
              <a:r>
                <a:rPr lang="en-US" sz="2800" baseline="-25000" dirty="0" err="1">
                  <a:latin typeface="Corbel" panose="020B0503020204020204" pitchFamily="34" charset="0"/>
                </a:rPr>
                <a:t>g</a:t>
              </a:r>
              <a:r>
                <a:rPr lang="en-US" sz="2800" dirty="0">
                  <a:latin typeface="Corbel" panose="020B0503020204020204" pitchFamily="34" charset="0"/>
                </a:rPr>
                <a:t>=</a:t>
              </a:r>
              <a:endParaRPr lang="en-US" sz="2800" baseline="-25000" dirty="0"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92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B235-A0F1-504C-9787-52A56D47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Genetic Correlation</a:t>
            </a:r>
            <a:br>
              <a:rPr lang="en-US" dirty="0"/>
            </a:br>
            <a:r>
              <a:rPr lang="en-US" dirty="0"/>
              <a:t>Interpreting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09D3-6205-9445-BEC9-6795E7E64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If 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 = 1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Two sets of genes overlap completely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Careful!  If a11 and a22 are near zero then shared genes do not contribute to correlation</a:t>
            </a:r>
          </a:p>
        </p:txBody>
      </p:sp>
    </p:spTree>
    <p:extLst>
      <p:ext uri="{BB962C8B-B14F-4D97-AF65-F5344CB8AC3E}">
        <p14:creationId xmlns:p14="http://schemas.microsoft.com/office/powerpoint/2010/main" val="113494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B235-A0F1-504C-9787-52A56D47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09D3-6205-9445-BEC9-6795E7E64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High genetic correlation = large overlap in genetic effects on the two phenotypes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Does it mean that the phenotypic correlation between the traits is largely due to genetic effects?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No: the substantive importance of a particular </a:t>
            </a:r>
            <a:r>
              <a:rPr lang="en-US" dirty="0" err="1"/>
              <a:t>rG</a:t>
            </a:r>
            <a:r>
              <a:rPr lang="en-US" dirty="0"/>
              <a:t> depends the value of the correlation and the value of VAs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 i.e. importance is also determined by the heritability of each phenotype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FB839D-A119-494E-876F-72ABBAE3B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 Considerations- Genetic Correlations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44692A-96E3-DA4C-82F8-A972D810B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F11B-C3C2-5D4D-81E7-8B7EE673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983"/>
            <a:ext cx="8229600" cy="700268"/>
          </a:xfrm>
        </p:spPr>
        <p:txBody>
          <a:bodyPr>
            <a:noAutofit/>
          </a:bodyPr>
          <a:lstStyle/>
          <a:p>
            <a:r>
              <a:rPr lang="en-US" sz="3600" dirty="0"/>
              <a:t>Two Paper and Pencil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E6C9-1CAE-C141-86E5-40B3B9AE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1319"/>
            <a:ext cx="8229600" cy="4163992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two traits with a </a:t>
            </a:r>
            <a:r>
              <a:rPr lang="en-US" dirty="0" err="1"/>
              <a:t>rP</a:t>
            </a:r>
            <a:r>
              <a:rPr lang="en-US" dirty="0"/>
              <a:t> = 0.40 : </a:t>
            </a:r>
            <a:br>
              <a:rPr lang="en-US" dirty="0"/>
            </a:br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baseline="-25000" dirty="0"/>
              <a:t>P1</a:t>
            </a:r>
            <a:r>
              <a:rPr lang="en-US" dirty="0"/>
              <a:t> = 0.7 and h</a:t>
            </a:r>
            <a:r>
              <a:rPr lang="en-US" baseline="30000" dirty="0"/>
              <a:t>2</a:t>
            </a:r>
            <a:r>
              <a:rPr lang="en-US" baseline="-25000" dirty="0"/>
              <a:t>P2</a:t>
            </a:r>
            <a:r>
              <a:rPr lang="en-US" dirty="0"/>
              <a:t> = 0.6 with </a:t>
            </a:r>
            <a:r>
              <a:rPr lang="en-US" dirty="0" err="1"/>
              <a:t>rG</a:t>
            </a:r>
            <a:r>
              <a:rPr lang="en-US" dirty="0"/>
              <a:t> = .3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is the correlation due to additive genetic effects = ?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is the contribution to phenotypic correlation attributable to additive genetic effects = ? 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Consider again two traits with a </a:t>
            </a:r>
            <a:r>
              <a:rPr lang="en-US" dirty="0" err="1"/>
              <a:t>rP</a:t>
            </a:r>
            <a:r>
              <a:rPr lang="en-US" dirty="0"/>
              <a:t> = 0.40 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    h</a:t>
            </a:r>
            <a:r>
              <a:rPr lang="en-US" baseline="30000" dirty="0"/>
              <a:t>2</a:t>
            </a:r>
            <a:r>
              <a:rPr lang="en-US" baseline="-25000" dirty="0"/>
              <a:t>P1</a:t>
            </a:r>
            <a:r>
              <a:rPr lang="en-US" dirty="0"/>
              <a:t> = 0.2 and h</a:t>
            </a:r>
            <a:r>
              <a:rPr lang="en-US" baseline="30000" dirty="0"/>
              <a:t>2</a:t>
            </a:r>
            <a:r>
              <a:rPr lang="en-US" baseline="-25000" dirty="0"/>
              <a:t>P2</a:t>
            </a:r>
            <a:r>
              <a:rPr lang="en-US" dirty="0"/>
              <a:t> = 0.3 with </a:t>
            </a:r>
            <a:r>
              <a:rPr lang="en-US" dirty="0" err="1"/>
              <a:t>rG</a:t>
            </a:r>
            <a:r>
              <a:rPr lang="en-US" dirty="0"/>
              <a:t> = 0.8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</a:t>
            </a:r>
            <a:r>
              <a:rPr lang="en-US"/>
              <a:t>orrelation </a:t>
            </a:r>
            <a:r>
              <a:rPr lang="en-US" dirty="0"/>
              <a:t>due to additive genetic effects = ?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Contribution to phenotypic correlation attributable to additive genetic effects =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028D0-A04A-8841-9A1D-7D2ED9E0026B}"/>
                  </a:ext>
                </a:extLst>
              </p:cNvPr>
              <p:cNvSpPr txBox="1"/>
              <p:nvPr/>
            </p:nvSpPr>
            <p:spPr>
              <a:xfrm>
                <a:off x="596392" y="5173655"/>
                <a:ext cx="7951216" cy="158254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US" sz="2400" b="1" dirty="0"/>
                  <a:t>Correlation due to 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∗ 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b="1" dirty="0"/>
                  <a:t> </a:t>
                </a:r>
                <a:br>
                  <a:rPr lang="en-US" sz="2400" b="1" dirty="0"/>
                </a:br>
                <a:r>
                  <a:rPr lang="en-US" sz="2400" b="1" dirty="0"/>
                  <a:t>Divide by </a:t>
                </a:r>
                <a:r>
                  <a:rPr lang="en-US" sz="2400" b="1" dirty="0" err="1"/>
                  <a:t>rP</a:t>
                </a:r>
                <a:r>
                  <a:rPr lang="en-US" sz="2400" b="1" dirty="0"/>
                  <a:t> to find contribution to phenotypic correlation. </a:t>
                </a: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028D0-A04A-8841-9A1D-7D2ED9E00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92" y="5173655"/>
                <a:ext cx="7951216" cy="1582549"/>
              </a:xfrm>
              <a:prstGeom prst="rect">
                <a:avLst/>
              </a:prstGeom>
              <a:blipFill>
                <a:blip r:embed="rId2"/>
                <a:stretch>
                  <a:fillRect l="-1116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80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Twin </a:t>
            </a:r>
            <a:r>
              <a:rPr lang="en-US" dirty="0" err="1"/>
              <a:t>Covariances</a:t>
            </a:r>
            <a:r>
              <a:rPr lang="en-US" dirty="0"/>
              <a:t>/ Correlations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/>
              <a:t>What are our initial expectations after looking at the covariance and correlation matrices by </a:t>
            </a:r>
            <a:r>
              <a:rPr lang="en-US" dirty="0" err="1"/>
              <a:t>zygosity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326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FF88C6-20AB-E64D-81BD-69BA4C5B6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17892"/>
              </p:ext>
            </p:extLst>
          </p:nvPr>
        </p:nvGraphicFramePr>
        <p:xfrm>
          <a:off x="1491205" y="457200"/>
          <a:ext cx="5791200" cy="2819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31757796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1685595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503869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86126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870300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MZCov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9653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9129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209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3419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162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079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F45031-10B5-9948-9950-AFE93785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46854"/>
              </p:ext>
            </p:extLst>
          </p:nvPr>
        </p:nvGraphicFramePr>
        <p:xfrm>
          <a:off x="1491205" y="3749846"/>
          <a:ext cx="5791200" cy="2819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40641127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14226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331256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62758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59303640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DZCov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0887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8451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7928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205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gff_T2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0237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hap_T2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3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41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63" y="122891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Conclusions </a:t>
            </a:r>
            <a:br>
              <a:rPr lang="en-US" dirty="0"/>
            </a:br>
            <a:r>
              <a:rPr lang="en-US" dirty="0"/>
              <a:t>Twin </a:t>
            </a:r>
            <a:r>
              <a:rPr lang="en-US" dirty="0" err="1"/>
              <a:t>Covariances</a:t>
            </a:r>
            <a:r>
              <a:rPr lang="en-US" dirty="0"/>
              <a:t>/ Correlations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60037"/>
            <a:ext cx="8229600" cy="4525963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AU" dirty="0"/>
              <a:t>Within individual cross-trait covariance implies common aetiological influences</a:t>
            </a:r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r>
              <a:rPr lang="en-AU" dirty="0"/>
              <a:t> Cross-twin cross-trait covariance implies common aetiological influences are familial</a:t>
            </a:r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r>
              <a:rPr lang="en-AU" dirty="0"/>
              <a:t>Whether familial influences genetic or environmental shown by MZ:DZ ratio of cross- twin cross-trait </a:t>
            </a:r>
            <a:r>
              <a:rPr lang="en-AU" dirty="0" err="1"/>
              <a:t>covariances</a:t>
            </a:r>
            <a:r>
              <a:rPr lang="en-AU" dirty="0"/>
              <a:t> </a:t>
            </a:r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7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Bivariate Genetic Model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601"/>
            <a:ext cx="9144000" cy="41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18B3A-2EAF-784F-988C-AEEBF716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4" y="156258"/>
            <a:ext cx="8808334" cy="1143000"/>
          </a:xfrm>
        </p:spPr>
        <p:txBody>
          <a:bodyPr>
            <a:normAutofit/>
          </a:bodyPr>
          <a:lstStyle/>
          <a:p>
            <a:r>
              <a:rPr lang="en-US" dirty="0"/>
              <a:t>Important Questions  to 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F6988F-A178-1D47-8ADB-54144EC65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258"/>
            <a:ext cx="8229600" cy="452596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00"/>
                </a:solidFill>
              </a:rPr>
              <a:t>“What is the variance due to genetic and environmental contributions for a measure?”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</a:rPr>
              <a:t>Variance Decomposition -&gt; Heritability, (Shared) environmental influences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00"/>
                </a:solidFill>
              </a:rPr>
              <a:t>“How much of the phenotypic correlation is accounted for by genetic and environmental influences?”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</a:rPr>
              <a:t>Covariance Decomposition -&gt; The influences of genes and environment on the covariance between the two variables 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“Is there a large overlap in gene/ environmental sets?”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Genetic and Environmental correlations -&gt; the overlap in genes and environmental effects </a:t>
            </a:r>
          </a:p>
        </p:txBody>
      </p:sp>
    </p:spTree>
    <p:extLst>
      <p:ext uri="{BB962C8B-B14F-4D97-AF65-F5344CB8AC3E}">
        <p14:creationId xmlns:p14="http://schemas.microsoft.com/office/powerpoint/2010/main" val="280811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154"/>
            <a:ext cx="9144000" cy="43392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0257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covA</a:t>
            </a:r>
            <a:r>
              <a:rPr lang="en-US" sz="2400" dirty="0"/>
              <a:t>      &lt;- </a:t>
            </a:r>
            <a:r>
              <a:rPr lang="en-US" sz="2400" dirty="0" err="1"/>
              <a:t>mxMatrix</a:t>
            </a:r>
            <a:r>
              <a:rPr lang="en-US" sz="2400" dirty="0"/>
              <a:t>( type="</a:t>
            </a:r>
            <a:r>
              <a:rPr lang="en-US" sz="2400" dirty="0" err="1"/>
              <a:t>Symm</a:t>
            </a:r>
            <a:r>
              <a:rPr lang="en-US" sz="2400" dirty="0"/>
              <a:t>", </a:t>
            </a:r>
            <a:r>
              <a:rPr lang="en-US" sz="2400" dirty="0" err="1"/>
              <a:t>nrow</a:t>
            </a:r>
            <a:r>
              <a:rPr lang="en-US" sz="2400" dirty="0"/>
              <a:t>=</a:t>
            </a:r>
            <a:r>
              <a:rPr lang="en-US" sz="2400" dirty="0" err="1"/>
              <a:t>nv</a:t>
            </a:r>
            <a:r>
              <a:rPr lang="en-US" sz="2400" dirty="0"/>
              <a:t>, </a:t>
            </a:r>
            <a:r>
              <a:rPr lang="en-US" sz="2400" dirty="0" err="1"/>
              <a:t>ncol</a:t>
            </a:r>
            <a:r>
              <a:rPr lang="en-US" sz="2400" dirty="0"/>
              <a:t>=</a:t>
            </a:r>
            <a:r>
              <a:rPr lang="en-US" sz="2400" dirty="0" err="1"/>
              <a:t>nv</a:t>
            </a:r>
            <a:r>
              <a:rPr lang="en-US" sz="2400" dirty="0"/>
              <a:t>, free=TRUE, values=</a:t>
            </a:r>
            <a:r>
              <a:rPr lang="en-US" sz="2400" dirty="0" err="1"/>
              <a:t>valDiag</a:t>
            </a:r>
            <a:r>
              <a:rPr lang="en-US" sz="2400" dirty="0"/>
              <a:t>(</a:t>
            </a:r>
            <a:r>
              <a:rPr lang="en-US" sz="2400" dirty="0" err="1"/>
              <a:t>svPa,nv</a:t>
            </a:r>
            <a:r>
              <a:rPr lang="en-US" sz="2400" dirty="0"/>
              <a:t>), labels=</a:t>
            </a:r>
            <a:r>
              <a:rPr lang="en-US" sz="2400" dirty="0" err="1"/>
              <a:t>labLower</a:t>
            </a:r>
            <a:r>
              <a:rPr lang="en-US" sz="2400" dirty="0"/>
              <a:t>("VA",</a:t>
            </a:r>
            <a:r>
              <a:rPr lang="en-US" sz="2400" dirty="0" err="1"/>
              <a:t>nv</a:t>
            </a:r>
            <a:r>
              <a:rPr lang="en-US" sz="2400" dirty="0"/>
              <a:t>), name="VA" ) </a:t>
            </a:r>
          </a:p>
        </p:txBody>
      </p:sp>
    </p:spTree>
    <p:extLst>
      <p:ext uri="{BB962C8B-B14F-4D97-AF65-F5344CB8AC3E}">
        <p14:creationId xmlns:p14="http://schemas.microsoft.com/office/powerpoint/2010/main" val="335977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at VA </a:t>
            </a:r>
            <a:br>
              <a:rPr lang="en-US" dirty="0"/>
            </a:br>
            <a:r>
              <a:rPr lang="en-US" dirty="0" err="1"/>
              <a:t>fitACE$matrices$VA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344" y="2583054"/>
            <a:ext cx="3230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$</a:t>
            </a:r>
            <a:r>
              <a:rPr lang="pt-BR" sz="2800" dirty="0" err="1"/>
              <a:t>labels</a:t>
            </a:r>
            <a:endParaRPr lang="pt-BR" sz="2800" dirty="0"/>
          </a:p>
          <a:p>
            <a:r>
              <a:rPr lang="pt-BR" sz="2800" dirty="0"/>
              <a:t>     [,1]   [,2]  </a:t>
            </a:r>
          </a:p>
          <a:p>
            <a:r>
              <a:rPr lang="pt-BR" sz="2800" dirty="0"/>
              <a:t>[1,] "VA11" "VA21"</a:t>
            </a:r>
          </a:p>
          <a:p>
            <a:r>
              <a:rPr lang="pt-BR" sz="2800" dirty="0"/>
              <a:t>[2,] "VA21" "VA22"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69011" y="44946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$values</a:t>
            </a:r>
          </a:p>
          <a:p>
            <a:r>
              <a:rPr lang="en-US" sz="2800" dirty="0"/>
              <a:t>           [,1]       [,2]</a:t>
            </a:r>
          </a:p>
          <a:p>
            <a:r>
              <a:rPr lang="en-US" sz="2800" dirty="0"/>
              <a:t>[1,] 0.27159025 0.17308458</a:t>
            </a:r>
          </a:p>
          <a:p>
            <a:r>
              <a:rPr lang="en-US" sz="2800" dirty="0"/>
              <a:t>[2,] 0.17308458 0.52264878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4294" y="2583054"/>
            <a:ext cx="31625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$free</a:t>
            </a:r>
          </a:p>
          <a:p>
            <a:r>
              <a:rPr lang="en-US" sz="2800" dirty="0"/>
              <a:t>     [,1] [,2]</a:t>
            </a:r>
          </a:p>
          <a:p>
            <a:r>
              <a:rPr lang="en-US" sz="2800" dirty="0"/>
              <a:t>[1,] TRUE TRUE</a:t>
            </a:r>
          </a:p>
          <a:p>
            <a:r>
              <a:rPr lang="en-US" sz="2800" dirty="0"/>
              <a:t>[2,] TRUE 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557" y="1892533"/>
            <a:ext cx="2726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SymmMatrix</a:t>
            </a:r>
            <a:r>
              <a:rPr lang="en-US" sz="2800" dirty="0"/>
              <a:t> 'VA' </a:t>
            </a:r>
          </a:p>
        </p:txBody>
      </p:sp>
    </p:spTree>
    <p:extLst>
      <p:ext uri="{BB962C8B-B14F-4D97-AF65-F5344CB8AC3E}">
        <p14:creationId xmlns:p14="http://schemas.microsoft.com/office/powerpoint/2010/main" val="16414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18B3A-2EAF-784F-988C-AEEBF716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4" y="156258"/>
            <a:ext cx="8808334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  <a:ea typeface="+mn-ea"/>
                <a:cs typeface="+mn-cs"/>
              </a:rPr>
              <a:t>1- “What is the variance is due to genetic and environmental contributions for a specific measure?”</a:t>
            </a:r>
            <a:br>
              <a:rPr lang="en-US" sz="28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2800" dirty="0">
                <a:solidFill>
                  <a:prstClr val="white"/>
                </a:solidFill>
                <a:ea typeface="+mn-ea"/>
                <a:cs typeface="+mn-cs"/>
              </a:rPr>
              <a:t>Variance Decomposition -&gt; Heritability, (Shared) environmental influences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650F41-9B16-674F-B811-A51AE5EEC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77769"/>
              </p:ext>
            </p:extLst>
          </p:nvPr>
        </p:nvGraphicFramePr>
        <p:xfrm>
          <a:off x="452056" y="3375999"/>
          <a:ext cx="8077988" cy="3289300"/>
        </p:xfrm>
        <a:graphic>
          <a:graphicData uri="http://schemas.openxmlformats.org/drawingml/2006/table">
            <a:tbl>
              <a:tblPr/>
              <a:tblGrid>
                <a:gridCol w="1759789">
                  <a:extLst>
                    <a:ext uri="{9D8B030D-6E8A-4147-A177-3AD203B41FA5}">
                      <a16:colId xmlns:a16="http://schemas.microsoft.com/office/drawing/2014/main" val="3636210540"/>
                    </a:ext>
                  </a:extLst>
                </a:gridCol>
                <a:gridCol w="1966245">
                  <a:extLst>
                    <a:ext uri="{9D8B030D-6E8A-4147-A177-3AD203B41FA5}">
                      <a16:colId xmlns:a16="http://schemas.microsoft.com/office/drawing/2014/main" val="248847250"/>
                    </a:ext>
                  </a:extLst>
                </a:gridCol>
                <a:gridCol w="996230">
                  <a:extLst>
                    <a:ext uri="{9D8B030D-6E8A-4147-A177-3AD203B41FA5}">
                      <a16:colId xmlns:a16="http://schemas.microsoft.com/office/drawing/2014/main" val="4142957291"/>
                    </a:ext>
                  </a:extLst>
                </a:gridCol>
                <a:gridCol w="996230">
                  <a:extLst>
                    <a:ext uri="{9D8B030D-6E8A-4147-A177-3AD203B41FA5}">
                      <a16:colId xmlns:a16="http://schemas.microsoft.com/office/drawing/2014/main" val="3715305820"/>
                    </a:ext>
                  </a:extLst>
                </a:gridCol>
                <a:gridCol w="786498">
                  <a:extLst>
                    <a:ext uri="{9D8B030D-6E8A-4147-A177-3AD203B41FA5}">
                      <a16:colId xmlns:a16="http://schemas.microsoft.com/office/drawing/2014/main" val="3691369338"/>
                    </a:ext>
                  </a:extLst>
                </a:gridCol>
                <a:gridCol w="786498">
                  <a:extLst>
                    <a:ext uri="{9D8B030D-6E8A-4147-A177-3AD203B41FA5}">
                      <a16:colId xmlns:a16="http://schemas.microsoft.com/office/drawing/2014/main" val="671369417"/>
                    </a:ext>
                  </a:extLst>
                </a:gridCol>
                <a:gridCol w="786498">
                  <a:extLst>
                    <a:ext uri="{9D8B030D-6E8A-4147-A177-3AD203B41FA5}">
                      <a16:colId xmlns:a16="http://schemas.microsoft.com/office/drawing/2014/main" val="2893897218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$SV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75887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mxAlgebra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'SV'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6768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$formula: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cbind(VA/V,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VC/V,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VE/V)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7125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$result: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6193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0585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5654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0251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81BD835-F26A-6B44-B4DF-C45804425AF6}"/>
              </a:ext>
            </a:extLst>
          </p:cNvPr>
          <p:cNvSpPr/>
          <p:nvPr/>
        </p:nvSpPr>
        <p:spPr>
          <a:xfrm>
            <a:off x="452056" y="2545002"/>
            <a:ext cx="4000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STANDARDIZED VARIANCES </a:t>
            </a:r>
          </a:p>
          <a:p>
            <a:r>
              <a:rPr lang="en-US" sz="2400" dirty="0" err="1"/>
              <a:t>fitACE$algebras$SV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231231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169</TotalTime>
  <Words>693</Words>
  <Application>Microsoft Office PowerPoint</Application>
  <PresentationFormat>On-screen Show (4:3)</PresentationFormat>
  <Paragraphs>190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Twilight</vt:lpstr>
      <vt:lpstr>Bivariate Genetic Analysis Practical</vt:lpstr>
      <vt:lpstr>Twin Covariances/ Correlations</vt:lpstr>
      <vt:lpstr>PowerPoint Presentation</vt:lpstr>
      <vt:lpstr>Conclusions  Twin Covariances/ Correlations</vt:lpstr>
      <vt:lpstr>Bivariate Genetic Model</vt:lpstr>
      <vt:lpstr>Important Questions  to Answer</vt:lpstr>
      <vt:lpstr>PowerPoint Presentation</vt:lpstr>
      <vt:lpstr>Looking at VA  fitACE$matrices$VA</vt:lpstr>
      <vt:lpstr>1- “What is the variance is due to genetic and environmental contributions for a specific measure?” Variance Decomposition -&gt; Heritability, (Shared) environmental influences </vt:lpstr>
      <vt:lpstr>Important Questions  to Answer</vt:lpstr>
      <vt:lpstr>Genetic Correlation</vt:lpstr>
      <vt:lpstr>Genetic Correlation Interpreting Results</vt:lpstr>
      <vt:lpstr>Genetic Correlation</vt:lpstr>
      <vt:lpstr>Extra Considerations- Genetic Correlations</vt:lpstr>
      <vt:lpstr>Two Paper and Pencil Tasks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Bivariate Genetic Analysis Practical</dc:title>
  <dc:creator>Elizabeth Prom-Wormley</dc:creator>
  <cp:lastModifiedBy>Lucia Colodro Conde</cp:lastModifiedBy>
  <cp:revision>17</cp:revision>
  <cp:lastPrinted>2018-03-07T14:59:43Z</cp:lastPrinted>
  <dcterms:created xsi:type="dcterms:W3CDTF">2018-03-07T13:06:50Z</dcterms:created>
  <dcterms:modified xsi:type="dcterms:W3CDTF">2018-03-07T16:33:11Z</dcterms:modified>
</cp:coreProperties>
</file>