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5" r:id="rId5"/>
    <p:sldId id="272" r:id="rId6"/>
    <p:sldId id="274" r:id="rId7"/>
    <p:sldId id="275" r:id="rId8"/>
    <p:sldId id="276" r:id="rId9"/>
    <p:sldId id="273" r:id="rId10"/>
    <p:sldId id="258" r:id="rId11"/>
    <p:sldId id="266" r:id="rId12"/>
    <p:sldId id="264" r:id="rId13"/>
    <p:sldId id="267" r:id="rId14"/>
    <p:sldId id="269" r:id="rId15"/>
    <p:sldId id="277" r:id="rId16"/>
    <p:sldId id="268" r:id="rId17"/>
    <p:sldId id="270" r:id="rId18"/>
    <p:sldId id="278" r:id="rId19"/>
    <p:sldId id="279" r:id="rId20"/>
    <p:sldId id="280" r:id="rId21"/>
    <p:sldId id="261" r:id="rId22"/>
    <p:sldId id="271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92917-CDF5-CF48-AB90-7606A85E2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2B767-6B80-E241-9741-9A7CF6D0D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B06F3-2398-E140-8572-5445EA8CA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EE7AA-0377-EF4A-BA19-10CF9B6A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07A29-17F0-CC48-9A2B-1DF8D387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864D-4AE6-B34D-BC7F-A427BDC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0484F-4C2B-B04A-B2CF-CA8A579CD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3375C-BACD-F346-85AE-0A3CDDCD9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08ABC-38B2-C846-A3D0-BC0D7FB3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5C2E9-2149-3B4A-B96C-B65DAB6C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7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A7268-99D7-8247-B089-0540B1356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690E1-E1BB-1F4B-8552-C046E24B1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82D67-8CF8-6C41-9BE5-984C5683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7536C-E16A-FC4D-955E-EC9F8CC3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75D49-95A5-DF4C-AE67-1D57EB35F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6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27FE8-A01F-5743-BEFB-9DAEEE56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46AA-EE31-2347-889D-477208B17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2972D-6161-854E-A225-26E8795D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F2C28-E239-6E46-8C0F-373820EE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B0A20-EC5B-534C-8D62-F2A0D56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2E1E-BC10-B84B-8A45-0C3B0E6E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012B0-068B-2247-B772-0EA4B164F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0BC4E-E865-C44A-8BF4-8B6B7D53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08E59-9E30-8B46-AFC9-453FC378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E49A0-8884-9648-9E11-022E9BF6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3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AD924-41D0-BB49-BC9A-A11FB6F71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21AB7-A05B-824E-90D6-3CDE98E1F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33701-9655-E347-B567-92128BA39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B6F87-587A-DE42-87E5-3EEB6FF2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3B3FD-6CDE-4741-95CF-7E1563D8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82B76-6452-AE40-B5DB-249CEB16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6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22D57-6ECD-3742-A8B6-8114D5CA5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CA88A-F47A-1946-B75F-0A9EBAE3D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831B3-02E5-8F49-80A0-BA3432405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FABF6-79DC-A74F-BC8F-CFF1DE22B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6625E-2029-5847-9419-1E4F50C5B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033DDF-AE00-5F40-985B-C939C186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41C9F7-D698-2D46-854C-4F068778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5B74C-CC9B-CC40-8D97-68D13E96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D7D6F-422F-B54F-87E1-7FFB7480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D0ADB2-DF68-424E-8FF4-D2E0F9507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22F17-B0BA-0A45-BF51-B1184C9A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B5EF4-6D8B-0A4E-828E-60B91169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0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0BD18-C083-804D-A0E7-B822B59AA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43AA9-145D-5E44-B29C-E39C7B4A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DCE6A-30C5-FC44-8BC2-39E7910D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6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DFC1-83E1-0543-A9D7-45DE2047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D5CAC-FE50-3D4C-9DC3-662E96B4F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3C370-50AA-6B4F-B246-23D3E2554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D656F-D1DB-7040-915B-F6CE01EB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E2B47-6490-5F4E-A5D8-C1288DF01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0F233-F907-EC41-AB6A-CBC0912DF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2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7CA8-619E-8F49-99C8-BCF7D2B1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4979A-9B4D-D844-86F7-75F695315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06329-763F-1F4A-A78E-850CDCEC7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3B857-CED8-8342-9863-DEB605A84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68D8C-BD70-D949-9B59-CF712026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1710F-3BB5-614D-B25E-C93091C3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5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F1C3C0-D86E-B94A-8B0E-43296B13C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5358E-4317-C549-8B3A-74EC6948C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5640C-4F0D-9543-AA35-37379F651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B92C-0003-B645-9D2A-3ADC365CFE59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6DA09-6186-124B-868A-05BB45AB22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ABB7D-B720-164E-A183-A4B82EB2F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E110-4430-BA40-9FDE-7E308E2D8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li.do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(null)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BCC55ACC-A2F6-403C-A3A4-D59B3734D45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C3C6B4-89C9-7342-8338-1EFC9E580E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4"/>
          <a:stretch/>
        </p:blipFill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627D97-C74A-7B49-84BE-F65A06C0A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3320859"/>
            <a:ext cx="4524973" cy="2076333"/>
          </a:xfrm>
        </p:spPr>
        <p:txBody>
          <a:bodyPr anchor="t">
            <a:normAutofit/>
          </a:bodyPr>
          <a:lstStyle/>
          <a:p>
            <a:pPr algn="l"/>
            <a:r>
              <a:rPr lang="en-US" sz="4800"/>
              <a:t>umxCP &amp; umxIP practical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1E90A-3C55-EF44-9A63-70DCC4812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3" y="2348680"/>
            <a:ext cx="4524973" cy="972180"/>
          </a:xfrm>
        </p:spPr>
        <p:txBody>
          <a:bodyPr anchor="b">
            <a:normAutofit/>
          </a:bodyPr>
          <a:lstStyle/>
          <a:p>
            <a:pPr algn="l"/>
            <a:r>
              <a:rPr lang="en-US" sz="2000"/>
              <a:t>Timothy C. Bates</a:t>
            </a:r>
          </a:p>
        </p:txBody>
      </p:sp>
    </p:spTree>
    <p:extLst>
      <p:ext uri="{BB962C8B-B14F-4D97-AF65-F5344CB8AC3E}">
        <p14:creationId xmlns:p14="http://schemas.microsoft.com/office/powerpoint/2010/main" val="1837110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7EFA-8A76-1B4A-BFB6-20AD5EDF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the CP model 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B82AD-E05C-8D48-8266-7B34C768A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m2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umxCP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model with 2 common factors</a:t>
            </a:r>
          </a:p>
          <a:p>
            <a:pPr lvl="1"/>
            <a:r>
              <a:rPr lang="en-US" dirty="0"/>
              <a:t>What did you need to set to do that?</a:t>
            </a:r>
          </a:p>
          <a:p>
            <a:endParaRPr lang="en-US" dirty="0"/>
          </a:p>
          <a:p>
            <a:r>
              <a:rPr lang="en-US" dirty="0"/>
              <a:t>Is it better than the 1 factor model?</a:t>
            </a:r>
          </a:p>
          <a:p>
            <a:pPr lvl="1"/>
            <a:r>
              <a:rPr lang="en-US" dirty="0"/>
              <a:t>What umx function lets you compare models?</a:t>
            </a:r>
          </a:p>
          <a:p>
            <a:endParaRPr lang="en-US" dirty="0"/>
          </a:p>
          <a:p>
            <a:r>
              <a:rPr lang="en-US" dirty="0"/>
              <a:t>Does it (still) fit significantly worse than the baseline model?</a:t>
            </a:r>
          </a:p>
          <a:p>
            <a:pPr lvl="1"/>
            <a:r>
              <a:rPr lang="en-US" dirty="0"/>
              <a:t>Can you compare more than one model?</a:t>
            </a:r>
          </a:p>
        </p:txBody>
      </p:sp>
    </p:spTree>
    <p:extLst>
      <p:ext uri="{BB962C8B-B14F-4D97-AF65-F5344CB8AC3E}">
        <p14:creationId xmlns:p14="http://schemas.microsoft.com/office/powerpoint/2010/main" val="150378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DDF4-BFD4-0F4B-9FF0-C1BAFC73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umxCompare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56E81-05D9-7D41-99E7-3CEF609F7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umxCompare(</a:t>
            </a:r>
            <a:r>
              <a:rPr lang="en-GB" b="1" dirty="0"/>
              <a:t>base</a:t>
            </a:r>
            <a:r>
              <a:rPr lang="en-GB" dirty="0"/>
              <a:t> = NULL, </a:t>
            </a:r>
            <a:r>
              <a:rPr lang="en-GB" b="1" dirty="0"/>
              <a:t>comparison</a:t>
            </a:r>
            <a:r>
              <a:rPr lang="en-GB" dirty="0"/>
              <a:t> = NULL, all = TRUE, digits = 3, report = c("markdown", "inline", "html", "report"))</a:t>
            </a:r>
          </a:p>
          <a:p>
            <a:endParaRPr lang="en-GB" dirty="0"/>
          </a:p>
          <a:p>
            <a:r>
              <a:rPr lang="en-GB" dirty="0"/>
              <a:t>umxCompare(</a:t>
            </a:r>
            <a:r>
              <a:rPr lang="en-GB" b="1" dirty="0"/>
              <a:t>base</a:t>
            </a:r>
            <a:r>
              <a:rPr lang="en-GB" dirty="0"/>
              <a:t> = m1, </a:t>
            </a:r>
            <a:r>
              <a:rPr lang="en-GB" b="1" dirty="0"/>
              <a:t>comparison</a:t>
            </a:r>
            <a:r>
              <a:rPr lang="en-GB" dirty="0"/>
              <a:t> =c(m2, m3) )</a:t>
            </a:r>
          </a:p>
          <a:p>
            <a:r>
              <a:rPr lang="en-GB" dirty="0"/>
              <a:t>umxCompare(</a:t>
            </a:r>
            <a:r>
              <a:rPr lang="en-GB" b="1" dirty="0"/>
              <a:t>base</a:t>
            </a:r>
            <a:r>
              <a:rPr lang="en-GB" dirty="0"/>
              <a:t> = c(m1, m2), </a:t>
            </a:r>
            <a:r>
              <a:rPr lang="en-GB" b="1" dirty="0"/>
              <a:t>comparison</a:t>
            </a:r>
            <a:r>
              <a:rPr lang="en-GB" dirty="0"/>
              <a:t> =c(m2, m3) )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11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8250-D4AF-D14D-B1DF-25EF6B7D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Pathway </a:t>
            </a:r>
            <a:r>
              <a:rPr lang="en-US" b="1" dirty="0"/>
              <a:t>fit with different #s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0EE1-49A8-0145-AB2C-DA8F0BDD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✓ Build a 1-factor model</a:t>
            </a:r>
          </a:p>
          <a:p>
            <a:r>
              <a:rPr lang="en-US" dirty="0"/>
              <a:t>✓ Build a 2-factor model</a:t>
            </a:r>
          </a:p>
          <a:p>
            <a:r>
              <a:rPr lang="en-US" dirty="0"/>
              <a:t>Build a 3-factor model</a:t>
            </a:r>
          </a:p>
          <a:p>
            <a:r>
              <a:rPr lang="en-US" dirty="0"/>
              <a:t>Test for a 1 factor vs a 2 factor vs a 3 factor CP?</a:t>
            </a:r>
          </a:p>
        </p:txBody>
      </p:sp>
    </p:spTree>
    <p:extLst>
      <p:ext uri="{BB962C8B-B14F-4D97-AF65-F5344CB8AC3E}">
        <p14:creationId xmlns:p14="http://schemas.microsoft.com/office/powerpoint/2010/main" val="1831956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8250-D4AF-D14D-B1DF-25EF6B7D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Pathway </a:t>
            </a:r>
            <a:r>
              <a:rPr lang="en-US" b="1" dirty="0"/>
              <a:t>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0EE1-49A8-0145-AB2C-DA8F0BDD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for each common factor being A and C (only – no E)?</a:t>
            </a:r>
          </a:p>
          <a:p>
            <a:pPr lvl="1"/>
            <a:r>
              <a:rPr lang="en-US" dirty="0"/>
              <a:t>Need to drop E from the common factors</a:t>
            </a:r>
          </a:p>
          <a:p>
            <a:r>
              <a:rPr lang="en-US" dirty="0"/>
              <a:t>Test for every specific factor being only E?</a:t>
            </a:r>
          </a:p>
          <a:p>
            <a:pPr lvl="1"/>
            <a:r>
              <a:rPr lang="en-US" dirty="0"/>
              <a:t>Hypothesis: The residuals are measurement error (or at least unshared effects)</a:t>
            </a:r>
          </a:p>
          <a:p>
            <a:pPr lvl="1"/>
            <a:r>
              <a:rPr lang="en-US" dirty="0"/>
              <a:t>Need to drop what from the residuals?</a:t>
            </a:r>
          </a:p>
          <a:p>
            <a:r>
              <a:rPr lang="en-US" dirty="0"/>
              <a:t>Fit an ADE model</a:t>
            </a:r>
          </a:p>
          <a:p>
            <a:pPr lvl="1"/>
            <a:r>
              <a:rPr lang="en-US" dirty="0"/>
              <a:t>Does it fit as well or better than ACE?</a:t>
            </a:r>
          </a:p>
          <a:p>
            <a:pPr lvl="1"/>
            <a:r>
              <a:rPr lang="en-US" dirty="0"/>
              <a:t>What parameter needed to be changed?</a:t>
            </a:r>
          </a:p>
        </p:txBody>
      </p:sp>
    </p:spTree>
    <p:extLst>
      <p:ext uri="{BB962C8B-B14F-4D97-AF65-F5344CB8AC3E}">
        <p14:creationId xmlns:p14="http://schemas.microsoft.com/office/powerpoint/2010/main" val="406267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520A-37D1-8D4F-91C4-98EC77F22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that will help: </a:t>
            </a:r>
            <a:r>
              <a:rPr lang="en-US" b="1" dirty="0"/>
              <a:t>parameters()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4D68B-2564-4249-9C16-DA8CEC0A7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parameters(x, pattern = ".*", digits = 2, </a:t>
            </a:r>
          </a:p>
          <a:p>
            <a:pPr marL="457200" lvl="1" indent="0">
              <a:buNone/>
            </a:pPr>
            <a:r>
              <a:rPr lang="en-GB" dirty="0"/>
              <a:t>thresh = c("all", "above", "below", "NS", "sig"),  b = NULL)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GB" dirty="0"/>
              <a:t>parameters(m1, pattern="</a:t>
            </a:r>
            <a:r>
              <a:rPr lang="en-GB" dirty="0" err="1"/>
              <a:t>cp</a:t>
            </a:r>
            <a:r>
              <a:rPr lang="en-GB" dirty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38501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BEECD-AE70-0D49-8EB5-63E1EFB9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parameters(m1, pattern="</a:t>
            </a:r>
            <a:r>
              <a:rPr lang="en-US" dirty="0" err="1"/>
              <a:t>cp</a:t>
            </a:r>
            <a:r>
              <a:rPr lang="en-US" dirty="0"/>
              <a:t>")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03480-8C69-9F47-B53D-5F8C3E7A1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name Estimate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7         a_cp_r1c1     0.70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8         c_cp_r1c1     0.38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9         e_cp_r1c1     0.61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28 cp_loadings_r1c1     0.45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29 cp_loadings_r2c1     0.83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30 cp_loadings_r3c1     0.82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31 cp_loadings_r4c1    -0.70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32 cp_loadings_r5c1    -0.46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33 cp_loadings_r6c1    -0.39</a:t>
            </a:r>
          </a:p>
        </p:txBody>
      </p:sp>
    </p:spTree>
    <p:extLst>
      <p:ext uri="{BB962C8B-B14F-4D97-AF65-F5344CB8AC3E}">
        <p14:creationId xmlns:p14="http://schemas.microsoft.com/office/powerpoint/2010/main" val="1919752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F489-E58E-1540-8D70-4BBBAADF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that will help: </a:t>
            </a:r>
            <a:r>
              <a:rPr lang="en-US" b="1" dirty="0"/>
              <a:t>umxModify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3F260-CA35-834A-ABB4-512EC5569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umxModify(</a:t>
            </a:r>
            <a:r>
              <a:rPr lang="en-GB" b="1" dirty="0" err="1"/>
              <a:t>lastFit</a:t>
            </a:r>
            <a:r>
              <a:rPr lang="en-GB" dirty="0"/>
              <a:t>, </a:t>
            </a:r>
            <a:r>
              <a:rPr lang="en-GB" b="1" dirty="0"/>
              <a:t>update</a:t>
            </a:r>
            <a:r>
              <a:rPr lang="en-GB" dirty="0"/>
              <a:t> = NULL, master = NULL, </a:t>
            </a:r>
            <a:r>
              <a:rPr lang="en-GB" b="1" dirty="0"/>
              <a:t>regex </a:t>
            </a:r>
            <a:r>
              <a:rPr lang="en-GB" dirty="0"/>
              <a:t>= FALSE, free = FALSE, value = 0, </a:t>
            </a:r>
            <a:r>
              <a:rPr lang="en-GB" dirty="0" err="1"/>
              <a:t>newlabels</a:t>
            </a:r>
            <a:r>
              <a:rPr lang="en-GB" dirty="0"/>
              <a:t> = NULL, </a:t>
            </a:r>
            <a:r>
              <a:rPr lang="en-GB" dirty="0" err="1"/>
              <a:t>freeToStart</a:t>
            </a:r>
            <a:r>
              <a:rPr lang="en-GB" dirty="0"/>
              <a:t> = NA, name = NULL, </a:t>
            </a:r>
            <a:r>
              <a:rPr lang="en-GB" b="1" dirty="0"/>
              <a:t>comparison</a:t>
            </a:r>
            <a:r>
              <a:rPr lang="en-GB" dirty="0"/>
              <a:t> = FALSE, </a:t>
            </a:r>
            <a:r>
              <a:rPr lang="en-GB" dirty="0" err="1"/>
              <a:t>autoRun</a:t>
            </a:r>
            <a:r>
              <a:rPr lang="en-GB" dirty="0"/>
              <a:t> = TRUE)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52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8250-D4AF-D14D-B1DF-25EF6B7D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Pathway </a:t>
            </a:r>
            <a:r>
              <a:rPr lang="en-US" b="1" dirty="0"/>
              <a:t>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0EE1-49A8-0145-AB2C-DA8F0BDD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for each common factor being A and C (only – no E)?</a:t>
            </a:r>
          </a:p>
          <a:p>
            <a:pPr lvl="1"/>
            <a:r>
              <a:rPr lang="en-US" dirty="0"/>
              <a:t>Need to drop E from the common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48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8250-D4AF-D14D-B1DF-25EF6B7D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Pathway </a:t>
            </a:r>
            <a:r>
              <a:rPr lang="en-US" b="1" dirty="0"/>
              <a:t>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0EE1-49A8-0145-AB2C-DA8F0BDD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for every specific factor being only E?</a:t>
            </a:r>
          </a:p>
          <a:p>
            <a:pPr lvl="1"/>
            <a:r>
              <a:rPr lang="en-US" dirty="0"/>
              <a:t>Hypothesis: The residuals are measurement error (or at least unshared effects)</a:t>
            </a:r>
          </a:p>
          <a:p>
            <a:pPr lvl="1"/>
            <a:r>
              <a:rPr lang="en-US" dirty="0"/>
              <a:t>Need to drop what from the residuals?</a:t>
            </a:r>
          </a:p>
        </p:txBody>
      </p:sp>
    </p:spTree>
    <p:extLst>
      <p:ext uri="{BB962C8B-B14F-4D97-AF65-F5344CB8AC3E}">
        <p14:creationId xmlns:p14="http://schemas.microsoft.com/office/powerpoint/2010/main" val="1044640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8250-D4AF-D14D-B1DF-25EF6B7D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Pathway </a:t>
            </a:r>
            <a:r>
              <a:rPr lang="en-US" b="1" dirty="0"/>
              <a:t>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0EE1-49A8-0145-AB2C-DA8F0BDD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Fit an ADE model</a:t>
            </a:r>
          </a:p>
          <a:p>
            <a:pPr lvl="1"/>
            <a:r>
              <a:rPr lang="en-US" dirty="0"/>
              <a:t>What parameter needed to be changed?</a:t>
            </a:r>
          </a:p>
          <a:p>
            <a:pPr lvl="1"/>
            <a:r>
              <a:rPr lang="en-US" dirty="0"/>
              <a:t>Does it fit as well or better than ACE?</a:t>
            </a:r>
          </a:p>
        </p:txBody>
      </p:sp>
    </p:spTree>
    <p:extLst>
      <p:ext uri="{BB962C8B-B14F-4D97-AF65-F5344CB8AC3E}">
        <p14:creationId xmlns:p14="http://schemas.microsoft.com/office/powerpoint/2010/main" val="174660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7EFA-8A76-1B4A-BFB6-20AD5EDF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chat!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B82AD-E05C-8D48-8266-7B34C768A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https://sli.do</a:t>
            </a:r>
            <a:endParaRPr lang="en-US" dirty="0"/>
          </a:p>
          <a:p>
            <a:r>
              <a:rPr lang="en-US" dirty="0"/>
              <a:t>Event: </a:t>
            </a:r>
            <a:r>
              <a:rPr lang="en-GB" b="1" dirty="0"/>
              <a:t>#P268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80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8250-D4AF-D14D-B1DF-25EF6B7D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Pathway </a:t>
            </a:r>
            <a:r>
              <a:rPr lang="en-US" b="1" dirty="0"/>
              <a:t>Modification:</a:t>
            </a:r>
            <a:br>
              <a:rPr lang="en-US" b="1" dirty="0"/>
            </a:br>
            <a:r>
              <a:rPr lang="en-US" b="1" dirty="0"/>
              <a:t>AP (advanced placement question) </a:t>
            </a:r>
            <a:r>
              <a:rPr lang="en-US" b="1" dirty="0">
                <a:sym typeface="Wingdings" pitchFamily="2" charset="2"/>
              </a:rPr>
              <a:t>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0EE1-49A8-0145-AB2C-DA8F0BDD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Professor </a:t>
            </a:r>
            <a:r>
              <a:rPr lang="en-US" dirty="0" err="1"/>
              <a:t>Janeway</a:t>
            </a:r>
            <a:r>
              <a:rPr lang="en-US" dirty="0"/>
              <a:t> thinks common environment determines one common factor, while the others are a mixture of A and C</a:t>
            </a:r>
          </a:p>
          <a:p>
            <a:pPr lvl="1"/>
            <a:r>
              <a:rPr lang="en-US" dirty="0"/>
              <a:t>Can you test her hypothesis?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76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6FFBF-4B25-1B47-AD1B-0A78D7BFE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again for </a:t>
            </a:r>
            <a:r>
              <a:rPr lang="en-US" dirty="0" err="1"/>
              <a:t>umxIP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053A4-86C7-6843-96B8-BCECF0332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1 factor IP model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ip1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umxIP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</a:t>
            </a:r>
          </a:p>
          <a:p>
            <a:r>
              <a:rPr lang="en-US" dirty="0"/>
              <a:t>Test for a 1 factor vs a 2 factor vs a 3 factor IP?</a:t>
            </a:r>
          </a:p>
          <a:p>
            <a:r>
              <a:rPr lang="en-US" dirty="0"/>
              <a:t>Test for every A factor having the same loadings?</a:t>
            </a:r>
          </a:p>
          <a:p>
            <a:r>
              <a:rPr lang="en-US" dirty="0"/>
              <a:t>What does that imply?</a:t>
            </a:r>
          </a:p>
          <a:p>
            <a:r>
              <a:rPr lang="en-US" dirty="0"/>
              <a:t>Can you test for every specific factor being only E?</a:t>
            </a:r>
          </a:p>
          <a:p>
            <a:r>
              <a:rPr lang="en-US" dirty="0"/>
              <a:t>Can you fit an ADE model?</a:t>
            </a:r>
          </a:p>
        </p:txBody>
      </p:sp>
    </p:spTree>
    <p:extLst>
      <p:ext uri="{BB962C8B-B14F-4D97-AF65-F5344CB8AC3E}">
        <p14:creationId xmlns:p14="http://schemas.microsoft.com/office/powerpoint/2010/main" val="4215835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77AD7-61B2-9949-BF14-B844EFDF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Identification: How many common factors are allowed?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EE2CB-3C2A-8441-B1F0-A09F9FE59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parameters/source of variance (</a:t>
            </a:r>
            <a:r>
              <a:rPr lang="en-US" dirty="0" err="1"/>
              <a:t>nv</a:t>
            </a:r>
            <a:r>
              <a:rPr lang="en-US" dirty="0"/>
              <a:t>: number of phenotypes) must be &lt; (</a:t>
            </a:r>
            <a:r>
              <a:rPr lang="en-US" dirty="0" err="1"/>
              <a:t>nv</a:t>
            </a:r>
            <a:r>
              <a:rPr lang="en-US" dirty="0"/>
              <a:t> ∗ (</a:t>
            </a:r>
            <a:r>
              <a:rPr lang="en-US" dirty="0" err="1"/>
              <a:t>nv</a:t>
            </a:r>
            <a:r>
              <a:rPr lang="en-US" dirty="0"/>
              <a:t> + 1))/2 </a:t>
            </a:r>
          </a:p>
          <a:p>
            <a:r>
              <a:rPr lang="en-US" dirty="0"/>
              <a:t>For a single common factor with only 2 indicators, equate the 2 factor loadings</a:t>
            </a:r>
          </a:p>
          <a:p>
            <a:pPr lvl="1"/>
            <a:r>
              <a:rPr lang="en-US" dirty="0"/>
              <a:t>Alternatively, remove the common factor and add a correlated residual</a:t>
            </a:r>
          </a:p>
          <a:p>
            <a:r>
              <a:rPr lang="en-US" dirty="0"/>
              <a:t>If in doubt, try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mxCheckIdentification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When not identified, gives offending parameters</a:t>
            </a:r>
          </a:p>
        </p:txBody>
      </p:sp>
    </p:spTree>
    <p:extLst>
      <p:ext uri="{BB962C8B-B14F-4D97-AF65-F5344CB8AC3E}">
        <p14:creationId xmlns:p14="http://schemas.microsoft.com/office/powerpoint/2010/main" val="2892306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A2659-AA1B-8A42-BDE0-F7D251A78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28B05-B59A-4441-B157-9F78D9B25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better AIC higher or lower?</a:t>
            </a:r>
          </a:p>
          <a:p>
            <a:r>
              <a:rPr lang="en-US" dirty="0"/>
              <a:t>Is AIC -2432 or -1980 to be preferred?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1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7EFA-8A76-1B4A-BFB6-20AD5EDF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umxCP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B82AD-E05C-8D48-8266-7B34C768A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u</a:t>
            </a:r>
            <a:r>
              <a:rPr lang="en-US" dirty="0" err="1">
                <a:cs typeface="Consolas" panose="020B0609020204030204" pitchFamily="49" charset="0"/>
              </a:rPr>
              <a:t>mxCP</a:t>
            </a:r>
            <a:r>
              <a:rPr lang="en-US" dirty="0">
                <a:cs typeface="Consolas" panose="020B0609020204030204" pitchFamily="49" charset="0"/>
              </a:rPr>
              <a:t>() </a:t>
            </a:r>
            <a:r>
              <a:rPr lang="en-US" dirty="0"/>
              <a:t>to build a </a:t>
            </a:r>
            <a:r>
              <a:rPr lang="en-US" dirty="0">
                <a:cs typeface="Consolas" panose="020B0609020204030204" pitchFamily="49" charset="0"/>
              </a:rPr>
              <a:t>m1</a:t>
            </a:r>
            <a:r>
              <a:rPr lang="en-US" dirty="0"/>
              <a:t>: A common factor model of the GFF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it fit significantly worse than a base model m0?</a:t>
            </a:r>
          </a:p>
          <a:p>
            <a:pPr lvl="1"/>
            <a:r>
              <a:rPr lang="en-US" dirty="0" err="1">
                <a:cs typeface="Consolas" panose="020B0609020204030204" pitchFamily="49" charset="0"/>
              </a:rPr>
              <a:t>umxACEv</a:t>
            </a:r>
            <a:r>
              <a:rPr lang="en-US" dirty="0">
                <a:cs typeface="Consolas" panose="020B0609020204030204" pitchFamily="49" charset="0"/>
              </a:rPr>
              <a:t>()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GB" sz="2600" dirty="0">
                <a:latin typeface="Consolas" panose="020B0609020204030204" pitchFamily="49" charset="0"/>
                <a:cs typeface="Consolas" panose="020B0609020204030204" pitchFamily="49" charset="0"/>
              </a:rPr>
              <a:t>data(GFF)</a:t>
            </a:r>
          </a:p>
          <a:p>
            <a:pPr marL="0" indent="0">
              <a:buNone/>
            </a:pPr>
            <a:r>
              <a:rPr lang="en-GB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baseNames</a:t>
            </a:r>
            <a:r>
              <a:rPr lang="en-GB" sz="2600" dirty="0">
                <a:latin typeface="Consolas" panose="020B0609020204030204" pitchFamily="49" charset="0"/>
                <a:cs typeface="Consolas" panose="020B0609020204030204" pitchFamily="49" charset="0"/>
              </a:rPr>
              <a:t> &lt;- c("</a:t>
            </a:r>
            <a:r>
              <a:rPr lang="en-GB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gff</a:t>
            </a:r>
            <a:r>
              <a:rPr lang="en-GB" sz="2600" dirty="0">
                <a:latin typeface="Consolas" panose="020B0609020204030204" pitchFamily="49" charset="0"/>
                <a:cs typeface="Consolas" panose="020B0609020204030204" pitchFamily="49" charset="0"/>
              </a:rPr>
              <a:t>", "hap", "sat", "AD", "SOMA", "SOC")</a:t>
            </a:r>
          </a:p>
          <a:p>
            <a:pPr marL="0" indent="0">
              <a:buNone/>
            </a:pPr>
            <a:r>
              <a:rPr lang="en-GB" sz="2600" dirty="0">
                <a:latin typeface="Consolas" panose="020B0609020204030204" pitchFamily="49" charset="0"/>
                <a:cs typeface="Consolas" panose="020B0609020204030204" pitchFamily="49" charset="0"/>
              </a:rPr>
              <a:t>x = </a:t>
            </a:r>
            <a:r>
              <a:rPr lang="en-GB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umx_scale_wide_twin_data</a:t>
            </a:r>
            <a:r>
              <a:rPr lang="en-GB" sz="2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baseNames</a:t>
            </a:r>
            <a:r>
              <a:rPr lang="en-GB" sz="2600" dirty="0">
                <a:latin typeface="Consolas" panose="020B0609020204030204" pitchFamily="49" charset="0"/>
                <a:cs typeface="Consolas" panose="020B0609020204030204" pitchFamily="49" charset="0"/>
              </a:rPr>
              <a:t>, suffix = "_T", data = GFF)</a:t>
            </a:r>
          </a:p>
          <a:p>
            <a:pPr marL="0" indent="0">
              <a:buNone/>
            </a:pPr>
            <a:r>
              <a:rPr lang="en-GB" sz="2600" dirty="0">
                <a:latin typeface="Consolas" panose="020B0609020204030204" pitchFamily="49" charset="0"/>
                <a:cs typeface="Consolas" panose="020B0609020204030204" pitchFamily="49" charset="0"/>
              </a:rPr>
              <a:t>mzData &lt;- subset(x, zyg_6grp == "MZFF")</a:t>
            </a:r>
          </a:p>
          <a:p>
            <a:pPr marL="0" indent="0">
              <a:buNone/>
            </a:pPr>
            <a:r>
              <a:rPr lang="en-GB" sz="2600" dirty="0">
                <a:latin typeface="Consolas" panose="020B0609020204030204" pitchFamily="49" charset="0"/>
                <a:cs typeface="Consolas" panose="020B0609020204030204" pitchFamily="49" charset="0"/>
              </a:rPr>
              <a:t>dzData &lt;- subset(x, zyg_6grp == "DZFF")</a:t>
            </a:r>
            <a:endParaRPr lang="en-US" sz="2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5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0EE8-2DC3-344D-A5B7-693135D1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umxCP</a:t>
            </a:r>
            <a:r>
              <a:rPr lang="en-GB" dirty="0"/>
              <a:t> parameters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DB6C-2F7C-AD4F-9598-DC10B2A33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umxCP</a:t>
            </a:r>
            <a:r>
              <a:rPr lang="en-GB" dirty="0"/>
              <a:t>(name = "CP", </a:t>
            </a:r>
            <a:r>
              <a:rPr lang="en-GB" dirty="0" err="1"/>
              <a:t>selDVs</a:t>
            </a:r>
            <a:r>
              <a:rPr lang="en-GB" dirty="0"/>
              <a:t>, dzData, mzData, </a:t>
            </a:r>
            <a:r>
              <a:rPr lang="en-GB" dirty="0" err="1"/>
              <a:t>sep</a:t>
            </a:r>
            <a:r>
              <a:rPr lang="en-GB" dirty="0"/>
              <a:t> = NULL, </a:t>
            </a:r>
            <a:r>
              <a:rPr lang="en-GB" dirty="0" err="1"/>
              <a:t>nFac</a:t>
            </a:r>
            <a:r>
              <a:rPr lang="en-GB" dirty="0"/>
              <a:t> = 1, </a:t>
            </a:r>
            <a:r>
              <a:rPr lang="en-GB" dirty="0" err="1"/>
              <a:t>freeLowerA</a:t>
            </a:r>
            <a:r>
              <a:rPr lang="en-GB" dirty="0"/>
              <a:t> = FALSE, </a:t>
            </a:r>
            <a:r>
              <a:rPr lang="en-GB" dirty="0" err="1"/>
              <a:t>freeLowerC</a:t>
            </a:r>
            <a:r>
              <a:rPr lang="en-GB" dirty="0"/>
              <a:t> = FALSE, </a:t>
            </a:r>
            <a:r>
              <a:rPr lang="en-GB" dirty="0" err="1"/>
              <a:t>freeLowerE</a:t>
            </a:r>
            <a:r>
              <a:rPr lang="en-GB" dirty="0"/>
              <a:t> = FALSE, </a:t>
            </a:r>
            <a:r>
              <a:rPr lang="en-GB" dirty="0" err="1"/>
              <a:t>correlatedA</a:t>
            </a:r>
            <a:r>
              <a:rPr lang="en-GB" dirty="0"/>
              <a:t> = FALSE, </a:t>
            </a:r>
            <a:r>
              <a:rPr lang="en-GB" dirty="0" err="1"/>
              <a:t>equateMeans</a:t>
            </a:r>
            <a:r>
              <a:rPr lang="en-GB" dirty="0"/>
              <a:t> = TRUE, </a:t>
            </a:r>
            <a:r>
              <a:rPr lang="en-GB" dirty="0" err="1"/>
              <a:t>dzAr</a:t>
            </a:r>
            <a:r>
              <a:rPr lang="en-GB" dirty="0"/>
              <a:t> = 0.5, </a:t>
            </a:r>
            <a:r>
              <a:rPr lang="en-GB" dirty="0" err="1"/>
              <a:t>dzCr</a:t>
            </a:r>
            <a:r>
              <a:rPr lang="en-GB" dirty="0"/>
              <a:t> = 1, </a:t>
            </a:r>
            <a:r>
              <a:rPr lang="en-GB" dirty="0" err="1"/>
              <a:t>addStd</a:t>
            </a:r>
            <a:r>
              <a:rPr lang="en-GB" dirty="0"/>
              <a:t> = T, </a:t>
            </a:r>
            <a:r>
              <a:rPr lang="en-GB" dirty="0" err="1"/>
              <a:t>addCI</a:t>
            </a:r>
            <a:r>
              <a:rPr lang="en-GB" dirty="0"/>
              <a:t> = TRUE, </a:t>
            </a:r>
            <a:r>
              <a:rPr lang="en-GB" dirty="0" err="1"/>
              <a:t>autoRun</a:t>
            </a:r>
            <a:r>
              <a:rPr lang="en-GB" dirty="0"/>
              <a:t> = </a:t>
            </a:r>
            <a:r>
              <a:rPr lang="en-GB" dirty="0" err="1"/>
              <a:t>getOption</a:t>
            </a:r>
            <a:r>
              <a:rPr lang="en-GB" dirty="0"/>
              <a:t>("</a:t>
            </a:r>
            <a:r>
              <a:rPr lang="en-GB" dirty="0" err="1"/>
              <a:t>umx_auto_run</a:t>
            </a:r>
            <a:r>
              <a:rPr lang="en-GB" dirty="0"/>
              <a:t>"), optimizer = NULL)</a:t>
            </a:r>
          </a:p>
        </p:txBody>
      </p:sp>
    </p:spTree>
    <p:extLst>
      <p:ext uri="{BB962C8B-B14F-4D97-AF65-F5344CB8AC3E}">
        <p14:creationId xmlns:p14="http://schemas.microsoft.com/office/powerpoint/2010/main" val="388634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8F6C-B503-8949-B70E-7D37F264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umxCP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E59FB-7668-784D-9F5C-F749AEB6B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m1 = </a:t>
            </a:r>
            <a:r>
              <a:rPr lang="en-US" dirty="0" err="1"/>
              <a:t>umxCP</a:t>
            </a:r>
            <a:r>
              <a:rPr lang="en-US" dirty="0"/>
              <a:t>(</a:t>
            </a:r>
            <a:r>
              <a:rPr lang="en-US" dirty="0" err="1"/>
              <a:t>selDVs</a:t>
            </a:r>
            <a:r>
              <a:rPr lang="en-US" dirty="0"/>
              <a:t> = </a:t>
            </a:r>
            <a:r>
              <a:rPr lang="en-US" dirty="0" err="1"/>
              <a:t>baseNames</a:t>
            </a:r>
            <a:r>
              <a:rPr lang="en-US" dirty="0"/>
              <a:t>, </a:t>
            </a:r>
            <a:r>
              <a:rPr lang="en-US" dirty="0" err="1"/>
              <a:t>sep</a:t>
            </a:r>
            <a:r>
              <a:rPr lang="en-US" dirty="0"/>
              <a:t> = "_T", mzData = mzData, dzData = dzData)</a:t>
            </a:r>
          </a:p>
        </p:txBody>
      </p:sp>
    </p:spTree>
    <p:extLst>
      <p:ext uri="{BB962C8B-B14F-4D97-AF65-F5344CB8AC3E}">
        <p14:creationId xmlns:p14="http://schemas.microsoft.com/office/powerpoint/2010/main" val="3204262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5782B3D0-0603-4586-88CB-7525F8626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519363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5172F6-D856-A144-B9EE-580C1DDD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What does this mean?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02AF9-97C4-8843-ACED-0F92A800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r>
              <a:rPr lang="en-US" dirty="0"/>
              <a:t>'log </a:t>
            </a:r>
            <a:r>
              <a:rPr lang="en-US" dirty="0" err="1"/>
              <a:t>Lik</a:t>
            </a:r>
            <a:r>
              <a:rPr lang="en-US" dirty="0"/>
              <a:t>.' 30945.15 (</a:t>
            </a:r>
            <a:r>
              <a:rPr lang="en-US" dirty="0" err="1"/>
              <a:t>df</a:t>
            </a:r>
            <a:r>
              <a:rPr lang="en-US" dirty="0"/>
              <a:t>=33)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Common Factor paths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              |   A|    C|    E|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|:---------------|---:|----:|----:|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|Common.factor.1 | 0.7| 0.38| 0.61|</a:t>
            </a:r>
          </a:p>
        </p:txBody>
      </p:sp>
    </p:spTree>
    <p:extLst>
      <p:ext uri="{BB962C8B-B14F-4D97-AF65-F5344CB8AC3E}">
        <p14:creationId xmlns:p14="http://schemas.microsoft.com/office/powerpoint/2010/main" val="368214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4689-1317-6D46-919C-F8C2B14F1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of each trait on the Common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E79D0-FE72-A843-AB01-A7194B8C6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   |   CP1|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|:----|-----:|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gff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|  0.44|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|hap  |  0.81|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|sat  |  0.82|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|AD   | -0.66|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|SOMA | -0.43|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|SOC  | -0.40|</a:t>
            </a:r>
          </a:p>
        </p:txBody>
      </p:sp>
    </p:spTree>
    <p:extLst>
      <p:ext uri="{BB962C8B-B14F-4D97-AF65-F5344CB8AC3E}">
        <p14:creationId xmlns:p14="http://schemas.microsoft.com/office/powerpoint/2010/main" val="224696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A29067F-8C50-9049-B9A1-4F1656D8DB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51168"/>
            <a:ext cx="10905066" cy="395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12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4216F3-48B8-9540-9655-704173206A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93572"/>
            <a:ext cx="10905066" cy="507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7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996</Words>
  <Application>Microsoft Macintosh PowerPoint</Application>
  <PresentationFormat>Widescreen</PresentationFormat>
  <Paragraphs>112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Wingdings</vt:lpstr>
      <vt:lpstr>Office Theme</vt:lpstr>
      <vt:lpstr>umxCP &amp; umxIP practical</vt:lpstr>
      <vt:lpstr>Let’s chat!</vt:lpstr>
      <vt:lpstr>umxCP()</vt:lpstr>
      <vt:lpstr>umxCP parameters</vt:lpstr>
      <vt:lpstr>Running umxCP</vt:lpstr>
      <vt:lpstr>What does this mean?</vt:lpstr>
      <vt:lpstr>Loading of each trait on the Common Factors</vt:lpstr>
      <vt:lpstr>PowerPoint Presentation</vt:lpstr>
      <vt:lpstr>PowerPoint Presentation</vt:lpstr>
      <vt:lpstr>Improve the CP model fit</vt:lpstr>
      <vt:lpstr>umxCompare</vt:lpstr>
      <vt:lpstr>Common Pathway fit with different #s of factors</vt:lpstr>
      <vt:lpstr>Common Pathway Modification</vt:lpstr>
      <vt:lpstr>Functions that will help: parameters()</vt:lpstr>
      <vt:lpstr>parameters(m1, pattern="cp") </vt:lpstr>
      <vt:lpstr>Functions that will help: umxModify</vt:lpstr>
      <vt:lpstr>Common Pathway Modification</vt:lpstr>
      <vt:lpstr>Common Pathway Modification</vt:lpstr>
      <vt:lpstr>Common Pathway Modification</vt:lpstr>
      <vt:lpstr>Common Pathway Modification: AP (advanced placement question) </vt:lpstr>
      <vt:lpstr>Same again for umxIP</vt:lpstr>
      <vt:lpstr>Identification: How many common factors are allowed?</vt:lpstr>
      <vt:lpstr>Questions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umxCP &amp; umxIP practical</dc:title>
  <dc:creator>Microsoft Office User</dc:creator>
  <cp:lastModifiedBy>Microsoft Office User</cp:lastModifiedBy>
  <cp:revision>32</cp:revision>
  <dcterms:created xsi:type="dcterms:W3CDTF">2018-03-06T22:17:49Z</dcterms:created>
  <dcterms:modified xsi:type="dcterms:W3CDTF">2018-03-07T21:32:07Z</dcterms:modified>
</cp:coreProperties>
</file>