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67" r:id="rId5"/>
    <p:sldId id="270" r:id="rId6"/>
    <p:sldId id="271" r:id="rId7"/>
    <p:sldId id="272" r:id="rId8"/>
    <p:sldId id="273" r:id="rId9"/>
    <p:sldId id="264" r:id="rId10"/>
    <p:sldId id="258" r:id="rId11"/>
    <p:sldId id="265" r:id="rId12"/>
    <p:sldId id="266" r:id="rId13"/>
    <p:sldId id="257" r:id="rId14"/>
    <p:sldId id="274" r:id="rId15"/>
    <p:sldId id="276" r:id="rId16"/>
    <p:sldId id="277" r:id="rId17"/>
    <p:sldId id="279" r:id="rId18"/>
    <p:sldId id="262" r:id="rId19"/>
    <p:sldId id="263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3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2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4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A8178-9D26-1549-8C34-AD0CCF172174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1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250" y="196765"/>
            <a:ext cx="7772400" cy="1470025"/>
          </a:xfrm>
        </p:spPr>
        <p:txBody>
          <a:bodyPr/>
          <a:lstStyle/>
          <a:p>
            <a:r>
              <a:rPr lang="en-US" dirty="0" smtClean="0"/>
              <a:t>Causation Models in Twin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7050" y="1938110"/>
            <a:ext cx="6400800" cy="861368"/>
          </a:xfrm>
        </p:spPr>
        <p:txBody>
          <a:bodyPr/>
          <a:lstStyle/>
          <a:p>
            <a:r>
              <a:rPr lang="en-US" dirty="0" smtClean="0"/>
              <a:t>Brad Verhulst</a:t>
            </a:r>
            <a:endParaRPr lang="en-US" dirty="0"/>
          </a:p>
        </p:txBody>
      </p:sp>
      <p:pic>
        <p:nvPicPr>
          <p:cNvPr id="4" name="Picture 3" descr="d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3" y="2949660"/>
            <a:ext cx="8012430" cy="36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8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18" y="259590"/>
            <a:ext cx="4555340" cy="6558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8" y="3652923"/>
            <a:ext cx="5031237" cy="1975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195" y="14837"/>
            <a:ext cx="47625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10 at 4.06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2200" cy="2438400"/>
          </a:xfrm>
          <a:prstGeom prst="rect">
            <a:avLst/>
          </a:prstGeom>
        </p:spPr>
      </p:pic>
      <p:pic>
        <p:nvPicPr>
          <p:cNvPr id="5" name="Picture 4" descr="Screen Shot 2016-03-10 at 4.06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2" y="2997951"/>
            <a:ext cx="4937804" cy="2894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2577" y="3149853"/>
            <a:ext cx="2263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A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B: t=</a:t>
            </a:r>
            <a:r>
              <a:rPr lang="en-US" sz="2800" dirty="0" err="1" smtClean="0">
                <a:solidFill>
                  <a:srgbClr val="0000FF"/>
                </a:solidFill>
                <a:sym typeface="Wingdings"/>
              </a:rPr>
              <a:t>iρ</a:t>
            </a:r>
            <a:r>
              <a:rPr lang="en-US" sz="2800" baseline="-25000" dirty="0" err="1" smtClean="0">
                <a:solidFill>
                  <a:srgbClr val="0000FF"/>
                </a:solidFill>
                <a:sym typeface="Wingdings"/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577" y="3722095"/>
            <a:ext cx="2263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B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A: t=</a:t>
            </a:r>
            <a:r>
              <a:rPr lang="en-US" sz="2800" dirty="0" err="1" smtClean="0">
                <a:solidFill>
                  <a:srgbClr val="0000FF"/>
                </a:solidFill>
                <a:sym typeface="Wingdings"/>
              </a:rPr>
              <a:t>iρ</a:t>
            </a:r>
            <a:r>
              <a:rPr lang="en-US" sz="2800" baseline="-25000" dirty="0" err="1" smtClean="0">
                <a:solidFill>
                  <a:srgbClr val="0000FF"/>
                </a:solidFill>
                <a:sym typeface="Wingdings"/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2577" y="2736341"/>
            <a:ext cx="340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In Siblings (not twins):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2577" y="4474776"/>
            <a:ext cx="36214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dirty="0" err="1" smtClean="0">
                <a:sym typeface="Wingdings"/>
              </a:rPr>
              <a:t>ρ</a:t>
            </a:r>
            <a:r>
              <a:rPr lang="en-US" sz="2800" baseline="-25000" dirty="0" err="1" smtClean="0">
                <a:sym typeface="Wingdings"/>
              </a:rPr>
              <a:t>A</a:t>
            </a:r>
            <a:r>
              <a:rPr lang="en-US" sz="2800" baseline="-25000" dirty="0" smtClean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= </a:t>
            </a:r>
            <a:r>
              <a:rPr lang="en-US" sz="2800" dirty="0" err="1" smtClean="0">
                <a:sym typeface="Wingdings"/>
              </a:rPr>
              <a:t>ρ</a:t>
            </a:r>
            <a:r>
              <a:rPr lang="en-US" sz="2800" baseline="-25000" dirty="0" err="1" smtClean="0">
                <a:sym typeface="Wingdings"/>
              </a:rPr>
              <a:t>B</a:t>
            </a:r>
            <a:r>
              <a:rPr lang="en-US" sz="2800" dirty="0" smtClean="0">
                <a:sym typeface="Wingdings"/>
              </a:rPr>
              <a:t> then both models (A  B &amp; B  A) give the same expectations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021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662" y="137132"/>
            <a:ext cx="868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there are differences in the modes of transmission (which you know because you have twin data), then you can resolve this issue.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662" y="1062024"/>
            <a:ext cx="868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case where A </a:t>
            </a:r>
            <a:r>
              <a:rPr lang="en-US" dirty="0" smtClean="0">
                <a:sym typeface="Wingdings"/>
              </a:rPr>
              <a:t> B  (A is AE and B is AE) the expected MZ and DZ correlation matrices would be:</a:t>
            </a:r>
            <a:endParaRPr lang="en-US" dirty="0"/>
          </a:p>
        </p:txBody>
      </p:sp>
      <p:pic>
        <p:nvPicPr>
          <p:cNvPr id="8" name="Picture 7" descr="Screen Shot 2016-03-10 at 4.2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355"/>
            <a:ext cx="6731000" cy="1943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689559"/>
            <a:ext cx="868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case where A </a:t>
            </a:r>
            <a:r>
              <a:rPr lang="en-US" dirty="0" smtClean="0">
                <a:sym typeface="Wingdings"/>
              </a:rPr>
              <a:t> B  (A is AE and B is AE) the expected MZ and DZ correlation matrices would be:</a:t>
            </a:r>
            <a:endParaRPr lang="en-US" dirty="0"/>
          </a:p>
        </p:txBody>
      </p:sp>
      <p:pic>
        <p:nvPicPr>
          <p:cNvPr id="12" name="Picture 11" descr="Screen Shot 2016-03-10 at 4.2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719"/>
            <a:ext cx="6502400" cy="1943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31000" y="4574587"/>
            <a:ext cx="2245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If h</a:t>
            </a:r>
            <a:r>
              <a:rPr lang="en-US" sz="2800" baseline="-250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, then causation cannot be resolved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91" y="195323"/>
            <a:ext cx="63246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49" y="1848727"/>
            <a:ext cx="4203700" cy="231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91" y="3004427"/>
            <a:ext cx="8051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7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1206" y="1327597"/>
            <a:ext cx="6754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(I – B)</a:t>
            </a:r>
            <a:r>
              <a:rPr lang="en-US" sz="4800" baseline="30000" dirty="0" smtClean="0">
                <a:solidFill>
                  <a:srgbClr val="0000FF"/>
                </a:solidFill>
              </a:rPr>
              <a:t>-1</a:t>
            </a:r>
            <a:r>
              <a:rPr lang="en-US" sz="4800" dirty="0" smtClean="0">
                <a:solidFill>
                  <a:srgbClr val="0000FF"/>
                </a:solidFill>
              </a:rPr>
              <a:t> (A + C + E) </a:t>
            </a:r>
            <a:r>
              <a:rPr lang="en-US" sz="4800" dirty="0">
                <a:solidFill>
                  <a:srgbClr val="0000FF"/>
                </a:solidFill>
              </a:rPr>
              <a:t>(I – B)</a:t>
            </a:r>
            <a:r>
              <a:rPr lang="en-US" sz="4800" baseline="30000" dirty="0">
                <a:solidFill>
                  <a:srgbClr val="0000FF"/>
                </a:solidFill>
              </a:rPr>
              <a:t>-</a:t>
            </a:r>
            <a:r>
              <a:rPr lang="en-US" sz="4800" baseline="30000" dirty="0" smtClean="0">
                <a:solidFill>
                  <a:srgbClr val="0000FF"/>
                </a:solidFill>
              </a:rPr>
              <a:t>1T</a:t>
            </a:r>
            <a:endParaRPr lang="en-US" sz="4800" baseline="30000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025" y="49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would be expect the </a:t>
            </a:r>
            <a:r>
              <a:rPr lang="en-US" dirty="0" err="1" smtClean="0"/>
              <a:t>Var-Cov</a:t>
            </a:r>
            <a:r>
              <a:rPr lang="en-US" dirty="0" smtClean="0"/>
              <a:t> Matrix to look like if 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V</a:t>
            </a:r>
            <a:r>
              <a:rPr lang="en-US" baseline="-25000" dirty="0" smtClean="0">
                <a:sym typeface="Wingdings"/>
              </a:rPr>
              <a:t>2</a:t>
            </a:r>
            <a:endParaRPr lang="en-US" baseline="-25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19731"/>
              </p:ext>
            </p:extLst>
          </p:nvPr>
        </p:nvGraphicFramePr>
        <p:xfrm>
          <a:off x="181894" y="2505180"/>
          <a:ext cx="24157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933"/>
                <a:gridCol w="603933"/>
                <a:gridCol w="603933"/>
                <a:gridCol w="6039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Left Bracket 6"/>
          <p:cNvSpPr/>
          <p:nvPr/>
        </p:nvSpPr>
        <p:spPr>
          <a:xfrm>
            <a:off x="181894" y="2505180"/>
            <a:ext cx="368868" cy="1483360"/>
          </a:xfrm>
          <a:prstGeom prst="lef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2257623" y="2505180"/>
            <a:ext cx="304800" cy="1483360"/>
          </a:xfrm>
          <a:prstGeom prst="righ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1663"/>
              </p:ext>
            </p:extLst>
          </p:nvPr>
        </p:nvGraphicFramePr>
        <p:xfrm>
          <a:off x="3105094" y="2505180"/>
          <a:ext cx="24157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933"/>
                <a:gridCol w="603933"/>
                <a:gridCol w="603933"/>
                <a:gridCol w="6039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Left Bracket 10"/>
          <p:cNvSpPr/>
          <p:nvPr/>
        </p:nvSpPr>
        <p:spPr>
          <a:xfrm>
            <a:off x="3105094" y="2505180"/>
            <a:ext cx="368868" cy="1483360"/>
          </a:xfrm>
          <a:prstGeom prst="lef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2" name="Right Bracket 11"/>
          <p:cNvSpPr/>
          <p:nvPr/>
        </p:nvSpPr>
        <p:spPr>
          <a:xfrm>
            <a:off x="5180823" y="2505180"/>
            <a:ext cx="304800" cy="1483360"/>
          </a:xfrm>
          <a:prstGeom prst="righ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36305" y="2640752"/>
            <a:ext cx="420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-</a:t>
            </a:r>
            <a:endParaRPr lang="en-US" sz="6000" dirty="0"/>
          </a:p>
        </p:txBody>
      </p:sp>
      <p:sp>
        <p:nvSpPr>
          <p:cNvPr id="14" name="Double Bracket 13"/>
          <p:cNvSpPr/>
          <p:nvPr/>
        </p:nvSpPr>
        <p:spPr>
          <a:xfrm>
            <a:off x="67127" y="2259604"/>
            <a:ext cx="5546630" cy="1968482"/>
          </a:xfrm>
          <a:prstGeom prst="bracketPair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51040" y="2158594"/>
            <a:ext cx="643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-1</a:t>
            </a:r>
            <a:endParaRPr lang="en-US" sz="4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55587"/>
              </p:ext>
            </p:extLst>
          </p:nvPr>
        </p:nvGraphicFramePr>
        <p:xfrm>
          <a:off x="647773" y="4654656"/>
          <a:ext cx="24157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933"/>
                <a:gridCol w="603933"/>
                <a:gridCol w="603933"/>
                <a:gridCol w="6039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Left Bracket 17"/>
          <p:cNvSpPr/>
          <p:nvPr/>
        </p:nvSpPr>
        <p:spPr>
          <a:xfrm>
            <a:off x="647773" y="4654656"/>
            <a:ext cx="368868" cy="1483360"/>
          </a:xfrm>
          <a:prstGeom prst="lef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9" name="Right Bracket 18"/>
          <p:cNvSpPr/>
          <p:nvPr/>
        </p:nvSpPr>
        <p:spPr>
          <a:xfrm>
            <a:off x="2723502" y="4654656"/>
            <a:ext cx="304800" cy="1483360"/>
          </a:xfrm>
          <a:prstGeom prst="righ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11093"/>
              </p:ext>
            </p:extLst>
          </p:nvPr>
        </p:nvGraphicFramePr>
        <p:xfrm>
          <a:off x="3570973" y="4654656"/>
          <a:ext cx="24157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933"/>
                <a:gridCol w="603933"/>
                <a:gridCol w="603933"/>
                <a:gridCol w="6039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Left Bracket 20"/>
          <p:cNvSpPr/>
          <p:nvPr/>
        </p:nvSpPr>
        <p:spPr>
          <a:xfrm>
            <a:off x="3570973" y="4654656"/>
            <a:ext cx="368868" cy="1483360"/>
          </a:xfrm>
          <a:prstGeom prst="lef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2" name="Right Bracket 21"/>
          <p:cNvSpPr/>
          <p:nvPr/>
        </p:nvSpPr>
        <p:spPr>
          <a:xfrm>
            <a:off x="5646702" y="4654656"/>
            <a:ext cx="304800" cy="1483360"/>
          </a:xfrm>
          <a:prstGeom prst="righ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30029" y="4790228"/>
            <a:ext cx="567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24" name="Double Bracket 23"/>
          <p:cNvSpPr/>
          <p:nvPr/>
        </p:nvSpPr>
        <p:spPr>
          <a:xfrm>
            <a:off x="493038" y="4409080"/>
            <a:ext cx="8454337" cy="1968482"/>
          </a:xfrm>
          <a:prstGeom prst="bracketPair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63801"/>
              </p:ext>
            </p:extLst>
          </p:nvPr>
        </p:nvGraphicFramePr>
        <p:xfrm>
          <a:off x="6430626" y="4675430"/>
          <a:ext cx="24157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933"/>
                <a:gridCol w="603933"/>
                <a:gridCol w="603933"/>
                <a:gridCol w="6039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Left Bracket 26"/>
          <p:cNvSpPr/>
          <p:nvPr/>
        </p:nvSpPr>
        <p:spPr>
          <a:xfrm>
            <a:off x="6430626" y="4675430"/>
            <a:ext cx="368868" cy="1483360"/>
          </a:xfrm>
          <a:prstGeom prst="lef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8" name="Right Bracket 27"/>
          <p:cNvSpPr/>
          <p:nvPr/>
        </p:nvSpPr>
        <p:spPr>
          <a:xfrm>
            <a:off x="8506355" y="4675430"/>
            <a:ext cx="304800" cy="1483360"/>
          </a:xfrm>
          <a:prstGeom prst="righ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04223" y="4827188"/>
            <a:ext cx="567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727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1" grpId="0" animBg="1"/>
      <p:bldP spid="12" grpId="0" animBg="1"/>
      <p:bldP spid="13" grpId="0"/>
      <p:bldP spid="14" grpId="0" animBg="1"/>
      <p:bldP spid="16" grpId="0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7" grpId="0" animBg="1"/>
      <p:bldP spid="28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1206" y="101023"/>
            <a:ext cx="6754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(I – B)</a:t>
            </a:r>
            <a:r>
              <a:rPr lang="en-US" sz="4800" baseline="30000" dirty="0" smtClean="0">
                <a:solidFill>
                  <a:srgbClr val="0000FF"/>
                </a:solidFill>
              </a:rPr>
              <a:t>-1</a:t>
            </a:r>
            <a:r>
              <a:rPr lang="en-US" sz="4800" dirty="0" smtClean="0">
                <a:solidFill>
                  <a:srgbClr val="0000FF"/>
                </a:solidFill>
              </a:rPr>
              <a:t> (A + C + E) </a:t>
            </a:r>
            <a:r>
              <a:rPr lang="en-US" sz="4800" dirty="0">
                <a:solidFill>
                  <a:srgbClr val="0000FF"/>
                </a:solidFill>
              </a:rPr>
              <a:t>(I – B)</a:t>
            </a:r>
            <a:r>
              <a:rPr lang="en-US" sz="4800" baseline="30000" dirty="0">
                <a:solidFill>
                  <a:srgbClr val="0000FF"/>
                </a:solidFill>
              </a:rPr>
              <a:t>-</a:t>
            </a:r>
            <a:r>
              <a:rPr lang="en-US" sz="4800" baseline="30000" dirty="0" smtClean="0">
                <a:solidFill>
                  <a:srgbClr val="0000FF"/>
                </a:solidFill>
              </a:rPr>
              <a:t>1T</a:t>
            </a:r>
            <a:endParaRPr lang="en-US" sz="4800" baseline="30000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46391"/>
              </p:ext>
            </p:extLst>
          </p:nvPr>
        </p:nvGraphicFramePr>
        <p:xfrm>
          <a:off x="181894" y="2678340"/>
          <a:ext cx="24157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933"/>
                <a:gridCol w="603933"/>
                <a:gridCol w="603933"/>
                <a:gridCol w="6039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Left Bracket 6"/>
          <p:cNvSpPr/>
          <p:nvPr/>
        </p:nvSpPr>
        <p:spPr>
          <a:xfrm>
            <a:off x="181894" y="2678340"/>
            <a:ext cx="368868" cy="1483360"/>
          </a:xfrm>
          <a:prstGeom prst="lef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2257623" y="2678340"/>
            <a:ext cx="304800" cy="1483360"/>
          </a:xfrm>
          <a:prstGeom prst="righ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17992"/>
              </p:ext>
            </p:extLst>
          </p:nvPr>
        </p:nvGraphicFramePr>
        <p:xfrm>
          <a:off x="3105094" y="2678340"/>
          <a:ext cx="24157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933"/>
                <a:gridCol w="603933"/>
                <a:gridCol w="603933"/>
                <a:gridCol w="6039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Left Bracket 10"/>
          <p:cNvSpPr/>
          <p:nvPr/>
        </p:nvSpPr>
        <p:spPr>
          <a:xfrm>
            <a:off x="3105094" y="2678340"/>
            <a:ext cx="368868" cy="1483360"/>
          </a:xfrm>
          <a:prstGeom prst="lef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2" name="Right Bracket 11"/>
          <p:cNvSpPr/>
          <p:nvPr/>
        </p:nvSpPr>
        <p:spPr>
          <a:xfrm>
            <a:off x="5180823" y="2678340"/>
            <a:ext cx="304800" cy="1483360"/>
          </a:xfrm>
          <a:prstGeom prst="righ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36305" y="2813912"/>
            <a:ext cx="420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-</a:t>
            </a:r>
            <a:endParaRPr lang="en-US" sz="6000" dirty="0"/>
          </a:p>
        </p:txBody>
      </p:sp>
      <p:sp>
        <p:nvSpPr>
          <p:cNvPr id="14" name="Double Bracket 13"/>
          <p:cNvSpPr/>
          <p:nvPr/>
        </p:nvSpPr>
        <p:spPr>
          <a:xfrm>
            <a:off x="67127" y="2432764"/>
            <a:ext cx="5546630" cy="1968482"/>
          </a:xfrm>
          <a:prstGeom prst="bracketPair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51040" y="2331754"/>
            <a:ext cx="643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-1</a:t>
            </a:r>
            <a:endParaRPr lang="en-US" sz="4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3178"/>
              </p:ext>
            </p:extLst>
          </p:nvPr>
        </p:nvGraphicFramePr>
        <p:xfrm>
          <a:off x="647773" y="4827816"/>
          <a:ext cx="24157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933"/>
                <a:gridCol w="603933"/>
                <a:gridCol w="603933"/>
                <a:gridCol w="6039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.33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.50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.33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.33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.50</a:t>
                      </a:r>
                      <a:endParaRPr lang="en-US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.50</a:t>
                      </a:r>
                      <a:endParaRPr lang="en-US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Left Bracket 17"/>
          <p:cNvSpPr/>
          <p:nvPr/>
        </p:nvSpPr>
        <p:spPr>
          <a:xfrm>
            <a:off x="647773" y="4827816"/>
            <a:ext cx="368868" cy="1483360"/>
          </a:xfrm>
          <a:prstGeom prst="lef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9" name="Right Bracket 18"/>
          <p:cNvSpPr/>
          <p:nvPr/>
        </p:nvSpPr>
        <p:spPr>
          <a:xfrm>
            <a:off x="2723502" y="4827816"/>
            <a:ext cx="304800" cy="1483360"/>
          </a:xfrm>
          <a:prstGeom prst="righ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95592"/>
              </p:ext>
            </p:extLst>
          </p:nvPr>
        </p:nvGraphicFramePr>
        <p:xfrm>
          <a:off x="3570973" y="4827816"/>
          <a:ext cx="24157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933"/>
                <a:gridCol w="603933"/>
                <a:gridCol w="603933"/>
                <a:gridCol w="6039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.33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.33</a:t>
                      </a:r>
                      <a:endParaRPr lang="en-US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.33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Left Bracket 20"/>
          <p:cNvSpPr/>
          <p:nvPr/>
        </p:nvSpPr>
        <p:spPr>
          <a:xfrm>
            <a:off x="3570973" y="4827816"/>
            <a:ext cx="368868" cy="1483360"/>
          </a:xfrm>
          <a:prstGeom prst="lef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2" name="Right Bracket 21"/>
          <p:cNvSpPr/>
          <p:nvPr/>
        </p:nvSpPr>
        <p:spPr>
          <a:xfrm>
            <a:off x="5646702" y="4827816"/>
            <a:ext cx="304800" cy="1483360"/>
          </a:xfrm>
          <a:prstGeom prst="righ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30029" y="4963388"/>
            <a:ext cx="567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24" name="Double Bracket 23"/>
          <p:cNvSpPr/>
          <p:nvPr/>
        </p:nvSpPr>
        <p:spPr>
          <a:xfrm>
            <a:off x="493038" y="4582240"/>
            <a:ext cx="8454337" cy="1968482"/>
          </a:xfrm>
          <a:prstGeom prst="bracketPair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87777"/>
              </p:ext>
            </p:extLst>
          </p:nvPr>
        </p:nvGraphicFramePr>
        <p:xfrm>
          <a:off x="6430626" y="4848590"/>
          <a:ext cx="24157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933"/>
                <a:gridCol w="603933"/>
                <a:gridCol w="603933"/>
                <a:gridCol w="6039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.34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.50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.34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.50</a:t>
                      </a:r>
                      <a:endParaRPr lang="en-US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Left Bracket 26"/>
          <p:cNvSpPr/>
          <p:nvPr/>
        </p:nvSpPr>
        <p:spPr>
          <a:xfrm>
            <a:off x="6430626" y="4848590"/>
            <a:ext cx="368868" cy="1483360"/>
          </a:xfrm>
          <a:prstGeom prst="lef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8" name="Right Bracket 27"/>
          <p:cNvSpPr/>
          <p:nvPr/>
        </p:nvSpPr>
        <p:spPr>
          <a:xfrm>
            <a:off x="8506355" y="4848590"/>
            <a:ext cx="304800" cy="1483360"/>
          </a:xfrm>
          <a:prstGeom prst="rightBracket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04223" y="5000348"/>
            <a:ext cx="567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02450" y="926166"/>
            <a:ext cx="76924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Assume: </a:t>
            </a:r>
          </a:p>
          <a:p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V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        </a:t>
            </a:r>
            <a:r>
              <a:rPr lang="en-US" sz="3200" dirty="0" smtClean="0"/>
              <a:t>β = .3       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is ACE         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is AE</a:t>
            </a:r>
            <a:endParaRPr lang="en-US" sz="3200" dirty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7955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/>
      <p:bldP spid="14" grpId="0" animBg="1"/>
      <p:bldP spid="16" grpId="0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7" grpId="0" animBg="1"/>
      <p:bldP spid="28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21245"/>
              </p:ext>
            </p:extLst>
          </p:nvPr>
        </p:nvGraphicFramePr>
        <p:xfrm>
          <a:off x="197437" y="678264"/>
          <a:ext cx="4117508" cy="242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9377"/>
                <a:gridCol w="1029377"/>
                <a:gridCol w="1029377"/>
                <a:gridCol w="1029377"/>
              </a:tblGrid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1.00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.30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1.09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.66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.198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1.00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.198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.559</a:t>
                      </a:r>
                      <a:endParaRPr lang="en-US" sz="32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.30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1.09</a:t>
                      </a:r>
                      <a:endParaRPr lang="en-US" sz="32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9831" y="28903"/>
            <a:ext cx="1983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MZ Twins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0418"/>
              </p:ext>
            </p:extLst>
          </p:nvPr>
        </p:nvGraphicFramePr>
        <p:xfrm>
          <a:off x="4706328" y="675234"/>
          <a:ext cx="4117508" cy="242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9377"/>
                <a:gridCol w="1029377"/>
                <a:gridCol w="1029377"/>
                <a:gridCol w="1029377"/>
              </a:tblGrid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1.00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.30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1.09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.495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.149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1.00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.149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.295</a:t>
                      </a:r>
                      <a:endParaRPr lang="en-US" sz="32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.30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1.09</a:t>
                      </a:r>
                      <a:endParaRPr lang="en-US" sz="32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08722" y="25873"/>
            <a:ext cx="187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DZ Twins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234" y="3645166"/>
            <a:ext cx="3903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ym typeface="Wingdings"/>
              </a:rPr>
              <a:t>V</a:t>
            </a:r>
            <a:r>
              <a:rPr lang="en-US" sz="3600" baseline="-25000" dirty="0">
                <a:sym typeface="Wingdings"/>
              </a:rPr>
              <a:t>1</a:t>
            </a:r>
            <a:r>
              <a:rPr lang="en-US" sz="3600" dirty="0" smtClean="0"/>
              <a:t>: .66/.495 = 1.333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49234" y="5485911"/>
            <a:ext cx="3903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Wingdings"/>
              </a:rPr>
              <a:t>V</a:t>
            </a:r>
            <a:r>
              <a:rPr lang="en-US" sz="3600" baseline="-25000" dirty="0" smtClean="0">
                <a:sym typeface="Wingdings"/>
              </a:rPr>
              <a:t>2</a:t>
            </a:r>
            <a:r>
              <a:rPr lang="en-US" sz="3600" dirty="0" smtClean="0"/>
              <a:t>: .559/.295 = 1.89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666" y="4599329"/>
            <a:ext cx="4767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ym typeface="Wingdings"/>
              </a:rPr>
              <a:t>V</a:t>
            </a:r>
            <a:r>
              <a:rPr lang="en-US" sz="3600" baseline="-25000" dirty="0">
                <a:sym typeface="Wingdings"/>
              </a:rPr>
              <a:t>1</a:t>
            </a:r>
            <a:r>
              <a:rPr lang="en-US" sz="3600" dirty="0" smtClean="0"/>
              <a:t>|</a:t>
            </a:r>
            <a:r>
              <a:rPr lang="en-US" sz="3600" dirty="0" smtClean="0">
                <a:sym typeface="Wingdings"/>
              </a:rPr>
              <a:t>V</a:t>
            </a:r>
            <a:r>
              <a:rPr lang="en-US" sz="3600" baseline="-25000" dirty="0" smtClean="0">
                <a:sym typeface="Wingdings"/>
              </a:rPr>
              <a:t>2</a:t>
            </a:r>
            <a:r>
              <a:rPr lang="en-US" sz="3600" dirty="0" smtClean="0"/>
              <a:t>: .198/.149 = 1.329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694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28738"/>
              </p:ext>
            </p:extLst>
          </p:nvPr>
        </p:nvGraphicFramePr>
        <p:xfrm>
          <a:off x="197437" y="2077974"/>
          <a:ext cx="4117508" cy="242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9377"/>
                <a:gridCol w="1029377"/>
                <a:gridCol w="1029377"/>
                <a:gridCol w="1029377"/>
              </a:tblGrid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1.09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.30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1.00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.705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1.09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.50</a:t>
                      </a:r>
                      <a:endParaRPr lang="en-US" sz="32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.30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1.00</a:t>
                      </a:r>
                      <a:endParaRPr lang="en-US" sz="32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9831" y="1428613"/>
            <a:ext cx="1983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MZ Twins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8582"/>
              </p:ext>
            </p:extLst>
          </p:nvPr>
        </p:nvGraphicFramePr>
        <p:xfrm>
          <a:off x="4706328" y="2074944"/>
          <a:ext cx="4117508" cy="242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9377"/>
                <a:gridCol w="1029377"/>
                <a:gridCol w="1029377"/>
                <a:gridCol w="1029377"/>
              </a:tblGrid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1.09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.30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1.00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.518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.075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1.09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060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.075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.250</a:t>
                      </a:r>
                      <a:endParaRPr lang="en-US" sz="32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.30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1.00</a:t>
                      </a:r>
                      <a:endParaRPr lang="en-US" sz="32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08722" y="1425583"/>
            <a:ext cx="187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DZ Twins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234" y="4467676"/>
            <a:ext cx="397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Wingdings"/>
              </a:rPr>
              <a:t>V</a:t>
            </a:r>
            <a:r>
              <a:rPr lang="en-US" sz="3600" baseline="-25000" dirty="0" smtClean="0">
                <a:sym typeface="Wingdings"/>
              </a:rPr>
              <a:t>1</a:t>
            </a:r>
            <a:r>
              <a:rPr lang="en-US" sz="3600" dirty="0" smtClean="0"/>
              <a:t>: .705/.518 = 1.36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49234" y="5485911"/>
            <a:ext cx="3435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Wingdings"/>
              </a:rPr>
              <a:t>V</a:t>
            </a:r>
            <a:r>
              <a:rPr lang="en-US" sz="3600" baseline="-25000" dirty="0" smtClean="0">
                <a:sym typeface="Wingdings"/>
              </a:rPr>
              <a:t>2</a:t>
            </a:r>
            <a:r>
              <a:rPr lang="en-US" sz="3600" dirty="0" smtClean="0"/>
              <a:t>: .50/.25 = 2.00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666" y="4974509"/>
            <a:ext cx="429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ym typeface="Wingdings"/>
              </a:rPr>
              <a:t>V</a:t>
            </a:r>
            <a:r>
              <a:rPr lang="en-US" sz="3600" baseline="-25000" dirty="0">
                <a:sym typeface="Wingdings"/>
              </a:rPr>
              <a:t>1</a:t>
            </a:r>
            <a:r>
              <a:rPr lang="en-US" sz="3600" dirty="0" smtClean="0"/>
              <a:t>|</a:t>
            </a:r>
            <a:r>
              <a:rPr lang="en-US" sz="3600" dirty="0" smtClean="0">
                <a:sym typeface="Wingdings"/>
              </a:rPr>
              <a:t>V</a:t>
            </a:r>
            <a:r>
              <a:rPr lang="en-US" sz="3600" baseline="-25000" dirty="0" smtClean="0">
                <a:sym typeface="Wingdings"/>
              </a:rPr>
              <a:t>2</a:t>
            </a:r>
            <a:r>
              <a:rPr lang="en-US" sz="3600" dirty="0" smtClean="0"/>
              <a:t>: .15/.075 = 2.00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436489" y="230885"/>
            <a:ext cx="2041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V</a:t>
            </a:r>
            <a:r>
              <a:rPr lang="en-US" sz="4800" baseline="-25000" dirty="0" smtClean="0"/>
              <a:t>2</a:t>
            </a:r>
            <a:r>
              <a:rPr lang="en-US" sz="4800" dirty="0" smtClean="0">
                <a:sym typeface="Wingdings"/>
              </a:rPr>
              <a:t> V</a:t>
            </a:r>
            <a:r>
              <a:rPr lang="en-US" sz="4800" baseline="-25000" dirty="0" smtClean="0">
                <a:sym typeface="Wingdings"/>
              </a:rPr>
              <a:t>1</a:t>
            </a:r>
            <a:endParaRPr lang="en-US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87045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is the Direction of Causation Model Appropriate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75" y="2352140"/>
            <a:ext cx="8229600" cy="24175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Strong hypothesis about the causal direction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confounding intermediate variables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the modes of transmission are distinct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9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things go wrong?</a:t>
            </a:r>
            <a:br>
              <a:rPr lang="en-US" dirty="0" smtClean="0"/>
            </a:br>
            <a:r>
              <a:rPr lang="en-US" dirty="0"/>
              <a:t>Differential measurement error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" y="1208150"/>
            <a:ext cx="9144000" cy="57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7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Experimentation: The Gold Standard for Assessing Causality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Logic of Experimentation: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individuals drawn at random from a population</a:t>
            </a:r>
          </a:p>
          <a:p>
            <a:pPr lvl="1"/>
            <a:r>
              <a:rPr lang="en-US" dirty="0" smtClean="0"/>
              <a:t>If you have selected </a:t>
            </a:r>
            <a:r>
              <a:rPr lang="en-US" dirty="0"/>
              <a:t>(ascertained</a:t>
            </a:r>
            <a:r>
              <a:rPr lang="en-US" dirty="0" smtClean="0"/>
              <a:t>) samples some of the logic may not be sound and you may (probably will) have bias parameter estimates.</a:t>
            </a:r>
          </a:p>
          <a:p>
            <a:pPr lvl="1"/>
            <a:r>
              <a:rPr lang="en-US" dirty="0" smtClean="0"/>
              <a:t>Convenience samples (such as undergrads) are not inherently problematic, but they may impede generalizability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Randomly assign them to one of two (or more) groups</a:t>
            </a:r>
          </a:p>
          <a:p>
            <a:pPr marL="914400" lvl="1" indent="-514350"/>
            <a:r>
              <a:rPr lang="en-US" dirty="0" smtClean="0"/>
              <a:t>Everyone had the same opportunity to be in each group, so there should be no meaningful differences between groups</a:t>
            </a:r>
          </a:p>
          <a:p>
            <a:pPr marL="914400" lvl="1" indent="-514350"/>
            <a:r>
              <a:rPr lang="en-US" dirty="0" smtClean="0"/>
              <a:t>This requires groups to be of sufficient size to allow for random variation in the population to be distributed across the groups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Expose Group A to Treatment A and Group B to Treatment B</a:t>
            </a:r>
          </a:p>
          <a:p>
            <a:pPr marL="914400" lvl="1" indent="-514350"/>
            <a:r>
              <a:rPr lang="en-US" dirty="0" smtClean="0"/>
              <a:t>Such as Drug </a:t>
            </a:r>
            <a:r>
              <a:rPr lang="en-US" dirty="0" err="1" smtClean="0"/>
              <a:t>vs</a:t>
            </a:r>
            <a:r>
              <a:rPr lang="en-US" dirty="0" smtClean="0"/>
              <a:t> Placebo, treatment </a:t>
            </a:r>
            <a:r>
              <a:rPr lang="en-US" dirty="0" err="1" smtClean="0"/>
              <a:t>vs</a:t>
            </a:r>
            <a:r>
              <a:rPr lang="en-US" dirty="0" smtClean="0"/>
              <a:t> control …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there are any post treatment differences between Group A and Group B, then the difference must be caused by the difference in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8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654" y="0"/>
            <a:ext cx="5088345" cy="14811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01" y="1408574"/>
            <a:ext cx="4744859" cy="10082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5544093" y="1938932"/>
            <a:ext cx="3441151" cy="23212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9438"/>
            <a:ext cx="5163598" cy="14538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4426824" y="2171059"/>
            <a:ext cx="1605676" cy="23212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" y="3844751"/>
            <a:ext cx="5027045" cy="4800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1638648" y="3844751"/>
            <a:ext cx="3393495" cy="14585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990604"/>
            <a:ext cx="5027044" cy="14585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4165279"/>
            <a:ext cx="2383922" cy="14585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561" y="5780744"/>
            <a:ext cx="4122965" cy="10601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480" y="4329139"/>
            <a:ext cx="7265694" cy="1456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/>
        </p:nvSpPr>
        <p:spPr>
          <a:xfrm>
            <a:off x="2965561" y="5771135"/>
            <a:ext cx="4122965" cy="106979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Many of the questions that we are interested in cannot be manipulated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 Question: </a:t>
            </a:r>
            <a:endParaRPr lang="en-US" dirty="0"/>
          </a:p>
          <a:p>
            <a:r>
              <a:rPr lang="en-US" dirty="0" smtClean="0"/>
              <a:t>Do extraverted individuals have higher levels of substance use initiation?</a:t>
            </a:r>
          </a:p>
          <a:p>
            <a:pPr lvl="1"/>
            <a:r>
              <a:rPr lang="en-US" dirty="0" smtClean="0"/>
              <a:t>Difficult to manipulate Extraversion</a:t>
            </a:r>
          </a:p>
          <a:p>
            <a:endParaRPr lang="en-US" dirty="0"/>
          </a:p>
          <a:p>
            <a:r>
              <a:rPr lang="en-US" dirty="0" smtClean="0"/>
              <a:t>Does Childhood Maltreatment increase the risk of depression?</a:t>
            </a:r>
          </a:p>
          <a:p>
            <a:pPr lvl="1"/>
            <a:r>
              <a:rPr lang="en-US" dirty="0" smtClean="0"/>
              <a:t>Probably shouldn’t abuse children to test scientific hypotheses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Discordant MZ Twin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MZ twins share a high level of genetic and environmental factors </a:t>
            </a:r>
          </a:p>
          <a:p>
            <a:pPr lvl="1"/>
            <a:r>
              <a:rPr lang="en-US" dirty="0" smtClean="0"/>
              <a:t>Probably better than any propensity score matching algorithm that you could ever imagine</a:t>
            </a:r>
          </a:p>
          <a:p>
            <a:endParaRPr lang="en-US" dirty="0" smtClean="0"/>
          </a:p>
          <a:p>
            <a:r>
              <a:rPr lang="en-US" dirty="0" smtClean="0"/>
              <a:t>If something randomly happened to one MZ twin, subsequent differences between twins may be attributable to this random event.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2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11 at 9.00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9413"/>
          </a:xfrm>
          <a:prstGeom prst="rect">
            <a:avLst/>
          </a:prstGeom>
        </p:spPr>
      </p:pic>
      <p:pic>
        <p:nvPicPr>
          <p:cNvPr id="5" name="Picture 4" descr="Screen Shot 2016-03-11 at 8.59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690"/>
            <a:ext cx="9144000" cy="1877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189" y="4500869"/>
            <a:ext cx="851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Strong Evidence for an association between Early Anesthesia Exposure and Learning Disabilities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17" y="5740429"/>
            <a:ext cx="88825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Does </a:t>
            </a:r>
            <a:r>
              <a:rPr lang="en-US" sz="2800" dirty="0">
                <a:solidFill>
                  <a:srgbClr val="FF0000"/>
                </a:solidFill>
              </a:rPr>
              <a:t>Early Anesthesia Exposure </a:t>
            </a:r>
            <a:r>
              <a:rPr lang="en-US" sz="2800" dirty="0" smtClean="0">
                <a:solidFill>
                  <a:srgbClr val="FF0000"/>
                </a:solidFill>
              </a:rPr>
              <a:t>cause Learning Disabilities?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11 at 8.4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49" y="1796361"/>
            <a:ext cx="2315433" cy="3638538"/>
          </a:xfrm>
          <a:prstGeom prst="rect">
            <a:avLst/>
          </a:prstGeom>
        </p:spPr>
      </p:pic>
      <p:pic>
        <p:nvPicPr>
          <p:cNvPr id="5" name="Picture 4" descr="Screen Shot 2016-03-11 at 8.50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23" y="1796361"/>
            <a:ext cx="3606800" cy="3644900"/>
          </a:xfrm>
          <a:prstGeom prst="rect">
            <a:avLst/>
          </a:prstGeom>
        </p:spPr>
      </p:pic>
      <p:pic>
        <p:nvPicPr>
          <p:cNvPr id="6" name="Picture 5" descr="Screen Shot 2016-03-11 at 8.51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8487" cy="1667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189" y="5521404"/>
            <a:ext cx="851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There are no differences between MZ twins based on Early Exposure to Anesthesia Exposure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4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Okay, but there are DZ twins too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52" y="1213579"/>
            <a:ext cx="7761667" cy="3808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10" y="5151618"/>
            <a:ext cx="8817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While DZ twins do not share the same degree of genetic relatedness, they can still tell us something about the casual relationship between two variables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004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605"/>
            <a:ext cx="8229600" cy="379891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If risk factor-outcome association is:</a:t>
            </a:r>
            <a:endParaRPr lang="en-US" sz="1400" dirty="0"/>
          </a:p>
          <a:p>
            <a:pPr lvl="0"/>
            <a:r>
              <a:rPr lang="en-US" dirty="0"/>
              <a:t>Causal </a:t>
            </a:r>
            <a:endParaRPr lang="en-US" sz="1400" dirty="0"/>
          </a:p>
          <a:p>
            <a:pPr lvl="1"/>
            <a:r>
              <a:rPr lang="en-US" dirty="0"/>
              <a:t>Controlling for background &amp; genetic effects makes no difference</a:t>
            </a:r>
            <a:endParaRPr lang="en-US" sz="1400" dirty="0"/>
          </a:p>
          <a:p>
            <a:pPr lvl="1"/>
            <a:r>
              <a:rPr lang="en-US" dirty="0"/>
              <a:t>Estimates (ORs) are same</a:t>
            </a:r>
            <a:endParaRPr lang="en-US" sz="1400" dirty="0"/>
          </a:p>
          <a:p>
            <a:pPr lvl="0"/>
            <a:r>
              <a:rPr lang="en-US" dirty="0"/>
              <a:t>Partly due to G factors influencing risk &amp; outcome</a:t>
            </a:r>
            <a:endParaRPr lang="en-US" sz="1400" dirty="0"/>
          </a:p>
          <a:p>
            <a:pPr lvl="1"/>
            <a:r>
              <a:rPr lang="en-US" dirty="0"/>
              <a:t>Association strongest in entire sample 	(no control),</a:t>
            </a:r>
            <a:endParaRPr lang="en-US" sz="1400" dirty="0"/>
          </a:p>
          <a:p>
            <a:pPr lvl="1"/>
            <a:r>
              <a:rPr lang="en-US" dirty="0"/>
              <a:t>Intermediate for DZs 			(full E, part G control) </a:t>
            </a:r>
            <a:endParaRPr lang="en-US" sz="1400" dirty="0"/>
          </a:p>
          <a:p>
            <a:pPr lvl="1"/>
            <a:r>
              <a:rPr lang="en-US" dirty="0"/>
              <a:t>Lowest for MZ 					(full G &amp; E control)</a:t>
            </a:r>
            <a:endParaRPr lang="en-US" sz="1400" dirty="0"/>
          </a:p>
          <a:p>
            <a:pPr lvl="0"/>
            <a:r>
              <a:rPr lang="en-US" dirty="0"/>
              <a:t>Entirely genetic</a:t>
            </a:r>
            <a:endParaRPr lang="en-US" sz="1400" dirty="0"/>
          </a:p>
          <a:p>
            <a:pPr lvl="1"/>
            <a:r>
              <a:rPr lang="en-US" dirty="0"/>
              <a:t>MZ ORs approach 1, DZ ORs are midway </a:t>
            </a:r>
            <a:endParaRPr lang="en-US" sz="1400" dirty="0"/>
          </a:p>
          <a:p>
            <a:endParaRPr lang="en-US" dirty="0"/>
          </a:p>
        </p:txBody>
      </p:sp>
      <p:pic>
        <p:nvPicPr>
          <p:cNvPr id="4" name="Picture 3" descr="Macintosh HD:Users:ngillespie:Desktop:Picture 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3827776"/>
            <a:ext cx="8930640" cy="2665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61125" y="6493638"/>
            <a:ext cx="310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Gillespie &amp; </a:t>
            </a:r>
            <a:r>
              <a:rPr lang="en-US" dirty="0" err="1" smtClean="0"/>
              <a:t>Kendler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10 at 2.1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2" y="1058629"/>
            <a:ext cx="4940300" cy="1574800"/>
          </a:xfrm>
          <a:prstGeom prst="rect">
            <a:avLst/>
          </a:prstGeom>
        </p:spPr>
      </p:pic>
      <p:pic>
        <p:nvPicPr>
          <p:cNvPr id="5" name="Picture 4" descr="Screen Shot 2016-03-10 at 2.17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50854"/>
            <a:ext cx="9090499" cy="14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4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1809</TotalTime>
  <Words>939</Words>
  <Application>Microsoft Macintosh PowerPoint</Application>
  <PresentationFormat>On-screen Show (4:3)</PresentationFormat>
  <Paragraphs>287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Theme</vt:lpstr>
      <vt:lpstr>Causation Models in Twin Studies</vt:lpstr>
      <vt:lpstr>Experimentation: The Gold Standard for Assessing Causality</vt:lpstr>
      <vt:lpstr>But …</vt:lpstr>
      <vt:lpstr>Discordant MZ Twin Design</vt:lpstr>
      <vt:lpstr>PowerPoint Presentation</vt:lpstr>
      <vt:lpstr>PowerPoint Presentation</vt:lpstr>
      <vt:lpstr>Okay, but there are DZ twins too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would be expect the Var-Cov Matrix to look like if V1  V2</vt:lpstr>
      <vt:lpstr>PowerPoint Presentation</vt:lpstr>
      <vt:lpstr>PowerPoint Presentation</vt:lpstr>
      <vt:lpstr>PowerPoint Presentation</vt:lpstr>
      <vt:lpstr>When is the Direction of Causation Model Appropriate</vt:lpstr>
      <vt:lpstr>Where do things go wrong? Differential measurement error </vt:lpstr>
      <vt:lpstr>PowerPoint Presentation</vt:lpstr>
    </vt:vector>
  </TitlesOfParts>
  <Company>VCU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 of Causation Models</dc:title>
  <dc:creator>Brad Verhulst</dc:creator>
  <cp:lastModifiedBy>Brad Verhulst</cp:lastModifiedBy>
  <cp:revision>49</cp:revision>
  <dcterms:created xsi:type="dcterms:W3CDTF">2014-03-06T21:06:50Z</dcterms:created>
  <dcterms:modified xsi:type="dcterms:W3CDTF">2016-03-11T18:41:48Z</dcterms:modified>
</cp:coreProperties>
</file>