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sldIdLst>
    <p:sldId id="256" r:id="rId2"/>
    <p:sldId id="257" r:id="rId3"/>
    <p:sldId id="258" r:id="rId4"/>
    <p:sldId id="259" r:id="rId5"/>
    <p:sldId id="262"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p:scale>
          <a:sx n="120" d="100"/>
          <a:sy n="120" d="100"/>
        </p:scale>
        <p:origin x="256"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35C2607-459F-E345-ADD2-8560DD45D3CC}" type="datetimeFigureOut">
              <a:rPr lang="en-US" smtClean="0"/>
              <a:t>3/6/16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1600921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5C2607-459F-E345-ADD2-8560DD45D3CC}" type="datetimeFigureOut">
              <a:rPr lang="en-US" smtClean="0"/>
              <a:t>3/6/16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2001276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5C2607-459F-E345-ADD2-8560DD45D3CC}" type="datetimeFigureOut">
              <a:rPr lang="en-US" smtClean="0"/>
              <a:t>3/6/16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1561373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5C2607-459F-E345-ADD2-8560DD45D3CC}" type="datetimeFigureOut">
              <a:rPr lang="en-US" smtClean="0"/>
              <a:t>3/6/16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868970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5C2607-459F-E345-ADD2-8560DD45D3CC}" type="datetimeFigureOut">
              <a:rPr lang="en-US" smtClean="0"/>
              <a:t>3/6/16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1891250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5C2607-459F-E345-ADD2-8560DD45D3CC}" type="datetimeFigureOut">
              <a:rPr lang="en-US" smtClean="0"/>
              <a:t>3/6/16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1348837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5C2607-459F-E345-ADD2-8560DD45D3CC}" type="datetimeFigureOut">
              <a:rPr lang="en-US" smtClean="0"/>
              <a:t>3/6/16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106991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5C2607-459F-E345-ADD2-8560DD45D3CC}" type="datetimeFigureOut">
              <a:rPr lang="en-US" smtClean="0"/>
              <a:t>3/6/16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1151651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5C2607-459F-E345-ADD2-8560DD45D3CC}" type="datetimeFigureOut">
              <a:rPr lang="en-US" smtClean="0"/>
              <a:t>3/6/16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540297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5C2607-459F-E345-ADD2-8560DD45D3CC}" type="datetimeFigureOut">
              <a:rPr lang="en-US" smtClean="0"/>
              <a:t>3/6/16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1214315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2389717" y="5367338"/>
            <a:ext cx="73152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5C2607-459F-E345-ADD2-8560DD45D3CC}" type="datetimeFigureOut">
              <a:rPr lang="en-US" smtClean="0"/>
              <a:t>3/6/16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02716C-F8BF-9545-95AC-1C72D4E9BB84}" type="slidenum">
              <a:rPr lang="en-US" smtClean="0"/>
              <a:t>‹#›</a:t>
            </a:fld>
            <a:endParaRPr lang="en-US"/>
          </a:p>
        </p:txBody>
      </p:sp>
    </p:spTree>
    <p:extLst>
      <p:ext uri="{BB962C8B-B14F-4D97-AF65-F5344CB8AC3E}">
        <p14:creationId xmlns:p14="http://schemas.microsoft.com/office/powerpoint/2010/main" val="146082193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457200"/>
            <a:ext cx="10972800" cy="11430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5C2607-459F-E345-ADD2-8560DD45D3CC}" type="datetimeFigureOut">
              <a:rPr lang="en-US" smtClean="0"/>
              <a:t>3/6/16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2716C-F8BF-9545-95AC-1C72D4E9BB84}" type="slidenum">
              <a:rPr lang="en-US" smtClean="0"/>
              <a:t>‹#›</a:t>
            </a:fld>
            <a:endParaRPr lang="en-US"/>
          </a:p>
        </p:txBody>
      </p:sp>
    </p:spTree>
    <p:extLst>
      <p:ext uri="{BB962C8B-B14F-4D97-AF65-F5344CB8AC3E}">
        <p14:creationId xmlns:p14="http://schemas.microsoft.com/office/powerpoint/2010/main" val="10665807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Pre-Workshop Survey </a:t>
            </a:r>
            <a:r>
              <a:rPr lang="en-US" dirty="0" smtClean="0"/>
              <a:t>Results</a:t>
            </a:r>
            <a:endParaRPr lang="en-US" dirty="0"/>
          </a:p>
        </p:txBody>
      </p:sp>
      <p:sp>
        <p:nvSpPr>
          <p:cNvPr id="4" name="Subtitle 3"/>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35277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How comfortable do you feel working in the R language?</a:t>
            </a:r>
          </a:p>
        </p:txBody>
      </p:sp>
      <p:graphicFrame>
        <p:nvGraphicFramePr>
          <p:cNvPr id="11" name="Table 10"/>
          <p:cNvGraphicFramePr>
            <a:graphicFrameLocks noGrp="1"/>
          </p:cNvGraphicFramePr>
          <p:nvPr>
            <p:extLst>
              <p:ext uri="{D42A27DB-BD31-4B8C-83A1-F6EECF244321}">
                <p14:modId xmlns:p14="http://schemas.microsoft.com/office/powerpoint/2010/main" val="513782775"/>
              </p:ext>
            </p:extLst>
          </p:nvPr>
        </p:nvGraphicFramePr>
        <p:xfrm>
          <a:off x="2885703" y="2149434"/>
          <a:ext cx="6008915" cy="3384465"/>
        </p:xfrm>
        <a:graphic>
          <a:graphicData uri="http://schemas.openxmlformats.org/drawingml/2006/table">
            <a:tbl>
              <a:tblPr/>
              <a:tblGrid>
                <a:gridCol w="3726051"/>
                <a:gridCol w="1141432"/>
                <a:gridCol w="1141432"/>
              </a:tblGrid>
              <a:tr h="483495">
                <a:tc>
                  <a:txBody>
                    <a:bodyPr/>
                    <a:lstStyle/>
                    <a:p>
                      <a:pPr algn="l" fontAlgn="b"/>
                      <a:r>
                        <a:rPr lang="en-US" sz="2400" b="1" i="0" u="none" strike="noStrike">
                          <a:solidFill>
                            <a:srgbClr val="000000"/>
                          </a:solidFill>
                          <a:effectLst/>
                          <a:latin typeface="Calibri" charset="0"/>
                        </a:rPr>
                        <a:t>Response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1" i="0" u="none" strike="noStrike">
                          <a:solidFill>
                            <a:srgbClr val="000000"/>
                          </a:solidFill>
                          <a:effectLst/>
                          <a:latin typeface="Calibri" charset="0"/>
                        </a:rPr>
                        <a:t>N</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1" i="0" u="none" strike="noStrike">
                          <a:solidFill>
                            <a:srgbClr val="000000"/>
                          </a:solidFill>
                          <a:effectLst/>
                          <a:latin typeface="Calibri" charset="0"/>
                        </a:rPr>
                        <a:t>%</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83495">
                <a:tc>
                  <a:txBody>
                    <a:bodyPr/>
                    <a:lstStyle/>
                    <a:p>
                      <a:pPr algn="l" fontAlgn="b"/>
                      <a:r>
                        <a:rPr lang="en-US" sz="2400" b="0" i="0" u="none" strike="noStrike">
                          <a:solidFill>
                            <a:srgbClr val="000000"/>
                          </a:solidFill>
                          <a:effectLst/>
                          <a:latin typeface="Calibri" charset="0"/>
                        </a:rPr>
                        <a:t>Not at all comfortable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is-IS" sz="2400" b="0" i="0" u="none" strike="noStrike">
                          <a:solidFill>
                            <a:srgbClr val="000000"/>
                          </a:solidFill>
                          <a:effectLst/>
                          <a:latin typeface="Calibri" charset="0"/>
                        </a:rPr>
                        <a:t>32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hr-HR" sz="2400" b="0" i="0" u="none" strike="noStrike">
                          <a:solidFill>
                            <a:srgbClr val="000000"/>
                          </a:solidFill>
                          <a:effectLst/>
                          <a:latin typeface="Calibri" charset="0"/>
                        </a:rPr>
                        <a:t>36.4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r>
              <a:tr h="483495">
                <a:tc>
                  <a:txBody>
                    <a:bodyPr/>
                    <a:lstStyle/>
                    <a:p>
                      <a:pPr algn="l" fontAlgn="b"/>
                      <a:r>
                        <a:rPr lang="en-US" sz="2400" b="0" i="0" u="none" strike="noStrike">
                          <a:solidFill>
                            <a:srgbClr val="000000"/>
                          </a:solidFill>
                          <a:effectLst/>
                          <a:latin typeface="Calibri" charset="0"/>
                        </a:rPr>
                        <a:t>Somewhat comfortable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is-IS" sz="2400" b="0" i="0" u="none" strike="noStrike">
                          <a:solidFill>
                            <a:srgbClr val="000000"/>
                          </a:solidFill>
                          <a:effectLst/>
                          <a:latin typeface="Calibri" charset="0"/>
                        </a:rPr>
                        <a:t>20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hr-HR" sz="2400" b="0" i="0" u="none" strike="noStrike">
                          <a:solidFill>
                            <a:srgbClr val="000000"/>
                          </a:solidFill>
                          <a:effectLst/>
                          <a:latin typeface="Calibri" charset="0"/>
                        </a:rPr>
                        <a:t>22.7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483495">
                <a:tc>
                  <a:txBody>
                    <a:bodyPr/>
                    <a:lstStyle/>
                    <a:p>
                      <a:pPr algn="l" fontAlgn="b"/>
                      <a:r>
                        <a:rPr lang="en-US" sz="2400" b="0" i="0" u="none" strike="noStrike">
                          <a:solidFill>
                            <a:srgbClr val="000000"/>
                          </a:solidFill>
                          <a:effectLst/>
                          <a:latin typeface="Calibri" charset="0"/>
                        </a:rPr>
                        <a:t>Comfortable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is-IS" sz="2400" b="0" i="0" u="none" strike="noStrike">
                          <a:solidFill>
                            <a:srgbClr val="000000"/>
                          </a:solidFill>
                          <a:effectLst/>
                          <a:latin typeface="Calibri" charset="0"/>
                        </a:rPr>
                        <a:t>23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hr-HR" sz="2400" b="0" i="0" u="none" strike="noStrike">
                          <a:solidFill>
                            <a:srgbClr val="000000"/>
                          </a:solidFill>
                          <a:effectLst/>
                          <a:latin typeface="Calibri" charset="0"/>
                        </a:rPr>
                        <a:t>26.1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r>
              <a:tr h="483495">
                <a:tc>
                  <a:txBody>
                    <a:bodyPr/>
                    <a:lstStyle/>
                    <a:p>
                      <a:pPr algn="l" fontAlgn="b"/>
                      <a:r>
                        <a:rPr lang="en-US" sz="2400" b="0" i="0" u="none" strike="noStrike">
                          <a:solidFill>
                            <a:srgbClr val="000000"/>
                          </a:solidFill>
                          <a:effectLst/>
                          <a:latin typeface="Calibri" charset="0"/>
                        </a:rPr>
                        <a:t>Very comfortable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cs-CZ" sz="2400" b="0" i="0" u="none" strike="noStrike">
                          <a:solidFill>
                            <a:srgbClr val="000000"/>
                          </a:solidFill>
                          <a:effectLst/>
                          <a:latin typeface="Calibri" charset="0"/>
                        </a:rPr>
                        <a:t>11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hr-HR" sz="2400" b="0" i="0" u="none" strike="noStrike">
                          <a:solidFill>
                            <a:srgbClr val="000000"/>
                          </a:solidFill>
                          <a:effectLst/>
                          <a:latin typeface="Calibri" charset="0"/>
                        </a:rPr>
                        <a:t>12.5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483495">
                <a:tc>
                  <a:txBody>
                    <a:bodyPr/>
                    <a:lstStyle/>
                    <a:p>
                      <a:pPr algn="l" fontAlgn="b"/>
                      <a:r>
                        <a:rPr lang="en-US" sz="2400" b="0" i="0" u="none" strike="noStrike">
                          <a:solidFill>
                            <a:srgbClr val="000000"/>
                          </a:solidFill>
                          <a:effectLst/>
                          <a:latin typeface="Calibri" charset="0"/>
                        </a:rPr>
                        <a:t>Extremely comfortable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is-IS" sz="2400" b="0" i="0" u="none" strike="noStrike">
                          <a:solidFill>
                            <a:srgbClr val="000000"/>
                          </a:solidFill>
                          <a:effectLst/>
                          <a:latin typeface="Calibri" charset="0"/>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hr-HR" sz="2400" b="0" i="0" u="none" strike="noStrike">
                          <a:solidFill>
                            <a:srgbClr val="000000"/>
                          </a:solidFill>
                          <a:effectLst/>
                          <a:latin typeface="Calibri" charset="0"/>
                        </a:rPr>
                        <a:t>2.3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r>
              <a:tr h="483495">
                <a:tc>
                  <a:txBody>
                    <a:bodyPr/>
                    <a:lstStyle/>
                    <a:p>
                      <a:pPr algn="l" fontAlgn="b"/>
                      <a:r>
                        <a:rPr lang="en-US" sz="2400" b="0" i="0" u="none" strike="noStrike">
                          <a:solidFill>
                            <a:srgbClr val="000000"/>
                          </a:solidFill>
                          <a:effectLst/>
                          <a:latin typeface="Calibri" charset="0"/>
                        </a:rPr>
                        <a:t>Total</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a:solidFill>
                            <a:srgbClr val="000000"/>
                          </a:solidFill>
                          <a:effectLst/>
                          <a:latin typeface="Calibri" charset="0"/>
                        </a:rPr>
                        <a:t>88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is-IS" sz="2400" b="0" i="0" u="none" strike="noStrike" dirty="0">
                          <a:solidFill>
                            <a:srgbClr val="000000"/>
                          </a:solidFill>
                          <a:effectLst/>
                          <a:latin typeface="Calibri" charset="0"/>
                        </a:rPr>
                        <a:t>100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00702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8442"/>
            <a:ext cx="10972800" cy="1143000"/>
          </a:xfrm>
        </p:spPr>
        <p:txBody>
          <a:bodyPr>
            <a:noAutofit/>
          </a:bodyPr>
          <a:lstStyle/>
          <a:p>
            <a:r>
              <a:rPr lang="en-US" sz="4000" dirty="0"/>
              <a:t>Which areas of the R language do you feel you would benefit from receiving </a:t>
            </a:r>
            <a:r>
              <a:rPr lang="en-US" sz="4000" dirty="0" smtClean="0"/>
              <a:t>training?</a:t>
            </a:r>
            <a:endParaRPr lang="en-US" sz="4000" dirty="0"/>
          </a:p>
        </p:txBody>
      </p:sp>
      <p:graphicFrame>
        <p:nvGraphicFramePr>
          <p:cNvPr id="5" name="Table 4"/>
          <p:cNvGraphicFramePr>
            <a:graphicFrameLocks noGrp="1"/>
          </p:cNvGraphicFramePr>
          <p:nvPr>
            <p:extLst>
              <p:ext uri="{D42A27DB-BD31-4B8C-83A1-F6EECF244321}">
                <p14:modId xmlns:p14="http://schemas.microsoft.com/office/powerpoint/2010/main" val="414101678"/>
              </p:ext>
            </p:extLst>
          </p:nvPr>
        </p:nvGraphicFramePr>
        <p:xfrm>
          <a:off x="2671947" y="1615043"/>
          <a:ext cx="4417621" cy="4999515"/>
        </p:xfrm>
        <a:graphic>
          <a:graphicData uri="http://schemas.openxmlformats.org/drawingml/2006/table">
            <a:tbl>
              <a:tblPr/>
              <a:tblGrid>
                <a:gridCol w="2739311"/>
                <a:gridCol w="839155"/>
                <a:gridCol w="839155"/>
              </a:tblGrid>
              <a:tr h="298435">
                <a:tc>
                  <a:txBody>
                    <a:bodyPr/>
                    <a:lstStyle/>
                    <a:p>
                      <a:pPr algn="l" fontAlgn="b"/>
                      <a:r>
                        <a:rPr lang="en-US" sz="1800" b="1" i="0" u="none" strike="noStrike">
                          <a:solidFill>
                            <a:srgbClr val="000000"/>
                          </a:solidFill>
                          <a:effectLst/>
                          <a:latin typeface="Calibri" charset="0"/>
                        </a:rPr>
                        <a:t>Response</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N</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98435">
                <a:tc>
                  <a:txBody>
                    <a:bodyPr/>
                    <a:lstStyle/>
                    <a:p>
                      <a:pPr algn="l" fontAlgn="ctr"/>
                      <a:r>
                        <a:rPr lang="en-US" sz="1800" b="0" i="0" u="none" strike="noStrike">
                          <a:solidFill>
                            <a:srgbClr val="000000"/>
                          </a:solidFill>
                          <a:effectLst/>
                          <a:latin typeface="Arial" charset="0"/>
                          <a:cs typeface="Arial" charset="0"/>
                        </a:rPr>
                        <a:t>Find/open files</a:t>
                      </a:r>
                      <a:endParaRPr lang="en-US" sz="1800" b="0" i="0" u="none" strike="noStrike">
                        <a:solidFill>
                          <a:srgbClr val="000000"/>
                        </a:solidFill>
                        <a:effectLst/>
                        <a:latin typeface="Arial" charset="0"/>
                      </a:endParaRPr>
                    </a:p>
                  </a:txBody>
                  <a:tcPr marL="7723" marR="7723" marT="77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is-IS" sz="1800" b="0" i="0" u="none" strike="noStrike">
                          <a:solidFill>
                            <a:srgbClr val="000000"/>
                          </a:solidFill>
                          <a:effectLst/>
                          <a:latin typeface="Calibri" charset="0"/>
                        </a:rPr>
                        <a:t>27</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nb-NO" sz="1800" b="0" i="0" u="none" strike="noStrike">
                          <a:solidFill>
                            <a:srgbClr val="000000"/>
                          </a:solidFill>
                          <a:effectLst/>
                          <a:latin typeface="Calibri" charset="0"/>
                        </a:rPr>
                        <a:t>30.7</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r>
              <a:tr h="691530">
                <a:tc>
                  <a:txBody>
                    <a:bodyPr/>
                    <a:lstStyle/>
                    <a:p>
                      <a:pPr algn="l" fontAlgn="ctr"/>
                      <a:r>
                        <a:rPr lang="en-US" sz="1800" b="0" i="0" u="none" strike="noStrike">
                          <a:solidFill>
                            <a:srgbClr val="000000"/>
                          </a:solidFill>
                          <a:effectLst/>
                          <a:latin typeface="Arial" charset="0"/>
                          <a:cs typeface="Arial" charset="0"/>
                        </a:rPr>
                        <a:t>Learn how R works and thinks about files/data</a:t>
                      </a:r>
                      <a:endParaRPr lang="en-US" sz="1800" b="0" i="0" u="none" strike="noStrike">
                        <a:solidFill>
                          <a:srgbClr val="000000"/>
                        </a:solidFill>
                        <a:effectLst/>
                        <a:latin typeface="Arial" charset="0"/>
                      </a:endParaRPr>
                    </a:p>
                  </a:txBody>
                  <a:tcPr marL="7723" marR="7723" marT="77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uk-UA" sz="1800" b="0" i="0" u="none" strike="noStrike">
                          <a:solidFill>
                            <a:srgbClr val="000000"/>
                          </a:solidFill>
                          <a:effectLst/>
                          <a:latin typeface="Calibri" charset="0"/>
                        </a:rPr>
                        <a:t>39</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hr-HR" sz="1800" b="0" i="0" u="none" strike="noStrike">
                          <a:solidFill>
                            <a:srgbClr val="000000"/>
                          </a:solidFill>
                          <a:effectLst/>
                          <a:latin typeface="Calibri" charset="0"/>
                        </a:rPr>
                        <a:t>44.3</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461021">
                <a:tc>
                  <a:txBody>
                    <a:bodyPr/>
                    <a:lstStyle/>
                    <a:p>
                      <a:pPr algn="l" fontAlgn="ctr"/>
                      <a:r>
                        <a:rPr lang="en-US" sz="1800" b="0" i="0" u="none" strike="noStrike">
                          <a:solidFill>
                            <a:srgbClr val="000000"/>
                          </a:solidFill>
                          <a:effectLst/>
                          <a:latin typeface="Arial" charset="0"/>
                          <a:cs typeface="Arial" charset="0"/>
                        </a:rPr>
                        <a:t>Basic data management </a:t>
                      </a:r>
                      <a:endParaRPr lang="en-US" sz="1800" b="0" i="0" u="none" strike="noStrike">
                        <a:solidFill>
                          <a:srgbClr val="000000"/>
                        </a:solidFill>
                        <a:effectLst/>
                        <a:latin typeface="Arial" charset="0"/>
                      </a:endParaRPr>
                    </a:p>
                  </a:txBody>
                  <a:tcPr marL="7723" marR="7723" marT="77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cs-CZ" sz="1800" b="0" i="0" u="none" strike="noStrike">
                          <a:solidFill>
                            <a:srgbClr val="000000"/>
                          </a:solidFill>
                          <a:effectLst/>
                          <a:latin typeface="Calibri" charset="0"/>
                        </a:rPr>
                        <a:t>49</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nb-NO" sz="1800" b="0" i="0" u="none" strike="noStrike">
                          <a:solidFill>
                            <a:srgbClr val="000000"/>
                          </a:solidFill>
                          <a:effectLst/>
                          <a:latin typeface="Calibri" charset="0"/>
                        </a:rPr>
                        <a:t>55.7</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r>
              <a:tr h="298435">
                <a:tc>
                  <a:txBody>
                    <a:bodyPr/>
                    <a:lstStyle/>
                    <a:p>
                      <a:pPr algn="l" fontAlgn="ctr"/>
                      <a:r>
                        <a:rPr lang="en-US" sz="1800" b="0" i="0" u="none" strike="noStrike">
                          <a:solidFill>
                            <a:srgbClr val="000000"/>
                          </a:solidFill>
                          <a:effectLst/>
                          <a:latin typeface="Arial" charset="0"/>
                          <a:cs typeface="Arial" charset="0"/>
                        </a:rPr>
                        <a:t>Summary statistics</a:t>
                      </a:r>
                      <a:endParaRPr lang="en-US" sz="1800" b="0" i="0" u="none" strike="noStrike">
                        <a:solidFill>
                          <a:srgbClr val="000000"/>
                        </a:solidFill>
                        <a:effectLst/>
                        <a:latin typeface="Arial" charset="0"/>
                      </a:endParaRPr>
                    </a:p>
                  </a:txBody>
                  <a:tcPr marL="7723" marR="7723" marT="77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800" b="0" i="0" u="none" strike="noStrike">
                          <a:solidFill>
                            <a:srgbClr val="000000"/>
                          </a:solidFill>
                          <a:effectLst/>
                          <a:latin typeface="Calibri" charset="0"/>
                        </a:rPr>
                        <a:t>40</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nb-NO" sz="1800" b="0" i="0" u="none" strike="noStrike">
                          <a:solidFill>
                            <a:srgbClr val="000000"/>
                          </a:solidFill>
                          <a:effectLst/>
                          <a:latin typeface="Calibri" charset="0"/>
                        </a:rPr>
                        <a:t>45.5</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588697">
                <a:tc>
                  <a:txBody>
                    <a:bodyPr/>
                    <a:lstStyle/>
                    <a:p>
                      <a:pPr algn="l" fontAlgn="ctr"/>
                      <a:r>
                        <a:rPr lang="en-US" sz="1800" b="0" i="0" u="none" strike="noStrike">
                          <a:solidFill>
                            <a:srgbClr val="000000"/>
                          </a:solidFill>
                          <a:effectLst/>
                          <a:latin typeface="Arial" charset="0"/>
                          <a:cs typeface="Arial" charset="0"/>
                        </a:rPr>
                        <a:t>Summarizing results to report outside of R</a:t>
                      </a:r>
                      <a:endParaRPr lang="en-US" sz="1800" b="0" i="0" u="none" strike="noStrike">
                        <a:solidFill>
                          <a:srgbClr val="000000"/>
                        </a:solidFill>
                        <a:effectLst/>
                        <a:latin typeface="Arial" charset="0"/>
                      </a:endParaRPr>
                    </a:p>
                  </a:txBody>
                  <a:tcPr marL="7723" marR="7723" marT="77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en-US" sz="1800" b="0" i="0" u="none" strike="noStrike">
                          <a:solidFill>
                            <a:srgbClr val="000000"/>
                          </a:solidFill>
                          <a:effectLst/>
                          <a:latin typeface="Calibri" charset="0"/>
                        </a:rPr>
                        <a:t>55</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hr-HR" sz="1800" b="0" i="0" u="none" strike="noStrike" dirty="0">
                          <a:solidFill>
                            <a:srgbClr val="000000"/>
                          </a:solidFill>
                          <a:effectLst/>
                          <a:latin typeface="Calibri" charset="0"/>
                        </a:rPr>
                        <a:t>62.5</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r>
              <a:tr h="298435">
                <a:tc>
                  <a:txBody>
                    <a:bodyPr/>
                    <a:lstStyle/>
                    <a:p>
                      <a:pPr algn="l" fontAlgn="ctr"/>
                      <a:r>
                        <a:rPr lang="en-US" sz="1800" b="0" i="0" u="none" strike="noStrike">
                          <a:solidFill>
                            <a:srgbClr val="000000"/>
                          </a:solidFill>
                          <a:effectLst/>
                          <a:latin typeface="Arial" charset="0"/>
                          <a:cs typeface="Arial" charset="0"/>
                        </a:rPr>
                        <a:t>Basic graphing</a:t>
                      </a:r>
                      <a:endParaRPr lang="en-US" sz="1800" b="0" i="0" u="none" strike="noStrike">
                        <a:solidFill>
                          <a:srgbClr val="000000"/>
                        </a:solidFill>
                        <a:effectLst/>
                        <a:latin typeface="Arial" charset="0"/>
                      </a:endParaRPr>
                    </a:p>
                  </a:txBody>
                  <a:tcPr marL="7723" marR="7723" marT="77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is-IS" sz="1800" b="0" i="0" u="none" strike="noStrike">
                          <a:solidFill>
                            <a:srgbClr val="000000"/>
                          </a:solidFill>
                          <a:effectLst/>
                          <a:latin typeface="Calibri" charset="0"/>
                        </a:rPr>
                        <a:t>63</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nb-NO" sz="1800" b="0" i="0" u="none" strike="noStrike">
                          <a:solidFill>
                            <a:srgbClr val="000000"/>
                          </a:solidFill>
                          <a:effectLst/>
                          <a:latin typeface="Calibri" charset="0"/>
                        </a:rPr>
                        <a:t>71.6</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8435">
                <a:tc>
                  <a:txBody>
                    <a:bodyPr/>
                    <a:lstStyle/>
                    <a:p>
                      <a:pPr algn="l" fontAlgn="ctr"/>
                      <a:r>
                        <a:rPr lang="en-US" sz="1800" b="0" i="0" u="none" strike="noStrike">
                          <a:solidFill>
                            <a:srgbClr val="000000"/>
                          </a:solidFill>
                          <a:effectLst/>
                          <a:latin typeface="Arial" charset="0"/>
                          <a:cs typeface="Arial" charset="0"/>
                        </a:rPr>
                        <a:t>Advanced graphing</a:t>
                      </a:r>
                      <a:endParaRPr lang="en-US" sz="1800" b="0" i="0" u="none" strike="noStrike">
                        <a:solidFill>
                          <a:srgbClr val="000000"/>
                        </a:solidFill>
                        <a:effectLst/>
                        <a:latin typeface="Arial" charset="0"/>
                      </a:endParaRPr>
                    </a:p>
                  </a:txBody>
                  <a:tcPr marL="7723" marR="7723" marT="77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is-IS" sz="1800" b="0" i="0" u="none" strike="noStrike">
                          <a:solidFill>
                            <a:srgbClr val="000000"/>
                          </a:solidFill>
                          <a:effectLst/>
                          <a:latin typeface="Calibri" charset="0"/>
                        </a:rPr>
                        <a:t>52</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hr-HR" sz="1800" b="0" i="0" u="none" strike="noStrike">
                          <a:solidFill>
                            <a:srgbClr val="000000"/>
                          </a:solidFill>
                          <a:effectLst/>
                          <a:latin typeface="Calibri" charset="0"/>
                        </a:rPr>
                        <a:t>59.1</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r>
              <a:tr h="588697">
                <a:tc>
                  <a:txBody>
                    <a:bodyPr/>
                    <a:lstStyle/>
                    <a:p>
                      <a:pPr algn="l" fontAlgn="ctr"/>
                      <a:r>
                        <a:rPr lang="en-US" sz="1800" b="0" i="0" u="none" strike="noStrike">
                          <a:solidFill>
                            <a:srgbClr val="000000"/>
                          </a:solidFill>
                          <a:effectLst/>
                          <a:latin typeface="Arial" charset="0"/>
                          <a:cs typeface="Arial" charset="0"/>
                        </a:rPr>
                        <a:t>Basic introduction to functions</a:t>
                      </a:r>
                      <a:endParaRPr lang="en-US" sz="1800" b="0" i="0" u="none" strike="noStrike">
                        <a:solidFill>
                          <a:srgbClr val="000000"/>
                        </a:solidFill>
                        <a:effectLst/>
                        <a:latin typeface="Arial" charset="0"/>
                      </a:endParaRPr>
                    </a:p>
                  </a:txBody>
                  <a:tcPr marL="7723" marR="7723" marT="77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800" b="0" i="0" u="none" strike="noStrike">
                          <a:solidFill>
                            <a:srgbClr val="000000"/>
                          </a:solidFill>
                          <a:effectLst/>
                          <a:latin typeface="Calibri" charset="0"/>
                        </a:rPr>
                        <a:t>61</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hr-HR" sz="1800" b="0" i="0" u="none" strike="noStrike">
                          <a:solidFill>
                            <a:srgbClr val="000000"/>
                          </a:solidFill>
                          <a:effectLst/>
                          <a:latin typeface="Calibri" charset="0"/>
                        </a:rPr>
                        <a:t>69.3</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878960">
                <a:tc>
                  <a:txBody>
                    <a:bodyPr/>
                    <a:lstStyle/>
                    <a:p>
                      <a:pPr algn="l" fontAlgn="ctr"/>
                      <a:r>
                        <a:rPr lang="en-US" sz="1800" b="0" i="0" u="none" strike="noStrike">
                          <a:solidFill>
                            <a:srgbClr val="000000"/>
                          </a:solidFill>
                          <a:effectLst/>
                          <a:latin typeface="Arial" charset="0"/>
                        </a:rPr>
                        <a:t>Detailed instructions on writing your own functions</a:t>
                      </a:r>
                    </a:p>
                  </a:txBody>
                  <a:tcPr marL="7723" marR="7723" marT="77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is-IS" sz="1800" b="0" i="0" u="none" strike="noStrike">
                          <a:solidFill>
                            <a:srgbClr val="000000"/>
                          </a:solidFill>
                          <a:effectLst/>
                          <a:latin typeface="Calibri" charset="0"/>
                        </a:rPr>
                        <a:t>66</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en-US" sz="1800" b="0" i="0" u="none" strike="noStrike">
                          <a:solidFill>
                            <a:srgbClr val="000000"/>
                          </a:solidFill>
                          <a:effectLst/>
                          <a:latin typeface="Calibri" charset="0"/>
                        </a:rPr>
                        <a:t>75</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r>
              <a:tr h="298435">
                <a:tc>
                  <a:txBody>
                    <a:bodyPr/>
                    <a:lstStyle/>
                    <a:p>
                      <a:pPr algn="l" fontAlgn="b"/>
                      <a:r>
                        <a:rPr lang="en-US" sz="1800" b="0" i="0" u="none" strike="noStrike">
                          <a:solidFill>
                            <a:srgbClr val="000000"/>
                          </a:solidFill>
                          <a:effectLst/>
                          <a:latin typeface="Arial" charset="0"/>
                        </a:rPr>
                        <a:t>Other</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800" b="0" i="0" u="none" strike="noStrike">
                          <a:solidFill>
                            <a:srgbClr val="000000"/>
                          </a:solidFill>
                          <a:effectLst/>
                          <a:latin typeface="Calibri" charset="0"/>
                        </a:rPr>
                        <a:t>4</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hr-HR" sz="1800" b="0" i="0" u="none" strike="noStrike" dirty="0">
                          <a:solidFill>
                            <a:srgbClr val="000000"/>
                          </a:solidFill>
                          <a:effectLst/>
                          <a:latin typeface="Calibri" charset="0"/>
                        </a:rPr>
                        <a:t>4.5</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749249970"/>
              </p:ext>
            </p:extLst>
          </p:nvPr>
        </p:nvGraphicFramePr>
        <p:xfrm>
          <a:off x="7746672" y="4968931"/>
          <a:ext cx="2501735" cy="1379323"/>
        </p:xfrm>
        <a:graphic>
          <a:graphicData uri="http://schemas.openxmlformats.org/drawingml/2006/table">
            <a:tbl>
              <a:tblPr/>
              <a:tblGrid>
                <a:gridCol w="2501735"/>
              </a:tblGrid>
              <a:tr h="369920">
                <a:tc>
                  <a:txBody>
                    <a:bodyPr/>
                    <a:lstStyle/>
                    <a:p>
                      <a:pPr algn="ctr" fontAlgn="b"/>
                      <a:r>
                        <a:rPr lang="en-US" sz="1800" b="0" i="0" u="sng" strike="noStrike" dirty="0">
                          <a:solidFill>
                            <a:srgbClr val="000000"/>
                          </a:solidFill>
                          <a:effectLst/>
                          <a:latin typeface="Arial" charset="0"/>
                        </a:rPr>
                        <a:t>Other, Specified</a:t>
                      </a:r>
                    </a:p>
                    <a:p>
                      <a:pPr algn="l" fontAlgn="b"/>
                      <a:r>
                        <a:rPr lang="en-US" sz="1800" b="0" i="1" u="none" strike="noStrike" dirty="0" smtClean="0">
                          <a:solidFill>
                            <a:srgbClr val="000000"/>
                          </a:solidFill>
                          <a:effectLst/>
                          <a:latin typeface="Arial" charset="0"/>
                        </a:rPr>
                        <a:t>-Developing </a:t>
                      </a:r>
                      <a:r>
                        <a:rPr lang="en-US" sz="1800" b="0" i="1" u="none" strike="noStrike" dirty="0">
                          <a:solidFill>
                            <a:srgbClr val="000000"/>
                          </a:solidFill>
                          <a:effectLst/>
                          <a:latin typeface="Arial" charset="0"/>
                        </a:rPr>
                        <a:t>packages</a:t>
                      </a:r>
                    </a:p>
                    <a:p>
                      <a:pPr algn="l" fontAlgn="b"/>
                      <a:r>
                        <a:rPr lang="en-US" sz="1800" b="0" i="1" u="none" strike="noStrike" dirty="0" smtClean="0">
                          <a:solidFill>
                            <a:srgbClr val="000000"/>
                          </a:solidFill>
                          <a:effectLst/>
                          <a:latin typeface="Arial" charset="0"/>
                        </a:rPr>
                        <a:t>-Useful </a:t>
                      </a:r>
                      <a:r>
                        <a:rPr lang="en-US" sz="1800" b="0" i="1" u="none" strike="noStrike" dirty="0">
                          <a:solidFill>
                            <a:srgbClr val="000000"/>
                          </a:solidFill>
                          <a:effectLst/>
                          <a:latin typeface="Arial" charset="0"/>
                        </a:rPr>
                        <a:t>packages</a:t>
                      </a:r>
                    </a:p>
                    <a:p>
                      <a:pPr algn="l" fontAlgn="b"/>
                      <a:r>
                        <a:rPr lang="en-US" sz="1800" b="0" i="1" u="none" strike="noStrike" dirty="0" smtClean="0">
                          <a:solidFill>
                            <a:srgbClr val="000000"/>
                          </a:solidFill>
                          <a:effectLst/>
                          <a:latin typeface="Arial" charset="0"/>
                        </a:rPr>
                        <a:t>-</a:t>
                      </a:r>
                      <a:r>
                        <a:rPr lang="en-US" sz="1800" b="0" i="1" u="none" strike="noStrike" dirty="0" err="1" smtClean="0">
                          <a:solidFill>
                            <a:srgbClr val="000000"/>
                          </a:solidFill>
                          <a:effectLst/>
                          <a:latin typeface="Arial" charset="0"/>
                        </a:rPr>
                        <a:t>Vectorization</a:t>
                      </a:r>
                      <a:r>
                        <a:rPr lang="en-US" sz="1800" b="0" i="1" u="none" strike="noStrike" dirty="0" smtClean="0">
                          <a:solidFill>
                            <a:srgbClr val="000000"/>
                          </a:solidFill>
                          <a:effectLst/>
                          <a:latin typeface="Arial" charset="0"/>
                        </a:rPr>
                        <a:t> </a:t>
                      </a:r>
                      <a:r>
                        <a:rPr lang="en-US" sz="1800" b="0" i="1" u="none" strike="noStrike" dirty="0">
                          <a:solidFill>
                            <a:srgbClr val="000000"/>
                          </a:solidFill>
                          <a:effectLst/>
                          <a:latin typeface="Arial" charset="0"/>
                        </a:rPr>
                        <a:t>in R</a:t>
                      </a:r>
                    </a:p>
                    <a:p>
                      <a:pPr algn="l" fontAlgn="b"/>
                      <a:r>
                        <a:rPr lang="en-US" sz="1800" b="0" i="1" u="none" strike="noStrike" dirty="0" smtClean="0">
                          <a:solidFill>
                            <a:srgbClr val="000000"/>
                          </a:solidFill>
                          <a:effectLst/>
                          <a:latin typeface="Arial" charset="0"/>
                        </a:rPr>
                        <a:t>-Everything</a:t>
                      </a:r>
                      <a:r>
                        <a:rPr lang="en-US" sz="1800" b="0" i="1" u="none" strike="noStrike" dirty="0">
                          <a:solidFill>
                            <a:srgbClr val="000000"/>
                          </a:solidFill>
                          <a:effectLst/>
                          <a:latin typeface="Arial" charset="0"/>
                        </a:rPr>
                        <a:t>!</a:t>
                      </a:r>
                    </a:p>
                  </a:txBody>
                  <a:tcPr marL="7723" marR="7723" marT="77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08155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comfortable </a:t>
            </a:r>
            <a:r>
              <a:rPr lang="en-US" dirty="0" smtClean="0"/>
              <a:t>do </a:t>
            </a:r>
            <a:r>
              <a:rPr lang="en-US" dirty="0"/>
              <a:t>you feel working with the </a:t>
            </a:r>
            <a:r>
              <a:rPr lang="en-US" dirty="0" err="1"/>
              <a:t>OpenMx</a:t>
            </a:r>
            <a:r>
              <a:rPr lang="en-US" dirty="0"/>
              <a:t> package?</a:t>
            </a:r>
          </a:p>
        </p:txBody>
      </p:sp>
      <p:graphicFrame>
        <p:nvGraphicFramePr>
          <p:cNvPr id="4" name="Table 3"/>
          <p:cNvGraphicFramePr>
            <a:graphicFrameLocks noGrp="1"/>
          </p:cNvGraphicFramePr>
          <p:nvPr>
            <p:extLst>
              <p:ext uri="{D42A27DB-BD31-4B8C-83A1-F6EECF244321}">
                <p14:modId xmlns:p14="http://schemas.microsoft.com/office/powerpoint/2010/main" val="545487293"/>
              </p:ext>
            </p:extLst>
          </p:nvPr>
        </p:nvGraphicFramePr>
        <p:xfrm>
          <a:off x="3443845" y="2434438"/>
          <a:ext cx="5379521" cy="3016335"/>
        </p:xfrm>
        <a:graphic>
          <a:graphicData uri="http://schemas.openxmlformats.org/drawingml/2006/table">
            <a:tbl>
              <a:tblPr/>
              <a:tblGrid>
                <a:gridCol w="3335773"/>
                <a:gridCol w="1021874"/>
                <a:gridCol w="1021874"/>
              </a:tblGrid>
              <a:tr h="430905">
                <a:tc>
                  <a:txBody>
                    <a:bodyPr/>
                    <a:lstStyle/>
                    <a:p>
                      <a:pPr algn="l" fontAlgn="b"/>
                      <a:r>
                        <a:rPr lang="en-US" sz="2400" b="1" i="0" u="none" strike="noStrike">
                          <a:solidFill>
                            <a:srgbClr val="000000"/>
                          </a:solidFill>
                          <a:effectLst/>
                          <a:latin typeface="Calibri" charset="0"/>
                        </a:rPr>
                        <a:t>Response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1" i="0" u="none" strike="noStrike">
                          <a:solidFill>
                            <a:srgbClr val="000000"/>
                          </a:solidFill>
                          <a:effectLst/>
                          <a:latin typeface="Calibri" charset="0"/>
                        </a:rPr>
                        <a:t>N</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1" i="0" u="none" strike="noStrike">
                          <a:solidFill>
                            <a:srgbClr val="000000"/>
                          </a:solidFill>
                          <a:effectLst/>
                          <a:latin typeface="Calibri" charset="0"/>
                        </a:rPr>
                        <a:t>%</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30905">
                <a:tc>
                  <a:txBody>
                    <a:bodyPr/>
                    <a:lstStyle/>
                    <a:p>
                      <a:pPr algn="l" fontAlgn="b"/>
                      <a:r>
                        <a:rPr lang="en-US" sz="2400" b="0" i="0" u="none" strike="noStrike">
                          <a:solidFill>
                            <a:srgbClr val="000000"/>
                          </a:solidFill>
                          <a:effectLst/>
                          <a:latin typeface="Calibri" charset="0"/>
                        </a:rPr>
                        <a:t>Not at all comfortable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2400" b="0" i="0" u="none" strike="noStrike">
                          <a:solidFill>
                            <a:srgbClr val="000000"/>
                          </a:solidFill>
                          <a:effectLst/>
                          <a:latin typeface="Calibri" charset="0"/>
                        </a:rPr>
                        <a:t>54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nb-NO" sz="2400" b="0" i="0" u="none" strike="noStrike">
                          <a:solidFill>
                            <a:srgbClr val="000000"/>
                          </a:solidFill>
                          <a:effectLst/>
                          <a:latin typeface="Calibri" charset="0"/>
                        </a:rPr>
                        <a:t>61.4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r>
              <a:tr h="430905">
                <a:tc>
                  <a:txBody>
                    <a:bodyPr/>
                    <a:lstStyle/>
                    <a:p>
                      <a:pPr algn="l" fontAlgn="b"/>
                      <a:r>
                        <a:rPr lang="en-US" sz="2400" b="0" i="0" u="none" strike="noStrike">
                          <a:solidFill>
                            <a:srgbClr val="000000"/>
                          </a:solidFill>
                          <a:effectLst/>
                          <a:latin typeface="Calibri" charset="0"/>
                        </a:rPr>
                        <a:t>Somewhat comfortable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is-IS" sz="2400" b="0" i="0" u="none" strike="noStrike">
                          <a:solidFill>
                            <a:srgbClr val="000000"/>
                          </a:solidFill>
                          <a:effectLst/>
                          <a:latin typeface="Calibri" charset="0"/>
                        </a:rPr>
                        <a:t>20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hr-HR" sz="2400" b="0" i="0" u="none" strike="noStrike">
                          <a:solidFill>
                            <a:srgbClr val="000000"/>
                          </a:solidFill>
                          <a:effectLst/>
                          <a:latin typeface="Calibri" charset="0"/>
                        </a:rPr>
                        <a:t>22.7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430905">
                <a:tc>
                  <a:txBody>
                    <a:bodyPr/>
                    <a:lstStyle/>
                    <a:p>
                      <a:pPr algn="l" fontAlgn="b"/>
                      <a:r>
                        <a:rPr lang="en-US" sz="2400" b="0" i="0" u="none" strike="noStrike">
                          <a:solidFill>
                            <a:srgbClr val="000000"/>
                          </a:solidFill>
                          <a:effectLst/>
                          <a:latin typeface="Calibri" charset="0"/>
                        </a:rPr>
                        <a:t>Comfortable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cs-CZ" sz="2400" b="0" i="0" u="none" strike="noStrike">
                          <a:solidFill>
                            <a:srgbClr val="000000"/>
                          </a:solidFill>
                          <a:effectLst/>
                          <a:latin typeface="Calibri" charset="0"/>
                        </a:rPr>
                        <a:t>11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hr-HR" sz="2400" b="0" i="0" u="none" strike="noStrike">
                          <a:solidFill>
                            <a:srgbClr val="000000"/>
                          </a:solidFill>
                          <a:effectLst/>
                          <a:latin typeface="Calibri" charset="0"/>
                        </a:rPr>
                        <a:t>12.5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r>
              <a:tr h="430905">
                <a:tc>
                  <a:txBody>
                    <a:bodyPr/>
                    <a:lstStyle/>
                    <a:p>
                      <a:pPr algn="l" fontAlgn="b"/>
                      <a:r>
                        <a:rPr lang="en-US" sz="2400" b="0" i="0" u="none" strike="noStrike">
                          <a:solidFill>
                            <a:srgbClr val="000000"/>
                          </a:solidFill>
                          <a:effectLst/>
                          <a:latin typeface="Calibri" charset="0"/>
                        </a:rPr>
                        <a:t>Very comfortable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is-IS" sz="2400" b="0" i="0" u="none" strike="noStrike">
                          <a:solidFill>
                            <a:srgbClr val="000000"/>
                          </a:solidFill>
                          <a:effectLst/>
                          <a:latin typeface="Calibri" charset="0"/>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hr-HR" sz="2400" b="0" i="0" u="none" strike="noStrike">
                          <a:solidFill>
                            <a:srgbClr val="000000"/>
                          </a:solidFill>
                          <a:effectLst/>
                          <a:latin typeface="Calibri" charset="0"/>
                        </a:rPr>
                        <a:t>2.3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430905">
                <a:tc>
                  <a:txBody>
                    <a:bodyPr/>
                    <a:lstStyle/>
                    <a:p>
                      <a:pPr algn="l" fontAlgn="b"/>
                      <a:r>
                        <a:rPr lang="en-US" sz="2400" b="0" i="0" u="none" strike="noStrike">
                          <a:solidFill>
                            <a:srgbClr val="000000"/>
                          </a:solidFill>
                          <a:effectLst/>
                          <a:latin typeface="Calibri" charset="0"/>
                        </a:rPr>
                        <a:t>I don't know</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en-US" sz="2400" b="0" i="0" u="none" strike="noStrike">
                          <a:solidFill>
                            <a:srgbClr val="000000"/>
                          </a:solidFill>
                          <a:effectLst/>
                          <a:latin typeface="Calibri" charset="0"/>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nb-NO" sz="2400" b="0" i="0" u="none" strike="noStrike">
                          <a:solidFill>
                            <a:srgbClr val="000000"/>
                          </a:solidFill>
                          <a:effectLst/>
                          <a:latin typeface="Calibri" charset="0"/>
                        </a:rPr>
                        <a:t>1.1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r>
              <a:tr h="430905">
                <a:tc>
                  <a:txBody>
                    <a:bodyPr/>
                    <a:lstStyle/>
                    <a:p>
                      <a:pPr algn="l" fontAlgn="b"/>
                      <a:r>
                        <a:rPr lang="en-US" sz="2400" b="0" i="0" u="none" strike="noStrike">
                          <a:solidFill>
                            <a:srgbClr val="000000"/>
                          </a:solidFill>
                          <a:effectLst/>
                          <a:latin typeface="Calibri" charset="0"/>
                        </a:rPr>
                        <a:t>Total</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2400" b="0" i="0" u="none" strike="noStrike">
                          <a:solidFill>
                            <a:srgbClr val="000000"/>
                          </a:solidFill>
                          <a:effectLst/>
                          <a:latin typeface="Calibri" charset="0"/>
                        </a:rPr>
                        <a:t>88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is-IS" sz="2400" b="0" i="0" u="none" strike="noStrike" dirty="0">
                          <a:solidFill>
                            <a:srgbClr val="000000"/>
                          </a:solidFill>
                          <a:effectLst/>
                          <a:latin typeface="Calibri" charset="0"/>
                        </a:rPr>
                        <a:t>100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697572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50874"/>
            <a:ext cx="10972800" cy="1143000"/>
          </a:xfrm>
        </p:spPr>
        <p:txBody>
          <a:bodyPr>
            <a:noAutofit/>
          </a:bodyPr>
          <a:lstStyle/>
          <a:p>
            <a:r>
              <a:rPr lang="en-US" sz="4000" b="1"/>
              <a:t> How important are the following to you while participating in the workshop? </a:t>
            </a:r>
            <a:endParaRPr lang="en-US" sz="4000"/>
          </a:p>
        </p:txBody>
      </p:sp>
      <p:graphicFrame>
        <p:nvGraphicFramePr>
          <p:cNvPr id="10" name="Table 9"/>
          <p:cNvGraphicFramePr>
            <a:graphicFrameLocks noGrp="1"/>
          </p:cNvGraphicFramePr>
          <p:nvPr>
            <p:extLst>
              <p:ext uri="{D42A27DB-BD31-4B8C-83A1-F6EECF244321}">
                <p14:modId xmlns:p14="http://schemas.microsoft.com/office/powerpoint/2010/main" val="1252957569"/>
              </p:ext>
            </p:extLst>
          </p:nvPr>
        </p:nvGraphicFramePr>
        <p:xfrm>
          <a:off x="982655" y="1600200"/>
          <a:ext cx="10226690" cy="5143425"/>
        </p:xfrm>
        <a:graphic>
          <a:graphicData uri="http://schemas.openxmlformats.org/drawingml/2006/table">
            <a:tbl>
              <a:tblPr/>
              <a:tblGrid>
                <a:gridCol w="3371569"/>
                <a:gridCol w="529638"/>
                <a:gridCol w="529638"/>
                <a:gridCol w="562739"/>
                <a:gridCol w="562739"/>
                <a:gridCol w="438607"/>
                <a:gridCol w="438607"/>
                <a:gridCol w="562739"/>
                <a:gridCol w="562739"/>
                <a:gridCol w="537914"/>
                <a:gridCol w="537914"/>
                <a:gridCol w="529638"/>
                <a:gridCol w="529638"/>
                <a:gridCol w="532571"/>
              </a:tblGrid>
              <a:tr h="706055">
                <a:tc>
                  <a:txBody>
                    <a:bodyPr/>
                    <a:lstStyle/>
                    <a:p>
                      <a:pPr algn="l" fontAlgn="b"/>
                      <a:r>
                        <a:rPr lang="sk-SK" sz="1800" b="1" i="0" u="none" strike="noStrike">
                          <a:solidFill>
                            <a:srgbClr val="000000"/>
                          </a:solidFill>
                          <a:effectLst/>
                          <a:latin typeface="Calibri" charset="0"/>
                        </a:rPr>
                        <a:t> </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gridSpan="2">
                  <a:txBody>
                    <a:bodyPr/>
                    <a:lstStyle/>
                    <a:p>
                      <a:pPr algn="ctr" fontAlgn="b"/>
                      <a:r>
                        <a:rPr lang="en-US" sz="1800" b="1" i="0" u="none" strike="noStrike">
                          <a:solidFill>
                            <a:srgbClr val="000000"/>
                          </a:solidFill>
                          <a:effectLst/>
                          <a:latin typeface="Calibri" charset="0"/>
                        </a:rPr>
                        <a:t>Very Important</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gridSpan="2">
                  <a:txBody>
                    <a:bodyPr/>
                    <a:lstStyle/>
                    <a:p>
                      <a:pPr algn="ctr" fontAlgn="b"/>
                      <a:r>
                        <a:rPr lang="en-US" sz="1800" b="1" i="0" u="none" strike="noStrike">
                          <a:solidFill>
                            <a:srgbClr val="000000"/>
                          </a:solidFill>
                          <a:effectLst/>
                          <a:latin typeface="Calibri" charset="0"/>
                        </a:rPr>
                        <a:t>Important</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gridSpan="2">
                  <a:txBody>
                    <a:bodyPr/>
                    <a:lstStyle/>
                    <a:p>
                      <a:pPr algn="ctr" fontAlgn="b"/>
                      <a:r>
                        <a:rPr lang="en-US" sz="1800" b="1" i="0" u="none" strike="noStrike">
                          <a:solidFill>
                            <a:srgbClr val="000000"/>
                          </a:solidFill>
                          <a:effectLst/>
                          <a:latin typeface="Calibri" charset="0"/>
                        </a:rPr>
                        <a:t>Neutral</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gridSpan="2">
                  <a:txBody>
                    <a:bodyPr/>
                    <a:lstStyle/>
                    <a:p>
                      <a:pPr algn="ctr" fontAlgn="b"/>
                      <a:r>
                        <a:rPr lang="en-US" sz="1800" b="1" i="0" u="none" strike="noStrike">
                          <a:solidFill>
                            <a:srgbClr val="000000"/>
                          </a:solidFill>
                          <a:effectLst/>
                          <a:latin typeface="Calibri" charset="0"/>
                        </a:rPr>
                        <a:t>Not Important</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gridSpan="2">
                  <a:txBody>
                    <a:bodyPr/>
                    <a:lstStyle/>
                    <a:p>
                      <a:pPr algn="ctr" fontAlgn="b"/>
                      <a:r>
                        <a:rPr lang="en-US" sz="1800" b="1" i="0" u="none" strike="noStrike">
                          <a:solidFill>
                            <a:srgbClr val="000000"/>
                          </a:solidFill>
                          <a:effectLst/>
                          <a:latin typeface="Calibri" charset="0"/>
                        </a:rPr>
                        <a:t>Not At All Important</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gridSpan="2">
                  <a:txBody>
                    <a:bodyPr/>
                    <a:lstStyle/>
                    <a:p>
                      <a:pPr algn="ctr" fontAlgn="b"/>
                      <a:r>
                        <a:rPr lang="en-US" sz="1800" b="1" i="0" u="none" strike="noStrike">
                          <a:solidFill>
                            <a:srgbClr val="000000"/>
                          </a:solidFill>
                          <a:effectLst/>
                          <a:latin typeface="Calibri" charset="0"/>
                        </a:rPr>
                        <a:t>Not Applicable</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n-US"/>
                    </a:p>
                  </a:txBody>
                  <a:tcPr/>
                </a:tc>
                <a:tc>
                  <a:txBody>
                    <a:bodyPr/>
                    <a:lstStyle/>
                    <a:p>
                      <a:pPr algn="ctr" fontAlgn="b"/>
                      <a:r>
                        <a:rPr lang="en-US" sz="1800" b="1" i="0" u="none" strike="noStrike">
                          <a:solidFill>
                            <a:srgbClr val="000000"/>
                          </a:solidFill>
                          <a:effectLst/>
                          <a:latin typeface="Calibri" charset="0"/>
                        </a:rPr>
                        <a:t>Total</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69963">
                <a:tc>
                  <a:txBody>
                    <a:bodyPr/>
                    <a:lstStyle/>
                    <a:p>
                      <a:pPr algn="l" fontAlgn="b"/>
                      <a:r>
                        <a:rPr lang="en-US" sz="1800" b="1" i="0" u="none" strike="noStrike">
                          <a:solidFill>
                            <a:srgbClr val="000000"/>
                          </a:solidFill>
                          <a:effectLst/>
                          <a:latin typeface="Calibri" charset="0"/>
                        </a:rPr>
                        <a:t>Area</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N</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N</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N</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N</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N</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N</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800" b="1" i="0" u="none" strike="noStrike" dirty="0">
                          <a:solidFill>
                            <a:srgbClr val="000000"/>
                          </a:solidFill>
                          <a:effectLst/>
                          <a:latin typeface="Calibri" charset="0"/>
                        </a:rPr>
                        <a:t> </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r h="1038318">
                <a:tc>
                  <a:txBody>
                    <a:bodyPr/>
                    <a:lstStyle/>
                    <a:p>
                      <a:pPr algn="l" fontAlgn="ctr"/>
                      <a:r>
                        <a:rPr lang="en-US" sz="1800" b="0" i="0" u="none" strike="noStrike" dirty="0">
                          <a:solidFill>
                            <a:srgbClr val="000000"/>
                          </a:solidFill>
                          <a:effectLst/>
                          <a:latin typeface="Arial" charset="0"/>
                        </a:rPr>
                        <a:t>Engaging with faculty and workshop participants to develop your research and career network</a:t>
                      </a:r>
                    </a:p>
                  </a:txBody>
                  <a:tcPr marL="9650" marR="9650" marT="9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800" b="0" i="0" u="none" strike="noStrike">
                          <a:solidFill>
                            <a:srgbClr val="000000"/>
                          </a:solidFill>
                          <a:effectLst/>
                          <a:latin typeface="Calibri" charset="0"/>
                        </a:rPr>
                        <a:t>31</a:t>
                      </a:r>
                    </a:p>
                  </a:txBody>
                  <a:tcPr marL="9650" marR="9650" marT="96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nb-NO" sz="1800" b="0" i="0" u="none" strike="noStrike">
                          <a:solidFill>
                            <a:srgbClr val="000000"/>
                          </a:solidFill>
                          <a:effectLst/>
                          <a:latin typeface="Calibri" charset="0"/>
                        </a:rPr>
                        <a:t>35.2</a:t>
                      </a:r>
                    </a:p>
                  </a:txBody>
                  <a:tcPr marL="9650" marR="9650" marT="965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800" b="1" i="0" u="none" strike="noStrike">
                          <a:solidFill>
                            <a:srgbClr val="000000"/>
                          </a:solidFill>
                          <a:effectLst/>
                          <a:latin typeface="Calibri" charset="0"/>
                        </a:rPr>
                        <a:t>44</a:t>
                      </a:r>
                    </a:p>
                  </a:txBody>
                  <a:tcPr marL="9650" marR="9650" marT="96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800" b="1" i="0" u="none" strike="noStrike">
                          <a:solidFill>
                            <a:srgbClr val="000000"/>
                          </a:solidFill>
                          <a:effectLst/>
                          <a:latin typeface="Calibri" charset="0"/>
                        </a:rPr>
                        <a:t>50</a:t>
                      </a:r>
                    </a:p>
                  </a:txBody>
                  <a:tcPr marL="9650" marR="9650" marT="965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cs-CZ" sz="1800" b="0" i="0" u="none" strike="noStrike">
                          <a:solidFill>
                            <a:srgbClr val="000000"/>
                          </a:solidFill>
                          <a:effectLst/>
                          <a:latin typeface="Calibri" charset="0"/>
                        </a:rPr>
                        <a:t>11</a:t>
                      </a:r>
                    </a:p>
                  </a:txBody>
                  <a:tcPr marL="9650" marR="9650" marT="96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hr-HR" sz="1800" b="0" i="0" u="none" strike="noStrike">
                          <a:solidFill>
                            <a:srgbClr val="000000"/>
                          </a:solidFill>
                          <a:effectLst/>
                          <a:latin typeface="Calibri" charset="0"/>
                        </a:rPr>
                        <a:t>12.5</a:t>
                      </a:r>
                    </a:p>
                  </a:txBody>
                  <a:tcPr marL="9650" marR="9650" marT="965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is-IS" sz="1800" b="0" i="0" u="none" strike="noStrike">
                          <a:solidFill>
                            <a:srgbClr val="000000"/>
                          </a:solidFill>
                          <a:effectLst/>
                          <a:latin typeface="Calibri" charset="0"/>
                        </a:rPr>
                        <a:t>2</a:t>
                      </a:r>
                    </a:p>
                  </a:txBody>
                  <a:tcPr marL="9650" marR="9650" marT="96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hr-HR" sz="1800" b="0" i="0" u="none" strike="noStrike">
                          <a:solidFill>
                            <a:srgbClr val="000000"/>
                          </a:solidFill>
                          <a:effectLst/>
                          <a:latin typeface="Calibri" charset="0"/>
                        </a:rPr>
                        <a:t>2.3</a:t>
                      </a:r>
                    </a:p>
                  </a:txBody>
                  <a:tcPr marL="9650" marR="9650" marT="965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sk-SK" sz="1800" b="0" i="0" u="none" strike="noStrike">
                          <a:solidFill>
                            <a:srgbClr val="000000"/>
                          </a:solidFill>
                          <a:effectLst/>
                          <a:latin typeface="Calibri" charset="0"/>
                        </a:rPr>
                        <a:t> </a:t>
                      </a:r>
                    </a:p>
                  </a:txBody>
                  <a:tcPr marL="9650" marR="9650" marT="96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800" b="0" i="0" u="none" strike="noStrike">
                          <a:solidFill>
                            <a:srgbClr val="000000"/>
                          </a:solidFill>
                          <a:effectLst/>
                          <a:latin typeface="Calibri" charset="0"/>
                        </a:rPr>
                        <a:t>0</a:t>
                      </a:r>
                    </a:p>
                  </a:txBody>
                  <a:tcPr marL="9650" marR="9650" marT="965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sk-SK" sz="1800" b="0" i="0" u="none" strike="noStrike">
                          <a:solidFill>
                            <a:srgbClr val="000000"/>
                          </a:solidFill>
                          <a:effectLst/>
                          <a:latin typeface="Calibri" charset="0"/>
                        </a:rPr>
                        <a:t> </a:t>
                      </a:r>
                    </a:p>
                  </a:txBody>
                  <a:tcPr marL="9650" marR="9650" marT="96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800" b="0" i="0" u="none" strike="noStrike">
                          <a:solidFill>
                            <a:srgbClr val="000000"/>
                          </a:solidFill>
                          <a:effectLst/>
                          <a:latin typeface="Calibri" charset="0"/>
                        </a:rPr>
                        <a:t>0</a:t>
                      </a:r>
                    </a:p>
                  </a:txBody>
                  <a:tcPr marL="9650" marR="9650" marT="965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800" b="0" i="0" u="none" strike="noStrike">
                          <a:solidFill>
                            <a:srgbClr val="000000"/>
                          </a:solidFill>
                          <a:effectLst/>
                          <a:latin typeface="Calibri" charset="0"/>
                        </a:rPr>
                        <a:t>88</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r>
              <a:tr h="778739">
                <a:tc>
                  <a:txBody>
                    <a:bodyPr/>
                    <a:lstStyle/>
                    <a:p>
                      <a:pPr algn="l" fontAlgn="ctr"/>
                      <a:r>
                        <a:rPr lang="en-US" sz="1800" b="0" i="0" u="none" strike="noStrike">
                          <a:solidFill>
                            <a:srgbClr val="000000"/>
                          </a:solidFill>
                          <a:effectLst/>
                          <a:latin typeface="Arial" charset="0"/>
                        </a:rPr>
                        <a:t>Interaction with faculty to troubleshoot/address your specific research questions</a:t>
                      </a:r>
                    </a:p>
                  </a:txBody>
                  <a:tcPr marL="9650" marR="9650" marT="9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is-IS" sz="1800" b="0" i="0" u="none" strike="noStrike">
                          <a:solidFill>
                            <a:srgbClr val="000000"/>
                          </a:solidFill>
                          <a:effectLst/>
                          <a:latin typeface="Calibri" charset="0"/>
                        </a:rPr>
                        <a:t>24</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nb-NO" sz="1800" b="0" i="0" u="none" strike="noStrike">
                          <a:solidFill>
                            <a:srgbClr val="000000"/>
                          </a:solidFill>
                          <a:effectLst/>
                          <a:latin typeface="Calibri" charset="0"/>
                        </a:rPr>
                        <a:t>27.3</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uk-UA" sz="1800" b="1" i="0" u="none" strike="noStrike">
                          <a:solidFill>
                            <a:srgbClr val="000000"/>
                          </a:solidFill>
                          <a:effectLst/>
                          <a:latin typeface="Calibri" charset="0"/>
                        </a:rPr>
                        <a:t>39</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hr-HR" sz="1800" b="1" i="0" u="none" strike="noStrike">
                          <a:solidFill>
                            <a:srgbClr val="000000"/>
                          </a:solidFill>
                          <a:effectLst/>
                          <a:latin typeface="Calibri" charset="0"/>
                        </a:rPr>
                        <a:t>44.3</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cs-CZ" sz="1800" b="0" i="0" u="none" strike="noStrike">
                          <a:solidFill>
                            <a:srgbClr val="000000"/>
                          </a:solidFill>
                          <a:effectLst/>
                          <a:latin typeface="Calibri" charset="0"/>
                        </a:rPr>
                        <a:t>21</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hr-HR" sz="1800" b="0" i="0" u="none" strike="noStrike">
                          <a:solidFill>
                            <a:srgbClr val="000000"/>
                          </a:solidFill>
                          <a:effectLst/>
                          <a:latin typeface="Calibri" charset="0"/>
                        </a:rPr>
                        <a:t>23.9</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800" b="0" i="0" u="none" strike="noStrike">
                          <a:solidFill>
                            <a:srgbClr val="000000"/>
                          </a:solidFill>
                          <a:effectLst/>
                          <a:latin typeface="Calibri" charset="0"/>
                        </a:rPr>
                        <a:t>4</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hr-HR" sz="1800" b="0" i="0" u="none" strike="noStrike">
                          <a:solidFill>
                            <a:srgbClr val="000000"/>
                          </a:solidFill>
                          <a:effectLst/>
                          <a:latin typeface="Calibri" charset="0"/>
                        </a:rPr>
                        <a:t>4.5</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sk-SK" sz="1800" b="0" i="0" u="none" strike="noStrike">
                          <a:solidFill>
                            <a:srgbClr val="000000"/>
                          </a:solidFill>
                          <a:effectLst/>
                          <a:latin typeface="Calibri" charset="0"/>
                        </a:rPr>
                        <a:t> </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800" b="0" i="0" u="none" strike="noStrike">
                          <a:solidFill>
                            <a:srgbClr val="000000"/>
                          </a:solidFill>
                          <a:effectLst/>
                          <a:latin typeface="Calibri" charset="0"/>
                        </a:rPr>
                        <a:t>0</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sk-SK" sz="1800" b="0" i="0" u="none" strike="noStrike">
                          <a:solidFill>
                            <a:srgbClr val="000000"/>
                          </a:solidFill>
                          <a:effectLst/>
                          <a:latin typeface="Calibri" charset="0"/>
                        </a:rPr>
                        <a:t> </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800" b="0" i="0" u="none" strike="noStrike">
                          <a:solidFill>
                            <a:srgbClr val="000000"/>
                          </a:solidFill>
                          <a:effectLst/>
                          <a:latin typeface="Calibri" charset="0"/>
                        </a:rPr>
                        <a:t>0</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800" b="0" i="0" u="none" strike="noStrike">
                          <a:solidFill>
                            <a:srgbClr val="000000"/>
                          </a:solidFill>
                          <a:effectLst/>
                          <a:latin typeface="Calibri" charset="0"/>
                        </a:rPr>
                        <a:t>88</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778739">
                <a:tc>
                  <a:txBody>
                    <a:bodyPr/>
                    <a:lstStyle/>
                    <a:p>
                      <a:pPr algn="l" fontAlgn="ctr"/>
                      <a:r>
                        <a:rPr lang="en-US" sz="1800" b="0" i="0" u="none" strike="noStrike">
                          <a:solidFill>
                            <a:srgbClr val="000000"/>
                          </a:solidFill>
                          <a:effectLst/>
                          <a:latin typeface="Arial" charset="0"/>
                        </a:rPr>
                        <a:t>Learning about post-doctoral training/employment opportunities</a:t>
                      </a:r>
                    </a:p>
                  </a:txBody>
                  <a:tcPr marL="9650" marR="9650" marT="9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en-US" sz="1800" b="1" i="0" u="none" strike="noStrike">
                          <a:solidFill>
                            <a:srgbClr val="000000"/>
                          </a:solidFill>
                          <a:effectLst/>
                          <a:latin typeface="Calibri" charset="0"/>
                        </a:rPr>
                        <a:t>31</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nb-NO" sz="1800" b="1" i="0" u="none" strike="noStrike">
                          <a:solidFill>
                            <a:srgbClr val="000000"/>
                          </a:solidFill>
                          <a:effectLst/>
                          <a:latin typeface="Calibri" charset="0"/>
                        </a:rPr>
                        <a:t>35.2</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is-IS" sz="1800" b="0" i="0" u="none" strike="noStrike">
                          <a:solidFill>
                            <a:srgbClr val="000000"/>
                          </a:solidFill>
                          <a:effectLst/>
                          <a:latin typeface="Calibri" charset="0"/>
                        </a:rPr>
                        <a:t>27</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nb-NO" sz="1800" b="0" i="0" u="none" strike="noStrike">
                          <a:solidFill>
                            <a:srgbClr val="000000"/>
                          </a:solidFill>
                          <a:effectLst/>
                          <a:latin typeface="Calibri" charset="0"/>
                        </a:rPr>
                        <a:t>30.7</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is-IS" sz="1800" b="0" i="0" u="none" strike="noStrike">
                          <a:solidFill>
                            <a:srgbClr val="000000"/>
                          </a:solidFill>
                          <a:effectLst/>
                          <a:latin typeface="Calibri" charset="0"/>
                        </a:rPr>
                        <a:t>20</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hr-HR" sz="1800" b="0" i="0" u="none" strike="noStrike">
                          <a:solidFill>
                            <a:srgbClr val="000000"/>
                          </a:solidFill>
                          <a:effectLst/>
                          <a:latin typeface="Calibri" charset="0"/>
                        </a:rPr>
                        <a:t>22.7</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en-US" sz="1800" b="0" i="0" u="none" strike="noStrike">
                          <a:solidFill>
                            <a:srgbClr val="000000"/>
                          </a:solidFill>
                          <a:effectLst/>
                          <a:latin typeface="Calibri" charset="0"/>
                        </a:rPr>
                        <a:t>6</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hr-HR" sz="1800" b="0" i="0" u="none" strike="noStrike">
                          <a:solidFill>
                            <a:srgbClr val="000000"/>
                          </a:solidFill>
                          <a:effectLst/>
                          <a:latin typeface="Calibri" charset="0"/>
                        </a:rPr>
                        <a:t>6.8</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en-US" sz="1800" b="0" i="0" u="none" strike="noStrike">
                          <a:solidFill>
                            <a:srgbClr val="000000"/>
                          </a:solidFill>
                          <a:effectLst/>
                          <a:latin typeface="Calibri" charset="0"/>
                        </a:rPr>
                        <a:t>3</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hr-HR" sz="1800" b="0" i="0" u="none" strike="noStrike">
                          <a:solidFill>
                            <a:srgbClr val="000000"/>
                          </a:solidFill>
                          <a:effectLst/>
                          <a:latin typeface="Calibri" charset="0"/>
                        </a:rPr>
                        <a:t>3.4</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en-US" sz="1800" b="0" i="0" u="none" strike="noStrike">
                          <a:solidFill>
                            <a:srgbClr val="000000"/>
                          </a:solidFill>
                          <a:effectLst/>
                          <a:latin typeface="Calibri" charset="0"/>
                        </a:rPr>
                        <a:t>1</a:t>
                      </a:r>
                    </a:p>
                  </a:txBody>
                  <a:tcPr marL="9650" marR="9650" marT="9650" marB="0" anchor="b">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nb-NO" sz="1800" b="0" i="0" u="none" strike="noStrike">
                          <a:solidFill>
                            <a:srgbClr val="000000"/>
                          </a:solidFill>
                          <a:effectLst/>
                          <a:latin typeface="Calibri" charset="0"/>
                        </a:rPr>
                        <a:t>1.1</a:t>
                      </a:r>
                    </a:p>
                  </a:txBody>
                  <a:tcPr marL="9650" marR="9650" marT="9650" marB="0" anchor="b">
                    <a:lnL>
                      <a:noFill/>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ctr" fontAlgn="b"/>
                      <a:r>
                        <a:rPr lang="en-US" sz="1800" b="0" i="0" u="none" strike="noStrike">
                          <a:solidFill>
                            <a:srgbClr val="000000"/>
                          </a:solidFill>
                          <a:effectLst/>
                          <a:latin typeface="Calibri" charset="0"/>
                        </a:rPr>
                        <a:t>88</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r>
              <a:tr h="1297897">
                <a:tc>
                  <a:txBody>
                    <a:bodyPr/>
                    <a:lstStyle/>
                    <a:p>
                      <a:pPr algn="l" fontAlgn="ctr"/>
                      <a:r>
                        <a:rPr lang="en-US" sz="1800" b="0" i="0" u="none" strike="noStrike">
                          <a:solidFill>
                            <a:srgbClr val="000000"/>
                          </a:solidFill>
                          <a:effectLst/>
                          <a:latin typeface="Arial" charset="0"/>
                        </a:rPr>
                        <a:t>Learning how to identify and evaluate methodological strengths and weaknesses in publications using twin/family data</a:t>
                      </a:r>
                    </a:p>
                  </a:txBody>
                  <a:tcPr marL="9650" marR="9650" marT="9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1" i="0" u="none" strike="noStrike">
                          <a:solidFill>
                            <a:srgbClr val="000000"/>
                          </a:solidFill>
                          <a:effectLst/>
                          <a:latin typeface="Calibri" charset="0"/>
                        </a:rPr>
                        <a:t>53</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nb-NO" sz="1800" b="1" i="0" u="none" strike="noStrike">
                          <a:solidFill>
                            <a:srgbClr val="000000"/>
                          </a:solidFill>
                          <a:effectLst/>
                          <a:latin typeface="Calibri" charset="0"/>
                        </a:rPr>
                        <a:t>60.2</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is-IS" sz="1800" b="0" i="0" u="none" strike="noStrike">
                          <a:solidFill>
                            <a:srgbClr val="000000"/>
                          </a:solidFill>
                          <a:effectLst/>
                          <a:latin typeface="Calibri" charset="0"/>
                        </a:rPr>
                        <a:t>26</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hr-HR" sz="1800" b="0" i="0" u="none" strike="noStrike">
                          <a:solidFill>
                            <a:srgbClr val="000000"/>
                          </a:solidFill>
                          <a:effectLst/>
                          <a:latin typeface="Calibri" charset="0"/>
                        </a:rPr>
                        <a:t>29.5</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0" i="0" u="none" strike="noStrike">
                          <a:solidFill>
                            <a:srgbClr val="000000"/>
                          </a:solidFill>
                          <a:effectLst/>
                          <a:latin typeface="Calibri" charset="0"/>
                        </a:rPr>
                        <a:t>9</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nb-NO" sz="1800" b="0" i="0" u="none" strike="noStrike">
                          <a:solidFill>
                            <a:srgbClr val="000000"/>
                          </a:solidFill>
                          <a:effectLst/>
                          <a:latin typeface="Calibri" charset="0"/>
                        </a:rPr>
                        <a:t>10.2</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800" b="0" i="0" u="none" strike="noStrike">
                          <a:solidFill>
                            <a:srgbClr val="000000"/>
                          </a:solidFill>
                          <a:effectLst/>
                          <a:latin typeface="Calibri" charset="0"/>
                        </a:rPr>
                        <a:t> </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0" i="0" u="none" strike="noStrike">
                          <a:solidFill>
                            <a:srgbClr val="000000"/>
                          </a:solidFill>
                          <a:effectLst/>
                          <a:latin typeface="Calibri" charset="0"/>
                        </a:rPr>
                        <a:t>0</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800" b="0" i="0" u="none" strike="noStrike">
                          <a:solidFill>
                            <a:srgbClr val="000000"/>
                          </a:solidFill>
                          <a:effectLst/>
                          <a:latin typeface="Calibri" charset="0"/>
                        </a:rPr>
                        <a:t> </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0" i="0" u="none" strike="noStrike">
                          <a:solidFill>
                            <a:srgbClr val="000000"/>
                          </a:solidFill>
                          <a:effectLst/>
                          <a:latin typeface="Calibri" charset="0"/>
                        </a:rPr>
                        <a:t>0</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800" b="0" i="0" u="none" strike="noStrike">
                          <a:solidFill>
                            <a:srgbClr val="000000"/>
                          </a:solidFill>
                          <a:effectLst/>
                          <a:latin typeface="Calibri" charset="0"/>
                        </a:rPr>
                        <a:t> </a:t>
                      </a:r>
                    </a:p>
                  </a:txBody>
                  <a:tcPr marL="9650" marR="9650" marT="96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0" i="0" u="none" strike="noStrike">
                          <a:solidFill>
                            <a:srgbClr val="000000"/>
                          </a:solidFill>
                          <a:effectLst/>
                          <a:latin typeface="Calibri" charset="0"/>
                        </a:rPr>
                        <a:t>0</a:t>
                      </a:r>
                    </a:p>
                  </a:txBody>
                  <a:tcPr marL="9650" marR="9650" marT="96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800" b="0" i="0" u="none" strike="noStrike" dirty="0">
                          <a:solidFill>
                            <a:srgbClr val="000000"/>
                          </a:solidFill>
                          <a:effectLst/>
                          <a:latin typeface="Calibri" charset="0"/>
                        </a:rPr>
                        <a:t>88</a:t>
                      </a:r>
                    </a:p>
                  </a:txBody>
                  <a:tcPr marL="9650" marR="9650" marT="9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933624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2034"/>
            <a:ext cx="10972800" cy="857992"/>
          </a:xfrm>
        </p:spPr>
        <p:txBody>
          <a:bodyPr>
            <a:normAutofit/>
          </a:bodyPr>
          <a:lstStyle/>
          <a:p>
            <a:r>
              <a:rPr lang="en-US" sz="4000" dirty="0" smtClean="0"/>
              <a:t>General R Questions</a:t>
            </a:r>
            <a:endParaRPr lang="en-US" sz="4000" dirty="0"/>
          </a:p>
        </p:txBody>
      </p:sp>
      <p:graphicFrame>
        <p:nvGraphicFramePr>
          <p:cNvPr id="9" name="Table 8"/>
          <p:cNvGraphicFramePr>
            <a:graphicFrameLocks noGrp="1"/>
          </p:cNvGraphicFramePr>
          <p:nvPr>
            <p:extLst>
              <p:ext uri="{D42A27DB-BD31-4B8C-83A1-F6EECF244321}">
                <p14:modId xmlns:p14="http://schemas.microsoft.com/office/powerpoint/2010/main" val="1419380037"/>
              </p:ext>
            </p:extLst>
          </p:nvPr>
        </p:nvGraphicFramePr>
        <p:xfrm>
          <a:off x="306779" y="950026"/>
          <a:ext cx="11578441" cy="5735782"/>
        </p:xfrm>
        <a:graphic>
          <a:graphicData uri="http://schemas.openxmlformats.org/drawingml/2006/table">
            <a:tbl>
              <a:tblPr/>
              <a:tblGrid>
                <a:gridCol w="11578441"/>
              </a:tblGrid>
              <a:tr h="381961">
                <a:tc>
                  <a:txBody>
                    <a:bodyPr/>
                    <a:lstStyle/>
                    <a:p>
                      <a:pPr algn="l" fontAlgn="b"/>
                      <a:r>
                        <a:rPr lang="en-US" sz="2000" b="0" i="0" u="none" strike="noStrike">
                          <a:solidFill>
                            <a:srgbClr val="000000"/>
                          </a:solidFill>
                          <a:effectLst/>
                          <a:latin typeface="Calibri" charset="0"/>
                        </a:rPr>
                        <a:t>I would like more formal training on sex limitation- please provide procedures and scripts!</a:t>
                      </a:r>
                    </a:p>
                  </a:txBody>
                  <a:tcPr marL="5251" marR="5251" marT="5251" marB="0" anchor="b">
                    <a:lnL>
                      <a:noFill/>
                    </a:lnL>
                    <a:lnR>
                      <a:noFill/>
                    </a:lnR>
                    <a:lnT>
                      <a:noFill/>
                    </a:lnT>
                    <a:lnB>
                      <a:noFill/>
                    </a:lnB>
                    <a:solidFill>
                      <a:srgbClr val="FFFFFF"/>
                    </a:solidFill>
                  </a:tcPr>
                </a:tc>
              </a:tr>
              <a:tr h="2693486">
                <a:tc>
                  <a:txBody>
                    <a:bodyPr/>
                    <a:lstStyle/>
                    <a:p>
                      <a:pPr algn="l" fontAlgn="b"/>
                      <a:r>
                        <a:rPr lang="en-US" sz="2000" b="0" i="0" u="none" strike="noStrike" dirty="0">
                          <a:solidFill>
                            <a:srgbClr val="000000"/>
                          </a:solidFill>
                          <a:effectLst/>
                          <a:latin typeface="Calibri" charset="0"/>
                        </a:rPr>
                        <a:t>I am highly interested in learning how R communicates with open source databases, such as MySQL, </a:t>
                      </a:r>
                      <a:r>
                        <a:rPr lang="en-US" sz="2000" b="0" i="0" u="none" strike="noStrike" dirty="0" err="1">
                          <a:solidFill>
                            <a:srgbClr val="000000"/>
                          </a:solidFill>
                          <a:effectLst/>
                          <a:latin typeface="Calibri" charset="0"/>
                        </a:rPr>
                        <a:t>postgreSQL</a:t>
                      </a:r>
                      <a:r>
                        <a:rPr lang="en-US" sz="2000" b="0" i="0" u="none" strike="noStrike" dirty="0">
                          <a:solidFill>
                            <a:srgbClr val="000000"/>
                          </a:solidFill>
                          <a:effectLst/>
                          <a:latin typeface="Calibri" charset="0"/>
                        </a:rPr>
                        <a:t>, or </a:t>
                      </a:r>
                      <a:r>
                        <a:rPr lang="en-US" sz="2000" b="0" i="0" u="none" strike="noStrike" dirty="0" err="1">
                          <a:solidFill>
                            <a:srgbClr val="000000"/>
                          </a:solidFill>
                          <a:effectLst/>
                          <a:latin typeface="Calibri" charset="0"/>
                        </a:rPr>
                        <a:t>mongoDB</a:t>
                      </a:r>
                      <a:r>
                        <a:rPr lang="en-US" sz="2000" b="0" i="0" u="none" strike="noStrike" dirty="0">
                          <a:solidFill>
                            <a:srgbClr val="000000"/>
                          </a:solidFill>
                          <a:effectLst/>
                          <a:latin typeface="Calibri" charset="0"/>
                        </a:rPr>
                        <a:t>. Managing data in a database is a lot easier and cleaner than having to keep data in individual files such as CSVs, MS Excels, or TXTs. I have been reading data from and writing data back to a MS Access database with R or SAS for years. Now I am more interested in stuff that is not limited to a particular platform. Importing raw data into an analytical software and exporting processed or </a:t>
                      </a:r>
                      <a:r>
                        <a:rPr lang="en-US" sz="2000" b="0" i="0" u="none" strike="noStrike" dirty="0" err="1">
                          <a:solidFill>
                            <a:srgbClr val="000000"/>
                          </a:solidFill>
                          <a:effectLst/>
                          <a:latin typeface="Calibri" charset="0"/>
                        </a:rPr>
                        <a:t>summarised</a:t>
                      </a:r>
                      <a:r>
                        <a:rPr lang="en-US" sz="2000" b="0" i="0" u="none" strike="noStrike" dirty="0">
                          <a:solidFill>
                            <a:srgbClr val="000000"/>
                          </a:solidFill>
                          <a:effectLst/>
                          <a:latin typeface="Calibri" charset="0"/>
                        </a:rPr>
                        <a:t> data to an external file usually mark the beginning and the end of an analytical task. It would be great that workshop participants can bring home ready-to-use R code for these tasks. I would be happy to make some contribution. I am very good at writing code that is neatly formatted, self-descriptive, and preceded with detailed commentary.</a:t>
                      </a:r>
                    </a:p>
                  </a:txBody>
                  <a:tcPr marL="5251" marR="5251" marT="5251" marB="0" anchor="b">
                    <a:lnL>
                      <a:noFill/>
                    </a:lnL>
                    <a:lnR>
                      <a:noFill/>
                    </a:lnR>
                    <a:lnT>
                      <a:noFill/>
                    </a:lnT>
                    <a:lnB>
                      <a:noFill/>
                    </a:lnB>
                    <a:solidFill>
                      <a:srgbClr val="D9D9D9"/>
                    </a:solidFill>
                  </a:tcPr>
                </a:tc>
              </a:tr>
              <a:tr h="1606648">
                <a:tc>
                  <a:txBody>
                    <a:bodyPr/>
                    <a:lstStyle/>
                    <a:p>
                      <a:pPr algn="l" fontAlgn="b"/>
                      <a:r>
                        <a:rPr lang="en-US" sz="2000" b="0" i="0" u="none" strike="noStrike" dirty="0">
                          <a:solidFill>
                            <a:srgbClr val="000000"/>
                          </a:solidFill>
                          <a:effectLst/>
                          <a:latin typeface="Calibri" charset="0"/>
                        </a:rPr>
                        <a:t>I am somewhere between 'not at all comfortable' and 'somewhat comfortable' (closer to the latter) with both R and </a:t>
                      </a:r>
                      <a:r>
                        <a:rPr lang="en-US" sz="2000" b="0" i="0" u="none" strike="noStrike" dirty="0" err="1">
                          <a:solidFill>
                            <a:srgbClr val="000000"/>
                          </a:solidFill>
                          <a:effectLst/>
                          <a:latin typeface="Calibri" charset="0"/>
                        </a:rPr>
                        <a:t>OpenMx</a:t>
                      </a:r>
                      <a:r>
                        <a:rPr lang="en-US" sz="2000" b="0" i="0" u="none" strike="noStrike" dirty="0">
                          <a:solidFill>
                            <a:srgbClr val="000000"/>
                          </a:solidFill>
                          <a:effectLst/>
                          <a:latin typeface="Calibri" charset="0"/>
                        </a:rPr>
                        <a:t>. I have been working with R for about 1 month, and </a:t>
                      </a:r>
                      <a:r>
                        <a:rPr lang="en-US" sz="2000" b="0" i="0" u="none" strike="noStrike" dirty="0" err="1">
                          <a:solidFill>
                            <a:srgbClr val="000000"/>
                          </a:solidFill>
                          <a:effectLst/>
                          <a:latin typeface="Calibri" charset="0"/>
                        </a:rPr>
                        <a:t>OpenMx</a:t>
                      </a:r>
                      <a:r>
                        <a:rPr lang="en-US" sz="2000" b="0" i="0" u="none" strike="noStrike" dirty="0">
                          <a:solidFill>
                            <a:srgbClr val="000000"/>
                          </a:solidFill>
                          <a:effectLst/>
                          <a:latin typeface="Calibri" charset="0"/>
                        </a:rPr>
                        <a:t> for one week, but have been able to run various scripts with some understanding of what is going on. I am working through the previous intro workshop (2014) materials now which have been tremendously useful, as well as the course materials by Matthew Keller (links via the workshop Wiki)</a:t>
                      </a:r>
                    </a:p>
                  </a:txBody>
                  <a:tcPr marL="5251" marR="5251" marT="5251" marB="0" anchor="b">
                    <a:lnL>
                      <a:noFill/>
                    </a:lnL>
                    <a:lnR>
                      <a:noFill/>
                    </a:lnR>
                    <a:lnT>
                      <a:noFill/>
                    </a:lnT>
                    <a:lnB>
                      <a:noFill/>
                    </a:lnB>
                    <a:solidFill>
                      <a:srgbClr val="FFFFFF"/>
                    </a:solidFill>
                  </a:tcPr>
                </a:tc>
              </a:tr>
              <a:tr h="1053687">
                <a:tc>
                  <a:txBody>
                    <a:bodyPr/>
                    <a:lstStyle/>
                    <a:p>
                      <a:pPr algn="l" fontAlgn="b"/>
                      <a:r>
                        <a:rPr lang="en-US" sz="2000" b="0" i="0" u="none" strike="noStrike" dirty="0">
                          <a:solidFill>
                            <a:srgbClr val="000000"/>
                          </a:solidFill>
                          <a:effectLst/>
                          <a:latin typeface="Calibri" charset="0"/>
                        </a:rPr>
                        <a:t>Would you all advise against attempting to use Stata (after the workshop) to do the kinds of analyses that we will learn in the workshop? In other words, do you all anticipate participants becoming lifelong R users if we intend to do research using the methods we learn at the workshop?</a:t>
                      </a:r>
                    </a:p>
                  </a:txBody>
                  <a:tcPr marL="5251" marR="5251" marT="5251" marB="0" anchor="b">
                    <a:lnL>
                      <a:noFill/>
                    </a:lnL>
                    <a:lnR>
                      <a:noFill/>
                    </a:lnR>
                    <a:lnT>
                      <a:noFill/>
                    </a:lnT>
                    <a:lnB>
                      <a:noFill/>
                    </a:lnB>
                    <a:solidFill>
                      <a:srgbClr val="D9D9D9"/>
                    </a:solidFill>
                  </a:tcPr>
                </a:tc>
              </a:tr>
            </a:tbl>
          </a:graphicData>
        </a:graphic>
      </p:graphicFrame>
    </p:spTree>
    <p:extLst>
      <p:ext uri="{BB962C8B-B14F-4D97-AF65-F5344CB8AC3E}">
        <p14:creationId xmlns:p14="http://schemas.microsoft.com/office/powerpoint/2010/main" val="1926325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General </a:t>
            </a:r>
            <a:r>
              <a:rPr lang="en-US" dirty="0" err="1" smtClean="0"/>
              <a:t>OpenMx</a:t>
            </a:r>
            <a:r>
              <a:rPr lang="en-US" dirty="0"/>
              <a:t> </a:t>
            </a:r>
            <a:r>
              <a:rPr lang="en-US" dirty="0" smtClean="0"/>
              <a:t>Questions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067849528"/>
              </p:ext>
            </p:extLst>
          </p:nvPr>
        </p:nvGraphicFramePr>
        <p:xfrm>
          <a:off x="1555668" y="1600200"/>
          <a:ext cx="9072748" cy="4764974"/>
        </p:xfrm>
        <a:graphic>
          <a:graphicData uri="http://schemas.openxmlformats.org/drawingml/2006/table">
            <a:tbl>
              <a:tblPr/>
              <a:tblGrid>
                <a:gridCol w="9072748"/>
              </a:tblGrid>
              <a:tr h="766484">
                <a:tc>
                  <a:txBody>
                    <a:bodyPr/>
                    <a:lstStyle/>
                    <a:p>
                      <a:pPr algn="l" fontAlgn="b"/>
                      <a:r>
                        <a:rPr lang="en-US" sz="2000" b="0" i="0" u="none" strike="noStrike">
                          <a:solidFill>
                            <a:srgbClr val="000000"/>
                          </a:solidFill>
                          <a:effectLst/>
                          <a:latin typeface="Calibri" charset="0"/>
                        </a:rPr>
                        <a:t>My main concerns are broad areas of model specification (ACE, ADE, AE, etc) and model fit.</a:t>
                      </a:r>
                    </a:p>
                  </a:txBody>
                  <a:tcPr marL="12134" marR="12134" marT="12134" marB="0" anchor="b">
                    <a:lnL>
                      <a:noFill/>
                    </a:lnL>
                    <a:lnR>
                      <a:noFill/>
                    </a:lnR>
                    <a:lnT>
                      <a:noFill/>
                    </a:lnT>
                    <a:lnB>
                      <a:noFill/>
                    </a:lnB>
                    <a:solidFill>
                      <a:srgbClr val="FFFFFF"/>
                    </a:solidFill>
                  </a:tcPr>
                </a:tc>
              </a:tr>
              <a:tr h="868681">
                <a:tc>
                  <a:txBody>
                    <a:bodyPr/>
                    <a:lstStyle/>
                    <a:p>
                      <a:pPr algn="l" fontAlgn="b"/>
                      <a:r>
                        <a:rPr lang="en-US" sz="2000" b="0" i="0" u="none" strike="noStrike">
                          <a:solidFill>
                            <a:srgbClr val="000000"/>
                          </a:solidFill>
                          <a:effectLst/>
                          <a:latin typeface="Calibri" charset="0"/>
                        </a:rPr>
                        <a:t>potentially problematic assumptions of the twin model, modelling dominance effects</a:t>
                      </a:r>
                    </a:p>
                  </a:txBody>
                  <a:tcPr marL="12134" marR="12134" marT="12134" marB="0" anchor="b">
                    <a:lnL>
                      <a:noFill/>
                    </a:lnL>
                    <a:lnR>
                      <a:noFill/>
                    </a:lnR>
                    <a:lnT>
                      <a:noFill/>
                    </a:lnT>
                    <a:lnB>
                      <a:noFill/>
                    </a:lnB>
                    <a:solidFill>
                      <a:srgbClr val="D9D9D9"/>
                    </a:solidFill>
                  </a:tcPr>
                </a:tc>
              </a:tr>
              <a:tr h="1762913">
                <a:tc>
                  <a:txBody>
                    <a:bodyPr/>
                    <a:lstStyle/>
                    <a:p>
                      <a:pPr algn="l" fontAlgn="b"/>
                      <a:r>
                        <a:rPr lang="en-US" sz="2000" b="0" i="0" u="none" strike="noStrike">
                          <a:solidFill>
                            <a:srgbClr val="000000"/>
                          </a:solidFill>
                          <a:effectLst/>
                          <a:latin typeface="Calibri" charset="0"/>
                        </a:rPr>
                        <a:t>1) I would like to gain some practice in preparing a twin/family data set for behavioral genetic analyses in R/OpenMx; 2) How do you set up twin/family models to test for moderation (or mediation) of heritability by some specific predictor variable (e.g., the family environment)?</a:t>
                      </a:r>
                    </a:p>
                  </a:txBody>
                  <a:tcPr marL="12134" marR="12134" marT="12134" marB="0" anchor="b">
                    <a:lnL>
                      <a:noFill/>
                    </a:lnL>
                    <a:lnR>
                      <a:noFill/>
                    </a:lnR>
                    <a:lnT>
                      <a:noFill/>
                    </a:lnT>
                    <a:lnB>
                      <a:noFill/>
                    </a:lnB>
                    <a:solidFill>
                      <a:srgbClr val="FFFFFF"/>
                    </a:solidFill>
                  </a:tcPr>
                </a:tc>
              </a:tr>
              <a:tr h="638736">
                <a:tc>
                  <a:txBody>
                    <a:bodyPr/>
                    <a:lstStyle/>
                    <a:p>
                      <a:pPr algn="l" fontAlgn="b"/>
                      <a:r>
                        <a:rPr lang="en-US" sz="2000" b="0" i="0" u="none" strike="noStrike">
                          <a:solidFill>
                            <a:srgbClr val="000000"/>
                          </a:solidFill>
                          <a:effectLst/>
                          <a:latin typeface="Calibri" charset="0"/>
                        </a:rPr>
                        <a:t>Sex: when to use it as a covariate, when to do a sex limitation model, how to check it...</a:t>
                      </a:r>
                    </a:p>
                  </a:txBody>
                  <a:tcPr marL="12134" marR="12134" marT="12134" marB="0" anchor="b">
                    <a:lnL>
                      <a:noFill/>
                    </a:lnL>
                    <a:lnR>
                      <a:noFill/>
                    </a:lnR>
                    <a:lnT>
                      <a:noFill/>
                    </a:lnT>
                    <a:lnB>
                      <a:noFill/>
                    </a:lnB>
                    <a:solidFill>
                      <a:srgbClr val="D9D9D9"/>
                    </a:solidFill>
                  </a:tcPr>
                </a:tc>
              </a:tr>
              <a:tr h="728160">
                <a:tc>
                  <a:txBody>
                    <a:bodyPr/>
                    <a:lstStyle/>
                    <a:p>
                      <a:pPr algn="l" fontAlgn="b"/>
                      <a:r>
                        <a:rPr lang="en-US" sz="2000" b="0" i="0" u="none" strike="noStrike" dirty="0">
                          <a:solidFill>
                            <a:srgbClr val="000000"/>
                          </a:solidFill>
                          <a:effectLst/>
                          <a:latin typeface="Calibri" charset="0"/>
                        </a:rPr>
                        <a:t>How to run twin models (</a:t>
                      </a:r>
                      <a:r>
                        <a:rPr lang="en-US" sz="2000" b="0" i="0" u="none" strike="noStrike" dirty="0" err="1">
                          <a:solidFill>
                            <a:srgbClr val="000000"/>
                          </a:solidFill>
                          <a:effectLst/>
                          <a:latin typeface="Calibri" charset="0"/>
                        </a:rPr>
                        <a:t>Univariate</a:t>
                      </a:r>
                      <a:r>
                        <a:rPr lang="en-US" sz="2000" b="0" i="0" u="none" strike="noStrike" dirty="0">
                          <a:solidFill>
                            <a:srgbClr val="000000"/>
                          </a:solidFill>
                          <a:effectLst/>
                          <a:latin typeface="Calibri" charset="0"/>
                        </a:rPr>
                        <a:t> and Multivariate) when you have gender differences and when you have order differences</a:t>
                      </a:r>
                    </a:p>
                  </a:txBody>
                  <a:tcPr marL="12134" marR="12134" marT="12134" marB="0" anchor="b">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1291809043"/>
      </p:ext>
    </p:extLst>
  </p:cSld>
  <p:clrMapOvr>
    <a:masterClrMapping/>
  </p:clrMapOvr>
</p:sld>
</file>

<file path=ppt/theme/theme1.xml><?xml version="1.0" encoding="utf-8"?>
<a:theme xmlns:a="http://schemas.openxmlformats.org/drawingml/2006/main" name="Theme1">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9778A636-8F33-4840-B792-0CCD36B35F8C}" vid="{B5D5F68B-27A8-A84F-8DFE-9994E4FEA414}"/>
    </a:ext>
  </a:extLst>
</a:theme>
</file>

<file path=docProps/app.xml><?xml version="1.0" encoding="utf-8"?>
<Properties xmlns="http://schemas.openxmlformats.org/officeDocument/2006/extended-properties" xmlns:vt="http://schemas.openxmlformats.org/officeDocument/2006/docPropsVTypes">
  <Template>Theme1</Template>
  <TotalTime>1339</TotalTime>
  <Words>766</Words>
  <Application>Microsoft Macintosh PowerPoint</Application>
  <PresentationFormat>Widescreen</PresentationFormat>
  <Paragraphs>174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Corbel</vt:lpstr>
      <vt:lpstr>Arial</vt:lpstr>
      <vt:lpstr>Theme1</vt:lpstr>
      <vt:lpstr>Pre-Workshop Survey Results</vt:lpstr>
      <vt:lpstr>How comfortable do you feel working in the R language?</vt:lpstr>
      <vt:lpstr>Which areas of the R language do you feel you would benefit from receiving training?</vt:lpstr>
      <vt:lpstr>How comfortable do you feel working with the OpenMx package?</vt:lpstr>
      <vt:lpstr> How important are the following to you while participating in the workshop? </vt:lpstr>
      <vt:lpstr>General R Questions</vt:lpstr>
      <vt:lpstr>General OpenMx 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Pre-Workshop Survey Results</dc:title>
  <dc:creator>Microsoft Office User</dc:creator>
  <cp:lastModifiedBy>Microsoft Office User</cp:lastModifiedBy>
  <cp:revision>7</cp:revision>
  <dcterms:created xsi:type="dcterms:W3CDTF">2016-03-06T15:13:45Z</dcterms:created>
  <dcterms:modified xsi:type="dcterms:W3CDTF">2016-03-07T13:42:18Z</dcterms:modified>
</cp:coreProperties>
</file>