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60" r:id="rId3"/>
    <p:sldId id="326" r:id="rId4"/>
    <p:sldId id="292" r:id="rId5"/>
    <p:sldId id="293" r:id="rId6"/>
    <p:sldId id="294" r:id="rId7"/>
    <p:sldId id="329" r:id="rId8"/>
    <p:sldId id="330" r:id="rId9"/>
    <p:sldId id="331" r:id="rId10"/>
    <p:sldId id="332" r:id="rId11"/>
    <p:sldId id="333" r:id="rId12"/>
    <p:sldId id="334" r:id="rId13"/>
    <p:sldId id="291" r:id="rId14"/>
    <p:sldId id="335" r:id="rId15"/>
    <p:sldId id="259" r:id="rId16"/>
    <p:sldId id="276" r:id="rId17"/>
    <p:sldId id="258" r:id="rId18"/>
    <p:sldId id="269" r:id="rId19"/>
    <p:sldId id="277" r:id="rId20"/>
    <p:sldId id="278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7" r:id="rId32"/>
    <p:sldId id="257" r:id="rId33"/>
    <p:sldId id="301" r:id="rId34"/>
    <p:sldId id="302" r:id="rId35"/>
    <p:sldId id="303" r:id="rId36"/>
    <p:sldId id="306" r:id="rId37"/>
    <p:sldId id="300" r:id="rId38"/>
    <p:sldId id="305" r:id="rId39"/>
    <p:sldId id="307" r:id="rId40"/>
    <p:sldId id="304" r:id="rId41"/>
    <p:sldId id="299" r:id="rId42"/>
    <p:sldId id="308" r:id="rId43"/>
    <p:sldId id="309" r:id="rId44"/>
    <p:sldId id="310" r:id="rId45"/>
    <p:sldId id="311" r:id="rId46"/>
    <p:sldId id="319" r:id="rId47"/>
    <p:sldId id="312" r:id="rId48"/>
    <p:sldId id="313" r:id="rId49"/>
    <p:sldId id="314" r:id="rId50"/>
    <p:sldId id="315" r:id="rId51"/>
    <p:sldId id="318" r:id="rId52"/>
    <p:sldId id="316" r:id="rId53"/>
    <p:sldId id="317" r:id="rId54"/>
    <p:sldId id="320" r:id="rId55"/>
    <p:sldId id="321" r:id="rId56"/>
    <p:sldId id="327" r:id="rId57"/>
    <p:sldId id="296" r:id="rId58"/>
    <p:sldId id="298" r:id="rId59"/>
    <p:sldId id="323" r:id="rId60"/>
    <p:sldId id="324" r:id="rId61"/>
    <p:sldId id="325" r:id="rId62"/>
    <p:sldId id="336" r:id="rId63"/>
    <p:sldId id="32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F6FAB-2AF7-8A42-8F1B-2F6A6F8679DC}" type="datetimeFigureOut">
              <a:rPr lang="en-US" smtClean="0"/>
              <a:t>3/11/16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DEC41-4053-B74D-9136-77C707E2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06042-23C5-4690-919C-3386AC98323F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6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0DC01-BFB0-48C1-B3B1-0526024396CB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972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384BD-1B0E-4E3D-AC01-E734960C9F6F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1166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7BF07-DD15-4ABA-A8BB-6CADA97026C6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9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7B44B-BA0B-4F12-A874-D0D65EB11738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453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5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8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2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5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1B32B-04DC-484B-8488-0C0BE94379CF}" type="datetimeFigureOut">
              <a:rPr lang="en-US" smtClean="0"/>
              <a:t>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B2B8C-5BA6-EB45-9799-EEEB10F52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1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span.org/rnaseq/search/index.html" TargetMode="External"/><Relationship Id="rId4" Type="http://schemas.openxmlformats.org/officeDocument/2006/relationships/hyperlink" Target="http://www.brainspan.org/static/download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texportal.org/home/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035" y="121443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Genetic epidemiology in the genomic age: </a:t>
            </a:r>
            <a:r>
              <a:rPr lang="en-US" sz="4000" dirty="0" smtClean="0"/>
              <a:t> </a:t>
            </a:r>
            <a:r>
              <a:rPr lang="en-US" sz="4000" dirty="0"/>
              <a:t>Missing </a:t>
            </a:r>
            <a:r>
              <a:rPr lang="en-US" sz="4000" dirty="0" smtClean="0"/>
              <a:t>Heritability &amp;</a:t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Role of Twin Studies in the Genomic </a:t>
            </a:r>
            <a:r>
              <a:rPr lang="en-US" sz="4000" dirty="0" smtClean="0"/>
              <a:t>Era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Michel Nivard, </a:t>
            </a:r>
            <a:r>
              <a:rPr lang="en-US" dirty="0" err="1" smtClean="0"/>
              <a:t>Conor</a:t>
            </a:r>
            <a:r>
              <a:rPr lang="en-US" dirty="0" smtClean="0"/>
              <a:t> Dolan &amp; Nick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6950075" y="4038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6899275" y="45783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3429000" y="36576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465514" y="42735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2355850" y="39624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2262189" y="44704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1" name="Oval 9"/>
          <p:cNvSpPr>
            <a:spLocks noChangeArrowheads="1"/>
          </p:cNvSpPr>
          <p:nvPr/>
        </p:nvSpPr>
        <p:spPr bwMode="auto">
          <a:xfrm>
            <a:off x="7086600" y="2895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7108825" y="3429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 sz="1600">
                <a:solidFill>
                  <a:srgbClr val="000000"/>
                </a:solidFill>
                <a:latin typeface="Times New Roman"/>
              </a:rPr>
              <a:t>/T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2759075" y="31242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719389" y="36639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8991600" y="46482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9017000" y="52641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7613650" y="3657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7508875" y="41656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8915400" y="3657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8937625" y="4191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3352800" y="59436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Allele </a:t>
            </a:r>
            <a:r>
              <a:rPr lang="en-GB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is ‘associated’ with disease</a:t>
            </a:r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2362200" y="1828800"/>
            <a:ext cx="7620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2987675" y="44958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2936875" y="50355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5" name="Oval 23"/>
          <p:cNvSpPr>
            <a:spLocks noChangeArrowheads="1"/>
          </p:cNvSpPr>
          <p:nvPr/>
        </p:nvSpPr>
        <p:spPr bwMode="auto">
          <a:xfrm>
            <a:off x="4038600" y="45720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4064000" y="51879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8147050" y="2895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8031164" y="34036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59" name="Oval 27"/>
          <p:cNvSpPr>
            <a:spLocks noChangeArrowheads="1"/>
          </p:cNvSpPr>
          <p:nvPr/>
        </p:nvSpPr>
        <p:spPr bwMode="auto">
          <a:xfrm>
            <a:off x="8077200" y="4419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8088314" y="49530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4343400" y="32004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2" name="Text Box 30"/>
          <p:cNvSpPr txBox="1">
            <a:spLocks noChangeArrowheads="1"/>
          </p:cNvSpPr>
          <p:nvPr/>
        </p:nvSpPr>
        <p:spPr bwMode="auto">
          <a:xfrm>
            <a:off x="4379914" y="38163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2203450" y="49530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4" name="Text Box 32"/>
          <p:cNvSpPr txBox="1">
            <a:spLocks noChangeArrowheads="1"/>
          </p:cNvSpPr>
          <p:nvPr/>
        </p:nvSpPr>
        <p:spPr bwMode="auto">
          <a:xfrm>
            <a:off x="2109789" y="54610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 flipH="1">
            <a:off x="4876800" y="2667000"/>
            <a:ext cx="175260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3108326" y="2286000"/>
            <a:ext cx="979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Controls</a:t>
            </a:r>
          </a:p>
        </p:txBody>
      </p:sp>
      <p:sp>
        <p:nvSpPr>
          <p:cNvPr id="120867" name="Text Box 35"/>
          <p:cNvSpPr txBox="1">
            <a:spLocks noChangeArrowheads="1"/>
          </p:cNvSpPr>
          <p:nvPr/>
        </p:nvSpPr>
        <p:spPr bwMode="auto">
          <a:xfrm>
            <a:off x="7620001" y="2286000"/>
            <a:ext cx="723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Cases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genomic era: Case control studies</a:t>
            </a:r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600201"/>
            <a:ext cx="4244975" cy="6221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200"/>
              <a:t>Each individual contributes two counts to 2x2 table.</a:t>
            </a:r>
          </a:p>
          <a:p>
            <a:pPr eaLnBrk="1" hangingPunct="1">
              <a:lnSpc>
                <a:spcPct val="90000"/>
              </a:lnSpc>
            </a:pPr>
            <a:r>
              <a:rPr lang="en-GB" sz="2200"/>
              <a:t>Test of association</a:t>
            </a:r>
          </a:p>
          <a:p>
            <a:pPr eaLnBrk="1" hangingPunct="1">
              <a:lnSpc>
                <a:spcPct val="90000"/>
              </a:lnSpc>
            </a:pPr>
            <a:endParaRPr lang="en-GB" sz="2200"/>
          </a:p>
          <a:p>
            <a:pPr eaLnBrk="1" hangingPunct="1">
              <a:lnSpc>
                <a:spcPct val="90000"/>
              </a:lnSpc>
            </a:pPr>
            <a:endParaRPr lang="en-GB" sz="2200"/>
          </a:p>
          <a:p>
            <a:pPr eaLnBrk="1" hangingPunct="1">
              <a:lnSpc>
                <a:spcPct val="90000"/>
              </a:lnSpc>
            </a:pPr>
            <a:endParaRPr lang="en-GB" sz="22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/>
              <a:t>    where</a:t>
            </a:r>
          </a:p>
          <a:p>
            <a:pPr eaLnBrk="1" hangingPunct="1">
              <a:lnSpc>
                <a:spcPct val="90000"/>
              </a:lnSpc>
            </a:pPr>
            <a:endParaRPr lang="en-GB" sz="2200"/>
          </a:p>
          <a:p>
            <a:pPr eaLnBrk="1" hangingPunct="1">
              <a:lnSpc>
                <a:spcPct val="90000"/>
              </a:lnSpc>
            </a:pPr>
            <a:endParaRPr lang="en-GB" sz="2200"/>
          </a:p>
          <a:p>
            <a:pPr eaLnBrk="1" hangingPunct="1">
              <a:lnSpc>
                <a:spcPct val="90000"/>
              </a:lnSpc>
            </a:pPr>
            <a:r>
              <a:rPr lang="en-GB" sz="2200"/>
              <a:t>X</a:t>
            </a:r>
            <a:r>
              <a:rPr lang="en-GB" sz="2200" baseline="30000"/>
              <a:t>2</a:t>
            </a:r>
            <a:r>
              <a:rPr lang="en-GB" sz="2200"/>
              <a:t> has </a:t>
            </a:r>
            <a:r>
              <a:rPr lang="el-GR" sz="2200">
                <a:cs typeface="Times New Roman" pitchFamily="18" charset="0"/>
              </a:rPr>
              <a:t>χ</a:t>
            </a:r>
            <a:r>
              <a:rPr lang="en-GB" sz="2200" baseline="30000">
                <a:cs typeface="Times New Roman" pitchFamily="18" charset="0"/>
              </a:rPr>
              <a:t>2</a:t>
            </a:r>
            <a:r>
              <a:rPr lang="en-GB" sz="2200">
                <a:cs typeface="Times New Roman" pitchFamily="18" charset="0"/>
              </a:rPr>
              <a:t> distribution with 1 degrees of freedom under null hypothesis.</a:t>
            </a:r>
            <a:endParaRPr lang="en-US" sz="2200"/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1" y="1600200"/>
            <a:ext cx="4244975" cy="5500688"/>
          </a:xfrm>
        </p:spPr>
        <p:txBody>
          <a:bodyPr/>
          <a:lstStyle/>
          <a:p>
            <a:pPr eaLnBrk="1" hangingPunct="1"/>
            <a:endParaRPr lang="en-GB" sz="4400"/>
          </a:p>
          <a:p>
            <a:pPr eaLnBrk="1" hangingPunct="1"/>
            <a:endParaRPr lang="en-GB" sz="4400"/>
          </a:p>
          <a:p>
            <a:pPr eaLnBrk="1" hangingPunct="1"/>
            <a:endParaRPr lang="en-GB" sz="4400"/>
          </a:p>
          <a:p>
            <a:pPr eaLnBrk="1" hangingPunct="1">
              <a:buFontTx/>
              <a:buNone/>
            </a:pPr>
            <a:endParaRPr lang="en-GB" sz="3100"/>
          </a:p>
        </p:txBody>
      </p:sp>
      <p:graphicFrame>
        <p:nvGraphicFramePr>
          <p:cNvPr id="264197" name="Group 5"/>
          <p:cNvGraphicFramePr>
            <a:graphicFrameLocks noGrp="1"/>
          </p:cNvGraphicFramePr>
          <p:nvPr>
            <p:ph sz="quarter" idx="4294967295"/>
          </p:nvPr>
        </p:nvGraphicFramePr>
        <p:xfrm>
          <a:off x="6167438" y="2747964"/>
          <a:ext cx="4038600" cy="1747839"/>
        </p:xfrm>
        <a:graphic>
          <a:graphicData uri="http://schemas.openxmlformats.org/drawingml/2006/table">
            <a:tbl>
              <a:tblPr/>
              <a:tblGrid>
                <a:gridCol w="860425"/>
                <a:gridCol w="1079500"/>
                <a:gridCol w="1152525"/>
                <a:gridCol w="94615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Controls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1A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574925" y="3184526"/>
          <a:ext cx="30416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3" imgW="1612900" imgH="495300" progId="Equation.3">
                  <p:embed/>
                </p:oleObj>
              </mc:Choice>
              <mc:Fallback>
                <p:oleObj name="Equation" r:id="rId3" imgW="1612900" imgH="495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5" y="3184526"/>
                        <a:ext cx="3041650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143250" y="4221164"/>
          <a:ext cx="16271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5" imgW="812447" imgH="457002" progId="Equation.3">
                  <p:embed/>
                </p:oleObj>
              </mc:Choice>
              <mc:Fallback>
                <p:oleObj name="Equation" r:id="rId5" imgW="812447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4221164"/>
                        <a:ext cx="1627188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genomic era: Case control studies</a:t>
            </a:r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181601" y="2057400"/>
            <a:ext cx="1726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Y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X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e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590800" y="2590800"/>
            <a:ext cx="56052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where</a:t>
            </a:r>
          </a:p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	Y</a:t>
            </a:r>
            <a:r>
              <a:rPr lang="en-GB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 = 	trait value for individual </a:t>
            </a:r>
            <a:r>
              <a:rPr lang="en-GB" dirty="0" err="1">
                <a:solidFill>
                  <a:srgbClr val="000000"/>
                </a:solidFill>
                <a:latin typeface="Times New Roman"/>
              </a:rPr>
              <a:t>i</a:t>
            </a:r>
            <a:endParaRPr lang="en-GB" dirty="0">
              <a:solidFill>
                <a:srgbClr val="000000"/>
              </a:solidFill>
              <a:latin typeface="Times New Roman"/>
            </a:endParaRPr>
          </a:p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	X</a:t>
            </a:r>
            <a:r>
              <a:rPr lang="en-GB" baseline="-25000" dirty="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=	number of ‘A’ alleles an individual has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5562600" y="5745164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1</a:t>
            </a:r>
          </a:p>
        </p:txBody>
      </p:sp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4705350" y="5745164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0</a:t>
            </a:r>
          </a:p>
        </p:txBody>
      </p:sp>
      <p:sp>
        <p:nvSpPr>
          <p:cNvPr id="121863" name="Text Box 10"/>
          <p:cNvSpPr txBox="1">
            <a:spLocks noChangeArrowheads="1"/>
          </p:cNvSpPr>
          <p:nvPr/>
        </p:nvSpPr>
        <p:spPr bwMode="auto">
          <a:xfrm>
            <a:off x="6419850" y="5745164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2</a:t>
            </a:r>
          </a:p>
        </p:txBody>
      </p:sp>
      <p:sp>
        <p:nvSpPr>
          <p:cNvPr id="121864" name="AutoShape 11"/>
          <p:cNvSpPr>
            <a:spLocks noChangeAspect="1" noChangeArrowheads="1" noTextEdit="1"/>
          </p:cNvSpPr>
          <p:nvPr/>
        </p:nvSpPr>
        <p:spPr bwMode="auto">
          <a:xfrm>
            <a:off x="3962400" y="40386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5" name="Rectangle 13"/>
          <p:cNvSpPr>
            <a:spLocks noChangeArrowheads="1"/>
          </p:cNvSpPr>
          <p:nvPr/>
        </p:nvSpPr>
        <p:spPr bwMode="auto">
          <a:xfrm>
            <a:off x="3994150" y="4070350"/>
            <a:ext cx="3060700" cy="1695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66" name="Line 14"/>
          <p:cNvSpPr>
            <a:spLocks noChangeShapeType="1"/>
          </p:cNvSpPr>
          <p:nvPr/>
        </p:nvSpPr>
        <p:spPr bwMode="auto">
          <a:xfrm>
            <a:off x="4400550" y="4203700"/>
            <a:ext cx="1588" cy="12700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7" name="Line 15"/>
          <p:cNvSpPr>
            <a:spLocks noChangeShapeType="1"/>
          </p:cNvSpPr>
          <p:nvPr/>
        </p:nvSpPr>
        <p:spPr bwMode="auto">
          <a:xfrm>
            <a:off x="4375150" y="547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8" name="Line 16"/>
          <p:cNvSpPr>
            <a:spLocks noChangeShapeType="1"/>
          </p:cNvSpPr>
          <p:nvPr/>
        </p:nvSpPr>
        <p:spPr bwMode="auto">
          <a:xfrm>
            <a:off x="4375150" y="5264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9" name="Line 17"/>
          <p:cNvSpPr>
            <a:spLocks noChangeShapeType="1"/>
          </p:cNvSpPr>
          <p:nvPr/>
        </p:nvSpPr>
        <p:spPr bwMode="auto">
          <a:xfrm>
            <a:off x="4375150" y="5048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0" name="Line 18"/>
          <p:cNvSpPr>
            <a:spLocks noChangeShapeType="1"/>
          </p:cNvSpPr>
          <p:nvPr/>
        </p:nvSpPr>
        <p:spPr bwMode="auto">
          <a:xfrm>
            <a:off x="4375150" y="4838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1" name="Line 19"/>
          <p:cNvSpPr>
            <a:spLocks noChangeShapeType="1"/>
          </p:cNvSpPr>
          <p:nvPr/>
        </p:nvSpPr>
        <p:spPr bwMode="auto">
          <a:xfrm>
            <a:off x="4375150" y="4629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2" name="Line 20"/>
          <p:cNvSpPr>
            <a:spLocks noChangeShapeType="1"/>
          </p:cNvSpPr>
          <p:nvPr/>
        </p:nvSpPr>
        <p:spPr bwMode="auto">
          <a:xfrm>
            <a:off x="4375150" y="4413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3" name="Line 21"/>
          <p:cNvSpPr>
            <a:spLocks noChangeShapeType="1"/>
          </p:cNvSpPr>
          <p:nvPr/>
        </p:nvSpPr>
        <p:spPr bwMode="auto">
          <a:xfrm>
            <a:off x="4375150" y="420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4" name="Line 22"/>
          <p:cNvSpPr>
            <a:spLocks noChangeShapeType="1"/>
          </p:cNvSpPr>
          <p:nvPr/>
        </p:nvSpPr>
        <p:spPr bwMode="auto">
          <a:xfrm>
            <a:off x="4400550" y="5473700"/>
            <a:ext cx="2590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5" name="Line 23"/>
          <p:cNvSpPr>
            <a:spLocks noChangeShapeType="1"/>
          </p:cNvSpPr>
          <p:nvPr/>
        </p:nvSpPr>
        <p:spPr bwMode="auto">
          <a:xfrm flipV="1">
            <a:off x="4400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6" name="Line 24"/>
          <p:cNvSpPr>
            <a:spLocks noChangeShapeType="1"/>
          </p:cNvSpPr>
          <p:nvPr/>
        </p:nvSpPr>
        <p:spPr bwMode="auto">
          <a:xfrm flipV="1">
            <a:off x="4832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7" name="Line 25"/>
          <p:cNvSpPr>
            <a:spLocks noChangeShapeType="1"/>
          </p:cNvSpPr>
          <p:nvPr/>
        </p:nvSpPr>
        <p:spPr bwMode="auto">
          <a:xfrm flipV="1">
            <a:off x="52641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8" name="Line 26"/>
          <p:cNvSpPr>
            <a:spLocks noChangeShapeType="1"/>
          </p:cNvSpPr>
          <p:nvPr/>
        </p:nvSpPr>
        <p:spPr bwMode="auto">
          <a:xfrm flipV="1">
            <a:off x="56959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9" name="Line 27"/>
          <p:cNvSpPr>
            <a:spLocks noChangeShapeType="1"/>
          </p:cNvSpPr>
          <p:nvPr/>
        </p:nvSpPr>
        <p:spPr bwMode="auto">
          <a:xfrm flipV="1">
            <a:off x="61277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0" name="Line 28"/>
          <p:cNvSpPr>
            <a:spLocks noChangeShapeType="1"/>
          </p:cNvSpPr>
          <p:nvPr/>
        </p:nvSpPr>
        <p:spPr bwMode="auto">
          <a:xfrm flipV="1">
            <a:off x="6559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1" name="Line 29"/>
          <p:cNvSpPr>
            <a:spLocks noChangeShapeType="1"/>
          </p:cNvSpPr>
          <p:nvPr/>
        </p:nvSpPr>
        <p:spPr bwMode="auto">
          <a:xfrm flipV="1">
            <a:off x="6991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2" name="Line 43"/>
          <p:cNvSpPr>
            <a:spLocks noChangeShapeType="1"/>
          </p:cNvSpPr>
          <p:nvPr/>
        </p:nvSpPr>
        <p:spPr bwMode="auto">
          <a:xfrm flipV="1">
            <a:off x="4832350" y="4521200"/>
            <a:ext cx="1727200" cy="755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3" name="Rectangle 44"/>
          <p:cNvSpPr>
            <a:spLocks noChangeArrowheads="1"/>
          </p:cNvSpPr>
          <p:nvPr/>
        </p:nvSpPr>
        <p:spPr bwMode="auto">
          <a:xfrm>
            <a:off x="4292600" y="5422900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4" name="Rectangle 45"/>
          <p:cNvSpPr>
            <a:spLocks noChangeArrowheads="1"/>
          </p:cNvSpPr>
          <p:nvPr/>
        </p:nvSpPr>
        <p:spPr bwMode="auto">
          <a:xfrm>
            <a:off x="4222750" y="521335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5" name="Rectangle 46"/>
          <p:cNvSpPr>
            <a:spLocks noChangeArrowheads="1"/>
          </p:cNvSpPr>
          <p:nvPr/>
        </p:nvSpPr>
        <p:spPr bwMode="auto">
          <a:xfrm>
            <a:off x="4222750" y="499745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0.4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6" name="Rectangle 47"/>
          <p:cNvSpPr>
            <a:spLocks noChangeArrowheads="1"/>
          </p:cNvSpPr>
          <p:nvPr/>
        </p:nvSpPr>
        <p:spPr bwMode="auto">
          <a:xfrm>
            <a:off x="4222750" y="478790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0.6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7" name="Rectangle 48"/>
          <p:cNvSpPr>
            <a:spLocks noChangeArrowheads="1"/>
          </p:cNvSpPr>
          <p:nvPr/>
        </p:nvSpPr>
        <p:spPr bwMode="auto">
          <a:xfrm>
            <a:off x="4222750" y="457835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0.8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8" name="Rectangle 49"/>
          <p:cNvSpPr>
            <a:spLocks noChangeArrowheads="1"/>
          </p:cNvSpPr>
          <p:nvPr/>
        </p:nvSpPr>
        <p:spPr bwMode="auto">
          <a:xfrm>
            <a:off x="4292600" y="4362450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9" name="Rectangle 50"/>
          <p:cNvSpPr>
            <a:spLocks noChangeArrowheads="1"/>
          </p:cNvSpPr>
          <p:nvPr/>
        </p:nvSpPr>
        <p:spPr bwMode="auto">
          <a:xfrm>
            <a:off x="4222750" y="415290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0" name="Rectangle 51"/>
          <p:cNvSpPr>
            <a:spLocks noChangeArrowheads="1"/>
          </p:cNvSpPr>
          <p:nvPr/>
        </p:nvSpPr>
        <p:spPr bwMode="auto">
          <a:xfrm>
            <a:off x="5670550" y="5562600"/>
            <a:ext cx="5931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X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1" name="Rectangle 52"/>
          <p:cNvSpPr>
            <a:spLocks noChangeArrowheads="1"/>
          </p:cNvSpPr>
          <p:nvPr/>
        </p:nvSpPr>
        <p:spPr bwMode="auto">
          <a:xfrm rot="-5400000">
            <a:off x="4106576" y="4780871"/>
            <a:ext cx="5931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Y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2" name="Oval 72"/>
          <p:cNvSpPr>
            <a:spLocks noChangeArrowheads="1"/>
          </p:cNvSpPr>
          <p:nvPr/>
        </p:nvSpPr>
        <p:spPr bwMode="auto">
          <a:xfrm>
            <a:off x="5686425" y="48387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3" name="Oval 73"/>
          <p:cNvSpPr>
            <a:spLocks noChangeArrowheads="1"/>
          </p:cNvSpPr>
          <p:nvPr/>
        </p:nvSpPr>
        <p:spPr bwMode="auto">
          <a:xfrm>
            <a:off x="5686425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4" name="Oval 74"/>
          <p:cNvSpPr>
            <a:spLocks noChangeArrowheads="1"/>
          </p:cNvSpPr>
          <p:nvPr/>
        </p:nvSpPr>
        <p:spPr bwMode="auto">
          <a:xfrm>
            <a:off x="5686425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5" name="Oval 75"/>
          <p:cNvSpPr>
            <a:spLocks noChangeArrowheads="1"/>
          </p:cNvSpPr>
          <p:nvPr/>
        </p:nvSpPr>
        <p:spPr bwMode="auto">
          <a:xfrm>
            <a:off x="5686425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6" name="Oval 76"/>
          <p:cNvSpPr>
            <a:spLocks noChangeArrowheads="1"/>
          </p:cNvSpPr>
          <p:nvPr/>
        </p:nvSpPr>
        <p:spPr bwMode="auto">
          <a:xfrm>
            <a:off x="5686425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7" name="Oval 77"/>
          <p:cNvSpPr>
            <a:spLocks noChangeArrowheads="1"/>
          </p:cNvSpPr>
          <p:nvPr/>
        </p:nvSpPr>
        <p:spPr bwMode="auto">
          <a:xfrm>
            <a:off x="4800600" y="5210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8" name="Oval 78"/>
          <p:cNvSpPr>
            <a:spLocks noChangeArrowheads="1"/>
          </p:cNvSpPr>
          <p:nvPr/>
        </p:nvSpPr>
        <p:spPr bwMode="auto">
          <a:xfrm>
            <a:off x="48006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9" name="Oval 79"/>
          <p:cNvSpPr>
            <a:spLocks noChangeArrowheads="1"/>
          </p:cNvSpPr>
          <p:nvPr/>
        </p:nvSpPr>
        <p:spPr bwMode="auto">
          <a:xfrm>
            <a:off x="48006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0" name="Oval 80"/>
          <p:cNvSpPr>
            <a:spLocks noChangeArrowheads="1"/>
          </p:cNvSpPr>
          <p:nvPr/>
        </p:nvSpPr>
        <p:spPr bwMode="auto">
          <a:xfrm>
            <a:off x="48006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1" name="Oval 81"/>
          <p:cNvSpPr>
            <a:spLocks noChangeArrowheads="1"/>
          </p:cNvSpPr>
          <p:nvPr/>
        </p:nvSpPr>
        <p:spPr bwMode="auto">
          <a:xfrm>
            <a:off x="6553200" y="451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2" name="Oval 82"/>
          <p:cNvSpPr>
            <a:spLocks noChangeArrowheads="1"/>
          </p:cNvSpPr>
          <p:nvPr/>
        </p:nvSpPr>
        <p:spPr bwMode="auto">
          <a:xfrm>
            <a:off x="6553200" y="45815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3" name="Oval 83"/>
          <p:cNvSpPr>
            <a:spLocks noChangeArrowheads="1"/>
          </p:cNvSpPr>
          <p:nvPr/>
        </p:nvSpPr>
        <p:spPr bwMode="auto">
          <a:xfrm>
            <a:off x="6553200" y="4362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genomic era: continuous phenotype</a:t>
            </a:r>
            <a:endParaRPr lang="en-US" dirty="0" smtClean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089772" y="6230442"/>
                <a:ext cx="3206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Association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test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is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whether</m:t>
                      </m:r>
                      <m:r>
                        <m:rPr>
                          <m:nor/>
                        </m:rPr>
                        <a:rPr lang="en-GB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GB" i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Cambria Math" charset="0"/>
                          <a:cs typeface="Cambria Math" charset="0"/>
                        </a:rPr>
                        <m:t>β</m:t>
                      </m:r>
                      <m:r>
                        <m:rPr>
                          <m:nor/>
                        </m:rPr>
                        <a:rPr lang="en-US" b="0" i="1" dirty="0" smtClean="0">
                          <a:solidFill>
                            <a:srgbClr val="000000"/>
                          </a:solidFill>
                          <a:latin typeface="Symbol" pitchFamily="18" charset="2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772" y="6230442"/>
                <a:ext cx="320600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331" t="-11111" r="-114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6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genomic era: BMI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89" y="1754104"/>
            <a:ext cx="7045969" cy="4235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1963" y="5082638"/>
            <a:ext cx="85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2007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53336" y="5082288"/>
            <a:ext cx="85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2008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99400" y="5082638"/>
            <a:ext cx="85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2008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4325" y="5082638"/>
            <a:ext cx="85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96888" y="5082288"/>
            <a:ext cx="85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2007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genomic era: BMI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03" y="1566361"/>
            <a:ext cx="6857505" cy="51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</a:t>
            </a:r>
            <a:r>
              <a:rPr lang="en-US" dirty="0" smtClean="0"/>
              <a:t>era: “</a:t>
            </a:r>
            <a:r>
              <a:rPr lang="en-US" dirty="0"/>
              <a:t>Missing</a:t>
            </a:r>
            <a:r>
              <a:rPr lang="en-US" dirty="0" smtClean="0"/>
              <a:t>“ heritability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6" y="1574171"/>
            <a:ext cx="6193988" cy="3492561"/>
          </a:xfrm>
        </p:spPr>
      </p:pic>
      <p:sp>
        <p:nvSpPr>
          <p:cNvPr id="6" name="TextBox 5"/>
          <p:cNvSpPr txBox="1"/>
          <p:nvPr/>
        </p:nvSpPr>
        <p:spPr>
          <a:xfrm>
            <a:off x="7132111" y="6056416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B. Maher  </a:t>
            </a:r>
            <a:r>
              <a:rPr lang="en-US" dirty="0" smtClean="0"/>
              <a:t>The case of the missing heritability </a:t>
            </a:r>
          </a:p>
          <a:p>
            <a:r>
              <a:rPr lang="en-US" dirty="0" smtClean="0"/>
              <a:t>Nature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</a:t>
            </a:r>
            <a:r>
              <a:rPr lang="en-US" dirty="0" smtClean="0"/>
              <a:t>era: “</a:t>
            </a:r>
            <a:r>
              <a:rPr lang="en-US" dirty="0"/>
              <a:t>Missing</a:t>
            </a:r>
            <a:r>
              <a:rPr lang="en-US" dirty="0" smtClean="0"/>
              <a:t>“ heritability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6" y="1574171"/>
            <a:ext cx="6193988" cy="3492561"/>
          </a:xfrm>
        </p:spPr>
      </p:pic>
      <p:sp>
        <p:nvSpPr>
          <p:cNvPr id="6" name="TextBox 5"/>
          <p:cNvSpPr txBox="1"/>
          <p:nvPr/>
        </p:nvSpPr>
        <p:spPr>
          <a:xfrm>
            <a:off x="7132111" y="6056416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B. Maher  </a:t>
            </a:r>
            <a:r>
              <a:rPr lang="en-US" dirty="0" smtClean="0"/>
              <a:t>The case of the missing heritability </a:t>
            </a:r>
          </a:p>
          <a:p>
            <a:r>
              <a:rPr lang="en-US" dirty="0" smtClean="0"/>
              <a:t>Nature 2008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634" y="1690688"/>
            <a:ext cx="4368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variance explained by genotyped loci</a:t>
            </a:r>
          </a:p>
          <a:p>
            <a:r>
              <a:rPr lang="en-US" dirty="0"/>
              <a:t>r</a:t>
            </a:r>
            <a:r>
              <a:rPr lang="en-US" dirty="0" smtClean="0"/>
              <a:t>elated to complex traits, </a:t>
            </a:r>
            <a:r>
              <a:rPr lang="en-US" dirty="0"/>
              <a:t>i</a:t>
            </a:r>
            <a:r>
              <a:rPr lang="en-US" dirty="0" smtClean="0"/>
              <a:t>s substantially</a:t>
            </a:r>
          </a:p>
          <a:p>
            <a:r>
              <a:rPr lang="en-US" dirty="0" smtClean="0"/>
              <a:t>smaller than the additive genetic variance</a:t>
            </a:r>
          </a:p>
          <a:p>
            <a:r>
              <a:rPr lang="en-US" dirty="0" smtClean="0"/>
              <a:t>estimated in twin studiers of the same traits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3939988"/>
                <a:ext cx="2412968" cy="540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𝑚𝑖𝑠𝑠𝑖𝑛𝑔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=1−(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𝑠𝑛𝑝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bg-BG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  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39988"/>
                <a:ext cx="2412968" cy="5404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7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373" y="1607561"/>
            <a:ext cx="5385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8412" y="2755075"/>
            <a:ext cx="4935070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373" y="1607561"/>
            <a:ext cx="52875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/>
          </a:p>
          <a:p>
            <a:r>
              <a:rPr lang="en-US" dirty="0" err="1"/>
              <a:t>Speliotes</a:t>
            </a:r>
            <a:r>
              <a:rPr lang="en-US" dirty="0"/>
              <a:t> et al GWA </a:t>
            </a:r>
            <a:r>
              <a:rPr lang="en-US" dirty="0" smtClean="0"/>
              <a:t>BMI 2010 (n= </a:t>
            </a:r>
            <a:r>
              <a:rPr lang="is-IS" dirty="0" smtClean="0"/>
              <a:t>123,865):</a:t>
            </a:r>
          </a:p>
          <a:p>
            <a:r>
              <a:rPr lang="is-IS" dirty="0" smtClean="0"/>
              <a:t>Strongest locus: </a:t>
            </a:r>
            <a:r>
              <a:rPr lang="is-IS" b="1" dirty="0" smtClean="0"/>
              <a:t>0.34% </a:t>
            </a:r>
            <a:r>
              <a:rPr lang="is-IS" dirty="0" smtClean="0"/>
              <a:t>of variance in BMI</a:t>
            </a:r>
          </a:p>
          <a:p>
            <a:r>
              <a:rPr lang="is-IS" dirty="0" smtClean="0"/>
              <a:t>All significant loci(32): </a:t>
            </a:r>
            <a:r>
              <a:rPr lang="is-IS" b="1" dirty="0" smtClean="0"/>
              <a:t>1.45% </a:t>
            </a:r>
            <a:r>
              <a:rPr lang="is-IS" dirty="0" smtClean="0"/>
              <a:t>of variance in BMI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64712" y="2755075"/>
            <a:ext cx="3288770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11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373" y="1607561"/>
            <a:ext cx="52875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/>
          </a:p>
          <a:p>
            <a:r>
              <a:rPr lang="en-US" dirty="0" err="1"/>
              <a:t>Speliotes</a:t>
            </a:r>
            <a:r>
              <a:rPr lang="en-US" dirty="0"/>
              <a:t> et al GWA </a:t>
            </a:r>
            <a:r>
              <a:rPr lang="en-US" dirty="0" smtClean="0"/>
              <a:t>BMI 2010 (n= </a:t>
            </a:r>
            <a:r>
              <a:rPr lang="is-IS" dirty="0" smtClean="0"/>
              <a:t>123,865):</a:t>
            </a:r>
          </a:p>
          <a:p>
            <a:r>
              <a:rPr lang="is-IS" dirty="0" smtClean="0"/>
              <a:t>Strongest locus: </a:t>
            </a:r>
            <a:r>
              <a:rPr lang="is-IS" b="1" dirty="0" smtClean="0"/>
              <a:t>0.34% </a:t>
            </a:r>
            <a:r>
              <a:rPr lang="is-IS" dirty="0" smtClean="0"/>
              <a:t>of variance in BMI</a:t>
            </a:r>
          </a:p>
          <a:p>
            <a:r>
              <a:rPr lang="is-IS" dirty="0" smtClean="0"/>
              <a:t>All significant loci(32): </a:t>
            </a:r>
            <a:r>
              <a:rPr lang="is-IS" b="1" dirty="0" smtClean="0"/>
              <a:t>1.45% </a:t>
            </a:r>
            <a:r>
              <a:rPr lang="is-IS" dirty="0" smtClean="0"/>
              <a:t>of variance in BMI</a:t>
            </a:r>
          </a:p>
          <a:p>
            <a:endParaRPr lang="is-IS" dirty="0"/>
          </a:p>
          <a:p>
            <a:r>
              <a:rPr lang="en-US" dirty="0" smtClean="0"/>
              <a:t>Locke et </a:t>
            </a:r>
            <a:r>
              <a:rPr lang="en-US" dirty="0"/>
              <a:t>al GWA BMI </a:t>
            </a:r>
            <a:r>
              <a:rPr lang="en-US" dirty="0" smtClean="0"/>
              <a:t>2015 </a:t>
            </a:r>
            <a:r>
              <a:rPr lang="en-US" dirty="0"/>
              <a:t>(n= </a:t>
            </a:r>
            <a:r>
              <a:rPr lang="is-IS" dirty="0"/>
              <a:t>339,224</a:t>
            </a:r>
            <a:r>
              <a:rPr lang="is-IS" dirty="0" smtClean="0"/>
              <a:t>):</a:t>
            </a:r>
            <a:endParaRPr lang="is-IS" dirty="0"/>
          </a:p>
          <a:p>
            <a:r>
              <a:rPr lang="is-IS" dirty="0" smtClean="0"/>
              <a:t>All </a:t>
            </a:r>
            <a:r>
              <a:rPr lang="is-IS" dirty="0"/>
              <a:t>significant </a:t>
            </a:r>
            <a:r>
              <a:rPr lang="is-IS" dirty="0" smtClean="0"/>
              <a:t>loci(97): </a:t>
            </a:r>
            <a:r>
              <a:rPr lang="is-IS" b="1" dirty="0" smtClean="0"/>
              <a:t>2.7% </a:t>
            </a:r>
            <a:r>
              <a:rPr lang="is-IS" dirty="0"/>
              <a:t>of variance in BMI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64712" y="2755075"/>
            <a:ext cx="2974540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64712" y="2755075"/>
            <a:ext cx="3288770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48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genomic era: Mapping the genome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08" y="1690688"/>
            <a:ext cx="3341146" cy="33411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690688"/>
            <a:ext cx="5187875" cy="3345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929" y="5392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7408" y="5392271"/>
            <a:ext cx="8019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 Draft of the human genome released, 2003 final sequenced genome released.</a:t>
            </a:r>
          </a:p>
          <a:p>
            <a:endParaRPr lang="en-US" dirty="0"/>
          </a:p>
          <a:p>
            <a:r>
              <a:rPr lang="en-US" dirty="0" smtClean="0"/>
              <a:t>The final genome contained ~ 3 Billion base pairs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875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/>
          </a:p>
          <a:p>
            <a:r>
              <a:rPr lang="en-US" dirty="0" err="1"/>
              <a:t>Speliotes</a:t>
            </a:r>
            <a:r>
              <a:rPr lang="en-US" dirty="0"/>
              <a:t> et al GWA </a:t>
            </a:r>
            <a:r>
              <a:rPr lang="en-US" dirty="0" smtClean="0"/>
              <a:t>BMI 2010 (n= </a:t>
            </a:r>
            <a:r>
              <a:rPr lang="is-IS" dirty="0" smtClean="0"/>
              <a:t>123,865):</a:t>
            </a:r>
          </a:p>
          <a:p>
            <a:r>
              <a:rPr lang="is-IS" dirty="0" smtClean="0"/>
              <a:t>Strongest locus: </a:t>
            </a:r>
            <a:r>
              <a:rPr lang="is-IS" b="1" dirty="0" smtClean="0"/>
              <a:t>0.34% </a:t>
            </a:r>
            <a:r>
              <a:rPr lang="is-IS" dirty="0" smtClean="0"/>
              <a:t>of variance in BMI</a:t>
            </a:r>
          </a:p>
          <a:p>
            <a:r>
              <a:rPr lang="is-IS" dirty="0" smtClean="0"/>
              <a:t>All significant loci(32): </a:t>
            </a:r>
            <a:r>
              <a:rPr lang="is-IS" b="1" dirty="0" smtClean="0"/>
              <a:t>1.45% </a:t>
            </a:r>
            <a:r>
              <a:rPr lang="is-IS" dirty="0" smtClean="0"/>
              <a:t>of variance in BMI</a:t>
            </a:r>
          </a:p>
          <a:p>
            <a:endParaRPr lang="is-IS" dirty="0"/>
          </a:p>
          <a:p>
            <a:r>
              <a:rPr lang="en-US" dirty="0" smtClean="0"/>
              <a:t>Locke et </a:t>
            </a:r>
            <a:r>
              <a:rPr lang="en-US" dirty="0"/>
              <a:t>al GWA BMI </a:t>
            </a:r>
            <a:r>
              <a:rPr lang="en-US" dirty="0" smtClean="0"/>
              <a:t>2015 </a:t>
            </a:r>
            <a:r>
              <a:rPr lang="en-US" dirty="0"/>
              <a:t>(n= </a:t>
            </a:r>
            <a:r>
              <a:rPr lang="is-IS" dirty="0"/>
              <a:t>339,224</a:t>
            </a:r>
            <a:r>
              <a:rPr lang="is-IS" dirty="0" smtClean="0"/>
              <a:t>):</a:t>
            </a:r>
            <a:endParaRPr lang="is-IS" dirty="0"/>
          </a:p>
          <a:p>
            <a:r>
              <a:rPr lang="is-IS" dirty="0" smtClean="0"/>
              <a:t>All </a:t>
            </a:r>
            <a:r>
              <a:rPr lang="is-IS" dirty="0"/>
              <a:t>significant </a:t>
            </a:r>
            <a:r>
              <a:rPr lang="is-IS" dirty="0" smtClean="0"/>
              <a:t>loci(97): </a:t>
            </a:r>
            <a:r>
              <a:rPr lang="is-IS" b="1" dirty="0" smtClean="0"/>
              <a:t>2.7% </a:t>
            </a:r>
            <a:r>
              <a:rPr lang="is-IS" dirty="0"/>
              <a:t>of variance in BMI</a:t>
            </a:r>
            <a:endParaRPr lang="en-US" dirty="0"/>
          </a:p>
          <a:p>
            <a:r>
              <a:rPr lang="is-IS" dirty="0"/>
              <a:t>All </a:t>
            </a:r>
            <a:r>
              <a:rPr lang="is-IS" dirty="0" smtClean="0"/>
              <a:t>loci: </a:t>
            </a:r>
            <a:r>
              <a:rPr lang="is-IS" b="1" dirty="0" smtClean="0"/>
              <a:t>2.7</a:t>
            </a:r>
            <a:r>
              <a:rPr lang="is-IS" b="1" dirty="0"/>
              <a:t>% </a:t>
            </a:r>
            <a:r>
              <a:rPr lang="is-IS" dirty="0"/>
              <a:t>of variance in BMI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64712" y="2755075"/>
            <a:ext cx="3288770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2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3554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 smtClean="0"/>
          </a:p>
          <a:p>
            <a:r>
              <a:rPr lang="en-US" dirty="0" smtClean="0"/>
              <a:t>Yang et al (2012) GCTA:</a:t>
            </a:r>
          </a:p>
          <a:p>
            <a:r>
              <a:rPr lang="en-US" dirty="0" smtClean="0"/>
              <a:t>16.5% of variation in BMI explained by genotyped SNPs</a:t>
            </a:r>
          </a:p>
          <a:p>
            <a:endParaRPr lang="en-US" dirty="0"/>
          </a:p>
          <a:p>
            <a:r>
              <a:rPr lang="en-US" dirty="0" smtClean="0"/>
              <a:t>Lock et al (2015) GCTA:</a:t>
            </a:r>
          </a:p>
          <a:p>
            <a:r>
              <a:rPr lang="en-US" dirty="0" smtClean="0"/>
              <a:t>21.6% of variation in BMI explained by measured SNPs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848165" y="2755075"/>
            <a:ext cx="2205317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262212" y="439716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78%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71.2%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64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87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 smtClean="0"/>
          </a:p>
          <a:p>
            <a:r>
              <a:rPr lang="en-US" dirty="0" smtClean="0"/>
              <a:t>Yang et al (2014) GCTA-LDMS:</a:t>
            </a:r>
          </a:p>
          <a:p>
            <a:r>
              <a:rPr lang="en-US" b="1" dirty="0" smtClean="0"/>
              <a:t>27% </a:t>
            </a:r>
            <a:r>
              <a:rPr lang="en-US" dirty="0" smtClean="0"/>
              <a:t>of variance explained by imputed SNPs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1539973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78%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71.2%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802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3891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 smtClean="0"/>
          </a:p>
          <a:p>
            <a:r>
              <a:rPr lang="en-US" dirty="0" smtClean="0"/>
              <a:t>Yang et al (2014) GCTA-LDMS:</a:t>
            </a:r>
          </a:p>
          <a:p>
            <a:r>
              <a:rPr lang="en-US" b="1" dirty="0" smtClean="0"/>
              <a:t>27% </a:t>
            </a:r>
            <a:r>
              <a:rPr lang="en-US" dirty="0" smtClean="0"/>
              <a:t>of variance explained by imputed SNPs</a:t>
            </a:r>
          </a:p>
          <a:p>
            <a:endParaRPr lang="en-US" dirty="0"/>
          </a:p>
          <a:p>
            <a:r>
              <a:rPr lang="en-US" dirty="0" smtClean="0"/>
              <a:t>Hypothesized causes </a:t>
            </a:r>
          </a:p>
          <a:p>
            <a:pPr marL="342900" indent="-342900">
              <a:buAutoNum type="alphaLcParenR"/>
            </a:pPr>
            <a:r>
              <a:rPr lang="en-US" dirty="0" smtClean="0"/>
              <a:t>Rare genetic variation</a:t>
            </a:r>
          </a:p>
          <a:p>
            <a:pPr marL="342900" indent="-342900">
              <a:buAutoNum type="alphaLcParenR"/>
            </a:pPr>
            <a:r>
              <a:rPr lang="en-US" dirty="0" smtClean="0"/>
              <a:t>Overestimation of additive variance in twin models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1539973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78%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71.2%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31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3891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Elks et al (2012) Meta analysis of twin studies: </a:t>
            </a:r>
          </a:p>
          <a:p>
            <a:r>
              <a:rPr lang="en-US" dirty="0" smtClean="0"/>
              <a:t>Variance in BMI explained by additive genetic effects:  </a:t>
            </a:r>
          </a:p>
          <a:p>
            <a:r>
              <a:rPr lang="en-US" b="1" dirty="0" smtClean="0"/>
              <a:t>75% </a:t>
            </a:r>
            <a:r>
              <a:rPr lang="en-US" dirty="0" smtClean="0"/>
              <a:t>(74%-76%) </a:t>
            </a:r>
          </a:p>
          <a:p>
            <a:endParaRPr lang="en-US" dirty="0" smtClean="0"/>
          </a:p>
          <a:p>
            <a:r>
              <a:rPr lang="en-US" dirty="0" smtClean="0"/>
              <a:t>Yang et al (2014) GCTA-LDMS:</a:t>
            </a:r>
          </a:p>
          <a:p>
            <a:r>
              <a:rPr lang="en-US" b="1" dirty="0" smtClean="0"/>
              <a:t>27% </a:t>
            </a:r>
            <a:r>
              <a:rPr lang="en-US" dirty="0" smtClean="0"/>
              <a:t>of variance explained by imputed SNPs</a:t>
            </a:r>
          </a:p>
          <a:p>
            <a:endParaRPr lang="en-US" dirty="0"/>
          </a:p>
          <a:p>
            <a:r>
              <a:rPr lang="en-US" dirty="0" smtClean="0"/>
              <a:t>Hypothesized causes </a:t>
            </a:r>
          </a:p>
          <a:p>
            <a:pPr marL="342900" indent="-342900">
              <a:buAutoNum type="alphaLcParenR"/>
            </a:pPr>
            <a:r>
              <a:rPr lang="en-US" dirty="0" smtClean="0"/>
              <a:t>Rare genetic variation</a:t>
            </a:r>
          </a:p>
          <a:p>
            <a:pPr marL="342900" indent="-342900">
              <a:buAutoNum type="alphaLcParenR"/>
            </a:pPr>
            <a:r>
              <a:rPr lang="en-US" b="1" dirty="0" smtClean="0"/>
              <a:t>Overestimation of additive variance in twin models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1539973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99.5%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98.1%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96.4%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78%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71.2%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64%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88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613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b="1" dirty="0" smtClean="0"/>
              <a:t>h</a:t>
            </a:r>
            <a:r>
              <a:rPr lang="en-US" b="1" baseline="30000" dirty="0" smtClean="0"/>
              <a:t>2</a:t>
            </a:r>
            <a:r>
              <a:rPr lang="en-US" b="1" dirty="0" smtClean="0"/>
              <a:t>  75% -&gt; 62%</a:t>
            </a:r>
            <a:endParaRPr lang="en-US" b="1" dirty="0"/>
          </a:p>
          <a:p>
            <a:pPr marL="800100" lvl="1" indent="-342900">
              <a:buAutoNum type="alphaLcParenR"/>
            </a:pPr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1006299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99.4%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97.7%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95.6%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74.2%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65.2%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56.5%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1053482" y="2872842"/>
            <a:ext cx="622583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613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dirty="0" smtClean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75% -&gt; 62%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Rely on family members instead of twins</a:t>
            </a:r>
          </a:p>
          <a:p>
            <a:pPr marL="1257300" lvl="2" indent="-342900">
              <a:buFontTx/>
              <a:buAutoNum type="alphaLcParenR"/>
            </a:pPr>
            <a:r>
              <a:rPr lang="en-US" b="1" dirty="0"/>
              <a:t>h</a:t>
            </a:r>
            <a:r>
              <a:rPr lang="en-US" b="1" baseline="30000" dirty="0" smtClean="0"/>
              <a:t>2</a:t>
            </a:r>
            <a:r>
              <a:rPr lang="en-US" b="1" dirty="0" smtClean="0"/>
              <a:t>  </a:t>
            </a:r>
            <a:r>
              <a:rPr lang="en-US" b="1" dirty="0"/>
              <a:t>75% -&gt; </a:t>
            </a:r>
            <a:r>
              <a:rPr lang="en-US" b="1" dirty="0" smtClean="0"/>
              <a:t>46%</a:t>
            </a:r>
          </a:p>
          <a:p>
            <a:pPr marL="1257300" lvl="2" indent="-342900">
              <a:buAutoNum type="alphaLcParenR"/>
            </a:pPr>
            <a:endParaRPr lang="en-US" b="1" dirty="0"/>
          </a:p>
          <a:p>
            <a:pPr marL="800100" lvl="1" indent="-342900">
              <a:buAutoNum type="alphaLcParenR"/>
            </a:pPr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414639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99.3%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97.7%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96.8%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65.2%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53.0%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41.3%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0480306" y="2872842"/>
            <a:ext cx="1195759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613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dirty="0" smtClean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75% -&gt; 62%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Rely on family members instead of twins</a:t>
            </a:r>
          </a:p>
          <a:p>
            <a:pPr marL="1257300" lvl="2" indent="-342900">
              <a:buFontTx/>
              <a:buAutoNum type="alphaLcParenR"/>
            </a:pPr>
            <a:r>
              <a:rPr lang="en-US" b="1" dirty="0"/>
              <a:t>h</a:t>
            </a:r>
            <a:r>
              <a:rPr lang="en-US" b="1" baseline="30000" dirty="0" smtClean="0"/>
              <a:t>2</a:t>
            </a:r>
            <a:r>
              <a:rPr lang="en-US" b="1" dirty="0" smtClean="0"/>
              <a:t>  </a:t>
            </a:r>
            <a:r>
              <a:rPr lang="en-US" b="1" dirty="0"/>
              <a:t>75% -&gt; </a:t>
            </a:r>
            <a:r>
              <a:rPr lang="en-US" b="1" dirty="0" smtClean="0"/>
              <a:t>46%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Fit the Nuclear Twin-Family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3509" y="2755075"/>
            <a:ext cx="414639" cy="3899730"/>
          </a:xfrm>
          <a:prstGeom prst="rect">
            <a:avLst/>
          </a:prstGeom>
          <a:solidFill>
            <a:schemeClr val="lt1">
              <a:alpha val="9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99.3%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97.7%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96.8%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65.2%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53.0%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41.3%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0480306" y="2872842"/>
            <a:ext cx="1195759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373" y="1607561"/>
            <a:ext cx="526131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b="1" dirty="0" smtClean="0"/>
              <a:t>h</a:t>
            </a:r>
            <a:r>
              <a:rPr lang="en-US" b="1" baseline="30000" dirty="0" smtClean="0"/>
              <a:t>2</a:t>
            </a:r>
            <a:r>
              <a:rPr lang="en-US" b="1" dirty="0" smtClean="0"/>
              <a:t>  75% -&gt; 62%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Rely on family members instead of twins</a:t>
            </a:r>
          </a:p>
          <a:p>
            <a:pPr marL="1257300" lvl="2" indent="-342900">
              <a:buFontTx/>
              <a:buAutoNum type="alphaLcParenR"/>
            </a:pPr>
            <a:r>
              <a:rPr lang="en-US" b="1" dirty="0"/>
              <a:t>h</a:t>
            </a:r>
            <a:r>
              <a:rPr lang="en-US" b="1" baseline="30000" dirty="0" smtClean="0"/>
              <a:t>2</a:t>
            </a:r>
            <a:r>
              <a:rPr lang="en-US" b="1" dirty="0" smtClean="0"/>
              <a:t>  </a:t>
            </a:r>
            <a:r>
              <a:rPr lang="en-US" b="1" dirty="0"/>
              <a:t>75% -&gt; </a:t>
            </a:r>
            <a:r>
              <a:rPr lang="en-US" b="1" dirty="0" smtClean="0"/>
              <a:t>46%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Fit the Nuclear Twin-Family model</a:t>
            </a:r>
          </a:p>
          <a:p>
            <a:pPr marL="1257300" lvl="2" indent="-342900">
              <a:buAutoNum type="alphaLcParenR"/>
            </a:pPr>
            <a:r>
              <a:rPr lang="en-US" b="1" dirty="0" smtClean="0"/>
              <a:t>Non-random mating</a:t>
            </a:r>
          </a:p>
          <a:p>
            <a:pPr marL="1257300" lvl="2" indent="-342900">
              <a:buAutoNum type="alphaLcParenR"/>
            </a:pPr>
            <a:r>
              <a:rPr lang="en-US" b="1" dirty="0" smtClean="0"/>
              <a:t>Dominance variation</a:t>
            </a:r>
          </a:p>
          <a:p>
            <a:pPr marL="1257300" lvl="2" indent="-342900">
              <a:buAutoNum type="alphaLcParenR"/>
            </a:pPr>
            <a:r>
              <a:rPr lang="en-US" b="1" dirty="0" smtClean="0"/>
              <a:t>Common environment</a:t>
            </a:r>
          </a:p>
          <a:p>
            <a:pPr marL="1257300" lvl="2" indent="-342900">
              <a:buAutoNum type="alphaLcParenR"/>
            </a:pPr>
            <a:endParaRPr lang="en-US" b="1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05" y="1607561"/>
            <a:ext cx="6360795" cy="4440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7129" y="6331988"/>
            <a:ext cx="250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Maes</a:t>
            </a:r>
            <a:r>
              <a:rPr lang="en-US" dirty="0" smtClean="0"/>
              <a:t>, Eaves, Neale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4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613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dirty="0" smtClean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75% -&gt; 62%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Rely on family members instead of twins</a:t>
            </a:r>
          </a:p>
          <a:p>
            <a:pPr marL="1257300" lvl="2" indent="-342900">
              <a:buFontTx/>
              <a:buAutoNum type="alphaLcParenR"/>
            </a:pPr>
            <a:r>
              <a:rPr lang="en-US" dirty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r>
              <a:rPr lang="en-US" dirty="0"/>
              <a:t>75% -&gt; </a:t>
            </a:r>
            <a:r>
              <a:rPr lang="en-US" dirty="0" smtClean="0"/>
              <a:t>46%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Fit the Nuclear Twin-Family model</a:t>
            </a:r>
          </a:p>
          <a:p>
            <a:pPr marL="1257300" lvl="2" indent="-342900">
              <a:buFontTx/>
              <a:buAutoNum type="alphaLcParenR"/>
            </a:pPr>
            <a:r>
              <a:rPr lang="en-US" b="1" dirty="0"/>
              <a:t>h</a:t>
            </a:r>
            <a:r>
              <a:rPr lang="en-US" b="1" baseline="30000" dirty="0"/>
              <a:t>2</a:t>
            </a:r>
            <a:r>
              <a:rPr lang="en-US" b="1" dirty="0"/>
              <a:t>  75% -&gt; </a:t>
            </a:r>
            <a:r>
              <a:rPr lang="en-US" b="1" dirty="0" smtClean="0"/>
              <a:t>~37%</a:t>
            </a:r>
            <a:endParaRPr lang="en-US" b="1" dirty="0"/>
          </a:p>
          <a:p>
            <a:pPr marL="1257300" lvl="2" indent="-342900">
              <a:buAutoNum type="alphaLcParenR"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99.1%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92.7%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57.0%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42.0%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863121" y="438859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27.5%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10028700" y="2872842"/>
            <a:ext cx="1647366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the genome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94" y="2268189"/>
            <a:ext cx="6947647" cy="37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1" y="2382974"/>
            <a:ext cx="6604124" cy="4319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73" y="1607561"/>
            <a:ext cx="52613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Hypothesized causes</a:t>
            </a:r>
          </a:p>
          <a:p>
            <a:r>
              <a:rPr lang="en-US" dirty="0"/>
              <a:t> </a:t>
            </a:r>
            <a:r>
              <a:rPr lang="en-US" dirty="0" smtClean="0"/>
              <a:t>1. Rare genetic variation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2. Overestimation of additive variance in twin model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Allow for common environment</a:t>
            </a:r>
          </a:p>
          <a:p>
            <a:pPr marL="1257300" lvl="2" indent="-342900">
              <a:buAutoNum type="alphaLcParenR"/>
            </a:pPr>
            <a:r>
              <a:rPr lang="en-US" dirty="0" smtClean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75% -&gt; 62%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Rely on family members instead of twins</a:t>
            </a:r>
          </a:p>
          <a:p>
            <a:pPr marL="1257300" lvl="2" indent="-342900">
              <a:buFontTx/>
              <a:buAutoNum type="alphaLcParenR"/>
            </a:pPr>
            <a:r>
              <a:rPr lang="en-US" dirty="0"/>
              <a:t>h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  <a:r>
              <a:rPr lang="en-US" dirty="0"/>
              <a:t>75% -&gt; </a:t>
            </a:r>
            <a:r>
              <a:rPr lang="en-US" dirty="0" smtClean="0"/>
              <a:t>46%</a:t>
            </a:r>
          </a:p>
          <a:p>
            <a:pPr marL="800100" lvl="1" indent="-342900">
              <a:buAutoNum type="alphaLcParenR"/>
            </a:pPr>
            <a:r>
              <a:rPr lang="en-US" b="1" dirty="0" smtClean="0"/>
              <a:t>Fit the Nuclear Twin-Family model</a:t>
            </a:r>
          </a:p>
          <a:p>
            <a:pPr marL="1257300" lvl="2" indent="-342900">
              <a:buFontTx/>
              <a:buAutoNum type="alphaLcParenR"/>
            </a:pPr>
            <a:r>
              <a:rPr lang="en-US" b="1" dirty="0"/>
              <a:t>h</a:t>
            </a:r>
            <a:r>
              <a:rPr lang="en-US" b="1" baseline="30000" dirty="0"/>
              <a:t>2</a:t>
            </a:r>
            <a:r>
              <a:rPr lang="en-US" b="1" dirty="0"/>
              <a:t>  75% -&gt; </a:t>
            </a:r>
            <a:r>
              <a:rPr lang="en-US" b="1" dirty="0" smtClean="0"/>
              <a:t>~37%</a:t>
            </a:r>
            <a:endParaRPr lang="en-US" b="1" dirty="0"/>
          </a:p>
          <a:p>
            <a:pPr marL="1257300" lvl="2" indent="-342900">
              <a:buAutoNum type="alphaLcParenR"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07474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99.1%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310" y="59940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96.1%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2808" y="599407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92.7%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29447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57.0%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706238" y="439716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42.0%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80262" y="2323565"/>
            <a:ext cx="4789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27.5% </a:t>
            </a:r>
            <a:r>
              <a:rPr lang="en-US" sz="2400" dirty="0" err="1" smtClean="0"/>
              <a:t>aprox</a:t>
            </a:r>
            <a:r>
              <a:rPr lang="en-US" sz="2400" dirty="0" smtClean="0"/>
              <a:t> 95% C.I: 17.0% to 38.0%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0028700" y="2872842"/>
            <a:ext cx="1647366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97055" y="2746505"/>
            <a:ext cx="2866065" cy="3899730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“Missing” heritability: BMI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0115" y="2002932"/>
            <a:ext cx="435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27.5% </a:t>
            </a:r>
            <a:r>
              <a:rPr lang="en-US" sz="2400" dirty="0" err="1" smtClean="0"/>
              <a:t>aprox</a:t>
            </a:r>
            <a:r>
              <a:rPr lang="en-US" sz="2400" dirty="0" smtClean="0"/>
              <a:t> C.I: 17.0% to 38.0%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18211" y="2776841"/>
            <a:ext cx="8457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ratio of the “ Best” estimate based on genotyped distantly related individuals over </a:t>
            </a:r>
          </a:p>
          <a:p>
            <a:r>
              <a:rPr lang="en-US" dirty="0" smtClean="0"/>
              <a:t>the “ Best” estimate form a complex twin-family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735416"/>
            <a:ext cx="51588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Twin model captures:</a:t>
            </a:r>
          </a:p>
          <a:p>
            <a:endParaRPr lang="en-US" dirty="0" smtClean="0"/>
          </a:p>
          <a:p>
            <a:r>
              <a:rPr lang="en-US" dirty="0" smtClean="0"/>
              <a:t>Additive genetic variation</a:t>
            </a:r>
          </a:p>
          <a:p>
            <a:r>
              <a:rPr lang="en-US" dirty="0" smtClean="0"/>
              <a:t>Dominance variation</a:t>
            </a:r>
          </a:p>
          <a:p>
            <a:r>
              <a:rPr lang="en-US" dirty="0" smtClean="0"/>
              <a:t>Common environment “</a:t>
            </a:r>
            <a:r>
              <a:rPr lang="en-US" dirty="0"/>
              <a:t>Special twin </a:t>
            </a:r>
            <a:r>
              <a:rPr lang="en-US" dirty="0" smtClean="0"/>
              <a:t>environment”</a:t>
            </a:r>
          </a:p>
          <a:p>
            <a:r>
              <a:rPr lang="en-US" dirty="0" smtClean="0"/>
              <a:t>Assortment </a:t>
            </a:r>
          </a:p>
          <a:p>
            <a:endParaRPr lang="en-US" dirty="0" smtClean="0"/>
          </a:p>
          <a:p>
            <a:r>
              <a:rPr lang="en-US" dirty="0" smtClean="0"/>
              <a:t>Twin model assumes:</a:t>
            </a:r>
          </a:p>
          <a:p>
            <a:r>
              <a:rPr lang="en-US" dirty="0" smtClean="0"/>
              <a:t>Absence of </a:t>
            </a:r>
            <a:r>
              <a:rPr lang="en-US" dirty="0" err="1" smtClean="0"/>
              <a:t>GxAge</a:t>
            </a:r>
            <a:r>
              <a:rPr lang="en-US" dirty="0" smtClean="0"/>
              <a:t> interaction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94961" y="3735416"/>
            <a:ext cx="515883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GCTA captures:</a:t>
            </a:r>
          </a:p>
          <a:p>
            <a:endParaRPr lang="en-US" dirty="0"/>
          </a:p>
          <a:p>
            <a:r>
              <a:rPr lang="en-US" dirty="0" smtClean="0"/>
              <a:t>99% of common additive genetic effects, 68% of additive rare genetic effects*</a:t>
            </a:r>
          </a:p>
          <a:p>
            <a:endParaRPr lang="en-US" dirty="0"/>
          </a:p>
          <a:p>
            <a:r>
              <a:rPr lang="en-US" dirty="0" smtClean="0"/>
              <a:t>GCTA assumes:</a:t>
            </a:r>
          </a:p>
          <a:p>
            <a:endParaRPr lang="en-US" dirty="0" smtClean="0"/>
          </a:p>
          <a:p>
            <a:r>
              <a:rPr lang="en-US" dirty="0" smtClean="0"/>
              <a:t>No assortment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46473" y="6305797"/>
            <a:ext cx="177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Yang et al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(gen)</a:t>
            </a:r>
            <a:r>
              <a:rPr lang="en-US" dirty="0" err="1" smtClean="0"/>
              <a:t>omic</a:t>
            </a:r>
            <a:r>
              <a:rPr lang="en-US" dirty="0" smtClean="0"/>
              <a:t> era: the continued relevance of twin studies.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0" y="611933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Van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Dongen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J.,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Slagboom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P. E.,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Draisma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H. H., Martin, N. G., &amp;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Boomsma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D. I. (2012). The continuing value of twin studies in the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omics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 era.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Nature Reviews Genetics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13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(9), 640-653.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12" y="1962640"/>
            <a:ext cx="5552888" cy="35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:\epigenetics-dna-methylation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9" y="1897735"/>
            <a:ext cx="5801097" cy="47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Epigenetic variation</a:t>
            </a:r>
            <a:endParaRPr lang="en-US" dirty="0"/>
          </a:p>
        </p:txBody>
      </p:sp>
      <p:pic>
        <p:nvPicPr>
          <p:cNvPr id="7" name="Picture 4" descr="spengler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0" b="53517"/>
          <a:stretch>
            <a:fillRect/>
          </a:stretch>
        </p:blipFill>
        <p:spPr bwMode="auto">
          <a:xfrm>
            <a:off x="3854824" y="2172292"/>
            <a:ext cx="152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9365" y="1169894"/>
            <a:ext cx="486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can vary across the lifespan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:\epigenetics-dna-methylation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9" y="1897735"/>
            <a:ext cx="5801097" cy="47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Epigenetic variation</a:t>
            </a:r>
            <a:endParaRPr lang="en-US" dirty="0"/>
          </a:p>
        </p:txBody>
      </p:sp>
      <p:pic>
        <p:nvPicPr>
          <p:cNvPr id="7" name="Picture 4" descr="spengler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0" b="53517"/>
          <a:stretch>
            <a:fillRect/>
          </a:stretch>
        </p:blipFill>
        <p:spPr bwMode="auto">
          <a:xfrm>
            <a:off x="3854824" y="2172292"/>
            <a:ext cx="152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9365" y="1169894"/>
            <a:ext cx="4867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can vary across the lifespan</a:t>
            </a:r>
          </a:p>
          <a:p>
            <a:endParaRPr lang="en-US" dirty="0"/>
          </a:p>
          <a:p>
            <a:r>
              <a:rPr lang="en-US" dirty="0" err="1"/>
              <a:t>CpG</a:t>
            </a:r>
            <a:r>
              <a:rPr lang="en-US" dirty="0"/>
              <a:t> methylation can vary across tissues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:\epigenetics-dna-methylation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9" y="1897735"/>
            <a:ext cx="5801097" cy="47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Epigenetic variation</a:t>
            </a:r>
            <a:endParaRPr lang="en-US" dirty="0"/>
          </a:p>
        </p:txBody>
      </p:sp>
      <p:pic>
        <p:nvPicPr>
          <p:cNvPr id="7" name="Picture 4" descr="spengler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0" b="53517"/>
          <a:stretch>
            <a:fillRect/>
          </a:stretch>
        </p:blipFill>
        <p:spPr bwMode="auto">
          <a:xfrm>
            <a:off x="3854824" y="2172292"/>
            <a:ext cx="152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9365" y="1169894"/>
            <a:ext cx="4867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can vary across the lifespan</a:t>
            </a:r>
          </a:p>
          <a:p>
            <a:endParaRPr lang="en-US" dirty="0"/>
          </a:p>
          <a:p>
            <a:r>
              <a:rPr lang="en-US" dirty="0" err="1"/>
              <a:t>CpG</a:t>
            </a:r>
            <a:r>
              <a:rPr lang="en-US" dirty="0"/>
              <a:t> methylation can vary across </a:t>
            </a:r>
            <a:r>
              <a:rPr lang="en-US" dirty="0" smtClean="0"/>
              <a:t>tissues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CpG</a:t>
            </a:r>
            <a:r>
              <a:rPr lang="en-US" dirty="0" smtClean="0">
                <a:solidFill>
                  <a:srgbClr val="FF0000"/>
                </a:solidFill>
              </a:rPr>
              <a:t> methylation changes the expression of genes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:\epigenetics-dna-methylation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9" y="1897735"/>
            <a:ext cx="5801097" cy="47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Epigenetic variation</a:t>
            </a:r>
            <a:endParaRPr lang="en-US" dirty="0"/>
          </a:p>
        </p:txBody>
      </p:sp>
      <p:pic>
        <p:nvPicPr>
          <p:cNvPr id="7" name="Picture 4" descr="spengler_02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00" b="53517"/>
          <a:stretch>
            <a:fillRect/>
          </a:stretch>
        </p:blipFill>
        <p:spPr bwMode="auto">
          <a:xfrm>
            <a:off x="3854824" y="2172292"/>
            <a:ext cx="1524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19365" y="1169894"/>
            <a:ext cx="4867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can vary across the lifespan</a:t>
            </a:r>
          </a:p>
          <a:p>
            <a:endParaRPr lang="en-US" dirty="0"/>
          </a:p>
          <a:p>
            <a:r>
              <a:rPr lang="en-US" dirty="0" err="1"/>
              <a:t>CpG</a:t>
            </a:r>
            <a:r>
              <a:rPr lang="en-US" dirty="0"/>
              <a:t> methylation can vary across </a:t>
            </a:r>
            <a:r>
              <a:rPr lang="en-US" dirty="0" smtClean="0"/>
              <a:t>tissues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FF0000"/>
                </a:solidFill>
              </a:rPr>
              <a:t>CpG</a:t>
            </a:r>
            <a:r>
              <a:rPr lang="en-US" dirty="0" smtClean="0">
                <a:solidFill>
                  <a:srgbClr val="FF0000"/>
                </a:solidFill>
              </a:rPr>
              <a:t> methylation changes the expression of genes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CpG</a:t>
            </a:r>
            <a:r>
              <a:rPr lang="en-US" dirty="0" smtClean="0">
                <a:solidFill>
                  <a:srgbClr val="FF0000"/>
                </a:solidFill>
              </a:rPr>
              <a:t> Methylation is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identical in MZ twins, and does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correlate .5 between DZ twins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</a:t>
            </a:r>
            <a:r>
              <a:rPr lang="en-US" dirty="0" err="1" smtClean="0"/>
              <a:t>CpG</a:t>
            </a:r>
            <a:r>
              <a:rPr lang="en-US" dirty="0" smtClean="0"/>
              <a:t> methylation</a:t>
            </a:r>
            <a:endParaRPr lang="en-US" dirty="0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65" y="1690688"/>
            <a:ext cx="4791635" cy="47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68436" y="6482323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Dongen</a:t>
            </a:r>
            <a:r>
              <a:rPr lang="en-US" dirty="0" smtClean="0"/>
              <a:t>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10058400" cy="33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0847"/>
            <a:ext cx="10058400" cy="338821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28447" y="3630706"/>
            <a:ext cx="672353" cy="632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82353" y="3630706"/>
            <a:ext cx="672353" cy="632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821705" y="3630706"/>
            <a:ext cx="672353" cy="632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22975" y="3630706"/>
            <a:ext cx="672353" cy="632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09828" y="6333565"/>
            <a:ext cx="217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Bell </a:t>
            </a:r>
            <a:r>
              <a:rPr lang="en-US" smtClean="0"/>
              <a:t>&amp; Spector (2011)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</a:t>
            </a:r>
            <a:r>
              <a:rPr lang="en-US" dirty="0" smtClean="0"/>
              <a:t>genomic variation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574" y="2212768"/>
            <a:ext cx="3810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5528" y="1843436"/>
            <a:ext cx="52501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charset="0"/>
              </a:rPr>
              <a:t>2005-10-24:</a:t>
            </a:r>
            <a:r>
              <a:rPr lang="en-US" b="1" dirty="0">
                <a:solidFill>
                  <a:prstClr val="black"/>
                </a:solidFill>
                <a:latin typeface="Helvetica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Helvetica" charset="0"/>
              </a:rPr>
              <a:t>HapMap</a:t>
            </a:r>
            <a:r>
              <a:rPr lang="en-US" b="1" dirty="0">
                <a:solidFill>
                  <a:prstClr val="black"/>
                </a:solidFill>
                <a:latin typeface="Helvetica" charset="0"/>
              </a:rPr>
              <a:t> Public Release #</a:t>
            </a:r>
            <a:r>
              <a:rPr lang="en-US" b="1" dirty="0" smtClean="0">
                <a:solidFill>
                  <a:prstClr val="black"/>
                </a:solidFill>
                <a:latin typeface="Helvetica" charset="0"/>
              </a:rPr>
              <a:t>19</a:t>
            </a:r>
          </a:p>
          <a:p>
            <a:r>
              <a:rPr lang="en-US" b="1" dirty="0">
                <a:solidFill>
                  <a:prstClr val="black"/>
                </a:solidFill>
                <a:latin typeface="Helvetica" charset="0"/>
              </a:rPr>
              <a:t>	</a:t>
            </a:r>
            <a:r>
              <a:rPr lang="en-US" b="1" dirty="0" smtClean="0">
                <a:solidFill>
                  <a:prstClr val="black"/>
                </a:solidFill>
                <a:latin typeface="Helvetica" charset="0"/>
              </a:rPr>
              <a:t>Genome sequence for 270 individuals</a:t>
            </a:r>
          </a:p>
          <a:p>
            <a:r>
              <a:rPr lang="en-US" b="1" dirty="0">
                <a:solidFill>
                  <a:prstClr val="black"/>
                </a:solidFill>
                <a:latin typeface="Helvetica" charset="0"/>
              </a:rPr>
              <a:t>	</a:t>
            </a:r>
            <a:r>
              <a:rPr lang="en-US" b="1" dirty="0" smtClean="0">
                <a:solidFill>
                  <a:prstClr val="black"/>
                </a:solidFill>
                <a:latin typeface="Helvetica" charset="0"/>
              </a:rPr>
              <a:t>	4 populations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14679" y="3475303"/>
            <a:ext cx="578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genome project: GCTATCGATCACT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20599" y="3844635"/>
            <a:ext cx="1753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GCTATCG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TCACT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1214" y="4241284"/>
            <a:ext cx="1783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GCTATCG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TCACT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1214" y="4667000"/>
            <a:ext cx="1753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GCTATCG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TCACT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2820599" y="5063052"/>
            <a:ext cx="1783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GCTATCG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TCACT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685" y="3858293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HAPMAP: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36" y="2118883"/>
            <a:ext cx="6295465" cy="356743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44154" y="3213847"/>
            <a:ext cx="753034" cy="8337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8" idx="7"/>
          </p:cNvCxnSpPr>
          <p:nvPr/>
        </p:nvCxnSpPr>
        <p:spPr>
          <a:xfrm flipH="1">
            <a:off x="4286909" y="2460812"/>
            <a:ext cx="607820" cy="875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68588" y="1956064"/>
            <a:ext cx="17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5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94" y="2108854"/>
            <a:ext cx="6067612" cy="4065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18059" y="6293223"/>
            <a:ext cx="177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Dolan et al. 2015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62194" y="3953435"/>
            <a:ext cx="1738406" cy="192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14594" y="4105835"/>
            <a:ext cx="1738406" cy="192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40188" y="3953435"/>
            <a:ext cx="1595718" cy="192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01831" y="4881282"/>
            <a:ext cx="1782109" cy="1781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94" y="2108854"/>
            <a:ext cx="6067612" cy="40650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18059" y="6293223"/>
            <a:ext cx="1773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Dolan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31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The causality is problematic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9401" y="2015262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224683" y="2015262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  <a:endCxn id="6" idx="3"/>
          </p:cNvCxnSpPr>
          <p:nvPr/>
        </p:nvCxnSpPr>
        <p:spPr>
          <a:xfrm flipH="1">
            <a:off x="7463118" y="2413747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31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The causality is problematic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9401" y="2015262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224683" y="2015262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  <a:endCxn id="6" idx="3"/>
          </p:cNvCxnSpPr>
          <p:nvPr/>
        </p:nvCxnSpPr>
        <p:spPr>
          <a:xfrm flipH="1">
            <a:off x="7463118" y="2413747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29401" y="3210717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224683" y="3210717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3" name="Straight Arrow Connector 2"/>
          <p:cNvCxnSpPr>
            <a:stCxn id="10" idx="2"/>
            <a:endCxn id="8" idx="3"/>
          </p:cNvCxnSpPr>
          <p:nvPr/>
        </p:nvCxnSpPr>
        <p:spPr>
          <a:xfrm flipH="1">
            <a:off x="7463118" y="3609202"/>
            <a:ext cx="176156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08576" y="29180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3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31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The causality is problematic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9401" y="2015262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224683" y="2015262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  <a:endCxn id="6" idx="3"/>
          </p:cNvCxnSpPr>
          <p:nvPr/>
        </p:nvCxnSpPr>
        <p:spPr>
          <a:xfrm flipH="1">
            <a:off x="7463118" y="2413747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29401" y="3210717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224683" y="3210717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3" name="Straight Arrow Connector 2"/>
          <p:cNvCxnSpPr>
            <a:stCxn id="10" idx="2"/>
            <a:endCxn id="8" idx="3"/>
          </p:cNvCxnSpPr>
          <p:nvPr/>
        </p:nvCxnSpPr>
        <p:spPr>
          <a:xfrm flipH="1">
            <a:off x="7463118" y="3609202"/>
            <a:ext cx="176156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08576" y="29180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9401" y="4482798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224683" y="4482798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" idx="3"/>
            <a:endCxn id="13" idx="2"/>
          </p:cNvCxnSpPr>
          <p:nvPr/>
        </p:nvCxnSpPr>
        <p:spPr>
          <a:xfrm>
            <a:off x="7463118" y="4881283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08576" y="422150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2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312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The causality is problematic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29401" y="2015262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224683" y="2015262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  <a:endCxn id="6" idx="3"/>
          </p:cNvCxnSpPr>
          <p:nvPr/>
        </p:nvCxnSpPr>
        <p:spPr>
          <a:xfrm flipH="1">
            <a:off x="7463118" y="2413747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29401" y="3210717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224683" y="3210717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3" name="Straight Arrow Connector 2"/>
          <p:cNvCxnSpPr>
            <a:stCxn id="10" idx="2"/>
            <a:endCxn id="8" idx="3"/>
          </p:cNvCxnSpPr>
          <p:nvPr/>
        </p:nvCxnSpPr>
        <p:spPr>
          <a:xfrm flipH="1">
            <a:off x="7463118" y="3609202"/>
            <a:ext cx="176156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08576" y="291801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29401" y="4482798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9224683" y="4482798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1" idx="3"/>
            <a:endCxn id="13" idx="2"/>
          </p:cNvCxnSpPr>
          <p:nvPr/>
        </p:nvCxnSpPr>
        <p:spPr>
          <a:xfrm>
            <a:off x="7463118" y="4881283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08576" y="4221507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29401" y="5754879"/>
            <a:ext cx="833717" cy="79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9224683" y="5754879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463118" y="6153364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958350" y="5754879"/>
            <a:ext cx="900953" cy="796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67836" y="6153364"/>
            <a:ext cx="1761565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282737" y="5332657"/>
            <a:ext cx="7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Blood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82992" y="5279768"/>
            <a:ext cx="7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922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7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922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274859" y="2958353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67800" y="2958353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cxnSp>
        <p:nvCxnSpPr>
          <p:cNvPr id="8" name="Curved Connector 7"/>
          <p:cNvCxnSpPr>
            <a:stCxn id="3" idx="0"/>
            <a:endCxn id="6" idx="0"/>
          </p:cNvCxnSpPr>
          <p:nvPr/>
        </p:nvCxnSpPr>
        <p:spPr>
          <a:xfrm rot="5400000" flipH="1" flipV="1">
            <a:off x="8547847" y="2061883"/>
            <a:ext cx="12700" cy="1792941"/>
          </a:xfrm>
          <a:prstGeom prst="curvedConnector3">
            <a:avLst>
              <a:gd name="adj1" fmla="val 444706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94929" y="4226018"/>
            <a:ext cx="779930" cy="722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20835" y="4226019"/>
            <a:ext cx="779930" cy="722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6" idx="5"/>
            <a:endCxn id="12" idx="0"/>
          </p:cNvCxnSpPr>
          <p:nvPr/>
        </p:nvCxnSpPr>
        <p:spPr>
          <a:xfrm>
            <a:off x="9710556" y="3578153"/>
            <a:ext cx="500244" cy="64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11" idx="0"/>
          </p:cNvCxnSpPr>
          <p:nvPr/>
        </p:nvCxnSpPr>
        <p:spPr>
          <a:xfrm flipH="1">
            <a:off x="6884894" y="3578153"/>
            <a:ext cx="500244" cy="64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0176" y="1862881"/>
            <a:ext cx="15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MZ= 1/ DZ= .5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758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Methylation varies over time</a:t>
            </a:r>
          </a:p>
        </p:txBody>
      </p:sp>
      <p:sp>
        <p:nvSpPr>
          <p:cNvPr id="3" name="Oval 2"/>
          <p:cNvSpPr/>
          <p:nvPr/>
        </p:nvSpPr>
        <p:spPr>
          <a:xfrm>
            <a:off x="7274859" y="2958353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67800" y="2958353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</a:t>
            </a:r>
            <a:endParaRPr lang="en-US"/>
          </a:p>
        </p:txBody>
      </p:sp>
      <p:cxnSp>
        <p:nvCxnSpPr>
          <p:cNvPr id="8" name="Curved Connector 7"/>
          <p:cNvCxnSpPr>
            <a:stCxn id="3" idx="0"/>
            <a:endCxn id="6" idx="0"/>
          </p:cNvCxnSpPr>
          <p:nvPr/>
        </p:nvCxnSpPr>
        <p:spPr>
          <a:xfrm rot="5400000" flipH="1" flipV="1">
            <a:off x="8547847" y="2061883"/>
            <a:ext cx="12700" cy="1792941"/>
          </a:xfrm>
          <a:prstGeom prst="curvedConnector3">
            <a:avLst>
              <a:gd name="adj1" fmla="val 444706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94929" y="4226018"/>
            <a:ext cx="779930" cy="722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820835" y="4226019"/>
            <a:ext cx="779930" cy="722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T2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6" idx="5"/>
            <a:endCxn id="12" idx="0"/>
          </p:cNvCxnSpPr>
          <p:nvPr/>
        </p:nvCxnSpPr>
        <p:spPr>
          <a:xfrm>
            <a:off x="9710556" y="3578153"/>
            <a:ext cx="500244" cy="647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11" idx="0"/>
          </p:cNvCxnSpPr>
          <p:nvPr/>
        </p:nvCxnSpPr>
        <p:spPr>
          <a:xfrm flipH="1">
            <a:off x="6884894" y="3578153"/>
            <a:ext cx="500244" cy="64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0176" y="1862881"/>
            <a:ext cx="150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MZ= 1/ DZ= .5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63191" y="5750412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15" name="Oval 14"/>
          <p:cNvSpPr/>
          <p:nvPr/>
        </p:nvSpPr>
        <p:spPr>
          <a:xfrm>
            <a:off x="9056132" y="5750412"/>
            <a:ext cx="753035" cy="726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16" name="Curved Connector 15"/>
          <p:cNvCxnSpPr>
            <a:stCxn id="15" idx="0"/>
          </p:cNvCxnSpPr>
          <p:nvPr/>
        </p:nvCxnSpPr>
        <p:spPr>
          <a:xfrm rot="5400000" flipH="1" flipV="1">
            <a:off x="8536179" y="4853942"/>
            <a:ext cx="12700" cy="1792941"/>
          </a:xfrm>
          <a:prstGeom prst="curvedConnector3">
            <a:avLst>
              <a:gd name="adj1" fmla="val 444706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7"/>
            <a:endCxn id="12" idx="2"/>
          </p:cNvCxnSpPr>
          <p:nvPr/>
        </p:nvCxnSpPr>
        <p:spPr>
          <a:xfrm flipV="1">
            <a:off x="9698888" y="4948518"/>
            <a:ext cx="511912" cy="908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70207" y="4654940"/>
            <a:ext cx="19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MZ=  ~ .4/ DZ= ~ .2</a:t>
            </a:r>
            <a:endParaRPr lang="en-US"/>
          </a:p>
        </p:txBody>
      </p:sp>
      <p:cxnSp>
        <p:nvCxnSpPr>
          <p:cNvPr id="343" name="Straight Arrow Connector 342"/>
          <p:cNvCxnSpPr>
            <a:stCxn id="13" idx="1"/>
            <a:endCxn id="11" idx="2"/>
          </p:cNvCxnSpPr>
          <p:nvPr/>
        </p:nvCxnSpPr>
        <p:spPr>
          <a:xfrm flipH="1" flipV="1">
            <a:off x="6884894" y="4948517"/>
            <a:ext cx="488576" cy="908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genomic variation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690688"/>
            <a:ext cx="9715500" cy="4432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6320043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81CF" charset="0"/>
              </a:rPr>
              <a:t>The International </a:t>
            </a:r>
            <a:r>
              <a:rPr lang="en-US" dirty="0" err="1">
                <a:latin typeface="AdvPS81CF" charset="0"/>
              </a:rPr>
              <a:t>HapMap</a:t>
            </a:r>
            <a:r>
              <a:rPr lang="en-US" dirty="0">
                <a:latin typeface="AdvPS81CF" charset="0"/>
              </a:rPr>
              <a:t> </a:t>
            </a:r>
            <a:r>
              <a:rPr lang="en-US" dirty="0" smtClean="0">
                <a:latin typeface="AdvPS81CF" charset="0"/>
              </a:rPr>
              <a:t>Consortium figure-1 Nature 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758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Methylation varies </a:t>
            </a:r>
            <a:r>
              <a:rPr lang="en-US" smtClean="0"/>
              <a:t>over time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39035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1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8529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2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98023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3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3046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Anxiety  wave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758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Methylation varies </a:t>
            </a:r>
            <a:r>
              <a:rPr lang="en-US" smtClean="0"/>
              <a:t>over time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39035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1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8529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2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98023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3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3046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Anxiety  wave 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39035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Methyl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758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Methylation varies </a:t>
            </a:r>
            <a:r>
              <a:rPr lang="en-US" smtClean="0"/>
              <a:t>over time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39035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1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8529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2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98023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3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3046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Anxiety  wave 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43045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Methyl?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 smtClean="0"/>
              <a:t>CpG</a:t>
            </a:r>
            <a:r>
              <a:rPr lang="en-US" dirty="0" smtClean="0"/>
              <a:t> Methylation in the twin model: Caveats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22929"/>
            <a:ext cx="4758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The causality is problematic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The DZ and MZ might behave largely additive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Methylation varies </a:t>
            </a:r>
            <a:r>
              <a:rPr lang="en-US" smtClean="0"/>
              <a:t>over time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39035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1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18529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2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98023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Anxiety  wave 3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43046" y="5526741"/>
            <a:ext cx="1143001" cy="95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Anxiety  wave 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43045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Methyl?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98022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Methyl?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18528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Methyl?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39034" y="4208929"/>
            <a:ext cx="1143001" cy="860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Methyl?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The next step: Gene expression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36" y="2118883"/>
            <a:ext cx="6295465" cy="35674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98141" y="1956063"/>
            <a:ext cx="1761565" cy="39740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</a:t>
            </a:r>
            <a:r>
              <a:rPr lang="en-US" smtClean="0"/>
              <a:t>gene 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9258"/>
            <a:ext cx="4614582" cy="3910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1840" y="599954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A., Sullivan, P. F., Brooks, A. I.,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Zou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F., Sun, W., Xia, K., ... &amp;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Abdellaoui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A. (2014). Heritability and genomics of gene expression in peripheral blood.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Nature genetics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46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(5), 430-437.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481482" y="1788459"/>
            <a:ext cx="5225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Wright et al. (2014):</a:t>
            </a:r>
          </a:p>
          <a:p>
            <a:endParaRPr lang="en-US" dirty="0" smtClean="0"/>
          </a:p>
          <a:p>
            <a:r>
              <a:rPr lang="en-US" dirty="0" smtClean="0"/>
              <a:t>Assessed </a:t>
            </a:r>
            <a:r>
              <a:rPr lang="en-US" dirty="0"/>
              <a:t>gene expression profiles in 2,752 </a:t>
            </a:r>
            <a:r>
              <a:rPr lang="en-US" dirty="0" smtClean="0"/>
              <a:t>twins</a:t>
            </a:r>
          </a:p>
          <a:p>
            <a:endParaRPr lang="en-US" dirty="0"/>
          </a:p>
          <a:p>
            <a:r>
              <a:rPr lang="en-US" dirty="0" err="1" smtClean="0"/>
              <a:t>Assessedd</a:t>
            </a:r>
            <a:r>
              <a:rPr lang="en-US" dirty="0" smtClean="0"/>
              <a:t> the relationship between Gene expression </a:t>
            </a:r>
          </a:p>
          <a:p>
            <a:r>
              <a:rPr lang="en-US" dirty="0" smtClean="0"/>
              <a:t>and DNA sequence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</a:t>
            </a:r>
            <a:r>
              <a:rPr lang="en-US" smtClean="0"/>
              <a:t>gene expression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9404"/>
            <a:ext cx="4614582" cy="3910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55" y="1546411"/>
            <a:ext cx="5160966" cy="4373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1840" y="599954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A., Sullivan, P. F., Brooks, A. I.,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Zou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F., Sun, W., Xia, K., ... &amp;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Abdellaoui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A. (2014). Heritability and genomics of gene expression in peripheral blood.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Nature genetics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46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(5), 430-437.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52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Heritabillity</a:t>
            </a:r>
            <a:r>
              <a:rPr lang="en-US" dirty="0" smtClean="0"/>
              <a:t> of gene expression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01840" y="599954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A., Sullivan, P. F., Brooks, A. I.,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Zou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F., Sun, W., Xia, K., ... &amp; </a:t>
            </a:r>
            <a:r>
              <a:rPr lang="en-US" sz="1400" dirty="0" err="1">
                <a:solidFill>
                  <a:srgbClr val="1A1A1A"/>
                </a:solidFill>
                <a:latin typeface="ArialMT" charset="0"/>
              </a:rPr>
              <a:t>Abdellaoui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A. (2014). Heritability and genomics of gene expression in peripheral blood.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Nature genetics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, </a:t>
            </a:r>
            <a:r>
              <a:rPr lang="en-US" sz="1400" i="1" dirty="0">
                <a:solidFill>
                  <a:srgbClr val="1A1A1A"/>
                </a:solidFill>
                <a:latin typeface="ArialMT" charset="0"/>
              </a:rPr>
              <a:t>46</a:t>
            </a:r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(5), 430-437.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66" y="1422174"/>
            <a:ext cx="8337468" cy="445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gene expression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24853" y="6430435"/>
            <a:ext cx="2367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. et al (2014)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2" y="1690688"/>
            <a:ext cx="6025861" cy="5047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5577" y="1815353"/>
            <a:ext cx="346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all genes are equally heritable!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gene expression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24853" y="6430435"/>
            <a:ext cx="2367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. et al (2014)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2" y="1690688"/>
            <a:ext cx="6025861" cy="5047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222" y="2864224"/>
            <a:ext cx="5867978" cy="349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49618" y="2715869"/>
            <a:ext cx="450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Genes near regions that can be epigenetically </a:t>
            </a:r>
          </a:p>
          <a:p>
            <a:r>
              <a:rPr lang="en-US" dirty="0" smtClean="0"/>
              <a:t>Modified, are less heritable.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</a:t>
            </a:r>
            <a:r>
              <a:rPr lang="en-US" dirty="0" smtClean="0"/>
              <a:t>: genotyping tag SNPs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17" y="2137709"/>
            <a:ext cx="22098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2718" y="1855694"/>
            <a:ext cx="763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angels on the head of a </a:t>
            </a:r>
            <a:r>
              <a:rPr lang="en-US" dirty="0" smtClean="0"/>
              <a:t>pin? I don</a:t>
            </a:r>
            <a:r>
              <a:rPr lang="uk-UA" dirty="0" smtClean="0"/>
              <a:t>’</a:t>
            </a:r>
            <a:r>
              <a:rPr lang="en-US" dirty="0" smtClean="0"/>
              <a:t>t know</a:t>
            </a:r>
          </a:p>
        </p:txBody>
      </p:sp>
    </p:spTree>
    <p:extLst>
      <p:ext uri="{BB962C8B-B14F-4D97-AF65-F5344CB8AC3E}">
        <p14:creationId xmlns:p14="http://schemas.microsoft.com/office/powerpoint/2010/main" val="1693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gene expression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24853" y="6430435"/>
            <a:ext cx="2367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. et al (2014)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2" y="1690688"/>
            <a:ext cx="6025861" cy="5047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222" y="3590362"/>
            <a:ext cx="5867978" cy="349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01203" y="3442007"/>
            <a:ext cx="400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genes are more heritable, Genes in gene dense regions are less heritable.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Heritability of gene expression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824853" y="6430435"/>
            <a:ext cx="2367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A1A1A"/>
                </a:solidFill>
                <a:latin typeface="ArialMT" charset="0"/>
              </a:rPr>
              <a:t>Wright, F. A</a:t>
            </a:r>
            <a:r>
              <a:rPr lang="en-US" sz="1400" dirty="0" smtClean="0">
                <a:solidFill>
                  <a:srgbClr val="1A1A1A"/>
                </a:solidFill>
                <a:latin typeface="ArialMT" charset="0"/>
              </a:rPr>
              <a:t>. et al (2014)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2" y="1690688"/>
            <a:ext cx="6025861" cy="5047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163" y="5553634"/>
            <a:ext cx="5867978" cy="1075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35271" y="5553634"/>
            <a:ext cx="517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Genes associate to disease, and near genome wide </a:t>
            </a:r>
          </a:p>
          <a:p>
            <a:r>
              <a:rPr lang="en-US" dirty="0" smtClean="0"/>
              <a:t>Signals for complex traits show increased heritability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6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all of this help your research?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Tissue Gene expression: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://www.gtexportal.org/home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Developmental </a:t>
            </a:r>
            <a:r>
              <a:rPr lang="en-US" dirty="0" err="1" smtClean="0"/>
              <a:t>transcriptome</a:t>
            </a:r>
            <a:r>
              <a:rPr lang="en-US" dirty="0" smtClean="0"/>
              <a:t>: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www.brainspan.org/rnaseq/search/index.html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Developmental </a:t>
            </a:r>
            <a:r>
              <a:rPr lang="en-US" dirty="0" err="1" smtClean="0"/>
              <a:t>epigenome</a:t>
            </a:r>
            <a:r>
              <a:rPr lang="en-US" dirty="0" smtClean="0"/>
              <a:t>:</a:t>
            </a:r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www.brainspan.org/static/download.html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25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Genetic epidemiology in the genomic age: </a:t>
            </a:r>
            <a:r>
              <a:rPr lang="en-US" dirty="0"/>
              <a:t> Missing Heritability </a:t>
            </a:r>
            <a:r>
              <a:rPr lang="en-US" dirty="0" smtClean="0"/>
              <a:t>&amp;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Role of Twin Studies in the Genomic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twin study has continued use in the (gen)</a:t>
            </a:r>
            <a:r>
              <a:rPr lang="en-US" dirty="0" err="1" smtClean="0"/>
              <a:t>omic</a:t>
            </a:r>
            <a:r>
              <a:rPr lang="en-US" dirty="0" smtClean="0"/>
              <a:t> era.</a:t>
            </a:r>
          </a:p>
          <a:p>
            <a:endParaRPr lang="en-US" dirty="0"/>
          </a:p>
          <a:p>
            <a:r>
              <a:rPr lang="en-US" dirty="0" smtClean="0"/>
              <a:t>Missing heritability seems not to be a massive problem.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genomic variation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505200" y="2667001"/>
            <a:ext cx="5029200" cy="214313"/>
          </a:xfrm>
          <a:prstGeom prst="rect">
            <a:avLst/>
          </a:prstGeom>
          <a:solidFill>
            <a:srgbClr val="004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05200" y="3525838"/>
            <a:ext cx="5029200" cy="214312"/>
          </a:xfrm>
          <a:prstGeom prst="rect">
            <a:avLst/>
          </a:prstGeom>
          <a:solidFill>
            <a:srgbClr val="4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505200" y="3097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505200" y="4814888"/>
            <a:ext cx="5029200" cy="214312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505200" y="3956051"/>
            <a:ext cx="5029200" cy="214313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505200" y="4384676"/>
            <a:ext cx="5029200" cy="214313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5715000" y="2971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2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genomic variation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86000" y="2335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4495800" y="2209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8382000" y="2438400"/>
            <a:ext cx="0" cy="3352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 rot="5400000">
            <a:off x="8320882" y="3566319"/>
            <a:ext cx="1006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>
                <a:solidFill>
                  <a:prstClr val="black"/>
                </a:solidFill>
                <a:latin typeface="Gill Sans"/>
                <a:ea typeface="MS PGothic" pitchFamily="34" charset="-128"/>
              </a:rPr>
              <a:t>time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86000" y="3429000"/>
            <a:ext cx="5029200" cy="533400"/>
            <a:chOff x="480" y="1920"/>
            <a:chExt cx="3168" cy="336"/>
          </a:xfrm>
        </p:grpSpPr>
        <p:sp>
          <p:nvSpPr>
            <p:cNvPr id="9237" name="Rectangle 8"/>
            <p:cNvSpPr>
              <a:spLocks noChangeArrowheads="1"/>
            </p:cNvSpPr>
            <p:nvPr/>
          </p:nvSpPr>
          <p:spPr bwMode="auto">
            <a:xfrm>
              <a:off x="480" y="2016"/>
              <a:ext cx="192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8" name="AutoShape 9"/>
            <p:cNvSpPr>
              <a:spLocks noChangeArrowheads="1"/>
            </p:cNvSpPr>
            <p:nvPr/>
          </p:nvSpPr>
          <p:spPr bwMode="auto">
            <a:xfrm>
              <a:off x="1872" y="192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9" name="Rectangle 10"/>
            <p:cNvSpPr>
              <a:spLocks noChangeArrowheads="1"/>
            </p:cNvSpPr>
            <p:nvPr/>
          </p:nvSpPr>
          <p:spPr bwMode="auto">
            <a:xfrm>
              <a:off x="2400" y="2016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0" y="4724400"/>
            <a:ext cx="5181600" cy="1752600"/>
            <a:chOff x="480" y="2976"/>
            <a:chExt cx="3264" cy="1104"/>
          </a:xfrm>
        </p:grpSpPr>
        <p:sp>
          <p:nvSpPr>
            <p:cNvPr id="9225" name="Rectangle 12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6" name="Rectangle 13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7" name="Rectangle 14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8" name="AutoShape 15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9" name="AutoShape 16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0" name="AutoShape 17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1" name="Rectangle 18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2" name="Rectangle 19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3" name="Rectangle 20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4" name="Rectangle 21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5" name="Rectangle 22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6" name="Rectangle 23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genomic era: Mapping genomic variation</a:t>
            </a:r>
            <a:endParaRPr lang="en-US" dirty="0" smtClean="0">
              <a:solidFill>
                <a:schemeClr val="accent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52800" y="2514600"/>
            <a:ext cx="5181600" cy="1752600"/>
            <a:chOff x="480" y="2976"/>
            <a:chExt cx="3264" cy="1104"/>
          </a:xfrm>
        </p:grpSpPr>
        <p:sp>
          <p:nvSpPr>
            <p:cNvPr id="10257" name="Rectangle 4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8" name="Rectangle 5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9" name="Rectangle 6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0" name="AutoShape 7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1" name="AutoShape 8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2" name="AutoShape 9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Rectangle 12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Rectangle 13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7" name="Rectangle 14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8" name="Rectangle 15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108326" y="4343402"/>
            <a:ext cx="6759575" cy="1216026"/>
            <a:chOff x="998" y="2496"/>
            <a:chExt cx="4258" cy="766"/>
          </a:xfrm>
        </p:grpSpPr>
        <p:sp>
          <p:nvSpPr>
            <p:cNvPr id="10255" name="Line 17"/>
            <p:cNvSpPr>
              <a:spLocks noChangeShapeType="1"/>
            </p:cNvSpPr>
            <p:nvPr/>
          </p:nvSpPr>
          <p:spPr bwMode="auto">
            <a:xfrm flipV="1">
              <a:off x="1920" y="2496"/>
              <a:ext cx="384" cy="4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6" name="Text Box 18"/>
            <p:cNvSpPr txBox="1">
              <a:spLocks noChangeArrowheads="1"/>
            </p:cNvSpPr>
            <p:nvPr/>
          </p:nvSpPr>
          <p:spPr bwMode="auto">
            <a:xfrm>
              <a:off x="998" y="2894"/>
              <a:ext cx="42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>
                  <a:solidFill>
                    <a:prstClr val="black"/>
                  </a:solidFill>
                  <a:latin typeface="Gill Sans"/>
                  <a:ea typeface="MS PGothic" pitchFamily="34" charset="-128"/>
                </a:rPr>
                <a:t>this SNP will be associated with disease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581400" y="2590800"/>
            <a:ext cx="4191000" cy="1600200"/>
            <a:chOff x="1296" y="1392"/>
            <a:chExt cx="2640" cy="1008"/>
          </a:xfrm>
        </p:grpSpPr>
        <p:sp>
          <p:nvSpPr>
            <p:cNvPr id="24596" name="AutoShape 20"/>
            <p:cNvSpPr>
              <a:spLocks noChangeArrowheads="1"/>
            </p:cNvSpPr>
            <p:nvPr/>
          </p:nvSpPr>
          <p:spPr bwMode="auto">
            <a:xfrm>
              <a:off x="2280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>
              <a:off x="2280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>
              <a:off x="2280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9" name="AutoShape 23"/>
            <p:cNvSpPr>
              <a:spLocks noChangeArrowheads="1"/>
            </p:cNvSpPr>
            <p:nvPr/>
          </p:nvSpPr>
          <p:spPr bwMode="auto">
            <a:xfrm>
              <a:off x="36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0" name="AutoShape 24"/>
            <p:cNvSpPr>
              <a:spLocks noChangeArrowheads="1"/>
            </p:cNvSpPr>
            <p:nvPr/>
          </p:nvSpPr>
          <p:spPr bwMode="auto">
            <a:xfrm>
              <a:off x="36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>
              <a:off x="36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2" name="AutoShape 26"/>
            <p:cNvSpPr>
              <a:spLocks noChangeArrowheads="1"/>
            </p:cNvSpPr>
            <p:nvPr/>
          </p:nvSpPr>
          <p:spPr bwMode="auto">
            <a:xfrm>
              <a:off x="12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3" name="AutoShape 27"/>
            <p:cNvSpPr>
              <a:spLocks noChangeArrowheads="1"/>
            </p:cNvSpPr>
            <p:nvPr/>
          </p:nvSpPr>
          <p:spPr bwMode="auto">
            <a:xfrm>
              <a:off x="12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4" name="AutoShape 28"/>
            <p:cNvSpPr>
              <a:spLocks noChangeArrowheads="1"/>
            </p:cNvSpPr>
            <p:nvPr/>
          </p:nvSpPr>
          <p:spPr bwMode="auto">
            <a:xfrm>
              <a:off x="12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8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2362</Words>
  <Application>Microsoft Macintosh PowerPoint</Application>
  <PresentationFormat>Widescreen</PresentationFormat>
  <Paragraphs>524</Paragraphs>
  <Slides>63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AdvPS81CF</vt:lpstr>
      <vt:lpstr>ArialMT</vt:lpstr>
      <vt:lpstr>Calibri</vt:lpstr>
      <vt:lpstr>Calibri Light</vt:lpstr>
      <vt:lpstr>Cambria Math</vt:lpstr>
      <vt:lpstr>Gill Sans</vt:lpstr>
      <vt:lpstr>Helvetica</vt:lpstr>
      <vt:lpstr>MS PGothic</vt:lpstr>
      <vt:lpstr>Symbol</vt:lpstr>
      <vt:lpstr>Times New Roman</vt:lpstr>
      <vt:lpstr>Arial</vt:lpstr>
      <vt:lpstr>Office Theme</vt:lpstr>
      <vt:lpstr>Equation</vt:lpstr>
      <vt:lpstr>Genetic epidemiology in the genomic age:  Missing Heritability &amp; The Role of Twin Studies in the Genomic Era</vt:lpstr>
      <vt:lpstr>The genomic era: Mapping the genome</vt:lpstr>
      <vt:lpstr>The genomic era: Mapping the genome</vt:lpstr>
      <vt:lpstr>The genomic era: Mapping genomic variation</vt:lpstr>
      <vt:lpstr>The genomic era: Mapping genomic variation</vt:lpstr>
      <vt:lpstr>The genomic era: genotyping tag SNPs</vt:lpstr>
      <vt:lpstr>The genomic era: Mapping genomic variation</vt:lpstr>
      <vt:lpstr>The genomic era: Mapping genomic variation</vt:lpstr>
      <vt:lpstr>The genomic era: Mapping genomic variation</vt:lpstr>
      <vt:lpstr>PowerPoint Presentation</vt:lpstr>
      <vt:lpstr>PowerPoint Presentation</vt:lpstr>
      <vt:lpstr>PowerPoint Presentation</vt:lpstr>
      <vt:lpstr>The genomic era: BMI</vt:lpstr>
      <vt:lpstr>The genomic era: BMI</vt:lpstr>
      <vt:lpstr>The genomic era: “Missing“ heritability</vt:lpstr>
      <vt:lpstr>The genomic era: “Missing“ heritability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“Missing” heritability: BMI</vt:lpstr>
      <vt:lpstr>The (gen)omic era: the continued relevance of twin studies.</vt:lpstr>
      <vt:lpstr>Epigenetic variation</vt:lpstr>
      <vt:lpstr>Epigenetic variation</vt:lpstr>
      <vt:lpstr>Epigenetic variation</vt:lpstr>
      <vt:lpstr>Epigenetic variation</vt:lpstr>
      <vt:lpstr>Heritability of CpG methylation</vt:lpstr>
      <vt:lpstr>CpG Methylation in the twin model</vt:lpstr>
      <vt:lpstr>CpG Methylation in the twin model</vt:lpstr>
      <vt:lpstr>CpG Methylation in the twin model</vt:lpstr>
      <vt:lpstr>CpG Methylation in the twin model</vt:lpstr>
      <vt:lpstr>CpG Methylation in the twin model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CpG Methylation in the twin model: Caveats</vt:lpstr>
      <vt:lpstr>The next step: Gene expression</vt:lpstr>
      <vt:lpstr>Heritability of gene expression</vt:lpstr>
      <vt:lpstr>Heritability of gene expression</vt:lpstr>
      <vt:lpstr>Heritabillity of gene expression</vt:lpstr>
      <vt:lpstr>Heritability of gene expression</vt:lpstr>
      <vt:lpstr>Heritability of gene expression</vt:lpstr>
      <vt:lpstr>Heritability of gene expression</vt:lpstr>
      <vt:lpstr>Heritability of gene expression</vt:lpstr>
      <vt:lpstr>How can all of this help your research?</vt:lpstr>
      <vt:lpstr>Genetic epidemiology in the genomic age:  Missing Heritability &amp; The Role of Twin Studies in the Genomic Era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epidemiology in the genomic age: The Role of Twin Studies in the Genomic Era &amp; Missing Heritability</dc:title>
  <dc:creator>Michel Nivard</dc:creator>
  <cp:lastModifiedBy>Michel Nivard</cp:lastModifiedBy>
  <cp:revision>68</cp:revision>
  <dcterms:created xsi:type="dcterms:W3CDTF">2016-03-06T21:34:33Z</dcterms:created>
  <dcterms:modified xsi:type="dcterms:W3CDTF">2016-03-11T15:26:28Z</dcterms:modified>
</cp:coreProperties>
</file>