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19" r:id="rId18"/>
    <p:sldId id="258" r:id="rId19"/>
    <p:sldId id="261" r:id="rId20"/>
    <p:sldId id="262" r:id="rId21"/>
    <p:sldId id="263" r:id="rId22"/>
    <p:sldId id="264" r:id="rId23"/>
    <p:sldId id="265" r:id="rId24"/>
    <p:sldId id="270" r:id="rId25"/>
    <p:sldId id="267" r:id="rId26"/>
    <p:sldId id="268" r:id="rId27"/>
    <p:sldId id="269" r:id="rId28"/>
    <p:sldId id="271" r:id="rId29"/>
    <p:sldId id="273" r:id="rId30"/>
    <p:sldId id="275" r:id="rId31"/>
    <p:sldId id="276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2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9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B651-A322-B544-A8F8-D5B6D8B7779C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304B651-A322-B544-A8F8-D5B6D8B7779C}" type="datetimeFigureOut">
              <a:rPr lang="en-US" smtClean="0"/>
              <a:pPr/>
              <a:t>3/10/16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6AAEFA67-F67A-FD45-B028-4E42A5617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Power and p-values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Benjamin Neale</a:t>
            </a:r>
          </a:p>
          <a:p>
            <a:r>
              <a:rPr lang="en-US" dirty="0" smtClean="0"/>
              <a:t>March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, 2016 </a:t>
            </a:r>
          </a:p>
          <a:p>
            <a:r>
              <a:rPr lang="en-US" dirty="0" smtClean="0"/>
              <a:t>International Twin Workshop, Boulder, 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4" y="3596083"/>
            <a:ext cx="2320487" cy="2938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110" y="0"/>
            <a:ext cx="2144889" cy="1340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7111" y="1340556"/>
            <a:ext cx="115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07F09"/>
                </a:solidFill>
              </a:rPr>
              <a:t>Denotes </a:t>
            </a:r>
          </a:p>
          <a:p>
            <a:r>
              <a:rPr lang="en-US" dirty="0" smtClean="0">
                <a:solidFill>
                  <a:srgbClr val="F07F09"/>
                </a:solidFill>
              </a:rPr>
              <a:t>practical</a:t>
            </a:r>
            <a:endParaRPr lang="en-US" dirty="0">
              <a:solidFill>
                <a:srgbClr val="F07F0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94" y="1340556"/>
            <a:ext cx="115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07F09"/>
                </a:solidFill>
              </a:rPr>
              <a:t>Denotes </a:t>
            </a:r>
          </a:p>
          <a:p>
            <a:r>
              <a:rPr lang="en-US" dirty="0" smtClean="0">
                <a:solidFill>
                  <a:srgbClr val="F07F09"/>
                </a:solidFill>
              </a:rPr>
              <a:t>He-man</a:t>
            </a:r>
            <a:endParaRPr lang="en-US" dirty="0">
              <a:solidFill>
                <a:srgbClr val="F07F0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594"/>
            <a:ext cx="1798867" cy="134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effect size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248429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2" name="Bitmap Image" r:id="rId3" imgW="5552381" imgH="3858164" progId="">
                  <p:embed/>
                </p:oleObj>
              </mc:Choice>
              <mc:Fallback>
                <p:oleObj name="Bitmap Image" r:id="rId3" imgW="5552381" imgH="38581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17738"/>
                        <a:ext cx="6840537" cy="459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0.05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365011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05" name="Picture 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20938"/>
            <a:ext cx="6192837" cy="4087812"/>
          </a:xfrm>
          <a:prstGeom prst="rect">
            <a:avLst/>
          </a:prstGeom>
          <a:noFill/>
        </p:spPr>
      </p:pic>
      <p:sp>
        <p:nvSpPr>
          <p:cNvPr id="33075" name="Text Box 307"/>
          <p:cNvSpPr txBox="1">
            <a:spLocks noChangeArrowheads="1"/>
          </p:cNvSpPr>
          <p:nvPr/>
        </p:nvSpPr>
        <p:spPr bwMode="auto">
          <a:xfrm>
            <a:off x="7142163" y="63087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000099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000099"/>
              </a:solidFill>
              <a:latin typeface="Times New Roman" pitchFamily="26" charset="0"/>
            </a:endParaRPr>
          </a:p>
        </p:txBody>
      </p:sp>
      <p:sp>
        <p:nvSpPr>
          <p:cNvPr id="33079" name="Text Box 311"/>
          <p:cNvSpPr txBox="1">
            <a:spLocks noChangeArrowheads="1"/>
          </p:cNvSpPr>
          <p:nvPr/>
        </p:nvSpPr>
        <p:spPr bwMode="auto">
          <a:xfrm>
            <a:off x="3530600" y="45132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33080" name="Text Box 312"/>
          <p:cNvSpPr txBox="1">
            <a:spLocks noChangeArrowheads="1"/>
          </p:cNvSpPr>
          <p:nvPr/>
        </p:nvSpPr>
        <p:spPr bwMode="auto">
          <a:xfrm>
            <a:off x="5467350" y="4513263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33083" name="Line 315"/>
          <p:cNvSpPr>
            <a:spLocks noChangeShapeType="1"/>
          </p:cNvSpPr>
          <p:nvPr/>
        </p:nvSpPr>
        <p:spPr bwMode="auto">
          <a:xfrm flipH="1">
            <a:off x="4932363" y="5018088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4" name="Line 316"/>
          <p:cNvSpPr>
            <a:spLocks noChangeShapeType="1"/>
          </p:cNvSpPr>
          <p:nvPr/>
        </p:nvSpPr>
        <p:spPr bwMode="auto">
          <a:xfrm>
            <a:off x="3792538" y="4945063"/>
            <a:ext cx="563562" cy="500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85" name="Line 317"/>
          <p:cNvSpPr>
            <a:spLocks noChangeShapeType="1"/>
          </p:cNvSpPr>
          <p:nvPr/>
        </p:nvSpPr>
        <p:spPr bwMode="auto">
          <a:xfrm>
            <a:off x="2051050" y="2349500"/>
            <a:ext cx="1584325" cy="868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23"/>
          <p:cNvGrpSpPr>
            <a:grpSpLocks/>
          </p:cNvGrpSpPr>
          <p:nvPr/>
        </p:nvGrpSpPr>
        <p:grpSpPr bwMode="auto">
          <a:xfrm>
            <a:off x="3924300" y="5949950"/>
            <a:ext cx="1452563" cy="574675"/>
            <a:chOff x="2517" y="3702"/>
            <a:chExt cx="1225" cy="181"/>
          </a:xfrm>
        </p:grpSpPr>
        <p:sp>
          <p:nvSpPr>
            <p:cNvPr id="33092" name="Line 324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3" name="Line 325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94" name="Line 326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101" name="Text Box 333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More conservative </a:t>
            </a:r>
            <a:r>
              <a:rPr lang="el-GR" sz="4000">
                <a:solidFill>
                  <a:schemeClr val="tx1"/>
                </a:solidFill>
                <a:latin typeface="Times New Roman" pitchFamily="26" charset="0"/>
                <a:ea typeface="Arial" pitchFamily="26" charset="0"/>
                <a:cs typeface="Arial" pitchFamily="26" charset="0"/>
              </a:rPr>
              <a:t>α</a:t>
            </a:r>
          </a:p>
        </p:txBody>
      </p:sp>
      <p:sp>
        <p:nvSpPr>
          <p:cNvPr id="33103" name="Text Box 33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33104" name="Text Box 33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33106" name="Text Box 338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↓</a:t>
            </a:r>
          </a:p>
        </p:txBody>
      </p:sp>
      <p:sp>
        <p:nvSpPr>
          <p:cNvPr id="33107" name="Line 339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</a:t>
            </a:r>
            <a:r>
              <a:rPr lang="nl-NL" sz="2800" b="1" i="1" dirty="0" smtClean="0">
                <a:solidFill>
                  <a:schemeClr val="tx1"/>
                </a:solidFill>
                <a:latin typeface="Times New Roman" pitchFamily="26" charset="0"/>
              </a:rPr>
              <a:t>0.01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101748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73" name="Picture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6048375" cy="4243388"/>
          </a:xfrm>
          <a:prstGeom prst="rect">
            <a:avLst/>
          </a:prstGeom>
          <a:noFill/>
        </p:spPr>
      </p:pic>
      <p:sp>
        <p:nvSpPr>
          <p:cNvPr id="56394" name="Text Box 74"/>
          <p:cNvSpPr txBox="1">
            <a:spLocks noChangeArrowheads="1"/>
          </p:cNvSpPr>
          <p:nvPr/>
        </p:nvSpPr>
        <p:spPr bwMode="auto">
          <a:xfrm>
            <a:off x="7142163" y="630872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000099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000099"/>
              </a:solidFill>
              <a:latin typeface="Times New Roman" pitchFamily="26" charset="0"/>
            </a:endParaRPr>
          </a:p>
        </p:txBody>
      </p:sp>
      <p:sp>
        <p:nvSpPr>
          <p:cNvPr id="56395" name="Text Box 75"/>
          <p:cNvSpPr txBox="1">
            <a:spLocks noChangeArrowheads="1"/>
          </p:cNvSpPr>
          <p:nvPr/>
        </p:nvSpPr>
        <p:spPr bwMode="auto">
          <a:xfrm>
            <a:off x="3530600" y="45132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56396" name="Text Box 76"/>
          <p:cNvSpPr txBox="1">
            <a:spLocks noChangeArrowheads="1"/>
          </p:cNvSpPr>
          <p:nvPr/>
        </p:nvSpPr>
        <p:spPr bwMode="auto">
          <a:xfrm>
            <a:off x="5467350" y="4513263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56397" name="Line 77"/>
          <p:cNvSpPr>
            <a:spLocks noChangeShapeType="1"/>
          </p:cNvSpPr>
          <p:nvPr/>
        </p:nvSpPr>
        <p:spPr bwMode="auto">
          <a:xfrm flipH="1">
            <a:off x="4932363" y="5018088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98" name="Line 78"/>
          <p:cNvSpPr>
            <a:spLocks noChangeShapeType="1"/>
          </p:cNvSpPr>
          <p:nvPr/>
        </p:nvSpPr>
        <p:spPr bwMode="auto">
          <a:xfrm>
            <a:off x="3792538" y="4945063"/>
            <a:ext cx="492125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99" name="Line 79"/>
          <p:cNvSpPr>
            <a:spLocks noChangeShapeType="1"/>
          </p:cNvSpPr>
          <p:nvPr/>
        </p:nvSpPr>
        <p:spPr bwMode="auto">
          <a:xfrm>
            <a:off x="2051050" y="2349500"/>
            <a:ext cx="1584325" cy="868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3924300" y="5949950"/>
            <a:ext cx="1452563" cy="574675"/>
            <a:chOff x="2517" y="3702"/>
            <a:chExt cx="1225" cy="181"/>
          </a:xfrm>
        </p:grpSpPr>
        <p:sp>
          <p:nvSpPr>
            <p:cNvPr id="56401" name="Line 8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Line 8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3" name="Line 8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405" name="Text Box 85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Less conservative </a:t>
            </a:r>
            <a:r>
              <a:rPr lang="el-GR" sz="4000">
                <a:solidFill>
                  <a:schemeClr val="tx1"/>
                </a:solidFill>
                <a:latin typeface="Times New Roman" pitchFamily="26" charset="0"/>
                <a:ea typeface="Arial" pitchFamily="26" charset="0"/>
                <a:cs typeface="Arial" pitchFamily="26" charset="0"/>
              </a:rPr>
              <a:t>α</a:t>
            </a:r>
          </a:p>
        </p:txBody>
      </p:sp>
      <p:sp>
        <p:nvSpPr>
          <p:cNvPr id="56407" name="Text Box 87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6408" name="Text Box 88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6409" name="Text Box 8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56410" name="Line 90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67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 dirty="0" err="1">
                <a:solidFill>
                  <a:schemeClr val="tx1"/>
                </a:solidFill>
                <a:latin typeface="Times New Roman" pitchFamily="26" charset="0"/>
              </a:rPr>
              <a:t>alpha</a:t>
            </a:r>
            <a:r>
              <a:rPr lang="nl-NL" sz="2800" b="1" i="1" dirty="0">
                <a:solidFill>
                  <a:schemeClr val="tx1"/>
                </a:solidFill>
                <a:latin typeface="Times New Roman" pitchFamily="26" charset="0"/>
              </a:rPr>
              <a:t> </a:t>
            </a:r>
            <a:r>
              <a:rPr lang="nl-NL" sz="2800" b="1" i="1" dirty="0" smtClean="0">
                <a:solidFill>
                  <a:schemeClr val="tx1"/>
                </a:solidFill>
                <a:latin typeface="Times New Roman" pitchFamily="26" charset="0"/>
              </a:rPr>
              <a:t>0.10</a:t>
            </a:r>
            <a:endParaRPr lang="en-US" sz="2400" b="1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268842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Bitmap Image" r:id="rId3" imgW="5552381" imgH="3858164" progId="">
                  <p:embed/>
                </p:oleObj>
              </mc:Choice>
              <mc:Fallback>
                <p:oleObj name="Bitmap Image" r:id="rId3" imgW="5552381" imgH="38581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17738"/>
                        <a:ext cx="6840537" cy="459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317803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sample size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410773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24088"/>
            <a:ext cx="6337300" cy="4248150"/>
          </a:xfrm>
          <a:prstGeom prst="rect">
            <a:avLst/>
          </a:prstGeom>
          <a:noFill/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008813" y="5645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530600" y="4745038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467350" y="474503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415088" y="3232150"/>
            <a:ext cx="15414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 </a:t>
            </a:r>
            <a:r>
              <a:rPr lang="en-US" b="1">
                <a:solidFill>
                  <a:schemeClr val="tx1"/>
                </a:solidFill>
                <a:ea typeface="Arial" pitchFamily="26" charset="0"/>
                <a:cs typeface="Arial" pitchFamily="26" charset="0"/>
                <a:sym typeface="Symbol" pitchFamily="26" charset="2"/>
              </a:rPr>
              <a:t>↑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79388" y="404813"/>
            <a:ext cx="8497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Increased sample size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4932363" y="5249863"/>
            <a:ext cx="647700" cy="6477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3792538" y="5176838"/>
            <a:ext cx="923925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37000" y="5821363"/>
            <a:ext cx="2016125" cy="574675"/>
            <a:chOff x="2517" y="3702"/>
            <a:chExt cx="1225" cy="181"/>
          </a:xfrm>
        </p:grpSpPr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2339975" y="2368550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H="1">
            <a:off x="6300788" y="2347913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2411413" y="3357563"/>
            <a:ext cx="5545137" cy="184665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b="1" dirty="0">
                <a:solidFill>
                  <a:schemeClr val="tx1"/>
                </a:solidFill>
              </a:rPr>
              <a:t>Sample size scales linearly with </a:t>
            </a:r>
            <a:r>
              <a:rPr lang="en-US" sz="3800" b="1" dirty="0" smtClean="0">
                <a:solidFill>
                  <a:schemeClr val="tx1"/>
                </a:solidFill>
              </a:rPr>
              <a:t>chi square NCP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743200" y="1005028"/>
            <a:ext cx="2381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Rejection of 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688013" y="995503"/>
            <a:ext cx="29686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Non-rejection of 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98538" y="2367103"/>
            <a:ext cx="12049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16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 true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998538" y="4500703"/>
            <a:ext cx="1228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16000">
                <a:solidFill>
                  <a:schemeClr val="tx1"/>
                </a:solidFill>
              </a:rPr>
              <a:t>A</a:t>
            </a:r>
            <a:r>
              <a:rPr lang="en-US">
                <a:solidFill>
                  <a:schemeClr val="tx1"/>
                </a:solidFill>
              </a:rPr>
              <a:t> true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766903"/>
            <a:ext cx="8458200" cy="5181600"/>
            <a:chOff x="240" y="672"/>
            <a:chExt cx="5328" cy="3264"/>
          </a:xfrm>
        </p:grpSpPr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1488" y="672"/>
              <a:ext cx="0" cy="3216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240" y="1296"/>
              <a:ext cx="5328" cy="0"/>
            </a:xfrm>
            <a:prstGeom prst="line">
              <a:avLst/>
            </a:prstGeom>
            <a:noFill/>
            <a:ln w="5715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912" y="2544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3408" y="864"/>
              <a:ext cx="0" cy="3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51"/>
          <p:cNvGrpSpPr>
            <a:grpSpLocks/>
          </p:cNvGrpSpPr>
          <p:nvPr/>
        </p:nvGrpSpPr>
        <p:grpSpPr bwMode="auto">
          <a:xfrm>
            <a:off x="5521325" y="1954353"/>
            <a:ext cx="3160713" cy="1595438"/>
            <a:chOff x="3478" y="1420"/>
            <a:chExt cx="1991" cy="1005"/>
          </a:xfrm>
        </p:grpSpPr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3478" y="1420"/>
              <a:ext cx="1991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99"/>
                  </a:solidFill>
                </a:rPr>
                <a:t>Nonsignificant result</a:t>
              </a:r>
            </a:p>
            <a:p>
              <a:pPr algn="ctr" eaLnBrk="0" hangingPunct="0"/>
              <a:r>
                <a:rPr lang="en-GB">
                  <a:solidFill>
                    <a:srgbClr val="000099"/>
                  </a:solidFill>
                </a:rPr>
                <a:t>(1- </a:t>
              </a:r>
              <a:r>
                <a:rPr lang="en-US">
                  <a:solidFill>
                    <a:srgbClr val="000099"/>
                  </a:solidFill>
                  <a:sym typeface="Symbol" pitchFamily="26" charset="2"/>
                </a:rPr>
                <a:t></a:t>
              </a:r>
              <a:r>
                <a:rPr lang="en-GB">
                  <a:solidFill>
                    <a:srgbClr val="000099"/>
                  </a:solidFill>
                  <a:ea typeface="Arial" pitchFamily="26" charset="0"/>
                  <a:cs typeface="Arial" pitchFamily="26" charset="0"/>
                </a:rPr>
                <a:t>)</a:t>
              </a:r>
              <a:endParaRPr lang="el-GR">
                <a:solidFill>
                  <a:srgbClr val="000099"/>
                </a:solidFill>
                <a:ea typeface="Arial" pitchFamily="26" charset="0"/>
                <a:cs typeface="Arial" pitchFamily="26" charset="0"/>
              </a:endParaRPr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flipH="1">
              <a:off x="3938" y="2388"/>
              <a:ext cx="95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 flipV="1">
              <a:off x="3938" y="1993"/>
              <a:ext cx="0" cy="39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4464" y="1968"/>
              <a:ext cx="0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958" y="2038"/>
              <a:ext cx="697" cy="325"/>
              <a:chOff x="1276" y="929"/>
              <a:chExt cx="3521" cy="2431"/>
            </a:xfrm>
          </p:grpSpPr>
          <p:sp>
            <p:nvSpPr>
              <p:cNvPr id="21525" name="Rectangle 21"/>
              <p:cNvSpPr>
                <a:spLocks noChangeArrowheads="1"/>
              </p:cNvSpPr>
              <p:nvPr/>
            </p:nvSpPr>
            <p:spPr bwMode="auto">
              <a:xfrm>
                <a:off x="4561" y="3348"/>
                <a:ext cx="236" cy="2"/>
              </a:xfrm>
              <a:prstGeom prst="rect">
                <a:avLst/>
              </a:prstGeom>
              <a:solidFill>
                <a:srgbClr val="787878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6" name="Line 22"/>
              <p:cNvSpPr>
                <a:spLocks noChangeShapeType="1"/>
              </p:cNvSpPr>
              <p:nvPr/>
            </p:nvSpPr>
            <p:spPr bwMode="auto">
              <a:xfrm>
                <a:off x="1276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7" name="Line 23"/>
              <p:cNvSpPr>
                <a:spLocks noChangeShapeType="1"/>
              </p:cNvSpPr>
              <p:nvPr/>
            </p:nvSpPr>
            <p:spPr bwMode="auto">
              <a:xfrm>
                <a:off x="1311" y="3348"/>
                <a:ext cx="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8" name="Line 24"/>
              <p:cNvSpPr>
                <a:spLocks noChangeShapeType="1"/>
              </p:cNvSpPr>
              <p:nvPr/>
            </p:nvSpPr>
            <p:spPr bwMode="auto">
              <a:xfrm>
                <a:off x="1347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29" name="Line 25"/>
              <p:cNvSpPr>
                <a:spLocks noChangeShapeType="1"/>
              </p:cNvSpPr>
              <p:nvPr/>
            </p:nvSpPr>
            <p:spPr bwMode="auto">
              <a:xfrm flipV="1">
                <a:off x="1382" y="3345"/>
                <a:ext cx="34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0" name="Line 26"/>
              <p:cNvSpPr>
                <a:spLocks noChangeShapeType="1"/>
              </p:cNvSpPr>
              <p:nvPr/>
            </p:nvSpPr>
            <p:spPr bwMode="auto">
              <a:xfrm>
                <a:off x="1416" y="3345"/>
                <a:ext cx="37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1" name="Line 27"/>
              <p:cNvSpPr>
                <a:spLocks noChangeShapeType="1"/>
              </p:cNvSpPr>
              <p:nvPr/>
            </p:nvSpPr>
            <p:spPr bwMode="auto">
              <a:xfrm flipV="1">
                <a:off x="1453" y="3343"/>
                <a:ext cx="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2" name="Line 28"/>
              <p:cNvSpPr>
                <a:spLocks noChangeShapeType="1"/>
              </p:cNvSpPr>
              <p:nvPr/>
            </p:nvSpPr>
            <p:spPr bwMode="auto">
              <a:xfrm flipV="1">
                <a:off x="1487" y="3340"/>
                <a:ext cx="35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3" name="Line 29"/>
              <p:cNvSpPr>
                <a:spLocks noChangeShapeType="1"/>
              </p:cNvSpPr>
              <p:nvPr/>
            </p:nvSpPr>
            <p:spPr bwMode="auto">
              <a:xfrm flipV="1">
                <a:off x="1522" y="3338"/>
                <a:ext cx="36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4" name="Line 30"/>
              <p:cNvSpPr>
                <a:spLocks noChangeShapeType="1"/>
              </p:cNvSpPr>
              <p:nvPr/>
            </p:nvSpPr>
            <p:spPr bwMode="auto">
              <a:xfrm flipV="1">
                <a:off x="1558" y="3336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5" name="Line 31"/>
              <p:cNvSpPr>
                <a:spLocks noChangeShapeType="1"/>
              </p:cNvSpPr>
              <p:nvPr/>
            </p:nvSpPr>
            <p:spPr bwMode="auto">
              <a:xfrm flipV="1">
                <a:off x="1593" y="3331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6" name="Line 32"/>
              <p:cNvSpPr>
                <a:spLocks noChangeShapeType="1"/>
              </p:cNvSpPr>
              <p:nvPr/>
            </p:nvSpPr>
            <p:spPr bwMode="auto">
              <a:xfrm flipV="1">
                <a:off x="1627" y="3326"/>
                <a:ext cx="37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7" name="Line 33"/>
              <p:cNvSpPr>
                <a:spLocks noChangeShapeType="1"/>
              </p:cNvSpPr>
              <p:nvPr/>
            </p:nvSpPr>
            <p:spPr bwMode="auto">
              <a:xfrm flipV="1">
                <a:off x="1664" y="3318"/>
                <a:ext cx="34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8" name="Line 34"/>
              <p:cNvSpPr>
                <a:spLocks noChangeShapeType="1"/>
              </p:cNvSpPr>
              <p:nvPr/>
            </p:nvSpPr>
            <p:spPr bwMode="auto">
              <a:xfrm flipV="1">
                <a:off x="1698" y="3311"/>
                <a:ext cx="35" cy="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39" name="Line 35"/>
              <p:cNvSpPr>
                <a:spLocks noChangeShapeType="1"/>
              </p:cNvSpPr>
              <p:nvPr/>
            </p:nvSpPr>
            <p:spPr bwMode="auto">
              <a:xfrm flipV="1">
                <a:off x="1733" y="3301"/>
                <a:ext cx="36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0" name="Line 36"/>
              <p:cNvSpPr>
                <a:spLocks noChangeShapeType="1"/>
              </p:cNvSpPr>
              <p:nvPr/>
            </p:nvSpPr>
            <p:spPr bwMode="auto">
              <a:xfrm flipV="1">
                <a:off x="1769" y="3289"/>
                <a:ext cx="35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1" name="Line 37"/>
              <p:cNvSpPr>
                <a:spLocks noChangeShapeType="1"/>
              </p:cNvSpPr>
              <p:nvPr/>
            </p:nvSpPr>
            <p:spPr bwMode="auto">
              <a:xfrm flipV="1">
                <a:off x="1804" y="3274"/>
                <a:ext cx="37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2" name="Line 38"/>
              <p:cNvSpPr>
                <a:spLocks noChangeShapeType="1"/>
              </p:cNvSpPr>
              <p:nvPr/>
            </p:nvSpPr>
            <p:spPr bwMode="auto">
              <a:xfrm flipV="1">
                <a:off x="1841" y="3257"/>
                <a:ext cx="34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3" name="Line 39"/>
              <p:cNvSpPr>
                <a:spLocks noChangeShapeType="1"/>
              </p:cNvSpPr>
              <p:nvPr/>
            </p:nvSpPr>
            <p:spPr bwMode="auto">
              <a:xfrm flipV="1">
                <a:off x="1875" y="3235"/>
                <a:ext cx="34" cy="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4" name="Line 40"/>
              <p:cNvSpPr>
                <a:spLocks noChangeShapeType="1"/>
              </p:cNvSpPr>
              <p:nvPr/>
            </p:nvSpPr>
            <p:spPr bwMode="auto">
              <a:xfrm flipV="1">
                <a:off x="1909" y="3210"/>
                <a:ext cx="37" cy="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5" name="Line 41"/>
              <p:cNvSpPr>
                <a:spLocks noChangeShapeType="1"/>
              </p:cNvSpPr>
              <p:nvPr/>
            </p:nvSpPr>
            <p:spPr bwMode="auto">
              <a:xfrm flipV="1">
                <a:off x="1946" y="3181"/>
                <a:ext cx="34" cy="2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6" name="Line 42"/>
              <p:cNvSpPr>
                <a:spLocks noChangeShapeType="1"/>
              </p:cNvSpPr>
              <p:nvPr/>
            </p:nvSpPr>
            <p:spPr bwMode="auto">
              <a:xfrm flipV="1">
                <a:off x="1980" y="3147"/>
                <a:ext cx="35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7" name="Line 43"/>
              <p:cNvSpPr>
                <a:spLocks noChangeShapeType="1"/>
              </p:cNvSpPr>
              <p:nvPr/>
            </p:nvSpPr>
            <p:spPr bwMode="auto">
              <a:xfrm flipV="1">
                <a:off x="2015" y="3107"/>
                <a:ext cx="37" cy="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8" name="Line 44"/>
              <p:cNvSpPr>
                <a:spLocks noChangeShapeType="1"/>
              </p:cNvSpPr>
              <p:nvPr/>
            </p:nvSpPr>
            <p:spPr bwMode="auto">
              <a:xfrm flipV="1">
                <a:off x="2052" y="3061"/>
                <a:ext cx="34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49" name="Line 45"/>
              <p:cNvSpPr>
                <a:spLocks noChangeShapeType="1"/>
              </p:cNvSpPr>
              <p:nvPr/>
            </p:nvSpPr>
            <p:spPr bwMode="auto">
              <a:xfrm flipV="1">
                <a:off x="2086" y="3009"/>
                <a:ext cx="34" cy="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0" name="Line 46"/>
              <p:cNvSpPr>
                <a:spLocks noChangeShapeType="1"/>
              </p:cNvSpPr>
              <p:nvPr/>
            </p:nvSpPr>
            <p:spPr bwMode="auto">
              <a:xfrm flipV="1">
                <a:off x="2120" y="2953"/>
                <a:ext cx="37" cy="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1" name="Line 47"/>
              <p:cNvSpPr>
                <a:spLocks noChangeShapeType="1"/>
              </p:cNvSpPr>
              <p:nvPr/>
            </p:nvSpPr>
            <p:spPr bwMode="auto">
              <a:xfrm flipV="1">
                <a:off x="2157" y="2887"/>
                <a:ext cx="34" cy="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2" name="Line 48"/>
              <p:cNvSpPr>
                <a:spLocks noChangeShapeType="1"/>
              </p:cNvSpPr>
              <p:nvPr/>
            </p:nvSpPr>
            <p:spPr bwMode="auto">
              <a:xfrm flipV="1">
                <a:off x="2191" y="2815"/>
                <a:ext cx="35" cy="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3" name="Line 49"/>
              <p:cNvSpPr>
                <a:spLocks noChangeShapeType="1"/>
              </p:cNvSpPr>
              <p:nvPr/>
            </p:nvSpPr>
            <p:spPr bwMode="auto">
              <a:xfrm flipV="1">
                <a:off x="2226" y="2737"/>
                <a:ext cx="37" cy="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4" name="Line 50"/>
              <p:cNvSpPr>
                <a:spLocks noChangeShapeType="1"/>
              </p:cNvSpPr>
              <p:nvPr/>
            </p:nvSpPr>
            <p:spPr bwMode="auto">
              <a:xfrm flipV="1">
                <a:off x="2263" y="2651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5" name="Line 51"/>
              <p:cNvSpPr>
                <a:spLocks noChangeShapeType="1"/>
              </p:cNvSpPr>
              <p:nvPr/>
            </p:nvSpPr>
            <p:spPr bwMode="auto">
              <a:xfrm flipV="1">
                <a:off x="2297" y="2558"/>
                <a:ext cx="34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6" name="Line 52"/>
              <p:cNvSpPr>
                <a:spLocks noChangeShapeType="1"/>
              </p:cNvSpPr>
              <p:nvPr/>
            </p:nvSpPr>
            <p:spPr bwMode="auto">
              <a:xfrm flipV="1">
                <a:off x="2331" y="2460"/>
                <a:ext cx="37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7" name="Line 53"/>
              <p:cNvSpPr>
                <a:spLocks noChangeShapeType="1"/>
              </p:cNvSpPr>
              <p:nvPr/>
            </p:nvSpPr>
            <p:spPr bwMode="auto">
              <a:xfrm flipV="1">
                <a:off x="2368" y="2354"/>
                <a:ext cx="3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8" name="Line 54"/>
              <p:cNvSpPr>
                <a:spLocks noChangeShapeType="1"/>
              </p:cNvSpPr>
              <p:nvPr/>
            </p:nvSpPr>
            <p:spPr bwMode="auto">
              <a:xfrm flipV="1">
                <a:off x="2402" y="2244"/>
                <a:ext cx="35" cy="1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59" name="Line 55"/>
              <p:cNvSpPr>
                <a:spLocks noChangeShapeType="1"/>
              </p:cNvSpPr>
              <p:nvPr/>
            </p:nvSpPr>
            <p:spPr bwMode="auto">
              <a:xfrm flipV="1">
                <a:off x="2437" y="2129"/>
                <a:ext cx="36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0" name="Line 56"/>
              <p:cNvSpPr>
                <a:spLocks noChangeShapeType="1"/>
              </p:cNvSpPr>
              <p:nvPr/>
            </p:nvSpPr>
            <p:spPr bwMode="auto">
              <a:xfrm flipV="1">
                <a:off x="2473" y="2013"/>
                <a:ext cx="35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1" name="Line 57"/>
              <p:cNvSpPr>
                <a:spLocks noChangeShapeType="1"/>
              </p:cNvSpPr>
              <p:nvPr/>
            </p:nvSpPr>
            <p:spPr bwMode="auto">
              <a:xfrm flipV="1">
                <a:off x="2508" y="1893"/>
                <a:ext cx="34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2" name="Line 58"/>
              <p:cNvSpPr>
                <a:spLocks noChangeShapeType="1"/>
              </p:cNvSpPr>
              <p:nvPr/>
            </p:nvSpPr>
            <p:spPr bwMode="auto">
              <a:xfrm flipV="1">
                <a:off x="2542" y="1775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3" name="Line 59"/>
              <p:cNvSpPr>
                <a:spLocks noChangeShapeType="1"/>
              </p:cNvSpPr>
              <p:nvPr/>
            </p:nvSpPr>
            <p:spPr bwMode="auto">
              <a:xfrm flipV="1">
                <a:off x="2579" y="1657"/>
                <a:ext cx="34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4" name="Line 60"/>
              <p:cNvSpPr>
                <a:spLocks noChangeShapeType="1"/>
              </p:cNvSpPr>
              <p:nvPr/>
            </p:nvSpPr>
            <p:spPr bwMode="auto">
              <a:xfrm flipV="1">
                <a:off x="2613" y="1542"/>
                <a:ext cx="35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5" name="Line 61"/>
              <p:cNvSpPr>
                <a:spLocks noChangeShapeType="1"/>
              </p:cNvSpPr>
              <p:nvPr/>
            </p:nvSpPr>
            <p:spPr bwMode="auto">
              <a:xfrm flipV="1">
                <a:off x="2648" y="1434"/>
                <a:ext cx="3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6" name="Line 62"/>
              <p:cNvSpPr>
                <a:spLocks noChangeShapeType="1"/>
              </p:cNvSpPr>
              <p:nvPr/>
            </p:nvSpPr>
            <p:spPr bwMode="auto">
              <a:xfrm flipV="1">
                <a:off x="2684" y="1331"/>
                <a:ext cx="35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7" name="Line 63"/>
              <p:cNvSpPr>
                <a:spLocks noChangeShapeType="1"/>
              </p:cNvSpPr>
              <p:nvPr/>
            </p:nvSpPr>
            <p:spPr bwMode="auto">
              <a:xfrm flipV="1">
                <a:off x="2719" y="1238"/>
                <a:ext cx="37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8" name="Line 64"/>
              <p:cNvSpPr>
                <a:spLocks noChangeShapeType="1"/>
              </p:cNvSpPr>
              <p:nvPr/>
            </p:nvSpPr>
            <p:spPr bwMode="auto">
              <a:xfrm flipV="1">
                <a:off x="2756" y="1152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69" name="Line 65"/>
              <p:cNvSpPr>
                <a:spLocks noChangeShapeType="1"/>
              </p:cNvSpPr>
              <p:nvPr/>
            </p:nvSpPr>
            <p:spPr bwMode="auto">
              <a:xfrm flipV="1">
                <a:off x="2790" y="1081"/>
                <a:ext cx="34" cy="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0" name="Line 66"/>
              <p:cNvSpPr>
                <a:spLocks noChangeShapeType="1"/>
              </p:cNvSpPr>
              <p:nvPr/>
            </p:nvSpPr>
            <p:spPr bwMode="auto">
              <a:xfrm flipV="1">
                <a:off x="2824" y="1020"/>
                <a:ext cx="37" cy="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1" name="Line 67"/>
              <p:cNvSpPr>
                <a:spLocks noChangeShapeType="1"/>
              </p:cNvSpPr>
              <p:nvPr/>
            </p:nvSpPr>
            <p:spPr bwMode="auto">
              <a:xfrm flipV="1">
                <a:off x="2861" y="975"/>
                <a:ext cx="34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2" name="Line 68"/>
              <p:cNvSpPr>
                <a:spLocks noChangeShapeType="1"/>
              </p:cNvSpPr>
              <p:nvPr/>
            </p:nvSpPr>
            <p:spPr bwMode="auto">
              <a:xfrm flipV="1">
                <a:off x="2895" y="944"/>
                <a:ext cx="35" cy="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3" name="Line 69"/>
              <p:cNvSpPr>
                <a:spLocks noChangeShapeType="1"/>
              </p:cNvSpPr>
              <p:nvPr/>
            </p:nvSpPr>
            <p:spPr bwMode="auto">
              <a:xfrm flipV="1">
                <a:off x="2930" y="929"/>
                <a:ext cx="37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4" name="Line 70"/>
              <p:cNvSpPr>
                <a:spLocks noChangeShapeType="1"/>
              </p:cNvSpPr>
              <p:nvPr/>
            </p:nvSpPr>
            <p:spPr bwMode="auto">
              <a:xfrm>
                <a:off x="2967" y="929"/>
                <a:ext cx="3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5" name="Line 71"/>
              <p:cNvSpPr>
                <a:spLocks noChangeShapeType="1"/>
              </p:cNvSpPr>
              <p:nvPr/>
            </p:nvSpPr>
            <p:spPr bwMode="auto">
              <a:xfrm>
                <a:off x="3001" y="931"/>
                <a:ext cx="34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6" name="Line 72"/>
              <p:cNvSpPr>
                <a:spLocks noChangeShapeType="1"/>
              </p:cNvSpPr>
              <p:nvPr/>
            </p:nvSpPr>
            <p:spPr bwMode="auto">
              <a:xfrm>
                <a:off x="3035" y="946"/>
                <a:ext cx="3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7" name="Line 73"/>
              <p:cNvSpPr>
                <a:spLocks noChangeShapeType="1"/>
              </p:cNvSpPr>
              <p:nvPr/>
            </p:nvSpPr>
            <p:spPr bwMode="auto">
              <a:xfrm>
                <a:off x="3072" y="980"/>
                <a:ext cx="34" cy="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8" name="Line 74"/>
              <p:cNvSpPr>
                <a:spLocks noChangeShapeType="1"/>
              </p:cNvSpPr>
              <p:nvPr/>
            </p:nvSpPr>
            <p:spPr bwMode="auto">
              <a:xfrm>
                <a:off x="3106" y="1027"/>
                <a:ext cx="35" cy="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9" name="Line 75"/>
              <p:cNvSpPr>
                <a:spLocks noChangeShapeType="1"/>
              </p:cNvSpPr>
              <p:nvPr/>
            </p:nvSpPr>
            <p:spPr bwMode="auto">
              <a:xfrm>
                <a:off x="3141" y="1088"/>
                <a:ext cx="37" cy="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0" name="Line 76"/>
              <p:cNvSpPr>
                <a:spLocks noChangeShapeType="1"/>
              </p:cNvSpPr>
              <p:nvPr/>
            </p:nvSpPr>
            <p:spPr bwMode="auto">
              <a:xfrm>
                <a:off x="3178" y="1162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1" name="Line 77"/>
              <p:cNvSpPr>
                <a:spLocks noChangeShapeType="1"/>
              </p:cNvSpPr>
              <p:nvPr/>
            </p:nvSpPr>
            <p:spPr bwMode="auto">
              <a:xfrm>
                <a:off x="3212" y="1248"/>
                <a:ext cx="34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2" name="Line 78"/>
              <p:cNvSpPr>
                <a:spLocks noChangeShapeType="1"/>
              </p:cNvSpPr>
              <p:nvPr/>
            </p:nvSpPr>
            <p:spPr bwMode="auto">
              <a:xfrm>
                <a:off x="3246" y="1341"/>
                <a:ext cx="37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3" name="Line 79"/>
              <p:cNvSpPr>
                <a:spLocks noChangeShapeType="1"/>
              </p:cNvSpPr>
              <p:nvPr/>
            </p:nvSpPr>
            <p:spPr bwMode="auto">
              <a:xfrm>
                <a:off x="3283" y="1447"/>
                <a:ext cx="34" cy="1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4" name="Line 80"/>
              <p:cNvSpPr>
                <a:spLocks noChangeShapeType="1"/>
              </p:cNvSpPr>
              <p:nvPr/>
            </p:nvSpPr>
            <p:spPr bwMode="auto">
              <a:xfrm>
                <a:off x="3317" y="1554"/>
                <a:ext cx="35" cy="1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5" name="Line 81"/>
              <p:cNvSpPr>
                <a:spLocks noChangeShapeType="1"/>
              </p:cNvSpPr>
              <p:nvPr/>
            </p:nvSpPr>
            <p:spPr bwMode="auto">
              <a:xfrm>
                <a:off x="3352" y="1670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6" name="Line 82"/>
              <p:cNvSpPr>
                <a:spLocks noChangeShapeType="1"/>
              </p:cNvSpPr>
              <p:nvPr/>
            </p:nvSpPr>
            <p:spPr bwMode="auto">
              <a:xfrm>
                <a:off x="3389" y="1788"/>
                <a:ext cx="34" cy="1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7" name="Line 83"/>
              <p:cNvSpPr>
                <a:spLocks noChangeShapeType="1"/>
              </p:cNvSpPr>
              <p:nvPr/>
            </p:nvSpPr>
            <p:spPr bwMode="auto">
              <a:xfrm>
                <a:off x="3423" y="1908"/>
                <a:ext cx="34" cy="1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8" name="Line 84"/>
              <p:cNvSpPr>
                <a:spLocks noChangeShapeType="1"/>
              </p:cNvSpPr>
              <p:nvPr/>
            </p:nvSpPr>
            <p:spPr bwMode="auto">
              <a:xfrm>
                <a:off x="3457" y="2025"/>
                <a:ext cx="37" cy="1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9" name="Line 85"/>
              <p:cNvSpPr>
                <a:spLocks noChangeShapeType="1"/>
              </p:cNvSpPr>
              <p:nvPr/>
            </p:nvSpPr>
            <p:spPr bwMode="auto">
              <a:xfrm>
                <a:off x="3494" y="2143"/>
                <a:ext cx="34" cy="1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0" name="Line 86"/>
              <p:cNvSpPr>
                <a:spLocks noChangeShapeType="1"/>
              </p:cNvSpPr>
              <p:nvPr/>
            </p:nvSpPr>
            <p:spPr bwMode="auto">
              <a:xfrm>
                <a:off x="3528" y="2256"/>
                <a:ext cx="37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1" name="Line 87"/>
              <p:cNvSpPr>
                <a:spLocks noChangeShapeType="1"/>
              </p:cNvSpPr>
              <p:nvPr/>
            </p:nvSpPr>
            <p:spPr bwMode="auto">
              <a:xfrm>
                <a:off x="3565" y="2367"/>
                <a:ext cx="35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2" name="Line 88"/>
              <p:cNvSpPr>
                <a:spLocks noChangeShapeType="1"/>
              </p:cNvSpPr>
              <p:nvPr/>
            </p:nvSpPr>
            <p:spPr bwMode="auto">
              <a:xfrm>
                <a:off x="3600" y="2470"/>
                <a:ext cx="34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3" name="Line 89"/>
              <p:cNvSpPr>
                <a:spLocks noChangeShapeType="1"/>
              </p:cNvSpPr>
              <p:nvPr/>
            </p:nvSpPr>
            <p:spPr bwMode="auto">
              <a:xfrm>
                <a:off x="3634" y="2568"/>
                <a:ext cx="37" cy="9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4" name="Line 90"/>
              <p:cNvSpPr>
                <a:spLocks noChangeShapeType="1"/>
              </p:cNvSpPr>
              <p:nvPr/>
            </p:nvSpPr>
            <p:spPr bwMode="auto">
              <a:xfrm>
                <a:off x="3671" y="2661"/>
                <a:ext cx="34" cy="8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5" name="Line 91"/>
              <p:cNvSpPr>
                <a:spLocks noChangeShapeType="1"/>
              </p:cNvSpPr>
              <p:nvPr/>
            </p:nvSpPr>
            <p:spPr bwMode="auto">
              <a:xfrm>
                <a:off x="3705" y="2747"/>
                <a:ext cx="34" cy="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6" name="Line 92"/>
              <p:cNvSpPr>
                <a:spLocks noChangeShapeType="1"/>
              </p:cNvSpPr>
              <p:nvPr/>
            </p:nvSpPr>
            <p:spPr bwMode="auto">
              <a:xfrm>
                <a:off x="3739" y="2823"/>
                <a:ext cx="37" cy="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7" name="Line 93"/>
              <p:cNvSpPr>
                <a:spLocks noChangeShapeType="1"/>
              </p:cNvSpPr>
              <p:nvPr/>
            </p:nvSpPr>
            <p:spPr bwMode="auto">
              <a:xfrm>
                <a:off x="3776" y="2894"/>
                <a:ext cx="35" cy="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8" name="Line 94"/>
              <p:cNvSpPr>
                <a:spLocks noChangeShapeType="1"/>
              </p:cNvSpPr>
              <p:nvPr/>
            </p:nvSpPr>
            <p:spPr bwMode="auto">
              <a:xfrm>
                <a:off x="3811" y="2958"/>
                <a:ext cx="34" cy="5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9" name="Line 95"/>
              <p:cNvSpPr>
                <a:spLocks noChangeShapeType="1"/>
              </p:cNvSpPr>
              <p:nvPr/>
            </p:nvSpPr>
            <p:spPr bwMode="auto">
              <a:xfrm>
                <a:off x="3845" y="3017"/>
                <a:ext cx="37" cy="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0" name="Line 96"/>
              <p:cNvSpPr>
                <a:spLocks noChangeShapeType="1"/>
              </p:cNvSpPr>
              <p:nvPr/>
            </p:nvSpPr>
            <p:spPr bwMode="auto">
              <a:xfrm>
                <a:off x="3882" y="3066"/>
                <a:ext cx="34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1" name="Line 97"/>
              <p:cNvSpPr>
                <a:spLocks noChangeShapeType="1"/>
              </p:cNvSpPr>
              <p:nvPr/>
            </p:nvSpPr>
            <p:spPr bwMode="auto">
              <a:xfrm>
                <a:off x="3916" y="3112"/>
                <a:ext cx="34" cy="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2" name="Line 98"/>
              <p:cNvSpPr>
                <a:spLocks noChangeShapeType="1"/>
              </p:cNvSpPr>
              <p:nvPr/>
            </p:nvSpPr>
            <p:spPr bwMode="auto">
              <a:xfrm>
                <a:off x="3950" y="3149"/>
                <a:ext cx="3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3" name="Line 99"/>
              <p:cNvSpPr>
                <a:spLocks noChangeShapeType="1"/>
              </p:cNvSpPr>
              <p:nvPr/>
            </p:nvSpPr>
            <p:spPr bwMode="auto">
              <a:xfrm>
                <a:off x="3987" y="3183"/>
                <a:ext cx="35" cy="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4" name="Line 100"/>
              <p:cNvSpPr>
                <a:spLocks noChangeShapeType="1"/>
              </p:cNvSpPr>
              <p:nvPr/>
            </p:nvSpPr>
            <p:spPr bwMode="auto">
              <a:xfrm>
                <a:off x="4022" y="3213"/>
                <a:ext cx="34" cy="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5" name="Line 101"/>
              <p:cNvSpPr>
                <a:spLocks noChangeShapeType="1"/>
              </p:cNvSpPr>
              <p:nvPr/>
            </p:nvSpPr>
            <p:spPr bwMode="auto">
              <a:xfrm>
                <a:off x="4056" y="3237"/>
                <a:ext cx="37" cy="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6" name="Line 102"/>
              <p:cNvSpPr>
                <a:spLocks noChangeShapeType="1"/>
              </p:cNvSpPr>
              <p:nvPr/>
            </p:nvSpPr>
            <p:spPr bwMode="auto">
              <a:xfrm>
                <a:off x="4093" y="3257"/>
                <a:ext cx="34" cy="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7" name="Line 103"/>
              <p:cNvSpPr>
                <a:spLocks noChangeShapeType="1"/>
              </p:cNvSpPr>
              <p:nvPr/>
            </p:nvSpPr>
            <p:spPr bwMode="auto">
              <a:xfrm>
                <a:off x="4127" y="3274"/>
                <a:ext cx="34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8" name="Line 104"/>
              <p:cNvSpPr>
                <a:spLocks noChangeShapeType="1"/>
              </p:cNvSpPr>
              <p:nvPr/>
            </p:nvSpPr>
            <p:spPr bwMode="auto">
              <a:xfrm>
                <a:off x="4161" y="3289"/>
                <a:ext cx="37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09" name="Line 105"/>
              <p:cNvSpPr>
                <a:spLocks noChangeShapeType="1"/>
              </p:cNvSpPr>
              <p:nvPr/>
            </p:nvSpPr>
            <p:spPr bwMode="auto">
              <a:xfrm>
                <a:off x="4198" y="3301"/>
                <a:ext cx="35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0" name="Line 106"/>
              <p:cNvSpPr>
                <a:spLocks noChangeShapeType="1"/>
              </p:cNvSpPr>
              <p:nvPr/>
            </p:nvSpPr>
            <p:spPr bwMode="auto">
              <a:xfrm>
                <a:off x="4233" y="3311"/>
                <a:ext cx="34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1" name="Line 107"/>
              <p:cNvSpPr>
                <a:spLocks noChangeShapeType="1"/>
              </p:cNvSpPr>
              <p:nvPr/>
            </p:nvSpPr>
            <p:spPr bwMode="auto">
              <a:xfrm>
                <a:off x="4267" y="3321"/>
                <a:ext cx="37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2" name="Line 108"/>
              <p:cNvSpPr>
                <a:spLocks noChangeShapeType="1"/>
              </p:cNvSpPr>
              <p:nvPr/>
            </p:nvSpPr>
            <p:spPr bwMode="auto">
              <a:xfrm>
                <a:off x="4304" y="3326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3" name="Line 109"/>
              <p:cNvSpPr>
                <a:spLocks noChangeShapeType="1"/>
              </p:cNvSpPr>
              <p:nvPr/>
            </p:nvSpPr>
            <p:spPr bwMode="auto">
              <a:xfrm>
                <a:off x="4338" y="3331"/>
                <a:ext cx="34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4" name="Line 110"/>
              <p:cNvSpPr>
                <a:spLocks noChangeShapeType="1"/>
              </p:cNvSpPr>
              <p:nvPr/>
            </p:nvSpPr>
            <p:spPr bwMode="auto">
              <a:xfrm>
                <a:off x="4372" y="3336"/>
                <a:ext cx="37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5" name="Line 111"/>
              <p:cNvSpPr>
                <a:spLocks noChangeShapeType="1"/>
              </p:cNvSpPr>
              <p:nvPr/>
            </p:nvSpPr>
            <p:spPr bwMode="auto">
              <a:xfrm>
                <a:off x="4409" y="3338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6" name="Line 112"/>
              <p:cNvSpPr>
                <a:spLocks noChangeShapeType="1"/>
              </p:cNvSpPr>
              <p:nvPr/>
            </p:nvSpPr>
            <p:spPr bwMode="auto">
              <a:xfrm>
                <a:off x="4444" y="3340"/>
                <a:ext cx="36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7" name="Line 113"/>
              <p:cNvSpPr>
                <a:spLocks noChangeShapeType="1"/>
              </p:cNvSpPr>
              <p:nvPr/>
            </p:nvSpPr>
            <p:spPr bwMode="auto">
              <a:xfrm>
                <a:off x="4480" y="3343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8" name="Line 114"/>
              <p:cNvSpPr>
                <a:spLocks noChangeShapeType="1"/>
              </p:cNvSpPr>
              <p:nvPr/>
            </p:nvSpPr>
            <p:spPr bwMode="auto">
              <a:xfrm>
                <a:off x="4515" y="3345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19" name="Line 115"/>
              <p:cNvSpPr>
                <a:spLocks noChangeShapeType="1"/>
              </p:cNvSpPr>
              <p:nvPr/>
            </p:nvSpPr>
            <p:spPr bwMode="auto">
              <a:xfrm>
                <a:off x="4549" y="3345"/>
                <a:ext cx="11" cy="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0" name="Line 116"/>
              <p:cNvSpPr>
                <a:spLocks noChangeShapeType="1"/>
              </p:cNvSpPr>
              <p:nvPr/>
            </p:nvSpPr>
            <p:spPr bwMode="auto">
              <a:xfrm>
                <a:off x="4586" y="3348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1" name="Line 117"/>
              <p:cNvSpPr>
                <a:spLocks noChangeShapeType="1"/>
              </p:cNvSpPr>
              <p:nvPr/>
            </p:nvSpPr>
            <p:spPr bwMode="auto">
              <a:xfrm>
                <a:off x="4620" y="3348"/>
                <a:ext cx="3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2" name="Line 118"/>
              <p:cNvSpPr>
                <a:spLocks noChangeShapeType="1"/>
              </p:cNvSpPr>
              <p:nvPr/>
            </p:nvSpPr>
            <p:spPr bwMode="auto">
              <a:xfrm>
                <a:off x="4655" y="3348"/>
                <a:ext cx="36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3" name="Line 119"/>
              <p:cNvSpPr>
                <a:spLocks noChangeShapeType="1"/>
              </p:cNvSpPr>
              <p:nvPr/>
            </p:nvSpPr>
            <p:spPr bwMode="auto">
              <a:xfrm>
                <a:off x="4691" y="3348"/>
                <a:ext cx="35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24" name="Line 120"/>
              <p:cNvSpPr>
                <a:spLocks noChangeShapeType="1"/>
              </p:cNvSpPr>
              <p:nvPr/>
            </p:nvSpPr>
            <p:spPr bwMode="auto">
              <a:xfrm>
                <a:off x="4726" y="3350"/>
                <a:ext cx="3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625" name="Oval 121"/>
            <p:cNvSpPr>
              <a:spLocks noChangeArrowheads="1"/>
            </p:cNvSpPr>
            <p:nvPr/>
          </p:nvSpPr>
          <p:spPr bwMode="auto">
            <a:xfrm>
              <a:off x="4286" y="232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55"/>
          <p:cNvGrpSpPr>
            <a:grpSpLocks/>
          </p:cNvGrpSpPr>
          <p:nvPr/>
        </p:nvGrpSpPr>
        <p:grpSpPr bwMode="auto">
          <a:xfrm>
            <a:off x="6054725" y="3967303"/>
            <a:ext cx="2076450" cy="1792288"/>
            <a:chOff x="3814" y="2688"/>
            <a:chExt cx="1308" cy="1129"/>
          </a:xfrm>
        </p:grpSpPr>
        <p:sp>
          <p:nvSpPr>
            <p:cNvPr id="21735" name="Text Box 231"/>
            <p:cNvSpPr txBox="1">
              <a:spLocks noChangeArrowheads="1"/>
            </p:cNvSpPr>
            <p:nvPr/>
          </p:nvSpPr>
          <p:spPr bwMode="auto">
            <a:xfrm>
              <a:off x="3814" y="2688"/>
              <a:ext cx="1308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Type II error </a:t>
              </a:r>
            </a:p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at rate </a:t>
              </a:r>
              <a:r>
                <a:rPr lang="en-US">
                  <a:solidFill>
                    <a:srgbClr val="FF0000"/>
                  </a:solidFill>
                  <a:sym typeface="Symbol" pitchFamily="26" charset="2"/>
                </a:rPr>
                <a:t></a:t>
              </a:r>
              <a:endParaRPr lang="en-US" baseline="-16000">
                <a:solidFill>
                  <a:srgbClr val="FF0000"/>
                </a:solidFill>
              </a:endParaRPr>
            </a:p>
          </p:txBody>
        </p:sp>
        <p:grpSp>
          <p:nvGrpSpPr>
            <p:cNvPr id="6" name="Group 454"/>
            <p:cNvGrpSpPr>
              <a:grpSpLocks/>
            </p:cNvGrpSpPr>
            <p:nvPr/>
          </p:nvGrpSpPr>
          <p:grpSpPr bwMode="auto">
            <a:xfrm>
              <a:off x="3936" y="3360"/>
              <a:ext cx="1020" cy="457"/>
              <a:chOff x="3936" y="3360"/>
              <a:chExt cx="1020" cy="457"/>
            </a:xfrm>
          </p:grpSpPr>
          <p:sp>
            <p:nvSpPr>
              <p:cNvPr id="21737" name="Line 233"/>
              <p:cNvSpPr>
                <a:spLocks noChangeShapeType="1"/>
              </p:cNvSpPr>
              <p:nvPr/>
            </p:nvSpPr>
            <p:spPr bwMode="auto">
              <a:xfrm flipH="1">
                <a:off x="3936" y="3780"/>
                <a:ext cx="95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8" name="Line 234"/>
              <p:cNvSpPr>
                <a:spLocks noChangeShapeType="1"/>
              </p:cNvSpPr>
              <p:nvPr/>
            </p:nvSpPr>
            <p:spPr bwMode="auto">
              <a:xfrm flipV="1">
                <a:off x="3936" y="3385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39" name="Line 235"/>
              <p:cNvSpPr>
                <a:spLocks noChangeShapeType="1"/>
              </p:cNvSpPr>
              <p:nvPr/>
            </p:nvSpPr>
            <p:spPr bwMode="auto">
              <a:xfrm>
                <a:off x="4462" y="3360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" name="Group 236"/>
              <p:cNvGrpSpPr>
                <a:grpSpLocks/>
              </p:cNvGrpSpPr>
              <p:nvPr/>
            </p:nvGrpSpPr>
            <p:grpSpPr bwMode="auto">
              <a:xfrm>
                <a:off x="4218" y="3431"/>
                <a:ext cx="738" cy="325"/>
                <a:chOff x="1276" y="929"/>
                <a:chExt cx="3521" cy="2431"/>
              </a:xfrm>
            </p:grpSpPr>
            <p:sp>
              <p:nvSpPr>
                <p:cNvPr id="21741" name="Rectangle 237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solidFill>
                  <a:srgbClr val="787878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2" name="Line 238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3" name="Line 239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4" name="Line 240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5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6" name="Line 242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7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8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9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0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1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2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3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4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5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6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7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8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9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0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1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5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6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7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8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9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0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2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3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4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5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8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0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1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3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7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8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9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0" name="Line 286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1" name="Line 287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2" name="Line 288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3" name="Line 289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4" name="Line 290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5" name="Line 291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6" name="Line 292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7" name="Line 293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8" name="Line 294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9" name="Line 295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0" name="Line 296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1" name="Line 297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2" name="Line 298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3" name="Line 299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4" name="Line 300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5" name="Line 301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6" name="Line 302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7" name="Line 303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8" name="Line 304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9" name="Line 305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0" name="Line 306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1" name="Line 307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2" name="Line 308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3" name="Line 309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4" name="Line 310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5" name="Line 311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6" name="Line 312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7" name="Line 313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8" name="Line 314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9" name="Line 315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0" name="Line 316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1" name="Line 317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2" name="Line 318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3" name="Line 319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4" name="Line 320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5" name="Line 321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6" name="Line 322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7" name="Line 323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8" name="Line 324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9" name="Line 325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0" name="Line 326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1" name="Line 327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2" name="Line 328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3" name="Line 329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4" name="Line 330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5" name="Line 331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6" name="Line 332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7" name="Line 333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8" name="Line 334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9" name="Line 335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40" name="Line 336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841" name="Oval 337"/>
              <p:cNvSpPr>
                <a:spLocks noChangeArrowheads="1"/>
              </p:cNvSpPr>
              <p:nvPr/>
            </p:nvSpPr>
            <p:spPr bwMode="auto">
              <a:xfrm>
                <a:off x="4236" y="36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453"/>
          <p:cNvGrpSpPr>
            <a:grpSpLocks/>
          </p:cNvGrpSpPr>
          <p:nvPr/>
        </p:nvGrpSpPr>
        <p:grpSpPr bwMode="auto">
          <a:xfrm>
            <a:off x="2590800" y="4087953"/>
            <a:ext cx="2609850" cy="1595438"/>
            <a:chOff x="1632" y="2764"/>
            <a:chExt cx="1644" cy="1005"/>
          </a:xfrm>
        </p:grpSpPr>
        <p:sp>
          <p:nvSpPr>
            <p:cNvPr id="21843" name="Text Box 339"/>
            <p:cNvSpPr txBox="1">
              <a:spLocks noChangeArrowheads="1"/>
            </p:cNvSpPr>
            <p:nvPr/>
          </p:nvSpPr>
          <p:spPr bwMode="auto">
            <a:xfrm>
              <a:off x="1632" y="2764"/>
              <a:ext cx="164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99"/>
                  </a:solidFill>
                </a:rPr>
                <a:t>Significant result</a:t>
              </a:r>
            </a:p>
            <a:p>
              <a:pPr algn="ctr" eaLnBrk="0" hangingPunct="0"/>
              <a:r>
                <a:rPr lang="en-GB">
                  <a:solidFill>
                    <a:srgbClr val="000099"/>
                  </a:solidFill>
                </a:rPr>
                <a:t>(1-</a:t>
              </a:r>
              <a:r>
                <a:rPr lang="en-US">
                  <a:solidFill>
                    <a:srgbClr val="000099"/>
                  </a:solidFill>
                  <a:sym typeface="Symbol" pitchFamily="26" charset="2"/>
                </a:rPr>
                <a:t>)</a:t>
              </a:r>
              <a:endParaRPr lang="en-US">
                <a:solidFill>
                  <a:srgbClr val="000099"/>
                </a:solidFill>
              </a:endParaRPr>
            </a:p>
          </p:txBody>
        </p:sp>
        <p:grpSp>
          <p:nvGrpSpPr>
            <p:cNvPr id="9" name="Group 452"/>
            <p:cNvGrpSpPr>
              <a:grpSpLocks/>
            </p:cNvGrpSpPr>
            <p:nvPr/>
          </p:nvGrpSpPr>
          <p:grpSpPr bwMode="auto">
            <a:xfrm>
              <a:off x="1908" y="3312"/>
              <a:ext cx="1020" cy="457"/>
              <a:chOff x="1908" y="3312"/>
              <a:chExt cx="1020" cy="457"/>
            </a:xfrm>
          </p:grpSpPr>
          <p:sp>
            <p:nvSpPr>
              <p:cNvPr id="21845" name="Line 341"/>
              <p:cNvSpPr>
                <a:spLocks noChangeShapeType="1"/>
              </p:cNvSpPr>
              <p:nvPr/>
            </p:nvSpPr>
            <p:spPr bwMode="auto">
              <a:xfrm flipH="1">
                <a:off x="1908" y="3732"/>
                <a:ext cx="95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6" name="Line 342"/>
              <p:cNvSpPr>
                <a:spLocks noChangeShapeType="1"/>
              </p:cNvSpPr>
              <p:nvPr/>
            </p:nvSpPr>
            <p:spPr bwMode="auto">
              <a:xfrm flipV="1">
                <a:off x="1908" y="3337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47" name="Line 343"/>
              <p:cNvSpPr>
                <a:spLocks noChangeShapeType="1"/>
              </p:cNvSpPr>
              <p:nvPr/>
            </p:nvSpPr>
            <p:spPr bwMode="auto">
              <a:xfrm>
                <a:off x="2434" y="3312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" name="Group 344"/>
              <p:cNvGrpSpPr>
                <a:grpSpLocks/>
              </p:cNvGrpSpPr>
              <p:nvPr/>
            </p:nvGrpSpPr>
            <p:grpSpPr bwMode="auto">
              <a:xfrm>
                <a:off x="2190" y="3383"/>
                <a:ext cx="738" cy="325"/>
                <a:chOff x="1276" y="929"/>
                <a:chExt cx="3521" cy="2431"/>
              </a:xfrm>
            </p:grpSpPr>
            <p:sp>
              <p:nvSpPr>
                <p:cNvPr id="21849" name="Rectangle 345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solidFill>
                  <a:srgbClr val="787878"/>
                </a:solidFill>
                <a:ln w="381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0" name="Line 346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1" name="Line 347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2" name="Line 348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3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4" name="Line 350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5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6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7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8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9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0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1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2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3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4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6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7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8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9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1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2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3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4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6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7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8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0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1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2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3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4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5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6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7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8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0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1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2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4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5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6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7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8" name="Line 394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9" name="Line 395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0" name="Line 396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1" name="Line 397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2" name="Line 398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3" name="Line 399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4" name="Line 400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5" name="Line 401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6" name="Line 402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7" name="Line 403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8" name="Line 404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9" name="Line 405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0" name="Line 406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1" name="Line 407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2" name="Line 408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3" name="Line 409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4" name="Line 410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5" name="Line 411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6" name="Line 412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7" name="Line 413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8" name="Line 414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9" name="Line 415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0" name="Line 416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1" name="Line 417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2" name="Line 418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3" name="Line 419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4" name="Line 420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5" name="Line 421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6" name="Line 422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7" name="Line 423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8" name="Line 424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9" name="Line 425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0" name="Line 426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1" name="Line 427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2" name="Line 428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3" name="Line 429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4" name="Line 430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5" name="Line 431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6" name="Line 432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7" name="Line 433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8" name="Line 434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9" name="Line 435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0" name="Line 436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1" name="Line 437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2" name="Line 438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3" name="Line 439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4" name="Line 440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5" name="Line 441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6" name="Line 442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7" name="Line 443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8" name="Line 444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949" name="Oval 445"/>
              <p:cNvSpPr>
                <a:spLocks noChangeArrowheads="1"/>
              </p:cNvSpPr>
              <p:nvPr/>
            </p:nvSpPr>
            <p:spPr bwMode="auto">
              <a:xfrm>
                <a:off x="2532" y="367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450"/>
          <p:cNvGrpSpPr>
            <a:grpSpLocks/>
          </p:cNvGrpSpPr>
          <p:nvPr/>
        </p:nvGrpSpPr>
        <p:grpSpPr bwMode="auto">
          <a:xfrm>
            <a:off x="2913063" y="1833703"/>
            <a:ext cx="1984375" cy="1716088"/>
            <a:chOff x="1835" y="1344"/>
            <a:chExt cx="1250" cy="1081"/>
          </a:xfrm>
        </p:grpSpPr>
        <p:sp>
          <p:nvSpPr>
            <p:cNvPr id="21629" name="Line 125"/>
            <p:cNvSpPr>
              <a:spLocks noChangeShapeType="1"/>
            </p:cNvSpPr>
            <p:nvPr/>
          </p:nvSpPr>
          <p:spPr bwMode="auto">
            <a:xfrm flipH="1">
              <a:off x="1968" y="2388"/>
              <a:ext cx="95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449"/>
            <p:cNvGrpSpPr>
              <a:grpSpLocks/>
            </p:cNvGrpSpPr>
            <p:nvPr/>
          </p:nvGrpSpPr>
          <p:grpSpPr bwMode="auto">
            <a:xfrm>
              <a:off x="1835" y="1344"/>
              <a:ext cx="1250" cy="1081"/>
              <a:chOff x="1835" y="1344"/>
              <a:chExt cx="1250" cy="1081"/>
            </a:xfrm>
          </p:grpSpPr>
          <p:sp>
            <p:nvSpPr>
              <p:cNvPr id="21627" name="Text Box 123"/>
              <p:cNvSpPr txBox="1">
                <a:spLocks noChangeArrowheads="1"/>
              </p:cNvSpPr>
              <p:nvPr/>
            </p:nvSpPr>
            <p:spPr bwMode="auto">
              <a:xfrm>
                <a:off x="1835" y="1344"/>
                <a:ext cx="125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</a:rPr>
                  <a:t>Type I error </a:t>
                </a:r>
              </a:p>
              <a:p>
                <a:pPr algn="ctr" eaLnBrk="0" hangingPunct="0"/>
                <a:r>
                  <a:rPr lang="en-US">
                    <a:solidFill>
                      <a:srgbClr val="FF0000"/>
                    </a:solidFill>
                  </a:rPr>
                  <a:t>at rate </a:t>
                </a:r>
                <a:r>
                  <a:rPr lang="en-US">
                    <a:solidFill>
                      <a:srgbClr val="FF0000"/>
                    </a:solidFill>
                    <a:sym typeface="Symbol" pitchFamily="26" charset="2"/>
                  </a:rPr>
                  <a:t>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630" name="Line 126"/>
              <p:cNvSpPr>
                <a:spLocks noChangeShapeType="1"/>
              </p:cNvSpPr>
              <p:nvPr/>
            </p:nvSpPr>
            <p:spPr bwMode="auto">
              <a:xfrm flipV="1">
                <a:off x="1968" y="1993"/>
                <a:ext cx="0" cy="39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31" name="Line 127"/>
              <p:cNvSpPr>
                <a:spLocks noChangeShapeType="1"/>
              </p:cNvSpPr>
              <p:nvPr/>
            </p:nvSpPr>
            <p:spPr bwMode="auto">
              <a:xfrm>
                <a:off x="2494" y="1968"/>
                <a:ext cx="0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3" name="Group 128"/>
              <p:cNvGrpSpPr>
                <a:grpSpLocks/>
              </p:cNvGrpSpPr>
              <p:nvPr/>
            </p:nvGrpSpPr>
            <p:grpSpPr bwMode="auto">
              <a:xfrm>
                <a:off x="1988" y="2038"/>
                <a:ext cx="697" cy="325"/>
                <a:chOff x="1276" y="929"/>
                <a:chExt cx="3521" cy="2431"/>
              </a:xfrm>
            </p:grpSpPr>
            <p:sp>
              <p:nvSpPr>
                <p:cNvPr id="21633" name="Rectangle 129"/>
                <p:cNvSpPr>
                  <a:spLocks noChangeArrowheads="1"/>
                </p:cNvSpPr>
                <p:nvPr/>
              </p:nvSpPr>
              <p:spPr bwMode="auto">
                <a:xfrm>
                  <a:off x="4561" y="3348"/>
                  <a:ext cx="236" cy="2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4" name="Line 130"/>
                <p:cNvSpPr>
                  <a:spLocks noChangeShapeType="1"/>
                </p:cNvSpPr>
                <p:nvPr/>
              </p:nvSpPr>
              <p:spPr bwMode="auto">
                <a:xfrm>
                  <a:off x="1276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5" name="Line 131"/>
                <p:cNvSpPr>
                  <a:spLocks noChangeShapeType="1"/>
                </p:cNvSpPr>
                <p:nvPr/>
              </p:nvSpPr>
              <p:spPr bwMode="auto">
                <a:xfrm>
                  <a:off x="1311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6" name="Line 132"/>
                <p:cNvSpPr>
                  <a:spLocks noChangeShapeType="1"/>
                </p:cNvSpPr>
                <p:nvPr/>
              </p:nvSpPr>
              <p:spPr bwMode="auto">
                <a:xfrm>
                  <a:off x="1347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1382" y="3345"/>
                  <a:ext cx="34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8" name="Line 134"/>
                <p:cNvSpPr>
                  <a:spLocks noChangeShapeType="1"/>
                </p:cNvSpPr>
                <p:nvPr/>
              </p:nvSpPr>
              <p:spPr bwMode="auto">
                <a:xfrm>
                  <a:off x="1416" y="3345"/>
                  <a:ext cx="3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453" y="3343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487" y="3340"/>
                  <a:ext cx="35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522" y="3338"/>
                  <a:ext cx="36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558" y="3336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593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1627" y="3326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664" y="3318"/>
                  <a:ext cx="34" cy="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6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698" y="3311"/>
                  <a:ext cx="35" cy="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7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1733" y="3301"/>
                  <a:ext cx="36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8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769" y="3289"/>
                  <a:ext cx="35" cy="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804" y="3274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841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875" y="3235"/>
                  <a:ext cx="34" cy="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1909" y="3210"/>
                  <a:ext cx="37" cy="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3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1946" y="3181"/>
                  <a:ext cx="34" cy="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4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980" y="3147"/>
                  <a:ext cx="35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015" y="3107"/>
                  <a:ext cx="37" cy="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6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052" y="3061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7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086" y="3009"/>
                  <a:ext cx="34" cy="5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8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2120" y="2953"/>
                  <a:ext cx="37" cy="5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157" y="2887"/>
                  <a:ext cx="34" cy="6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191" y="2815"/>
                  <a:ext cx="35" cy="7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1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226" y="2737"/>
                  <a:ext cx="37" cy="7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2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2263" y="265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3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297" y="255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331" y="2460"/>
                  <a:ext cx="37" cy="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368" y="2354"/>
                  <a:ext cx="34" cy="1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2402" y="2244"/>
                  <a:ext cx="35" cy="1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437" y="2129"/>
                  <a:ext cx="36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2473" y="2013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508" y="1893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0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2542" y="177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1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2579" y="1657"/>
                  <a:ext cx="34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2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2613" y="1542"/>
                  <a:ext cx="35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3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648" y="1434"/>
                  <a:ext cx="36" cy="1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4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2684" y="1331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5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2719" y="123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756" y="115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790" y="1081"/>
                  <a:ext cx="34" cy="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2824" y="1020"/>
                  <a:ext cx="37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9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61" y="975"/>
                  <a:ext cx="34" cy="4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95" y="944"/>
                  <a:ext cx="35" cy="3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1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930" y="929"/>
                  <a:ext cx="37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2" name="Line 178"/>
                <p:cNvSpPr>
                  <a:spLocks noChangeShapeType="1"/>
                </p:cNvSpPr>
                <p:nvPr/>
              </p:nvSpPr>
              <p:spPr bwMode="auto">
                <a:xfrm>
                  <a:off x="2967" y="929"/>
                  <a:ext cx="3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3" name="Line 179"/>
                <p:cNvSpPr>
                  <a:spLocks noChangeShapeType="1"/>
                </p:cNvSpPr>
                <p:nvPr/>
              </p:nvSpPr>
              <p:spPr bwMode="auto">
                <a:xfrm>
                  <a:off x="3001" y="931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4" name="Line 180"/>
                <p:cNvSpPr>
                  <a:spLocks noChangeShapeType="1"/>
                </p:cNvSpPr>
                <p:nvPr/>
              </p:nvSpPr>
              <p:spPr bwMode="auto">
                <a:xfrm>
                  <a:off x="3035" y="946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5" name="Line 181"/>
                <p:cNvSpPr>
                  <a:spLocks noChangeShapeType="1"/>
                </p:cNvSpPr>
                <p:nvPr/>
              </p:nvSpPr>
              <p:spPr bwMode="auto">
                <a:xfrm>
                  <a:off x="3072" y="980"/>
                  <a:ext cx="34" cy="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6" name="Line 182"/>
                <p:cNvSpPr>
                  <a:spLocks noChangeShapeType="1"/>
                </p:cNvSpPr>
                <p:nvPr/>
              </p:nvSpPr>
              <p:spPr bwMode="auto">
                <a:xfrm>
                  <a:off x="3106" y="1027"/>
                  <a:ext cx="35" cy="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7" name="Line 183"/>
                <p:cNvSpPr>
                  <a:spLocks noChangeShapeType="1"/>
                </p:cNvSpPr>
                <p:nvPr/>
              </p:nvSpPr>
              <p:spPr bwMode="auto">
                <a:xfrm>
                  <a:off x="3141" y="1088"/>
                  <a:ext cx="37" cy="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8" name="Line 184"/>
                <p:cNvSpPr>
                  <a:spLocks noChangeShapeType="1"/>
                </p:cNvSpPr>
                <p:nvPr/>
              </p:nvSpPr>
              <p:spPr bwMode="auto">
                <a:xfrm>
                  <a:off x="3178" y="1162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9" name="Line 185"/>
                <p:cNvSpPr>
                  <a:spLocks noChangeShapeType="1"/>
                </p:cNvSpPr>
                <p:nvPr/>
              </p:nvSpPr>
              <p:spPr bwMode="auto">
                <a:xfrm>
                  <a:off x="3212" y="1248"/>
                  <a:ext cx="34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0" name="Line 186"/>
                <p:cNvSpPr>
                  <a:spLocks noChangeShapeType="1"/>
                </p:cNvSpPr>
                <p:nvPr/>
              </p:nvSpPr>
              <p:spPr bwMode="auto">
                <a:xfrm>
                  <a:off x="3246" y="1341"/>
                  <a:ext cx="37" cy="1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1" name="Line 187"/>
                <p:cNvSpPr>
                  <a:spLocks noChangeShapeType="1"/>
                </p:cNvSpPr>
                <p:nvPr/>
              </p:nvSpPr>
              <p:spPr bwMode="auto">
                <a:xfrm>
                  <a:off x="3283" y="1447"/>
                  <a:ext cx="34" cy="10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2" name="Line 188"/>
                <p:cNvSpPr>
                  <a:spLocks noChangeShapeType="1"/>
                </p:cNvSpPr>
                <p:nvPr/>
              </p:nvSpPr>
              <p:spPr bwMode="auto">
                <a:xfrm>
                  <a:off x="3317" y="1554"/>
                  <a:ext cx="35" cy="11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3" name="Line 189"/>
                <p:cNvSpPr>
                  <a:spLocks noChangeShapeType="1"/>
                </p:cNvSpPr>
                <p:nvPr/>
              </p:nvSpPr>
              <p:spPr bwMode="auto">
                <a:xfrm>
                  <a:off x="3352" y="1670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4" name="Line 190"/>
                <p:cNvSpPr>
                  <a:spLocks noChangeShapeType="1"/>
                </p:cNvSpPr>
                <p:nvPr/>
              </p:nvSpPr>
              <p:spPr bwMode="auto">
                <a:xfrm>
                  <a:off x="3389" y="1788"/>
                  <a:ext cx="34" cy="1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5" name="Line 191"/>
                <p:cNvSpPr>
                  <a:spLocks noChangeShapeType="1"/>
                </p:cNvSpPr>
                <p:nvPr/>
              </p:nvSpPr>
              <p:spPr bwMode="auto">
                <a:xfrm>
                  <a:off x="3423" y="1908"/>
                  <a:ext cx="34" cy="1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6" name="Line 192"/>
                <p:cNvSpPr>
                  <a:spLocks noChangeShapeType="1"/>
                </p:cNvSpPr>
                <p:nvPr/>
              </p:nvSpPr>
              <p:spPr bwMode="auto">
                <a:xfrm>
                  <a:off x="3457" y="2025"/>
                  <a:ext cx="37" cy="1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7" name="Line 193"/>
                <p:cNvSpPr>
                  <a:spLocks noChangeShapeType="1"/>
                </p:cNvSpPr>
                <p:nvPr/>
              </p:nvSpPr>
              <p:spPr bwMode="auto">
                <a:xfrm>
                  <a:off x="3494" y="2143"/>
                  <a:ext cx="34" cy="1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8" name="Line 194"/>
                <p:cNvSpPr>
                  <a:spLocks noChangeShapeType="1"/>
                </p:cNvSpPr>
                <p:nvPr/>
              </p:nvSpPr>
              <p:spPr bwMode="auto">
                <a:xfrm>
                  <a:off x="3528" y="2256"/>
                  <a:ext cx="37" cy="11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9" name="Line 195"/>
                <p:cNvSpPr>
                  <a:spLocks noChangeShapeType="1"/>
                </p:cNvSpPr>
                <p:nvPr/>
              </p:nvSpPr>
              <p:spPr bwMode="auto">
                <a:xfrm>
                  <a:off x="3565" y="2367"/>
                  <a:ext cx="35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0" name="Line 196"/>
                <p:cNvSpPr>
                  <a:spLocks noChangeShapeType="1"/>
                </p:cNvSpPr>
                <p:nvPr/>
              </p:nvSpPr>
              <p:spPr bwMode="auto">
                <a:xfrm>
                  <a:off x="3600" y="2470"/>
                  <a:ext cx="34" cy="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1" name="Line 197"/>
                <p:cNvSpPr>
                  <a:spLocks noChangeShapeType="1"/>
                </p:cNvSpPr>
                <p:nvPr/>
              </p:nvSpPr>
              <p:spPr bwMode="auto">
                <a:xfrm>
                  <a:off x="3634" y="2568"/>
                  <a:ext cx="37" cy="9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2" name="Line 198"/>
                <p:cNvSpPr>
                  <a:spLocks noChangeShapeType="1"/>
                </p:cNvSpPr>
                <p:nvPr/>
              </p:nvSpPr>
              <p:spPr bwMode="auto">
                <a:xfrm>
                  <a:off x="3671" y="2661"/>
                  <a:ext cx="34" cy="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3" name="Line 199"/>
                <p:cNvSpPr>
                  <a:spLocks noChangeShapeType="1"/>
                </p:cNvSpPr>
                <p:nvPr/>
              </p:nvSpPr>
              <p:spPr bwMode="auto">
                <a:xfrm>
                  <a:off x="3705" y="2747"/>
                  <a:ext cx="34" cy="7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4" name="Line 200"/>
                <p:cNvSpPr>
                  <a:spLocks noChangeShapeType="1"/>
                </p:cNvSpPr>
                <p:nvPr/>
              </p:nvSpPr>
              <p:spPr bwMode="auto">
                <a:xfrm>
                  <a:off x="3739" y="2823"/>
                  <a:ext cx="37" cy="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5" name="Line 201"/>
                <p:cNvSpPr>
                  <a:spLocks noChangeShapeType="1"/>
                </p:cNvSpPr>
                <p:nvPr/>
              </p:nvSpPr>
              <p:spPr bwMode="auto">
                <a:xfrm>
                  <a:off x="3776" y="2894"/>
                  <a:ext cx="35" cy="6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6" name="Line 202"/>
                <p:cNvSpPr>
                  <a:spLocks noChangeShapeType="1"/>
                </p:cNvSpPr>
                <p:nvPr/>
              </p:nvSpPr>
              <p:spPr bwMode="auto">
                <a:xfrm>
                  <a:off x="3811" y="2958"/>
                  <a:ext cx="34" cy="5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7" name="Line 203"/>
                <p:cNvSpPr>
                  <a:spLocks noChangeShapeType="1"/>
                </p:cNvSpPr>
                <p:nvPr/>
              </p:nvSpPr>
              <p:spPr bwMode="auto">
                <a:xfrm>
                  <a:off x="3845" y="3017"/>
                  <a:ext cx="37" cy="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8" name="Line 204"/>
                <p:cNvSpPr>
                  <a:spLocks noChangeShapeType="1"/>
                </p:cNvSpPr>
                <p:nvPr/>
              </p:nvSpPr>
              <p:spPr bwMode="auto">
                <a:xfrm>
                  <a:off x="3882" y="3066"/>
                  <a:ext cx="34" cy="4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9" name="Line 205"/>
                <p:cNvSpPr>
                  <a:spLocks noChangeShapeType="1"/>
                </p:cNvSpPr>
                <p:nvPr/>
              </p:nvSpPr>
              <p:spPr bwMode="auto">
                <a:xfrm>
                  <a:off x="3916" y="3112"/>
                  <a:ext cx="34" cy="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0" name="Line 206"/>
                <p:cNvSpPr>
                  <a:spLocks noChangeShapeType="1"/>
                </p:cNvSpPr>
                <p:nvPr/>
              </p:nvSpPr>
              <p:spPr bwMode="auto">
                <a:xfrm>
                  <a:off x="3950" y="3149"/>
                  <a:ext cx="37" cy="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1" name="Line 207"/>
                <p:cNvSpPr>
                  <a:spLocks noChangeShapeType="1"/>
                </p:cNvSpPr>
                <p:nvPr/>
              </p:nvSpPr>
              <p:spPr bwMode="auto">
                <a:xfrm>
                  <a:off x="3987" y="3183"/>
                  <a:ext cx="35" cy="3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2" name="Line 208"/>
                <p:cNvSpPr>
                  <a:spLocks noChangeShapeType="1"/>
                </p:cNvSpPr>
                <p:nvPr/>
              </p:nvSpPr>
              <p:spPr bwMode="auto">
                <a:xfrm>
                  <a:off x="4022" y="3213"/>
                  <a:ext cx="34" cy="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3" name="Line 209"/>
                <p:cNvSpPr>
                  <a:spLocks noChangeShapeType="1"/>
                </p:cNvSpPr>
                <p:nvPr/>
              </p:nvSpPr>
              <p:spPr bwMode="auto">
                <a:xfrm>
                  <a:off x="4056" y="3237"/>
                  <a:ext cx="37" cy="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4" name="Line 210"/>
                <p:cNvSpPr>
                  <a:spLocks noChangeShapeType="1"/>
                </p:cNvSpPr>
                <p:nvPr/>
              </p:nvSpPr>
              <p:spPr bwMode="auto">
                <a:xfrm>
                  <a:off x="4093" y="3257"/>
                  <a:ext cx="34" cy="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5" name="Line 211"/>
                <p:cNvSpPr>
                  <a:spLocks noChangeShapeType="1"/>
                </p:cNvSpPr>
                <p:nvPr/>
              </p:nvSpPr>
              <p:spPr bwMode="auto">
                <a:xfrm>
                  <a:off x="4127" y="3274"/>
                  <a:ext cx="34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6" name="Line 212"/>
                <p:cNvSpPr>
                  <a:spLocks noChangeShapeType="1"/>
                </p:cNvSpPr>
                <p:nvPr/>
              </p:nvSpPr>
              <p:spPr bwMode="auto">
                <a:xfrm>
                  <a:off x="4161" y="3289"/>
                  <a:ext cx="37" cy="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7" name="Line 213"/>
                <p:cNvSpPr>
                  <a:spLocks noChangeShapeType="1"/>
                </p:cNvSpPr>
                <p:nvPr/>
              </p:nvSpPr>
              <p:spPr bwMode="auto">
                <a:xfrm>
                  <a:off x="4198" y="3301"/>
                  <a:ext cx="35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8" name="Line 214"/>
                <p:cNvSpPr>
                  <a:spLocks noChangeShapeType="1"/>
                </p:cNvSpPr>
                <p:nvPr/>
              </p:nvSpPr>
              <p:spPr bwMode="auto">
                <a:xfrm>
                  <a:off x="4233" y="3311"/>
                  <a:ext cx="34" cy="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9" name="Line 215"/>
                <p:cNvSpPr>
                  <a:spLocks noChangeShapeType="1"/>
                </p:cNvSpPr>
                <p:nvPr/>
              </p:nvSpPr>
              <p:spPr bwMode="auto">
                <a:xfrm>
                  <a:off x="4267" y="3321"/>
                  <a:ext cx="37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0" name="Line 216"/>
                <p:cNvSpPr>
                  <a:spLocks noChangeShapeType="1"/>
                </p:cNvSpPr>
                <p:nvPr/>
              </p:nvSpPr>
              <p:spPr bwMode="auto">
                <a:xfrm>
                  <a:off x="4304" y="3326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1" name="Line 217"/>
                <p:cNvSpPr>
                  <a:spLocks noChangeShapeType="1"/>
                </p:cNvSpPr>
                <p:nvPr/>
              </p:nvSpPr>
              <p:spPr bwMode="auto">
                <a:xfrm>
                  <a:off x="4338" y="3331"/>
                  <a:ext cx="34" cy="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2" name="Line 218"/>
                <p:cNvSpPr>
                  <a:spLocks noChangeShapeType="1"/>
                </p:cNvSpPr>
                <p:nvPr/>
              </p:nvSpPr>
              <p:spPr bwMode="auto">
                <a:xfrm>
                  <a:off x="4372" y="3336"/>
                  <a:ext cx="37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3" name="Line 219"/>
                <p:cNvSpPr>
                  <a:spLocks noChangeShapeType="1"/>
                </p:cNvSpPr>
                <p:nvPr/>
              </p:nvSpPr>
              <p:spPr bwMode="auto">
                <a:xfrm>
                  <a:off x="4409" y="333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4" name="Line 220"/>
                <p:cNvSpPr>
                  <a:spLocks noChangeShapeType="1"/>
                </p:cNvSpPr>
                <p:nvPr/>
              </p:nvSpPr>
              <p:spPr bwMode="auto">
                <a:xfrm>
                  <a:off x="4444" y="3340"/>
                  <a:ext cx="36" cy="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5" name="Line 221"/>
                <p:cNvSpPr>
                  <a:spLocks noChangeShapeType="1"/>
                </p:cNvSpPr>
                <p:nvPr/>
              </p:nvSpPr>
              <p:spPr bwMode="auto">
                <a:xfrm>
                  <a:off x="4480" y="3343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6" name="Line 222"/>
                <p:cNvSpPr>
                  <a:spLocks noChangeShapeType="1"/>
                </p:cNvSpPr>
                <p:nvPr/>
              </p:nvSpPr>
              <p:spPr bwMode="auto">
                <a:xfrm>
                  <a:off x="4515" y="3345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7" name="Line 223"/>
                <p:cNvSpPr>
                  <a:spLocks noChangeShapeType="1"/>
                </p:cNvSpPr>
                <p:nvPr/>
              </p:nvSpPr>
              <p:spPr bwMode="auto">
                <a:xfrm>
                  <a:off x="4549" y="3345"/>
                  <a:ext cx="11" cy="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8" name="Line 224"/>
                <p:cNvSpPr>
                  <a:spLocks noChangeShapeType="1"/>
                </p:cNvSpPr>
                <p:nvPr/>
              </p:nvSpPr>
              <p:spPr bwMode="auto">
                <a:xfrm>
                  <a:off x="4586" y="3348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9" name="Line 225"/>
                <p:cNvSpPr>
                  <a:spLocks noChangeShapeType="1"/>
                </p:cNvSpPr>
                <p:nvPr/>
              </p:nvSpPr>
              <p:spPr bwMode="auto">
                <a:xfrm>
                  <a:off x="4620" y="3348"/>
                  <a:ext cx="35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0" name="Line 226"/>
                <p:cNvSpPr>
                  <a:spLocks noChangeShapeType="1"/>
                </p:cNvSpPr>
                <p:nvPr/>
              </p:nvSpPr>
              <p:spPr bwMode="auto">
                <a:xfrm>
                  <a:off x="4655" y="3348"/>
                  <a:ext cx="36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1" name="Line 227"/>
                <p:cNvSpPr>
                  <a:spLocks noChangeShapeType="1"/>
                </p:cNvSpPr>
                <p:nvPr/>
              </p:nvSpPr>
              <p:spPr bwMode="auto">
                <a:xfrm>
                  <a:off x="4691" y="3348"/>
                  <a:ext cx="35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2" name="Line 228"/>
                <p:cNvSpPr>
                  <a:spLocks noChangeShapeType="1"/>
                </p:cNvSpPr>
                <p:nvPr/>
              </p:nvSpPr>
              <p:spPr bwMode="auto">
                <a:xfrm>
                  <a:off x="4726" y="3350"/>
                  <a:ext cx="34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733" name="Oval 229"/>
              <p:cNvSpPr>
                <a:spLocks noChangeArrowheads="1"/>
              </p:cNvSpPr>
              <p:nvPr/>
            </p:nvSpPr>
            <p:spPr bwMode="auto">
              <a:xfrm>
                <a:off x="2608" y="229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44" name="TextBox 443"/>
          <p:cNvSpPr txBox="1"/>
          <p:nvPr/>
        </p:nvSpPr>
        <p:spPr>
          <a:xfrm>
            <a:off x="3870679" y="439531"/>
            <a:ext cx="3072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Statistical Analysis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445" name="TextBox 444"/>
          <p:cNvSpPr txBox="1"/>
          <p:nvPr/>
        </p:nvSpPr>
        <p:spPr>
          <a:xfrm rot="16200000">
            <a:off x="274498" y="3587447"/>
            <a:ext cx="986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Truth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6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 of power </a:t>
            </a:r>
          </a:p>
          <a:p>
            <a:r>
              <a:rPr lang="en-US" dirty="0" smtClean="0"/>
              <a:t>The probability that the test will reject the null hypothesis if the alternative hypothesis is true</a:t>
            </a:r>
          </a:p>
          <a:p>
            <a:endParaRPr lang="en-US" dirty="0" smtClean="0"/>
          </a:p>
          <a:p>
            <a:r>
              <a:rPr lang="en-US" dirty="0" smtClean="0"/>
              <a:t>The chance the your statistical test will yield a significant result when the effect you are testing exists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simulate a normal distribution using R</a:t>
            </a:r>
          </a:p>
          <a:p>
            <a:endParaRPr lang="en-US" dirty="0" smtClean="0"/>
          </a:p>
          <a:p>
            <a:r>
              <a:rPr lang="en-US" dirty="0" smtClean="0"/>
              <a:t>We can do this with a single line of code, but let’s break it up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p-values are in the press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1526" b="-11526"/>
          <a:stretch>
            <a:fillRect/>
          </a:stretch>
        </p:blipFill>
        <p:spPr>
          <a:xfrm>
            <a:off x="503238" y="530225"/>
            <a:ext cx="8183562" cy="4187825"/>
          </a:xfrm>
        </p:spPr>
      </p:pic>
    </p:spTree>
    <p:extLst>
      <p:ext uri="{BB962C8B-B14F-4D97-AF65-F5344CB8AC3E}">
        <p14:creationId xmlns:p14="http://schemas.microsoft.com/office/powerpoint/2010/main" val="79075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has functions for many distributions</a:t>
            </a:r>
          </a:p>
          <a:p>
            <a:pPr algn="just"/>
            <a:r>
              <a:rPr lang="en-US" dirty="0" smtClean="0"/>
              <a:t>Normal, χ</a:t>
            </a:r>
            <a:r>
              <a:rPr lang="en-US" baseline="30000" dirty="0" smtClean="0"/>
              <a:t>2</a:t>
            </a:r>
            <a:r>
              <a:rPr lang="en-US" dirty="0" smtClean="0"/>
              <a:t>, gamma, beta (others)</a:t>
            </a:r>
          </a:p>
          <a:p>
            <a:pPr algn="just"/>
            <a:r>
              <a:rPr lang="en-US" dirty="0" smtClean="0"/>
              <a:t>Let’s start by looking at the random normal function: </a:t>
            </a:r>
            <a:r>
              <a:rPr lang="en-US" dirty="0" err="1" smtClean="0"/>
              <a:t>rnorm</a:t>
            </a:r>
            <a:r>
              <a:rPr lang="en-US" dirty="0" smtClean="0"/>
              <a:t>()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rnorm</a:t>
            </a:r>
            <a:r>
              <a:rPr lang="en-US" dirty="0" smtClean="0"/>
              <a:t> Documentation</a:t>
            </a:r>
            <a:endParaRPr lang="en-US" dirty="0"/>
          </a:p>
        </p:txBody>
      </p:sp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293" b="-22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21609" y="4899161"/>
            <a:ext cx="16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R: ?</a:t>
            </a:r>
            <a:r>
              <a:rPr lang="en-US" dirty="0" err="1" smtClean="0"/>
              <a:t>rnorm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rnorm</a:t>
            </a:r>
            <a:r>
              <a:rPr lang="en-US" dirty="0" smtClean="0"/>
              <a:t>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rnorm(n</a:t>
            </a:r>
            <a:r>
              <a:rPr lang="en-US" dirty="0" smtClean="0"/>
              <a:t>, mean = 0, </a:t>
            </a:r>
            <a:r>
              <a:rPr lang="en-US" dirty="0" err="1" smtClean="0"/>
              <a:t>sd</a:t>
            </a:r>
            <a:r>
              <a:rPr lang="en-US" dirty="0" smtClean="0"/>
              <a:t> = 1)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890640" y="1732028"/>
            <a:ext cx="1253658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1284136" y="2171131"/>
            <a:ext cx="2123974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3348286" y="1732027"/>
            <a:ext cx="1253658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4007987" y="2655775"/>
            <a:ext cx="3101153" cy="32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441" y="2441336"/>
            <a:ext cx="189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 name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" y="3361864"/>
            <a:ext cx="434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</a:t>
            </a:r>
            <a:r>
              <a:rPr lang="en-US" dirty="0"/>
              <a:t>o</a:t>
            </a:r>
            <a:r>
              <a:rPr lang="en-US" dirty="0" smtClean="0"/>
              <a:t>bservations to simulate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10830" y="2606287"/>
            <a:ext cx="24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Mean of distribution</a:t>
            </a:r>
          </a:p>
          <a:p>
            <a:pPr algn="ctr"/>
            <a:r>
              <a:rPr lang="en-US" dirty="0" smtClean="0"/>
              <a:t>with default value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35753" y="4660314"/>
            <a:ext cx="407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Standard deviation of distribution</a:t>
            </a:r>
          </a:p>
          <a:p>
            <a:pPr algn="ctr"/>
            <a:r>
              <a:rPr lang="en-US" dirty="0" smtClean="0"/>
              <a:t>with default value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script: </a:t>
            </a:r>
            <a:r>
              <a:rPr lang="en-US" dirty="0" err="1" smtClean="0"/>
              <a:t>Norm_dist_sim.R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script will plot 4 samples from the normal distribution</a:t>
            </a:r>
          </a:p>
          <a:p>
            <a:r>
              <a:rPr lang="en-US" dirty="0" smtClean="0"/>
              <a:t>Look for changes in shape</a:t>
            </a:r>
          </a:p>
          <a:p>
            <a:r>
              <a:rPr lang="en-US" dirty="0" smtClean="0"/>
              <a:t>Thoughts?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1" y="2342444"/>
            <a:ext cx="2144889" cy="134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 made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92" y="579837"/>
            <a:ext cx="4764261" cy="476426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variance</a:t>
            </a:r>
          </a:p>
          <a:p>
            <a:pPr lvl="1"/>
            <a:r>
              <a:rPr lang="en-US" dirty="0" smtClean="0"/>
              <a:t>We saw that the ‘normal’ distribution from 100 observations looks stranger than for 1,000,000 observations</a:t>
            </a:r>
          </a:p>
          <a:p>
            <a:r>
              <a:rPr lang="en-US" dirty="0" smtClean="0"/>
              <a:t>Where else may this sampling variance happen?</a:t>
            </a:r>
          </a:p>
          <a:p>
            <a:r>
              <a:rPr lang="en-US" dirty="0" smtClean="0"/>
              <a:t>How certain are we that we have created a good distribution?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 just simulating the normal distribution, let’s simulate what our estimate of a mean looks like as a function of sample size</a:t>
            </a:r>
          </a:p>
          <a:p>
            <a:r>
              <a:rPr lang="en-US" dirty="0" smtClean="0"/>
              <a:t>We will run the R script </a:t>
            </a:r>
            <a:r>
              <a:rPr lang="en-US" dirty="0" err="1" smtClean="0"/>
              <a:t>mean_estimate_sim.R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 script: </a:t>
            </a:r>
            <a:r>
              <a:rPr lang="en-US" dirty="0" err="1" smtClean="0"/>
              <a:t>mean_estimate_sim.R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script will plot 4 samples from the normal distribution</a:t>
            </a:r>
          </a:p>
          <a:p>
            <a:r>
              <a:rPr lang="en-US" dirty="0" smtClean="0"/>
              <a:t>Look for changes in shape</a:t>
            </a:r>
          </a:p>
          <a:p>
            <a:r>
              <a:rPr lang="en-US" dirty="0" smtClean="0"/>
              <a:t>Thoughts?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1" y="2413000"/>
            <a:ext cx="2144889" cy="134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 made earlier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58" y="530352"/>
            <a:ext cx="4764024" cy="476402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see an inverse relationship between sample size and the variance of the estimate</a:t>
            </a:r>
          </a:p>
          <a:p>
            <a:r>
              <a:rPr lang="en-US" dirty="0" smtClean="0"/>
              <a:t>This variability in the estimate can be calculated from theory</a:t>
            </a:r>
          </a:p>
          <a:p>
            <a:r>
              <a:rPr lang="en-US" dirty="0" err="1" smtClean="0"/>
              <a:t>SE</a:t>
            </a:r>
            <a:r>
              <a:rPr lang="en-US" baseline="-25000" dirty="0" err="1" smtClean="0"/>
              <a:t>x</a:t>
            </a:r>
            <a:r>
              <a:rPr lang="en-US" dirty="0" smtClean="0"/>
              <a:t> = </a:t>
            </a:r>
            <a:r>
              <a:rPr lang="en-US" dirty="0" err="1" smtClean="0"/>
              <a:t>s/√n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SE</a:t>
            </a:r>
            <a:r>
              <a:rPr lang="en-US" baseline="-25000" dirty="0" err="1" smtClean="0"/>
              <a:t>x</a:t>
            </a:r>
            <a:r>
              <a:rPr lang="en-US" dirty="0" smtClean="0"/>
              <a:t> is the standard error, </a:t>
            </a:r>
            <a:r>
              <a:rPr lang="en-US" dirty="0" err="1" smtClean="0"/>
              <a:t>s</a:t>
            </a:r>
            <a:r>
              <a:rPr lang="en-US" dirty="0" smtClean="0"/>
              <a:t> is the sample standard deviation, and </a:t>
            </a:r>
            <a:r>
              <a:rPr lang="en-US" dirty="0" err="1" smtClean="0"/>
              <a:t>n</a:t>
            </a:r>
            <a:r>
              <a:rPr lang="en-US" dirty="0" smtClean="0"/>
              <a:t> is the sample size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we’ve been teaching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2005" b="-12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078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The sampling variability in my estimate affects my ability to declare a parameter as significant (or significantly different)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definition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The probability that the test will reject the null hypothesis if the alternative hypothesis is true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Ascertainment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Why being picky can be good and bad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241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Bivariate plot for actors in Hollywood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51" r="-672"/>
          <a:stretch/>
        </p:blipFill>
        <p:spPr>
          <a:xfrm>
            <a:off x="2342445" y="657351"/>
            <a:ext cx="4388556" cy="4187952"/>
          </a:xfr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410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Bivariate plot for actors who “made it” in Hollywood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l="-424" r="-347"/>
          <a:stretch/>
        </p:blipFill>
        <p:spPr>
          <a:xfrm>
            <a:off x="2356556" y="643797"/>
            <a:ext cx="4374445" cy="4201506"/>
          </a:xfrm>
          <a:prstGeom prst="rect">
            <a:avLst/>
          </a:prstGeom>
          <a:solidFill>
            <a:srgbClr val="F2F2F2"/>
          </a:solidFill>
        </p:spPr>
      </p:pic>
    </p:spTree>
    <p:extLst>
      <p:ext uri="{BB962C8B-B14F-4D97-AF65-F5344CB8AC3E}">
        <p14:creationId xmlns:p14="http://schemas.microsoft.com/office/powerpoint/2010/main" val="370585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Bivariate plot for actors who “made it” in Hollywood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l="-424" r="-347"/>
          <a:stretch/>
        </p:blipFill>
        <p:spPr>
          <a:xfrm>
            <a:off x="2356556" y="643797"/>
            <a:ext cx="4374445" cy="4201506"/>
          </a:xfrm>
          <a:prstGeom prst="rect">
            <a:avLst/>
          </a:prstGeom>
          <a:solidFill>
            <a:srgbClr val="F2F2F2"/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2892778" y="2215444"/>
            <a:ext cx="3175000" cy="1975556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39467" y="3878112"/>
            <a:ext cx="168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P&lt;2e-16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5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 – you’re meant to say something</a:t>
            </a:r>
          </a:p>
          <a:p>
            <a:r>
              <a:rPr lang="en-US" dirty="0" smtClean="0"/>
              <a:t>I’m waiting…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Bias in your parameter estimates</a:t>
            </a:r>
          </a:p>
          <a:p>
            <a:pPr lvl="1"/>
            <a:r>
              <a:rPr lang="en-US" dirty="0" smtClean="0"/>
              <a:t>Bias is a difference between the “true value” and the estimated value</a:t>
            </a:r>
          </a:p>
          <a:p>
            <a:r>
              <a:rPr lang="en-US" dirty="0" smtClean="0"/>
              <a:t>Can apply across a range of scenarios</a:t>
            </a:r>
          </a:p>
          <a:p>
            <a:pPr lvl="1"/>
            <a:r>
              <a:rPr lang="en-US" dirty="0" smtClean="0"/>
              <a:t>Bias estimates of means, variances, </a:t>
            </a:r>
            <a:r>
              <a:rPr lang="en-US" dirty="0" err="1" smtClean="0"/>
              <a:t>covariances</a:t>
            </a:r>
            <a:r>
              <a:rPr lang="en-US" dirty="0" smtClean="0"/>
              <a:t>, betas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6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might we want to ascertain?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testing means, ascertainment increases power</a:t>
            </a:r>
          </a:p>
          <a:p>
            <a:r>
              <a:rPr lang="en-US" dirty="0" smtClean="0"/>
              <a:t>For characterizing </a:t>
            </a:r>
            <a:r>
              <a:rPr lang="en-US" dirty="0" err="1" smtClean="0"/>
              <a:t>variance:covariance</a:t>
            </a:r>
            <a:r>
              <a:rPr lang="en-US" dirty="0" smtClean="0"/>
              <a:t> structure, ascertainment can lead to bias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might we want to ascertain?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testing means, ascertainment increases power</a:t>
            </a:r>
          </a:p>
          <a:p>
            <a:r>
              <a:rPr lang="en-US" dirty="0" smtClean="0"/>
              <a:t>For characterizing </a:t>
            </a:r>
            <a:r>
              <a:rPr lang="en-US" dirty="0" err="1" smtClean="0"/>
              <a:t>variance:covariance</a:t>
            </a:r>
            <a:r>
              <a:rPr lang="en-US" dirty="0" smtClean="0"/>
              <a:t> structure, ascertainment can lead to bias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-34295" b="-34295"/>
          <a:stretch>
            <a:fillRect/>
          </a:stretch>
        </p:blipFill>
        <p:spPr>
          <a:xfrm>
            <a:off x="1128890" y="1871632"/>
            <a:ext cx="7022353" cy="386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6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exactly is a p-value?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to ask if the data are consistent with a null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4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calculations using NCP</a:t>
            </a:r>
          </a:p>
          <a:p>
            <a:r>
              <a:rPr lang="en-US" dirty="0" smtClean="0"/>
              <a:t>We create the model</a:t>
            </a:r>
          </a:p>
          <a:p>
            <a:pPr lvl="1"/>
            <a:r>
              <a:rPr lang="en-US" dirty="0" smtClean="0"/>
              <a:t>specifying our effect sizes</a:t>
            </a:r>
          </a:p>
          <a:p>
            <a:r>
              <a:rPr lang="en-US" dirty="0" smtClean="0"/>
              <a:t>We then simulate data</a:t>
            </a:r>
          </a:p>
          <a:p>
            <a:pPr lvl="1"/>
            <a:r>
              <a:rPr lang="en-US" dirty="0" smtClean="0"/>
              <a:t>empirical = T means that the simulated data matches the specifications [within some error</a:t>
            </a:r>
            <a:r>
              <a:rPr lang="en-US" dirty="0" smtClean="0"/>
              <a:t>]</a:t>
            </a:r>
          </a:p>
          <a:p>
            <a:r>
              <a:rPr lang="en-US" dirty="0" smtClean="0"/>
              <a:t>The chi square can then be used to </a:t>
            </a:r>
            <a:r>
              <a:rPr lang="en-US" smtClean="0"/>
              <a:t>generate power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110" y="0"/>
            <a:ext cx="2144889" cy="13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8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null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baseline model for comparison</a:t>
            </a:r>
            <a:r>
              <a:rPr lang="en-US" dirty="0"/>
              <a:t>,</a:t>
            </a:r>
            <a:r>
              <a:rPr lang="en-US" dirty="0" smtClean="0"/>
              <a:t> usually no effect [e.g. no heritability]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3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Whose fault is it anyway?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8531" r="-853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Distrust of his aunt’s claims of being able to discriminate between milk in first or tea in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4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7787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alternative </a:t>
            </a:r>
            <a:r>
              <a:rPr lang="en-US" dirty="0" err="1" smtClean="0"/>
              <a:t>vs</a:t>
            </a:r>
            <a:r>
              <a:rPr lang="en-US" dirty="0"/>
              <a:t> </a:t>
            </a:r>
            <a:r>
              <a:rPr lang="en-US" dirty="0" smtClean="0"/>
              <a:t>    null</a:t>
            </a:r>
          </a:p>
          <a:p>
            <a:pPr marL="0" indent="0">
              <a:buNone/>
            </a:pPr>
            <a:r>
              <a:rPr lang="en-US" dirty="0" smtClean="0"/>
              <a:t>	   some effect      no effect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44" y="530352"/>
            <a:ext cx="4240389" cy="339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5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scenarios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264304"/>
              </p:ext>
            </p:extLst>
          </p:nvPr>
        </p:nvGraphicFramePr>
        <p:xfrm>
          <a:off x="1068478" y="1258893"/>
          <a:ext cx="7618322" cy="21282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5757"/>
                <a:gridCol w="2955845"/>
                <a:gridCol w="2716720"/>
              </a:tblGrid>
              <a:tr h="608323"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Reject H</a:t>
                      </a:r>
                      <a:r>
                        <a:rPr lang="en-US" sz="2400" b="0" baseline="-25000" dirty="0" smtClean="0"/>
                        <a:t>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Fail</a:t>
                      </a:r>
                      <a:r>
                        <a:rPr lang="en-US" sz="2400" b="0" baseline="0" dirty="0" smtClean="0"/>
                        <a:t> to reject</a:t>
                      </a:r>
                      <a:r>
                        <a:rPr lang="en-US" sz="2400" b="0" dirty="0" smtClean="0"/>
                        <a:t> H</a:t>
                      </a:r>
                      <a:r>
                        <a:rPr lang="en-US" sz="2400" b="0" baseline="-25000" dirty="0" smtClean="0"/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baseline="-25000" dirty="0" smtClean="0"/>
                    </a:p>
                  </a:txBody>
                  <a:tcPr/>
                </a:tc>
              </a:tr>
              <a:tr h="60420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H</a:t>
                      </a:r>
                      <a:r>
                        <a:rPr lang="en-US" sz="2400" b="0" baseline="-25000" dirty="0" smtClean="0"/>
                        <a:t>0</a:t>
                      </a:r>
                      <a:r>
                        <a:rPr lang="en-US" sz="2400" b="0" dirty="0" smtClean="0"/>
                        <a:t> is true</a:t>
                      </a:r>
                      <a:endParaRPr lang="en-US" sz="2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dirty="0" smtClean="0">
                          <a:solidFill>
                            <a:srgbClr val="FF0000"/>
                          </a:solidFill>
                          <a:latin typeface="Symbol" pitchFamily="26" charset="2"/>
                        </a:rPr>
                        <a:t>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0" dirty="0" smtClean="0">
                          <a:solidFill>
                            <a:srgbClr val="000099"/>
                          </a:solidFill>
                        </a:rPr>
                        <a:t>1-</a:t>
                      </a:r>
                      <a:r>
                        <a:rPr lang="nl-NL" sz="2400" b="0" dirty="0" smtClean="0">
                          <a:solidFill>
                            <a:srgbClr val="000099"/>
                          </a:solidFill>
                          <a:latin typeface="Symbol" pitchFamily="26" charset="2"/>
                        </a:rPr>
                        <a:t>a</a:t>
                      </a:r>
                      <a:endParaRPr lang="en-US" sz="2400" b="0" dirty="0"/>
                    </a:p>
                  </a:txBody>
                  <a:tcPr/>
                </a:tc>
              </a:tr>
              <a:tr h="549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H</a:t>
                      </a:r>
                      <a:r>
                        <a:rPr lang="en-US" sz="2400" b="0" baseline="-25000" dirty="0" smtClean="0"/>
                        <a:t>a</a:t>
                      </a:r>
                      <a:r>
                        <a:rPr lang="en-US" sz="2400" b="0" baseline="0" dirty="0" smtClean="0"/>
                        <a:t> is true</a:t>
                      </a:r>
                      <a:endParaRPr lang="en-US" sz="2400" b="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dirty="0" smtClean="0">
                          <a:solidFill>
                            <a:srgbClr val="000099"/>
                          </a:solidFill>
                        </a:rPr>
                        <a:t>1-</a:t>
                      </a:r>
                      <a:r>
                        <a:rPr lang="nl-NL" sz="2400" b="0" dirty="0" smtClean="0">
                          <a:solidFill>
                            <a:srgbClr val="000099"/>
                          </a:solidFill>
                          <a:latin typeface="Symbol" pitchFamily="26" charset="2"/>
                        </a:rPr>
                        <a:t>b</a:t>
                      </a:r>
                    </a:p>
                    <a:p>
                      <a:pPr algn="ctr"/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dirty="0" err="1" smtClean="0">
                          <a:solidFill>
                            <a:srgbClr val="FF0000"/>
                          </a:solidFill>
                          <a:latin typeface="Symbol" pitchFamily="26" charset="2"/>
                        </a:rPr>
                        <a:t>b</a:t>
                      </a:r>
                      <a:endParaRPr lang="en-US" sz="24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5502" y="3387102"/>
            <a:ext cx="3462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Symbol" pitchFamily="26" charset="2"/>
              </a:rPr>
              <a:t>a</a:t>
            </a:r>
            <a:r>
              <a:rPr lang="nl-NL" sz="2400" dirty="0" smtClean="0"/>
              <a:t>=type 1 </a:t>
            </a:r>
            <a:r>
              <a:rPr lang="nl-NL" sz="2400" dirty="0" err="1" smtClean="0"/>
              <a:t>error</a:t>
            </a:r>
            <a:r>
              <a:rPr lang="nl-NL" sz="2400" dirty="0" smtClean="0"/>
              <a:t> </a:t>
            </a:r>
            <a:r>
              <a:rPr lang="nl-NL" sz="2400" dirty="0" err="1" smtClean="0"/>
              <a:t>rate</a:t>
            </a:r>
            <a:endParaRPr lang="nl-NL" sz="2400" dirty="0" smtClean="0"/>
          </a:p>
          <a:p>
            <a:r>
              <a:rPr lang="nl-NL" sz="2400" dirty="0" err="1" smtClean="0">
                <a:solidFill>
                  <a:srgbClr val="FF0000"/>
                </a:solidFill>
                <a:latin typeface="Symbol" pitchFamily="26" charset="2"/>
              </a:rPr>
              <a:t>b</a:t>
            </a:r>
            <a:r>
              <a:rPr lang="nl-NL" sz="2400" dirty="0" smtClean="0"/>
              <a:t>=type 2 </a:t>
            </a:r>
            <a:r>
              <a:rPr lang="nl-NL" sz="2400" dirty="0" err="1" smtClean="0"/>
              <a:t>error</a:t>
            </a:r>
            <a:r>
              <a:rPr lang="nl-NL" sz="2400" dirty="0" smtClean="0"/>
              <a:t> </a:t>
            </a:r>
            <a:r>
              <a:rPr lang="nl-NL" sz="2400" dirty="0" err="1" smtClean="0"/>
              <a:t>rate</a:t>
            </a:r>
            <a:endParaRPr lang="nl-NL" sz="2400" dirty="0" smtClean="0"/>
          </a:p>
          <a:p>
            <a:r>
              <a:rPr lang="nl-NL" sz="2400" dirty="0" smtClean="0">
                <a:solidFill>
                  <a:srgbClr val="000099"/>
                </a:solidFill>
              </a:rPr>
              <a:t>1-</a:t>
            </a:r>
            <a:r>
              <a:rPr lang="nl-NL" sz="2400" dirty="0" smtClean="0">
                <a:solidFill>
                  <a:srgbClr val="000099"/>
                </a:solidFill>
                <a:latin typeface="Symbol" pitchFamily="26" charset="2"/>
              </a:rPr>
              <a:t>b</a:t>
            </a:r>
            <a:r>
              <a:rPr lang="nl-NL" sz="2400" dirty="0" smtClean="0"/>
              <a:t>=</a:t>
            </a:r>
            <a:r>
              <a:rPr lang="nl-NL" sz="2400" dirty="0" err="1" smtClean="0"/>
              <a:t>statistical</a:t>
            </a:r>
            <a:r>
              <a:rPr lang="nl-NL" sz="2400" dirty="0" smtClean="0"/>
              <a:t> power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11887" y="803112"/>
            <a:ext cx="1828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Statistics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46846" y="2190662"/>
            <a:ext cx="1120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Truth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89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52" name="Object 304"/>
          <p:cNvGraphicFramePr>
            <a:graphicFrameLocks noChangeAspect="1"/>
          </p:cNvGraphicFramePr>
          <p:nvPr/>
        </p:nvGraphicFramePr>
        <p:xfrm>
          <a:off x="1258888" y="2217738"/>
          <a:ext cx="6840537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5552381" imgH="3858164" progId="">
                  <p:embed/>
                </p:oleObj>
              </mc:Choice>
              <mc:Fallback>
                <p:oleObj name="Bitmap Image" r:id="rId3" imgW="5552381" imgH="385816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17738"/>
                        <a:ext cx="6840537" cy="4595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080250" y="56292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i="1">
                <a:solidFill>
                  <a:srgbClr val="FFFFCC"/>
                </a:solidFill>
                <a:latin typeface="Times New Roman" pitchFamily="26" charset="0"/>
              </a:rPr>
              <a:t>T</a:t>
            </a:r>
            <a:endParaRPr lang="en-US" sz="2400">
              <a:solidFill>
                <a:srgbClr val="FFFFCC"/>
              </a:solidFill>
              <a:latin typeface="Times New Roman" pitchFamily="26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854450" y="175895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sz="2800" b="1" i="1">
                <a:solidFill>
                  <a:schemeClr val="tx1"/>
                </a:solidFill>
                <a:latin typeface="Times New Roman" pitchFamily="26" charset="0"/>
              </a:rPr>
              <a:t>alpha 0.05</a:t>
            </a:r>
            <a:endParaRPr lang="en-US" sz="2400" b="1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5" name="Text Box 107"/>
          <p:cNvSpPr txBox="1">
            <a:spLocks noChangeArrowheads="1"/>
          </p:cNvSpPr>
          <p:nvPr/>
        </p:nvSpPr>
        <p:spPr bwMode="auto">
          <a:xfrm>
            <a:off x="6731000" y="814388"/>
            <a:ext cx="2305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A</a:t>
            </a:r>
            <a:r>
              <a:rPr lang="en-US" sz="300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6" name="Text Box 108"/>
          <p:cNvSpPr txBox="1">
            <a:spLocks noChangeArrowheads="1"/>
          </p:cNvSpPr>
          <p:nvPr/>
        </p:nvSpPr>
        <p:spPr bwMode="auto">
          <a:xfrm>
            <a:off x="323850" y="885825"/>
            <a:ext cx="2463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Sampling distribution if H</a:t>
            </a:r>
            <a:r>
              <a:rPr lang="en-US" sz="3000" baseline="-25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0</a:t>
            </a:r>
            <a:r>
              <a:rPr lang="en-US" sz="3000" dirty="0">
                <a:solidFill>
                  <a:schemeClr val="tx1"/>
                </a:solidFill>
                <a:latin typeface="Times New Roman" pitchFamily="26" charset="0"/>
                <a:sym typeface="Symbol" pitchFamily="26" charset="2"/>
              </a:rPr>
              <a:t> were true</a:t>
            </a:r>
            <a:endParaRPr lang="en-US" sz="3000" dirty="0">
              <a:solidFill>
                <a:schemeClr val="tx1"/>
              </a:solidFill>
              <a:latin typeface="Times New Roman" pitchFamily="26" charset="0"/>
            </a:endParaRPr>
          </a:p>
        </p:txBody>
      </p:sp>
      <p:sp>
        <p:nvSpPr>
          <p:cNvPr id="53357" name="Text Box 109"/>
          <p:cNvSpPr txBox="1">
            <a:spLocks noChangeArrowheads="1"/>
          </p:cNvSpPr>
          <p:nvPr/>
        </p:nvSpPr>
        <p:spPr bwMode="auto">
          <a:xfrm>
            <a:off x="3602038" y="4729163"/>
            <a:ext cx="39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000" b="1">
                <a:solidFill>
                  <a:srgbClr val="FF0000"/>
                </a:solidFill>
                <a:latin typeface="Times New Roman" pitchFamily="26" charset="0"/>
                <a:sym typeface="Symbol" pitchFamily="26" charset="2"/>
              </a:rPr>
              <a:t></a:t>
            </a:r>
            <a:endParaRPr lang="en-US" sz="3000" b="1">
              <a:solidFill>
                <a:srgbClr val="FF0000"/>
              </a:solidFill>
              <a:latin typeface="Times New Roman" pitchFamily="26" charset="0"/>
            </a:endParaRPr>
          </a:p>
        </p:txBody>
      </p:sp>
      <p:sp>
        <p:nvSpPr>
          <p:cNvPr id="53358" name="Text Box 110"/>
          <p:cNvSpPr txBox="1">
            <a:spLocks noChangeArrowheads="1"/>
          </p:cNvSpPr>
          <p:nvPr/>
        </p:nvSpPr>
        <p:spPr bwMode="auto">
          <a:xfrm>
            <a:off x="5394325" y="4725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b="1">
                <a:solidFill>
                  <a:srgbClr val="CC3399"/>
                </a:solidFill>
                <a:latin typeface="Times New Roman" pitchFamily="26" charset="0"/>
                <a:sym typeface="Symbol" pitchFamily="26" charset="2"/>
              </a:rPr>
              <a:t></a:t>
            </a:r>
            <a:endParaRPr lang="en-US" sz="3600" b="1">
              <a:solidFill>
                <a:srgbClr val="CC3399"/>
              </a:solidFill>
              <a:latin typeface="Times New Roman" pitchFamily="26" charset="0"/>
            </a:endParaRPr>
          </a:p>
        </p:txBody>
      </p:sp>
      <p:sp>
        <p:nvSpPr>
          <p:cNvPr id="53462" name="Text Box 214"/>
          <p:cNvSpPr txBox="1">
            <a:spLocks noChangeArrowheads="1"/>
          </p:cNvSpPr>
          <p:nvPr/>
        </p:nvSpPr>
        <p:spPr bwMode="auto">
          <a:xfrm>
            <a:off x="5765800" y="3216275"/>
            <a:ext cx="15414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tx1"/>
                </a:solidFill>
              </a:rPr>
              <a:t>POWER:</a:t>
            </a:r>
          </a:p>
          <a:p>
            <a:pPr eaLnBrk="0" hangingPunct="0"/>
            <a:r>
              <a:rPr lang="en-US" b="1">
                <a:solidFill>
                  <a:schemeClr val="tx1"/>
                </a:solidFill>
              </a:rPr>
              <a:t> 1 - </a:t>
            </a:r>
            <a:r>
              <a:rPr lang="en-US" b="1">
                <a:solidFill>
                  <a:schemeClr val="tx1"/>
                </a:solidFill>
                <a:sym typeface="Symbol" pitchFamily="26" charset="2"/>
              </a:rPr>
              <a:t></a:t>
            </a:r>
          </a:p>
        </p:txBody>
      </p:sp>
      <p:sp>
        <p:nvSpPr>
          <p:cNvPr id="53468" name="Text Box 220"/>
          <p:cNvSpPr txBox="1">
            <a:spLocks noChangeArrowheads="1"/>
          </p:cNvSpPr>
          <p:nvPr/>
        </p:nvSpPr>
        <p:spPr bwMode="auto">
          <a:xfrm>
            <a:off x="1908175" y="404813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tx1"/>
                </a:solidFill>
              </a:rPr>
              <a:t>Standard Case</a:t>
            </a:r>
          </a:p>
        </p:txBody>
      </p:sp>
      <p:sp>
        <p:nvSpPr>
          <p:cNvPr id="53557" name="Line 309"/>
          <p:cNvSpPr>
            <a:spLocks noChangeShapeType="1"/>
          </p:cNvSpPr>
          <p:nvPr/>
        </p:nvSpPr>
        <p:spPr bwMode="auto">
          <a:xfrm flipH="1">
            <a:off x="4962525" y="5230813"/>
            <a:ext cx="504825" cy="574675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8" name="Line 310"/>
          <p:cNvSpPr>
            <a:spLocks noChangeShapeType="1"/>
          </p:cNvSpPr>
          <p:nvPr/>
        </p:nvSpPr>
        <p:spPr bwMode="auto">
          <a:xfrm>
            <a:off x="3863975" y="5160963"/>
            <a:ext cx="43180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59" name="Line 311"/>
          <p:cNvSpPr>
            <a:spLocks noChangeShapeType="1"/>
          </p:cNvSpPr>
          <p:nvPr/>
        </p:nvSpPr>
        <p:spPr bwMode="auto">
          <a:xfrm>
            <a:off x="2339975" y="2352675"/>
            <a:ext cx="129540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60" name="Line 312"/>
          <p:cNvSpPr>
            <a:spLocks noChangeShapeType="1"/>
          </p:cNvSpPr>
          <p:nvPr/>
        </p:nvSpPr>
        <p:spPr bwMode="auto">
          <a:xfrm flipH="1">
            <a:off x="5507038" y="2276475"/>
            <a:ext cx="151288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18"/>
          <p:cNvGrpSpPr>
            <a:grpSpLocks/>
          </p:cNvGrpSpPr>
          <p:nvPr/>
        </p:nvGrpSpPr>
        <p:grpSpPr bwMode="auto">
          <a:xfrm>
            <a:off x="3937000" y="5878513"/>
            <a:ext cx="1355725" cy="574675"/>
            <a:chOff x="2517" y="3702"/>
            <a:chExt cx="1225" cy="181"/>
          </a:xfrm>
        </p:grpSpPr>
        <p:sp>
          <p:nvSpPr>
            <p:cNvPr id="53567" name="Line 319"/>
            <p:cNvSpPr>
              <a:spLocks noChangeShapeType="1"/>
            </p:cNvSpPr>
            <p:nvPr/>
          </p:nvSpPr>
          <p:spPr bwMode="auto">
            <a:xfrm>
              <a:off x="2517" y="3883"/>
              <a:ext cx="1225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68" name="Line 320"/>
            <p:cNvSpPr>
              <a:spLocks noChangeShapeType="1"/>
            </p:cNvSpPr>
            <p:nvPr/>
          </p:nvSpPr>
          <p:spPr bwMode="auto">
            <a:xfrm flipV="1">
              <a:off x="2517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69" name="Line 321"/>
            <p:cNvSpPr>
              <a:spLocks noChangeShapeType="1"/>
            </p:cNvSpPr>
            <p:nvPr/>
          </p:nvSpPr>
          <p:spPr bwMode="auto">
            <a:xfrm flipV="1">
              <a:off x="3742" y="3702"/>
              <a:ext cx="0" cy="18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419474" y="64023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000099"/>
                </a:solidFill>
              </a:rPr>
              <a:t>Non-centrality parameter</a:t>
            </a:r>
          </a:p>
        </p:txBody>
      </p:sp>
    </p:spTree>
    <p:extLst>
      <p:ext uri="{BB962C8B-B14F-4D97-AF65-F5344CB8AC3E}">
        <p14:creationId xmlns:p14="http://schemas.microsoft.com/office/powerpoint/2010/main" val="195473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3844</TotalTime>
  <Words>942</Words>
  <Application>Microsoft Macintosh PowerPoint</Application>
  <PresentationFormat>On-screen Show (4:3)</PresentationFormat>
  <Paragraphs>220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Aspect</vt:lpstr>
      <vt:lpstr>Bitmap Image</vt:lpstr>
      <vt:lpstr>Power and p-values</vt:lpstr>
      <vt:lpstr>p-values are in the press</vt:lpstr>
      <vt:lpstr>What we’ve been teaching</vt:lpstr>
      <vt:lpstr>What exactly is a p-value?</vt:lpstr>
      <vt:lpstr>What’s a null model?</vt:lpstr>
      <vt:lpstr>Whose fault is it anyway?</vt:lpstr>
      <vt:lpstr>Hypothesis testing</vt:lpstr>
      <vt:lpstr>Possible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power?</vt:lpstr>
      <vt:lpstr>Practical 1</vt:lpstr>
      <vt:lpstr>Simulation functions</vt:lpstr>
      <vt:lpstr>rnorm Documentation</vt:lpstr>
      <vt:lpstr>rnorm syntax</vt:lpstr>
      <vt:lpstr>R script: Norm_dist_sim.R</vt:lpstr>
      <vt:lpstr>One I made earlier</vt:lpstr>
      <vt:lpstr>Concepts</vt:lpstr>
      <vt:lpstr>Mean estimation</vt:lpstr>
      <vt:lpstr>R script: mean_estimate_sim.R</vt:lpstr>
      <vt:lpstr>One I made earlier</vt:lpstr>
      <vt:lpstr>Standard Error</vt:lpstr>
      <vt:lpstr>Key Concept 1</vt:lpstr>
      <vt:lpstr>Power definition again</vt:lpstr>
      <vt:lpstr>Ascertainment</vt:lpstr>
      <vt:lpstr>Bivariate plot for actors in Hollywood</vt:lpstr>
      <vt:lpstr>Bivariate plot for actors who “made it” in Hollywood</vt:lpstr>
      <vt:lpstr>Bivariate plot for actors who “made it” in Hollywood</vt:lpstr>
      <vt:lpstr>What happened?</vt:lpstr>
      <vt:lpstr>Ascertainment</vt:lpstr>
      <vt:lpstr>When might we want to ascertain?</vt:lpstr>
      <vt:lpstr>When might we want to ascertain?</vt:lpstr>
      <vt:lpstr>Practical!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and Sample Size +  Principles of Simulation</dc:title>
  <dc:creator>Benjamin Neale</dc:creator>
  <cp:lastModifiedBy>Benjamin Neale</cp:lastModifiedBy>
  <cp:revision>35</cp:revision>
  <dcterms:created xsi:type="dcterms:W3CDTF">2010-03-04T18:08:44Z</dcterms:created>
  <dcterms:modified xsi:type="dcterms:W3CDTF">2016-03-10T17:49:14Z</dcterms:modified>
</cp:coreProperties>
</file>