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9" r:id="rId4"/>
    <p:sldId id="261" r:id="rId5"/>
    <p:sldId id="262" r:id="rId6"/>
    <p:sldId id="260" r:id="rId7"/>
    <p:sldId id="293" r:id="rId8"/>
    <p:sldId id="294" r:id="rId9"/>
    <p:sldId id="295" r:id="rId10"/>
    <p:sldId id="266" r:id="rId11"/>
    <p:sldId id="274" r:id="rId12"/>
    <p:sldId id="278" r:id="rId13"/>
    <p:sldId id="277" r:id="rId14"/>
    <p:sldId id="279" r:id="rId15"/>
    <p:sldId id="281" r:id="rId16"/>
    <p:sldId id="282" r:id="rId17"/>
    <p:sldId id="267" r:id="rId18"/>
    <p:sldId id="283" r:id="rId19"/>
    <p:sldId id="296" r:id="rId20"/>
    <p:sldId id="284" r:id="rId21"/>
    <p:sldId id="285" r:id="rId22"/>
    <p:sldId id="286" r:id="rId23"/>
    <p:sldId id="289" r:id="rId24"/>
    <p:sldId id="290" r:id="rId25"/>
    <p:sldId id="297" r:id="rId26"/>
    <p:sldId id="291" r:id="rId27"/>
    <p:sldId id="29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3073" autoAdjust="0"/>
  </p:normalViewPr>
  <p:slideViewPr>
    <p:cSldViewPr>
      <p:cViewPr>
        <p:scale>
          <a:sx n="76" d="100"/>
          <a:sy n="76" d="100"/>
        </p:scale>
        <p:origin x="-93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3FE8E-60EE-4AC1-99FE-40DEE42BFADA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21AF7-5865-4BB7-8E41-E4C93A05CF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729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42DF2D9-C9BF-4A92-B080-311D83A065F3}" type="slidenum">
              <a:rPr lang="en-US" smtClean="0">
                <a:latin typeface="Times New Roman" pitchFamily="18" charset="0"/>
              </a:rPr>
              <a:pPr/>
              <a:t>23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7521A18-7438-4BE4-A459-688475D12343}" type="slidenum">
              <a:rPr lang="en-US" smtClean="0">
                <a:latin typeface="Times New Roman" pitchFamily="18" charset="0"/>
              </a:rPr>
              <a:pPr/>
              <a:t>24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25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81BAE83-F764-44EF-AAE9-3C9579C2892F}" type="slidenum">
              <a:rPr lang="en-US" smtClean="0">
                <a:latin typeface="Times New Roman" pitchFamily="18" charset="0"/>
              </a:rPr>
              <a:pPr/>
              <a:t>27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751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2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1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157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290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01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5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75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067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34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663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7498-FF65-451B-96BE-F9DC7C909841}" type="datetimeFigureOut">
              <a:rPr lang="en-AU" smtClean="0"/>
              <a:t>08/03/2016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689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onyx.brandmaier.d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AU" dirty="0" err="1" smtClean="0"/>
              <a:t>Univariate</a:t>
            </a:r>
            <a:r>
              <a:rPr lang="en-AU" dirty="0" smtClean="0"/>
              <a:t> </a:t>
            </a:r>
            <a:r>
              <a:rPr lang="en-AU" dirty="0" err="1" smtClean="0"/>
              <a:t>modeling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AU" dirty="0" smtClean="0">
                <a:solidFill>
                  <a:schemeClr val="tx1"/>
                </a:solidFill>
              </a:rPr>
              <a:t>Sarah </a:t>
            </a:r>
            <a:r>
              <a:rPr lang="en-AU" dirty="0" err="1" smtClean="0">
                <a:solidFill>
                  <a:schemeClr val="tx1"/>
                </a:solidFill>
              </a:rPr>
              <a:t>Medland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7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522368" indent="-200911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803643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125101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1446558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1768015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089473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2410930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2732387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2882338B-7F33-4960-9163-6485FE9D216E}" type="slidenum">
              <a:rPr lang="en-US" sz="1300">
                <a:solidFill>
                  <a:schemeClr val="tx1"/>
                </a:solidFill>
                <a:ea typeface="MS PGothic" pitchFamily="34" charset="-128"/>
              </a:rPr>
              <a:pPr eaLnBrk="1" hangingPunct="1"/>
              <a:t>10</a:t>
            </a:fld>
            <a:endParaRPr lang="en-US" sz="1300">
              <a:solidFill>
                <a:schemeClr val="tx1"/>
              </a:solidFill>
              <a:ea typeface="MS PGothic" pitchFamily="34" charset="-128"/>
            </a:endParaRPr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395536" y="178594"/>
            <a:ext cx="8478291" cy="1714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Yesterday we ran an ADE Model</a:t>
            </a:r>
            <a:endParaRPr lang="en-US" sz="49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6" y="1844824"/>
            <a:ext cx="8554641" cy="4250531"/>
          </a:xfrm>
        </p:spPr>
        <p:txBody>
          <a:bodyPr anchor="t"/>
          <a:lstStyle/>
          <a:p>
            <a:pPr marL="625056">
              <a:defRPr/>
            </a:pPr>
            <a:r>
              <a:rPr lang="en-US" dirty="0" smtClean="0"/>
              <a:t>Why?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350369" y="1428750"/>
            <a:ext cx="4822031" cy="4822031"/>
            <a:chOff x="0" y="0"/>
            <a:chExt cx="4320" cy="4320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32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3"/>
            <p:cNvSpPr>
              <a:spLocks/>
            </p:cNvSpPr>
            <p:nvPr/>
          </p:nvSpPr>
          <p:spPr bwMode="auto">
            <a:xfrm>
              <a:off x="2863" y="3940"/>
              <a:ext cx="511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en-US" sz="2200">
                  <a:solidFill>
                    <a:srgbClr val="030303"/>
                  </a:solidFill>
                  <a:ea typeface="MS PGothic" pitchFamily="34" charset="-128"/>
                </a:rPr>
                <a:t>0.30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1154" y="3940"/>
              <a:ext cx="511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en-US" sz="2200">
                  <a:solidFill>
                    <a:srgbClr val="030303"/>
                  </a:solidFill>
                  <a:ea typeface="MS PGothic" pitchFamily="34" charset="-128"/>
                </a:rPr>
                <a:t>0.78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86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522368" indent="-200911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803643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125101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1446558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1768015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089473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2410930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2732387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2882338B-7F33-4960-9163-6485FE9D216E}" type="slidenum">
              <a:rPr lang="en-US" sz="1300">
                <a:solidFill>
                  <a:schemeClr val="tx1"/>
                </a:solidFill>
                <a:ea typeface="MS PGothic" pitchFamily="34" charset="-128"/>
              </a:rPr>
              <a:pPr eaLnBrk="1" hangingPunct="1"/>
              <a:t>11</a:t>
            </a:fld>
            <a:endParaRPr lang="en-US" sz="1300">
              <a:solidFill>
                <a:schemeClr val="tx1"/>
              </a:solidFill>
              <a:ea typeface="MS PGothic" pitchFamily="34" charset="-128"/>
            </a:endParaRPr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178594"/>
            <a:ext cx="8478291" cy="1714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What is D again?</a:t>
            </a:r>
            <a:endParaRPr lang="en-US" sz="49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7" y="1628800"/>
            <a:ext cx="8220472" cy="4250531"/>
          </a:xfrm>
        </p:spPr>
        <p:txBody>
          <a:bodyPr anchor="t">
            <a:normAutofit/>
          </a:bodyPr>
          <a:lstStyle/>
          <a:p>
            <a:pPr marL="625056">
              <a:defRPr/>
            </a:pPr>
            <a:r>
              <a:rPr lang="en-US" dirty="0" smtClean="0"/>
              <a:t>Dominance refers to non-additive genetic effects resulting from interactions between alleles at the same locus or different loci (epistasis)</a:t>
            </a:r>
          </a:p>
          <a:p>
            <a:pPr marL="625056">
              <a:defRPr/>
            </a:pP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05064"/>
            <a:ext cx="3962400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064" y="4005064"/>
            <a:ext cx="3548029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471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522368" indent="-200911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803643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125101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1446558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1768015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089473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2410930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2732387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2882338B-7F33-4960-9163-6485FE9D216E}" type="slidenum">
              <a:rPr lang="en-US" sz="1300">
                <a:solidFill>
                  <a:schemeClr val="tx1"/>
                </a:solidFill>
                <a:ea typeface="MS PGothic" pitchFamily="34" charset="-128"/>
              </a:rPr>
              <a:pPr eaLnBrk="1" hangingPunct="1"/>
              <a:t>12</a:t>
            </a:fld>
            <a:endParaRPr lang="en-US" sz="1300" dirty="0">
              <a:solidFill>
                <a:schemeClr val="tx1"/>
              </a:solidFill>
              <a:ea typeface="MS PGothic" pitchFamily="34" charset="-128"/>
            </a:endParaRPr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178594"/>
            <a:ext cx="8478291" cy="1714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What is D again?</a:t>
            </a:r>
            <a:endParaRPr lang="en-US" sz="49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7" y="1844824"/>
            <a:ext cx="8166728" cy="4250531"/>
          </a:xfrm>
        </p:spPr>
        <p:txBody>
          <a:bodyPr anchor="t"/>
          <a:lstStyle/>
          <a:p>
            <a:pPr marL="625056">
              <a:defRPr/>
            </a:pPr>
            <a:r>
              <a:rPr lang="en-US" dirty="0" smtClean="0"/>
              <a:t>DZ twins/full siblings share</a:t>
            </a:r>
          </a:p>
          <a:p>
            <a:pPr marL="1025106" lvl="1">
              <a:defRPr/>
            </a:pPr>
            <a:r>
              <a:rPr lang="en-US" dirty="0" smtClean="0"/>
              <a:t>~50</a:t>
            </a:r>
            <a:r>
              <a:rPr lang="en-US" dirty="0"/>
              <a:t>% of their </a:t>
            </a:r>
            <a:r>
              <a:rPr lang="en-US" dirty="0" smtClean="0"/>
              <a:t>segregating DNA &amp;</a:t>
            </a:r>
          </a:p>
          <a:p>
            <a:pPr marL="1025106" lvl="1">
              <a:defRPr/>
            </a:pPr>
            <a:r>
              <a:rPr lang="en-US" dirty="0" smtClean="0"/>
              <a:t>for ~25</a:t>
            </a:r>
            <a:r>
              <a:rPr lang="en-US" dirty="0"/>
              <a:t>% </a:t>
            </a:r>
            <a:r>
              <a:rPr lang="en-US" dirty="0" smtClean="0"/>
              <a:t>loci they share not only the genotype but also the parental origin of each allele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05064"/>
            <a:ext cx="2659244" cy="1991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005064"/>
            <a:ext cx="4626776" cy="1991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139952" y="5661248"/>
            <a:ext cx="4032448" cy="2636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78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7544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522368" indent="-200911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803643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125101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1446558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1768015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089473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2410930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2732387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2882338B-7F33-4960-9163-6485FE9D216E}" type="slidenum">
              <a:rPr lang="en-US" sz="1300">
                <a:solidFill>
                  <a:schemeClr val="tx1"/>
                </a:solidFill>
                <a:ea typeface="MS PGothic" pitchFamily="34" charset="-128"/>
              </a:rPr>
              <a:pPr eaLnBrk="1" hangingPunct="1"/>
              <a:t>13</a:t>
            </a:fld>
            <a:endParaRPr lang="en-US" sz="1300" dirty="0">
              <a:solidFill>
                <a:schemeClr val="tx1"/>
              </a:solidFill>
              <a:ea typeface="MS PGothic" pitchFamily="34" charset="-128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7" y="404664"/>
            <a:ext cx="8220472" cy="4250531"/>
          </a:xfrm>
        </p:spPr>
        <p:txBody>
          <a:bodyPr anchor="t"/>
          <a:lstStyle/>
          <a:p>
            <a:pPr marL="625056">
              <a:defRPr/>
            </a:pPr>
            <a:r>
              <a:rPr lang="en-US" dirty="0" smtClean="0"/>
              <a:t>DZ twins/full siblings share</a:t>
            </a:r>
          </a:p>
          <a:p>
            <a:pPr marL="1025106" lvl="1">
              <a:defRPr/>
            </a:pPr>
            <a:r>
              <a:rPr lang="en-US" dirty="0" smtClean="0"/>
              <a:t>~50</a:t>
            </a:r>
            <a:r>
              <a:rPr lang="en-US" dirty="0"/>
              <a:t>% of their </a:t>
            </a:r>
            <a:r>
              <a:rPr lang="en-US" dirty="0" smtClean="0"/>
              <a:t>segregating DNA &amp;</a:t>
            </a:r>
          </a:p>
          <a:p>
            <a:pPr marL="1025106" lvl="1">
              <a:defRPr/>
            </a:pPr>
            <a:r>
              <a:rPr lang="en-US" dirty="0" smtClean="0"/>
              <a:t>for ~25</a:t>
            </a:r>
            <a:r>
              <a:rPr lang="en-US" dirty="0"/>
              <a:t>% </a:t>
            </a:r>
            <a:r>
              <a:rPr lang="en-US" dirty="0" smtClean="0"/>
              <a:t>loci they share not only the genotype but also the parental origin of each allele</a:t>
            </a:r>
            <a:endParaRPr lang="en-US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187624" y="2467744"/>
            <a:ext cx="713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+mn-lt"/>
              </a:rPr>
              <a:t>Consider a mating between mother AB x father CD:</a:t>
            </a:r>
            <a:endParaRPr lang="en-US" sz="2400" dirty="0">
              <a:latin typeface="+mn-lt"/>
            </a:endParaRPr>
          </a:p>
        </p:txBody>
      </p:sp>
      <p:graphicFrame>
        <p:nvGraphicFramePr>
          <p:cNvPr id="11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648994"/>
              </p:ext>
            </p:extLst>
          </p:nvPr>
        </p:nvGraphicFramePr>
        <p:xfrm>
          <a:off x="899592" y="3101302"/>
          <a:ext cx="4648200" cy="2847978"/>
        </p:xfrm>
        <a:graphic>
          <a:graphicData uri="http://schemas.openxmlformats.org/drawingml/2006/table">
            <a:tbl>
              <a:tblPr/>
              <a:tblGrid>
                <a:gridCol w="774700"/>
                <a:gridCol w="774700"/>
                <a:gridCol w="774700"/>
                <a:gridCol w="774700"/>
                <a:gridCol w="774700"/>
                <a:gridCol w="774700"/>
              </a:tblGrid>
              <a:tr h="474663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Sib2</a:t>
                      </a:r>
                    </a:p>
                  </a:txBody>
                  <a:tcPr marL="90000" marR="90000" marT="46806" marB="468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Sib1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746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46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746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746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99592" y="59436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latin typeface="+mn-lt"/>
              </a:rPr>
              <a:t>IBD    0 : 1 : 2  =  25% : 50% : 25%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72200" y="404664"/>
            <a:ext cx="2376264" cy="720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This is where the .5A comes from </a:t>
            </a: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28184" y="3061855"/>
            <a:ext cx="2376264" cy="720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This is where the .25D comes from </a:t>
            </a:r>
            <a:endParaRPr lang="en-AU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3" idx="1"/>
          </p:cNvCxnSpPr>
          <p:nvPr/>
        </p:nvCxnSpPr>
        <p:spPr>
          <a:xfrm flipH="1">
            <a:off x="2211551" y="764704"/>
            <a:ext cx="4160649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1"/>
          </p:cNvCxnSpPr>
          <p:nvPr/>
        </p:nvCxnSpPr>
        <p:spPr>
          <a:xfrm flipH="1" flipV="1">
            <a:off x="2771800" y="1988840"/>
            <a:ext cx="3456384" cy="143305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8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algn="l"/>
            <a:r>
              <a:rPr lang="en-AU" dirty="0" smtClean="0"/>
              <a:t>Today we will run an ACE model</a:t>
            </a:r>
            <a:endParaRPr lang="en-AU" dirty="0"/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6148"/>
              </p:ext>
            </p:extLst>
          </p:nvPr>
        </p:nvGraphicFramePr>
        <p:xfrm>
          <a:off x="4837360" y="4941168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21805"/>
              </p:ext>
            </p:extLst>
          </p:nvPr>
        </p:nvGraphicFramePr>
        <p:xfrm>
          <a:off x="1115616" y="4941168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158494" y="4509120"/>
            <a:ext cx="672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MZ				DZ</a:t>
            </a:r>
            <a:endParaRPr lang="en-AU" sz="2800" dirty="0"/>
          </a:p>
        </p:txBody>
      </p:sp>
      <p:pic>
        <p:nvPicPr>
          <p:cNvPr id="4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597" y="2132856"/>
            <a:ext cx="59928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5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Today we will run an ACE model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3608" y="1268760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Additive genetic effects</a:t>
            </a:r>
          </a:p>
          <a:p>
            <a:r>
              <a:rPr lang="en-AU" dirty="0" smtClean="0"/>
              <a:t>Why  is the coefficient for DZ pairs .5?</a:t>
            </a:r>
          </a:p>
          <a:p>
            <a:r>
              <a:rPr lang="en-AU" dirty="0"/>
              <a:t>Average genetic sharing between siblings/DZ twins</a:t>
            </a:r>
          </a:p>
          <a:p>
            <a:endParaRPr lang="en-AU" dirty="0"/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099427"/>
              </p:ext>
            </p:extLst>
          </p:nvPr>
        </p:nvGraphicFramePr>
        <p:xfrm>
          <a:off x="4837360" y="5400706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052004"/>
              </p:ext>
            </p:extLst>
          </p:nvPr>
        </p:nvGraphicFramePr>
        <p:xfrm>
          <a:off x="1115616" y="5400706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158494" y="4968658"/>
            <a:ext cx="672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MZ				DZ</a:t>
            </a:r>
            <a:endParaRPr lang="en-AU" sz="28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707904" y="2708920"/>
            <a:ext cx="3168352" cy="278295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284908"/>
              </p:ext>
            </p:extLst>
          </p:nvPr>
        </p:nvGraphicFramePr>
        <p:xfrm>
          <a:off x="2483768" y="3740016"/>
          <a:ext cx="1926216" cy="1561192"/>
        </p:xfrm>
        <a:graphic>
          <a:graphicData uri="http://schemas.openxmlformats.org/drawingml/2006/table">
            <a:tbl>
              <a:tblPr/>
              <a:tblGrid>
                <a:gridCol w="321036"/>
                <a:gridCol w="321036"/>
                <a:gridCol w="321036"/>
                <a:gridCol w="321036"/>
                <a:gridCol w="321036"/>
                <a:gridCol w="321036"/>
              </a:tblGrid>
              <a:tr h="203857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Sib2</a:t>
                      </a:r>
                    </a:p>
                  </a:txBody>
                  <a:tcPr marL="90000" marR="90000" marT="46806" marB="468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Sib1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14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14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714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BC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714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BD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245" y="1412176"/>
            <a:ext cx="3135171" cy="266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88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Today we will run an ACE model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3608" y="1268760"/>
            <a:ext cx="5472608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Common environmental effects</a:t>
            </a:r>
          </a:p>
          <a:p>
            <a:r>
              <a:rPr lang="en-AU" dirty="0" smtClean="0"/>
              <a:t>Coefficient =1 for MZ and DZ pairs </a:t>
            </a:r>
          </a:p>
          <a:p>
            <a:r>
              <a:rPr lang="en-AU" dirty="0" smtClean="0"/>
              <a:t>Equal environment assumption – for all the environmental influences THAT MATTER there is ON AVERAGE no differences in the degree of environmental sharing between MZ and DZ pairs</a:t>
            </a:r>
            <a:endParaRPr lang="en-AU" dirty="0"/>
          </a:p>
          <a:p>
            <a:endParaRPr lang="en-AU" dirty="0"/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270417"/>
              </p:ext>
            </p:extLst>
          </p:nvPr>
        </p:nvGraphicFramePr>
        <p:xfrm>
          <a:off x="4837360" y="5400706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468833"/>
              </p:ext>
            </p:extLst>
          </p:nvPr>
        </p:nvGraphicFramePr>
        <p:xfrm>
          <a:off x="1115616" y="5400706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158494" y="4968658"/>
            <a:ext cx="672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MZ				DZ</a:t>
            </a:r>
            <a:endParaRPr lang="en-A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96752"/>
            <a:ext cx="2221485" cy="2965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884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500" dirty="0" smtClean="0"/>
              <a:t>Today we will run an ACE model</a:t>
            </a:r>
            <a:endParaRPr lang="en-US" sz="45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Open </a:t>
            </a:r>
            <a:r>
              <a:rPr lang="en-AU" dirty="0" err="1" smtClean="0"/>
              <a:t>RStudio</a:t>
            </a:r>
            <a:endParaRPr lang="en-AU" dirty="0" smtClean="0"/>
          </a:p>
          <a:p>
            <a:r>
              <a:rPr lang="en-AU" smtClean="0"/>
              <a:t>faculty/sarah/2016/Tuesday1</a:t>
            </a:r>
            <a:endParaRPr lang="en-AU" dirty="0" smtClean="0"/>
          </a:p>
          <a:p>
            <a:r>
              <a:rPr lang="en-AU" dirty="0" smtClean="0"/>
              <a:t>Copy everything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53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algn="l"/>
            <a:r>
              <a:rPr lang="en-AU" dirty="0" smtClean="0"/>
              <a:t>Today we will run an ACE model</a:t>
            </a:r>
            <a:endParaRPr lang="en-A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597" y="1628800"/>
            <a:ext cx="59928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05064"/>
            <a:ext cx="7920880" cy="1704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429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smtClean="0"/>
              <a:t>We are going to include the effect of age on the means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81396"/>
            <a:ext cx="7992888" cy="280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356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Starting at the beginning…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Data preparation</a:t>
            </a:r>
          </a:p>
          <a:p>
            <a:pPr lvl="1"/>
            <a:r>
              <a:rPr lang="en-AU" dirty="0"/>
              <a:t>The algebra style used in </a:t>
            </a:r>
            <a:r>
              <a:rPr lang="en-AU" dirty="0" err="1"/>
              <a:t>Mx</a:t>
            </a:r>
            <a:r>
              <a:rPr lang="en-AU" dirty="0"/>
              <a:t> expects 1 line per case/family </a:t>
            </a:r>
          </a:p>
          <a:p>
            <a:pPr lvl="1"/>
            <a:r>
              <a:rPr lang="en-AU" dirty="0"/>
              <a:t>(Almost) limitless number of families and variables</a:t>
            </a:r>
          </a:p>
          <a:p>
            <a:pPr lvl="1"/>
            <a:r>
              <a:rPr lang="en-AU" dirty="0" smtClean="0"/>
              <a:t>Missing data </a:t>
            </a:r>
            <a:endParaRPr lang="en-AU" dirty="0"/>
          </a:p>
          <a:p>
            <a:pPr lvl="2"/>
            <a:r>
              <a:rPr lang="en-AU" dirty="0" smtClean="0"/>
              <a:t>Default </a:t>
            </a:r>
            <a:r>
              <a:rPr lang="en-AU" dirty="0"/>
              <a:t>missing code </a:t>
            </a:r>
            <a:r>
              <a:rPr lang="en-AU"/>
              <a:t>is </a:t>
            </a:r>
            <a:r>
              <a:rPr lang="en-AU" b="1" smtClean="0"/>
              <a:t>NA</a:t>
            </a:r>
            <a:endParaRPr lang="en-AU" b="1" dirty="0" smtClean="0"/>
          </a:p>
          <a:p>
            <a:pPr lvl="2"/>
            <a:r>
              <a:rPr lang="en-AU" b="1" dirty="0" smtClean="0"/>
              <a:t>No missing covariates/definition variables!</a:t>
            </a:r>
          </a:p>
          <a:p>
            <a:pPr lvl="1"/>
            <a:r>
              <a:rPr lang="en-AU" dirty="0"/>
              <a:t>Quick R </a:t>
            </a:r>
            <a:r>
              <a:rPr lang="en-AU" dirty="0" smtClean="0"/>
              <a:t>- http</a:t>
            </a:r>
            <a:r>
              <a:rPr lang="en-AU" dirty="0"/>
              <a:t>://www.statmethods.net/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5851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algn="l"/>
            <a:r>
              <a:rPr lang="en-AU" smtClean="0"/>
              <a:t>Covariances</a:t>
            </a:r>
            <a:endParaRPr lang="en-AU" dirty="0"/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655120"/>
              </p:ext>
            </p:extLst>
          </p:nvPr>
        </p:nvGraphicFramePr>
        <p:xfrm>
          <a:off x="4837360" y="5400706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.5a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597692"/>
              </p:ext>
            </p:extLst>
          </p:nvPr>
        </p:nvGraphicFramePr>
        <p:xfrm>
          <a:off x="1115616" y="5400706"/>
          <a:ext cx="3551064" cy="103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5532"/>
                <a:gridCol w="177553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dirty="0" smtClean="0"/>
                        <a:t>a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+c</a:t>
                      </a:r>
                      <a:r>
                        <a:rPr lang="en-AU" sz="2800" baseline="30000" dirty="0" smtClean="0"/>
                        <a:t>2</a:t>
                      </a:r>
                      <a:r>
                        <a:rPr lang="en-AU" sz="2800" dirty="0" smtClean="0"/>
                        <a:t>+e</a:t>
                      </a:r>
                      <a:r>
                        <a:rPr lang="en-AU" sz="2800" baseline="30000" dirty="0" smtClean="0"/>
                        <a:t>2</a:t>
                      </a:r>
                      <a:endParaRPr lang="en-A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158494" y="4968658"/>
            <a:ext cx="672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MZ				DZ</a:t>
            </a:r>
            <a:endParaRPr lang="en-A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454" y="1783862"/>
            <a:ext cx="6671914" cy="122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12053"/>
            <a:ext cx="8424936" cy="925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31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141" y="512634"/>
            <a:ext cx="5773291" cy="108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060848"/>
            <a:ext cx="7463786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683568" y="4509120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To fit a model to data, the differences between the observed covariance matrix and model-implied expected covariance matrix are minimized. </a:t>
            </a:r>
            <a:endParaRPr lang="en-AU" dirty="0" smtClean="0"/>
          </a:p>
          <a:p>
            <a:r>
              <a:rPr lang="en-AU" dirty="0" smtClean="0"/>
              <a:t>Objective </a:t>
            </a:r>
            <a:r>
              <a:rPr lang="en-AU" dirty="0"/>
              <a:t>functions are functions for which free parameter values are chosen such that the value of the objective function is minimized</a:t>
            </a:r>
            <a:r>
              <a:rPr lang="en-AU" dirty="0" smtClean="0"/>
              <a:t>.</a:t>
            </a:r>
          </a:p>
          <a:p>
            <a:r>
              <a:rPr lang="en-AU" smtClean="0"/>
              <a:t>mxFitFunctionML() </a:t>
            </a:r>
            <a:r>
              <a:rPr lang="en-AU" dirty="0" smtClean="0"/>
              <a:t>uses </a:t>
            </a:r>
            <a:r>
              <a:rPr lang="en-AU" dirty="0"/>
              <a:t>full-information maximum likelihood to provide maximum likelihood estimates of free parameters in the algebra defined by the covariance and means arguments.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2339752" y="1596958"/>
            <a:ext cx="347390" cy="64386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1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24936" cy="633670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9894"/>
            <a:ext cx="7743683" cy="1856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69860"/>
            <a:ext cx="7743683" cy="4011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31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What to report </a:t>
            </a:r>
            <a:endParaRPr 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Summary statistics </a:t>
            </a:r>
          </a:p>
          <a:p>
            <a:pPr lvl="1" eaLnBrk="1" hangingPunct="1"/>
            <a:r>
              <a:rPr lang="en-AU" smtClean="0"/>
              <a:t>Usually from a simplified ‘saturated’ model</a:t>
            </a:r>
          </a:p>
          <a:p>
            <a:pPr eaLnBrk="1" hangingPunct="1"/>
            <a:r>
              <a:rPr lang="en-AU" smtClean="0"/>
              <a:t>Standardized estimates </a:t>
            </a:r>
          </a:p>
          <a:p>
            <a:pPr lvl="1" eaLnBrk="1" hangingPunct="1"/>
            <a:r>
              <a:rPr lang="en-AU" smtClean="0"/>
              <a:t>Easier to conceptualise</a:t>
            </a:r>
          </a:p>
          <a:p>
            <a:pPr lvl="2" eaLnBrk="1" hangingPunct="1"/>
            <a:r>
              <a:rPr lang="en-AU" smtClean="0"/>
              <a:t>ie 40% of the phenotypic variance vs a genetic effect of 2.84</a:t>
            </a:r>
          </a:p>
          <a:p>
            <a:pPr lvl="2" eaLnBrk="1" hangingPunct="1"/>
            <a:r>
              <a:rPr lang="en-AU" smtClean="0"/>
              <a:t>Can easily be returned to original scale if summary statistics are provided</a:t>
            </a:r>
          </a:p>
        </p:txBody>
      </p:sp>
    </p:spTree>
    <p:extLst>
      <p:ext uri="{BB962C8B-B14F-4D97-AF65-F5344CB8AC3E}">
        <p14:creationId xmlns:p14="http://schemas.microsoft.com/office/powerpoint/2010/main" val="287896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04664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What to report </a:t>
            </a:r>
            <a:endParaRPr lang="en-US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Path coefficients </a:t>
            </a:r>
          </a:p>
          <a:p>
            <a:pPr lvl="1" eaLnBrk="1" hangingPunct="1"/>
            <a:r>
              <a:rPr lang="en-AU" smtClean="0"/>
              <a:t>Very important in multivariate analyses </a:t>
            </a:r>
          </a:p>
          <a:p>
            <a:pPr lvl="2" eaLnBrk="1" hangingPunct="1"/>
            <a:r>
              <a:rPr lang="en-AU" smtClean="0"/>
              <a:t>Gives a much clearer picture of the directionality of effects</a:t>
            </a:r>
          </a:p>
          <a:p>
            <a:pPr eaLnBrk="1" hangingPunct="1"/>
            <a:r>
              <a:rPr lang="en-AU" smtClean="0"/>
              <a:t>Variance components/proportion of variance explained</a:t>
            </a:r>
          </a:p>
          <a:p>
            <a:pPr eaLnBrk="1" hangingPunct="1"/>
            <a:r>
              <a:rPr lang="en-AU" smtClean="0"/>
              <a:t>Genetic correlations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3347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How to report it?</a:t>
            </a:r>
            <a:endParaRPr 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AU" smtClean="0"/>
              <a:t>Path diagram</a:t>
            </a:r>
          </a:p>
          <a:p>
            <a:pPr lvl="1"/>
            <a:r>
              <a:rPr lang="en-AU"/>
              <a:t>onyx (java based cross platform)</a:t>
            </a:r>
          </a:p>
          <a:p>
            <a:pPr lvl="2"/>
            <a:r>
              <a:rPr lang="en-US">
                <a:hlinkClick r:id="rId3"/>
              </a:rPr>
              <a:t>http://onyx.brandmaier.de/</a:t>
            </a:r>
            <a:endParaRPr lang="en-US"/>
          </a:p>
          <a:p>
            <a:pPr lvl="1"/>
            <a:r>
              <a:rPr lang="en-AU" smtClean="0"/>
              <a:t>Clasic </a:t>
            </a:r>
            <a:r>
              <a:rPr lang="en-AU" smtClean="0"/>
              <a:t>MX </a:t>
            </a:r>
            <a:r>
              <a:rPr lang="en-AU" smtClean="0"/>
              <a:t>GUI (complex to setup in mac)</a:t>
            </a:r>
            <a:endParaRPr lang="en-AU" smtClean="0"/>
          </a:p>
          <a:p>
            <a:pPr lvl="2"/>
            <a:r>
              <a:rPr lang="en-AU"/>
              <a:t>http://www.vipbg.vcu.edu/vipbg/mxgui/</a:t>
            </a:r>
          </a:p>
          <a:p>
            <a:pPr lvl="1"/>
            <a:r>
              <a:rPr lang="en-AU" smtClean="0"/>
              <a:t>umx </a:t>
            </a:r>
            <a:r>
              <a:rPr lang="en-AU" smtClean="0"/>
              <a:t>with graphviz (complex to setup in windows)</a:t>
            </a:r>
            <a:endParaRPr lang="en-AU" smtClean="0"/>
          </a:p>
          <a:p>
            <a:pPr lvl="2"/>
            <a:r>
              <a:rPr lang="en-AU" smtClean="0"/>
              <a:t>See Tim’s talk from yesterday</a:t>
            </a:r>
          </a:p>
          <a:p>
            <a:pPr lvl="1"/>
            <a:r>
              <a:rPr lang="en-US" smtClean="0"/>
              <a:t>omnigraffle (mac only)</a:t>
            </a:r>
            <a:endParaRPr lang="en-US"/>
          </a:p>
          <a:p>
            <a:pPr lvl="2"/>
            <a:r>
              <a:rPr lang="en-US"/>
              <a:t>https</a:t>
            </a:r>
            <a:r>
              <a:rPr lang="en-US"/>
              <a:t>://</a:t>
            </a:r>
            <a:r>
              <a:rPr lang="en-US" smtClean="0"/>
              <a:t>www.omnigroup.com/omnigraffle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903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General Advice/Problem solving</a:t>
            </a:r>
            <a:endParaRPr 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Scripting styles differ</a:t>
            </a:r>
          </a:p>
          <a:p>
            <a:pPr eaLnBrk="1" hangingPunct="1"/>
            <a:r>
              <a:rPr lang="en-AU" smtClean="0"/>
              <a:t>Check the sample description</a:t>
            </a:r>
          </a:p>
          <a:p>
            <a:pPr eaLnBrk="1" hangingPunct="1"/>
            <a:r>
              <a:rPr lang="en-AU" smtClean="0"/>
              <a:t>Learn to love the webpage</a:t>
            </a:r>
          </a:p>
          <a:p>
            <a:pPr eaLnBrk="1" hangingPunct="1"/>
            <a:r>
              <a:rPr lang="en-AU" smtClean="0"/>
              <a:t>Comments are your friends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590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64088" y="116632"/>
            <a:ext cx="3528392" cy="1080120"/>
          </a:xfrm>
          <a:prstGeom prst="round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 smtClean="0">
                <a:solidFill>
                  <a:schemeClr val="tx1"/>
                </a:solidFill>
              </a:rPr>
              <a:t>Bus shelter on the road to </a:t>
            </a:r>
            <a:r>
              <a:rPr lang="en-AU" sz="2000" dirty="0" err="1" smtClean="0">
                <a:solidFill>
                  <a:schemeClr val="tx1"/>
                </a:solidFill>
              </a:rPr>
              <a:t>Sintra</a:t>
            </a:r>
            <a:r>
              <a:rPr lang="en-AU" sz="2000" dirty="0">
                <a:solidFill>
                  <a:schemeClr val="tx1"/>
                </a:solidFill>
              </a:rPr>
              <a:t> </a:t>
            </a:r>
            <a:r>
              <a:rPr lang="en-AU" sz="2000" dirty="0" smtClean="0">
                <a:solidFill>
                  <a:schemeClr val="tx1"/>
                </a:solidFill>
              </a:rPr>
              <a:t>(Portugal)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14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Selecting and sub-setting data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71600" y="1827213"/>
            <a:ext cx="7313612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AU" dirty="0" smtClean="0"/>
              <a:t>Make separate data sets for the MZ and DZ</a:t>
            </a:r>
          </a:p>
          <a:p>
            <a:pPr eaLnBrk="1" hangingPunct="1"/>
            <a:endParaRPr lang="en-AU" dirty="0" smtClean="0"/>
          </a:p>
          <a:p>
            <a:pPr marL="0" indent="0" eaLnBrk="1" hangingPunct="1">
              <a:buNone/>
            </a:pPr>
            <a:endParaRPr lang="en-AU" dirty="0" smtClean="0"/>
          </a:p>
          <a:p>
            <a:pPr eaLnBrk="1" hangingPunct="1"/>
            <a:r>
              <a:rPr lang="en-AU" dirty="0" smtClean="0"/>
              <a:t>Check data </a:t>
            </a:r>
            <a:r>
              <a:rPr lang="en-AU" smtClean="0"/>
              <a:t>is numeric </a:t>
            </a:r>
            <a:r>
              <a:rPr lang="en-AU" dirty="0" smtClean="0"/>
              <a:t>and </a:t>
            </a:r>
            <a:r>
              <a:rPr lang="en-AU" smtClean="0"/>
              <a:t>behaves as expected</a:t>
            </a:r>
          </a:p>
          <a:p>
            <a:pPr marL="457200" lvl="1" indent="0">
              <a:buNone/>
            </a:pPr>
            <a:r>
              <a:rPr lang="en-AU" smtClean="0"/>
              <a:t>cov (dzData, use=“complete”)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49687"/>
            <a:ext cx="6817426" cy="939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3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Common problem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99592" y="1412776"/>
            <a:ext cx="7313612" cy="468052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AU" dirty="0" smtClean="0"/>
              <a:t>Problem: data contains a non numeric value</a:t>
            </a:r>
          </a:p>
          <a:p>
            <a:pPr eaLnBrk="1" hangingPunct="1"/>
            <a:endParaRPr lang="en-AU" dirty="0" smtClean="0"/>
          </a:p>
          <a:p>
            <a:pPr eaLnBrk="1" hangingPunct="1"/>
            <a:endParaRPr lang="en-AU" dirty="0" smtClean="0"/>
          </a:p>
          <a:p>
            <a:pPr eaLnBrk="1" hangingPunct="1"/>
            <a:endParaRPr lang="en-AU" dirty="0" smtClean="0"/>
          </a:p>
          <a:p>
            <a:pPr eaLnBrk="1" hangingPunct="1"/>
            <a:endParaRPr lang="en-AU" dirty="0" smtClean="0"/>
          </a:p>
          <a:p>
            <a:pPr eaLnBrk="1" hangingPunct="1"/>
            <a:endParaRPr lang="en-AU" dirty="0" smtClean="0"/>
          </a:p>
          <a:p>
            <a:pPr eaLnBrk="1" hangingPunct="1"/>
            <a:endParaRPr lang="en-AU" dirty="0" smtClean="0"/>
          </a:p>
          <a:p>
            <a:pPr eaLnBrk="1" hangingPunct="1"/>
            <a:r>
              <a:rPr lang="en-AU" sz="2000" dirty="0" smtClean="0"/>
              <a:t>Equivalent </a:t>
            </a:r>
            <a:r>
              <a:rPr lang="en-AU" sz="2000" dirty="0" err="1" smtClean="0"/>
              <a:t>Mx</a:t>
            </a:r>
            <a:r>
              <a:rPr lang="en-AU" sz="2000" dirty="0" smtClean="0"/>
              <a:t> Classic error - </a:t>
            </a:r>
            <a:r>
              <a:rPr lang="en-AU" sz="2000" i="1" dirty="0" smtClean="0"/>
              <a:t>Uh-oh... I'm having trouble reading a number in D or E format</a:t>
            </a:r>
            <a:endParaRPr lang="en-AU" sz="2000" dirty="0" smtClean="0"/>
          </a:p>
          <a:p>
            <a:pPr lvl="1" eaLnBrk="1" hangingPunct="1"/>
            <a:endParaRPr lang="en-AU" dirty="0" smtClean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35721"/>
            <a:ext cx="57912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495775"/>
            <a:ext cx="7886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141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Important structural stuff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 smtClean="0"/>
              <a:t>openMx</a:t>
            </a:r>
            <a:r>
              <a:rPr lang="en-AU" dirty="0" smtClean="0"/>
              <a:t> has a very fluid and flexible </a:t>
            </a:r>
            <a:r>
              <a:rPr lang="en-AU" dirty="0" err="1" smtClean="0"/>
              <a:t>stucture</a:t>
            </a:r>
            <a:endParaRPr lang="en-AU" dirty="0" smtClean="0"/>
          </a:p>
          <a:p>
            <a:r>
              <a:rPr lang="en-AU" dirty="0" smtClean="0"/>
              <a:t>Each code snippet is being saved </a:t>
            </a:r>
            <a:r>
              <a:rPr lang="en-AU" smtClean="0"/>
              <a:t>as an object</a:t>
            </a:r>
            <a:endParaRPr lang="en-AU" dirty="0" smtClean="0"/>
          </a:p>
          <a:p>
            <a:r>
              <a:rPr lang="en-AU" dirty="0" smtClean="0"/>
              <a:t>We tend to reuse </a:t>
            </a:r>
            <a:r>
              <a:rPr lang="en-AU" smtClean="0"/>
              <a:t>the object names </a:t>
            </a:r>
            <a:r>
              <a:rPr lang="en-AU" dirty="0" smtClean="0"/>
              <a:t>in our scripts</a:t>
            </a:r>
          </a:p>
          <a:p>
            <a:r>
              <a:rPr lang="en-AU" dirty="0" smtClean="0"/>
              <a:t>This makes it very important to create a new project for each series of analyses</a:t>
            </a:r>
          </a:p>
          <a:p>
            <a:r>
              <a:rPr lang="en-AU" dirty="0" smtClean="0"/>
              <a:t>Remember the project also contains the data so these files can become very large.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141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04664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Matrices are the building blocks</a:t>
            </a:r>
            <a:endParaRPr lang="en-AU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0735" y="1722908"/>
            <a:ext cx="7313612" cy="4370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2500" smtClean="0"/>
          </a:p>
          <a:p>
            <a:endParaRPr lang="en-AU" sz="2500" smtClean="0"/>
          </a:p>
          <a:p>
            <a:r>
              <a:rPr lang="en-AU" sz="2500" smtClean="0"/>
              <a:t>Many types eg. type="Lower"</a:t>
            </a:r>
          </a:p>
          <a:p>
            <a:r>
              <a:rPr lang="en-AU" sz="2500" smtClean="0"/>
              <a:t>Denoted by names eg. name="a“</a:t>
            </a:r>
          </a:p>
          <a:p>
            <a:r>
              <a:rPr lang="en-AU" sz="2500" smtClean="0"/>
              <a:t>Size eg. nrow=nv, ncol=nv</a:t>
            </a:r>
          </a:p>
          <a:p>
            <a:r>
              <a:rPr lang="en-AU" sz="2500" smtClean="0"/>
              <a:t>All estimated parameters must be placed in a matrix &amp; Mx must be told what type of matrix it is</a:t>
            </a:r>
          </a:p>
          <a:p>
            <a:pPr>
              <a:buFont typeface="Wingdings" pitchFamily="2" charset="2"/>
              <a:buNone/>
            </a:pPr>
            <a:endParaRPr lang="en-US" sz="2500" dirty="0" smtClean="0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819472" y="1727671"/>
            <a:ext cx="8001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AU" dirty="0" err="1"/>
              <a:t>mxMatrix</a:t>
            </a:r>
            <a:r>
              <a:rPr lang="en-AU" dirty="0"/>
              <a:t>( type="Lower", </a:t>
            </a:r>
            <a:r>
              <a:rPr lang="en-AU" dirty="0" err="1"/>
              <a:t>nrow</a:t>
            </a:r>
            <a:r>
              <a:rPr lang="en-AU" dirty="0"/>
              <a:t>=</a:t>
            </a:r>
            <a:r>
              <a:rPr lang="en-AU" dirty="0" err="1"/>
              <a:t>nv</a:t>
            </a:r>
            <a:r>
              <a:rPr lang="en-AU" dirty="0"/>
              <a:t>, </a:t>
            </a:r>
            <a:r>
              <a:rPr lang="en-AU" dirty="0" err="1"/>
              <a:t>ncol</a:t>
            </a:r>
            <a:r>
              <a:rPr lang="en-AU" dirty="0"/>
              <a:t>=</a:t>
            </a:r>
            <a:r>
              <a:rPr lang="en-AU" dirty="0" err="1"/>
              <a:t>nv</a:t>
            </a:r>
            <a:r>
              <a:rPr lang="en-AU" dirty="0"/>
              <a:t>, free=TRUE, values=.6, label="a11", name="a" ), #X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3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522368" indent="-200911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803643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125101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1446558" indent="-160729" eaLnBrk="0" hangingPunct="0"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1768015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089473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2410930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2732387" indent="-160729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2882338B-7F33-4960-9163-6485FE9D216E}" type="slidenum">
              <a:rPr lang="en-US" sz="1300">
                <a:solidFill>
                  <a:schemeClr val="tx1"/>
                </a:solidFill>
                <a:ea typeface="MS PGothic" pitchFamily="34" charset="-128"/>
              </a:rPr>
              <a:pPr eaLnBrk="1" hangingPunct="1"/>
              <a:t>7</a:t>
            </a:fld>
            <a:endParaRPr lang="en-US" sz="1300">
              <a:solidFill>
                <a:schemeClr val="tx1"/>
              </a:solidFill>
              <a:ea typeface="MS PGothic" pitchFamily="34" charset="-128"/>
            </a:endParaRPr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395536" y="178594"/>
            <a:ext cx="8478291" cy="1714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Choosing the model</a:t>
            </a:r>
            <a:endParaRPr lang="en-US" sz="49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6" y="1844824"/>
            <a:ext cx="8554641" cy="4250531"/>
          </a:xfrm>
        </p:spPr>
        <p:txBody>
          <a:bodyPr anchor="t"/>
          <a:lstStyle/>
          <a:p>
            <a:pPr marL="625056">
              <a:defRPr/>
            </a:pPr>
            <a:r>
              <a:rPr lang="en-US" dirty="0" smtClean="0"/>
              <a:t>Thinking about parameter space…</a:t>
            </a:r>
          </a:p>
          <a:p>
            <a:pPr marL="625056">
              <a:defRPr/>
            </a:pPr>
            <a:r>
              <a:rPr lang="en-US" dirty="0" smtClean="0"/>
              <a:t>Imagine an ACE model</a:t>
            </a:r>
          </a:p>
          <a:p>
            <a:pPr marL="625056">
              <a:defRPr/>
            </a:pPr>
            <a:r>
              <a:rPr lang="en-US" dirty="0" smtClean="0"/>
              <a:t>Solution space bounded</a:t>
            </a:r>
          </a:p>
          <a:p>
            <a:pPr marL="282156" indent="0">
              <a:buNone/>
              <a:defRPr/>
            </a:pPr>
            <a:r>
              <a:rPr lang="en-US" dirty="0" smtClean="0"/>
              <a:t>    by CIs</a:t>
            </a:r>
          </a:p>
        </p:txBody>
      </p:sp>
      <p:pic>
        <p:nvPicPr>
          <p:cNvPr id="1029" name="Picture 5" descr="http://i.stack.imgur.com/Y6TB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564904"/>
            <a:ext cx="309634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27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395536" y="178594"/>
            <a:ext cx="8478291" cy="1714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Choosing the model</a:t>
            </a:r>
            <a:endParaRPr lang="en-US" sz="49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7" y="1412776"/>
            <a:ext cx="8220472" cy="4968552"/>
          </a:xfrm>
        </p:spPr>
        <p:txBody>
          <a:bodyPr anchor="t">
            <a:normAutofit/>
          </a:bodyPr>
          <a:lstStyle/>
          <a:p>
            <a:pPr marL="625056">
              <a:defRPr/>
            </a:pPr>
            <a:r>
              <a:rPr lang="en-US" dirty="0" smtClean="0"/>
              <a:t>ACE vs ADE</a:t>
            </a:r>
          </a:p>
          <a:p>
            <a:pPr marL="1025106" lvl="1">
              <a:defRPr/>
            </a:pPr>
            <a:r>
              <a:rPr lang="en-US" dirty="0" smtClean="0"/>
              <a:t>With twins alone can’t joint estimate ACDE</a:t>
            </a:r>
          </a:p>
          <a:p>
            <a:pPr marL="1025106" lvl="1">
              <a:defRPr/>
            </a:pPr>
            <a:r>
              <a:rPr lang="en-US" dirty="0" smtClean="0"/>
              <a:t>Options</a:t>
            </a:r>
          </a:p>
          <a:p>
            <a:pPr marL="1425156" lvl="2">
              <a:defRPr/>
            </a:pPr>
            <a:r>
              <a:rPr lang="en-US" dirty="0"/>
              <a:t>Add in an extra relationship</a:t>
            </a:r>
          </a:p>
          <a:p>
            <a:pPr marL="1425156" lvl="2">
              <a:defRPr/>
            </a:pPr>
            <a:r>
              <a:rPr lang="en-US" dirty="0" smtClean="0"/>
              <a:t>Fix one of these parameters and estimate the other 3</a:t>
            </a:r>
          </a:p>
          <a:p>
            <a:pPr marL="1425156" lvl="2">
              <a:defRPr/>
            </a:pPr>
            <a:r>
              <a:rPr lang="en-US" dirty="0" smtClean="0"/>
              <a:t>Accept this limitation</a:t>
            </a:r>
          </a:p>
          <a:p>
            <a:pPr marL="1882356" lvl="3">
              <a:defRPr/>
            </a:pPr>
            <a:r>
              <a:rPr lang="en-US" dirty="0" smtClean="0"/>
              <a:t>All models are wrong some </a:t>
            </a:r>
            <a:r>
              <a:rPr lang="en-US" dirty="0"/>
              <a:t>are useful (George E. P. </a:t>
            </a:r>
            <a:r>
              <a:rPr lang="en-US" dirty="0" smtClean="0"/>
              <a:t>Box)</a:t>
            </a:r>
          </a:p>
          <a:p>
            <a:pPr marL="1425156" lvl="2">
              <a:defRPr/>
            </a:pPr>
            <a:r>
              <a:rPr lang="en-US" dirty="0" smtClean="0"/>
              <a:t>Reject the twin model, pretend genes have no influence and interpret biological inheritance as a social phenomenon</a:t>
            </a:r>
          </a:p>
          <a:p>
            <a:pPr marL="1025106" lvl="1">
              <a:defRPr/>
            </a:pPr>
            <a:r>
              <a:rPr lang="en-US" dirty="0" smtClean="0"/>
              <a:t>No 1 size fits all solution</a:t>
            </a:r>
          </a:p>
        </p:txBody>
      </p:sp>
    </p:spTree>
    <p:extLst>
      <p:ext uri="{BB962C8B-B14F-4D97-AF65-F5344CB8AC3E}">
        <p14:creationId xmlns:p14="http://schemas.microsoft.com/office/powerpoint/2010/main" val="374962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395536" y="178594"/>
            <a:ext cx="8478291" cy="1714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Choosing the model</a:t>
            </a:r>
            <a:endParaRPr lang="en-US" sz="49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3976" y="1844824"/>
            <a:ext cx="8554641" cy="4250531"/>
          </a:xfrm>
        </p:spPr>
        <p:txBody>
          <a:bodyPr anchor="t"/>
          <a:lstStyle/>
          <a:p>
            <a:pPr marL="625056">
              <a:defRPr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5"/>
            <a:ext cx="5328592" cy="1658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708920"/>
            <a:ext cx="4547669" cy="3801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3528392" cy="4438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359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n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sintra</Template>
  <TotalTime>324</TotalTime>
  <Words>918</Words>
  <Application>Microsoft Office PowerPoint</Application>
  <PresentationFormat>On-screen Show (4:3)</PresentationFormat>
  <Paragraphs>218</Paragraphs>
  <Slides>27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sintra</vt:lpstr>
      <vt:lpstr>Univariate modeling</vt:lpstr>
      <vt:lpstr>Starting at the beginning…</vt:lpstr>
      <vt:lpstr>Selecting and sub-setting data</vt:lpstr>
      <vt:lpstr>Common problem</vt:lpstr>
      <vt:lpstr>Important structural stuff</vt:lpstr>
      <vt:lpstr>Matrices are the building blocks</vt:lpstr>
      <vt:lpstr>Choosing the model</vt:lpstr>
      <vt:lpstr>Choosing the model</vt:lpstr>
      <vt:lpstr>Choosing the model</vt:lpstr>
      <vt:lpstr>Yesterday we ran an ADE Model</vt:lpstr>
      <vt:lpstr>What is D again?</vt:lpstr>
      <vt:lpstr>What is D again?</vt:lpstr>
      <vt:lpstr>PowerPoint Presentation</vt:lpstr>
      <vt:lpstr>Today we will run an ACE model</vt:lpstr>
      <vt:lpstr>Today we will run an ACE model</vt:lpstr>
      <vt:lpstr>Today we will run an ACE model</vt:lpstr>
      <vt:lpstr>Today we will run an ACE model</vt:lpstr>
      <vt:lpstr>Today we will run an ACE model</vt:lpstr>
      <vt:lpstr>We are going to include the effect of age on the means</vt:lpstr>
      <vt:lpstr>Covariances</vt:lpstr>
      <vt:lpstr>PowerPoint Presentation</vt:lpstr>
      <vt:lpstr>PowerPoint Presentation</vt:lpstr>
      <vt:lpstr>What to report </vt:lpstr>
      <vt:lpstr>What to report </vt:lpstr>
      <vt:lpstr>How to report it?</vt:lpstr>
      <vt:lpstr>General Advice/Problem solving</vt:lpstr>
      <vt:lpstr>PowerPoint Presentation</vt:lpstr>
    </vt:vector>
  </TitlesOfParts>
  <Company>QIMR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</dc:creator>
  <cp:lastModifiedBy>logstress@gmail.com</cp:lastModifiedBy>
  <cp:revision>57</cp:revision>
  <dcterms:created xsi:type="dcterms:W3CDTF">2012-03-05T16:51:34Z</dcterms:created>
  <dcterms:modified xsi:type="dcterms:W3CDTF">2016-03-08T08:36:10Z</dcterms:modified>
</cp:coreProperties>
</file>