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56" r:id="rId2"/>
    <p:sldId id="271" r:id="rId3"/>
    <p:sldId id="283" r:id="rId4"/>
    <p:sldId id="282" r:id="rId5"/>
    <p:sldId id="284" r:id="rId6"/>
    <p:sldId id="285" r:id="rId7"/>
    <p:sldId id="28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954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9ECFA-2823-40C3-AD5D-41DBDC5C5BAC}" type="datetimeFigureOut">
              <a:rPr lang="en-AU" smtClean="0"/>
              <a:t>13/04/2014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D67EFD-9161-4F05-96D7-207CAFB5B26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58907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178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170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37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685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2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327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809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722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958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913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842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379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381000"/>
            <a:ext cx="8458200" cy="6172200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AU" dirty="0" smtClean="0"/>
              <a:t>Assumption Testing/ Saturated Models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876800"/>
            <a:ext cx="6400800" cy="762000"/>
          </a:xfrm>
        </p:spPr>
        <p:txBody>
          <a:bodyPr/>
          <a:lstStyle/>
          <a:p>
            <a:pPr algn="r"/>
            <a:r>
              <a:rPr lang="en-AU" dirty="0" smtClean="0">
                <a:solidFill>
                  <a:schemeClr val="tx1"/>
                </a:solidFill>
              </a:rPr>
              <a:t>Sarah </a:t>
            </a:r>
            <a:r>
              <a:rPr lang="en-AU" dirty="0" err="1" smtClean="0">
                <a:solidFill>
                  <a:schemeClr val="tx1"/>
                </a:solidFill>
              </a:rPr>
              <a:t>Medland</a:t>
            </a:r>
            <a:endParaRPr lang="en-A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3478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381000"/>
            <a:ext cx="8458200" cy="6172200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AU" dirty="0" smtClean="0"/>
              <a:t>Prior to estimating heritability</a:t>
            </a:r>
            <a:endParaRPr lang="en-AU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r>
              <a:rPr lang="en-AU" dirty="0" smtClean="0"/>
              <a:t>Need to examine the data check for homogeneity of </a:t>
            </a:r>
          </a:p>
          <a:p>
            <a:pPr lvl="1"/>
            <a:r>
              <a:rPr lang="en-AU" dirty="0" smtClean="0"/>
              <a:t>means, variance/standard deviation, covariance/correlation </a:t>
            </a:r>
            <a:endParaRPr lang="en-AU" dirty="0"/>
          </a:p>
          <a:p>
            <a:pPr lvl="1"/>
            <a:r>
              <a:rPr lang="en-AU" dirty="0" smtClean="0"/>
              <a:t>Between co-twins, across </a:t>
            </a:r>
            <a:r>
              <a:rPr lang="en-AU" dirty="0" err="1" smtClean="0"/>
              <a:t>zygosity</a:t>
            </a:r>
            <a:r>
              <a:rPr lang="en-AU" dirty="0" smtClean="0"/>
              <a:t> groups</a:t>
            </a:r>
          </a:p>
          <a:p>
            <a:r>
              <a:rPr lang="en-AU" dirty="0" smtClean="0"/>
              <a:t>Determine what covariates should be applied</a:t>
            </a:r>
            <a:endParaRPr lang="en-AU" dirty="0"/>
          </a:p>
          <a:p>
            <a:r>
              <a:rPr lang="en-AU" dirty="0" smtClean="0"/>
              <a:t>Sometimes referred to as a saturated model (</a:t>
            </a:r>
            <a:r>
              <a:rPr lang="en-AU" dirty="0" err="1" smtClean="0"/>
              <a:t>esp</a:t>
            </a:r>
            <a:r>
              <a:rPr lang="en-AU" dirty="0" smtClean="0"/>
              <a:t> in NL publications) </a:t>
            </a:r>
          </a:p>
        </p:txBody>
      </p:sp>
    </p:spTree>
    <p:extLst>
      <p:ext uri="{BB962C8B-B14F-4D97-AF65-F5344CB8AC3E}">
        <p14:creationId xmlns:p14="http://schemas.microsoft.com/office/powerpoint/2010/main" val="577668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381000"/>
            <a:ext cx="8458200" cy="6172200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AU" dirty="0" smtClean="0"/>
              <a:t>In its simplest form…</a:t>
            </a:r>
            <a:endParaRPr lang="en-AU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 fontScale="92500" lnSpcReduction="10000"/>
          </a:bodyPr>
          <a:lstStyle/>
          <a:p>
            <a:r>
              <a:rPr lang="en-AU" dirty="0" smtClean="0"/>
              <a:t>Data set is subset by </a:t>
            </a:r>
            <a:r>
              <a:rPr lang="en-AU" dirty="0" err="1" smtClean="0"/>
              <a:t>zygosity</a:t>
            </a:r>
            <a:r>
              <a:rPr lang="en-AU" dirty="0" smtClean="0"/>
              <a:t> (2, 5 or 6 groups)</a:t>
            </a:r>
          </a:p>
          <a:p>
            <a:r>
              <a:rPr lang="en-AU" dirty="0" smtClean="0"/>
              <a:t>Estimate the means and variances of the two co-twins within each </a:t>
            </a:r>
            <a:r>
              <a:rPr lang="en-AU" dirty="0" err="1" smtClean="0"/>
              <a:t>zygosity</a:t>
            </a:r>
            <a:r>
              <a:rPr lang="en-AU" dirty="0" smtClean="0"/>
              <a:t> group</a:t>
            </a:r>
          </a:p>
          <a:p>
            <a:r>
              <a:rPr lang="en-AU" dirty="0" smtClean="0"/>
              <a:t>Estimate the </a:t>
            </a:r>
            <a:r>
              <a:rPr lang="en-AU" dirty="0" err="1" smtClean="0"/>
              <a:t>covariation</a:t>
            </a:r>
            <a:r>
              <a:rPr lang="en-AU" dirty="0"/>
              <a:t> </a:t>
            </a:r>
            <a:r>
              <a:rPr lang="en-AU" dirty="0" smtClean="0"/>
              <a:t>between co-twins for each </a:t>
            </a:r>
            <a:r>
              <a:rPr lang="en-AU" dirty="0" err="1" smtClean="0"/>
              <a:t>zyg</a:t>
            </a:r>
            <a:r>
              <a:rPr lang="en-AU" dirty="0" smtClean="0"/>
              <a:t> group</a:t>
            </a:r>
          </a:p>
          <a:p>
            <a:r>
              <a:rPr lang="en-AU" dirty="0" smtClean="0"/>
              <a:t>Within each </a:t>
            </a:r>
            <a:r>
              <a:rPr lang="en-AU" dirty="0" err="1" smtClean="0"/>
              <a:t>zyg</a:t>
            </a:r>
            <a:r>
              <a:rPr lang="en-AU" dirty="0" smtClean="0"/>
              <a:t> group 5 parameters estimated</a:t>
            </a:r>
          </a:p>
          <a:p>
            <a:pPr lvl="1"/>
            <a:r>
              <a:rPr lang="en-AU" dirty="0" smtClean="0"/>
              <a:t>2 Means, 2 Variances, 1 Covariance</a:t>
            </a:r>
          </a:p>
          <a:p>
            <a:r>
              <a:rPr lang="en-AU" dirty="0" smtClean="0"/>
              <a:t>In subsequent models we test for homogeneity of these parameters by setting them to be equal and comparing the fit of the constrained model to that of the previous model</a:t>
            </a:r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1700459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381000"/>
            <a:ext cx="8458200" cy="6172200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r>
              <a:rPr lang="en-AU" dirty="0" smtClean="0"/>
              <a:t>Great example paper</a:t>
            </a:r>
            <a:endParaRPr lang="en-AU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936" y="1295401"/>
            <a:ext cx="6244972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936" y="3124200"/>
            <a:ext cx="4800600" cy="240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0459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381000"/>
            <a:ext cx="8458200" cy="6172200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AU" dirty="0" smtClean="0"/>
              <a:t>Our script</a:t>
            </a:r>
            <a:endParaRPr lang="en-AU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 lnSpcReduction="10000"/>
          </a:bodyPr>
          <a:lstStyle/>
          <a:p>
            <a:r>
              <a:rPr lang="en-AU" dirty="0" err="1" smtClean="0"/>
              <a:t>continuousAsumptionsSD.R</a:t>
            </a:r>
            <a:endParaRPr lang="en-AU" dirty="0" smtClean="0"/>
          </a:p>
          <a:p>
            <a:r>
              <a:rPr lang="en-AU" dirty="0" smtClean="0"/>
              <a:t>In each of the 5 </a:t>
            </a:r>
            <a:r>
              <a:rPr lang="en-AU" dirty="0" err="1" smtClean="0"/>
              <a:t>zyg</a:t>
            </a:r>
            <a:r>
              <a:rPr lang="en-AU" dirty="0" smtClean="0"/>
              <a:t> groups we will </a:t>
            </a:r>
          </a:p>
          <a:p>
            <a:pPr lvl="1"/>
            <a:r>
              <a:rPr lang="en-AU" dirty="0" smtClean="0"/>
              <a:t>extract a subset of the data</a:t>
            </a:r>
            <a:endParaRPr lang="en-AU" dirty="0" smtClean="0"/>
          </a:p>
          <a:p>
            <a:pPr lvl="1"/>
            <a:r>
              <a:rPr lang="en-AU" dirty="0" smtClean="0"/>
              <a:t>estimate 2 means</a:t>
            </a:r>
          </a:p>
          <a:p>
            <a:pPr lvl="1"/>
            <a:r>
              <a:rPr lang="en-AU" dirty="0" smtClean="0"/>
              <a:t>apply an age correction to the means</a:t>
            </a:r>
          </a:p>
          <a:p>
            <a:pPr lvl="1"/>
            <a:r>
              <a:rPr lang="en-AU" dirty="0" smtClean="0"/>
              <a:t>estimate 2 sd &amp; 1 co-twin correlation</a:t>
            </a:r>
          </a:p>
          <a:p>
            <a:pPr lvl="1"/>
            <a:r>
              <a:rPr lang="en-AU" dirty="0" smtClean="0"/>
              <a:t>multiply the correlation by the sd to produce a covariance matrix</a:t>
            </a:r>
          </a:p>
          <a:p>
            <a:pPr lvl="1"/>
            <a:r>
              <a:rPr lang="en-AU" dirty="0" smtClean="0"/>
              <a:t>compile a model which includes data, means model &amp; covariance model</a:t>
            </a:r>
          </a:p>
          <a:p>
            <a:pPr lvl="1"/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1700459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381000"/>
            <a:ext cx="8458200" cy="6172200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AU" dirty="0" smtClean="0"/>
              <a:t>Calculating the covariance matrix</a:t>
            </a:r>
            <a:endParaRPr lang="en-A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Content Placeholder 5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752600"/>
                <a:ext cx="8229600" cy="4373563"/>
              </a:xfrm>
            </p:spPr>
            <p:txBody>
              <a:bodyPr>
                <a:normAutofit/>
              </a:bodyPr>
              <a:lstStyle/>
              <a:p>
                <a:r>
                  <a:rPr lang="en-AU" dirty="0" smtClean="0"/>
                  <a:t>Remember a correlation is a standardised covariance</a:t>
                </a:r>
              </a:p>
              <a:p>
                <a:pPr lvl="1"/>
                <a:r>
                  <a:rPr lang="en-AU" dirty="0" smtClean="0"/>
                  <a:t>Covariance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AU" i="1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AU" i="1" smtClean="0">
                            <a:latin typeface="Cambria Math"/>
                            <a:ea typeface="Cambria Math"/>
                          </a:rPr>
                          <m:t>𝜎</m:t>
                        </m:r>
                      </m:e>
                      <m:sub>
                        <m:r>
                          <a:rPr lang="en-AU" b="0" i="1" smtClean="0">
                            <a:latin typeface="Cambria Math"/>
                            <a:ea typeface="Cambria Math"/>
                          </a:rPr>
                          <m:t>𝑋𝑌</m:t>
                        </m:r>
                      </m:sub>
                    </m:sSub>
                    <m:r>
                      <a:rPr lang="en-AU" b="0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en-AU" b="0" i="1" smtClean="0">
                        <a:latin typeface="Cambria Math"/>
                        <a:ea typeface="Cambria Math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AU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AU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AU" b="0" i="1" smtClean="0">
                                <a:latin typeface="Cambria Math"/>
                                <a:ea typeface="Cambria Math"/>
                              </a:rPr>
                              <m:t>𝑋</m:t>
                            </m:r>
                            <m:r>
                              <a:rPr lang="en-AU" b="0" i="1" smtClean="0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en-AU" b="0" i="1" smtClean="0">
                                <a:latin typeface="Cambria Math"/>
                                <a:ea typeface="Cambria Math"/>
                              </a:rPr>
                              <m:t>𝐸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en-AU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en-AU" b="0" i="1" smtClean="0">
                                    <a:latin typeface="Cambria Math"/>
                                    <a:ea typeface="Cambria Math"/>
                                  </a:rPr>
                                  <m:t>𝑋</m:t>
                                </m:r>
                              </m:e>
                            </m:d>
                          </m:e>
                        </m:d>
                        <m:d>
                          <m:dPr>
                            <m:ctrlPr>
                              <a:rPr lang="en-AU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AU" b="0" i="1" smtClean="0">
                                <a:latin typeface="Cambria Math"/>
                                <a:ea typeface="Cambria Math"/>
                              </a:rPr>
                              <m:t>𝑌</m:t>
                            </m:r>
                            <m:r>
                              <a:rPr lang="en-AU" b="0" i="1" smtClean="0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en-AU" b="0" i="1" smtClean="0">
                                <a:latin typeface="Cambria Math"/>
                                <a:ea typeface="Cambria Math"/>
                              </a:rPr>
                              <m:t>𝐸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en-AU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en-AU" b="0" i="1" smtClean="0">
                                    <a:latin typeface="Cambria Math"/>
                                    <a:ea typeface="Cambria Math"/>
                                  </a:rPr>
                                  <m:t>𝑌</m:t>
                                </m:r>
                              </m:e>
                            </m:d>
                          </m:e>
                        </m:d>
                      </m:e>
                    </m:d>
                  </m:oMath>
                </a14:m>
                <a:endParaRPr lang="en-AU" dirty="0" smtClean="0"/>
              </a:p>
              <a:p>
                <a:pPr lvl="1"/>
                <a:r>
                  <a:rPr lang="en-AU" dirty="0" smtClean="0"/>
                  <a:t>Correlation =</a:t>
                </a:r>
                <a:r>
                  <a:rPr lang="en-AU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AU" i="1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AU" i="1" smtClean="0">
                            <a:latin typeface="Cambria Math"/>
                            <a:ea typeface="Cambria Math"/>
                          </a:rPr>
                          <m:t>𝜌</m:t>
                        </m:r>
                      </m:e>
                      <m:sub>
                        <m:r>
                          <a:rPr lang="en-AU" i="1">
                            <a:latin typeface="Cambria Math"/>
                            <a:ea typeface="Cambria Math"/>
                          </a:rPr>
                          <m:t>𝑋𝑌</m:t>
                        </m:r>
                      </m:sub>
                    </m:sSub>
                    <m:r>
                      <a:rPr lang="en-AU" i="1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AU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AU" i="1">
                            <a:latin typeface="Cambria Math"/>
                            <a:ea typeface="Cambria Math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AU" i="1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d>
                              <m:dPr>
                                <m:ctrlPr>
                                  <a:rPr lang="en-AU" i="1"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en-AU" i="1">
                                    <a:latin typeface="Cambria Math"/>
                                    <a:ea typeface="Cambria Math"/>
                                  </a:rPr>
                                  <m:t>𝑋</m:t>
                                </m:r>
                                <m:r>
                                  <a:rPr lang="en-AU" i="1"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  <m:r>
                                  <a:rPr lang="en-AU" i="1">
                                    <a:latin typeface="Cambria Math"/>
                                    <a:ea typeface="Cambria Math"/>
                                  </a:rPr>
                                  <m:t>𝐸</m:t>
                                </m:r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AU" i="1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AU" i="1">
                                        <a:latin typeface="Cambria Math"/>
                                        <a:ea typeface="Cambria Math"/>
                                      </a:rPr>
                                      <m:t>𝑋</m:t>
                                    </m:r>
                                  </m:e>
                                </m:d>
                              </m:e>
                            </m:d>
                            <m:d>
                              <m:dPr>
                                <m:ctrlPr>
                                  <a:rPr lang="en-AU" i="1"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en-AU" i="1">
                                    <a:latin typeface="Cambria Math"/>
                                    <a:ea typeface="Cambria Math"/>
                                  </a:rPr>
                                  <m:t>𝑌</m:t>
                                </m:r>
                                <m:r>
                                  <a:rPr lang="en-AU" i="1"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  <m:r>
                                  <a:rPr lang="en-AU" i="1">
                                    <a:latin typeface="Cambria Math"/>
                                    <a:ea typeface="Cambria Math"/>
                                  </a:rPr>
                                  <m:t>𝐸</m:t>
                                </m:r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AU" i="1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AU" i="1">
                                        <a:latin typeface="Cambria Math"/>
                                        <a:ea typeface="Cambria Math"/>
                                      </a:rPr>
                                      <m:t>𝑌</m:t>
                                    </m:r>
                                  </m:e>
                                </m:d>
                              </m:e>
                            </m:d>
                          </m:e>
                        </m:d>
                      </m:num>
                      <m:den>
                        <m:sSub>
                          <m:sSubPr>
                            <m:ctrlPr>
                              <a:rPr lang="en-AU" i="1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AU" i="1">
                                <a:latin typeface="Cambria Math"/>
                                <a:ea typeface="Cambria Math"/>
                              </a:rPr>
                              <m:t>𝜎</m:t>
                            </m:r>
                          </m:e>
                          <m:sub>
                            <m:r>
                              <a:rPr lang="en-AU" i="1">
                                <a:latin typeface="Cambria Math"/>
                                <a:ea typeface="Cambria Math"/>
                              </a:rPr>
                              <m:t>𝑋</m:t>
                            </m:r>
                          </m:sub>
                        </m:sSub>
                        <m:sSub>
                          <m:sSubPr>
                            <m:ctrlPr>
                              <a:rPr lang="en-AU" i="1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AU" i="1">
                                <a:latin typeface="Cambria Math"/>
                                <a:ea typeface="Cambria Math"/>
                              </a:rPr>
                              <m:t>𝜎</m:t>
                            </m:r>
                          </m:e>
                          <m:sub>
                            <m:r>
                              <a:rPr lang="en-AU" i="1">
                                <a:latin typeface="Cambria Math"/>
                                <a:ea typeface="Cambria Math"/>
                              </a:rPr>
                              <m:t>𝑌</m:t>
                            </m:r>
                          </m:sub>
                        </m:sSub>
                      </m:den>
                    </m:f>
                  </m:oMath>
                </a14:m>
                <a:endParaRPr lang="en-AU" dirty="0" smtClean="0"/>
              </a:p>
              <a:p>
                <a:r>
                  <a:rPr lang="en-AU" dirty="0"/>
                  <a:t>So </a:t>
                </a:r>
                <a:r>
                  <a:rPr lang="en-AU" dirty="0" smtClean="0"/>
                  <a:t>you </a:t>
                </a:r>
                <a:r>
                  <a:rPr lang="en-AU" dirty="0"/>
                  <a:t>can rescale the correlation matrix by pre- and post-multiplying by a diagonal matrix that contains the standard deviations</a:t>
                </a:r>
                <a:endParaRPr lang="en-AU" dirty="0" smtClean="0"/>
              </a:p>
            </p:txBody>
          </p:sp>
        </mc:Choice>
        <mc:Fallback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752600"/>
                <a:ext cx="8229600" cy="4373563"/>
              </a:xfrm>
              <a:blipFill rotWithShape="1">
                <a:blip r:embed="rId2"/>
                <a:stretch>
                  <a:fillRect l="-1630" t="-1813" r="-1926"/>
                </a:stretch>
              </a:blipFill>
            </p:spPr>
            <p:txBody>
              <a:bodyPr/>
              <a:lstStyle/>
              <a:p>
                <a:r>
                  <a:rPr lang="en-A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00459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Rounded Rectangle 3"/>
          <p:cNvSpPr/>
          <p:nvPr/>
        </p:nvSpPr>
        <p:spPr>
          <a:xfrm>
            <a:off x="6629400" y="6172200"/>
            <a:ext cx="2209800" cy="457200"/>
          </a:xfrm>
          <a:prstGeom prst="roundRect">
            <a:avLst/>
          </a:prstGeom>
          <a:solidFill>
            <a:schemeClr val="bg1">
              <a:lumMod val="8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 smtClean="0">
                <a:solidFill>
                  <a:schemeClr val="tx1"/>
                </a:solidFill>
              </a:rPr>
              <a:t>Lisbon Castle </a:t>
            </a:r>
            <a:endParaRPr lang="en-A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9402820"/>
      </p:ext>
    </p:extLst>
  </p:cSld>
  <p:clrMapOvr>
    <a:masterClrMapping/>
  </p:clrMapOvr>
</p:sld>
</file>

<file path=ppt/theme/theme1.xml><?xml version="1.0" encoding="utf-8"?>
<a:theme xmlns:a="http://schemas.openxmlformats.org/drawingml/2006/main" name="lisb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lisbon</Template>
  <TotalTime>173</TotalTime>
  <Words>281</Words>
  <Application>Microsoft Office PowerPoint</Application>
  <PresentationFormat>On-screen Show 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lisbon</vt:lpstr>
      <vt:lpstr>Assumption Testing/ Saturated Models</vt:lpstr>
      <vt:lpstr>Prior to estimating heritability</vt:lpstr>
      <vt:lpstr>In its simplest form…</vt:lpstr>
      <vt:lpstr>PowerPoint Presentation</vt:lpstr>
      <vt:lpstr>Our script</vt:lpstr>
      <vt:lpstr>Calculating the covariance matrix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intaglio</dc:creator>
  <cp:lastModifiedBy>logstress@gmail.com</cp:lastModifiedBy>
  <cp:revision>44</cp:revision>
  <dcterms:created xsi:type="dcterms:W3CDTF">2006-08-16T00:00:00Z</dcterms:created>
  <dcterms:modified xsi:type="dcterms:W3CDTF">2014-04-13T10:18:21Z</dcterms:modified>
</cp:coreProperties>
</file>