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95" r:id="rId3"/>
    <p:sldId id="296" r:id="rId4"/>
    <p:sldId id="320" r:id="rId5"/>
    <p:sldId id="260" r:id="rId6"/>
    <p:sldId id="322" r:id="rId7"/>
    <p:sldId id="323" r:id="rId8"/>
    <p:sldId id="328" r:id="rId9"/>
    <p:sldId id="335" r:id="rId10"/>
    <p:sldId id="336" r:id="rId11"/>
    <p:sldId id="339" r:id="rId12"/>
    <p:sldId id="337" r:id="rId13"/>
    <p:sldId id="338" r:id="rId14"/>
    <p:sldId id="299" r:id="rId15"/>
    <p:sldId id="300" r:id="rId16"/>
    <p:sldId id="301" r:id="rId17"/>
    <p:sldId id="324" r:id="rId18"/>
    <p:sldId id="344" r:id="rId19"/>
    <p:sldId id="325" r:id="rId20"/>
    <p:sldId id="302" r:id="rId21"/>
    <p:sldId id="303" r:id="rId22"/>
    <p:sldId id="326" r:id="rId23"/>
    <p:sldId id="327" r:id="rId24"/>
    <p:sldId id="306" r:id="rId25"/>
    <p:sldId id="305" r:id="rId26"/>
    <p:sldId id="307" r:id="rId27"/>
    <p:sldId id="343" r:id="rId28"/>
    <p:sldId id="308" r:id="rId29"/>
    <p:sldId id="310" r:id="rId30"/>
    <p:sldId id="340" r:id="rId31"/>
    <p:sldId id="341" r:id="rId32"/>
    <p:sldId id="342" r:id="rId33"/>
    <p:sldId id="311" r:id="rId34"/>
    <p:sldId id="312" r:id="rId35"/>
    <p:sldId id="313" r:id="rId36"/>
    <p:sldId id="31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3073" autoAdjust="0"/>
  </p:normalViewPr>
  <p:slideViewPr>
    <p:cSldViewPr>
      <p:cViewPr>
        <p:scale>
          <a:sx n="70" d="100"/>
          <a:sy n="70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72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3FE8E-60EE-4AC1-99FE-40DEE42BFADA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21AF7-5865-4BB7-8E41-E4C93A05CF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729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24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27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28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29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EC7F-72B8-4834-A95D-7314F01AEB6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EC7F-72B8-4834-A95D-7314F01AEB6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33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34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36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74B99-3E6F-4A8E-A477-644D5B38D18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smtClean="0">
                <a:latin typeface="Times New Roman" pitchFamily="18" charset="0"/>
              </a:rPr>
              <a:t>Matrices inside Objects and build via this</a:t>
            </a:r>
            <a:r>
              <a:rPr lang="en-AU" baseline="0" smtClean="0">
                <a:latin typeface="Times New Roman" pitchFamily="18" charset="0"/>
              </a:rPr>
              <a:t> to trouble shoot</a:t>
            </a:r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B4F10-7674-4D3B-A624-3FB26FC4463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B4F10-7674-4D3B-A624-3FB26FC4463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14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15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 smtClean="0">
              <a:latin typeface="Times New Roman" pitchFamily="18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E3D425E-E932-4AE6-93CD-E5531B4C3444}" type="slidenum">
              <a:rPr lang="en-US" smtClean="0">
                <a:latin typeface="Times New Roman" pitchFamily="18" charset="0"/>
              </a:rPr>
              <a:pPr/>
              <a:t>16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751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2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1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157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290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0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5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75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067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4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663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7498-FF65-451B-96BE-F9DC7C909841}" type="datetimeFigureOut">
              <a:rPr lang="en-AU" smtClean="0"/>
              <a:t>07/03/2016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F61E-8328-4D9B-A8D5-DC6D91524F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689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3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AU" dirty="0" smtClean="0"/>
              <a:t>Introduction to </a:t>
            </a:r>
            <a:r>
              <a:rPr lang="en-AU" dirty="0" err="1" smtClean="0"/>
              <a:t>OpenMx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AU" dirty="0" smtClean="0">
                <a:solidFill>
                  <a:schemeClr val="tx1"/>
                </a:solidFill>
              </a:rPr>
              <a:t>Sarah </a:t>
            </a:r>
            <a:r>
              <a:rPr lang="en-AU" dirty="0" err="1" smtClean="0">
                <a:solidFill>
                  <a:schemeClr val="tx1"/>
                </a:solidFill>
              </a:rPr>
              <a:t>Medland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7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2008" y="332656"/>
            <a:ext cx="896448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1676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Dot </a:t>
            </a:r>
            <a:r>
              <a:rPr lang="en-US" dirty="0" smtClean="0"/>
              <a:t>Product</a:t>
            </a:r>
          </a:p>
          <a:p>
            <a:pPr marL="0" indent="0">
              <a:buNone/>
            </a:pPr>
            <a:r>
              <a:rPr lang="en-US" dirty="0" smtClean="0"/>
              <a:t>Also </a:t>
            </a:r>
            <a:r>
              <a:rPr lang="en-US" dirty="0"/>
              <a:t>known as the </a:t>
            </a:r>
            <a:r>
              <a:rPr lang="en-US" b="1" dirty="0"/>
              <a:t>element-wise </a:t>
            </a:r>
            <a:r>
              <a:rPr lang="en-US" b="1" dirty="0" smtClean="0"/>
              <a:t>product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OpenMx</a:t>
            </a:r>
            <a:r>
              <a:rPr lang="en-US" dirty="0" smtClean="0"/>
              <a:t> symbol * 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07876"/>
              </p:ext>
            </p:extLst>
          </p:nvPr>
        </p:nvGraphicFramePr>
        <p:xfrm>
          <a:off x="1200150" y="3886200"/>
          <a:ext cx="2457450" cy="15240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819150"/>
                <a:gridCol w="819150"/>
                <a:gridCol w="81915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13</a:t>
                      </a:r>
                      <a:endParaRPr lang="en-US" baseline="-25000" dirty="0"/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23</a:t>
                      </a:r>
                      <a:endParaRPr lang="en-US" baseline="-25000" dirty="0"/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33</a:t>
                      </a:r>
                      <a:endParaRPr lang="en-US" baseline="-25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Double Bracket 4"/>
          <p:cNvSpPr/>
          <p:nvPr/>
        </p:nvSpPr>
        <p:spPr>
          <a:xfrm>
            <a:off x="1371600" y="3886200"/>
            <a:ext cx="2209800" cy="16002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701432"/>
              </p:ext>
            </p:extLst>
          </p:nvPr>
        </p:nvGraphicFramePr>
        <p:xfrm>
          <a:off x="3714750" y="3886200"/>
          <a:ext cx="2457450" cy="15240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819150"/>
                <a:gridCol w="819150"/>
                <a:gridCol w="819150"/>
              </a:tblGrid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13</a:t>
                      </a:r>
                      <a:endParaRPr lang="en-US" baseline="-25000" dirty="0"/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23</a:t>
                      </a:r>
                      <a:endParaRPr lang="en-US" baseline="-25000" dirty="0"/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31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32</a:t>
                      </a:r>
                      <a:endParaRPr lang="en-US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33</a:t>
                      </a:r>
                      <a:endParaRPr lang="en-US" baseline="-25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Double Bracket 6"/>
          <p:cNvSpPr/>
          <p:nvPr/>
        </p:nvSpPr>
        <p:spPr>
          <a:xfrm>
            <a:off x="3886200" y="3886200"/>
            <a:ext cx="2209800" cy="16002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220003"/>
              </p:ext>
            </p:extLst>
          </p:nvPr>
        </p:nvGraphicFramePr>
        <p:xfrm>
          <a:off x="6553200" y="3886200"/>
          <a:ext cx="2457450" cy="15240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819150"/>
                <a:gridCol w="819150"/>
                <a:gridCol w="819150"/>
              </a:tblGrid>
              <a:tr h="50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11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12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13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13</a:t>
                      </a:r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21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22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23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23</a:t>
                      </a:r>
                    </a:p>
                  </a:txBody>
                  <a:tcPr anchor="ctr"/>
                </a:tc>
              </a:tr>
              <a:tr h="50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31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32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</a:t>
                      </a:r>
                      <a:r>
                        <a:rPr lang="en-US" baseline="-25000" dirty="0" smtClean="0"/>
                        <a:t>33</a:t>
                      </a:r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33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Double Bracket 8"/>
          <p:cNvSpPr/>
          <p:nvPr/>
        </p:nvSpPr>
        <p:spPr>
          <a:xfrm>
            <a:off x="6629400" y="3733800"/>
            <a:ext cx="2362200" cy="17526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0" y="43828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895350" y="43066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066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</a:t>
            </a:r>
            <a:r>
              <a:rPr lang="en-US" sz="1200" baseline="30000" dirty="0" smtClean="0">
                <a:latin typeface="Wingdings"/>
                <a:ea typeface="Wingdings"/>
                <a:cs typeface="Wingdings"/>
                <a:sym typeface="Wingdings"/>
              </a:rPr>
              <a:t></a:t>
            </a:r>
            <a:r>
              <a:rPr lang="en-US" sz="3600" dirty="0" smtClean="0"/>
              <a:t>B</a:t>
            </a:r>
            <a:endParaRPr lang="en-US" sz="3600" dirty="0"/>
          </a:p>
        </p:txBody>
      </p:sp>
      <p:sp>
        <p:nvSpPr>
          <p:cNvPr id="13" name="Rectangle 12"/>
          <p:cNvSpPr/>
          <p:nvPr/>
        </p:nvSpPr>
        <p:spPr>
          <a:xfrm>
            <a:off x="3581400" y="4676001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>
                <a:latin typeface="Wingdings"/>
                <a:sym typeface="Wingdings"/>
              </a:rPr>
              <a:t>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9" y="404664"/>
            <a:ext cx="7776864" cy="377450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Matrix Multiplication (Star product)</a:t>
            </a:r>
          </a:p>
          <a:p>
            <a:pPr marL="0" indent="0">
              <a:buNone/>
            </a:pPr>
            <a:r>
              <a:rPr lang="en-US" dirty="0" smtClean="0"/>
              <a:t>Number of columns of the first matrix must equal the number of rows of the second matrix.  </a:t>
            </a:r>
          </a:p>
          <a:p>
            <a:pPr marL="0" indent="0">
              <a:buNone/>
            </a:pPr>
            <a:r>
              <a:rPr lang="en-US" dirty="0" smtClean="0"/>
              <a:t>Product will have as many rows as the first matrix and as many columns as the second matrix.</a:t>
            </a:r>
          </a:p>
          <a:p>
            <a:pPr marL="0" indent="0">
              <a:buNone/>
            </a:pPr>
            <a:r>
              <a:rPr lang="en-US" dirty="0" err="1" smtClean="0"/>
              <a:t>OpenMx</a:t>
            </a:r>
            <a:r>
              <a:rPr lang="en-US" dirty="0" smtClean="0"/>
              <a:t> symbol %*%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C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baseline="30000" dirty="0" smtClean="0"/>
              <a:t>x</a:t>
            </a:r>
            <a:r>
              <a:rPr lang="en-US" dirty="0" smtClean="0"/>
              <a:t> </a:t>
            </a:r>
            <a:r>
              <a:rPr lang="en-US" b="1" dirty="0" smtClean="0"/>
              <a:t>B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375284"/>
              </p:ext>
            </p:extLst>
          </p:nvPr>
        </p:nvGraphicFramePr>
        <p:xfrm>
          <a:off x="3124200" y="3819377"/>
          <a:ext cx="1981200" cy="9144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60400"/>
                <a:gridCol w="660400"/>
                <a:gridCol w="6604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081578"/>
              </p:ext>
            </p:extLst>
          </p:nvPr>
        </p:nvGraphicFramePr>
        <p:xfrm>
          <a:off x="5791200" y="3362177"/>
          <a:ext cx="1219200" cy="165099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33600" y="397177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97177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C</a:t>
            </a:r>
            <a:endParaRPr lang="en-US" sz="36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752600" y="5105400"/>
          <a:ext cx="3733800" cy="129377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866900"/>
                <a:gridCol w="18669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3*2 + 4*3 + 7*6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0797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066800" y="5257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6858000" y="4876800"/>
          <a:ext cx="1371600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85800"/>
                <a:gridCol w="685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6096000" y="5257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graphicFrame>
        <p:nvGraphicFramePr>
          <p:cNvPr id="51" name="Table 50"/>
          <p:cNvGraphicFramePr>
            <a:graphicFrameLocks noGrp="1"/>
          </p:cNvGraphicFramePr>
          <p:nvPr/>
        </p:nvGraphicFramePr>
        <p:xfrm>
          <a:off x="6858000" y="4876800"/>
          <a:ext cx="1371600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85800"/>
                <a:gridCol w="685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6858000" y="4876800"/>
          <a:ext cx="1371600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85800"/>
                <a:gridCol w="685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/>
        </p:nvGraphicFramePr>
        <p:xfrm>
          <a:off x="6858000" y="4876800"/>
          <a:ext cx="1371600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85800"/>
                <a:gridCol w="685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752600" y="5105400"/>
          <a:ext cx="3733800" cy="129377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866900"/>
                <a:gridCol w="18669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3*2 + 4*3 + 7*6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3*1 + 4*5 + 7*2</a:t>
                      </a:r>
                      <a:endParaRPr lang="en-US" dirty="0"/>
                    </a:p>
                  </a:txBody>
                  <a:tcPr anchor="ctr"/>
                </a:tc>
              </a:tr>
              <a:tr h="60797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1752600" y="5105400"/>
          <a:ext cx="3733800" cy="129377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866900"/>
                <a:gridCol w="18669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3*2 + 4*3 + 7*6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3*1 + 4*5 + 7*2</a:t>
                      </a:r>
                      <a:endParaRPr lang="en-US" dirty="0"/>
                    </a:p>
                  </a:txBody>
                  <a:tcPr anchor="ctr"/>
                </a:tc>
              </a:tr>
              <a:tr h="6079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5*2 + 6*3 + 1*6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752600" y="5105400"/>
          <a:ext cx="3733800" cy="129377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866900"/>
                <a:gridCol w="18669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3*2 + 4*3 + 7*6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3*1 + 4*5 + 7*2</a:t>
                      </a:r>
                      <a:endParaRPr lang="en-US" dirty="0"/>
                    </a:p>
                  </a:txBody>
                  <a:tcPr anchor="ctr"/>
                </a:tc>
              </a:tr>
              <a:tr h="6079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5*2 + 6*3 + 1*6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5*1 +6*5 + 1*2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1" name="Double Bracket 30"/>
          <p:cNvSpPr/>
          <p:nvPr/>
        </p:nvSpPr>
        <p:spPr>
          <a:xfrm>
            <a:off x="3200400" y="3895577"/>
            <a:ext cx="1752600" cy="762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uble Bracket 34"/>
          <p:cNvSpPr/>
          <p:nvPr/>
        </p:nvSpPr>
        <p:spPr>
          <a:xfrm>
            <a:off x="5867400" y="3417168"/>
            <a:ext cx="10668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ouble Bracket 36"/>
          <p:cNvSpPr/>
          <p:nvPr/>
        </p:nvSpPr>
        <p:spPr>
          <a:xfrm>
            <a:off x="1828800" y="5257800"/>
            <a:ext cx="3581400" cy="10668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uble Bracket 37"/>
          <p:cNvSpPr/>
          <p:nvPr/>
        </p:nvSpPr>
        <p:spPr>
          <a:xfrm>
            <a:off x="6934200" y="5029200"/>
            <a:ext cx="1219200" cy="1143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257800" y="4047977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9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Kroneker</a:t>
            </a:r>
            <a:r>
              <a:rPr lang="en-US" dirty="0"/>
              <a:t>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838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OpenMx</a:t>
            </a:r>
            <a:r>
              <a:rPr lang="en-US" dirty="0" smtClean="0"/>
              <a:t> </a:t>
            </a:r>
            <a:r>
              <a:rPr lang="en-US" dirty="0"/>
              <a:t>symbol </a:t>
            </a:r>
            <a:r>
              <a:rPr lang="en-US" dirty="0" smtClean="0"/>
              <a:t>%x%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205890"/>
              </p:ext>
            </p:extLst>
          </p:nvPr>
        </p:nvGraphicFramePr>
        <p:xfrm>
          <a:off x="1676400" y="3657599"/>
          <a:ext cx="5715000" cy="2729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2" name="Equation" r:id="rId3" imgW="2552700" imgH="1219200" progId="Equation.DSMT4">
                  <p:embed/>
                </p:oleObj>
              </mc:Choice>
              <mc:Fallback>
                <p:oleObj name="Equation" r:id="rId3" imgW="2552700" imgH="1219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6400" y="3657599"/>
                        <a:ext cx="5715000" cy="27291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610090"/>
              </p:ext>
            </p:extLst>
          </p:nvPr>
        </p:nvGraphicFramePr>
        <p:xfrm>
          <a:off x="838200" y="2362200"/>
          <a:ext cx="731158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3" name="Equation" r:id="rId5" imgW="3429000" imgH="571500" progId="Equation.DSMT4">
                  <p:embed/>
                </p:oleObj>
              </mc:Choice>
              <mc:Fallback>
                <p:oleObj name="Equation" r:id="rId5" imgW="3429000" imgH="5715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2362200"/>
                        <a:ext cx="7311580" cy="1219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678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Product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/>
                      <m:t>The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quadratic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product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is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extremely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useful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in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statistical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analysis</m:t>
                    </m:r>
                    <m:r>
                      <m:rPr>
                        <m:nor/>
                      </m:rPr>
                      <a:rPr lang="en-US" dirty="0" smtClean="0"/>
                      <m:t> (</m:t>
                    </m:r>
                    <m:r>
                      <m:rPr>
                        <m:nor/>
                      </m:rPr>
                      <a:rPr lang="en-US" dirty="0" smtClean="0"/>
                      <m:t>particularly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in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Structural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Equation</m:t>
                    </m:r>
                    <m:r>
                      <m:rPr>
                        <m:nor/>
                      </m:rPr>
                      <a:rPr lang="en-US" dirty="0" smtClean="0"/>
                      <m:t> </m:t>
                    </m:r>
                    <m:r>
                      <m:rPr>
                        <m:nor/>
                      </m:rPr>
                      <a:rPr lang="en-US" dirty="0" smtClean="0"/>
                      <m:t>Modeling</m:t>
                    </m:r>
                    <m:r>
                      <m:rPr>
                        <m:nor/>
                      </m:rPr>
                      <a:rPr lang="en-US" dirty="0" smtClean="0"/>
                      <m:t>)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err="1"/>
                      <m:t>OpenMx</m:t>
                    </m:r>
                    <m:r>
                      <m:rPr>
                        <m:nor/>
                      </m:rPr>
                      <a:rPr lang="en-US" dirty="0"/>
                      <m:t> </m:t>
                    </m:r>
                    <m:r>
                      <m:rPr>
                        <m:nor/>
                      </m:rPr>
                      <a:rPr lang="en-US" dirty="0"/>
                      <m:t>symbol</m:t>
                    </m:r>
                    <m:r>
                      <m:rPr>
                        <m:nor/>
                      </m:rPr>
                      <a:rPr lang="en-US" dirty="0"/>
                      <m:t> %&amp;%</m:t>
                    </m:r>
                  </m:oMath>
                </a14:m>
                <a:endParaRPr lang="en-US" b="1" dirty="0"/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AU" b="0" i="1" smtClean="0">
                        <a:latin typeface="Cambria Math"/>
                      </a:rPr>
                      <m:t>    </m:t>
                    </m:r>
                    <m:r>
                      <a:rPr lang="en-AU" b="0" i="1" smtClean="0">
                        <a:latin typeface="Cambria Math"/>
                      </a:rPr>
                      <m:t>𝐴</m:t>
                    </m:r>
                    <m:r>
                      <a:rPr lang="en-AU" b="0" i="1" smtClean="0">
                        <a:latin typeface="Cambria Math"/>
                      </a:rPr>
                      <m:t>%&amp;%</m:t>
                    </m:r>
                    <m:r>
                      <a:rPr lang="en-AU" b="0" i="1" smtClean="0">
                        <a:latin typeface="Cambria Math"/>
                      </a:rPr>
                      <m:t>𝐵</m:t>
                    </m:r>
                    <m:r>
                      <a:rPr lang="en-AU" b="0" i="1" smtClean="0">
                        <a:latin typeface="Cambria Math"/>
                      </a:rPr>
                      <m:t>=</m:t>
                    </m:r>
                    <m:r>
                      <a:rPr lang="en-AU" b="0" i="1" smtClean="0">
                        <a:latin typeface="Cambria Math"/>
                      </a:rPr>
                      <m:t>𝐴𝐵𝐴𝑇</m:t>
                    </m:r>
                    <m:r>
                      <a:rPr lang="en-AU" b="0" i="1" smtClean="0">
                        <a:latin typeface="Cambria Math"/>
                      </a:rPr>
                      <m:t>=    </m:t>
                    </m:r>
                    <m:d>
                      <m:dPr>
                        <m:begChr m:val="["/>
                        <m:endChr m:val="]"/>
                        <m:ctrlPr>
                          <a:rPr lang="en-AU" b="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AU" b="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AU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11</m:t>
                              </m:r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22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x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AU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AU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en-AU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AU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12</m:t>
                              </m:r>
                            </m:e>
                          </m:mr>
                          <m:mr>
                            <m:e>
                              <m:r>
                                <a:rPr lang="en-AU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21</m:t>
                              </m:r>
                            </m:e>
                            <m:e>
                              <m:r>
                                <a:rPr lang="en-AU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22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x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AU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AU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11</m:t>
                              </m:r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AU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AU" b="0" i="1" baseline="-25000" smtClean="0"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m:rPr>
                                  <m:brk m:alnAt="7"/>
                                </m:rPr>
                                <a:rPr lang="en-AU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AU" i="1" baseline="-25000">
                                  <a:latin typeface="Cambria Math"/>
                                </a:rPr>
                                <m:t>22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AU" baseline="-25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485740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0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Our first </a:t>
            </a:r>
            <a:r>
              <a:rPr lang="en-US" dirty="0" err="1" smtClean="0"/>
              <a:t>OpenMx</a:t>
            </a:r>
            <a:r>
              <a:rPr lang="en-US" dirty="0" smtClean="0"/>
              <a:t> script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Linear regression </a:t>
            </a:r>
            <a:r>
              <a:rPr lang="en-US" sz="1800" dirty="0" smtClean="0"/>
              <a:t>( aka </a:t>
            </a:r>
            <a:r>
              <a:rPr lang="en-US" sz="1800" dirty="0"/>
              <a:t>simple regression, Ordinary Least Squares </a:t>
            </a:r>
            <a:r>
              <a:rPr lang="en-US" sz="1800" dirty="0" smtClean="0"/>
              <a:t>Regression, linear model)</a:t>
            </a:r>
            <a:endParaRPr lang="en-US" dirty="0" smtClean="0"/>
          </a:p>
          <a:p>
            <a:r>
              <a:rPr lang="en-US" dirty="0" smtClean="0"/>
              <a:t>Raw data</a:t>
            </a:r>
          </a:p>
          <a:p>
            <a:r>
              <a:rPr lang="en-AU" dirty="0"/>
              <a:t>Describe the relationship between two variables, </a:t>
            </a:r>
            <a:r>
              <a:rPr lang="en-AU" dirty="0" smtClean="0"/>
              <a:t>X </a:t>
            </a:r>
            <a:r>
              <a:rPr lang="en-AU" dirty="0"/>
              <a:t>and </a:t>
            </a:r>
            <a:r>
              <a:rPr lang="en-AU" dirty="0" smtClean="0"/>
              <a:t>Y, </a:t>
            </a:r>
            <a:r>
              <a:rPr lang="en-AU" dirty="0"/>
              <a:t>as a straight </a:t>
            </a:r>
            <a:r>
              <a:rPr lang="en-AU" dirty="0" smtClean="0"/>
              <a:t>line</a:t>
            </a:r>
          </a:p>
          <a:p>
            <a:r>
              <a:rPr lang="en-AU" dirty="0"/>
              <a:t>The regression of </a:t>
            </a:r>
            <a:r>
              <a:rPr lang="en-AU" dirty="0" smtClean="0"/>
              <a:t>BMI </a:t>
            </a:r>
            <a:r>
              <a:rPr lang="en-AU" dirty="0"/>
              <a:t>on variable </a:t>
            </a:r>
            <a:r>
              <a:rPr lang="en-AU" dirty="0" smtClean="0"/>
              <a:t>Age</a:t>
            </a:r>
          </a:p>
          <a:p>
            <a:pPr lvl="1"/>
            <a:r>
              <a:rPr lang="en-AU" dirty="0" smtClean="0"/>
              <a:t>Does age predict BMI? </a:t>
            </a:r>
          </a:p>
          <a:p>
            <a:pPr lvl="1"/>
            <a:endParaRPr lang="en-AU" dirty="0"/>
          </a:p>
          <a:p>
            <a:pPr marL="457200" lvl="1" indent="0">
              <a:buNone/>
            </a:pPr>
            <a:r>
              <a:rPr lang="en-AU" dirty="0" smtClean="0"/>
              <a:t>BMI=weight in kg/ (height in m)</a:t>
            </a:r>
            <a:r>
              <a:rPr lang="en-AU" baseline="30000" dirty="0" smtClean="0"/>
              <a:t>2</a:t>
            </a:r>
            <a:endParaRPr lang="en-US" baseline="300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2143397"/>
                <a:ext cx="8229600" cy="4309939"/>
              </a:xfrm>
            </p:spPr>
            <p:txBody>
              <a:bodyPr/>
              <a:lstStyle/>
              <a:p>
                <a:r>
                  <a:rPr lang="en-AU" dirty="0" smtClean="0"/>
                  <a:t>The regression of variable Y on </a:t>
                </a:r>
                <a:r>
                  <a:rPr lang="en-AU" dirty="0"/>
                  <a:t>variable X is given by: </a:t>
                </a:r>
                <a:endParaRPr lang="en-AU" dirty="0" smtClean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AU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AU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A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AU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AU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A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i="1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  <m:sub>
                          <m:r>
                            <a:rPr lang="en-AU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A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AU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AU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AU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AU" i="1" smtClean="0">
                              <a:latin typeface="Cambria Math"/>
                              <a:ea typeface="Cambria Math"/>
                            </a:rPr>
                            <m:t>𝜀</m:t>
                          </m:r>
                        </m:e>
                        <m:sub>
                          <m:r>
                            <a:rPr lang="en-AU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AU" b="0" i="1" smtClean="0">
                          <a:latin typeface="Cambria Math"/>
                        </a:rPr>
                        <m:t>    </m:t>
                      </m:r>
                      <m:r>
                        <a:rPr lang="en-AU" b="0" i="1" smtClean="0">
                          <a:latin typeface="Cambria Math"/>
                        </a:rPr>
                        <m:t>𝑖</m:t>
                      </m:r>
                      <m:r>
                        <a:rPr lang="en-AU" b="0" i="1" smtClean="0">
                          <a:latin typeface="Cambria Math"/>
                        </a:rPr>
                        <m:t>=1,…,</m:t>
                      </m:r>
                      <m:r>
                        <a:rPr lang="en-AU" b="0" i="1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AU" dirty="0" smtClean="0"/>
              </a:p>
              <a:p>
                <a:r>
                  <a:rPr lang="en-AU" dirty="0" smtClean="0"/>
                  <a:t>where</a:t>
                </a:r>
                <a:r>
                  <a:rPr lang="en-AU" dirty="0"/>
                  <a:t>: </a:t>
                </a:r>
                <a:endParaRPr lang="en-AU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(Intercept) value of y when x=0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(Slope</a:t>
                </a:r>
                <a:r>
                  <a:rPr lang="en-US" dirty="0"/>
                  <a:t>) increase in Y for each unit change in X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AU" dirty="0" smtClean="0"/>
                  <a:t> (Random Error)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AU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AU" b="0" i="1" smtClean="0">
                        <a:latin typeface="Cambria Math"/>
                        <a:ea typeface="Cambria Math"/>
                      </a:rPr>
                      <m:t>𝑁</m:t>
                    </m:r>
                    <m:r>
                      <a:rPr lang="en-AU" b="0" i="1" smtClean="0">
                        <a:latin typeface="Cambria Math"/>
                        <a:ea typeface="Cambria Math"/>
                      </a:rPr>
                      <m:t>(0,</m:t>
                    </m:r>
                    <m:sSup>
                      <m:sSupPr>
                        <m:ctrlPr>
                          <a:rPr lang="en-AU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AU" b="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p>
                        <m:r>
                          <a:rPr lang="en-AU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AU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AU" dirty="0" smtClean="0"/>
                  <a:t> </a:t>
                </a:r>
              </a:p>
              <a:p>
                <a:pPr lvl="1"/>
                <a:r>
                  <a:rPr lang="en-AU" dirty="0" smtClean="0"/>
                  <a:t>Linear </a:t>
                </a:r>
                <a:r>
                  <a:rPr lang="en-AU" dirty="0"/>
                  <a:t>Function: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AU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AU" dirty="0"/>
                  <a:t> = E ( Y | X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AU" dirty="0"/>
                  <a:t> ) </a:t>
                </a:r>
                <a:endParaRPr lang="en-AU" dirty="0" smtClean="0"/>
              </a:p>
            </p:txBody>
          </p:sp>
        </mc:Choice>
        <mc:Fallback xmlns="">
          <p:sp>
            <p:nvSpPr>
              <p:cNvPr id="358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2143397"/>
                <a:ext cx="8229600" cy="4309939"/>
              </a:xfrm>
              <a:blipFill rotWithShape="1">
                <a:blip r:embed="rId3"/>
                <a:stretch>
                  <a:fillRect l="-1630" t="-1839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04664"/>
            <a:ext cx="2016224" cy="174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As a path diagram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221" y="1843236"/>
            <a:ext cx="2232248" cy="3890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843236"/>
            <a:ext cx="2232248" cy="384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Starting at the beginning…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Data preparation</a:t>
            </a:r>
          </a:p>
          <a:p>
            <a:pPr lvl="1"/>
            <a:r>
              <a:rPr lang="en-AU" dirty="0"/>
              <a:t>The algebra style used in </a:t>
            </a:r>
            <a:r>
              <a:rPr lang="en-AU" dirty="0" err="1" smtClean="0"/>
              <a:t>OpenMx</a:t>
            </a:r>
            <a:r>
              <a:rPr lang="en-AU" dirty="0" smtClean="0"/>
              <a:t> </a:t>
            </a:r>
            <a:r>
              <a:rPr lang="en-AU" dirty="0"/>
              <a:t>expects 1 line per case/family </a:t>
            </a:r>
          </a:p>
          <a:p>
            <a:pPr lvl="1"/>
            <a:r>
              <a:rPr lang="en-AU" dirty="0"/>
              <a:t>(Almost) limitless number of families and variables</a:t>
            </a:r>
          </a:p>
          <a:p>
            <a:pPr lvl="1"/>
            <a:r>
              <a:rPr lang="en-AU" dirty="0"/>
              <a:t>Data needs to be read into R before it can be analysed </a:t>
            </a:r>
          </a:p>
          <a:p>
            <a:pPr lvl="2"/>
            <a:r>
              <a:rPr lang="en-AU" dirty="0"/>
              <a:t>(the commands to read the data can be nested within the R script)</a:t>
            </a:r>
          </a:p>
          <a:p>
            <a:pPr lvl="2"/>
            <a:r>
              <a:rPr lang="en-AU" dirty="0"/>
              <a:t>Default missing code is now </a:t>
            </a:r>
            <a:r>
              <a:rPr lang="en-AU" b="1" dirty="0"/>
              <a:t>NA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809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smtClean="0"/>
              <a:t>Saving your output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mtClean="0"/>
              <a:t>Numerous options </a:t>
            </a:r>
          </a:p>
          <a:p>
            <a:pPr lvl="1"/>
            <a:r>
              <a:rPr lang="en-AU" smtClean="0"/>
              <a:t>Saving workspace most common but could potentially lead to IRB issues</a:t>
            </a:r>
          </a:p>
          <a:p>
            <a:pPr lvl="1"/>
            <a:r>
              <a:rPr lang="en-AU" smtClean="0"/>
              <a:t>Sink and history both miss sections</a:t>
            </a:r>
          </a:p>
          <a:p>
            <a:r>
              <a:rPr lang="en-AU" smtClean="0"/>
              <a:t>Today we will use the teaching demos package records everything that goes in and comes out </a:t>
            </a:r>
          </a:p>
          <a:p>
            <a:r>
              <a:rPr lang="en-AU" sz="2400" b="1"/>
              <a:t>require (TeachingDemos)</a:t>
            </a:r>
          </a:p>
          <a:p>
            <a:r>
              <a:rPr lang="en-AU" sz="2400" b="1"/>
              <a:t>txtStart(file="linearRegression.omx", commands=TRUE, results=TRUE)</a:t>
            </a:r>
          </a:p>
          <a:p>
            <a:r>
              <a:rPr lang="en-AU" sz="2400" b="1" smtClean="0"/>
              <a:t>txtStop()</a:t>
            </a:r>
            <a:endParaRPr lang="en-AU" sz="24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659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Getting your data into R</a:t>
            </a:r>
            <a:endParaRPr lang="en-AU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972195" y="1340768"/>
            <a:ext cx="7313612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/>
              <a:t>Open </a:t>
            </a:r>
            <a:r>
              <a:rPr lang="en-AU" sz="2400" dirty="0" err="1"/>
              <a:t>RStudio</a:t>
            </a:r>
            <a:endParaRPr lang="en-AU" sz="2400" dirty="0"/>
          </a:p>
          <a:p>
            <a:r>
              <a:rPr lang="en-AU" sz="2400" dirty="0" smtClean="0"/>
              <a:t>Example data:ozbmi2.txt</a:t>
            </a:r>
          </a:p>
          <a:p>
            <a:r>
              <a:rPr lang="en-AU" sz="2400" dirty="0" err="1" smtClean="0"/>
              <a:t>OZbmi</a:t>
            </a:r>
            <a:r>
              <a:rPr lang="en-AU" sz="2400" dirty="0" smtClean="0"/>
              <a:t>&lt;-</a:t>
            </a:r>
            <a:r>
              <a:rPr lang="en-AU" sz="2400" dirty="0" err="1" smtClean="0"/>
              <a:t>read.table</a:t>
            </a:r>
            <a:r>
              <a:rPr lang="en-AU" sz="2400" dirty="0" smtClean="0"/>
              <a:t>("ozbmi2.txt", header=T, </a:t>
            </a:r>
            <a:r>
              <a:rPr lang="en-AU" sz="2400" dirty="0" err="1" smtClean="0">
                <a:solidFill>
                  <a:srgbClr val="0070C0"/>
                </a:solidFill>
              </a:rPr>
              <a:t>na.strings</a:t>
            </a:r>
            <a:r>
              <a:rPr lang="en-AU" sz="2400" dirty="0" smtClean="0">
                <a:solidFill>
                  <a:srgbClr val="0070C0"/>
                </a:solidFill>
              </a:rPr>
              <a:t> = "NA"</a:t>
            </a:r>
            <a:r>
              <a:rPr lang="en-AU" sz="2400" dirty="0" smtClean="0"/>
              <a:t>)</a:t>
            </a:r>
          </a:p>
          <a:p>
            <a:r>
              <a:rPr lang="en-AU" sz="2400" dirty="0" smtClean="0"/>
              <a:t>head(data)</a:t>
            </a:r>
          </a:p>
          <a:p>
            <a:endParaRPr lang="en-AU" sz="2400" dirty="0"/>
          </a:p>
          <a:p>
            <a:endParaRPr lang="en-AU" sz="2400" dirty="0" smtClean="0"/>
          </a:p>
          <a:p>
            <a:endParaRPr lang="en-AU" sz="2400" dirty="0"/>
          </a:p>
          <a:p>
            <a:endParaRPr lang="en-AU" sz="2400" dirty="0" smtClean="0"/>
          </a:p>
          <a:p>
            <a:r>
              <a:rPr lang="en-AU" sz="2400" dirty="0"/>
              <a:t># using subset function create new dataset without missing data</a:t>
            </a:r>
          </a:p>
          <a:p>
            <a:r>
              <a:rPr lang="en-AU" sz="2400" dirty="0" err="1"/>
              <a:t>OZbmi</a:t>
            </a:r>
            <a:r>
              <a:rPr lang="en-AU" sz="2400" dirty="0"/>
              <a:t> &lt;- subset(data, age !="NA" , select=c(bmi1, age)) </a:t>
            </a:r>
          </a:p>
          <a:p>
            <a:endParaRPr lang="en-AU" sz="2400" dirty="0" smtClean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363" y="3356992"/>
            <a:ext cx="74072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506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60648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dirty="0"/>
              <a:t>What is </a:t>
            </a:r>
            <a:r>
              <a:rPr lang="en-AU" dirty="0" err="1"/>
              <a:t>OpenMx</a:t>
            </a:r>
            <a:r>
              <a:rPr lang="en-AU" dirty="0" smtClean="0"/>
              <a:t>?</a:t>
            </a:r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sz="2800" dirty="0" smtClean="0"/>
              <a:t>• </a:t>
            </a:r>
            <a:r>
              <a:rPr lang="en-AU" sz="2800" dirty="0"/>
              <a:t>Free, Open-source, full–featured </a:t>
            </a:r>
            <a:r>
              <a:rPr lang="en-AU" sz="2800" dirty="0" smtClean="0"/>
              <a:t>SEM package</a:t>
            </a:r>
            <a:endParaRPr lang="en-AU" sz="2800" dirty="0"/>
          </a:p>
          <a:p>
            <a:pPr marL="0" indent="0">
              <a:lnSpc>
                <a:spcPct val="150000"/>
              </a:lnSpc>
              <a:buNone/>
            </a:pPr>
            <a:r>
              <a:rPr lang="en-AU" sz="2800" dirty="0"/>
              <a:t>• Software which runs on Windows, Mac </a:t>
            </a:r>
            <a:r>
              <a:rPr lang="en-AU" sz="2800" dirty="0" smtClean="0"/>
              <a:t>OSX, and </a:t>
            </a:r>
            <a:r>
              <a:rPr lang="en-AU" sz="2800" dirty="0"/>
              <a:t>Linux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AU" sz="2800" dirty="0" smtClean="0"/>
              <a:t>• </a:t>
            </a:r>
            <a:r>
              <a:rPr lang="en-AU" sz="2800" dirty="0"/>
              <a:t>A package in the R statistical </a:t>
            </a:r>
            <a:r>
              <a:rPr lang="en-AU" sz="2800" dirty="0" smtClean="0"/>
              <a:t>programing environment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AU" sz="2800" dirty="0" smtClean="0"/>
              <a:t>• Two main approaches to writing </a:t>
            </a:r>
            <a:r>
              <a:rPr lang="en-AU" sz="2800" dirty="0" err="1" smtClean="0"/>
              <a:t>OpenMx</a:t>
            </a:r>
            <a:r>
              <a:rPr lang="en-AU" sz="2800" dirty="0"/>
              <a:t> models – Path </a:t>
            </a:r>
            <a:r>
              <a:rPr lang="en-AU" sz="2800" dirty="0" smtClean="0"/>
              <a:t>or </a:t>
            </a:r>
            <a:r>
              <a:rPr lang="en-AU" sz="2800" dirty="0" smtClean="0">
                <a:solidFill>
                  <a:schemeClr val="accent2">
                    <a:lumMod val="75000"/>
                  </a:schemeClr>
                </a:solidFill>
              </a:rPr>
              <a:t>Matrix </a:t>
            </a:r>
            <a:r>
              <a:rPr lang="en-AU" sz="2800" dirty="0" smtClean="0"/>
              <a:t>Specification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Regression using lm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35285"/>
            <a:ext cx="8229600" cy="4525963"/>
          </a:xfrm>
        </p:spPr>
        <p:txBody>
          <a:bodyPr/>
          <a:lstStyle/>
          <a:p>
            <a:r>
              <a:rPr lang="en-AU" dirty="0" err="1"/>
              <a:t>BMIfit</a:t>
            </a:r>
            <a:r>
              <a:rPr lang="en-AU" dirty="0"/>
              <a:t> &lt;- lm(bmi1 ~ age, data=</a:t>
            </a:r>
            <a:r>
              <a:rPr lang="en-AU" dirty="0" err="1"/>
              <a:t>OZbmi</a:t>
            </a:r>
            <a:r>
              <a:rPr lang="en-AU" dirty="0"/>
              <a:t>)</a:t>
            </a:r>
          </a:p>
          <a:p>
            <a:r>
              <a:rPr lang="en-AU" dirty="0"/>
              <a:t>summary(</a:t>
            </a:r>
            <a:r>
              <a:rPr lang="en-AU" dirty="0" err="1"/>
              <a:t>BMIfit</a:t>
            </a:r>
            <a:r>
              <a:rPr lang="en-AU" dirty="0"/>
              <a:t>) # show results</a:t>
            </a:r>
          </a:p>
          <a:p>
            <a:r>
              <a:rPr lang="en-AU" dirty="0"/>
              <a:t>coefficients(</a:t>
            </a:r>
            <a:r>
              <a:rPr lang="en-AU" dirty="0" err="1"/>
              <a:t>BMIfit</a:t>
            </a:r>
            <a:r>
              <a:rPr lang="en-AU" dirty="0"/>
              <a:t>) # model coefficients</a:t>
            </a:r>
            <a:endParaRPr lang="en-US" dirty="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2790669"/>
            <a:ext cx="4800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Regression using </a:t>
            </a:r>
            <a:r>
              <a:rPr lang="en-US" dirty="0" err="1" smtClean="0"/>
              <a:t>OpenMx</a:t>
            </a:r>
            <a:endParaRPr 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3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>
                <a:normAutofit/>
              </a:bodyPr>
              <a:lstStyle/>
              <a:p>
                <a:pPr eaLnBrk="1" hangingPunct="1"/>
                <a:r>
                  <a:rPr lang="en-US" dirty="0" smtClean="0"/>
                  <a:t>Model contains:</a:t>
                </a:r>
              </a:p>
              <a:p>
                <a:pPr lvl="1"/>
                <a:r>
                  <a:rPr lang="en-US" dirty="0" smtClean="0"/>
                  <a:t>4 </a:t>
                </a:r>
                <a:r>
                  <a:rPr lang="en-US" dirty="0"/>
                  <a:t>matrices and 3 estimated parameters</a:t>
                </a:r>
              </a:p>
              <a:p>
                <a:pPr lvl="1"/>
                <a:r>
                  <a:rPr lang="en-US" dirty="0" smtClean="0"/>
                  <a:t>BMI</a:t>
                </a:r>
                <a:endParaRPr lang="en-US" dirty="0"/>
              </a:p>
              <a:p>
                <a:pPr lvl="2"/>
                <a:r>
                  <a:rPr lang="en-US" dirty="0"/>
                  <a:t>Free observed variable 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𝜎</m:t>
                        </m:r>
                        <m:r>
                          <a:rPr lang="en-AU" b="0" i="1" baseline="30000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b>
                        <m:r>
                          <a:rPr lang="en-US" i="1" smtClean="0">
                            <a:latin typeface="Cambria Math"/>
                            <a:ea typeface="Cambria Math"/>
                          </a:rPr>
                          <m:t>𝜀</m:t>
                        </m:r>
                      </m:sub>
                      <m:sup/>
                    </m:sSubSup>
                  </m:oMath>
                </a14:m>
                <a:r>
                  <a:rPr lang="en-US" dirty="0" smtClean="0"/>
                  <a:t>are estimated</a:t>
                </a:r>
              </a:p>
              <a:p>
                <a:pPr lvl="1"/>
                <a:r>
                  <a:rPr lang="en-US" dirty="0"/>
                  <a:t>Age</a:t>
                </a:r>
              </a:p>
              <a:p>
                <a:pPr lvl="2"/>
                <a:r>
                  <a:rPr lang="en-US" dirty="0"/>
                  <a:t>Fixed observed variable</a:t>
                </a:r>
              </a:p>
              <a:p>
                <a:pPr lvl="1"/>
                <a:r>
                  <a:rPr lang="en-US" dirty="0"/>
                  <a:t>Regression of BMI on Age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estimated</a:t>
                </a:r>
              </a:p>
              <a:p>
                <a:pPr lvl="2"/>
                <a:endParaRPr lang="en-US" dirty="0" smtClean="0"/>
              </a:p>
              <a:p>
                <a:pPr lvl="2"/>
                <a:endParaRPr lang="en-US" dirty="0"/>
              </a:p>
              <a:p>
                <a:pPr marL="57150" indent="0">
                  <a:buNone/>
                </a:pPr>
                <a:endParaRPr lang="en-US" sz="2800" dirty="0"/>
              </a:p>
              <a:p>
                <a:pPr marL="57150" indent="0">
                  <a:buNone/>
                </a:pPr>
                <a:endParaRPr lang="en-US" sz="2800" dirty="0" smtClean="0"/>
              </a:p>
            </p:txBody>
          </p:sp>
        </mc:Choice>
        <mc:Fallback xmlns="">
          <p:sp>
            <p:nvSpPr>
              <p:cNvPr id="358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27714"/>
            <a:ext cx="1616868" cy="278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Regression using </a:t>
            </a:r>
            <a:r>
              <a:rPr lang="en-US" dirty="0" err="1" smtClean="0"/>
              <a:t>OpenMx</a:t>
            </a:r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2400" dirty="0" smtClean="0"/>
              <a:t># </a:t>
            </a:r>
            <a:r>
              <a:rPr lang="en-US" sz="2400" dirty="0"/>
              <a:t>Variance/Covariance matrix</a:t>
            </a:r>
          </a:p>
          <a:p>
            <a:pPr marL="57150" indent="0">
              <a:buNone/>
            </a:pPr>
            <a:r>
              <a:rPr lang="en-US" sz="2400" dirty="0"/>
              <a:t>Variance     &lt;- </a:t>
            </a:r>
            <a:r>
              <a:rPr lang="en-US" sz="2400" dirty="0" err="1"/>
              <a:t>mxMatrix</a:t>
            </a:r>
            <a:r>
              <a:rPr lang="en-US" sz="2400" dirty="0"/>
              <a:t>( 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type</a:t>
            </a:r>
            <a:r>
              <a:rPr lang="en-US" sz="2400" dirty="0"/>
              <a:t>="Full", 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nrow</a:t>
            </a:r>
            <a:r>
              <a:rPr lang="en-US" sz="2400" dirty="0" smtClean="0"/>
              <a:t>=1</a:t>
            </a:r>
            <a:r>
              <a:rPr lang="en-US" sz="2400" dirty="0"/>
              <a:t>, 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ncol</a:t>
            </a:r>
            <a:r>
              <a:rPr lang="en-US" sz="2400" dirty="0" smtClean="0"/>
              <a:t>=1</a:t>
            </a:r>
            <a:r>
              <a:rPr lang="en-US" sz="2400" dirty="0"/>
              <a:t>, 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free=TRUE</a:t>
            </a:r>
            <a:r>
              <a:rPr lang="en-US" sz="2400" dirty="0"/>
              <a:t>, </a:t>
            </a:r>
          </a:p>
          <a:p>
            <a:pPr marL="57150" indent="0">
              <a:buNone/>
            </a:pPr>
            <a:r>
              <a:rPr lang="en-US" sz="2400" dirty="0" smtClean="0"/>
              <a:t>	           	values=11</a:t>
            </a:r>
            <a:r>
              <a:rPr lang="en-US" sz="2400" dirty="0"/>
              <a:t>, </a:t>
            </a:r>
            <a:r>
              <a:rPr lang="en-US" sz="2400" dirty="0" smtClean="0"/>
              <a:t>	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labels</a:t>
            </a:r>
            <a:r>
              <a:rPr lang="en-US" sz="2400" dirty="0"/>
              <a:t>='</a:t>
            </a:r>
            <a:r>
              <a:rPr lang="en-US" sz="2400" dirty="0" err="1"/>
              <a:t>resid</a:t>
            </a:r>
            <a:r>
              <a:rPr lang="en-US" sz="2400" dirty="0"/>
              <a:t>', </a:t>
            </a:r>
            <a:endParaRPr lang="en-US" sz="2400" dirty="0" smtClean="0"/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name</a:t>
            </a:r>
            <a:r>
              <a:rPr lang="en-US" sz="2400" dirty="0"/>
              <a:t>="</a:t>
            </a:r>
            <a:r>
              <a:rPr lang="en-US" sz="2400" dirty="0" err="1"/>
              <a:t>residualVar</a:t>
            </a:r>
            <a:r>
              <a:rPr lang="en-US" sz="2400" dirty="0"/>
              <a:t>" </a:t>
            </a:r>
            <a:r>
              <a:rPr lang="en-US" sz="2400" dirty="0" smtClean="0"/>
              <a:t>)</a:t>
            </a:r>
          </a:p>
          <a:p>
            <a:pPr marL="57150" indent="0">
              <a:buNone/>
            </a:pPr>
            <a:endParaRPr lang="en-US" sz="13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27713"/>
            <a:ext cx="680764" cy="1172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190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Regression using </a:t>
            </a:r>
            <a:r>
              <a:rPr lang="en-US" dirty="0" err="1" smtClean="0"/>
              <a:t>OpenMx</a:t>
            </a:r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57150" indent="0">
              <a:buNone/>
            </a:pPr>
            <a:r>
              <a:rPr lang="en-US" sz="2400" dirty="0" smtClean="0"/>
              <a:t>require (</a:t>
            </a:r>
            <a:r>
              <a:rPr lang="en-US" sz="2400" dirty="0" err="1" smtClean="0"/>
              <a:t>OpenMx</a:t>
            </a:r>
            <a:r>
              <a:rPr lang="en-US" sz="2400" dirty="0" smtClean="0"/>
              <a:t>)</a:t>
            </a:r>
          </a:p>
          <a:p>
            <a:pPr marL="57150" indent="0">
              <a:buNone/>
            </a:pPr>
            <a:r>
              <a:rPr lang="en-US" sz="2400" dirty="0" err="1"/>
              <a:t>depVar</a:t>
            </a:r>
            <a:r>
              <a:rPr lang="en-US" sz="2400" dirty="0"/>
              <a:t> &lt;- </a:t>
            </a:r>
            <a:r>
              <a:rPr lang="en-US" sz="2400" dirty="0" smtClean="0"/>
              <a:t>'bmi1‘</a:t>
            </a:r>
          </a:p>
          <a:p>
            <a:pPr marL="57150" indent="0">
              <a:buNone/>
            </a:pPr>
            <a:endParaRPr lang="en-US" sz="2400" dirty="0" smtClean="0"/>
          </a:p>
          <a:p>
            <a:pPr marL="57150" indent="0">
              <a:buNone/>
            </a:pPr>
            <a:r>
              <a:rPr lang="en-US" sz="2400" dirty="0" smtClean="0"/>
              <a:t># </a:t>
            </a:r>
            <a:r>
              <a:rPr lang="en-US" sz="2400" dirty="0"/>
              <a:t>Variance/Covariance matrix</a:t>
            </a:r>
          </a:p>
          <a:p>
            <a:pPr marL="57150" indent="0">
              <a:buNone/>
            </a:pPr>
            <a:r>
              <a:rPr lang="en-US" sz="2400" dirty="0"/>
              <a:t>Variance     &lt;- </a:t>
            </a:r>
            <a:r>
              <a:rPr lang="en-US" sz="2400" dirty="0" err="1"/>
              <a:t>mxMatrix</a:t>
            </a:r>
            <a:r>
              <a:rPr lang="en-US" sz="2400" dirty="0"/>
              <a:t>( type="Full", </a:t>
            </a:r>
            <a:r>
              <a:rPr lang="en-US" sz="2400" dirty="0" err="1"/>
              <a:t>nrow</a:t>
            </a:r>
            <a:r>
              <a:rPr lang="en-US" sz="2400" dirty="0"/>
              <a:t>=1, </a:t>
            </a:r>
            <a:r>
              <a:rPr lang="en-US" sz="2400" dirty="0" err="1"/>
              <a:t>ncol</a:t>
            </a:r>
            <a:r>
              <a:rPr lang="en-US" sz="2400" dirty="0"/>
              <a:t>=1, free=TRUE, </a:t>
            </a:r>
          </a:p>
          <a:p>
            <a:pPr marL="57150" indent="0">
              <a:buNone/>
            </a:pPr>
            <a:r>
              <a:rPr lang="en-US" sz="2400" dirty="0" smtClean="0"/>
              <a:t>	           values=11</a:t>
            </a:r>
            <a:r>
              <a:rPr lang="en-US" sz="2400" dirty="0"/>
              <a:t>, labels='</a:t>
            </a:r>
            <a:r>
              <a:rPr lang="en-US" sz="2400" dirty="0" err="1"/>
              <a:t>resid</a:t>
            </a:r>
            <a:r>
              <a:rPr lang="en-US" sz="2400" dirty="0"/>
              <a:t>', name="</a:t>
            </a:r>
            <a:r>
              <a:rPr lang="en-US" sz="2400" dirty="0" err="1"/>
              <a:t>residualVar</a:t>
            </a:r>
            <a:r>
              <a:rPr lang="en-US" sz="2400" dirty="0"/>
              <a:t>" </a:t>
            </a:r>
            <a:r>
              <a:rPr lang="en-US" sz="2400" dirty="0" smtClean="0"/>
              <a:t>)</a:t>
            </a:r>
          </a:p>
          <a:p>
            <a:pPr marL="57150" indent="0">
              <a:buNone/>
            </a:pPr>
            <a:endParaRPr lang="en-US" sz="1300" dirty="0"/>
          </a:p>
          <a:p>
            <a:pPr marL="57150" indent="0">
              <a:buNone/>
            </a:pPr>
            <a:r>
              <a:rPr lang="en-US" sz="2400" dirty="0" smtClean="0"/>
              <a:t># </a:t>
            </a:r>
            <a:r>
              <a:rPr lang="en-US" sz="2400" dirty="0"/>
              <a:t>Regression betas</a:t>
            </a:r>
          </a:p>
          <a:p>
            <a:pPr marL="57150" indent="0">
              <a:buNone/>
            </a:pPr>
            <a:r>
              <a:rPr lang="en-US" sz="2400" dirty="0"/>
              <a:t>b0	</a:t>
            </a:r>
            <a:r>
              <a:rPr lang="en-US" sz="2400" dirty="0" smtClean="0"/>
              <a:t>     &lt;-</a:t>
            </a:r>
            <a:r>
              <a:rPr lang="en-US" sz="2400" dirty="0" err="1"/>
              <a:t>mxMatrix</a:t>
            </a:r>
            <a:r>
              <a:rPr lang="en-US" sz="2400" dirty="0"/>
              <a:t>(type="Full", </a:t>
            </a:r>
            <a:r>
              <a:rPr lang="en-US" sz="2400" dirty="0" err="1"/>
              <a:t>nrow</a:t>
            </a:r>
            <a:r>
              <a:rPr lang="en-US" sz="2400" dirty="0"/>
              <a:t>=1, </a:t>
            </a:r>
            <a:r>
              <a:rPr lang="en-US" sz="2400" dirty="0" err="1"/>
              <a:t>ncol</a:t>
            </a:r>
            <a:r>
              <a:rPr lang="en-US" sz="2400" dirty="0"/>
              <a:t>=1, free=T, values=22,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    labels</a:t>
            </a:r>
            <a:r>
              <a:rPr lang="en-US" sz="2400" dirty="0"/>
              <a:t>="beta0", name="Intercept" )</a:t>
            </a:r>
          </a:p>
          <a:p>
            <a:pPr marL="57150" indent="0">
              <a:buNone/>
            </a:pPr>
            <a:r>
              <a:rPr lang="en-US" sz="2400" dirty="0"/>
              <a:t>b1	</a:t>
            </a:r>
            <a:r>
              <a:rPr lang="en-US" sz="2400" dirty="0" smtClean="0"/>
              <a:t>     &lt;-</a:t>
            </a:r>
            <a:r>
              <a:rPr lang="en-US" sz="2400" dirty="0" err="1"/>
              <a:t>mxMatrix</a:t>
            </a:r>
            <a:r>
              <a:rPr lang="en-US" sz="2400" dirty="0"/>
              <a:t>(type="Full", </a:t>
            </a:r>
            <a:r>
              <a:rPr lang="en-US" sz="2400" dirty="0" err="1"/>
              <a:t>nrow</a:t>
            </a:r>
            <a:r>
              <a:rPr lang="en-US" sz="2400" dirty="0"/>
              <a:t>=1, </a:t>
            </a:r>
            <a:r>
              <a:rPr lang="en-US" sz="2400" dirty="0" err="1"/>
              <a:t>ncol</a:t>
            </a:r>
            <a:r>
              <a:rPr lang="en-US" sz="2400" dirty="0"/>
              <a:t>=1, free=T, values=0,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    labels</a:t>
            </a:r>
            <a:r>
              <a:rPr lang="en-US" sz="2400" dirty="0"/>
              <a:t>="beta1", name="</a:t>
            </a:r>
            <a:r>
              <a:rPr lang="en-US" sz="2400" dirty="0" err="1"/>
              <a:t>bAge</a:t>
            </a:r>
            <a:r>
              <a:rPr lang="en-US" sz="2400" dirty="0"/>
              <a:t>" </a:t>
            </a:r>
            <a:r>
              <a:rPr lang="en-US" sz="2400" dirty="0" smtClean="0"/>
              <a:t>)</a:t>
            </a:r>
          </a:p>
          <a:p>
            <a:pPr marL="57150" indent="0">
              <a:buNone/>
            </a:pPr>
            <a:endParaRPr lang="en-US" sz="1300" dirty="0"/>
          </a:p>
          <a:p>
            <a:pPr marL="57150" indent="0">
              <a:buNone/>
            </a:pPr>
            <a:r>
              <a:rPr lang="en-US" sz="2400" dirty="0" smtClean="0"/>
              <a:t># </a:t>
            </a:r>
            <a:r>
              <a:rPr lang="en-US" sz="2400" dirty="0"/>
              <a:t>Independent variable</a:t>
            </a:r>
          </a:p>
          <a:p>
            <a:pPr marL="57150" indent="0">
              <a:buNone/>
            </a:pPr>
            <a:r>
              <a:rPr lang="en-US" sz="2400" dirty="0"/>
              <a:t>x	</a:t>
            </a:r>
            <a:r>
              <a:rPr lang="en-US" sz="2400" dirty="0" smtClean="0"/>
              <a:t>    &lt;-</a:t>
            </a:r>
            <a:r>
              <a:rPr lang="en-US" sz="2400" dirty="0" err="1"/>
              <a:t>mxMatrix</a:t>
            </a:r>
            <a:r>
              <a:rPr lang="en-US" sz="2400" dirty="0"/>
              <a:t>(type="Full", </a:t>
            </a:r>
            <a:r>
              <a:rPr lang="en-US" sz="2400" dirty="0" err="1"/>
              <a:t>nrow</a:t>
            </a:r>
            <a:r>
              <a:rPr lang="en-US" sz="2400" dirty="0"/>
              <a:t>=1, </a:t>
            </a:r>
            <a:r>
              <a:rPr lang="en-US" sz="2400" dirty="0" err="1"/>
              <a:t>ncol</a:t>
            </a:r>
            <a:r>
              <a:rPr lang="en-US" sz="2400" dirty="0"/>
              <a:t>=1, free=F,</a:t>
            </a:r>
          </a:p>
          <a:p>
            <a:pPr marL="5715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    labels</a:t>
            </a:r>
            <a:r>
              <a:rPr lang="en-US" sz="2400" dirty="0"/>
              <a:t>="</a:t>
            </a:r>
            <a:r>
              <a:rPr lang="en-US" sz="2400" dirty="0" err="1"/>
              <a:t>data.age</a:t>
            </a:r>
            <a:r>
              <a:rPr lang="en-US" sz="2400" dirty="0"/>
              <a:t>", name="Age" )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27713"/>
            <a:ext cx="680764" cy="1172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258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4888"/>
            <a:ext cx="3744416" cy="3704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60"/>
            <a:ext cx="3744416" cy="3189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AU" dirty="0"/>
                  <a:t># Building the model </a:t>
                </a:r>
                <a:r>
                  <a:rPr lang="en-AU" dirty="0" smtClean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AU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AU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AU" i="1">
                            <a:latin typeface="Cambria Math"/>
                          </a:rPr>
                        </m:ctrlPr>
                      </m:sSubPr>
                      <m:e>
                        <m:r>
                          <a:rPr lang="en-AU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AU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AU" dirty="0" smtClean="0"/>
                  <a:t>)</a:t>
                </a:r>
                <a:endParaRPr lang="en-AU" dirty="0"/>
              </a:p>
              <a:p>
                <a:pPr marL="0" indent="0">
                  <a:buNone/>
                </a:pPr>
                <a:r>
                  <a:rPr lang="en-AU" sz="2800" dirty="0" err="1"/>
                  <a:t>expMean</a:t>
                </a:r>
                <a:r>
                  <a:rPr lang="en-AU" sz="2800" dirty="0"/>
                  <a:t>      &lt;- </a:t>
                </a:r>
                <a:r>
                  <a:rPr lang="en-AU" sz="2800" dirty="0" err="1"/>
                  <a:t>mxAlgebra</a:t>
                </a:r>
                <a:r>
                  <a:rPr lang="en-AU" sz="2800" dirty="0"/>
                  <a:t>(intercept + </a:t>
                </a:r>
                <a:r>
                  <a:rPr lang="en-AU" sz="2800" dirty="0" err="1" smtClean="0"/>
                  <a:t>bAge%x%Age</a:t>
                </a:r>
                <a:r>
                  <a:rPr lang="en-AU" sz="2800" dirty="0"/>
                  <a:t>, </a:t>
                </a:r>
                <a:r>
                  <a:rPr lang="en-AU" sz="2800" dirty="0" smtClean="0"/>
                  <a:t>		                name="regress")</a:t>
                </a:r>
              </a:p>
              <a:p>
                <a:pPr marL="0" indent="0">
                  <a:buNone/>
                </a:pPr>
                <a:endParaRPr lang="en-AU" sz="2800" dirty="0" smtClean="0"/>
              </a:p>
              <a:p>
                <a:pPr marL="0" indent="0">
                  <a:buNone/>
                </a:pPr>
                <a:endParaRPr lang="en-AU" sz="2800" dirty="0"/>
              </a:p>
              <a:p>
                <a:pPr marL="0" indent="0">
                  <a:buNone/>
                </a:pPr>
                <a:endParaRPr lang="en-AU" sz="2800" dirty="0" smtClean="0"/>
              </a:p>
              <a:p>
                <a:pPr marL="0" indent="0">
                  <a:buNone/>
                </a:pPr>
                <a:r>
                  <a:rPr lang="en-AU" sz="2800" dirty="0" smtClean="0"/>
                  <a:t># Specify </a:t>
                </a:r>
                <a:r>
                  <a:rPr lang="en-AU" sz="2800" dirty="0"/>
                  <a:t>the data</a:t>
                </a:r>
              </a:p>
              <a:p>
                <a:pPr marL="0" indent="0">
                  <a:buNone/>
                </a:pPr>
                <a:r>
                  <a:rPr lang="en-AU" sz="2800" dirty="0" err="1" smtClean="0"/>
                  <a:t>regData</a:t>
                </a:r>
                <a:r>
                  <a:rPr lang="en-AU" sz="2800" dirty="0" smtClean="0"/>
                  <a:t>      </a:t>
                </a:r>
                <a:r>
                  <a:rPr lang="en-AU" sz="2800" dirty="0"/>
                  <a:t>&lt;- </a:t>
                </a:r>
                <a:r>
                  <a:rPr lang="en-AU" sz="2800" dirty="0" err="1"/>
                  <a:t>mxData</a:t>
                </a:r>
                <a:r>
                  <a:rPr lang="en-AU" sz="2800" dirty="0"/>
                  <a:t>( </a:t>
                </a:r>
                <a:r>
                  <a:rPr lang="en-AU" sz="2800" dirty="0" smtClean="0"/>
                  <a:t>observed=</a:t>
                </a:r>
                <a:r>
                  <a:rPr lang="en-AU" sz="2800" dirty="0" err="1" smtClean="0"/>
                  <a:t>OZbmi</a:t>
                </a:r>
                <a:r>
                  <a:rPr lang="en-AU" sz="2800" dirty="0" smtClean="0"/>
                  <a:t>, type</a:t>
                </a:r>
                <a:r>
                  <a:rPr lang="en-AU" sz="2800" dirty="0"/>
                  <a:t>="raw" </a:t>
                </a:r>
                <a:r>
                  <a:rPr lang="en-AU" sz="2800" dirty="0" smtClean="0"/>
                  <a:t>)</a:t>
                </a:r>
              </a:p>
              <a:p>
                <a:pPr marL="0" indent="0">
                  <a:buNone/>
                </a:pPr>
                <a:r>
                  <a:rPr lang="en-AU" sz="2800" dirty="0" smtClean="0"/>
                  <a:t>inclusions   </a:t>
                </a:r>
                <a:r>
                  <a:rPr lang="en-AU" sz="2800" dirty="0"/>
                  <a:t>&lt;- list(Variance, </a:t>
                </a:r>
                <a:r>
                  <a:rPr lang="en-AU" sz="2800" dirty="0" smtClean="0"/>
                  <a:t>b0,  b1</a:t>
                </a:r>
                <a:r>
                  <a:rPr lang="en-AU" sz="2800" dirty="0"/>
                  <a:t>, </a:t>
                </a:r>
                <a:r>
                  <a:rPr lang="en-AU" sz="2800" dirty="0" err="1" smtClean="0"/>
                  <a:t>bAge</a:t>
                </a:r>
                <a:r>
                  <a:rPr lang="en-AU" sz="2800" dirty="0"/>
                  <a:t>, </a:t>
                </a:r>
                <a:r>
                  <a:rPr lang="en-AU" sz="2800" dirty="0" err="1"/>
                  <a:t>expMean</a:t>
                </a:r>
                <a:r>
                  <a:rPr lang="en-AU" sz="2800" dirty="0"/>
                  <a:t>)</a:t>
                </a:r>
              </a:p>
              <a:p>
                <a:pPr marL="0" indent="0">
                  <a:buNone/>
                </a:pPr>
                <a:endParaRPr lang="en-AU" sz="2800" dirty="0"/>
              </a:p>
              <a:p>
                <a:pPr eaLnBrk="1" hangingPunct="1"/>
                <a:endParaRPr lang="en-US" dirty="0" smtClean="0"/>
              </a:p>
            </p:txBody>
          </p:sp>
        </mc:Choice>
        <mc:Fallback xmlns="">
          <p:sp>
            <p:nvSpPr>
              <p:cNvPr id="358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3"/>
                <a:stretch>
                  <a:fillRect l="-1852" t="-1329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4"/>
            <a:ext cx="551656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/>
              <a:t># Finally, we call up the results of the algebras as the arguments for the expectation function. </a:t>
            </a:r>
          </a:p>
          <a:p>
            <a:pPr marL="0" indent="0">
              <a:buNone/>
            </a:pPr>
            <a:r>
              <a:rPr lang="en-AU" sz="2800"/>
              <a:t># The dimnames map the data to the model.  </a:t>
            </a:r>
          </a:p>
          <a:p>
            <a:pPr marL="0" indent="0">
              <a:buNone/>
            </a:pPr>
            <a:r>
              <a:rPr lang="en-AU" sz="2800"/>
              <a:t># NOTE- The matrix names defined in mxMatrix() statements are used here NOT the objects that are used to store the matrices.</a:t>
            </a:r>
          </a:p>
          <a:p>
            <a:pPr marL="0" indent="0">
              <a:buNone/>
            </a:pPr>
            <a:endParaRPr lang="en-AU" sz="2400" smtClean="0"/>
          </a:p>
          <a:p>
            <a:pPr marL="0" indent="0">
              <a:buNone/>
            </a:pPr>
            <a:r>
              <a:rPr lang="en-AU" sz="2400" smtClean="0"/>
              <a:t>exp         </a:t>
            </a:r>
            <a:r>
              <a:rPr lang="en-AU" sz="2400"/>
              <a:t>&lt;- mxExpectationNormal( covariance</a:t>
            </a:r>
            <a:r>
              <a:rPr lang="en-AU" sz="2400" smtClean="0"/>
              <a:t>="</a:t>
            </a:r>
            <a:r>
              <a:rPr lang="en-AU" sz="2400"/>
              <a:t>residualVar", </a:t>
            </a:r>
            <a:r>
              <a:rPr lang="en-AU" sz="2400" smtClean="0"/>
              <a:t>	means</a:t>
            </a:r>
            <a:r>
              <a:rPr lang="en-AU" sz="2400"/>
              <a:t>="regress</a:t>
            </a:r>
            <a:r>
              <a:rPr lang="en-AU" sz="2400" smtClean="0"/>
              <a:t>",  </a:t>
            </a:r>
            <a:r>
              <a:rPr lang="en-AU" sz="2400"/>
              <a:t>dimnames=depVar )</a:t>
            </a:r>
          </a:p>
          <a:p>
            <a:pPr marL="0" indent="0">
              <a:buNone/>
            </a:pPr>
            <a:endParaRPr lang="en-US" sz="2800" smtClean="0"/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795298"/>
            <a:ext cx="3816424" cy="1563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smtClean="0"/>
              <a:t>#</a:t>
            </a:r>
            <a:r>
              <a:rPr lang="en-AU" sz="2800"/>
              <a:t>The fit function declares that the model is fit using maximum likelihood.</a:t>
            </a:r>
          </a:p>
          <a:p>
            <a:pPr marL="0" indent="0">
              <a:buNone/>
            </a:pPr>
            <a:r>
              <a:rPr lang="en-AU" sz="2800"/>
              <a:t># When combined with raw data this means full information maximum likelihood (FIML) is optimized.</a:t>
            </a:r>
          </a:p>
          <a:p>
            <a:pPr marL="0" indent="0">
              <a:buNone/>
            </a:pPr>
            <a:endParaRPr lang="en-AU" sz="2800"/>
          </a:p>
          <a:p>
            <a:pPr marL="0" indent="0">
              <a:buNone/>
            </a:pPr>
            <a:r>
              <a:rPr lang="en-AU" sz="2800"/>
              <a:t>funML       &lt;- mxFitFunctionML()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32175"/>
            <a:ext cx="3888432" cy="1835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118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/>
              <a:t>#</a:t>
            </a:r>
            <a:r>
              <a:rPr lang="en-AU" sz="2800" dirty="0"/>
              <a:t>Build the model </a:t>
            </a:r>
            <a:r>
              <a:rPr lang="en-AU" sz="2800" dirty="0" smtClean="0"/>
              <a:t>- specify </a:t>
            </a:r>
            <a:r>
              <a:rPr lang="en-AU" sz="2800" dirty="0"/>
              <a:t>the name of the model, the objects referenced, the data and the objective</a:t>
            </a:r>
          </a:p>
          <a:p>
            <a:pPr marL="0" indent="0">
              <a:buNone/>
            </a:pPr>
            <a:r>
              <a:rPr lang="sv-SE" sz="2800"/>
              <a:t>regModel     &lt;- mxModel( "Regression101", inclusions, </a:t>
            </a:r>
            <a:r>
              <a:rPr lang="sv-SE" sz="2800" smtClean="0"/>
              <a:t>		     regData</a:t>
            </a:r>
            <a:r>
              <a:rPr lang="sv-SE" sz="2800"/>
              <a:t>, exp, funML )</a:t>
            </a:r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endParaRPr lang="en-AU" sz="2800" dirty="0" smtClean="0"/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endParaRPr lang="en-AU" sz="2800" dirty="0" smtClean="0"/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r>
              <a:rPr lang="en-AU" sz="2800" dirty="0"/>
              <a:t># Run the model &amp; summarize output</a:t>
            </a:r>
          </a:p>
          <a:p>
            <a:pPr marL="0" indent="0">
              <a:buNone/>
            </a:pPr>
            <a:r>
              <a:rPr lang="en-AU" sz="2800" dirty="0"/>
              <a:t>  </a:t>
            </a:r>
            <a:r>
              <a:rPr lang="en-AU" sz="2800" dirty="0" err="1"/>
              <a:t>regFit</a:t>
            </a:r>
            <a:r>
              <a:rPr lang="en-AU" sz="2800" dirty="0"/>
              <a:t>       &lt;- </a:t>
            </a:r>
            <a:r>
              <a:rPr lang="en-AU" sz="2800" dirty="0" err="1"/>
              <a:t>mxRun</a:t>
            </a:r>
            <a:r>
              <a:rPr lang="en-AU" sz="2800" dirty="0"/>
              <a:t>( </a:t>
            </a:r>
            <a:r>
              <a:rPr lang="en-AU" sz="2800" dirty="0" err="1"/>
              <a:t>regModel</a:t>
            </a:r>
            <a:r>
              <a:rPr lang="en-AU" sz="2800" dirty="0"/>
              <a:t>, intervals=FALSE )</a:t>
            </a:r>
          </a:p>
          <a:p>
            <a:pPr marL="0" indent="0">
              <a:buNone/>
            </a:pPr>
            <a:r>
              <a:rPr lang="en-AU" sz="2800" dirty="0"/>
              <a:t>  </a:t>
            </a:r>
            <a:r>
              <a:rPr lang="en-AU" sz="2800" dirty="0" err="1"/>
              <a:t>regSum</a:t>
            </a:r>
            <a:r>
              <a:rPr lang="en-AU" sz="2800" dirty="0"/>
              <a:t>    &lt;- summary( </a:t>
            </a:r>
            <a:r>
              <a:rPr lang="en-AU" sz="2800" dirty="0" err="1"/>
              <a:t>regFit</a:t>
            </a:r>
            <a:r>
              <a:rPr lang="en-AU" sz="2800" dirty="0"/>
              <a:t> )</a:t>
            </a:r>
          </a:p>
          <a:p>
            <a:pPr marL="0" indent="0">
              <a:buNone/>
            </a:pPr>
            <a:endParaRPr lang="en-AU" sz="28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245" y="2420888"/>
            <a:ext cx="3875510" cy="2564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04006"/>
            <a:ext cx="6552728" cy="5989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AU" dirty="0" smtClean="0"/>
              <a:t>• </a:t>
            </a:r>
            <a:r>
              <a:rPr lang="en-AU" dirty="0"/>
              <a:t>R is a functional language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AU" dirty="0"/>
              <a:t>• Easy to define new </a:t>
            </a:r>
            <a:r>
              <a:rPr lang="en-AU" dirty="0" smtClean="0"/>
              <a:t>functions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AU" dirty="0"/>
              <a:t>• </a:t>
            </a:r>
            <a:r>
              <a:rPr lang="en-AU" dirty="0" smtClean="0"/>
              <a:t>Items are stored as Objects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AU" dirty="0" smtClean="0"/>
              <a:t>• </a:t>
            </a:r>
            <a:r>
              <a:rPr lang="en-AU" dirty="0" err="1"/>
              <a:t>OpenMx</a:t>
            </a:r>
            <a:r>
              <a:rPr lang="en-AU" dirty="0"/>
              <a:t> uses functions to build objects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AU" dirty="0" smtClean="0"/>
              <a:t>• </a:t>
            </a:r>
            <a:r>
              <a:rPr lang="en-AU" dirty="0"/>
              <a:t>Arguments </a:t>
            </a:r>
            <a:r>
              <a:rPr lang="en-AU" dirty="0" smtClean="0"/>
              <a:t>to the function have </a:t>
            </a:r>
            <a:r>
              <a:rPr lang="en-AU" dirty="0"/>
              <a:t>an order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AU" dirty="0"/>
              <a:t>• Order can be changed by naming </a:t>
            </a:r>
            <a:r>
              <a:rPr lang="en-AU" dirty="0" smtClean="0"/>
              <a:t>arguments</a:t>
            </a:r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Intuitive Logic of Optimization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Start with an arbitrary set of initial parameters values. </a:t>
            </a:r>
            <a:r>
              <a:rPr lang="en-GB" i="1" dirty="0" smtClean="0">
                <a:solidFill>
                  <a:srgbClr val="0000FF"/>
                </a:solidFill>
              </a:rPr>
              <a:t>(Starting Values)</a:t>
            </a:r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Determine a direction of movement for the parameters (larger or smaller)</a:t>
            </a:r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Determine a step length to move (how much larger or smaller)</a:t>
            </a:r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Rinse and repeat until some termination criteria  is reached and then stop.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5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 dirty="0"/>
              <a:t>Maximum </a:t>
            </a:r>
            <a:r>
              <a:rPr lang="en-US" dirty="0" smtClean="0"/>
              <a:t>Likelihood Estimation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3813">
              <a:buFont typeface="ZapfDingbats" pitchFamily="82" charset="2"/>
              <a:buNone/>
            </a:pPr>
            <a:r>
              <a:rPr lang="en-US" smtClean="0"/>
              <a:t>Let us assume that X is </a:t>
            </a:r>
            <a:r>
              <a:rPr lang="en-US" smtClean="0"/>
              <a:t>an i.i.d. </a:t>
            </a:r>
            <a:r>
              <a:rPr lang="en-US" smtClean="0"/>
              <a:t>random variable with a probability of p(x|θ) = P(X=x), where θ is a parameter</a:t>
            </a:r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 marL="0" indent="0">
              <a:buFont typeface="ZapfDingbats" pitchFamily="82" charset="2"/>
              <a:buNone/>
            </a:pPr>
            <a:r>
              <a:rPr lang="en-US" smtClean="0"/>
              <a:t>We know that if observations are independent, then the joint probability of their occurrence is the product of the individual probabilities.</a:t>
            </a:r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r>
              <a:rPr lang="en-US" smtClean="0"/>
              <a:t>Hence:</a:t>
            </a:r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pPr>
              <a:buFont typeface="ZapfDingbats" pitchFamily="82" charset="2"/>
              <a:buNone/>
            </a:pPr>
            <a:endParaRPr lang="en-US" smtClean="0"/>
          </a:p>
          <a:p>
            <a:endParaRPr lang="en-US" dirty="0"/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482007"/>
              </p:ext>
            </p:extLst>
          </p:nvPr>
        </p:nvGraphicFramePr>
        <p:xfrm>
          <a:off x="1970088" y="5568950"/>
          <a:ext cx="352901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4" imgW="1435100" imgH="431800" progId="Equation.DSMT4">
                  <p:embed/>
                </p:oleObj>
              </mc:Choice>
              <mc:Fallback>
                <p:oleObj name="Equation" r:id="rId4" imgW="14351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5568950"/>
                        <a:ext cx="3529012" cy="1060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93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0912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#Looking at the optimization process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# </a:t>
            </a:r>
            <a:r>
              <a:rPr lang="en-US" dirty="0" err="1"/>
              <a:t>ReRunning</a:t>
            </a:r>
            <a:r>
              <a:rPr lang="en-US" dirty="0"/>
              <a:t> to look at optimization</a:t>
            </a:r>
          </a:p>
          <a:p>
            <a:pPr marL="0" indent="0">
              <a:buNone/>
            </a:pPr>
            <a:r>
              <a:rPr lang="en-US" sz="2400" dirty="0" err="1"/>
              <a:t>regModel</a:t>
            </a:r>
            <a:r>
              <a:rPr lang="en-US" sz="2400" dirty="0"/>
              <a:t>     &lt;- </a:t>
            </a:r>
            <a:r>
              <a:rPr lang="en-US" sz="2400" dirty="0" err="1"/>
              <a:t>mxOption</a:t>
            </a:r>
            <a:r>
              <a:rPr lang="en-US" sz="2400" dirty="0"/>
              <a:t>(</a:t>
            </a:r>
            <a:r>
              <a:rPr lang="en-US" sz="2400" dirty="0" err="1"/>
              <a:t>regModel</a:t>
            </a:r>
            <a:r>
              <a:rPr lang="en-US" sz="2400" dirty="0"/>
              <a:t>,"Checkpoint Units", </a:t>
            </a:r>
            <a:r>
              <a:rPr lang="en-US" sz="2400" dirty="0" smtClean="0"/>
              <a:t>			"</a:t>
            </a:r>
            <a:r>
              <a:rPr lang="en-US" sz="2400" dirty="0"/>
              <a:t>iterations")</a:t>
            </a:r>
          </a:p>
          <a:p>
            <a:pPr marL="0" indent="0">
              <a:buNone/>
            </a:pPr>
            <a:r>
              <a:rPr lang="en-US" sz="2400" dirty="0" err="1"/>
              <a:t>regModel</a:t>
            </a:r>
            <a:r>
              <a:rPr lang="en-US" sz="2400" dirty="0"/>
              <a:t>     &lt;- </a:t>
            </a:r>
            <a:r>
              <a:rPr lang="en-US" sz="2400" dirty="0" err="1"/>
              <a:t>mxOption</a:t>
            </a:r>
            <a:r>
              <a:rPr lang="en-US" sz="2400" dirty="0"/>
              <a:t>(</a:t>
            </a:r>
            <a:r>
              <a:rPr lang="en-US" sz="2400" dirty="0" err="1"/>
              <a:t>regModel</a:t>
            </a:r>
            <a:r>
              <a:rPr lang="en-US" sz="2400" dirty="0"/>
              <a:t>,"Checkpoint Count", 1)</a:t>
            </a:r>
          </a:p>
          <a:p>
            <a:pPr marL="0" indent="0">
              <a:buNone/>
            </a:pPr>
            <a:r>
              <a:rPr lang="en-US" sz="2400" dirty="0" err="1"/>
              <a:t>regFit</a:t>
            </a:r>
            <a:r>
              <a:rPr lang="en-US" sz="2400" dirty="0"/>
              <a:t>     </a:t>
            </a:r>
            <a:r>
              <a:rPr lang="en-US" sz="2400" dirty="0" smtClean="0"/>
              <a:t>&lt;- </a:t>
            </a:r>
            <a:r>
              <a:rPr lang="en-US" sz="2400" dirty="0" err="1"/>
              <a:t>mxRun</a:t>
            </a:r>
            <a:r>
              <a:rPr lang="en-US" sz="2400" dirty="0"/>
              <a:t>( </a:t>
            </a:r>
            <a:r>
              <a:rPr lang="en-US" sz="2400" dirty="0" err="1"/>
              <a:t>regModel</a:t>
            </a:r>
            <a:r>
              <a:rPr lang="en-US" sz="2400" dirty="0"/>
              <a:t>, intervals=FALSE, checkpoint=T )</a:t>
            </a:r>
          </a:p>
        </p:txBody>
      </p:sp>
    </p:spTree>
    <p:extLst>
      <p:ext uri="{BB962C8B-B14F-4D97-AF65-F5344CB8AC3E}">
        <p14:creationId xmlns:p14="http://schemas.microsoft.com/office/powerpoint/2010/main" val="332030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OpenMx</a:t>
            </a:r>
            <a:r>
              <a:rPr lang="en-US" dirty="0" smtClean="0"/>
              <a:t> vs lm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err="1" smtClean="0"/>
              <a:t>OpenMx</a:t>
            </a:r>
            <a:endParaRPr lang="en-AU" dirty="0" smtClean="0"/>
          </a:p>
          <a:p>
            <a:r>
              <a:rPr lang="en-AU" dirty="0" err="1" smtClean="0"/>
              <a:t>regSum$parameters</a:t>
            </a:r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Lm</a:t>
            </a:r>
          </a:p>
          <a:p>
            <a:endParaRPr lang="en-US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80928"/>
            <a:ext cx="789399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09120"/>
            <a:ext cx="5276525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Is beta1 different from 0?</a:t>
            </a:r>
            <a:endParaRPr lang="en-AU" sz="2400" dirty="0" smtClean="0"/>
          </a:p>
          <a:p>
            <a:pPr marL="0" indent="0" eaLnBrk="1" hangingPunct="1">
              <a:buNone/>
            </a:pPr>
            <a:r>
              <a:rPr lang="en-AU" sz="2400" dirty="0" smtClean="0"/>
              <a:t># </a:t>
            </a:r>
            <a:r>
              <a:rPr lang="en-AU" sz="2400" dirty="0"/>
              <a:t>Go back and pickup the model so that we can run significance tests</a:t>
            </a:r>
          </a:p>
          <a:p>
            <a:pPr marL="0" indent="0">
              <a:buNone/>
            </a:pPr>
            <a:r>
              <a:rPr lang="en-US" sz="2400" dirty="0" err="1" smtClean="0"/>
              <a:t>ageEfModel</a:t>
            </a:r>
            <a:r>
              <a:rPr lang="en-US" sz="2400" dirty="0" smtClean="0"/>
              <a:t>    </a:t>
            </a:r>
            <a:r>
              <a:rPr lang="en-US" sz="2400" dirty="0"/>
              <a:t>&lt;- </a:t>
            </a:r>
            <a:r>
              <a:rPr lang="en-US" sz="2400" dirty="0" err="1"/>
              <a:t>regFit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#set beta 1 to 0</a:t>
            </a:r>
          </a:p>
          <a:p>
            <a:pPr marL="0" indent="0">
              <a:buNone/>
            </a:pPr>
            <a:r>
              <a:rPr lang="en-US" sz="2400" dirty="0" err="1" smtClean="0"/>
              <a:t>ageEfModel</a:t>
            </a:r>
            <a:r>
              <a:rPr lang="en-US" sz="2400" dirty="0" smtClean="0"/>
              <a:t>    </a:t>
            </a:r>
            <a:r>
              <a:rPr lang="en-US" sz="2400" dirty="0"/>
              <a:t>&lt;- </a:t>
            </a:r>
            <a:r>
              <a:rPr lang="en-US" sz="2400" dirty="0" err="1"/>
              <a:t>omxSetParameters</a:t>
            </a:r>
            <a:r>
              <a:rPr lang="en-US" sz="2400" dirty="0"/>
              <a:t>( </a:t>
            </a:r>
            <a:r>
              <a:rPr lang="en-US" sz="2400" dirty="0" err="1"/>
              <a:t>ageEfModel</a:t>
            </a:r>
            <a:r>
              <a:rPr lang="en-US" sz="2400" dirty="0"/>
              <a:t>, label="beta1", </a:t>
            </a:r>
          </a:p>
          <a:p>
            <a:pPr marL="0" indent="0">
              <a:buNone/>
            </a:pPr>
            <a:r>
              <a:rPr lang="en-US" sz="2400" dirty="0"/>
              <a:t>                          </a:t>
            </a:r>
            <a:r>
              <a:rPr lang="en-US" sz="2400" dirty="0" smtClean="0"/>
              <a:t>free=FALSE</a:t>
            </a:r>
            <a:r>
              <a:rPr lang="en-US" sz="2400" dirty="0"/>
              <a:t>, values=0 )</a:t>
            </a:r>
          </a:p>
          <a:p>
            <a:pPr marL="0" indent="0">
              <a:buNone/>
            </a:pPr>
            <a:r>
              <a:rPr lang="en-US" sz="2400" dirty="0" err="1" smtClean="0"/>
              <a:t>ageEfFit</a:t>
            </a:r>
            <a:r>
              <a:rPr lang="en-US" sz="2400" dirty="0" smtClean="0"/>
              <a:t>            &lt;- </a:t>
            </a:r>
            <a:r>
              <a:rPr lang="en-US" sz="2400" dirty="0" err="1"/>
              <a:t>mxRun</a:t>
            </a:r>
            <a:r>
              <a:rPr lang="en-US" sz="2400" dirty="0"/>
              <a:t>(</a:t>
            </a:r>
            <a:r>
              <a:rPr lang="en-US" sz="2400" dirty="0" err="1"/>
              <a:t>ageEfModel</a:t>
            </a:r>
            <a:r>
              <a:rPr lang="en-US" sz="2400" dirty="0"/>
              <a:t>, intervals=FALSE)</a:t>
            </a:r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 err="1"/>
              <a:t>ageEfSumm</a:t>
            </a:r>
            <a:r>
              <a:rPr lang="en-US" sz="2400" dirty="0"/>
              <a:t>    </a:t>
            </a:r>
            <a:r>
              <a:rPr lang="en-US" sz="2400" dirty="0" smtClean="0"/>
              <a:t>&lt;- </a:t>
            </a:r>
            <a:r>
              <a:rPr lang="en-US" sz="2400" dirty="0"/>
              <a:t>summary(</a:t>
            </a:r>
            <a:r>
              <a:rPr lang="en-US" sz="2400" dirty="0" err="1"/>
              <a:t>ageEfFit</a:t>
            </a:r>
            <a:r>
              <a:rPr lang="en-US" sz="2400" dirty="0" smtClean="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0912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# difference in fit</a:t>
            </a:r>
          </a:p>
          <a:p>
            <a:pPr marL="0" indent="0">
              <a:buNone/>
            </a:pPr>
            <a:r>
              <a:rPr lang="en-US" sz="2400" dirty="0" err="1"/>
              <a:t>deltaLL</a:t>
            </a:r>
            <a:r>
              <a:rPr lang="en-US" sz="2400" dirty="0"/>
              <a:t> &lt;-ageEfSumm$Minus2LogLikelihood -	regSum$Minus2LogLikelihood</a:t>
            </a:r>
          </a:p>
          <a:p>
            <a:pPr marL="0" indent="0">
              <a:buNone/>
            </a:pPr>
            <a:r>
              <a:rPr lang="en-US" sz="2400" dirty="0"/>
              <a:t># difference in </a:t>
            </a:r>
            <a:r>
              <a:rPr lang="en-US" sz="2400" dirty="0" err="1"/>
              <a:t>df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deltaDF</a:t>
            </a:r>
            <a:r>
              <a:rPr lang="en-US" sz="2400" dirty="0"/>
              <a:t> &lt;-</a:t>
            </a:r>
            <a:r>
              <a:rPr lang="en-US" sz="2400" dirty="0" err="1"/>
              <a:t>ageEfSumm$degreesOfFreedom</a:t>
            </a:r>
            <a:r>
              <a:rPr lang="en-US" sz="2400" dirty="0"/>
              <a:t> - 	</a:t>
            </a:r>
            <a:r>
              <a:rPr lang="en-US" sz="2400" dirty="0" err="1"/>
              <a:t>regSum$degreesOfFreedom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# significance test</a:t>
            </a:r>
          </a:p>
          <a:p>
            <a:pPr marL="0" indent="0">
              <a:buNone/>
            </a:pPr>
            <a:r>
              <a:rPr lang="en-US" sz="2400" dirty="0" err="1"/>
              <a:t>pchisq</a:t>
            </a:r>
            <a:r>
              <a:rPr lang="en-US" sz="2400" dirty="0"/>
              <a:t>(</a:t>
            </a:r>
            <a:r>
              <a:rPr lang="en-US" sz="2400" dirty="0" err="1"/>
              <a:t>deltaLL</a:t>
            </a:r>
            <a:r>
              <a:rPr lang="en-US" sz="2400" dirty="0"/>
              <a:t>, </a:t>
            </a:r>
            <a:r>
              <a:rPr lang="en-US" sz="2400" dirty="0" err="1"/>
              <a:t>lower.tail</a:t>
            </a:r>
            <a:r>
              <a:rPr lang="en-US" sz="2400" dirty="0"/>
              <a:t>=F, </a:t>
            </a:r>
            <a:r>
              <a:rPr lang="en-US" sz="2400" dirty="0" err="1"/>
              <a:t>deltaDF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88437" y="5777880"/>
            <a:ext cx="3528392" cy="108012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 smtClean="0">
                <a:solidFill>
                  <a:schemeClr val="tx1"/>
                </a:solidFill>
              </a:rPr>
              <a:t>Bus shelter on the road to </a:t>
            </a:r>
            <a:r>
              <a:rPr lang="en-AU" sz="2000" dirty="0" err="1" smtClean="0">
                <a:solidFill>
                  <a:schemeClr val="tx1"/>
                </a:solidFill>
              </a:rPr>
              <a:t>Sintra</a:t>
            </a:r>
            <a:r>
              <a:rPr lang="en-AU" sz="2000" dirty="0">
                <a:solidFill>
                  <a:schemeClr val="tx1"/>
                </a:solidFill>
              </a:rPr>
              <a:t> </a:t>
            </a:r>
            <a:r>
              <a:rPr lang="en-AU" sz="2000" dirty="0" smtClean="0">
                <a:solidFill>
                  <a:schemeClr val="tx1"/>
                </a:solidFill>
              </a:rPr>
              <a:t>(Portugal)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116632"/>
            <a:ext cx="3528392" cy="108012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400" dirty="0" smtClean="0">
                <a:solidFill>
                  <a:schemeClr val="tx1"/>
                </a:solidFill>
              </a:rPr>
              <a:t>Questions?</a:t>
            </a:r>
            <a:endParaRPr lang="en-A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99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95536" y="404664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1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Matrix</a:t>
            </a:r>
            <a:r>
              <a:rPr lang="en-US" dirty="0" smtClean="0"/>
              <a:t>: a rectangular array of elements arranged in rows and columns.</a:t>
            </a:r>
          </a:p>
          <a:p>
            <a:pPr marL="4343400" indent="0">
              <a:buNone/>
            </a:pPr>
            <a:endParaRPr lang="en-US" sz="1400" dirty="0" smtClean="0"/>
          </a:p>
          <a:p>
            <a:pPr marL="4518025" indent="0"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order</a:t>
            </a:r>
            <a:r>
              <a:rPr lang="en-US" sz="2000" dirty="0" smtClean="0"/>
              <a:t> or </a:t>
            </a:r>
            <a:r>
              <a:rPr lang="en-US" sz="2000" b="1" dirty="0" smtClean="0"/>
              <a:t>dimension</a:t>
            </a:r>
            <a:r>
              <a:rPr lang="en-US" sz="2000" dirty="0" smtClean="0"/>
              <a:t> of a matrix is defined by the number of row and columns in the matrix.</a:t>
            </a:r>
            <a:br>
              <a:rPr lang="en-US" sz="2000" dirty="0" smtClean="0"/>
            </a:br>
            <a:endParaRPr lang="en-US" sz="2000" dirty="0" smtClean="0"/>
          </a:p>
          <a:p>
            <a:pPr marL="4518025" indent="0">
              <a:buNone/>
            </a:pPr>
            <a:r>
              <a:rPr lang="en-US" sz="2000" dirty="0" smtClean="0"/>
              <a:t>The order of a matrix is generally referred to as </a:t>
            </a:r>
            <a:r>
              <a:rPr lang="en-US" sz="2000" i="1" dirty="0" smtClean="0"/>
              <a:t>M x N </a:t>
            </a:r>
            <a:r>
              <a:rPr lang="en-US" sz="2000" dirty="0" smtClean="0"/>
              <a:t>(where M is the number of rows and N is the number of columns) </a:t>
            </a:r>
            <a:br>
              <a:rPr lang="en-US" sz="2000" dirty="0" smtClean="0"/>
            </a:br>
            <a:endParaRPr lang="en-US" sz="2000" dirty="0" smtClean="0"/>
          </a:p>
          <a:p>
            <a:pPr marL="4518025" indent="0">
              <a:buNone/>
            </a:pPr>
            <a:r>
              <a:rPr lang="en-US" sz="2000" i="1" dirty="0" smtClean="0"/>
              <a:t>Matrix A</a:t>
            </a:r>
            <a:r>
              <a:rPr lang="en-US" sz="2000" dirty="0" smtClean="0"/>
              <a:t> is a 3 x 3 matrix.</a:t>
            </a:r>
          </a:p>
          <a:p>
            <a:pPr marL="434340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Each element in the matrix is referred to by its placement in a row and column, where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ij</a:t>
            </a:r>
            <a:r>
              <a:rPr lang="en-US" sz="2000" dirty="0" smtClean="0"/>
              <a:t> is the element in </a:t>
            </a:r>
            <a:r>
              <a:rPr lang="en-US" sz="2000" i="1" dirty="0" smtClean="0"/>
              <a:t>Matrix A</a:t>
            </a:r>
            <a:r>
              <a:rPr lang="en-US" sz="2000" dirty="0" smtClean="0"/>
              <a:t> in the </a:t>
            </a:r>
            <a:r>
              <a:rPr lang="en-US" sz="2000" dirty="0" err="1" smtClean="0"/>
              <a:t>i</a:t>
            </a:r>
            <a:r>
              <a:rPr lang="en-US" sz="2000" baseline="30000" dirty="0" err="1" smtClean="0"/>
              <a:t>th</a:t>
            </a:r>
            <a:r>
              <a:rPr lang="en-US" sz="2000" dirty="0" smtClean="0"/>
              <a:t> row and </a:t>
            </a:r>
            <a:r>
              <a:rPr lang="en-US" sz="2000" dirty="0" err="1" smtClean="0"/>
              <a:t>j</a:t>
            </a:r>
            <a:r>
              <a:rPr lang="en-US" sz="2000" baseline="30000" dirty="0" err="1" smtClean="0"/>
              <a:t>th</a:t>
            </a:r>
            <a:r>
              <a:rPr lang="en-US" sz="2000" dirty="0" smtClean="0"/>
              <a:t> column.</a:t>
            </a:r>
          </a:p>
          <a:p>
            <a:pPr marL="400050" lvl="1" indent="0">
              <a:buNone/>
            </a:pPr>
            <a:r>
              <a:rPr lang="en-US" sz="1600" dirty="0" smtClean="0"/>
              <a:t>Therefore, e is element a</a:t>
            </a:r>
            <a:r>
              <a:rPr lang="en-US" sz="1600" baseline="-25000" dirty="0" smtClean="0"/>
              <a:t>(2,2)</a:t>
            </a:r>
          </a:p>
          <a:p>
            <a:pPr marL="0" indent="0">
              <a:buNone/>
            </a:pPr>
            <a:endParaRPr lang="en-US" sz="2000" dirty="0" smtClean="0"/>
          </a:p>
          <a:p>
            <a:pPr marL="4343400" indent="0">
              <a:buNone/>
            </a:pPr>
            <a:endParaRPr lang="en-US" sz="2400" dirty="0"/>
          </a:p>
          <a:p>
            <a:pPr marL="4343400" indent="0">
              <a:buNone/>
            </a:pPr>
            <a:endParaRPr lang="en-US" sz="2400" dirty="0" smtClean="0"/>
          </a:p>
          <a:p>
            <a:pPr marL="434340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31334" y="3352800"/>
          <a:ext cx="2895600" cy="16764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65200"/>
                <a:gridCol w="965200"/>
                <a:gridCol w="965200"/>
              </a:tblGrid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>
          <a:xfrm flipH="1">
            <a:off x="4114800" y="3276600"/>
            <a:ext cx="533400" cy="1828800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5400000">
            <a:off x="2274334" y="1447800"/>
            <a:ext cx="609600" cy="3048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5400000" flipH="1">
            <a:off x="4375666" y="400633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Rows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45734" y="2297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Columns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3048" y="3886200"/>
            <a:ext cx="990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</a:t>
            </a:r>
            <a:r>
              <a:rPr lang="en-US" sz="3200" dirty="0" smtClean="0"/>
              <a:t>  =</a:t>
            </a:r>
          </a:p>
          <a:p>
            <a:r>
              <a:rPr lang="en-US" dirty="0" smtClean="0"/>
              <a:t>(3x3)  </a:t>
            </a:r>
            <a:endParaRPr lang="en-US" dirty="0"/>
          </a:p>
        </p:txBody>
      </p:sp>
      <p:sp>
        <p:nvSpPr>
          <p:cNvPr id="11" name="Double Bracket 10"/>
          <p:cNvSpPr/>
          <p:nvPr/>
        </p:nvSpPr>
        <p:spPr>
          <a:xfrm>
            <a:off x="1371600" y="3429000"/>
            <a:ext cx="2514600" cy="16764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4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algn="l"/>
            <a:r>
              <a:rPr lang="en-AU" dirty="0" smtClean="0"/>
              <a:t>Matrices are the building blocks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308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04664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 smtClean="0"/>
              <a:t>Matrices are the building blocks</a:t>
            </a:r>
            <a:endParaRPr lang="en-AU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60735" y="1722908"/>
            <a:ext cx="7313612" cy="4370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 sz="2500" dirty="0" smtClean="0"/>
          </a:p>
          <a:p>
            <a:endParaRPr lang="en-AU" sz="2500" dirty="0" smtClean="0"/>
          </a:p>
          <a:p>
            <a:r>
              <a:rPr lang="en-AU" sz="2500" dirty="0" smtClean="0"/>
              <a:t>Many types </a:t>
            </a:r>
            <a:r>
              <a:rPr lang="en-AU" sz="2500" dirty="0" err="1" smtClean="0"/>
              <a:t>eg</a:t>
            </a:r>
            <a:r>
              <a:rPr lang="en-AU" sz="2500" dirty="0" smtClean="0"/>
              <a:t>. type="Lower"</a:t>
            </a:r>
          </a:p>
          <a:p>
            <a:r>
              <a:rPr lang="en-AU" sz="2500" dirty="0" smtClean="0"/>
              <a:t>Denoted by names </a:t>
            </a:r>
            <a:r>
              <a:rPr lang="en-AU" sz="2500" dirty="0" err="1" smtClean="0"/>
              <a:t>eg</a:t>
            </a:r>
            <a:r>
              <a:rPr lang="en-AU" sz="2500" dirty="0" smtClean="0"/>
              <a:t>. name="a“</a:t>
            </a:r>
          </a:p>
          <a:p>
            <a:r>
              <a:rPr lang="en-AU" sz="2500" dirty="0" smtClean="0"/>
              <a:t>Size </a:t>
            </a:r>
            <a:r>
              <a:rPr lang="en-AU" sz="2500" dirty="0" err="1" smtClean="0"/>
              <a:t>eg</a:t>
            </a:r>
            <a:r>
              <a:rPr lang="en-AU" sz="2500" dirty="0" smtClean="0"/>
              <a:t>. </a:t>
            </a:r>
            <a:r>
              <a:rPr lang="en-AU" sz="2500" dirty="0" err="1" smtClean="0"/>
              <a:t>nrow</a:t>
            </a:r>
            <a:r>
              <a:rPr lang="en-AU" sz="2500" dirty="0" smtClean="0"/>
              <a:t>=</a:t>
            </a:r>
            <a:r>
              <a:rPr lang="en-AU" sz="2500" dirty="0" err="1" smtClean="0"/>
              <a:t>nv</a:t>
            </a:r>
            <a:r>
              <a:rPr lang="en-AU" sz="2500" dirty="0" smtClean="0"/>
              <a:t>, </a:t>
            </a:r>
            <a:r>
              <a:rPr lang="en-AU" sz="2500" dirty="0" err="1" smtClean="0"/>
              <a:t>ncol</a:t>
            </a:r>
            <a:r>
              <a:rPr lang="en-AU" sz="2500" dirty="0" smtClean="0"/>
              <a:t>=</a:t>
            </a:r>
            <a:r>
              <a:rPr lang="en-AU" sz="2500" dirty="0" err="1" smtClean="0"/>
              <a:t>nv</a:t>
            </a:r>
            <a:endParaRPr lang="en-AU" sz="2500" dirty="0" smtClean="0"/>
          </a:p>
          <a:p>
            <a:r>
              <a:rPr lang="en-AU" sz="2500" dirty="0" smtClean="0"/>
              <a:t>Estimated parameters must be placed in a matrix &amp; </a:t>
            </a:r>
            <a:r>
              <a:rPr lang="en-AU" sz="2500" dirty="0" err="1" smtClean="0"/>
              <a:t>Mx</a:t>
            </a:r>
            <a:r>
              <a:rPr lang="en-AU" sz="2500" dirty="0" smtClean="0"/>
              <a:t> must be told what type of matrix it is</a:t>
            </a:r>
          </a:p>
          <a:p>
            <a:pPr>
              <a:buFont typeface="Wingdings" pitchFamily="2" charset="2"/>
              <a:buNone/>
            </a:pPr>
            <a:endParaRPr lang="en-US" sz="2500" dirty="0" smtClean="0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1560" y="1364575"/>
            <a:ext cx="8001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AU" dirty="0" err="1"/>
              <a:t>mxMatrix</a:t>
            </a:r>
            <a:r>
              <a:rPr lang="en-AU" dirty="0"/>
              <a:t>( type="Lower", </a:t>
            </a:r>
            <a:r>
              <a:rPr lang="en-AU" dirty="0" err="1"/>
              <a:t>nrow</a:t>
            </a:r>
            <a:r>
              <a:rPr lang="en-AU" dirty="0"/>
              <a:t>=</a:t>
            </a:r>
            <a:r>
              <a:rPr lang="en-AU" dirty="0" err="1"/>
              <a:t>nv</a:t>
            </a:r>
            <a:r>
              <a:rPr lang="en-AU" dirty="0"/>
              <a:t>, </a:t>
            </a:r>
            <a:r>
              <a:rPr lang="en-AU" dirty="0" err="1"/>
              <a:t>ncol</a:t>
            </a:r>
            <a:r>
              <a:rPr lang="en-AU" dirty="0"/>
              <a:t>=</a:t>
            </a:r>
            <a:r>
              <a:rPr lang="en-AU" dirty="0" err="1"/>
              <a:t>nv</a:t>
            </a:r>
            <a:r>
              <a:rPr lang="en-AU" dirty="0"/>
              <a:t>, free=TRUE, values=.6, label="a11", name="a" ), </a:t>
            </a:r>
            <a:r>
              <a:rPr lang="en-AU" dirty="0" smtClean="0"/>
              <a:t># additive genetic path coefficients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3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/>
              <a:t>Matrices are the building blocks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31640" y="1824733"/>
            <a:ext cx="6408712" cy="2612381"/>
            <a:chOff x="323528" y="2924175"/>
            <a:chExt cx="4175125" cy="1892300"/>
          </a:xfrm>
        </p:grpSpPr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2924175"/>
              <a:ext cx="4175125" cy="189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TextBox 5"/>
            <p:cNvSpPr txBox="1">
              <a:spLocks noChangeArrowheads="1"/>
            </p:cNvSpPr>
            <p:nvPr/>
          </p:nvSpPr>
          <p:spPr bwMode="auto">
            <a:xfrm>
              <a:off x="360040" y="2924944"/>
              <a:ext cx="3434940" cy="17835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AU" sz="1400" dirty="0" err="1" smtClean="0"/>
                <a:t>mxMatrix</a:t>
              </a:r>
              <a:r>
                <a:rPr lang="en-AU" sz="1400" dirty="0"/>
                <a:t>( type=“Zero", </a:t>
              </a:r>
              <a:r>
                <a:rPr lang="en-AU" sz="1400" dirty="0" err="1"/>
                <a:t>nrow</a:t>
              </a:r>
              <a:r>
                <a:rPr lang="en-AU" sz="1400" dirty="0"/>
                <a:t>=2, </a:t>
              </a:r>
              <a:r>
                <a:rPr lang="en-AU" sz="1400" dirty="0" err="1"/>
                <a:t>ncol</a:t>
              </a:r>
              <a:r>
                <a:rPr lang="en-AU" sz="1400" dirty="0"/>
                <a:t>=3, name="a" )</a:t>
              </a:r>
            </a:p>
            <a:p>
              <a:endParaRPr lang="en-AU" sz="1400" dirty="0"/>
            </a:p>
            <a:p>
              <a:endParaRPr lang="en-AU" sz="1400" dirty="0" smtClean="0"/>
            </a:p>
            <a:p>
              <a:endParaRPr lang="en-AU" sz="1400" dirty="0" smtClean="0"/>
            </a:p>
            <a:p>
              <a:endParaRPr lang="en-AU" sz="1400" dirty="0"/>
            </a:p>
            <a:p>
              <a:r>
                <a:rPr lang="en-AU" sz="1400" dirty="0" err="1" smtClean="0"/>
                <a:t>mxMatrix</a:t>
              </a:r>
              <a:r>
                <a:rPr lang="en-AU" sz="1400" dirty="0"/>
                <a:t>( type=“Unit", </a:t>
              </a:r>
              <a:r>
                <a:rPr lang="en-AU" sz="1400" dirty="0" err="1"/>
                <a:t>nrow</a:t>
              </a:r>
              <a:r>
                <a:rPr lang="en-AU" sz="1400" dirty="0"/>
                <a:t>=2, </a:t>
              </a:r>
              <a:r>
                <a:rPr lang="en-AU" sz="1400" dirty="0" err="1"/>
                <a:t>ncol</a:t>
              </a:r>
              <a:r>
                <a:rPr lang="en-AU" sz="1400" dirty="0"/>
                <a:t>=3, name="a" )</a:t>
              </a:r>
            </a:p>
            <a:p>
              <a:endParaRPr lang="en-AU" sz="1400" dirty="0" smtClean="0"/>
            </a:p>
            <a:p>
              <a:endParaRPr lang="en-AU" sz="1400" dirty="0" smtClean="0"/>
            </a:p>
            <a:p>
              <a:endParaRPr lang="en-AU" sz="1400" dirty="0"/>
            </a:p>
            <a:p>
              <a:endParaRPr lang="en-AU" sz="1400" dirty="0" smtClean="0"/>
            </a:p>
            <a:p>
              <a:r>
                <a:rPr lang="en-AU" sz="1400" dirty="0" err="1" smtClean="0"/>
                <a:t>mxMatrix</a:t>
              </a:r>
              <a:r>
                <a:rPr lang="en-AU" sz="1400" dirty="0"/>
                <a:t>( type=“</a:t>
              </a:r>
              <a:r>
                <a:rPr lang="en-AU" sz="1400" dirty="0" err="1"/>
                <a:t>Ident</a:t>
              </a:r>
              <a:r>
                <a:rPr lang="en-AU" sz="1400" dirty="0"/>
                <a:t>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name="a" </a:t>
              </a:r>
              <a:r>
                <a:rPr lang="en-AU" sz="1400" dirty="0" smtClean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dirty="0"/>
              <a:t>Matrices are the building blocks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70013" y="1827213"/>
            <a:ext cx="7313612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500" smtClean="0"/>
              <a:t>Many</a:t>
            </a:r>
            <a:r>
              <a:rPr lang="en-AU" smtClean="0"/>
              <a:t> </a:t>
            </a:r>
            <a:r>
              <a:rPr lang="en-AU" sz="2500" smtClean="0"/>
              <a:t>types</a:t>
            </a:r>
            <a:r>
              <a:rPr lang="en-AU" smtClean="0"/>
              <a:t> 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grpSp>
        <p:nvGrpSpPr>
          <p:cNvPr id="2" name="Group 1"/>
          <p:cNvGrpSpPr/>
          <p:nvPr/>
        </p:nvGrpSpPr>
        <p:grpSpPr>
          <a:xfrm>
            <a:off x="755576" y="1476846"/>
            <a:ext cx="7533347" cy="4616648"/>
            <a:chOff x="1259756" y="1904925"/>
            <a:chExt cx="7533347" cy="4616648"/>
          </a:xfrm>
        </p:grpSpPr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6100" y="1913409"/>
              <a:ext cx="4437003" cy="4607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6"/>
            <p:cNvSpPr txBox="1">
              <a:spLocks noChangeArrowheads="1"/>
            </p:cNvSpPr>
            <p:nvPr/>
          </p:nvSpPr>
          <p:spPr bwMode="auto">
            <a:xfrm>
              <a:off x="1259756" y="1904925"/>
              <a:ext cx="6525790" cy="4616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AU" sz="1400" dirty="0" err="1"/>
                <a:t>mxMatrix</a:t>
              </a:r>
              <a:r>
                <a:rPr lang="en-AU" sz="1400" dirty="0"/>
                <a:t>( type=“</a:t>
              </a:r>
              <a:r>
                <a:rPr lang="en-AU" sz="1400" dirty="0" err="1"/>
                <a:t>Diag</a:t>
              </a:r>
              <a:r>
                <a:rPr lang="en-AU" sz="1400" dirty="0"/>
                <a:t>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free=TRUE, name="a" </a:t>
              </a:r>
              <a:r>
                <a:rPr lang="en-AU" sz="1400" dirty="0" smtClean="0"/>
                <a:t>)</a:t>
              </a:r>
            </a:p>
            <a:p>
              <a:endParaRPr lang="en-AU" sz="1400" dirty="0"/>
            </a:p>
            <a:p>
              <a:endParaRPr lang="en-AU" sz="1400" dirty="0"/>
            </a:p>
            <a:p>
              <a:endParaRPr lang="en-AU" sz="1400" dirty="0"/>
            </a:p>
            <a:p>
              <a:r>
                <a:rPr lang="en-AU" sz="1400" dirty="0" err="1"/>
                <a:t>mxMatrix</a:t>
              </a:r>
              <a:r>
                <a:rPr lang="en-AU" sz="1400" dirty="0"/>
                <a:t>( type=“</a:t>
              </a:r>
              <a:r>
                <a:rPr lang="en-AU" sz="1400" dirty="0" err="1"/>
                <a:t>Sdiag</a:t>
              </a:r>
              <a:r>
                <a:rPr lang="en-AU" sz="1400" dirty="0"/>
                <a:t>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free=TRUE, name="a" )</a:t>
              </a:r>
            </a:p>
            <a:p>
              <a:endParaRPr lang="en-AU" sz="1400" dirty="0"/>
            </a:p>
            <a:p>
              <a:endParaRPr lang="en-AU" sz="1400" dirty="0" smtClean="0"/>
            </a:p>
            <a:p>
              <a:endParaRPr lang="en-AU" sz="1400" dirty="0"/>
            </a:p>
            <a:p>
              <a:r>
                <a:rPr lang="en-AU" sz="1400" dirty="0" err="1"/>
                <a:t>mxMatrix</a:t>
              </a:r>
              <a:r>
                <a:rPr lang="en-AU" sz="1400" dirty="0"/>
                <a:t>( type=“Stand",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free=TRUE, name="a" )</a:t>
              </a:r>
            </a:p>
            <a:p>
              <a:endParaRPr lang="en-AU" sz="1400" dirty="0"/>
            </a:p>
            <a:p>
              <a:endParaRPr lang="en-AU" sz="1400" dirty="0" smtClean="0"/>
            </a:p>
            <a:p>
              <a:endParaRPr lang="en-AU" sz="1400" dirty="0"/>
            </a:p>
            <a:p>
              <a:r>
                <a:rPr lang="en-AU" sz="1400" dirty="0" err="1"/>
                <a:t>mxMatrix</a:t>
              </a:r>
              <a:r>
                <a:rPr lang="en-AU" sz="1400" dirty="0"/>
                <a:t>( type=“</a:t>
              </a:r>
              <a:r>
                <a:rPr lang="en-AU" sz="1400" dirty="0" err="1"/>
                <a:t>Symm</a:t>
              </a:r>
              <a:r>
                <a:rPr lang="en-AU" sz="1400" dirty="0"/>
                <a:t>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free=TRUE, name="a" )</a:t>
              </a:r>
            </a:p>
            <a:p>
              <a:endParaRPr lang="en-AU" sz="1400" dirty="0"/>
            </a:p>
            <a:p>
              <a:endParaRPr lang="en-AU" sz="1400" dirty="0"/>
            </a:p>
            <a:p>
              <a:endParaRPr lang="en-AU" sz="1400" dirty="0" smtClean="0"/>
            </a:p>
            <a:p>
              <a:r>
                <a:rPr lang="en-AU" sz="1400" dirty="0" err="1" smtClean="0"/>
                <a:t>mxMatrix</a:t>
              </a:r>
              <a:r>
                <a:rPr lang="en-AU" sz="1400" dirty="0"/>
                <a:t>( type=“Lower", </a:t>
              </a:r>
              <a:r>
                <a:rPr lang="en-AU" sz="1400" dirty="0" err="1"/>
                <a:t>nrow</a:t>
              </a:r>
              <a:r>
                <a:rPr lang="en-AU" sz="1400" dirty="0"/>
                <a:t>=3, </a:t>
              </a:r>
              <a:r>
                <a:rPr lang="en-AU" sz="1400" dirty="0" err="1"/>
                <a:t>ncol</a:t>
              </a:r>
              <a:r>
                <a:rPr lang="en-AU" sz="1400" dirty="0"/>
                <a:t>=3, free=TRUE, name="a" )</a:t>
              </a:r>
            </a:p>
            <a:p>
              <a:endParaRPr lang="en-AU" sz="1400" dirty="0" smtClean="0"/>
            </a:p>
            <a:p>
              <a:endParaRPr lang="en-AU" sz="1400" dirty="0"/>
            </a:p>
            <a:p>
              <a:r>
                <a:rPr lang="en-AU" sz="1400" dirty="0" err="1"/>
                <a:t>mxMatrix</a:t>
              </a:r>
              <a:r>
                <a:rPr lang="en-AU" sz="1400" dirty="0"/>
                <a:t>( type=“Full", </a:t>
              </a:r>
              <a:r>
                <a:rPr lang="en-AU" sz="1400" dirty="0" err="1"/>
                <a:t>nrow</a:t>
              </a:r>
              <a:r>
                <a:rPr lang="en-AU" sz="1400" dirty="0"/>
                <a:t>=2, </a:t>
              </a:r>
              <a:r>
                <a:rPr lang="en-AU" sz="1400" dirty="0" err="1"/>
                <a:t>ncol</a:t>
              </a:r>
              <a:r>
                <a:rPr lang="en-AU" sz="1400" dirty="0"/>
                <a:t>=4, free=TRUE, name="a" )</a:t>
              </a:r>
            </a:p>
            <a:p>
              <a:endParaRPr lang="en-AU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70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A model can have many matrices</a:t>
            </a:r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endParaRPr lang="en-US" dirty="0" smtClean="0"/>
          </a:p>
          <a:p>
            <a:pPr marL="0" indent="0" eaLnBrk="1" hangingPunct="1">
              <a:buNone/>
            </a:pPr>
            <a:r>
              <a:rPr lang="en-US" dirty="0" smtClean="0"/>
              <a:t>Equate parameters using labels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980728"/>
            <a:ext cx="6878637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6" y="4005064"/>
            <a:ext cx="6888163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0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395536" y="332656"/>
            <a:ext cx="8352928" cy="6372944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840" y="1143000"/>
            <a:ext cx="8011616" cy="4038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Matrix Addition and Subtraction:</a:t>
            </a:r>
          </a:p>
          <a:p>
            <a:r>
              <a:rPr lang="en-US" sz="2800" dirty="0" smtClean="0"/>
              <a:t>Matrices must be the same size</a:t>
            </a:r>
          </a:p>
          <a:p>
            <a:endParaRPr lang="en-US" sz="2600" b="1" dirty="0" smtClean="0"/>
          </a:p>
          <a:p>
            <a:endParaRPr lang="en-US" sz="2600" b="1" dirty="0" smtClean="0"/>
          </a:p>
          <a:p>
            <a:endParaRPr lang="en-US" sz="3300" b="1" dirty="0" smtClean="0"/>
          </a:p>
          <a:p>
            <a:endParaRPr lang="en-US" sz="3300" b="1" dirty="0" smtClean="0"/>
          </a:p>
          <a:p>
            <a:endParaRPr lang="en-US" sz="2600" b="1" dirty="0" smtClean="0"/>
          </a:p>
          <a:p>
            <a:endParaRPr lang="en-US" b="1" dirty="0" smtClean="0"/>
          </a:p>
          <a:p>
            <a:pPr>
              <a:buNone/>
            </a:pPr>
            <a:r>
              <a:rPr lang="en-US" sz="2600" dirty="0" smtClean="0"/>
              <a:t>If the matrices are of different orders, it is impossible to add them </a:t>
            </a:r>
            <a:endParaRPr lang="en-US" sz="2600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2734072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133600" y="277354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 anchorCtr="0"/>
          <a:lstStyle/>
          <a:p>
            <a:r>
              <a:rPr lang="en-US" dirty="0" smtClean="0"/>
              <a:t>Matrix Operations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125384"/>
              </p:ext>
            </p:extLst>
          </p:nvPr>
        </p:nvGraphicFramePr>
        <p:xfrm>
          <a:off x="838200" y="2276872"/>
          <a:ext cx="1219200" cy="165099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118279"/>
              </p:ext>
            </p:extLst>
          </p:nvPr>
        </p:nvGraphicFramePr>
        <p:xfrm>
          <a:off x="2743200" y="2276872"/>
          <a:ext cx="1219200" cy="16764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498318"/>
              </p:ext>
            </p:extLst>
          </p:nvPr>
        </p:nvGraphicFramePr>
        <p:xfrm>
          <a:off x="4572000" y="2276872"/>
          <a:ext cx="1219200" cy="16764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2+4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1+8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3+7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5+2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6+9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2+6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867400" y="2734072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75469"/>
              </p:ext>
            </p:extLst>
          </p:nvPr>
        </p:nvGraphicFramePr>
        <p:xfrm>
          <a:off x="6400800" y="2276872"/>
          <a:ext cx="1219200" cy="16764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724400" y="5562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=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1981200" y="56020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685800" y="5105400"/>
          <a:ext cx="1219200" cy="165099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09600"/>
                <a:gridCol w="609600"/>
              </a:tblGrid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ctr"/>
                </a:tc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2590800" y="5562600"/>
          <a:ext cx="1905000" cy="8382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35000"/>
                <a:gridCol w="635000"/>
                <a:gridCol w="635000"/>
              </a:tblGrid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486400" y="5638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Undefined</a:t>
            </a:r>
            <a:endParaRPr lang="en-US" sz="2800" dirty="0"/>
          </a:p>
        </p:txBody>
      </p:sp>
      <p:sp>
        <p:nvSpPr>
          <p:cNvPr id="16" name="Double Bracket 15"/>
          <p:cNvSpPr/>
          <p:nvPr/>
        </p:nvSpPr>
        <p:spPr>
          <a:xfrm>
            <a:off x="914400" y="2353072"/>
            <a:ext cx="10668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uble Bracket 16"/>
          <p:cNvSpPr/>
          <p:nvPr/>
        </p:nvSpPr>
        <p:spPr>
          <a:xfrm>
            <a:off x="2819400" y="2353072"/>
            <a:ext cx="10668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uble Bracket 24"/>
          <p:cNvSpPr/>
          <p:nvPr/>
        </p:nvSpPr>
        <p:spPr>
          <a:xfrm>
            <a:off x="4572000" y="2353072"/>
            <a:ext cx="12192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uble Bracket 27"/>
          <p:cNvSpPr/>
          <p:nvPr/>
        </p:nvSpPr>
        <p:spPr>
          <a:xfrm>
            <a:off x="6477000" y="2353072"/>
            <a:ext cx="10668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uble Bracket 28"/>
          <p:cNvSpPr/>
          <p:nvPr/>
        </p:nvSpPr>
        <p:spPr>
          <a:xfrm>
            <a:off x="762000" y="5181600"/>
            <a:ext cx="1066800" cy="15240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uble Bracket 29"/>
          <p:cNvSpPr/>
          <p:nvPr/>
        </p:nvSpPr>
        <p:spPr>
          <a:xfrm>
            <a:off x="2743200" y="5562600"/>
            <a:ext cx="1524000" cy="838200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n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sintra</Template>
  <TotalTime>883</TotalTime>
  <Words>1556</Words>
  <Application>Microsoft Office PowerPoint</Application>
  <PresentationFormat>On-screen Show (4:3)</PresentationFormat>
  <Paragraphs>405</Paragraphs>
  <Slides>36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sintra</vt:lpstr>
      <vt:lpstr>Equation</vt:lpstr>
      <vt:lpstr>Introduction to OpenMx</vt:lpstr>
      <vt:lpstr>What is OpenMx?</vt:lpstr>
      <vt:lpstr>PowerPoint Presentation</vt:lpstr>
      <vt:lpstr>Matrices are the building blocks</vt:lpstr>
      <vt:lpstr>Matrices are the building blocks</vt:lpstr>
      <vt:lpstr>Matrices are the building blocks</vt:lpstr>
      <vt:lpstr>Matrices are the building blocks</vt:lpstr>
      <vt:lpstr>PowerPoint Presentation</vt:lpstr>
      <vt:lpstr>Matrix Operations</vt:lpstr>
      <vt:lpstr>PowerPoint Presentation</vt:lpstr>
      <vt:lpstr>PowerPoint Presentation</vt:lpstr>
      <vt:lpstr>Kroneker Product</vt:lpstr>
      <vt:lpstr>Quadratic Product</vt:lpstr>
      <vt:lpstr>Our first OpenMx script</vt:lpstr>
      <vt:lpstr>Linear Regression</vt:lpstr>
      <vt:lpstr>As a path diagram</vt:lpstr>
      <vt:lpstr>Starting at the beginning…</vt:lpstr>
      <vt:lpstr>Saving your output</vt:lpstr>
      <vt:lpstr>Getting your data into R</vt:lpstr>
      <vt:lpstr>Regression using lm</vt:lpstr>
      <vt:lpstr>Regression using OpenMx</vt:lpstr>
      <vt:lpstr>Regression using OpenMx</vt:lpstr>
      <vt:lpstr>Regression using OpenMx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Intuitive Logic of Optimization</vt:lpstr>
      <vt:lpstr>Maximum Likelihood Estimation</vt:lpstr>
      <vt:lpstr>PowerPoint Presentation</vt:lpstr>
      <vt:lpstr>OpenMx vs lm</vt:lpstr>
      <vt:lpstr>PowerPoint Presentation</vt:lpstr>
      <vt:lpstr>PowerPoint Presentation</vt:lpstr>
      <vt:lpstr>PowerPoint Presentation</vt:lpstr>
    </vt:vector>
  </TitlesOfParts>
  <Company>QIMR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</dc:creator>
  <cp:lastModifiedBy>logstress@gmail.com</cp:lastModifiedBy>
  <cp:revision>125</cp:revision>
  <dcterms:created xsi:type="dcterms:W3CDTF">2012-03-05T16:51:34Z</dcterms:created>
  <dcterms:modified xsi:type="dcterms:W3CDTF">2016-03-07T07:54:38Z</dcterms:modified>
</cp:coreProperties>
</file>