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740" r:id="rId3"/>
    <p:sldMasterId id="2147484754" r:id="rId4"/>
    <p:sldMasterId id="2147484767" r:id="rId5"/>
    <p:sldMasterId id="2147484858" r:id="rId6"/>
    <p:sldMasterId id="2147484882" r:id="rId7"/>
    <p:sldMasterId id="2147484934" r:id="rId8"/>
    <p:sldMasterId id="2147484983" r:id="rId9"/>
    <p:sldMasterId id="2147484998" r:id="rId10"/>
    <p:sldMasterId id="2147485047" r:id="rId11"/>
    <p:sldMasterId id="2147485059" r:id="rId12"/>
    <p:sldMasterId id="2147485086" r:id="rId13"/>
    <p:sldMasterId id="2147485098" r:id="rId14"/>
    <p:sldMasterId id="2147485122" r:id="rId15"/>
    <p:sldMasterId id="2147485134" r:id="rId16"/>
    <p:sldMasterId id="2147485147" r:id="rId17"/>
  </p:sldMasterIdLst>
  <p:notesMasterIdLst>
    <p:notesMasterId r:id="rId61"/>
  </p:notesMasterIdLst>
  <p:sldIdLst>
    <p:sldId id="256" r:id="rId18"/>
    <p:sldId id="853" r:id="rId19"/>
    <p:sldId id="854" r:id="rId20"/>
    <p:sldId id="1027" r:id="rId21"/>
    <p:sldId id="859" r:id="rId22"/>
    <p:sldId id="864" r:id="rId23"/>
    <p:sldId id="865" r:id="rId24"/>
    <p:sldId id="998" r:id="rId25"/>
    <p:sldId id="999" r:id="rId26"/>
    <p:sldId id="1001" r:id="rId27"/>
    <p:sldId id="1005" r:id="rId28"/>
    <p:sldId id="1024" r:id="rId29"/>
    <p:sldId id="1025" r:id="rId30"/>
    <p:sldId id="961" r:id="rId31"/>
    <p:sldId id="994" r:id="rId32"/>
    <p:sldId id="995" r:id="rId33"/>
    <p:sldId id="962" r:id="rId34"/>
    <p:sldId id="968" r:id="rId35"/>
    <p:sldId id="1012" r:id="rId36"/>
    <p:sldId id="1017" r:id="rId37"/>
    <p:sldId id="1014" r:id="rId38"/>
    <p:sldId id="1020" r:id="rId39"/>
    <p:sldId id="1015" r:id="rId40"/>
    <p:sldId id="936" r:id="rId41"/>
    <p:sldId id="937" r:id="rId42"/>
    <p:sldId id="938" r:id="rId43"/>
    <p:sldId id="939" r:id="rId44"/>
    <p:sldId id="941" r:id="rId45"/>
    <p:sldId id="1028" r:id="rId46"/>
    <p:sldId id="945" r:id="rId47"/>
    <p:sldId id="1022" r:id="rId48"/>
    <p:sldId id="946" r:id="rId49"/>
    <p:sldId id="1029" r:id="rId50"/>
    <p:sldId id="1006" r:id="rId51"/>
    <p:sldId id="1016" r:id="rId52"/>
    <p:sldId id="1009" r:id="rId53"/>
    <p:sldId id="1007" r:id="rId54"/>
    <p:sldId id="1008" r:id="rId55"/>
    <p:sldId id="1010" r:id="rId56"/>
    <p:sldId id="1011" r:id="rId57"/>
    <p:sldId id="1002" r:id="rId58"/>
    <p:sldId id="1003" r:id="rId59"/>
    <p:sldId id="1023" r:id="rId6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6600"/>
    <a:srgbClr val="FF9900"/>
    <a:srgbClr val="FFFF99"/>
    <a:srgbClr val="FFFF66"/>
    <a:srgbClr val="FF0000"/>
    <a:srgbClr val="FF99FF"/>
    <a:srgbClr val="FDFDFD"/>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633" autoAdjust="0"/>
  </p:normalViewPr>
  <p:slideViewPr>
    <p:cSldViewPr snapToGrid="0">
      <p:cViewPr>
        <p:scale>
          <a:sx n="60" d="100"/>
          <a:sy n="60" d="100"/>
        </p:scale>
        <p:origin x="-1423" y="-1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484"/>
    </p:cViewPr>
  </p:sorterViewPr>
  <p:notesViewPr>
    <p:cSldViewPr snapToGrid="0">
      <p:cViewPr varScale="1">
        <p:scale>
          <a:sx n="58" d="100"/>
          <a:sy n="58" d="100"/>
        </p:scale>
        <p:origin x="-176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718" b="1" i="0" u="none" strike="noStrike" baseline="0">
                <a:solidFill>
                  <a:srgbClr val="000000"/>
                </a:solidFill>
                <a:latin typeface="Arial"/>
                <a:ea typeface="Arial"/>
                <a:cs typeface="Arial"/>
              </a:defRPr>
            </a:pPr>
            <a:r>
              <a:rPr lang="en-AU" dirty="0" smtClean="0"/>
              <a:t>IQ MZ </a:t>
            </a:r>
            <a:endParaRPr lang="en-AU" dirty="0"/>
          </a:p>
        </c:rich>
      </c:tx>
      <c:layout>
        <c:manualLayout>
          <c:xMode val="edge"/>
          <c:yMode val="edge"/>
          <c:x val="0.18800015341111112"/>
          <c:y val="9.1028945025360311E-2"/>
        </c:manualLayout>
      </c:layout>
      <c:overlay val="0"/>
      <c:spPr>
        <a:noFill/>
        <a:ln w="32925">
          <a:noFill/>
        </a:ln>
      </c:spPr>
    </c:title>
    <c:autoTitleDeleted val="0"/>
    <c:plotArea>
      <c:layout>
        <c:manualLayout>
          <c:layoutTarget val="inner"/>
          <c:xMode val="edge"/>
          <c:yMode val="edge"/>
          <c:x val="0.17590280226045371"/>
          <c:y val="0.28019611482161022"/>
          <c:w val="0.75510204081632648"/>
          <c:h val="0.55737704918032749"/>
        </c:manualLayout>
      </c:layout>
      <c:scatterChart>
        <c:scatterStyle val="lineMarker"/>
        <c:varyColors val="0"/>
        <c:ser>
          <c:idx val="0"/>
          <c:order val="0"/>
          <c:tx>
            <c:strRef>
              <c:f>Sheet2!$B$1</c:f>
              <c:strCache>
                <c:ptCount val="1"/>
                <c:pt idx="0">
                  <c:v>MZ (0.82)</c:v>
                </c:pt>
              </c:strCache>
            </c:strRef>
          </c:tx>
          <c:spPr>
            <a:ln w="37041">
              <a:noFill/>
            </a:ln>
          </c:spPr>
          <c:marker>
            <c:symbol val="diamond"/>
            <c:size val="6"/>
            <c:spPr>
              <a:solidFill>
                <a:srgbClr val="000080"/>
              </a:solidFill>
              <a:ln>
                <a:solidFill>
                  <a:srgbClr val="000080"/>
                </a:solidFill>
                <a:prstDash val="solid"/>
              </a:ln>
            </c:spPr>
          </c:marker>
          <c:trendline>
            <c:spPr>
              <a:ln w="32925">
                <a:solidFill>
                  <a:srgbClr val="FF6600"/>
                </a:solidFill>
                <a:prstDash val="solid"/>
              </a:ln>
            </c:spPr>
            <c:trendlineType val="linear"/>
            <c:dispRSqr val="0"/>
            <c:dispEq val="0"/>
          </c:trendline>
          <c:xVal>
            <c:numRef>
              <c:f>Sheet2!$C$2:$C$242</c:f>
              <c:numCache>
                <c:formatCode>General</c:formatCode>
                <c:ptCount val="241"/>
                <c:pt idx="0">
                  <c:v>67</c:v>
                </c:pt>
                <c:pt idx="1">
                  <c:v>70</c:v>
                </c:pt>
                <c:pt idx="2">
                  <c:v>70</c:v>
                </c:pt>
                <c:pt idx="3">
                  <c:v>71</c:v>
                </c:pt>
                <c:pt idx="4">
                  <c:v>72</c:v>
                </c:pt>
                <c:pt idx="5">
                  <c:v>74</c:v>
                </c:pt>
                <c:pt idx="6">
                  <c:v>74</c:v>
                </c:pt>
                <c:pt idx="7">
                  <c:v>74</c:v>
                </c:pt>
                <c:pt idx="8">
                  <c:v>75</c:v>
                </c:pt>
                <c:pt idx="9">
                  <c:v>75</c:v>
                </c:pt>
                <c:pt idx="10">
                  <c:v>75</c:v>
                </c:pt>
                <c:pt idx="11">
                  <c:v>75</c:v>
                </c:pt>
                <c:pt idx="12">
                  <c:v>75</c:v>
                </c:pt>
                <c:pt idx="13">
                  <c:v>76</c:v>
                </c:pt>
                <c:pt idx="14">
                  <c:v>78</c:v>
                </c:pt>
                <c:pt idx="15">
                  <c:v>79</c:v>
                </c:pt>
                <c:pt idx="16">
                  <c:v>80</c:v>
                </c:pt>
                <c:pt idx="17">
                  <c:v>80</c:v>
                </c:pt>
                <c:pt idx="18">
                  <c:v>80</c:v>
                </c:pt>
                <c:pt idx="19">
                  <c:v>80</c:v>
                </c:pt>
                <c:pt idx="20">
                  <c:v>80</c:v>
                </c:pt>
                <c:pt idx="21">
                  <c:v>80</c:v>
                </c:pt>
                <c:pt idx="22">
                  <c:v>80</c:v>
                </c:pt>
                <c:pt idx="23">
                  <c:v>80</c:v>
                </c:pt>
                <c:pt idx="24">
                  <c:v>80</c:v>
                </c:pt>
                <c:pt idx="25">
                  <c:v>80</c:v>
                </c:pt>
                <c:pt idx="26">
                  <c:v>80</c:v>
                </c:pt>
                <c:pt idx="27">
                  <c:v>80</c:v>
                </c:pt>
                <c:pt idx="28">
                  <c:v>81</c:v>
                </c:pt>
                <c:pt idx="29">
                  <c:v>81</c:v>
                </c:pt>
                <c:pt idx="30">
                  <c:v>81</c:v>
                </c:pt>
                <c:pt idx="31">
                  <c:v>83</c:v>
                </c:pt>
                <c:pt idx="32">
                  <c:v>85</c:v>
                </c:pt>
                <c:pt idx="33">
                  <c:v>86</c:v>
                </c:pt>
                <c:pt idx="34">
                  <c:v>86</c:v>
                </c:pt>
                <c:pt idx="35">
                  <c:v>86</c:v>
                </c:pt>
                <c:pt idx="36">
                  <c:v>86</c:v>
                </c:pt>
                <c:pt idx="37">
                  <c:v>86</c:v>
                </c:pt>
                <c:pt idx="38">
                  <c:v>86</c:v>
                </c:pt>
                <c:pt idx="39">
                  <c:v>86</c:v>
                </c:pt>
                <c:pt idx="40">
                  <c:v>86</c:v>
                </c:pt>
                <c:pt idx="41">
                  <c:v>86</c:v>
                </c:pt>
                <c:pt idx="42">
                  <c:v>86</c:v>
                </c:pt>
                <c:pt idx="43">
                  <c:v>86</c:v>
                </c:pt>
                <c:pt idx="44">
                  <c:v>86</c:v>
                </c:pt>
                <c:pt idx="45">
                  <c:v>86</c:v>
                </c:pt>
                <c:pt idx="46">
                  <c:v>86</c:v>
                </c:pt>
                <c:pt idx="47">
                  <c:v>86</c:v>
                </c:pt>
                <c:pt idx="48">
                  <c:v>86</c:v>
                </c:pt>
                <c:pt idx="49">
                  <c:v>86</c:v>
                </c:pt>
                <c:pt idx="50">
                  <c:v>86</c:v>
                </c:pt>
                <c:pt idx="51">
                  <c:v>86</c:v>
                </c:pt>
                <c:pt idx="52">
                  <c:v>86</c:v>
                </c:pt>
                <c:pt idx="53">
                  <c:v>86</c:v>
                </c:pt>
                <c:pt idx="54">
                  <c:v>86</c:v>
                </c:pt>
                <c:pt idx="55">
                  <c:v>87</c:v>
                </c:pt>
                <c:pt idx="56">
                  <c:v>88</c:v>
                </c:pt>
                <c:pt idx="57">
                  <c:v>89</c:v>
                </c:pt>
                <c:pt idx="58">
                  <c:v>89</c:v>
                </c:pt>
                <c:pt idx="59">
                  <c:v>90</c:v>
                </c:pt>
                <c:pt idx="60">
                  <c:v>91</c:v>
                </c:pt>
                <c:pt idx="61">
                  <c:v>92</c:v>
                </c:pt>
                <c:pt idx="62">
                  <c:v>92</c:v>
                </c:pt>
                <c:pt idx="63">
                  <c:v>92</c:v>
                </c:pt>
                <c:pt idx="64">
                  <c:v>92</c:v>
                </c:pt>
                <c:pt idx="65">
                  <c:v>92</c:v>
                </c:pt>
                <c:pt idx="66">
                  <c:v>92</c:v>
                </c:pt>
                <c:pt idx="67">
                  <c:v>92</c:v>
                </c:pt>
                <c:pt idx="68">
                  <c:v>92</c:v>
                </c:pt>
                <c:pt idx="69">
                  <c:v>92</c:v>
                </c:pt>
                <c:pt idx="70">
                  <c:v>92</c:v>
                </c:pt>
                <c:pt idx="71">
                  <c:v>92</c:v>
                </c:pt>
                <c:pt idx="72">
                  <c:v>92</c:v>
                </c:pt>
                <c:pt idx="73">
                  <c:v>92</c:v>
                </c:pt>
                <c:pt idx="74">
                  <c:v>92</c:v>
                </c:pt>
                <c:pt idx="75">
                  <c:v>92</c:v>
                </c:pt>
                <c:pt idx="76">
                  <c:v>92</c:v>
                </c:pt>
                <c:pt idx="77">
                  <c:v>92</c:v>
                </c:pt>
                <c:pt idx="78">
                  <c:v>92</c:v>
                </c:pt>
                <c:pt idx="79">
                  <c:v>92</c:v>
                </c:pt>
                <c:pt idx="80">
                  <c:v>92</c:v>
                </c:pt>
                <c:pt idx="81">
                  <c:v>92</c:v>
                </c:pt>
                <c:pt idx="82">
                  <c:v>92</c:v>
                </c:pt>
                <c:pt idx="83">
                  <c:v>92</c:v>
                </c:pt>
                <c:pt idx="84">
                  <c:v>92</c:v>
                </c:pt>
                <c:pt idx="85">
                  <c:v>92</c:v>
                </c:pt>
                <c:pt idx="86">
                  <c:v>92</c:v>
                </c:pt>
                <c:pt idx="87">
                  <c:v>92</c:v>
                </c:pt>
                <c:pt idx="88">
                  <c:v>92</c:v>
                </c:pt>
                <c:pt idx="89">
                  <c:v>92</c:v>
                </c:pt>
                <c:pt idx="90">
                  <c:v>92</c:v>
                </c:pt>
                <c:pt idx="91">
                  <c:v>93</c:v>
                </c:pt>
                <c:pt idx="92">
                  <c:v>93</c:v>
                </c:pt>
                <c:pt idx="93">
                  <c:v>94</c:v>
                </c:pt>
                <c:pt idx="94">
                  <c:v>94</c:v>
                </c:pt>
                <c:pt idx="95">
                  <c:v>94</c:v>
                </c:pt>
                <c:pt idx="96">
                  <c:v>95</c:v>
                </c:pt>
                <c:pt idx="97">
                  <c:v>95</c:v>
                </c:pt>
                <c:pt idx="98">
                  <c:v>95</c:v>
                </c:pt>
                <c:pt idx="99">
                  <c:v>95</c:v>
                </c:pt>
                <c:pt idx="100">
                  <c:v>95</c:v>
                </c:pt>
                <c:pt idx="101">
                  <c:v>96</c:v>
                </c:pt>
                <c:pt idx="102">
                  <c:v>96</c:v>
                </c:pt>
                <c:pt idx="103">
                  <c:v>96</c:v>
                </c:pt>
                <c:pt idx="104">
                  <c:v>97</c:v>
                </c:pt>
                <c:pt idx="105">
                  <c:v>97</c:v>
                </c:pt>
                <c:pt idx="106">
                  <c:v>97</c:v>
                </c:pt>
                <c:pt idx="107">
                  <c:v>97</c:v>
                </c:pt>
                <c:pt idx="108">
                  <c:v>97</c:v>
                </c:pt>
                <c:pt idx="109">
                  <c:v>97</c:v>
                </c:pt>
                <c:pt idx="110">
                  <c:v>98</c:v>
                </c:pt>
                <c:pt idx="111">
                  <c:v>98</c:v>
                </c:pt>
                <c:pt idx="112">
                  <c:v>98</c:v>
                </c:pt>
                <c:pt idx="113">
                  <c:v>98</c:v>
                </c:pt>
                <c:pt idx="114">
                  <c:v>98</c:v>
                </c:pt>
                <c:pt idx="115">
                  <c:v>98</c:v>
                </c:pt>
                <c:pt idx="116">
                  <c:v>98</c:v>
                </c:pt>
                <c:pt idx="117">
                  <c:v>98</c:v>
                </c:pt>
                <c:pt idx="118">
                  <c:v>98</c:v>
                </c:pt>
                <c:pt idx="119">
                  <c:v>98</c:v>
                </c:pt>
                <c:pt idx="120">
                  <c:v>98</c:v>
                </c:pt>
                <c:pt idx="121">
                  <c:v>98</c:v>
                </c:pt>
                <c:pt idx="122">
                  <c:v>98</c:v>
                </c:pt>
                <c:pt idx="123">
                  <c:v>98</c:v>
                </c:pt>
                <c:pt idx="124">
                  <c:v>98</c:v>
                </c:pt>
                <c:pt idx="125">
                  <c:v>98</c:v>
                </c:pt>
                <c:pt idx="126">
                  <c:v>98</c:v>
                </c:pt>
                <c:pt idx="127">
                  <c:v>98</c:v>
                </c:pt>
                <c:pt idx="128">
                  <c:v>98</c:v>
                </c:pt>
                <c:pt idx="129">
                  <c:v>98</c:v>
                </c:pt>
                <c:pt idx="130">
                  <c:v>98</c:v>
                </c:pt>
                <c:pt idx="131">
                  <c:v>98</c:v>
                </c:pt>
                <c:pt idx="132">
                  <c:v>98</c:v>
                </c:pt>
                <c:pt idx="133">
                  <c:v>98</c:v>
                </c:pt>
                <c:pt idx="134">
                  <c:v>99</c:v>
                </c:pt>
                <c:pt idx="135">
                  <c:v>99</c:v>
                </c:pt>
                <c:pt idx="136">
                  <c:v>99</c:v>
                </c:pt>
                <c:pt idx="137">
                  <c:v>99</c:v>
                </c:pt>
                <c:pt idx="138">
                  <c:v>99</c:v>
                </c:pt>
                <c:pt idx="139">
                  <c:v>100</c:v>
                </c:pt>
                <c:pt idx="140">
                  <c:v>100</c:v>
                </c:pt>
                <c:pt idx="141">
                  <c:v>100</c:v>
                </c:pt>
                <c:pt idx="142">
                  <c:v>100</c:v>
                </c:pt>
                <c:pt idx="143">
                  <c:v>100</c:v>
                </c:pt>
                <c:pt idx="144">
                  <c:v>100</c:v>
                </c:pt>
                <c:pt idx="145">
                  <c:v>100</c:v>
                </c:pt>
                <c:pt idx="146">
                  <c:v>101</c:v>
                </c:pt>
                <c:pt idx="147">
                  <c:v>103</c:v>
                </c:pt>
                <c:pt idx="148">
                  <c:v>103</c:v>
                </c:pt>
                <c:pt idx="149">
                  <c:v>103</c:v>
                </c:pt>
                <c:pt idx="150">
                  <c:v>103</c:v>
                </c:pt>
                <c:pt idx="151">
                  <c:v>103</c:v>
                </c:pt>
                <c:pt idx="152">
                  <c:v>103</c:v>
                </c:pt>
                <c:pt idx="153">
                  <c:v>105</c:v>
                </c:pt>
                <c:pt idx="154">
                  <c:v>105</c:v>
                </c:pt>
                <c:pt idx="155">
                  <c:v>105</c:v>
                </c:pt>
                <c:pt idx="156">
                  <c:v>105</c:v>
                </c:pt>
                <c:pt idx="157">
                  <c:v>105</c:v>
                </c:pt>
                <c:pt idx="158">
                  <c:v>105</c:v>
                </c:pt>
                <c:pt idx="159">
                  <c:v>105</c:v>
                </c:pt>
                <c:pt idx="160">
                  <c:v>105</c:v>
                </c:pt>
                <c:pt idx="161">
                  <c:v>105</c:v>
                </c:pt>
                <c:pt idx="162">
                  <c:v>105</c:v>
                </c:pt>
                <c:pt idx="163">
                  <c:v>105</c:v>
                </c:pt>
                <c:pt idx="164">
                  <c:v>105</c:v>
                </c:pt>
                <c:pt idx="165">
                  <c:v>105</c:v>
                </c:pt>
                <c:pt idx="166">
                  <c:v>105</c:v>
                </c:pt>
                <c:pt idx="167">
                  <c:v>105</c:v>
                </c:pt>
                <c:pt idx="168">
                  <c:v>105</c:v>
                </c:pt>
                <c:pt idx="169">
                  <c:v>105</c:v>
                </c:pt>
                <c:pt idx="170">
                  <c:v>105</c:v>
                </c:pt>
                <c:pt idx="171">
                  <c:v>105</c:v>
                </c:pt>
                <c:pt idx="172">
                  <c:v>105</c:v>
                </c:pt>
                <c:pt idx="173">
                  <c:v>105</c:v>
                </c:pt>
                <c:pt idx="174">
                  <c:v>105</c:v>
                </c:pt>
                <c:pt idx="175">
                  <c:v>105</c:v>
                </c:pt>
                <c:pt idx="176">
                  <c:v>105</c:v>
                </c:pt>
                <c:pt idx="177">
                  <c:v>105</c:v>
                </c:pt>
                <c:pt idx="178">
                  <c:v>105</c:v>
                </c:pt>
                <c:pt idx="179">
                  <c:v>105</c:v>
                </c:pt>
                <c:pt idx="180">
                  <c:v>105</c:v>
                </c:pt>
                <c:pt idx="181">
                  <c:v>105</c:v>
                </c:pt>
                <c:pt idx="182">
                  <c:v>105</c:v>
                </c:pt>
                <c:pt idx="183">
                  <c:v>105</c:v>
                </c:pt>
                <c:pt idx="184">
                  <c:v>105</c:v>
                </c:pt>
                <c:pt idx="185">
                  <c:v>107</c:v>
                </c:pt>
                <c:pt idx="186">
                  <c:v>107</c:v>
                </c:pt>
                <c:pt idx="187">
                  <c:v>107</c:v>
                </c:pt>
                <c:pt idx="188">
                  <c:v>110</c:v>
                </c:pt>
                <c:pt idx="189">
                  <c:v>110</c:v>
                </c:pt>
                <c:pt idx="190">
                  <c:v>110</c:v>
                </c:pt>
                <c:pt idx="191">
                  <c:v>111</c:v>
                </c:pt>
                <c:pt idx="192">
                  <c:v>111</c:v>
                </c:pt>
                <c:pt idx="193">
                  <c:v>112</c:v>
                </c:pt>
                <c:pt idx="194">
                  <c:v>112</c:v>
                </c:pt>
                <c:pt idx="195">
                  <c:v>112</c:v>
                </c:pt>
                <c:pt idx="196">
                  <c:v>112</c:v>
                </c:pt>
                <c:pt idx="197">
                  <c:v>112</c:v>
                </c:pt>
                <c:pt idx="198">
                  <c:v>112</c:v>
                </c:pt>
                <c:pt idx="199">
                  <c:v>112</c:v>
                </c:pt>
                <c:pt idx="200">
                  <c:v>114</c:v>
                </c:pt>
                <c:pt idx="201">
                  <c:v>114</c:v>
                </c:pt>
                <c:pt idx="202">
                  <c:v>114</c:v>
                </c:pt>
                <c:pt idx="203">
                  <c:v>114</c:v>
                </c:pt>
                <c:pt idx="204">
                  <c:v>114</c:v>
                </c:pt>
                <c:pt idx="205">
                  <c:v>116</c:v>
                </c:pt>
                <c:pt idx="206">
                  <c:v>118</c:v>
                </c:pt>
                <c:pt idx="207">
                  <c:v>118</c:v>
                </c:pt>
                <c:pt idx="208">
                  <c:v>120</c:v>
                </c:pt>
                <c:pt idx="209">
                  <c:v>121</c:v>
                </c:pt>
                <c:pt idx="210">
                  <c:v>121</c:v>
                </c:pt>
                <c:pt idx="211">
                  <c:v>121</c:v>
                </c:pt>
                <c:pt idx="212">
                  <c:v>121</c:v>
                </c:pt>
                <c:pt idx="213">
                  <c:v>121</c:v>
                </c:pt>
                <c:pt idx="214">
                  <c:v>121</c:v>
                </c:pt>
                <c:pt idx="215">
                  <c:v>122</c:v>
                </c:pt>
                <c:pt idx="216">
                  <c:v>123</c:v>
                </c:pt>
                <c:pt idx="217">
                  <c:v>123</c:v>
                </c:pt>
                <c:pt idx="218">
                  <c:v>123</c:v>
                </c:pt>
                <c:pt idx="219">
                  <c:v>123</c:v>
                </c:pt>
                <c:pt idx="220">
                  <c:v>127</c:v>
                </c:pt>
                <c:pt idx="221">
                  <c:v>129</c:v>
                </c:pt>
                <c:pt idx="222">
                  <c:v>130</c:v>
                </c:pt>
                <c:pt idx="223">
                  <c:v>138</c:v>
                </c:pt>
                <c:pt idx="224">
                  <c:v>138</c:v>
                </c:pt>
              </c:numCache>
            </c:numRef>
          </c:xVal>
          <c:yVal>
            <c:numRef>
              <c:f>Sheet2!$D$2:$D$242</c:f>
              <c:numCache>
                <c:formatCode>General</c:formatCode>
                <c:ptCount val="241"/>
                <c:pt idx="0">
                  <c:v>76</c:v>
                </c:pt>
                <c:pt idx="1">
                  <c:v>70</c:v>
                </c:pt>
                <c:pt idx="2">
                  <c:v>80</c:v>
                </c:pt>
                <c:pt idx="3">
                  <c:v>72</c:v>
                </c:pt>
                <c:pt idx="4">
                  <c:v>71</c:v>
                </c:pt>
                <c:pt idx="5">
                  <c:v>96</c:v>
                </c:pt>
                <c:pt idx="6">
                  <c:v>72</c:v>
                </c:pt>
                <c:pt idx="7">
                  <c:v>71</c:v>
                </c:pt>
                <c:pt idx="8">
                  <c:v>86</c:v>
                </c:pt>
                <c:pt idx="9">
                  <c:v>70</c:v>
                </c:pt>
                <c:pt idx="10">
                  <c:v>86</c:v>
                </c:pt>
                <c:pt idx="11">
                  <c:v>75</c:v>
                </c:pt>
                <c:pt idx="12">
                  <c:v>75</c:v>
                </c:pt>
                <c:pt idx="13">
                  <c:v>74</c:v>
                </c:pt>
                <c:pt idx="14">
                  <c:v>76</c:v>
                </c:pt>
                <c:pt idx="15">
                  <c:v>83</c:v>
                </c:pt>
                <c:pt idx="16">
                  <c:v>86</c:v>
                </c:pt>
                <c:pt idx="17">
                  <c:v>80</c:v>
                </c:pt>
                <c:pt idx="18">
                  <c:v>80</c:v>
                </c:pt>
                <c:pt idx="19">
                  <c:v>92</c:v>
                </c:pt>
                <c:pt idx="20">
                  <c:v>80</c:v>
                </c:pt>
                <c:pt idx="21">
                  <c:v>86</c:v>
                </c:pt>
                <c:pt idx="22">
                  <c:v>86</c:v>
                </c:pt>
                <c:pt idx="23">
                  <c:v>75</c:v>
                </c:pt>
                <c:pt idx="24">
                  <c:v>75</c:v>
                </c:pt>
                <c:pt idx="25">
                  <c:v>98</c:v>
                </c:pt>
                <c:pt idx="26">
                  <c:v>75</c:v>
                </c:pt>
                <c:pt idx="27">
                  <c:v>86</c:v>
                </c:pt>
                <c:pt idx="28">
                  <c:v>92</c:v>
                </c:pt>
                <c:pt idx="29">
                  <c:v>76</c:v>
                </c:pt>
                <c:pt idx="30">
                  <c:v>91</c:v>
                </c:pt>
                <c:pt idx="31">
                  <c:v>74</c:v>
                </c:pt>
                <c:pt idx="32">
                  <c:v>101</c:v>
                </c:pt>
                <c:pt idx="33">
                  <c:v>80</c:v>
                </c:pt>
                <c:pt idx="34">
                  <c:v>92</c:v>
                </c:pt>
                <c:pt idx="35">
                  <c:v>105</c:v>
                </c:pt>
                <c:pt idx="36">
                  <c:v>80</c:v>
                </c:pt>
                <c:pt idx="37">
                  <c:v>98</c:v>
                </c:pt>
                <c:pt idx="38">
                  <c:v>86</c:v>
                </c:pt>
                <c:pt idx="39">
                  <c:v>86</c:v>
                </c:pt>
                <c:pt idx="40">
                  <c:v>92</c:v>
                </c:pt>
                <c:pt idx="41">
                  <c:v>80</c:v>
                </c:pt>
                <c:pt idx="42">
                  <c:v>92</c:v>
                </c:pt>
                <c:pt idx="43">
                  <c:v>92</c:v>
                </c:pt>
                <c:pt idx="44">
                  <c:v>80</c:v>
                </c:pt>
                <c:pt idx="45">
                  <c:v>86</c:v>
                </c:pt>
                <c:pt idx="46">
                  <c:v>80</c:v>
                </c:pt>
                <c:pt idx="47">
                  <c:v>92</c:v>
                </c:pt>
                <c:pt idx="48">
                  <c:v>80</c:v>
                </c:pt>
                <c:pt idx="49">
                  <c:v>86</c:v>
                </c:pt>
                <c:pt idx="50">
                  <c:v>98</c:v>
                </c:pt>
                <c:pt idx="51">
                  <c:v>92</c:v>
                </c:pt>
                <c:pt idx="52">
                  <c:v>92</c:v>
                </c:pt>
                <c:pt idx="53">
                  <c:v>75</c:v>
                </c:pt>
                <c:pt idx="54">
                  <c:v>92</c:v>
                </c:pt>
                <c:pt idx="55">
                  <c:v>103</c:v>
                </c:pt>
                <c:pt idx="56">
                  <c:v>95</c:v>
                </c:pt>
                <c:pt idx="57">
                  <c:v>98</c:v>
                </c:pt>
                <c:pt idx="58">
                  <c:v>81</c:v>
                </c:pt>
                <c:pt idx="59">
                  <c:v>84</c:v>
                </c:pt>
                <c:pt idx="60">
                  <c:v>86</c:v>
                </c:pt>
                <c:pt idx="61">
                  <c:v>83</c:v>
                </c:pt>
                <c:pt idx="62">
                  <c:v>95</c:v>
                </c:pt>
                <c:pt idx="63">
                  <c:v>89</c:v>
                </c:pt>
                <c:pt idx="64">
                  <c:v>86</c:v>
                </c:pt>
                <c:pt idx="65">
                  <c:v>92</c:v>
                </c:pt>
                <c:pt idx="66">
                  <c:v>92</c:v>
                </c:pt>
                <c:pt idx="67">
                  <c:v>92</c:v>
                </c:pt>
                <c:pt idx="68">
                  <c:v>105</c:v>
                </c:pt>
                <c:pt idx="69">
                  <c:v>92</c:v>
                </c:pt>
                <c:pt idx="70">
                  <c:v>92</c:v>
                </c:pt>
                <c:pt idx="71">
                  <c:v>80</c:v>
                </c:pt>
                <c:pt idx="72">
                  <c:v>92</c:v>
                </c:pt>
                <c:pt idx="73">
                  <c:v>92</c:v>
                </c:pt>
                <c:pt idx="74">
                  <c:v>86</c:v>
                </c:pt>
                <c:pt idx="75">
                  <c:v>92</c:v>
                </c:pt>
                <c:pt idx="76">
                  <c:v>98</c:v>
                </c:pt>
                <c:pt idx="77">
                  <c:v>105</c:v>
                </c:pt>
                <c:pt idx="78">
                  <c:v>98</c:v>
                </c:pt>
                <c:pt idx="79">
                  <c:v>92</c:v>
                </c:pt>
                <c:pt idx="80">
                  <c:v>92</c:v>
                </c:pt>
                <c:pt idx="81">
                  <c:v>86</c:v>
                </c:pt>
                <c:pt idx="82">
                  <c:v>98</c:v>
                </c:pt>
                <c:pt idx="83">
                  <c:v>98</c:v>
                </c:pt>
                <c:pt idx="84">
                  <c:v>92</c:v>
                </c:pt>
                <c:pt idx="85">
                  <c:v>80</c:v>
                </c:pt>
                <c:pt idx="86">
                  <c:v>92</c:v>
                </c:pt>
                <c:pt idx="87">
                  <c:v>105</c:v>
                </c:pt>
                <c:pt idx="88">
                  <c:v>92</c:v>
                </c:pt>
                <c:pt idx="89">
                  <c:v>80</c:v>
                </c:pt>
                <c:pt idx="90">
                  <c:v>92</c:v>
                </c:pt>
                <c:pt idx="91">
                  <c:v>97</c:v>
                </c:pt>
                <c:pt idx="92">
                  <c:v>86</c:v>
                </c:pt>
                <c:pt idx="93">
                  <c:v>110</c:v>
                </c:pt>
                <c:pt idx="94">
                  <c:v>103</c:v>
                </c:pt>
                <c:pt idx="95">
                  <c:v>91</c:v>
                </c:pt>
                <c:pt idx="96">
                  <c:v>90</c:v>
                </c:pt>
                <c:pt idx="97">
                  <c:v>94</c:v>
                </c:pt>
                <c:pt idx="98">
                  <c:v>108</c:v>
                </c:pt>
                <c:pt idx="99">
                  <c:v>107</c:v>
                </c:pt>
                <c:pt idx="100">
                  <c:v>110</c:v>
                </c:pt>
                <c:pt idx="101">
                  <c:v>105</c:v>
                </c:pt>
                <c:pt idx="102">
                  <c:v>96</c:v>
                </c:pt>
                <c:pt idx="103">
                  <c:v>100</c:v>
                </c:pt>
                <c:pt idx="104">
                  <c:v>116</c:v>
                </c:pt>
                <c:pt idx="105">
                  <c:v>97</c:v>
                </c:pt>
                <c:pt idx="106">
                  <c:v>103</c:v>
                </c:pt>
                <c:pt idx="107">
                  <c:v>120</c:v>
                </c:pt>
                <c:pt idx="108">
                  <c:v>79</c:v>
                </c:pt>
                <c:pt idx="109">
                  <c:v>111</c:v>
                </c:pt>
                <c:pt idx="110">
                  <c:v>108</c:v>
                </c:pt>
                <c:pt idx="111">
                  <c:v>93</c:v>
                </c:pt>
                <c:pt idx="112">
                  <c:v>97</c:v>
                </c:pt>
                <c:pt idx="113">
                  <c:v>105</c:v>
                </c:pt>
                <c:pt idx="114">
                  <c:v>112</c:v>
                </c:pt>
                <c:pt idx="115">
                  <c:v>98</c:v>
                </c:pt>
                <c:pt idx="116">
                  <c:v>98</c:v>
                </c:pt>
                <c:pt idx="117">
                  <c:v>105</c:v>
                </c:pt>
                <c:pt idx="118">
                  <c:v>92</c:v>
                </c:pt>
                <c:pt idx="119">
                  <c:v>92</c:v>
                </c:pt>
                <c:pt idx="120">
                  <c:v>112</c:v>
                </c:pt>
                <c:pt idx="121">
                  <c:v>98</c:v>
                </c:pt>
                <c:pt idx="122">
                  <c:v>105</c:v>
                </c:pt>
                <c:pt idx="123">
                  <c:v>92</c:v>
                </c:pt>
                <c:pt idx="124">
                  <c:v>98</c:v>
                </c:pt>
                <c:pt idx="125">
                  <c:v>86</c:v>
                </c:pt>
                <c:pt idx="126">
                  <c:v>98</c:v>
                </c:pt>
                <c:pt idx="127">
                  <c:v>105</c:v>
                </c:pt>
                <c:pt idx="128">
                  <c:v>112</c:v>
                </c:pt>
                <c:pt idx="129">
                  <c:v>105</c:v>
                </c:pt>
                <c:pt idx="130">
                  <c:v>92</c:v>
                </c:pt>
                <c:pt idx="131">
                  <c:v>86</c:v>
                </c:pt>
                <c:pt idx="132">
                  <c:v>105</c:v>
                </c:pt>
                <c:pt idx="133">
                  <c:v>92</c:v>
                </c:pt>
                <c:pt idx="134">
                  <c:v>97</c:v>
                </c:pt>
                <c:pt idx="135">
                  <c:v>87</c:v>
                </c:pt>
                <c:pt idx="136">
                  <c:v>92</c:v>
                </c:pt>
                <c:pt idx="137">
                  <c:v>96</c:v>
                </c:pt>
                <c:pt idx="138">
                  <c:v>111</c:v>
                </c:pt>
                <c:pt idx="139">
                  <c:v>96</c:v>
                </c:pt>
                <c:pt idx="140">
                  <c:v>95</c:v>
                </c:pt>
                <c:pt idx="141">
                  <c:v>108</c:v>
                </c:pt>
                <c:pt idx="142">
                  <c:v>120</c:v>
                </c:pt>
                <c:pt idx="143">
                  <c:v>110</c:v>
                </c:pt>
                <c:pt idx="144">
                  <c:v>96</c:v>
                </c:pt>
                <c:pt idx="145">
                  <c:v>110</c:v>
                </c:pt>
                <c:pt idx="146">
                  <c:v>114</c:v>
                </c:pt>
                <c:pt idx="147">
                  <c:v>112</c:v>
                </c:pt>
                <c:pt idx="148">
                  <c:v>105</c:v>
                </c:pt>
                <c:pt idx="149">
                  <c:v>110</c:v>
                </c:pt>
                <c:pt idx="150">
                  <c:v>93</c:v>
                </c:pt>
                <c:pt idx="151">
                  <c:v>105</c:v>
                </c:pt>
                <c:pt idx="152">
                  <c:v>96</c:v>
                </c:pt>
                <c:pt idx="153">
                  <c:v>120</c:v>
                </c:pt>
                <c:pt idx="154">
                  <c:v>105</c:v>
                </c:pt>
                <c:pt idx="155">
                  <c:v>114</c:v>
                </c:pt>
                <c:pt idx="156">
                  <c:v>116</c:v>
                </c:pt>
                <c:pt idx="157">
                  <c:v>110</c:v>
                </c:pt>
                <c:pt idx="158">
                  <c:v>105</c:v>
                </c:pt>
                <c:pt idx="159">
                  <c:v>98</c:v>
                </c:pt>
                <c:pt idx="160">
                  <c:v>98</c:v>
                </c:pt>
                <c:pt idx="161">
                  <c:v>105</c:v>
                </c:pt>
                <c:pt idx="162">
                  <c:v>112</c:v>
                </c:pt>
                <c:pt idx="163">
                  <c:v>98</c:v>
                </c:pt>
                <c:pt idx="164">
                  <c:v>112</c:v>
                </c:pt>
                <c:pt idx="165">
                  <c:v>105</c:v>
                </c:pt>
                <c:pt idx="166">
                  <c:v>112</c:v>
                </c:pt>
                <c:pt idx="167">
                  <c:v>105</c:v>
                </c:pt>
                <c:pt idx="168">
                  <c:v>121</c:v>
                </c:pt>
                <c:pt idx="169">
                  <c:v>98</c:v>
                </c:pt>
                <c:pt idx="170">
                  <c:v>112</c:v>
                </c:pt>
                <c:pt idx="171">
                  <c:v>105</c:v>
                </c:pt>
                <c:pt idx="172">
                  <c:v>98</c:v>
                </c:pt>
                <c:pt idx="173">
                  <c:v>105</c:v>
                </c:pt>
                <c:pt idx="174">
                  <c:v>98</c:v>
                </c:pt>
                <c:pt idx="175">
                  <c:v>112</c:v>
                </c:pt>
                <c:pt idx="176">
                  <c:v>112</c:v>
                </c:pt>
                <c:pt idx="177">
                  <c:v>98</c:v>
                </c:pt>
                <c:pt idx="178">
                  <c:v>112</c:v>
                </c:pt>
                <c:pt idx="179">
                  <c:v>105</c:v>
                </c:pt>
                <c:pt idx="180">
                  <c:v>92</c:v>
                </c:pt>
                <c:pt idx="181">
                  <c:v>105</c:v>
                </c:pt>
                <c:pt idx="182">
                  <c:v>105</c:v>
                </c:pt>
                <c:pt idx="183">
                  <c:v>112</c:v>
                </c:pt>
                <c:pt idx="184">
                  <c:v>105</c:v>
                </c:pt>
                <c:pt idx="185">
                  <c:v>119</c:v>
                </c:pt>
                <c:pt idx="186">
                  <c:v>114</c:v>
                </c:pt>
                <c:pt idx="187">
                  <c:v>108</c:v>
                </c:pt>
                <c:pt idx="188">
                  <c:v>103</c:v>
                </c:pt>
                <c:pt idx="189">
                  <c:v>89</c:v>
                </c:pt>
                <c:pt idx="190">
                  <c:v>111</c:v>
                </c:pt>
                <c:pt idx="191">
                  <c:v>96</c:v>
                </c:pt>
                <c:pt idx="192">
                  <c:v>110</c:v>
                </c:pt>
                <c:pt idx="193">
                  <c:v>110</c:v>
                </c:pt>
                <c:pt idx="194">
                  <c:v>98</c:v>
                </c:pt>
                <c:pt idx="195">
                  <c:v>112</c:v>
                </c:pt>
                <c:pt idx="196">
                  <c:v>105</c:v>
                </c:pt>
                <c:pt idx="197">
                  <c:v>105</c:v>
                </c:pt>
                <c:pt idx="198">
                  <c:v>105</c:v>
                </c:pt>
                <c:pt idx="199">
                  <c:v>105</c:v>
                </c:pt>
                <c:pt idx="200">
                  <c:v>123</c:v>
                </c:pt>
                <c:pt idx="201">
                  <c:v>110</c:v>
                </c:pt>
                <c:pt idx="202">
                  <c:v>107</c:v>
                </c:pt>
                <c:pt idx="203">
                  <c:v>105</c:v>
                </c:pt>
                <c:pt idx="204">
                  <c:v>119</c:v>
                </c:pt>
                <c:pt idx="205">
                  <c:v>133</c:v>
                </c:pt>
                <c:pt idx="206">
                  <c:v>111</c:v>
                </c:pt>
                <c:pt idx="207">
                  <c:v>112</c:v>
                </c:pt>
                <c:pt idx="208">
                  <c:v>120</c:v>
                </c:pt>
                <c:pt idx="209">
                  <c:v>121</c:v>
                </c:pt>
                <c:pt idx="210">
                  <c:v>121</c:v>
                </c:pt>
                <c:pt idx="211">
                  <c:v>121</c:v>
                </c:pt>
                <c:pt idx="212">
                  <c:v>105</c:v>
                </c:pt>
                <c:pt idx="213">
                  <c:v>121</c:v>
                </c:pt>
                <c:pt idx="214">
                  <c:v>121</c:v>
                </c:pt>
                <c:pt idx="215">
                  <c:v>129</c:v>
                </c:pt>
                <c:pt idx="216">
                  <c:v>128</c:v>
                </c:pt>
                <c:pt idx="217">
                  <c:v>118</c:v>
                </c:pt>
                <c:pt idx="218">
                  <c:v>123</c:v>
                </c:pt>
                <c:pt idx="219">
                  <c:v>125</c:v>
                </c:pt>
                <c:pt idx="220">
                  <c:v>137</c:v>
                </c:pt>
                <c:pt idx="221">
                  <c:v>120</c:v>
                </c:pt>
                <c:pt idx="222">
                  <c:v>130</c:v>
                </c:pt>
                <c:pt idx="223">
                  <c:v>128</c:v>
                </c:pt>
                <c:pt idx="224">
                  <c:v>121</c:v>
                </c:pt>
              </c:numCache>
            </c:numRef>
          </c:yVal>
          <c:smooth val="0"/>
        </c:ser>
        <c:dLbls>
          <c:showLegendKey val="0"/>
          <c:showVal val="0"/>
          <c:showCatName val="0"/>
          <c:showSerName val="0"/>
          <c:showPercent val="0"/>
          <c:showBubbleSize val="0"/>
        </c:dLbls>
        <c:axId val="51147520"/>
        <c:axId val="51149056"/>
      </c:scatterChart>
      <c:valAx>
        <c:axId val="51147520"/>
        <c:scaling>
          <c:orientation val="minMax"/>
          <c:max val="140"/>
          <c:min val="60"/>
        </c:scaling>
        <c:delete val="0"/>
        <c:axPos val="b"/>
        <c:numFmt formatCode="General" sourceLinked="1"/>
        <c:majorTickMark val="out"/>
        <c:minorTickMark val="none"/>
        <c:tickLblPos val="nextTo"/>
        <c:spPr>
          <a:ln w="4116">
            <a:solidFill>
              <a:srgbClr val="000000"/>
            </a:solidFill>
            <a:prstDash val="solid"/>
          </a:ln>
        </c:spPr>
        <c:txPr>
          <a:bodyPr rot="0" vert="horz"/>
          <a:lstStyle/>
          <a:p>
            <a:pPr>
              <a:defRPr sz="1426" b="0" i="0" u="none" strike="noStrike" baseline="0">
                <a:solidFill>
                  <a:srgbClr val="000000"/>
                </a:solidFill>
                <a:latin typeface="Arial"/>
                <a:ea typeface="Arial"/>
                <a:cs typeface="Arial"/>
              </a:defRPr>
            </a:pPr>
            <a:endParaRPr lang="en-US"/>
          </a:p>
        </c:txPr>
        <c:crossAx val="51149056"/>
        <c:crosses val="autoZero"/>
        <c:crossBetween val="midCat"/>
        <c:majorUnit val="20"/>
      </c:valAx>
      <c:valAx>
        <c:axId val="51149056"/>
        <c:scaling>
          <c:orientation val="minMax"/>
          <c:max val="140"/>
          <c:min val="60"/>
        </c:scaling>
        <c:delete val="0"/>
        <c:axPos val="l"/>
        <c:numFmt formatCode="General" sourceLinked="1"/>
        <c:majorTickMark val="out"/>
        <c:minorTickMark val="none"/>
        <c:tickLblPos val="nextTo"/>
        <c:spPr>
          <a:ln w="4116">
            <a:solidFill>
              <a:srgbClr val="000000"/>
            </a:solidFill>
            <a:prstDash val="solid"/>
          </a:ln>
        </c:spPr>
        <c:txPr>
          <a:bodyPr rot="0" vert="horz"/>
          <a:lstStyle/>
          <a:p>
            <a:pPr>
              <a:defRPr sz="1426" b="0" i="0" u="none" strike="noStrike" baseline="0">
                <a:solidFill>
                  <a:srgbClr val="000000"/>
                </a:solidFill>
                <a:latin typeface="Arial"/>
                <a:ea typeface="Arial"/>
                <a:cs typeface="Arial"/>
              </a:defRPr>
            </a:pPr>
            <a:endParaRPr lang="en-US"/>
          </a:p>
        </c:txPr>
        <c:crossAx val="51147520"/>
        <c:crosses val="autoZero"/>
        <c:crossBetween val="midCat"/>
        <c:majorUnit val="20"/>
      </c:valAx>
      <c:spPr>
        <a:noFill/>
        <a:ln w="16463">
          <a:solidFill>
            <a:srgbClr val="808080"/>
          </a:solidFill>
          <a:prstDash val="solid"/>
        </a:ln>
      </c:spPr>
    </c:plotArea>
    <c:plotVisOnly val="1"/>
    <c:dispBlanksAs val="gap"/>
    <c:showDLblsOverMax val="0"/>
  </c:chart>
  <c:spPr>
    <a:solidFill>
      <a:srgbClr val="FFFFFF"/>
    </a:solidFill>
    <a:ln w="4116">
      <a:solidFill>
        <a:srgbClr val="000000"/>
      </a:solidFill>
      <a:prstDash val="solid"/>
    </a:ln>
  </c:spPr>
  <c:txPr>
    <a:bodyPr/>
    <a:lstStyle/>
    <a:p>
      <a:pPr>
        <a:defRPr sz="1037"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81" b="1" i="0" u="none" strike="noStrike" baseline="0">
                <a:solidFill>
                  <a:srgbClr val="000000"/>
                </a:solidFill>
                <a:latin typeface="Arial"/>
                <a:ea typeface="Arial"/>
                <a:cs typeface="Arial"/>
              </a:defRPr>
            </a:pPr>
            <a:r>
              <a:rPr lang="en-AU" dirty="0" smtClean="0"/>
              <a:t>IQ - DZ </a:t>
            </a:r>
            <a:endParaRPr lang="en-AU" dirty="0"/>
          </a:p>
        </c:rich>
      </c:tx>
      <c:layout>
        <c:manualLayout>
          <c:xMode val="edge"/>
          <c:yMode val="edge"/>
          <c:x val="0.19973586790269321"/>
          <c:y val="5.3007409429681594E-2"/>
        </c:manualLayout>
      </c:layout>
      <c:overlay val="0"/>
      <c:spPr>
        <a:noFill/>
        <a:ln w="36057">
          <a:noFill/>
        </a:ln>
      </c:spPr>
    </c:title>
    <c:autoTitleDeleted val="0"/>
    <c:plotArea>
      <c:layout>
        <c:manualLayout>
          <c:layoutTarget val="inner"/>
          <c:xMode val="edge"/>
          <c:yMode val="edge"/>
          <c:x val="0.16666666666666669"/>
          <c:y val="0.26556016597510534"/>
          <c:w val="0.75510204081632648"/>
          <c:h val="0.55186721991701249"/>
        </c:manualLayout>
      </c:layout>
      <c:scatterChart>
        <c:scatterStyle val="lineMarker"/>
        <c:varyColors val="0"/>
        <c:ser>
          <c:idx val="0"/>
          <c:order val="0"/>
          <c:tx>
            <c:strRef>
              <c:f>Sheet2!$G$1</c:f>
              <c:strCache>
                <c:ptCount val="1"/>
                <c:pt idx="0">
                  <c:v>DZ (0.45)</c:v>
                </c:pt>
              </c:strCache>
            </c:strRef>
          </c:tx>
          <c:spPr>
            <a:ln w="40564">
              <a:noFill/>
            </a:ln>
          </c:spPr>
          <c:marker>
            <c:symbol val="diamond"/>
            <c:size val="7"/>
            <c:spPr>
              <a:solidFill>
                <a:srgbClr val="000080"/>
              </a:solidFill>
              <a:ln>
                <a:solidFill>
                  <a:srgbClr val="000080"/>
                </a:solidFill>
                <a:prstDash val="solid"/>
              </a:ln>
            </c:spPr>
          </c:marker>
          <c:trendline>
            <c:spPr>
              <a:ln w="36057">
                <a:solidFill>
                  <a:srgbClr val="FF6600"/>
                </a:solidFill>
                <a:prstDash val="solid"/>
              </a:ln>
            </c:spPr>
            <c:trendlineType val="linear"/>
            <c:dispRSqr val="0"/>
            <c:dispEq val="0"/>
          </c:trendline>
          <c:xVal>
            <c:numRef>
              <c:f>Sheet2!$H$2:$H$487</c:f>
              <c:numCache>
                <c:formatCode>General</c:formatCode>
                <c:ptCount val="486"/>
                <c:pt idx="0">
                  <c:v>69</c:v>
                </c:pt>
                <c:pt idx="1">
                  <c:v>70</c:v>
                </c:pt>
                <c:pt idx="2">
                  <c:v>70</c:v>
                </c:pt>
                <c:pt idx="3">
                  <c:v>70</c:v>
                </c:pt>
                <c:pt idx="4">
                  <c:v>71</c:v>
                </c:pt>
                <c:pt idx="5">
                  <c:v>71</c:v>
                </c:pt>
                <c:pt idx="6">
                  <c:v>72</c:v>
                </c:pt>
                <c:pt idx="7">
                  <c:v>74</c:v>
                </c:pt>
                <c:pt idx="8">
                  <c:v>74</c:v>
                </c:pt>
                <c:pt idx="9">
                  <c:v>74</c:v>
                </c:pt>
                <c:pt idx="10">
                  <c:v>75</c:v>
                </c:pt>
                <c:pt idx="11">
                  <c:v>75</c:v>
                </c:pt>
                <c:pt idx="12">
                  <c:v>76</c:v>
                </c:pt>
                <c:pt idx="13">
                  <c:v>76</c:v>
                </c:pt>
                <c:pt idx="14">
                  <c:v>76</c:v>
                </c:pt>
                <c:pt idx="15">
                  <c:v>78</c:v>
                </c:pt>
                <c:pt idx="16">
                  <c:v>78</c:v>
                </c:pt>
                <c:pt idx="17">
                  <c:v>80</c:v>
                </c:pt>
                <c:pt idx="18">
                  <c:v>80</c:v>
                </c:pt>
                <c:pt idx="19">
                  <c:v>80</c:v>
                </c:pt>
                <c:pt idx="20">
                  <c:v>80</c:v>
                </c:pt>
                <c:pt idx="21">
                  <c:v>80</c:v>
                </c:pt>
                <c:pt idx="22">
                  <c:v>80</c:v>
                </c:pt>
                <c:pt idx="23">
                  <c:v>80</c:v>
                </c:pt>
                <c:pt idx="24">
                  <c:v>80</c:v>
                </c:pt>
                <c:pt idx="25">
                  <c:v>80</c:v>
                </c:pt>
                <c:pt idx="26">
                  <c:v>80</c:v>
                </c:pt>
                <c:pt idx="27">
                  <c:v>80</c:v>
                </c:pt>
                <c:pt idx="28">
                  <c:v>80</c:v>
                </c:pt>
                <c:pt idx="29">
                  <c:v>80</c:v>
                </c:pt>
                <c:pt idx="30">
                  <c:v>80</c:v>
                </c:pt>
                <c:pt idx="31">
                  <c:v>80</c:v>
                </c:pt>
                <c:pt idx="32">
                  <c:v>80</c:v>
                </c:pt>
                <c:pt idx="33">
                  <c:v>80</c:v>
                </c:pt>
                <c:pt idx="34">
                  <c:v>80</c:v>
                </c:pt>
                <c:pt idx="35">
                  <c:v>80</c:v>
                </c:pt>
                <c:pt idx="36">
                  <c:v>81</c:v>
                </c:pt>
                <c:pt idx="37">
                  <c:v>85</c:v>
                </c:pt>
                <c:pt idx="38">
                  <c:v>86</c:v>
                </c:pt>
                <c:pt idx="39">
                  <c:v>86</c:v>
                </c:pt>
                <c:pt idx="40">
                  <c:v>86</c:v>
                </c:pt>
                <c:pt idx="41">
                  <c:v>86</c:v>
                </c:pt>
                <c:pt idx="42">
                  <c:v>86</c:v>
                </c:pt>
                <c:pt idx="43">
                  <c:v>86</c:v>
                </c:pt>
                <c:pt idx="44">
                  <c:v>86</c:v>
                </c:pt>
                <c:pt idx="45">
                  <c:v>86</c:v>
                </c:pt>
                <c:pt idx="46">
                  <c:v>86</c:v>
                </c:pt>
                <c:pt idx="47">
                  <c:v>86</c:v>
                </c:pt>
                <c:pt idx="48">
                  <c:v>86</c:v>
                </c:pt>
                <c:pt idx="49">
                  <c:v>86</c:v>
                </c:pt>
                <c:pt idx="50">
                  <c:v>86</c:v>
                </c:pt>
                <c:pt idx="51">
                  <c:v>87</c:v>
                </c:pt>
                <c:pt idx="52">
                  <c:v>87</c:v>
                </c:pt>
                <c:pt idx="53">
                  <c:v>87</c:v>
                </c:pt>
                <c:pt idx="54">
                  <c:v>88</c:v>
                </c:pt>
                <c:pt idx="55">
                  <c:v>89</c:v>
                </c:pt>
                <c:pt idx="56">
                  <c:v>89</c:v>
                </c:pt>
                <c:pt idx="57">
                  <c:v>91</c:v>
                </c:pt>
                <c:pt idx="58">
                  <c:v>92</c:v>
                </c:pt>
                <c:pt idx="59">
                  <c:v>92</c:v>
                </c:pt>
                <c:pt idx="60">
                  <c:v>92</c:v>
                </c:pt>
                <c:pt idx="61">
                  <c:v>92</c:v>
                </c:pt>
                <c:pt idx="62">
                  <c:v>92</c:v>
                </c:pt>
                <c:pt idx="63">
                  <c:v>92</c:v>
                </c:pt>
                <c:pt idx="64">
                  <c:v>92</c:v>
                </c:pt>
                <c:pt idx="65">
                  <c:v>92</c:v>
                </c:pt>
                <c:pt idx="66">
                  <c:v>92</c:v>
                </c:pt>
                <c:pt idx="67">
                  <c:v>92</c:v>
                </c:pt>
                <c:pt idx="68">
                  <c:v>92</c:v>
                </c:pt>
                <c:pt idx="69">
                  <c:v>92</c:v>
                </c:pt>
                <c:pt idx="70">
                  <c:v>92</c:v>
                </c:pt>
                <c:pt idx="71">
                  <c:v>92</c:v>
                </c:pt>
                <c:pt idx="72">
                  <c:v>92</c:v>
                </c:pt>
                <c:pt idx="73">
                  <c:v>92</c:v>
                </c:pt>
                <c:pt idx="74">
                  <c:v>92</c:v>
                </c:pt>
                <c:pt idx="75">
                  <c:v>92</c:v>
                </c:pt>
                <c:pt idx="76">
                  <c:v>92</c:v>
                </c:pt>
                <c:pt idx="77">
                  <c:v>92</c:v>
                </c:pt>
                <c:pt idx="78">
                  <c:v>92</c:v>
                </c:pt>
                <c:pt idx="79">
                  <c:v>92</c:v>
                </c:pt>
                <c:pt idx="80">
                  <c:v>92</c:v>
                </c:pt>
                <c:pt idx="81">
                  <c:v>92</c:v>
                </c:pt>
                <c:pt idx="82">
                  <c:v>92</c:v>
                </c:pt>
                <c:pt idx="83">
                  <c:v>92</c:v>
                </c:pt>
                <c:pt idx="84">
                  <c:v>93</c:v>
                </c:pt>
                <c:pt idx="85">
                  <c:v>93</c:v>
                </c:pt>
                <c:pt idx="86">
                  <c:v>93</c:v>
                </c:pt>
                <c:pt idx="87">
                  <c:v>93</c:v>
                </c:pt>
                <c:pt idx="88">
                  <c:v>93</c:v>
                </c:pt>
                <c:pt idx="89">
                  <c:v>94</c:v>
                </c:pt>
                <c:pt idx="90">
                  <c:v>94</c:v>
                </c:pt>
                <c:pt idx="91">
                  <c:v>95</c:v>
                </c:pt>
                <c:pt idx="92">
                  <c:v>95</c:v>
                </c:pt>
                <c:pt idx="93">
                  <c:v>95</c:v>
                </c:pt>
                <c:pt idx="94">
                  <c:v>96</c:v>
                </c:pt>
                <c:pt idx="95">
                  <c:v>96</c:v>
                </c:pt>
                <c:pt idx="96">
                  <c:v>96</c:v>
                </c:pt>
                <c:pt idx="97">
                  <c:v>96</c:v>
                </c:pt>
                <c:pt idx="98">
                  <c:v>97</c:v>
                </c:pt>
                <c:pt idx="99">
                  <c:v>97</c:v>
                </c:pt>
                <c:pt idx="100">
                  <c:v>98</c:v>
                </c:pt>
                <c:pt idx="101">
                  <c:v>98</c:v>
                </c:pt>
                <c:pt idx="102">
                  <c:v>98</c:v>
                </c:pt>
                <c:pt idx="103">
                  <c:v>98</c:v>
                </c:pt>
                <c:pt idx="104">
                  <c:v>98</c:v>
                </c:pt>
                <c:pt idx="105">
                  <c:v>98</c:v>
                </c:pt>
                <c:pt idx="106">
                  <c:v>98</c:v>
                </c:pt>
                <c:pt idx="107">
                  <c:v>98</c:v>
                </c:pt>
                <c:pt idx="108">
                  <c:v>98</c:v>
                </c:pt>
                <c:pt idx="109">
                  <c:v>98</c:v>
                </c:pt>
                <c:pt idx="110">
                  <c:v>98</c:v>
                </c:pt>
                <c:pt idx="111">
                  <c:v>98</c:v>
                </c:pt>
                <c:pt idx="112">
                  <c:v>98</c:v>
                </c:pt>
                <c:pt idx="113">
                  <c:v>98</c:v>
                </c:pt>
                <c:pt idx="114">
                  <c:v>98</c:v>
                </c:pt>
                <c:pt idx="115">
                  <c:v>98</c:v>
                </c:pt>
                <c:pt idx="116">
                  <c:v>98</c:v>
                </c:pt>
                <c:pt idx="117">
                  <c:v>98</c:v>
                </c:pt>
                <c:pt idx="118">
                  <c:v>98</c:v>
                </c:pt>
                <c:pt idx="119">
                  <c:v>98</c:v>
                </c:pt>
                <c:pt idx="120">
                  <c:v>98</c:v>
                </c:pt>
                <c:pt idx="121">
                  <c:v>98</c:v>
                </c:pt>
                <c:pt idx="122">
                  <c:v>98</c:v>
                </c:pt>
                <c:pt idx="123">
                  <c:v>98</c:v>
                </c:pt>
                <c:pt idx="124">
                  <c:v>98</c:v>
                </c:pt>
                <c:pt idx="125">
                  <c:v>98</c:v>
                </c:pt>
                <c:pt idx="126">
                  <c:v>98</c:v>
                </c:pt>
                <c:pt idx="127">
                  <c:v>98</c:v>
                </c:pt>
                <c:pt idx="128">
                  <c:v>98</c:v>
                </c:pt>
                <c:pt idx="129">
                  <c:v>98</c:v>
                </c:pt>
                <c:pt idx="130">
                  <c:v>98</c:v>
                </c:pt>
                <c:pt idx="131">
                  <c:v>98</c:v>
                </c:pt>
                <c:pt idx="132">
                  <c:v>98</c:v>
                </c:pt>
                <c:pt idx="133">
                  <c:v>98</c:v>
                </c:pt>
                <c:pt idx="134">
                  <c:v>98</c:v>
                </c:pt>
                <c:pt idx="135">
                  <c:v>98</c:v>
                </c:pt>
                <c:pt idx="136">
                  <c:v>98</c:v>
                </c:pt>
                <c:pt idx="137">
                  <c:v>98</c:v>
                </c:pt>
                <c:pt idx="138">
                  <c:v>98</c:v>
                </c:pt>
                <c:pt idx="139">
                  <c:v>98</c:v>
                </c:pt>
                <c:pt idx="140">
                  <c:v>99</c:v>
                </c:pt>
                <c:pt idx="141">
                  <c:v>99</c:v>
                </c:pt>
                <c:pt idx="142">
                  <c:v>100</c:v>
                </c:pt>
                <c:pt idx="143">
                  <c:v>100</c:v>
                </c:pt>
                <c:pt idx="144">
                  <c:v>101</c:v>
                </c:pt>
                <c:pt idx="145">
                  <c:v>103</c:v>
                </c:pt>
                <c:pt idx="146">
                  <c:v>103</c:v>
                </c:pt>
                <c:pt idx="147">
                  <c:v>103</c:v>
                </c:pt>
                <c:pt idx="148">
                  <c:v>103</c:v>
                </c:pt>
                <c:pt idx="149">
                  <c:v>103</c:v>
                </c:pt>
                <c:pt idx="150">
                  <c:v>105</c:v>
                </c:pt>
                <c:pt idx="151">
                  <c:v>105</c:v>
                </c:pt>
                <c:pt idx="152">
                  <c:v>105</c:v>
                </c:pt>
                <c:pt idx="153">
                  <c:v>105</c:v>
                </c:pt>
                <c:pt idx="154">
                  <c:v>105</c:v>
                </c:pt>
                <c:pt idx="155">
                  <c:v>105</c:v>
                </c:pt>
                <c:pt idx="156">
                  <c:v>105</c:v>
                </c:pt>
                <c:pt idx="157">
                  <c:v>105</c:v>
                </c:pt>
                <c:pt idx="158">
                  <c:v>105</c:v>
                </c:pt>
                <c:pt idx="159">
                  <c:v>105</c:v>
                </c:pt>
                <c:pt idx="160">
                  <c:v>105</c:v>
                </c:pt>
                <c:pt idx="161">
                  <c:v>105</c:v>
                </c:pt>
                <c:pt idx="162">
                  <c:v>105</c:v>
                </c:pt>
                <c:pt idx="163">
                  <c:v>105</c:v>
                </c:pt>
                <c:pt idx="164">
                  <c:v>105</c:v>
                </c:pt>
                <c:pt idx="165">
                  <c:v>105</c:v>
                </c:pt>
                <c:pt idx="166">
                  <c:v>105</c:v>
                </c:pt>
                <c:pt idx="167">
                  <c:v>105</c:v>
                </c:pt>
                <c:pt idx="168">
                  <c:v>105</c:v>
                </c:pt>
                <c:pt idx="169">
                  <c:v>105</c:v>
                </c:pt>
                <c:pt idx="170">
                  <c:v>105</c:v>
                </c:pt>
                <c:pt idx="171">
                  <c:v>105</c:v>
                </c:pt>
                <c:pt idx="172">
                  <c:v>105</c:v>
                </c:pt>
                <c:pt idx="173">
                  <c:v>105</c:v>
                </c:pt>
                <c:pt idx="174">
                  <c:v>105</c:v>
                </c:pt>
                <c:pt idx="175">
                  <c:v>105</c:v>
                </c:pt>
                <c:pt idx="176">
                  <c:v>105</c:v>
                </c:pt>
                <c:pt idx="177">
                  <c:v>105</c:v>
                </c:pt>
                <c:pt idx="178">
                  <c:v>105</c:v>
                </c:pt>
                <c:pt idx="179">
                  <c:v>105</c:v>
                </c:pt>
                <c:pt idx="180">
                  <c:v>105</c:v>
                </c:pt>
                <c:pt idx="181">
                  <c:v>105</c:v>
                </c:pt>
                <c:pt idx="182">
                  <c:v>105</c:v>
                </c:pt>
                <c:pt idx="183">
                  <c:v>107</c:v>
                </c:pt>
                <c:pt idx="184">
                  <c:v>107</c:v>
                </c:pt>
                <c:pt idx="185">
                  <c:v>108</c:v>
                </c:pt>
                <c:pt idx="186">
                  <c:v>108</c:v>
                </c:pt>
                <c:pt idx="187">
                  <c:v>110</c:v>
                </c:pt>
                <c:pt idx="188">
                  <c:v>111</c:v>
                </c:pt>
                <c:pt idx="189">
                  <c:v>111</c:v>
                </c:pt>
                <c:pt idx="190">
                  <c:v>111</c:v>
                </c:pt>
                <c:pt idx="191">
                  <c:v>112</c:v>
                </c:pt>
                <c:pt idx="192">
                  <c:v>112</c:v>
                </c:pt>
                <c:pt idx="193">
                  <c:v>112</c:v>
                </c:pt>
                <c:pt idx="194">
                  <c:v>112</c:v>
                </c:pt>
                <c:pt idx="195">
                  <c:v>112</c:v>
                </c:pt>
                <c:pt idx="196">
                  <c:v>112</c:v>
                </c:pt>
                <c:pt idx="197">
                  <c:v>112</c:v>
                </c:pt>
                <c:pt idx="198">
                  <c:v>112</c:v>
                </c:pt>
                <c:pt idx="199">
                  <c:v>112</c:v>
                </c:pt>
                <c:pt idx="200">
                  <c:v>112</c:v>
                </c:pt>
                <c:pt idx="201">
                  <c:v>112</c:v>
                </c:pt>
                <c:pt idx="202">
                  <c:v>112</c:v>
                </c:pt>
                <c:pt idx="203">
                  <c:v>112</c:v>
                </c:pt>
                <c:pt idx="204">
                  <c:v>114</c:v>
                </c:pt>
                <c:pt idx="205">
                  <c:v>114</c:v>
                </c:pt>
                <c:pt idx="206">
                  <c:v>114</c:v>
                </c:pt>
                <c:pt idx="207">
                  <c:v>114</c:v>
                </c:pt>
                <c:pt idx="208">
                  <c:v>116</c:v>
                </c:pt>
                <c:pt idx="209">
                  <c:v>116</c:v>
                </c:pt>
                <c:pt idx="210">
                  <c:v>118</c:v>
                </c:pt>
                <c:pt idx="211">
                  <c:v>120</c:v>
                </c:pt>
                <c:pt idx="212">
                  <c:v>120</c:v>
                </c:pt>
                <c:pt idx="213">
                  <c:v>121</c:v>
                </c:pt>
                <c:pt idx="214">
                  <c:v>121</c:v>
                </c:pt>
                <c:pt idx="215">
                  <c:v>121</c:v>
                </c:pt>
                <c:pt idx="216">
                  <c:v>122</c:v>
                </c:pt>
                <c:pt idx="217">
                  <c:v>122</c:v>
                </c:pt>
                <c:pt idx="218">
                  <c:v>123</c:v>
                </c:pt>
                <c:pt idx="219">
                  <c:v>124</c:v>
                </c:pt>
                <c:pt idx="220">
                  <c:v>125</c:v>
                </c:pt>
                <c:pt idx="221">
                  <c:v>133</c:v>
                </c:pt>
                <c:pt idx="222">
                  <c:v>137</c:v>
                </c:pt>
              </c:numCache>
            </c:numRef>
          </c:xVal>
          <c:yVal>
            <c:numRef>
              <c:f>Sheet2!$I$2:$I$487</c:f>
              <c:numCache>
                <c:formatCode>General</c:formatCode>
                <c:ptCount val="486"/>
                <c:pt idx="0">
                  <c:v>97</c:v>
                </c:pt>
                <c:pt idx="1">
                  <c:v>86</c:v>
                </c:pt>
                <c:pt idx="2">
                  <c:v>80</c:v>
                </c:pt>
                <c:pt idx="3">
                  <c:v>86</c:v>
                </c:pt>
                <c:pt idx="4">
                  <c:v>95</c:v>
                </c:pt>
                <c:pt idx="5">
                  <c:v>85</c:v>
                </c:pt>
                <c:pt idx="6">
                  <c:v>90</c:v>
                </c:pt>
                <c:pt idx="7">
                  <c:v>103</c:v>
                </c:pt>
                <c:pt idx="8">
                  <c:v>81</c:v>
                </c:pt>
                <c:pt idx="9">
                  <c:v>89</c:v>
                </c:pt>
                <c:pt idx="10">
                  <c:v>105</c:v>
                </c:pt>
                <c:pt idx="11">
                  <c:v>86</c:v>
                </c:pt>
                <c:pt idx="12">
                  <c:v>91</c:v>
                </c:pt>
                <c:pt idx="13">
                  <c:v>96</c:v>
                </c:pt>
                <c:pt idx="14">
                  <c:v>87</c:v>
                </c:pt>
                <c:pt idx="15">
                  <c:v>83</c:v>
                </c:pt>
                <c:pt idx="16">
                  <c:v>91</c:v>
                </c:pt>
                <c:pt idx="17">
                  <c:v>67</c:v>
                </c:pt>
                <c:pt idx="18">
                  <c:v>86</c:v>
                </c:pt>
                <c:pt idx="19">
                  <c:v>86</c:v>
                </c:pt>
                <c:pt idx="20">
                  <c:v>86</c:v>
                </c:pt>
                <c:pt idx="21">
                  <c:v>86</c:v>
                </c:pt>
                <c:pt idx="22">
                  <c:v>86</c:v>
                </c:pt>
                <c:pt idx="23">
                  <c:v>92</c:v>
                </c:pt>
                <c:pt idx="24">
                  <c:v>92</c:v>
                </c:pt>
                <c:pt idx="25">
                  <c:v>92</c:v>
                </c:pt>
                <c:pt idx="26">
                  <c:v>86</c:v>
                </c:pt>
                <c:pt idx="27">
                  <c:v>86</c:v>
                </c:pt>
                <c:pt idx="28">
                  <c:v>75</c:v>
                </c:pt>
                <c:pt idx="29">
                  <c:v>86</c:v>
                </c:pt>
                <c:pt idx="30">
                  <c:v>98</c:v>
                </c:pt>
                <c:pt idx="31">
                  <c:v>80</c:v>
                </c:pt>
                <c:pt idx="32">
                  <c:v>70</c:v>
                </c:pt>
                <c:pt idx="33">
                  <c:v>92</c:v>
                </c:pt>
                <c:pt idx="34">
                  <c:v>80</c:v>
                </c:pt>
                <c:pt idx="35">
                  <c:v>92</c:v>
                </c:pt>
                <c:pt idx="36">
                  <c:v>93</c:v>
                </c:pt>
                <c:pt idx="37">
                  <c:v>87</c:v>
                </c:pt>
                <c:pt idx="38">
                  <c:v>101</c:v>
                </c:pt>
                <c:pt idx="39">
                  <c:v>105</c:v>
                </c:pt>
                <c:pt idx="40">
                  <c:v>92</c:v>
                </c:pt>
                <c:pt idx="41">
                  <c:v>105</c:v>
                </c:pt>
                <c:pt idx="42">
                  <c:v>86</c:v>
                </c:pt>
                <c:pt idx="43">
                  <c:v>86</c:v>
                </c:pt>
                <c:pt idx="44">
                  <c:v>92</c:v>
                </c:pt>
                <c:pt idx="45">
                  <c:v>86</c:v>
                </c:pt>
                <c:pt idx="46">
                  <c:v>70</c:v>
                </c:pt>
                <c:pt idx="47">
                  <c:v>92</c:v>
                </c:pt>
                <c:pt idx="48">
                  <c:v>98</c:v>
                </c:pt>
                <c:pt idx="49">
                  <c:v>92</c:v>
                </c:pt>
                <c:pt idx="50">
                  <c:v>98</c:v>
                </c:pt>
                <c:pt idx="51">
                  <c:v>91</c:v>
                </c:pt>
                <c:pt idx="52">
                  <c:v>103</c:v>
                </c:pt>
                <c:pt idx="53">
                  <c:v>110</c:v>
                </c:pt>
                <c:pt idx="54">
                  <c:v>91</c:v>
                </c:pt>
                <c:pt idx="55">
                  <c:v>92</c:v>
                </c:pt>
                <c:pt idx="56">
                  <c:v>116</c:v>
                </c:pt>
                <c:pt idx="57">
                  <c:v>95</c:v>
                </c:pt>
                <c:pt idx="58">
                  <c:v>84</c:v>
                </c:pt>
                <c:pt idx="59">
                  <c:v>98</c:v>
                </c:pt>
                <c:pt idx="60">
                  <c:v>92</c:v>
                </c:pt>
                <c:pt idx="61">
                  <c:v>112</c:v>
                </c:pt>
                <c:pt idx="62">
                  <c:v>112</c:v>
                </c:pt>
                <c:pt idx="63">
                  <c:v>86</c:v>
                </c:pt>
                <c:pt idx="64">
                  <c:v>86</c:v>
                </c:pt>
                <c:pt idx="65">
                  <c:v>86</c:v>
                </c:pt>
                <c:pt idx="66">
                  <c:v>92</c:v>
                </c:pt>
                <c:pt idx="67">
                  <c:v>92</c:v>
                </c:pt>
                <c:pt idx="68">
                  <c:v>105</c:v>
                </c:pt>
                <c:pt idx="69">
                  <c:v>92</c:v>
                </c:pt>
                <c:pt idx="70">
                  <c:v>92</c:v>
                </c:pt>
                <c:pt idx="71">
                  <c:v>92</c:v>
                </c:pt>
                <c:pt idx="72">
                  <c:v>86</c:v>
                </c:pt>
                <c:pt idx="73">
                  <c:v>98</c:v>
                </c:pt>
                <c:pt idx="74">
                  <c:v>70</c:v>
                </c:pt>
                <c:pt idx="75">
                  <c:v>86</c:v>
                </c:pt>
                <c:pt idx="76">
                  <c:v>98</c:v>
                </c:pt>
                <c:pt idx="77">
                  <c:v>80</c:v>
                </c:pt>
                <c:pt idx="78">
                  <c:v>92</c:v>
                </c:pt>
                <c:pt idx="79">
                  <c:v>105</c:v>
                </c:pt>
                <c:pt idx="80">
                  <c:v>98</c:v>
                </c:pt>
                <c:pt idx="81">
                  <c:v>105</c:v>
                </c:pt>
                <c:pt idx="82">
                  <c:v>112</c:v>
                </c:pt>
                <c:pt idx="83">
                  <c:v>86</c:v>
                </c:pt>
                <c:pt idx="84">
                  <c:v>79</c:v>
                </c:pt>
                <c:pt idx="85">
                  <c:v>92</c:v>
                </c:pt>
                <c:pt idx="86">
                  <c:v>87</c:v>
                </c:pt>
                <c:pt idx="87">
                  <c:v>92</c:v>
                </c:pt>
                <c:pt idx="88">
                  <c:v>108</c:v>
                </c:pt>
                <c:pt idx="89">
                  <c:v>90</c:v>
                </c:pt>
                <c:pt idx="90">
                  <c:v>112</c:v>
                </c:pt>
                <c:pt idx="91">
                  <c:v>84</c:v>
                </c:pt>
                <c:pt idx="92">
                  <c:v>89</c:v>
                </c:pt>
                <c:pt idx="93">
                  <c:v>110</c:v>
                </c:pt>
                <c:pt idx="94">
                  <c:v>118</c:v>
                </c:pt>
                <c:pt idx="95">
                  <c:v>94</c:v>
                </c:pt>
                <c:pt idx="96">
                  <c:v>85</c:v>
                </c:pt>
                <c:pt idx="97">
                  <c:v>96</c:v>
                </c:pt>
                <c:pt idx="98">
                  <c:v>78</c:v>
                </c:pt>
                <c:pt idx="99">
                  <c:v>81</c:v>
                </c:pt>
                <c:pt idx="100">
                  <c:v>120</c:v>
                </c:pt>
                <c:pt idx="101">
                  <c:v>103</c:v>
                </c:pt>
                <c:pt idx="102">
                  <c:v>112</c:v>
                </c:pt>
                <c:pt idx="103">
                  <c:v>80</c:v>
                </c:pt>
                <c:pt idx="104">
                  <c:v>105</c:v>
                </c:pt>
                <c:pt idx="105">
                  <c:v>105</c:v>
                </c:pt>
                <c:pt idx="106">
                  <c:v>98</c:v>
                </c:pt>
                <c:pt idx="107">
                  <c:v>105</c:v>
                </c:pt>
                <c:pt idx="108">
                  <c:v>105</c:v>
                </c:pt>
                <c:pt idx="109">
                  <c:v>92</c:v>
                </c:pt>
                <c:pt idx="110">
                  <c:v>86</c:v>
                </c:pt>
                <c:pt idx="111">
                  <c:v>86</c:v>
                </c:pt>
                <c:pt idx="112">
                  <c:v>112</c:v>
                </c:pt>
                <c:pt idx="113">
                  <c:v>92</c:v>
                </c:pt>
                <c:pt idx="114">
                  <c:v>80</c:v>
                </c:pt>
                <c:pt idx="115">
                  <c:v>92</c:v>
                </c:pt>
                <c:pt idx="116">
                  <c:v>70</c:v>
                </c:pt>
                <c:pt idx="117">
                  <c:v>105</c:v>
                </c:pt>
                <c:pt idx="118">
                  <c:v>80</c:v>
                </c:pt>
                <c:pt idx="119">
                  <c:v>86</c:v>
                </c:pt>
                <c:pt idx="120">
                  <c:v>98</c:v>
                </c:pt>
                <c:pt idx="121">
                  <c:v>80</c:v>
                </c:pt>
                <c:pt idx="122">
                  <c:v>92</c:v>
                </c:pt>
                <c:pt idx="123">
                  <c:v>92</c:v>
                </c:pt>
                <c:pt idx="124">
                  <c:v>121</c:v>
                </c:pt>
                <c:pt idx="125">
                  <c:v>105</c:v>
                </c:pt>
                <c:pt idx="126">
                  <c:v>105</c:v>
                </c:pt>
                <c:pt idx="127">
                  <c:v>98</c:v>
                </c:pt>
                <c:pt idx="128">
                  <c:v>98</c:v>
                </c:pt>
                <c:pt idx="129">
                  <c:v>0</c:v>
                </c:pt>
                <c:pt idx="130">
                  <c:v>92</c:v>
                </c:pt>
                <c:pt idx="131">
                  <c:v>92</c:v>
                </c:pt>
                <c:pt idx="132">
                  <c:v>98</c:v>
                </c:pt>
                <c:pt idx="133">
                  <c:v>105</c:v>
                </c:pt>
                <c:pt idx="134">
                  <c:v>112</c:v>
                </c:pt>
                <c:pt idx="135">
                  <c:v>92</c:v>
                </c:pt>
                <c:pt idx="136">
                  <c:v>105</c:v>
                </c:pt>
                <c:pt idx="137">
                  <c:v>105</c:v>
                </c:pt>
                <c:pt idx="138">
                  <c:v>112</c:v>
                </c:pt>
                <c:pt idx="139">
                  <c:v>105</c:v>
                </c:pt>
                <c:pt idx="140">
                  <c:v>103</c:v>
                </c:pt>
                <c:pt idx="141">
                  <c:v>110</c:v>
                </c:pt>
                <c:pt idx="142">
                  <c:v>93</c:v>
                </c:pt>
                <c:pt idx="143">
                  <c:v>110</c:v>
                </c:pt>
                <c:pt idx="144">
                  <c:v>94</c:v>
                </c:pt>
                <c:pt idx="145">
                  <c:v>93</c:v>
                </c:pt>
                <c:pt idx="146">
                  <c:v>86</c:v>
                </c:pt>
                <c:pt idx="147">
                  <c:v>116</c:v>
                </c:pt>
                <c:pt idx="148">
                  <c:v>74</c:v>
                </c:pt>
                <c:pt idx="149">
                  <c:v>97</c:v>
                </c:pt>
                <c:pt idx="150">
                  <c:v>118</c:v>
                </c:pt>
                <c:pt idx="151">
                  <c:v>103</c:v>
                </c:pt>
                <c:pt idx="152">
                  <c:v>92</c:v>
                </c:pt>
                <c:pt idx="153">
                  <c:v>105</c:v>
                </c:pt>
                <c:pt idx="154">
                  <c:v>98</c:v>
                </c:pt>
                <c:pt idx="155">
                  <c:v>98</c:v>
                </c:pt>
                <c:pt idx="156">
                  <c:v>105</c:v>
                </c:pt>
                <c:pt idx="157">
                  <c:v>80</c:v>
                </c:pt>
                <c:pt idx="158">
                  <c:v>98</c:v>
                </c:pt>
                <c:pt idx="159">
                  <c:v>105</c:v>
                </c:pt>
                <c:pt idx="160">
                  <c:v>98</c:v>
                </c:pt>
                <c:pt idx="161">
                  <c:v>98</c:v>
                </c:pt>
                <c:pt idx="162">
                  <c:v>98</c:v>
                </c:pt>
                <c:pt idx="163">
                  <c:v>80</c:v>
                </c:pt>
                <c:pt idx="164">
                  <c:v>86</c:v>
                </c:pt>
                <c:pt idx="165">
                  <c:v>98</c:v>
                </c:pt>
                <c:pt idx="166">
                  <c:v>112</c:v>
                </c:pt>
                <c:pt idx="167">
                  <c:v>105</c:v>
                </c:pt>
                <c:pt idx="168">
                  <c:v>86</c:v>
                </c:pt>
                <c:pt idx="169">
                  <c:v>92</c:v>
                </c:pt>
                <c:pt idx="170">
                  <c:v>105</c:v>
                </c:pt>
                <c:pt idx="171">
                  <c:v>92</c:v>
                </c:pt>
                <c:pt idx="172">
                  <c:v>92</c:v>
                </c:pt>
                <c:pt idx="173">
                  <c:v>105</c:v>
                </c:pt>
                <c:pt idx="174">
                  <c:v>98</c:v>
                </c:pt>
                <c:pt idx="175">
                  <c:v>98</c:v>
                </c:pt>
                <c:pt idx="176">
                  <c:v>105</c:v>
                </c:pt>
                <c:pt idx="177">
                  <c:v>86</c:v>
                </c:pt>
                <c:pt idx="178">
                  <c:v>105</c:v>
                </c:pt>
                <c:pt idx="179">
                  <c:v>112</c:v>
                </c:pt>
                <c:pt idx="180">
                  <c:v>98</c:v>
                </c:pt>
                <c:pt idx="181">
                  <c:v>98</c:v>
                </c:pt>
                <c:pt idx="182">
                  <c:v>98</c:v>
                </c:pt>
                <c:pt idx="183">
                  <c:v>105</c:v>
                </c:pt>
                <c:pt idx="184">
                  <c:v>81</c:v>
                </c:pt>
                <c:pt idx="185">
                  <c:v>85</c:v>
                </c:pt>
                <c:pt idx="186">
                  <c:v>112</c:v>
                </c:pt>
                <c:pt idx="187">
                  <c:v>88</c:v>
                </c:pt>
                <c:pt idx="188">
                  <c:v>112</c:v>
                </c:pt>
                <c:pt idx="189">
                  <c:v>114</c:v>
                </c:pt>
                <c:pt idx="190">
                  <c:v>114</c:v>
                </c:pt>
                <c:pt idx="191">
                  <c:v>107</c:v>
                </c:pt>
                <c:pt idx="192">
                  <c:v>112</c:v>
                </c:pt>
                <c:pt idx="193">
                  <c:v>112</c:v>
                </c:pt>
                <c:pt idx="194">
                  <c:v>112</c:v>
                </c:pt>
                <c:pt idx="195">
                  <c:v>98</c:v>
                </c:pt>
                <c:pt idx="196">
                  <c:v>86</c:v>
                </c:pt>
                <c:pt idx="197">
                  <c:v>105</c:v>
                </c:pt>
                <c:pt idx="198">
                  <c:v>105</c:v>
                </c:pt>
                <c:pt idx="199">
                  <c:v>92</c:v>
                </c:pt>
                <c:pt idx="200">
                  <c:v>86</c:v>
                </c:pt>
                <c:pt idx="201">
                  <c:v>112</c:v>
                </c:pt>
                <c:pt idx="202">
                  <c:v>105</c:v>
                </c:pt>
                <c:pt idx="203">
                  <c:v>98</c:v>
                </c:pt>
                <c:pt idx="204">
                  <c:v>116</c:v>
                </c:pt>
                <c:pt idx="205">
                  <c:v>101</c:v>
                </c:pt>
                <c:pt idx="206">
                  <c:v>83</c:v>
                </c:pt>
                <c:pt idx="207">
                  <c:v>133</c:v>
                </c:pt>
                <c:pt idx="208">
                  <c:v>122</c:v>
                </c:pt>
                <c:pt idx="209">
                  <c:v>97</c:v>
                </c:pt>
                <c:pt idx="210">
                  <c:v>114</c:v>
                </c:pt>
                <c:pt idx="211">
                  <c:v>118</c:v>
                </c:pt>
                <c:pt idx="212">
                  <c:v>119</c:v>
                </c:pt>
                <c:pt idx="213">
                  <c:v>112</c:v>
                </c:pt>
                <c:pt idx="214">
                  <c:v>121</c:v>
                </c:pt>
                <c:pt idx="215">
                  <c:v>105</c:v>
                </c:pt>
                <c:pt idx="216">
                  <c:v>89</c:v>
                </c:pt>
                <c:pt idx="217">
                  <c:v>112</c:v>
                </c:pt>
                <c:pt idx="218">
                  <c:v>105</c:v>
                </c:pt>
                <c:pt idx="219">
                  <c:v>100</c:v>
                </c:pt>
                <c:pt idx="220">
                  <c:v>116</c:v>
                </c:pt>
                <c:pt idx="221">
                  <c:v>99</c:v>
                </c:pt>
                <c:pt idx="222">
                  <c:v>111</c:v>
                </c:pt>
              </c:numCache>
            </c:numRef>
          </c:yVal>
          <c:smooth val="0"/>
        </c:ser>
        <c:dLbls>
          <c:showLegendKey val="0"/>
          <c:showVal val="0"/>
          <c:showCatName val="0"/>
          <c:showSerName val="0"/>
          <c:showPercent val="0"/>
          <c:showBubbleSize val="0"/>
        </c:dLbls>
        <c:axId val="51266688"/>
        <c:axId val="51268224"/>
      </c:scatterChart>
      <c:valAx>
        <c:axId val="51266688"/>
        <c:scaling>
          <c:orientation val="minMax"/>
          <c:max val="140"/>
          <c:min val="60"/>
        </c:scaling>
        <c:delete val="0"/>
        <c:axPos val="b"/>
        <c:numFmt formatCode="General" sourceLinked="1"/>
        <c:majorTickMark val="out"/>
        <c:minorTickMark val="none"/>
        <c:tickLblPos val="nextTo"/>
        <c:spPr>
          <a:ln w="4507">
            <a:solidFill>
              <a:srgbClr val="000000"/>
            </a:solidFill>
            <a:prstDash val="solid"/>
          </a:ln>
        </c:spPr>
        <c:txPr>
          <a:bodyPr rot="0" vert="horz"/>
          <a:lstStyle/>
          <a:p>
            <a:pPr>
              <a:defRPr sz="1597" b="0" i="0" u="none" strike="noStrike" baseline="0">
                <a:solidFill>
                  <a:srgbClr val="000000"/>
                </a:solidFill>
                <a:latin typeface="Arial"/>
                <a:ea typeface="Arial"/>
                <a:cs typeface="Arial"/>
              </a:defRPr>
            </a:pPr>
            <a:endParaRPr lang="en-US"/>
          </a:p>
        </c:txPr>
        <c:crossAx val="51268224"/>
        <c:crosses val="autoZero"/>
        <c:crossBetween val="midCat"/>
      </c:valAx>
      <c:valAx>
        <c:axId val="51268224"/>
        <c:scaling>
          <c:orientation val="minMax"/>
          <c:max val="140"/>
          <c:min val="60"/>
        </c:scaling>
        <c:delete val="0"/>
        <c:axPos val="l"/>
        <c:numFmt formatCode="General" sourceLinked="1"/>
        <c:majorTickMark val="out"/>
        <c:minorTickMark val="none"/>
        <c:tickLblPos val="nextTo"/>
        <c:spPr>
          <a:ln w="4507">
            <a:solidFill>
              <a:srgbClr val="000000"/>
            </a:solidFill>
            <a:prstDash val="solid"/>
          </a:ln>
        </c:spPr>
        <c:txPr>
          <a:bodyPr rot="0" vert="horz"/>
          <a:lstStyle/>
          <a:p>
            <a:pPr>
              <a:defRPr sz="1597" b="0" i="0" u="none" strike="noStrike" baseline="0">
                <a:solidFill>
                  <a:srgbClr val="000000"/>
                </a:solidFill>
                <a:latin typeface="Arial"/>
                <a:ea typeface="Arial"/>
                <a:cs typeface="Arial"/>
              </a:defRPr>
            </a:pPr>
            <a:endParaRPr lang="en-US"/>
          </a:p>
        </c:txPr>
        <c:crossAx val="51266688"/>
        <c:crosses val="autoZero"/>
        <c:crossBetween val="midCat"/>
        <c:majorUnit val="20"/>
      </c:valAx>
      <c:spPr>
        <a:noFill/>
        <a:ln w="18029">
          <a:solidFill>
            <a:srgbClr val="808080"/>
          </a:solidFill>
          <a:prstDash val="solid"/>
        </a:ln>
      </c:spPr>
    </c:plotArea>
    <c:plotVisOnly val="1"/>
    <c:dispBlanksAs val="gap"/>
    <c:showDLblsOverMax val="0"/>
  </c:chart>
  <c:spPr>
    <a:solidFill>
      <a:srgbClr val="FFFFFF"/>
    </a:solidFill>
    <a:ln w="4507">
      <a:solidFill>
        <a:srgbClr val="000000"/>
      </a:solidFill>
      <a:prstDash val="solid"/>
    </a:ln>
  </c:spPr>
  <c:txPr>
    <a:bodyPr/>
    <a:lstStyle/>
    <a:p>
      <a:pPr>
        <a:defRPr sz="1136"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pPr>
              <a:defRPr/>
            </a:pPr>
            <a:endParaRPr lang="en-US"/>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pPr>
              <a:defRPr/>
            </a:pPr>
            <a:endParaRPr lang="en-US"/>
          </a:p>
        </p:txBody>
      </p:sp>
      <p:sp>
        <p:nvSpPr>
          <p:cNvPr id="1167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pPr>
              <a:defRPr/>
            </a:pPr>
            <a:endParaRPr lang="en-US"/>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A82F93F-F81A-4A93-ADE5-CB981EF79AA5}" type="slidenum">
              <a:rPr lang="en-US"/>
              <a:pPr>
                <a:defRPr/>
              </a:pPr>
              <a:t>‹#›</a:t>
            </a:fld>
            <a:endParaRPr lang="en-US"/>
          </a:p>
        </p:txBody>
      </p:sp>
    </p:spTree>
    <p:extLst>
      <p:ext uri="{BB962C8B-B14F-4D97-AF65-F5344CB8AC3E}">
        <p14:creationId xmlns:p14="http://schemas.microsoft.com/office/powerpoint/2010/main" val="4119557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80C3CB7-D60C-4A88-94F7-6C1520034930}" type="slidenum">
              <a:rPr lang="en-US" smtClean="0"/>
              <a:pPr/>
              <a:t>1</a:t>
            </a:fld>
            <a:endParaRPr lang="en-US" smtClean="0"/>
          </a:p>
        </p:txBody>
      </p:sp>
      <p:sp>
        <p:nvSpPr>
          <p:cNvPr id="117763" name="Rectangle 2"/>
          <p:cNvSpPr>
            <a:spLocks noGrp="1" noRot="1" noChangeAspect="1" noChangeArrowheads="1" noTextEdit="1"/>
          </p:cNvSpPr>
          <p:nvPr>
            <p:ph type="sldImg"/>
          </p:nvPr>
        </p:nvSpPr>
        <p:spPr>
          <a:xfrm>
            <a:off x="1143000" y="685800"/>
            <a:ext cx="4572000" cy="3429000"/>
          </a:xfrm>
          <a:ln/>
        </p:spPr>
      </p:sp>
      <p:sp>
        <p:nvSpPr>
          <p:cNvPr id="117764" name="Rectangle 3"/>
          <p:cNvSpPr>
            <a:spLocks noGrp="1" noChangeArrowheads="1"/>
          </p:cNvSpPr>
          <p:nvPr>
            <p:ph type="body" idx="1"/>
          </p:nvPr>
        </p:nvSpPr>
        <p:spPr>
          <a:noFill/>
          <a:ln/>
        </p:spPr>
        <p:txBody>
          <a:bodyPr/>
          <a:lstStyle/>
          <a:p>
            <a:pPr eaLnBrk="1" hangingPunct="1"/>
            <a:endParaRPr lang="en-A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82F93F-F81A-4A93-ADE5-CB981EF79AA5}"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D88AEDF6-B359-4324-B729-0ABF5D9F3569}" type="slidenum">
              <a:rPr lang="en-US">
                <a:solidFill>
                  <a:prstClr val="black"/>
                </a:solidFill>
              </a:rPr>
              <a:pPr>
                <a:defRPr/>
              </a:pPr>
              <a:t>3</a:t>
            </a:fld>
            <a:endParaRPr lang="en-US">
              <a:solidFill>
                <a:prstClr val="black"/>
              </a:solidFill>
            </a:endParaRPr>
          </a:p>
        </p:txBody>
      </p:sp>
      <p:sp>
        <p:nvSpPr>
          <p:cNvPr id="7168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D4460D5-D238-4EE3-80A4-D041EA906A45}" type="slidenum">
              <a:rPr lang="en-US" smtClean="0">
                <a:solidFill>
                  <a:srgbClr val="000000"/>
                </a:solidFill>
              </a:rPr>
              <a:pPr/>
              <a:t>7</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xfrm>
            <a:off x="1298575" y="796925"/>
            <a:ext cx="4260850" cy="3195638"/>
          </a:xfrm>
          <a:ln/>
        </p:spPr>
      </p:sp>
      <p:sp>
        <p:nvSpPr>
          <p:cNvPr id="125956" name="Rectangle 3"/>
          <p:cNvSpPr>
            <a:spLocks noGrp="1" noChangeArrowheads="1"/>
          </p:cNvSpPr>
          <p:nvPr>
            <p:ph type="body" idx="1"/>
          </p:nvPr>
        </p:nvSpPr>
        <p:spPr>
          <a:xfrm>
            <a:off x="914400" y="4356100"/>
            <a:ext cx="5029200" cy="4133850"/>
          </a:xfrm>
          <a:noFill/>
          <a:ln/>
        </p:spPr>
        <p:txBody>
          <a:bodyPr wrap="square" lIns="94748" tIns="47374" rIns="94748" bIns="47374"/>
          <a:lstStyle/>
          <a:p>
            <a:pPr eaLnBrk="1" hangingPunct="1"/>
            <a:r>
              <a:rPr lang="de-DE" smtClean="0">
                <a:cs typeface="Times New Roman" pitchFamily="18" charset="0"/>
              </a:rPr>
              <a:t>In a GWA the Genome which contains xx SNPs is examined using … SNPs</a:t>
            </a:r>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106684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D9BB9-2680-403E-A7BE-4988876BA55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7205975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CC06A-AF94-4146-B052-2AA409D0852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6913990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106684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4628891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9089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70514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1654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9542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6221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4651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61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7315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6443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784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6871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4690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06355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473275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06702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252429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6757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40638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487329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296759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894318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589981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869539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47D145F-3605-4027-B482-2889004037AC}" type="datetimeFigureOut">
              <a:rPr lang="en-AU" smtClean="0">
                <a:solidFill>
                  <a:prstClr val="black">
                    <a:tint val="75000"/>
                  </a:prstClr>
                </a:solidFill>
              </a: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867E07F-6B8B-41BC-8DAD-4AA3649330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42748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9FB5AC1A-B71C-4642-8691-A3DA81116C60}" type="datetimeFigureOut">
              <a:rPr lang="en-AU">
                <a:solidFill>
                  <a:prstClr val="black">
                    <a:tint val="75000"/>
                  </a:prstClr>
                </a:solidFill>
              </a:rPr>
              <a:pPr>
                <a:def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427FAC-7FFD-4648-B1E8-EF07CA63DE21}"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7017792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7C5F2AC0-64A6-4EB8-B521-DD893B9E4C41}" type="datetimeFigureOut">
              <a:rPr lang="en-AU">
                <a:solidFill>
                  <a:prstClr val="black">
                    <a:tint val="75000"/>
                  </a:prstClr>
                </a:solidFill>
              </a:rPr>
              <a:pPr>
                <a:def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87900B-4E9C-40F0-ADD6-4804669B2AF8}"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7238482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5B2FCB5-9494-46DC-A082-6CE2BB2039E4}" type="datetimeFigureOut">
              <a:rPr lang="en-AU">
                <a:solidFill>
                  <a:prstClr val="black">
                    <a:tint val="75000"/>
                  </a:prstClr>
                </a:solidFill>
              </a:rPr>
              <a:pPr>
                <a:def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576031-025E-441D-BB44-31E004C9EC8B}"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90141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7A58F9DC-0576-4763-93D4-0443F7168C4C}" type="datetimeFigureOut">
              <a:rPr lang="en-AU">
                <a:solidFill>
                  <a:prstClr val="black">
                    <a:tint val="75000"/>
                  </a:prstClr>
                </a:solidFill>
              </a:rPr>
              <a:pPr>
                <a:defRPr/>
              </a:pPr>
              <a:t>12/03/2016</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3C40D3-AB99-4E2A-BC7C-7B28C70F5A80}"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9764181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7ED6A169-1612-44E3-9A4F-A0BF4AEA91A0}" type="datetimeFigureOut">
              <a:rPr lang="en-AU">
                <a:solidFill>
                  <a:prstClr val="black">
                    <a:tint val="75000"/>
                  </a:prstClr>
                </a:solidFill>
              </a:rPr>
              <a:pPr>
                <a:defRPr/>
              </a:pPr>
              <a:t>12/03/2016</a:t>
            </a:fld>
            <a:endParaRPr lang="en-AU">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531F09-EB84-4BC0-A05B-6BAD68EE3EC8}"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275826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FEDF8747-A16C-466E-A644-1549136F3734}" type="datetimeFigureOut">
              <a:rPr lang="en-AU">
                <a:solidFill>
                  <a:prstClr val="black">
                    <a:tint val="75000"/>
                  </a:prstClr>
                </a:solidFill>
              </a:rPr>
              <a:pPr>
                <a:defRPr/>
              </a:pPr>
              <a:t>12/03/2016</a:t>
            </a:fld>
            <a:endParaRPr lang="en-AU">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0FF2FF2-578C-422D-B106-E77408C6B9B7}"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075622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FF9F99-3980-4F60-9645-48DCD1FB50BF}" type="datetimeFigureOut">
              <a:rPr lang="en-AU">
                <a:solidFill>
                  <a:prstClr val="black">
                    <a:tint val="75000"/>
                  </a:prstClr>
                </a:solidFill>
              </a:rPr>
              <a:pPr>
                <a:defRPr/>
              </a:pPr>
              <a:t>12/03/2016</a:t>
            </a:fld>
            <a:endParaRPr lang="en-A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CAF4A4C-687A-4CBA-90A2-261B78A64886}"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4171661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6782C2-72D1-4BE5-AF06-D108542775ED}" type="datetimeFigureOut">
              <a:rPr lang="en-AU">
                <a:solidFill>
                  <a:prstClr val="black">
                    <a:tint val="75000"/>
                  </a:prstClr>
                </a:solidFill>
              </a:rPr>
              <a:pPr>
                <a:defRPr/>
              </a:pPr>
              <a:t>12/03/2016</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ABFD7B-12D0-4B77-8E85-958099519287}"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6487962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94CAF9-317A-470F-818E-E60B52D398C4}" type="datetimeFigureOut">
              <a:rPr lang="en-AU">
                <a:solidFill>
                  <a:prstClr val="black">
                    <a:tint val="75000"/>
                  </a:prstClr>
                </a:solidFill>
              </a:rPr>
              <a:pPr>
                <a:defRPr/>
              </a:pPr>
              <a:t>12/03/2016</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B920DC4-D439-4ECB-A1C1-FF1720F5F3D1}"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462048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B5D195C5-CC0F-490A-9CB9-CE3B658D9C4C}" type="datetimeFigureOut">
              <a:rPr lang="en-AU">
                <a:solidFill>
                  <a:prstClr val="black">
                    <a:tint val="75000"/>
                  </a:prstClr>
                </a:solidFill>
              </a:rPr>
              <a:pPr>
                <a:def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05B455-9B54-48CB-B8CF-D29E493C293C}"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32915826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27CA787D-64BC-4001-868A-A93ED06E34BC}" type="datetimeFigureOut">
              <a:rPr lang="en-AU">
                <a:solidFill>
                  <a:prstClr val="black">
                    <a:tint val="75000"/>
                  </a:prstClr>
                </a:solidFill>
              </a:rPr>
              <a:pPr>
                <a:defRPr/>
              </a:pPr>
              <a:t>12/03/2016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FDE68-A8BF-4867-9332-74CC26C1C253}"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7405961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 y="1066848"/>
            <a:ext cx="9009063" cy="1052513"/>
            <a:chOff x="0" y="1536"/>
            <a:chExt cx="5675" cy="663"/>
          </a:xfrm>
        </p:grpSpPr>
        <p:grpSp>
          <p:nvGrpSpPr>
            <p:cNvPr id="3" name="Group 3"/>
            <p:cNvGrpSpPr>
              <a:grpSpLocks/>
            </p:cNvGrpSpPr>
            <p:nvPr/>
          </p:nvGrpSpPr>
          <p:grpSpPr bwMode="auto">
            <a:xfrm>
              <a:off x="183" y="1604"/>
              <a:ext cx="448" cy="299"/>
              <a:chOff x="720" y="336"/>
              <a:chExt cx="624" cy="432"/>
            </a:xfrm>
          </p:grpSpPr>
          <p:sp>
            <p:nvSpPr>
              <p:cNvPr id="4100"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en-AU" smtClean="0">
                  <a:solidFill>
                    <a:srgbClr val="000000"/>
                  </a:solidFill>
                </a:endParaRPr>
              </a:p>
            </p:txBody>
          </p:sp>
          <p:sp>
            <p:nvSpPr>
              <p:cNvPr id="410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en-AU" smtClean="0">
                  <a:solidFill>
                    <a:srgbClr val="000000"/>
                  </a:solidFill>
                </a:endParaRPr>
              </a:p>
            </p:txBody>
          </p:sp>
        </p:grpSp>
        <p:grpSp>
          <p:nvGrpSpPr>
            <p:cNvPr id="4" name="Group 6"/>
            <p:cNvGrpSpPr>
              <a:grpSpLocks/>
            </p:cNvGrpSpPr>
            <p:nvPr/>
          </p:nvGrpSpPr>
          <p:grpSpPr bwMode="auto">
            <a:xfrm>
              <a:off x="261" y="1870"/>
              <a:ext cx="465" cy="299"/>
              <a:chOff x="912" y="2640"/>
              <a:chExt cx="672" cy="432"/>
            </a:xfrm>
          </p:grpSpPr>
          <p:sp>
            <p:nvSpPr>
              <p:cNvPr id="4103"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en-AU" smtClean="0">
                  <a:solidFill>
                    <a:srgbClr val="000000"/>
                  </a:solidFill>
                </a:endParaRPr>
              </a:p>
            </p:txBody>
          </p:sp>
          <p:sp>
            <p:nvSpPr>
              <p:cNvPr id="410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en-AU" smtClean="0">
                  <a:solidFill>
                    <a:srgbClr val="000000"/>
                  </a:solidFill>
                </a:endParaRPr>
              </a:p>
            </p:txBody>
          </p:sp>
        </p:grpSp>
        <p:sp>
          <p:nvSpPr>
            <p:cNvPr id="410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en-AU" smtClean="0">
                <a:solidFill>
                  <a:srgbClr val="000000"/>
                </a:solidFill>
              </a:endParaRPr>
            </a:p>
          </p:txBody>
        </p:sp>
        <p:sp>
          <p:nvSpPr>
            <p:cNvPr id="4106"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en-AU" smtClean="0">
                <a:solidFill>
                  <a:srgbClr val="000000"/>
                </a:solidFill>
              </a:endParaRPr>
            </a:p>
          </p:txBody>
        </p:sp>
        <p:sp>
          <p:nvSpPr>
            <p:cNvPr id="410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en-AU" smtClean="0">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1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solidFill>
                <a:srgbClr val="1C1C1C"/>
              </a:solidFill>
            </a:endParaRPr>
          </a:p>
        </p:txBody>
      </p:sp>
      <p:sp>
        <p:nvSpPr>
          <p:cNvPr id="411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solidFill>
                <a:srgbClr val="1C1C1C"/>
              </a:solidFill>
            </a:endParaRPr>
          </a:p>
        </p:txBody>
      </p:sp>
      <p:sp>
        <p:nvSpPr>
          <p:cNvPr id="411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E2891A63-61FD-4E20-B632-8819CC67BA49}" type="slidenum">
              <a:rPr lang="en-US">
                <a:solidFill>
                  <a:srgbClr val="1C1C1C"/>
                </a:solidFill>
              </a:rPr>
              <a:pPr/>
              <a:t>‹#›</a:t>
            </a:fld>
            <a:endParaRPr lang="en-US">
              <a:solidFill>
                <a:srgbClr val="1C1C1C"/>
              </a:solidFill>
            </a:endParaRPr>
          </a:p>
        </p:txBody>
      </p:sp>
    </p:spTree>
    <p:extLst>
      <p:ext uri="{BB962C8B-B14F-4D97-AF65-F5344CB8AC3E}">
        <p14:creationId xmlns:p14="http://schemas.microsoft.com/office/powerpoint/2010/main" val="40978219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38C672-D4A3-4EE6-947C-F61CB9A370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821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841AF1-3655-4AC3-B469-1C69AC4C7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83993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2088526-4EB5-4624-A5F5-6BB62CFB33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76785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1D57D-50E2-446D-8FCA-95FA76EF4D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1898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4D847AC-11AC-4B66-BF25-7BE2F7DB23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60256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4A9BBC1-CD2E-4944-B576-E121F970D7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4575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92E366-F4FD-44C1-AD16-88CA5570B5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6801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E22CA3-5BB8-44E5-9EE6-7C5D7C8AB5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10700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44218E-C586-4BF7-B45E-72FD73485B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7548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D2CC8F-153D-4045-93AF-3BD97C63C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88524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endParaRPr lang="en-AU"/>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86D9BF7E-3B6B-42EC-B471-DCEC0B43D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166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pPr>
                <a:defRPr/>
              </a:pPr>
              <a:t>‹#›</a:t>
            </a:fld>
            <a:endParaRPr lang="en-AU"/>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endParaRPr lang="en-AU"/>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9CCCF516-6C54-408D-BD2B-EC38E87DD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1550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Date Placeholder 5"/>
          <p:cNvSpPr>
            <a:spLocks noGrp="1"/>
          </p:cNvSpPr>
          <p:nvPr>
            <p:ph type="dt" sz="half" idx="10"/>
          </p:nvPr>
        </p:nvSpPr>
        <p:spPr>
          <a:xfrm>
            <a:off x="914400" y="63246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352800" y="63246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781800" y="6324600"/>
            <a:ext cx="1905000" cy="457200"/>
          </a:xfrm>
        </p:spPr>
        <p:txBody>
          <a:bodyPr/>
          <a:lstStyle>
            <a:lvl1pPr>
              <a:defRPr/>
            </a:lvl1pPr>
          </a:lstStyle>
          <a:p>
            <a:fld id="{69094BB7-CD30-4F6E-8D5D-22210B9AC4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9289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436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655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9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8848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0801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5334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0362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603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8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pPr>
                <a:defRPr/>
              </a:pPr>
              <a:t>‹#›</a:t>
            </a:fld>
            <a:endParaRPr lang="en-AU"/>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3422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274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EC2AC-412D-4E46-B5A8-F9C8BE8274C7}" type="datetimeFigureOut">
              <a:rPr lang="en-US" smtClean="0">
                <a:solidFill>
                  <a:prstClr val="black">
                    <a:tint val="75000"/>
                  </a:prstClr>
                </a:solidFill>
              </a:rPr>
              <a:pPr/>
              <a:t>3/12/2016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61893-426B-A647-B95A-296770299D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7246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C84BBC09-6A19-49DA-9816-2FB114D2109A}" type="slidenum">
              <a:rPr lang="en-US" altLang="en-US"/>
              <a:pPr/>
              <a:t>‹#›</a:t>
            </a:fld>
            <a:endParaRPr lang="en-US" altLang="en-US"/>
          </a:p>
        </p:txBody>
      </p:sp>
    </p:spTree>
    <p:extLst>
      <p:ext uri="{BB962C8B-B14F-4D97-AF65-F5344CB8AC3E}">
        <p14:creationId xmlns:p14="http://schemas.microsoft.com/office/powerpoint/2010/main" val="16515917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0033AB17-806F-4666-ACB4-AD63DD62569F}" type="slidenum">
              <a:rPr lang="en-US" altLang="en-US"/>
              <a:pPr/>
              <a:t>‹#›</a:t>
            </a:fld>
            <a:endParaRPr lang="en-US" altLang="en-US"/>
          </a:p>
        </p:txBody>
      </p:sp>
    </p:spTree>
    <p:extLst>
      <p:ext uri="{BB962C8B-B14F-4D97-AF65-F5344CB8AC3E}">
        <p14:creationId xmlns:p14="http://schemas.microsoft.com/office/powerpoint/2010/main" val="14027886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A77546F3-0E5C-4F68-81AC-20519EA4BC11}" type="slidenum">
              <a:rPr lang="en-US" altLang="en-US"/>
              <a:pPr/>
              <a:t>‹#›</a:t>
            </a:fld>
            <a:endParaRPr lang="en-US" altLang="en-US"/>
          </a:p>
        </p:txBody>
      </p:sp>
    </p:spTree>
    <p:extLst>
      <p:ext uri="{BB962C8B-B14F-4D97-AF65-F5344CB8AC3E}">
        <p14:creationId xmlns:p14="http://schemas.microsoft.com/office/powerpoint/2010/main" val="11214548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45BA9FB4-0355-4524-B5F9-C8A585637A84}" type="slidenum">
              <a:rPr lang="en-US" altLang="en-US"/>
              <a:pPr/>
              <a:t>‹#›</a:t>
            </a:fld>
            <a:endParaRPr lang="en-US" altLang="en-US"/>
          </a:p>
        </p:txBody>
      </p:sp>
    </p:spTree>
    <p:extLst>
      <p:ext uri="{BB962C8B-B14F-4D97-AF65-F5344CB8AC3E}">
        <p14:creationId xmlns:p14="http://schemas.microsoft.com/office/powerpoint/2010/main" val="24227202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ltLang="en-US"/>
              <a:t>Date of download:  mm/dd/yyyy</a:t>
            </a:r>
          </a:p>
        </p:txBody>
      </p:sp>
      <p:sp>
        <p:nvSpPr>
          <p:cNvPr id="8" name="Footer Placeholder 7"/>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9" name="Slide Number Placeholder 8"/>
          <p:cNvSpPr>
            <a:spLocks noGrp="1"/>
          </p:cNvSpPr>
          <p:nvPr>
            <p:ph type="sldNum" sz="quarter" idx="12"/>
          </p:nvPr>
        </p:nvSpPr>
        <p:spPr/>
        <p:txBody>
          <a:bodyPr/>
          <a:lstStyle>
            <a:lvl1pPr>
              <a:defRPr/>
            </a:lvl1pPr>
          </a:lstStyle>
          <a:p>
            <a:fld id="{492A3FBC-C2CB-4979-BFE7-84DDD4A1FBAC}" type="slidenum">
              <a:rPr lang="en-US" altLang="en-US"/>
              <a:pPr/>
              <a:t>‹#›</a:t>
            </a:fld>
            <a:endParaRPr lang="en-US" altLang="en-US"/>
          </a:p>
        </p:txBody>
      </p:sp>
    </p:spTree>
    <p:extLst>
      <p:ext uri="{BB962C8B-B14F-4D97-AF65-F5344CB8AC3E}">
        <p14:creationId xmlns:p14="http://schemas.microsoft.com/office/powerpoint/2010/main" val="25647281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ltLang="en-US"/>
              <a:t>Date of download:  mm/dd/yyyy</a:t>
            </a:r>
          </a:p>
        </p:txBody>
      </p:sp>
      <p:sp>
        <p:nvSpPr>
          <p:cNvPr id="4" name="Footer Placeholder 3"/>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5" name="Slide Number Placeholder 4"/>
          <p:cNvSpPr>
            <a:spLocks noGrp="1"/>
          </p:cNvSpPr>
          <p:nvPr>
            <p:ph type="sldNum" sz="quarter" idx="12"/>
          </p:nvPr>
        </p:nvSpPr>
        <p:spPr/>
        <p:txBody>
          <a:bodyPr/>
          <a:lstStyle>
            <a:lvl1pPr>
              <a:defRPr/>
            </a:lvl1pPr>
          </a:lstStyle>
          <a:p>
            <a:fld id="{34E094D4-D8DC-458D-8366-06170CBE0179}" type="slidenum">
              <a:rPr lang="en-US" altLang="en-US"/>
              <a:pPr/>
              <a:t>‹#›</a:t>
            </a:fld>
            <a:endParaRPr lang="en-US" altLang="en-US"/>
          </a:p>
        </p:txBody>
      </p:sp>
    </p:spTree>
    <p:extLst>
      <p:ext uri="{BB962C8B-B14F-4D97-AF65-F5344CB8AC3E}">
        <p14:creationId xmlns:p14="http://schemas.microsoft.com/office/powerpoint/2010/main" val="1426614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Date of download:  mm/dd/yyyy</a:t>
            </a:r>
          </a:p>
        </p:txBody>
      </p:sp>
      <p:sp>
        <p:nvSpPr>
          <p:cNvPr id="3" name="Footer Placeholder 2"/>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4" name="Slide Number Placeholder 3"/>
          <p:cNvSpPr>
            <a:spLocks noGrp="1"/>
          </p:cNvSpPr>
          <p:nvPr>
            <p:ph type="sldNum" sz="quarter" idx="12"/>
          </p:nvPr>
        </p:nvSpPr>
        <p:spPr/>
        <p:txBody>
          <a:bodyPr/>
          <a:lstStyle>
            <a:lvl1pPr>
              <a:defRPr/>
            </a:lvl1pPr>
          </a:lstStyle>
          <a:p>
            <a:fld id="{EF81942B-171E-4D31-A536-2EA0539CE425}" type="slidenum">
              <a:rPr lang="en-US" altLang="en-US"/>
              <a:pPr/>
              <a:t>‹#›</a:t>
            </a:fld>
            <a:endParaRPr lang="en-US" altLang="en-US"/>
          </a:p>
        </p:txBody>
      </p:sp>
    </p:spTree>
    <p:extLst>
      <p:ext uri="{BB962C8B-B14F-4D97-AF65-F5344CB8AC3E}">
        <p14:creationId xmlns:p14="http://schemas.microsoft.com/office/powerpoint/2010/main" val="899363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pPr>
                <a:defRPr/>
              </a:pPr>
              <a:t>‹#›</a:t>
            </a:fld>
            <a:endParaRPr lang="en-AU"/>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1EE918E5-19BA-4A68-B48D-AA0160F62906}" type="slidenum">
              <a:rPr lang="en-US" altLang="en-US"/>
              <a:pPr/>
              <a:t>‹#›</a:t>
            </a:fld>
            <a:endParaRPr lang="en-US" altLang="en-US"/>
          </a:p>
        </p:txBody>
      </p:sp>
    </p:spTree>
    <p:extLst>
      <p:ext uri="{BB962C8B-B14F-4D97-AF65-F5344CB8AC3E}">
        <p14:creationId xmlns:p14="http://schemas.microsoft.com/office/powerpoint/2010/main" val="17996315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Date of download:  mm/dd/yyyy</a:t>
            </a:r>
          </a:p>
        </p:txBody>
      </p:sp>
      <p:sp>
        <p:nvSpPr>
          <p:cNvPr id="6" name="Footer Placeholder 5"/>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lvl1pPr>
              <a:defRPr/>
            </a:lvl1pPr>
          </a:lstStyle>
          <a:p>
            <a:fld id="{E15FE19B-FC3C-4D53-A439-6184587C1B20}" type="slidenum">
              <a:rPr lang="en-US" altLang="en-US"/>
              <a:pPr/>
              <a:t>‹#›</a:t>
            </a:fld>
            <a:endParaRPr lang="en-US" altLang="en-US"/>
          </a:p>
        </p:txBody>
      </p:sp>
    </p:spTree>
    <p:extLst>
      <p:ext uri="{BB962C8B-B14F-4D97-AF65-F5344CB8AC3E}">
        <p14:creationId xmlns:p14="http://schemas.microsoft.com/office/powerpoint/2010/main" val="3811362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89A7A334-8E07-4A59-BF61-70DD6B6D8B52}" type="slidenum">
              <a:rPr lang="en-US" altLang="en-US"/>
              <a:pPr/>
              <a:t>‹#›</a:t>
            </a:fld>
            <a:endParaRPr lang="en-US" altLang="en-US"/>
          </a:p>
        </p:txBody>
      </p:sp>
    </p:spTree>
    <p:extLst>
      <p:ext uri="{BB962C8B-B14F-4D97-AF65-F5344CB8AC3E}">
        <p14:creationId xmlns:p14="http://schemas.microsoft.com/office/powerpoint/2010/main" val="35396496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Date of download:  mm/dd/yyyy</a:t>
            </a:r>
          </a:p>
        </p:txBody>
      </p:sp>
      <p:sp>
        <p:nvSpPr>
          <p:cNvPr id="5" name="Footer Placeholder 4"/>
          <p:cNvSpPr>
            <a:spLocks noGrp="1"/>
          </p:cNvSpPr>
          <p:nvPr>
            <p:ph type="ftr" sz="quarter" idx="11"/>
          </p:nvPr>
        </p:nvSpPr>
        <p:spPr/>
        <p:txBody>
          <a:bodyPr/>
          <a:lstStyle>
            <a:lvl1pPr>
              <a:defRPr/>
            </a:lvl1p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lvl1pPr>
              <a:defRPr/>
            </a:lvl1pPr>
          </a:lstStyle>
          <a:p>
            <a:fld id="{B44165BD-0F8C-48F7-B35E-FB36F28B0FFD}" type="slidenum">
              <a:rPr lang="en-US" altLang="en-US"/>
              <a:pPr/>
              <a:t>‹#›</a:t>
            </a:fld>
            <a:endParaRPr lang="en-US" altLang="en-US"/>
          </a:p>
        </p:txBody>
      </p:sp>
    </p:spTree>
    <p:extLst>
      <p:ext uri="{BB962C8B-B14F-4D97-AF65-F5344CB8AC3E}">
        <p14:creationId xmlns:p14="http://schemas.microsoft.com/office/powerpoint/2010/main" val="16768133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977D38F-D226-4391-80D3-A5FC5FB0DF10}" type="datetimeFigureOut">
              <a:rPr lang="en-US"/>
              <a:pPr>
                <a:defRPr/>
              </a:pPr>
              <a:t>3/12/2016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42E8BB-E340-4628-97DE-87B68F01220A}" type="slidenum">
              <a:rPr lang="en-US"/>
              <a:pPr>
                <a:defRPr/>
              </a:pPr>
              <a:t>‹#›</a:t>
            </a:fld>
            <a:endParaRPr lang="en-US"/>
          </a:p>
        </p:txBody>
      </p:sp>
    </p:spTree>
    <p:extLst>
      <p:ext uri="{BB962C8B-B14F-4D97-AF65-F5344CB8AC3E}">
        <p14:creationId xmlns:p14="http://schemas.microsoft.com/office/powerpoint/2010/main" val="31244239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0495F-C7A0-4DD9-AEF6-5637261D8B37}" type="datetimeFigureOut">
              <a:rPr lang="en-US"/>
              <a:pPr>
                <a:defRPr/>
              </a:pPr>
              <a:t>3/12/2016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A9D5F9-6104-4E20-861D-245507610289}" type="slidenum">
              <a:rPr lang="en-US"/>
              <a:pPr>
                <a:defRPr/>
              </a:pPr>
              <a:t>‹#›</a:t>
            </a:fld>
            <a:endParaRPr lang="en-US"/>
          </a:p>
        </p:txBody>
      </p:sp>
    </p:spTree>
    <p:extLst>
      <p:ext uri="{BB962C8B-B14F-4D97-AF65-F5344CB8AC3E}">
        <p14:creationId xmlns:p14="http://schemas.microsoft.com/office/powerpoint/2010/main" val="40347441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AABC5A-5719-4816-96E3-2DE6AD5D6B7A}" type="datetimeFigureOut">
              <a:rPr lang="en-US"/>
              <a:pPr>
                <a:defRPr/>
              </a:pPr>
              <a:t>3/12/2016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27127-3213-4AFB-9AC4-6AD41A7E0C9F}" type="slidenum">
              <a:rPr lang="en-US"/>
              <a:pPr>
                <a:defRPr/>
              </a:pPr>
              <a:t>‹#›</a:t>
            </a:fld>
            <a:endParaRPr lang="en-US"/>
          </a:p>
        </p:txBody>
      </p:sp>
    </p:spTree>
    <p:extLst>
      <p:ext uri="{BB962C8B-B14F-4D97-AF65-F5344CB8AC3E}">
        <p14:creationId xmlns:p14="http://schemas.microsoft.com/office/powerpoint/2010/main" val="21500623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EF2E4FB-D856-44CD-8D4D-BC49CE2EEB11}" type="datetimeFigureOut">
              <a:rPr lang="en-US"/>
              <a:pPr>
                <a:defRPr/>
              </a:pPr>
              <a:t>3/12/2016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7CF035-9F75-4E38-95F2-95F56BB28E85}" type="slidenum">
              <a:rPr lang="en-US"/>
              <a:pPr>
                <a:defRPr/>
              </a:pPr>
              <a:t>‹#›</a:t>
            </a:fld>
            <a:endParaRPr lang="en-US"/>
          </a:p>
        </p:txBody>
      </p:sp>
    </p:spTree>
    <p:extLst>
      <p:ext uri="{BB962C8B-B14F-4D97-AF65-F5344CB8AC3E}">
        <p14:creationId xmlns:p14="http://schemas.microsoft.com/office/powerpoint/2010/main" val="29671373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AEC4C1F-9F8A-4655-A8B4-46FE3355659E}" type="datetimeFigureOut">
              <a:rPr lang="en-US"/>
              <a:pPr>
                <a:defRPr/>
              </a:pPr>
              <a:t>3/12/2016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1935EE2-BA1F-4A2F-87C5-ABE4FD8689EE}" type="slidenum">
              <a:rPr lang="en-US"/>
              <a:pPr>
                <a:defRPr/>
              </a:pPr>
              <a:t>‹#›</a:t>
            </a:fld>
            <a:endParaRPr lang="en-US"/>
          </a:p>
        </p:txBody>
      </p:sp>
    </p:spTree>
    <p:extLst>
      <p:ext uri="{BB962C8B-B14F-4D97-AF65-F5344CB8AC3E}">
        <p14:creationId xmlns:p14="http://schemas.microsoft.com/office/powerpoint/2010/main" val="26521091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3A9CBB-2F80-464C-A26E-F81CF6225402}" type="datetimeFigureOut">
              <a:rPr lang="en-US"/>
              <a:pPr>
                <a:defRPr/>
              </a:pPr>
              <a:t>3/12/2016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058A8C-CE4F-4D77-BA0E-1286ED68C111}" type="slidenum">
              <a:rPr lang="en-US"/>
              <a:pPr>
                <a:defRPr/>
              </a:pPr>
              <a:t>‹#›</a:t>
            </a:fld>
            <a:endParaRPr lang="en-US"/>
          </a:p>
        </p:txBody>
      </p:sp>
    </p:spTree>
    <p:extLst>
      <p:ext uri="{BB962C8B-B14F-4D97-AF65-F5344CB8AC3E}">
        <p14:creationId xmlns:p14="http://schemas.microsoft.com/office/powerpoint/2010/main" val="33299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pPr>
                <a:defRPr/>
              </a:pPr>
              <a:t>‹#›</a:t>
            </a:fld>
            <a:endParaRPr lang="en-AU"/>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6EB662-D64E-473C-BCEE-74F3AD57CBBF}" type="datetimeFigureOut">
              <a:rPr lang="en-US"/>
              <a:pPr>
                <a:defRPr/>
              </a:pPr>
              <a:t>3/12/2016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825AB4-7A10-4387-91C3-FB96AFCBB536}" type="slidenum">
              <a:rPr lang="en-US"/>
              <a:pPr>
                <a:defRPr/>
              </a:pPr>
              <a:t>‹#›</a:t>
            </a:fld>
            <a:endParaRPr lang="en-US"/>
          </a:p>
        </p:txBody>
      </p:sp>
    </p:spTree>
    <p:extLst>
      <p:ext uri="{BB962C8B-B14F-4D97-AF65-F5344CB8AC3E}">
        <p14:creationId xmlns:p14="http://schemas.microsoft.com/office/powerpoint/2010/main" val="13413240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94C72C-D556-4A28-BF9A-8737ECDA3140}" type="datetimeFigureOut">
              <a:rPr lang="en-US"/>
              <a:pPr>
                <a:defRPr/>
              </a:pPr>
              <a:t>3/12/2016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ED0FFC-9554-4D03-905C-16D0372A55D1}" type="slidenum">
              <a:rPr lang="en-US"/>
              <a:pPr>
                <a:defRPr/>
              </a:pPr>
              <a:t>‹#›</a:t>
            </a:fld>
            <a:endParaRPr lang="en-US"/>
          </a:p>
        </p:txBody>
      </p:sp>
    </p:spTree>
    <p:extLst>
      <p:ext uri="{BB962C8B-B14F-4D97-AF65-F5344CB8AC3E}">
        <p14:creationId xmlns:p14="http://schemas.microsoft.com/office/powerpoint/2010/main" val="18049164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0A9C4F-56CC-45DC-92CF-9C223AACF3CB}" type="datetimeFigureOut">
              <a:rPr lang="en-US"/>
              <a:pPr>
                <a:defRPr/>
              </a:pPr>
              <a:t>3/12/2016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B1339B-1E5B-46D8-9A65-6B28EB0B7FDD}" type="slidenum">
              <a:rPr lang="en-US"/>
              <a:pPr>
                <a:defRPr/>
              </a:pPr>
              <a:t>‹#›</a:t>
            </a:fld>
            <a:endParaRPr lang="en-US"/>
          </a:p>
        </p:txBody>
      </p:sp>
    </p:spTree>
    <p:extLst>
      <p:ext uri="{BB962C8B-B14F-4D97-AF65-F5344CB8AC3E}">
        <p14:creationId xmlns:p14="http://schemas.microsoft.com/office/powerpoint/2010/main" val="28990686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50F4AC-5359-4CA9-9907-473FC171EBFD}" type="datetimeFigureOut">
              <a:rPr lang="en-US"/>
              <a:pPr>
                <a:defRPr/>
              </a:pPr>
              <a:t>3/12/2016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E2E752-59B6-4244-AE2C-9EE155F25228}" type="slidenum">
              <a:rPr lang="en-US"/>
              <a:pPr>
                <a:defRPr/>
              </a:pPr>
              <a:t>‹#›</a:t>
            </a:fld>
            <a:endParaRPr lang="en-US"/>
          </a:p>
        </p:txBody>
      </p:sp>
    </p:spTree>
    <p:extLst>
      <p:ext uri="{BB962C8B-B14F-4D97-AF65-F5344CB8AC3E}">
        <p14:creationId xmlns:p14="http://schemas.microsoft.com/office/powerpoint/2010/main" val="16557159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ADD6F9-903B-4C7A-ACC4-9FF445946B14}" type="datetimeFigureOut">
              <a:rPr lang="en-US"/>
              <a:pPr>
                <a:defRPr/>
              </a:pPr>
              <a:t>3/12/2016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B5773C-76A7-43EB-9996-704FC4B422C3}" type="slidenum">
              <a:rPr lang="en-US"/>
              <a:pPr>
                <a:defRPr/>
              </a:pPr>
              <a:t>‹#›</a:t>
            </a:fld>
            <a:endParaRPr lang="en-US"/>
          </a:p>
        </p:txBody>
      </p:sp>
    </p:spTree>
    <p:extLst>
      <p:ext uri="{BB962C8B-B14F-4D97-AF65-F5344CB8AC3E}">
        <p14:creationId xmlns:p14="http://schemas.microsoft.com/office/powerpoint/2010/main" val="1313066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066800"/>
            <a:ext cx="9009063" cy="1052513"/>
            <a:chOff x="0" y="1536"/>
            <a:chExt cx="5675" cy="663"/>
          </a:xfrm>
        </p:grpSpPr>
        <p:grpSp>
          <p:nvGrpSpPr>
            <p:cNvPr id="3"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4"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3A95B441-1410-4868-8FA5-CC5D957C1989}"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41200064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ACB623C-950E-460E-82EA-97D47AC7DD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4149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41DCFFC-07DD-498E-B21F-E8D4755CD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6742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5C5354C-70AC-401F-BBE7-BBDEC530A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3959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A3E63A4-2F94-4D4E-8DF3-8E6483C05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781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pPr>
                <a:defRPr/>
              </a:pPr>
              <a:t>‹#›</a:t>
            </a:fld>
            <a:endParaRPr lang="en-AU"/>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EA4AF8BE-5F2C-485A-A853-F8BDA13DA3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6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14DB681E-07F9-430D-AA44-0E072033C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4831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7DB7DC2-9D43-4331-A339-BC41CC13D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3182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11695A3D-BB68-469A-BF4C-E462905513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6323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A7192A6-EF79-43E6-8D67-35A4C1AB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5014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D1568A7-B093-4D6C-9441-BACE3EFB17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0013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66402C9-FB57-4C3B-8F92-E52B0D8697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0674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DA8C1-2128-4893-8906-4DB16C38844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2138895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90832B-8807-44B7-8C6C-7554F791008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879485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AFEC3-5759-4C25-989C-A3715D6F4353}"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54323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pPr>
                <a:defRPr/>
              </a:pPr>
              <a:t>‹#›</a:t>
            </a:fld>
            <a:endParaRPr lang="en-AU"/>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DB32B-3480-4255-8FDE-0E302569BCC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0074693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FAEB77-585A-4357-9917-0B7D0AF515C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2694230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E4AF9E-2AC4-4FEC-9D55-6D273686794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2358209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210335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917663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712409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8450486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722355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985000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092264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C940CE20-579A-4F35-9970-9855B21ED612}" type="slidenum">
              <a:rPr lang="en-AU"/>
              <a:pPr>
                <a:defRPr/>
              </a:pPr>
              <a:t>‹#›</a:t>
            </a:fld>
            <a:endParaRPr lang="en-AU"/>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4"/>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40688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F96E5FD9-A5C5-47D8-8C19-DF632096D42C}" type="slidenum">
              <a:rPr lang="en-AU"/>
              <a:pPr>
                <a:defRPr/>
              </a:pPr>
              <a:t>‹#›</a:t>
            </a:fld>
            <a:endParaRPr lang="en-A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ABE8AC08-6925-4B82-A6DD-6E4827CAF458}" type="slidenum">
              <a:rPr lang="en-AU"/>
              <a:pPr>
                <a:defRPr/>
              </a:pPr>
              <a:t>‹#›</a:t>
            </a:fld>
            <a:endParaRPr lang="en-A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0D1FE003-A086-4A3D-8C35-A3F40A9D45EC}" type="slidenum">
              <a:rPr lang="en-AU"/>
              <a:pPr>
                <a:defRPr/>
              </a:pPr>
              <a:t>‹#›</a:t>
            </a:fld>
            <a:endParaRPr lang="en-A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D6A034EE-B44C-45D5-8924-15ACD0377D0D}" type="slidenum">
              <a:rPr lang="en-AU"/>
              <a:pPr>
                <a:defRPr/>
              </a:pPr>
              <a:t>‹#›</a:t>
            </a:fld>
            <a:endParaRPr lang="en-A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3763FD57-450D-4757-B6D5-6F80CBA93E2A}" type="slidenum">
              <a:rPr lang="en-AU"/>
              <a:pPr>
                <a:defRPr/>
              </a:pPr>
              <a:t>‹#›</a:t>
            </a:fld>
            <a:endParaRPr lang="en-A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12BBC5C7-926D-486C-8D87-E369F57D7F07}" type="slidenum">
              <a:rPr lang="en-AU"/>
              <a:pPr>
                <a:defRPr/>
              </a:pPr>
              <a:t>‹#›</a:t>
            </a:fld>
            <a:endParaRPr lang="en-A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457200" y="1600204"/>
            <a:ext cx="4038600" cy="4525963"/>
          </a:xfrm>
        </p:spPr>
        <p:txBody>
          <a:bodyPr/>
          <a:lstStyle/>
          <a:p>
            <a:pPr lvl="0"/>
            <a:endParaRPr lang="en-AU" noProof="0" smtClean="0"/>
          </a:p>
        </p:txBody>
      </p:sp>
      <p:sp>
        <p:nvSpPr>
          <p:cNvPr id="4" name="Text Placeholder 3"/>
          <p:cNvSpPr>
            <a:spLocks noGrp="1"/>
          </p:cNvSpPr>
          <p:nvPr>
            <p:ph type="body"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CB08EBC2-A723-4064-9713-3CE32E5A0042}" type="slidenum">
              <a:rPr lang="en-AU"/>
              <a:pPr>
                <a:defRPr/>
              </a:pPr>
              <a:t>‹#›</a:t>
            </a:fld>
            <a:endParaRPr lang="en-A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5490" name="Rectangle 2"/>
          <p:cNvSpPr>
            <a:spLocks noGrp="1" noChangeArrowheads="1"/>
          </p:cNvSpPr>
          <p:nvPr>
            <p:ph type="ctrTitle"/>
          </p:nvPr>
        </p:nvSpPr>
        <p:spPr>
          <a:xfrm>
            <a:off x="1173163" y="-2039877"/>
            <a:ext cx="7772400" cy="4524315"/>
          </a:xfrm>
        </p:spPr>
        <p:txBody>
          <a:bodyPr anchor="b">
            <a:spAutoFit/>
          </a:bodyPr>
          <a:lstStyle>
            <a:lvl1pPr>
              <a:defRPr sz="7200"/>
            </a:lvl1pPr>
          </a:lstStyle>
          <a:p>
            <a:r>
              <a:rPr lang="nl-NL"/>
              <a:t>Klik om het opmaakprofiel van de modeltitel te bewerken</a:t>
            </a:r>
          </a:p>
        </p:txBody>
      </p:sp>
      <p:sp>
        <p:nvSpPr>
          <p:cNvPr id="575491" name="Rectangle 3"/>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r>
              <a:rPr lang="nl-NL"/>
              <a:t>Klik om het opmaakprofiel van de modelondertitel te bewerken</a:t>
            </a:r>
          </a:p>
        </p:txBody>
      </p:sp>
      <p:sp>
        <p:nvSpPr>
          <p:cNvPr id="4" name="Rectangle 4"/>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nl-NL"/>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nl-NL"/>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1D974E3E-622A-4B0A-AC80-D5D741462587}" type="slidenum">
              <a:rPr lang="nl-NL"/>
              <a:pPr>
                <a:defRPr/>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D8C0089-C13D-4FF3-8546-2CEB39148059}" type="slidenum">
              <a:rPr lang="nl-NL"/>
              <a:pPr>
                <a:defRPr/>
              </a:pPr>
              <a:t>‹#›</a:t>
            </a:fld>
            <a:endParaRPr lang="nl-NL"/>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A244C7B-04CE-45A7-AE17-060B74F5F4F5}" type="slidenum">
              <a:rPr lang="nl-NL"/>
              <a:pPr>
                <a:defRPr/>
              </a:pPr>
              <a:t>‹#›</a:t>
            </a:fld>
            <a:endParaRPr lang="nl-NL"/>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17E335F3-763E-448E-B22A-E6EA8933E274}" type="slidenum">
              <a:rPr lang="nl-NL"/>
              <a:pPr>
                <a:defRPr/>
              </a:pPr>
              <a:t>‹#›</a:t>
            </a:fld>
            <a:endParaRPr lang="nl-NL"/>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26474BB2-2225-465D-94E1-52179655D861}" type="slidenum">
              <a:rPr lang="nl-NL"/>
              <a:pPr>
                <a:defRPr/>
              </a:pPr>
              <a:t>‹#›</a:t>
            </a:fld>
            <a:endParaRPr lang="nl-NL"/>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B374502C-587B-4A40-B396-C344857751CA}" type="slidenum">
              <a:rPr lang="nl-NL"/>
              <a:pPr>
                <a:defRPr/>
              </a:pPr>
              <a:t>‹#›</a:t>
            </a:fld>
            <a:endParaRPr lang="nl-NL"/>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AD123E6E-C2C6-4849-9755-1173CCF19B15}" type="slidenum">
              <a:rPr lang="nl-NL"/>
              <a:pPr>
                <a:defRPr/>
              </a:pPr>
              <a:t>‹#›</a:t>
            </a:fld>
            <a:endParaRPr lang="nl-NL"/>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B10FBE2C-D8A3-4315-8862-DB17E1C495BA}" type="slidenum">
              <a:rPr lang="nl-NL"/>
              <a:pPr>
                <a:defRPr/>
              </a:pPr>
              <a:t>‹#›</a:t>
            </a:fld>
            <a:endParaRPr lang="nl-NL"/>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4E4570B-B9B1-43B7-88A6-776B7042A2FF}" type="slidenum">
              <a:rPr lang="nl-NL"/>
              <a:pPr>
                <a:defRPr/>
              </a:pPr>
              <a:t>‹#›</a:t>
            </a:fld>
            <a:endParaRPr lang="nl-NL"/>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5705585F-AEAD-43A1-AD08-63C3F17D2B3C}" type="slidenum">
              <a:rPr lang="nl-NL"/>
              <a:pPr>
                <a:defRPr/>
              </a:pPr>
              <a:t>‹#›</a:t>
            </a:fld>
            <a:endParaRPr lang="nl-NL"/>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1E9B599-55EA-4977-90FD-32D4C67205AD}" type="slidenum">
              <a:rPr lang="nl-NL"/>
              <a:pPr>
                <a:defRPr/>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6592936C-E7B5-4DE8-8956-71A2AC770E99}" type="datetime1">
              <a:rPr lang="en-US"/>
              <a:pPr>
                <a:defRPr/>
              </a:pPr>
              <a:t>3/12/2016</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9352CE83-2855-4524-93FB-C03ACBC86963}" type="slidenum">
              <a:rPr lang="en-AU"/>
              <a:pPr>
                <a:defRPr/>
              </a:pPr>
              <a:t>‹#›</a:t>
            </a:fld>
            <a:endParaRPr lang="en-A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B1796433-6B14-4314-A949-32626F0E32B7}" type="datetime1">
              <a:rPr lang="en-US"/>
              <a:pPr>
                <a:defRPr/>
              </a:pPr>
              <a:t>3/12/2016</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FDC3E8C7-B015-43B1-92BE-9CAD0BBB2D3B}" type="slidenum">
              <a:rPr lang="en-AU"/>
              <a:pPr>
                <a:defRPr/>
              </a:pPr>
              <a:t>‹#›</a:t>
            </a:fld>
            <a:endParaRPr lang="en-A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F617BF4-6387-4F72-A087-B5AB92CE2E37}" type="datetime1">
              <a:rPr lang="en-US"/>
              <a:pPr>
                <a:defRPr/>
              </a:pPr>
              <a:t>3/12/2016</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14A7580-6758-45A3-97A9-68667FBEF687}" type="slidenum">
              <a:rPr lang="en-AU"/>
              <a:pPr>
                <a:defRPr/>
              </a:pPr>
              <a:t>‹#›</a:t>
            </a:fld>
            <a:endParaRPr lang="en-A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fld id="{30EBF65C-AB8A-401C-BEE6-0D8906596CB0}" type="datetime1">
              <a:rPr lang="en-US"/>
              <a:pPr>
                <a:defRPr/>
              </a:pPr>
              <a:t>3/12/2016</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7C075B97-262C-4F91-8B77-2371F3FDD340}" type="slidenum">
              <a:rPr lang="en-AU"/>
              <a:pPr>
                <a:defRPr/>
              </a:pPr>
              <a:t>‹#›</a:t>
            </a:fld>
            <a:endParaRPr lang="en-A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fld id="{23516DDF-7653-4C67-9C8C-E2099A1237C5}" type="datetime1">
              <a:rPr lang="en-US"/>
              <a:pPr>
                <a:defRPr/>
              </a:pPr>
              <a:t>3/12/2016</a:t>
            </a:fld>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5AF8710A-27CD-4DDF-BE47-085D13FE7AB0}" type="slidenum">
              <a:rPr lang="en-AU"/>
              <a:pPr>
                <a:defRPr/>
              </a:pPr>
              <a:t>‹#›</a:t>
            </a:fld>
            <a:endParaRPr lang="en-A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fld id="{A48CC94B-18C3-4811-A50A-AB9B99399F85}" type="datetime1">
              <a:rPr lang="en-US"/>
              <a:pPr>
                <a:defRPr/>
              </a:pPr>
              <a:t>3/12/2016</a:t>
            </a:fld>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F1F0D4D8-E794-43F8-BA73-150F2C3415B7}" type="slidenum">
              <a:rPr lang="en-AU"/>
              <a:pPr>
                <a:defRPr/>
              </a:pPr>
              <a:t>‹#›</a:t>
            </a:fld>
            <a:endParaRPr lang="en-A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51B110F-7228-4EB3-8756-4028D286B3CE}" type="datetime1">
              <a:rPr lang="en-US"/>
              <a:pPr>
                <a:defRPr/>
              </a:pPr>
              <a:t>3/12/2016</a:t>
            </a:fld>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92390D12-BBF5-4080-962C-6B0D7D0EF099}" type="slidenum">
              <a:rPr lang="en-AU"/>
              <a:pPr>
                <a:defRPr/>
              </a:pPr>
              <a:t>‹#›</a:t>
            </a:fld>
            <a:endParaRPr lang="en-A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55F6C24-1272-43CD-B458-0CD56C645B4A}" type="datetime1">
              <a:rPr lang="en-US"/>
              <a:pPr>
                <a:defRPr/>
              </a:pPr>
              <a:t>3/12/2016</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A09864E7-D021-47E6-85C3-31F245647D3E}" type="slidenum">
              <a:rPr lang="en-AU"/>
              <a:pPr>
                <a:defRPr/>
              </a:pPr>
              <a:t>‹#›</a:t>
            </a:fld>
            <a:endParaRPr lang="en-A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419E6A5-B9BC-46AF-83B4-28CDB085D932}" type="datetime1">
              <a:rPr lang="en-US"/>
              <a:pPr>
                <a:defRPr/>
              </a:pPr>
              <a:t>3/12/2016</a:t>
            </a:fld>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00D2B702-81F1-472F-A95D-AA433846DE49}" type="slidenum">
              <a:rPr lang="en-AU"/>
              <a:pPr>
                <a:defRPr/>
              </a:pPr>
              <a:t>‹#›</a:t>
            </a:fld>
            <a:endParaRPr lang="en-A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A9B4A4CB-032B-4FC4-9117-BA446B275D64}" type="datetime1">
              <a:rPr lang="en-US"/>
              <a:pPr>
                <a:defRPr/>
              </a:pPr>
              <a:t>3/12/2016</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36F9D44-3CFD-4958-BDD8-0FA07A9FD3EB}"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5196BC0A-7BF0-4F12-8C2B-867E17625D6A}" type="datetime1">
              <a:rPr lang="en-US"/>
              <a:pPr>
                <a:defRPr/>
              </a:pPr>
              <a:t>3/12/2016</a:t>
            </a:fld>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AC5F261-6C00-4E04-B0B0-E6A13A3C9C66}" type="slidenum">
              <a:rPr lang="en-AU"/>
              <a:pPr>
                <a:defRPr/>
              </a:pPr>
              <a:t>‹#›</a:t>
            </a:fld>
            <a:endParaRPr lang="en-A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fld id="{5A863EC8-6CF2-4A94-A692-589AA0D67EE2}" type="datetime1">
              <a:rPr lang="en-US"/>
              <a:pPr>
                <a:defRPr/>
              </a:pPr>
              <a:t>3/12/2016</a:t>
            </a:fld>
            <a:endParaRPr lang="en-AU"/>
          </a:p>
        </p:txBody>
      </p:sp>
      <p:sp>
        <p:nvSpPr>
          <p:cNvPr id="7" name="Rectangle 5"/>
          <p:cNvSpPr>
            <a:spLocks noGrp="1" noChangeArrowheads="1"/>
          </p:cNvSpPr>
          <p:nvPr>
            <p:ph type="ftr" sz="quarter" idx="11"/>
          </p:nvPr>
        </p:nvSpPr>
        <p:spPr>
          <a:ln/>
        </p:spPr>
        <p:txBody>
          <a:bodyPr/>
          <a:lstStyle>
            <a:lvl1pPr>
              <a:defRPr/>
            </a:lvl1pPr>
          </a:lstStyle>
          <a:p>
            <a:pPr>
              <a:defRPr/>
            </a:pPr>
            <a:endParaRPr lang="en-AU"/>
          </a:p>
        </p:txBody>
      </p:sp>
      <p:sp>
        <p:nvSpPr>
          <p:cNvPr id="8" name="Rectangle 6"/>
          <p:cNvSpPr>
            <a:spLocks noGrp="1" noChangeArrowheads="1"/>
          </p:cNvSpPr>
          <p:nvPr>
            <p:ph type="sldNum" sz="quarter" idx="12"/>
          </p:nvPr>
        </p:nvSpPr>
        <p:spPr>
          <a:ln/>
        </p:spPr>
        <p:txBody>
          <a:bodyPr/>
          <a:lstStyle>
            <a:lvl1pPr>
              <a:defRPr/>
            </a:lvl1pPr>
          </a:lstStyle>
          <a:p>
            <a:pPr>
              <a:defRPr/>
            </a:pPr>
            <a:fld id="{2DA7D349-F58C-4511-A0CB-44CF96C6491E}" type="slidenum">
              <a:rPr lang="en-AU"/>
              <a:pPr>
                <a:defRPr/>
              </a:pPr>
              <a:t>‹#›</a:t>
            </a:fld>
            <a:endParaRPr lang="en-A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106684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507147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683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94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629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126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638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894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14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622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079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629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591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333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812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B0A1DF-EC67-4AF3-A738-92D12CC18B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4480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65D6D4-090E-405A-BA9F-6F1F5FD715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11024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568466-6203-4A1F-96B8-BC1ECCBA8E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9100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CF4A55B-E7E8-4F03-9CB9-5E11C1EC15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000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3F9B53-EE46-4EB1-8421-09611806BB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697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304CB45-43C7-4EB8-8439-D256DB1AA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0773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043B0C-EB48-4ED8-86BC-4D441FA798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4971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1D962F-2E1A-4062-9273-8A37C58C93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8200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81FCDC-8943-4EE4-B173-EA189DE784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208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C106B3-52E9-4904-AA50-46074BDA8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9063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B7666A-D87B-4FAA-9D19-41CFB5B579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0931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 y="1066848"/>
            <a:ext cx="9009063" cy="1052513"/>
            <a:chOff x="0" y="1536"/>
            <a:chExt cx="5675" cy="663"/>
          </a:xfrm>
        </p:grpSpPr>
        <p:grpSp>
          <p:nvGrpSpPr>
            <p:cNvPr id="3"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grpSp>
          <p:nvGrpSpPr>
            <p:cNvPr id="4"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AU">
                <a:solidFill>
                  <a:srgbClr val="000000"/>
                </a:solidFill>
                <a:latin typeface="Tahoma"/>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AU">
                <a:solidFill>
                  <a:srgbClr val="000000"/>
                </a:solidFill>
                <a:latin typeface="Tahoma"/>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AU">
                <a:solidFill>
                  <a:srgbClr val="000000"/>
                </a:solidFill>
                <a:latin typeface="Tahoma"/>
              </a:endParaRPr>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526C4A0-2505-44D5-9CFC-47978DD130CE}"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481224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719BF1-D20C-49B6-88CF-6BB0CEE1F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8076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A8A2919-6681-43E8-BA3B-810B72C9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34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11265A-B179-486C-96C6-CDBAC4BBF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5779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6103A8E8-4656-442B-A3B2-872F70EBB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81347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06C3C18-763F-4EF3-828B-DAEB6F6494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3805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84EB4FE-A8A1-4D15-9DE8-ED3331AD2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567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BAA6BC1-9F35-47C4-86E6-C409CEC1E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4958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72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286ADA0-996A-44B0-9DFA-B9785841A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30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6E682C6-A231-4FBD-B99C-576EC52B3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4477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SmartArt Placeholder 2"/>
          <p:cNvSpPr>
            <a:spLocks noGrp="1"/>
          </p:cNvSpPr>
          <p:nvPr>
            <p:ph type="dgm" idx="1"/>
          </p:nvPr>
        </p:nvSpPr>
        <p:spPr>
          <a:xfrm>
            <a:off x="1182688" y="2017713"/>
            <a:ext cx="7772400" cy="4114800"/>
          </a:xfrm>
        </p:spPr>
        <p:txBody>
          <a:bodyPr/>
          <a:lstStyle/>
          <a:p>
            <a:pPr lvl="0"/>
            <a:endParaRPr lang="en-AU"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694DA8E-9A41-486E-8752-6142CB363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3444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lipArt Placeholder 2"/>
          <p:cNvSpPr>
            <a:spLocks noGrp="1"/>
          </p:cNvSpPr>
          <p:nvPr>
            <p:ph type="clipArt" sz="half" idx="1"/>
          </p:nvPr>
        </p:nvSpPr>
        <p:spPr>
          <a:xfrm>
            <a:off x="1182688" y="2017713"/>
            <a:ext cx="3810000" cy="4114800"/>
          </a:xfrm>
        </p:spPr>
        <p:txBody>
          <a:bodyPr/>
          <a:lstStyle/>
          <a:p>
            <a:pPr lvl="0"/>
            <a:endParaRPr lang="en-AU"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8408035-B16D-432F-98D4-67B1B1BC3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22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D99F72B9-43C5-48CC-93AF-C46151B68C3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half" idx="3"/>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pPr>
              <a:defRPr/>
            </a:pPr>
            <a:fld id="{A0202ED1-C2EE-40A3-89B0-533482520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4633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73"/>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93306-AA87-4D1C-BDBD-C4C36ED44B02}"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01409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224415-C8C4-4870-B247-36AC9B71CE5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23488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48"/>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593F8-F98C-438A-94C4-17E8B6B1519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454103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3BE277-A8FC-4EB6-BA68-2A4D41E6B20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7824844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64D47E-3800-4718-A4CA-31525448430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133741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25891E-AB75-4C29-9ED4-23FDD046DB8E}"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2678720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49B434-5699-4C3F-BFF2-51E7EEC0FF60}"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548747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A9BC4-4ED4-4CC0-885C-51F6060ED6E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5046556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B9C63-11A0-4EEE-9627-086EFB45449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632728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6.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theme" Target="../theme/theme17.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9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p>
        </p:txBody>
      </p:sp>
      <p:sp>
        <p:nvSpPr>
          <p:cNvPr id="3075" name="Rectangle 3"/>
          <p:cNvSpPr>
            <a:spLocks noChangeArrowheads="1"/>
          </p:cNvSpPr>
          <p:nvPr/>
        </p:nvSpPr>
        <p:spPr bwMode="ltGray">
          <a:xfrm>
            <a:off x="800124" y="109859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3076" name="Rectangle 4"/>
          <p:cNvSpPr>
            <a:spLocks noChangeArrowheads="1"/>
          </p:cNvSpPr>
          <p:nvPr/>
        </p:nvSpPr>
        <p:spPr bwMode="ltGray">
          <a:xfrm>
            <a:off x="54136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3078" name="Rectangle 6"/>
          <p:cNvSpPr>
            <a:spLocks noChangeArrowheads="1"/>
          </p:cNvSpPr>
          <p:nvPr/>
        </p:nvSpPr>
        <p:spPr bwMode="ltGray">
          <a:xfrm>
            <a:off x="127000" y="144784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p>
        </p:txBody>
      </p:sp>
      <p:sp>
        <p:nvSpPr>
          <p:cNvPr id="3079"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p>
        </p:txBody>
      </p:sp>
      <p:sp>
        <p:nvSpPr>
          <p:cNvPr id="16393"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9"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47D145F-3605-4027-B482-2889004037AC}" type="datetimeFigureOut">
              <a:rPr lang="en-AU" smtClean="0">
                <a:solidFill>
                  <a:prstClr val="black">
                    <a:tint val="75000"/>
                  </a:prstClr>
                </a:solidFill>
                <a:latin typeface="Calibri"/>
              </a:rPr>
              <a:pPr fontAlgn="auto">
                <a:spcBef>
                  <a:spcPts val="0"/>
                </a:spcBef>
                <a:spcAft>
                  <a:spcPts val="0"/>
                </a:spcAft>
              </a:pPr>
              <a:t>12/03/2016</a:t>
            </a:fld>
            <a:endParaRPr lang="en-AU">
              <a:solidFill>
                <a:prstClr val="black">
                  <a:tint val="75000"/>
                </a:prstClr>
              </a:solidFill>
              <a:latin typeface="Calibri"/>
            </a:endParaRPr>
          </a:p>
        </p:txBody>
      </p:sp>
      <p:sp>
        <p:nvSpPr>
          <p:cNvPr id="5" name="Footer Placeholder 4"/>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67E07F-6B8B-41BC-8DAD-4AA3649330D6}" type="slidenum">
              <a:rPr lang="en-AU" smtClean="0">
                <a:solidFill>
                  <a:prstClr val="black">
                    <a:tint val="75000"/>
                  </a:prstClr>
                </a:solidFill>
                <a:latin typeface="Calibri"/>
              </a:rPr>
              <a:pPr fontAlgn="auto">
                <a:spcBef>
                  <a:spcPts val="0"/>
                </a:spcBef>
                <a:spcAft>
                  <a:spcPts val="0"/>
                </a:spcAft>
              </a:pPr>
              <a:t>‹#›</a:t>
            </a:fld>
            <a:endParaRPr lang="en-AU">
              <a:solidFill>
                <a:prstClr val="black">
                  <a:tint val="75000"/>
                </a:prstClr>
              </a:solidFill>
              <a:latin typeface="Calibri"/>
            </a:endParaRPr>
          </a:p>
        </p:txBody>
      </p:sp>
    </p:spTree>
    <p:extLst>
      <p:ext uri="{BB962C8B-B14F-4D97-AF65-F5344CB8AC3E}">
        <p14:creationId xmlns:p14="http://schemas.microsoft.com/office/powerpoint/2010/main" val="3909588492"/>
      </p:ext>
    </p:extLst>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1751F0D-89E8-4485-9A37-75E1685174C9}" type="datetimeFigureOut">
              <a:rPr lang="en-AU">
                <a:solidFill>
                  <a:prstClr val="black">
                    <a:tint val="75000"/>
                  </a:prstClr>
                </a:solidFill>
              </a:rPr>
              <a:pPr>
                <a:defRPr/>
              </a:pPr>
              <a:t>12/03/2016</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9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594B936-0CB1-4101-BAE0-3F53EE222B97}"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809069519"/>
      </p:ext>
    </p:extLst>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 id="214748505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98"/>
            <a:ext cx="438150" cy="474663"/>
          </a:xfrm>
          <a:prstGeom prst="rect">
            <a:avLst/>
          </a:prstGeom>
          <a:solidFill>
            <a:schemeClr val="accent2"/>
          </a:solidFill>
          <a:ln w="9525">
            <a:noFill/>
            <a:miter lim="800000"/>
            <a:headEnd/>
            <a:tailEnd/>
          </a:ln>
          <a:effectLst/>
        </p:spPr>
        <p:txBody>
          <a:bodyPr wrap="none" anchor="ctr"/>
          <a:lstStyle/>
          <a:p>
            <a:pPr algn="ctr"/>
            <a:endParaRPr kumimoji="1" lang="en-AU" smtClean="0">
              <a:solidFill>
                <a:srgbClr val="000000"/>
              </a:solidFill>
            </a:endParaRPr>
          </a:p>
        </p:txBody>
      </p:sp>
      <p:sp>
        <p:nvSpPr>
          <p:cNvPr id="3075" name="Rectangle 3"/>
          <p:cNvSpPr>
            <a:spLocks noChangeArrowheads="1"/>
          </p:cNvSpPr>
          <p:nvPr/>
        </p:nvSpPr>
        <p:spPr bwMode="ltGray">
          <a:xfrm>
            <a:off x="800124" y="109859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kumimoji="1" lang="en-AU" smtClean="0">
              <a:solidFill>
                <a:srgbClr val="000000"/>
              </a:solidFill>
            </a:endParaRPr>
          </a:p>
        </p:txBody>
      </p:sp>
      <p:sp>
        <p:nvSpPr>
          <p:cNvPr id="3076" name="Rectangle 4"/>
          <p:cNvSpPr>
            <a:spLocks noChangeArrowheads="1"/>
          </p:cNvSpPr>
          <p:nvPr/>
        </p:nvSpPr>
        <p:spPr bwMode="ltGray">
          <a:xfrm>
            <a:off x="541362" y="1520832"/>
            <a:ext cx="422275" cy="474663"/>
          </a:xfrm>
          <a:prstGeom prst="rect">
            <a:avLst/>
          </a:prstGeom>
          <a:solidFill>
            <a:schemeClr val="folHlink"/>
          </a:solidFill>
          <a:ln w="9525">
            <a:noFill/>
            <a:miter lim="800000"/>
            <a:headEnd/>
            <a:tailEnd/>
          </a:ln>
          <a:effectLst/>
        </p:spPr>
        <p:txBody>
          <a:bodyPr wrap="none" anchor="ctr"/>
          <a:lstStyle/>
          <a:p>
            <a:pPr algn="ctr"/>
            <a:endParaRPr kumimoji="1" lang="en-AU" smtClean="0">
              <a:solidFill>
                <a:srgbClr val="000000"/>
              </a:solidFill>
            </a:endParaRPr>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kumimoji="1" lang="en-AU" smtClean="0">
              <a:solidFill>
                <a:srgbClr val="000000"/>
              </a:solidFill>
            </a:endParaRPr>
          </a:p>
        </p:txBody>
      </p:sp>
      <p:sp>
        <p:nvSpPr>
          <p:cNvPr id="3078" name="Rectangle 6"/>
          <p:cNvSpPr>
            <a:spLocks noChangeArrowheads="1"/>
          </p:cNvSpPr>
          <p:nvPr/>
        </p:nvSpPr>
        <p:spPr bwMode="ltGray">
          <a:xfrm>
            <a:off x="127000" y="144784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endParaRPr kumimoji="1" lang="en-AU" smtClean="0">
              <a:solidFill>
                <a:srgbClr val="000000"/>
              </a:solidFill>
            </a:endParaRPr>
          </a:p>
        </p:txBody>
      </p:sp>
      <p:sp>
        <p:nvSpPr>
          <p:cNvPr id="3079"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gn="ctr"/>
            <a:endParaRPr kumimoji="1" lang="en-AU" smtClean="0">
              <a:solidFill>
                <a:srgbClr val="000000"/>
              </a:solidFill>
            </a:endParaRPr>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AU" smtClean="0">
              <a:solidFill>
                <a:srgbClr val="000000"/>
              </a:solidFill>
            </a:endParaRPr>
          </a:p>
        </p:txBody>
      </p:sp>
      <p:sp>
        <p:nvSpPr>
          <p:cNvPr id="3081"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smtClean="0">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smtClean="0">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F87B9964-8FF5-4A47-BE17-3BE72C72D12B}" type="slidenum">
              <a:rPr lang="en-US" smtClean="0">
                <a:solidFill>
                  <a:srgbClr val="000000"/>
                </a:solidFill>
              </a:rPr>
              <a:pPr/>
              <a:t>‹#›</a:t>
            </a:fld>
            <a:endParaRPr lang="en-US" smtClean="0">
              <a:solidFill>
                <a:srgbClr val="000000"/>
              </a:solidFill>
            </a:endParaRPr>
          </a:p>
        </p:txBody>
      </p:sp>
    </p:spTree>
    <p:extLst>
      <p:ext uri="{BB962C8B-B14F-4D97-AF65-F5344CB8AC3E}">
        <p14:creationId xmlns:p14="http://schemas.microsoft.com/office/powerpoint/2010/main" val="2964566817"/>
      </p:ext>
    </p:extLst>
  </p:cSld>
  <p:clrMap bg1="lt1" tx1="dk1" bg2="lt2" tx2="dk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 id="2147485071" r:id="rId12"/>
    <p:sldLayoutId id="2147485072" r:id="rId13"/>
    <p:sldLayoutId id="2147485073"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7FEC2AC-412D-4E46-B5A8-F9C8BE8274C7}" type="datetimeFigureOut">
              <a:rPr lang="en-US" smtClean="0">
                <a:solidFill>
                  <a:prstClr val="black">
                    <a:tint val="75000"/>
                  </a:prstClr>
                </a:solidFill>
                <a:latin typeface="Calibri" panose="020F0502020204030204"/>
              </a:rPr>
              <a:pPr fontAlgn="auto">
                <a:spcBef>
                  <a:spcPts val="0"/>
                </a:spcBef>
                <a:spcAft>
                  <a:spcPts val="0"/>
                </a:spcAft>
              </a:pPr>
              <a:t>3/12/2016</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8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8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5761893-426B-A647-B95A-296770299D37}"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4822925"/>
      </p:ext>
    </p:extLst>
  </p:cSld>
  <p:clrMap bg1="lt1" tx1="dk1" bg2="lt2" tx2="dk2" accent1="accent1" accent2="accent2" accent3="accent3" accent4="accent4" accent5="accent5" accent6="accent6" hlink="hlink" folHlink="folHlink"/>
  <p:sldLayoutIdLst>
    <p:sldLayoutId id="2147485087" r:id="rId1"/>
    <p:sldLayoutId id="2147485088" r:id="rId2"/>
    <p:sldLayoutId id="2147485089" r:id="rId3"/>
    <p:sldLayoutId id="2147485090" r:id="rId4"/>
    <p:sldLayoutId id="2147485091" r:id="rId5"/>
    <p:sldLayoutId id="2147485092" r:id="rId6"/>
    <p:sldLayoutId id="2147485093" r:id="rId7"/>
    <p:sldLayoutId id="2147485094" r:id="rId8"/>
    <p:sldLayoutId id="2147485095" r:id="rId9"/>
    <p:sldLayoutId id="2147485096" r:id="rId10"/>
    <p:sldLayoutId id="21474850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p:cNvSpPr txBox="1">
            <a:spLocks/>
          </p:cNvSpPr>
          <p:nvPr userDrawn="1"/>
        </p:nvSpPr>
        <p:spPr bwMode="auto">
          <a:xfrm>
            <a:off x="1905000" y="640081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sz="1200">
              <a:solidFill>
                <a:srgbClr val="898989"/>
              </a:solidFill>
            </a:endParaRPr>
          </a:p>
        </p:txBody>
      </p:sp>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7" name="Date Placeholder 3"/>
          <p:cNvSpPr>
            <a:spLocks noGrp="1"/>
          </p:cNvSpPr>
          <p:nvPr>
            <p:ph type="dt" sz="half" idx="2"/>
          </p:nvPr>
        </p:nvSpPr>
        <p:spPr bwMode="auto">
          <a:xfrm>
            <a:off x="457200" y="635636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r>
              <a:rPr lang="en-US" altLang="en-US">
                <a:latin typeface="Arial" pitchFamily="34" charset="0"/>
              </a:rPr>
              <a:t>Date of download:  mm/dd/yyyy</a:t>
            </a:r>
          </a:p>
        </p:txBody>
      </p:sp>
      <p:sp>
        <p:nvSpPr>
          <p:cNvPr id="3078" name="Footer Placeholder 4"/>
          <p:cNvSpPr>
            <a:spLocks noGrp="1"/>
          </p:cNvSpPr>
          <p:nvPr>
            <p:ph type="ftr" sz="quarter" idx="3"/>
          </p:nvPr>
        </p:nvSpPr>
        <p:spPr bwMode="auto">
          <a:xfrm>
            <a:off x="3124200" y="6356362"/>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en-US">
                <a:latin typeface="Arial" pitchFamily="34" charset="0"/>
              </a:rPr>
              <a:t>Copyright © 2012 American Medical Association. All rights reserved.</a:t>
            </a:r>
          </a:p>
        </p:txBody>
      </p:sp>
      <p:sp>
        <p:nvSpPr>
          <p:cNvPr id="3079" name="Slide Number Placeholder 5"/>
          <p:cNvSpPr>
            <a:spLocks noGrp="1"/>
          </p:cNvSpPr>
          <p:nvPr>
            <p:ph type="sldNum" sz="quarter" idx="4"/>
          </p:nvPr>
        </p:nvSpPr>
        <p:spPr bwMode="auto">
          <a:xfrm>
            <a:off x="6553200" y="635636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45C4D6-47AE-4AFB-9CDB-3CF01706C443}" type="slidenum">
              <a:rPr lang="en-US" altLang="en-US">
                <a:latin typeface="Arial" pitchFamily="34" charset="0"/>
              </a:rPr>
              <a:pPr/>
              <a:t>‹#›</a:t>
            </a:fld>
            <a:endParaRPr lang="en-US" altLang="en-US">
              <a:latin typeface="Arial" pitchFamily="34" charset="0"/>
            </a:endParaRPr>
          </a:p>
        </p:txBody>
      </p:sp>
    </p:spTree>
    <p:extLst>
      <p:ext uri="{BB962C8B-B14F-4D97-AF65-F5344CB8AC3E}">
        <p14:creationId xmlns:p14="http://schemas.microsoft.com/office/powerpoint/2010/main" val="435713135"/>
      </p:ext>
    </p:extLst>
  </p:cSld>
  <p:clrMap bg1="lt1" tx1="dk1" bg2="lt2" tx2="dk2" accent1="accent1" accent2="accent2" accent3="accent3" accent4="accent4" accent5="accent5" accent6="accent6" hlink="hlink" folHlink="folHlink"/>
  <p:sldLayoutIdLst>
    <p:sldLayoutId id="2147485099" r:id="rId1"/>
    <p:sldLayoutId id="2147485100" r:id="rId2"/>
    <p:sldLayoutId id="2147485101" r:id="rId3"/>
    <p:sldLayoutId id="2147485102" r:id="rId4"/>
    <p:sldLayoutId id="2147485103" r:id="rId5"/>
    <p:sldLayoutId id="2147485104" r:id="rId6"/>
    <p:sldLayoutId id="2147485105" r:id="rId7"/>
    <p:sldLayoutId id="2147485106" r:id="rId8"/>
    <p:sldLayoutId id="2147485107" r:id="rId9"/>
    <p:sldLayoutId id="2147485108" r:id="rId10"/>
    <p:sldLayoutId id="214748510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2pPr>
      <a:lvl3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3pPr>
      <a:lvl4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4pPr>
      <a:lvl5pPr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5pPr>
      <a:lvl6pPr marL="4572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126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pitchFamily="34" charset="0"/>
              </a:defRPr>
            </a:lvl1pPr>
          </a:lstStyle>
          <a:p>
            <a:pPr>
              <a:defRPr/>
            </a:pPr>
            <a:fld id="{970E12B8-AC56-4466-88E0-F2478F751F0B}" type="datetimeFigureOut">
              <a:rPr lang="en-US" smtClean="0"/>
              <a:pPr>
                <a:defRPr/>
              </a:pPr>
              <a:t>3/12/2016</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pitchFamily="34" charset="0"/>
              </a:defRPr>
            </a:lvl1pPr>
          </a:lstStyle>
          <a:p>
            <a:pPr>
              <a:defRPr/>
            </a:pPr>
            <a:fld id="{C91E7748-85EB-4FAC-A314-476342B9070F}" type="slidenum">
              <a:rPr lang="en-US" smtClean="0"/>
              <a:pPr>
                <a:defRPr/>
              </a:pPr>
              <a:t>‹#›</a:t>
            </a:fld>
            <a:endParaRPr lang="en-US" dirty="0"/>
          </a:p>
        </p:txBody>
      </p:sp>
    </p:spTree>
    <p:extLst>
      <p:ext uri="{BB962C8B-B14F-4D97-AF65-F5344CB8AC3E}">
        <p14:creationId xmlns:p14="http://schemas.microsoft.com/office/powerpoint/2010/main" val="1703834403"/>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Lst>
  <p:txStyles>
    <p:titleStyle>
      <a:lvl1pPr algn="ctr" rtl="0" eaLnBrk="0" fontAlgn="base" hangingPunct="0">
        <a:spcBef>
          <a:spcPct val="0"/>
        </a:spcBef>
        <a:spcAft>
          <a:spcPct val="0"/>
        </a:spcAft>
        <a:defRPr sz="4400" kern="1200">
          <a:solidFill>
            <a:schemeClr val="tx1"/>
          </a:solidFill>
          <a:latin typeface="Arial"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4345"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34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FBBB387-CC53-49DB-9139-D21913BC2A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403790"/>
      </p:ext>
    </p:extLst>
  </p:cSld>
  <p:clrMap bg1="lt1" tx1="dk1" bg2="lt2" tx2="dk2" accent1="accent1" accent2="accent2" accent3="accent3" accent4="accent4" accent5="accent5" accent6="accent6" hlink="hlink" folHlink="folHlink"/>
  <p:sldLayoutIdLst>
    <p:sldLayoutId id="2147485135" r:id="rId1"/>
    <p:sldLayoutId id="2147485136" r:id="rId2"/>
    <p:sldLayoutId id="2147485137" r:id="rId3"/>
    <p:sldLayoutId id="2147485138" r:id="rId4"/>
    <p:sldLayoutId id="2147485139" r:id="rId5"/>
    <p:sldLayoutId id="2147485140" r:id="rId6"/>
    <p:sldLayoutId id="2147485141" r:id="rId7"/>
    <p:sldLayoutId id="2147485142" r:id="rId8"/>
    <p:sldLayoutId id="2147485143" r:id="rId9"/>
    <p:sldLayoutId id="2147485144" r:id="rId10"/>
    <p:sldLayoutId id="2147485145" r:id="rId11"/>
    <p:sldLayoutId id="2147485146"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AU">
              <a:solidFill>
                <a:srgbClr val="000000"/>
              </a:solidFill>
            </a:endParaRPr>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AU">
              <a:solidFill>
                <a:srgbClr val="000000"/>
              </a:solidFill>
            </a:endParaRPr>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A42E8EE-CE20-4508-A97C-C3E38E0764C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81995052"/>
      </p:ext>
    </p:extLst>
  </p:cSld>
  <p:clrMap bg1="lt1" tx1="dk1" bg2="lt2" tx2="dk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 id="2147485159" r:id="rId12"/>
    <p:sldLayoutId id="2147485160" r:id="rId13"/>
    <p:sldLayoutId id="21474851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150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36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AU"/>
          </a:p>
        </p:txBody>
      </p:sp>
      <p:sp>
        <p:nvSpPr>
          <p:cNvPr id="636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AU"/>
          </a:p>
        </p:txBody>
      </p:sp>
      <p:sp>
        <p:nvSpPr>
          <p:cNvPr id="636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A42E8EE-CE20-4508-A97C-C3E38E0764CA}"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van de modeltitel te bewerken</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574468" name="Rectangle 4"/>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defRPr>
            </a:lvl1pPr>
          </a:lstStyle>
          <a:p>
            <a:pPr>
              <a:defRPr/>
            </a:pPr>
            <a:endParaRPr lang="nl-NL"/>
          </a:p>
        </p:txBody>
      </p:sp>
      <p:sp>
        <p:nvSpPr>
          <p:cNvPr id="574469" name="Rectangle 5"/>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defRPr>
            </a:lvl1pPr>
          </a:lstStyle>
          <a:p>
            <a:pPr>
              <a:defRPr/>
            </a:pPr>
            <a:endParaRPr lang="nl-NL"/>
          </a:p>
        </p:txBody>
      </p:sp>
      <p:sp>
        <p:nvSpPr>
          <p:cNvPr id="574470"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defRPr>
            </a:lvl1pPr>
          </a:lstStyle>
          <a:p>
            <a:pPr>
              <a:defRPr/>
            </a:pPr>
            <a:fld id="{C5B519F7-D7BB-4421-A1AA-367D0DB2E154}"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4503"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cs typeface="Arial" charset="0"/>
        </a:defRPr>
      </a:lvl2pPr>
      <a:lvl3pPr algn="l" rtl="0" eaLnBrk="0" fontAlgn="base" hangingPunct="0">
        <a:spcBef>
          <a:spcPct val="0"/>
        </a:spcBef>
        <a:spcAft>
          <a:spcPct val="0"/>
        </a:spcAft>
        <a:defRPr sz="4400">
          <a:solidFill>
            <a:schemeClr val="tx2"/>
          </a:solidFill>
          <a:latin typeface="Times New Roman" pitchFamily="18" charset="0"/>
          <a:cs typeface="Arial" charset="0"/>
        </a:defRPr>
      </a:lvl3pPr>
      <a:lvl4pPr algn="l" rtl="0" eaLnBrk="0" fontAlgn="base" hangingPunct="0">
        <a:spcBef>
          <a:spcPct val="0"/>
        </a:spcBef>
        <a:spcAft>
          <a:spcPct val="0"/>
        </a:spcAft>
        <a:defRPr sz="4400">
          <a:solidFill>
            <a:schemeClr val="tx2"/>
          </a:solidFill>
          <a:latin typeface="Times New Roman" pitchFamily="18" charset="0"/>
          <a:cs typeface="Arial" charset="0"/>
        </a:defRPr>
      </a:lvl4pPr>
      <a:lvl5pPr algn="l" rtl="0" eaLnBrk="0" fontAlgn="base" hangingPunct="0">
        <a:spcBef>
          <a:spcPct val="0"/>
        </a:spcBef>
        <a:spcAft>
          <a:spcPct val="0"/>
        </a:spcAft>
        <a:defRPr sz="4400">
          <a:solidFill>
            <a:schemeClr val="tx2"/>
          </a:solidFill>
          <a:latin typeface="Times New Roman" pitchFamily="18" charset="0"/>
          <a:cs typeface="Arial" charset="0"/>
        </a:defRPr>
      </a:lvl5pPr>
      <a:lvl6pPr marL="457200" algn="l" rtl="0" fontAlgn="base">
        <a:spcBef>
          <a:spcPct val="0"/>
        </a:spcBef>
        <a:spcAft>
          <a:spcPct val="0"/>
        </a:spcAft>
        <a:defRPr sz="4400">
          <a:solidFill>
            <a:schemeClr val="tx2"/>
          </a:solidFill>
          <a:latin typeface="Times New Roman" pitchFamily="18" charset="0"/>
          <a:cs typeface="Arial" charset="0"/>
        </a:defRPr>
      </a:lvl6pPr>
      <a:lvl7pPr marL="914400" algn="l" rtl="0" fontAlgn="base">
        <a:spcBef>
          <a:spcPct val="0"/>
        </a:spcBef>
        <a:spcAft>
          <a:spcPct val="0"/>
        </a:spcAft>
        <a:defRPr sz="4400">
          <a:solidFill>
            <a:schemeClr val="tx2"/>
          </a:solidFill>
          <a:latin typeface="Times New Roman" pitchFamily="18" charset="0"/>
          <a:cs typeface="Arial" charset="0"/>
        </a:defRPr>
      </a:lvl7pPr>
      <a:lvl8pPr marL="1371600" algn="l" rtl="0" fontAlgn="base">
        <a:spcBef>
          <a:spcPct val="0"/>
        </a:spcBef>
        <a:spcAft>
          <a:spcPct val="0"/>
        </a:spcAft>
        <a:defRPr sz="4400">
          <a:solidFill>
            <a:schemeClr val="tx2"/>
          </a:solidFill>
          <a:latin typeface="Times New Roman" pitchFamily="18" charset="0"/>
          <a:cs typeface="Arial" charset="0"/>
        </a:defRPr>
      </a:lvl8pPr>
      <a:lvl9pPr marL="1828800" algn="l"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4099"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a:cs typeface="ＭＳ Ｐゴシック"/>
              </a:defRPr>
            </a:lvl1pPr>
          </a:lstStyle>
          <a:p>
            <a:pPr>
              <a:defRPr/>
            </a:pPr>
            <a:fld id="{B2CCAF88-7FBE-49ED-BBC0-3726D9238AE0}" type="datetime1">
              <a:rPr lang="en-US">
                <a:latin typeface="Arial"/>
              </a:rPr>
              <a:pPr>
                <a:defRPr/>
              </a:pPr>
              <a:t>3/12/2016</a:t>
            </a:fld>
            <a:endParaRPr lang="en-AU">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ＭＳ Ｐゴシック"/>
              </a:defRPr>
            </a:lvl1pPr>
          </a:lstStyle>
          <a:p>
            <a:pPr>
              <a:defRPr/>
            </a:pPr>
            <a:endParaRPr lang="en-AU">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a:cs typeface="ＭＳ Ｐゴシック"/>
              </a:defRPr>
            </a:lvl1pPr>
          </a:lstStyle>
          <a:p>
            <a:pPr>
              <a:defRPr/>
            </a:pPr>
            <a:fld id="{83AD3FAD-56A7-4FA0-8BA7-B5515FA200F9}" type="slidenum">
              <a:rPr lang="en-AU">
                <a:latin typeface="Arial"/>
              </a:rPr>
              <a:pPr>
                <a:defRPr/>
              </a:pPr>
              <a:t>‹#›</a:t>
            </a:fld>
            <a:endParaRPr lang="en-AU">
              <a:latin typeface="Arial"/>
            </a:endParaRPr>
          </a:p>
        </p:txBody>
      </p:sp>
    </p:spTree>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9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24" y="109859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6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4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320938"/>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84779" r:id="rId12"/>
    <p:sldLayoutId id="2147484780" r:id="rId13"/>
    <p:sldLayoutId id="2147484781"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90B1734-A2B7-42D0-A425-F22300A467CF}" type="slidenum">
              <a:rPr lang="en-US" smtClean="0">
                <a:solidFill>
                  <a:srgbClr val="000000"/>
                </a:solidFill>
                <a:latin typeface="Arial"/>
              </a:rPr>
              <a:pPr/>
              <a:t>‹#›</a:t>
            </a:fld>
            <a:endParaRPr lang="en-US" smtClean="0">
              <a:solidFill>
                <a:srgbClr val="000000"/>
              </a:solidFill>
              <a:latin typeface="Arial"/>
            </a:endParaRPr>
          </a:p>
        </p:txBody>
      </p:sp>
    </p:spTree>
    <p:extLst>
      <p:ext uri="{BB962C8B-B14F-4D97-AF65-F5344CB8AC3E}">
        <p14:creationId xmlns:p14="http://schemas.microsoft.com/office/powerpoint/2010/main" val="3534095303"/>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9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5" name="Rectangle 3"/>
          <p:cNvSpPr>
            <a:spLocks noChangeArrowheads="1"/>
          </p:cNvSpPr>
          <p:nvPr/>
        </p:nvSpPr>
        <p:spPr bwMode="ltGray">
          <a:xfrm>
            <a:off x="800124" y="109859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6" name="Rectangle 4"/>
          <p:cNvSpPr>
            <a:spLocks noChangeArrowheads="1"/>
          </p:cNvSpPr>
          <p:nvPr/>
        </p:nvSpPr>
        <p:spPr bwMode="ltGray">
          <a:xfrm>
            <a:off x="54136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8" name="Rectangle 6"/>
          <p:cNvSpPr>
            <a:spLocks noChangeArrowheads="1"/>
          </p:cNvSpPr>
          <p:nvPr/>
        </p:nvSpPr>
        <p:spPr bwMode="ltGray">
          <a:xfrm>
            <a:off x="127000" y="144784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79"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latin typeface="Tahoma"/>
            </a:endParaRPr>
          </a:p>
        </p:txBody>
      </p:sp>
      <p:sp>
        <p:nvSpPr>
          <p:cNvPr id="16393"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506520236"/>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 id="2147484895" r:id="rId13"/>
    <p:sldLayoutId id="2147484896"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de-DE">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FA71ACB-CE47-4BAC-9506-F31D1862E5CE}" type="slidenum">
              <a:rPr lang="de-DE">
                <a:solidFill>
                  <a:srgbClr val="000000"/>
                </a:solidFill>
                <a:latin typeface="Arial"/>
              </a:rPr>
              <a:pPr>
                <a:defRPr/>
              </a:pPr>
              <a:t>‹#›</a:t>
            </a:fld>
            <a:endParaRPr lang="de-DE">
              <a:solidFill>
                <a:srgbClr val="000000"/>
              </a:solidFill>
              <a:latin typeface="Arial"/>
            </a:endParaRPr>
          </a:p>
        </p:txBody>
      </p:sp>
    </p:spTree>
    <p:extLst>
      <p:ext uri="{BB962C8B-B14F-4D97-AF65-F5344CB8AC3E}">
        <p14:creationId xmlns:p14="http://schemas.microsoft.com/office/powerpoint/2010/main" val="3110531471"/>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9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5" name="Rectangle 3"/>
          <p:cNvSpPr>
            <a:spLocks noChangeArrowheads="1"/>
          </p:cNvSpPr>
          <p:nvPr/>
        </p:nvSpPr>
        <p:spPr bwMode="ltGray">
          <a:xfrm>
            <a:off x="800124" y="109859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6" name="Rectangle 4"/>
          <p:cNvSpPr>
            <a:spLocks noChangeArrowheads="1"/>
          </p:cNvSpPr>
          <p:nvPr/>
        </p:nvSpPr>
        <p:spPr bwMode="ltGray">
          <a:xfrm>
            <a:off x="54136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77" name="Rectangle 5"/>
          <p:cNvSpPr>
            <a:spLocks noChangeArrowheads="1"/>
          </p:cNvSpPr>
          <p:nvPr/>
        </p:nvSpPr>
        <p:spPr bwMode="ltGray">
          <a:xfrm>
            <a:off x="911227"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8" name="Rectangle 6"/>
          <p:cNvSpPr>
            <a:spLocks noChangeArrowheads="1"/>
          </p:cNvSpPr>
          <p:nvPr/>
        </p:nvSpPr>
        <p:spPr bwMode="ltGray">
          <a:xfrm>
            <a:off x="127000" y="144784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3079" name="Rectangle 7"/>
          <p:cNvSpPr>
            <a:spLocks noChangeArrowheads="1"/>
          </p:cNvSpPr>
          <p:nvPr/>
        </p:nvSpPr>
        <p:spPr bwMode="gray">
          <a:xfrm>
            <a:off x="762000" y="99060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AU">
              <a:solidFill>
                <a:srgbClr val="000000"/>
              </a:solidFill>
            </a:endParaRPr>
          </a:p>
        </p:txBody>
      </p:sp>
      <p:sp>
        <p:nvSpPr>
          <p:cNvPr id="3080" name="Rectangle 8"/>
          <p:cNvSpPr>
            <a:spLocks noChangeArrowheads="1"/>
          </p:cNvSpPr>
          <p:nvPr/>
        </p:nvSpPr>
        <p:spPr bwMode="gray">
          <a:xfrm>
            <a:off x="442914"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AU">
              <a:solidFill>
                <a:srgbClr val="000000"/>
              </a:solidFill>
            </a:endParaRPr>
          </a:p>
        </p:txBody>
      </p:sp>
      <p:sp>
        <p:nvSpPr>
          <p:cNvPr id="16393" name="Rectangle 9"/>
          <p:cNvSpPr>
            <a:spLocks noGrp="1" noChangeArrowheads="1"/>
          </p:cNvSpPr>
          <p:nvPr>
            <p:ph type="title"/>
          </p:nvPr>
        </p:nvSpPr>
        <p:spPr bwMode="auto">
          <a:xfrm>
            <a:off x="1150939"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endParaRPr>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endParaRPr>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A4E874D8-FEC4-471F-A56E-23A884F5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781109"/>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 id="2147484990" r:id="rId7"/>
    <p:sldLayoutId id="2147484991" r:id="rId8"/>
    <p:sldLayoutId id="2147484992" r:id="rId9"/>
    <p:sldLayoutId id="2147484993" r:id="rId10"/>
    <p:sldLayoutId id="2147484994" r:id="rId11"/>
    <p:sldLayoutId id="2147484995" r:id="rId12"/>
    <p:sldLayoutId id="2147484996" r:id="rId13"/>
    <p:sldLayoutId id="2147484997"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0.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0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www.ncbi.nlm.nih.gov/pubmed/25993607" TargetMode="External"/><Relationship Id="rId2" Type="http://schemas.openxmlformats.org/officeDocument/2006/relationships/image" Target="../media/image29.jpeg"/><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16.xml"/><Relationship Id="rId5" Type="http://schemas.openxmlformats.org/officeDocument/2006/relationships/image" Target="../media/image48.emf"/><Relationship Id="rId4" Type="http://schemas.openxmlformats.org/officeDocument/2006/relationships/image" Target="../media/image47.emf"/></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9.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6.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2.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13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450850" y="533400"/>
            <a:ext cx="8413750" cy="1143000"/>
          </a:xfrm>
        </p:spPr>
        <p:txBody>
          <a:bodyPr>
            <a:noAutofit/>
          </a:bodyPr>
          <a:lstStyle/>
          <a:p>
            <a:pPr algn="ctr" eaLnBrk="1" hangingPunct="1"/>
            <a:r>
              <a:rPr lang="en-US" dirty="0" smtClean="0"/>
              <a:t>The genetics of complex traits </a:t>
            </a:r>
            <a:r>
              <a:rPr lang="en-US" sz="3200" dirty="0" smtClean="0"/>
              <a:t/>
            </a:r>
            <a:br>
              <a:rPr lang="en-US" sz="3200" dirty="0" smtClean="0"/>
            </a:br>
            <a:r>
              <a:rPr lang="en-US" sz="3200" dirty="0"/>
              <a:t>A</a:t>
            </a:r>
            <a:r>
              <a:rPr lang="en-US" sz="3200" dirty="0" smtClean="0"/>
              <a:t>mazing progress (much by </a:t>
            </a:r>
            <a:r>
              <a:rPr lang="en-US" sz="3200" dirty="0" err="1" smtClean="0"/>
              <a:t>ppl</a:t>
            </a:r>
            <a:r>
              <a:rPr lang="en-US" sz="3200" dirty="0" smtClean="0"/>
              <a:t> in this room)</a:t>
            </a:r>
            <a:endParaRPr lang="en-US" sz="2000" dirty="0" smtClean="0"/>
          </a:p>
        </p:txBody>
      </p:sp>
      <p:sp>
        <p:nvSpPr>
          <p:cNvPr id="40963" name="Rectangle 3"/>
          <p:cNvSpPr>
            <a:spLocks noGrp="1" noChangeArrowheads="1"/>
          </p:cNvSpPr>
          <p:nvPr>
            <p:ph type="subTitle" idx="1"/>
          </p:nvPr>
        </p:nvSpPr>
        <p:spPr>
          <a:xfrm>
            <a:off x="5764924" y="2349062"/>
            <a:ext cx="3379076" cy="3859924"/>
          </a:xfrm>
        </p:spPr>
        <p:txBody>
          <a:bodyPr/>
          <a:lstStyle/>
          <a:p>
            <a:pPr algn="r" eaLnBrk="1" hangingPunct="1"/>
            <a:r>
              <a:rPr lang="en-US" dirty="0" smtClean="0"/>
              <a:t>Nick Martin</a:t>
            </a:r>
            <a:endParaRPr lang="pt-PT" dirty="0" smtClean="0"/>
          </a:p>
          <a:p>
            <a:pPr algn="r" eaLnBrk="1" hangingPunct="1"/>
            <a:r>
              <a:rPr lang="pt-PT" sz="2400" dirty="0" smtClean="0"/>
              <a:t>Queensland Institute</a:t>
            </a:r>
          </a:p>
          <a:p>
            <a:pPr algn="r" eaLnBrk="1" hangingPunct="1"/>
            <a:r>
              <a:rPr lang="pt-PT" sz="2400" dirty="0" smtClean="0"/>
              <a:t> of Medical Research</a:t>
            </a:r>
          </a:p>
          <a:p>
            <a:pPr algn="r" eaLnBrk="1" hangingPunct="1"/>
            <a:r>
              <a:rPr lang="pt-PT" sz="2400" dirty="0" smtClean="0"/>
              <a:t>Brisbane</a:t>
            </a:r>
          </a:p>
          <a:p>
            <a:pPr algn="r" eaLnBrk="1" hangingPunct="1"/>
            <a:r>
              <a:rPr lang="pt-PT" sz="2400" dirty="0" smtClean="0"/>
              <a:t> </a:t>
            </a:r>
          </a:p>
          <a:p>
            <a:pPr algn="r" eaLnBrk="1" hangingPunct="1"/>
            <a:r>
              <a:rPr lang="pt-PT" sz="2400" dirty="0" smtClean="0"/>
              <a:t>Boulder workshop </a:t>
            </a:r>
          </a:p>
          <a:p>
            <a:pPr algn="r" eaLnBrk="1" hangingPunct="1"/>
            <a:r>
              <a:rPr lang="pt-PT" sz="2400" dirty="0" smtClean="0"/>
              <a:t>March 11, 2016</a:t>
            </a:r>
            <a:endParaRPr lang="en-US" dirty="0" smtClean="0"/>
          </a:p>
        </p:txBody>
      </p:sp>
      <p:sp>
        <p:nvSpPr>
          <p:cNvPr id="5" name="Slide Number Placeholder 3"/>
          <p:cNvSpPr>
            <a:spLocks noGrp="1"/>
          </p:cNvSpPr>
          <p:nvPr>
            <p:ph type="sldNum" sz="quarter" idx="12"/>
          </p:nvPr>
        </p:nvSpPr>
        <p:spPr>
          <a:xfrm>
            <a:off x="6540500" y="6619875"/>
            <a:ext cx="2133600" cy="476250"/>
          </a:xfrm>
        </p:spPr>
        <p:txBody>
          <a:bodyPr/>
          <a:lstStyle/>
          <a:p>
            <a:pPr>
              <a:defRPr/>
            </a:pPr>
            <a:fld id="{FDC3E8C7-B015-43B1-92BE-9CAD0BBB2D3B}" type="slidenum">
              <a:rPr lang="en-AU" smtClean="0"/>
              <a:pPr>
                <a:defRPr/>
              </a:pPr>
              <a:t>1</a:t>
            </a:fld>
            <a:endParaRPr lang="en-AU" dirty="0"/>
          </a:p>
        </p:txBody>
      </p:sp>
      <p:pic>
        <p:nvPicPr>
          <p:cNvPr id="6" name="Picture 4" descr="http://media-cdn.tripadvisor.com/media/photo-s/01/0c/11/0b/brisbane-and-story-bridge.jpg"/>
          <p:cNvPicPr>
            <a:picLocks noChangeAspect="1" noChangeArrowheads="1"/>
          </p:cNvPicPr>
          <p:nvPr/>
        </p:nvPicPr>
        <p:blipFill>
          <a:blip r:embed="rId3" cstate="print"/>
          <a:srcRect/>
          <a:stretch>
            <a:fillRect/>
          </a:stretch>
        </p:blipFill>
        <p:spPr bwMode="auto">
          <a:xfrm>
            <a:off x="194369" y="2019300"/>
            <a:ext cx="5653623" cy="423507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descr="A description..."/>
          <p:cNvPicPr/>
          <p:nvPr/>
        </p:nvPicPr>
        <p:blipFill>
          <a:blip r:embed="rId2" cstate="print"/>
          <a:srcRect/>
          <a:stretch>
            <a:fillRect/>
          </a:stretch>
        </p:blipFill>
        <p:spPr bwMode="auto">
          <a:xfrm rot="16200000">
            <a:off x="1987964" y="-552866"/>
            <a:ext cx="5185371" cy="8538999"/>
          </a:xfrm>
          <a:prstGeom prst="rect">
            <a:avLst/>
          </a:prstGeom>
          <a:noFill/>
          <a:ln w="9525">
            <a:noFill/>
            <a:miter lim="800000"/>
            <a:headEnd/>
            <a:tailEnd/>
          </a:ln>
        </p:spPr>
      </p:pic>
      <p:sp>
        <p:nvSpPr>
          <p:cNvPr id="3" name="Title 1"/>
          <p:cNvSpPr txBox="1">
            <a:spLocks/>
          </p:cNvSpPr>
          <p:nvPr/>
        </p:nvSpPr>
        <p:spPr>
          <a:xfrm>
            <a:off x="100287" y="46038"/>
            <a:ext cx="8749862" cy="1143000"/>
          </a:xfrm>
          <a:prstGeom prst="rect">
            <a:avLst/>
          </a:prstGeom>
        </p:spPr>
        <p:txBody>
          <a:bodyPr>
            <a:normAutofit fontScale="82500" lnSpcReduction="10000"/>
          </a:bodyPr>
          <a:lstStyle/>
          <a:p>
            <a:pPr algn="ctr">
              <a:defRPr/>
            </a:pPr>
            <a:r>
              <a:rPr lang="en-GB" sz="3600" b="1" dirty="0" smtClean="0">
                <a:solidFill>
                  <a:srgbClr val="FF0000"/>
                </a:solidFill>
                <a:latin typeface="Gill Sans MT" pitchFamily="34" charset="0"/>
              </a:rPr>
              <a:t/>
            </a:r>
            <a:br>
              <a:rPr lang="en-GB" sz="3600" b="1" dirty="0" smtClean="0">
                <a:solidFill>
                  <a:srgbClr val="FF0000"/>
                </a:solidFill>
                <a:latin typeface="Gill Sans MT" pitchFamily="34" charset="0"/>
              </a:rPr>
            </a:br>
            <a:r>
              <a:rPr lang="en-GB" sz="3600" b="1" dirty="0" smtClean="0">
                <a:solidFill>
                  <a:srgbClr val="FF0000"/>
                </a:solidFill>
                <a:latin typeface="Gill Sans MT" pitchFamily="34" charset="0"/>
              </a:rPr>
              <a:t>GWAS meta-analysis for </a:t>
            </a:r>
            <a:r>
              <a:rPr lang="en-GB" sz="3600" b="1" dirty="0" err="1" smtClean="0">
                <a:solidFill>
                  <a:srgbClr val="FF0000"/>
                </a:solidFill>
                <a:latin typeface="Gill Sans MT" pitchFamily="34" charset="0"/>
              </a:rPr>
              <a:t>moliness</a:t>
            </a:r>
            <a:r>
              <a:rPr lang="en-GB" sz="3600" b="1" dirty="0" smtClean="0">
                <a:solidFill>
                  <a:srgbClr val="FF0000"/>
                </a:solidFill>
                <a:latin typeface="Gill Sans MT" pitchFamily="34" charset="0"/>
              </a:rPr>
              <a:t> + melanoma </a:t>
            </a:r>
            <a:r>
              <a:rPr lang="en-GB" sz="3600" dirty="0" smtClean="0">
                <a:solidFill>
                  <a:srgbClr val="FF0000"/>
                </a:solidFill>
                <a:latin typeface="Gill Sans MT" pitchFamily="34" charset="0"/>
              </a:rPr>
              <a:t> </a:t>
            </a:r>
            <a:endParaRPr lang="en-GB" sz="4400" dirty="0">
              <a:solidFill>
                <a:srgbClr val="FF0000"/>
              </a:solidFill>
              <a:latin typeface="Gill Sans MT" pitchFamily="34" charset="0"/>
            </a:endParaRPr>
          </a:p>
        </p:txBody>
      </p:sp>
      <p:sp>
        <p:nvSpPr>
          <p:cNvPr id="4" name="TextBox 3"/>
          <p:cNvSpPr txBox="1"/>
          <p:nvPr/>
        </p:nvSpPr>
        <p:spPr>
          <a:xfrm>
            <a:off x="7380336" y="6309320"/>
            <a:ext cx="1373133" cy="369332"/>
          </a:xfrm>
          <a:prstGeom prst="rect">
            <a:avLst/>
          </a:prstGeom>
          <a:noFill/>
        </p:spPr>
        <p:txBody>
          <a:bodyPr wrap="none" rtlCol="0">
            <a:spAutoFit/>
          </a:bodyPr>
          <a:lstStyle/>
          <a:p>
            <a:r>
              <a:rPr lang="en-AU" sz="1800" dirty="0" smtClean="0">
                <a:solidFill>
                  <a:prstClr val="black"/>
                </a:solidFill>
                <a:latin typeface="Arial" charset="0"/>
              </a:rPr>
              <a:t>David Duffy</a:t>
            </a:r>
            <a:endParaRPr lang="en-AU" sz="1800" dirty="0">
              <a:solidFill>
                <a:prstClr val="black"/>
              </a:solidFill>
              <a:latin typeface="Arial" charset="0"/>
            </a:endParaRPr>
          </a:p>
        </p:txBody>
      </p:sp>
    </p:spTree>
    <p:extLst>
      <p:ext uri="{BB962C8B-B14F-4D97-AF65-F5344CB8AC3E}">
        <p14:creationId xmlns:p14="http://schemas.microsoft.com/office/powerpoint/2010/main" val="682988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7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314" t="710" r="25988" b="1022"/>
          <a:stretch/>
        </p:blipFill>
        <p:spPr bwMode="auto">
          <a:xfrm>
            <a:off x="5384800" y="227443"/>
            <a:ext cx="3371850" cy="649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7650" y="364115"/>
            <a:ext cx="4845050" cy="1846659"/>
          </a:xfrm>
          <a:prstGeom prst="rect">
            <a:avLst/>
          </a:prstGeom>
        </p:spPr>
        <p:txBody>
          <a:bodyPr wrap="square">
            <a:spAutoFit/>
          </a:bodyPr>
          <a:lstStyle/>
          <a:p>
            <a:r>
              <a:rPr lang="en-US" sz="1600" b="1" dirty="0"/>
              <a:t>THE GENETIC BASIS OF VARIATION IN FACIAL AND SCALP HAIR: A GENOME-WIDE ASSOCIATION STUDY IN ADMIXED LATIN AMERICANS </a:t>
            </a:r>
            <a:endParaRPr lang="en-US" sz="1600" b="1" dirty="0" smtClean="0"/>
          </a:p>
          <a:p>
            <a:r>
              <a:rPr lang="en-US" sz="1400" dirty="0" smtClean="0"/>
              <a:t> </a:t>
            </a:r>
            <a:endParaRPr lang="en-US" sz="1400" dirty="0"/>
          </a:p>
          <a:p>
            <a:r>
              <a:rPr lang="en-US" sz="1800" b="1" dirty="0" err="1"/>
              <a:t>Kaustubh</a:t>
            </a:r>
            <a:r>
              <a:rPr lang="en-US" sz="1800" b="1" dirty="0"/>
              <a:t> </a:t>
            </a:r>
            <a:r>
              <a:rPr lang="en-US" sz="1800" b="1" dirty="0" err="1" smtClean="0"/>
              <a:t>Adhikari</a:t>
            </a:r>
            <a:r>
              <a:rPr lang="en-US" sz="1800" b="1" dirty="0" smtClean="0"/>
              <a:t>…</a:t>
            </a:r>
            <a:r>
              <a:rPr lang="en-US" sz="1800" b="1" dirty="0" smtClean="0">
                <a:solidFill>
                  <a:srgbClr val="FF0000"/>
                </a:solidFill>
              </a:rPr>
              <a:t>Carla </a:t>
            </a:r>
          </a:p>
          <a:p>
            <a:r>
              <a:rPr lang="en-US" sz="1800" b="1" dirty="0" smtClean="0">
                <a:solidFill>
                  <a:srgbClr val="FF0000"/>
                </a:solidFill>
              </a:rPr>
              <a:t>Gallo</a:t>
            </a:r>
            <a:r>
              <a:rPr lang="en-US" sz="1800" b="1" dirty="0" smtClean="0"/>
              <a:t>… Andrés </a:t>
            </a:r>
            <a:r>
              <a:rPr lang="en-US" sz="1800" b="1" dirty="0" err="1" smtClean="0"/>
              <a:t>RuizLinares</a:t>
            </a:r>
            <a:r>
              <a:rPr lang="en-US" sz="1800" b="1" dirty="0" smtClean="0"/>
              <a:t> </a:t>
            </a:r>
            <a:endParaRPr lang="en-US" sz="1800" b="1" dirty="0"/>
          </a:p>
        </p:txBody>
      </p:sp>
      <p:sp>
        <p:nvSpPr>
          <p:cNvPr id="4" name="Rectangle 3"/>
          <p:cNvSpPr/>
          <p:nvPr/>
        </p:nvSpPr>
        <p:spPr>
          <a:xfrm>
            <a:off x="139700" y="2569538"/>
            <a:ext cx="4762500" cy="3600986"/>
          </a:xfrm>
          <a:prstGeom prst="rect">
            <a:avLst/>
          </a:prstGeom>
        </p:spPr>
        <p:txBody>
          <a:bodyPr wrap="square">
            <a:spAutoFit/>
          </a:bodyPr>
          <a:lstStyle/>
          <a:p>
            <a:pPr marL="171450" lvl="0" indent="-171450">
              <a:buFont typeface="Arial" panose="020B0604020202020204" pitchFamily="34" charset="0"/>
              <a:buChar char="•"/>
            </a:pPr>
            <a:r>
              <a:rPr lang="en-US" sz="1200" dirty="0" smtClean="0">
                <a:solidFill>
                  <a:srgbClr val="000000"/>
                </a:solidFill>
              </a:rPr>
              <a:t>GWAS in </a:t>
            </a:r>
            <a:r>
              <a:rPr lang="en-US" sz="1200" b="1" dirty="0" smtClean="0">
                <a:solidFill>
                  <a:srgbClr val="FF0000"/>
                </a:solidFill>
              </a:rPr>
              <a:t>&gt; </a:t>
            </a:r>
            <a:r>
              <a:rPr lang="en-US" sz="1200" b="1" dirty="0">
                <a:solidFill>
                  <a:srgbClr val="FF0000"/>
                </a:solidFill>
              </a:rPr>
              <a:t>6,000 Latin Americans </a:t>
            </a:r>
            <a:r>
              <a:rPr lang="en-US" sz="1200" dirty="0">
                <a:solidFill>
                  <a:srgbClr val="000000"/>
                </a:solidFill>
              </a:rPr>
              <a:t>for features of </a:t>
            </a:r>
            <a:r>
              <a:rPr lang="en-US" sz="1200" dirty="0" smtClean="0">
                <a:solidFill>
                  <a:srgbClr val="000000"/>
                </a:solidFill>
              </a:rPr>
              <a:t>scalp </a:t>
            </a:r>
            <a:r>
              <a:rPr lang="en-US" sz="1200" dirty="0">
                <a:solidFill>
                  <a:srgbClr val="000000"/>
                </a:solidFill>
              </a:rPr>
              <a:t>hair (shape, color, graying, baldness) and facial hair (beard thickness, </a:t>
            </a:r>
            <a:r>
              <a:rPr lang="en-US" sz="1200" dirty="0" smtClean="0">
                <a:solidFill>
                  <a:srgbClr val="000000"/>
                </a:solidFill>
              </a:rPr>
              <a:t>mono brow</a:t>
            </a:r>
            <a:r>
              <a:rPr lang="en-US" sz="1200" dirty="0">
                <a:solidFill>
                  <a:srgbClr val="000000"/>
                </a:solidFill>
              </a:rPr>
              <a:t>, eye-brow thickness). </a:t>
            </a:r>
            <a:endParaRPr lang="en-US" sz="1200" dirty="0" smtClean="0">
              <a:solidFill>
                <a:srgbClr val="000000"/>
              </a:solidFill>
            </a:endParaRPr>
          </a:p>
          <a:p>
            <a:pPr marL="171450" lvl="0" indent="-171450">
              <a:buFont typeface="Arial" panose="020B0604020202020204" pitchFamily="34" charset="0"/>
              <a:buChar char="•"/>
            </a:pPr>
            <a:r>
              <a:rPr lang="en-US" sz="1200" dirty="0" smtClean="0">
                <a:solidFill>
                  <a:srgbClr val="000000"/>
                </a:solidFill>
              </a:rPr>
              <a:t>GW significant </a:t>
            </a:r>
            <a:r>
              <a:rPr lang="en-US" sz="1200" dirty="0">
                <a:solidFill>
                  <a:srgbClr val="000000"/>
                </a:solidFill>
              </a:rPr>
              <a:t>association at </a:t>
            </a:r>
            <a:r>
              <a:rPr lang="en-US" sz="1200" dirty="0" smtClean="0">
                <a:solidFill>
                  <a:srgbClr val="000000"/>
                </a:solidFill>
              </a:rPr>
              <a:t>14 genomic </a:t>
            </a:r>
            <a:r>
              <a:rPr lang="en-US" sz="1200" dirty="0">
                <a:solidFill>
                  <a:srgbClr val="000000"/>
                </a:solidFill>
              </a:rPr>
              <a:t>regions with at least one of the hair features examined (p-values 5×10</a:t>
            </a:r>
            <a:r>
              <a:rPr lang="en-US" sz="1200" baseline="30000" dirty="0">
                <a:solidFill>
                  <a:srgbClr val="000000"/>
                </a:solidFill>
              </a:rPr>
              <a:t>-8</a:t>
            </a:r>
            <a:r>
              <a:rPr lang="en-US" sz="1200" dirty="0">
                <a:solidFill>
                  <a:srgbClr val="000000"/>
                </a:solidFill>
              </a:rPr>
              <a:t> to </a:t>
            </a:r>
            <a:r>
              <a:rPr lang="en-US" sz="1200" dirty="0" smtClean="0">
                <a:solidFill>
                  <a:srgbClr val="000000"/>
                </a:solidFill>
              </a:rPr>
              <a:t>3×10</a:t>
            </a:r>
            <a:r>
              <a:rPr lang="en-US" sz="1200" baseline="30000" dirty="0" smtClean="0">
                <a:solidFill>
                  <a:srgbClr val="000000"/>
                </a:solidFill>
              </a:rPr>
              <a:t>-119</a:t>
            </a:r>
            <a:r>
              <a:rPr lang="en-US" sz="1200" dirty="0">
                <a:solidFill>
                  <a:srgbClr val="000000"/>
                </a:solidFill>
              </a:rPr>
              <a:t>). </a:t>
            </a:r>
            <a:endParaRPr lang="en-US" sz="1200" dirty="0" smtClean="0">
              <a:solidFill>
                <a:srgbClr val="000000"/>
              </a:solidFill>
            </a:endParaRPr>
          </a:p>
          <a:p>
            <a:pPr marL="171450" lvl="0" indent="-171450">
              <a:buFont typeface="Arial" panose="020B0604020202020204" pitchFamily="34" charset="0"/>
              <a:buChar char="•"/>
            </a:pPr>
            <a:r>
              <a:rPr lang="en-US" sz="1200" dirty="0" smtClean="0">
                <a:solidFill>
                  <a:srgbClr val="000000"/>
                </a:solidFill>
              </a:rPr>
              <a:t>Two </a:t>
            </a:r>
            <a:r>
              <a:rPr lang="en-US" sz="1200" dirty="0">
                <a:solidFill>
                  <a:srgbClr val="000000"/>
                </a:solidFill>
              </a:rPr>
              <a:t>traits (scalp hair shape and beard thickness) are associated with SNPs in the </a:t>
            </a:r>
            <a:r>
              <a:rPr lang="en-US" sz="1200" dirty="0" err="1" smtClean="0">
                <a:solidFill>
                  <a:srgbClr val="000000"/>
                </a:solidFill>
              </a:rPr>
              <a:t>ectodysplasin</a:t>
            </a:r>
            <a:r>
              <a:rPr lang="en-US" sz="1200" dirty="0" smtClean="0">
                <a:solidFill>
                  <a:srgbClr val="000000"/>
                </a:solidFill>
              </a:rPr>
              <a:t> </a:t>
            </a:r>
            <a:r>
              <a:rPr lang="en-US" sz="1200" dirty="0">
                <a:solidFill>
                  <a:srgbClr val="000000"/>
                </a:solidFill>
              </a:rPr>
              <a:t>A receptor gene region, a key regulator of embryonic skin appendage </a:t>
            </a:r>
            <a:r>
              <a:rPr lang="en-US" sz="1200" dirty="0" smtClean="0">
                <a:solidFill>
                  <a:srgbClr val="000000"/>
                </a:solidFill>
              </a:rPr>
              <a:t>development</a:t>
            </a:r>
            <a:r>
              <a:rPr lang="en-US" sz="1200" dirty="0">
                <a:solidFill>
                  <a:srgbClr val="000000"/>
                </a:solidFill>
              </a:rPr>
              <a:t>. </a:t>
            </a:r>
            <a:endParaRPr lang="en-US" sz="1200" dirty="0" smtClean="0">
              <a:solidFill>
                <a:srgbClr val="000000"/>
              </a:solidFill>
            </a:endParaRPr>
          </a:p>
          <a:p>
            <a:pPr marL="171450" lvl="0" indent="-171450">
              <a:buFont typeface="Arial" panose="020B0604020202020204" pitchFamily="34" charset="0"/>
              <a:buChar char="•"/>
            </a:pPr>
            <a:r>
              <a:rPr lang="en-US" sz="1200" dirty="0" smtClean="0">
                <a:solidFill>
                  <a:srgbClr val="000000"/>
                </a:solidFill>
              </a:rPr>
              <a:t>The </a:t>
            </a:r>
            <a:r>
              <a:rPr lang="en-US" sz="1200" dirty="0">
                <a:solidFill>
                  <a:srgbClr val="000000"/>
                </a:solidFill>
              </a:rPr>
              <a:t>other associated regions include novel loci for scalp hair shape and </a:t>
            </a:r>
            <a:r>
              <a:rPr lang="en-US" sz="1200" dirty="0" smtClean="0">
                <a:solidFill>
                  <a:srgbClr val="000000"/>
                </a:solidFill>
              </a:rPr>
              <a:t>baldness</a:t>
            </a:r>
            <a:r>
              <a:rPr lang="en-US" sz="1200" dirty="0">
                <a:solidFill>
                  <a:srgbClr val="000000"/>
                </a:solidFill>
              </a:rPr>
              <a:t>, and the </a:t>
            </a:r>
            <a:r>
              <a:rPr lang="en-US" sz="1200" b="1" dirty="0">
                <a:solidFill>
                  <a:srgbClr val="FF0000"/>
                </a:solidFill>
              </a:rPr>
              <a:t>first </a:t>
            </a:r>
            <a:r>
              <a:rPr lang="en-US" sz="1200" b="1" dirty="0" smtClean="0">
                <a:solidFill>
                  <a:srgbClr val="FF0000"/>
                </a:solidFill>
              </a:rPr>
              <a:t>reported </a:t>
            </a:r>
            <a:r>
              <a:rPr lang="en-US" sz="1200" b="1" dirty="0">
                <a:solidFill>
                  <a:srgbClr val="FF0000"/>
                </a:solidFill>
              </a:rPr>
              <a:t>loci for hair graying, mono-brow, and eye-brow and </a:t>
            </a:r>
            <a:r>
              <a:rPr lang="en-US" sz="1200" b="1" dirty="0" smtClean="0">
                <a:solidFill>
                  <a:srgbClr val="FF0000"/>
                </a:solidFill>
              </a:rPr>
              <a:t>beard </a:t>
            </a:r>
            <a:r>
              <a:rPr lang="en-US" sz="1200" b="1" dirty="0">
                <a:solidFill>
                  <a:srgbClr val="FF0000"/>
                </a:solidFill>
              </a:rPr>
              <a:t>thickness</a:t>
            </a:r>
            <a:r>
              <a:rPr lang="en-US" sz="1200" dirty="0">
                <a:solidFill>
                  <a:srgbClr val="000000"/>
                </a:solidFill>
              </a:rPr>
              <a:t>. </a:t>
            </a:r>
            <a:endParaRPr lang="en-US" sz="1200" dirty="0" smtClean="0">
              <a:solidFill>
                <a:srgbClr val="000000"/>
              </a:solidFill>
            </a:endParaRPr>
          </a:p>
          <a:p>
            <a:pPr marL="171450" lvl="0" indent="-171450">
              <a:buFont typeface="Arial" panose="020B0604020202020204" pitchFamily="34" charset="0"/>
              <a:buChar char="•"/>
            </a:pPr>
            <a:r>
              <a:rPr lang="en-US" sz="1200" dirty="0" smtClean="0">
                <a:solidFill>
                  <a:srgbClr val="000000"/>
                </a:solidFill>
              </a:rPr>
              <a:t>The </a:t>
            </a:r>
            <a:r>
              <a:rPr lang="en-US" sz="1200" dirty="0">
                <a:solidFill>
                  <a:srgbClr val="000000"/>
                </a:solidFill>
              </a:rPr>
              <a:t>novel variant associated with scalp hair shape is a Q30R </a:t>
            </a:r>
            <a:r>
              <a:rPr lang="en-US" sz="1200" dirty="0" smtClean="0">
                <a:solidFill>
                  <a:srgbClr val="000000"/>
                </a:solidFill>
              </a:rPr>
              <a:t>substitution </a:t>
            </a:r>
            <a:r>
              <a:rPr lang="en-US" sz="1200" dirty="0">
                <a:solidFill>
                  <a:srgbClr val="000000"/>
                </a:solidFill>
              </a:rPr>
              <a:t>in the Protease Serine S1 family member 53 (PRSS53). We demonstrate </a:t>
            </a:r>
            <a:r>
              <a:rPr lang="en-US" sz="1200" dirty="0" smtClean="0">
                <a:solidFill>
                  <a:srgbClr val="000000"/>
                </a:solidFill>
              </a:rPr>
              <a:t>that </a:t>
            </a:r>
            <a:r>
              <a:rPr lang="en-US" sz="1200" dirty="0">
                <a:solidFill>
                  <a:srgbClr val="000000"/>
                </a:solidFill>
              </a:rPr>
              <a:t>this enzyme is highly expressed in the hair follicle, especially the inner root sheath, </a:t>
            </a:r>
            <a:r>
              <a:rPr lang="en-US" sz="1200" dirty="0" smtClean="0">
                <a:solidFill>
                  <a:srgbClr val="000000"/>
                </a:solidFill>
              </a:rPr>
              <a:t>and </a:t>
            </a:r>
            <a:r>
              <a:rPr lang="en-US" sz="1200" dirty="0">
                <a:solidFill>
                  <a:srgbClr val="000000"/>
                </a:solidFill>
              </a:rPr>
              <a:t>that the Q30R substitution affects enzyme processing and secretion. </a:t>
            </a:r>
          </a:p>
          <a:p>
            <a:pPr marL="171450" lvl="0" indent="-171450">
              <a:buFont typeface="Arial" panose="020B0604020202020204" pitchFamily="34" charset="0"/>
              <a:buChar char="•"/>
            </a:pPr>
            <a:r>
              <a:rPr lang="en-US" sz="1200" b="1" dirty="0" smtClean="0">
                <a:solidFill>
                  <a:srgbClr val="FF0000"/>
                </a:solidFill>
              </a:rPr>
              <a:t>The </a:t>
            </a:r>
            <a:r>
              <a:rPr lang="en-US" sz="1200" b="1" dirty="0">
                <a:solidFill>
                  <a:srgbClr val="FF0000"/>
                </a:solidFill>
              </a:rPr>
              <a:t>genome </a:t>
            </a:r>
            <a:r>
              <a:rPr lang="en-US" sz="1200" b="1" dirty="0" smtClean="0">
                <a:solidFill>
                  <a:srgbClr val="FF0000"/>
                </a:solidFill>
              </a:rPr>
              <a:t>regions </a:t>
            </a:r>
            <a:r>
              <a:rPr lang="en-US" sz="1200" b="1" dirty="0">
                <a:solidFill>
                  <a:srgbClr val="FF0000"/>
                </a:solidFill>
              </a:rPr>
              <a:t>associated with hair features are enriched for signals of selection, consistent </a:t>
            </a:r>
            <a:r>
              <a:rPr lang="en-US" sz="1200" b="1" dirty="0" smtClean="0">
                <a:solidFill>
                  <a:srgbClr val="FF0000"/>
                </a:solidFill>
              </a:rPr>
              <a:t>with </a:t>
            </a:r>
            <a:r>
              <a:rPr lang="en-US" sz="1200" b="1" dirty="0">
                <a:solidFill>
                  <a:srgbClr val="FF0000"/>
                </a:solidFill>
              </a:rPr>
              <a:t>proposals regarding the evolution of human hair.</a:t>
            </a:r>
          </a:p>
        </p:txBody>
      </p:sp>
      <p:sp>
        <p:nvSpPr>
          <p:cNvPr id="5" name="Rectangle 4"/>
          <p:cNvSpPr/>
          <p:nvPr/>
        </p:nvSpPr>
        <p:spPr>
          <a:xfrm>
            <a:off x="139700" y="6280522"/>
            <a:ext cx="5403850" cy="461665"/>
          </a:xfrm>
          <a:prstGeom prst="rect">
            <a:avLst/>
          </a:prstGeom>
        </p:spPr>
        <p:txBody>
          <a:bodyPr wrap="square">
            <a:spAutoFit/>
          </a:bodyPr>
          <a:lstStyle/>
          <a:p>
            <a:r>
              <a:rPr lang="fr-FR" dirty="0"/>
              <a:t>Nat Commun. 2016 </a:t>
            </a:r>
            <a:r>
              <a:rPr lang="fr-FR" dirty="0" smtClean="0"/>
              <a:t>Mar;7:10815</a:t>
            </a:r>
            <a:r>
              <a:rPr lang="fr-FR" dirty="0"/>
              <a: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1140788"/>
            <a:ext cx="9525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8947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152400"/>
            <a:ext cx="9725025" cy="7010400"/>
          </a:xfrm>
          <a:prstGeom prst="rect">
            <a:avLst/>
          </a:prstGeom>
          <a:noFill/>
          <a:ln w="9525">
            <a:noFill/>
            <a:miter lim="800000"/>
            <a:headEnd/>
            <a:tailEnd/>
          </a:ln>
        </p:spPr>
      </p:pic>
      <p:sp>
        <p:nvSpPr>
          <p:cNvPr id="4" name="Rectangle 3"/>
          <p:cNvSpPr/>
          <p:nvPr/>
        </p:nvSpPr>
        <p:spPr>
          <a:xfrm>
            <a:off x="5295901" y="5105400"/>
            <a:ext cx="4406900" cy="342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 name="Rectangle 4"/>
          <p:cNvSpPr/>
          <p:nvPr/>
        </p:nvSpPr>
        <p:spPr>
          <a:xfrm>
            <a:off x="5295901" y="5372100"/>
            <a:ext cx="342900" cy="148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Rectangle 5"/>
          <p:cNvSpPr/>
          <p:nvPr/>
        </p:nvSpPr>
        <p:spPr>
          <a:xfrm>
            <a:off x="9144000" y="4876800"/>
            <a:ext cx="508001"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19811" name="TextBox 2"/>
          <p:cNvSpPr txBox="1">
            <a:spLocks noChangeArrowheads="1"/>
          </p:cNvSpPr>
          <p:nvPr/>
        </p:nvSpPr>
        <p:spPr bwMode="auto">
          <a:xfrm>
            <a:off x="5781676" y="6410325"/>
            <a:ext cx="3238500" cy="400110"/>
          </a:xfrm>
          <a:prstGeom prst="rect">
            <a:avLst/>
          </a:prstGeom>
          <a:solidFill>
            <a:schemeClr val="accent1"/>
          </a:solidFill>
          <a:ln w="9525">
            <a:noFill/>
            <a:miter lim="800000"/>
            <a:headEnd/>
            <a:tailEnd/>
          </a:ln>
        </p:spPr>
        <p:txBody>
          <a:bodyPr wrap="square">
            <a:spAutoFit/>
          </a:bodyPr>
          <a:lstStyle/>
          <a:p>
            <a:r>
              <a:rPr lang="en-AU" sz="2000" dirty="0">
                <a:solidFill>
                  <a:srgbClr val="FFFFFF"/>
                </a:solidFill>
                <a:latin typeface="Times New Roman" pitchFamily="18" charset="0"/>
                <a:cs typeface="Times New Roman" pitchFamily="18" charset="0"/>
              </a:rPr>
              <a:t>http://enigma.loni.ucla.edu/</a:t>
            </a:r>
          </a:p>
        </p:txBody>
      </p:sp>
    </p:spTree>
    <p:extLst>
      <p:ext uri="{BB962C8B-B14F-4D97-AF65-F5344CB8AC3E}">
        <p14:creationId xmlns:p14="http://schemas.microsoft.com/office/powerpoint/2010/main" val="2046067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1458" name="Picture 2"/>
          <p:cNvPicPr>
            <a:picLocks noChangeAspect="1" noChangeArrowheads="1"/>
          </p:cNvPicPr>
          <p:nvPr/>
        </p:nvPicPr>
        <p:blipFill>
          <a:blip r:embed="rId2" cstate="print"/>
          <a:srcRect/>
          <a:stretch>
            <a:fillRect/>
          </a:stretch>
        </p:blipFill>
        <p:spPr bwMode="auto">
          <a:xfrm>
            <a:off x="971599" y="232773"/>
            <a:ext cx="7200801" cy="6516280"/>
          </a:xfrm>
          <a:prstGeom prst="rect">
            <a:avLst/>
          </a:prstGeom>
          <a:noFill/>
          <a:ln w="9525">
            <a:noFill/>
            <a:miter lim="800000"/>
            <a:headEnd/>
            <a:tailEnd/>
          </a:ln>
        </p:spPr>
      </p:pic>
      <p:pic>
        <p:nvPicPr>
          <p:cNvPr id="531459" name="Picture 3"/>
          <p:cNvPicPr>
            <a:picLocks noChangeAspect="1" noChangeArrowheads="1"/>
          </p:cNvPicPr>
          <p:nvPr/>
        </p:nvPicPr>
        <p:blipFill>
          <a:blip r:embed="rId3" cstate="print"/>
          <a:srcRect/>
          <a:stretch>
            <a:fillRect/>
          </a:stretch>
        </p:blipFill>
        <p:spPr bwMode="auto">
          <a:xfrm rot="16200000">
            <a:off x="6276156" y="3381028"/>
            <a:ext cx="5057775" cy="257175"/>
          </a:xfrm>
          <a:prstGeom prst="rect">
            <a:avLst/>
          </a:prstGeom>
          <a:noFill/>
          <a:ln w="9525">
            <a:noFill/>
            <a:miter lim="800000"/>
            <a:headEnd/>
            <a:tailEnd/>
          </a:ln>
        </p:spPr>
      </p:pic>
    </p:spTree>
    <p:extLst>
      <p:ext uri="{BB962C8B-B14F-4D97-AF65-F5344CB8AC3E}">
        <p14:creationId xmlns:p14="http://schemas.microsoft.com/office/powerpoint/2010/main" val="2332051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9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37" y="460316"/>
            <a:ext cx="8609968" cy="439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9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577" y="6322301"/>
            <a:ext cx="4562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005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0650" y="5464920"/>
            <a:ext cx="8858250" cy="1569660"/>
          </a:xfrm>
          <a:prstGeom prst="rect">
            <a:avLst/>
          </a:prstGeom>
        </p:spPr>
        <p:txBody>
          <a:bodyPr wrap="square">
            <a:spAutoFit/>
          </a:bodyPr>
          <a:lstStyle/>
          <a:p>
            <a:r>
              <a:rPr lang="en-US" dirty="0" smtClean="0"/>
              <a:t>SNPs </a:t>
            </a:r>
            <a:r>
              <a:rPr lang="en-US" dirty="0"/>
              <a:t>in orange are the approximately </a:t>
            </a:r>
            <a:r>
              <a:rPr lang="en-US" dirty="0">
                <a:solidFill>
                  <a:srgbClr val="FF0000"/>
                </a:solidFill>
              </a:rPr>
              <a:t>74 independent genome-wide significant associations</a:t>
            </a:r>
            <a:r>
              <a:rPr lang="en-US" dirty="0"/>
              <a:t> (“lead SNPs”). The black x’s labeled with </a:t>
            </a:r>
            <a:r>
              <a:rPr lang="en-US" dirty="0" err="1"/>
              <a:t>rs</a:t>
            </a:r>
            <a:r>
              <a:rPr lang="en-US" dirty="0"/>
              <a:t> numbers are the 3 Rietveld et al.</a:t>
            </a:r>
            <a:r>
              <a:rPr lang="en-US" baseline="30000" dirty="0"/>
              <a:t>14</a:t>
            </a:r>
            <a:r>
              <a:rPr lang="en-US" dirty="0"/>
              <a:t> SNPs.</a:t>
            </a:r>
          </a:p>
          <a:p>
            <a:r>
              <a:rPr lang="en-US" dirty="0"/>
              <a:t> </a:t>
            </a:r>
          </a:p>
        </p:txBody>
      </p:sp>
      <p:graphicFrame>
        <p:nvGraphicFramePr>
          <p:cNvPr id="3" name="Table 2"/>
          <p:cNvGraphicFramePr>
            <a:graphicFrameLocks noGrp="1"/>
          </p:cNvGraphicFramePr>
          <p:nvPr/>
        </p:nvGraphicFramePr>
        <p:xfrm>
          <a:off x="2509520" y="3998913"/>
          <a:ext cx="5118735" cy="152400"/>
        </p:xfrm>
        <a:graphic>
          <a:graphicData uri="http://schemas.openxmlformats.org/drawingml/2006/table">
            <a:tbl>
              <a:tblPr firstRow="1" firstCol="1" bandRow="1">
                <a:tableStyleId>{5C22544A-7EE6-4342-B048-85BDC9FD1C3A}</a:tableStyleId>
              </a:tblPr>
              <a:tblGrid>
                <a:gridCol w="5118735"/>
              </a:tblGrid>
              <a:tr h="0">
                <a:tc>
                  <a:txBody>
                    <a:bodyPr/>
                    <a:lstStyle/>
                    <a:p>
                      <a:pPr>
                        <a:spcBef>
                          <a:spcPts val="1200"/>
                        </a:spcBef>
                        <a:spcAft>
                          <a:spcPts val="0"/>
                        </a:spcAft>
                      </a:pPr>
                      <a:endParaRPr lang="en-US" sz="1000" kern="1400" dirty="0">
                        <a:effectLst/>
                        <a:latin typeface="Times New Roman"/>
                        <a:ea typeface="MS Mincho"/>
                      </a:endParaRPr>
                    </a:p>
                  </a:txBody>
                  <a:tcPr marL="68580" marR="68580" marT="0" marB="0"/>
                </a:tc>
              </a:tr>
            </a:tbl>
          </a:graphicData>
        </a:graphic>
      </p:graphicFrame>
      <p:pic>
        <p:nvPicPr>
          <p:cNvPr id="52633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736" y="963612"/>
            <a:ext cx="8776077" cy="43894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72718" y="186678"/>
            <a:ext cx="5314275" cy="584775"/>
          </a:xfrm>
          <a:prstGeom prst="rect">
            <a:avLst/>
          </a:prstGeom>
        </p:spPr>
        <p:txBody>
          <a:bodyPr wrap="none">
            <a:spAutoFit/>
          </a:bodyPr>
          <a:lstStyle/>
          <a:p>
            <a:r>
              <a:rPr lang="en-US" sz="3200" b="1" i="1" dirty="0" err="1">
                <a:solidFill>
                  <a:srgbClr val="FF0000"/>
                </a:solidFill>
              </a:rPr>
              <a:t>EduYears</a:t>
            </a:r>
            <a:r>
              <a:rPr lang="en-US" sz="3200" b="1" dirty="0">
                <a:solidFill>
                  <a:srgbClr val="FF0000"/>
                </a:solidFill>
              </a:rPr>
              <a:t>  (</a:t>
            </a:r>
            <a:r>
              <a:rPr lang="en-US" sz="3200" b="1" i="1" dirty="0">
                <a:solidFill>
                  <a:srgbClr val="FF0000"/>
                </a:solidFill>
              </a:rPr>
              <a:t>N</a:t>
            </a:r>
            <a:r>
              <a:rPr lang="en-US" sz="3200" b="1" dirty="0">
                <a:solidFill>
                  <a:srgbClr val="FF0000"/>
                </a:solidFill>
              </a:rPr>
              <a:t> = 293,723)</a:t>
            </a:r>
            <a:endParaRPr lang="en-US" sz="3200" dirty="0">
              <a:solidFill>
                <a:srgbClr val="FF0000"/>
              </a:solidFill>
            </a:endParaRPr>
          </a:p>
        </p:txBody>
      </p:sp>
    </p:spTree>
    <p:extLst>
      <p:ext uri="{BB962C8B-B14F-4D97-AF65-F5344CB8AC3E}">
        <p14:creationId xmlns:p14="http://schemas.microsoft.com/office/powerpoint/2010/main" val="3366385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42901" y="254000"/>
            <a:ext cx="8185149" cy="5338793"/>
          </a:xfrm>
          <a:prstGeom prst="rect">
            <a:avLst/>
          </a:prstGeom>
        </p:spPr>
      </p:pic>
      <p:sp>
        <p:nvSpPr>
          <p:cNvPr id="5" name="Rectangle 4"/>
          <p:cNvSpPr/>
          <p:nvPr/>
        </p:nvSpPr>
        <p:spPr>
          <a:xfrm>
            <a:off x="228600" y="5592841"/>
            <a:ext cx="8566150" cy="1200329"/>
          </a:xfrm>
          <a:prstGeom prst="rect">
            <a:avLst/>
          </a:prstGeom>
        </p:spPr>
        <p:txBody>
          <a:bodyPr wrap="square">
            <a:spAutoFit/>
          </a:bodyPr>
          <a:lstStyle/>
          <a:p>
            <a:r>
              <a:rPr lang="en-US" sz="1800" b="1" dirty="0" smtClean="0"/>
              <a:t>Genetic </a:t>
            </a:r>
            <a:r>
              <a:rPr lang="en-US" sz="1800" b="1" dirty="0"/>
              <a:t>overlap between </a:t>
            </a:r>
            <a:r>
              <a:rPr lang="en-US" sz="1800" b="1" i="1" dirty="0" err="1"/>
              <a:t>EduYears</a:t>
            </a:r>
            <a:r>
              <a:rPr lang="en-US" sz="1800" b="1" dirty="0"/>
              <a:t> and other traits.</a:t>
            </a:r>
            <a:r>
              <a:rPr lang="en-US" sz="1800" dirty="0"/>
              <a:t> </a:t>
            </a:r>
          </a:p>
          <a:p>
            <a:r>
              <a:rPr lang="en-US" sz="1800" dirty="0" smtClean="0"/>
              <a:t>Results </a:t>
            </a:r>
            <a:r>
              <a:rPr lang="en-US" sz="1800" dirty="0"/>
              <a:t>from Linkage-Disequilibrium (LD) Score regressions: estimates of genetic correlation with brain volume, neuropsychiatric, behavioral, and anthropometric traits for which GWAS summary statistics were available in the public domain. </a:t>
            </a:r>
          </a:p>
        </p:txBody>
      </p:sp>
    </p:spTree>
    <p:extLst>
      <p:ext uri="{BB962C8B-B14F-4D97-AF65-F5344CB8AC3E}">
        <p14:creationId xmlns:p14="http://schemas.microsoft.com/office/powerpoint/2010/main" val="2752243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p:nvPr>
        </p:nvSpPr>
        <p:spPr>
          <a:xfrm>
            <a:off x="171451" y="3260"/>
            <a:ext cx="8807450" cy="1774741"/>
          </a:xfrm>
        </p:spPr>
        <p:txBody>
          <a:bodyPr anchor="t">
            <a:normAutofit/>
          </a:bodyPr>
          <a:lstStyle/>
          <a:p>
            <a:r>
              <a:rPr lang="nl-NL" dirty="0" smtClean="0"/>
              <a:t>Personality Genomics Consortium</a:t>
            </a:r>
            <a:br>
              <a:rPr lang="nl-NL" dirty="0" smtClean="0"/>
            </a:br>
            <a:r>
              <a:rPr lang="nl-NL" sz="2800" dirty="0"/>
              <a:t>M</a:t>
            </a:r>
            <a:r>
              <a:rPr lang="nl-NL" sz="2800" dirty="0" smtClean="0"/>
              <a:t>eta-analysis for IRT-based Neuroticism and Extraversion: 28 cohorts</a:t>
            </a:r>
            <a:endParaRPr lang="nl-NL" sz="2800" dirty="0"/>
          </a:p>
        </p:txBody>
      </p:sp>
      <p:sp>
        <p:nvSpPr>
          <p:cNvPr id="3" name="Subtitel 2"/>
          <p:cNvSpPr>
            <a:spLocks noGrp="1"/>
          </p:cNvSpPr>
          <p:nvPr>
            <p:ph type="subTitle" idx="1"/>
          </p:nvPr>
        </p:nvSpPr>
        <p:spPr>
          <a:xfrm>
            <a:off x="5632762" y="1644649"/>
            <a:ext cx="3372139" cy="1752600"/>
          </a:xfrm>
        </p:spPr>
        <p:txBody>
          <a:bodyPr>
            <a:normAutofit/>
          </a:bodyPr>
          <a:lstStyle/>
          <a:p>
            <a:pPr algn="l"/>
            <a:r>
              <a:rPr lang="nl-NL" sz="2000" dirty="0" smtClean="0"/>
              <a:t>Marleen de Moor</a:t>
            </a:r>
          </a:p>
          <a:p>
            <a:pPr algn="l"/>
            <a:endParaRPr lang="nl-NL" sz="2000" dirty="0"/>
          </a:p>
          <a:p>
            <a:pPr algn="l"/>
            <a:endParaRPr lang="nl-NL" sz="2000" dirty="0" smtClean="0"/>
          </a:p>
          <a:p>
            <a:pPr algn="l"/>
            <a:r>
              <a:rPr lang="nl-NL" sz="2000" dirty="0" smtClean="0"/>
              <a:t>Stephanie van den Berg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995" y="1255568"/>
            <a:ext cx="9525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stephanie van den berg tw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733" y="2569091"/>
            <a:ext cx="877729" cy="1319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208" t="20481" r="22958" b="44482"/>
          <a:stretch/>
        </p:blipFill>
        <p:spPr bwMode="auto">
          <a:xfrm>
            <a:off x="717550" y="3990180"/>
            <a:ext cx="7200000"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803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2407" y="443570"/>
            <a:ext cx="8991599" cy="830997"/>
          </a:xfrm>
          <a:prstGeom prst="rect">
            <a:avLst/>
          </a:prstGeom>
          <a:noFill/>
        </p:spPr>
        <p:txBody>
          <a:bodyPr wrap="square" rtlCol="0">
            <a:spAutoFit/>
          </a:bodyPr>
          <a:lstStyle/>
          <a:p>
            <a:pPr algn="ctr"/>
            <a:r>
              <a:rPr lang="en-US" b="1" dirty="0" smtClean="0">
                <a:solidFill>
                  <a:srgbClr val="FF0000"/>
                </a:solidFill>
              </a:rPr>
              <a:t>Neuroticism: N ~ 63,000</a:t>
            </a:r>
          </a:p>
          <a:p>
            <a:pPr algn="ctr"/>
            <a:r>
              <a:rPr lang="en-US" b="1" dirty="0" smtClean="0">
                <a:solidFill>
                  <a:srgbClr val="FF0000"/>
                </a:solidFill>
              </a:rPr>
              <a:t>Meta-analysis with 1000G imputation for all 28 studies</a:t>
            </a:r>
            <a:endParaRPr lang="en-US" b="1"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17" y="1288150"/>
            <a:ext cx="8825345" cy="3523078"/>
          </a:xfrm>
          <a:prstGeom prst="rect">
            <a:avLst/>
          </a:prstGeom>
        </p:spPr>
      </p:pic>
      <p:sp>
        <p:nvSpPr>
          <p:cNvPr id="7" name="TextBox 6"/>
          <p:cNvSpPr txBox="1"/>
          <p:nvPr/>
        </p:nvSpPr>
        <p:spPr>
          <a:xfrm>
            <a:off x="309422" y="4914428"/>
            <a:ext cx="8617527" cy="1754326"/>
          </a:xfrm>
          <a:prstGeom prst="rect">
            <a:avLst/>
          </a:prstGeom>
          <a:noFill/>
        </p:spPr>
        <p:txBody>
          <a:bodyPr wrap="square" rtlCol="0">
            <a:spAutoFit/>
          </a:bodyPr>
          <a:lstStyle/>
          <a:p>
            <a:r>
              <a:rPr lang="en-US" sz="2800" dirty="0" smtClean="0">
                <a:solidFill>
                  <a:srgbClr val="000000"/>
                </a:solidFill>
              </a:rPr>
              <a:t>A genome-wide </a:t>
            </a:r>
            <a:r>
              <a:rPr lang="en-US" sz="2800" dirty="0">
                <a:solidFill>
                  <a:srgbClr val="000000"/>
                </a:solidFill>
              </a:rPr>
              <a:t>significant SNP was found on 3p14 in the </a:t>
            </a:r>
            <a:r>
              <a:rPr lang="en-US" sz="2800" i="1" dirty="0">
                <a:solidFill>
                  <a:srgbClr val="000000"/>
                </a:solidFill>
              </a:rPr>
              <a:t>MAGI1 </a:t>
            </a:r>
            <a:r>
              <a:rPr lang="en-US" sz="2800" dirty="0">
                <a:solidFill>
                  <a:srgbClr val="000000"/>
                </a:solidFill>
              </a:rPr>
              <a:t>gene (</a:t>
            </a:r>
            <a:r>
              <a:rPr lang="en-US" sz="2800" dirty="0" smtClean="0">
                <a:solidFill>
                  <a:srgbClr val="000000"/>
                </a:solidFill>
              </a:rPr>
              <a:t>rs35855737; </a:t>
            </a:r>
            <a:r>
              <a:rPr lang="en-US" sz="2800" i="1" dirty="0" smtClean="0">
                <a:solidFill>
                  <a:srgbClr val="000000"/>
                </a:solidFill>
              </a:rPr>
              <a:t>P</a:t>
            </a:r>
            <a:r>
              <a:rPr lang="en-US" sz="2800" dirty="0" smtClean="0">
                <a:solidFill>
                  <a:srgbClr val="000000"/>
                </a:solidFill>
              </a:rPr>
              <a:t>=9.26 </a:t>
            </a:r>
            <a:r>
              <a:rPr lang="en-US" sz="2800" dirty="0">
                <a:solidFill>
                  <a:srgbClr val="000000"/>
                </a:solidFill>
              </a:rPr>
              <a:t>x </a:t>
            </a:r>
            <a:r>
              <a:rPr lang="en-US" sz="2800" dirty="0" smtClean="0">
                <a:solidFill>
                  <a:srgbClr val="000000"/>
                </a:solidFill>
              </a:rPr>
              <a:t>10</a:t>
            </a:r>
            <a:r>
              <a:rPr lang="en-US" sz="2800" baseline="30000" dirty="0" smtClean="0">
                <a:solidFill>
                  <a:srgbClr val="000000"/>
                </a:solidFill>
              </a:rPr>
              <a:t>-9</a:t>
            </a:r>
            <a:r>
              <a:rPr lang="en-US" sz="2800" dirty="0" smtClean="0">
                <a:solidFill>
                  <a:srgbClr val="000000"/>
                </a:solidFill>
              </a:rPr>
              <a:t>).</a:t>
            </a:r>
          </a:p>
          <a:p>
            <a:r>
              <a:rPr lang="en-US" sz="2800" dirty="0" smtClean="0">
                <a:solidFill>
                  <a:srgbClr val="000000"/>
                </a:solidFill>
              </a:rPr>
              <a:t> </a:t>
            </a:r>
          </a:p>
          <a:p>
            <a:pPr algn="r"/>
            <a:r>
              <a:rPr lang="pl-PL" dirty="0" smtClean="0">
                <a:hlinkClick r:id="rId3" tooltip="JAMA psychiatry."/>
              </a:rPr>
              <a:t>JAMA </a:t>
            </a:r>
            <a:r>
              <a:rPr lang="pl-PL" dirty="0">
                <a:hlinkClick r:id="rId3" tooltip="JAMA psychiatry."/>
              </a:rPr>
              <a:t>Psychiatry.</a:t>
            </a:r>
            <a:r>
              <a:rPr lang="pl-PL" dirty="0"/>
              <a:t> 2015 Jul;72(7):642-50. </a:t>
            </a:r>
            <a:endParaRPr lang="en-US" dirty="0">
              <a:solidFill>
                <a:srgbClr val="000000"/>
              </a:solidFill>
            </a:endParaRPr>
          </a:p>
        </p:txBody>
      </p:sp>
    </p:spTree>
    <p:extLst>
      <p:ext uri="{BB962C8B-B14F-4D97-AF65-F5344CB8AC3E}">
        <p14:creationId xmlns:p14="http://schemas.microsoft.com/office/powerpoint/2010/main" val="1603785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7300" y="127310"/>
            <a:ext cx="8705401" cy="1569660"/>
          </a:xfrm>
          <a:prstGeom prst="rect">
            <a:avLst/>
          </a:prstGeom>
        </p:spPr>
        <p:txBody>
          <a:bodyPr wrap="square">
            <a:spAutoFit/>
          </a:bodyPr>
          <a:lstStyle/>
          <a:p>
            <a:r>
              <a:rPr lang="en-US" b="1" dirty="0" smtClean="0">
                <a:solidFill>
                  <a:srgbClr val="FF0000"/>
                </a:solidFill>
              </a:rPr>
              <a:t>Neuroticism: UK Biobank, n &gt; 106,000 identifies </a:t>
            </a:r>
            <a:r>
              <a:rPr lang="en-US" b="1" dirty="0">
                <a:solidFill>
                  <a:srgbClr val="FF0000"/>
                </a:solidFill>
              </a:rPr>
              <a:t>9 neuroticism-associated loci </a:t>
            </a:r>
            <a:endParaRPr lang="en-AU" sz="1600" dirty="0"/>
          </a:p>
          <a:p>
            <a:endParaRPr lang="en-US" sz="1600" dirty="0"/>
          </a:p>
          <a:p>
            <a:r>
              <a:rPr lang="en-US" sz="1600" dirty="0"/>
              <a:t>Daniel J </a:t>
            </a:r>
            <a:r>
              <a:rPr lang="en-US" sz="1600" dirty="0" smtClean="0"/>
              <a:t>Smith, </a:t>
            </a:r>
            <a:r>
              <a:rPr lang="en-US" sz="1600" dirty="0"/>
              <a:t>Valentina </a:t>
            </a:r>
            <a:r>
              <a:rPr lang="en-US" sz="1600" dirty="0" smtClean="0"/>
              <a:t>Escott-Price, </a:t>
            </a:r>
            <a:r>
              <a:rPr lang="en-US" sz="1600" dirty="0"/>
              <a:t>Gail </a:t>
            </a:r>
            <a:r>
              <a:rPr lang="en-US" sz="1600" dirty="0" smtClean="0"/>
              <a:t>Davies, </a:t>
            </a:r>
            <a:r>
              <a:rPr lang="en-US" sz="1600" dirty="0"/>
              <a:t>Mark </a:t>
            </a:r>
            <a:r>
              <a:rPr lang="en-US" sz="1600" dirty="0" smtClean="0"/>
              <a:t>Bailey, </a:t>
            </a:r>
            <a:r>
              <a:rPr lang="en-US" sz="1600" b="1" dirty="0" err="1">
                <a:solidFill>
                  <a:srgbClr val="FF0000"/>
                </a:solidFill>
              </a:rPr>
              <a:t>Lucía</a:t>
            </a:r>
            <a:r>
              <a:rPr lang="en-US" sz="1600" b="1" dirty="0">
                <a:solidFill>
                  <a:srgbClr val="FF0000"/>
                </a:solidFill>
              </a:rPr>
              <a:t> </a:t>
            </a:r>
            <a:r>
              <a:rPr lang="en-US" sz="1600" b="1" dirty="0" err="1" smtClean="0">
                <a:solidFill>
                  <a:srgbClr val="FF0000"/>
                </a:solidFill>
              </a:rPr>
              <a:t>Colodro</a:t>
            </a:r>
            <a:r>
              <a:rPr lang="en-US" sz="1600" b="1" dirty="0" smtClean="0">
                <a:solidFill>
                  <a:srgbClr val="FF0000"/>
                </a:solidFill>
              </a:rPr>
              <a:t>-Conde</a:t>
            </a:r>
            <a:r>
              <a:rPr lang="en-US" sz="1600" dirty="0" smtClean="0"/>
              <a:t>, …, </a:t>
            </a:r>
            <a:r>
              <a:rPr lang="en-US" sz="1600" dirty="0"/>
              <a:t>Ian </a:t>
            </a:r>
            <a:r>
              <a:rPr lang="en-US" sz="1600" dirty="0" err="1" smtClean="0"/>
              <a:t>Deary</a:t>
            </a:r>
            <a:r>
              <a:rPr lang="en-US" sz="1600" dirty="0" smtClean="0"/>
              <a:t>, </a:t>
            </a:r>
            <a:r>
              <a:rPr lang="en-US" sz="1600" dirty="0"/>
              <a:t>Michael </a:t>
            </a:r>
            <a:r>
              <a:rPr lang="en-US" sz="1600" dirty="0" smtClean="0"/>
              <a:t>O’Donovan </a:t>
            </a:r>
            <a:endParaRPr lang="en-US" sz="1600" dirty="0"/>
          </a:p>
        </p:txBody>
      </p:sp>
      <p:sp>
        <p:nvSpPr>
          <p:cNvPr id="3" name="TextBox 2"/>
          <p:cNvSpPr txBox="1"/>
          <p:nvPr/>
        </p:nvSpPr>
        <p:spPr>
          <a:xfrm>
            <a:off x="3478137" y="6299247"/>
            <a:ext cx="5352619" cy="461665"/>
          </a:xfrm>
          <a:prstGeom prst="rect">
            <a:avLst/>
          </a:prstGeom>
          <a:noFill/>
        </p:spPr>
        <p:txBody>
          <a:bodyPr wrap="none" rtlCol="0">
            <a:spAutoFit/>
          </a:bodyPr>
          <a:lstStyle/>
          <a:p>
            <a:r>
              <a:rPr lang="en-AU" i="1" dirty="0" smtClean="0"/>
              <a:t>Molecular Psychiatry</a:t>
            </a:r>
            <a:r>
              <a:rPr lang="en-AU" dirty="0" smtClean="0"/>
              <a:t>, accepted 3/3/16</a:t>
            </a:r>
            <a:endParaRPr lang="en-US"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09" t="3227" r="7523" b="27479"/>
          <a:stretch/>
        </p:blipFill>
        <p:spPr bwMode="auto">
          <a:xfrm>
            <a:off x="197300" y="1930750"/>
            <a:ext cx="8856000"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856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1150939" y="617539"/>
            <a:ext cx="7793037" cy="820969"/>
          </a:xfrm>
        </p:spPr>
        <p:txBody>
          <a:bodyPr/>
          <a:lstStyle/>
          <a:p>
            <a:r>
              <a:rPr lang="pt-PT" dirty="0" smtClean="0"/>
              <a:t>Genetic Epidemiology:</a:t>
            </a:r>
            <a:br>
              <a:rPr lang="pt-PT" dirty="0" smtClean="0"/>
            </a:br>
            <a:r>
              <a:rPr lang="pt-PT" dirty="0" smtClean="0"/>
              <a:t>Stages </a:t>
            </a:r>
            <a:r>
              <a:rPr lang="pt-PT" dirty="0"/>
              <a:t>of Genetic Mapping</a:t>
            </a:r>
            <a:endParaRPr lang="en-US" dirty="0"/>
          </a:p>
        </p:txBody>
      </p:sp>
      <p:sp>
        <p:nvSpPr>
          <p:cNvPr id="633859" name="Rectangle 3"/>
          <p:cNvSpPr>
            <a:spLocks noGrp="1" noChangeArrowheads="1"/>
          </p:cNvSpPr>
          <p:nvPr>
            <p:ph type="body" idx="1"/>
          </p:nvPr>
        </p:nvSpPr>
        <p:spPr>
          <a:xfrm>
            <a:off x="488731" y="1466304"/>
            <a:ext cx="8141434" cy="5107917"/>
          </a:xfrm>
        </p:spPr>
        <p:txBody>
          <a:bodyPr/>
          <a:lstStyle/>
          <a:p>
            <a:r>
              <a:rPr lang="pt-PT" sz="2800" dirty="0">
                <a:solidFill>
                  <a:schemeClr val="bg2"/>
                </a:solidFill>
              </a:rPr>
              <a:t>Are there genes influencing this trait?</a:t>
            </a:r>
          </a:p>
          <a:p>
            <a:pPr lvl="1"/>
            <a:r>
              <a:rPr lang="pt-PT" sz="2400" dirty="0">
                <a:solidFill>
                  <a:schemeClr val="bg2"/>
                </a:solidFill>
              </a:rPr>
              <a:t>Genetic </a:t>
            </a:r>
            <a:r>
              <a:rPr lang="pt-PT" sz="2400" dirty="0" smtClean="0">
                <a:solidFill>
                  <a:schemeClr val="bg2"/>
                </a:solidFill>
              </a:rPr>
              <a:t>epidemiological (twin / family) studies OR heritability based on measured genetic variants</a:t>
            </a:r>
          </a:p>
          <a:p>
            <a:r>
              <a:rPr lang="pt-PT" sz="2800" dirty="0" smtClean="0"/>
              <a:t>What </a:t>
            </a:r>
            <a:r>
              <a:rPr lang="pt-PT" sz="2800" dirty="0"/>
              <a:t>are those genes</a:t>
            </a:r>
            <a:r>
              <a:rPr lang="pt-PT" sz="2800" dirty="0" smtClean="0"/>
              <a:t>?</a:t>
            </a:r>
            <a:endParaRPr lang="pt-PT" sz="2800" dirty="0"/>
          </a:p>
          <a:p>
            <a:pPr lvl="1"/>
            <a:r>
              <a:rPr lang="pt-PT" sz="2400" dirty="0"/>
              <a:t>Association </a:t>
            </a:r>
            <a:r>
              <a:rPr lang="pt-PT" sz="2400" dirty="0" smtClean="0"/>
              <a:t>analysis (meta-analysis / pathway)</a:t>
            </a:r>
          </a:p>
          <a:p>
            <a:r>
              <a:rPr lang="pt-PT" sz="2800" dirty="0" smtClean="0"/>
              <a:t>How do they work beyond the sequence?</a:t>
            </a:r>
          </a:p>
          <a:p>
            <a:pPr lvl="1"/>
            <a:r>
              <a:rPr lang="pt-PT" sz="2400" dirty="0" smtClean="0"/>
              <a:t>Epigenetics, transcriptomics, proteomics</a:t>
            </a:r>
          </a:p>
          <a:p>
            <a:r>
              <a:rPr lang="pt-PT" sz="2800" dirty="0" smtClean="0"/>
              <a:t>What can we do with them ?</a:t>
            </a:r>
          </a:p>
          <a:p>
            <a:pPr lvl="1"/>
            <a:r>
              <a:rPr lang="pt-PT" sz="2400" dirty="0" smtClean="0"/>
              <a:t>Translational medicine</a:t>
            </a:r>
            <a:endParaRPr lang="en-US" sz="2400" dirty="0"/>
          </a:p>
        </p:txBody>
      </p:sp>
    </p:spTree>
    <p:extLst>
      <p:ext uri="{BB962C8B-B14F-4D97-AF65-F5344CB8AC3E}">
        <p14:creationId xmlns:p14="http://schemas.microsoft.com/office/powerpoint/2010/main" val="2430152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7300" y="127310"/>
            <a:ext cx="8705401" cy="1785104"/>
          </a:xfrm>
          <a:prstGeom prst="rect">
            <a:avLst/>
          </a:prstGeom>
        </p:spPr>
        <p:txBody>
          <a:bodyPr wrap="square">
            <a:spAutoFit/>
          </a:bodyPr>
          <a:lstStyle/>
          <a:p>
            <a:r>
              <a:rPr lang="en-US" b="1" dirty="0" smtClean="0"/>
              <a:t>Neuroticism: </a:t>
            </a:r>
            <a:r>
              <a:rPr lang="en-US" sz="2000" b="1" dirty="0" smtClean="0"/>
              <a:t>UK Biobank + Personality Genomics Consortium m-a (</a:t>
            </a:r>
            <a:r>
              <a:rPr lang="en-US" sz="2000" b="1" i="1" dirty="0" smtClean="0"/>
              <a:t>N</a:t>
            </a:r>
            <a:r>
              <a:rPr lang="en-US" sz="2000" b="1" dirty="0" smtClean="0"/>
              <a:t> </a:t>
            </a:r>
            <a:r>
              <a:rPr lang="en-US" sz="2000" b="1" dirty="0"/>
              <a:t>= </a:t>
            </a:r>
            <a:r>
              <a:rPr lang="en-US" sz="2000" b="1" dirty="0" smtClean="0"/>
              <a:t>170,910) identifies 11 loci (2 more than UKB alone)</a:t>
            </a:r>
            <a:r>
              <a:rPr lang="en-US" sz="1400" dirty="0" smtClean="0"/>
              <a:t> </a:t>
            </a:r>
          </a:p>
          <a:p>
            <a:endParaRPr lang="en-AU" sz="1400" dirty="0"/>
          </a:p>
          <a:p>
            <a:r>
              <a:rPr lang="en-AU" b="1" dirty="0" smtClean="0">
                <a:solidFill>
                  <a:srgbClr val="FF0000"/>
                </a:solidFill>
              </a:rPr>
              <a:t>ALARM! power of meta-analysis versus a single large uniformly </a:t>
            </a:r>
            <a:r>
              <a:rPr lang="en-AU" b="1" dirty="0" err="1" smtClean="0">
                <a:solidFill>
                  <a:srgbClr val="FF0000"/>
                </a:solidFill>
              </a:rPr>
              <a:t>phenotyped</a:t>
            </a:r>
            <a:r>
              <a:rPr lang="en-AU" b="1" dirty="0" smtClean="0">
                <a:solidFill>
                  <a:srgbClr val="FF0000"/>
                </a:solidFill>
              </a:rPr>
              <a:t> and genotyped resource?</a:t>
            </a:r>
            <a:endParaRPr lang="en-US" b="1" dirty="0">
              <a:solidFill>
                <a:srgbClr val="FF0000"/>
              </a:solidFill>
            </a:endParaRPr>
          </a:p>
        </p:txBody>
      </p:sp>
      <p:sp>
        <p:nvSpPr>
          <p:cNvPr id="3" name="TextBox 2"/>
          <p:cNvSpPr txBox="1"/>
          <p:nvPr/>
        </p:nvSpPr>
        <p:spPr>
          <a:xfrm>
            <a:off x="3478135" y="6299247"/>
            <a:ext cx="4752455" cy="461665"/>
          </a:xfrm>
          <a:prstGeom prst="rect">
            <a:avLst/>
          </a:prstGeom>
          <a:noFill/>
        </p:spPr>
        <p:txBody>
          <a:bodyPr wrap="none" rtlCol="0">
            <a:spAutoFit/>
          </a:bodyPr>
          <a:lstStyle/>
          <a:p>
            <a:r>
              <a:rPr lang="en-AU" i="1" dirty="0"/>
              <a:t>N</a:t>
            </a:r>
            <a:r>
              <a:rPr lang="en-AU" i="1" dirty="0" smtClean="0"/>
              <a:t>ature Genetics</a:t>
            </a:r>
            <a:r>
              <a:rPr lang="en-AU" dirty="0" smtClean="0"/>
              <a:t>, accepted 2/3/16</a:t>
            </a:r>
            <a:endParaRPr lang="en-US" dirty="0"/>
          </a:p>
        </p:txBody>
      </p:sp>
      <p:pic>
        <p:nvPicPr>
          <p:cNvPr id="5" name="Picture 4" descr="Macintosh HD:Users:richard:Dropbox:Wellbeing GWAS:18. Plots:Fig. 1.:manhattan_2xChr18_Neuro_Nweighted_noGC_RKL_201511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201" y="2127250"/>
            <a:ext cx="8261350" cy="4069080"/>
          </a:xfrm>
          <a:prstGeom prst="rect">
            <a:avLst/>
          </a:prstGeom>
          <a:noFill/>
          <a:ln>
            <a:noFill/>
          </a:ln>
        </p:spPr>
      </p:pic>
    </p:spTree>
    <p:extLst>
      <p:ext uri="{BB962C8B-B14F-4D97-AF65-F5344CB8AC3E}">
        <p14:creationId xmlns:p14="http://schemas.microsoft.com/office/powerpoint/2010/main" val="1058170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acintosh HD:Users:richard:Dropbox:Wellbeing GWAS:18. Plots:Manhattan plots:Combined_scaled_manhattan:manhattan_scaled_8650x2000_SWB_pooled_Nweighted_ldscGC_RKL_201511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450" y="1581150"/>
            <a:ext cx="8185149" cy="3992880"/>
          </a:xfrm>
          <a:prstGeom prst="rect">
            <a:avLst/>
          </a:prstGeom>
          <a:noFill/>
          <a:ln>
            <a:noFill/>
          </a:ln>
        </p:spPr>
      </p:pic>
      <p:sp>
        <p:nvSpPr>
          <p:cNvPr id="2" name="Rectangle 1"/>
          <p:cNvSpPr>
            <a:spLocks noChangeArrowheads="1"/>
          </p:cNvSpPr>
          <p:nvPr/>
        </p:nvSpPr>
        <p:spPr bwMode="auto">
          <a:xfrm>
            <a:off x="425451" y="520643"/>
            <a:ext cx="84137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48" tIns="0" rIns="6348" bIns="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en-US" sz="3600" b="1" dirty="0">
                <a:solidFill>
                  <a:srgbClr val="FF0000"/>
                </a:solidFill>
                <a:latin typeface="Times New Roman" pitchFamily="18" charset="0"/>
                <a:cs typeface="Times New Roman" pitchFamily="18" charset="0"/>
              </a:rPr>
              <a:t>S</a:t>
            </a:r>
            <a:r>
              <a:rPr kumimoji="0" lang="en-US" altLang="en-US" sz="3600" b="1" i="0" u="none" strike="noStrike" cap="none" normalizeH="0" baseline="0" dirty="0" smtClean="0">
                <a:ln>
                  <a:noFill/>
                </a:ln>
                <a:solidFill>
                  <a:srgbClr val="FF0000"/>
                </a:solidFill>
                <a:effectLst/>
                <a:latin typeface="Times New Roman" pitchFamily="18" charset="0"/>
                <a:cs typeface="Times New Roman" pitchFamily="18" charset="0"/>
              </a:rPr>
              <a:t>ubjective well-being : </a:t>
            </a:r>
            <a:r>
              <a:rPr kumimoji="0" lang="en-US" altLang="en-US" sz="3600" b="1" i="1" u="none" strike="noStrike" cap="none" normalizeH="0" baseline="0" dirty="0" smtClean="0">
                <a:ln>
                  <a:noFill/>
                </a:ln>
                <a:solidFill>
                  <a:srgbClr val="FF0000"/>
                </a:solidFill>
                <a:effectLst/>
                <a:latin typeface="Times New Roman" pitchFamily="18" charset="0"/>
                <a:cs typeface="Times New Roman" pitchFamily="18" charset="0"/>
              </a:rPr>
              <a:t>N</a:t>
            </a:r>
            <a:r>
              <a:rPr kumimoji="0" lang="en-US" altLang="en-US" sz="3600" b="1" i="0" u="none" strike="noStrike" cap="none" normalizeH="0" baseline="0" dirty="0" smtClean="0">
                <a:ln>
                  <a:noFill/>
                </a:ln>
                <a:solidFill>
                  <a:srgbClr val="FF0000"/>
                </a:solidFill>
                <a:effectLst/>
                <a:latin typeface="Times New Roman" pitchFamily="18" charset="0"/>
                <a:cs typeface="Times New Roman" pitchFamily="18" charset="0"/>
              </a:rPr>
              <a:t> = 298,420</a:t>
            </a:r>
            <a:endParaRPr kumimoji="0" lang="en-US" altLang="en-US" sz="3600" b="1" i="0" u="none" strike="noStrike" cap="none" normalizeH="0" baseline="0" dirty="0" smtClean="0">
              <a:ln>
                <a:noFill/>
              </a:ln>
              <a:solidFill>
                <a:srgbClr val="FF0000"/>
              </a:solidFill>
              <a:effectLst/>
              <a:latin typeface="Calibri" pitchFamily="34" charset="0"/>
              <a:cs typeface="Arial" pitchFamily="34" charset="0"/>
            </a:endParaRPr>
          </a:p>
        </p:txBody>
      </p:sp>
      <p:sp>
        <p:nvSpPr>
          <p:cNvPr id="3" name="AutoShape 2" descr="https://mail.qimr.edu.au/owa/attachment.ashx?id=RgAAAABhrN5Tb6ysQJunDpjF2arEBwDSGf2u%2fCmzQYeEmyYSBgKxAAAAL1XqAAD7Ef6j%2fWtDRIlfJYFVPRqnAABjS%2fBvAAAJ&amp;attcnt=1&amp;attid0=BAAAAAAA&amp;attcid0=48FB0623-D323-4C0C-A8A7-046AF6C9328C"/>
          <p:cNvSpPr>
            <a:spLocks noChangeAspect="1" noChangeArrowheads="1"/>
          </p:cNvSpPr>
          <p:nvPr/>
        </p:nvSpPr>
        <p:spPr bwMode="auto">
          <a:xfrm>
            <a:off x="12077706" y="138113"/>
            <a:ext cx="582613" cy="1825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2343151" y="6195379"/>
            <a:ext cx="6654800" cy="461665"/>
          </a:xfrm>
          <a:prstGeom prst="rect">
            <a:avLst/>
          </a:prstGeom>
          <a:noFill/>
        </p:spPr>
        <p:txBody>
          <a:bodyPr wrap="square" rtlCol="0">
            <a:spAutoFit/>
          </a:bodyPr>
          <a:lstStyle/>
          <a:p>
            <a:r>
              <a:rPr lang="en-AU" dirty="0" smtClean="0"/>
              <a:t>Bartels et al: </a:t>
            </a:r>
            <a:r>
              <a:rPr lang="en-AU" i="1" dirty="0" smtClean="0"/>
              <a:t>Nature Genetics, </a:t>
            </a:r>
            <a:r>
              <a:rPr lang="en-AU" dirty="0" smtClean="0"/>
              <a:t>accepted 2/3/16</a:t>
            </a:r>
            <a:endParaRPr lang="en-US" dirty="0"/>
          </a:p>
        </p:txBody>
      </p:sp>
    </p:spTree>
    <p:extLst>
      <p:ext uri="{BB962C8B-B14F-4D97-AF65-F5344CB8AC3E}">
        <p14:creationId xmlns:p14="http://schemas.microsoft.com/office/powerpoint/2010/main" val="4257201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acintosh HD:Users:richard:R_temp:SWB_rG_PanelA_201602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610" y="340360"/>
            <a:ext cx="4011930" cy="3257550"/>
          </a:xfrm>
          <a:prstGeom prst="rect">
            <a:avLst/>
          </a:prstGeom>
          <a:noFill/>
          <a:ln>
            <a:noFill/>
          </a:ln>
        </p:spPr>
      </p:pic>
      <p:pic>
        <p:nvPicPr>
          <p:cNvPr id="5" name="Picture 4" descr="Macintosh HD:Users:richard:R_temp:SWB_rG_PanelB_201602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435" y="340360"/>
            <a:ext cx="3880485" cy="3257550"/>
          </a:xfrm>
          <a:prstGeom prst="rect">
            <a:avLst/>
          </a:prstGeom>
          <a:noFill/>
          <a:ln>
            <a:noFill/>
          </a:ln>
        </p:spPr>
      </p:pic>
      <p:pic>
        <p:nvPicPr>
          <p:cNvPr id="6" name="Picture 5" descr="Macintosh HD:Users:richard:R_temp:SWB_rG_PanelC_201602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5995" y="3597910"/>
            <a:ext cx="4191953" cy="3054350"/>
          </a:xfrm>
          <a:prstGeom prst="rect">
            <a:avLst/>
          </a:prstGeom>
          <a:noFill/>
          <a:ln>
            <a:noFill/>
          </a:ln>
        </p:spPr>
      </p:pic>
    </p:spTree>
    <p:extLst>
      <p:ext uri="{BB962C8B-B14F-4D97-AF65-F5344CB8AC3E}">
        <p14:creationId xmlns:p14="http://schemas.microsoft.com/office/powerpoint/2010/main" val="3802123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654050" y="1606550"/>
            <a:ext cx="7842249" cy="4800600"/>
          </a:xfrm>
          <a:prstGeom prst="rect">
            <a:avLst/>
          </a:prstGeom>
          <a:noFill/>
          <a:ln>
            <a:noFill/>
          </a:ln>
        </p:spPr>
      </p:pic>
      <p:sp>
        <p:nvSpPr>
          <p:cNvPr id="3" name="Rectangle 2"/>
          <p:cNvSpPr/>
          <p:nvPr/>
        </p:nvSpPr>
        <p:spPr>
          <a:xfrm>
            <a:off x="374651" y="198905"/>
            <a:ext cx="8121649" cy="1200329"/>
          </a:xfrm>
          <a:prstGeom prst="rect">
            <a:avLst/>
          </a:prstGeom>
        </p:spPr>
        <p:txBody>
          <a:bodyPr wrap="square">
            <a:spAutoFit/>
          </a:bodyPr>
          <a:lstStyle/>
          <a:p>
            <a:pPr lvl="0" algn="just" fontAlgn="ctr"/>
            <a:r>
              <a:rPr lang="en-US" altLang="en-US" b="1" dirty="0">
                <a:latin typeface="Times New Roman" pitchFamily="18" charset="0"/>
                <a:cs typeface="Times New Roman" pitchFamily="18" charset="0"/>
              </a:rPr>
              <a:t>Across our phenotypes, loci regulating expression in central nervous system and adrenal/pancreas tissues are strongly enriched for </a:t>
            </a:r>
            <a:r>
              <a:rPr lang="en-US" altLang="en-US" b="1" dirty="0" smtClean="0">
                <a:latin typeface="Times New Roman" pitchFamily="18" charset="0"/>
                <a:cs typeface="Times New Roman" pitchFamily="18" charset="0"/>
              </a:rPr>
              <a:t>association and contrast with Height</a:t>
            </a:r>
            <a:endParaRPr lang="en-US" altLang="en-US" b="1" dirty="0">
              <a:solidFill>
                <a:srgbClr val="000000"/>
              </a:solidFill>
              <a:latin typeface="Calibri" pitchFamily="34" charset="0"/>
              <a:cs typeface="Arial" pitchFamily="34" charset="0"/>
            </a:endParaRPr>
          </a:p>
        </p:txBody>
      </p:sp>
      <p:sp>
        <p:nvSpPr>
          <p:cNvPr id="5" name="TextBox 4"/>
          <p:cNvSpPr txBox="1"/>
          <p:nvPr/>
        </p:nvSpPr>
        <p:spPr>
          <a:xfrm>
            <a:off x="6673856" y="6254762"/>
            <a:ext cx="1999971" cy="461665"/>
          </a:xfrm>
          <a:prstGeom prst="rect">
            <a:avLst/>
          </a:prstGeom>
          <a:noFill/>
        </p:spPr>
        <p:txBody>
          <a:bodyPr wrap="none" rtlCol="0">
            <a:spAutoFit/>
          </a:bodyPr>
          <a:lstStyle/>
          <a:p>
            <a:r>
              <a:rPr lang="en-AU" dirty="0" smtClean="0"/>
              <a:t>Michel </a:t>
            </a:r>
            <a:r>
              <a:rPr lang="en-AU" dirty="0" err="1" smtClean="0"/>
              <a:t>Nivard</a:t>
            </a:r>
            <a:endParaRPr lang="en-US" dirty="0"/>
          </a:p>
        </p:txBody>
      </p:sp>
    </p:spTree>
    <p:extLst>
      <p:ext uri="{BB962C8B-B14F-4D97-AF65-F5344CB8AC3E}">
        <p14:creationId xmlns:p14="http://schemas.microsoft.com/office/powerpoint/2010/main" val="2481652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4"/>
          <p:cNvPicPr>
            <a:picLocks noGrp="1" noChangeAspect="1"/>
          </p:cNvPicPr>
          <p:nvPr>
            <p:ph idx="1"/>
          </p:nvPr>
        </p:nvPicPr>
        <p:blipFill>
          <a:blip r:embed="rId2" cstate="print"/>
          <a:stretch>
            <a:fillRect/>
          </a:stretch>
        </p:blipFill>
        <p:spPr>
          <a:xfrm>
            <a:off x="121921" y="416894"/>
            <a:ext cx="4562367" cy="2193055"/>
          </a:xfrm>
          <a:prstGeom prst="rect">
            <a:avLst/>
          </a:prstGeom>
        </p:spPr>
      </p:pic>
      <p:sp>
        <p:nvSpPr>
          <p:cNvPr id="7" name="TextBox 6"/>
          <p:cNvSpPr txBox="1"/>
          <p:nvPr/>
        </p:nvSpPr>
        <p:spPr>
          <a:xfrm>
            <a:off x="3251200" y="529025"/>
            <a:ext cx="1320800" cy="584776"/>
          </a:xfrm>
          <a:prstGeom prst="rect">
            <a:avLst/>
          </a:prstGeom>
          <a:solidFill>
            <a:srgbClr val="7FD13B"/>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sp>
        <p:nvSpPr>
          <p:cNvPr id="2" name="Rectangle 1"/>
          <p:cNvSpPr/>
          <p:nvPr/>
        </p:nvSpPr>
        <p:spPr>
          <a:xfrm>
            <a:off x="5399926" y="311076"/>
            <a:ext cx="3074928" cy="523220"/>
          </a:xfrm>
          <a:prstGeom prst="rect">
            <a:avLst/>
          </a:prstGeom>
        </p:spPr>
        <p:txBody>
          <a:bodyPr wrap="square">
            <a:spAutoFit/>
          </a:bodyPr>
          <a:lstStyle/>
          <a:p>
            <a:r>
              <a:rPr lang="en-US" sz="2800" dirty="0">
                <a:solidFill>
                  <a:srgbClr val="2F1F58"/>
                </a:solidFill>
                <a:latin typeface="Calibri"/>
              </a:rPr>
              <a:t>Schizophrenia 2009</a:t>
            </a:r>
          </a:p>
        </p:txBody>
      </p:sp>
      <p:sp>
        <p:nvSpPr>
          <p:cNvPr id="8" name="TextBox 7"/>
          <p:cNvSpPr txBox="1"/>
          <p:nvPr/>
        </p:nvSpPr>
        <p:spPr>
          <a:xfrm>
            <a:off x="179516" y="4941216"/>
            <a:ext cx="8620437" cy="584775"/>
          </a:xfrm>
          <a:prstGeom prst="rect">
            <a:avLst/>
          </a:prstGeom>
          <a:noFill/>
        </p:spPr>
        <p:txBody>
          <a:bodyPr wrap="none" rtlCol="0">
            <a:spAutoFit/>
          </a:bodyPr>
          <a:lstStyle/>
          <a:p>
            <a:pPr fontAlgn="auto">
              <a:spcBef>
                <a:spcPts val="0"/>
              </a:spcBef>
              <a:spcAft>
                <a:spcPts val="0"/>
              </a:spcAft>
            </a:pPr>
            <a:r>
              <a:rPr lang="en-AU" sz="3200" dirty="0" smtClean="0">
                <a:solidFill>
                  <a:srgbClr val="FF0000"/>
                </a:solidFill>
                <a:latin typeface="Arial"/>
              </a:rPr>
              <a:t>Dramatic progress in GWAS for Schizophrenia</a:t>
            </a:r>
            <a:endParaRPr lang="en-AU" sz="3200" dirty="0">
              <a:solidFill>
                <a:srgbClr val="FF0000"/>
              </a:solidFill>
              <a:latin typeface="Arial"/>
            </a:endParaRPr>
          </a:p>
        </p:txBody>
      </p:sp>
    </p:spTree>
    <p:extLst>
      <p:ext uri="{BB962C8B-B14F-4D97-AF65-F5344CB8AC3E}">
        <p14:creationId xmlns:p14="http://schemas.microsoft.com/office/powerpoint/2010/main" val="1635439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4"/>
          <p:cNvPicPr>
            <a:picLocks noGrp="1" noChangeAspect="1"/>
          </p:cNvPicPr>
          <p:nvPr>
            <p:ph idx="1"/>
          </p:nvPr>
        </p:nvPicPr>
        <p:blipFill>
          <a:blip r:embed="rId2" cstate="print"/>
          <a:stretch>
            <a:fillRect/>
          </a:stretch>
        </p:blipFill>
        <p:spPr>
          <a:xfrm>
            <a:off x="121921" y="133585"/>
            <a:ext cx="4562367" cy="2193055"/>
          </a:xfrm>
          <a:prstGeom prst="rect">
            <a:avLst/>
          </a:prstGeom>
        </p:spPr>
      </p:pic>
      <p:sp>
        <p:nvSpPr>
          <p:cNvPr id="7" name="TextBox 6"/>
          <p:cNvSpPr txBox="1"/>
          <p:nvPr/>
        </p:nvSpPr>
        <p:spPr>
          <a:xfrm>
            <a:off x="3251200" y="236637"/>
            <a:ext cx="1320800" cy="584776"/>
          </a:xfrm>
          <a:prstGeom prst="rect">
            <a:avLst/>
          </a:prstGeom>
          <a:solidFill>
            <a:schemeClr val="accent1"/>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pic>
        <p:nvPicPr>
          <p:cNvPr id="4" name="Picture 3"/>
          <p:cNvPicPr>
            <a:picLocks noChangeAspect="1"/>
          </p:cNvPicPr>
          <p:nvPr/>
        </p:nvPicPr>
        <p:blipFill>
          <a:blip r:embed="rId3" cstate="print"/>
          <a:stretch>
            <a:fillRect/>
          </a:stretch>
        </p:blipFill>
        <p:spPr>
          <a:xfrm>
            <a:off x="1645767" y="1811437"/>
            <a:ext cx="4572000" cy="2848970"/>
          </a:xfrm>
          <a:prstGeom prst="rect">
            <a:avLst/>
          </a:prstGeom>
          <a:ln w="38100" cmpd="sng">
            <a:solidFill>
              <a:srgbClr val="BBE0E3"/>
            </a:solidFill>
          </a:ln>
        </p:spPr>
      </p:pic>
      <p:sp>
        <p:nvSpPr>
          <p:cNvPr id="5" name="TextBox 4"/>
          <p:cNvSpPr txBox="1"/>
          <p:nvPr/>
        </p:nvSpPr>
        <p:spPr>
          <a:xfrm>
            <a:off x="4894075" y="1911143"/>
            <a:ext cx="1252266" cy="830997"/>
          </a:xfrm>
          <a:prstGeom prst="rect">
            <a:avLst/>
          </a:prstGeom>
          <a:solidFill>
            <a:srgbClr val="7FD13B"/>
          </a:solidFill>
        </p:spPr>
        <p:txBody>
          <a:bodyPr wrap="none" rtlCol="0">
            <a:spAutoFit/>
          </a:bodyPr>
          <a:lstStyle/>
          <a:p>
            <a:pPr algn="r"/>
            <a:r>
              <a:rPr lang="en-US" sz="1600" dirty="0" smtClean="0">
                <a:solidFill>
                  <a:prstClr val="white"/>
                </a:solidFill>
                <a:latin typeface="Calibri"/>
              </a:rPr>
              <a:t>PGC1 - 2011 </a:t>
            </a:r>
          </a:p>
          <a:p>
            <a:pPr algn="r"/>
            <a:r>
              <a:rPr lang="en-US" sz="1600" dirty="0" smtClean="0">
                <a:solidFill>
                  <a:prstClr val="white"/>
                </a:solidFill>
                <a:latin typeface="Calibri"/>
              </a:rPr>
              <a:t>9K cases</a:t>
            </a:r>
          </a:p>
          <a:p>
            <a:pPr algn="r"/>
            <a:r>
              <a:rPr lang="en-US" sz="1600" dirty="0" smtClean="0">
                <a:solidFill>
                  <a:prstClr val="white"/>
                </a:solidFill>
                <a:latin typeface="Calibri"/>
              </a:rPr>
              <a:t>5 loci</a:t>
            </a:r>
          </a:p>
        </p:txBody>
      </p:sp>
    </p:spTree>
    <p:extLst>
      <p:ext uri="{BB962C8B-B14F-4D97-AF65-F5344CB8AC3E}">
        <p14:creationId xmlns:p14="http://schemas.microsoft.com/office/powerpoint/2010/main" val="3053737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4"/>
          <p:cNvPicPr>
            <a:picLocks noGrp="1" noChangeAspect="1"/>
          </p:cNvPicPr>
          <p:nvPr>
            <p:ph idx="1"/>
          </p:nvPr>
        </p:nvPicPr>
        <p:blipFill>
          <a:blip r:embed="rId2" cstate="print"/>
          <a:stretch>
            <a:fillRect/>
          </a:stretch>
        </p:blipFill>
        <p:spPr>
          <a:xfrm>
            <a:off x="121921" y="164065"/>
            <a:ext cx="4562367" cy="2193055"/>
          </a:xfrm>
          <a:prstGeom prst="rect">
            <a:avLst/>
          </a:prstGeom>
        </p:spPr>
      </p:pic>
      <p:sp>
        <p:nvSpPr>
          <p:cNvPr id="9" name="TextBox 8"/>
          <p:cNvSpPr txBox="1"/>
          <p:nvPr/>
        </p:nvSpPr>
        <p:spPr>
          <a:xfrm>
            <a:off x="3251200" y="267117"/>
            <a:ext cx="1320800" cy="584776"/>
          </a:xfrm>
          <a:prstGeom prst="rect">
            <a:avLst/>
          </a:prstGeom>
          <a:solidFill>
            <a:srgbClr val="CCFFCC"/>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pic>
        <p:nvPicPr>
          <p:cNvPr id="4" name="Picture 3"/>
          <p:cNvPicPr>
            <a:picLocks noChangeAspect="1"/>
          </p:cNvPicPr>
          <p:nvPr/>
        </p:nvPicPr>
        <p:blipFill>
          <a:blip r:embed="rId3" cstate="print"/>
          <a:stretch>
            <a:fillRect/>
          </a:stretch>
        </p:blipFill>
        <p:spPr>
          <a:xfrm>
            <a:off x="1378958" y="1129395"/>
            <a:ext cx="4572000" cy="2848970"/>
          </a:xfrm>
          <a:prstGeom prst="rect">
            <a:avLst/>
          </a:prstGeom>
          <a:ln w="38100" cmpd="sng">
            <a:solidFill>
              <a:srgbClr val="BBE0E3"/>
            </a:solidFill>
          </a:ln>
        </p:spPr>
      </p:pic>
      <p:sp>
        <p:nvSpPr>
          <p:cNvPr id="5" name="TextBox 4"/>
          <p:cNvSpPr txBox="1"/>
          <p:nvPr/>
        </p:nvSpPr>
        <p:spPr>
          <a:xfrm>
            <a:off x="4902791" y="1322923"/>
            <a:ext cx="888256" cy="830997"/>
          </a:xfrm>
          <a:prstGeom prst="rect">
            <a:avLst/>
          </a:prstGeom>
          <a:solidFill>
            <a:srgbClr val="CCFFCC"/>
          </a:solidFill>
        </p:spPr>
        <p:txBody>
          <a:bodyPr wrap="none" rtlCol="0">
            <a:spAutoFit/>
          </a:bodyPr>
          <a:lstStyle/>
          <a:p>
            <a:pPr algn="r"/>
            <a:r>
              <a:rPr lang="en-US" sz="1600" dirty="0" smtClean="0">
                <a:solidFill>
                  <a:prstClr val="white"/>
                </a:solidFill>
                <a:latin typeface="Calibri"/>
              </a:rPr>
              <a:t>PGC1 </a:t>
            </a:r>
          </a:p>
          <a:p>
            <a:pPr algn="r"/>
            <a:r>
              <a:rPr lang="en-US" sz="1600" dirty="0" smtClean="0">
                <a:solidFill>
                  <a:prstClr val="white"/>
                </a:solidFill>
                <a:latin typeface="Calibri"/>
              </a:rPr>
              <a:t>9K cases</a:t>
            </a:r>
          </a:p>
          <a:p>
            <a:pPr algn="r"/>
            <a:r>
              <a:rPr lang="en-US" sz="1600" dirty="0" smtClean="0">
                <a:solidFill>
                  <a:prstClr val="white"/>
                </a:solidFill>
                <a:latin typeface="Calibri"/>
              </a:rPr>
              <a:t>5 loci</a:t>
            </a:r>
          </a:p>
        </p:txBody>
      </p:sp>
      <p:pic>
        <p:nvPicPr>
          <p:cNvPr id="6" name="Picture 5"/>
          <p:cNvPicPr>
            <a:picLocks noChangeAspect="1"/>
          </p:cNvPicPr>
          <p:nvPr/>
        </p:nvPicPr>
        <p:blipFill>
          <a:blip r:embed="rId4" cstate="print"/>
          <a:stretch>
            <a:fillRect/>
          </a:stretch>
        </p:blipFill>
        <p:spPr>
          <a:xfrm>
            <a:off x="2209800" y="2553880"/>
            <a:ext cx="5486400" cy="3474211"/>
          </a:xfrm>
          <a:prstGeom prst="rect">
            <a:avLst/>
          </a:prstGeom>
          <a:ln w="38100" cmpd="sng">
            <a:solidFill>
              <a:srgbClr val="BBE0E3"/>
            </a:solidFill>
          </a:ln>
        </p:spPr>
      </p:pic>
      <p:sp>
        <p:nvSpPr>
          <p:cNvPr id="7" name="TextBox 6"/>
          <p:cNvSpPr txBox="1"/>
          <p:nvPr/>
        </p:nvSpPr>
        <p:spPr>
          <a:xfrm>
            <a:off x="6055276" y="2630128"/>
            <a:ext cx="1564724" cy="830997"/>
          </a:xfrm>
          <a:prstGeom prst="rect">
            <a:avLst/>
          </a:prstGeom>
          <a:solidFill>
            <a:srgbClr val="6CEE60"/>
          </a:solidFill>
        </p:spPr>
        <p:txBody>
          <a:bodyPr wrap="none" rtlCol="0">
            <a:spAutoFit/>
          </a:bodyPr>
          <a:lstStyle/>
          <a:p>
            <a:pPr algn="r"/>
            <a:r>
              <a:rPr lang="en-US" sz="1600" dirty="0" smtClean="0">
                <a:solidFill>
                  <a:prstClr val="white"/>
                </a:solidFill>
                <a:latin typeface="Calibri"/>
              </a:rPr>
              <a:t>PGC1 + Sweden</a:t>
            </a:r>
          </a:p>
          <a:p>
            <a:pPr algn="r"/>
            <a:r>
              <a:rPr lang="en-US" sz="1600" dirty="0" smtClean="0">
                <a:solidFill>
                  <a:prstClr val="white"/>
                </a:solidFill>
                <a:latin typeface="Calibri"/>
              </a:rPr>
              <a:t>2012 - 14K cases</a:t>
            </a:r>
          </a:p>
          <a:p>
            <a:pPr algn="r"/>
            <a:r>
              <a:rPr lang="en-US" sz="1600" dirty="0" smtClean="0">
                <a:solidFill>
                  <a:prstClr val="white"/>
                </a:solidFill>
                <a:latin typeface="Calibri"/>
              </a:rPr>
              <a:t>22 loci</a:t>
            </a:r>
          </a:p>
        </p:txBody>
      </p:sp>
    </p:spTree>
    <p:extLst>
      <p:ext uri="{BB962C8B-B14F-4D97-AF65-F5344CB8AC3E}">
        <p14:creationId xmlns:p14="http://schemas.microsoft.com/office/powerpoint/2010/main" val="533013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4"/>
          <p:cNvPicPr>
            <a:picLocks noGrp="1" noChangeAspect="1"/>
          </p:cNvPicPr>
          <p:nvPr>
            <p:ph idx="1"/>
          </p:nvPr>
        </p:nvPicPr>
        <p:blipFill>
          <a:blip r:embed="rId2" cstate="print"/>
          <a:stretch>
            <a:fillRect/>
          </a:stretch>
        </p:blipFill>
        <p:spPr>
          <a:xfrm>
            <a:off x="101074" y="81281"/>
            <a:ext cx="4562367" cy="2193055"/>
          </a:xfrm>
          <a:prstGeom prst="rect">
            <a:avLst/>
          </a:prstGeom>
        </p:spPr>
      </p:pic>
      <p:sp>
        <p:nvSpPr>
          <p:cNvPr id="11" name="TextBox 10"/>
          <p:cNvSpPr txBox="1"/>
          <p:nvPr/>
        </p:nvSpPr>
        <p:spPr>
          <a:xfrm>
            <a:off x="3251200" y="195997"/>
            <a:ext cx="1320800" cy="584776"/>
          </a:xfrm>
          <a:prstGeom prst="rect">
            <a:avLst/>
          </a:prstGeom>
          <a:solidFill>
            <a:srgbClr val="CCFFCC"/>
          </a:solidFill>
        </p:spPr>
        <p:txBody>
          <a:bodyPr wrap="square" rtlCol="0">
            <a:spAutoFit/>
          </a:bodyPr>
          <a:lstStyle/>
          <a:p>
            <a:pPr algn="r"/>
            <a:r>
              <a:rPr lang="en-US" sz="1600" dirty="0" smtClean="0">
                <a:solidFill>
                  <a:prstClr val="white"/>
                </a:solidFill>
                <a:latin typeface="Calibri"/>
              </a:rPr>
              <a:t>ISC 2009 </a:t>
            </a:r>
          </a:p>
          <a:p>
            <a:pPr algn="r"/>
            <a:r>
              <a:rPr lang="en-US" sz="1600" dirty="0" smtClean="0">
                <a:solidFill>
                  <a:prstClr val="white"/>
                </a:solidFill>
                <a:latin typeface="Calibri"/>
              </a:rPr>
              <a:t>3K cases</a:t>
            </a:r>
          </a:p>
        </p:txBody>
      </p:sp>
      <p:pic>
        <p:nvPicPr>
          <p:cNvPr id="4" name="Picture 3"/>
          <p:cNvPicPr>
            <a:picLocks noChangeAspect="1"/>
          </p:cNvPicPr>
          <p:nvPr/>
        </p:nvPicPr>
        <p:blipFill>
          <a:blip r:embed="rId3" cstate="print"/>
          <a:stretch>
            <a:fillRect/>
          </a:stretch>
        </p:blipFill>
        <p:spPr>
          <a:xfrm>
            <a:off x="868680" y="820875"/>
            <a:ext cx="4572000" cy="2848970"/>
          </a:xfrm>
          <a:prstGeom prst="rect">
            <a:avLst/>
          </a:prstGeom>
          <a:ln w="38100" cmpd="sng">
            <a:solidFill>
              <a:srgbClr val="BBE0E3"/>
            </a:solidFill>
          </a:ln>
        </p:spPr>
      </p:pic>
      <p:sp>
        <p:nvSpPr>
          <p:cNvPr id="5" name="TextBox 4"/>
          <p:cNvSpPr txBox="1"/>
          <p:nvPr/>
        </p:nvSpPr>
        <p:spPr>
          <a:xfrm>
            <a:off x="4242545" y="820875"/>
            <a:ext cx="888256" cy="830997"/>
          </a:xfrm>
          <a:prstGeom prst="rect">
            <a:avLst/>
          </a:prstGeom>
          <a:solidFill>
            <a:srgbClr val="CCFFCC"/>
          </a:solidFill>
        </p:spPr>
        <p:txBody>
          <a:bodyPr wrap="none" rtlCol="0">
            <a:spAutoFit/>
          </a:bodyPr>
          <a:lstStyle/>
          <a:p>
            <a:pPr algn="r"/>
            <a:r>
              <a:rPr lang="en-US" sz="1600" dirty="0" smtClean="0">
                <a:solidFill>
                  <a:prstClr val="white"/>
                </a:solidFill>
                <a:latin typeface="Calibri"/>
              </a:rPr>
              <a:t>PGC1 </a:t>
            </a:r>
          </a:p>
          <a:p>
            <a:pPr algn="r"/>
            <a:r>
              <a:rPr lang="en-US" sz="1600" dirty="0" smtClean="0">
                <a:solidFill>
                  <a:prstClr val="white"/>
                </a:solidFill>
                <a:latin typeface="Calibri"/>
              </a:rPr>
              <a:t>9K cases</a:t>
            </a:r>
          </a:p>
          <a:p>
            <a:pPr algn="r"/>
            <a:r>
              <a:rPr lang="en-US" sz="1600" dirty="0" smtClean="0">
                <a:solidFill>
                  <a:prstClr val="white"/>
                </a:solidFill>
                <a:latin typeface="Calibri"/>
              </a:rPr>
              <a:t>5 loci</a:t>
            </a:r>
          </a:p>
        </p:txBody>
      </p:sp>
      <p:pic>
        <p:nvPicPr>
          <p:cNvPr id="6" name="Picture 5"/>
          <p:cNvPicPr>
            <a:picLocks noChangeAspect="1"/>
          </p:cNvPicPr>
          <p:nvPr/>
        </p:nvPicPr>
        <p:blipFill>
          <a:blip r:embed="rId4" cstate="print"/>
          <a:stretch>
            <a:fillRect/>
          </a:stretch>
        </p:blipFill>
        <p:spPr>
          <a:xfrm>
            <a:off x="1828800" y="1645921"/>
            <a:ext cx="5486400" cy="3474211"/>
          </a:xfrm>
          <a:prstGeom prst="rect">
            <a:avLst/>
          </a:prstGeom>
          <a:ln w="38100" cmpd="sng">
            <a:solidFill>
              <a:srgbClr val="BBE0E3"/>
            </a:solidFill>
          </a:ln>
        </p:spPr>
      </p:pic>
      <p:sp>
        <p:nvSpPr>
          <p:cNvPr id="7" name="TextBox 6"/>
          <p:cNvSpPr txBox="1"/>
          <p:nvPr/>
        </p:nvSpPr>
        <p:spPr>
          <a:xfrm>
            <a:off x="5751419" y="1722123"/>
            <a:ext cx="1487587" cy="830997"/>
          </a:xfrm>
          <a:prstGeom prst="rect">
            <a:avLst/>
          </a:prstGeom>
          <a:solidFill>
            <a:srgbClr val="6CEE60"/>
          </a:solidFill>
        </p:spPr>
        <p:txBody>
          <a:bodyPr wrap="none" rtlCol="0">
            <a:spAutoFit/>
          </a:bodyPr>
          <a:lstStyle/>
          <a:p>
            <a:pPr algn="r"/>
            <a:r>
              <a:rPr lang="en-US" sz="1600" dirty="0" smtClean="0">
                <a:solidFill>
                  <a:prstClr val="white"/>
                </a:solidFill>
                <a:latin typeface="Calibri"/>
              </a:rPr>
              <a:t>PGC1 + Sweden</a:t>
            </a:r>
          </a:p>
          <a:p>
            <a:pPr algn="r"/>
            <a:r>
              <a:rPr lang="en-US" sz="1600" dirty="0" smtClean="0">
                <a:solidFill>
                  <a:prstClr val="white"/>
                </a:solidFill>
                <a:latin typeface="Calibri"/>
              </a:rPr>
              <a:t>14K cases</a:t>
            </a:r>
          </a:p>
          <a:p>
            <a:pPr algn="r"/>
            <a:r>
              <a:rPr lang="en-US" sz="1600" dirty="0" smtClean="0">
                <a:solidFill>
                  <a:prstClr val="white"/>
                </a:solidFill>
                <a:latin typeface="Calibri"/>
              </a:rPr>
              <a:t>22 loci</a:t>
            </a:r>
          </a:p>
        </p:txBody>
      </p:sp>
      <p:pic>
        <p:nvPicPr>
          <p:cNvPr id="8" name="Picture 7"/>
          <p:cNvPicPr>
            <a:picLocks noChangeAspect="1"/>
          </p:cNvPicPr>
          <p:nvPr/>
        </p:nvPicPr>
        <p:blipFill>
          <a:blip r:embed="rId5" cstate="print"/>
          <a:stretch>
            <a:fillRect/>
          </a:stretch>
        </p:blipFill>
        <p:spPr>
          <a:xfrm>
            <a:off x="2377440" y="2541908"/>
            <a:ext cx="6537960" cy="4075533"/>
          </a:xfrm>
          <a:prstGeom prst="rect">
            <a:avLst/>
          </a:prstGeom>
          <a:ln w="38100" cmpd="sng">
            <a:solidFill>
              <a:srgbClr val="BBE0E3"/>
            </a:solidFill>
          </a:ln>
        </p:spPr>
      </p:pic>
      <p:sp>
        <p:nvSpPr>
          <p:cNvPr id="9" name="TextBox 8"/>
          <p:cNvSpPr txBox="1"/>
          <p:nvPr/>
        </p:nvSpPr>
        <p:spPr>
          <a:xfrm>
            <a:off x="7611109" y="2672209"/>
            <a:ext cx="1228093" cy="1261884"/>
          </a:xfrm>
          <a:prstGeom prst="rect">
            <a:avLst/>
          </a:prstGeom>
          <a:solidFill>
            <a:srgbClr val="00FF00"/>
          </a:solidFill>
        </p:spPr>
        <p:txBody>
          <a:bodyPr wrap="none" rtlCol="0">
            <a:spAutoFit/>
          </a:bodyPr>
          <a:lstStyle/>
          <a:p>
            <a:pPr algn="r"/>
            <a:r>
              <a:rPr lang="en-US" sz="1600" dirty="0" smtClean="0">
                <a:solidFill>
                  <a:prstClr val="white"/>
                </a:solidFill>
                <a:latin typeface="Calibri"/>
              </a:rPr>
              <a:t>PGC2 2013</a:t>
            </a:r>
          </a:p>
          <a:p>
            <a:pPr algn="r"/>
            <a:r>
              <a:rPr lang="en-US" sz="2800" dirty="0" smtClean="0">
                <a:solidFill>
                  <a:prstClr val="white"/>
                </a:solidFill>
                <a:latin typeface="Calibri"/>
              </a:rPr>
              <a:t>31K</a:t>
            </a:r>
            <a:r>
              <a:rPr lang="en-US" sz="1600" dirty="0" smtClean="0">
                <a:solidFill>
                  <a:prstClr val="white"/>
                </a:solidFill>
                <a:latin typeface="Calibri"/>
              </a:rPr>
              <a:t> cases</a:t>
            </a:r>
          </a:p>
          <a:p>
            <a:pPr algn="r"/>
            <a:r>
              <a:rPr lang="en-US" sz="1600" dirty="0" smtClean="0">
                <a:solidFill>
                  <a:prstClr val="white"/>
                </a:solidFill>
                <a:latin typeface="Calibri"/>
              </a:rPr>
              <a:t>78 loci</a:t>
            </a:r>
          </a:p>
          <a:p>
            <a:pPr algn="r"/>
            <a:r>
              <a:rPr lang="en-US" sz="1600" dirty="0" smtClean="0">
                <a:solidFill>
                  <a:prstClr val="white"/>
                </a:solidFill>
                <a:latin typeface="Calibri"/>
              </a:rPr>
              <a:t>Rank #3</a:t>
            </a:r>
          </a:p>
        </p:txBody>
      </p:sp>
      <p:sp>
        <p:nvSpPr>
          <p:cNvPr id="2" name="Right Arrow 1"/>
          <p:cNvSpPr/>
          <p:nvPr/>
        </p:nvSpPr>
        <p:spPr>
          <a:xfrm>
            <a:off x="7086600" y="3048000"/>
            <a:ext cx="533400" cy="3810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Tree>
    <p:extLst>
      <p:ext uri="{BB962C8B-B14F-4D97-AF65-F5344CB8AC3E}">
        <p14:creationId xmlns:p14="http://schemas.microsoft.com/office/powerpoint/2010/main" val="179535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8370" name="Picture 2"/>
          <p:cNvPicPr>
            <a:picLocks noChangeAspect="1" noChangeArrowheads="1"/>
          </p:cNvPicPr>
          <p:nvPr/>
        </p:nvPicPr>
        <p:blipFill>
          <a:blip r:embed="rId2" cstate="print"/>
          <a:srcRect/>
          <a:stretch>
            <a:fillRect/>
          </a:stretch>
        </p:blipFill>
        <p:spPr bwMode="auto">
          <a:xfrm>
            <a:off x="114782" y="1172723"/>
            <a:ext cx="8891611" cy="5266179"/>
          </a:xfrm>
          <a:prstGeom prst="rect">
            <a:avLst/>
          </a:prstGeom>
          <a:noFill/>
          <a:ln w="9525">
            <a:noFill/>
            <a:miter lim="800000"/>
            <a:headEnd/>
            <a:tailEnd/>
          </a:ln>
        </p:spPr>
      </p:pic>
      <p:sp>
        <p:nvSpPr>
          <p:cNvPr id="3" name="Rectangle 2"/>
          <p:cNvSpPr/>
          <p:nvPr/>
        </p:nvSpPr>
        <p:spPr>
          <a:xfrm>
            <a:off x="400050" y="218036"/>
            <a:ext cx="8401050" cy="646331"/>
          </a:xfrm>
          <a:prstGeom prst="rect">
            <a:avLst/>
          </a:prstGeom>
        </p:spPr>
        <p:txBody>
          <a:bodyPr wrap="square">
            <a:spAutoFit/>
          </a:bodyPr>
          <a:lstStyle/>
          <a:p>
            <a:pPr algn="ctr"/>
            <a:r>
              <a:rPr lang="en-AU" sz="1800" dirty="0" smtClean="0">
                <a:solidFill>
                  <a:srgbClr val="000000"/>
                </a:solidFill>
                <a:latin typeface="Arial" charset="0"/>
              </a:rPr>
              <a:t>Schizophrenia: meta-analysis of 49 case control samples (34,241 cases and 45,604 controls)</a:t>
            </a:r>
            <a:endParaRPr lang="en-AU" sz="1800" dirty="0">
              <a:solidFill>
                <a:srgbClr val="000000"/>
              </a:solidFill>
              <a:latin typeface="Arial" charset="0"/>
            </a:endParaRPr>
          </a:p>
        </p:txBody>
      </p:sp>
      <p:sp>
        <p:nvSpPr>
          <p:cNvPr id="4" name="Rectangle 3"/>
          <p:cNvSpPr/>
          <p:nvPr/>
        </p:nvSpPr>
        <p:spPr>
          <a:xfrm>
            <a:off x="4419600" y="6509225"/>
            <a:ext cx="4572000" cy="246221"/>
          </a:xfrm>
          <a:prstGeom prst="rect">
            <a:avLst/>
          </a:prstGeom>
        </p:spPr>
        <p:txBody>
          <a:bodyPr>
            <a:spAutoFit/>
          </a:bodyPr>
          <a:lstStyle/>
          <a:p>
            <a:pPr algn="r"/>
            <a:r>
              <a:rPr lang="pt-BR" sz="1000" dirty="0" smtClean="0">
                <a:solidFill>
                  <a:srgbClr val="000000"/>
                </a:solidFill>
                <a:latin typeface="Arial" charset="0"/>
              </a:rPr>
              <a:t>2 4 J U LY 2 0 1 4 | VO L 5 1 1 | N AT U R E | 4 2 1</a:t>
            </a:r>
            <a:endParaRPr lang="en-AU" sz="1000" dirty="0">
              <a:solidFill>
                <a:srgbClr val="000000"/>
              </a:solidFill>
              <a:latin typeface="Arial" charset="0"/>
            </a:endParaRPr>
          </a:p>
        </p:txBody>
      </p:sp>
      <p:sp>
        <p:nvSpPr>
          <p:cNvPr id="5" name="TextBox 4"/>
          <p:cNvSpPr txBox="1"/>
          <p:nvPr/>
        </p:nvSpPr>
        <p:spPr>
          <a:xfrm>
            <a:off x="5545473" y="1392670"/>
            <a:ext cx="3251724" cy="1908215"/>
          </a:xfrm>
          <a:prstGeom prst="rect">
            <a:avLst/>
          </a:prstGeom>
          <a:noFill/>
        </p:spPr>
        <p:txBody>
          <a:bodyPr wrap="none" rtlCol="0">
            <a:spAutoFit/>
          </a:bodyPr>
          <a:lstStyle/>
          <a:p>
            <a:r>
              <a:rPr lang="en-US" sz="2800" b="1" dirty="0" smtClean="0">
                <a:solidFill>
                  <a:srgbClr val="FF0000"/>
                </a:solidFill>
                <a:latin typeface="Gill Sans MT"/>
              </a:rPr>
              <a:t>JULY 2014</a:t>
            </a:r>
          </a:p>
          <a:p>
            <a:endParaRPr lang="en-US" sz="1800" i="1" dirty="0" smtClean="0">
              <a:solidFill>
                <a:srgbClr val="FF0000"/>
              </a:solidFill>
              <a:latin typeface="Gill Sans MT"/>
            </a:endParaRPr>
          </a:p>
          <a:p>
            <a:r>
              <a:rPr lang="en-US" sz="1800" i="1" dirty="0" smtClean="0">
                <a:solidFill>
                  <a:srgbClr val="FF0000"/>
                </a:solidFill>
                <a:latin typeface="Gill Sans MT"/>
              </a:rPr>
              <a:t>128 </a:t>
            </a:r>
            <a:r>
              <a:rPr lang="en-US" sz="1800" i="1" dirty="0">
                <a:solidFill>
                  <a:srgbClr val="FF0000"/>
                </a:solidFill>
                <a:latin typeface="Gill Sans MT"/>
              </a:rPr>
              <a:t>independent SNPs</a:t>
            </a:r>
          </a:p>
          <a:p>
            <a:r>
              <a:rPr lang="en-US" sz="1800" i="1" dirty="0">
                <a:solidFill>
                  <a:srgbClr val="FF0000"/>
                </a:solidFill>
                <a:latin typeface="Gill Sans MT"/>
              </a:rPr>
              <a:t>(P&lt;5e-8, r</a:t>
            </a:r>
            <a:r>
              <a:rPr lang="en-US" sz="1800" i="1" baseline="30000" dirty="0">
                <a:solidFill>
                  <a:srgbClr val="FF0000"/>
                </a:solidFill>
                <a:latin typeface="Gill Sans MT"/>
              </a:rPr>
              <a:t>2</a:t>
            </a:r>
            <a:r>
              <a:rPr lang="en-US" sz="1800" i="1" dirty="0">
                <a:solidFill>
                  <a:srgbClr val="FF0000"/>
                </a:solidFill>
                <a:latin typeface="Gill Sans MT"/>
              </a:rPr>
              <a:t>&lt;0.1, 3Mb windows)</a:t>
            </a:r>
          </a:p>
          <a:p>
            <a:endParaRPr lang="en-US" sz="1800" i="1" dirty="0">
              <a:solidFill>
                <a:srgbClr val="FF0000"/>
              </a:solidFill>
              <a:latin typeface="Gill Sans MT"/>
            </a:endParaRPr>
          </a:p>
          <a:p>
            <a:r>
              <a:rPr lang="en-US" sz="1800" i="1" dirty="0">
                <a:solidFill>
                  <a:srgbClr val="FF0000"/>
                </a:solidFill>
                <a:latin typeface="Gill Sans MT"/>
              </a:rPr>
              <a:t>108 different regions (conservative)</a:t>
            </a:r>
          </a:p>
        </p:txBody>
      </p:sp>
    </p:spTree>
    <p:extLst>
      <p:ext uri="{BB962C8B-B14F-4D97-AF65-F5344CB8AC3E}">
        <p14:creationId xmlns:p14="http://schemas.microsoft.com/office/powerpoint/2010/main" val="1536518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Content Placeholder 2"/>
          <p:cNvSpPr>
            <a:spLocks noGrp="1"/>
          </p:cNvSpPr>
          <p:nvPr>
            <p:ph idx="1"/>
          </p:nvPr>
        </p:nvSpPr>
        <p:spPr bwMode="auto">
          <a:xfrm>
            <a:off x="514350" y="1230313"/>
            <a:ext cx="8229600" cy="990600"/>
          </a:xfrm>
        </p:spPr>
        <p:txBody>
          <a:bodyPr wrap="square" numCol="1" anchor="t" anchorCtr="0" compatLnSpc="1">
            <a:prstTxWarp prst="textNoShape">
              <a:avLst/>
            </a:prstTxWarp>
          </a:bodyPr>
          <a:lstStyle/>
          <a:p>
            <a:pPr marL="0" indent="0">
              <a:lnSpc>
                <a:spcPct val="130000"/>
              </a:lnSpc>
              <a:buFont typeface="Arial" charset="0"/>
              <a:buNone/>
            </a:pPr>
            <a:r>
              <a:rPr lang="en-US" altLang="en-US" sz="2000" smtClean="0"/>
              <a:t>Polygenic Risk Scores capture (part of) someone’s genetic “risk” by summing all risk alleles weighted by the effect sizes estimated in a Genome-Wide Association Study (GWAS)</a:t>
            </a:r>
          </a:p>
        </p:txBody>
      </p:sp>
      <p:pic>
        <p:nvPicPr>
          <p:cNvPr id="3075" name="Picture 2" descr="https://upload.wikimedia.org/wikipedia/commons/thumb/e/e7/DNA_simple.svg/2000px-DNA_simp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41763"/>
            <a:ext cx="4392613"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p:cNvSpPr txBox="1">
            <a:spLocks noChangeArrowheads="1"/>
          </p:cNvSpPr>
          <p:nvPr/>
        </p:nvSpPr>
        <p:spPr bwMode="auto">
          <a:xfrm>
            <a:off x="1528763" y="5283200"/>
            <a:ext cx="935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C</a:t>
            </a:r>
            <a:r>
              <a:rPr lang="en-US" altLang="en-US" sz="1600">
                <a:solidFill>
                  <a:srgbClr val="1E3E85"/>
                </a:solidFill>
                <a:latin typeface="Cambria" pitchFamily="18" charset="0"/>
              </a:rPr>
              <a:t>=-.02</a:t>
            </a:r>
          </a:p>
        </p:txBody>
      </p:sp>
      <p:sp>
        <p:nvSpPr>
          <p:cNvPr id="3077" name="TextBox 6"/>
          <p:cNvSpPr txBox="1">
            <a:spLocks noChangeArrowheads="1"/>
          </p:cNvSpPr>
          <p:nvPr/>
        </p:nvSpPr>
        <p:spPr bwMode="auto">
          <a:xfrm>
            <a:off x="2265363" y="528320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=.01</a:t>
            </a:r>
          </a:p>
        </p:txBody>
      </p:sp>
      <p:sp>
        <p:nvSpPr>
          <p:cNvPr id="3078" name="TextBox 7"/>
          <p:cNvSpPr txBox="1">
            <a:spLocks noChangeArrowheads="1"/>
          </p:cNvSpPr>
          <p:nvPr/>
        </p:nvSpPr>
        <p:spPr bwMode="auto">
          <a:xfrm>
            <a:off x="2952750" y="5284788"/>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A</a:t>
            </a:r>
            <a:r>
              <a:rPr lang="en-US" altLang="en-US" sz="1600">
                <a:solidFill>
                  <a:srgbClr val="1E3E85"/>
                </a:solidFill>
                <a:latin typeface="Cambria" pitchFamily="18" charset="0"/>
              </a:rPr>
              <a:t>=.002</a:t>
            </a:r>
          </a:p>
        </p:txBody>
      </p:sp>
      <p:sp>
        <p:nvSpPr>
          <p:cNvPr id="3079" name="TextBox 8"/>
          <p:cNvSpPr txBox="1">
            <a:spLocks noChangeArrowheads="1"/>
          </p:cNvSpPr>
          <p:nvPr/>
        </p:nvSpPr>
        <p:spPr bwMode="auto">
          <a:xfrm>
            <a:off x="3806825" y="5284788"/>
            <a:ext cx="935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G</a:t>
            </a:r>
            <a:r>
              <a:rPr lang="en-US" altLang="en-US" sz="1600">
                <a:solidFill>
                  <a:srgbClr val="1E3E85"/>
                </a:solidFill>
                <a:latin typeface="Cambria" pitchFamily="18" charset="0"/>
              </a:rPr>
              <a:t>=.03</a:t>
            </a:r>
          </a:p>
        </p:txBody>
      </p:sp>
      <p:sp>
        <p:nvSpPr>
          <p:cNvPr id="3080" name="TextBox 9"/>
          <p:cNvSpPr txBox="1">
            <a:spLocks noChangeArrowheads="1"/>
          </p:cNvSpPr>
          <p:nvPr/>
        </p:nvSpPr>
        <p:spPr bwMode="auto">
          <a:xfrm>
            <a:off x="4514850" y="52768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l-GR" altLang="en-US" sz="1600">
                <a:solidFill>
                  <a:srgbClr val="1E3E85"/>
                </a:solidFill>
                <a:latin typeface="Cambria" pitchFamily="18" charset="0"/>
              </a:rPr>
              <a:t>β</a:t>
            </a:r>
            <a:r>
              <a:rPr lang="en-US" altLang="en-US" sz="1600" baseline="-25000">
                <a:solidFill>
                  <a:srgbClr val="1E3E85"/>
                </a:solidFill>
                <a:latin typeface="Cambria" pitchFamily="18" charset="0"/>
              </a:rPr>
              <a:t>T</a:t>
            </a:r>
            <a:r>
              <a:rPr lang="en-US" altLang="en-US" sz="1600">
                <a:solidFill>
                  <a:srgbClr val="1E3E85"/>
                </a:solidFill>
                <a:latin typeface="Cambria" pitchFamily="18" charset="0"/>
              </a:rPr>
              <a:t>=.025</a:t>
            </a:r>
          </a:p>
        </p:txBody>
      </p:sp>
      <p:cxnSp>
        <p:nvCxnSpPr>
          <p:cNvPr id="11" name="Straight Arrow Connector 10"/>
          <p:cNvCxnSpPr/>
          <p:nvPr/>
        </p:nvCxnSpPr>
        <p:spPr>
          <a:xfrm>
            <a:off x="5207000" y="3355975"/>
            <a:ext cx="1012825" cy="4937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82" name="TextBox 11"/>
          <p:cNvSpPr txBox="1">
            <a:spLocks noChangeArrowheads="1"/>
          </p:cNvSpPr>
          <p:nvPr/>
        </p:nvSpPr>
        <p:spPr bwMode="auto">
          <a:xfrm>
            <a:off x="6424613" y="3729038"/>
            <a:ext cx="68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a:solidFill>
                  <a:srgbClr val="1E3E85"/>
                </a:solidFill>
                <a:latin typeface="Cambria" pitchFamily="18" charset="0"/>
              </a:rPr>
              <a:t>.052</a:t>
            </a:r>
            <a:endParaRPr lang="en-US" altLang="en-US">
              <a:solidFill>
                <a:srgbClr val="1E3E85"/>
              </a:solidFill>
              <a:latin typeface="Cambria" pitchFamily="18" charset="0"/>
            </a:endParaRPr>
          </a:p>
        </p:txBody>
      </p:sp>
      <p:sp>
        <p:nvSpPr>
          <p:cNvPr id="13" name="Oval 12"/>
          <p:cNvSpPr/>
          <p:nvPr/>
        </p:nvSpPr>
        <p:spPr>
          <a:xfrm>
            <a:off x="6338888" y="3690938"/>
            <a:ext cx="850900" cy="484187"/>
          </a:xfrm>
          <a:prstGeom prst="ellipse">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4" name="TextBox 13"/>
          <p:cNvSpPr txBox="1">
            <a:spLocks noChangeArrowheads="1"/>
          </p:cNvSpPr>
          <p:nvPr/>
        </p:nvSpPr>
        <p:spPr bwMode="auto">
          <a:xfrm>
            <a:off x="5945188" y="3292475"/>
            <a:ext cx="204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a:solidFill>
                  <a:srgbClr val="1E3E85"/>
                </a:solidFill>
                <a:latin typeface="Cambria" pitchFamily="18" charset="0"/>
              </a:rPr>
              <a:t>Polygenic score:</a:t>
            </a:r>
            <a:endParaRPr lang="en-US" altLang="en-US">
              <a:solidFill>
                <a:srgbClr val="1E3E85"/>
              </a:solidFill>
              <a:latin typeface="Cambria" pitchFamily="18" charset="0"/>
            </a:endParaRPr>
          </a:p>
        </p:txBody>
      </p:sp>
      <p:sp>
        <p:nvSpPr>
          <p:cNvPr id="15" name="Rectangle 14"/>
          <p:cNvSpPr/>
          <p:nvPr/>
        </p:nvSpPr>
        <p:spPr>
          <a:xfrm>
            <a:off x="1547813" y="5284788"/>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16" name="Straight Arrow Connector 15"/>
          <p:cNvCxnSpPr/>
          <p:nvPr/>
        </p:nvCxnSpPr>
        <p:spPr>
          <a:xfrm flipV="1">
            <a:off x="1947863" y="3441700"/>
            <a:ext cx="0" cy="409575"/>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11450" y="3441700"/>
            <a:ext cx="0" cy="455613"/>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27413" y="3441700"/>
            <a:ext cx="0" cy="509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240213" y="3441700"/>
            <a:ext cx="0" cy="387350"/>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968875" y="3435350"/>
            <a:ext cx="0" cy="382588"/>
          </a:xfrm>
          <a:prstGeom prst="straightConnector1">
            <a:avLst/>
          </a:prstGeom>
          <a:ln>
            <a:solidFill>
              <a:srgbClr val="1E3E85"/>
            </a:solidFill>
            <a:tailEnd type="arrow"/>
          </a:ln>
          <a:effectLst>
            <a:outerShdw blurRad="50800" dist="38100" dir="2700000" algn="tl" rotWithShape="0">
              <a:prstClr val="black">
                <a:alpha val="16000"/>
              </a:prstClr>
            </a:outerShdw>
          </a:effectLst>
        </p:spPr>
        <p:style>
          <a:lnRef idx="1">
            <a:schemeClr val="accent1"/>
          </a:lnRef>
          <a:fillRef idx="0">
            <a:schemeClr val="accent1"/>
          </a:fillRef>
          <a:effectRef idx="0">
            <a:schemeClr val="accent1"/>
          </a:effectRef>
          <a:fontRef idx="minor">
            <a:schemeClr val="tx1"/>
          </a:fontRef>
        </p:style>
      </p:cxnSp>
      <p:sp>
        <p:nvSpPr>
          <p:cNvPr id="3091" name="TextBox 23"/>
          <p:cNvSpPr txBox="1">
            <a:spLocks noChangeArrowheads="1"/>
          </p:cNvSpPr>
          <p:nvPr/>
        </p:nvSpPr>
        <p:spPr bwMode="auto">
          <a:xfrm>
            <a:off x="1746250" y="3808413"/>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AC</a:t>
            </a:r>
          </a:p>
        </p:txBody>
      </p:sp>
      <p:sp>
        <p:nvSpPr>
          <p:cNvPr id="3092" name="TextBox 26"/>
          <p:cNvSpPr txBox="1">
            <a:spLocks noChangeArrowheads="1"/>
          </p:cNvSpPr>
          <p:nvPr/>
        </p:nvSpPr>
        <p:spPr bwMode="auto">
          <a:xfrm>
            <a:off x="2516188" y="3849688"/>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GG</a:t>
            </a:r>
          </a:p>
        </p:txBody>
      </p:sp>
      <p:sp>
        <p:nvSpPr>
          <p:cNvPr id="3093" name="TextBox 28"/>
          <p:cNvSpPr txBox="1">
            <a:spLocks noChangeArrowheads="1"/>
          </p:cNvSpPr>
          <p:nvPr/>
        </p:nvSpPr>
        <p:spPr bwMode="auto">
          <a:xfrm>
            <a:off x="3228975" y="3906838"/>
            <a:ext cx="45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AT</a:t>
            </a:r>
          </a:p>
        </p:txBody>
      </p:sp>
      <p:sp>
        <p:nvSpPr>
          <p:cNvPr id="3094" name="TextBox 30"/>
          <p:cNvSpPr txBox="1">
            <a:spLocks noChangeArrowheads="1"/>
          </p:cNvSpPr>
          <p:nvPr/>
        </p:nvSpPr>
        <p:spPr bwMode="auto">
          <a:xfrm>
            <a:off x="4051300" y="3800475"/>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CC</a:t>
            </a:r>
          </a:p>
        </p:txBody>
      </p:sp>
      <p:sp>
        <p:nvSpPr>
          <p:cNvPr id="3095" name="TextBox 33"/>
          <p:cNvSpPr txBox="1">
            <a:spLocks noChangeArrowheads="1"/>
          </p:cNvSpPr>
          <p:nvPr/>
        </p:nvSpPr>
        <p:spPr bwMode="auto">
          <a:xfrm>
            <a:off x="4783138" y="3784600"/>
            <a:ext cx="460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solidFill>
                  <a:srgbClr val="1E3E85"/>
                </a:solidFill>
                <a:latin typeface="Cambria" pitchFamily="18" charset="0"/>
              </a:rPr>
              <a:t>TT</a:t>
            </a:r>
          </a:p>
        </p:txBody>
      </p:sp>
      <p:sp>
        <p:nvSpPr>
          <p:cNvPr id="3096" name="TextBox 35"/>
          <p:cNvSpPr txBox="1">
            <a:spLocks noChangeArrowheads="1"/>
          </p:cNvSpPr>
          <p:nvPr/>
        </p:nvSpPr>
        <p:spPr bwMode="auto">
          <a:xfrm>
            <a:off x="1547813" y="3048000"/>
            <a:ext cx="393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a:solidFill>
                  <a:srgbClr val="1E3E85"/>
                </a:solidFill>
                <a:latin typeface="Cambria" pitchFamily="18" charset="0"/>
              </a:rPr>
              <a:t>1×-.02 + 2×.01 + 1×.002 + 0×.03 + 2×.025 </a:t>
            </a:r>
          </a:p>
        </p:txBody>
      </p:sp>
      <p:sp>
        <p:nvSpPr>
          <p:cNvPr id="41" name="Rectangle 40"/>
          <p:cNvSpPr/>
          <p:nvPr/>
        </p:nvSpPr>
        <p:spPr>
          <a:xfrm>
            <a:off x="1547813" y="3049588"/>
            <a:ext cx="3784600" cy="331787"/>
          </a:xfrm>
          <a:prstGeom prst="rect">
            <a:avLst/>
          </a:prstGeom>
          <a:noFill/>
          <a:ln w="12700">
            <a:solidFill>
              <a:srgbClr val="A9916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3" name="Straight Arrow Connector 2"/>
          <p:cNvCxnSpPr/>
          <p:nvPr/>
        </p:nvCxnSpPr>
        <p:spPr>
          <a:xfrm flipH="1">
            <a:off x="5457825" y="5445125"/>
            <a:ext cx="430213" cy="7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99" name="TextBox 13"/>
          <p:cNvSpPr txBox="1">
            <a:spLocks noChangeArrowheads="1"/>
          </p:cNvSpPr>
          <p:nvPr/>
        </p:nvSpPr>
        <p:spPr bwMode="auto">
          <a:xfrm>
            <a:off x="5957888" y="5129213"/>
            <a:ext cx="173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nl-NL" altLang="en-US">
                <a:solidFill>
                  <a:srgbClr val="1E3E85"/>
                </a:solidFill>
                <a:latin typeface="Cambria" pitchFamily="18" charset="0"/>
              </a:rPr>
              <a:t>Effect sized from GWAS</a:t>
            </a:r>
            <a:endParaRPr lang="en-US" altLang="en-US">
              <a:solidFill>
                <a:srgbClr val="1E3E85"/>
              </a:solidFill>
              <a:latin typeface="Cambria" pitchFamily="18" charset="0"/>
            </a:endParaRPr>
          </a:p>
        </p:txBody>
      </p:sp>
      <p:sp>
        <p:nvSpPr>
          <p:cNvPr id="3100" name="Title 1"/>
          <p:cNvSpPr>
            <a:spLocks noGrp="1"/>
          </p:cNvSpPr>
          <p:nvPr>
            <p:ph type="title"/>
          </p:nvPr>
        </p:nvSpPr>
        <p:spPr>
          <a:xfrm>
            <a:off x="685800" y="242888"/>
            <a:ext cx="7886700" cy="969962"/>
          </a:xfrm>
        </p:spPr>
        <p:txBody>
          <a:bodyPr/>
          <a:lstStyle/>
          <a:p>
            <a:r>
              <a:rPr lang="en-US" altLang="en-US" smtClean="0"/>
              <a:t>Polygenic Risk Scores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613" y="6219825"/>
            <a:ext cx="25971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499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Line 2"/>
          <p:cNvSpPr>
            <a:spLocks noChangeShapeType="1"/>
          </p:cNvSpPr>
          <p:nvPr/>
        </p:nvSpPr>
        <p:spPr bwMode="auto">
          <a:xfrm>
            <a:off x="5472113" y="1190625"/>
            <a:ext cx="1587" cy="32004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5" name="Line 3"/>
          <p:cNvSpPr>
            <a:spLocks noChangeShapeType="1"/>
          </p:cNvSpPr>
          <p:nvPr/>
        </p:nvSpPr>
        <p:spPr bwMode="auto">
          <a:xfrm>
            <a:off x="5434013" y="43910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6" name="Line 4"/>
          <p:cNvSpPr>
            <a:spLocks noChangeShapeType="1"/>
          </p:cNvSpPr>
          <p:nvPr/>
        </p:nvSpPr>
        <p:spPr bwMode="auto">
          <a:xfrm>
            <a:off x="5434013" y="39338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7" name="Line 5"/>
          <p:cNvSpPr>
            <a:spLocks noChangeShapeType="1"/>
          </p:cNvSpPr>
          <p:nvPr/>
        </p:nvSpPr>
        <p:spPr bwMode="auto">
          <a:xfrm>
            <a:off x="5434013" y="34766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8" name="Line 6"/>
          <p:cNvSpPr>
            <a:spLocks noChangeShapeType="1"/>
          </p:cNvSpPr>
          <p:nvPr/>
        </p:nvSpPr>
        <p:spPr bwMode="auto">
          <a:xfrm>
            <a:off x="5434013" y="30194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19" name="Line 7"/>
          <p:cNvSpPr>
            <a:spLocks noChangeShapeType="1"/>
          </p:cNvSpPr>
          <p:nvPr/>
        </p:nvSpPr>
        <p:spPr bwMode="auto">
          <a:xfrm>
            <a:off x="5434013" y="25622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0" name="Line 8"/>
          <p:cNvSpPr>
            <a:spLocks noChangeShapeType="1"/>
          </p:cNvSpPr>
          <p:nvPr/>
        </p:nvSpPr>
        <p:spPr bwMode="auto">
          <a:xfrm>
            <a:off x="5434013" y="21050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1" name="Line 9"/>
          <p:cNvSpPr>
            <a:spLocks noChangeShapeType="1"/>
          </p:cNvSpPr>
          <p:nvPr/>
        </p:nvSpPr>
        <p:spPr bwMode="auto">
          <a:xfrm>
            <a:off x="5434013" y="16478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2" name="Line 10"/>
          <p:cNvSpPr>
            <a:spLocks noChangeShapeType="1"/>
          </p:cNvSpPr>
          <p:nvPr/>
        </p:nvSpPr>
        <p:spPr bwMode="auto">
          <a:xfrm>
            <a:off x="5434013" y="11906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3" name="Line 11"/>
          <p:cNvSpPr>
            <a:spLocks noChangeShapeType="1"/>
          </p:cNvSpPr>
          <p:nvPr/>
        </p:nvSpPr>
        <p:spPr bwMode="auto">
          <a:xfrm>
            <a:off x="5472113" y="4391025"/>
            <a:ext cx="344805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4" name="Line 12"/>
          <p:cNvSpPr>
            <a:spLocks noChangeShapeType="1"/>
          </p:cNvSpPr>
          <p:nvPr/>
        </p:nvSpPr>
        <p:spPr bwMode="auto">
          <a:xfrm flipV="1">
            <a:off x="5472113"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5" name="Line 13"/>
          <p:cNvSpPr>
            <a:spLocks noChangeShapeType="1"/>
          </p:cNvSpPr>
          <p:nvPr/>
        </p:nvSpPr>
        <p:spPr bwMode="auto">
          <a:xfrm flipV="1">
            <a:off x="5967413"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6" name="Line 14"/>
          <p:cNvSpPr>
            <a:spLocks noChangeShapeType="1"/>
          </p:cNvSpPr>
          <p:nvPr/>
        </p:nvSpPr>
        <p:spPr bwMode="auto">
          <a:xfrm flipV="1">
            <a:off x="6453188"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7" name="Line 15"/>
          <p:cNvSpPr>
            <a:spLocks noChangeShapeType="1"/>
          </p:cNvSpPr>
          <p:nvPr/>
        </p:nvSpPr>
        <p:spPr bwMode="auto">
          <a:xfrm flipV="1">
            <a:off x="6948488"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8" name="Line 16"/>
          <p:cNvSpPr>
            <a:spLocks noChangeShapeType="1"/>
          </p:cNvSpPr>
          <p:nvPr/>
        </p:nvSpPr>
        <p:spPr bwMode="auto">
          <a:xfrm flipV="1">
            <a:off x="7443788"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29" name="Line 17"/>
          <p:cNvSpPr>
            <a:spLocks noChangeShapeType="1"/>
          </p:cNvSpPr>
          <p:nvPr/>
        </p:nvSpPr>
        <p:spPr bwMode="auto">
          <a:xfrm flipV="1">
            <a:off x="7939088"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30" name="Line 18"/>
          <p:cNvSpPr>
            <a:spLocks noChangeShapeType="1"/>
          </p:cNvSpPr>
          <p:nvPr/>
        </p:nvSpPr>
        <p:spPr bwMode="auto">
          <a:xfrm flipV="1">
            <a:off x="8424863"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31" name="Line 19"/>
          <p:cNvSpPr>
            <a:spLocks noChangeShapeType="1"/>
          </p:cNvSpPr>
          <p:nvPr/>
        </p:nvSpPr>
        <p:spPr bwMode="auto">
          <a:xfrm flipV="1">
            <a:off x="8920163" y="4391025"/>
            <a:ext cx="1587"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32" name="Oval 20"/>
          <p:cNvSpPr>
            <a:spLocks noChangeArrowheads="1"/>
          </p:cNvSpPr>
          <p:nvPr/>
        </p:nvSpPr>
        <p:spPr bwMode="auto">
          <a:xfrm>
            <a:off x="7110413" y="30194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3" name="Oval 21"/>
          <p:cNvSpPr>
            <a:spLocks noChangeArrowheads="1"/>
          </p:cNvSpPr>
          <p:nvPr/>
        </p:nvSpPr>
        <p:spPr bwMode="auto">
          <a:xfrm>
            <a:off x="7434263" y="31432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4" name="Oval 22"/>
          <p:cNvSpPr>
            <a:spLocks noChangeArrowheads="1"/>
          </p:cNvSpPr>
          <p:nvPr/>
        </p:nvSpPr>
        <p:spPr bwMode="auto">
          <a:xfrm>
            <a:off x="6319838" y="32861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5" name="Oval 23"/>
          <p:cNvSpPr>
            <a:spLocks noChangeArrowheads="1"/>
          </p:cNvSpPr>
          <p:nvPr/>
        </p:nvSpPr>
        <p:spPr bwMode="auto">
          <a:xfrm>
            <a:off x="8139113" y="345757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6" name="Oval 24"/>
          <p:cNvSpPr>
            <a:spLocks noChangeArrowheads="1"/>
          </p:cNvSpPr>
          <p:nvPr/>
        </p:nvSpPr>
        <p:spPr bwMode="auto">
          <a:xfrm>
            <a:off x="6805613" y="28956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7" name="Oval 25"/>
          <p:cNvSpPr>
            <a:spLocks noChangeArrowheads="1"/>
          </p:cNvSpPr>
          <p:nvPr/>
        </p:nvSpPr>
        <p:spPr bwMode="auto">
          <a:xfrm>
            <a:off x="6843713" y="23717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8" name="Oval 26"/>
          <p:cNvSpPr>
            <a:spLocks noChangeArrowheads="1"/>
          </p:cNvSpPr>
          <p:nvPr/>
        </p:nvSpPr>
        <p:spPr bwMode="auto">
          <a:xfrm>
            <a:off x="6786563" y="29146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39" name="Oval 27"/>
          <p:cNvSpPr>
            <a:spLocks noChangeArrowheads="1"/>
          </p:cNvSpPr>
          <p:nvPr/>
        </p:nvSpPr>
        <p:spPr bwMode="auto">
          <a:xfrm>
            <a:off x="7358063" y="24955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0" name="Oval 28"/>
          <p:cNvSpPr>
            <a:spLocks noChangeArrowheads="1"/>
          </p:cNvSpPr>
          <p:nvPr/>
        </p:nvSpPr>
        <p:spPr bwMode="auto">
          <a:xfrm>
            <a:off x="6386513" y="31909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1" name="Oval 29"/>
          <p:cNvSpPr>
            <a:spLocks noChangeArrowheads="1"/>
          </p:cNvSpPr>
          <p:nvPr/>
        </p:nvSpPr>
        <p:spPr bwMode="auto">
          <a:xfrm>
            <a:off x="7662863" y="30766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2" name="Oval 30"/>
          <p:cNvSpPr>
            <a:spLocks noChangeArrowheads="1"/>
          </p:cNvSpPr>
          <p:nvPr/>
        </p:nvSpPr>
        <p:spPr bwMode="auto">
          <a:xfrm>
            <a:off x="6719888" y="24479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3" name="Oval 31"/>
          <p:cNvSpPr>
            <a:spLocks noChangeArrowheads="1"/>
          </p:cNvSpPr>
          <p:nvPr/>
        </p:nvSpPr>
        <p:spPr bwMode="auto">
          <a:xfrm>
            <a:off x="7415213" y="28480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4" name="Oval 32"/>
          <p:cNvSpPr>
            <a:spLocks noChangeArrowheads="1"/>
          </p:cNvSpPr>
          <p:nvPr/>
        </p:nvSpPr>
        <p:spPr bwMode="auto">
          <a:xfrm>
            <a:off x="7148513" y="24860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5" name="Oval 33"/>
          <p:cNvSpPr>
            <a:spLocks noChangeArrowheads="1"/>
          </p:cNvSpPr>
          <p:nvPr/>
        </p:nvSpPr>
        <p:spPr bwMode="auto">
          <a:xfrm>
            <a:off x="6938963" y="30956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6" name="Oval 34"/>
          <p:cNvSpPr>
            <a:spLocks noChangeArrowheads="1"/>
          </p:cNvSpPr>
          <p:nvPr/>
        </p:nvSpPr>
        <p:spPr bwMode="auto">
          <a:xfrm>
            <a:off x="8091488" y="31528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7" name="Oval 35"/>
          <p:cNvSpPr>
            <a:spLocks noChangeArrowheads="1"/>
          </p:cNvSpPr>
          <p:nvPr/>
        </p:nvSpPr>
        <p:spPr bwMode="auto">
          <a:xfrm>
            <a:off x="6738938" y="30766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8" name="Oval 36"/>
          <p:cNvSpPr>
            <a:spLocks noChangeArrowheads="1"/>
          </p:cNvSpPr>
          <p:nvPr/>
        </p:nvSpPr>
        <p:spPr bwMode="auto">
          <a:xfrm>
            <a:off x="6472238" y="31147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49" name="Oval 37"/>
          <p:cNvSpPr>
            <a:spLocks noChangeArrowheads="1"/>
          </p:cNvSpPr>
          <p:nvPr/>
        </p:nvSpPr>
        <p:spPr bwMode="auto">
          <a:xfrm>
            <a:off x="7291388" y="28194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0" name="Oval 38"/>
          <p:cNvSpPr>
            <a:spLocks noChangeArrowheads="1"/>
          </p:cNvSpPr>
          <p:nvPr/>
        </p:nvSpPr>
        <p:spPr bwMode="auto">
          <a:xfrm>
            <a:off x="7415213" y="30575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1" name="Oval 39"/>
          <p:cNvSpPr>
            <a:spLocks noChangeArrowheads="1"/>
          </p:cNvSpPr>
          <p:nvPr/>
        </p:nvSpPr>
        <p:spPr bwMode="auto">
          <a:xfrm>
            <a:off x="6662738" y="31432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2" name="Oval 40"/>
          <p:cNvSpPr>
            <a:spLocks noChangeArrowheads="1"/>
          </p:cNvSpPr>
          <p:nvPr/>
        </p:nvSpPr>
        <p:spPr bwMode="auto">
          <a:xfrm>
            <a:off x="7224713" y="23527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3" name="Oval 41"/>
          <p:cNvSpPr>
            <a:spLocks noChangeArrowheads="1"/>
          </p:cNvSpPr>
          <p:nvPr/>
        </p:nvSpPr>
        <p:spPr bwMode="auto">
          <a:xfrm>
            <a:off x="7577138" y="22098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4" name="Oval 42"/>
          <p:cNvSpPr>
            <a:spLocks noChangeArrowheads="1"/>
          </p:cNvSpPr>
          <p:nvPr/>
        </p:nvSpPr>
        <p:spPr bwMode="auto">
          <a:xfrm>
            <a:off x="7681913" y="22765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5" name="Oval 43"/>
          <p:cNvSpPr>
            <a:spLocks noChangeArrowheads="1"/>
          </p:cNvSpPr>
          <p:nvPr/>
        </p:nvSpPr>
        <p:spPr bwMode="auto">
          <a:xfrm>
            <a:off x="7205663" y="31242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6" name="Oval 44"/>
          <p:cNvSpPr>
            <a:spLocks noChangeArrowheads="1"/>
          </p:cNvSpPr>
          <p:nvPr/>
        </p:nvSpPr>
        <p:spPr bwMode="auto">
          <a:xfrm>
            <a:off x="6862763" y="30004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7" name="Oval 45"/>
          <p:cNvSpPr>
            <a:spLocks noChangeArrowheads="1"/>
          </p:cNvSpPr>
          <p:nvPr/>
        </p:nvSpPr>
        <p:spPr bwMode="auto">
          <a:xfrm>
            <a:off x="7586663" y="28480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8" name="Oval 46"/>
          <p:cNvSpPr>
            <a:spLocks noChangeArrowheads="1"/>
          </p:cNvSpPr>
          <p:nvPr/>
        </p:nvSpPr>
        <p:spPr bwMode="auto">
          <a:xfrm>
            <a:off x="7062788" y="190500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59" name="Oval 47"/>
          <p:cNvSpPr>
            <a:spLocks noChangeArrowheads="1"/>
          </p:cNvSpPr>
          <p:nvPr/>
        </p:nvSpPr>
        <p:spPr bwMode="auto">
          <a:xfrm>
            <a:off x="6215063" y="23527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0" name="Oval 48"/>
          <p:cNvSpPr>
            <a:spLocks noChangeArrowheads="1"/>
          </p:cNvSpPr>
          <p:nvPr/>
        </p:nvSpPr>
        <p:spPr bwMode="auto">
          <a:xfrm>
            <a:off x="6234113" y="176212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1" name="Oval 49"/>
          <p:cNvSpPr>
            <a:spLocks noChangeArrowheads="1"/>
          </p:cNvSpPr>
          <p:nvPr/>
        </p:nvSpPr>
        <p:spPr bwMode="auto">
          <a:xfrm>
            <a:off x="7815263" y="29242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2" name="Oval 50"/>
          <p:cNvSpPr>
            <a:spLocks noChangeArrowheads="1"/>
          </p:cNvSpPr>
          <p:nvPr/>
        </p:nvSpPr>
        <p:spPr bwMode="auto">
          <a:xfrm>
            <a:off x="6786563" y="33147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3" name="Oval 51"/>
          <p:cNvSpPr>
            <a:spLocks noChangeArrowheads="1"/>
          </p:cNvSpPr>
          <p:nvPr/>
        </p:nvSpPr>
        <p:spPr bwMode="auto">
          <a:xfrm>
            <a:off x="6910388" y="3429002"/>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4" name="Oval 52"/>
          <p:cNvSpPr>
            <a:spLocks noChangeArrowheads="1"/>
          </p:cNvSpPr>
          <p:nvPr/>
        </p:nvSpPr>
        <p:spPr bwMode="auto">
          <a:xfrm>
            <a:off x="7148513" y="29908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5" name="Oval 53"/>
          <p:cNvSpPr>
            <a:spLocks noChangeArrowheads="1"/>
          </p:cNvSpPr>
          <p:nvPr/>
        </p:nvSpPr>
        <p:spPr bwMode="auto">
          <a:xfrm>
            <a:off x="7729538" y="24193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6" name="Oval 54"/>
          <p:cNvSpPr>
            <a:spLocks noChangeArrowheads="1"/>
          </p:cNvSpPr>
          <p:nvPr/>
        </p:nvSpPr>
        <p:spPr bwMode="auto">
          <a:xfrm>
            <a:off x="7253288" y="24765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7" name="Oval 55"/>
          <p:cNvSpPr>
            <a:spLocks noChangeArrowheads="1"/>
          </p:cNvSpPr>
          <p:nvPr/>
        </p:nvSpPr>
        <p:spPr bwMode="auto">
          <a:xfrm>
            <a:off x="7577138" y="30670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8" name="Oval 56"/>
          <p:cNvSpPr>
            <a:spLocks noChangeArrowheads="1"/>
          </p:cNvSpPr>
          <p:nvPr/>
        </p:nvSpPr>
        <p:spPr bwMode="auto">
          <a:xfrm>
            <a:off x="7081838" y="26956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69" name="Oval 57"/>
          <p:cNvSpPr>
            <a:spLocks noChangeArrowheads="1"/>
          </p:cNvSpPr>
          <p:nvPr/>
        </p:nvSpPr>
        <p:spPr bwMode="auto">
          <a:xfrm>
            <a:off x="7377113" y="24098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0" name="Oval 58"/>
          <p:cNvSpPr>
            <a:spLocks noChangeArrowheads="1"/>
          </p:cNvSpPr>
          <p:nvPr/>
        </p:nvSpPr>
        <p:spPr bwMode="auto">
          <a:xfrm>
            <a:off x="7110413" y="30956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1" name="Oval 59"/>
          <p:cNvSpPr>
            <a:spLocks noChangeArrowheads="1"/>
          </p:cNvSpPr>
          <p:nvPr/>
        </p:nvSpPr>
        <p:spPr bwMode="auto">
          <a:xfrm>
            <a:off x="6757988" y="25717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2" name="Oval 60"/>
          <p:cNvSpPr>
            <a:spLocks noChangeArrowheads="1"/>
          </p:cNvSpPr>
          <p:nvPr/>
        </p:nvSpPr>
        <p:spPr bwMode="auto">
          <a:xfrm>
            <a:off x="6900863" y="33147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3" name="Oval 61"/>
          <p:cNvSpPr>
            <a:spLocks noChangeArrowheads="1"/>
          </p:cNvSpPr>
          <p:nvPr/>
        </p:nvSpPr>
        <p:spPr bwMode="auto">
          <a:xfrm>
            <a:off x="7329488" y="28480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4" name="Oval 62"/>
          <p:cNvSpPr>
            <a:spLocks noChangeArrowheads="1"/>
          </p:cNvSpPr>
          <p:nvPr/>
        </p:nvSpPr>
        <p:spPr bwMode="auto">
          <a:xfrm>
            <a:off x="6519863" y="26575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5" name="Oval 63"/>
          <p:cNvSpPr>
            <a:spLocks noChangeArrowheads="1"/>
          </p:cNvSpPr>
          <p:nvPr/>
        </p:nvSpPr>
        <p:spPr bwMode="auto">
          <a:xfrm>
            <a:off x="7967663" y="15811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6" name="Oval 64"/>
          <p:cNvSpPr>
            <a:spLocks noChangeArrowheads="1"/>
          </p:cNvSpPr>
          <p:nvPr/>
        </p:nvSpPr>
        <p:spPr bwMode="auto">
          <a:xfrm>
            <a:off x="7119938" y="33433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7" name="Oval 65"/>
          <p:cNvSpPr>
            <a:spLocks noChangeArrowheads="1"/>
          </p:cNvSpPr>
          <p:nvPr/>
        </p:nvSpPr>
        <p:spPr bwMode="auto">
          <a:xfrm>
            <a:off x="7319963" y="26765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8" name="Oval 66"/>
          <p:cNvSpPr>
            <a:spLocks noChangeArrowheads="1"/>
          </p:cNvSpPr>
          <p:nvPr/>
        </p:nvSpPr>
        <p:spPr bwMode="auto">
          <a:xfrm>
            <a:off x="7062788" y="357188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79" name="Oval 67"/>
          <p:cNvSpPr>
            <a:spLocks noChangeArrowheads="1"/>
          </p:cNvSpPr>
          <p:nvPr/>
        </p:nvSpPr>
        <p:spPr bwMode="auto">
          <a:xfrm>
            <a:off x="7043738" y="23146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0" name="Oval 68"/>
          <p:cNvSpPr>
            <a:spLocks noChangeArrowheads="1"/>
          </p:cNvSpPr>
          <p:nvPr/>
        </p:nvSpPr>
        <p:spPr bwMode="auto">
          <a:xfrm>
            <a:off x="6596063" y="197167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1" name="Oval 69"/>
          <p:cNvSpPr>
            <a:spLocks noChangeArrowheads="1"/>
          </p:cNvSpPr>
          <p:nvPr/>
        </p:nvSpPr>
        <p:spPr bwMode="auto">
          <a:xfrm>
            <a:off x="7396163" y="22479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2" name="Oval 70"/>
          <p:cNvSpPr>
            <a:spLocks noChangeArrowheads="1"/>
          </p:cNvSpPr>
          <p:nvPr/>
        </p:nvSpPr>
        <p:spPr bwMode="auto">
          <a:xfrm>
            <a:off x="8320088" y="26860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3" name="Oval 71"/>
          <p:cNvSpPr>
            <a:spLocks noChangeArrowheads="1"/>
          </p:cNvSpPr>
          <p:nvPr/>
        </p:nvSpPr>
        <p:spPr bwMode="auto">
          <a:xfrm>
            <a:off x="6157913" y="23431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4" name="Oval 72"/>
          <p:cNvSpPr>
            <a:spLocks noChangeArrowheads="1"/>
          </p:cNvSpPr>
          <p:nvPr/>
        </p:nvSpPr>
        <p:spPr bwMode="auto">
          <a:xfrm>
            <a:off x="7853363" y="32766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5" name="Oval 73"/>
          <p:cNvSpPr>
            <a:spLocks noChangeArrowheads="1"/>
          </p:cNvSpPr>
          <p:nvPr/>
        </p:nvSpPr>
        <p:spPr bwMode="auto">
          <a:xfrm>
            <a:off x="7005638" y="27527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6" name="Oval 74"/>
          <p:cNvSpPr>
            <a:spLocks noChangeArrowheads="1"/>
          </p:cNvSpPr>
          <p:nvPr/>
        </p:nvSpPr>
        <p:spPr bwMode="auto">
          <a:xfrm>
            <a:off x="6919913" y="26098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7" name="Oval 75"/>
          <p:cNvSpPr>
            <a:spLocks noChangeArrowheads="1"/>
          </p:cNvSpPr>
          <p:nvPr/>
        </p:nvSpPr>
        <p:spPr bwMode="auto">
          <a:xfrm>
            <a:off x="7062788" y="26289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388" name="Rectangle 76"/>
          <p:cNvSpPr>
            <a:spLocks noChangeArrowheads="1"/>
          </p:cNvSpPr>
          <p:nvPr/>
        </p:nvSpPr>
        <p:spPr bwMode="auto">
          <a:xfrm>
            <a:off x="5176838" y="4314825"/>
            <a:ext cx="211596" cy="153888"/>
          </a:xfrm>
          <a:prstGeom prst="rect">
            <a:avLst/>
          </a:prstGeom>
          <a:noFill/>
          <a:ln w="9525">
            <a:noFill/>
            <a:miter lim="800000"/>
            <a:headEnd/>
            <a:tailEnd/>
          </a:ln>
        </p:spPr>
        <p:txBody>
          <a:bodyPr wrap="none" lIns="0" tIns="0" rIns="0" bIns="0">
            <a:spAutoFit/>
          </a:bodyPr>
          <a:lstStyle/>
          <a:p>
            <a:r>
              <a:rPr lang="nl-NL" sz="1000">
                <a:solidFill>
                  <a:srgbClr val="000000"/>
                </a:solidFill>
              </a:rPr>
              <a:t>800</a:t>
            </a:r>
            <a:endParaRPr lang="nl-NL">
              <a:solidFill>
                <a:srgbClr val="000000"/>
              </a:solidFill>
            </a:endParaRPr>
          </a:p>
        </p:txBody>
      </p:sp>
      <p:sp>
        <p:nvSpPr>
          <p:cNvPr id="13389" name="Rectangle 77"/>
          <p:cNvSpPr>
            <a:spLocks noChangeArrowheads="1"/>
          </p:cNvSpPr>
          <p:nvPr/>
        </p:nvSpPr>
        <p:spPr bwMode="auto">
          <a:xfrm>
            <a:off x="5110187" y="3400425"/>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1000</a:t>
            </a:r>
            <a:endParaRPr lang="nl-NL">
              <a:solidFill>
                <a:srgbClr val="000000"/>
              </a:solidFill>
            </a:endParaRPr>
          </a:p>
        </p:txBody>
      </p:sp>
      <p:sp>
        <p:nvSpPr>
          <p:cNvPr id="13390" name="Rectangle 78"/>
          <p:cNvSpPr>
            <a:spLocks noChangeArrowheads="1"/>
          </p:cNvSpPr>
          <p:nvPr/>
        </p:nvSpPr>
        <p:spPr bwMode="auto">
          <a:xfrm>
            <a:off x="5110187" y="2486025"/>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1200</a:t>
            </a:r>
            <a:endParaRPr lang="nl-NL">
              <a:solidFill>
                <a:srgbClr val="000000"/>
              </a:solidFill>
            </a:endParaRPr>
          </a:p>
        </p:txBody>
      </p:sp>
      <p:sp>
        <p:nvSpPr>
          <p:cNvPr id="13391" name="Rectangle 79"/>
          <p:cNvSpPr>
            <a:spLocks noChangeArrowheads="1"/>
          </p:cNvSpPr>
          <p:nvPr/>
        </p:nvSpPr>
        <p:spPr bwMode="auto">
          <a:xfrm>
            <a:off x="5110187" y="1571625"/>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1400</a:t>
            </a:r>
            <a:endParaRPr lang="nl-NL">
              <a:solidFill>
                <a:srgbClr val="000000"/>
              </a:solidFill>
            </a:endParaRPr>
          </a:p>
        </p:txBody>
      </p:sp>
      <p:sp>
        <p:nvSpPr>
          <p:cNvPr id="13392" name="Rectangle 80"/>
          <p:cNvSpPr>
            <a:spLocks noChangeArrowheads="1"/>
          </p:cNvSpPr>
          <p:nvPr/>
        </p:nvSpPr>
        <p:spPr bwMode="auto">
          <a:xfrm>
            <a:off x="5376863" y="4495800"/>
            <a:ext cx="211596" cy="153888"/>
          </a:xfrm>
          <a:prstGeom prst="rect">
            <a:avLst/>
          </a:prstGeom>
          <a:noFill/>
          <a:ln w="9525">
            <a:noFill/>
            <a:miter lim="800000"/>
            <a:headEnd/>
            <a:tailEnd/>
          </a:ln>
        </p:spPr>
        <p:txBody>
          <a:bodyPr wrap="none" lIns="0" tIns="0" rIns="0" bIns="0">
            <a:spAutoFit/>
          </a:bodyPr>
          <a:lstStyle/>
          <a:p>
            <a:r>
              <a:rPr lang="nl-NL" sz="1000">
                <a:solidFill>
                  <a:srgbClr val="000000"/>
                </a:solidFill>
              </a:rPr>
              <a:t>800</a:t>
            </a:r>
            <a:endParaRPr lang="nl-NL">
              <a:solidFill>
                <a:srgbClr val="000000"/>
              </a:solidFill>
            </a:endParaRPr>
          </a:p>
        </p:txBody>
      </p:sp>
      <p:sp>
        <p:nvSpPr>
          <p:cNvPr id="13393" name="Rectangle 81"/>
          <p:cNvSpPr>
            <a:spLocks noChangeArrowheads="1"/>
          </p:cNvSpPr>
          <p:nvPr/>
        </p:nvSpPr>
        <p:spPr bwMode="auto">
          <a:xfrm>
            <a:off x="6319862" y="4495800"/>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1000</a:t>
            </a:r>
            <a:endParaRPr lang="nl-NL">
              <a:solidFill>
                <a:srgbClr val="000000"/>
              </a:solidFill>
            </a:endParaRPr>
          </a:p>
        </p:txBody>
      </p:sp>
      <p:sp>
        <p:nvSpPr>
          <p:cNvPr id="13394" name="Rectangle 82"/>
          <p:cNvSpPr>
            <a:spLocks noChangeArrowheads="1"/>
          </p:cNvSpPr>
          <p:nvPr/>
        </p:nvSpPr>
        <p:spPr bwMode="auto">
          <a:xfrm>
            <a:off x="7310462" y="4495800"/>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1200</a:t>
            </a:r>
            <a:endParaRPr lang="nl-NL">
              <a:solidFill>
                <a:srgbClr val="000000"/>
              </a:solidFill>
            </a:endParaRPr>
          </a:p>
        </p:txBody>
      </p:sp>
      <p:sp>
        <p:nvSpPr>
          <p:cNvPr id="13395" name="Rectangle 83"/>
          <p:cNvSpPr>
            <a:spLocks noChangeArrowheads="1"/>
          </p:cNvSpPr>
          <p:nvPr/>
        </p:nvSpPr>
        <p:spPr bwMode="auto">
          <a:xfrm>
            <a:off x="8291513" y="4495800"/>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1400</a:t>
            </a:r>
            <a:endParaRPr lang="nl-NL">
              <a:solidFill>
                <a:srgbClr val="000000"/>
              </a:solidFill>
            </a:endParaRPr>
          </a:p>
        </p:txBody>
      </p:sp>
      <p:sp>
        <p:nvSpPr>
          <p:cNvPr id="13396" name="Line 84"/>
          <p:cNvSpPr>
            <a:spLocks noChangeShapeType="1"/>
          </p:cNvSpPr>
          <p:nvPr/>
        </p:nvSpPr>
        <p:spPr bwMode="auto">
          <a:xfrm>
            <a:off x="828675" y="1185863"/>
            <a:ext cx="1588" cy="3198812"/>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97" name="Line 85"/>
          <p:cNvSpPr>
            <a:spLocks noChangeShapeType="1"/>
          </p:cNvSpPr>
          <p:nvPr/>
        </p:nvSpPr>
        <p:spPr bwMode="auto">
          <a:xfrm>
            <a:off x="790575" y="438467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98" name="Line 86"/>
          <p:cNvSpPr>
            <a:spLocks noChangeShapeType="1"/>
          </p:cNvSpPr>
          <p:nvPr/>
        </p:nvSpPr>
        <p:spPr bwMode="auto">
          <a:xfrm>
            <a:off x="790575" y="392747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399" name="Line 87"/>
          <p:cNvSpPr>
            <a:spLocks noChangeShapeType="1"/>
          </p:cNvSpPr>
          <p:nvPr/>
        </p:nvSpPr>
        <p:spPr bwMode="auto">
          <a:xfrm>
            <a:off x="790575" y="3468689"/>
            <a:ext cx="38100" cy="1587"/>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0" name="Line 88"/>
          <p:cNvSpPr>
            <a:spLocks noChangeShapeType="1"/>
          </p:cNvSpPr>
          <p:nvPr/>
        </p:nvSpPr>
        <p:spPr bwMode="auto">
          <a:xfrm>
            <a:off x="790575" y="3009900"/>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1" name="Line 89"/>
          <p:cNvSpPr>
            <a:spLocks noChangeShapeType="1"/>
          </p:cNvSpPr>
          <p:nvPr/>
        </p:nvSpPr>
        <p:spPr bwMode="auto">
          <a:xfrm>
            <a:off x="790575" y="2562225"/>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2" name="Line 90"/>
          <p:cNvSpPr>
            <a:spLocks noChangeShapeType="1"/>
          </p:cNvSpPr>
          <p:nvPr/>
        </p:nvSpPr>
        <p:spPr bwMode="auto">
          <a:xfrm>
            <a:off x="790575" y="2103486"/>
            <a:ext cx="38100" cy="1587"/>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3" name="Line 91"/>
          <p:cNvSpPr>
            <a:spLocks noChangeShapeType="1"/>
          </p:cNvSpPr>
          <p:nvPr/>
        </p:nvSpPr>
        <p:spPr bwMode="auto">
          <a:xfrm>
            <a:off x="790575" y="1644650"/>
            <a:ext cx="38100"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4" name="Line 92"/>
          <p:cNvSpPr>
            <a:spLocks noChangeShapeType="1"/>
          </p:cNvSpPr>
          <p:nvPr/>
        </p:nvSpPr>
        <p:spPr bwMode="auto">
          <a:xfrm>
            <a:off x="790575" y="1185911"/>
            <a:ext cx="38100" cy="1587"/>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5" name="Line 93"/>
          <p:cNvSpPr>
            <a:spLocks noChangeShapeType="1"/>
          </p:cNvSpPr>
          <p:nvPr/>
        </p:nvSpPr>
        <p:spPr bwMode="auto">
          <a:xfrm>
            <a:off x="828677" y="4384675"/>
            <a:ext cx="3438525" cy="1588"/>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6" name="Line 94"/>
          <p:cNvSpPr>
            <a:spLocks noChangeShapeType="1"/>
          </p:cNvSpPr>
          <p:nvPr/>
        </p:nvSpPr>
        <p:spPr bwMode="auto">
          <a:xfrm flipV="1">
            <a:off x="828675"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7" name="Line 95"/>
          <p:cNvSpPr>
            <a:spLocks noChangeShapeType="1"/>
          </p:cNvSpPr>
          <p:nvPr/>
        </p:nvSpPr>
        <p:spPr bwMode="auto">
          <a:xfrm flipV="1">
            <a:off x="1323975"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8" name="Line 96"/>
          <p:cNvSpPr>
            <a:spLocks noChangeShapeType="1"/>
          </p:cNvSpPr>
          <p:nvPr/>
        </p:nvSpPr>
        <p:spPr bwMode="auto">
          <a:xfrm flipV="1">
            <a:off x="1809750"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09" name="Line 97"/>
          <p:cNvSpPr>
            <a:spLocks noChangeShapeType="1"/>
          </p:cNvSpPr>
          <p:nvPr/>
        </p:nvSpPr>
        <p:spPr bwMode="auto">
          <a:xfrm flipV="1">
            <a:off x="2305050"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0" name="Line 98"/>
          <p:cNvSpPr>
            <a:spLocks noChangeShapeType="1"/>
          </p:cNvSpPr>
          <p:nvPr/>
        </p:nvSpPr>
        <p:spPr bwMode="auto">
          <a:xfrm flipV="1">
            <a:off x="2790825"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1" name="Line 99"/>
          <p:cNvSpPr>
            <a:spLocks noChangeShapeType="1"/>
          </p:cNvSpPr>
          <p:nvPr/>
        </p:nvSpPr>
        <p:spPr bwMode="auto">
          <a:xfrm flipV="1">
            <a:off x="3286125"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2" name="Line 100"/>
          <p:cNvSpPr>
            <a:spLocks noChangeShapeType="1"/>
          </p:cNvSpPr>
          <p:nvPr/>
        </p:nvSpPr>
        <p:spPr bwMode="auto">
          <a:xfrm flipV="1">
            <a:off x="3771900"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3" name="Line 101"/>
          <p:cNvSpPr>
            <a:spLocks noChangeShapeType="1"/>
          </p:cNvSpPr>
          <p:nvPr/>
        </p:nvSpPr>
        <p:spPr bwMode="auto">
          <a:xfrm flipV="1">
            <a:off x="4267200" y="4384675"/>
            <a:ext cx="1588" cy="38100"/>
          </a:xfrm>
          <a:prstGeom prst="line">
            <a:avLst/>
          </a:prstGeom>
          <a:noFill/>
          <a:ln w="19050">
            <a:solidFill>
              <a:srgbClr val="000000"/>
            </a:solidFill>
            <a:round/>
            <a:headEnd/>
            <a:tailEnd/>
          </a:ln>
        </p:spPr>
        <p:txBody>
          <a:bodyPr/>
          <a:lstStyle/>
          <a:p>
            <a:endParaRPr lang="en-US">
              <a:solidFill>
                <a:srgbClr val="000000"/>
              </a:solidFill>
            </a:endParaRPr>
          </a:p>
        </p:txBody>
      </p:sp>
      <p:sp>
        <p:nvSpPr>
          <p:cNvPr id="13414" name="Oval 102"/>
          <p:cNvSpPr>
            <a:spLocks noChangeArrowheads="1"/>
          </p:cNvSpPr>
          <p:nvPr/>
        </p:nvSpPr>
        <p:spPr bwMode="auto">
          <a:xfrm>
            <a:off x="2457452" y="30099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5" name="Oval 103"/>
          <p:cNvSpPr>
            <a:spLocks noChangeArrowheads="1"/>
          </p:cNvSpPr>
          <p:nvPr/>
        </p:nvSpPr>
        <p:spPr bwMode="auto">
          <a:xfrm>
            <a:off x="2790827" y="248448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6" name="Oval 104"/>
          <p:cNvSpPr>
            <a:spLocks noChangeArrowheads="1"/>
          </p:cNvSpPr>
          <p:nvPr/>
        </p:nvSpPr>
        <p:spPr bwMode="auto">
          <a:xfrm>
            <a:off x="1676402" y="345917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7" name="Oval 105"/>
          <p:cNvSpPr>
            <a:spLocks noChangeArrowheads="1"/>
          </p:cNvSpPr>
          <p:nvPr/>
        </p:nvSpPr>
        <p:spPr bwMode="auto">
          <a:xfrm>
            <a:off x="3495677" y="175895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8" name="Oval 106"/>
          <p:cNvSpPr>
            <a:spLocks noChangeArrowheads="1"/>
          </p:cNvSpPr>
          <p:nvPr/>
        </p:nvSpPr>
        <p:spPr bwMode="auto">
          <a:xfrm>
            <a:off x="2152652" y="30670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19" name="Oval 107"/>
          <p:cNvSpPr>
            <a:spLocks noChangeArrowheads="1"/>
          </p:cNvSpPr>
          <p:nvPr/>
        </p:nvSpPr>
        <p:spPr bwMode="auto">
          <a:xfrm>
            <a:off x="2200277" y="29908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0" name="Oval 108"/>
          <p:cNvSpPr>
            <a:spLocks noChangeArrowheads="1"/>
          </p:cNvSpPr>
          <p:nvPr/>
        </p:nvSpPr>
        <p:spPr bwMode="auto">
          <a:xfrm>
            <a:off x="2143127" y="31432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1" name="Oval 109"/>
          <p:cNvSpPr>
            <a:spLocks noChangeArrowheads="1"/>
          </p:cNvSpPr>
          <p:nvPr/>
        </p:nvSpPr>
        <p:spPr bwMode="auto">
          <a:xfrm>
            <a:off x="2714627" y="25622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2" name="Oval 110"/>
          <p:cNvSpPr>
            <a:spLocks noChangeArrowheads="1"/>
          </p:cNvSpPr>
          <p:nvPr/>
        </p:nvSpPr>
        <p:spPr bwMode="auto">
          <a:xfrm>
            <a:off x="1733552" y="3563940"/>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3" name="Oval 111"/>
          <p:cNvSpPr>
            <a:spLocks noChangeArrowheads="1"/>
          </p:cNvSpPr>
          <p:nvPr/>
        </p:nvSpPr>
        <p:spPr bwMode="auto">
          <a:xfrm>
            <a:off x="3009901" y="235113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4" name="Oval 112"/>
          <p:cNvSpPr>
            <a:spLocks noChangeArrowheads="1"/>
          </p:cNvSpPr>
          <p:nvPr/>
        </p:nvSpPr>
        <p:spPr bwMode="auto">
          <a:xfrm>
            <a:off x="2076452" y="31147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5" name="Oval 113"/>
          <p:cNvSpPr>
            <a:spLocks noChangeArrowheads="1"/>
          </p:cNvSpPr>
          <p:nvPr/>
        </p:nvSpPr>
        <p:spPr bwMode="auto">
          <a:xfrm>
            <a:off x="2762252" y="240828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6" name="Oval 114"/>
          <p:cNvSpPr>
            <a:spLocks noChangeArrowheads="1"/>
          </p:cNvSpPr>
          <p:nvPr/>
        </p:nvSpPr>
        <p:spPr bwMode="auto">
          <a:xfrm>
            <a:off x="2495552" y="31147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7" name="Oval 115"/>
          <p:cNvSpPr>
            <a:spLocks noChangeArrowheads="1"/>
          </p:cNvSpPr>
          <p:nvPr/>
        </p:nvSpPr>
        <p:spPr bwMode="auto">
          <a:xfrm>
            <a:off x="2295526" y="28861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8" name="Oval 116"/>
          <p:cNvSpPr>
            <a:spLocks noChangeArrowheads="1"/>
          </p:cNvSpPr>
          <p:nvPr/>
        </p:nvSpPr>
        <p:spPr bwMode="auto">
          <a:xfrm>
            <a:off x="3438526" y="1960565"/>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29" name="Oval 117"/>
          <p:cNvSpPr>
            <a:spLocks noChangeArrowheads="1"/>
          </p:cNvSpPr>
          <p:nvPr/>
        </p:nvSpPr>
        <p:spPr bwMode="auto">
          <a:xfrm>
            <a:off x="2095502" y="31337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0" name="Oval 118"/>
          <p:cNvSpPr>
            <a:spLocks noChangeArrowheads="1"/>
          </p:cNvSpPr>
          <p:nvPr/>
        </p:nvSpPr>
        <p:spPr bwMode="auto">
          <a:xfrm>
            <a:off x="1828802" y="3190923"/>
            <a:ext cx="47625" cy="49213"/>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1" name="Oval 119"/>
          <p:cNvSpPr>
            <a:spLocks noChangeArrowheads="1"/>
          </p:cNvSpPr>
          <p:nvPr/>
        </p:nvSpPr>
        <p:spPr bwMode="auto">
          <a:xfrm>
            <a:off x="2647952" y="26956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2" name="Oval 120"/>
          <p:cNvSpPr>
            <a:spLocks noChangeArrowheads="1"/>
          </p:cNvSpPr>
          <p:nvPr/>
        </p:nvSpPr>
        <p:spPr bwMode="auto">
          <a:xfrm>
            <a:off x="2762252" y="237018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3" name="Oval 121"/>
          <p:cNvSpPr>
            <a:spLocks noChangeArrowheads="1"/>
          </p:cNvSpPr>
          <p:nvPr/>
        </p:nvSpPr>
        <p:spPr bwMode="auto">
          <a:xfrm>
            <a:off x="2019302" y="308614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4" name="Oval 122"/>
          <p:cNvSpPr>
            <a:spLocks noChangeArrowheads="1"/>
          </p:cNvSpPr>
          <p:nvPr/>
        </p:nvSpPr>
        <p:spPr bwMode="auto">
          <a:xfrm>
            <a:off x="2571752" y="28099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5" name="Oval 123"/>
          <p:cNvSpPr>
            <a:spLocks noChangeArrowheads="1"/>
          </p:cNvSpPr>
          <p:nvPr/>
        </p:nvSpPr>
        <p:spPr bwMode="auto">
          <a:xfrm>
            <a:off x="2924177" y="233208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6" name="Oval 124"/>
          <p:cNvSpPr>
            <a:spLocks noChangeArrowheads="1"/>
          </p:cNvSpPr>
          <p:nvPr/>
        </p:nvSpPr>
        <p:spPr bwMode="auto">
          <a:xfrm>
            <a:off x="3038477" y="231303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7" name="Oval 125"/>
          <p:cNvSpPr>
            <a:spLocks noChangeArrowheads="1"/>
          </p:cNvSpPr>
          <p:nvPr/>
        </p:nvSpPr>
        <p:spPr bwMode="auto">
          <a:xfrm>
            <a:off x="2552702" y="26765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8" name="Oval 126"/>
          <p:cNvSpPr>
            <a:spLocks noChangeArrowheads="1"/>
          </p:cNvSpPr>
          <p:nvPr/>
        </p:nvSpPr>
        <p:spPr bwMode="auto">
          <a:xfrm>
            <a:off x="2209802" y="29242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39" name="Oval 127"/>
          <p:cNvSpPr>
            <a:spLocks noChangeArrowheads="1"/>
          </p:cNvSpPr>
          <p:nvPr/>
        </p:nvSpPr>
        <p:spPr bwMode="auto">
          <a:xfrm>
            <a:off x="2933702" y="2417811"/>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0" name="Oval 128"/>
          <p:cNvSpPr>
            <a:spLocks noChangeArrowheads="1"/>
          </p:cNvSpPr>
          <p:nvPr/>
        </p:nvSpPr>
        <p:spPr bwMode="auto">
          <a:xfrm>
            <a:off x="2409827" y="28480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1" name="Oval 129"/>
          <p:cNvSpPr>
            <a:spLocks noChangeArrowheads="1"/>
          </p:cNvSpPr>
          <p:nvPr/>
        </p:nvSpPr>
        <p:spPr bwMode="auto">
          <a:xfrm>
            <a:off x="1571627" y="327823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2" name="Oval 130"/>
          <p:cNvSpPr>
            <a:spLocks noChangeArrowheads="1"/>
          </p:cNvSpPr>
          <p:nvPr/>
        </p:nvSpPr>
        <p:spPr bwMode="auto">
          <a:xfrm>
            <a:off x="1590677" y="3306811"/>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3" name="Oval 131"/>
          <p:cNvSpPr>
            <a:spLocks noChangeArrowheads="1"/>
          </p:cNvSpPr>
          <p:nvPr/>
        </p:nvSpPr>
        <p:spPr bwMode="auto">
          <a:xfrm>
            <a:off x="3162302" y="227493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4" name="Oval 132"/>
          <p:cNvSpPr>
            <a:spLocks noChangeArrowheads="1"/>
          </p:cNvSpPr>
          <p:nvPr/>
        </p:nvSpPr>
        <p:spPr bwMode="auto">
          <a:xfrm>
            <a:off x="2143127" y="31432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5" name="Oval 133"/>
          <p:cNvSpPr>
            <a:spLocks noChangeArrowheads="1"/>
          </p:cNvSpPr>
          <p:nvPr/>
        </p:nvSpPr>
        <p:spPr bwMode="auto">
          <a:xfrm>
            <a:off x="2266952" y="30670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6" name="Oval 134"/>
          <p:cNvSpPr>
            <a:spLocks noChangeArrowheads="1"/>
          </p:cNvSpPr>
          <p:nvPr/>
        </p:nvSpPr>
        <p:spPr bwMode="auto">
          <a:xfrm>
            <a:off x="2505077" y="26575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7" name="Oval 135"/>
          <p:cNvSpPr>
            <a:spLocks noChangeArrowheads="1"/>
          </p:cNvSpPr>
          <p:nvPr/>
        </p:nvSpPr>
        <p:spPr bwMode="auto">
          <a:xfrm>
            <a:off x="3086102" y="2246361"/>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8" name="Oval 136"/>
          <p:cNvSpPr>
            <a:spLocks noChangeArrowheads="1"/>
          </p:cNvSpPr>
          <p:nvPr/>
        </p:nvSpPr>
        <p:spPr bwMode="auto">
          <a:xfrm>
            <a:off x="2609852" y="27527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49" name="Oval 137"/>
          <p:cNvSpPr>
            <a:spLocks noChangeArrowheads="1"/>
          </p:cNvSpPr>
          <p:nvPr/>
        </p:nvSpPr>
        <p:spPr bwMode="auto">
          <a:xfrm>
            <a:off x="2924177" y="2341611"/>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0" name="Oval 138"/>
          <p:cNvSpPr>
            <a:spLocks noChangeArrowheads="1"/>
          </p:cNvSpPr>
          <p:nvPr/>
        </p:nvSpPr>
        <p:spPr bwMode="auto">
          <a:xfrm>
            <a:off x="2428877" y="26194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1" name="Oval 139"/>
          <p:cNvSpPr>
            <a:spLocks noChangeArrowheads="1"/>
          </p:cNvSpPr>
          <p:nvPr/>
        </p:nvSpPr>
        <p:spPr bwMode="auto">
          <a:xfrm>
            <a:off x="2724151" y="244638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2" name="Oval 140"/>
          <p:cNvSpPr>
            <a:spLocks noChangeArrowheads="1"/>
          </p:cNvSpPr>
          <p:nvPr/>
        </p:nvSpPr>
        <p:spPr bwMode="auto">
          <a:xfrm>
            <a:off x="2466977" y="26860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3" name="Oval 141"/>
          <p:cNvSpPr>
            <a:spLocks noChangeArrowheads="1"/>
          </p:cNvSpPr>
          <p:nvPr/>
        </p:nvSpPr>
        <p:spPr bwMode="auto">
          <a:xfrm>
            <a:off x="2105027" y="30670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4" name="Oval 142"/>
          <p:cNvSpPr>
            <a:spLocks noChangeArrowheads="1"/>
          </p:cNvSpPr>
          <p:nvPr/>
        </p:nvSpPr>
        <p:spPr bwMode="auto">
          <a:xfrm>
            <a:off x="2257427" y="30956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5" name="Oval 143"/>
          <p:cNvSpPr>
            <a:spLocks noChangeArrowheads="1"/>
          </p:cNvSpPr>
          <p:nvPr/>
        </p:nvSpPr>
        <p:spPr bwMode="auto">
          <a:xfrm>
            <a:off x="2676527" y="26098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6" name="Oval 144"/>
          <p:cNvSpPr>
            <a:spLocks noChangeArrowheads="1"/>
          </p:cNvSpPr>
          <p:nvPr/>
        </p:nvSpPr>
        <p:spPr bwMode="auto">
          <a:xfrm>
            <a:off x="1876427" y="333538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7" name="Oval 145"/>
          <p:cNvSpPr>
            <a:spLocks noChangeArrowheads="1"/>
          </p:cNvSpPr>
          <p:nvPr/>
        </p:nvSpPr>
        <p:spPr bwMode="auto">
          <a:xfrm>
            <a:off x="3314702" y="219873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8" name="Oval 146"/>
          <p:cNvSpPr>
            <a:spLocks noChangeArrowheads="1"/>
          </p:cNvSpPr>
          <p:nvPr/>
        </p:nvSpPr>
        <p:spPr bwMode="auto">
          <a:xfrm>
            <a:off x="2476502" y="29908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59" name="Oval 147"/>
          <p:cNvSpPr>
            <a:spLocks noChangeArrowheads="1"/>
          </p:cNvSpPr>
          <p:nvPr/>
        </p:nvSpPr>
        <p:spPr bwMode="auto">
          <a:xfrm>
            <a:off x="2676527" y="248448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0" name="Oval 148"/>
          <p:cNvSpPr>
            <a:spLocks noChangeArrowheads="1"/>
          </p:cNvSpPr>
          <p:nvPr/>
        </p:nvSpPr>
        <p:spPr bwMode="auto">
          <a:xfrm>
            <a:off x="2409827" y="28480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1" name="Oval 149"/>
          <p:cNvSpPr>
            <a:spLocks noChangeArrowheads="1"/>
          </p:cNvSpPr>
          <p:nvPr/>
        </p:nvSpPr>
        <p:spPr bwMode="auto">
          <a:xfrm>
            <a:off x="2390777" y="28384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2" name="Oval 150"/>
          <p:cNvSpPr>
            <a:spLocks noChangeArrowheads="1"/>
          </p:cNvSpPr>
          <p:nvPr/>
        </p:nvSpPr>
        <p:spPr bwMode="auto">
          <a:xfrm>
            <a:off x="1943102" y="3306811"/>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3" name="Oval 151"/>
          <p:cNvSpPr>
            <a:spLocks noChangeArrowheads="1"/>
          </p:cNvSpPr>
          <p:nvPr/>
        </p:nvSpPr>
        <p:spPr bwMode="auto">
          <a:xfrm>
            <a:off x="2752727" y="2474961"/>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4" name="Oval 152"/>
          <p:cNvSpPr>
            <a:spLocks noChangeArrowheads="1"/>
          </p:cNvSpPr>
          <p:nvPr/>
        </p:nvSpPr>
        <p:spPr bwMode="auto">
          <a:xfrm>
            <a:off x="3667127" y="157802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5" name="Oval 153"/>
          <p:cNvSpPr>
            <a:spLocks noChangeArrowheads="1"/>
          </p:cNvSpPr>
          <p:nvPr/>
        </p:nvSpPr>
        <p:spPr bwMode="auto">
          <a:xfrm>
            <a:off x="1514477" y="3430596"/>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6" name="Oval 154"/>
          <p:cNvSpPr>
            <a:spLocks noChangeArrowheads="1"/>
          </p:cNvSpPr>
          <p:nvPr/>
        </p:nvSpPr>
        <p:spPr bwMode="auto">
          <a:xfrm>
            <a:off x="3200402" y="1901826"/>
            <a:ext cx="47625" cy="49213"/>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7" name="Oval 155"/>
          <p:cNvSpPr>
            <a:spLocks noChangeArrowheads="1"/>
          </p:cNvSpPr>
          <p:nvPr/>
        </p:nvSpPr>
        <p:spPr bwMode="auto">
          <a:xfrm>
            <a:off x="2362202" y="3287761"/>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8" name="Oval 156"/>
          <p:cNvSpPr>
            <a:spLocks noChangeArrowheads="1"/>
          </p:cNvSpPr>
          <p:nvPr/>
        </p:nvSpPr>
        <p:spPr bwMode="auto">
          <a:xfrm>
            <a:off x="2276477" y="3057573"/>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69" name="Oval 157"/>
          <p:cNvSpPr>
            <a:spLocks noChangeArrowheads="1"/>
          </p:cNvSpPr>
          <p:nvPr/>
        </p:nvSpPr>
        <p:spPr bwMode="auto">
          <a:xfrm>
            <a:off x="2419352" y="2914698"/>
            <a:ext cx="47625" cy="47625"/>
          </a:xfrm>
          <a:prstGeom prst="ellipse">
            <a:avLst/>
          </a:prstGeom>
          <a:solidFill>
            <a:schemeClr val="tx1"/>
          </a:solidFill>
          <a:ln w="9525">
            <a:solidFill>
              <a:schemeClr val="tx1"/>
            </a:solidFill>
            <a:round/>
            <a:headEnd/>
            <a:tailEnd/>
          </a:ln>
        </p:spPr>
        <p:txBody>
          <a:bodyPr/>
          <a:lstStyle/>
          <a:p>
            <a:endParaRPr lang="nl-NL">
              <a:solidFill>
                <a:srgbClr val="000000"/>
              </a:solidFill>
            </a:endParaRPr>
          </a:p>
        </p:txBody>
      </p:sp>
      <p:sp>
        <p:nvSpPr>
          <p:cNvPr id="13470" name="Rectangle 158"/>
          <p:cNvSpPr>
            <a:spLocks noChangeArrowheads="1"/>
          </p:cNvSpPr>
          <p:nvPr/>
        </p:nvSpPr>
        <p:spPr bwMode="auto">
          <a:xfrm>
            <a:off x="533400" y="4308475"/>
            <a:ext cx="211596" cy="153888"/>
          </a:xfrm>
          <a:prstGeom prst="rect">
            <a:avLst/>
          </a:prstGeom>
          <a:noFill/>
          <a:ln w="9525">
            <a:noFill/>
            <a:miter lim="800000"/>
            <a:headEnd/>
            <a:tailEnd/>
          </a:ln>
        </p:spPr>
        <p:txBody>
          <a:bodyPr wrap="none" lIns="0" tIns="0" rIns="0" bIns="0">
            <a:spAutoFit/>
          </a:bodyPr>
          <a:lstStyle/>
          <a:p>
            <a:r>
              <a:rPr lang="nl-NL" sz="1000">
                <a:solidFill>
                  <a:srgbClr val="000000"/>
                </a:solidFill>
              </a:rPr>
              <a:t>800</a:t>
            </a:r>
            <a:endParaRPr lang="nl-NL">
              <a:solidFill>
                <a:srgbClr val="000000"/>
              </a:solidFill>
            </a:endParaRPr>
          </a:p>
        </p:txBody>
      </p:sp>
      <p:sp>
        <p:nvSpPr>
          <p:cNvPr id="13471" name="Rectangle 159"/>
          <p:cNvSpPr>
            <a:spLocks noChangeArrowheads="1"/>
          </p:cNvSpPr>
          <p:nvPr/>
        </p:nvSpPr>
        <p:spPr bwMode="auto">
          <a:xfrm>
            <a:off x="466730" y="3392488"/>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1000</a:t>
            </a:r>
            <a:endParaRPr lang="nl-NL">
              <a:solidFill>
                <a:srgbClr val="000000"/>
              </a:solidFill>
            </a:endParaRPr>
          </a:p>
        </p:txBody>
      </p:sp>
      <p:sp>
        <p:nvSpPr>
          <p:cNvPr id="13472" name="Rectangle 160"/>
          <p:cNvSpPr>
            <a:spLocks noChangeArrowheads="1"/>
          </p:cNvSpPr>
          <p:nvPr/>
        </p:nvSpPr>
        <p:spPr bwMode="auto">
          <a:xfrm>
            <a:off x="466730" y="2484438"/>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1200</a:t>
            </a:r>
            <a:endParaRPr lang="nl-NL">
              <a:solidFill>
                <a:srgbClr val="000000"/>
              </a:solidFill>
            </a:endParaRPr>
          </a:p>
        </p:txBody>
      </p:sp>
      <p:sp>
        <p:nvSpPr>
          <p:cNvPr id="13473" name="Rectangle 161"/>
          <p:cNvSpPr>
            <a:spLocks noChangeArrowheads="1"/>
          </p:cNvSpPr>
          <p:nvPr/>
        </p:nvSpPr>
        <p:spPr bwMode="auto">
          <a:xfrm>
            <a:off x="466730" y="1568450"/>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1400</a:t>
            </a:r>
            <a:endParaRPr lang="nl-NL">
              <a:solidFill>
                <a:srgbClr val="000000"/>
              </a:solidFill>
            </a:endParaRPr>
          </a:p>
        </p:txBody>
      </p:sp>
      <p:sp>
        <p:nvSpPr>
          <p:cNvPr id="13474" name="Rectangle 162"/>
          <p:cNvSpPr>
            <a:spLocks noChangeArrowheads="1"/>
          </p:cNvSpPr>
          <p:nvPr/>
        </p:nvSpPr>
        <p:spPr bwMode="auto">
          <a:xfrm>
            <a:off x="733425" y="4489450"/>
            <a:ext cx="211596" cy="153888"/>
          </a:xfrm>
          <a:prstGeom prst="rect">
            <a:avLst/>
          </a:prstGeom>
          <a:noFill/>
          <a:ln w="9525">
            <a:noFill/>
            <a:miter lim="800000"/>
            <a:headEnd/>
            <a:tailEnd/>
          </a:ln>
        </p:spPr>
        <p:txBody>
          <a:bodyPr wrap="none" lIns="0" tIns="0" rIns="0" bIns="0">
            <a:spAutoFit/>
          </a:bodyPr>
          <a:lstStyle/>
          <a:p>
            <a:r>
              <a:rPr lang="nl-NL" sz="1000">
                <a:solidFill>
                  <a:srgbClr val="000000"/>
                </a:solidFill>
              </a:rPr>
              <a:t>800</a:t>
            </a:r>
            <a:endParaRPr lang="nl-NL">
              <a:solidFill>
                <a:srgbClr val="000000"/>
              </a:solidFill>
            </a:endParaRPr>
          </a:p>
        </p:txBody>
      </p:sp>
      <p:sp>
        <p:nvSpPr>
          <p:cNvPr id="13475" name="Rectangle 163"/>
          <p:cNvSpPr>
            <a:spLocks noChangeArrowheads="1"/>
          </p:cNvSpPr>
          <p:nvPr/>
        </p:nvSpPr>
        <p:spPr bwMode="auto">
          <a:xfrm>
            <a:off x="1676423" y="4489450"/>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1000</a:t>
            </a:r>
            <a:endParaRPr lang="nl-NL">
              <a:solidFill>
                <a:srgbClr val="000000"/>
              </a:solidFill>
            </a:endParaRPr>
          </a:p>
        </p:txBody>
      </p:sp>
      <p:sp>
        <p:nvSpPr>
          <p:cNvPr id="13476" name="Rectangle 164"/>
          <p:cNvSpPr>
            <a:spLocks noChangeArrowheads="1"/>
          </p:cNvSpPr>
          <p:nvPr/>
        </p:nvSpPr>
        <p:spPr bwMode="auto">
          <a:xfrm>
            <a:off x="2657495" y="4489450"/>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1200</a:t>
            </a:r>
            <a:endParaRPr lang="nl-NL">
              <a:solidFill>
                <a:srgbClr val="000000"/>
              </a:solidFill>
            </a:endParaRPr>
          </a:p>
        </p:txBody>
      </p:sp>
      <p:sp>
        <p:nvSpPr>
          <p:cNvPr id="13477" name="Rectangle 165"/>
          <p:cNvSpPr>
            <a:spLocks noChangeArrowheads="1"/>
          </p:cNvSpPr>
          <p:nvPr/>
        </p:nvSpPr>
        <p:spPr bwMode="auto">
          <a:xfrm>
            <a:off x="3638573" y="4489450"/>
            <a:ext cx="282129" cy="153888"/>
          </a:xfrm>
          <a:prstGeom prst="rect">
            <a:avLst/>
          </a:prstGeom>
          <a:noFill/>
          <a:ln w="9525">
            <a:noFill/>
            <a:miter lim="800000"/>
            <a:headEnd/>
            <a:tailEnd/>
          </a:ln>
        </p:spPr>
        <p:txBody>
          <a:bodyPr wrap="none" lIns="0" tIns="0" rIns="0" bIns="0">
            <a:spAutoFit/>
          </a:bodyPr>
          <a:lstStyle/>
          <a:p>
            <a:r>
              <a:rPr lang="nl-NL" sz="1000">
                <a:solidFill>
                  <a:srgbClr val="000000"/>
                </a:solidFill>
              </a:rPr>
              <a:t>1400</a:t>
            </a:r>
            <a:endParaRPr lang="nl-NL">
              <a:solidFill>
                <a:srgbClr val="000000"/>
              </a:solidFill>
            </a:endParaRPr>
          </a:p>
        </p:txBody>
      </p:sp>
      <p:sp>
        <p:nvSpPr>
          <p:cNvPr id="13478" name="Line 166"/>
          <p:cNvSpPr>
            <a:spLocks noChangeShapeType="1"/>
          </p:cNvSpPr>
          <p:nvPr/>
        </p:nvSpPr>
        <p:spPr bwMode="auto">
          <a:xfrm flipV="1">
            <a:off x="828678" y="1181101"/>
            <a:ext cx="3433763" cy="3205163"/>
          </a:xfrm>
          <a:prstGeom prst="line">
            <a:avLst/>
          </a:prstGeom>
          <a:noFill/>
          <a:ln w="9525">
            <a:solidFill>
              <a:schemeClr val="tx1"/>
            </a:solidFill>
            <a:prstDash val="dash"/>
            <a:round/>
            <a:headEnd/>
            <a:tailEnd/>
          </a:ln>
        </p:spPr>
        <p:txBody>
          <a:bodyPr/>
          <a:lstStyle/>
          <a:p>
            <a:endParaRPr lang="en-US">
              <a:solidFill>
                <a:srgbClr val="000000"/>
              </a:solidFill>
            </a:endParaRPr>
          </a:p>
        </p:txBody>
      </p:sp>
      <p:sp>
        <p:nvSpPr>
          <p:cNvPr id="13479" name="Line 167"/>
          <p:cNvSpPr>
            <a:spLocks noChangeShapeType="1"/>
          </p:cNvSpPr>
          <p:nvPr/>
        </p:nvSpPr>
        <p:spPr bwMode="auto">
          <a:xfrm flipV="1">
            <a:off x="5481641" y="1185863"/>
            <a:ext cx="3443287" cy="3200400"/>
          </a:xfrm>
          <a:prstGeom prst="line">
            <a:avLst/>
          </a:prstGeom>
          <a:noFill/>
          <a:ln w="9525">
            <a:solidFill>
              <a:schemeClr val="tx1"/>
            </a:solidFill>
            <a:prstDash val="dash"/>
            <a:round/>
            <a:headEnd/>
            <a:tailEnd/>
          </a:ln>
        </p:spPr>
        <p:txBody>
          <a:bodyPr/>
          <a:lstStyle/>
          <a:p>
            <a:endParaRPr lang="en-US">
              <a:solidFill>
                <a:srgbClr val="000000"/>
              </a:solidFill>
            </a:endParaRPr>
          </a:p>
        </p:txBody>
      </p:sp>
      <p:pic>
        <p:nvPicPr>
          <p:cNvPr id="13480" name="Picture 168"/>
          <p:cNvPicPr>
            <a:picLocks noChangeAspect="1" noChangeArrowheads="1"/>
          </p:cNvPicPr>
          <p:nvPr/>
        </p:nvPicPr>
        <p:blipFill>
          <a:blip r:embed="rId3" cstate="print"/>
          <a:srcRect/>
          <a:stretch>
            <a:fillRect/>
          </a:stretch>
        </p:blipFill>
        <p:spPr bwMode="auto">
          <a:xfrm>
            <a:off x="962025" y="1512888"/>
            <a:ext cx="681038" cy="711200"/>
          </a:xfrm>
          <a:prstGeom prst="rect">
            <a:avLst/>
          </a:prstGeom>
          <a:noFill/>
          <a:ln w="9525">
            <a:noFill/>
            <a:miter lim="800000"/>
            <a:headEnd/>
            <a:tailEnd/>
          </a:ln>
        </p:spPr>
      </p:pic>
      <p:sp>
        <p:nvSpPr>
          <p:cNvPr id="13481" name="Line 169"/>
          <p:cNvSpPr>
            <a:spLocks noChangeShapeType="1"/>
          </p:cNvSpPr>
          <p:nvPr/>
        </p:nvSpPr>
        <p:spPr bwMode="auto">
          <a:xfrm>
            <a:off x="2790827" y="4306888"/>
            <a:ext cx="1476375"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13482" name="Text Box 170"/>
          <p:cNvSpPr txBox="1">
            <a:spLocks noChangeArrowheads="1"/>
          </p:cNvSpPr>
          <p:nvPr/>
        </p:nvSpPr>
        <p:spPr bwMode="auto">
          <a:xfrm>
            <a:off x="527816" y="421848"/>
            <a:ext cx="4194670" cy="400110"/>
          </a:xfrm>
          <a:prstGeom prst="rect">
            <a:avLst/>
          </a:prstGeom>
          <a:noFill/>
          <a:ln w="9525">
            <a:noFill/>
            <a:miter lim="800000"/>
            <a:headEnd/>
            <a:tailEnd/>
          </a:ln>
        </p:spPr>
        <p:txBody>
          <a:bodyPr wrap="square">
            <a:spAutoFit/>
          </a:bodyPr>
          <a:lstStyle/>
          <a:p>
            <a:r>
              <a:rPr lang="en-US" sz="2000" dirty="0">
                <a:solidFill>
                  <a:srgbClr val="000000"/>
                </a:solidFill>
              </a:rPr>
              <a:t>Brain </a:t>
            </a:r>
            <a:r>
              <a:rPr lang="en-US" sz="2000" dirty="0" smtClean="0">
                <a:solidFill>
                  <a:srgbClr val="000000"/>
                </a:solidFill>
              </a:rPr>
              <a:t>volume (ml) in </a:t>
            </a:r>
            <a:r>
              <a:rPr lang="en-US" sz="2000" dirty="0">
                <a:solidFill>
                  <a:srgbClr val="000000"/>
                </a:solidFill>
              </a:rPr>
              <a:t>MZ twin </a:t>
            </a:r>
            <a:r>
              <a:rPr lang="en-US" sz="2000" dirty="0" smtClean="0">
                <a:solidFill>
                  <a:srgbClr val="000000"/>
                </a:solidFill>
              </a:rPr>
              <a:t>pairs</a:t>
            </a:r>
            <a:endParaRPr lang="en-US" sz="2000" dirty="0">
              <a:solidFill>
                <a:srgbClr val="000000"/>
              </a:solidFill>
            </a:endParaRPr>
          </a:p>
        </p:txBody>
      </p:sp>
      <p:sp>
        <p:nvSpPr>
          <p:cNvPr id="13484" name="Line 172"/>
          <p:cNvSpPr>
            <a:spLocks noChangeShapeType="1"/>
          </p:cNvSpPr>
          <p:nvPr/>
        </p:nvSpPr>
        <p:spPr bwMode="auto">
          <a:xfrm rot="-5400000">
            <a:off x="168286" y="1903413"/>
            <a:ext cx="1476375"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13485" name="Text Box 173"/>
          <p:cNvSpPr txBox="1">
            <a:spLocks noChangeArrowheads="1"/>
          </p:cNvSpPr>
          <p:nvPr/>
        </p:nvSpPr>
        <p:spPr bwMode="auto">
          <a:xfrm>
            <a:off x="5376887" y="400110"/>
            <a:ext cx="3548063" cy="400110"/>
          </a:xfrm>
          <a:prstGeom prst="rect">
            <a:avLst/>
          </a:prstGeom>
          <a:noFill/>
          <a:ln w="9525">
            <a:noFill/>
            <a:miter lim="800000"/>
            <a:headEnd/>
            <a:tailEnd/>
          </a:ln>
        </p:spPr>
        <p:txBody>
          <a:bodyPr wrap="square">
            <a:spAutoFit/>
          </a:bodyPr>
          <a:lstStyle/>
          <a:p>
            <a:r>
              <a:rPr lang="en-US" sz="2000" dirty="0">
                <a:solidFill>
                  <a:srgbClr val="000000"/>
                </a:solidFill>
              </a:rPr>
              <a:t>Brain </a:t>
            </a:r>
            <a:r>
              <a:rPr lang="en-US" sz="2000" dirty="0" smtClean="0">
                <a:solidFill>
                  <a:srgbClr val="000000"/>
                </a:solidFill>
              </a:rPr>
              <a:t>volume in DZ </a:t>
            </a:r>
            <a:r>
              <a:rPr lang="en-US" sz="2000" dirty="0">
                <a:solidFill>
                  <a:srgbClr val="000000"/>
                </a:solidFill>
              </a:rPr>
              <a:t>twin </a:t>
            </a:r>
            <a:r>
              <a:rPr lang="en-US" sz="2000" dirty="0" smtClean="0">
                <a:solidFill>
                  <a:srgbClr val="000000"/>
                </a:solidFill>
              </a:rPr>
              <a:t>pairs </a:t>
            </a:r>
            <a:endParaRPr lang="en-US" sz="2000" dirty="0">
              <a:solidFill>
                <a:srgbClr val="000000"/>
              </a:solidFill>
            </a:endParaRPr>
          </a:p>
        </p:txBody>
      </p:sp>
      <p:sp>
        <p:nvSpPr>
          <p:cNvPr id="13486" name="Line 174"/>
          <p:cNvSpPr>
            <a:spLocks noChangeShapeType="1"/>
          </p:cNvSpPr>
          <p:nvPr/>
        </p:nvSpPr>
        <p:spPr bwMode="auto">
          <a:xfrm>
            <a:off x="7429502" y="4306888"/>
            <a:ext cx="1476375"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sp>
        <p:nvSpPr>
          <p:cNvPr id="13487" name="Line 175"/>
          <p:cNvSpPr>
            <a:spLocks noChangeShapeType="1"/>
          </p:cNvSpPr>
          <p:nvPr/>
        </p:nvSpPr>
        <p:spPr bwMode="auto">
          <a:xfrm rot="-5400000">
            <a:off x="4816499" y="1903413"/>
            <a:ext cx="1476375" cy="0"/>
          </a:xfrm>
          <a:prstGeom prst="line">
            <a:avLst/>
          </a:prstGeom>
          <a:noFill/>
          <a:ln w="19050">
            <a:solidFill>
              <a:schemeClr val="tx1"/>
            </a:solidFill>
            <a:round/>
            <a:headEnd/>
            <a:tailEnd type="triangle" w="med" len="med"/>
          </a:ln>
        </p:spPr>
        <p:txBody>
          <a:bodyPr/>
          <a:lstStyle/>
          <a:p>
            <a:endParaRPr lang="en-US">
              <a:solidFill>
                <a:srgbClr val="000000"/>
              </a:solidFill>
            </a:endParaRPr>
          </a:p>
        </p:txBody>
      </p:sp>
      <p:pic>
        <p:nvPicPr>
          <p:cNvPr id="13488" name="Picture 176"/>
          <p:cNvPicPr>
            <a:picLocks noChangeAspect="1" noChangeArrowheads="1"/>
          </p:cNvPicPr>
          <p:nvPr/>
        </p:nvPicPr>
        <p:blipFill>
          <a:blip r:embed="rId4" cstate="print"/>
          <a:srcRect/>
          <a:stretch>
            <a:fillRect/>
          </a:stretch>
        </p:blipFill>
        <p:spPr bwMode="auto">
          <a:xfrm>
            <a:off x="8190680" y="3462885"/>
            <a:ext cx="687387" cy="717550"/>
          </a:xfrm>
          <a:prstGeom prst="rect">
            <a:avLst/>
          </a:prstGeom>
          <a:noFill/>
          <a:ln w="9525">
            <a:noFill/>
            <a:miter lim="800000"/>
            <a:headEnd/>
            <a:tailEnd/>
          </a:ln>
        </p:spPr>
      </p:pic>
      <p:pic>
        <p:nvPicPr>
          <p:cNvPr id="13489" name="Picture 177"/>
          <p:cNvPicPr>
            <a:picLocks noChangeAspect="1" noChangeArrowheads="1"/>
          </p:cNvPicPr>
          <p:nvPr/>
        </p:nvPicPr>
        <p:blipFill>
          <a:blip r:embed="rId4" cstate="print"/>
          <a:srcRect/>
          <a:stretch>
            <a:fillRect/>
          </a:stretch>
        </p:blipFill>
        <p:spPr bwMode="auto">
          <a:xfrm>
            <a:off x="3637073" y="3462885"/>
            <a:ext cx="687387" cy="717550"/>
          </a:xfrm>
          <a:prstGeom prst="rect">
            <a:avLst/>
          </a:prstGeom>
          <a:noFill/>
          <a:ln w="9525">
            <a:noFill/>
            <a:miter lim="800000"/>
            <a:headEnd/>
            <a:tailEnd/>
          </a:ln>
        </p:spPr>
      </p:pic>
      <p:pic>
        <p:nvPicPr>
          <p:cNvPr id="13490" name="Picture 178"/>
          <p:cNvPicPr>
            <a:picLocks noChangeAspect="1" noChangeArrowheads="1"/>
          </p:cNvPicPr>
          <p:nvPr/>
        </p:nvPicPr>
        <p:blipFill>
          <a:blip r:embed="rId5" cstate="print"/>
          <a:srcRect/>
          <a:stretch>
            <a:fillRect/>
          </a:stretch>
        </p:blipFill>
        <p:spPr bwMode="auto">
          <a:xfrm>
            <a:off x="5602288" y="1514479"/>
            <a:ext cx="684212" cy="714375"/>
          </a:xfrm>
          <a:prstGeom prst="rect">
            <a:avLst/>
          </a:prstGeom>
          <a:noFill/>
          <a:ln w="9525">
            <a:noFill/>
            <a:miter lim="800000"/>
            <a:headEnd/>
            <a:tailEnd/>
          </a:ln>
        </p:spPr>
      </p:pic>
      <p:sp>
        <p:nvSpPr>
          <p:cNvPr id="13491" name="TextBox 178"/>
          <p:cNvSpPr txBox="1">
            <a:spLocks noChangeArrowheads="1"/>
          </p:cNvSpPr>
          <p:nvPr/>
        </p:nvSpPr>
        <p:spPr bwMode="auto">
          <a:xfrm>
            <a:off x="909553" y="1143047"/>
            <a:ext cx="1071447" cy="461665"/>
          </a:xfrm>
          <a:prstGeom prst="rect">
            <a:avLst/>
          </a:prstGeom>
          <a:noFill/>
          <a:ln w="9525">
            <a:noFill/>
            <a:miter lim="800000"/>
            <a:headEnd/>
            <a:tailEnd/>
          </a:ln>
        </p:spPr>
        <p:txBody>
          <a:bodyPr wrap="none">
            <a:spAutoFit/>
          </a:bodyPr>
          <a:lstStyle/>
          <a:p>
            <a:r>
              <a:rPr lang="en-US">
                <a:solidFill>
                  <a:srgbClr val="000000"/>
                </a:solidFill>
              </a:rPr>
              <a:t>Twin 1</a:t>
            </a:r>
          </a:p>
        </p:txBody>
      </p:sp>
      <p:sp>
        <p:nvSpPr>
          <p:cNvPr id="13492" name="TextBox 179"/>
          <p:cNvSpPr txBox="1">
            <a:spLocks noChangeArrowheads="1"/>
          </p:cNvSpPr>
          <p:nvPr/>
        </p:nvSpPr>
        <p:spPr bwMode="auto">
          <a:xfrm>
            <a:off x="5562624" y="1143047"/>
            <a:ext cx="1071447" cy="461665"/>
          </a:xfrm>
          <a:prstGeom prst="rect">
            <a:avLst/>
          </a:prstGeom>
          <a:noFill/>
          <a:ln w="9525">
            <a:noFill/>
            <a:miter lim="800000"/>
            <a:headEnd/>
            <a:tailEnd/>
          </a:ln>
        </p:spPr>
        <p:txBody>
          <a:bodyPr wrap="none">
            <a:spAutoFit/>
          </a:bodyPr>
          <a:lstStyle/>
          <a:p>
            <a:r>
              <a:rPr lang="en-US">
                <a:solidFill>
                  <a:srgbClr val="000000"/>
                </a:solidFill>
              </a:rPr>
              <a:t>Twin 1</a:t>
            </a:r>
          </a:p>
        </p:txBody>
      </p:sp>
      <p:sp>
        <p:nvSpPr>
          <p:cNvPr id="13493" name="TextBox 180"/>
          <p:cNvSpPr txBox="1">
            <a:spLocks noChangeArrowheads="1"/>
          </p:cNvSpPr>
          <p:nvPr/>
        </p:nvSpPr>
        <p:spPr bwMode="auto">
          <a:xfrm>
            <a:off x="2286024" y="3886202"/>
            <a:ext cx="1071447" cy="461665"/>
          </a:xfrm>
          <a:prstGeom prst="rect">
            <a:avLst/>
          </a:prstGeom>
          <a:noFill/>
          <a:ln w="9525">
            <a:noFill/>
            <a:miter lim="800000"/>
            <a:headEnd/>
            <a:tailEnd/>
          </a:ln>
        </p:spPr>
        <p:txBody>
          <a:bodyPr wrap="none">
            <a:spAutoFit/>
          </a:bodyPr>
          <a:lstStyle/>
          <a:p>
            <a:r>
              <a:rPr lang="en-US" dirty="0">
                <a:solidFill>
                  <a:srgbClr val="000000"/>
                </a:solidFill>
              </a:rPr>
              <a:t>Twin 2</a:t>
            </a:r>
          </a:p>
        </p:txBody>
      </p:sp>
      <p:sp>
        <p:nvSpPr>
          <p:cNvPr id="13494" name="TextBox 181"/>
          <p:cNvSpPr txBox="1">
            <a:spLocks noChangeArrowheads="1"/>
          </p:cNvSpPr>
          <p:nvPr/>
        </p:nvSpPr>
        <p:spPr bwMode="auto">
          <a:xfrm>
            <a:off x="6934224" y="3886202"/>
            <a:ext cx="1071447" cy="461665"/>
          </a:xfrm>
          <a:prstGeom prst="rect">
            <a:avLst/>
          </a:prstGeom>
          <a:noFill/>
          <a:ln w="9525">
            <a:noFill/>
            <a:miter lim="800000"/>
            <a:headEnd/>
            <a:tailEnd/>
          </a:ln>
        </p:spPr>
        <p:txBody>
          <a:bodyPr wrap="none">
            <a:spAutoFit/>
          </a:bodyPr>
          <a:lstStyle/>
          <a:p>
            <a:r>
              <a:rPr lang="en-US">
                <a:solidFill>
                  <a:srgbClr val="000000"/>
                </a:solidFill>
              </a:rPr>
              <a:t>Twin 2</a:t>
            </a:r>
          </a:p>
        </p:txBody>
      </p:sp>
      <p:graphicFrame>
        <p:nvGraphicFramePr>
          <p:cNvPr id="183" name="Object 4"/>
          <p:cNvGraphicFramePr>
            <a:graphicFrameLocks/>
          </p:cNvGraphicFramePr>
          <p:nvPr/>
        </p:nvGraphicFramePr>
        <p:xfrm>
          <a:off x="1277008" y="4729703"/>
          <a:ext cx="2711668" cy="212834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5" name="Object 3"/>
          <p:cNvGraphicFramePr>
            <a:graphicFrameLocks noChangeAspect="1"/>
          </p:cNvGraphicFramePr>
          <p:nvPr/>
        </p:nvGraphicFramePr>
        <p:xfrm>
          <a:off x="5729655" y="4792167"/>
          <a:ext cx="2815258" cy="206588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491398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611560" y="1484784"/>
            <a:ext cx="7978314" cy="4672558"/>
          </a:xfrm>
          <a:prstGeom prst="rect">
            <a:avLst/>
          </a:prstGeom>
          <a:noFill/>
          <a:ln w="9525">
            <a:noFill/>
            <a:miter lim="800000"/>
            <a:headEnd/>
            <a:tailEnd/>
          </a:ln>
        </p:spPr>
      </p:pic>
      <p:sp>
        <p:nvSpPr>
          <p:cNvPr id="3" name="TextBox 2"/>
          <p:cNvSpPr txBox="1"/>
          <p:nvPr/>
        </p:nvSpPr>
        <p:spPr>
          <a:xfrm>
            <a:off x="1979712" y="4005064"/>
            <a:ext cx="1633781" cy="923330"/>
          </a:xfrm>
          <a:prstGeom prst="rect">
            <a:avLst/>
          </a:prstGeom>
          <a:noFill/>
        </p:spPr>
        <p:txBody>
          <a:bodyPr wrap="none" rtlCol="0">
            <a:spAutoFit/>
          </a:bodyPr>
          <a:lstStyle/>
          <a:p>
            <a:r>
              <a:rPr lang="en-AU" sz="1800" dirty="0" smtClean="0">
                <a:solidFill>
                  <a:srgbClr val="000000"/>
                </a:solidFill>
                <a:latin typeface="Arial" charset="0"/>
              </a:rPr>
              <a:t>ISC</a:t>
            </a:r>
          </a:p>
          <a:p>
            <a:r>
              <a:rPr lang="en-AU" sz="1800" dirty="0" smtClean="0">
                <a:solidFill>
                  <a:srgbClr val="000000"/>
                </a:solidFill>
                <a:latin typeface="Arial" charset="0"/>
              </a:rPr>
              <a:t>2,615 cases</a:t>
            </a:r>
          </a:p>
          <a:p>
            <a:r>
              <a:rPr lang="en-AU" sz="1800" dirty="0" smtClean="0">
                <a:solidFill>
                  <a:srgbClr val="000000"/>
                </a:solidFill>
                <a:latin typeface="Arial" charset="0"/>
              </a:rPr>
              <a:t>3,338 controls</a:t>
            </a:r>
            <a:endParaRPr lang="en-AU" sz="1800" dirty="0">
              <a:solidFill>
                <a:srgbClr val="000000"/>
              </a:solidFill>
              <a:latin typeface="Arial" charset="0"/>
            </a:endParaRPr>
          </a:p>
        </p:txBody>
      </p:sp>
      <p:sp>
        <p:nvSpPr>
          <p:cNvPr id="4" name="TextBox 3"/>
          <p:cNvSpPr txBox="1"/>
          <p:nvPr/>
        </p:nvSpPr>
        <p:spPr>
          <a:xfrm>
            <a:off x="4283992" y="3068960"/>
            <a:ext cx="1762021" cy="923330"/>
          </a:xfrm>
          <a:prstGeom prst="rect">
            <a:avLst/>
          </a:prstGeom>
          <a:noFill/>
        </p:spPr>
        <p:txBody>
          <a:bodyPr wrap="none" rtlCol="0">
            <a:spAutoFit/>
          </a:bodyPr>
          <a:lstStyle/>
          <a:p>
            <a:r>
              <a:rPr lang="en-AU" sz="1800" dirty="0" smtClean="0">
                <a:solidFill>
                  <a:srgbClr val="000000"/>
                </a:solidFill>
                <a:latin typeface="Arial" charset="0"/>
              </a:rPr>
              <a:t>PGC1</a:t>
            </a:r>
          </a:p>
          <a:p>
            <a:r>
              <a:rPr lang="en-AU" sz="1800" dirty="0" smtClean="0">
                <a:solidFill>
                  <a:srgbClr val="000000"/>
                </a:solidFill>
                <a:latin typeface="Arial" charset="0"/>
              </a:rPr>
              <a:t>9,320 cases</a:t>
            </a:r>
          </a:p>
          <a:p>
            <a:r>
              <a:rPr lang="en-AU" sz="1800" dirty="0" smtClean="0">
                <a:solidFill>
                  <a:srgbClr val="000000"/>
                </a:solidFill>
                <a:latin typeface="Arial" charset="0"/>
              </a:rPr>
              <a:t>10,228 controls</a:t>
            </a:r>
            <a:endParaRPr lang="en-AU" sz="1800" dirty="0">
              <a:solidFill>
                <a:srgbClr val="000000"/>
              </a:solidFill>
              <a:latin typeface="Arial" charset="0"/>
            </a:endParaRPr>
          </a:p>
        </p:txBody>
      </p:sp>
      <p:sp>
        <p:nvSpPr>
          <p:cNvPr id="5" name="TextBox 4"/>
          <p:cNvSpPr txBox="1"/>
          <p:nvPr/>
        </p:nvSpPr>
        <p:spPr>
          <a:xfrm>
            <a:off x="7092304" y="1196752"/>
            <a:ext cx="1762021" cy="923330"/>
          </a:xfrm>
          <a:prstGeom prst="rect">
            <a:avLst/>
          </a:prstGeom>
          <a:noFill/>
        </p:spPr>
        <p:txBody>
          <a:bodyPr wrap="none" rtlCol="0">
            <a:spAutoFit/>
          </a:bodyPr>
          <a:lstStyle/>
          <a:p>
            <a:r>
              <a:rPr lang="en-AU" sz="1800" dirty="0" smtClean="0">
                <a:solidFill>
                  <a:srgbClr val="000000"/>
                </a:solidFill>
                <a:latin typeface="Arial" charset="0"/>
              </a:rPr>
              <a:t>PGC2</a:t>
            </a:r>
          </a:p>
          <a:p>
            <a:r>
              <a:rPr lang="en-AU" sz="1800" dirty="0" smtClean="0">
                <a:solidFill>
                  <a:srgbClr val="000000"/>
                </a:solidFill>
                <a:latin typeface="Arial" charset="0"/>
              </a:rPr>
              <a:t>32,838 cases</a:t>
            </a:r>
          </a:p>
          <a:p>
            <a:r>
              <a:rPr lang="en-AU" sz="1800" dirty="0" smtClean="0">
                <a:solidFill>
                  <a:srgbClr val="000000"/>
                </a:solidFill>
                <a:latin typeface="Arial" charset="0"/>
              </a:rPr>
              <a:t>44,357 controls</a:t>
            </a:r>
            <a:endParaRPr lang="en-AU" sz="1800" dirty="0">
              <a:solidFill>
                <a:srgbClr val="000000"/>
              </a:solidFill>
              <a:latin typeface="Arial" charset="0"/>
            </a:endParaRPr>
          </a:p>
        </p:txBody>
      </p:sp>
      <p:sp>
        <p:nvSpPr>
          <p:cNvPr id="6" name="TextBox 5"/>
          <p:cNvSpPr txBox="1"/>
          <p:nvPr/>
        </p:nvSpPr>
        <p:spPr>
          <a:xfrm>
            <a:off x="395560" y="404664"/>
            <a:ext cx="7096815" cy="646331"/>
          </a:xfrm>
          <a:prstGeom prst="rect">
            <a:avLst/>
          </a:prstGeom>
          <a:noFill/>
        </p:spPr>
        <p:txBody>
          <a:bodyPr wrap="none" rtlCol="0">
            <a:spAutoFit/>
          </a:bodyPr>
          <a:lstStyle/>
          <a:p>
            <a:r>
              <a:rPr lang="en-AU" sz="1800" dirty="0" smtClean="0">
                <a:solidFill>
                  <a:srgbClr val="000000"/>
                </a:solidFill>
                <a:latin typeface="Arial" charset="0"/>
              </a:rPr>
              <a:t>Polygenic risk score for schizophrenia using MGS sample as target </a:t>
            </a:r>
          </a:p>
          <a:p>
            <a:r>
              <a:rPr lang="en-AU" sz="1800" dirty="0" smtClean="0">
                <a:solidFill>
                  <a:srgbClr val="000000"/>
                </a:solidFill>
                <a:latin typeface="Arial" charset="0"/>
              </a:rPr>
              <a:t>and ISC, PGC1, and PGC2 as prediction samples (minus MGS!)</a:t>
            </a:r>
            <a:endParaRPr lang="en-AU" sz="1800" dirty="0">
              <a:solidFill>
                <a:srgbClr val="000000"/>
              </a:solidFill>
              <a:latin typeface="Arial" charset="0"/>
            </a:endParaRPr>
          </a:p>
        </p:txBody>
      </p:sp>
    </p:spTree>
    <p:extLst>
      <p:ext uri="{BB962C8B-B14F-4D97-AF65-F5344CB8AC3E}">
        <p14:creationId xmlns:p14="http://schemas.microsoft.com/office/powerpoint/2010/main" val="3651294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Content Placeholder 2"/>
          <p:cNvSpPr>
            <a:spLocks noGrp="1"/>
          </p:cNvSpPr>
          <p:nvPr>
            <p:ph idx="1"/>
          </p:nvPr>
        </p:nvSpPr>
        <p:spPr bwMode="auto">
          <a:xfrm>
            <a:off x="4267200" y="1308100"/>
            <a:ext cx="4419600" cy="1724025"/>
          </a:xfrm>
        </p:spPr>
        <p:txBody>
          <a:bodyPr wrap="square" numCol="1" anchor="t" anchorCtr="0" compatLnSpc="1">
            <a:prstTxWarp prst="textNoShape">
              <a:avLst/>
            </a:prstTxWarp>
          </a:bodyPr>
          <a:lstStyle/>
          <a:p>
            <a:pPr marL="0" indent="0">
              <a:buFont typeface="Arial" charset="0"/>
              <a:buNone/>
            </a:pPr>
            <a:r>
              <a:rPr lang="en-US" altLang="en-US" sz="2300" smtClean="0"/>
              <a:t>Higher polygenic scores for schizophrenia and bipolar disorder associated with artistic society membership or creative profession in Iceland &amp; replication cohorts. </a:t>
            </a:r>
          </a:p>
        </p:txBody>
      </p:sp>
      <p:pic>
        <p:nvPicPr>
          <p:cNvPr id="4099" name="Picture 2" descr="Permalink voor ingesloten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2590800"/>
            <a:ext cx="3457575"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863" y="1689100"/>
            <a:ext cx="256063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863" y="1341438"/>
            <a:ext cx="1227137"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96913" y="2633663"/>
            <a:ext cx="142875"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696913" y="4360863"/>
            <a:ext cx="142875"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ectangle 3"/>
          <p:cNvSpPr/>
          <p:nvPr/>
        </p:nvSpPr>
        <p:spPr>
          <a:xfrm>
            <a:off x="623888" y="1281113"/>
            <a:ext cx="3457575" cy="511333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5" name="Title 1"/>
          <p:cNvSpPr>
            <a:spLocks noGrp="1"/>
          </p:cNvSpPr>
          <p:nvPr>
            <p:ph type="title"/>
          </p:nvPr>
        </p:nvSpPr>
        <p:spPr>
          <a:xfrm>
            <a:off x="685800" y="242888"/>
            <a:ext cx="7886700" cy="969962"/>
          </a:xfrm>
        </p:spPr>
        <p:txBody>
          <a:bodyPr/>
          <a:lstStyle/>
          <a:p>
            <a:r>
              <a:rPr lang="en-US" altLang="en-US" smtClean="0"/>
              <a:t>Polygenic Risk Scores: SCZ &amp; BIP vs Creativity</a:t>
            </a:r>
          </a:p>
        </p:txBody>
      </p:sp>
      <p:pic>
        <p:nvPicPr>
          <p:cNvPr id="4106"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2763" y="3506788"/>
            <a:ext cx="419735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65900" y="6356350"/>
            <a:ext cx="2436180" cy="461665"/>
          </a:xfrm>
          <a:prstGeom prst="rect">
            <a:avLst/>
          </a:prstGeom>
          <a:noFill/>
        </p:spPr>
        <p:txBody>
          <a:bodyPr wrap="none" rtlCol="0">
            <a:spAutoFit/>
          </a:bodyPr>
          <a:lstStyle/>
          <a:p>
            <a:r>
              <a:rPr lang="en-AU" dirty="0" smtClean="0"/>
              <a:t>Abdel </a:t>
            </a:r>
            <a:r>
              <a:rPr lang="en-AU" dirty="0" err="1" smtClean="0"/>
              <a:t>Abdellaoui</a:t>
            </a:r>
            <a:endParaRPr lang="en-US" dirty="0"/>
          </a:p>
        </p:txBody>
      </p:sp>
    </p:spTree>
    <p:extLst>
      <p:ext uri="{BB962C8B-B14F-4D97-AF65-F5344CB8AC3E}">
        <p14:creationId xmlns:p14="http://schemas.microsoft.com/office/powerpoint/2010/main" val="2219298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0418" name="Picture 2"/>
          <p:cNvPicPr>
            <a:picLocks noChangeAspect="1" noChangeArrowheads="1"/>
          </p:cNvPicPr>
          <p:nvPr/>
        </p:nvPicPr>
        <p:blipFill>
          <a:blip r:embed="rId2" cstate="print"/>
          <a:srcRect/>
          <a:stretch>
            <a:fillRect/>
          </a:stretch>
        </p:blipFill>
        <p:spPr bwMode="auto">
          <a:xfrm>
            <a:off x="3124200" y="168530"/>
            <a:ext cx="5372100" cy="6667883"/>
          </a:xfrm>
          <a:prstGeom prst="rect">
            <a:avLst/>
          </a:prstGeom>
          <a:noFill/>
          <a:ln w="9525">
            <a:noFill/>
            <a:miter lim="800000"/>
            <a:headEnd/>
            <a:tailEnd/>
          </a:ln>
        </p:spPr>
      </p:pic>
      <p:sp>
        <p:nvSpPr>
          <p:cNvPr id="3" name="TextBox 2"/>
          <p:cNvSpPr txBox="1"/>
          <p:nvPr/>
        </p:nvSpPr>
        <p:spPr>
          <a:xfrm>
            <a:off x="4438650" y="600075"/>
            <a:ext cx="1255472" cy="338554"/>
          </a:xfrm>
          <a:prstGeom prst="rect">
            <a:avLst/>
          </a:prstGeom>
          <a:noFill/>
        </p:spPr>
        <p:txBody>
          <a:bodyPr wrap="none" rtlCol="0">
            <a:spAutoFit/>
          </a:bodyPr>
          <a:lstStyle/>
          <a:p>
            <a:r>
              <a:rPr lang="en-AU" sz="1600" dirty="0" smtClean="0">
                <a:solidFill>
                  <a:srgbClr val="50D068"/>
                </a:solidFill>
                <a:latin typeface="Arial" charset="0"/>
              </a:rPr>
              <a:t>includes Oz</a:t>
            </a:r>
            <a:endParaRPr lang="en-AU" sz="3200" dirty="0">
              <a:solidFill>
                <a:srgbClr val="50D068"/>
              </a:solidFill>
              <a:latin typeface="Arial" charset="0"/>
            </a:endParaRPr>
          </a:p>
        </p:txBody>
      </p:sp>
      <p:sp>
        <p:nvSpPr>
          <p:cNvPr id="4" name="Rectangle 3"/>
          <p:cNvSpPr/>
          <p:nvPr/>
        </p:nvSpPr>
        <p:spPr>
          <a:xfrm>
            <a:off x="238125" y="328049"/>
            <a:ext cx="2914650" cy="2031325"/>
          </a:xfrm>
          <a:prstGeom prst="rect">
            <a:avLst/>
          </a:prstGeom>
        </p:spPr>
        <p:txBody>
          <a:bodyPr wrap="square">
            <a:spAutoFit/>
          </a:bodyPr>
          <a:lstStyle/>
          <a:p>
            <a:r>
              <a:rPr lang="en-AU" sz="1800" dirty="0" smtClean="0">
                <a:solidFill>
                  <a:srgbClr val="000000"/>
                </a:solidFill>
                <a:latin typeface="Arial" charset="0"/>
              </a:rPr>
              <a:t>Odds ratio for schizophrenia by</a:t>
            </a:r>
          </a:p>
          <a:p>
            <a:r>
              <a:rPr lang="en-AU" sz="1800" dirty="0" smtClean="0">
                <a:solidFill>
                  <a:srgbClr val="FF0000"/>
                </a:solidFill>
                <a:latin typeface="Arial" charset="0"/>
              </a:rPr>
              <a:t>polygenic risk score (PRS) </a:t>
            </a:r>
            <a:r>
              <a:rPr lang="en-AU" sz="1800" dirty="0" smtClean="0">
                <a:solidFill>
                  <a:srgbClr val="000000"/>
                </a:solidFill>
                <a:latin typeface="Arial" charset="0"/>
              </a:rPr>
              <a:t>decile in the Sweden, Denmark, and Molecular Genetics of Schizophrenia (</a:t>
            </a:r>
            <a:r>
              <a:rPr lang="en-AU" sz="1800" dirty="0" err="1" smtClean="0">
                <a:solidFill>
                  <a:srgbClr val="000000"/>
                </a:solidFill>
                <a:latin typeface="Arial" charset="0"/>
              </a:rPr>
              <a:t>US+Oz</a:t>
            </a:r>
            <a:r>
              <a:rPr lang="en-AU" sz="1800" dirty="0" smtClean="0">
                <a:solidFill>
                  <a:srgbClr val="000000"/>
                </a:solidFill>
                <a:latin typeface="Arial" charset="0"/>
              </a:rPr>
              <a:t>) studies.</a:t>
            </a:r>
            <a:endParaRPr lang="en-AU" sz="1800" dirty="0">
              <a:solidFill>
                <a:srgbClr val="000000"/>
              </a:solidFill>
              <a:latin typeface="Arial" charset="0"/>
            </a:endParaRPr>
          </a:p>
        </p:txBody>
      </p:sp>
      <p:sp>
        <p:nvSpPr>
          <p:cNvPr id="5" name="Rectangle 4"/>
          <p:cNvSpPr/>
          <p:nvPr/>
        </p:nvSpPr>
        <p:spPr>
          <a:xfrm>
            <a:off x="238125" y="4063992"/>
            <a:ext cx="2952750" cy="1815882"/>
          </a:xfrm>
          <a:prstGeom prst="rect">
            <a:avLst/>
          </a:prstGeom>
        </p:spPr>
        <p:txBody>
          <a:bodyPr wrap="square">
            <a:spAutoFit/>
          </a:bodyPr>
          <a:lstStyle/>
          <a:p>
            <a:r>
              <a:rPr lang="en-AU" sz="1600" dirty="0" smtClean="0">
                <a:solidFill>
                  <a:srgbClr val="000000"/>
                </a:solidFill>
                <a:latin typeface="Arial" charset="0"/>
              </a:rPr>
              <a:t>Risk alleles and weights were derived from ‘leave one out’ analyses in which those samples were excluded from the GWAS meta-analysis. The threshold for selecting risk alleles was P&lt;0.05.</a:t>
            </a:r>
            <a:endParaRPr lang="en-AU" sz="1600" dirty="0">
              <a:solidFill>
                <a:srgbClr val="000000"/>
              </a:solidFill>
              <a:latin typeface="Arial" charset="0"/>
            </a:endParaRPr>
          </a:p>
        </p:txBody>
      </p:sp>
      <p:sp>
        <p:nvSpPr>
          <p:cNvPr id="6" name="Rectangle 5"/>
          <p:cNvSpPr/>
          <p:nvPr/>
        </p:nvSpPr>
        <p:spPr>
          <a:xfrm>
            <a:off x="3876695" y="1619759"/>
            <a:ext cx="3009901" cy="1815882"/>
          </a:xfrm>
          <a:prstGeom prst="rect">
            <a:avLst/>
          </a:prstGeom>
        </p:spPr>
        <p:txBody>
          <a:bodyPr wrap="square">
            <a:spAutoFit/>
          </a:bodyPr>
          <a:lstStyle/>
          <a:p>
            <a:r>
              <a:rPr lang="en-AU" sz="1600" i="1" dirty="0" smtClean="0">
                <a:solidFill>
                  <a:srgbClr val="000000"/>
                </a:solidFill>
                <a:latin typeface="Arial" charset="0"/>
              </a:rPr>
              <a:t>“Given the need for measures that index liability to schizophrenia, the ability to stratify individuals by PRS offers new opportunities for clinical and epidemiological research.”</a:t>
            </a:r>
            <a:endParaRPr lang="en-AU" sz="1600" i="1" dirty="0">
              <a:solidFill>
                <a:srgbClr val="000000"/>
              </a:solidFill>
              <a:latin typeface="Arial" charset="0"/>
            </a:endParaRPr>
          </a:p>
        </p:txBody>
      </p:sp>
    </p:spTree>
    <p:extLst>
      <p:ext uri="{BB962C8B-B14F-4D97-AF65-F5344CB8AC3E}">
        <p14:creationId xmlns:p14="http://schemas.microsoft.com/office/powerpoint/2010/main" val="22426627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8370" name="Picture 2"/>
          <p:cNvPicPr>
            <a:picLocks noChangeAspect="1" noChangeArrowheads="1"/>
          </p:cNvPicPr>
          <p:nvPr/>
        </p:nvPicPr>
        <p:blipFill>
          <a:blip r:embed="rId2" cstate="print"/>
          <a:srcRect/>
          <a:stretch>
            <a:fillRect/>
          </a:stretch>
        </p:blipFill>
        <p:spPr bwMode="auto">
          <a:xfrm>
            <a:off x="114782" y="1172723"/>
            <a:ext cx="8891611" cy="5266179"/>
          </a:xfrm>
          <a:prstGeom prst="rect">
            <a:avLst/>
          </a:prstGeom>
          <a:noFill/>
          <a:ln w="9525">
            <a:noFill/>
            <a:miter lim="800000"/>
            <a:headEnd/>
            <a:tailEnd/>
          </a:ln>
        </p:spPr>
      </p:pic>
      <p:sp>
        <p:nvSpPr>
          <p:cNvPr id="3" name="Rectangle 2"/>
          <p:cNvSpPr/>
          <p:nvPr/>
        </p:nvSpPr>
        <p:spPr>
          <a:xfrm>
            <a:off x="400050" y="218036"/>
            <a:ext cx="8401050" cy="646331"/>
          </a:xfrm>
          <a:prstGeom prst="rect">
            <a:avLst/>
          </a:prstGeom>
        </p:spPr>
        <p:txBody>
          <a:bodyPr wrap="square">
            <a:spAutoFit/>
          </a:bodyPr>
          <a:lstStyle/>
          <a:p>
            <a:pPr algn="ctr"/>
            <a:r>
              <a:rPr lang="en-AU" sz="1800" dirty="0" smtClean="0">
                <a:solidFill>
                  <a:srgbClr val="000000"/>
                </a:solidFill>
                <a:latin typeface="Arial" charset="0"/>
              </a:rPr>
              <a:t>Schizophrenia: meta-analysis of 49 case control samples (34,241 cases and 45,604 controls)</a:t>
            </a:r>
            <a:endParaRPr lang="en-AU" sz="1800" dirty="0">
              <a:solidFill>
                <a:srgbClr val="000000"/>
              </a:solidFill>
              <a:latin typeface="Arial" charset="0"/>
            </a:endParaRPr>
          </a:p>
        </p:txBody>
      </p:sp>
      <p:sp>
        <p:nvSpPr>
          <p:cNvPr id="4" name="Rectangle 3"/>
          <p:cNvSpPr/>
          <p:nvPr/>
        </p:nvSpPr>
        <p:spPr>
          <a:xfrm>
            <a:off x="4419600" y="6509225"/>
            <a:ext cx="4572000" cy="246221"/>
          </a:xfrm>
          <a:prstGeom prst="rect">
            <a:avLst/>
          </a:prstGeom>
        </p:spPr>
        <p:txBody>
          <a:bodyPr>
            <a:spAutoFit/>
          </a:bodyPr>
          <a:lstStyle/>
          <a:p>
            <a:pPr algn="r"/>
            <a:r>
              <a:rPr lang="pt-BR" sz="1000" dirty="0" smtClean="0">
                <a:solidFill>
                  <a:srgbClr val="000000"/>
                </a:solidFill>
                <a:latin typeface="Arial" charset="0"/>
              </a:rPr>
              <a:t>2 4 J U LY 2 0 1 4 | VO L 5 1 1 | N AT U R E | 4 2 1</a:t>
            </a:r>
            <a:endParaRPr lang="en-AU" sz="1000" dirty="0">
              <a:solidFill>
                <a:srgbClr val="000000"/>
              </a:solidFill>
              <a:latin typeface="Arial" charset="0"/>
            </a:endParaRPr>
          </a:p>
        </p:txBody>
      </p:sp>
      <p:sp>
        <p:nvSpPr>
          <p:cNvPr id="5" name="TextBox 4"/>
          <p:cNvSpPr txBox="1"/>
          <p:nvPr/>
        </p:nvSpPr>
        <p:spPr>
          <a:xfrm>
            <a:off x="5545473" y="1392670"/>
            <a:ext cx="3251724" cy="1908215"/>
          </a:xfrm>
          <a:prstGeom prst="rect">
            <a:avLst/>
          </a:prstGeom>
          <a:noFill/>
        </p:spPr>
        <p:txBody>
          <a:bodyPr wrap="none" rtlCol="0">
            <a:spAutoFit/>
          </a:bodyPr>
          <a:lstStyle/>
          <a:p>
            <a:r>
              <a:rPr lang="en-US" sz="2800" b="1" dirty="0" smtClean="0">
                <a:solidFill>
                  <a:srgbClr val="FF0000"/>
                </a:solidFill>
                <a:latin typeface="Gill Sans MT"/>
              </a:rPr>
              <a:t>JULY 2014</a:t>
            </a:r>
          </a:p>
          <a:p>
            <a:endParaRPr lang="en-US" sz="1800" i="1" dirty="0" smtClean="0">
              <a:solidFill>
                <a:srgbClr val="FF0000"/>
              </a:solidFill>
              <a:latin typeface="Gill Sans MT"/>
            </a:endParaRPr>
          </a:p>
          <a:p>
            <a:r>
              <a:rPr lang="en-US" sz="1800" i="1" dirty="0" smtClean="0">
                <a:solidFill>
                  <a:srgbClr val="FF0000"/>
                </a:solidFill>
                <a:latin typeface="Gill Sans MT"/>
              </a:rPr>
              <a:t>128 </a:t>
            </a:r>
            <a:r>
              <a:rPr lang="en-US" sz="1800" i="1" dirty="0">
                <a:solidFill>
                  <a:srgbClr val="FF0000"/>
                </a:solidFill>
                <a:latin typeface="Gill Sans MT"/>
              </a:rPr>
              <a:t>independent SNPs</a:t>
            </a:r>
          </a:p>
          <a:p>
            <a:r>
              <a:rPr lang="en-US" sz="1800" i="1" dirty="0">
                <a:solidFill>
                  <a:srgbClr val="FF0000"/>
                </a:solidFill>
                <a:latin typeface="Gill Sans MT"/>
              </a:rPr>
              <a:t>(P&lt;5e-8, r</a:t>
            </a:r>
            <a:r>
              <a:rPr lang="en-US" sz="1800" i="1" baseline="30000" dirty="0">
                <a:solidFill>
                  <a:srgbClr val="FF0000"/>
                </a:solidFill>
                <a:latin typeface="Gill Sans MT"/>
              </a:rPr>
              <a:t>2</a:t>
            </a:r>
            <a:r>
              <a:rPr lang="en-US" sz="1800" i="1" dirty="0">
                <a:solidFill>
                  <a:srgbClr val="FF0000"/>
                </a:solidFill>
                <a:latin typeface="Gill Sans MT"/>
              </a:rPr>
              <a:t>&lt;0.1, 3Mb windows)</a:t>
            </a:r>
          </a:p>
          <a:p>
            <a:endParaRPr lang="en-US" sz="1800" i="1" dirty="0">
              <a:solidFill>
                <a:srgbClr val="FF0000"/>
              </a:solidFill>
              <a:latin typeface="Gill Sans MT"/>
            </a:endParaRPr>
          </a:p>
          <a:p>
            <a:r>
              <a:rPr lang="en-US" sz="1800" i="1" dirty="0">
                <a:solidFill>
                  <a:srgbClr val="FF0000"/>
                </a:solidFill>
                <a:latin typeface="Gill Sans MT"/>
              </a:rPr>
              <a:t>108 different regions (conservative)</a:t>
            </a:r>
          </a:p>
        </p:txBody>
      </p:sp>
    </p:spTree>
    <p:extLst>
      <p:ext uri="{BB962C8B-B14F-4D97-AF65-F5344CB8AC3E}">
        <p14:creationId xmlns:p14="http://schemas.microsoft.com/office/powerpoint/2010/main" val="1695669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6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63" t="16457" r="18873" b="30630"/>
          <a:stretch/>
        </p:blipFill>
        <p:spPr bwMode="auto">
          <a:xfrm>
            <a:off x="61571" y="552450"/>
            <a:ext cx="9140372"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170" t="37713" r="6877" b="56619"/>
          <a:stretch/>
        </p:blipFill>
        <p:spPr bwMode="auto">
          <a:xfrm>
            <a:off x="3823739" y="6153150"/>
            <a:ext cx="5110867" cy="49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382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1800">
              <a:solidFill>
                <a:srgbClr val="FFFFFF"/>
              </a:solidFill>
            </a:endParaRPr>
          </a:p>
        </p:txBody>
      </p:sp>
      <p:sp>
        <p:nvSpPr>
          <p:cNvPr id="14341"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300">
                <a:solidFill>
                  <a:srgbClr val="000000"/>
                </a:solidFill>
                <a:latin typeface="Helvetica" charset="0"/>
              </a:rPr>
              <a:t>From: </a:t>
            </a:r>
            <a:r>
              <a:rPr lang="en-US" altLang="en-US" sz="1300" b="1">
                <a:solidFill>
                  <a:srgbClr val="000000"/>
                </a:solidFill>
                <a:latin typeface="Helvetica" charset="0"/>
              </a:rPr>
              <a:t>Decreased Dendritic Spine Density on Prefrontal Cortical Pyramidal Neurons in Schizophrenia</a:t>
            </a:r>
          </a:p>
        </p:txBody>
      </p:sp>
      <p:cxnSp>
        <p:nvCxnSpPr>
          <p:cNvPr id="14342" name="Straight Connector 8"/>
          <p:cNvCxnSpPr>
            <a:cxnSpLocks noChangeShapeType="1"/>
          </p:cNvCxnSpPr>
          <p:nvPr/>
        </p:nvCxnSpPr>
        <p:spPr bwMode="auto">
          <a:xfrm flipV="1">
            <a:off x="0" y="6215075"/>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4343"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latin typeface="Helvetica" charset="0"/>
              </a:rPr>
              <a:t>Arch Gen Psychiatry. 2000;57(1):65-73. doi:10.1001/archpsyc.57.1.65</a:t>
            </a:r>
          </a:p>
        </p:txBody>
      </p:sp>
      <p:sp>
        <p:nvSpPr>
          <p:cNvPr id="14344" name="Text Placeholder 2"/>
          <p:cNvSpPr txBox="1">
            <a:spLocks/>
          </p:cNvSpPr>
          <p:nvPr/>
        </p:nvSpPr>
        <p:spPr bwMode="auto">
          <a:xfrm>
            <a:off x="5137150" y="1854200"/>
            <a:ext cx="36639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0" bIns="635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pPr>
            <a:r>
              <a:rPr lang="en-US" altLang="en-US" sz="2800" dirty="0" smtClean="0">
                <a:solidFill>
                  <a:srgbClr val="FF0000"/>
                </a:solidFill>
                <a:latin typeface="Helvetica" charset="0"/>
              </a:rPr>
              <a:t>Basilar </a:t>
            </a:r>
            <a:r>
              <a:rPr lang="en-US" altLang="en-US" sz="2800" dirty="0">
                <a:solidFill>
                  <a:srgbClr val="FF0000"/>
                </a:solidFill>
                <a:latin typeface="Helvetica" charset="0"/>
              </a:rPr>
              <a:t>dendrites and spines on dorsolateral prefrontal cortex layer 3 pyramidal neurons from normal control </a:t>
            </a:r>
            <a:r>
              <a:rPr lang="en-US" altLang="en-US" sz="2800" dirty="0" smtClean="0">
                <a:solidFill>
                  <a:srgbClr val="FF0000"/>
                </a:solidFill>
                <a:latin typeface="Helvetica" charset="0"/>
              </a:rPr>
              <a:t>subject </a:t>
            </a:r>
            <a:r>
              <a:rPr lang="en-US" altLang="en-US" sz="2800" dirty="0">
                <a:solidFill>
                  <a:srgbClr val="FF0000"/>
                </a:solidFill>
                <a:latin typeface="Helvetica" charset="0"/>
              </a:rPr>
              <a:t>(A) and 2 subjects with schizophrenia </a:t>
            </a:r>
            <a:r>
              <a:rPr lang="en-US" altLang="en-US" sz="2800" dirty="0" smtClean="0">
                <a:solidFill>
                  <a:srgbClr val="FF0000"/>
                </a:solidFill>
                <a:latin typeface="Helvetica" charset="0"/>
              </a:rPr>
              <a:t>(B </a:t>
            </a:r>
            <a:r>
              <a:rPr lang="en-US" altLang="en-US" sz="2800" dirty="0">
                <a:solidFill>
                  <a:srgbClr val="FF0000"/>
                </a:solidFill>
                <a:latin typeface="Helvetica" charset="0"/>
              </a:rPr>
              <a:t>and </a:t>
            </a:r>
            <a:r>
              <a:rPr lang="en-US" altLang="en-US" sz="2800" dirty="0" smtClean="0">
                <a:solidFill>
                  <a:srgbClr val="FF0000"/>
                </a:solidFill>
                <a:latin typeface="Helvetica" charset="0"/>
              </a:rPr>
              <a:t>C). </a:t>
            </a:r>
            <a:r>
              <a:rPr lang="en-US" altLang="en-US" sz="2800" dirty="0">
                <a:solidFill>
                  <a:srgbClr val="000000"/>
                </a:solidFill>
                <a:latin typeface="Helvetica" charset="0"/>
              </a:rPr>
              <a:t>The calibration bar equals 10 µm.</a:t>
            </a:r>
            <a:r>
              <a:rPr lang="en-US" altLang="en-US" sz="1400" dirty="0">
                <a:solidFill>
                  <a:srgbClr val="000000"/>
                </a:solidFill>
                <a:latin typeface="Helvetica" charset="0"/>
              </a:rPr>
              <a:t>
</a:t>
            </a:r>
            <a:endParaRPr lang="en-US" altLang="en-US" sz="1200" dirty="0">
              <a:solidFill>
                <a:srgbClr val="000000"/>
              </a:solidFill>
              <a:latin typeface="Helvetica" charset="0"/>
            </a:endParaRPr>
          </a:p>
        </p:txBody>
      </p:sp>
      <p:cxnSp>
        <p:nvCxnSpPr>
          <p:cNvPr id="14346" name="Straight Connector 5"/>
          <p:cNvCxnSpPr>
            <a:cxnSpLocks noChangeShapeType="1"/>
          </p:cNvCxnSpPr>
          <p:nvPr/>
        </p:nvCxnSpPr>
        <p:spPr bwMode="auto">
          <a:xfrm>
            <a:off x="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1765299"/>
            <a:ext cx="4559300" cy="4796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005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9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64" t="9531" r="19937" b="4172"/>
          <a:stretch/>
        </p:blipFill>
        <p:spPr bwMode="auto">
          <a:xfrm>
            <a:off x="717551" y="173274"/>
            <a:ext cx="7952161" cy="629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134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7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170" t="37713" r="6877" b="56619"/>
          <a:stretch/>
        </p:blipFill>
        <p:spPr bwMode="auto">
          <a:xfrm>
            <a:off x="5694550" y="6272950"/>
            <a:ext cx="3348000"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7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688" t="12049" r="50387" b="4173"/>
          <a:stretch/>
        </p:blipFill>
        <p:spPr bwMode="auto">
          <a:xfrm>
            <a:off x="412749" y="155252"/>
            <a:ext cx="4940249" cy="644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0140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8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21" t="23382" r="20294" b="11104"/>
          <a:stretch/>
        </p:blipFill>
        <p:spPr bwMode="auto">
          <a:xfrm>
            <a:off x="155527" y="840780"/>
            <a:ext cx="8810673" cy="474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46962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0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59" t="3224" r="16045" b="60868"/>
          <a:stretch/>
        </p:blipFill>
        <p:spPr bwMode="auto">
          <a:xfrm>
            <a:off x="226736" y="692500"/>
            <a:ext cx="8626105" cy="307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0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13" t="40399" r="20252" b="40701"/>
          <a:stretch/>
        </p:blipFill>
        <p:spPr bwMode="auto">
          <a:xfrm>
            <a:off x="331101" y="3879850"/>
            <a:ext cx="857377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947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3724" y="396814"/>
            <a:ext cx="7793037" cy="675234"/>
          </a:xfrm>
        </p:spPr>
        <p:txBody>
          <a:bodyPr/>
          <a:lstStyle/>
          <a:p>
            <a:r>
              <a:rPr lang="en-AU" sz="3600" dirty="0" smtClean="0"/>
              <a:t>Twin correlations for total mole count</a:t>
            </a:r>
            <a:endParaRPr lang="en-AU" sz="3600" dirty="0"/>
          </a:p>
        </p:txBody>
      </p:sp>
      <p:pic>
        <p:nvPicPr>
          <p:cNvPr id="650243" name="Picture 3"/>
          <p:cNvPicPr>
            <a:picLocks noChangeAspect="1" noChangeArrowheads="1"/>
          </p:cNvPicPr>
          <p:nvPr/>
        </p:nvPicPr>
        <p:blipFill>
          <a:blip r:embed="rId2" cstate="print"/>
          <a:srcRect/>
          <a:stretch>
            <a:fillRect/>
          </a:stretch>
        </p:blipFill>
        <p:spPr bwMode="auto">
          <a:xfrm>
            <a:off x="126122" y="1008522"/>
            <a:ext cx="8954814" cy="5912542"/>
          </a:xfrm>
          <a:prstGeom prst="rect">
            <a:avLst/>
          </a:prstGeom>
          <a:noFill/>
          <a:ln w="9525">
            <a:noFill/>
            <a:miter lim="800000"/>
            <a:headEnd/>
            <a:tailEnd/>
          </a:ln>
          <a:effectLst/>
        </p:spPr>
      </p:pic>
      <p:pic>
        <p:nvPicPr>
          <p:cNvPr id="4" name="Picture 2" descr="rug"/>
          <p:cNvPicPr>
            <a:picLocks noChangeAspect="1" noChangeArrowheads="1"/>
          </p:cNvPicPr>
          <p:nvPr/>
        </p:nvPicPr>
        <p:blipFill>
          <a:blip r:embed="rId3" cstate="print"/>
          <a:srcRect/>
          <a:stretch>
            <a:fillRect/>
          </a:stretch>
        </p:blipFill>
        <p:spPr bwMode="auto">
          <a:xfrm>
            <a:off x="2808537" y="4655335"/>
            <a:ext cx="1929718" cy="14467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191081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1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7" t="17092" r="14966" b="11103"/>
          <a:stretch/>
        </p:blipFill>
        <p:spPr bwMode="auto">
          <a:xfrm>
            <a:off x="134427" y="1314167"/>
            <a:ext cx="8875150" cy="425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4502" y="5424486"/>
            <a:ext cx="8388350" cy="1200329"/>
          </a:xfrm>
          <a:prstGeom prst="rect">
            <a:avLst/>
          </a:prstGeom>
        </p:spPr>
        <p:txBody>
          <a:bodyPr wrap="square">
            <a:spAutoFit/>
          </a:bodyPr>
          <a:lstStyle/>
          <a:p>
            <a:r>
              <a:rPr lang="en-US" dirty="0"/>
              <a:t>Synaptic refinement in mice with 0, 1, or 2 copies of C4. These images represent the segregation of ipsilateral and contralateral RGC projections to the </a:t>
            </a:r>
            <a:r>
              <a:rPr lang="en-US" dirty="0" err="1"/>
              <a:t>dLGN</a:t>
            </a:r>
            <a:endParaRPr lang="en-US" dirty="0"/>
          </a:p>
        </p:txBody>
      </p:sp>
      <p:sp>
        <p:nvSpPr>
          <p:cNvPr id="3" name="Rectangle 2"/>
          <p:cNvSpPr/>
          <p:nvPr/>
        </p:nvSpPr>
        <p:spPr>
          <a:xfrm>
            <a:off x="330202" y="113838"/>
            <a:ext cx="8483600" cy="1169551"/>
          </a:xfrm>
          <a:prstGeom prst="rect">
            <a:avLst/>
          </a:prstGeom>
        </p:spPr>
        <p:txBody>
          <a:bodyPr wrap="square">
            <a:spAutoFit/>
          </a:bodyPr>
          <a:lstStyle/>
          <a:p>
            <a:r>
              <a:rPr lang="en-US" sz="1400" dirty="0" smtClean="0"/>
              <a:t>Impairments </a:t>
            </a:r>
            <a:r>
              <a:rPr lang="en-US" sz="1400" dirty="0"/>
              <a:t>in schizophrenia tend to affect higher cognitive functions and recently expanded brain </a:t>
            </a:r>
            <a:r>
              <a:rPr lang="en-US" sz="1400" dirty="0" smtClean="0"/>
              <a:t>regions. Waves of </a:t>
            </a:r>
            <a:r>
              <a:rPr lang="en-US" sz="1400" dirty="0"/>
              <a:t>postnatal synapse elimination occur in many brain </a:t>
            </a:r>
            <a:r>
              <a:rPr lang="en-US" sz="1400" dirty="0" smtClean="0"/>
              <a:t>regions. </a:t>
            </a:r>
            <a:r>
              <a:rPr lang="en-US" sz="1400" dirty="0"/>
              <a:t>S</a:t>
            </a:r>
            <a:r>
              <a:rPr lang="en-US" sz="1400" dirty="0" smtClean="0"/>
              <a:t>ynaptic </a:t>
            </a:r>
            <a:r>
              <a:rPr lang="en-US" sz="1400" dirty="0"/>
              <a:t>projections from retinal ganglion cells (RGCs) onto thalamic relay neurons within the dorsal lateral geniculate nucleus (</a:t>
            </a:r>
            <a:r>
              <a:rPr lang="en-US" sz="1400" dirty="0" err="1"/>
              <a:t>dLGN</a:t>
            </a:r>
            <a:r>
              <a:rPr lang="en-US" sz="1400" dirty="0"/>
              <a:t>) of the visual thalamus undergo activity-dependent synaptic </a:t>
            </a:r>
            <a:r>
              <a:rPr lang="en-US" sz="1400" dirty="0" smtClean="0"/>
              <a:t>refinement. </a:t>
            </a:r>
            <a:r>
              <a:rPr lang="en-US" sz="1400" dirty="0"/>
              <a:t>We found that C4 RNA was expressed in the LGN and in RGCs purified from the retina during the period of synaptic </a:t>
            </a:r>
            <a:r>
              <a:rPr lang="en-US" sz="1400" dirty="0" smtClean="0"/>
              <a:t>pruning. </a:t>
            </a:r>
            <a:endParaRPr lang="en-US" sz="1400" dirty="0"/>
          </a:p>
        </p:txBody>
      </p:sp>
    </p:spTree>
    <p:extLst>
      <p:ext uri="{BB962C8B-B14F-4D97-AF65-F5344CB8AC3E}">
        <p14:creationId xmlns:p14="http://schemas.microsoft.com/office/powerpoint/2010/main" val="31884128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r>
              <a:rPr lang="pt-PT"/>
              <a:t> 3 Stages of Genetic Mapping</a:t>
            </a:r>
            <a:endParaRPr lang="en-US"/>
          </a:p>
        </p:txBody>
      </p:sp>
      <p:sp>
        <p:nvSpPr>
          <p:cNvPr id="461827" name="Rectangle 3"/>
          <p:cNvSpPr>
            <a:spLocks noGrp="1" noChangeArrowheads="1"/>
          </p:cNvSpPr>
          <p:nvPr>
            <p:ph type="body" idx="1"/>
          </p:nvPr>
        </p:nvSpPr>
        <p:spPr/>
        <p:txBody>
          <a:bodyPr/>
          <a:lstStyle/>
          <a:p>
            <a:r>
              <a:rPr lang="pt-PT" dirty="0"/>
              <a:t>Are there genes influencing this trait?</a:t>
            </a:r>
          </a:p>
          <a:p>
            <a:pPr lvl="1"/>
            <a:r>
              <a:rPr lang="pt-PT" dirty="0"/>
              <a:t>Genetic epidemiological studies</a:t>
            </a:r>
          </a:p>
          <a:p>
            <a:r>
              <a:rPr lang="pt-PT" dirty="0" smtClean="0"/>
              <a:t>What </a:t>
            </a:r>
            <a:r>
              <a:rPr lang="pt-PT" dirty="0"/>
              <a:t>are those genes?</a:t>
            </a:r>
          </a:p>
          <a:p>
            <a:pPr lvl="1"/>
            <a:r>
              <a:rPr lang="pt-PT" dirty="0"/>
              <a:t>Association </a:t>
            </a:r>
            <a:r>
              <a:rPr lang="pt-PT" dirty="0" smtClean="0"/>
              <a:t>analysis</a:t>
            </a:r>
          </a:p>
          <a:p>
            <a:r>
              <a:rPr lang="pt-PT" dirty="0" smtClean="0">
                <a:solidFill>
                  <a:srgbClr val="FF6699"/>
                </a:solidFill>
              </a:rPr>
              <a:t>What can you do with them?</a:t>
            </a:r>
          </a:p>
          <a:p>
            <a:pPr lvl="1"/>
            <a:r>
              <a:rPr lang="pt-PT" dirty="0" smtClean="0">
                <a:solidFill>
                  <a:srgbClr val="FF6699"/>
                </a:solidFill>
              </a:rPr>
              <a:t>Translational research</a:t>
            </a:r>
            <a:endParaRPr lang="en-US" dirty="0">
              <a:solidFill>
                <a:srgbClr val="FF6699"/>
              </a:solidFill>
            </a:endParaRPr>
          </a:p>
        </p:txBody>
      </p:sp>
    </p:spTree>
    <p:extLst>
      <p:ext uri="{BB962C8B-B14F-4D97-AF65-F5344CB8AC3E}">
        <p14:creationId xmlns:p14="http://schemas.microsoft.com/office/powerpoint/2010/main" val="33988279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cstate="print"/>
          <a:srcRect/>
          <a:stretch>
            <a:fillRect/>
          </a:stretch>
        </p:blipFill>
        <p:spPr bwMode="auto">
          <a:xfrm>
            <a:off x="2" y="332656"/>
            <a:ext cx="8943975" cy="1905000"/>
          </a:xfrm>
          <a:prstGeom prst="rect">
            <a:avLst/>
          </a:prstGeom>
          <a:noFill/>
          <a:ln w="9525">
            <a:noFill/>
            <a:miter lim="800000"/>
            <a:headEnd/>
            <a:tailEnd/>
          </a:ln>
        </p:spPr>
      </p:pic>
      <p:pic>
        <p:nvPicPr>
          <p:cNvPr id="175108" name="Picture 4"/>
          <p:cNvPicPr>
            <a:picLocks noChangeAspect="1" noChangeArrowheads="1"/>
          </p:cNvPicPr>
          <p:nvPr/>
        </p:nvPicPr>
        <p:blipFill>
          <a:blip r:embed="rId3" cstate="print"/>
          <a:srcRect/>
          <a:stretch>
            <a:fillRect/>
          </a:stretch>
        </p:blipFill>
        <p:spPr bwMode="auto">
          <a:xfrm>
            <a:off x="971601" y="2348881"/>
            <a:ext cx="7056784" cy="3118782"/>
          </a:xfrm>
          <a:prstGeom prst="rect">
            <a:avLst/>
          </a:prstGeom>
          <a:noFill/>
          <a:ln w="9525">
            <a:noFill/>
            <a:miter lim="800000"/>
            <a:headEnd/>
            <a:tailEnd/>
          </a:ln>
        </p:spPr>
      </p:pic>
      <p:sp>
        <p:nvSpPr>
          <p:cNvPr id="5" name="Rectangle 4"/>
          <p:cNvSpPr/>
          <p:nvPr/>
        </p:nvSpPr>
        <p:spPr>
          <a:xfrm>
            <a:off x="395536" y="5589264"/>
            <a:ext cx="8424936" cy="1200329"/>
          </a:xfrm>
          <a:prstGeom prst="rect">
            <a:avLst/>
          </a:prstGeom>
        </p:spPr>
        <p:txBody>
          <a:bodyPr wrap="square">
            <a:spAutoFit/>
          </a:bodyPr>
          <a:lstStyle/>
          <a:p>
            <a:r>
              <a:rPr lang="en-AU" sz="1800" b="1" dirty="0" smtClean="0">
                <a:solidFill>
                  <a:srgbClr val="FF0000"/>
                </a:solidFill>
                <a:latin typeface="Arial" charset="0"/>
              </a:rPr>
              <a:t>“We estimate that selecting genetically supported targets could double the success rate in clinical development. Therefore, using the growing wealth of human genetic data to select the best targets and indications should have a measurable impact on the successful development of new drugs.”</a:t>
            </a:r>
            <a:endParaRPr lang="en-AU" sz="1800" dirty="0">
              <a:solidFill>
                <a:srgbClr val="FF0000"/>
              </a:solidFill>
              <a:latin typeface="Arial" charset="0"/>
            </a:endParaRPr>
          </a:p>
        </p:txBody>
      </p:sp>
      <p:pic>
        <p:nvPicPr>
          <p:cNvPr id="175109" name="Picture 5"/>
          <p:cNvPicPr>
            <a:picLocks noChangeAspect="1" noChangeArrowheads="1"/>
          </p:cNvPicPr>
          <p:nvPr/>
        </p:nvPicPr>
        <p:blipFill>
          <a:blip r:embed="rId4" cstate="print"/>
          <a:srcRect/>
          <a:stretch>
            <a:fillRect/>
          </a:stretch>
        </p:blipFill>
        <p:spPr bwMode="auto">
          <a:xfrm>
            <a:off x="3400427" y="116632"/>
            <a:ext cx="5743575" cy="228600"/>
          </a:xfrm>
          <a:prstGeom prst="rect">
            <a:avLst/>
          </a:prstGeom>
          <a:noFill/>
          <a:ln w="9525">
            <a:noFill/>
            <a:miter lim="800000"/>
            <a:headEnd/>
            <a:tailEnd/>
          </a:ln>
        </p:spPr>
      </p:pic>
    </p:spTree>
    <p:extLst>
      <p:ext uri="{BB962C8B-B14F-4D97-AF65-F5344CB8AC3E}">
        <p14:creationId xmlns:p14="http://schemas.microsoft.com/office/powerpoint/2010/main" val="2742843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8950" y="2960688"/>
            <a:ext cx="8229600" cy="1143000"/>
          </a:xfrm>
        </p:spPr>
        <p:txBody>
          <a:bodyPr/>
          <a:lstStyle/>
          <a:p>
            <a:r>
              <a:rPr lang="en-AU" dirty="0" smtClean="0"/>
              <a:t>The End</a:t>
            </a:r>
            <a:endParaRPr lang="en-US" dirty="0"/>
          </a:p>
        </p:txBody>
      </p:sp>
    </p:spTree>
    <p:extLst>
      <p:ext uri="{BB962C8B-B14F-4D97-AF65-F5344CB8AC3E}">
        <p14:creationId xmlns:p14="http://schemas.microsoft.com/office/powerpoint/2010/main" val="2568735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14389" y="71438"/>
            <a:ext cx="7793037" cy="862012"/>
          </a:xfrm>
        </p:spPr>
        <p:txBody>
          <a:bodyPr/>
          <a:lstStyle/>
          <a:p>
            <a:pPr eaLnBrk="1" hangingPunct="1"/>
            <a:r>
              <a:rPr lang="en-US" sz="4000" dirty="0" smtClean="0">
                <a:latin typeface="Arial" charset="0"/>
              </a:rPr>
              <a:t>Finding the genes - association</a:t>
            </a:r>
          </a:p>
        </p:txBody>
      </p:sp>
      <p:sp>
        <p:nvSpPr>
          <p:cNvPr id="62467" name="Rectangle 3"/>
          <p:cNvSpPr>
            <a:spLocks noGrp="1" noChangeArrowheads="1"/>
          </p:cNvSpPr>
          <p:nvPr>
            <p:ph type="body" idx="1"/>
          </p:nvPr>
        </p:nvSpPr>
        <p:spPr>
          <a:xfrm>
            <a:off x="311150" y="982663"/>
            <a:ext cx="8599488" cy="1716087"/>
          </a:xfrm>
        </p:spPr>
        <p:txBody>
          <a:bodyPr/>
          <a:lstStyle/>
          <a:p>
            <a:pPr marL="0" indent="0" eaLnBrk="1" hangingPunct="1">
              <a:buNone/>
            </a:pPr>
            <a:r>
              <a:rPr lang="en-US" dirty="0" smtClean="0">
                <a:latin typeface="Arial" charset="0"/>
              </a:rPr>
              <a:t>Looks for correlation between specific alleles and phenotype (trait value, disease risk) using single nucleotide polymorphisms (SNPs)</a:t>
            </a:r>
          </a:p>
        </p:txBody>
      </p:sp>
      <p:pic>
        <p:nvPicPr>
          <p:cNvPr id="4" name="Picture 2"/>
          <p:cNvPicPr>
            <a:picLocks noChangeAspect="1" noChangeArrowheads="1"/>
          </p:cNvPicPr>
          <p:nvPr/>
        </p:nvPicPr>
        <p:blipFill rotWithShape="1">
          <a:blip r:embed="rId2" cstate="print"/>
          <a:srcRect l="18628" t="46853" r="42355" b="20152"/>
          <a:stretch/>
        </p:blipFill>
        <p:spPr bwMode="auto">
          <a:xfrm>
            <a:off x="1740545" y="2716700"/>
            <a:ext cx="6031355" cy="3823800"/>
          </a:xfrm>
          <a:prstGeom prst="rect">
            <a:avLst/>
          </a:prstGeom>
          <a:noFill/>
          <a:ln w="38100">
            <a:solidFill>
              <a:srgbClr val="FFFF00"/>
            </a:solidFill>
            <a:miter lim="800000"/>
            <a:headEnd/>
            <a:tailEnd/>
          </a:ln>
        </p:spPr>
      </p:pic>
    </p:spTree>
    <p:extLst>
      <p:ext uri="{BB962C8B-B14F-4D97-AF65-F5344CB8AC3E}">
        <p14:creationId xmlns:p14="http://schemas.microsoft.com/office/powerpoint/2010/main" val="1007196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73730" name="Picture 2" descr="foodexpert_1"/>
          <p:cNvPicPr>
            <a:picLocks noChangeAspect="1" noChangeArrowheads="1"/>
          </p:cNvPicPr>
          <p:nvPr/>
        </p:nvPicPr>
        <p:blipFill>
          <a:blip r:embed="rId2" cstate="print"/>
          <a:srcRect/>
          <a:stretch>
            <a:fillRect/>
          </a:stretch>
        </p:blipFill>
        <p:spPr bwMode="auto">
          <a:xfrm>
            <a:off x="238125" y="1546225"/>
            <a:ext cx="3994150" cy="3994150"/>
          </a:xfrm>
          <a:prstGeom prst="rect">
            <a:avLst/>
          </a:prstGeom>
          <a:noFill/>
          <a:ln w="9525">
            <a:noFill/>
            <a:miter lim="800000"/>
            <a:headEnd/>
            <a:tailEnd/>
          </a:ln>
        </p:spPr>
      </p:pic>
      <p:pic>
        <p:nvPicPr>
          <p:cNvPr id="73731" name="Picture 3" descr="444256a-i1"/>
          <p:cNvPicPr>
            <a:picLocks noChangeAspect="1" noChangeArrowheads="1"/>
          </p:cNvPicPr>
          <p:nvPr/>
        </p:nvPicPr>
        <p:blipFill>
          <a:blip r:embed="rId3" cstate="print"/>
          <a:srcRect/>
          <a:stretch>
            <a:fillRect/>
          </a:stretch>
        </p:blipFill>
        <p:spPr bwMode="auto">
          <a:xfrm>
            <a:off x="4876800" y="1676400"/>
            <a:ext cx="3810000" cy="3810000"/>
          </a:xfrm>
          <a:prstGeom prst="rect">
            <a:avLst/>
          </a:prstGeom>
          <a:noFill/>
          <a:ln w="9525">
            <a:noFill/>
            <a:miter lim="800000"/>
            <a:headEnd/>
            <a:tailEnd/>
          </a:ln>
        </p:spPr>
      </p:pic>
      <p:sp>
        <p:nvSpPr>
          <p:cNvPr id="73732" name="Text Box 4"/>
          <p:cNvSpPr txBox="1">
            <a:spLocks noChangeArrowheads="1"/>
          </p:cNvSpPr>
          <p:nvPr/>
        </p:nvSpPr>
        <p:spPr bwMode="auto">
          <a:xfrm>
            <a:off x="428625" y="338140"/>
            <a:ext cx="8645508" cy="584775"/>
          </a:xfrm>
          <a:prstGeom prst="rect">
            <a:avLst/>
          </a:prstGeom>
          <a:noFill/>
          <a:ln w="9525">
            <a:noFill/>
            <a:miter lim="800000"/>
            <a:headEnd/>
            <a:tailEnd/>
          </a:ln>
        </p:spPr>
        <p:txBody>
          <a:bodyPr wrap="none">
            <a:spAutoFit/>
          </a:bodyPr>
          <a:lstStyle/>
          <a:p>
            <a:r>
              <a:rPr lang="en-AU" sz="3200">
                <a:solidFill>
                  <a:srgbClr val="000000"/>
                </a:solidFill>
              </a:rPr>
              <a:t>High density SNP arrays – up to 1 million SNPs</a:t>
            </a:r>
          </a:p>
        </p:txBody>
      </p:sp>
    </p:spTree>
    <p:extLst>
      <p:ext uri="{BB962C8B-B14F-4D97-AF65-F5344CB8AC3E}">
        <p14:creationId xmlns:p14="http://schemas.microsoft.com/office/powerpoint/2010/main" val="4217851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ECFF">
            <a:alpha val="0"/>
          </a:srgbClr>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381000" y="1295400"/>
            <a:ext cx="8458200" cy="5257800"/>
          </a:xfrm>
          <a:solidFill>
            <a:schemeClr val="bg1"/>
          </a:solidFill>
        </p:spPr>
        <p:txBody>
          <a:bodyPr lIns="92075" tIns="46038" rIns="92075" bIns="46038"/>
          <a:lstStyle/>
          <a:p>
            <a:pPr marL="0" indent="0" defTabSz="762000" eaLnBrk="1" hangingPunct="1">
              <a:spcBef>
                <a:spcPct val="60000"/>
              </a:spcBef>
              <a:buFont typeface="Wingdings" pitchFamily="2" charset="2"/>
              <a:buNone/>
              <a:tabLst>
                <a:tab pos="285750" algn="l"/>
                <a:tab pos="1150938" algn="l"/>
                <a:tab pos="2185988" algn="l"/>
                <a:tab pos="2386013" algn="l"/>
              </a:tabLst>
            </a:pPr>
            <a:endParaRPr lang="de-DE" sz="2000" b="1" smtClean="0"/>
          </a:p>
          <a:p>
            <a:pPr marL="0" indent="0" defTabSz="762000" eaLnBrk="1" hangingPunct="1">
              <a:spcBef>
                <a:spcPct val="60000"/>
              </a:spcBef>
              <a:buFont typeface="Wingdings" pitchFamily="2" charset="2"/>
              <a:buNone/>
              <a:tabLst>
                <a:tab pos="285750" algn="l"/>
                <a:tab pos="1150938" algn="l"/>
                <a:tab pos="2185988" algn="l"/>
                <a:tab pos="2386013" algn="l"/>
              </a:tabLst>
            </a:pPr>
            <a:endParaRPr lang="de-DE" sz="2000" b="1" smtClean="0">
              <a:latin typeface="Univers" pitchFamily="34" charset="0"/>
            </a:endParaRPr>
          </a:p>
        </p:txBody>
      </p:sp>
      <p:pic>
        <p:nvPicPr>
          <p:cNvPr id="74755" name="Picture 3" descr="Abbildung 1"/>
          <p:cNvPicPr>
            <a:picLocks noChangeAspect="1" noChangeArrowheads="1"/>
          </p:cNvPicPr>
          <p:nvPr/>
        </p:nvPicPr>
        <p:blipFill>
          <a:blip r:embed="rId3" cstate="print"/>
          <a:srcRect/>
          <a:stretch>
            <a:fillRect/>
          </a:stretch>
        </p:blipFill>
        <p:spPr bwMode="auto">
          <a:xfrm>
            <a:off x="684214" y="1173163"/>
            <a:ext cx="8083550" cy="5684837"/>
          </a:xfrm>
          <a:prstGeom prst="rect">
            <a:avLst/>
          </a:prstGeom>
          <a:noFill/>
          <a:ln w="9525">
            <a:noFill/>
            <a:miter lim="800000"/>
            <a:headEnd/>
            <a:tailEnd/>
          </a:ln>
        </p:spPr>
      </p:pic>
      <p:sp>
        <p:nvSpPr>
          <p:cNvPr id="74756" name="Rectangle 4"/>
          <p:cNvSpPr>
            <a:spLocks noChangeArrowheads="1"/>
          </p:cNvSpPr>
          <p:nvPr/>
        </p:nvSpPr>
        <p:spPr bwMode="auto">
          <a:xfrm>
            <a:off x="1216025" y="1484317"/>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7" name="Rectangle 5"/>
          <p:cNvSpPr>
            <a:spLocks noChangeArrowheads="1"/>
          </p:cNvSpPr>
          <p:nvPr/>
        </p:nvSpPr>
        <p:spPr bwMode="auto">
          <a:xfrm>
            <a:off x="1893889" y="1700214"/>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8" name="Rectangle 6"/>
          <p:cNvSpPr>
            <a:spLocks noChangeArrowheads="1"/>
          </p:cNvSpPr>
          <p:nvPr/>
        </p:nvSpPr>
        <p:spPr bwMode="auto">
          <a:xfrm>
            <a:off x="2570164" y="1700214"/>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59" name="Rectangle 7"/>
          <p:cNvSpPr>
            <a:spLocks noChangeArrowheads="1"/>
          </p:cNvSpPr>
          <p:nvPr/>
        </p:nvSpPr>
        <p:spPr bwMode="auto">
          <a:xfrm>
            <a:off x="3851276"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0" name="Rectangle 8"/>
          <p:cNvSpPr>
            <a:spLocks noChangeArrowheads="1"/>
          </p:cNvSpPr>
          <p:nvPr/>
        </p:nvSpPr>
        <p:spPr bwMode="auto">
          <a:xfrm>
            <a:off x="4498976"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1" name="Rectangle 9"/>
          <p:cNvSpPr>
            <a:spLocks noChangeArrowheads="1"/>
          </p:cNvSpPr>
          <p:nvPr/>
        </p:nvSpPr>
        <p:spPr bwMode="auto">
          <a:xfrm>
            <a:off x="5119690" y="1700214"/>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2" name="Rectangle 10"/>
          <p:cNvSpPr>
            <a:spLocks noChangeArrowheads="1"/>
          </p:cNvSpPr>
          <p:nvPr/>
        </p:nvSpPr>
        <p:spPr bwMode="auto">
          <a:xfrm>
            <a:off x="5753102"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3" name="Rectangle 11"/>
          <p:cNvSpPr>
            <a:spLocks noChangeArrowheads="1"/>
          </p:cNvSpPr>
          <p:nvPr/>
        </p:nvSpPr>
        <p:spPr bwMode="auto">
          <a:xfrm>
            <a:off x="6429377"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4" name="Rectangle 12"/>
          <p:cNvSpPr>
            <a:spLocks noChangeArrowheads="1"/>
          </p:cNvSpPr>
          <p:nvPr/>
        </p:nvSpPr>
        <p:spPr bwMode="auto">
          <a:xfrm>
            <a:off x="7077077" y="1700214"/>
            <a:ext cx="360363"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5" name="Rectangle 13"/>
          <p:cNvSpPr>
            <a:spLocks noChangeArrowheads="1"/>
          </p:cNvSpPr>
          <p:nvPr/>
        </p:nvSpPr>
        <p:spPr bwMode="auto">
          <a:xfrm>
            <a:off x="7812088" y="1700214"/>
            <a:ext cx="360362" cy="4752975"/>
          </a:xfrm>
          <a:prstGeom prst="rect">
            <a:avLst/>
          </a:prstGeom>
          <a:solidFill>
            <a:schemeClr val="bg1"/>
          </a:solidFill>
          <a:ln w="9525">
            <a:noFill/>
            <a:miter lim="800000"/>
            <a:headEnd/>
            <a:tailEnd/>
          </a:ln>
        </p:spPr>
        <p:txBody>
          <a:bodyPr wrap="none" anchor="ctr"/>
          <a:lstStyle/>
          <a:p>
            <a:endParaRPr lang="en-AU">
              <a:solidFill>
                <a:srgbClr val="000000"/>
              </a:solidFill>
            </a:endParaRPr>
          </a:p>
        </p:txBody>
      </p:sp>
      <p:sp>
        <p:nvSpPr>
          <p:cNvPr id="74766" name="Text Box 14"/>
          <p:cNvSpPr txBox="1">
            <a:spLocks noChangeArrowheads="1"/>
          </p:cNvSpPr>
          <p:nvPr/>
        </p:nvSpPr>
        <p:spPr bwMode="auto">
          <a:xfrm>
            <a:off x="4140224" y="1341438"/>
            <a:ext cx="5184775" cy="2492990"/>
          </a:xfrm>
          <a:prstGeom prst="rect">
            <a:avLst/>
          </a:prstGeom>
          <a:noFill/>
          <a:ln w="9525">
            <a:noFill/>
            <a:miter lim="800000"/>
            <a:headEnd/>
            <a:tailEnd/>
          </a:ln>
        </p:spPr>
        <p:txBody>
          <a:bodyPr>
            <a:spAutoFit/>
          </a:bodyPr>
          <a:lstStyle/>
          <a:p>
            <a:pPr>
              <a:spcBef>
                <a:spcPct val="50000"/>
              </a:spcBef>
            </a:pPr>
            <a:r>
              <a:rPr lang="de-DE" b="1" dirty="0" smtClean="0">
                <a:solidFill>
                  <a:srgbClr val="FF0000"/>
                </a:solidFill>
                <a:latin typeface="Arial"/>
              </a:rPr>
              <a:t>500,000 – 5,000,000 </a:t>
            </a:r>
            <a:r>
              <a:rPr lang="de-DE" b="1" dirty="0">
                <a:solidFill>
                  <a:srgbClr val="FF0000"/>
                </a:solidFill>
                <a:latin typeface="Arial"/>
              </a:rPr>
              <a:t>SNPs</a:t>
            </a:r>
            <a:r>
              <a:rPr lang="de-DE" b="1" dirty="0">
                <a:solidFill>
                  <a:srgbClr val="000000"/>
                </a:solidFill>
                <a:latin typeface="Arial"/>
              </a:rPr>
              <a:t> </a:t>
            </a:r>
            <a:br>
              <a:rPr lang="de-DE" b="1" dirty="0">
                <a:solidFill>
                  <a:srgbClr val="000000"/>
                </a:solidFill>
                <a:latin typeface="Arial"/>
              </a:rPr>
            </a:br>
            <a:r>
              <a:rPr lang="de-DE" b="1" dirty="0">
                <a:solidFill>
                  <a:srgbClr val="000000"/>
                </a:solidFill>
                <a:latin typeface="Arial"/>
              </a:rPr>
              <a:t>Human Genome  - 3,1x10</a:t>
            </a:r>
            <a:r>
              <a:rPr lang="de-DE" b="1" baseline="30000" dirty="0">
                <a:solidFill>
                  <a:srgbClr val="000000"/>
                </a:solidFill>
                <a:latin typeface="Arial"/>
              </a:rPr>
              <a:t>9</a:t>
            </a:r>
            <a:r>
              <a:rPr lang="de-DE" b="1" dirty="0">
                <a:solidFill>
                  <a:srgbClr val="000000"/>
                </a:solidFill>
                <a:latin typeface="Arial"/>
              </a:rPr>
              <a:t> Base Pairs </a:t>
            </a:r>
            <a:r>
              <a:rPr lang="de-DE" b="1" dirty="0">
                <a:solidFill>
                  <a:srgbClr val="FF0000"/>
                </a:solidFill>
                <a:latin typeface="Arial"/>
              </a:rPr>
              <a:t/>
            </a:r>
            <a:br>
              <a:rPr lang="de-DE" b="1" dirty="0">
                <a:solidFill>
                  <a:srgbClr val="FF0000"/>
                </a:solidFill>
                <a:latin typeface="Arial"/>
              </a:rPr>
            </a:br>
            <a:endParaRPr lang="de-DE" b="1" dirty="0">
              <a:solidFill>
                <a:srgbClr val="FF0000"/>
              </a:solidFill>
              <a:latin typeface="Arial"/>
            </a:endParaRPr>
          </a:p>
          <a:p>
            <a:pPr>
              <a:spcBef>
                <a:spcPct val="50000"/>
              </a:spcBef>
            </a:pPr>
            <a:r>
              <a:rPr lang="de-DE" b="1" dirty="0">
                <a:solidFill>
                  <a:srgbClr val="FF0000"/>
                </a:solidFill>
                <a:latin typeface="Arial"/>
              </a:rPr>
              <a:t> </a:t>
            </a:r>
            <a:br>
              <a:rPr lang="de-DE" b="1" dirty="0">
                <a:solidFill>
                  <a:srgbClr val="FF0000"/>
                </a:solidFill>
                <a:latin typeface="Arial"/>
              </a:rPr>
            </a:br>
            <a:endParaRPr lang="de-DE" b="1" dirty="0">
              <a:solidFill>
                <a:srgbClr val="FF0000"/>
              </a:solidFill>
              <a:latin typeface="Arial"/>
            </a:endParaRPr>
          </a:p>
        </p:txBody>
      </p:sp>
      <p:sp>
        <p:nvSpPr>
          <p:cNvPr id="74767" name="Line 15"/>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68" name="Line 16"/>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69" name="Line 17"/>
          <p:cNvSpPr>
            <a:spLocks noChangeShapeType="1"/>
          </p:cNvSpPr>
          <p:nvPr/>
        </p:nvSpPr>
        <p:spPr bwMode="auto">
          <a:xfrm flipH="1">
            <a:off x="1258908" y="184467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2" name="Group 18"/>
          <p:cNvGrpSpPr>
            <a:grpSpLocks/>
          </p:cNvGrpSpPr>
          <p:nvPr/>
        </p:nvGrpSpPr>
        <p:grpSpPr bwMode="auto">
          <a:xfrm>
            <a:off x="1258908" y="1557338"/>
            <a:ext cx="217487" cy="2519362"/>
            <a:chOff x="793" y="981"/>
            <a:chExt cx="137" cy="1587"/>
          </a:xfrm>
        </p:grpSpPr>
        <p:grpSp>
          <p:nvGrpSpPr>
            <p:cNvPr id="3" name="Group 19"/>
            <p:cNvGrpSpPr>
              <a:grpSpLocks/>
            </p:cNvGrpSpPr>
            <p:nvPr/>
          </p:nvGrpSpPr>
          <p:grpSpPr bwMode="auto">
            <a:xfrm>
              <a:off x="793" y="981"/>
              <a:ext cx="137" cy="771"/>
              <a:chOff x="793" y="981"/>
              <a:chExt cx="137" cy="771"/>
            </a:xfrm>
          </p:grpSpPr>
          <p:sp>
            <p:nvSpPr>
              <p:cNvPr id="75282" name="Line 20"/>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3" name="Line 21"/>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4" name="Line 22"/>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5" name="Line 23"/>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6" name="Line 24"/>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7" name="Line 25"/>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8" name="Line 26"/>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9" name="Line 27"/>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0" name="Line 28"/>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1" name="Line 29"/>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2" name="Line 30"/>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3" name="Line 31"/>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4" name="Line 32"/>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5" name="Line 33"/>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6" name="Line 34"/>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7" name="Line 35"/>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8" name="Line 36"/>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99" name="Line 37"/>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4" name="Group 38"/>
            <p:cNvGrpSpPr>
              <a:grpSpLocks/>
            </p:cNvGrpSpPr>
            <p:nvPr/>
          </p:nvGrpSpPr>
          <p:grpSpPr bwMode="auto">
            <a:xfrm>
              <a:off x="793" y="1797"/>
              <a:ext cx="137" cy="771"/>
              <a:chOff x="793" y="981"/>
              <a:chExt cx="137" cy="771"/>
            </a:xfrm>
          </p:grpSpPr>
          <p:sp>
            <p:nvSpPr>
              <p:cNvPr id="75264" name="Line 3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5" name="Line 4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6" name="Line 4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7" name="Line 4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8" name="Line 4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9" name="Line 4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0" name="Line 4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1" name="Line 4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2" name="Line 4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3" name="Line 4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4" name="Line 4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5" name="Line 5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6" name="Line 5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7" name="Line 5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8" name="Line 5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79" name="Line 5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0" name="Line 5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81" name="Line 5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grpSp>
        <p:nvGrpSpPr>
          <p:cNvPr id="5" name="Group 57"/>
          <p:cNvGrpSpPr>
            <a:grpSpLocks/>
          </p:cNvGrpSpPr>
          <p:nvPr/>
        </p:nvGrpSpPr>
        <p:grpSpPr bwMode="auto">
          <a:xfrm>
            <a:off x="1906612" y="1663706"/>
            <a:ext cx="217487" cy="2519363"/>
            <a:chOff x="793" y="981"/>
            <a:chExt cx="137" cy="1587"/>
          </a:xfrm>
        </p:grpSpPr>
        <p:grpSp>
          <p:nvGrpSpPr>
            <p:cNvPr id="6" name="Group 58"/>
            <p:cNvGrpSpPr>
              <a:grpSpLocks/>
            </p:cNvGrpSpPr>
            <p:nvPr/>
          </p:nvGrpSpPr>
          <p:grpSpPr bwMode="auto">
            <a:xfrm>
              <a:off x="793" y="981"/>
              <a:ext cx="137" cy="771"/>
              <a:chOff x="793" y="981"/>
              <a:chExt cx="137" cy="771"/>
            </a:xfrm>
          </p:grpSpPr>
          <p:sp>
            <p:nvSpPr>
              <p:cNvPr id="75244" name="Line 5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5" name="Line 6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6" name="Line 6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7" name="Line 6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8" name="Line 6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9" name="Line 6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0" name="Line 6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1" name="Line 6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2" name="Line 6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3" name="Line 6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4" name="Line 6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5" name="Line 7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6" name="Line 7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7" name="Line 7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8" name="Line 7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59" name="Line 7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0" name="Line 7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61" name="Line 7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7" name="Group 77"/>
            <p:cNvGrpSpPr>
              <a:grpSpLocks/>
            </p:cNvGrpSpPr>
            <p:nvPr/>
          </p:nvGrpSpPr>
          <p:grpSpPr bwMode="auto">
            <a:xfrm>
              <a:off x="793" y="1797"/>
              <a:ext cx="137" cy="771"/>
              <a:chOff x="793" y="981"/>
              <a:chExt cx="137" cy="771"/>
            </a:xfrm>
          </p:grpSpPr>
          <p:sp>
            <p:nvSpPr>
              <p:cNvPr id="75226" name="Line 78"/>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7" name="Line 79"/>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8" name="Line 80"/>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9" name="Line 81"/>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0" name="Line 82"/>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1" name="Line 83"/>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2" name="Line 84"/>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3" name="Line 85"/>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4" name="Line 86"/>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5" name="Line 87"/>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6" name="Line 88"/>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7" name="Line 89"/>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8" name="Line 90"/>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39" name="Line 91"/>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0" name="Line 92"/>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1" name="Line 93"/>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2" name="Line 94"/>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43" name="Line 95"/>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grpSp>
        <p:nvGrpSpPr>
          <p:cNvPr id="8" name="Group 96"/>
          <p:cNvGrpSpPr>
            <a:grpSpLocks/>
          </p:cNvGrpSpPr>
          <p:nvPr/>
        </p:nvGrpSpPr>
        <p:grpSpPr bwMode="auto">
          <a:xfrm>
            <a:off x="2555875" y="2205038"/>
            <a:ext cx="217488" cy="1223962"/>
            <a:chOff x="793" y="981"/>
            <a:chExt cx="137" cy="771"/>
          </a:xfrm>
        </p:grpSpPr>
        <p:sp>
          <p:nvSpPr>
            <p:cNvPr id="75206" name="Line 9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7" name="Line 9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8" name="Line 9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9" name="Line 10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0" name="Line 10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1" name="Line 10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2" name="Line 10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3" name="Line 10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4" name="Line 10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5" name="Line 10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6" name="Line 10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7" name="Line 10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8" name="Line 10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19" name="Line 11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0" name="Line 11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1" name="Line 11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2" name="Line 11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23" name="Line 11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73" name="Line 115"/>
          <p:cNvSpPr>
            <a:spLocks noChangeShapeType="1"/>
          </p:cNvSpPr>
          <p:nvPr/>
        </p:nvSpPr>
        <p:spPr bwMode="auto">
          <a:xfrm flipH="1">
            <a:off x="2555875" y="35004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4" name="Line 116"/>
          <p:cNvSpPr>
            <a:spLocks noChangeShapeType="1"/>
          </p:cNvSpPr>
          <p:nvPr/>
        </p:nvSpPr>
        <p:spPr bwMode="auto">
          <a:xfrm flipH="1">
            <a:off x="2555875" y="35718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5" name="Line 117"/>
          <p:cNvSpPr>
            <a:spLocks noChangeShapeType="1"/>
          </p:cNvSpPr>
          <p:nvPr/>
        </p:nvSpPr>
        <p:spPr bwMode="auto">
          <a:xfrm flipH="1">
            <a:off x="2555875" y="364331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6" name="Line 118"/>
          <p:cNvSpPr>
            <a:spLocks noChangeShapeType="1"/>
          </p:cNvSpPr>
          <p:nvPr/>
        </p:nvSpPr>
        <p:spPr bwMode="auto">
          <a:xfrm flipH="1">
            <a:off x="2555875" y="37163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7" name="Line 119"/>
          <p:cNvSpPr>
            <a:spLocks noChangeShapeType="1"/>
          </p:cNvSpPr>
          <p:nvPr/>
        </p:nvSpPr>
        <p:spPr bwMode="auto">
          <a:xfrm flipH="1">
            <a:off x="2555875" y="37877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8" name="Line 120"/>
          <p:cNvSpPr>
            <a:spLocks noChangeShapeType="1"/>
          </p:cNvSpPr>
          <p:nvPr/>
        </p:nvSpPr>
        <p:spPr bwMode="auto">
          <a:xfrm flipH="1">
            <a:off x="2555875" y="385921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79" name="Line 121"/>
          <p:cNvSpPr>
            <a:spLocks noChangeShapeType="1"/>
          </p:cNvSpPr>
          <p:nvPr/>
        </p:nvSpPr>
        <p:spPr bwMode="auto">
          <a:xfrm flipH="1">
            <a:off x="2555875" y="39322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0" name="Line 122"/>
          <p:cNvSpPr>
            <a:spLocks noChangeShapeType="1"/>
          </p:cNvSpPr>
          <p:nvPr/>
        </p:nvSpPr>
        <p:spPr bwMode="auto">
          <a:xfrm flipH="1">
            <a:off x="2555875" y="40036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1" name="Line 123"/>
          <p:cNvSpPr>
            <a:spLocks noChangeShapeType="1"/>
          </p:cNvSpPr>
          <p:nvPr/>
        </p:nvSpPr>
        <p:spPr bwMode="auto">
          <a:xfrm flipH="1">
            <a:off x="2555875" y="42195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2" name="Line 124"/>
          <p:cNvSpPr>
            <a:spLocks noChangeShapeType="1"/>
          </p:cNvSpPr>
          <p:nvPr/>
        </p:nvSpPr>
        <p:spPr bwMode="auto">
          <a:xfrm flipH="1">
            <a:off x="2555875" y="41481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3" name="Line 125"/>
          <p:cNvSpPr>
            <a:spLocks noChangeShapeType="1"/>
          </p:cNvSpPr>
          <p:nvPr/>
        </p:nvSpPr>
        <p:spPr bwMode="auto">
          <a:xfrm flipH="1">
            <a:off x="2555875" y="40767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4" name="Line 126"/>
          <p:cNvSpPr>
            <a:spLocks noChangeShapeType="1"/>
          </p:cNvSpPr>
          <p:nvPr/>
        </p:nvSpPr>
        <p:spPr bwMode="auto">
          <a:xfrm flipH="1">
            <a:off x="2555875"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5" name="Line 127"/>
          <p:cNvSpPr>
            <a:spLocks noChangeShapeType="1"/>
          </p:cNvSpPr>
          <p:nvPr/>
        </p:nvSpPr>
        <p:spPr bwMode="auto">
          <a:xfrm flipH="1">
            <a:off x="2555875"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9" name="Group 128"/>
          <p:cNvGrpSpPr>
            <a:grpSpLocks/>
          </p:cNvGrpSpPr>
          <p:nvPr/>
        </p:nvGrpSpPr>
        <p:grpSpPr bwMode="auto">
          <a:xfrm>
            <a:off x="3202012" y="2278063"/>
            <a:ext cx="217487" cy="1223962"/>
            <a:chOff x="793" y="981"/>
            <a:chExt cx="137" cy="771"/>
          </a:xfrm>
        </p:grpSpPr>
        <p:sp>
          <p:nvSpPr>
            <p:cNvPr id="75188" name="Line 129"/>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9" name="Line 130"/>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0" name="Line 131"/>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1" name="Line 132"/>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2" name="Line 133"/>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3" name="Line 134"/>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4" name="Line 135"/>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5" name="Line 136"/>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6" name="Line 137"/>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7" name="Line 138"/>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8" name="Line 139"/>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99" name="Line 140"/>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0" name="Line 141"/>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1" name="Line 142"/>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2" name="Line 143"/>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3" name="Line 144"/>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4" name="Line 145"/>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205" name="Line 146"/>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87" name="Line 147"/>
          <p:cNvSpPr>
            <a:spLocks noChangeShapeType="1"/>
          </p:cNvSpPr>
          <p:nvPr/>
        </p:nvSpPr>
        <p:spPr bwMode="auto">
          <a:xfrm flipH="1">
            <a:off x="3202012" y="3573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8" name="Line 148"/>
          <p:cNvSpPr>
            <a:spLocks noChangeShapeType="1"/>
          </p:cNvSpPr>
          <p:nvPr/>
        </p:nvSpPr>
        <p:spPr bwMode="auto">
          <a:xfrm flipH="1">
            <a:off x="3202012" y="3644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89" name="Line 149"/>
          <p:cNvSpPr>
            <a:spLocks noChangeShapeType="1"/>
          </p:cNvSpPr>
          <p:nvPr/>
        </p:nvSpPr>
        <p:spPr bwMode="auto">
          <a:xfrm flipH="1">
            <a:off x="3202012" y="3716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0" name="Group 150"/>
          <p:cNvGrpSpPr>
            <a:grpSpLocks/>
          </p:cNvGrpSpPr>
          <p:nvPr/>
        </p:nvGrpSpPr>
        <p:grpSpPr bwMode="auto">
          <a:xfrm>
            <a:off x="3202012" y="3789363"/>
            <a:ext cx="217487" cy="576262"/>
            <a:chOff x="2017" y="2387"/>
            <a:chExt cx="137" cy="363"/>
          </a:xfrm>
        </p:grpSpPr>
        <p:sp>
          <p:nvSpPr>
            <p:cNvPr id="75179" name="Line 151"/>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0" name="Line 152"/>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1" name="Line 153"/>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2" name="Line 154"/>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3" name="Line 155"/>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4" name="Line 156"/>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5" name="Line 157"/>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6" name="Line 158"/>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87" name="Line 159"/>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1" name="Group 160"/>
          <p:cNvGrpSpPr>
            <a:grpSpLocks/>
          </p:cNvGrpSpPr>
          <p:nvPr/>
        </p:nvGrpSpPr>
        <p:grpSpPr bwMode="auto">
          <a:xfrm>
            <a:off x="3897337" y="2422573"/>
            <a:ext cx="217487" cy="1223963"/>
            <a:chOff x="793" y="981"/>
            <a:chExt cx="137" cy="771"/>
          </a:xfrm>
        </p:grpSpPr>
        <p:sp>
          <p:nvSpPr>
            <p:cNvPr id="75161" name="Line 161"/>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2" name="Line 162"/>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3" name="Line 163"/>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4" name="Line 164"/>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5" name="Line 165"/>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6" name="Line 166"/>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7" name="Line 167"/>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8" name="Line 168"/>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9" name="Line 169"/>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0" name="Line 170"/>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1" name="Line 171"/>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2" name="Line 172"/>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3" name="Line 173"/>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4" name="Line 174"/>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5" name="Line 175"/>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6" name="Line 176"/>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7" name="Line 177"/>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78" name="Line 178"/>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792" name="Line 179"/>
          <p:cNvSpPr>
            <a:spLocks noChangeShapeType="1"/>
          </p:cNvSpPr>
          <p:nvPr/>
        </p:nvSpPr>
        <p:spPr bwMode="auto">
          <a:xfrm flipH="1">
            <a:off x="1906612" y="4246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3" name="Line 180"/>
          <p:cNvSpPr>
            <a:spLocks noChangeShapeType="1"/>
          </p:cNvSpPr>
          <p:nvPr/>
        </p:nvSpPr>
        <p:spPr bwMode="auto">
          <a:xfrm flipH="1">
            <a:off x="1908175" y="43180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4" name="Line 181"/>
          <p:cNvSpPr>
            <a:spLocks noChangeShapeType="1"/>
          </p:cNvSpPr>
          <p:nvPr/>
        </p:nvSpPr>
        <p:spPr bwMode="auto">
          <a:xfrm flipH="1">
            <a:off x="1908175" y="439896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5" name="Line 182"/>
          <p:cNvSpPr>
            <a:spLocks noChangeShapeType="1"/>
          </p:cNvSpPr>
          <p:nvPr/>
        </p:nvSpPr>
        <p:spPr bwMode="auto">
          <a:xfrm flipH="1">
            <a:off x="1258908" y="416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6" name="Line 183"/>
          <p:cNvSpPr>
            <a:spLocks noChangeShapeType="1"/>
          </p:cNvSpPr>
          <p:nvPr/>
        </p:nvSpPr>
        <p:spPr bwMode="auto">
          <a:xfrm flipH="1">
            <a:off x="1258908" y="42211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7" name="Line 184"/>
          <p:cNvSpPr>
            <a:spLocks noChangeShapeType="1"/>
          </p:cNvSpPr>
          <p:nvPr/>
        </p:nvSpPr>
        <p:spPr bwMode="auto">
          <a:xfrm flipH="1">
            <a:off x="1258908" y="42926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798" name="Line 185"/>
          <p:cNvSpPr>
            <a:spLocks noChangeShapeType="1"/>
          </p:cNvSpPr>
          <p:nvPr/>
        </p:nvSpPr>
        <p:spPr bwMode="auto">
          <a:xfrm flipH="1">
            <a:off x="1258908" y="43656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2" name="Group 186"/>
          <p:cNvGrpSpPr>
            <a:grpSpLocks/>
          </p:cNvGrpSpPr>
          <p:nvPr/>
        </p:nvGrpSpPr>
        <p:grpSpPr bwMode="auto">
          <a:xfrm>
            <a:off x="2555875" y="5013373"/>
            <a:ext cx="217488" cy="1223963"/>
            <a:chOff x="793" y="981"/>
            <a:chExt cx="137" cy="771"/>
          </a:xfrm>
        </p:grpSpPr>
        <p:sp>
          <p:nvSpPr>
            <p:cNvPr id="75143" name="Line 18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4" name="Line 18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5" name="Line 18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6" name="Line 19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7" name="Line 19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8" name="Line 19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9" name="Line 19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0" name="Line 19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1" name="Line 19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2" name="Line 19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3" name="Line 19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4" name="Line 19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5" name="Line 19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6" name="Line 20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7" name="Line 20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8" name="Line 20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59" name="Line 20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60" name="Line 20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3" name="Group 205"/>
          <p:cNvGrpSpPr>
            <a:grpSpLocks/>
          </p:cNvGrpSpPr>
          <p:nvPr/>
        </p:nvGrpSpPr>
        <p:grpSpPr bwMode="auto">
          <a:xfrm>
            <a:off x="1906612" y="4979988"/>
            <a:ext cx="217487" cy="1223962"/>
            <a:chOff x="793" y="981"/>
            <a:chExt cx="137" cy="771"/>
          </a:xfrm>
        </p:grpSpPr>
        <p:sp>
          <p:nvSpPr>
            <p:cNvPr id="75125" name="Line 206"/>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6" name="Line 207"/>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7" name="Line 208"/>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8" name="Line 209"/>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9" name="Line 210"/>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0" name="Line 211"/>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1" name="Line 212"/>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2" name="Line 213"/>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3" name="Line 214"/>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4" name="Line 215"/>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5" name="Line 216"/>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6" name="Line 217"/>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7" name="Line 218"/>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8" name="Line 219"/>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39" name="Line 220"/>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0" name="Line 221"/>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1" name="Line 222"/>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42" name="Line 223"/>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4" name="Group 224"/>
          <p:cNvGrpSpPr>
            <a:grpSpLocks/>
          </p:cNvGrpSpPr>
          <p:nvPr/>
        </p:nvGrpSpPr>
        <p:grpSpPr bwMode="auto">
          <a:xfrm>
            <a:off x="1281132" y="4941888"/>
            <a:ext cx="217487" cy="1223962"/>
            <a:chOff x="793" y="981"/>
            <a:chExt cx="137" cy="771"/>
          </a:xfrm>
        </p:grpSpPr>
        <p:sp>
          <p:nvSpPr>
            <p:cNvPr id="75107" name="Line 225"/>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8" name="Line 226"/>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9" name="Line 227"/>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0" name="Line 228"/>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1" name="Line 229"/>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2" name="Line 230"/>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3" name="Line 231"/>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4" name="Line 232"/>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5" name="Line 233"/>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6" name="Line 234"/>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7" name="Line 235"/>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8" name="Line 236"/>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19" name="Line 237"/>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0" name="Line 238"/>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1" name="Line 239"/>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2" name="Line 240"/>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3" name="Line 241"/>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24" name="Line 242"/>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5" name="Group 243"/>
          <p:cNvGrpSpPr>
            <a:grpSpLocks/>
          </p:cNvGrpSpPr>
          <p:nvPr/>
        </p:nvGrpSpPr>
        <p:grpSpPr bwMode="auto">
          <a:xfrm>
            <a:off x="7739087" y="2913063"/>
            <a:ext cx="217487" cy="1223962"/>
            <a:chOff x="793" y="981"/>
            <a:chExt cx="137" cy="771"/>
          </a:xfrm>
        </p:grpSpPr>
        <p:sp>
          <p:nvSpPr>
            <p:cNvPr id="75089" name="Line 244"/>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0" name="Line 245"/>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1" name="Line 246"/>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2" name="Line 247"/>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3" name="Line 248"/>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4" name="Line 249"/>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5" name="Line 250"/>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6" name="Line 251"/>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7" name="Line 252"/>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8" name="Line 253"/>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99" name="Line 254"/>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0" name="Line 255"/>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1" name="Line 256"/>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2" name="Line 257"/>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3" name="Line 258"/>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4" name="Line 259"/>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5" name="Line 260"/>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106" name="Line 261"/>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03" name="Line 262"/>
          <p:cNvSpPr>
            <a:spLocks noChangeShapeType="1"/>
          </p:cNvSpPr>
          <p:nvPr/>
        </p:nvSpPr>
        <p:spPr bwMode="auto">
          <a:xfrm flipH="1">
            <a:off x="3202012" y="5157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4" name="Line 263"/>
          <p:cNvSpPr>
            <a:spLocks noChangeShapeType="1"/>
          </p:cNvSpPr>
          <p:nvPr/>
        </p:nvSpPr>
        <p:spPr bwMode="auto">
          <a:xfrm flipH="1">
            <a:off x="3897337" y="3716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5" name="Line 264"/>
          <p:cNvSpPr>
            <a:spLocks noChangeShapeType="1"/>
          </p:cNvSpPr>
          <p:nvPr/>
        </p:nvSpPr>
        <p:spPr bwMode="auto">
          <a:xfrm flipH="1">
            <a:off x="3897337" y="37893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06" name="Line 265"/>
          <p:cNvSpPr>
            <a:spLocks noChangeShapeType="1"/>
          </p:cNvSpPr>
          <p:nvPr/>
        </p:nvSpPr>
        <p:spPr bwMode="auto">
          <a:xfrm flipH="1">
            <a:off x="3897337" y="38608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16" name="Group 266"/>
          <p:cNvGrpSpPr>
            <a:grpSpLocks/>
          </p:cNvGrpSpPr>
          <p:nvPr/>
        </p:nvGrpSpPr>
        <p:grpSpPr bwMode="auto">
          <a:xfrm>
            <a:off x="7091387" y="5564188"/>
            <a:ext cx="217487" cy="576262"/>
            <a:chOff x="2017" y="2387"/>
            <a:chExt cx="137" cy="363"/>
          </a:xfrm>
        </p:grpSpPr>
        <p:sp>
          <p:nvSpPr>
            <p:cNvPr id="75080" name="Line 26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1" name="Line 26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2" name="Line 26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3" name="Line 27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4" name="Line 27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5" name="Line 27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6" name="Line 27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7" name="Line 27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88" name="Line 27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7" name="Group 276"/>
          <p:cNvGrpSpPr>
            <a:grpSpLocks/>
          </p:cNvGrpSpPr>
          <p:nvPr/>
        </p:nvGrpSpPr>
        <p:grpSpPr bwMode="auto">
          <a:xfrm>
            <a:off x="6442075" y="5564188"/>
            <a:ext cx="217488" cy="576262"/>
            <a:chOff x="2017" y="2387"/>
            <a:chExt cx="137" cy="363"/>
          </a:xfrm>
        </p:grpSpPr>
        <p:sp>
          <p:nvSpPr>
            <p:cNvPr id="75071" name="Line 27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2" name="Line 27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3" name="Line 27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4" name="Line 28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5" name="Line 28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6" name="Line 28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7" name="Line 28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8" name="Line 28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9" name="Line 28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8" name="Group 286"/>
          <p:cNvGrpSpPr>
            <a:grpSpLocks/>
          </p:cNvGrpSpPr>
          <p:nvPr/>
        </p:nvGrpSpPr>
        <p:grpSpPr bwMode="auto">
          <a:xfrm>
            <a:off x="5768975" y="5445173"/>
            <a:ext cx="217488" cy="576263"/>
            <a:chOff x="2017" y="2387"/>
            <a:chExt cx="137" cy="363"/>
          </a:xfrm>
        </p:grpSpPr>
        <p:sp>
          <p:nvSpPr>
            <p:cNvPr id="75062" name="Line 28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3" name="Line 28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4" name="Line 28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5" name="Line 29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6" name="Line 29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7" name="Line 29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8" name="Line 29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9" name="Line 29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70" name="Line 29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19" name="Group 296"/>
          <p:cNvGrpSpPr>
            <a:grpSpLocks/>
          </p:cNvGrpSpPr>
          <p:nvPr/>
        </p:nvGrpSpPr>
        <p:grpSpPr bwMode="auto">
          <a:xfrm>
            <a:off x="4498975" y="2492423"/>
            <a:ext cx="217488" cy="1223963"/>
            <a:chOff x="793" y="981"/>
            <a:chExt cx="137" cy="771"/>
          </a:xfrm>
        </p:grpSpPr>
        <p:sp>
          <p:nvSpPr>
            <p:cNvPr id="75044" name="Line 29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5" name="Line 29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6" name="Line 29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7" name="Line 30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8" name="Line 30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9" name="Line 30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0" name="Line 30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1" name="Line 30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2" name="Line 30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3" name="Line 30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4" name="Line 30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5" name="Line 30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6" name="Line 30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7" name="Line 31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8" name="Line 31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59" name="Line 31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0" name="Line 31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61" name="Line 31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0" name="Group 315"/>
          <p:cNvGrpSpPr>
            <a:grpSpLocks/>
          </p:cNvGrpSpPr>
          <p:nvPr/>
        </p:nvGrpSpPr>
        <p:grpSpPr bwMode="auto">
          <a:xfrm>
            <a:off x="4500567" y="3789363"/>
            <a:ext cx="217487" cy="576262"/>
            <a:chOff x="2017" y="2387"/>
            <a:chExt cx="137" cy="363"/>
          </a:xfrm>
        </p:grpSpPr>
        <p:sp>
          <p:nvSpPr>
            <p:cNvPr id="75035" name="Line 31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6" name="Line 31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7" name="Line 31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8" name="Line 31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9" name="Line 32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0" name="Line 32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1" name="Line 32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2" name="Line 32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43" name="Line 32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1" name="Group 325"/>
          <p:cNvGrpSpPr>
            <a:grpSpLocks/>
          </p:cNvGrpSpPr>
          <p:nvPr/>
        </p:nvGrpSpPr>
        <p:grpSpPr bwMode="auto">
          <a:xfrm>
            <a:off x="5146675" y="2636838"/>
            <a:ext cx="217488" cy="576262"/>
            <a:chOff x="2017" y="2387"/>
            <a:chExt cx="137" cy="363"/>
          </a:xfrm>
        </p:grpSpPr>
        <p:sp>
          <p:nvSpPr>
            <p:cNvPr id="75026" name="Line 32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7" name="Line 32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8" name="Line 32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9" name="Line 32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0" name="Line 33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1" name="Line 33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2" name="Line 33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3" name="Line 33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34" name="Line 33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2" name="Group 335"/>
          <p:cNvGrpSpPr>
            <a:grpSpLocks/>
          </p:cNvGrpSpPr>
          <p:nvPr/>
        </p:nvGrpSpPr>
        <p:grpSpPr bwMode="auto">
          <a:xfrm>
            <a:off x="5148270" y="3284538"/>
            <a:ext cx="217487" cy="576262"/>
            <a:chOff x="2017" y="2387"/>
            <a:chExt cx="137" cy="363"/>
          </a:xfrm>
        </p:grpSpPr>
        <p:sp>
          <p:nvSpPr>
            <p:cNvPr id="75017" name="Line 33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8" name="Line 33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9" name="Line 33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0" name="Line 33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1" name="Line 34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2" name="Line 34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3" name="Line 34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4" name="Line 34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25" name="Line 34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3" name="Group 345"/>
          <p:cNvGrpSpPr>
            <a:grpSpLocks/>
          </p:cNvGrpSpPr>
          <p:nvPr/>
        </p:nvGrpSpPr>
        <p:grpSpPr bwMode="auto">
          <a:xfrm>
            <a:off x="5160963" y="3789363"/>
            <a:ext cx="217487" cy="576262"/>
            <a:chOff x="2017" y="2387"/>
            <a:chExt cx="137" cy="363"/>
          </a:xfrm>
        </p:grpSpPr>
        <p:sp>
          <p:nvSpPr>
            <p:cNvPr id="75008" name="Line 34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9" name="Line 34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0" name="Line 34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1" name="Line 34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2" name="Line 35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3" name="Line 35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4" name="Line 35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5" name="Line 35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16" name="Line 35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4" name="Group 355"/>
          <p:cNvGrpSpPr>
            <a:grpSpLocks/>
          </p:cNvGrpSpPr>
          <p:nvPr/>
        </p:nvGrpSpPr>
        <p:grpSpPr bwMode="auto">
          <a:xfrm>
            <a:off x="5756275" y="2852738"/>
            <a:ext cx="217488" cy="1223962"/>
            <a:chOff x="793" y="981"/>
            <a:chExt cx="137" cy="771"/>
          </a:xfrm>
        </p:grpSpPr>
        <p:sp>
          <p:nvSpPr>
            <p:cNvPr id="74990" name="Line 356"/>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1" name="Line 357"/>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2" name="Line 358"/>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3" name="Line 359"/>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4" name="Line 360"/>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5" name="Line 361"/>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6" name="Line 362"/>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7" name="Line 363"/>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8" name="Line 364"/>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99" name="Line 365"/>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0" name="Line 366"/>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1" name="Line 367"/>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2" name="Line 368"/>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3" name="Line 369"/>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4" name="Line 370"/>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5" name="Line 371"/>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6" name="Line 372"/>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5007" name="Line 373"/>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5" name="Group 374"/>
          <p:cNvGrpSpPr>
            <a:grpSpLocks/>
          </p:cNvGrpSpPr>
          <p:nvPr/>
        </p:nvGrpSpPr>
        <p:grpSpPr bwMode="auto">
          <a:xfrm>
            <a:off x="6442075" y="2890838"/>
            <a:ext cx="217488" cy="1223962"/>
            <a:chOff x="793" y="981"/>
            <a:chExt cx="137" cy="771"/>
          </a:xfrm>
        </p:grpSpPr>
        <p:sp>
          <p:nvSpPr>
            <p:cNvPr id="74972" name="Line 375"/>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3" name="Line 376"/>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4" name="Line 377"/>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5" name="Line 378"/>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6" name="Line 379"/>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7" name="Line 380"/>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8" name="Line 381"/>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9" name="Line 382"/>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0" name="Line 383"/>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1" name="Line 384"/>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2" name="Line 385"/>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3" name="Line 386"/>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4" name="Line 387"/>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5" name="Line 388"/>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6" name="Line 389"/>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7" name="Line 390"/>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8" name="Line 391"/>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89" name="Line 392"/>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6" name="Group 393"/>
          <p:cNvGrpSpPr>
            <a:grpSpLocks/>
          </p:cNvGrpSpPr>
          <p:nvPr/>
        </p:nvGrpSpPr>
        <p:grpSpPr bwMode="auto">
          <a:xfrm>
            <a:off x="7092950" y="2925763"/>
            <a:ext cx="217488" cy="1223962"/>
            <a:chOff x="793" y="981"/>
            <a:chExt cx="137" cy="771"/>
          </a:xfrm>
        </p:grpSpPr>
        <p:sp>
          <p:nvSpPr>
            <p:cNvPr id="74954" name="Line 394"/>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5" name="Line 395"/>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6" name="Line 396"/>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7" name="Line 397"/>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8" name="Line 398"/>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9" name="Line 399"/>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0" name="Line 400"/>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1" name="Line 401"/>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2" name="Line 402"/>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3" name="Line 403"/>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4" name="Line 404"/>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5" name="Line 405"/>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6" name="Line 406"/>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7" name="Line 407"/>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8" name="Line 408"/>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69" name="Line 409"/>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0" name="Line 410"/>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71" name="Line 411"/>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7" name="Group 412"/>
          <p:cNvGrpSpPr>
            <a:grpSpLocks/>
          </p:cNvGrpSpPr>
          <p:nvPr/>
        </p:nvGrpSpPr>
        <p:grpSpPr bwMode="auto">
          <a:xfrm>
            <a:off x="7739087" y="4916488"/>
            <a:ext cx="217487" cy="1223962"/>
            <a:chOff x="793" y="981"/>
            <a:chExt cx="137" cy="771"/>
          </a:xfrm>
        </p:grpSpPr>
        <p:sp>
          <p:nvSpPr>
            <p:cNvPr id="74936" name="Line 413"/>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7" name="Line 414"/>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8" name="Line 415"/>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9" name="Line 416"/>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0" name="Line 417"/>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1" name="Line 418"/>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2" name="Line 419"/>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3" name="Line 420"/>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4" name="Line 421"/>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5" name="Line 422"/>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6" name="Line 423"/>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7" name="Line 424"/>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8" name="Line 425"/>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49" name="Line 426"/>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0" name="Line 427"/>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1" name="Line 428"/>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2" name="Line 429"/>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53" name="Line 430"/>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19" name="Line 431"/>
          <p:cNvSpPr>
            <a:spLocks noChangeShapeType="1"/>
          </p:cNvSpPr>
          <p:nvPr/>
        </p:nvSpPr>
        <p:spPr bwMode="auto">
          <a:xfrm flipH="1">
            <a:off x="7739087" y="61912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0" name="Line 432"/>
          <p:cNvSpPr>
            <a:spLocks noChangeShapeType="1"/>
          </p:cNvSpPr>
          <p:nvPr/>
        </p:nvSpPr>
        <p:spPr bwMode="auto">
          <a:xfrm flipH="1">
            <a:off x="7739087" y="6262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1" name="Line 433"/>
          <p:cNvSpPr>
            <a:spLocks noChangeShapeType="1"/>
          </p:cNvSpPr>
          <p:nvPr/>
        </p:nvSpPr>
        <p:spPr bwMode="auto">
          <a:xfrm flipH="1">
            <a:off x="7739087" y="6334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2" name="Line 434"/>
          <p:cNvSpPr>
            <a:spLocks noChangeShapeType="1"/>
          </p:cNvSpPr>
          <p:nvPr/>
        </p:nvSpPr>
        <p:spPr bwMode="auto">
          <a:xfrm flipH="1">
            <a:off x="7739087" y="64071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3" name="Line 435"/>
          <p:cNvSpPr>
            <a:spLocks noChangeShapeType="1"/>
          </p:cNvSpPr>
          <p:nvPr/>
        </p:nvSpPr>
        <p:spPr bwMode="auto">
          <a:xfrm flipH="1">
            <a:off x="7739087" y="64785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28" name="Group 436"/>
          <p:cNvGrpSpPr>
            <a:grpSpLocks/>
          </p:cNvGrpSpPr>
          <p:nvPr/>
        </p:nvGrpSpPr>
        <p:grpSpPr bwMode="auto">
          <a:xfrm>
            <a:off x="8399487" y="5876973"/>
            <a:ext cx="217487" cy="576263"/>
            <a:chOff x="2017" y="2387"/>
            <a:chExt cx="137" cy="363"/>
          </a:xfrm>
        </p:grpSpPr>
        <p:sp>
          <p:nvSpPr>
            <p:cNvPr id="74927" name="Line 437"/>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8" name="Line 438"/>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9" name="Line 439"/>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0" name="Line 440"/>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1" name="Line 441"/>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2" name="Line 442"/>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3" name="Line 443"/>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4" name="Line 444"/>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35" name="Line 445"/>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grpSp>
        <p:nvGrpSpPr>
          <p:cNvPr id="29" name="Group 446"/>
          <p:cNvGrpSpPr>
            <a:grpSpLocks/>
          </p:cNvGrpSpPr>
          <p:nvPr/>
        </p:nvGrpSpPr>
        <p:grpSpPr bwMode="auto">
          <a:xfrm>
            <a:off x="8458200" y="2997201"/>
            <a:ext cx="217488" cy="1223963"/>
            <a:chOff x="793" y="981"/>
            <a:chExt cx="137" cy="771"/>
          </a:xfrm>
        </p:grpSpPr>
        <p:sp>
          <p:nvSpPr>
            <p:cNvPr id="74909" name="Line 447"/>
            <p:cNvSpPr>
              <a:spLocks noChangeShapeType="1"/>
            </p:cNvSpPr>
            <p:nvPr/>
          </p:nvSpPr>
          <p:spPr bwMode="auto">
            <a:xfrm flipH="1">
              <a:off x="793" y="98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0" name="Line 448"/>
            <p:cNvSpPr>
              <a:spLocks noChangeShapeType="1"/>
            </p:cNvSpPr>
            <p:nvPr/>
          </p:nvSpPr>
          <p:spPr bwMode="auto">
            <a:xfrm flipH="1">
              <a:off x="793" y="102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1" name="Line 449"/>
            <p:cNvSpPr>
              <a:spLocks noChangeShapeType="1"/>
            </p:cNvSpPr>
            <p:nvPr/>
          </p:nvSpPr>
          <p:spPr bwMode="auto">
            <a:xfrm flipH="1">
              <a:off x="793" y="107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2" name="Line 450"/>
            <p:cNvSpPr>
              <a:spLocks noChangeShapeType="1"/>
            </p:cNvSpPr>
            <p:nvPr/>
          </p:nvSpPr>
          <p:spPr bwMode="auto">
            <a:xfrm flipH="1">
              <a:off x="793" y="111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3" name="Line 451"/>
            <p:cNvSpPr>
              <a:spLocks noChangeShapeType="1"/>
            </p:cNvSpPr>
            <p:nvPr/>
          </p:nvSpPr>
          <p:spPr bwMode="auto">
            <a:xfrm flipH="1">
              <a:off x="793" y="116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4" name="Line 452"/>
            <p:cNvSpPr>
              <a:spLocks noChangeShapeType="1"/>
            </p:cNvSpPr>
            <p:nvPr/>
          </p:nvSpPr>
          <p:spPr bwMode="auto">
            <a:xfrm flipH="1">
              <a:off x="793" y="120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5" name="Line 453"/>
            <p:cNvSpPr>
              <a:spLocks noChangeShapeType="1"/>
            </p:cNvSpPr>
            <p:nvPr/>
          </p:nvSpPr>
          <p:spPr bwMode="auto">
            <a:xfrm flipH="1">
              <a:off x="793" y="125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6" name="Line 454"/>
            <p:cNvSpPr>
              <a:spLocks noChangeShapeType="1"/>
            </p:cNvSpPr>
            <p:nvPr/>
          </p:nvSpPr>
          <p:spPr bwMode="auto">
            <a:xfrm flipH="1">
              <a:off x="793" y="129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7" name="Line 455"/>
            <p:cNvSpPr>
              <a:spLocks noChangeShapeType="1"/>
            </p:cNvSpPr>
            <p:nvPr/>
          </p:nvSpPr>
          <p:spPr bwMode="auto">
            <a:xfrm flipH="1">
              <a:off x="793" y="143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8" name="Line 456"/>
            <p:cNvSpPr>
              <a:spLocks noChangeShapeType="1"/>
            </p:cNvSpPr>
            <p:nvPr/>
          </p:nvSpPr>
          <p:spPr bwMode="auto">
            <a:xfrm flipH="1">
              <a:off x="793" y="138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19" name="Line 457"/>
            <p:cNvSpPr>
              <a:spLocks noChangeShapeType="1"/>
            </p:cNvSpPr>
            <p:nvPr/>
          </p:nvSpPr>
          <p:spPr bwMode="auto">
            <a:xfrm flipH="1">
              <a:off x="793" y="134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0" name="Line 458"/>
            <p:cNvSpPr>
              <a:spLocks noChangeShapeType="1"/>
            </p:cNvSpPr>
            <p:nvPr/>
          </p:nvSpPr>
          <p:spPr bwMode="auto">
            <a:xfrm flipH="1">
              <a:off x="793" y="148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1" name="Line 459"/>
            <p:cNvSpPr>
              <a:spLocks noChangeShapeType="1"/>
            </p:cNvSpPr>
            <p:nvPr/>
          </p:nvSpPr>
          <p:spPr bwMode="auto">
            <a:xfrm flipH="1">
              <a:off x="793" y="1525"/>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2" name="Line 460"/>
            <p:cNvSpPr>
              <a:spLocks noChangeShapeType="1"/>
            </p:cNvSpPr>
            <p:nvPr/>
          </p:nvSpPr>
          <p:spPr bwMode="auto">
            <a:xfrm flipH="1">
              <a:off x="793" y="1661"/>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3" name="Line 461"/>
            <p:cNvSpPr>
              <a:spLocks noChangeShapeType="1"/>
            </p:cNvSpPr>
            <p:nvPr/>
          </p:nvSpPr>
          <p:spPr bwMode="auto">
            <a:xfrm flipH="1">
              <a:off x="793" y="161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4" name="Line 462"/>
            <p:cNvSpPr>
              <a:spLocks noChangeShapeType="1"/>
            </p:cNvSpPr>
            <p:nvPr/>
          </p:nvSpPr>
          <p:spPr bwMode="auto">
            <a:xfrm flipH="1">
              <a:off x="793" y="175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5" name="Line 463"/>
            <p:cNvSpPr>
              <a:spLocks noChangeShapeType="1"/>
            </p:cNvSpPr>
            <p:nvPr/>
          </p:nvSpPr>
          <p:spPr bwMode="auto">
            <a:xfrm flipH="1">
              <a:off x="793" y="1570"/>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26" name="Line 464"/>
            <p:cNvSpPr>
              <a:spLocks noChangeShapeType="1"/>
            </p:cNvSpPr>
            <p:nvPr/>
          </p:nvSpPr>
          <p:spPr bwMode="auto">
            <a:xfrm flipH="1">
              <a:off x="793" y="1706"/>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26" name="Line 465"/>
          <p:cNvSpPr>
            <a:spLocks noChangeShapeType="1"/>
          </p:cNvSpPr>
          <p:nvPr/>
        </p:nvSpPr>
        <p:spPr bwMode="auto">
          <a:xfrm flipH="1">
            <a:off x="3202012" y="5157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7" name="Line 466"/>
          <p:cNvSpPr>
            <a:spLocks noChangeShapeType="1"/>
          </p:cNvSpPr>
          <p:nvPr/>
        </p:nvSpPr>
        <p:spPr bwMode="auto">
          <a:xfrm flipH="1">
            <a:off x="3202012" y="52292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8" name="Line 467"/>
          <p:cNvSpPr>
            <a:spLocks noChangeShapeType="1"/>
          </p:cNvSpPr>
          <p:nvPr/>
        </p:nvSpPr>
        <p:spPr bwMode="auto">
          <a:xfrm flipH="1">
            <a:off x="3202012" y="53006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29" name="Line 468"/>
          <p:cNvSpPr>
            <a:spLocks noChangeShapeType="1"/>
          </p:cNvSpPr>
          <p:nvPr/>
        </p:nvSpPr>
        <p:spPr bwMode="auto">
          <a:xfrm flipH="1">
            <a:off x="3202012" y="5373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0" name="Line 469"/>
          <p:cNvSpPr>
            <a:spLocks noChangeShapeType="1"/>
          </p:cNvSpPr>
          <p:nvPr/>
        </p:nvSpPr>
        <p:spPr bwMode="auto">
          <a:xfrm flipH="1">
            <a:off x="3202012" y="5445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1" name="Line 470"/>
          <p:cNvSpPr>
            <a:spLocks noChangeShapeType="1"/>
          </p:cNvSpPr>
          <p:nvPr/>
        </p:nvSpPr>
        <p:spPr bwMode="auto">
          <a:xfrm flipH="1">
            <a:off x="3202012" y="5516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2" name="Line 471"/>
          <p:cNvSpPr>
            <a:spLocks noChangeShapeType="1"/>
          </p:cNvSpPr>
          <p:nvPr/>
        </p:nvSpPr>
        <p:spPr bwMode="auto">
          <a:xfrm flipH="1">
            <a:off x="3202012" y="55895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3" name="Line 472"/>
          <p:cNvSpPr>
            <a:spLocks noChangeShapeType="1"/>
          </p:cNvSpPr>
          <p:nvPr/>
        </p:nvSpPr>
        <p:spPr bwMode="auto">
          <a:xfrm flipH="1">
            <a:off x="3202012" y="56610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4" name="Line 473"/>
          <p:cNvSpPr>
            <a:spLocks noChangeShapeType="1"/>
          </p:cNvSpPr>
          <p:nvPr/>
        </p:nvSpPr>
        <p:spPr bwMode="auto">
          <a:xfrm flipH="1">
            <a:off x="3202012" y="58769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5" name="Line 474"/>
          <p:cNvSpPr>
            <a:spLocks noChangeShapeType="1"/>
          </p:cNvSpPr>
          <p:nvPr/>
        </p:nvSpPr>
        <p:spPr bwMode="auto">
          <a:xfrm flipH="1">
            <a:off x="3202012" y="58054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6" name="Line 475"/>
          <p:cNvSpPr>
            <a:spLocks noChangeShapeType="1"/>
          </p:cNvSpPr>
          <p:nvPr/>
        </p:nvSpPr>
        <p:spPr bwMode="auto">
          <a:xfrm flipH="1">
            <a:off x="3202012" y="57340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7" name="Line 476"/>
          <p:cNvSpPr>
            <a:spLocks noChangeShapeType="1"/>
          </p:cNvSpPr>
          <p:nvPr/>
        </p:nvSpPr>
        <p:spPr bwMode="auto">
          <a:xfrm flipH="1">
            <a:off x="3202012" y="59499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8" name="Line 477"/>
          <p:cNvSpPr>
            <a:spLocks noChangeShapeType="1"/>
          </p:cNvSpPr>
          <p:nvPr/>
        </p:nvSpPr>
        <p:spPr bwMode="auto">
          <a:xfrm flipH="1">
            <a:off x="3202012" y="60213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39" name="Line 478"/>
          <p:cNvSpPr>
            <a:spLocks noChangeShapeType="1"/>
          </p:cNvSpPr>
          <p:nvPr/>
        </p:nvSpPr>
        <p:spPr bwMode="auto">
          <a:xfrm flipH="1">
            <a:off x="3202012" y="616585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0" name="Line 479"/>
          <p:cNvSpPr>
            <a:spLocks noChangeShapeType="1"/>
          </p:cNvSpPr>
          <p:nvPr/>
        </p:nvSpPr>
        <p:spPr bwMode="auto">
          <a:xfrm flipH="1">
            <a:off x="3897337" y="52165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1" name="Line 480"/>
          <p:cNvSpPr>
            <a:spLocks noChangeShapeType="1"/>
          </p:cNvSpPr>
          <p:nvPr/>
        </p:nvSpPr>
        <p:spPr bwMode="auto">
          <a:xfrm flipH="1">
            <a:off x="3897337" y="52879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2" name="Line 481"/>
          <p:cNvSpPr>
            <a:spLocks noChangeShapeType="1"/>
          </p:cNvSpPr>
          <p:nvPr/>
        </p:nvSpPr>
        <p:spPr bwMode="auto">
          <a:xfrm flipH="1">
            <a:off x="3897337" y="53594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3" name="Line 482"/>
          <p:cNvSpPr>
            <a:spLocks noChangeShapeType="1"/>
          </p:cNvSpPr>
          <p:nvPr/>
        </p:nvSpPr>
        <p:spPr bwMode="auto">
          <a:xfrm flipH="1">
            <a:off x="3897337" y="543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4" name="Line 483"/>
          <p:cNvSpPr>
            <a:spLocks noChangeShapeType="1"/>
          </p:cNvSpPr>
          <p:nvPr/>
        </p:nvSpPr>
        <p:spPr bwMode="auto">
          <a:xfrm flipH="1">
            <a:off x="3897337" y="55038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5" name="Line 484"/>
          <p:cNvSpPr>
            <a:spLocks noChangeShapeType="1"/>
          </p:cNvSpPr>
          <p:nvPr/>
        </p:nvSpPr>
        <p:spPr bwMode="auto">
          <a:xfrm flipH="1">
            <a:off x="3897337" y="55753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6" name="Line 485"/>
          <p:cNvSpPr>
            <a:spLocks noChangeShapeType="1"/>
          </p:cNvSpPr>
          <p:nvPr/>
        </p:nvSpPr>
        <p:spPr bwMode="auto">
          <a:xfrm flipH="1">
            <a:off x="3897337" y="56483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7" name="Line 486"/>
          <p:cNvSpPr>
            <a:spLocks noChangeShapeType="1"/>
          </p:cNvSpPr>
          <p:nvPr/>
        </p:nvSpPr>
        <p:spPr bwMode="auto">
          <a:xfrm flipH="1">
            <a:off x="3897337" y="57197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8" name="Line 487"/>
          <p:cNvSpPr>
            <a:spLocks noChangeShapeType="1"/>
          </p:cNvSpPr>
          <p:nvPr/>
        </p:nvSpPr>
        <p:spPr bwMode="auto">
          <a:xfrm flipH="1">
            <a:off x="3897337" y="59356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49" name="Line 488"/>
          <p:cNvSpPr>
            <a:spLocks noChangeShapeType="1"/>
          </p:cNvSpPr>
          <p:nvPr/>
        </p:nvSpPr>
        <p:spPr bwMode="auto">
          <a:xfrm flipH="1">
            <a:off x="3897337" y="58642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0" name="Line 489"/>
          <p:cNvSpPr>
            <a:spLocks noChangeShapeType="1"/>
          </p:cNvSpPr>
          <p:nvPr/>
        </p:nvSpPr>
        <p:spPr bwMode="auto">
          <a:xfrm flipH="1">
            <a:off x="3897337" y="57927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1" name="Line 490"/>
          <p:cNvSpPr>
            <a:spLocks noChangeShapeType="1"/>
          </p:cNvSpPr>
          <p:nvPr/>
        </p:nvSpPr>
        <p:spPr bwMode="auto">
          <a:xfrm flipH="1">
            <a:off x="3897337" y="60086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2" name="Line 491"/>
          <p:cNvSpPr>
            <a:spLocks noChangeShapeType="1"/>
          </p:cNvSpPr>
          <p:nvPr/>
        </p:nvSpPr>
        <p:spPr bwMode="auto">
          <a:xfrm flipH="1">
            <a:off x="3897337" y="60801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3" name="Line 492"/>
          <p:cNvSpPr>
            <a:spLocks noChangeShapeType="1"/>
          </p:cNvSpPr>
          <p:nvPr/>
        </p:nvSpPr>
        <p:spPr bwMode="auto">
          <a:xfrm flipH="1">
            <a:off x="3897337" y="61515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30" name="Group 493"/>
          <p:cNvGrpSpPr>
            <a:grpSpLocks/>
          </p:cNvGrpSpPr>
          <p:nvPr/>
        </p:nvGrpSpPr>
        <p:grpSpPr bwMode="auto">
          <a:xfrm>
            <a:off x="5133975" y="5373688"/>
            <a:ext cx="217488" cy="576262"/>
            <a:chOff x="2017" y="2387"/>
            <a:chExt cx="137" cy="363"/>
          </a:xfrm>
        </p:grpSpPr>
        <p:sp>
          <p:nvSpPr>
            <p:cNvPr id="74900" name="Line 494"/>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1" name="Line 495"/>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2" name="Line 496"/>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3" name="Line 497"/>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4" name="Line 498"/>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5" name="Line 499"/>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6" name="Line 500"/>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7" name="Line 501"/>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908" name="Line 502"/>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55" name="Line 503"/>
          <p:cNvSpPr>
            <a:spLocks noChangeShapeType="1"/>
          </p:cNvSpPr>
          <p:nvPr/>
        </p:nvSpPr>
        <p:spPr bwMode="auto">
          <a:xfrm flipH="1">
            <a:off x="5762625" y="40767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6" name="Line 504"/>
          <p:cNvSpPr>
            <a:spLocks noChangeShapeType="1"/>
          </p:cNvSpPr>
          <p:nvPr/>
        </p:nvSpPr>
        <p:spPr bwMode="auto">
          <a:xfrm flipH="1">
            <a:off x="5762625" y="41481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7" name="Line 505"/>
          <p:cNvSpPr>
            <a:spLocks noChangeShapeType="1"/>
          </p:cNvSpPr>
          <p:nvPr/>
        </p:nvSpPr>
        <p:spPr bwMode="auto">
          <a:xfrm flipH="1">
            <a:off x="5762625" y="421957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8" name="Line 506"/>
          <p:cNvSpPr>
            <a:spLocks noChangeShapeType="1"/>
          </p:cNvSpPr>
          <p:nvPr/>
        </p:nvSpPr>
        <p:spPr bwMode="auto">
          <a:xfrm flipH="1">
            <a:off x="5762625"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59" name="Line 507"/>
          <p:cNvSpPr>
            <a:spLocks noChangeShapeType="1"/>
          </p:cNvSpPr>
          <p:nvPr/>
        </p:nvSpPr>
        <p:spPr bwMode="auto">
          <a:xfrm flipH="1">
            <a:off x="5762625"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0" name="Line 508"/>
          <p:cNvSpPr>
            <a:spLocks noChangeShapeType="1"/>
          </p:cNvSpPr>
          <p:nvPr/>
        </p:nvSpPr>
        <p:spPr bwMode="auto">
          <a:xfrm flipH="1">
            <a:off x="3897337" y="39465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1" name="Line 509"/>
          <p:cNvSpPr>
            <a:spLocks noChangeShapeType="1"/>
          </p:cNvSpPr>
          <p:nvPr/>
        </p:nvSpPr>
        <p:spPr bwMode="auto">
          <a:xfrm flipH="1">
            <a:off x="3897337" y="40179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2" name="Line 510"/>
          <p:cNvSpPr>
            <a:spLocks noChangeShapeType="1"/>
          </p:cNvSpPr>
          <p:nvPr/>
        </p:nvSpPr>
        <p:spPr bwMode="auto">
          <a:xfrm flipH="1">
            <a:off x="3897337" y="40894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3" name="Line 511"/>
          <p:cNvSpPr>
            <a:spLocks noChangeShapeType="1"/>
          </p:cNvSpPr>
          <p:nvPr/>
        </p:nvSpPr>
        <p:spPr bwMode="auto">
          <a:xfrm flipH="1">
            <a:off x="3897337" y="41624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4" name="Line 512"/>
          <p:cNvSpPr>
            <a:spLocks noChangeShapeType="1"/>
          </p:cNvSpPr>
          <p:nvPr/>
        </p:nvSpPr>
        <p:spPr bwMode="auto">
          <a:xfrm flipH="1">
            <a:off x="3897337" y="42338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5" name="Line 513"/>
          <p:cNvSpPr>
            <a:spLocks noChangeShapeType="1"/>
          </p:cNvSpPr>
          <p:nvPr/>
        </p:nvSpPr>
        <p:spPr bwMode="auto">
          <a:xfrm flipH="1">
            <a:off x="3897337" y="43783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6" name="Line 514"/>
          <p:cNvSpPr>
            <a:spLocks noChangeShapeType="1"/>
          </p:cNvSpPr>
          <p:nvPr/>
        </p:nvSpPr>
        <p:spPr bwMode="auto">
          <a:xfrm flipH="1">
            <a:off x="3897337" y="430688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nvGrpSpPr>
          <p:cNvPr id="31" name="Group 515"/>
          <p:cNvGrpSpPr>
            <a:grpSpLocks/>
          </p:cNvGrpSpPr>
          <p:nvPr/>
        </p:nvGrpSpPr>
        <p:grpSpPr bwMode="auto">
          <a:xfrm>
            <a:off x="4498975" y="5280073"/>
            <a:ext cx="217488" cy="576263"/>
            <a:chOff x="2017" y="2387"/>
            <a:chExt cx="137" cy="363"/>
          </a:xfrm>
        </p:grpSpPr>
        <p:sp>
          <p:nvSpPr>
            <p:cNvPr id="74891" name="Line 516"/>
            <p:cNvSpPr>
              <a:spLocks noChangeShapeType="1"/>
            </p:cNvSpPr>
            <p:nvPr/>
          </p:nvSpPr>
          <p:spPr bwMode="auto">
            <a:xfrm flipH="1">
              <a:off x="2017" y="238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2" name="Line 517"/>
            <p:cNvSpPr>
              <a:spLocks noChangeShapeType="1"/>
            </p:cNvSpPr>
            <p:nvPr/>
          </p:nvSpPr>
          <p:spPr bwMode="auto">
            <a:xfrm flipH="1">
              <a:off x="2017" y="2432"/>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3" name="Line 518"/>
            <p:cNvSpPr>
              <a:spLocks noChangeShapeType="1"/>
            </p:cNvSpPr>
            <p:nvPr/>
          </p:nvSpPr>
          <p:spPr bwMode="auto">
            <a:xfrm flipH="1">
              <a:off x="2017" y="2477"/>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4" name="Line 519"/>
            <p:cNvSpPr>
              <a:spLocks noChangeShapeType="1"/>
            </p:cNvSpPr>
            <p:nvPr/>
          </p:nvSpPr>
          <p:spPr bwMode="auto">
            <a:xfrm flipH="1">
              <a:off x="2017" y="2523"/>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5" name="Line 520"/>
            <p:cNvSpPr>
              <a:spLocks noChangeShapeType="1"/>
            </p:cNvSpPr>
            <p:nvPr/>
          </p:nvSpPr>
          <p:spPr bwMode="auto">
            <a:xfrm flipH="1">
              <a:off x="2017" y="2568"/>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6" name="Line 521"/>
            <p:cNvSpPr>
              <a:spLocks noChangeShapeType="1"/>
            </p:cNvSpPr>
            <p:nvPr/>
          </p:nvSpPr>
          <p:spPr bwMode="auto">
            <a:xfrm flipH="1">
              <a:off x="2017" y="270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7" name="Line 522"/>
            <p:cNvSpPr>
              <a:spLocks noChangeShapeType="1"/>
            </p:cNvSpPr>
            <p:nvPr/>
          </p:nvSpPr>
          <p:spPr bwMode="auto">
            <a:xfrm flipH="1">
              <a:off x="2017" y="2659"/>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8" name="Line 523"/>
            <p:cNvSpPr>
              <a:spLocks noChangeShapeType="1"/>
            </p:cNvSpPr>
            <p:nvPr/>
          </p:nvSpPr>
          <p:spPr bwMode="auto">
            <a:xfrm flipH="1">
              <a:off x="2017" y="2614"/>
              <a:ext cx="13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9" name="Line 524"/>
            <p:cNvSpPr>
              <a:spLocks noChangeShapeType="1"/>
            </p:cNvSpPr>
            <p:nvPr/>
          </p:nvSpPr>
          <p:spPr bwMode="auto">
            <a:xfrm flipH="1">
              <a:off x="2018" y="2750"/>
              <a:ext cx="136"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grpSp>
      <p:sp>
        <p:nvSpPr>
          <p:cNvPr id="74868" name="Line 525"/>
          <p:cNvSpPr>
            <a:spLocks noChangeShapeType="1"/>
          </p:cNvSpPr>
          <p:nvPr/>
        </p:nvSpPr>
        <p:spPr bwMode="auto">
          <a:xfrm flipH="1">
            <a:off x="4500567" y="59150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69" name="Line 526"/>
          <p:cNvSpPr>
            <a:spLocks noChangeShapeType="1"/>
          </p:cNvSpPr>
          <p:nvPr/>
        </p:nvSpPr>
        <p:spPr bwMode="auto">
          <a:xfrm flipH="1">
            <a:off x="4500567" y="5986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0" name="Line 527"/>
          <p:cNvSpPr>
            <a:spLocks noChangeShapeType="1"/>
          </p:cNvSpPr>
          <p:nvPr/>
        </p:nvSpPr>
        <p:spPr bwMode="auto">
          <a:xfrm flipH="1">
            <a:off x="4500567" y="6057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1" name="Line 528"/>
          <p:cNvSpPr>
            <a:spLocks noChangeShapeType="1"/>
          </p:cNvSpPr>
          <p:nvPr/>
        </p:nvSpPr>
        <p:spPr bwMode="auto">
          <a:xfrm flipH="1">
            <a:off x="4500567" y="6130925"/>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2" name="Line 529"/>
          <p:cNvSpPr>
            <a:spLocks noChangeShapeType="1"/>
          </p:cNvSpPr>
          <p:nvPr/>
        </p:nvSpPr>
        <p:spPr bwMode="auto">
          <a:xfrm flipH="1">
            <a:off x="5133975" y="602138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3" name="Line 530"/>
          <p:cNvSpPr>
            <a:spLocks noChangeShapeType="1"/>
          </p:cNvSpPr>
          <p:nvPr/>
        </p:nvSpPr>
        <p:spPr bwMode="auto">
          <a:xfrm flipH="1">
            <a:off x="51339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4" name="Line 531"/>
          <p:cNvSpPr>
            <a:spLocks noChangeShapeType="1"/>
          </p:cNvSpPr>
          <p:nvPr/>
        </p:nvSpPr>
        <p:spPr bwMode="auto">
          <a:xfrm flipH="1">
            <a:off x="32035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5" name="Line 532"/>
          <p:cNvSpPr>
            <a:spLocks noChangeShapeType="1"/>
          </p:cNvSpPr>
          <p:nvPr/>
        </p:nvSpPr>
        <p:spPr bwMode="auto">
          <a:xfrm flipH="1">
            <a:off x="6442075" y="4195763"/>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6" name="Line 533"/>
          <p:cNvSpPr>
            <a:spLocks noChangeShapeType="1"/>
          </p:cNvSpPr>
          <p:nvPr/>
        </p:nvSpPr>
        <p:spPr bwMode="auto">
          <a:xfrm flipH="1">
            <a:off x="6442075" y="42672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7" name="Line 534"/>
          <p:cNvSpPr>
            <a:spLocks noChangeShapeType="1"/>
          </p:cNvSpPr>
          <p:nvPr/>
        </p:nvSpPr>
        <p:spPr bwMode="auto">
          <a:xfrm flipH="1">
            <a:off x="6442075" y="43386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8" name="Line 535"/>
          <p:cNvSpPr>
            <a:spLocks noChangeShapeType="1"/>
          </p:cNvSpPr>
          <p:nvPr/>
        </p:nvSpPr>
        <p:spPr bwMode="auto">
          <a:xfrm flipH="1">
            <a:off x="7091387" y="42211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79" name="Line 536"/>
          <p:cNvSpPr>
            <a:spLocks noChangeShapeType="1"/>
          </p:cNvSpPr>
          <p:nvPr/>
        </p:nvSpPr>
        <p:spPr bwMode="auto">
          <a:xfrm flipH="1">
            <a:off x="7091387" y="42926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0" name="Line 537"/>
          <p:cNvSpPr>
            <a:spLocks noChangeShapeType="1"/>
          </p:cNvSpPr>
          <p:nvPr/>
        </p:nvSpPr>
        <p:spPr bwMode="auto">
          <a:xfrm flipH="1">
            <a:off x="7091387" y="43640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1" name="Line 538"/>
          <p:cNvSpPr>
            <a:spLocks noChangeShapeType="1"/>
          </p:cNvSpPr>
          <p:nvPr/>
        </p:nvSpPr>
        <p:spPr bwMode="auto">
          <a:xfrm flipH="1">
            <a:off x="7739087" y="4208463"/>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2" name="Line 539"/>
          <p:cNvSpPr>
            <a:spLocks noChangeShapeType="1"/>
          </p:cNvSpPr>
          <p:nvPr/>
        </p:nvSpPr>
        <p:spPr bwMode="auto">
          <a:xfrm flipH="1">
            <a:off x="7739087" y="4279900"/>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3" name="Line 540"/>
          <p:cNvSpPr>
            <a:spLocks noChangeShapeType="1"/>
          </p:cNvSpPr>
          <p:nvPr/>
        </p:nvSpPr>
        <p:spPr bwMode="auto">
          <a:xfrm flipH="1">
            <a:off x="7739087" y="4351338"/>
            <a:ext cx="217487"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4" name="Line 541"/>
          <p:cNvSpPr>
            <a:spLocks noChangeShapeType="1"/>
          </p:cNvSpPr>
          <p:nvPr/>
        </p:nvSpPr>
        <p:spPr bwMode="auto">
          <a:xfrm flipH="1">
            <a:off x="8458200" y="4292600"/>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5" name="Line 542"/>
          <p:cNvSpPr>
            <a:spLocks noChangeShapeType="1"/>
          </p:cNvSpPr>
          <p:nvPr/>
        </p:nvSpPr>
        <p:spPr bwMode="auto">
          <a:xfrm flipH="1">
            <a:off x="8458200" y="4364038"/>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86" name="Line 543"/>
          <p:cNvSpPr>
            <a:spLocks noChangeShapeType="1"/>
          </p:cNvSpPr>
          <p:nvPr/>
        </p:nvSpPr>
        <p:spPr bwMode="auto">
          <a:xfrm flipH="1">
            <a:off x="5781675" y="6092825"/>
            <a:ext cx="217488" cy="0"/>
          </a:xfrm>
          <a:prstGeom prst="line">
            <a:avLst/>
          </a:prstGeom>
          <a:noFill/>
          <a:ln w="12700">
            <a:solidFill>
              <a:srgbClr val="FF0000"/>
            </a:solidFill>
            <a:round/>
            <a:headEnd/>
            <a:tailEnd type="triangle" w="med" len="med"/>
          </a:ln>
        </p:spPr>
        <p:txBody>
          <a:bodyPr/>
          <a:lstStyle/>
          <a:p>
            <a:endParaRPr lang="en-AU">
              <a:solidFill>
                <a:srgbClr val="000000"/>
              </a:solidFill>
            </a:endParaRPr>
          </a:p>
        </p:txBody>
      </p:sp>
      <p:sp>
        <p:nvSpPr>
          <p:cNvPr id="74890" name="Line 546"/>
          <p:cNvSpPr>
            <a:spLocks noChangeShapeType="1"/>
          </p:cNvSpPr>
          <p:nvPr/>
        </p:nvSpPr>
        <p:spPr bwMode="auto">
          <a:xfrm>
            <a:off x="2484438" y="620"/>
            <a:ext cx="6659563" cy="0"/>
          </a:xfrm>
          <a:prstGeom prst="line">
            <a:avLst/>
          </a:prstGeom>
          <a:noFill/>
          <a:ln w="38100">
            <a:solidFill>
              <a:schemeClr val="accent2"/>
            </a:solidFill>
            <a:round/>
            <a:headEnd/>
            <a:tailEnd/>
          </a:ln>
        </p:spPr>
        <p:txBody>
          <a:bodyPr/>
          <a:lstStyle/>
          <a:p>
            <a:endParaRPr lang="en-AU">
              <a:solidFill>
                <a:srgbClr val="000000"/>
              </a:solidFill>
            </a:endParaRPr>
          </a:p>
        </p:txBody>
      </p:sp>
      <p:sp>
        <p:nvSpPr>
          <p:cNvPr id="74888" name="Text Box 547"/>
          <p:cNvSpPr txBox="1">
            <a:spLocks noChangeArrowheads="1"/>
          </p:cNvSpPr>
          <p:nvPr/>
        </p:nvSpPr>
        <p:spPr bwMode="auto">
          <a:xfrm>
            <a:off x="1114426" y="333380"/>
            <a:ext cx="5962651" cy="830997"/>
          </a:xfrm>
          <a:prstGeom prst="rect">
            <a:avLst/>
          </a:prstGeom>
          <a:noFill/>
          <a:ln w="9525">
            <a:noFill/>
            <a:miter lim="800000"/>
            <a:headEnd/>
            <a:tailEnd/>
          </a:ln>
        </p:spPr>
        <p:txBody>
          <a:bodyPr wrap="square">
            <a:spAutoFit/>
          </a:bodyPr>
          <a:lstStyle/>
          <a:p>
            <a:pPr>
              <a:spcBef>
                <a:spcPct val="50000"/>
              </a:spcBef>
            </a:pPr>
            <a:r>
              <a:rPr lang="de-DE" b="1" dirty="0">
                <a:solidFill>
                  <a:srgbClr val="000000"/>
                </a:solidFill>
                <a:latin typeface="Arial"/>
              </a:rPr>
              <a:t>Genome-Wide Association Studies</a:t>
            </a:r>
            <a:br>
              <a:rPr lang="de-DE" b="1" dirty="0">
                <a:solidFill>
                  <a:srgbClr val="000000"/>
                </a:solidFill>
                <a:latin typeface="Arial"/>
              </a:rPr>
            </a:br>
            <a:endParaRPr lang="de-DE" b="1" dirty="0">
              <a:solidFill>
                <a:srgbClr val="000000"/>
              </a:solidFill>
              <a:latin typeface="Arial"/>
            </a:endParaRPr>
          </a:p>
        </p:txBody>
      </p:sp>
    </p:spTree>
    <p:extLst>
      <p:ext uri="{BB962C8B-B14F-4D97-AF65-F5344CB8AC3E}">
        <p14:creationId xmlns:p14="http://schemas.microsoft.com/office/powerpoint/2010/main" val="408476794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descr="A description..."/>
          <p:cNvPicPr/>
          <p:nvPr/>
        </p:nvPicPr>
        <p:blipFill>
          <a:blip r:embed="rId2" cstate="print"/>
          <a:srcRect/>
          <a:stretch>
            <a:fillRect/>
          </a:stretch>
        </p:blipFill>
        <p:spPr bwMode="auto">
          <a:xfrm rot="16200000">
            <a:off x="1714114" y="-145353"/>
            <a:ext cx="5104737" cy="8173941"/>
          </a:xfrm>
          <a:prstGeom prst="rect">
            <a:avLst/>
          </a:prstGeom>
          <a:noFill/>
          <a:ln w="9525">
            <a:noFill/>
            <a:miter lim="800000"/>
            <a:headEnd/>
            <a:tailEnd/>
          </a:ln>
        </p:spPr>
      </p:pic>
      <p:sp>
        <p:nvSpPr>
          <p:cNvPr id="3" name="Title 1"/>
          <p:cNvSpPr txBox="1">
            <a:spLocks/>
          </p:cNvSpPr>
          <p:nvPr/>
        </p:nvSpPr>
        <p:spPr>
          <a:xfrm>
            <a:off x="179512" y="260648"/>
            <a:ext cx="8749862" cy="998984"/>
          </a:xfrm>
          <a:prstGeom prst="rect">
            <a:avLst/>
          </a:prstGeom>
        </p:spPr>
        <p:txBody>
          <a:bodyPr>
            <a:normAutofit fontScale="97500"/>
          </a:bodyPr>
          <a:lstStyle/>
          <a:p>
            <a:pPr algn="ctr">
              <a:defRPr/>
            </a:pPr>
            <a:r>
              <a:rPr lang="en-GB" sz="3200" b="1" dirty="0" smtClean="0">
                <a:solidFill>
                  <a:srgbClr val="FF0000"/>
                </a:solidFill>
                <a:latin typeface="Gill Sans MT" pitchFamily="34" charset="0"/>
              </a:rPr>
              <a:t>GWAS for </a:t>
            </a:r>
            <a:r>
              <a:rPr lang="en-GB" sz="3200" b="1" dirty="0" err="1" smtClean="0">
                <a:solidFill>
                  <a:srgbClr val="FF0000"/>
                </a:solidFill>
                <a:latin typeface="Gill Sans MT" pitchFamily="34" charset="0"/>
              </a:rPr>
              <a:t>moliness</a:t>
            </a:r>
            <a:r>
              <a:rPr lang="en-GB" sz="2800" dirty="0" smtClean="0">
                <a:solidFill>
                  <a:srgbClr val="FF0000"/>
                </a:solidFill>
                <a:latin typeface="Gill Sans MT" pitchFamily="34" charset="0"/>
              </a:rPr>
              <a:t>(11 studies, 23,000 subjects, 5 hits)</a:t>
            </a:r>
            <a:r>
              <a:rPr lang="en-GB" sz="3200" dirty="0" smtClean="0">
                <a:solidFill>
                  <a:srgbClr val="FF0000"/>
                </a:solidFill>
                <a:latin typeface="Gill Sans MT" pitchFamily="34" charset="0"/>
              </a:rPr>
              <a:t> </a:t>
            </a:r>
            <a:endParaRPr lang="en-GB" sz="4000" dirty="0">
              <a:solidFill>
                <a:srgbClr val="FF0000"/>
              </a:solidFill>
              <a:latin typeface="Gill Sans MT" pitchFamily="34" charset="0"/>
            </a:endParaRPr>
          </a:p>
        </p:txBody>
      </p:sp>
      <p:sp>
        <p:nvSpPr>
          <p:cNvPr id="4" name="TextBox 3"/>
          <p:cNvSpPr txBox="1"/>
          <p:nvPr/>
        </p:nvSpPr>
        <p:spPr>
          <a:xfrm>
            <a:off x="6588224" y="6309320"/>
            <a:ext cx="2253694" cy="369332"/>
          </a:xfrm>
          <a:prstGeom prst="rect">
            <a:avLst/>
          </a:prstGeom>
          <a:noFill/>
        </p:spPr>
        <p:txBody>
          <a:bodyPr wrap="none" rtlCol="0">
            <a:spAutoFit/>
          </a:bodyPr>
          <a:lstStyle/>
          <a:p>
            <a:r>
              <a:rPr lang="en-AU" sz="1800" dirty="0" smtClean="0">
                <a:solidFill>
                  <a:prstClr val="black"/>
                </a:solidFill>
                <a:latin typeface="Arial" charset="0"/>
              </a:rPr>
              <a:t>David Duffy, Gu Zhu</a:t>
            </a:r>
            <a:endParaRPr lang="en-AU" sz="1800" dirty="0">
              <a:solidFill>
                <a:prstClr val="black"/>
              </a:solidFill>
              <a:latin typeface="Arial" charset="0"/>
            </a:endParaRPr>
          </a:p>
        </p:txBody>
      </p:sp>
      <p:pic>
        <p:nvPicPr>
          <p:cNvPr id="5" name="Picture 2" descr="rug"/>
          <p:cNvPicPr>
            <a:picLocks noChangeAspect="1" noChangeArrowheads="1"/>
          </p:cNvPicPr>
          <p:nvPr/>
        </p:nvPicPr>
        <p:blipFill>
          <a:blip r:embed="rId3" cstate="print"/>
          <a:srcRect/>
          <a:stretch>
            <a:fillRect/>
          </a:stretch>
        </p:blipFill>
        <p:spPr bwMode="auto">
          <a:xfrm>
            <a:off x="5386637" y="915185"/>
            <a:ext cx="1929718" cy="14467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588082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73" y="1772816"/>
            <a:ext cx="9030315" cy="439938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381377" y="6525392"/>
            <a:ext cx="5762625" cy="257175"/>
          </a:xfrm>
          <a:prstGeom prst="rect">
            <a:avLst/>
          </a:prstGeom>
          <a:noFill/>
          <a:ln w="9525">
            <a:noFill/>
            <a:miter lim="800000"/>
            <a:headEnd/>
            <a:tailEnd/>
          </a:ln>
        </p:spPr>
      </p:pic>
      <p:sp>
        <p:nvSpPr>
          <p:cNvPr id="4" name="TextBox 3"/>
          <p:cNvSpPr txBox="1"/>
          <p:nvPr/>
        </p:nvSpPr>
        <p:spPr>
          <a:xfrm>
            <a:off x="179512" y="6381328"/>
            <a:ext cx="1544012" cy="369332"/>
          </a:xfrm>
          <a:prstGeom prst="rect">
            <a:avLst/>
          </a:prstGeom>
          <a:noFill/>
        </p:spPr>
        <p:txBody>
          <a:bodyPr wrap="none" rtlCol="0">
            <a:spAutoFit/>
          </a:bodyPr>
          <a:lstStyle/>
          <a:p>
            <a:r>
              <a:rPr lang="en-AU" sz="1800" dirty="0" smtClean="0">
                <a:solidFill>
                  <a:prstClr val="black"/>
                </a:solidFill>
                <a:latin typeface="Arial" charset="0"/>
              </a:rPr>
              <a:t>Matthew Law</a:t>
            </a:r>
            <a:endParaRPr lang="en-AU" sz="1800" dirty="0">
              <a:solidFill>
                <a:prstClr val="black"/>
              </a:solidFill>
              <a:latin typeface="Arial" charset="0"/>
            </a:endParaRPr>
          </a:p>
        </p:txBody>
      </p:sp>
      <p:sp>
        <p:nvSpPr>
          <p:cNvPr id="5" name="TextBox 4"/>
          <p:cNvSpPr txBox="1"/>
          <p:nvPr/>
        </p:nvSpPr>
        <p:spPr>
          <a:xfrm>
            <a:off x="179512" y="152832"/>
            <a:ext cx="3743332" cy="1323439"/>
          </a:xfrm>
          <a:prstGeom prst="rect">
            <a:avLst/>
          </a:prstGeom>
          <a:noFill/>
        </p:spPr>
        <p:txBody>
          <a:bodyPr wrap="none" rtlCol="0">
            <a:spAutoFit/>
          </a:bodyPr>
          <a:lstStyle/>
          <a:p>
            <a:r>
              <a:rPr lang="en-AU" sz="2000" b="1" dirty="0" smtClean="0">
                <a:solidFill>
                  <a:srgbClr val="FF0000"/>
                </a:solidFill>
                <a:latin typeface="Arial" charset="0"/>
              </a:rPr>
              <a:t>Melanoma</a:t>
            </a:r>
            <a:r>
              <a:rPr lang="en-AU" sz="2000" dirty="0" smtClean="0">
                <a:solidFill>
                  <a:prstClr val="black"/>
                </a:solidFill>
                <a:latin typeface="Arial" charset="0"/>
              </a:rPr>
              <a:t> </a:t>
            </a:r>
          </a:p>
          <a:p>
            <a:r>
              <a:rPr lang="en-AU" sz="2000" dirty="0" smtClean="0">
                <a:solidFill>
                  <a:prstClr val="black"/>
                </a:solidFill>
                <a:latin typeface="Arial" charset="0"/>
              </a:rPr>
              <a:t>11 studies, </a:t>
            </a:r>
          </a:p>
          <a:p>
            <a:r>
              <a:rPr lang="en-AU" sz="2000" dirty="0" smtClean="0">
                <a:solidFill>
                  <a:prstClr val="black"/>
                </a:solidFill>
                <a:latin typeface="Arial" charset="0"/>
              </a:rPr>
              <a:t>15,990 cases, 26,409 controls </a:t>
            </a:r>
          </a:p>
          <a:p>
            <a:r>
              <a:rPr lang="en-AU" sz="2000" dirty="0" smtClean="0">
                <a:solidFill>
                  <a:prstClr val="black"/>
                </a:solidFill>
                <a:latin typeface="Arial" charset="0"/>
              </a:rPr>
              <a:t>20 loci (5 new</a:t>
            </a:r>
            <a:r>
              <a:rPr lang="en-AU" sz="2000" dirty="0">
                <a:solidFill>
                  <a:prstClr val="black"/>
                </a:solidFill>
                <a:latin typeface="Arial" charset="0"/>
              </a:rPr>
              <a:t>)</a:t>
            </a:r>
          </a:p>
        </p:txBody>
      </p:sp>
      <p:pic>
        <p:nvPicPr>
          <p:cNvPr id="6" name="Picture 2" descr="SMM"/>
          <p:cNvPicPr>
            <a:picLocks noChangeAspect="1" noChangeArrowheads="1"/>
          </p:cNvPicPr>
          <p:nvPr/>
        </p:nvPicPr>
        <p:blipFill>
          <a:blip r:embed="rId4" cstate="print"/>
          <a:srcRect/>
          <a:stretch>
            <a:fillRect/>
          </a:stretch>
        </p:blipFill>
        <p:spPr bwMode="auto">
          <a:xfrm>
            <a:off x="4593935" y="152410"/>
            <a:ext cx="2055812" cy="1971961"/>
          </a:xfrm>
          <a:prstGeom prst="rect">
            <a:avLst/>
          </a:prstGeom>
          <a:noFill/>
          <a:ln w="9525">
            <a:noFill/>
            <a:miter lim="800000"/>
            <a:headEnd/>
            <a:tailEnd/>
          </a:ln>
        </p:spPr>
      </p:pic>
    </p:spTree>
    <p:extLst>
      <p:ext uri="{BB962C8B-B14F-4D97-AF65-F5344CB8AC3E}">
        <p14:creationId xmlns:p14="http://schemas.microsoft.com/office/powerpoint/2010/main" val="1092546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3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opdas">
  <a:themeElements>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fontScheme name="1_Stropda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Stropdas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Stropdas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Stropda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opdas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Stropdas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Stropdas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8099" dir="2700000" algn="ctr" rotWithShape="0">
            <a:srgbClr val="000000">
              <a:alpha val="50000"/>
            </a:srgbClr>
          </a:outerShdw>
        </a:effectLst>
      </a:spPr>
      <a:bodyPr vert="horz" wrap="square" lIns="91440" tIns="45720" rIns="91440" bIns="45720" numCol="1" anchor="ctr" anchorCtr="0" compatLnSpc="1">
        <a:prstTxWarp prst="textNoShape">
          <a:avLst/>
        </a:prstTxWarp>
      </a:bodyPr>
      <a:lstStyle>
        <a:defPPr marL="0" marR="0" indent="0" algn="dist" defTabSz="914400" rtl="0" eaLnBrk="1" fontAlgn="base" latinLnBrk="0" hangingPunct="1">
          <a:lnSpc>
            <a:spcPct val="100000"/>
          </a:lnSpc>
          <a:spcBef>
            <a:spcPct val="0"/>
          </a:spcBef>
          <a:spcAft>
            <a:spcPct val="0"/>
          </a:spcAft>
          <a:buClrTx/>
          <a:buSzTx/>
          <a:buFontTx/>
          <a:buNone/>
          <a:tabLst/>
          <a:defRPr kumimoji="0" lang="en-AU" sz="30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ea typeface="ＭＳ Ｐゴシック" pitchFamily="16"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8099" dir="2700000" algn="ctr" rotWithShape="0">
            <a:srgbClr val="000000">
              <a:alpha val="50000"/>
            </a:srgbClr>
          </a:outerShdw>
        </a:effectLst>
      </a:spPr>
      <a:bodyPr vert="horz" wrap="square" lIns="91440" tIns="45720" rIns="91440" bIns="45720" numCol="1" anchor="ctr" anchorCtr="0" compatLnSpc="1">
        <a:prstTxWarp prst="textNoShape">
          <a:avLst/>
        </a:prstTxWarp>
      </a:bodyPr>
      <a:lstStyle>
        <a:defPPr marL="0" marR="0" indent="0" algn="dist" defTabSz="914400" rtl="0" eaLnBrk="1" fontAlgn="base" latinLnBrk="0" hangingPunct="1">
          <a:lnSpc>
            <a:spcPct val="100000"/>
          </a:lnSpc>
          <a:spcBef>
            <a:spcPct val="0"/>
          </a:spcBef>
          <a:spcAft>
            <a:spcPct val="0"/>
          </a:spcAft>
          <a:buClrTx/>
          <a:buSzTx/>
          <a:buFontTx/>
          <a:buNone/>
          <a:tabLst/>
          <a:defRPr kumimoji="0" lang="en-AU" sz="30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ea typeface="ＭＳ Ｐゴシック" pitchFamily="16"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8154</TotalTime>
  <Words>1396</Words>
  <Application>Microsoft Office PowerPoint</Application>
  <PresentationFormat>On-screen Show (4:3)</PresentationFormat>
  <Paragraphs>196</Paragraphs>
  <Slides>43</Slides>
  <Notes>4</Notes>
  <HiddenSlides>0</HiddenSlides>
  <MMClips>0</MMClips>
  <ScaleCrop>false</ScaleCrop>
  <HeadingPairs>
    <vt:vector size="4" baseType="variant">
      <vt:variant>
        <vt:lpstr>Theme</vt:lpstr>
      </vt:variant>
      <vt:variant>
        <vt:i4>17</vt:i4>
      </vt:variant>
      <vt:variant>
        <vt:lpstr>Slide Titles</vt:lpstr>
      </vt:variant>
      <vt:variant>
        <vt:i4>43</vt:i4>
      </vt:variant>
    </vt:vector>
  </HeadingPairs>
  <TitlesOfParts>
    <vt:vector size="60" baseType="lpstr">
      <vt:lpstr>Blends</vt:lpstr>
      <vt:lpstr>2_Default Design</vt:lpstr>
      <vt:lpstr>2_Stropdas</vt:lpstr>
      <vt:lpstr>10_Default Design</vt:lpstr>
      <vt:lpstr>1_Blends</vt:lpstr>
      <vt:lpstr>11_Default Design</vt:lpstr>
      <vt:lpstr>6_Blends</vt:lpstr>
      <vt:lpstr>Standarddesign</vt:lpstr>
      <vt:lpstr>4_Blends</vt:lpstr>
      <vt:lpstr>4_Office Theme</vt:lpstr>
      <vt:lpstr>Office Theme</vt:lpstr>
      <vt:lpstr>2_Blends</vt:lpstr>
      <vt:lpstr>8_Office Theme</vt:lpstr>
      <vt:lpstr>3_Office Theme</vt:lpstr>
      <vt:lpstr>5_Office Theme</vt:lpstr>
      <vt:lpstr>5_Blends</vt:lpstr>
      <vt:lpstr>3_Default Design</vt:lpstr>
      <vt:lpstr>The genetics of complex traits  Amazing progress (much by ppl in this room)</vt:lpstr>
      <vt:lpstr>Genetic Epidemiology: Stages of Genetic Mapping</vt:lpstr>
      <vt:lpstr>PowerPoint Presentation</vt:lpstr>
      <vt:lpstr>Twin correlations for total mole count</vt:lpstr>
      <vt:lpstr>Finding the genes - association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Personality Genomics Consortium Meta-analysis for IRT-based Neuroticism and Extraversion: 28 cohorts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Polygenic Risk Scores</vt:lpstr>
      <vt:lpstr>PowerPoint Presentation</vt:lpstr>
      <vt:lpstr>Polygenic Risk Scores: SCZ &amp; BIP vs Creativity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3 Stages of Genetic Mapping</vt:lpstr>
      <vt:lpstr>PowerPoint Presentation</vt:lpstr>
      <vt:lpstr>The End</vt:lpstr>
    </vt:vector>
  </TitlesOfParts>
  <Company>Wellcome Trust Center for Human Genetics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IBD Estimation in Pedigrees</dc:title>
  <dc:creator>Goncalo Abecasis</dc:creator>
  <cp:lastModifiedBy>Nick Martin</cp:lastModifiedBy>
  <cp:revision>497</cp:revision>
  <dcterms:created xsi:type="dcterms:W3CDTF">2001-03-05T01:51:33Z</dcterms:created>
  <dcterms:modified xsi:type="dcterms:W3CDTF">2016-03-11T19:45:47Z</dcterms:modified>
</cp:coreProperties>
</file>