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70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  <a:srgbClr val="FFFF99"/>
    <a:srgbClr val="FFFF66"/>
    <a:srgbClr val="FF0000"/>
    <a:srgbClr val="FF99FF"/>
    <a:srgbClr val="FDFDF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33" autoAdjust="0"/>
  </p:normalViewPr>
  <p:slideViewPr>
    <p:cSldViewPr snapToGrid="0">
      <p:cViewPr>
        <p:scale>
          <a:sx n="112" d="100"/>
          <a:sy n="112" d="100"/>
        </p:scale>
        <p:origin x="-121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6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82F93F-F81A-4A93-ADE5-CB981EF79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75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0668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A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A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526C4A0-2505-44D5-9CFC-47978DD13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6ADA0-996A-44B0-9DFA-B9785841A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682C6-A231-4FBD-B99C-576EC52B3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4DA8E-9A41-486E-8752-6142CB363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08035-B16D-432F-98D4-67B1B1BC3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02ED1-C2EE-40A3-89B0-533482520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19BF1-D20C-49B6-88CF-6BB0CEE1F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A2919-6681-43E8-BA3B-810B72C9E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1265A-B179-486C-96C6-CDBAC4BBF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3A8E8-4656-442B-A3B2-872F70EBB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C3C18-763F-4EF3-828B-DAEB6F649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EB4FE-A8A1-4D15-9DE8-ED3331AD2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A6BC1-9F35-47C4-86E6-C409CEC1E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F72B9-43C5-48CC-93AF-C46151B68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E874D8-FEC4-471F-A56E-23A884F53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9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  <p:sldLayoutId id="2147484339" r:id="rId8"/>
    <p:sldLayoutId id="2147484340" r:id="rId9"/>
    <p:sldLayoutId id="2147484341" r:id="rId10"/>
    <p:sldLayoutId id="2147484342" r:id="rId11"/>
    <p:sldLayoutId id="2147484343" r:id="rId12"/>
    <p:sldLayoutId id="2147484344" r:id="rId13"/>
    <p:sldLayoutId id="2147484345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6.png"/><Relationship Id="rId12" Type="http://schemas.openxmlformats.org/officeDocument/2006/relationships/hyperlink" Target="http://www.flags.net/NETH.htm" TargetMode="External"/><Relationship Id="rId13" Type="http://schemas.openxmlformats.org/officeDocument/2006/relationships/image" Target="../media/image7.png"/><Relationship Id="rId14" Type="http://schemas.openxmlformats.org/officeDocument/2006/relationships/hyperlink" Target="http://www.google.com.au/imgres?imgurl=http://www.kiwiwise.co.nz/img/contentpage/new-zealand-flag.gif&amp;imgrefurl=http://www.kiwiwise.co.nz/info/new-zealand-flag&amp;usg=__5_PwZCz-9qG5WAg0JeKnm9rviV0=&amp;h=400&amp;w=800&amp;sz=8&amp;hl=en&amp;start=2&amp;zoom=1&amp;itbs=1&amp;tbnid=OvlKbxVaLJJIXM:&amp;tbnh=72&amp;tbnw=143&amp;prev=/images?q=new+zealand+flag&amp;hl=en&amp;sa=G&amp;gbv=2&amp;tbs=isch:1&amp;ei=m75tTZqfA4LyvwOg07HABA" TargetMode="External"/><Relationship Id="rId15" Type="http://schemas.openxmlformats.org/officeDocument/2006/relationships/image" Target="../media/image8.jpeg"/><Relationship Id="rId16" Type="http://schemas.openxmlformats.org/officeDocument/2006/relationships/image" Target="../media/image9.jpeg"/><Relationship Id="rId17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theodora.com/maps/australia_map.html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://www.theodora.com/maps/united_states_map.html" TargetMode="External"/><Relationship Id="rId5" Type="http://schemas.openxmlformats.org/officeDocument/2006/relationships/image" Target="../media/image2.png"/><Relationship Id="rId6" Type="http://schemas.openxmlformats.org/officeDocument/2006/relationships/hyperlink" Target="http://www.flags.net/UNKG.htm" TargetMode="External"/><Relationship Id="rId7" Type="http://schemas.openxmlformats.org/officeDocument/2006/relationships/image" Target="../media/image3.png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hyperlink" Target="http://www.flags.net/HOK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17538"/>
            <a:ext cx="7716658" cy="1143000"/>
          </a:xfrm>
        </p:spPr>
        <p:txBody>
          <a:bodyPr/>
          <a:lstStyle/>
          <a:p>
            <a:pPr eaLnBrk="1" hangingPunct="1"/>
            <a:r>
              <a:rPr lang="en-US" sz="3600" dirty="0"/>
              <a:t>30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International Workshop on Statistical Genetic Methods for Human Complex Traits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2017713"/>
            <a:ext cx="381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Mike Neale </a:t>
            </a:r>
            <a:r>
              <a:rPr lang="en-US" sz="1600" dirty="0" smtClean="0">
                <a:solidFill>
                  <a:srgbClr val="FF0000"/>
                </a:solidFill>
              </a:rPr>
              <a:t>(director</a:t>
            </a:r>
            <a:r>
              <a:rPr lang="en-US" sz="16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Lindon Eaves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Dorret Boomsma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David Evans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Ben Neale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Hermine Maes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Sarah Medland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Conor</a:t>
            </a:r>
            <a:r>
              <a:rPr lang="en-US" sz="2000" dirty="0" smtClean="0"/>
              <a:t> Dolan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Meike</a:t>
            </a:r>
            <a:r>
              <a:rPr lang="en-US" sz="2000" dirty="0" smtClean="0"/>
              <a:t> Bartels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Sanja</a:t>
            </a:r>
            <a:r>
              <a:rPr lang="en-US" sz="2000" dirty="0" smtClean="0"/>
              <a:t> </a:t>
            </a:r>
            <a:r>
              <a:rPr lang="en-US" sz="2000" dirty="0" err="1" smtClean="0"/>
              <a:t>Franic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Nathan Gillespie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Brad Verhulst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John Hewitt </a:t>
            </a:r>
            <a:r>
              <a:rPr lang="en-US" sz="1800" dirty="0" smtClean="0">
                <a:solidFill>
                  <a:srgbClr val="FF0000"/>
                </a:solidFill>
              </a:rPr>
              <a:t>(host</a:t>
            </a:r>
            <a:r>
              <a:rPr lang="en-US" sz="18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Jeff Lessem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Matt Keller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Stacey Cherny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Elizabeth Prom-</a:t>
            </a:r>
            <a:r>
              <a:rPr lang="en-US" sz="2000" dirty="0" err="1" smtClean="0"/>
              <a:t>Wormley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Fruhling</a:t>
            </a:r>
            <a:r>
              <a:rPr lang="en-US" sz="2000" dirty="0" smtClean="0"/>
              <a:t> </a:t>
            </a:r>
            <a:r>
              <a:rPr lang="en-US" sz="2000" dirty="0" err="1" smtClean="0"/>
              <a:t>Rijsdijk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Nick Martin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 smtClean="0"/>
              <a:t>Abdel Adellaoui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Michel </a:t>
            </a:r>
            <a:r>
              <a:rPr lang="en-US" sz="2000" dirty="0" err="1" smtClean="0"/>
              <a:t>Nivard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Rob Kirkpatrick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Pete Hatemi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Chris Zorn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Tim Bates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pic>
        <p:nvPicPr>
          <p:cNvPr id="39941" name="Picture 6" descr="as-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3257" y="4130621"/>
            <a:ext cx="5080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4" name="Picture 9" descr="as-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0311" y="4135321"/>
            <a:ext cx="571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6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38975" y="2459038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9" name="Picture 17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75719" y="3420735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0" name="Picture 18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86775" y="2065338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1" name="Picture 19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57220" y="3450412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4" name="Picture 22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5513" y="3822318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5" name="Picture 26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90875" y="2471738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7" name="Picture 28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8927" y="3141269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9" name="Picture 30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11913" y="3441755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0" name="Picture 31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64475" y="2078038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4" name="Picture 35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09806" y="2144604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5" name="Picture 36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0868" y="2174383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66" name="Picture 37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1048" y="3098316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0" name="Picture 45" descr="BELG000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14809" y="3798614"/>
            <a:ext cx="3619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1" name="Picture 47" descr="CANA000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29913" y="3103016"/>
            <a:ext cx="53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3" name="Picture 51" descr="CHIN0100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350906" y="3075981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4" name="Picture 53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33222" y="4447341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5" name="Picture 55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62076" y="4814613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6" name="Picture 57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26902" y="5160580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86575" y="2776538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25875" y="2484438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51583" y="5906649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55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81822" y="4446018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80" name="Picture 44" descr="http://t2.gstatic.com/images?q=tbn:ANd9GcRt1EGJnSnJBQm3XmSV4WIfnbJ6oIHWNTbQsc6HU3ve2Q9ljaCdW9Hjo1NC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695525" y="4129066"/>
            <a:ext cx="595313" cy="299738"/>
          </a:xfrm>
          <a:prstGeom prst="rect">
            <a:avLst/>
          </a:prstGeom>
          <a:noFill/>
        </p:spPr>
      </p:pic>
      <p:pic>
        <p:nvPicPr>
          <p:cNvPr id="47" name="Picture 33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80374" y="3789136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57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26544" y="3767958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57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97944" y="4793703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http://t1.gstatic.com/images?q=tbn:ANd9GcS-KMrejZhuqNMguv17VaWz05y2KERiC5yBE6d9tL0gESbp-x0kUw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026980" y="5169884"/>
            <a:ext cx="599090" cy="29954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061" y="5900702"/>
            <a:ext cx="536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13183" y="5151622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8" descr="as-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319" y="3128556"/>
            <a:ext cx="571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55" descr="NETH000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88685" y="2767011"/>
            <a:ext cx="457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8" descr="as-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17889" y="5514980"/>
            <a:ext cx="5715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4" descr="http://t2.gstatic.com/images?q=tbn:ANd9GcRt1EGJnSnJBQm3XmSV4WIfnbJ6oIHWNTbQsc6HU3ve2Q9ljaCdW9Hjo1NC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84892" y="6118583"/>
            <a:ext cx="595313" cy="299738"/>
          </a:xfrm>
          <a:prstGeom prst="rect">
            <a:avLst/>
          </a:prstGeom>
          <a:noFill/>
        </p:spPr>
      </p:pic>
      <p:pic>
        <p:nvPicPr>
          <p:cNvPr id="41" name="Picture 33" descr="UNKG000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63736" y="6118860"/>
            <a:ext cx="5461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98601" y="5462786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8133" y="5785289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14" descr="us-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76135" y="5526059"/>
            <a:ext cx="47625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7418</TotalTime>
  <Words>69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Blends</vt:lpstr>
      <vt:lpstr>30th International Workshop on Statistical Genetic Methods for Human Complex Traits</vt:lpstr>
    </vt:vector>
  </TitlesOfParts>
  <Company>Wellcome Trust Center for Human Genetics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IBD Estimation in Pedigrees</dc:title>
  <dc:creator>Goncalo Abecasis</dc:creator>
  <cp:lastModifiedBy>Hermine Maes</cp:lastModifiedBy>
  <cp:revision>405</cp:revision>
  <dcterms:created xsi:type="dcterms:W3CDTF">2001-03-05T01:51:33Z</dcterms:created>
  <dcterms:modified xsi:type="dcterms:W3CDTF">2016-03-07T16:22:41Z</dcterms:modified>
</cp:coreProperties>
</file>