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6"/>
  </p:notesMasterIdLst>
  <p:handoutMasterIdLst>
    <p:handoutMasterId r:id="rId37"/>
  </p:handoutMasterIdLst>
  <p:sldIdLst>
    <p:sldId id="256" r:id="rId3"/>
    <p:sldId id="260" r:id="rId4"/>
    <p:sldId id="308" r:id="rId5"/>
    <p:sldId id="309" r:id="rId6"/>
    <p:sldId id="307" r:id="rId7"/>
    <p:sldId id="310" r:id="rId8"/>
    <p:sldId id="312" r:id="rId9"/>
    <p:sldId id="313" r:id="rId10"/>
    <p:sldId id="311" r:id="rId11"/>
    <p:sldId id="314" r:id="rId12"/>
    <p:sldId id="316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324" r:id="rId21"/>
    <p:sldId id="325" r:id="rId22"/>
    <p:sldId id="326" r:id="rId23"/>
    <p:sldId id="327" r:id="rId24"/>
    <p:sldId id="328" r:id="rId25"/>
    <p:sldId id="329" r:id="rId26"/>
    <p:sldId id="331" r:id="rId27"/>
    <p:sldId id="332" r:id="rId28"/>
    <p:sldId id="333" r:id="rId29"/>
    <p:sldId id="334" r:id="rId30"/>
    <p:sldId id="335" r:id="rId31"/>
    <p:sldId id="336" r:id="rId32"/>
    <p:sldId id="338" r:id="rId33"/>
    <p:sldId id="337" r:id="rId34"/>
    <p:sldId id="306" r:id="rId3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A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B4017-0332-470A-A986-F1309DAFB98F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14179B-9CC2-4F8D-A049-CD95AB720C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C0770-14EC-4111-9EDC-B95A495FEADD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13658-F43C-4EC3-911D-7A41098E48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the within-person part of the model.  ‘G’ is the person’s diagonal element of the GRM.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67B57-27B8-4376-857A-43B3434F20D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Analytic</a:t>
            </a:r>
            <a:r>
              <a:rPr lang="en-US" baseline="0" dirty="0" smtClean="0"/>
              <a:t> derivatives of the restricted </a:t>
            </a:r>
            <a:r>
              <a:rPr lang="en-US" baseline="0" dirty="0" err="1" smtClean="0"/>
              <a:t>loglikelihood</a:t>
            </a:r>
            <a:r>
              <a:rPr lang="en-US" baseline="0" dirty="0" smtClean="0"/>
              <a:t> can be used to speed up optimization (evaluating the </a:t>
            </a:r>
            <a:r>
              <a:rPr lang="en-US" baseline="0" dirty="0" err="1" smtClean="0"/>
              <a:t>fitfunction</a:t>
            </a:r>
            <a:r>
              <a:rPr lang="en-US" baseline="0" dirty="0" smtClean="0"/>
              <a:t> is costly).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67B57-27B8-4376-857A-43B3434F20D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67B57-27B8-4376-857A-43B3434F20D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67B57-27B8-4376-857A-43B3434F20D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67B57-27B8-4376-857A-43B3434F20D1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made a mistake when running these</a:t>
            </a:r>
            <a:r>
              <a:rPr lang="en-US" baseline="0" dirty="0" smtClean="0"/>
              <a:t> simulations, so this graph depicts conservative estimates of speed.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67B57-27B8-4376-857A-43B3434F20D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67B57-27B8-4376-857A-43B3434F20D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67B57-27B8-4376-857A-43B3434F20D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67B57-27B8-4376-857A-43B3434F20D1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between-person model would look</a:t>
            </a:r>
            <a:r>
              <a:rPr lang="en-US" baseline="0" dirty="0" smtClean="0"/>
              <a:t> something like this.  </a:t>
            </a:r>
            <a:r>
              <a:rPr lang="en-US" dirty="0" smtClean="0"/>
              <a:t>This is where the GRM comes 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67B57-27B8-4376-857A-43B3434F20D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3 random participants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13658-F43C-4EC3-911D-7A41098E483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G_ij</a:t>
            </a:r>
            <a:r>
              <a:rPr lang="en-US" baseline="0" dirty="0" smtClean="0"/>
              <a:t> is the element in the </a:t>
            </a:r>
            <a:r>
              <a:rPr lang="en-US" baseline="0" dirty="0" err="1" smtClean="0"/>
              <a:t>ith</a:t>
            </a:r>
            <a:r>
              <a:rPr lang="en-US" baseline="0" dirty="0" smtClean="0"/>
              <a:t> row and </a:t>
            </a:r>
            <a:r>
              <a:rPr lang="en-US" baseline="0" dirty="0" err="1" smtClean="0"/>
              <a:t>jth</a:t>
            </a:r>
            <a:r>
              <a:rPr lang="en-US" baseline="0" dirty="0" smtClean="0"/>
              <a:t> column of the GRM.  Bear in mind that the GRM is symmetric, so for a given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 and j, </a:t>
            </a:r>
            <a:r>
              <a:rPr lang="en-US" baseline="0" dirty="0" err="1" smtClean="0"/>
              <a:t>G_ij</a:t>
            </a:r>
            <a:r>
              <a:rPr lang="en-US" baseline="0" dirty="0" smtClean="0"/>
              <a:t> is the same as </a:t>
            </a:r>
            <a:r>
              <a:rPr lang="en-US" baseline="0" dirty="0" err="1" smtClean="0"/>
              <a:t>G_ji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13658-F43C-4EC3-911D-7A41098E483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67B57-27B8-4376-857A-43B3434F20D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67B57-27B8-4376-857A-43B3434F20D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Flexibility was the chief design consideration—bringing</a:t>
            </a:r>
            <a:r>
              <a:rPr lang="en-US" baseline="0" dirty="0" smtClean="0"/>
              <a:t> the flexibility and generality of OpenMx to data-analysis problems involving GRMs.</a:t>
            </a:r>
            <a:r>
              <a:rPr lang="en-US" dirty="0" smtClean="0"/>
              <a:t>  Simple GREML-type models should be done in GCTA,</a:t>
            </a:r>
            <a:r>
              <a:rPr lang="en-US" baseline="0" dirty="0" smtClean="0"/>
              <a:t> because GCTA is optimized for the purpose.  Not much point using OpenMx for things that GCTA can do, and more quickly.</a:t>
            </a:r>
          </a:p>
          <a:p>
            <a:endParaRPr lang="en-US" baseline="0" dirty="0" smtClean="0"/>
          </a:p>
          <a:p>
            <a:r>
              <a:rPr lang="en-US" dirty="0" smtClean="0"/>
              <a:t>For instance, GREML enables</a:t>
            </a:r>
            <a:r>
              <a:rPr lang="en-US" baseline="0" dirty="0" smtClean="0"/>
              <a:t> a quite flexible, albeit computationally inefficient, way of doing multilevel analyses in OpenMx.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67B57-27B8-4376-857A-43B3434F20D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‘V’ matrix can be sparse,</a:t>
            </a:r>
            <a:r>
              <a:rPr lang="en-US" baseline="0" dirty="0" smtClean="0"/>
              <a:t> but at present, OpenMx doesn’t know how to internally represent it as a sparse matrix w/r/t storage and operations.  Parameters in ‘V’ are variance components, genetic correlations, etc.  Random effects, including residual, assumed to be normal.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67B57-27B8-4376-857A-43B3434F20D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67B57-27B8-4376-857A-43B3434F20D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79B0-83CE-4635-AEBD-D81E1361B9F0}" type="datetime1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C2F8-B9FC-4113-8FAE-523DB8DBFC23}" type="datetime1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AEF1-2C7F-48A0-800D-BCAB8D03EB7B}" type="datetime1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79B0-83CE-4635-AEBD-D81E1361B9F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89B5E-1E7C-4C97-861C-E0B6F7545D2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5FD2-0F54-4040-9F9C-F581FC02D6F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4835-7FB1-4A2E-A8A2-1B94D51E0C5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655F4-2309-4CE0-BE27-87617508C00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94C74-CF9B-40B8-A332-A98EA36F181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4A7D-D007-474A-AD50-5DCCA64B8D9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9583E-BB2B-4579-B693-BAAEC6361C4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89B5E-1E7C-4C97-861C-E0B6F7545D2A}" type="datetime1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08C33-7078-45B3-8D59-08795DFF928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C2F8-B9FC-4113-8FAE-523DB8DBFC2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AEF1-2C7F-48A0-800D-BCAB8D03EB7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5FD2-0F54-4040-9F9C-F581FC02D6FC}" type="datetime1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34835-7FB1-4A2E-A8A2-1B94D51E0C55}" type="datetime1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655F4-2309-4CE0-BE27-87617508C009}" type="datetime1">
              <a:rPr lang="en-US" smtClean="0"/>
              <a:pPr/>
              <a:t>3/11/2016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94C74-CF9B-40B8-A332-A98EA36F181A}" type="datetime1">
              <a:rPr lang="en-US" smtClean="0"/>
              <a:pPr/>
              <a:t>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4A7D-D007-474A-AD50-5DCCA64B8D97}" type="datetime1">
              <a:rPr lang="en-US" smtClean="0"/>
              <a:pPr/>
              <a:t>3/11/2016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9583E-BB2B-4579-B693-BAAEC6361C49}" type="datetime1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08C33-7078-45B3-8D59-08795DFF928B}" type="datetime1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D5C8B-9250-4105-BCA8-F95BED02245B}" type="datetime1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B823F-2D88-4D84-8477-D438A06C6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D5C8B-9250-4105-BCA8-F95BED02245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B823F-2D88-4D84-8477-D438A06C6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1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Combining SEM &amp; GREML in </a:t>
            </a:r>
            <a:r>
              <a:rPr lang="en-US" i="1" dirty="0" smtClean="0"/>
              <a:t>OpenMx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Rob Kirkpatrick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3/11/16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805660"/>
            <a:ext cx="8229600" cy="1143000"/>
          </a:xfrm>
        </p:spPr>
        <p:txBody>
          <a:bodyPr/>
          <a:lstStyle/>
          <a:p>
            <a:r>
              <a:rPr lang="en-US" dirty="0" smtClean="0"/>
              <a:t>II.  </a:t>
            </a:r>
            <a:r>
              <a:rPr lang="en-US" dirty="0" err="1" smtClean="0"/>
              <a:t>mxGREML</a:t>
            </a:r>
            <a:r>
              <a:rPr lang="en-US" dirty="0" smtClean="0"/>
              <a:t>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GREML in </a:t>
            </a:r>
            <a:r>
              <a:rPr lang="en-US" i="1" dirty="0" smtClean="0"/>
              <a:t>OpenMx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All participants’ scores on all phenotypes get “stacked” into a single vector, </a:t>
            </a:r>
            <a:r>
              <a:rPr lang="en-US" b="1" dirty="0" smtClean="0"/>
              <a:t>y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“Definition variables” not allowed/needed.</a:t>
            </a:r>
          </a:p>
          <a:p>
            <a:r>
              <a:rPr lang="en-US" dirty="0" smtClean="0"/>
              <a:t>Ordinal phenotypes must be treated as continuous…</a:t>
            </a:r>
          </a:p>
          <a:p>
            <a:r>
              <a:rPr lang="en-US" dirty="0" smtClean="0"/>
              <a:t>User must specify model for </a:t>
            </a:r>
            <a:r>
              <a:rPr lang="en-US" b="1" dirty="0" smtClean="0"/>
              <a:t>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Mean of </a:t>
            </a:r>
            <a:r>
              <a:rPr lang="en-US" b="1" dirty="0" smtClean="0"/>
              <a:t>y</a:t>
            </a:r>
            <a:r>
              <a:rPr lang="en-US" dirty="0" smtClean="0"/>
              <a:t> conditioned on covariates, which are columns of matrix </a:t>
            </a:r>
            <a:r>
              <a:rPr lang="en-US" b="1" dirty="0" smtClean="0"/>
              <a:t>X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var</a:t>
            </a:r>
            <a:r>
              <a:rPr lang="en-US" dirty="0" smtClean="0"/>
              <a:t>(</a:t>
            </a:r>
            <a:r>
              <a:rPr lang="en-US" b="1" dirty="0" smtClean="0"/>
              <a:t>y</a:t>
            </a:r>
            <a:r>
              <a:rPr lang="en-US" dirty="0" smtClean="0"/>
              <a:t>) is covariance matrix, </a:t>
            </a:r>
            <a:r>
              <a:rPr lang="en-US" b="1" dirty="0" smtClean="0"/>
              <a:t>V</a:t>
            </a:r>
            <a:r>
              <a:rPr lang="en-US" dirty="0" smtClean="0"/>
              <a:t>, which user must define.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GREML in </a:t>
            </a:r>
            <a:r>
              <a:rPr lang="en-US" i="1" dirty="0" smtClean="0"/>
              <a:t>OpenMx</a:t>
            </a:r>
            <a:r>
              <a:rPr lang="en-US" dirty="0" smtClean="0"/>
              <a:t> is </a:t>
            </a:r>
            <a:r>
              <a:rPr lang="en-US" i="1" dirty="0" smtClean="0"/>
              <a:t>flexible</a:t>
            </a:r>
            <a:endParaRPr lang="en-US" i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Key distinguishing characteristic</a:t>
            </a:r>
            <a:r>
              <a:rPr lang="en-US" dirty="0" smtClean="0"/>
              <a:t> from other analyses in </a:t>
            </a:r>
            <a:r>
              <a:rPr lang="en-US" i="1" dirty="0" smtClean="0"/>
              <a:t>OpenMx</a:t>
            </a:r>
            <a:r>
              <a:rPr lang="en-US" dirty="0" smtClean="0"/>
              <a:t> (e.g., FIML): phenotype vector </a:t>
            </a:r>
            <a:r>
              <a:rPr lang="en-US" b="1" dirty="0" smtClean="0"/>
              <a:t>y</a:t>
            </a:r>
            <a:r>
              <a:rPr lang="en-US" dirty="0" smtClean="0"/>
              <a:t> is a </a:t>
            </a:r>
            <a:r>
              <a:rPr lang="en-US" i="1" dirty="0" smtClean="0"/>
              <a:t>single realization</a:t>
            </a:r>
            <a:r>
              <a:rPr lang="en-US" dirty="0" smtClean="0"/>
              <a:t> of a random vector that cannot, in general, be partitioned into independent </a:t>
            </a:r>
            <a:r>
              <a:rPr lang="en-US" dirty="0" err="1" smtClean="0"/>
              <a:t>subvectors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(Applicable to analyses in disciplines other than genetics.)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3BD8-D485-4743-B749-7225067F496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GREML in </a:t>
            </a:r>
            <a:r>
              <a:rPr lang="en-US" i="1" dirty="0" smtClean="0"/>
              <a:t>OpenMx</a:t>
            </a:r>
            <a:r>
              <a:rPr lang="en-US" dirty="0" smtClean="0"/>
              <a:t>: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Conditional on covariates </a:t>
            </a:r>
            <a:r>
              <a:rPr lang="en-US" b="1" dirty="0" smtClean="0"/>
              <a:t>X</a:t>
            </a:r>
            <a:r>
              <a:rPr lang="en-US" dirty="0" smtClean="0"/>
              <a:t>, phenotype vector </a:t>
            </a:r>
            <a:r>
              <a:rPr lang="en-US" b="1" dirty="0" smtClean="0"/>
              <a:t>y</a:t>
            </a:r>
            <a:r>
              <a:rPr lang="en-US" dirty="0" smtClean="0"/>
              <a:t> is a single draw</a:t>
            </a:r>
            <a:r>
              <a:rPr lang="en-US" i="1" dirty="0" smtClean="0"/>
              <a:t> </a:t>
            </a:r>
            <a:r>
              <a:rPr lang="en-US" dirty="0" smtClean="0"/>
              <a:t>from a multivariate-normal distribution having (in general) dense covariance matrix, </a:t>
            </a:r>
            <a:r>
              <a:rPr lang="en-US" b="1" dirty="0" smtClean="0"/>
              <a:t>V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parameters of </a:t>
            </a:r>
            <a:r>
              <a:rPr lang="en-US" b="1" dirty="0" smtClean="0"/>
              <a:t>V</a:t>
            </a:r>
            <a:r>
              <a:rPr lang="en-US" dirty="0" smtClean="0"/>
              <a:t> are of primary interest.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Random effects are normally distributed.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GLS regression (using </a:t>
            </a:r>
            <a:r>
              <a:rPr lang="en-US" b="1" dirty="0" smtClean="0"/>
              <a:t>V</a:t>
            </a:r>
            <a:r>
              <a:rPr lang="en-US" baseline="30000" dirty="0" smtClean="0"/>
              <a:t>-1</a:t>
            </a:r>
            <a:r>
              <a:rPr lang="en-US" dirty="0" smtClean="0"/>
              <a:t>) is adequate model for phenotypic mean.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3BD8-D485-4743-B749-7225067F496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805660"/>
            <a:ext cx="8229600" cy="1143000"/>
          </a:xfrm>
        </p:spPr>
        <p:txBody>
          <a:bodyPr/>
          <a:lstStyle/>
          <a:p>
            <a:r>
              <a:rPr lang="en-US" dirty="0" smtClean="0"/>
              <a:t>III.  </a:t>
            </a:r>
            <a:r>
              <a:rPr lang="en-US" dirty="0" err="1" smtClean="0"/>
              <a:t>mxGREML</a:t>
            </a:r>
            <a:r>
              <a:rPr lang="en-US" dirty="0" smtClean="0"/>
              <a:t> Implementation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 in </a:t>
            </a:r>
            <a:r>
              <a:rPr lang="en-US" i="1" dirty="0" smtClean="0"/>
              <a:t>OpenMx</a:t>
            </a:r>
            <a:r>
              <a:rPr lang="en-US" dirty="0" smtClean="0"/>
              <a:t> 2.x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“Objectives” from version 1 now split between:</a:t>
            </a:r>
          </a:p>
          <a:p>
            <a:pPr lvl="1"/>
            <a:r>
              <a:rPr lang="en-US" dirty="0" smtClean="0"/>
              <a:t>Expectation</a:t>
            </a:r>
          </a:p>
          <a:p>
            <a:pPr lvl="2"/>
            <a:r>
              <a:rPr lang="en-US" dirty="0" smtClean="0"/>
              <a:t>Model’s specification.</a:t>
            </a:r>
          </a:p>
          <a:p>
            <a:pPr lvl="2"/>
            <a:r>
              <a:rPr lang="en-US" dirty="0" smtClean="0"/>
              <a:t>For example, </a:t>
            </a:r>
            <a:r>
              <a:rPr lang="en-US" dirty="0" err="1" smtClean="0"/>
              <a:t>MxExpectationNormal</a:t>
            </a:r>
            <a:r>
              <a:rPr lang="en-US" dirty="0" smtClean="0"/>
              <a:t> specified in terms of covariance, means, and (sometimes) thresholds.</a:t>
            </a:r>
          </a:p>
          <a:p>
            <a:pPr lvl="1"/>
            <a:r>
              <a:rPr lang="en-US" dirty="0" err="1" smtClean="0"/>
              <a:t>Fitfunction</a:t>
            </a:r>
            <a:endParaRPr lang="en-US" dirty="0" smtClean="0"/>
          </a:p>
          <a:p>
            <a:pPr lvl="2"/>
            <a:r>
              <a:rPr lang="en-US" dirty="0" smtClean="0"/>
              <a:t>Loss function to be minimized.</a:t>
            </a:r>
          </a:p>
          <a:p>
            <a:pPr lvl="2"/>
            <a:r>
              <a:rPr lang="en-US" dirty="0" smtClean="0"/>
              <a:t>For instance, </a:t>
            </a:r>
            <a:r>
              <a:rPr lang="en-US" dirty="0" err="1" smtClean="0"/>
              <a:t>MxFitFunctionML</a:t>
            </a:r>
            <a:r>
              <a:rPr lang="en-US" dirty="0" smtClean="0"/>
              <a:t> uses -2 times multivariate-normal </a:t>
            </a:r>
            <a:r>
              <a:rPr lang="en-US" dirty="0" err="1" smtClean="0"/>
              <a:t>loglikelihood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3BD8-D485-4743-B749-7225067F4968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8" name="Picture 4" descr="http://openmx.psyc.virginia.edu/sites/default/files/guineapi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50205" cy="10668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0" y="6324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</a:t>
            </a:r>
            <a:r>
              <a:rPr lang="en-US" dirty="0" err="1" smtClean="0"/>
              <a:t>mxGREML</a:t>
            </a:r>
            <a:r>
              <a:rPr lang="en-US" dirty="0" smtClean="0"/>
              <a:t> Feature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0.  Condensed matrix slots.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1.  GREML expectation.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2.  Data-handling helper function.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3.  GREML </a:t>
            </a:r>
            <a:r>
              <a:rPr lang="en-US" dirty="0" err="1" smtClean="0"/>
              <a:t>fitfunction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Large Matrices and Memory Efficiency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Demo script…</a:t>
            </a:r>
          </a:p>
          <a:p>
            <a:r>
              <a:rPr lang="en-US" dirty="0" smtClean="0"/>
              <a:t>Main idea—when your </a:t>
            </a:r>
            <a:r>
              <a:rPr lang="en-US" i="1" dirty="0" smtClean="0"/>
              <a:t>OpenMx</a:t>
            </a:r>
            <a:r>
              <a:rPr lang="en-US" dirty="0" smtClean="0"/>
              <a:t> script involves large matrices that contain no free parameters: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Place </a:t>
            </a:r>
            <a:br>
              <a:rPr lang="en-US" dirty="0" smtClean="0"/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options(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mxCondenseMatrixSlots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=TRUE)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cs typeface="Courier New" pitchFamily="49" charset="0"/>
              </a:rPr>
              <a:t>near beginning of script.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cs typeface="Courier New" pitchFamily="49" charset="0"/>
              </a:rPr>
              <a:t>Always access slots of </a:t>
            </a:r>
            <a:r>
              <a:rPr lang="en-US" dirty="0" err="1" smtClean="0">
                <a:cs typeface="Courier New" pitchFamily="49" charset="0"/>
              </a:rPr>
              <a:t>MxMatrix</a:t>
            </a:r>
            <a:r>
              <a:rPr lang="en-US" dirty="0" smtClean="0">
                <a:cs typeface="Courier New" pitchFamily="49" charset="0"/>
              </a:rPr>
              <a:t> objects with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dirty="0" smtClean="0">
                <a:cs typeface="Courier New" pitchFamily="49" charset="0"/>
              </a:rPr>
              <a:t>, and never with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@</a:t>
            </a:r>
            <a:r>
              <a:rPr lang="en-US" dirty="0" smtClean="0">
                <a:cs typeface="Courier New" pitchFamily="49" charset="0"/>
              </a:rPr>
              <a:t>.</a:t>
            </a:r>
            <a:endParaRPr lang="en-US" dirty="0"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GREML Expectation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Compatible with GREML </a:t>
            </a:r>
            <a:r>
              <a:rPr lang="en-US" dirty="0" err="1" smtClean="0"/>
              <a:t>fitfunction</a:t>
            </a:r>
            <a:r>
              <a:rPr lang="en-US" dirty="0" smtClean="0"/>
              <a:t> and ML </a:t>
            </a:r>
            <a:r>
              <a:rPr lang="en-US" dirty="0" err="1" smtClean="0"/>
              <a:t>fitfunction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Requires raw continuous data.</a:t>
            </a:r>
          </a:p>
          <a:p>
            <a:r>
              <a:rPr lang="en-US" dirty="0" smtClean="0"/>
              <a:t>User tells it:</a:t>
            </a:r>
          </a:p>
          <a:p>
            <a:pPr lvl="1"/>
            <a:r>
              <a:rPr lang="en-US" dirty="0" smtClean="0"/>
              <a:t>Which algebra/matrix is </a:t>
            </a:r>
            <a:r>
              <a:rPr lang="en-US" b="1" dirty="0" smtClean="0"/>
              <a:t>V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Whether &amp; with what arguments to call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mxGREMLDataHandler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 smtClean="0"/>
              <a:t> at runtime.</a:t>
            </a:r>
          </a:p>
          <a:p>
            <a:pPr lvl="1"/>
            <a:r>
              <a:rPr lang="en-US" dirty="0" smtClean="0"/>
              <a:t>Whether &amp; how to resize </a:t>
            </a:r>
            <a:r>
              <a:rPr lang="en-US" b="1" dirty="0" smtClean="0"/>
              <a:t>V</a:t>
            </a:r>
            <a:r>
              <a:rPr lang="en-US" dirty="0" smtClean="0"/>
              <a:t> at runtime due to missing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3BD8-D485-4743-B749-7225067F496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mxGREMLDataHandler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User provides:</a:t>
            </a:r>
          </a:p>
          <a:p>
            <a:pPr lvl="1"/>
            <a:r>
              <a:rPr lang="en-US" dirty="0" err="1" smtClean="0"/>
              <a:t>Dataframe</a:t>
            </a:r>
            <a:r>
              <a:rPr lang="en-US" dirty="0" smtClean="0"/>
              <a:t> or matrix, in “wide” format.</a:t>
            </a:r>
          </a:p>
          <a:p>
            <a:pPr lvl="1"/>
            <a:r>
              <a:rPr lang="en-US" dirty="0" smtClean="0"/>
              <a:t>Column names of phenotypes (for </a:t>
            </a:r>
            <a:r>
              <a:rPr lang="en-US" b="1" dirty="0" smtClean="0"/>
              <a:t>y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Column names of covariates (for </a:t>
            </a:r>
            <a:r>
              <a:rPr lang="en-US" b="1" dirty="0" smtClean="0"/>
              <a:t>X</a:t>
            </a:r>
            <a:r>
              <a:rPr lang="en-US" dirty="0" smtClean="0"/>
              <a:t>).</a:t>
            </a:r>
          </a:p>
          <a:p>
            <a:r>
              <a:rPr lang="en-US" dirty="0" smtClean="0"/>
              <a:t>Creates </a:t>
            </a:r>
            <a:r>
              <a:rPr lang="en-US" b="1" dirty="0" smtClean="0"/>
              <a:t>X</a:t>
            </a:r>
            <a:r>
              <a:rPr lang="en-US" dirty="0" smtClean="0"/>
              <a:t> &amp; </a:t>
            </a:r>
            <a:r>
              <a:rPr lang="en-US" b="1" dirty="0" smtClean="0"/>
              <a:t>y</a:t>
            </a:r>
            <a:r>
              <a:rPr lang="en-US" dirty="0" smtClean="0"/>
              <a:t>, and automatically trims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NA</a:t>
            </a:r>
            <a:r>
              <a:rPr lang="en-US" dirty="0" smtClean="0"/>
              <a:t>s out of them.</a:t>
            </a:r>
          </a:p>
          <a:p>
            <a:r>
              <a:rPr lang="en-US" dirty="0" smtClean="0"/>
              <a:t>Can be called by user, or automatically at runtime.</a:t>
            </a:r>
          </a:p>
          <a:p>
            <a:r>
              <a:rPr lang="en-US" dirty="0" smtClean="0"/>
              <a:t>Can structure data for multiple phenotypes or for clustered/repeated measures.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3BD8-D485-4743-B749-7225067F496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Introduction.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err="1" smtClean="0"/>
              <a:t>mxGREML</a:t>
            </a:r>
            <a:r>
              <a:rPr lang="en-US" dirty="0" smtClean="0"/>
              <a:t> Design.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err="1" smtClean="0"/>
              <a:t>mxGREML</a:t>
            </a:r>
            <a:r>
              <a:rPr lang="en-US" dirty="0" smtClean="0"/>
              <a:t> Implementation.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Applications.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Miscellany.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GREML </a:t>
            </a:r>
            <a:r>
              <a:rPr lang="en-US" dirty="0" err="1" smtClean="0"/>
              <a:t>fitfunction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Can OPTIONALLY accept analytic first partial derivatives of </a:t>
            </a:r>
            <a:r>
              <a:rPr lang="en-US" b="1" dirty="0" smtClean="0"/>
              <a:t>V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User needs to know some calculus…</a:t>
            </a:r>
          </a:p>
          <a:p>
            <a:pPr lvl="1"/>
            <a:r>
              <a:rPr lang="en-US" dirty="0" smtClean="0"/>
              <a:t>User provides names of matrices/algebras that equal first partial derivatives of </a:t>
            </a:r>
            <a:r>
              <a:rPr lang="en-US" b="1" dirty="0" smtClean="0"/>
              <a:t>V</a:t>
            </a:r>
            <a:r>
              <a:rPr lang="en-US" dirty="0" smtClean="0"/>
              <a:t> w/r/t free parameters.</a:t>
            </a:r>
          </a:p>
          <a:p>
            <a:pPr lvl="1"/>
            <a:r>
              <a:rPr lang="en-US" i="1" dirty="0" smtClean="0"/>
              <a:t>OpenMx</a:t>
            </a:r>
            <a:r>
              <a:rPr lang="en-US" dirty="0" smtClean="0"/>
              <a:t> uses them to calculate derivatives of REML </a:t>
            </a:r>
            <a:r>
              <a:rPr lang="en-US" dirty="0" err="1" smtClean="0"/>
              <a:t>loglikelihood</a:t>
            </a:r>
            <a:r>
              <a:rPr lang="en-US" dirty="0" smtClean="0"/>
              <a:t> during optimization.</a:t>
            </a:r>
          </a:p>
          <a:p>
            <a:pPr lvl="1"/>
            <a:r>
              <a:rPr lang="en-US" dirty="0" smtClean="0"/>
              <a:t>Calculating derivatives of REML </a:t>
            </a:r>
            <a:r>
              <a:rPr lang="en-US" dirty="0" err="1" smtClean="0"/>
              <a:t>logL</a:t>
            </a:r>
            <a:r>
              <a:rPr lang="en-US" dirty="0" smtClean="0"/>
              <a:t> is distributed over multiple processors.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3BD8-D485-4743-B749-7225067F496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GREML </a:t>
            </a:r>
            <a:r>
              <a:rPr lang="en-US" dirty="0" err="1" smtClean="0"/>
              <a:t>fitfunction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With custom compute plan using Newton-</a:t>
            </a:r>
            <a:r>
              <a:rPr lang="en-US" dirty="0" err="1" smtClean="0"/>
              <a:t>Raphson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Backend does average-information REML¹. </a:t>
            </a:r>
          </a:p>
          <a:p>
            <a:pPr lvl="1"/>
            <a:r>
              <a:rPr lang="en-US" i="1" dirty="0" smtClean="0"/>
              <a:t>OpenMx</a:t>
            </a:r>
            <a:r>
              <a:rPr lang="en-US" dirty="0" smtClean="0"/>
              <a:t> gives analytic standard errors from average-information matrix at solution.</a:t>
            </a:r>
          </a:p>
          <a:p>
            <a:pPr lvl="1"/>
            <a:r>
              <a:rPr lang="en-US" dirty="0" smtClean="0"/>
              <a:t>Note: N-R cannot handle </a:t>
            </a:r>
            <a:r>
              <a:rPr lang="en-US" dirty="0" err="1" smtClean="0"/>
              <a:t>MxConstraints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Both REML and ML -2log</a:t>
            </a:r>
            <a:r>
              <a:rPr lang="en-US" i="1" dirty="0" smtClean="0"/>
              <a:t>L</a:t>
            </a:r>
            <a:r>
              <a:rPr lang="en-US" dirty="0" smtClean="0"/>
              <a:t> returned from backend; use the ML -2log</a:t>
            </a:r>
            <a:r>
              <a:rPr lang="en-US" i="1" dirty="0" smtClean="0"/>
              <a:t>L</a:t>
            </a:r>
            <a:r>
              <a:rPr lang="en-US" dirty="0" smtClean="0"/>
              <a:t> for model comparison.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3BD8-D485-4743-B749-7225067F4968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64008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¹Johnson, D. L., &amp; Thompson, R.  (1995).  </a:t>
            </a:r>
            <a:r>
              <a:rPr lang="en-US" i="1" dirty="0" smtClean="0"/>
              <a:t>Journal of Dairy Science, 78</a:t>
            </a:r>
            <a:r>
              <a:rPr lang="en-US" dirty="0" smtClean="0"/>
              <a:t>, 449-456.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805660"/>
            <a:ext cx="8229600" cy="1143000"/>
          </a:xfrm>
        </p:spPr>
        <p:txBody>
          <a:bodyPr/>
          <a:lstStyle/>
          <a:p>
            <a:r>
              <a:rPr lang="en-US" dirty="0" smtClean="0"/>
              <a:t>IV. Applications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Demo Scripts In My Folder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your reference; we won’t go over them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One is a trivially simple example.</a:t>
            </a:r>
          </a:p>
          <a:p>
            <a:r>
              <a:rPr lang="en-US" dirty="0" smtClean="0"/>
              <a:t>The other carries out the factor model diagrammed earlier in this presentation.</a:t>
            </a:r>
            <a:endParaRPr lang="en-US" dirty="0" smtClean="0"/>
          </a:p>
          <a:p>
            <a:r>
              <a:rPr lang="en-US" dirty="0" smtClean="0"/>
              <a:t>Warning!  They use some advanced features:</a:t>
            </a:r>
          </a:p>
          <a:p>
            <a:pPr lvl="1"/>
            <a:r>
              <a:rPr lang="en-US" dirty="0" smtClean="0"/>
              <a:t>Custom compute plan.</a:t>
            </a:r>
          </a:p>
          <a:p>
            <a:pPr lvl="1"/>
            <a:r>
              <a:rPr lang="en-US" dirty="0" smtClean="0"/>
              <a:t>Newton-</a:t>
            </a:r>
            <a:r>
              <a:rPr lang="en-US" dirty="0" err="1" smtClean="0"/>
              <a:t>Raphson</a:t>
            </a:r>
            <a:r>
              <a:rPr lang="en-US" dirty="0" smtClean="0"/>
              <a:t> optimizer.</a:t>
            </a:r>
          </a:p>
          <a:p>
            <a:pPr lvl="1"/>
            <a:r>
              <a:rPr lang="en-US" dirty="0" smtClean="0"/>
              <a:t>Analytic derivatives.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Validation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Reproduced FIML and </a:t>
            </a:r>
            <a:r>
              <a:rPr lang="en-US" i="1" dirty="0" smtClean="0"/>
              <a:t>GCTA</a:t>
            </a:r>
            <a:r>
              <a:rPr lang="en-US" dirty="0" smtClean="0"/>
              <a:t> results from Eaves et al. (2014) simulation.</a:t>
            </a:r>
          </a:p>
          <a:p>
            <a:endParaRPr lang="en-US" dirty="0" smtClean="0"/>
          </a:p>
          <a:p>
            <a:r>
              <a:rPr lang="en-US" dirty="0" smtClean="0"/>
              <a:t>Reproduced </a:t>
            </a:r>
            <a:r>
              <a:rPr lang="en-US" i="1" dirty="0" smtClean="0"/>
              <a:t>GCTA</a:t>
            </a:r>
            <a:r>
              <a:rPr lang="en-US" dirty="0" smtClean="0"/>
              <a:t> results for FSIQ reported in Kirkpatrick et al. (2014</a:t>
            </a:r>
            <a:r>
              <a:rPr lang="en-US" dirty="0" smtClean="0"/>
              <a:t>).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3BD8-D485-4743-B749-7225067F4968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61722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Eaves, L. J., et al. (2014).  </a:t>
            </a:r>
            <a:r>
              <a:rPr lang="en-US" i="1" dirty="0" smtClean="0"/>
              <a:t>Behavior Genetics, 44</a:t>
            </a:r>
            <a:r>
              <a:rPr lang="en-US" dirty="0" smtClean="0"/>
              <a:t>, 445-455.</a:t>
            </a:r>
          </a:p>
          <a:p>
            <a:r>
              <a:rPr lang="en-US" dirty="0" smtClean="0"/>
              <a:t>Kirkpatrick, R. M., et al.  (2014). </a:t>
            </a:r>
            <a:r>
              <a:rPr lang="en-US" i="1" dirty="0" err="1" smtClean="0"/>
              <a:t>PLoS</a:t>
            </a:r>
            <a:r>
              <a:rPr lang="en-US" i="1" dirty="0" smtClean="0"/>
              <a:t> ONE 9</a:t>
            </a:r>
            <a:r>
              <a:rPr lang="en-US" dirty="0" smtClean="0"/>
              <a:t>(11): e112390.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GRM(s) &amp; sample of classically unrelated participants to model:</a:t>
            </a:r>
          </a:p>
          <a:p>
            <a:pPr lvl="1"/>
            <a:r>
              <a:rPr lang="en-US" dirty="0" smtClean="0"/>
              <a:t>Initiation &amp; frequency of drug use.</a:t>
            </a:r>
          </a:p>
          <a:p>
            <a:pPr lvl="1"/>
            <a:r>
              <a:rPr lang="en-US" dirty="0" smtClean="0"/>
              <a:t>Common vs. independent pathways.</a:t>
            </a:r>
          </a:p>
          <a:p>
            <a:pPr lvl="1"/>
            <a:r>
              <a:rPr lang="en-US" dirty="0" smtClean="0"/>
              <a:t>Continuous biometric moderation (</a:t>
            </a:r>
            <a:r>
              <a:rPr lang="en-US" i="1" dirty="0" smtClean="0"/>
              <a:t>a la</a:t>
            </a:r>
            <a:r>
              <a:rPr lang="en-US" dirty="0" smtClean="0"/>
              <a:t> Purcell, 2002).</a:t>
            </a:r>
          </a:p>
          <a:p>
            <a:r>
              <a:rPr lang="en-US" dirty="0" smtClean="0"/>
              <a:t>Latent Growth-Curve </a:t>
            </a:r>
            <a:r>
              <a:rPr lang="en-US" dirty="0" smtClean="0"/>
              <a:t>analysis…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3BD8-D485-4743-B749-7225067F4968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3BD8-D485-4743-B749-7225067F4968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105474" name="Picture 2" descr="C:\Work\Fall 2015 semester\site visit\prep\longit_walltime_by_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Use GRM(s) &amp; sample of classically unrelated participants to model: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Initiation &amp; frequency of drug use.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Common vs. independent pathways.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Continuous biometric moderation (</a:t>
            </a:r>
            <a:r>
              <a:rPr lang="en-US" i="1" dirty="0" smtClean="0">
                <a:solidFill>
                  <a:schemeClr val="bg1">
                    <a:lumMod val="65000"/>
                  </a:schemeClr>
                </a:solidFill>
              </a:rPr>
              <a:t>a la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Purcell, 2002).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Latent Growth-Curve analysis.</a:t>
            </a:r>
          </a:p>
          <a:p>
            <a:r>
              <a:rPr lang="en-US" dirty="0" err="1" smtClean="0"/>
              <a:t>Multicategory</a:t>
            </a:r>
            <a:r>
              <a:rPr lang="en-US" dirty="0" smtClean="0"/>
              <a:t> ordinal phenotypes.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3BD8-D485-4743-B749-7225067F4968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GREML with Binary Phenotypes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3BD8-D485-4743-B749-7225067F4968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106498" name="Picture 2" descr="C:\Work\Fall 2015 semester\site visit\prep\Lee et al 20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790" y="1447800"/>
            <a:ext cx="7918916" cy="2787650"/>
          </a:xfrm>
          <a:prstGeom prst="rect">
            <a:avLst/>
          </a:prstGeom>
          <a:noFill/>
        </p:spPr>
      </p:pic>
      <p:pic>
        <p:nvPicPr>
          <p:cNvPr id="119809" name="Picture 1" descr="C:\Work\Fall 2015 semester\site visit\prep\Lee2012titl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52550" y="4344987"/>
            <a:ext cx="6437313" cy="243681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512533" y="1412170"/>
            <a:ext cx="3174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DOI 10.1016/j.ajhg.2011.02.002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Multicategory</a:t>
            </a:r>
            <a:r>
              <a:rPr lang="en-US" dirty="0" smtClean="0"/>
              <a:t> Ordinal GREML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Under suitable conditions¹, </a:t>
            </a:r>
            <a:r>
              <a:rPr lang="en-US" i="1" dirty="0" smtClean="0"/>
              <a:t>h</a:t>
            </a:r>
            <a:r>
              <a:rPr lang="en-US" dirty="0" smtClean="0"/>
              <a:t>² of ordinal phenotype is squared </a:t>
            </a:r>
            <a:r>
              <a:rPr lang="en-US" dirty="0" err="1" smtClean="0"/>
              <a:t>polyserial</a:t>
            </a:r>
            <a:r>
              <a:rPr lang="en-US" dirty="0" smtClean="0"/>
              <a:t> correlation between observed phenotype scores and latent genetic liability.</a:t>
            </a:r>
          </a:p>
          <a:p>
            <a:r>
              <a:rPr lang="en-US" dirty="0" smtClean="0"/>
              <a:t> Analyze ordinal scores as though continuous, and then adjust </a:t>
            </a:r>
            <a:r>
              <a:rPr lang="en-US" i="1" dirty="0" smtClean="0"/>
              <a:t>h</a:t>
            </a:r>
            <a:r>
              <a:rPr lang="en-US" dirty="0" smtClean="0"/>
              <a:t>² on observed scale to </a:t>
            </a:r>
            <a:r>
              <a:rPr lang="en-US" i="1" dirty="0" smtClean="0"/>
              <a:t>h</a:t>
            </a:r>
            <a:r>
              <a:rPr lang="en-US" dirty="0" smtClean="0"/>
              <a:t>² on latent </a:t>
            </a:r>
            <a:r>
              <a:rPr lang="en-US" dirty="0" smtClean="0"/>
              <a:t>scale via generalization of </a:t>
            </a:r>
            <a:r>
              <a:rPr lang="en-US" dirty="0" err="1" smtClean="0"/>
              <a:t>Dempster</a:t>
            </a:r>
            <a:r>
              <a:rPr lang="en-US" dirty="0" smtClean="0"/>
              <a:t>-Lerner-Robertson transformation¹.</a:t>
            </a:r>
            <a:endParaRPr lang="en-US" dirty="0" smtClean="0"/>
          </a:p>
          <a:p>
            <a:r>
              <a:rPr lang="en-US" dirty="0" smtClean="0"/>
              <a:t>Must treat thresholds as though known, even though estimated from data.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3BD8-D485-4743-B749-7225067F4968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4929" y="6400800"/>
            <a:ext cx="6392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¹Dempster, E. R., &amp; Lerner, I. M.  (1950). </a:t>
            </a:r>
            <a:r>
              <a:rPr lang="en-US" i="1" dirty="0" smtClean="0"/>
              <a:t>Genetics 35</a:t>
            </a:r>
            <a:r>
              <a:rPr lang="en-US" dirty="0" smtClean="0"/>
              <a:t>(212), 212-236.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3886200"/>
            <a:ext cx="10668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4" rIns="91430" bIns="45714" rtlCol="0" anchor="ctr"/>
          <a:lstStyle/>
          <a:p>
            <a:pPr algn="ctr"/>
            <a:r>
              <a:rPr lang="en-US" sz="2500" b="1" i="1" dirty="0" smtClean="0">
                <a:solidFill>
                  <a:schemeClr val="tx1"/>
                </a:solidFill>
              </a:rPr>
              <a:t>Y₁</a:t>
            </a:r>
            <a:endParaRPr lang="en-US" sz="2500" b="1" i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62400" y="3886200"/>
            <a:ext cx="10668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4" rIns="91430" bIns="45714" rtlCol="0" anchor="ctr"/>
          <a:lstStyle/>
          <a:p>
            <a:pPr algn="ctr"/>
            <a:r>
              <a:rPr lang="en-US" sz="2500" b="1" i="1" dirty="0" smtClean="0">
                <a:solidFill>
                  <a:schemeClr val="tx1"/>
                </a:solidFill>
              </a:rPr>
              <a:t>Y₂</a:t>
            </a:r>
            <a:endParaRPr lang="en-US" sz="2500" b="1" i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34200" y="3886200"/>
            <a:ext cx="10668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4" rIns="91430" bIns="45714" rtlCol="0" anchor="ctr"/>
          <a:lstStyle/>
          <a:p>
            <a:pPr algn="ctr"/>
            <a:r>
              <a:rPr lang="en-US" sz="2500" b="1" i="1" dirty="0" smtClean="0">
                <a:solidFill>
                  <a:schemeClr val="tx1"/>
                </a:solidFill>
              </a:rPr>
              <a:t>Y₃</a:t>
            </a:r>
            <a:endParaRPr lang="en-US" sz="2500" b="1" i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886200" y="1371600"/>
            <a:ext cx="1143000" cy="1066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4" rIns="91430" bIns="45714" rtlCol="0" anchor="ctr"/>
          <a:lstStyle/>
          <a:p>
            <a:pPr algn="ctr"/>
            <a:r>
              <a:rPr lang="en-US" sz="2500" b="1" i="1" dirty="0" smtClean="0">
                <a:solidFill>
                  <a:schemeClr val="tx1"/>
                </a:solidFill>
              </a:rPr>
              <a:t>F</a:t>
            </a:r>
            <a:endParaRPr lang="en-US" sz="25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524000" y="762000"/>
            <a:ext cx="1143000" cy="1066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4" rIns="91430" bIns="45714" rtlCol="0" anchor="ctr"/>
          <a:lstStyle/>
          <a:p>
            <a:pPr algn="ctr"/>
            <a:r>
              <a:rPr lang="en-US" sz="2500" b="1" i="1" dirty="0" smtClean="0">
                <a:solidFill>
                  <a:schemeClr val="tx1"/>
                </a:solidFill>
              </a:rPr>
              <a:t>A</a:t>
            </a:r>
            <a:endParaRPr lang="en-US" sz="2500" b="1" dirty="0">
              <a:solidFill>
                <a:schemeClr val="tx1"/>
              </a:solidFill>
            </a:endParaRPr>
          </a:p>
        </p:txBody>
      </p:sp>
      <p:cxnSp>
        <p:nvCxnSpPr>
          <p:cNvPr id="7" name="Curved Connector 6"/>
          <p:cNvCxnSpPr>
            <a:stCxn id="6" idx="1"/>
            <a:endCxn id="6" idx="7"/>
          </p:cNvCxnSpPr>
          <p:nvPr/>
        </p:nvCxnSpPr>
        <p:spPr>
          <a:xfrm rot="5400000" flipH="1" flipV="1">
            <a:off x="2095500" y="514119"/>
            <a:ext cx="12701" cy="808222"/>
          </a:xfrm>
          <a:prstGeom prst="curvedConnector3">
            <a:avLst>
              <a:gd name="adj1" fmla="val 3030150"/>
            </a:avLst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7010400" y="762000"/>
            <a:ext cx="1143000" cy="1066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4" rIns="91430" bIns="45714" rtlCol="0" anchor="ctr"/>
          <a:lstStyle/>
          <a:p>
            <a:pPr algn="ctr"/>
            <a:r>
              <a:rPr lang="en-US" sz="2500" b="1" i="1" dirty="0" smtClean="0">
                <a:solidFill>
                  <a:schemeClr val="tx1"/>
                </a:solidFill>
              </a:rPr>
              <a:t>E</a:t>
            </a:r>
            <a:endParaRPr lang="en-US" sz="2500" b="1" dirty="0">
              <a:solidFill>
                <a:schemeClr val="tx1"/>
              </a:solidFill>
            </a:endParaRPr>
          </a:p>
        </p:txBody>
      </p:sp>
      <p:cxnSp>
        <p:nvCxnSpPr>
          <p:cNvPr id="9" name="Curved Connector 8"/>
          <p:cNvCxnSpPr>
            <a:stCxn id="8" idx="1"/>
            <a:endCxn id="8" idx="7"/>
          </p:cNvCxnSpPr>
          <p:nvPr/>
        </p:nvCxnSpPr>
        <p:spPr>
          <a:xfrm rot="5400000" flipH="1" flipV="1">
            <a:off x="7581900" y="514118"/>
            <a:ext cx="12700" cy="808222"/>
          </a:xfrm>
          <a:prstGeom prst="curvedConnector3">
            <a:avLst>
              <a:gd name="adj1" fmla="val 3030150"/>
            </a:avLst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urved Connector 10"/>
          <p:cNvCxnSpPr>
            <a:stCxn id="2" idx="2"/>
            <a:endCxn id="2" idx="1"/>
          </p:cNvCxnSpPr>
          <p:nvPr/>
        </p:nvCxnSpPr>
        <p:spPr>
          <a:xfrm rot="5400000" flipH="1">
            <a:off x="1085850" y="4362450"/>
            <a:ext cx="495300" cy="533400"/>
          </a:xfrm>
          <a:prstGeom prst="curvedConnector4">
            <a:avLst>
              <a:gd name="adj1" fmla="val -46154"/>
              <a:gd name="adj2" fmla="val 142857"/>
            </a:avLst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10"/>
          <p:cNvCxnSpPr/>
          <p:nvPr/>
        </p:nvCxnSpPr>
        <p:spPr>
          <a:xfrm rot="5400000" flipH="1">
            <a:off x="3981450" y="4400550"/>
            <a:ext cx="495300" cy="533400"/>
          </a:xfrm>
          <a:prstGeom prst="curvedConnector4">
            <a:avLst>
              <a:gd name="adj1" fmla="val -46154"/>
              <a:gd name="adj2" fmla="val 142857"/>
            </a:avLst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10"/>
          <p:cNvCxnSpPr/>
          <p:nvPr/>
        </p:nvCxnSpPr>
        <p:spPr>
          <a:xfrm rot="5400000" flipH="1">
            <a:off x="6953250" y="4400550"/>
            <a:ext cx="495300" cy="533400"/>
          </a:xfrm>
          <a:prstGeom prst="curvedConnector4">
            <a:avLst>
              <a:gd name="adj1" fmla="val -46154"/>
              <a:gd name="adj2" fmla="val 142857"/>
            </a:avLst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5" idx="4"/>
            <a:endCxn id="2" idx="0"/>
          </p:cNvCxnSpPr>
          <p:nvPr/>
        </p:nvCxnSpPr>
        <p:spPr>
          <a:xfrm flipH="1">
            <a:off x="1600200" y="2438400"/>
            <a:ext cx="2857500" cy="1447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5" idx="4"/>
            <a:endCxn id="3" idx="0"/>
          </p:cNvCxnSpPr>
          <p:nvPr/>
        </p:nvCxnSpPr>
        <p:spPr>
          <a:xfrm>
            <a:off x="4457700" y="2438400"/>
            <a:ext cx="38100" cy="1447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5" idx="4"/>
            <a:endCxn id="4" idx="0"/>
          </p:cNvCxnSpPr>
          <p:nvPr/>
        </p:nvCxnSpPr>
        <p:spPr>
          <a:xfrm>
            <a:off x="4457700" y="2438400"/>
            <a:ext cx="3009900" cy="1447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6" idx="6"/>
            <a:endCxn id="5" idx="1"/>
          </p:cNvCxnSpPr>
          <p:nvPr/>
        </p:nvCxnSpPr>
        <p:spPr>
          <a:xfrm>
            <a:off x="2667000" y="1295400"/>
            <a:ext cx="1386589" cy="23242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5" idx="7"/>
          </p:cNvCxnSpPr>
          <p:nvPr/>
        </p:nvCxnSpPr>
        <p:spPr>
          <a:xfrm flipH="1">
            <a:off x="4861811" y="1371600"/>
            <a:ext cx="2148589" cy="15622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818" name="Object 7"/>
          <p:cNvGraphicFramePr>
            <a:graphicFrameLocks noChangeAspect="1"/>
          </p:cNvGraphicFramePr>
          <p:nvPr/>
        </p:nvGraphicFramePr>
        <p:xfrm>
          <a:off x="1600200" y="76200"/>
          <a:ext cx="1068388" cy="625475"/>
        </p:xfrm>
        <a:graphic>
          <a:graphicData uri="http://schemas.openxmlformats.org/presentationml/2006/ole">
            <p:oleObj spid="_x0000_s135170" name="Equation" r:id="rId4" imgW="368280" imgH="215640" progId="Equation.3">
              <p:embed/>
            </p:oleObj>
          </a:graphicData>
        </a:graphic>
      </p:graphicFrame>
      <p:graphicFrame>
        <p:nvGraphicFramePr>
          <p:cNvPr id="34819" name="Object 7"/>
          <p:cNvGraphicFramePr>
            <a:graphicFrameLocks noChangeAspect="1"/>
          </p:cNvGraphicFramePr>
          <p:nvPr/>
        </p:nvGraphicFramePr>
        <p:xfrm>
          <a:off x="7626350" y="152400"/>
          <a:ext cx="920750" cy="539750"/>
        </p:xfrm>
        <a:graphic>
          <a:graphicData uri="http://schemas.openxmlformats.org/presentationml/2006/ole">
            <p:oleObj spid="_x0000_s135171" name="Equation" r:id="rId5" imgW="368280" imgH="215640" progId="Equation.3">
              <p:embed/>
            </p:oleObj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3276600" y="990600"/>
            <a:ext cx="308077" cy="384709"/>
          </a:xfrm>
          <a:prstGeom prst="rect">
            <a:avLst/>
          </a:prstGeom>
          <a:noFill/>
        </p:spPr>
        <p:txBody>
          <a:bodyPr wrap="none" lIns="91430" tIns="45714" rIns="91430" bIns="45714" rtlCol="0">
            <a:spAutoFit/>
          </a:bodyPr>
          <a:lstStyle/>
          <a:p>
            <a:r>
              <a:rPr lang="en-US" sz="1900" dirty="0" smtClean="0"/>
              <a:t>1</a:t>
            </a:r>
            <a:endParaRPr lang="en-US" sz="1900" dirty="0"/>
          </a:p>
        </p:txBody>
      </p:sp>
      <p:sp>
        <p:nvSpPr>
          <p:cNvPr id="61" name="TextBox 60"/>
          <p:cNvSpPr txBox="1"/>
          <p:nvPr/>
        </p:nvSpPr>
        <p:spPr>
          <a:xfrm>
            <a:off x="6019800" y="1066800"/>
            <a:ext cx="308077" cy="384709"/>
          </a:xfrm>
          <a:prstGeom prst="rect">
            <a:avLst/>
          </a:prstGeom>
          <a:noFill/>
        </p:spPr>
        <p:txBody>
          <a:bodyPr wrap="none" lIns="91430" tIns="45714" rIns="91430" bIns="45714" rtlCol="0">
            <a:spAutoFit/>
          </a:bodyPr>
          <a:lstStyle/>
          <a:p>
            <a:r>
              <a:rPr lang="en-US" sz="1900" dirty="0" smtClean="0"/>
              <a:t>1</a:t>
            </a:r>
            <a:endParaRPr lang="en-US" sz="1900" dirty="0"/>
          </a:p>
        </p:txBody>
      </p:sp>
      <p:graphicFrame>
        <p:nvGraphicFramePr>
          <p:cNvPr id="34820" name="Object 7"/>
          <p:cNvGraphicFramePr>
            <a:graphicFrameLocks noChangeAspect="1"/>
          </p:cNvGraphicFramePr>
          <p:nvPr/>
        </p:nvGraphicFramePr>
        <p:xfrm>
          <a:off x="2514600" y="2643238"/>
          <a:ext cx="371475" cy="487312"/>
        </p:xfrm>
        <a:graphic>
          <a:graphicData uri="http://schemas.openxmlformats.org/presentationml/2006/ole">
            <p:oleObj spid="_x0000_s135172" name="Equation" r:id="rId6" imgW="164880" imgH="215640" progId="Equation.3">
              <p:embed/>
            </p:oleObj>
          </a:graphicData>
        </a:graphic>
      </p:graphicFrame>
      <p:graphicFrame>
        <p:nvGraphicFramePr>
          <p:cNvPr id="34821" name="Object 7"/>
          <p:cNvGraphicFramePr>
            <a:graphicFrameLocks noChangeAspect="1"/>
          </p:cNvGraphicFramePr>
          <p:nvPr/>
        </p:nvGraphicFramePr>
        <p:xfrm>
          <a:off x="4484688" y="2787809"/>
          <a:ext cx="468312" cy="571341"/>
        </p:xfrm>
        <a:graphic>
          <a:graphicData uri="http://schemas.openxmlformats.org/presentationml/2006/ole">
            <p:oleObj spid="_x0000_s135173" name="Equation" r:id="rId7" imgW="177480" imgH="215640" progId="Equation.3">
              <p:embed/>
            </p:oleObj>
          </a:graphicData>
        </a:graphic>
      </p:graphicFrame>
      <p:graphicFrame>
        <p:nvGraphicFramePr>
          <p:cNvPr id="34822" name="Object 7"/>
          <p:cNvGraphicFramePr>
            <a:graphicFrameLocks noChangeAspect="1"/>
          </p:cNvGraphicFramePr>
          <p:nvPr/>
        </p:nvGraphicFramePr>
        <p:xfrm>
          <a:off x="6324600" y="2736082"/>
          <a:ext cx="457200" cy="634181"/>
        </p:xfrm>
        <a:graphic>
          <a:graphicData uri="http://schemas.openxmlformats.org/presentationml/2006/ole">
            <p:oleObj spid="_x0000_s135174" name="Equation" r:id="rId8" imgW="164880" imgH="228600" progId="Equation.3">
              <p:embed/>
            </p:oleObj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614363" y="4938713"/>
          <a:ext cx="514350" cy="515937"/>
        </p:xfrm>
        <a:graphic>
          <a:graphicData uri="http://schemas.openxmlformats.org/presentationml/2006/ole">
            <p:oleObj spid="_x0000_s135175" name="Equation" r:id="rId9" imgW="228600" imgH="228600" progId="Equation.3">
              <p:embed/>
            </p:oleObj>
          </a:graphicData>
        </a:graphic>
      </p:graphicFrame>
      <p:graphicFrame>
        <p:nvGraphicFramePr>
          <p:cNvPr id="34824" name="Object 7"/>
          <p:cNvGraphicFramePr>
            <a:graphicFrameLocks noChangeAspect="1"/>
          </p:cNvGraphicFramePr>
          <p:nvPr/>
        </p:nvGraphicFramePr>
        <p:xfrm>
          <a:off x="3557588" y="5014913"/>
          <a:ext cx="542925" cy="515937"/>
        </p:xfrm>
        <a:graphic>
          <a:graphicData uri="http://schemas.openxmlformats.org/presentationml/2006/ole">
            <p:oleObj spid="_x0000_s135176" name="Equation" r:id="rId10" imgW="241200" imgH="228600" progId="Equation.3">
              <p:embed/>
            </p:oleObj>
          </a:graphicData>
        </a:graphic>
      </p:graphicFrame>
      <p:graphicFrame>
        <p:nvGraphicFramePr>
          <p:cNvPr id="34825" name="Object 7"/>
          <p:cNvGraphicFramePr>
            <a:graphicFrameLocks noChangeAspect="1"/>
          </p:cNvGraphicFramePr>
          <p:nvPr/>
        </p:nvGraphicFramePr>
        <p:xfrm>
          <a:off x="6529388" y="4938713"/>
          <a:ext cx="542925" cy="515937"/>
        </p:xfrm>
        <a:graphic>
          <a:graphicData uri="http://schemas.openxmlformats.org/presentationml/2006/ole">
            <p:oleObj spid="_x0000_s135177" name="Equation" r:id="rId11" imgW="241200" imgH="228600" progId="Equation.3">
              <p:embed/>
            </p:oleObj>
          </a:graphicData>
        </a:graphic>
      </p:graphicFrame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805660"/>
            <a:ext cx="8229600" cy="1143000"/>
          </a:xfrm>
        </p:spPr>
        <p:txBody>
          <a:bodyPr/>
          <a:lstStyle/>
          <a:p>
            <a:r>
              <a:rPr lang="en-US" dirty="0" smtClean="0"/>
              <a:t>V. </a:t>
            </a:r>
            <a:r>
              <a:rPr lang="en-US" dirty="0" err="1" smtClean="0"/>
              <a:t>Miscellaney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Miscellaneous—stuff </a:t>
            </a:r>
            <a:r>
              <a:rPr lang="en-US" dirty="0" smtClean="0"/>
              <a:t>I didn’t really </a:t>
            </a:r>
            <a:r>
              <a:rPr lang="en-US" dirty="0" smtClean="0"/>
              <a:t>cover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 smtClean="0"/>
              <a:t>Be careful using GREML with any kind of ascertained </a:t>
            </a:r>
            <a:r>
              <a:rPr lang="en-US" b="1" dirty="0" smtClean="0"/>
              <a:t>sample.</a:t>
            </a:r>
            <a:endParaRPr lang="en-US" b="1" dirty="0" smtClean="0"/>
          </a:p>
          <a:p>
            <a:r>
              <a:rPr lang="en-US" dirty="0" smtClean="0"/>
              <a:t>Use of &gt;1 GRM (or other such “relatedness matrix”).</a:t>
            </a:r>
          </a:p>
          <a:p>
            <a:r>
              <a:rPr lang="en-US" dirty="0" smtClean="0"/>
              <a:t>GREML with family data.</a:t>
            </a:r>
          </a:p>
          <a:p>
            <a:r>
              <a:rPr lang="en-US" dirty="0" smtClean="0"/>
              <a:t>Technical aspects of computing GRMs.</a:t>
            </a:r>
          </a:p>
          <a:p>
            <a:r>
              <a:rPr lang="en-US" dirty="0" smtClean="0"/>
              <a:t>Computational shortcuts available for simple models (e.g., </a:t>
            </a:r>
            <a:r>
              <a:rPr lang="en-US" dirty="0" err="1" smtClean="0"/>
              <a:t>diagonalization</a:t>
            </a:r>
            <a:r>
              <a:rPr lang="en-US" dirty="0" smtClean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Improvements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More-robust N-R optimizer.</a:t>
            </a:r>
          </a:p>
          <a:p>
            <a:r>
              <a:rPr lang="en-US" dirty="0" smtClean="0"/>
              <a:t>Enabling N-R to find confidence intervals.</a:t>
            </a:r>
          </a:p>
          <a:p>
            <a:r>
              <a:rPr lang="en-US" dirty="0" smtClean="0"/>
              <a:t>Interface to provide NPSOL &amp; CSOLNP with analytic derivatives of constraints.</a:t>
            </a:r>
          </a:p>
          <a:p>
            <a:r>
              <a:rPr lang="en-US" dirty="0" smtClean="0"/>
              <a:t>User-specified sparse matrices?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NIH grant DA026119</a:t>
            </a:r>
          </a:p>
          <a:p>
            <a:r>
              <a:rPr lang="en-US" dirty="0" smtClean="0"/>
              <a:t>Mike Neale (PI)</a:t>
            </a:r>
          </a:p>
          <a:p>
            <a:r>
              <a:rPr lang="en-US" dirty="0" smtClean="0"/>
              <a:t>Lindon Eaves</a:t>
            </a:r>
          </a:p>
          <a:p>
            <a:r>
              <a:rPr lang="en-US" dirty="0" smtClean="0"/>
              <a:t>Mike Hunter &amp; Joshua Pritikin</a:t>
            </a:r>
          </a:p>
          <a:p>
            <a:r>
              <a:rPr lang="en-US" dirty="0" smtClean="0"/>
              <a:t>The rest of the </a:t>
            </a:r>
            <a:r>
              <a:rPr lang="en-US" i="1" dirty="0" smtClean="0"/>
              <a:t>OpenMx</a:t>
            </a:r>
            <a:r>
              <a:rPr lang="en-US" dirty="0" smtClean="0"/>
              <a:t> Development Team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3BD8-D485-4743-B749-7225067F496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" y="4876800"/>
            <a:ext cx="1143000" cy="1066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4" rIns="91430" bIns="45714" rtlCol="0" anchor="ctr"/>
          <a:lstStyle/>
          <a:p>
            <a:pPr algn="ctr"/>
            <a:r>
              <a:rPr lang="en-US" sz="2500" b="1" i="1" dirty="0" smtClean="0">
                <a:solidFill>
                  <a:schemeClr val="tx1"/>
                </a:solidFill>
              </a:rPr>
              <a:t>A</a:t>
            </a:r>
            <a:endParaRPr lang="en-US" sz="2500" b="1" baseline="-25000" dirty="0">
              <a:solidFill>
                <a:schemeClr val="tx1"/>
              </a:solidFill>
            </a:endParaRPr>
          </a:p>
        </p:txBody>
      </p:sp>
      <p:cxnSp>
        <p:nvCxnSpPr>
          <p:cNvPr id="5" name="Curved Connector 4"/>
          <p:cNvCxnSpPr>
            <a:stCxn id="4" idx="3"/>
            <a:endCxn id="4" idx="5"/>
          </p:cNvCxnSpPr>
          <p:nvPr/>
        </p:nvCxnSpPr>
        <p:spPr>
          <a:xfrm rot="16200000" flipH="1">
            <a:off x="800100" y="5383260"/>
            <a:ext cx="12700" cy="808222"/>
          </a:xfrm>
          <a:prstGeom prst="curvedConnector3">
            <a:avLst>
              <a:gd name="adj1" fmla="val 3030150"/>
            </a:avLst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369888" y="6096000"/>
          <a:ext cx="939800" cy="549275"/>
        </p:xfrm>
        <a:graphic>
          <a:graphicData uri="http://schemas.openxmlformats.org/presentationml/2006/ole">
            <p:oleObj spid="_x0000_s136194" name="Equation" r:id="rId4" imgW="368280" imgH="215640" progId="Equation.3">
              <p:embed/>
            </p:oleObj>
          </a:graphicData>
        </a:graphic>
      </p:graphicFrame>
      <p:cxnSp>
        <p:nvCxnSpPr>
          <p:cNvPr id="35" name="Straight Arrow Connector 34"/>
          <p:cNvCxnSpPr>
            <a:stCxn id="4" idx="0"/>
          </p:cNvCxnSpPr>
          <p:nvPr/>
        </p:nvCxnSpPr>
        <p:spPr>
          <a:xfrm flipH="1" flipV="1">
            <a:off x="228600" y="0"/>
            <a:ext cx="571500" cy="487680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4" idx="0"/>
          </p:cNvCxnSpPr>
          <p:nvPr/>
        </p:nvCxnSpPr>
        <p:spPr>
          <a:xfrm flipV="1">
            <a:off x="800100" y="0"/>
            <a:ext cx="495300" cy="487680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" idx="0"/>
          </p:cNvCxnSpPr>
          <p:nvPr/>
        </p:nvCxnSpPr>
        <p:spPr>
          <a:xfrm flipV="1">
            <a:off x="800100" y="0"/>
            <a:ext cx="2019300" cy="487680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4" idx="0"/>
          </p:cNvCxnSpPr>
          <p:nvPr/>
        </p:nvCxnSpPr>
        <p:spPr>
          <a:xfrm flipV="1">
            <a:off x="800100" y="0"/>
            <a:ext cx="2857500" cy="487680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4" idx="0"/>
          </p:cNvCxnSpPr>
          <p:nvPr/>
        </p:nvCxnSpPr>
        <p:spPr>
          <a:xfrm flipV="1">
            <a:off x="800100" y="152400"/>
            <a:ext cx="5067300" cy="472440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4" idx="0"/>
          </p:cNvCxnSpPr>
          <p:nvPr/>
        </p:nvCxnSpPr>
        <p:spPr>
          <a:xfrm flipV="1">
            <a:off x="800100" y="0"/>
            <a:ext cx="6972300" cy="487680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" idx="0"/>
          </p:cNvCxnSpPr>
          <p:nvPr/>
        </p:nvCxnSpPr>
        <p:spPr>
          <a:xfrm flipV="1">
            <a:off x="800100" y="0"/>
            <a:ext cx="8039100" cy="487680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" idx="0"/>
          </p:cNvCxnSpPr>
          <p:nvPr/>
        </p:nvCxnSpPr>
        <p:spPr>
          <a:xfrm flipV="1">
            <a:off x="800100" y="914400"/>
            <a:ext cx="8343900" cy="396240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4" idx="0"/>
          </p:cNvCxnSpPr>
          <p:nvPr/>
        </p:nvCxnSpPr>
        <p:spPr>
          <a:xfrm flipV="1">
            <a:off x="800100" y="1676400"/>
            <a:ext cx="8343900" cy="320040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" idx="0"/>
          </p:cNvCxnSpPr>
          <p:nvPr/>
        </p:nvCxnSpPr>
        <p:spPr>
          <a:xfrm flipV="1">
            <a:off x="800100" y="2743200"/>
            <a:ext cx="8343900" cy="213360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itle 21"/>
          <p:cNvSpPr txBox="1">
            <a:spLocks/>
          </p:cNvSpPr>
          <p:nvPr/>
        </p:nvSpPr>
        <p:spPr>
          <a:xfrm>
            <a:off x="381000" y="1676400"/>
            <a:ext cx="8229600" cy="1600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There will be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</a:t>
            </a:r>
            <a:r>
              <a:rPr kumimoji="0" lang="en-US" sz="28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double-headed paths coming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from each person’s A!  This fact is represented with one or more GRMs.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913" name="Picture 1" descr="C:\Work\Boulder 2016\mystuff\prep\Boulder2016_DOC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Consider 3 random participants…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114800" y="4953000"/>
            <a:ext cx="1143000" cy="1066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4" rIns="91430" bIns="45714" rtlCol="0" anchor="ctr"/>
          <a:lstStyle/>
          <a:p>
            <a:pPr algn="ctr"/>
            <a:r>
              <a:rPr lang="en-US" sz="2500" b="1" i="1" dirty="0" smtClean="0">
                <a:solidFill>
                  <a:schemeClr val="tx1"/>
                </a:solidFill>
              </a:rPr>
              <a:t>A</a:t>
            </a:r>
            <a:r>
              <a:rPr lang="en-US" sz="2500" b="1" dirty="0" smtClean="0">
                <a:solidFill>
                  <a:schemeClr val="tx1"/>
                </a:solidFill>
              </a:rPr>
              <a:t>₁</a:t>
            </a:r>
            <a:endParaRPr lang="en-US" sz="2500" b="1" dirty="0">
              <a:solidFill>
                <a:schemeClr val="tx1"/>
              </a:solidFill>
            </a:endParaRPr>
          </a:p>
        </p:txBody>
      </p:sp>
      <p:cxnSp>
        <p:nvCxnSpPr>
          <p:cNvPr id="50" name="Curved Connector 49"/>
          <p:cNvCxnSpPr>
            <a:stCxn id="48" idx="5"/>
            <a:endCxn id="48" idx="3"/>
          </p:cNvCxnSpPr>
          <p:nvPr/>
        </p:nvCxnSpPr>
        <p:spPr>
          <a:xfrm rot="5400000">
            <a:off x="4686300" y="5459460"/>
            <a:ext cx="12700" cy="808222"/>
          </a:xfrm>
          <a:prstGeom prst="curvedConnector3">
            <a:avLst>
              <a:gd name="adj1" fmla="val 3030150"/>
            </a:avLst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Object 7"/>
          <p:cNvGraphicFramePr>
            <a:graphicFrameLocks noChangeAspect="1"/>
          </p:cNvGraphicFramePr>
          <p:nvPr/>
        </p:nvGraphicFramePr>
        <p:xfrm>
          <a:off x="4046538" y="6096000"/>
          <a:ext cx="1325562" cy="625475"/>
        </p:xfrm>
        <a:graphic>
          <a:graphicData uri="http://schemas.openxmlformats.org/presentationml/2006/ole">
            <p:oleObj spid="_x0000_s137218" name="Equation" r:id="rId4" imgW="457200" imgH="215640" progId="Equation.3">
              <p:embed/>
            </p:oleObj>
          </a:graphicData>
        </a:graphic>
      </p:graphicFrame>
      <p:sp>
        <p:nvSpPr>
          <p:cNvPr id="57" name="Oval 56"/>
          <p:cNvSpPr/>
          <p:nvPr/>
        </p:nvSpPr>
        <p:spPr>
          <a:xfrm>
            <a:off x="0" y="2362200"/>
            <a:ext cx="1143000" cy="1066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4" rIns="91430" bIns="45714" rtlCol="0" anchor="ctr"/>
          <a:lstStyle/>
          <a:p>
            <a:pPr algn="ctr"/>
            <a:r>
              <a:rPr lang="en-US" sz="2500" b="1" i="1" dirty="0" smtClean="0">
                <a:solidFill>
                  <a:schemeClr val="tx1"/>
                </a:solidFill>
              </a:rPr>
              <a:t>A</a:t>
            </a:r>
            <a:r>
              <a:rPr lang="en-US" sz="2500" b="1" dirty="0" smtClean="0">
                <a:solidFill>
                  <a:schemeClr val="tx1"/>
                </a:solidFill>
              </a:rPr>
              <a:t>₂</a:t>
            </a:r>
            <a:endParaRPr lang="en-US" sz="2500" b="1" dirty="0">
              <a:solidFill>
                <a:schemeClr val="tx1"/>
              </a:solidFill>
            </a:endParaRPr>
          </a:p>
        </p:txBody>
      </p:sp>
      <p:cxnSp>
        <p:nvCxnSpPr>
          <p:cNvPr id="59" name="Curved Connector 58"/>
          <p:cNvCxnSpPr>
            <a:stCxn id="57" idx="7"/>
            <a:endCxn id="57" idx="1"/>
          </p:cNvCxnSpPr>
          <p:nvPr/>
        </p:nvCxnSpPr>
        <p:spPr>
          <a:xfrm rot="16200000" flipV="1">
            <a:off x="571500" y="2114318"/>
            <a:ext cx="12700" cy="808222"/>
          </a:xfrm>
          <a:prstGeom prst="curvedConnector3">
            <a:avLst>
              <a:gd name="adj1" fmla="val 3030150"/>
            </a:avLst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9644" name="Object 7"/>
          <p:cNvGraphicFramePr>
            <a:graphicFrameLocks noChangeAspect="1"/>
          </p:cNvGraphicFramePr>
          <p:nvPr/>
        </p:nvGraphicFramePr>
        <p:xfrm>
          <a:off x="85725" y="1630180"/>
          <a:ext cx="1209675" cy="555492"/>
        </p:xfrm>
        <a:graphic>
          <a:graphicData uri="http://schemas.openxmlformats.org/presentationml/2006/ole">
            <p:oleObj spid="_x0000_s137219" name="Equation" r:id="rId5" imgW="469800" imgH="215640" progId="Equation.3">
              <p:embed/>
            </p:oleObj>
          </a:graphicData>
        </a:graphic>
      </p:graphicFrame>
      <p:sp>
        <p:nvSpPr>
          <p:cNvPr id="62" name="Oval 61"/>
          <p:cNvSpPr/>
          <p:nvPr/>
        </p:nvSpPr>
        <p:spPr>
          <a:xfrm>
            <a:off x="8001000" y="2363450"/>
            <a:ext cx="1143000" cy="1066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4" rIns="91430" bIns="45714" rtlCol="0" anchor="ctr"/>
          <a:lstStyle/>
          <a:p>
            <a:pPr algn="ctr"/>
            <a:r>
              <a:rPr lang="en-US" sz="2500" b="1" i="1" dirty="0" smtClean="0">
                <a:solidFill>
                  <a:schemeClr val="tx1"/>
                </a:solidFill>
              </a:rPr>
              <a:t>A</a:t>
            </a:r>
            <a:r>
              <a:rPr lang="en-US" sz="2500" b="1" dirty="0" smtClean="0">
                <a:solidFill>
                  <a:schemeClr val="tx1"/>
                </a:solidFill>
              </a:rPr>
              <a:t>₃</a:t>
            </a:r>
            <a:endParaRPr lang="en-US" sz="2500" b="1" dirty="0">
              <a:solidFill>
                <a:schemeClr val="tx1"/>
              </a:solidFill>
            </a:endParaRPr>
          </a:p>
        </p:txBody>
      </p:sp>
      <p:cxnSp>
        <p:nvCxnSpPr>
          <p:cNvPr id="63" name="Curved Connector 62"/>
          <p:cNvCxnSpPr>
            <a:stCxn id="62" idx="7"/>
            <a:endCxn id="62" idx="1"/>
          </p:cNvCxnSpPr>
          <p:nvPr/>
        </p:nvCxnSpPr>
        <p:spPr>
          <a:xfrm rot="16200000" flipV="1">
            <a:off x="8572500" y="2115568"/>
            <a:ext cx="12700" cy="808222"/>
          </a:xfrm>
          <a:prstGeom prst="curvedConnector3">
            <a:avLst>
              <a:gd name="adj1" fmla="val 3030150"/>
            </a:avLst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" name="Object 7"/>
          <p:cNvGraphicFramePr>
            <a:graphicFrameLocks noChangeAspect="1"/>
          </p:cNvGraphicFramePr>
          <p:nvPr/>
        </p:nvGraphicFramePr>
        <p:xfrm>
          <a:off x="7772400" y="1662297"/>
          <a:ext cx="1285875" cy="624953"/>
        </p:xfrm>
        <a:graphic>
          <a:graphicData uri="http://schemas.openxmlformats.org/presentationml/2006/ole">
            <p:oleObj spid="_x0000_s137220" name="Equation" r:id="rId6" imgW="469800" imgH="228600" progId="Equation.3">
              <p:embed/>
            </p:oleObj>
          </a:graphicData>
        </a:graphic>
      </p:graphicFrame>
      <p:cxnSp>
        <p:nvCxnSpPr>
          <p:cNvPr id="66" name="Shape 65"/>
          <p:cNvCxnSpPr>
            <a:stCxn id="57" idx="6"/>
            <a:endCxn id="48" idx="0"/>
          </p:cNvCxnSpPr>
          <p:nvPr/>
        </p:nvCxnSpPr>
        <p:spPr>
          <a:xfrm>
            <a:off x="1143000" y="2895600"/>
            <a:ext cx="3543300" cy="2057400"/>
          </a:xfrm>
          <a:prstGeom prst="curvedConnector2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hape 67"/>
          <p:cNvCxnSpPr>
            <a:stCxn id="62" idx="2"/>
            <a:endCxn id="48" idx="0"/>
          </p:cNvCxnSpPr>
          <p:nvPr/>
        </p:nvCxnSpPr>
        <p:spPr>
          <a:xfrm rot="10800000" flipV="1">
            <a:off x="4686300" y="2896850"/>
            <a:ext cx="3314700" cy="2056150"/>
          </a:xfrm>
          <a:prstGeom prst="curvedConnector2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57" idx="6"/>
            <a:endCxn id="62" idx="2"/>
          </p:cNvCxnSpPr>
          <p:nvPr/>
        </p:nvCxnSpPr>
        <p:spPr>
          <a:xfrm>
            <a:off x="1143000" y="2895600"/>
            <a:ext cx="6858000" cy="125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9646" name="Object 7"/>
          <p:cNvGraphicFramePr>
            <a:graphicFrameLocks noChangeAspect="1"/>
          </p:cNvGraphicFramePr>
          <p:nvPr/>
        </p:nvGraphicFramePr>
        <p:xfrm>
          <a:off x="3943350" y="2268538"/>
          <a:ext cx="1363663" cy="661987"/>
        </p:xfrm>
        <a:graphic>
          <a:graphicData uri="http://schemas.openxmlformats.org/presentationml/2006/ole">
            <p:oleObj spid="_x0000_s137221" name="Equation" r:id="rId7" imgW="469800" imgH="228600" progId="Equation.3">
              <p:embed/>
            </p:oleObj>
          </a:graphicData>
        </a:graphic>
      </p:graphicFrame>
      <p:graphicFrame>
        <p:nvGraphicFramePr>
          <p:cNvPr id="69647" name="Object 7"/>
          <p:cNvGraphicFramePr>
            <a:graphicFrameLocks noChangeAspect="1"/>
          </p:cNvGraphicFramePr>
          <p:nvPr/>
        </p:nvGraphicFramePr>
        <p:xfrm>
          <a:off x="2455863" y="3446463"/>
          <a:ext cx="1327150" cy="625475"/>
        </p:xfrm>
        <a:graphic>
          <a:graphicData uri="http://schemas.openxmlformats.org/presentationml/2006/ole">
            <p:oleObj spid="_x0000_s137222" name="Equation" r:id="rId8" imgW="457200" imgH="215640" progId="Equation.3">
              <p:embed/>
            </p:oleObj>
          </a:graphicData>
        </a:graphic>
      </p:graphicFrame>
      <p:graphicFrame>
        <p:nvGraphicFramePr>
          <p:cNvPr id="69648" name="Object 7"/>
          <p:cNvGraphicFramePr>
            <a:graphicFrameLocks noChangeAspect="1"/>
          </p:cNvGraphicFramePr>
          <p:nvPr/>
        </p:nvGraphicFramePr>
        <p:xfrm>
          <a:off x="5486400" y="3411538"/>
          <a:ext cx="1327150" cy="661987"/>
        </p:xfrm>
        <a:graphic>
          <a:graphicData uri="http://schemas.openxmlformats.org/presentationml/2006/ole">
            <p:oleObj spid="_x0000_s137223" name="Equation" r:id="rId9" imgW="4572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Biometric SEM with </a:t>
            </a:r>
            <a:r>
              <a:rPr lang="en-US" dirty="0" err="1" smtClean="0"/>
              <a:t>Unrelateds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Freed from assumptions of twin/family/adoption study.</a:t>
            </a:r>
          </a:p>
          <a:p>
            <a:r>
              <a:rPr lang="en-US" dirty="0" smtClean="0"/>
              <a:t>Use observed, genotyped markers to assess relatedness &amp; explain variance or risk.</a:t>
            </a:r>
          </a:p>
          <a:p>
            <a:r>
              <a:rPr lang="en-US" dirty="0" smtClean="0"/>
              <a:t>In particular—explain variance in </a:t>
            </a:r>
            <a:r>
              <a:rPr lang="en-US" i="1" dirty="0" smtClean="0"/>
              <a:t>latent </a:t>
            </a:r>
            <a:r>
              <a:rPr lang="en-US" dirty="0" smtClean="0"/>
              <a:t> variables…</a:t>
            </a:r>
          </a:p>
          <a:p>
            <a:r>
              <a:rPr lang="en-US" dirty="0" smtClean="0"/>
              <a:t> “Bin” markers (e.g., chromosome or biological pathway).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3BD8-D485-4743-B749-7225067F496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Biometric SEM with </a:t>
            </a:r>
            <a:r>
              <a:rPr lang="en-US" dirty="0" err="1" smtClean="0"/>
              <a:t>Unrelateds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Caveats:</a:t>
            </a:r>
          </a:p>
          <a:p>
            <a:pPr lvl="1"/>
            <a:r>
              <a:rPr lang="en-US" dirty="0" smtClean="0"/>
              <a:t>Does not </a:t>
            </a:r>
            <a:r>
              <a:rPr lang="en-US" i="1" dirty="0" smtClean="0"/>
              <a:t>directly</a:t>
            </a:r>
            <a:r>
              <a:rPr lang="en-US" dirty="0" smtClean="0"/>
              <a:t> contribute to discovering &amp; identifying causal polymorphisms underlying trait.</a:t>
            </a:r>
          </a:p>
          <a:p>
            <a:pPr lvl="1"/>
            <a:r>
              <a:rPr lang="en-US" dirty="0" smtClean="0"/>
              <a:t>REML </a:t>
            </a:r>
            <a:r>
              <a:rPr lang="en-US" dirty="0" smtClean="0"/>
              <a:t>seems</a:t>
            </a:r>
            <a:r>
              <a:rPr lang="en-US" dirty="0" smtClean="0"/>
              <a:t> </a:t>
            </a:r>
            <a:r>
              <a:rPr lang="en-US" dirty="0" smtClean="0"/>
              <a:t>not </a:t>
            </a:r>
            <a:r>
              <a:rPr lang="en-US" dirty="0" smtClean="0"/>
              <a:t>to be appropriate </a:t>
            </a:r>
            <a:r>
              <a:rPr lang="en-US" dirty="0" smtClean="0"/>
              <a:t>for case-control studies of disease.¹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3BD8-D485-4743-B749-7225067F496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200" y="6412468"/>
            <a:ext cx="8991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¹Golan, D., et al.  (2014). </a:t>
            </a:r>
            <a:r>
              <a:rPr lang="en-US" i="1" dirty="0" smtClean="0"/>
              <a:t>PNAS, 111</a:t>
            </a:r>
            <a:r>
              <a:rPr lang="en-US" dirty="0" smtClean="0"/>
              <a:t>(49), E5272–E5281. </a:t>
            </a:r>
            <a:r>
              <a:rPr lang="en-US" dirty="0" err="1" smtClean="0"/>
              <a:t>doi</a:t>
            </a:r>
            <a:r>
              <a:rPr lang="en-US" dirty="0" smtClean="0"/>
              <a:t>: 10.1073/pnas.1419064111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823F-2D88-4D84-8477-D438A06C693C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38242" name="Picture 2" descr="C:\Work\Boulder 2016\mystuff\prep\Zaitle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6838" y="577850"/>
            <a:ext cx="6408737" cy="5700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5400">
          <a:solidFill>
            <a:schemeClr val="tx1"/>
          </a:solidFill>
          <a:headEnd type="arrow"/>
          <a:tailEnd type="arrow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25400">
          <a:solidFill>
            <a:schemeClr val="tx1"/>
          </a:solidFill>
          <a:headEnd type="arrow"/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5400">
          <a:solidFill>
            <a:schemeClr val="tx1"/>
          </a:solidFill>
          <a:headEnd type="arrow"/>
          <a:tailEnd type="arrow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25400">
          <a:solidFill>
            <a:schemeClr val="tx1"/>
          </a:solidFill>
          <a:headEnd type="arrow"/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6606</TotalTime>
  <Words>1403</Words>
  <Application>Microsoft Office PowerPoint</Application>
  <PresentationFormat>On-screen Show (4:3)</PresentationFormat>
  <Paragraphs>214</Paragraphs>
  <Slides>33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Office Theme</vt:lpstr>
      <vt:lpstr>1_Office Theme</vt:lpstr>
      <vt:lpstr>Equation</vt:lpstr>
      <vt:lpstr>Combining SEM &amp; GREML in OpenMx</vt:lpstr>
      <vt:lpstr>Overview</vt:lpstr>
      <vt:lpstr>Slide 3</vt:lpstr>
      <vt:lpstr>Slide 4</vt:lpstr>
      <vt:lpstr>Slide 5</vt:lpstr>
      <vt:lpstr>Consider 3 random participants…</vt:lpstr>
      <vt:lpstr>Biometric SEM with Unrelateds</vt:lpstr>
      <vt:lpstr>Biometric SEM with Unrelateds</vt:lpstr>
      <vt:lpstr>Slide 9</vt:lpstr>
      <vt:lpstr>II.  mxGREML Design</vt:lpstr>
      <vt:lpstr>Overview of GREML in OpenMx</vt:lpstr>
      <vt:lpstr>GREML in OpenMx is flexible</vt:lpstr>
      <vt:lpstr>GREML in OpenMx: assumptions</vt:lpstr>
      <vt:lpstr>III.  mxGREML Implementation</vt:lpstr>
      <vt:lpstr>Models in OpenMx 2.x</vt:lpstr>
      <vt:lpstr>Overview of mxGREML Feature</vt:lpstr>
      <vt:lpstr>Large Matrices and Memory Efficiency</vt:lpstr>
      <vt:lpstr>GREML Expectation</vt:lpstr>
      <vt:lpstr>mxGREMLDataHandler()</vt:lpstr>
      <vt:lpstr>GREML fitfunction</vt:lpstr>
      <vt:lpstr>GREML fitfunction</vt:lpstr>
      <vt:lpstr>IV. Applications</vt:lpstr>
      <vt:lpstr>Two Demo Scripts In My Folder</vt:lpstr>
      <vt:lpstr>Validation</vt:lpstr>
      <vt:lpstr>Potential Applications</vt:lpstr>
      <vt:lpstr>Slide 26</vt:lpstr>
      <vt:lpstr>Potential Applications</vt:lpstr>
      <vt:lpstr>GREML with Binary Phenotypes</vt:lpstr>
      <vt:lpstr>Multicategory Ordinal GREML</vt:lpstr>
      <vt:lpstr>V. Miscellaney</vt:lpstr>
      <vt:lpstr>Miscellaneous—stuff I didn’t really cover</vt:lpstr>
      <vt:lpstr>Possible Improvements</vt:lpstr>
      <vt:lpstr>Acknowledgements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Kirkpatrick</dc:creator>
  <cp:lastModifiedBy>Robert Kirkpatrick</cp:lastModifiedBy>
  <cp:revision>77</cp:revision>
  <dcterms:created xsi:type="dcterms:W3CDTF">2015-10-21T15:25:12Z</dcterms:created>
  <dcterms:modified xsi:type="dcterms:W3CDTF">2016-03-11T17:23:42Z</dcterms:modified>
</cp:coreProperties>
</file>