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Lst>
  <p:notesMasterIdLst>
    <p:notesMasterId r:id="rId65"/>
  </p:notesMasterIdLst>
  <p:sldIdLst>
    <p:sldId id="256" r:id="rId11"/>
    <p:sldId id="257" r:id="rId12"/>
    <p:sldId id="309"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4" r:id="rId27"/>
    <p:sldId id="273" r:id="rId28"/>
    <p:sldId id="275" r:id="rId29"/>
    <p:sldId id="276" r:id="rId30"/>
    <p:sldId id="277" r:id="rId31"/>
    <p:sldId id="304" r:id="rId32"/>
    <p:sldId id="271" r:id="rId33"/>
    <p:sldId id="272" r:id="rId34"/>
    <p:sldId id="305" r:id="rId35"/>
    <p:sldId id="306" r:id="rId36"/>
    <p:sldId id="30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8" r:id="rId62"/>
    <p:sldId id="302" r:id="rId63"/>
    <p:sldId id="303" r:id="rId64"/>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60" y="-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70"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4"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5" name="Text Box 3"/>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6"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331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smtClean="0"/>
          </a:p>
        </p:txBody>
      </p:sp>
      <p:sp>
        <p:nvSpPr>
          <p:cNvPr id="13318" name="Text Box 6"/>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a:lnSpc>
                <a:spcPct val="93000"/>
              </a:lnSpc>
              <a:buClrTx/>
              <a:buFontTx/>
              <a:buNone/>
              <a:tabLst>
                <a:tab pos="723900" algn="l"/>
                <a:tab pos="1447800" algn="l"/>
                <a:tab pos="2171700" algn="l"/>
                <a:tab pos="2895600" algn="l"/>
              </a:tabLst>
              <a:defRPr sz="1200" smtClean="0">
                <a:solidFill>
                  <a:srgbClr val="000000"/>
                </a:solidFill>
                <a:latin typeface="Times New Roman" charset="0"/>
                <a:cs typeface="Arial Unicode MS" charset="0"/>
              </a:defRPr>
            </a:lvl1pPr>
          </a:lstStyle>
          <a:p>
            <a:pPr>
              <a:defRPr/>
            </a:pPr>
            <a:fld id="{1F5EEC3A-76C1-B54F-BEFC-D07441CA4E29}" type="slidenum">
              <a:rPr lang="en-US"/>
              <a:pPr>
                <a:defRPr/>
              </a:pPr>
              <a:t>‹#›</a:t>
            </a:fld>
            <a:endParaRPr lang="en-US"/>
          </a:p>
        </p:txBody>
      </p:sp>
    </p:spTree>
    <p:extLst>
      <p:ext uri="{BB962C8B-B14F-4D97-AF65-F5344CB8AC3E}">
        <p14:creationId xmlns:p14="http://schemas.microsoft.com/office/powerpoint/2010/main" val="1664601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7194019-1C8D-CF45-AFE0-4C9CFA3B1180}" type="slidenum">
              <a:rPr lang="en-US"/>
              <a:pPr>
                <a:defRPr/>
              </a:pPr>
              <a:t>1</a:t>
            </a:fld>
            <a:endParaRPr lang="en-US"/>
          </a:p>
        </p:txBody>
      </p:sp>
      <p:sp>
        <p:nvSpPr>
          <p:cNvPr id="6348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03E78D9-45BC-024D-8BFE-245DAA47C05A}" type="slidenum">
              <a:rPr lang="en-US"/>
              <a:pPr>
                <a:defRPr/>
              </a:pPr>
              <a:t>10</a:t>
            </a:fld>
            <a:endParaRPr lang="en-US"/>
          </a:p>
        </p:txBody>
      </p:sp>
      <p:sp>
        <p:nvSpPr>
          <p:cNvPr id="7168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8AEBCB0A-E729-5A48-AEC3-E10FCC00E7DC}" type="slidenum">
              <a:rPr lang="en-US" sz="1200" smtClean="0"/>
              <a:pPr algn="r">
                <a:buClrTx/>
                <a:buFontTx/>
                <a:buNone/>
                <a:defRPr/>
              </a:pPr>
              <a:t>10</a:t>
            </a:fld>
            <a:endParaRPr lang="en-US" sz="1200" smtClean="0"/>
          </a:p>
        </p:txBody>
      </p:sp>
      <p:sp>
        <p:nvSpPr>
          <p:cNvPr id="7168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168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r>
              <a:rPr lang="en-US" smtClean="0">
                <a:latin typeface="Arial" charset="0"/>
              </a:rPr>
              <a:t>‘Full’ Model: requires various different types of relative to uniquely solve for each of the unknowns.</a:t>
            </a:r>
          </a:p>
          <a:p>
            <a:pPr eaLnBrk="1" hangingPunct="1">
              <a:lnSpc>
                <a:spcPct val="93000"/>
              </a:lnSpc>
              <a:spcBef>
                <a:spcPts val="450"/>
              </a:spcBef>
              <a:buClrTx/>
              <a:buFontTx/>
              <a:buNone/>
              <a:defRPr/>
            </a:pPr>
            <a:endParaRPr lang="en-US" smtClean="0">
              <a:latin typeface="Arial" charset="0"/>
            </a:endParaRPr>
          </a:p>
          <a:p>
            <a:pPr eaLnBrk="1" hangingPunct="1">
              <a:lnSpc>
                <a:spcPct val="93000"/>
              </a:lnSpc>
              <a:spcBef>
                <a:spcPts val="450"/>
              </a:spcBef>
              <a:buClrTx/>
              <a:buFontTx/>
              <a:buNone/>
              <a:defRPr/>
            </a:pPr>
            <a:r>
              <a:rPr lang="en-US" smtClean="0">
                <a:latin typeface="Arial" charset="0"/>
              </a:rPr>
              <a:t>Thus let’s start with 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3B1D3D0-7E0E-8A4A-84B4-B8EA19BAC244}" type="slidenum">
              <a:rPr lang="en-US"/>
              <a:pPr>
                <a:defRPr/>
              </a:pPr>
              <a:t>11</a:t>
            </a:fld>
            <a:endParaRPr lang="en-US"/>
          </a:p>
        </p:txBody>
      </p:sp>
      <p:sp>
        <p:nvSpPr>
          <p:cNvPr id="7270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A8B0B07A-536E-9E44-B09A-A576420141AA}" type="slidenum">
              <a:rPr lang="en-US" sz="1200" smtClean="0"/>
              <a:pPr algn="r">
                <a:buClrTx/>
                <a:buFontTx/>
                <a:buNone/>
                <a:defRPr/>
              </a:pPr>
              <a:t>11</a:t>
            </a:fld>
            <a:endParaRPr lang="en-US" sz="1200" smtClean="0"/>
          </a:p>
        </p:txBody>
      </p:sp>
      <p:sp>
        <p:nvSpPr>
          <p:cNvPr id="72706"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7"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DF03FC3-CE76-A743-BB18-64D5C283E831}" type="slidenum">
              <a:rPr lang="en-US"/>
              <a:pPr>
                <a:defRPr/>
              </a:pPr>
              <a:t>12</a:t>
            </a:fld>
            <a:endParaRPr lang="en-US"/>
          </a:p>
        </p:txBody>
      </p:sp>
      <p:sp>
        <p:nvSpPr>
          <p:cNvPr id="7372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3B2C216-8815-B948-9D3D-41CCC2F4C7F7}" type="slidenum">
              <a:rPr lang="en-US" sz="1200" smtClean="0"/>
              <a:pPr algn="r">
                <a:buClrTx/>
                <a:buFontTx/>
                <a:buNone/>
                <a:defRPr/>
              </a:pPr>
              <a:t>12</a:t>
            </a:fld>
            <a:endParaRPr lang="en-US" sz="1200" smtClean="0"/>
          </a:p>
        </p:txBody>
      </p:sp>
      <p:sp>
        <p:nvSpPr>
          <p:cNvPr id="73730"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1"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8F7B62D-6F47-F548-90F1-D3E123B2852C}" type="slidenum">
              <a:rPr lang="en-US"/>
              <a:pPr>
                <a:defRPr/>
              </a:pPr>
              <a:t>13</a:t>
            </a:fld>
            <a:endParaRPr lang="en-US"/>
          </a:p>
        </p:txBody>
      </p:sp>
      <p:sp>
        <p:nvSpPr>
          <p:cNvPr id="7475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83C1E021-4C16-5A42-A276-C17B281CEA44}" type="slidenum">
              <a:rPr lang="en-US" sz="1200" smtClean="0"/>
              <a:pPr algn="r">
                <a:buClrTx/>
                <a:buFontTx/>
                <a:buNone/>
                <a:defRPr/>
              </a:pPr>
              <a:t>13</a:t>
            </a:fld>
            <a:endParaRPr lang="en-US" sz="1200" smtClean="0"/>
          </a:p>
        </p:txBody>
      </p:sp>
      <p:sp>
        <p:nvSpPr>
          <p:cNvPr id="7475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475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775CDF2A-900F-D247-939B-3C2C0E53E05C}" type="slidenum">
              <a:rPr lang="en-US"/>
              <a:pPr>
                <a:defRPr/>
              </a:pPr>
              <a:t>14</a:t>
            </a:fld>
            <a:endParaRPr lang="en-US"/>
          </a:p>
        </p:txBody>
      </p:sp>
      <p:sp>
        <p:nvSpPr>
          <p:cNvPr id="7577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195437C-386A-E948-BF4E-2717AC1914C6}" type="slidenum">
              <a:rPr lang="en-US" sz="1200" smtClean="0"/>
              <a:pPr algn="r">
                <a:buClrTx/>
                <a:buFontTx/>
                <a:buNone/>
                <a:defRPr/>
              </a:pPr>
              <a:t>14</a:t>
            </a:fld>
            <a:endParaRPr lang="en-US" sz="1200" smtClean="0"/>
          </a:p>
        </p:txBody>
      </p:sp>
      <p:sp>
        <p:nvSpPr>
          <p:cNvPr id="7577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FF0C88F7-E683-3A4B-BFE2-0FD3471BD73F}" type="slidenum">
              <a:rPr lang="en-US"/>
              <a:pPr>
                <a:defRPr/>
              </a:pPr>
              <a:t>15</a:t>
            </a:fld>
            <a:endParaRPr lang="en-US"/>
          </a:p>
        </p:txBody>
      </p:sp>
      <p:sp>
        <p:nvSpPr>
          <p:cNvPr id="7680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B3D7787D-079F-D94B-881D-9EC67D880626}" type="slidenum">
              <a:rPr lang="en-US" sz="1200" smtClean="0"/>
              <a:pPr algn="r">
                <a:buClrTx/>
                <a:buFontTx/>
                <a:buNone/>
                <a:defRPr/>
              </a:pPr>
              <a:t>15</a:t>
            </a:fld>
            <a:endParaRPr lang="en-US" sz="1200" smtClean="0"/>
          </a:p>
        </p:txBody>
      </p:sp>
      <p:sp>
        <p:nvSpPr>
          <p:cNvPr id="7680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680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5FF56EC-13A7-B944-8883-B5522FF77CCD}" type="slidenum">
              <a:rPr lang="en-US"/>
              <a:pPr>
                <a:defRPr/>
              </a:pPr>
              <a:t>16</a:t>
            </a:fld>
            <a:endParaRPr lang="en-US"/>
          </a:p>
        </p:txBody>
      </p:sp>
      <p:sp>
        <p:nvSpPr>
          <p:cNvPr id="7782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60B9A878-7A0B-6B4F-A9DF-F3E5AC4A425D}" type="slidenum">
              <a:rPr lang="en-US"/>
              <a:pPr>
                <a:defRPr/>
              </a:pPr>
              <a:t>17</a:t>
            </a:fld>
            <a:endParaRPr lang="en-US"/>
          </a:p>
        </p:txBody>
      </p:sp>
      <p:sp>
        <p:nvSpPr>
          <p:cNvPr id="8192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64F3ABAB-4864-1646-A576-1B1DCB24E4EC}" type="slidenum">
              <a:rPr lang="en-US"/>
              <a:pPr>
                <a:defRPr/>
              </a:pPr>
              <a:t>18</a:t>
            </a:fld>
            <a:endParaRPr lang="en-US"/>
          </a:p>
        </p:txBody>
      </p:sp>
      <p:sp>
        <p:nvSpPr>
          <p:cNvPr id="8089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E6D903FD-E65F-EA48-9812-5D4E1E0CAE8D}" type="slidenum">
              <a:rPr lang="en-US" sz="1200" smtClean="0"/>
              <a:pPr algn="r">
                <a:buClrTx/>
                <a:buFontTx/>
                <a:buNone/>
                <a:defRPr/>
              </a:pPr>
              <a:t>18</a:t>
            </a:fld>
            <a:endParaRPr lang="en-US" sz="1200" smtClean="0"/>
          </a:p>
        </p:txBody>
      </p:sp>
      <p:sp>
        <p:nvSpPr>
          <p:cNvPr id="8089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D64D2B1-2313-204E-A747-61519C2FA440}" type="slidenum">
              <a:rPr lang="en-US"/>
              <a:pPr>
                <a:defRPr/>
              </a:pPr>
              <a:t>19</a:t>
            </a:fld>
            <a:endParaRPr lang="en-US"/>
          </a:p>
        </p:txBody>
      </p:sp>
      <p:sp>
        <p:nvSpPr>
          <p:cNvPr id="8294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0E80A42-EB9F-F844-8AD8-C42F08BAF304}" type="slidenum">
              <a:rPr lang="en-US"/>
              <a:pPr>
                <a:defRPr/>
              </a:pPr>
              <a:t>2</a:t>
            </a:fld>
            <a:endParaRPr lang="en-US"/>
          </a:p>
        </p:txBody>
      </p:sp>
      <p:sp>
        <p:nvSpPr>
          <p:cNvPr id="6451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907DCDF-6515-5B48-ACB4-8DD485B9E3DA}" type="slidenum">
              <a:rPr lang="en-US"/>
              <a:pPr>
                <a:defRPr/>
              </a:pPr>
              <a:t>20</a:t>
            </a:fld>
            <a:endParaRPr lang="en-US"/>
          </a:p>
        </p:txBody>
      </p:sp>
      <p:sp>
        <p:nvSpPr>
          <p:cNvPr id="8396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E12CF0D0-53D5-614F-945B-B391C1147773}" type="slidenum">
              <a:rPr lang="en-US"/>
              <a:pPr>
                <a:defRPr/>
              </a:pPr>
              <a:t>21</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F8DDB3C9-1A28-6942-A50B-375676810EF6}" type="slidenum">
              <a:rPr lang="en-US" sz="1200" smtClean="0"/>
              <a:pPr algn="r">
                <a:buClrTx/>
                <a:buFontTx/>
                <a:buNone/>
                <a:defRPr/>
              </a:pPr>
              <a:t>21</a:t>
            </a:fld>
            <a:endParaRPr lang="en-US" sz="1200" smtClean="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E177269-9CB6-8F45-96D3-1D8F502D9752}" type="slidenum">
              <a:rPr lang="en-US"/>
              <a:pPr>
                <a:defRPr/>
              </a:pPr>
              <a:t>22</a:t>
            </a:fld>
            <a:endParaRPr lang="en-US"/>
          </a:p>
        </p:txBody>
      </p:sp>
      <p:sp>
        <p:nvSpPr>
          <p:cNvPr id="849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513604EF-B146-6F46-9FC6-F1791CC907A7}" type="slidenum">
              <a:rPr lang="en-US" sz="1200" smtClean="0"/>
              <a:pPr algn="r">
                <a:buClrTx/>
                <a:buFontTx/>
                <a:buNone/>
                <a:defRPr/>
              </a:pPr>
              <a:t>22</a:t>
            </a:fld>
            <a:endParaRPr lang="en-US" sz="1200" smtClean="0"/>
          </a:p>
        </p:txBody>
      </p:sp>
      <p:sp>
        <p:nvSpPr>
          <p:cNvPr id="8499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499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58ECF77D-A4C4-FC4B-AD3F-0912618198F3}" type="slidenum">
              <a:rPr lang="en-US"/>
              <a:pPr>
                <a:defRPr/>
              </a:pPr>
              <a:t>23</a:t>
            </a:fld>
            <a:endParaRPr lang="en-US"/>
          </a:p>
        </p:txBody>
      </p:sp>
      <p:sp>
        <p:nvSpPr>
          <p:cNvPr id="7884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1FD3A8-7284-A84F-9F5E-7ACA6888B563}" type="slidenum">
              <a:rPr lang="en-US"/>
              <a:pPr>
                <a:defRPr/>
              </a:pPr>
              <a:t>24</a:t>
            </a:fld>
            <a:endParaRPr lang="en-US"/>
          </a:p>
        </p:txBody>
      </p:sp>
      <p:sp>
        <p:nvSpPr>
          <p:cNvPr id="7987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25</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8B5655D-84B7-2F48-BF54-FD5E937D8F69}" type="slidenum">
              <a:rPr lang="en-US"/>
              <a:pPr/>
              <a:t>26</a:t>
            </a:fld>
            <a:endParaRPr lang="en-US"/>
          </a:p>
        </p:txBody>
      </p:sp>
      <p:sp>
        <p:nvSpPr>
          <p:cNvPr id="788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496C6C1-5624-0F45-944D-F783E5989B24}" type="slidenum">
              <a:rPr lang="en-US"/>
              <a:pPr>
                <a:defRPr/>
              </a:pPr>
              <a:t>27</a:t>
            </a:fld>
            <a:endParaRPr lang="en-US"/>
          </a:p>
        </p:txBody>
      </p:sp>
      <p:sp>
        <p:nvSpPr>
          <p:cNvPr id="860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496C6C1-5624-0F45-944D-F783E5989B24}" type="slidenum">
              <a:rPr lang="en-US"/>
              <a:pPr>
                <a:defRPr/>
              </a:pPr>
              <a:t>28</a:t>
            </a:fld>
            <a:endParaRPr lang="en-US"/>
          </a:p>
        </p:txBody>
      </p:sp>
      <p:sp>
        <p:nvSpPr>
          <p:cNvPr id="860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32701F4-CE9A-5B4E-9286-AAB918C816CE}" type="slidenum">
              <a:rPr lang="en-US"/>
              <a:pPr>
                <a:defRPr/>
              </a:pPr>
              <a:t>29</a:t>
            </a:fld>
            <a:endParaRPr lang="en-US"/>
          </a:p>
        </p:txBody>
      </p:sp>
      <p:sp>
        <p:nvSpPr>
          <p:cNvPr id="8704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148" eaLnBrk="0" hangingPunct="0">
              <a:defRPr sz="2800" baseline="30000">
                <a:solidFill>
                  <a:schemeClr val="tx1"/>
                </a:solidFill>
                <a:latin typeface="Arial" charset="0"/>
                <a:ea typeface="ＭＳ Ｐゴシック" charset="0"/>
                <a:cs typeface="ＭＳ Ｐゴシック" charset="0"/>
              </a:defRPr>
            </a:lvl1pPr>
            <a:lvl2pPr marL="37571374" indent="-37118517" defTabSz="915148" eaLnBrk="0" hangingPunct="0">
              <a:defRPr sz="2800" baseline="30000">
                <a:solidFill>
                  <a:schemeClr val="tx1"/>
                </a:solidFill>
                <a:latin typeface="Arial" charset="0"/>
                <a:ea typeface="ＭＳ Ｐゴシック" charset="0"/>
              </a:defRPr>
            </a:lvl2pPr>
            <a:lvl3pPr eaLnBrk="0" hangingPunct="0">
              <a:defRPr sz="2800" baseline="30000">
                <a:solidFill>
                  <a:schemeClr val="tx1"/>
                </a:solidFill>
                <a:latin typeface="Arial" charset="0"/>
                <a:ea typeface="ＭＳ Ｐゴシック" charset="0"/>
              </a:defRPr>
            </a:lvl3pPr>
            <a:lvl4pPr eaLnBrk="0" hangingPunct="0">
              <a:defRPr sz="2800" baseline="30000">
                <a:solidFill>
                  <a:schemeClr val="tx1"/>
                </a:solidFill>
                <a:latin typeface="Arial" charset="0"/>
                <a:ea typeface="ＭＳ Ｐゴシック" charset="0"/>
              </a:defRPr>
            </a:lvl4pPr>
            <a:lvl5pPr eaLnBrk="0" hangingPunct="0">
              <a:defRPr sz="2800" baseline="30000">
                <a:solidFill>
                  <a:schemeClr val="tx1"/>
                </a:solidFill>
                <a:latin typeface="Arial" charset="0"/>
                <a:ea typeface="ＭＳ Ｐゴシック" charset="0"/>
              </a:defRPr>
            </a:lvl5pPr>
            <a:lvl6pPr marL="452857" eaLnBrk="0" fontAlgn="base" hangingPunct="0">
              <a:spcBef>
                <a:spcPct val="0"/>
              </a:spcBef>
              <a:spcAft>
                <a:spcPct val="0"/>
              </a:spcAft>
              <a:defRPr sz="2800" baseline="30000">
                <a:solidFill>
                  <a:schemeClr val="tx1"/>
                </a:solidFill>
                <a:latin typeface="Arial" charset="0"/>
                <a:ea typeface="ＭＳ Ｐゴシック" charset="0"/>
              </a:defRPr>
            </a:lvl6pPr>
            <a:lvl7pPr marL="905713" eaLnBrk="0" fontAlgn="base" hangingPunct="0">
              <a:spcBef>
                <a:spcPct val="0"/>
              </a:spcBef>
              <a:spcAft>
                <a:spcPct val="0"/>
              </a:spcAft>
              <a:defRPr sz="2800" baseline="30000">
                <a:solidFill>
                  <a:schemeClr val="tx1"/>
                </a:solidFill>
                <a:latin typeface="Arial" charset="0"/>
                <a:ea typeface="ＭＳ Ｐゴシック" charset="0"/>
              </a:defRPr>
            </a:lvl7pPr>
            <a:lvl8pPr marL="1358570" eaLnBrk="0" fontAlgn="base" hangingPunct="0">
              <a:spcBef>
                <a:spcPct val="0"/>
              </a:spcBef>
              <a:spcAft>
                <a:spcPct val="0"/>
              </a:spcAft>
              <a:defRPr sz="2800" baseline="30000">
                <a:solidFill>
                  <a:schemeClr val="tx1"/>
                </a:solidFill>
                <a:latin typeface="Arial" charset="0"/>
                <a:ea typeface="ＭＳ Ｐゴシック" charset="0"/>
              </a:defRPr>
            </a:lvl8pPr>
            <a:lvl9pPr marL="1811426"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fld id="{B960C607-59C3-0D49-BBD4-2F81FF435A43}" type="slidenum">
              <a:rPr lang="en-US" sz="1200" baseline="0"/>
              <a:pPr eaLnBrk="1" hangingPunct="1"/>
              <a:t>3</a:t>
            </a:fld>
            <a:endParaRPr lang="en-US" sz="1200" baseline="0"/>
          </a:p>
        </p:txBody>
      </p:sp>
      <p:sp>
        <p:nvSpPr>
          <p:cNvPr id="16387" name="Rectangle 1026"/>
          <p:cNvSpPr>
            <a:spLocks noGrp="1" noRot="1" noChangeAspect="1" noChangeArrowheads="1" noTextEdit="1"/>
          </p:cNvSpPr>
          <p:nvPr>
            <p:ph type="sldImg"/>
          </p:nvPr>
        </p:nvSpPr>
        <p:spPr>
          <a:ln/>
        </p:spPr>
      </p:sp>
      <p:sp>
        <p:nvSpPr>
          <p:cNvPr id="163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15619EF-4396-7542-9777-25395AAE9999}" type="slidenum">
              <a:rPr lang="en-US"/>
              <a:pPr>
                <a:defRPr/>
              </a:pPr>
              <a:t>30</a:t>
            </a:fld>
            <a:endParaRPr lang="en-US"/>
          </a:p>
        </p:txBody>
      </p:sp>
      <p:sp>
        <p:nvSpPr>
          <p:cNvPr id="8806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806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72506A7-889B-1145-A99D-423BC84E8B91}" type="slidenum">
              <a:rPr lang="en-US"/>
              <a:pPr>
                <a:defRPr/>
              </a:pPr>
              <a:t>31</a:t>
            </a:fld>
            <a:endParaRPr lang="en-US"/>
          </a:p>
        </p:txBody>
      </p:sp>
      <p:sp>
        <p:nvSpPr>
          <p:cNvPr id="8908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909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F3D076D-CA9D-854B-B1D2-9418F334BF8B}" type="slidenum">
              <a:rPr lang="en-US"/>
              <a:pPr>
                <a:defRPr/>
              </a:pPr>
              <a:t>32</a:t>
            </a:fld>
            <a:endParaRPr lang="en-US"/>
          </a:p>
        </p:txBody>
      </p:sp>
      <p:sp>
        <p:nvSpPr>
          <p:cNvPr id="9011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011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D5D2474-15D1-5B4D-993A-EE40F99A0852}" type="slidenum">
              <a:rPr lang="en-US"/>
              <a:pPr>
                <a:defRPr/>
              </a:pPr>
              <a:t>33</a:t>
            </a:fld>
            <a:endParaRPr lang="en-US"/>
          </a:p>
        </p:txBody>
      </p:sp>
      <p:sp>
        <p:nvSpPr>
          <p:cNvPr id="9113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CE96343C-10A5-D542-935D-C2AE6B6D5D22}" type="slidenum">
              <a:rPr lang="en-US" sz="1200" smtClean="0"/>
              <a:pPr algn="r">
                <a:buClrTx/>
                <a:buFontTx/>
                <a:buNone/>
                <a:defRPr/>
              </a:pPr>
              <a:t>33</a:t>
            </a:fld>
            <a:endParaRPr lang="en-US" sz="1200" smtClean="0"/>
          </a:p>
        </p:txBody>
      </p:sp>
      <p:sp>
        <p:nvSpPr>
          <p:cNvPr id="9113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113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CE6DA284-1490-8D40-A4FA-2C68A7BC4F95}" type="slidenum">
              <a:rPr lang="en-US"/>
              <a:pPr>
                <a:defRPr/>
              </a:pPr>
              <a:t>34</a:t>
            </a:fld>
            <a:endParaRPr lang="en-US"/>
          </a:p>
        </p:txBody>
      </p:sp>
      <p:sp>
        <p:nvSpPr>
          <p:cNvPr id="9216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31317D68-593D-0B4F-992B-FFBEB401EAED}" type="slidenum">
              <a:rPr lang="en-US" sz="1200" smtClean="0"/>
              <a:pPr algn="r">
                <a:buClrTx/>
                <a:buFontTx/>
                <a:buNone/>
                <a:defRPr/>
              </a:pPr>
              <a:t>34</a:t>
            </a:fld>
            <a:endParaRPr lang="en-US" sz="1200" smtClean="0"/>
          </a:p>
        </p:txBody>
      </p:sp>
      <p:sp>
        <p:nvSpPr>
          <p:cNvPr id="92162"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63"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C65E841C-2B2C-8C4C-8317-B09E73C3D7D4}" type="slidenum">
              <a:rPr lang="en-US"/>
              <a:pPr>
                <a:defRPr/>
              </a:pPr>
              <a:t>35</a:t>
            </a:fld>
            <a:endParaRPr lang="en-US"/>
          </a:p>
        </p:txBody>
      </p:sp>
      <p:sp>
        <p:nvSpPr>
          <p:cNvPr id="9318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59B03DB-E1EA-8C49-A27A-B669C8AFA3C1}" type="slidenum">
              <a:rPr lang="en-US"/>
              <a:pPr>
                <a:defRPr/>
              </a:pPr>
              <a:t>36</a:t>
            </a:fld>
            <a:endParaRPr lang="en-US"/>
          </a:p>
        </p:txBody>
      </p:sp>
      <p:sp>
        <p:nvSpPr>
          <p:cNvPr id="9420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421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00C09B0F-4A0E-4D41-A5E5-C555BECBDB9B}" type="slidenum">
              <a:rPr lang="en-US"/>
              <a:pPr>
                <a:defRPr/>
              </a:pPr>
              <a:t>37</a:t>
            </a:fld>
            <a:endParaRPr lang="en-US"/>
          </a:p>
        </p:txBody>
      </p:sp>
      <p:sp>
        <p:nvSpPr>
          <p:cNvPr id="9523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A876385-07B1-7543-97B6-C76066EBB74A}" type="slidenum">
              <a:rPr lang="en-US"/>
              <a:pPr>
                <a:defRPr/>
              </a:pPr>
              <a:t>38</a:t>
            </a:fld>
            <a:endParaRPr lang="en-US"/>
          </a:p>
        </p:txBody>
      </p:sp>
      <p:sp>
        <p:nvSpPr>
          <p:cNvPr id="9625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6CA60E9-9106-C145-B1EE-9AC1FF6F6842}" type="slidenum">
              <a:rPr lang="en-US"/>
              <a:pPr>
                <a:defRPr/>
              </a:pPr>
              <a:t>39</a:t>
            </a:fld>
            <a:endParaRPr lang="en-US"/>
          </a:p>
        </p:txBody>
      </p:sp>
      <p:sp>
        <p:nvSpPr>
          <p:cNvPr id="97281"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7282" name="Text Box 2"/>
          <p:cNvSpPr txBox="1">
            <a:spLocks noGrp="1" noChangeArrowheads="1"/>
          </p:cNvSpPr>
          <p:nvPr>
            <p:ph type="body" idx="1"/>
          </p:nvPr>
        </p:nvSpPr>
        <p:spPr>
          <a:xfrm>
            <a:off x="914400" y="4343400"/>
            <a:ext cx="5029200" cy="4124325"/>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5111939-955F-1F44-8DBB-2B9A0DB065D1}" type="slidenum">
              <a:rPr lang="en-US"/>
              <a:pPr>
                <a:defRPr/>
              </a:pPr>
              <a:t>4</a:t>
            </a:fld>
            <a:endParaRPr lang="en-US"/>
          </a:p>
        </p:txBody>
      </p:sp>
      <p:sp>
        <p:nvSpPr>
          <p:cNvPr id="6553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735AA3CC-8E4E-3A48-A32F-18E10031D566}" type="slidenum">
              <a:rPr lang="en-US"/>
              <a:pPr>
                <a:defRPr/>
              </a:pPr>
              <a:t>40</a:t>
            </a:fld>
            <a:endParaRPr lang="en-US"/>
          </a:p>
        </p:txBody>
      </p:sp>
      <p:sp>
        <p:nvSpPr>
          <p:cNvPr id="9830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00DFD4D-4BE1-FE41-BDF6-20C0CD659A15}" type="slidenum">
              <a:rPr lang="en-US"/>
              <a:pPr>
                <a:defRPr/>
              </a:pPr>
              <a:t>41</a:t>
            </a:fld>
            <a:endParaRPr lang="en-US"/>
          </a:p>
        </p:txBody>
      </p:sp>
      <p:sp>
        <p:nvSpPr>
          <p:cNvPr id="9932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9330"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4009F1B-B702-F14F-858E-34A352DAE7CF}" type="slidenum">
              <a:rPr lang="en-US"/>
              <a:pPr>
                <a:defRPr/>
              </a:pPr>
              <a:t>42</a:t>
            </a:fld>
            <a:endParaRPr lang="en-US"/>
          </a:p>
        </p:txBody>
      </p:sp>
      <p:sp>
        <p:nvSpPr>
          <p:cNvPr id="100353"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0354"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3EE71E1-1C8A-5542-8E9C-1AFE6B1CD270}" type="slidenum">
              <a:rPr lang="en-US"/>
              <a:pPr>
                <a:defRPr/>
              </a:pPr>
              <a:t>43</a:t>
            </a:fld>
            <a:endParaRPr lang="en-US"/>
          </a:p>
        </p:txBody>
      </p:sp>
      <p:sp>
        <p:nvSpPr>
          <p:cNvPr id="10137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9409C945-91DD-F242-9AE4-F4827AB5FB8D}" type="slidenum">
              <a:rPr lang="en-US"/>
              <a:pPr>
                <a:defRPr/>
              </a:pPr>
              <a:t>44</a:t>
            </a:fld>
            <a:endParaRPr lang="en-US"/>
          </a:p>
        </p:txBody>
      </p:sp>
      <p:sp>
        <p:nvSpPr>
          <p:cNvPr id="10240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02EE315-BB98-9046-90D3-7F306BBD8795}" type="slidenum">
              <a:rPr lang="en-US"/>
              <a:pPr>
                <a:defRPr/>
              </a:pPr>
              <a:t>45</a:t>
            </a:fld>
            <a:endParaRPr lang="en-US"/>
          </a:p>
        </p:txBody>
      </p:sp>
      <p:sp>
        <p:nvSpPr>
          <p:cNvPr id="10342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C101C37-3ED8-A944-8C93-9FA2679AA050}" type="slidenum">
              <a:rPr lang="en-US"/>
              <a:pPr>
                <a:defRPr/>
              </a:pPr>
              <a:t>46</a:t>
            </a:fld>
            <a:endParaRPr lang="en-US"/>
          </a:p>
        </p:txBody>
      </p:sp>
      <p:sp>
        <p:nvSpPr>
          <p:cNvPr id="104449"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445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ABBDDFB9-3C90-714A-AEE2-0508F1EA76DD}" type="slidenum">
              <a:rPr lang="en-US"/>
              <a:pPr>
                <a:defRPr/>
              </a:pPr>
              <a:t>47</a:t>
            </a:fld>
            <a:endParaRPr lang="en-US"/>
          </a:p>
        </p:txBody>
      </p:sp>
      <p:sp>
        <p:nvSpPr>
          <p:cNvPr id="105473"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5474"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9ED173A-AF00-9040-A24A-1F3A5422538E}" type="slidenum">
              <a:rPr lang="en-US"/>
              <a:pPr>
                <a:defRPr/>
              </a:pPr>
              <a:t>48</a:t>
            </a:fld>
            <a:endParaRPr lang="en-US"/>
          </a:p>
        </p:txBody>
      </p:sp>
      <p:sp>
        <p:nvSpPr>
          <p:cNvPr id="106497"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B1DF1D1-3EBC-7744-B9BB-A425CB9ABAA3}" type="slidenum">
              <a:rPr lang="en-US"/>
              <a:pPr>
                <a:defRPr/>
              </a:pPr>
              <a:t>49</a:t>
            </a:fld>
            <a:endParaRPr lang="en-US"/>
          </a:p>
        </p:txBody>
      </p:sp>
      <p:sp>
        <p:nvSpPr>
          <p:cNvPr id="107521"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7522"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18C82185-A436-B74C-B7E4-A65402482771}" type="slidenum">
              <a:rPr lang="en-US"/>
              <a:pPr>
                <a:defRPr/>
              </a:pPr>
              <a:t>5</a:t>
            </a:fld>
            <a:endParaRPr lang="en-US"/>
          </a:p>
        </p:txBody>
      </p:sp>
      <p:sp>
        <p:nvSpPr>
          <p:cNvPr id="66561"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a:xfrm>
            <a:off x="693738" y="4379913"/>
            <a:ext cx="5546725" cy="41497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F324BB15-F157-4E47-BA72-3DF22E549BF8}" type="slidenum">
              <a:rPr lang="en-US"/>
              <a:pPr>
                <a:defRPr/>
              </a:pPr>
              <a:t>50</a:t>
            </a:fld>
            <a:endParaRPr lang="en-US"/>
          </a:p>
        </p:txBody>
      </p:sp>
      <p:sp>
        <p:nvSpPr>
          <p:cNvPr id="108545" name="Text Box 1"/>
          <p:cNvSpPr txBox="1">
            <a:spLocks noGrp="1" noRot="1" noChangeAspect="1" noChangeArrowheads="1"/>
          </p:cNvSpPr>
          <p:nvPr>
            <p:ph type="sldImg"/>
          </p:nvPr>
        </p:nvSpPr>
        <p:spPr>
          <a:xfrm>
            <a:off x="1163638"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6"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51</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D7E02AE2-6BCF-9A4F-8FA1-042E0BB87BA0}" type="slidenum">
              <a:rPr lang="en-US"/>
              <a:pPr>
                <a:defRPr/>
              </a:pPr>
              <a:t>52</a:t>
            </a:fld>
            <a:endParaRPr lang="en-US"/>
          </a:p>
        </p:txBody>
      </p:sp>
      <p:sp>
        <p:nvSpPr>
          <p:cNvPr id="109569" name="Text Box 1"/>
          <p:cNvSpPr txBox="1">
            <a:spLocks noGrp="1" noRot="1" noChangeAspect="1" noChangeArrowheads="1"/>
          </p:cNvSpPr>
          <p:nvPr>
            <p:ph type="sldImg"/>
          </p:nvPr>
        </p:nvSpPr>
        <p:spPr>
          <a:xfrm>
            <a:off x="1162050" y="692150"/>
            <a:ext cx="4610100" cy="345757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Grp="1" noChangeArrowheads="1"/>
          </p:cNvSpPr>
          <p:nvPr>
            <p:ph type="body" idx="1"/>
          </p:nvPr>
        </p:nvSpPr>
        <p:spPr>
          <a:xfrm>
            <a:off x="693738" y="4379913"/>
            <a:ext cx="5546725" cy="4157662"/>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8F41F549-EBBF-0F4D-A5CB-F03BBE87A445}" type="slidenum">
              <a:rPr lang="en-US"/>
              <a:pPr>
                <a:defRPr/>
              </a:pPr>
              <a:t>53</a:t>
            </a:fld>
            <a:endParaRPr lang="en-US"/>
          </a:p>
        </p:txBody>
      </p:sp>
      <p:sp>
        <p:nvSpPr>
          <p:cNvPr id="11059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4"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B3FDFBC-9BA9-F74E-8477-FE18E0267E11}" type="slidenum">
              <a:rPr lang="en-US"/>
              <a:pPr>
                <a:defRPr/>
              </a:pPr>
              <a:t>54</a:t>
            </a:fld>
            <a:endParaRPr lang="en-US"/>
          </a:p>
        </p:txBody>
      </p:sp>
      <p:sp>
        <p:nvSpPr>
          <p:cNvPr id="11161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2F82A70E-C1D1-3748-BDA1-CC4334CE543D}" type="slidenum">
              <a:rPr lang="en-US"/>
              <a:pPr>
                <a:defRPr/>
              </a:pPr>
              <a:t>6</a:t>
            </a:fld>
            <a:endParaRPr lang="en-US"/>
          </a:p>
        </p:txBody>
      </p:sp>
      <p:sp>
        <p:nvSpPr>
          <p:cNvPr id="67585"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BF8C9B63-763C-974A-AE8C-BEB9C80E3FD4}" type="slidenum">
              <a:rPr lang="en-US"/>
              <a:pPr>
                <a:defRPr/>
              </a:pPr>
              <a:t>7</a:t>
            </a:fld>
            <a:endParaRPr lang="en-US"/>
          </a:p>
        </p:txBody>
      </p:sp>
      <p:sp>
        <p:nvSpPr>
          <p:cNvPr id="68609"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a:xfrm>
            <a:off x="914400" y="4343400"/>
            <a:ext cx="5029200" cy="40259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952C170-74D2-894F-A6C3-AB51D42A4B29}" type="slidenum">
              <a:rPr lang="en-US"/>
              <a:pPr>
                <a:defRPr/>
              </a:pPr>
              <a:t>8</a:t>
            </a:fld>
            <a:endParaRPr lang="en-US"/>
          </a:p>
        </p:txBody>
      </p:sp>
      <p:sp>
        <p:nvSpPr>
          <p:cNvPr id="6963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0A9F2AF1-535C-3148-94C4-D80971E23DFB}" type="slidenum">
              <a:rPr lang="en-US" sz="1200" smtClean="0"/>
              <a:pPr algn="r">
                <a:buClrTx/>
                <a:buFontTx/>
                <a:buNone/>
                <a:defRPr/>
              </a:pPr>
              <a:t>8</a:t>
            </a:fld>
            <a:endParaRPr lang="en-US" sz="1200" smtClean="0"/>
          </a:p>
        </p:txBody>
      </p:sp>
      <p:sp>
        <p:nvSpPr>
          <p:cNvPr id="69634"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5"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0584"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lnSpc>
                <a:spcPct val="93000"/>
              </a:lnSpc>
              <a:spcBef>
                <a:spcPts val="450"/>
              </a:spcBef>
              <a:defRPr/>
            </a:pP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855310A8-D5B1-4343-B440-F61B5A36005A}" type="slidenum">
              <a:rPr lang="en-US"/>
              <a:pPr>
                <a:defRPr/>
              </a:pPr>
              <a:t>9</a:t>
            </a:fld>
            <a:endParaRPr lang="en-US"/>
          </a:p>
        </p:txBody>
      </p:sp>
      <p:sp>
        <p:nvSpPr>
          <p:cNvPr id="7065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a:buClrTx/>
              <a:buFontTx/>
              <a:buNone/>
              <a:defRPr/>
            </a:pPr>
            <a:fld id="{D72FF7D7-3F83-5147-905D-9BFF7D143B67}" type="slidenum">
              <a:rPr lang="en-US" sz="1200" smtClean="0"/>
              <a:pPr algn="r">
                <a:buClrTx/>
                <a:buFontTx/>
                <a:buNone/>
                <a:defRPr/>
              </a:pPr>
              <a:t>9</a:t>
            </a:fld>
            <a:endParaRPr lang="en-US" sz="1200" smtClean="0"/>
          </a:p>
        </p:txBody>
      </p:sp>
      <p:sp>
        <p:nvSpPr>
          <p:cNvPr id="70658" name="Text Box 2"/>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0659" name="Text Box 3"/>
          <p:cNvSpPr txBox="1">
            <a:spLocks noGrp="1" noChangeArrowheads="1"/>
          </p:cNvSpPr>
          <p:nvPr>
            <p:ph type="body" idx="1"/>
          </p:nvPr>
        </p:nvSpPr>
        <p:spPr>
          <a:xfrm>
            <a:off x="914400" y="4343400"/>
            <a:ext cx="5029200" cy="4114800"/>
          </a:xfrm>
          <a:solidFill>
            <a:srgbClr val="FFFFFF"/>
          </a:solidFill>
          <a:ln w="9360" cap="flat">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tIns="56304"/>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ClrTx/>
              <a:buFontTx/>
              <a:buNone/>
              <a:defRPr/>
            </a:pPr>
            <a:r>
              <a:rPr lang="en-US" smtClean="0">
                <a:latin typeface="Arial" charset="0"/>
              </a:rPr>
              <a:t>‘Full’ Model: requires various different types of relative to uniquely solve for each of the unknowns.</a:t>
            </a:r>
          </a:p>
          <a:p>
            <a:pPr eaLnBrk="1" hangingPunct="1">
              <a:lnSpc>
                <a:spcPct val="93000"/>
              </a:lnSpc>
              <a:spcBef>
                <a:spcPts val="450"/>
              </a:spcBef>
              <a:buClrTx/>
              <a:buFontTx/>
              <a:buNone/>
              <a:defRPr/>
            </a:pPr>
            <a:endParaRPr lang="en-US" smtClean="0">
              <a:latin typeface="Arial" charset="0"/>
            </a:endParaRPr>
          </a:p>
          <a:p>
            <a:pPr eaLnBrk="1" hangingPunct="1">
              <a:lnSpc>
                <a:spcPct val="93000"/>
              </a:lnSpc>
              <a:spcBef>
                <a:spcPts val="450"/>
              </a:spcBef>
              <a:buClrTx/>
              <a:buFontTx/>
              <a:buNone/>
              <a:defRPr/>
            </a:pPr>
            <a:r>
              <a:rPr lang="en-US" smtClean="0">
                <a:latin typeface="Arial" charset="0"/>
              </a:rPr>
              <a:t>Thus let’s start with ACE.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83F83F82-BEDE-444F-B801-4ABD779BA82E}" type="slidenum">
              <a:rPr lang="en-US"/>
              <a:pPr>
                <a:defRPr/>
              </a:pPr>
              <a:t>‹#›</a:t>
            </a:fld>
            <a:endParaRPr lang="en-US"/>
          </a:p>
        </p:txBody>
      </p:sp>
    </p:spTree>
    <p:extLst>
      <p:ext uri="{BB962C8B-B14F-4D97-AF65-F5344CB8AC3E}">
        <p14:creationId xmlns:p14="http://schemas.microsoft.com/office/powerpoint/2010/main" val="31349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EE5AD4B-D6B5-D14B-B6B0-53550AA36632}" type="slidenum">
              <a:rPr lang="en-US"/>
              <a:pPr>
                <a:defRPr/>
              </a:pPr>
              <a:t>‹#›</a:t>
            </a:fld>
            <a:endParaRPr lang="en-US"/>
          </a:p>
        </p:txBody>
      </p:sp>
    </p:spTree>
    <p:extLst>
      <p:ext uri="{BB962C8B-B14F-4D97-AF65-F5344CB8AC3E}">
        <p14:creationId xmlns:p14="http://schemas.microsoft.com/office/powerpoint/2010/main" val="2951015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5E09AE9-6CA3-5046-B23E-5125AB1A88B2}" type="slidenum">
              <a:rPr lang="en-US"/>
              <a:pPr>
                <a:defRPr/>
              </a:pPr>
              <a:t>‹#›</a:t>
            </a:fld>
            <a:endParaRPr lang="en-US"/>
          </a:p>
        </p:txBody>
      </p:sp>
    </p:spTree>
    <p:extLst>
      <p:ext uri="{BB962C8B-B14F-4D97-AF65-F5344CB8AC3E}">
        <p14:creationId xmlns:p14="http://schemas.microsoft.com/office/powerpoint/2010/main" val="32087675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E45D0280-6E30-AD4C-A1A3-C4B23E573EB0}" type="slidenum">
              <a:rPr lang="en-US"/>
              <a:pPr>
                <a:defRPr/>
              </a:pPr>
              <a:t>‹#›</a:t>
            </a:fld>
            <a:endParaRPr lang="en-US"/>
          </a:p>
        </p:txBody>
      </p:sp>
    </p:spTree>
    <p:extLst>
      <p:ext uri="{BB962C8B-B14F-4D97-AF65-F5344CB8AC3E}">
        <p14:creationId xmlns:p14="http://schemas.microsoft.com/office/powerpoint/2010/main" val="22052181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A50252E0-CEC3-F849-95A8-F5C2255861AC}" type="slidenum">
              <a:rPr lang="en-US"/>
              <a:pPr>
                <a:defRPr/>
              </a:pPr>
              <a:t>‹#›</a:t>
            </a:fld>
            <a:endParaRPr lang="en-US"/>
          </a:p>
        </p:txBody>
      </p:sp>
    </p:spTree>
    <p:extLst>
      <p:ext uri="{BB962C8B-B14F-4D97-AF65-F5344CB8AC3E}">
        <p14:creationId xmlns:p14="http://schemas.microsoft.com/office/powerpoint/2010/main" val="26385157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FB7CEDD7-EA7E-CC4E-9934-2950B03ACC24}" type="slidenum">
              <a:rPr lang="en-US"/>
              <a:pPr>
                <a:defRPr/>
              </a:pPr>
              <a:t>‹#›</a:t>
            </a:fld>
            <a:endParaRPr lang="en-US"/>
          </a:p>
        </p:txBody>
      </p:sp>
    </p:spTree>
    <p:extLst>
      <p:ext uri="{BB962C8B-B14F-4D97-AF65-F5344CB8AC3E}">
        <p14:creationId xmlns:p14="http://schemas.microsoft.com/office/powerpoint/2010/main" val="1343858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0DE2DE64-1BD6-0649-91D4-779E7FA64F31}" type="slidenum">
              <a:rPr lang="en-US"/>
              <a:pPr>
                <a:defRPr/>
              </a:pPr>
              <a:t>‹#›</a:t>
            </a:fld>
            <a:endParaRPr lang="en-US"/>
          </a:p>
        </p:txBody>
      </p:sp>
    </p:spTree>
    <p:extLst>
      <p:ext uri="{BB962C8B-B14F-4D97-AF65-F5344CB8AC3E}">
        <p14:creationId xmlns:p14="http://schemas.microsoft.com/office/powerpoint/2010/main" val="21022861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BD8F02A2-772C-DB43-8A54-ACF90FD7AA99}" type="slidenum">
              <a:rPr lang="en-US"/>
              <a:pPr>
                <a:defRPr/>
              </a:pPr>
              <a:t>‹#›</a:t>
            </a:fld>
            <a:endParaRPr lang="en-US"/>
          </a:p>
        </p:txBody>
      </p:sp>
    </p:spTree>
    <p:extLst>
      <p:ext uri="{BB962C8B-B14F-4D97-AF65-F5344CB8AC3E}">
        <p14:creationId xmlns:p14="http://schemas.microsoft.com/office/powerpoint/2010/main" val="29761767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A1E15776-F32F-2B4F-9961-C0953122526B}" type="slidenum">
              <a:rPr lang="en-US"/>
              <a:pPr>
                <a:defRPr/>
              </a:pPr>
              <a:t>‹#›</a:t>
            </a:fld>
            <a:endParaRPr lang="en-US"/>
          </a:p>
        </p:txBody>
      </p:sp>
    </p:spTree>
    <p:extLst>
      <p:ext uri="{BB962C8B-B14F-4D97-AF65-F5344CB8AC3E}">
        <p14:creationId xmlns:p14="http://schemas.microsoft.com/office/powerpoint/2010/main" val="3472277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C043E11C-BD67-BB47-8018-64DE8EB81234}" type="slidenum">
              <a:rPr lang="en-US"/>
              <a:pPr>
                <a:defRPr/>
              </a:pPr>
              <a:t>‹#›</a:t>
            </a:fld>
            <a:endParaRPr lang="en-US"/>
          </a:p>
        </p:txBody>
      </p:sp>
    </p:spTree>
    <p:extLst>
      <p:ext uri="{BB962C8B-B14F-4D97-AF65-F5344CB8AC3E}">
        <p14:creationId xmlns:p14="http://schemas.microsoft.com/office/powerpoint/2010/main" val="39815304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0E8E501-EDB5-5E4A-A331-8F30775B0312}" type="slidenum">
              <a:rPr lang="en-US"/>
              <a:pPr>
                <a:defRPr/>
              </a:pPr>
              <a:t>‹#›</a:t>
            </a:fld>
            <a:endParaRPr lang="en-US"/>
          </a:p>
        </p:txBody>
      </p:sp>
    </p:spTree>
    <p:extLst>
      <p:ext uri="{BB962C8B-B14F-4D97-AF65-F5344CB8AC3E}">
        <p14:creationId xmlns:p14="http://schemas.microsoft.com/office/powerpoint/2010/main" val="772689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C5359B7-DC6B-A847-B149-DC937B77AF62}" type="slidenum">
              <a:rPr lang="en-US"/>
              <a:pPr>
                <a:defRPr/>
              </a:pPr>
              <a:t>‹#›</a:t>
            </a:fld>
            <a:endParaRPr lang="en-US"/>
          </a:p>
        </p:txBody>
      </p:sp>
    </p:spTree>
    <p:extLst>
      <p:ext uri="{BB962C8B-B14F-4D97-AF65-F5344CB8AC3E}">
        <p14:creationId xmlns:p14="http://schemas.microsoft.com/office/powerpoint/2010/main" val="371791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AE64D135-2D8C-5D47-9907-5C31B599D372}" type="slidenum">
              <a:rPr lang="en-US"/>
              <a:pPr>
                <a:defRPr/>
              </a:pPr>
              <a:t>‹#›</a:t>
            </a:fld>
            <a:endParaRPr lang="en-US"/>
          </a:p>
        </p:txBody>
      </p:sp>
    </p:spTree>
    <p:extLst>
      <p:ext uri="{BB962C8B-B14F-4D97-AF65-F5344CB8AC3E}">
        <p14:creationId xmlns:p14="http://schemas.microsoft.com/office/powerpoint/2010/main" val="3676613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14E67E8-3622-964A-AA37-773B7126C210}" type="slidenum">
              <a:rPr lang="en-US"/>
              <a:pPr>
                <a:defRPr/>
              </a:pPr>
              <a:t>‹#›</a:t>
            </a:fld>
            <a:endParaRPr lang="en-US"/>
          </a:p>
        </p:txBody>
      </p:sp>
    </p:spTree>
    <p:extLst>
      <p:ext uri="{BB962C8B-B14F-4D97-AF65-F5344CB8AC3E}">
        <p14:creationId xmlns:p14="http://schemas.microsoft.com/office/powerpoint/2010/main" val="36013186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C51CDA0-7D9F-5048-887F-3DE3010B228D}" type="slidenum">
              <a:rPr lang="en-US"/>
              <a:pPr>
                <a:defRPr/>
              </a:pPr>
              <a:t>‹#›</a:t>
            </a:fld>
            <a:endParaRPr lang="en-US"/>
          </a:p>
        </p:txBody>
      </p:sp>
    </p:spTree>
    <p:extLst>
      <p:ext uri="{BB962C8B-B14F-4D97-AF65-F5344CB8AC3E}">
        <p14:creationId xmlns:p14="http://schemas.microsoft.com/office/powerpoint/2010/main" val="113472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378DE49B-4A5E-5D43-BFD7-56BE2510B702}" type="slidenum">
              <a:rPr lang="en-US"/>
              <a:pPr>
                <a:defRPr/>
              </a:pPr>
              <a:t>‹#›</a:t>
            </a:fld>
            <a:endParaRPr lang="en-US"/>
          </a:p>
        </p:txBody>
      </p:sp>
    </p:spTree>
    <p:extLst>
      <p:ext uri="{BB962C8B-B14F-4D97-AF65-F5344CB8AC3E}">
        <p14:creationId xmlns:p14="http://schemas.microsoft.com/office/powerpoint/2010/main" val="297815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25CC1265-195E-F143-8ADB-4EF4A9F7F4BA}" type="slidenum">
              <a:rPr lang="en-US"/>
              <a:pPr>
                <a:defRPr/>
              </a:pPr>
              <a:t>‹#›</a:t>
            </a:fld>
            <a:endParaRPr lang="en-US"/>
          </a:p>
        </p:txBody>
      </p:sp>
    </p:spTree>
    <p:extLst>
      <p:ext uri="{BB962C8B-B14F-4D97-AF65-F5344CB8AC3E}">
        <p14:creationId xmlns:p14="http://schemas.microsoft.com/office/powerpoint/2010/main" val="2473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fld id="{DE7388CC-D310-964F-A2F5-914B754556D4}" type="slidenum">
              <a:rPr lang="en-US"/>
              <a:pPr>
                <a:defRPr/>
              </a:pPr>
              <a:t>‹#›</a:t>
            </a:fld>
            <a:endParaRPr lang="en-US"/>
          </a:p>
        </p:txBody>
      </p:sp>
    </p:spTree>
    <p:extLst>
      <p:ext uri="{BB962C8B-B14F-4D97-AF65-F5344CB8AC3E}">
        <p14:creationId xmlns:p14="http://schemas.microsoft.com/office/powerpoint/2010/main" val="179676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fld id="{83569A84-374E-6349-8BA1-FBED24B536C9}" type="slidenum">
              <a:rPr lang="en-US"/>
              <a:pPr>
                <a:defRPr/>
              </a:pPr>
              <a:t>‹#›</a:t>
            </a:fld>
            <a:endParaRPr lang="en-US"/>
          </a:p>
        </p:txBody>
      </p:sp>
    </p:spTree>
    <p:extLst>
      <p:ext uri="{BB962C8B-B14F-4D97-AF65-F5344CB8AC3E}">
        <p14:creationId xmlns:p14="http://schemas.microsoft.com/office/powerpoint/2010/main" val="233600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fld id="{86ABDCF1-F2C2-EC4C-8A98-3322FCF7DF85}" type="slidenum">
              <a:rPr lang="en-US"/>
              <a:pPr>
                <a:defRPr/>
              </a:pPr>
              <a:t>‹#›</a:t>
            </a:fld>
            <a:endParaRPr lang="en-US"/>
          </a:p>
        </p:txBody>
      </p:sp>
    </p:spTree>
    <p:extLst>
      <p:ext uri="{BB962C8B-B14F-4D97-AF65-F5344CB8AC3E}">
        <p14:creationId xmlns:p14="http://schemas.microsoft.com/office/powerpoint/2010/main" val="319653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fld id="{FA56DC92-3FF4-0D4F-A02A-F785B4E26FCD}" type="slidenum">
              <a:rPr lang="en-US"/>
              <a:pPr>
                <a:defRPr/>
              </a:pPr>
              <a:t>‹#›</a:t>
            </a:fld>
            <a:endParaRPr lang="en-US"/>
          </a:p>
        </p:txBody>
      </p:sp>
    </p:spTree>
    <p:extLst>
      <p:ext uri="{BB962C8B-B14F-4D97-AF65-F5344CB8AC3E}">
        <p14:creationId xmlns:p14="http://schemas.microsoft.com/office/powerpoint/2010/main" val="28581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3FDACA94-0949-A04F-BEE2-787299599E5C}" type="slidenum">
              <a:rPr lang="en-US"/>
              <a:pPr>
                <a:defRPr/>
              </a:pPr>
              <a:t>‹#›</a:t>
            </a:fld>
            <a:endParaRPr lang="en-US"/>
          </a:p>
        </p:txBody>
      </p:sp>
    </p:spTree>
    <p:extLst>
      <p:ext uri="{BB962C8B-B14F-4D97-AF65-F5344CB8AC3E}">
        <p14:creationId xmlns:p14="http://schemas.microsoft.com/office/powerpoint/2010/main" val="4189743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5718B48-D916-8C40-AE87-0B5C8E487A2E}" type="slidenum">
              <a:rPr lang="en-US"/>
              <a:pPr>
                <a:defRPr/>
              </a:pPr>
              <a:t>‹#›</a:t>
            </a:fld>
            <a:endParaRPr lang="en-US"/>
          </a:p>
        </p:txBody>
      </p:sp>
    </p:spTree>
    <p:extLst>
      <p:ext uri="{BB962C8B-B14F-4D97-AF65-F5344CB8AC3E}">
        <p14:creationId xmlns:p14="http://schemas.microsoft.com/office/powerpoint/2010/main" val="224715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69FFCCFA-403D-8740-9F92-3F8EB51179D8}" type="slidenum">
              <a:rPr lang="en-US"/>
              <a:pPr>
                <a:defRPr/>
              </a:pPr>
              <a:t>‹#›</a:t>
            </a:fld>
            <a:endParaRPr lang="en-US"/>
          </a:p>
        </p:txBody>
      </p:sp>
    </p:spTree>
    <p:extLst>
      <p:ext uri="{BB962C8B-B14F-4D97-AF65-F5344CB8AC3E}">
        <p14:creationId xmlns:p14="http://schemas.microsoft.com/office/powerpoint/2010/main" val="233978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fld id="{A490FD6B-1E3B-544B-BFC6-7330BAF41402}" type="slidenum">
              <a:rPr lang="en-US"/>
              <a:pPr>
                <a:defRPr/>
              </a:pPr>
              <a:t>‹#›</a:t>
            </a:fld>
            <a:endParaRPr lang="en-US"/>
          </a:p>
        </p:txBody>
      </p:sp>
    </p:spTree>
    <p:extLst>
      <p:ext uri="{BB962C8B-B14F-4D97-AF65-F5344CB8AC3E}">
        <p14:creationId xmlns:p14="http://schemas.microsoft.com/office/powerpoint/2010/main" val="4545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5E959BE7-EE58-884B-99EC-D823D63B8E59}" type="slidenum">
              <a:rPr lang="en-US"/>
              <a:pPr>
                <a:defRPr/>
              </a:pPr>
              <a:t>‹#›</a:t>
            </a:fld>
            <a:endParaRPr lang="en-US"/>
          </a:p>
        </p:txBody>
      </p:sp>
    </p:spTree>
    <p:extLst>
      <p:ext uri="{BB962C8B-B14F-4D97-AF65-F5344CB8AC3E}">
        <p14:creationId xmlns:p14="http://schemas.microsoft.com/office/powerpoint/2010/main" val="159831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fld id="{092DC3A3-281E-6E48-8070-89B836B7BBF1}" type="slidenum">
              <a:rPr lang="en-US"/>
              <a:pPr>
                <a:defRPr/>
              </a:pPr>
              <a:t>‹#›</a:t>
            </a:fld>
            <a:endParaRPr lang="en-US"/>
          </a:p>
        </p:txBody>
      </p:sp>
    </p:spTree>
    <p:extLst>
      <p:ext uri="{BB962C8B-B14F-4D97-AF65-F5344CB8AC3E}">
        <p14:creationId xmlns:p14="http://schemas.microsoft.com/office/powerpoint/2010/main" val="425829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5BCF3E4-7E4D-0349-A16D-CDB3172609E3}" type="slidenum">
              <a:rPr lang="en-US"/>
              <a:pPr>
                <a:defRPr/>
              </a:pPr>
              <a:t>‹#›</a:t>
            </a:fld>
            <a:endParaRPr lang="en-US"/>
          </a:p>
        </p:txBody>
      </p:sp>
    </p:spTree>
    <p:extLst>
      <p:ext uri="{BB962C8B-B14F-4D97-AF65-F5344CB8AC3E}">
        <p14:creationId xmlns:p14="http://schemas.microsoft.com/office/powerpoint/2010/main" val="1043514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D3E6797B-3E85-7A46-978D-3D7DB11FC592}" type="slidenum">
              <a:rPr lang="en-US"/>
              <a:pPr>
                <a:defRPr/>
              </a:pPr>
              <a:t>‹#›</a:t>
            </a:fld>
            <a:endParaRPr lang="en-US"/>
          </a:p>
        </p:txBody>
      </p:sp>
    </p:spTree>
    <p:extLst>
      <p:ext uri="{BB962C8B-B14F-4D97-AF65-F5344CB8AC3E}">
        <p14:creationId xmlns:p14="http://schemas.microsoft.com/office/powerpoint/2010/main" val="1331452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8F765FE-5AAE-E749-806C-B3B458DF45E8}" type="slidenum">
              <a:rPr lang="en-US"/>
              <a:pPr>
                <a:defRPr/>
              </a:pPr>
              <a:t>‹#›</a:t>
            </a:fld>
            <a:endParaRPr lang="en-US"/>
          </a:p>
        </p:txBody>
      </p:sp>
    </p:spTree>
    <p:extLst>
      <p:ext uri="{BB962C8B-B14F-4D97-AF65-F5344CB8AC3E}">
        <p14:creationId xmlns:p14="http://schemas.microsoft.com/office/powerpoint/2010/main" val="304871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DA23B006-A525-9047-AA90-C6A137444070}" type="slidenum">
              <a:rPr lang="en-US"/>
              <a:pPr>
                <a:defRPr/>
              </a:pPr>
              <a:t>‹#›</a:t>
            </a:fld>
            <a:endParaRPr lang="en-US"/>
          </a:p>
        </p:txBody>
      </p:sp>
    </p:spTree>
    <p:extLst>
      <p:ext uri="{BB962C8B-B14F-4D97-AF65-F5344CB8AC3E}">
        <p14:creationId xmlns:p14="http://schemas.microsoft.com/office/powerpoint/2010/main" val="272174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32BC4902-1C66-6A44-BF4B-44A304A36140}" type="slidenum">
              <a:rPr lang="en-US"/>
              <a:pPr>
                <a:defRPr/>
              </a:pPr>
              <a:t>‹#›</a:t>
            </a:fld>
            <a:endParaRPr lang="en-US"/>
          </a:p>
        </p:txBody>
      </p:sp>
    </p:spTree>
    <p:extLst>
      <p:ext uri="{BB962C8B-B14F-4D97-AF65-F5344CB8AC3E}">
        <p14:creationId xmlns:p14="http://schemas.microsoft.com/office/powerpoint/2010/main" val="1192644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7F27AF4F-4316-DE4A-84BE-1648C1249EC7}" type="slidenum">
              <a:rPr lang="en-US"/>
              <a:pPr>
                <a:defRPr/>
              </a:pPr>
              <a:t>‹#›</a:t>
            </a:fld>
            <a:endParaRPr lang="en-US"/>
          </a:p>
        </p:txBody>
      </p:sp>
    </p:spTree>
    <p:extLst>
      <p:ext uri="{BB962C8B-B14F-4D97-AF65-F5344CB8AC3E}">
        <p14:creationId xmlns:p14="http://schemas.microsoft.com/office/powerpoint/2010/main" val="2745354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97146416-C507-2344-BDDA-1AEB7AB451FE}" type="slidenum">
              <a:rPr lang="en-US"/>
              <a:pPr>
                <a:defRPr/>
              </a:pPr>
              <a:t>‹#›</a:t>
            </a:fld>
            <a:endParaRPr lang="en-US"/>
          </a:p>
        </p:txBody>
      </p:sp>
    </p:spTree>
    <p:extLst>
      <p:ext uri="{BB962C8B-B14F-4D97-AF65-F5344CB8AC3E}">
        <p14:creationId xmlns:p14="http://schemas.microsoft.com/office/powerpoint/2010/main" val="118693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5FB04139-ADCA-C34D-AAD7-E5291518F3FA}" type="slidenum">
              <a:rPr lang="en-US"/>
              <a:pPr>
                <a:defRPr/>
              </a:pPr>
              <a:t>‹#›</a:t>
            </a:fld>
            <a:endParaRPr lang="en-US"/>
          </a:p>
        </p:txBody>
      </p:sp>
    </p:spTree>
    <p:extLst>
      <p:ext uri="{BB962C8B-B14F-4D97-AF65-F5344CB8AC3E}">
        <p14:creationId xmlns:p14="http://schemas.microsoft.com/office/powerpoint/2010/main" val="2816311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ADAA2EE-DC80-B543-87DD-D54AA33B430E}" type="slidenum">
              <a:rPr lang="en-US"/>
              <a:pPr>
                <a:defRPr/>
              </a:pPr>
              <a:t>‹#›</a:t>
            </a:fld>
            <a:endParaRPr lang="en-US"/>
          </a:p>
        </p:txBody>
      </p:sp>
    </p:spTree>
    <p:extLst>
      <p:ext uri="{BB962C8B-B14F-4D97-AF65-F5344CB8AC3E}">
        <p14:creationId xmlns:p14="http://schemas.microsoft.com/office/powerpoint/2010/main" val="2572525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301D4CE-3B59-7442-AC05-CDA4E37DDBC0}" type="slidenum">
              <a:rPr lang="en-US"/>
              <a:pPr>
                <a:defRPr/>
              </a:pPr>
              <a:t>‹#›</a:t>
            </a:fld>
            <a:endParaRPr lang="en-US"/>
          </a:p>
        </p:txBody>
      </p:sp>
    </p:spTree>
    <p:extLst>
      <p:ext uri="{BB962C8B-B14F-4D97-AF65-F5344CB8AC3E}">
        <p14:creationId xmlns:p14="http://schemas.microsoft.com/office/powerpoint/2010/main" val="920711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C8F47614-16A3-F244-AC50-05E86930EDAC}" type="slidenum">
              <a:rPr lang="en-US"/>
              <a:pPr>
                <a:defRPr/>
              </a:pPr>
              <a:t>‹#›</a:t>
            </a:fld>
            <a:endParaRPr lang="en-US"/>
          </a:p>
        </p:txBody>
      </p:sp>
    </p:spTree>
    <p:extLst>
      <p:ext uri="{BB962C8B-B14F-4D97-AF65-F5344CB8AC3E}">
        <p14:creationId xmlns:p14="http://schemas.microsoft.com/office/powerpoint/2010/main" val="2162463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7392C64-FC2D-A247-8081-0348C281C04C}" type="slidenum">
              <a:rPr lang="en-US"/>
              <a:pPr>
                <a:defRPr/>
              </a:pPr>
              <a:t>‹#›</a:t>
            </a:fld>
            <a:endParaRPr lang="en-US"/>
          </a:p>
        </p:txBody>
      </p:sp>
    </p:spTree>
    <p:extLst>
      <p:ext uri="{BB962C8B-B14F-4D97-AF65-F5344CB8AC3E}">
        <p14:creationId xmlns:p14="http://schemas.microsoft.com/office/powerpoint/2010/main" val="3512027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013" cy="989013"/>
          </a:xfrm>
        </p:spPr>
        <p:txBody>
          <a:bodyPr/>
          <a:lstStyle/>
          <a:p>
            <a:r>
              <a:rPr lang="en-US" smtClean="0"/>
              <a:t>Click to edit Master title style</a:t>
            </a:r>
            <a:endParaRPr lang="en-US"/>
          </a:p>
        </p:txBody>
      </p:sp>
      <p:sp>
        <p:nvSpPr>
          <p:cNvPr id="3" name="Slide Number Placeholder 2"/>
          <p:cNvSpPr>
            <a:spLocks noGrp="1"/>
          </p:cNvSpPr>
          <p:nvPr>
            <p:ph type="sldNum" idx="10"/>
          </p:nvPr>
        </p:nvSpPr>
        <p:spPr>
          <a:xfrm>
            <a:off x="1216025" y="6354763"/>
            <a:ext cx="1217613" cy="365125"/>
          </a:xfrm>
        </p:spPr>
        <p:txBody>
          <a:bodyPr/>
          <a:lstStyle>
            <a:lvl1pPr>
              <a:defRPr smtClean="0"/>
            </a:lvl1pPr>
          </a:lstStyle>
          <a:p>
            <a:pPr>
              <a:defRPr/>
            </a:pPr>
            <a:fld id="{A3E69CE9-5B0A-8E43-A920-A667CD2F9B8E}" type="slidenum">
              <a:rPr lang="en-US"/>
              <a:pPr>
                <a:defRPr/>
              </a:pPr>
              <a:t>‹#›</a:t>
            </a:fld>
            <a:endParaRPr lang="en-US"/>
          </a:p>
        </p:txBody>
      </p:sp>
    </p:spTree>
    <p:extLst>
      <p:ext uri="{BB962C8B-B14F-4D97-AF65-F5344CB8AC3E}">
        <p14:creationId xmlns:p14="http://schemas.microsoft.com/office/powerpoint/2010/main" val="3493300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952EF34A-1ECC-3E44-B603-E8A1CCF80664}" type="slidenum">
              <a:rPr lang="en-US"/>
              <a:pPr>
                <a:defRPr/>
              </a:pPr>
              <a:t>‹#›</a:t>
            </a:fld>
            <a:endParaRPr lang="en-US"/>
          </a:p>
        </p:txBody>
      </p:sp>
    </p:spTree>
    <p:extLst>
      <p:ext uri="{BB962C8B-B14F-4D97-AF65-F5344CB8AC3E}">
        <p14:creationId xmlns:p14="http://schemas.microsoft.com/office/powerpoint/2010/main" val="949846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2C287E07-2BB2-6049-9E40-D4CCE6242B2D}" type="slidenum">
              <a:rPr lang="en-US"/>
              <a:pPr>
                <a:defRPr/>
              </a:pPr>
              <a:t>‹#›</a:t>
            </a:fld>
            <a:endParaRPr lang="en-US"/>
          </a:p>
        </p:txBody>
      </p:sp>
    </p:spTree>
    <p:extLst>
      <p:ext uri="{BB962C8B-B14F-4D97-AF65-F5344CB8AC3E}">
        <p14:creationId xmlns:p14="http://schemas.microsoft.com/office/powerpoint/2010/main" val="3401150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A679D9E-36F7-B744-BB97-BEC4E34B405D}" type="slidenum">
              <a:rPr lang="en-US"/>
              <a:pPr>
                <a:defRPr/>
              </a:pPr>
              <a:t>‹#›</a:t>
            </a:fld>
            <a:endParaRPr lang="en-US"/>
          </a:p>
        </p:txBody>
      </p:sp>
    </p:spTree>
    <p:extLst>
      <p:ext uri="{BB962C8B-B14F-4D97-AF65-F5344CB8AC3E}">
        <p14:creationId xmlns:p14="http://schemas.microsoft.com/office/powerpoint/2010/main" val="2910729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17F352DA-D0E1-7C4A-BFE9-F7F6F8836551}" type="slidenum">
              <a:rPr lang="en-US"/>
              <a:pPr>
                <a:defRPr/>
              </a:pPr>
              <a:t>‹#›</a:t>
            </a:fld>
            <a:endParaRPr lang="en-US"/>
          </a:p>
        </p:txBody>
      </p:sp>
    </p:spTree>
    <p:extLst>
      <p:ext uri="{BB962C8B-B14F-4D97-AF65-F5344CB8AC3E}">
        <p14:creationId xmlns:p14="http://schemas.microsoft.com/office/powerpoint/2010/main" val="470870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D2E8D9A7-8F9D-9A4E-9304-F1247B8F38AC}" type="slidenum">
              <a:rPr lang="en-US"/>
              <a:pPr>
                <a:defRPr/>
              </a:pPr>
              <a:t>‹#›</a:t>
            </a:fld>
            <a:endParaRPr lang="en-US"/>
          </a:p>
        </p:txBody>
      </p:sp>
    </p:spTree>
    <p:extLst>
      <p:ext uri="{BB962C8B-B14F-4D97-AF65-F5344CB8AC3E}">
        <p14:creationId xmlns:p14="http://schemas.microsoft.com/office/powerpoint/2010/main" val="417410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6CA93D6E-C54D-C44F-81B5-0D3B0F8E163F}" type="slidenum">
              <a:rPr lang="en-US"/>
              <a:pPr>
                <a:defRPr/>
              </a:pPr>
              <a:t>‹#›</a:t>
            </a:fld>
            <a:endParaRPr lang="en-US"/>
          </a:p>
        </p:txBody>
      </p:sp>
    </p:spTree>
    <p:extLst>
      <p:ext uri="{BB962C8B-B14F-4D97-AF65-F5344CB8AC3E}">
        <p14:creationId xmlns:p14="http://schemas.microsoft.com/office/powerpoint/2010/main" val="715047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DBCAEC7F-091B-AF43-849A-77A9EE39CFA7}" type="slidenum">
              <a:rPr lang="en-US"/>
              <a:pPr>
                <a:defRPr/>
              </a:pPr>
              <a:t>‹#›</a:t>
            </a:fld>
            <a:endParaRPr lang="en-US"/>
          </a:p>
        </p:txBody>
      </p:sp>
    </p:spTree>
    <p:extLst>
      <p:ext uri="{BB962C8B-B14F-4D97-AF65-F5344CB8AC3E}">
        <p14:creationId xmlns:p14="http://schemas.microsoft.com/office/powerpoint/2010/main" val="2978929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4A2BF48-3630-824C-BD1B-F8FA76E9F437}" type="slidenum">
              <a:rPr lang="en-US"/>
              <a:pPr>
                <a:defRPr/>
              </a:pPr>
              <a:t>‹#›</a:t>
            </a:fld>
            <a:endParaRPr lang="en-US"/>
          </a:p>
        </p:txBody>
      </p:sp>
    </p:spTree>
    <p:extLst>
      <p:ext uri="{BB962C8B-B14F-4D97-AF65-F5344CB8AC3E}">
        <p14:creationId xmlns:p14="http://schemas.microsoft.com/office/powerpoint/2010/main" val="2929887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C59ED05E-201F-814A-A226-151DB86721B3}" type="slidenum">
              <a:rPr lang="en-US"/>
              <a:pPr>
                <a:defRPr/>
              </a:pPr>
              <a:t>‹#›</a:t>
            </a:fld>
            <a:endParaRPr lang="en-US"/>
          </a:p>
        </p:txBody>
      </p:sp>
    </p:spTree>
    <p:extLst>
      <p:ext uri="{BB962C8B-B14F-4D97-AF65-F5344CB8AC3E}">
        <p14:creationId xmlns:p14="http://schemas.microsoft.com/office/powerpoint/2010/main" val="2761093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5C47604-CBD1-2B40-B392-70F353D3B510}" type="slidenum">
              <a:rPr lang="en-US"/>
              <a:pPr>
                <a:defRPr/>
              </a:pPr>
              <a:t>‹#›</a:t>
            </a:fld>
            <a:endParaRPr lang="en-US"/>
          </a:p>
        </p:txBody>
      </p:sp>
    </p:spTree>
    <p:extLst>
      <p:ext uri="{BB962C8B-B14F-4D97-AF65-F5344CB8AC3E}">
        <p14:creationId xmlns:p14="http://schemas.microsoft.com/office/powerpoint/2010/main" val="2726733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138C1AA1-3194-E84F-86CF-35187CB62EEC}" type="slidenum">
              <a:rPr lang="en-US"/>
              <a:pPr>
                <a:defRPr/>
              </a:pPr>
              <a:t>‹#›</a:t>
            </a:fld>
            <a:endParaRPr lang="en-US"/>
          </a:p>
        </p:txBody>
      </p:sp>
    </p:spTree>
    <p:extLst>
      <p:ext uri="{BB962C8B-B14F-4D97-AF65-F5344CB8AC3E}">
        <p14:creationId xmlns:p14="http://schemas.microsoft.com/office/powerpoint/2010/main" val="218383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0F5D6C-982B-9448-B6CE-B47140173A01}" type="slidenum">
              <a:rPr lang="en-US"/>
              <a:pPr>
                <a:defRPr/>
              </a:pPr>
              <a:t>‹#›</a:t>
            </a:fld>
            <a:endParaRPr lang="en-US"/>
          </a:p>
        </p:txBody>
      </p:sp>
    </p:spTree>
    <p:extLst>
      <p:ext uri="{BB962C8B-B14F-4D97-AF65-F5344CB8AC3E}">
        <p14:creationId xmlns:p14="http://schemas.microsoft.com/office/powerpoint/2010/main" val="3193273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2D220C67-E480-C24A-94A3-AE99484CF92D}" type="slidenum">
              <a:rPr lang="en-US"/>
              <a:pPr>
                <a:defRPr/>
              </a:pPr>
              <a:t>‹#›</a:t>
            </a:fld>
            <a:endParaRPr lang="en-US"/>
          </a:p>
        </p:txBody>
      </p:sp>
    </p:spTree>
    <p:extLst>
      <p:ext uri="{BB962C8B-B14F-4D97-AF65-F5344CB8AC3E}">
        <p14:creationId xmlns:p14="http://schemas.microsoft.com/office/powerpoint/2010/main" val="1388493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C6213082-F0B6-9942-8089-72E2F71325DB}" type="slidenum">
              <a:rPr lang="en-US"/>
              <a:pPr>
                <a:defRPr/>
              </a:pPr>
              <a:t>‹#›</a:t>
            </a:fld>
            <a:endParaRPr lang="en-US"/>
          </a:p>
        </p:txBody>
      </p:sp>
    </p:spTree>
    <p:extLst>
      <p:ext uri="{BB962C8B-B14F-4D97-AF65-F5344CB8AC3E}">
        <p14:creationId xmlns:p14="http://schemas.microsoft.com/office/powerpoint/2010/main" val="2321034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3787541-2A8B-9F44-97C7-BF5B51126665}" type="slidenum">
              <a:rPr lang="en-US"/>
              <a:pPr>
                <a:defRPr/>
              </a:pPr>
              <a:t>‹#›</a:t>
            </a:fld>
            <a:endParaRPr lang="en-US"/>
          </a:p>
        </p:txBody>
      </p:sp>
    </p:spTree>
    <p:extLst>
      <p:ext uri="{BB962C8B-B14F-4D97-AF65-F5344CB8AC3E}">
        <p14:creationId xmlns:p14="http://schemas.microsoft.com/office/powerpoint/2010/main" val="3703305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3945BB8-5EA7-1440-9441-A71D8B0B96DC}" type="slidenum">
              <a:rPr lang="en-US"/>
              <a:pPr>
                <a:defRPr/>
              </a:pPr>
              <a:t>‹#›</a:t>
            </a:fld>
            <a:endParaRPr lang="en-US"/>
          </a:p>
        </p:txBody>
      </p:sp>
    </p:spTree>
    <p:extLst>
      <p:ext uri="{BB962C8B-B14F-4D97-AF65-F5344CB8AC3E}">
        <p14:creationId xmlns:p14="http://schemas.microsoft.com/office/powerpoint/2010/main" val="73200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DA425110-F9AC-7947-BA63-888218931310}" type="slidenum">
              <a:rPr lang="en-US"/>
              <a:pPr>
                <a:defRPr/>
              </a:pPr>
              <a:t>‹#›</a:t>
            </a:fld>
            <a:endParaRPr lang="en-US"/>
          </a:p>
        </p:txBody>
      </p:sp>
    </p:spTree>
    <p:extLst>
      <p:ext uri="{BB962C8B-B14F-4D97-AF65-F5344CB8AC3E}">
        <p14:creationId xmlns:p14="http://schemas.microsoft.com/office/powerpoint/2010/main" val="1916103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436DD66E-875F-9D48-83FE-7BCB3F6030F7}" type="slidenum">
              <a:rPr lang="en-US"/>
              <a:pPr>
                <a:defRPr/>
              </a:pPr>
              <a:t>‹#›</a:t>
            </a:fld>
            <a:endParaRPr lang="en-US"/>
          </a:p>
        </p:txBody>
      </p:sp>
    </p:spTree>
    <p:extLst>
      <p:ext uri="{BB962C8B-B14F-4D97-AF65-F5344CB8AC3E}">
        <p14:creationId xmlns:p14="http://schemas.microsoft.com/office/powerpoint/2010/main" val="3216197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CB59F018-965C-4345-BE25-09D31AB95EBD}" type="slidenum">
              <a:rPr lang="en-US"/>
              <a:pPr>
                <a:defRPr/>
              </a:pPr>
              <a:t>‹#›</a:t>
            </a:fld>
            <a:endParaRPr lang="en-US"/>
          </a:p>
        </p:txBody>
      </p:sp>
    </p:spTree>
    <p:extLst>
      <p:ext uri="{BB962C8B-B14F-4D97-AF65-F5344CB8AC3E}">
        <p14:creationId xmlns:p14="http://schemas.microsoft.com/office/powerpoint/2010/main" val="21731244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09C10F5-E8D1-464D-96AB-21E019347296}" type="slidenum">
              <a:rPr lang="en-US"/>
              <a:pPr>
                <a:defRPr/>
              </a:pPr>
              <a:t>‹#›</a:t>
            </a:fld>
            <a:endParaRPr lang="en-US"/>
          </a:p>
        </p:txBody>
      </p:sp>
    </p:spTree>
    <p:extLst>
      <p:ext uri="{BB962C8B-B14F-4D97-AF65-F5344CB8AC3E}">
        <p14:creationId xmlns:p14="http://schemas.microsoft.com/office/powerpoint/2010/main" val="1837105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EE059C23-F37F-CB42-9CF6-F8948B449371}" type="slidenum">
              <a:rPr lang="en-US"/>
              <a:pPr>
                <a:defRPr/>
              </a:pPr>
              <a:t>‹#›</a:t>
            </a:fld>
            <a:endParaRPr lang="en-US"/>
          </a:p>
        </p:txBody>
      </p:sp>
    </p:spTree>
    <p:extLst>
      <p:ext uri="{BB962C8B-B14F-4D97-AF65-F5344CB8AC3E}">
        <p14:creationId xmlns:p14="http://schemas.microsoft.com/office/powerpoint/2010/main" val="1315946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F814A343-2E2C-3F42-A119-0E53DFE56A40}" type="slidenum">
              <a:rPr lang="en-US"/>
              <a:pPr>
                <a:defRPr/>
              </a:pPr>
              <a:t>‹#›</a:t>
            </a:fld>
            <a:endParaRPr lang="en-US"/>
          </a:p>
        </p:txBody>
      </p:sp>
    </p:spTree>
    <p:extLst>
      <p:ext uri="{BB962C8B-B14F-4D97-AF65-F5344CB8AC3E}">
        <p14:creationId xmlns:p14="http://schemas.microsoft.com/office/powerpoint/2010/main" val="1142220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E960765A-B104-4C41-B555-EA3614CE80FB}" type="slidenum">
              <a:rPr lang="en-US"/>
              <a:pPr>
                <a:defRPr/>
              </a:pPr>
              <a:t>‹#›</a:t>
            </a:fld>
            <a:endParaRPr lang="en-US"/>
          </a:p>
        </p:txBody>
      </p:sp>
    </p:spTree>
    <p:extLst>
      <p:ext uri="{BB962C8B-B14F-4D97-AF65-F5344CB8AC3E}">
        <p14:creationId xmlns:p14="http://schemas.microsoft.com/office/powerpoint/2010/main" val="800590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A6DAFCC4-B1B8-204A-AC69-57AB0B2E0425}" type="slidenum">
              <a:rPr lang="en-US"/>
              <a:pPr>
                <a:defRPr/>
              </a:pPr>
              <a:t>‹#›</a:t>
            </a:fld>
            <a:endParaRPr lang="en-US"/>
          </a:p>
        </p:txBody>
      </p:sp>
    </p:spTree>
    <p:extLst>
      <p:ext uri="{BB962C8B-B14F-4D97-AF65-F5344CB8AC3E}">
        <p14:creationId xmlns:p14="http://schemas.microsoft.com/office/powerpoint/2010/main" val="2297123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25D2FFF3-4775-B24C-8D96-7A89F1756AE0}" type="slidenum">
              <a:rPr lang="en-US"/>
              <a:pPr>
                <a:defRPr/>
              </a:pPr>
              <a:t>‹#›</a:t>
            </a:fld>
            <a:endParaRPr lang="en-US"/>
          </a:p>
        </p:txBody>
      </p:sp>
    </p:spTree>
    <p:extLst>
      <p:ext uri="{BB962C8B-B14F-4D97-AF65-F5344CB8AC3E}">
        <p14:creationId xmlns:p14="http://schemas.microsoft.com/office/powerpoint/2010/main" val="3315473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D889E023-9594-D243-A318-45426128DD27}" type="slidenum">
              <a:rPr lang="en-US"/>
              <a:pPr>
                <a:defRPr/>
              </a:pPr>
              <a:t>‹#›</a:t>
            </a:fld>
            <a:endParaRPr lang="en-US"/>
          </a:p>
        </p:txBody>
      </p:sp>
    </p:spTree>
    <p:extLst>
      <p:ext uri="{BB962C8B-B14F-4D97-AF65-F5344CB8AC3E}">
        <p14:creationId xmlns:p14="http://schemas.microsoft.com/office/powerpoint/2010/main" val="705058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9F5F84E2-E6FF-1C4E-A273-27BE758FA940}" type="slidenum">
              <a:rPr lang="en-US"/>
              <a:pPr>
                <a:defRPr/>
              </a:pPr>
              <a:t>‹#›</a:t>
            </a:fld>
            <a:endParaRPr lang="en-US"/>
          </a:p>
        </p:txBody>
      </p:sp>
    </p:spTree>
    <p:extLst>
      <p:ext uri="{BB962C8B-B14F-4D97-AF65-F5344CB8AC3E}">
        <p14:creationId xmlns:p14="http://schemas.microsoft.com/office/powerpoint/2010/main" val="298803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8D2F0B33-FDB5-5A4D-B2A4-015E1E7B52B9}" type="slidenum">
              <a:rPr lang="en-US"/>
              <a:pPr>
                <a:defRPr/>
              </a:pPr>
              <a:t>‹#›</a:t>
            </a:fld>
            <a:endParaRPr lang="en-US"/>
          </a:p>
        </p:txBody>
      </p:sp>
    </p:spTree>
    <p:extLst>
      <p:ext uri="{BB962C8B-B14F-4D97-AF65-F5344CB8AC3E}">
        <p14:creationId xmlns:p14="http://schemas.microsoft.com/office/powerpoint/2010/main" val="724655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4A4A4823-E659-8045-AE2F-3347E07E0528}" type="slidenum">
              <a:rPr lang="en-US"/>
              <a:pPr>
                <a:defRPr/>
              </a:pPr>
              <a:t>‹#›</a:t>
            </a:fld>
            <a:endParaRPr lang="en-US"/>
          </a:p>
        </p:txBody>
      </p:sp>
    </p:spTree>
    <p:extLst>
      <p:ext uri="{BB962C8B-B14F-4D97-AF65-F5344CB8AC3E}">
        <p14:creationId xmlns:p14="http://schemas.microsoft.com/office/powerpoint/2010/main" val="1855674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E18AC36F-0B60-424B-9A26-B957BB3C0BE4}" type="slidenum">
              <a:rPr lang="en-US"/>
              <a:pPr>
                <a:defRPr/>
              </a:pPr>
              <a:t>‹#›</a:t>
            </a:fld>
            <a:endParaRPr lang="en-US"/>
          </a:p>
        </p:txBody>
      </p:sp>
    </p:spTree>
    <p:extLst>
      <p:ext uri="{BB962C8B-B14F-4D97-AF65-F5344CB8AC3E}">
        <p14:creationId xmlns:p14="http://schemas.microsoft.com/office/powerpoint/2010/main" val="2677706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9E7F7C28-F5D4-D149-9E45-5C13A8DE1923}" type="slidenum">
              <a:rPr lang="en-US"/>
              <a:pPr>
                <a:defRPr/>
              </a:pPr>
              <a:t>‹#›</a:t>
            </a:fld>
            <a:endParaRPr lang="en-US"/>
          </a:p>
        </p:txBody>
      </p:sp>
    </p:spTree>
    <p:extLst>
      <p:ext uri="{BB962C8B-B14F-4D97-AF65-F5344CB8AC3E}">
        <p14:creationId xmlns:p14="http://schemas.microsoft.com/office/powerpoint/2010/main" val="3045766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4B5540C0-D062-2A44-B2CD-76942C2D2513}" type="slidenum">
              <a:rPr lang="en-US"/>
              <a:pPr>
                <a:defRPr/>
              </a:pPr>
              <a:t>‹#›</a:t>
            </a:fld>
            <a:endParaRPr lang="en-US"/>
          </a:p>
        </p:txBody>
      </p:sp>
    </p:spTree>
    <p:extLst>
      <p:ext uri="{BB962C8B-B14F-4D97-AF65-F5344CB8AC3E}">
        <p14:creationId xmlns:p14="http://schemas.microsoft.com/office/powerpoint/2010/main" val="767999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7BC9AD-A9CD-F24B-8DBD-A50E6EEA2059}" type="slidenum">
              <a:rPr lang="en-US"/>
              <a:pPr>
                <a:defRPr/>
              </a:pPr>
              <a:t>‹#›</a:t>
            </a:fld>
            <a:endParaRPr lang="en-US"/>
          </a:p>
        </p:txBody>
      </p:sp>
    </p:spTree>
    <p:extLst>
      <p:ext uri="{BB962C8B-B14F-4D97-AF65-F5344CB8AC3E}">
        <p14:creationId xmlns:p14="http://schemas.microsoft.com/office/powerpoint/2010/main" val="4060796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4C613022-55DD-0245-86FC-1D670AF9FFCF}" type="slidenum">
              <a:rPr lang="en-US"/>
              <a:pPr>
                <a:defRPr/>
              </a:pPr>
              <a:t>‹#›</a:t>
            </a:fld>
            <a:endParaRPr lang="en-US"/>
          </a:p>
        </p:txBody>
      </p:sp>
    </p:spTree>
    <p:extLst>
      <p:ext uri="{BB962C8B-B14F-4D97-AF65-F5344CB8AC3E}">
        <p14:creationId xmlns:p14="http://schemas.microsoft.com/office/powerpoint/2010/main" val="2996840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7EC6F9D3-3918-6A40-AC17-2E49A58A8C12}" type="slidenum">
              <a:rPr lang="en-US"/>
              <a:pPr>
                <a:defRPr/>
              </a:pPr>
              <a:t>‹#›</a:t>
            </a:fld>
            <a:endParaRPr lang="en-US"/>
          </a:p>
        </p:txBody>
      </p:sp>
    </p:spTree>
    <p:extLst>
      <p:ext uri="{BB962C8B-B14F-4D97-AF65-F5344CB8AC3E}">
        <p14:creationId xmlns:p14="http://schemas.microsoft.com/office/powerpoint/2010/main" val="1027925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70F590D0-1BF3-0742-9B86-500938EC46E5}" type="slidenum">
              <a:rPr lang="en-US"/>
              <a:pPr>
                <a:defRPr/>
              </a:pPr>
              <a:t>‹#›</a:t>
            </a:fld>
            <a:endParaRPr lang="en-US"/>
          </a:p>
        </p:txBody>
      </p:sp>
    </p:spTree>
    <p:extLst>
      <p:ext uri="{BB962C8B-B14F-4D97-AF65-F5344CB8AC3E}">
        <p14:creationId xmlns:p14="http://schemas.microsoft.com/office/powerpoint/2010/main" val="2747434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3D6A207-4595-D94E-A19E-B11CB3764A81}" type="slidenum">
              <a:rPr lang="en-US"/>
              <a:pPr>
                <a:defRPr/>
              </a:pPr>
              <a:t>‹#›</a:t>
            </a:fld>
            <a:endParaRPr lang="en-US"/>
          </a:p>
        </p:txBody>
      </p:sp>
    </p:spTree>
    <p:extLst>
      <p:ext uri="{BB962C8B-B14F-4D97-AF65-F5344CB8AC3E}">
        <p14:creationId xmlns:p14="http://schemas.microsoft.com/office/powerpoint/2010/main" val="3423598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11E6E401-03C0-9344-A970-4DC5F1608EEC}" type="slidenum">
              <a:rPr lang="en-US"/>
              <a:pPr>
                <a:defRPr/>
              </a:pPr>
              <a:t>‹#›</a:t>
            </a:fld>
            <a:endParaRPr lang="en-US"/>
          </a:p>
        </p:txBody>
      </p:sp>
    </p:spTree>
    <p:extLst>
      <p:ext uri="{BB962C8B-B14F-4D97-AF65-F5344CB8AC3E}">
        <p14:creationId xmlns:p14="http://schemas.microsoft.com/office/powerpoint/2010/main" val="286130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81DC0907-09C8-7541-9785-1EB76A64FDC6}" type="slidenum">
              <a:rPr lang="en-US"/>
              <a:pPr>
                <a:defRPr/>
              </a:pPr>
              <a:t>‹#›</a:t>
            </a:fld>
            <a:endParaRPr lang="en-US"/>
          </a:p>
        </p:txBody>
      </p:sp>
    </p:spTree>
    <p:extLst>
      <p:ext uri="{BB962C8B-B14F-4D97-AF65-F5344CB8AC3E}">
        <p14:creationId xmlns:p14="http://schemas.microsoft.com/office/powerpoint/2010/main" val="2995956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48BC3AE-7F99-D341-A762-231BD8489252}" type="slidenum">
              <a:rPr lang="en-US"/>
              <a:pPr>
                <a:defRPr/>
              </a:pPr>
              <a:t>‹#›</a:t>
            </a:fld>
            <a:endParaRPr lang="en-US"/>
          </a:p>
        </p:txBody>
      </p:sp>
    </p:spTree>
    <p:extLst>
      <p:ext uri="{BB962C8B-B14F-4D97-AF65-F5344CB8AC3E}">
        <p14:creationId xmlns:p14="http://schemas.microsoft.com/office/powerpoint/2010/main" val="21698236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C39C9BD1-74CE-6F4F-8589-5CAE1A01B8B2}" type="slidenum">
              <a:rPr lang="en-US"/>
              <a:pPr>
                <a:defRPr/>
              </a:pPr>
              <a:t>‹#›</a:t>
            </a:fld>
            <a:endParaRPr lang="en-US"/>
          </a:p>
        </p:txBody>
      </p:sp>
    </p:spTree>
    <p:extLst>
      <p:ext uri="{BB962C8B-B14F-4D97-AF65-F5344CB8AC3E}">
        <p14:creationId xmlns:p14="http://schemas.microsoft.com/office/powerpoint/2010/main" val="1503018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55A92186-0CBF-324A-ABDD-0FF542B97E5D}" type="slidenum">
              <a:rPr lang="en-US"/>
              <a:pPr>
                <a:defRPr/>
              </a:pPr>
              <a:t>‹#›</a:t>
            </a:fld>
            <a:endParaRPr lang="en-US"/>
          </a:p>
        </p:txBody>
      </p:sp>
    </p:spTree>
    <p:extLst>
      <p:ext uri="{BB962C8B-B14F-4D97-AF65-F5344CB8AC3E}">
        <p14:creationId xmlns:p14="http://schemas.microsoft.com/office/powerpoint/2010/main" val="291638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F62D815A-8268-294F-A967-3FC9FB8132FB}" type="slidenum">
              <a:rPr lang="en-US"/>
              <a:pPr>
                <a:defRPr/>
              </a:pPr>
              <a:t>‹#›</a:t>
            </a:fld>
            <a:endParaRPr lang="en-US"/>
          </a:p>
        </p:txBody>
      </p:sp>
    </p:spTree>
    <p:extLst>
      <p:ext uri="{BB962C8B-B14F-4D97-AF65-F5344CB8AC3E}">
        <p14:creationId xmlns:p14="http://schemas.microsoft.com/office/powerpoint/2010/main" val="6920625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3B1BD7-A9AB-7340-9A41-EE00330DFD3D}" type="slidenum">
              <a:rPr lang="en-US"/>
              <a:pPr>
                <a:defRPr/>
              </a:pPr>
              <a:t>‹#›</a:t>
            </a:fld>
            <a:endParaRPr lang="en-US"/>
          </a:p>
        </p:txBody>
      </p:sp>
    </p:spTree>
    <p:extLst>
      <p:ext uri="{BB962C8B-B14F-4D97-AF65-F5344CB8AC3E}">
        <p14:creationId xmlns:p14="http://schemas.microsoft.com/office/powerpoint/2010/main" val="487775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6FD42F26-3F01-5E46-9CB1-10777CA6BE89}" type="slidenum">
              <a:rPr lang="en-US"/>
              <a:pPr>
                <a:defRPr/>
              </a:pPr>
              <a:t>‹#›</a:t>
            </a:fld>
            <a:endParaRPr lang="en-US"/>
          </a:p>
        </p:txBody>
      </p:sp>
    </p:spTree>
    <p:extLst>
      <p:ext uri="{BB962C8B-B14F-4D97-AF65-F5344CB8AC3E}">
        <p14:creationId xmlns:p14="http://schemas.microsoft.com/office/powerpoint/2010/main" val="18480357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387FF3A9-3EA7-014D-9BE4-B2D53DA313F3}" type="slidenum">
              <a:rPr lang="en-US"/>
              <a:pPr>
                <a:defRPr/>
              </a:pPr>
              <a:t>‹#›</a:t>
            </a:fld>
            <a:endParaRPr lang="en-US"/>
          </a:p>
        </p:txBody>
      </p:sp>
    </p:spTree>
    <p:extLst>
      <p:ext uri="{BB962C8B-B14F-4D97-AF65-F5344CB8AC3E}">
        <p14:creationId xmlns:p14="http://schemas.microsoft.com/office/powerpoint/2010/main" val="4098709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4DB4FC27-FC9D-5047-91F5-D723BA3780C3}" type="slidenum">
              <a:rPr lang="en-US"/>
              <a:pPr>
                <a:defRPr/>
              </a:pPr>
              <a:t>‹#›</a:t>
            </a:fld>
            <a:endParaRPr lang="en-US"/>
          </a:p>
        </p:txBody>
      </p:sp>
    </p:spTree>
    <p:extLst>
      <p:ext uri="{BB962C8B-B14F-4D97-AF65-F5344CB8AC3E}">
        <p14:creationId xmlns:p14="http://schemas.microsoft.com/office/powerpoint/2010/main" val="3591972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44BBE7D-8DD1-0E48-B144-D7B9F3D88411}" type="slidenum">
              <a:rPr lang="en-US"/>
              <a:pPr>
                <a:defRPr/>
              </a:pPr>
              <a:t>‹#›</a:t>
            </a:fld>
            <a:endParaRPr lang="en-US"/>
          </a:p>
        </p:txBody>
      </p:sp>
    </p:spTree>
    <p:extLst>
      <p:ext uri="{BB962C8B-B14F-4D97-AF65-F5344CB8AC3E}">
        <p14:creationId xmlns:p14="http://schemas.microsoft.com/office/powerpoint/2010/main" val="3669814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2529CDF-399C-2048-9077-3B666B5D86BC}" type="slidenum">
              <a:rPr lang="en-US"/>
              <a:pPr>
                <a:defRPr/>
              </a:pPr>
              <a:t>‹#›</a:t>
            </a:fld>
            <a:endParaRPr lang="en-US"/>
          </a:p>
        </p:txBody>
      </p:sp>
    </p:spTree>
    <p:extLst>
      <p:ext uri="{BB962C8B-B14F-4D97-AF65-F5344CB8AC3E}">
        <p14:creationId xmlns:p14="http://schemas.microsoft.com/office/powerpoint/2010/main" val="76372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42014861-C54C-574D-A029-95752EE79B36}" type="slidenum">
              <a:rPr lang="en-US"/>
              <a:pPr>
                <a:defRPr/>
              </a:pPr>
              <a:t>‹#›</a:t>
            </a:fld>
            <a:endParaRPr lang="en-US"/>
          </a:p>
        </p:txBody>
      </p:sp>
    </p:spTree>
    <p:extLst>
      <p:ext uri="{BB962C8B-B14F-4D97-AF65-F5344CB8AC3E}">
        <p14:creationId xmlns:p14="http://schemas.microsoft.com/office/powerpoint/2010/main" val="1990184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698A0022-A90F-154B-8DA2-4009D0329F6F}" type="slidenum">
              <a:rPr lang="en-US"/>
              <a:pPr>
                <a:defRPr/>
              </a:pPr>
              <a:t>‹#›</a:t>
            </a:fld>
            <a:endParaRPr lang="en-US"/>
          </a:p>
        </p:txBody>
      </p:sp>
    </p:spTree>
    <p:extLst>
      <p:ext uri="{BB962C8B-B14F-4D97-AF65-F5344CB8AC3E}">
        <p14:creationId xmlns:p14="http://schemas.microsoft.com/office/powerpoint/2010/main" val="467214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835EBF5B-F9DB-E643-B3FD-A27CFAFA7597}" type="slidenum">
              <a:rPr lang="en-US"/>
              <a:pPr>
                <a:defRPr/>
              </a:pPr>
              <a:t>‹#›</a:t>
            </a:fld>
            <a:endParaRPr lang="en-US"/>
          </a:p>
        </p:txBody>
      </p:sp>
    </p:spTree>
    <p:extLst>
      <p:ext uri="{BB962C8B-B14F-4D97-AF65-F5344CB8AC3E}">
        <p14:creationId xmlns:p14="http://schemas.microsoft.com/office/powerpoint/2010/main" val="133838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2F2850E9-7B21-B348-BB98-4553CEEDE426}" type="slidenum">
              <a:rPr lang="en-US"/>
              <a:pPr>
                <a:defRPr/>
              </a:pPr>
              <a:t>‹#›</a:t>
            </a:fld>
            <a:endParaRPr lang="en-US"/>
          </a:p>
        </p:txBody>
      </p:sp>
    </p:spTree>
    <p:extLst>
      <p:ext uri="{BB962C8B-B14F-4D97-AF65-F5344CB8AC3E}">
        <p14:creationId xmlns:p14="http://schemas.microsoft.com/office/powerpoint/2010/main" val="8441272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73B9C18D-ABB8-E34E-BC36-D56034593D03}" type="slidenum">
              <a:rPr lang="en-US"/>
              <a:pPr>
                <a:defRPr/>
              </a:pPr>
              <a:t>‹#›</a:t>
            </a:fld>
            <a:endParaRPr lang="en-US"/>
          </a:p>
        </p:txBody>
      </p:sp>
    </p:spTree>
    <p:extLst>
      <p:ext uri="{BB962C8B-B14F-4D97-AF65-F5344CB8AC3E}">
        <p14:creationId xmlns:p14="http://schemas.microsoft.com/office/powerpoint/2010/main" val="2911806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3096E872-9A6C-E34A-9418-20716E40888A}" type="slidenum">
              <a:rPr lang="en-US"/>
              <a:pPr>
                <a:defRPr/>
              </a:pPr>
              <a:t>‹#›</a:t>
            </a:fld>
            <a:endParaRPr lang="en-US"/>
          </a:p>
        </p:txBody>
      </p:sp>
    </p:spTree>
    <p:extLst>
      <p:ext uri="{BB962C8B-B14F-4D97-AF65-F5344CB8AC3E}">
        <p14:creationId xmlns:p14="http://schemas.microsoft.com/office/powerpoint/2010/main" val="145571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1DE23510-D20C-264D-A576-CA5A19E1BB97}" type="slidenum">
              <a:rPr lang="en-US"/>
              <a:pPr>
                <a:defRPr/>
              </a:pPr>
              <a:t>‹#›</a:t>
            </a:fld>
            <a:endParaRPr lang="en-US"/>
          </a:p>
        </p:txBody>
      </p:sp>
    </p:spTree>
    <p:extLst>
      <p:ext uri="{BB962C8B-B14F-4D97-AF65-F5344CB8AC3E}">
        <p14:creationId xmlns:p14="http://schemas.microsoft.com/office/powerpoint/2010/main" val="40292449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D82B9853-2DCA-AA4D-B355-28547C9FA0A4}" type="slidenum">
              <a:rPr lang="en-US"/>
              <a:pPr>
                <a:defRPr/>
              </a:pPr>
              <a:t>‹#›</a:t>
            </a:fld>
            <a:endParaRPr lang="en-US"/>
          </a:p>
        </p:txBody>
      </p:sp>
    </p:spTree>
    <p:extLst>
      <p:ext uri="{BB962C8B-B14F-4D97-AF65-F5344CB8AC3E}">
        <p14:creationId xmlns:p14="http://schemas.microsoft.com/office/powerpoint/2010/main" val="210654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0CCDA7E8-A7E6-CE49-A4D8-E7EBB3BBC6B1}" type="slidenum">
              <a:rPr lang="en-US"/>
              <a:pPr>
                <a:defRPr/>
              </a:pPr>
              <a:t>‹#›</a:t>
            </a:fld>
            <a:endParaRPr lang="en-US"/>
          </a:p>
        </p:txBody>
      </p:sp>
    </p:spTree>
    <p:extLst>
      <p:ext uri="{BB962C8B-B14F-4D97-AF65-F5344CB8AC3E}">
        <p14:creationId xmlns:p14="http://schemas.microsoft.com/office/powerpoint/2010/main" val="2896147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562023C6-33A6-A042-9B62-DA20012E4F98}" type="slidenum">
              <a:rPr lang="en-US"/>
              <a:pPr>
                <a:defRPr/>
              </a:pPr>
              <a:t>‹#›</a:t>
            </a:fld>
            <a:endParaRPr lang="en-US"/>
          </a:p>
        </p:txBody>
      </p:sp>
    </p:spTree>
    <p:extLst>
      <p:ext uri="{BB962C8B-B14F-4D97-AF65-F5344CB8AC3E}">
        <p14:creationId xmlns:p14="http://schemas.microsoft.com/office/powerpoint/2010/main" val="1066613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5813" cy="5684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684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F70CF6D0-1236-8940-85ED-46EF20E1D262}" type="slidenum">
              <a:rPr lang="en-US"/>
              <a:pPr>
                <a:defRPr/>
              </a:pPr>
              <a:t>‹#›</a:t>
            </a:fld>
            <a:endParaRPr lang="en-US"/>
          </a:p>
        </p:txBody>
      </p:sp>
    </p:spTree>
    <p:extLst>
      <p:ext uri="{BB962C8B-B14F-4D97-AF65-F5344CB8AC3E}">
        <p14:creationId xmlns:p14="http://schemas.microsoft.com/office/powerpoint/2010/main" val="113250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24AE04-E1DB-CE4B-8D2E-F4B847A26719}" type="slidenum">
              <a:rPr lang="en-US"/>
              <a:pPr>
                <a:defRPr/>
              </a:pPr>
              <a:t>‹#›</a:t>
            </a:fld>
            <a:endParaRPr lang="en-US"/>
          </a:p>
        </p:txBody>
      </p:sp>
    </p:spTree>
    <p:extLst>
      <p:ext uri="{BB962C8B-B14F-4D97-AF65-F5344CB8AC3E}">
        <p14:creationId xmlns:p14="http://schemas.microsoft.com/office/powerpoint/2010/main" val="1342810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39FC8F8B-7674-D341-83B2-4F128094CD69}" type="slidenum">
              <a:rPr lang="en-US"/>
              <a:pPr>
                <a:defRPr/>
              </a:pPr>
              <a:t>‹#›</a:t>
            </a:fld>
            <a:endParaRPr lang="en-US"/>
          </a:p>
        </p:txBody>
      </p:sp>
    </p:spTree>
    <p:extLst>
      <p:ext uri="{BB962C8B-B14F-4D97-AF65-F5344CB8AC3E}">
        <p14:creationId xmlns:p14="http://schemas.microsoft.com/office/powerpoint/2010/main" val="41081855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586A28B4-7F36-284A-8FAF-E59981AA677A}" type="slidenum">
              <a:rPr lang="en-US"/>
              <a:pPr>
                <a:defRPr/>
              </a:pPr>
              <a:t>‹#›</a:t>
            </a:fld>
            <a:endParaRPr lang="en-US"/>
          </a:p>
        </p:txBody>
      </p:sp>
    </p:spTree>
    <p:extLst>
      <p:ext uri="{BB962C8B-B14F-4D97-AF65-F5344CB8AC3E}">
        <p14:creationId xmlns:p14="http://schemas.microsoft.com/office/powerpoint/2010/main" val="995289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43212E46-769D-0B4A-9A3E-971F73104A8A}" type="slidenum">
              <a:rPr lang="en-US"/>
              <a:pPr>
                <a:defRPr/>
              </a:pPr>
              <a:t>‹#›</a:t>
            </a:fld>
            <a:endParaRPr lang="en-US"/>
          </a:p>
        </p:txBody>
      </p:sp>
    </p:spTree>
    <p:extLst>
      <p:ext uri="{BB962C8B-B14F-4D97-AF65-F5344CB8AC3E}">
        <p14:creationId xmlns:p14="http://schemas.microsoft.com/office/powerpoint/2010/main" val="30091569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7013"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19200"/>
            <a:ext cx="4038600" cy="4618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0A9D1F4E-B94A-9F46-8BDF-E41C1326BF7D}" type="slidenum">
              <a:rPr lang="en-US"/>
              <a:pPr>
                <a:defRPr/>
              </a:pPr>
              <a:t>‹#›</a:t>
            </a:fld>
            <a:endParaRPr lang="en-US"/>
          </a:p>
        </p:txBody>
      </p:sp>
    </p:spTree>
    <p:extLst>
      <p:ext uri="{BB962C8B-B14F-4D97-AF65-F5344CB8AC3E}">
        <p14:creationId xmlns:p14="http://schemas.microsoft.com/office/powerpoint/2010/main" val="28407293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B457FF80-8473-E94D-9519-D2415593AE10}" type="slidenum">
              <a:rPr lang="en-US"/>
              <a:pPr>
                <a:defRPr/>
              </a:pPr>
              <a:t>‹#›</a:t>
            </a:fld>
            <a:endParaRPr lang="en-US"/>
          </a:p>
        </p:txBody>
      </p:sp>
    </p:spTree>
    <p:extLst>
      <p:ext uri="{BB962C8B-B14F-4D97-AF65-F5344CB8AC3E}">
        <p14:creationId xmlns:p14="http://schemas.microsoft.com/office/powerpoint/2010/main" val="3199170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5825FC8C-75FF-5A4E-89B1-AA2F723D72CF}" type="slidenum">
              <a:rPr lang="en-US"/>
              <a:pPr>
                <a:defRPr/>
              </a:pPr>
              <a:t>‹#›</a:t>
            </a:fld>
            <a:endParaRPr lang="en-US"/>
          </a:p>
        </p:txBody>
      </p:sp>
    </p:spTree>
    <p:extLst>
      <p:ext uri="{BB962C8B-B14F-4D97-AF65-F5344CB8AC3E}">
        <p14:creationId xmlns:p14="http://schemas.microsoft.com/office/powerpoint/2010/main" val="2998460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A209ACBE-96CC-DF49-9E56-8F92E0186DF8}" type="slidenum">
              <a:rPr lang="en-US"/>
              <a:pPr>
                <a:defRPr/>
              </a:pPr>
              <a:t>‹#›</a:t>
            </a:fld>
            <a:endParaRPr lang="en-US"/>
          </a:p>
        </p:txBody>
      </p:sp>
    </p:spTree>
    <p:extLst>
      <p:ext uri="{BB962C8B-B14F-4D97-AF65-F5344CB8AC3E}">
        <p14:creationId xmlns:p14="http://schemas.microsoft.com/office/powerpoint/2010/main" val="23736919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2BF16222-1395-D342-AB81-24DF63D3C938}" type="slidenum">
              <a:rPr lang="en-US"/>
              <a:pPr>
                <a:defRPr/>
              </a:pPr>
              <a:t>‹#›</a:t>
            </a:fld>
            <a:endParaRPr lang="en-US"/>
          </a:p>
        </p:txBody>
      </p:sp>
    </p:spTree>
    <p:extLst>
      <p:ext uri="{BB962C8B-B14F-4D97-AF65-F5344CB8AC3E}">
        <p14:creationId xmlns:p14="http://schemas.microsoft.com/office/powerpoint/2010/main" val="1079247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E54BEE88-D7E1-F74D-A04D-FF9D3C7E8C19}" type="slidenum">
              <a:rPr lang="en-US"/>
              <a:pPr>
                <a:defRPr/>
              </a:pPr>
              <a:t>‹#›</a:t>
            </a:fld>
            <a:endParaRPr lang="en-US"/>
          </a:p>
        </p:txBody>
      </p:sp>
    </p:spTree>
    <p:extLst>
      <p:ext uri="{BB962C8B-B14F-4D97-AF65-F5344CB8AC3E}">
        <p14:creationId xmlns:p14="http://schemas.microsoft.com/office/powerpoint/2010/main" val="482658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0EA658D4-689E-1648-BA97-1F5FD419BC92}" type="slidenum">
              <a:rPr lang="en-US"/>
              <a:pPr>
                <a:defRPr/>
              </a:pPr>
              <a:t>‹#›</a:t>
            </a:fld>
            <a:endParaRPr lang="en-US"/>
          </a:p>
        </p:txBody>
      </p:sp>
    </p:spTree>
    <p:extLst>
      <p:ext uri="{BB962C8B-B14F-4D97-AF65-F5344CB8AC3E}">
        <p14:creationId xmlns:p14="http://schemas.microsoft.com/office/powerpoint/2010/main" val="21495005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914400" y="2819400"/>
            <a:ext cx="7315200" cy="1279525"/>
          </a:xfrm>
          <a:prstGeom prst="rect">
            <a:avLst/>
          </a:prstGeom>
          <a:noFill/>
          <a:ln w="6480" cap="flat">
            <a:solidFill>
              <a:srgbClr val="727CA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4" name="Rectangle 2"/>
          <p:cNvSpPr>
            <a:spLocks noChangeArrowheads="1"/>
          </p:cNvSpPr>
          <p:nvPr/>
        </p:nvSpPr>
        <p:spPr bwMode="auto">
          <a:xfrm>
            <a:off x="914400" y="2819400"/>
            <a:ext cx="228600" cy="1279525"/>
          </a:xfrm>
          <a:prstGeom prst="rect">
            <a:avLst/>
          </a:prstGeom>
          <a:solidFill>
            <a:srgbClr val="727CA3"/>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5" name="Rectangle 3"/>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3076" name="Rectangle 4"/>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5"/>
          <p:cNvSpPr txBox="1">
            <a:spLocks noChangeArrowheads="1"/>
          </p:cNvSpPr>
          <p:nvPr/>
        </p:nvSpPr>
        <p:spPr bwMode="auto">
          <a:xfrm>
            <a:off x="6400800" y="6354763"/>
            <a:ext cx="22860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8" name="Text Box 6"/>
          <p:cNvSpPr txBox="1">
            <a:spLocks noChangeArrowheads="1"/>
          </p:cNvSpPr>
          <p:nvPr/>
        </p:nvSpPr>
        <p:spPr bwMode="auto">
          <a:xfrm>
            <a:off x="2898775" y="6354763"/>
            <a:ext cx="347503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79" name="Rectangle 7"/>
          <p:cNvSpPr>
            <a:spLocks noGrp="1" noChangeArrowheads="1"/>
          </p:cNvSpPr>
          <p:nvPr>
            <p:ph type="sldNum"/>
          </p:nvPr>
        </p:nvSpPr>
        <p:spPr bwMode="auto">
          <a:xfrm>
            <a:off x="1069975" y="6354763"/>
            <a:ext cx="15192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A53E0AF8-D5B6-FC42-977F-1B921837E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0"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2291"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229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294"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95"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4E82EA5-F28B-B34C-8D33-DB695A9EE62B}" type="slidenum">
              <a:rPr lang="en-US"/>
              <a:pPr>
                <a:defRPr/>
              </a:pPr>
              <a:t>‹#›</a:t>
            </a:fld>
            <a:endParaRPr lang="en-US"/>
          </a:p>
        </p:txBody>
      </p:sp>
      <p:sp>
        <p:nvSpPr>
          <p:cNvPr id="12296"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 name="AutoShape 4"/>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 name="Rectangle 5"/>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4102" name="Rectangle 6"/>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3" name="Text Box 7"/>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 name="Text Box 8"/>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 name="Rectangle 9"/>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EBC339E8-E076-7B46-959F-313CC35D50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122"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23" name="Rectangle 3"/>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5124" name="Rectangle 4"/>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5125" name="Text Box 5"/>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26" name="Text Box 6"/>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127" name="Rectangle 7"/>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38B07112-6BEB-0A48-90C3-CA946F98C3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905" r:id="rId12"/>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6" name="Line 2"/>
          <p:cNvSpPr>
            <a:spLocks noChangeShapeType="1"/>
          </p:cNvSpPr>
          <p:nvPr/>
        </p:nvSpPr>
        <p:spPr bwMode="auto">
          <a:xfrm>
            <a:off x="6178550" y="306388"/>
            <a:ext cx="1588" cy="603567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614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4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0"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1"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52"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6A3D58A6-0E8F-EF4B-BC14-D65D593898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64653"/>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70"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1" name="Rectangle 3"/>
          <p:cNvSpPr>
            <a:spLocks noChangeArrowheads="1"/>
          </p:cNvSpPr>
          <p:nvPr/>
        </p:nvSpPr>
        <p:spPr bwMode="auto">
          <a:xfrm>
            <a:off x="457200" y="500063"/>
            <a:ext cx="182563" cy="685800"/>
          </a:xfrm>
          <a:prstGeom prst="rect">
            <a:avLst/>
          </a:prstGeom>
          <a:solidFill>
            <a:srgbClr val="727CA3"/>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2"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173"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4"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5"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76"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DDE9EC"/>
                </a:solidFill>
                <a:latin typeface="Times New Roman" charset="0"/>
                <a:cs typeface="Arial Unicode MS" charset="0"/>
              </a:defRPr>
            </a:lvl1pPr>
          </a:lstStyle>
          <a:p>
            <a:pPr>
              <a:defRPr/>
            </a:pPr>
            <a:fld id="{850B2388-0701-954D-8EB5-46795A6D4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DDE9EC"/>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FFFFFF"/>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DDE9EC"/>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FFFFFF"/>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FFFFFF"/>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FFFFFF"/>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4" name="AutoShape 2"/>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5" name="Line 3"/>
          <p:cNvSpPr>
            <a:spLocks noChangeShapeType="1"/>
          </p:cNvSpPr>
          <p:nvPr/>
        </p:nvSpPr>
        <p:spPr bwMode="auto">
          <a:xfrm>
            <a:off x="6556375" y="276225"/>
            <a:ext cx="1588" cy="5851525"/>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8196"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197"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8" name="Text Box 6"/>
          <p:cNvSpPr txBox="1">
            <a:spLocks noChangeArrowheads="1"/>
          </p:cNvSpPr>
          <p:nvPr/>
        </p:nvSpPr>
        <p:spPr bwMode="auto">
          <a:xfrm>
            <a:off x="6400800" y="6356350"/>
            <a:ext cx="22891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Text Box 7"/>
          <p:cNvSpPr txBox="1">
            <a:spLocks noChangeArrowheads="1"/>
          </p:cNvSpPr>
          <p:nvPr/>
        </p:nvSpPr>
        <p:spPr bwMode="auto">
          <a:xfrm>
            <a:off x="2898775" y="6356350"/>
            <a:ext cx="3505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Rectangle 8"/>
          <p:cNvSpPr>
            <a:spLocks noGrp="1" noChangeArrowheads="1"/>
          </p:cNvSpPr>
          <p:nvPr>
            <p:ph type="sldNum"/>
          </p:nvPr>
        </p:nvSpPr>
        <p:spPr bwMode="auto">
          <a:xfrm>
            <a:off x="612775" y="6356350"/>
            <a:ext cx="19796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F90A1AF6-4ACD-9541-A4A3-0D8F055AB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8"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0"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221"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22"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23"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8B20E0E-04B4-B54F-ACEE-8C3357B19763}" type="slidenum">
              <a:rPr lang="en-US"/>
              <a:pPr>
                <a:defRPr/>
              </a:pPr>
              <a:t>‹#›</a:t>
            </a:fld>
            <a:endParaRPr lang="en-US"/>
          </a:p>
        </p:txBody>
      </p:sp>
      <p:sp>
        <p:nvSpPr>
          <p:cNvPr id="9224"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4"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5"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6"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47"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879F79A3-882F-7F45-AE98-91C3921063C5}" type="slidenum">
              <a:rPr lang="en-US"/>
              <a:pPr>
                <a:defRPr/>
              </a:pPr>
              <a:t>‹#›</a:t>
            </a:fld>
            <a:endParaRPr lang="en-US"/>
          </a:p>
        </p:txBody>
      </p:sp>
      <p:sp>
        <p:nvSpPr>
          <p:cNvPr id="10248"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Line 1"/>
          <p:cNvSpPr>
            <a:spLocks noChangeShapeType="1"/>
          </p:cNvSpPr>
          <p:nvPr/>
        </p:nvSpPr>
        <p:spPr bwMode="auto">
          <a:xfrm>
            <a:off x="457200" y="6353175"/>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6" name="Line 2"/>
          <p:cNvSpPr>
            <a:spLocks noChangeShapeType="1"/>
          </p:cNvSpPr>
          <p:nvPr/>
        </p:nvSpPr>
        <p:spPr bwMode="auto">
          <a:xfrm>
            <a:off x="457200" y="1143000"/>
            <a:ext cx="8229600" cy="1588"/>
          </a:xfrm>
          <a:prstGeom prst="line">
            <a:avLst/>
          </a:prstGeom>
          <a:noFill/>
          <a:ln w="9360" cap="flat">
            <a:solidFill>
              <a:srgbClr val="9FB8CD"/>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AutoShape 3"/>
          <p:cNvSpPr>
            <a:spLocks noChangeArrowheads="1"/>
          </p:cNvSpPr>
          <p:nvPr/>
        </p:nvSpPr>
        <p:spPr bwMode="auto">
          <a:xfrm rot="5400000">
            <a:off x="420688" y="6467475"/>
            <a:ext cx="190500" cy="120650"/>
          </a:xfrm>
          <a:prstGeom prst="triangle">
            <a:avLst>
              <a:gd name="adj" fmla="val 50000"/>
            </a:avLst>
          </a:prstGeom>
          <a:solidFill>
            <a:srgbClr val="9FB8CD"/>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8" name="Rectangle 4"/>
          <p:cNvSpPr>
            <a:spLocks noGrp="1" noChangeArrowheads="1"/>
          </p:cNvSpPr>
          <p:nvPr>
            <p:ph type="title"/>
          </p:nvPr>
        </p:nvSpPr>
        <p:spPr bwMode="auto">
          <a:xfrm>
            <a:off x="457200" y="152400"/>
            <a:ext cx="82280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1269" name="Rectangle 5"/>
          <p:cNvSpPr>
            <a:spLocks noGrp="1" noChangeArrowheads="1"/>
          </p:cNvSpPr>
          <p:nvPr>
            <p:ph type="body" idx="1"/>
          </p:nvPr>
        </p:nvSpPr>
        <p:spPr bwMode="auto">
          <a:xfrm>
            <a:off x="457200" y="1219200"/>
            <a:ext cx="8228013"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56628"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1270" name="Text Box 6"/>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1" name="Rectangle 7"/>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eaLnBrk="1" hangingPunct="1">
              <a:lnSpc>
                <a:spcPct val="93000"/>
              </a:lnSpc>
              <a:buClrTx/>
              <a:buFontTx/>
              <a:buNone/>
              <a:tabLst>
                <a:tab pos="723900" algn="l"/>
                <a:tab pos="1447800" algn="l"/>
              </a:tabLst>
              <a:defRPr sz="1400" smtClean="0">
                <a:solidFill>
                  <a:srgbClr val="464653"/>
                </a:solidFill>
                <a:latin typeface="Times New Roman" charset="0"/>
                <a:cs typeface="Arial Unicode MS" charset="0"/>
              </a:defRPr>
            </a:lvl1pPr>
          </a:lstStyle>
          <a:p>
            <a:pPr>
              <a:defRPr/>
            </a:pPr>
            <a:fld id="{5EF3F6FF-E48F-DD4D-8C4B-25CF7E205CA3}" type="slidenum">
              <a:rPr lang="en-US"/>
              <a:pPr>
                <a:defRPr/>
              </a:pPr>
              <a:t>‹#›</a:t>
            </a:fld>
            <a:endParaRPr lang="en-US"/>
          </a:p>
        </p:txBody>
      </p:sp>
      <p:sp>
        <p:nvSpPr>
          <p:cNvPr id="11272" name="Text Box 8"/>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mj-lt"/>
          <a:ea typeface="+mj-ea"/>
          <a:cs typeface="+mj-cs"/>
        </a:defRPr>
      </a:lvl1pPr>
      <a:lvl2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2pPr>
      <a:lvl3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3pPr>
      <a:lvl4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4pPr>
      <a:lvl5pPr algn="l" defTabSz="457200" rtl="0" eaLnBrk="0" fontAlgn="base" hangingPunct="0">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5pPr>
      <a:lvl6pPr marL="25146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6pPr>
      <a:lvl7pPr marL="29718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7pPr>
      <a:lvl8pPr marL="34290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8pPr>
      <a:lvl9pPr marL="3886200" indent="-228600" algn="l" defTabSz="457200" rtl="0" fontAlgn="base">
        <a:lnSpc>
          <a:spcPct val="98000"/>
        </a:lnSpc>
        <a:spcBef>
          <a:spcPct val="0"/>
        </a:spcBef>
        <a:spcAft>
          <a:spcPct val="0"/>
        </a:spcAft>
        <a:buClr>
          <a:srgbClr val="000000"/>
        </a:buClr>
        <a:buSzPct val="100000"/>
        <a:buFont typeface="Times New Roman" charset="0"/>
        <a:defRPr sz="3200">
          <a:solidFill>
            <a:srgbClr val="464653"/>
          </a:solidFill>
          <a:latin typeface="Bookman Old Style" charset="0"/>
          <a:ea typeface="ＭＳ Ｐゴシック" charset="0"/>
          <a:cs typeface="ＭＳ Ｐゴシック" charset="0"/>
        </a:defRPr>
      </a:lvl9pPr>
    </p:titleStyle>
    <p:bodyStyle>
      <a:lvl1pPr marL="342900" indent="-342900" algn="l" defTabSz="457200" rtl="0" eaLnBrk="0" fontAlgn="base" hangingPunct="0">
        <a:lnSpc>
          <a:spcPct val="97000"/>
        </a:lnSpc>
        <a:spcBef>
          <a:spcPts val="600"/>
        </a:spcBef>
        <a:spcAft>
          <a:spcPct val="0"/>
        </a:spcAft>
        <a:buClr>
          <a:srgbClr val="000000"/>
        </a:buClr>
        <a:buSzPct val="100000"/>
        <a:buFont typeface="Times New Roman" charset="0"/>
        <a:defRPr sz="2600">
          <a:solidFill>
            <a:srgbClr val="000000"/>
          </a:solidFill>
          <a:latin typeface="+mn-lt"/>
          <a:ea typeface="+mn-ea"/>
          <a:cs typeface="+mn-cs"/>
        </a:defRPr>
      </a:lvl1pPr>
      <a:lvl2pPr marL="742950" indent="-285750" algn="l" defTabSz="457200" rtl="0" eaLnBrk="0" fontAlgn="base" hangingPunct="0">
        <a:lnSpc>
          <a:spcPct val="97000"/>
        </a:lnSpc>
        <a:spcBef>
          <a:spcPts val="500"/>
        </a:spcBef>
        <a:spcAft>
          <a:spcPct val="0"/>
        </a:spcAft>
        <a:buClr>
          <a:srgbClr val="000000"/>
        </a:buClr>
        <a:buSzPct val="100000"/>
        <a:buFont typeface="Times New Roman" charset="0"/>
        <a:defRPr sz="2300">
          <a:solidFill>
            <a:srgbClr val="464653"/>
          </a:solidFill>
          <a:latin typeface="+mn-lt"/>
          <a:ea typeface="+mn-ea"/>
          <a:cs typeface="+mn-cs"/>
        </a:defRPr>
      </a:lvl2pPr>
      <a:lvl3pPr marL="1143000" indent="-228600" algn="l" defTabSz="457200" rtl="0" eaLnBrk="0" fontAlgn="base" hangingPunct="0">
        <a:lnSpc>
          <a:spcPct val="97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97000"/>
        </a:lnSpc>
        <a:spcBef>
          <a:spcPts val="40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57200" rtl="0" fontAlgn="base">
        <a:lnSpc>
          <a:spcPct val="97000"/>
        </a:lnSpc>
        <a:spcBef>
          <a:spcPts val="3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 Id="rId3"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9.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 Id="rId3"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3.xml"/><Relationship Id="rId3" Type="http://schemas.openxmlformats.org/officeDocument/2006/relationships/image" Target="../media/image1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52488"/>
            <a:ext cx="8842375" cy="1527175"/>
          </a:xfrm>
        </p:spPr>
        <p:txBody>
          <a:bodyPr tIns="58896" anchor="t"/>
          <a:lstStyle/>
          <a:p>
            <a: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smtClean="0">
                <a:solidFill>
                  <a:srgbClr val="0000FF"/>
                </a:solidFill>
              </a:rPr>
              <a:t>Model assumptions &amp; extending the twin model</a:t>
            </a:r>
          </a:p>
        </p:txBody>
      </p:sp>
      <p:sp>
        <p:nvSpPr>
          <p:cNvPr id="14338" name="Text Box 2"/>
          <p:cNvSpPr txBox="1">
            <a:spLocks noChangeArrowheads="1"/>
          </p:cNvSpPr>
          <p:nvPr/>
        </p:nvSpPr>
        <p:spPr bwMode="auto">
          <a:xfrm>
            <a:off x="1219200" y="5105400"/>
            <a:ext cx="6858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184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r" eaLnBrk="1" hangingPunct="1">
              <a:lnSpc>
                <a:spcPct val="98000"/>
              </a:lnSpc>
              <a:spcBef>
                <a:spcPts val="600"/>
              </a:spcBef>
              <a:buClrTx/>
              <a:buSzPct val="76000"/>
              <a:buFontTx/>
              <a:buNone/>
              <a:defRPr/>
            </a:pPr>
            <a:r>
              <a:rPr lang="en-US" sz="2000" dirty="0" smtClean="0">
                <a:solidFill>
                  <a:srgbClr val="464653"/>
                </a:solidFill>
                <a:latin typeface="Bookman Old Style" charset="0"/>
              </a:rPr>
              <a:t>Boulder 2016</a:t>
            </a:r>
          </a:p>
        </p:txBody>
      </p:sp>
      <p:sp>
        <p:nvSpPr>
          <p:cNvPr id="14339" name="Text Box 3"/>
          <p:cNvSpPr txBox="1">
            <a:spLocks noChangeArrowheads="1"/>
          </p:cNvSpPr>
          <p:nvPr/>
        </p:nvSpPr>
        <p:spPr bwMode="auto">
          <a:xfrm>
            <a:off x="5943600" y="3429000"/>
            <a:ext cx="23622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dirty="0" smtClean="0"/>
              <a:t>Matthew Keller</a:t>
            </a:r>
          </a:p>
          <a:p>
            <a:pPr>
              <a:buClrTx/>
              <a:buFontTx/>
              <a:buNone/>
              <a:defRPr/>
            </a:pPr>
            <a:r>
              <a:rPr lang="en-US" dirty="0" err="1" smtClean="0"/>
              <a:t>Hermine</a:t>
            </a:r>
            <a:r>
              <a:rPr lang="en-US" dirty="0" smtClean="0"/>
              <a:t> </a:t>
            </a:r>
            <a:r>
              <a:rPr lang="en-US" dirty="0" err="1" smtClean="0"/>
              <a:t>Maes</a:t>
            </a:r>
            <a:endParaRPr lang="en-US" dirty="0" smtClean="0"/>
          </a:p>
          <a:p>
            <a:pPr>
              <a:buClrTx/>
              <a:buFontTx/>
              <a:buNone/>
              <a:defRPr/>
            </a:pPr>
            <a:r>
              <a:rPr lang="en-US" dirty="0" smtClean="0"/>
              <a:t>Brad </a:t>
            </a:r>
            <a:r>
              <a:rPr lang="en-US" dirty="0" err="1" smtClean="0"/>
              <a:t>Verhulst</a:t>
            </a:r>
            <a:endParaRPr lang="en-US" dirty="0" smtClean="0"/>
          </a:p>
          <a:p>
            <a:pPr>
              <a:buClrTx/>
              <a:buFontTx/>
              <a:buNone/>
              <a:defRPr/>
            </a:pPr>
            <a:r>
              <a:rPr lang="en-US" dirty="0" err="1" smtClean="0"/>
              <a:t>Lindon</a:t>
            </a:r>
            <a:r>
              <a:rPr lang="en-US" dirty="0" smtClean="0"/>
              <a:t> Eaves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28625" y="1079500"/>
            <a:ext cx="8229600" cy="623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Open up CTD.ACDE-</a:t>
            </a:r>
            <a:r>
              <a:rPr lang="en-US" sz="2600" dirty="0" err="1" smtClean="0">
                <a:latin typeface="Gill Sans MT" charset="0"/>
              </a:rPr>
              <a:t>param.indet.R</a:t>
            </a:r>
            <a:r>
              <a:rPr lang="en-US" sz="2600" dirty="0" smtClean="0">
                <a:latin typeface="Gill Sans MT" charset="0"/>
              </a:rPr>
              <a:t> in R</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Run this script (estimating A, D, and C using twins only) until you see “</a:t>
            </a:r>
            <a:r>
              <a:rPr lang="en-US" sz="2600" dirty="0" smtClean="0">
                <a:solidFill>
                  <a:srgbClr val="FF3333"/>
                </a:solidFill>
                <a:latin typeface="Gill Sans MT" charset="0"/>
              </a:rPr>
              <a:t># END PRACTICAL 1</a:t>
            </a:r>
            <a:r>
              <a:rPr lang="en-US" sz="2600" dirty="0" smtClean="0">
                <a:latin typeface="Gill Sans MT" charset="0"/>
              </a:rPr>
              <a:t>.” Don't close the script or R, as we'll use this same script again for other </a:t>
            </a:r>
            <a:r>
              <a:rPr lang="en-US" sz="2600" dirty="0" err="1" smtClean="0">
                <a:latin typeface="Gill Sans MT" charset="0"/>
              </a:rPr>
              <a:t>Practicals</a:t>
            </a: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Write down your -2 log likelihood and your estimates of A, C, and D</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Compare these to your neighbor's results</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WHY is the -2LL the same despite different estimates (that depend on arbitrary start values)?</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p:txBody>
      </p:sp>
      <p:sp>
        <p:nvSpPr>
          <p:cNvPr id="22530" name="Text Box 2"/>
          <p:cNvSpPr txBox="1">
            <a:spLocks noChangeArrowheads="1"/>
          </p:cNvSpPr>
          <p:nvPr/>
        </p:nvSpPr>
        <p:spPr bwMode="auto">
          <a:xfrm>
            <a:off x="300038" y="0"/>
            <a:ext cx="8729662"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5872"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600" smtClean="0">
                <a:solidFill>
                  <a:srgbClr val="0000FF"/>
                </a:solidFill>
                <a:latin typeface="Bookman Old Style" charset="0"/>
              </a:rPr>
              <a:t>Indeterminacy: Practical 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33400" y="95250"/>
            <a:ext cx="8153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The CTD: Two statistics give info about within-family resemblance</a:t>
            </a:r>
          </a:p>
        </p:txBody>
      </p:sp>
      <p:sp>
        <p:nvSpPr>
          <p:cNvPr id="23554"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3555"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3556"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7"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8" name="Line 6"/>
          <p:cNvSpPr>
            <a:spLocks noChangeShapeType="1"/>
          </p:cNvSpPr>
          <p:nvPr/>
        </p:nvSpPr>
        <p:spPr bwMode="auto">
          <a:xfrm>
            <a:off x="1692275" y="3219450"/>
            <a:ext cx="593725" cy="895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59"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0"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1"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2" name="Line 10"/>
          <p:cNvSpPr>
            <a:spLocks noChangeShapeType="1"/>
          </p:cNvSpPr>
          <p:nvPr/>
        </p:nvSpPr>
        <p:spPr bwMode="auto">
          <a:xfrm flipH="1">
            <a:off x="7102475" y="3190875"/>
            <a:ext cx="346075"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3"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64" name="Text Box 12"/>
          <p:cNvSpPr txBox="1">
            <a:spLocks noChangeArrowheads="1"/>
          </p:cNvSpPr>
          <p:nvPr/>
        </p:nvSpPr>
        <p:spPr bwMode="auto">
          <a:xfrm>
            <a:off x="998538" y="3463925"/>
            <a:ext cx="3444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3565" name="Text Box 13"/>
          <p:cNvSpPr txBox="1">
            <a:spLocks noChangeArrowheads="1"/>
          </p:cNvSpPr>
          <p:nvPr/>
        </p:nvSpPr>
        <p:spPr bwMode="auto">
          <a:xfrm>
            <a:off x="1604963" y="3287713"/>
            <a:ext cx="3810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c</a:t>
            </a:r>
          </a:p>
        </p:txBody>
      </p:sp>
      <p:sp>
        <p:nvSpPr>
          <p:cNvPr id="23566" name="Text Box 14"/>
          <p:cNvSpPr txBox="1">
            <a:spLocks noChangeArrowheads="1"/>
          </p:cNvSpPr>
          <p:nvPr/>
        </p:nvSpPr>
        <p:spPr bwMode="auto">
          <a:xfrm>
            <a:off x="2270125" y="3228975"/>
            <a:ext cx="3778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a:t>
            </a:r>
          </a:p>
        </p:txBody>
      </p:sp>
      <p:sp>
        <p:nvSpPr>
          <p:cNvPr id="23567" name="Text Box 15"/>
          <p:cNvSpPr txBox="1">
            <a:spLocks noChangeArrowheads="1"/>
          </p:cNvSpPr>
          <p:nvPr/>
        </p:nvSpPr>
        <p:spPr bwMode="auto">
          <a:xfrm>
            <a:off x="2916238" y="3219450"/>
            <a:ext cx="3635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sp>
        <p:nvSpPr>
          <p:cNvPr id="23568" name="Text Box 16"/>
          <p:cNvSpPr txBox="1">
            <a:spLocks noChangeArrowheads="1"/>
          </p:cNvSpPr>
          <p:nvPr/>
        </p:nvSpPr>
        <p:spPr bwMode="auto">
          <a:xfrm>
            <a:off x="7915275" y="3376613"/>
            <a:ext cx="3587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3569" name="Text Box 17"/>
          <p:cNvSpPr txBox="1">
            <a:spLocks noChangeArrowheads="1"/>
          </p:cNvSpPr>
          <p:nvPr/>
        </p:nvSpPr>
        <p:spPr bwMode="auto">
          <a:xfrm>
            <a:off x="7280275" y="3278188"/>
            <a:ext cx="3619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c</a:t>
            </a:r>
          </a:p>
        </p:txBody>
      </p:sp>
      <p:sp>
        <p:nvSpPr>
          <p:cNvPr id="23570" name="Text Box 18"/>
          <p:cNvSpPr txBox="1">
            <a:spLocks noChangeArrowheads="1"/>
          </p:cNvSpPr>
          <p:nvPr/>
        </p:nvSpPr>
        <p:spPr bwMode="auto">
          <a:xfrm>
            <a:off x="6605588" y="3259138"/>
            <a:ext cx="3841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a:t>
            </a:r>
          </a:p>
        </p:txBody>
      </p:sp>
      <p:sp>
        <p:nvSpPr>
          <p:cNvPr id="23571" name="Text Box 19"/>
          <p:cNvSpPr txBox="1">
            <a:spLocks noChangeArrowheads="1"/>
          </p:cNvSpPr>
          <p:nvPr/>
        </p:nvSpPr>
        <p:spPr bwMode="auto">
          <a:xfrm>
            <a:off x="6029325" y="3259138"/>
            <a:ext cx="406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grpSp>
        <p:nvGrpSpPr>
          <p:cNvPr id="30740" name="Group 20"/>
          <p:cNvGrpSpPr>
            <a:grpSpLocks/>
          </p:cNvGrpSpPr>
          <p:nvPr/>
        </p:nvGrpSpPr>
        <p:grpSpPr bwMode="auto">
          <a:xfrm>
            <a:off x="2328863" y="5087938"/>
            <a:ext cx="1798637" cy="1408112"/>
            <a:chOff x="1467" y="3205"/>
            <a:chExt cx="1133" cy="887"/>
          </a:xfrm>
        </p:grpSpPr>
        <p:sp>
          <p:nvSpPr>
            <p:cNvPr id="23573" name="AutoShape 21"/>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74" name="Line 22"/>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75" name="Line 23"/>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3576" name="Text Box 24"/>
          <p:cNvSpPr txBox="1">
            <a:spLocks noChangeArrowheads="1"/>
          </p:cNvSpPr>
          <p:nvPr/>
        </p:nvSpPr>
        <p:spPr bwMode="auto">
          <a:xfrm>
            <a:off x="2524125" y="5214938"/>
            <a:ext cx="5810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77" name="Text Box 25"/>
          <p:cNvSpPr txBox="1">
            <a:spLocks noChangeArrowheads="1"/>
          </p:cNvSpPr>
          <p:nvPr/>
        </p:nvSpPr>
        <p:spPr bwMode="auto">
          <a:xfrm>
            <a:off x="3405188" y="5891213"/>
            <a:ext cx="6445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78" name="Text Box 26"/>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CVmz</a:t>
            </a:r>
          </a:p>
        </p:txBody>
      </p:sp>
      <p:grpSp>
        <p:nvGrpSpPr>
          <p:cNvPr id="30744" name="Group 27"/>
          <p:cNvGrpSpPr>
            <a:grpSpLocks/>
          </p:cNvGrpSpPr>
          <p:nvPr/>
        </p:nvGrpSpPr>
        <p:grpSpPr bwMode="auto">
          <a:xfrm>
            <a:off x="5243513" y="5118100"/>
            <a:ext cx="1798637" cy="1408113"/>
            <a:chOff x="3303" y="3224"/>
            <a:chExt cx="1133" cy="887"/>
          </a:xfrm>
        </p:grpSpPr>
        <p:sp>
          <p:nvSpPr>
            <p:cNvPr id="23580" name="AutoShape 28"/>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81" name="Line 29"/>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82" name="Line 30"/>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3583" name="Text Box 31"/>
          <p:cNvSpPr txBox="1">
            <a:spLocks noChangeArrowheads="1"/>
          </p:cNvSpPr>
          <p:nvPr/>
        </p:nvSpPr>
        <p:spPr bwMode="auto">
          <a:xfrm>
            <a:off x="5440363" y="5245100"/>
            <a:ext cx="6048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84" name="Text Box 32"/>
          <p:cNvSpPr txBox="1">
            <a:spLocks noChangeArrowheads="1"/>
          </p:cNvSpPr>
          <p:nvPr/>
        </p:nvSpPr>
        <p:spPr bwMode="auto">
          <a:xfrm>
            <a:off x="6321425" y="5919788"/>
            <a:ext cx="61912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3585" name="Text Box 33"/>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CVdz</a:t>
            </a:r>
          </a:p>
        </p:txBody>
      </p:sp>
      <p:sp>
        <p:nvSpPr>
          <p:cNvPr id="23586" name="Line 34"/>
          <p:cNvSpPr>
            <a:spLocks noChangeShapeType="1"/>
          </p:cNvSpPr>
          <p:nvPr/>
        </p:nvSpPr>
        <p:spPr bwMode="auto">
          <a:xfrm>
            <a:off x="1985963" y="5665788"/>
            <a:ext cx="487362" cy="2730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87" name="Text Box 35"/>
          <p:cNvSpPr txBox="1">
            <a:spLocks noChangeArrowheads="1"/>
          </p:cNvSpPr>
          <p:nvPr/>
        </p:nvSpPr>
        <p:spPr bwMode="auto">
          <a:xfrm>
            <a:off x="428625" y="5000625"/>
            <a:ext cx="17430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MZ covariance</a:t>
            </a:r>
          </a:p>
        </p:txBody>
      </p:sp>
      <p:sp>
        <p:nvSpPr>
          <p:cNvPr id="23588" name="Text Box 36"/>
          <p:cNvSpPr txBox="1">
            <a:spLocks noChangeArrowheads="1"/>
          </p:cNvSpPr>
          <p:nvPr/>
        </p:nvSpPr>
        <p:spPr bwMode="auto">
          <a:xfrm>
            <a:off x="7466013" y="5108575"/>
            <a:ext cx="167798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DZ covariance</a:t>
            </a:r>
          </a:p>
        </p:txBody>
      </p:sp>
      <p:sp>
        <p:nvSpPr>
          <p:cNvPr id="23589" name="Line 37"/>
          <p:cNvSpPr>
            <a:spLocks noChangeShapeType="1"/>
          </p:cNvSpPr>
          <p:nvPr/>
        </p:nvSpPr>
        <p:spPr bwMode="auto">
          <a:xfrm flipH="1">
            <a:off x="5926138" y="5518150"/>
            <a:ext cx="1931987" cy="4381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90" name="Oval 3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3591" name="Oval 3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3592" name="Oval 4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3593" name="Oval 4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3594" name="Oval 4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3595" name="Oval 4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3596" name="Oval 4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3597" name="Oval 4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3598" name="Freeform 4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599" name="Freeform 4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0" name="Freeform 4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1" name="Freeform 4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2" name="Freeform 5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3" name="Freeform 5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4" name="Freeform 5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5" name="Freeform 5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6" name="Freeform 5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7" name="Freeform 5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8" name="Freeform 5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3609" name="Text Box 5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3610" name="Text Box 5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0000FF"/>
                </a:solidFill>
              </a:rPr>
              <a:t>1.00 / .25</a:t>
            </a:r>
          </a:p>
        </p:txBody>
      </p:sp>
      <p:sp>
        <p:nvSpPr>
          <p:cNvPr id="23611" name="Text Box 5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ACE Model</a:t>
            </a:r>
          </a:p>
        </p:txBody>
      </p:sp>
      <p:sp>
        <p:nvSpPr>
          <p:cNvPr id="24578"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4579" name="AutoShape 3"/>
          <p:cNvSpPr>
            <a:spLocks noChangeArrowheads="1"/>
          </p:cNvSpPr>
          <p:nvPr/>
        </p:nvSpPr>
        <p:spPr bwMode="auto">
          <a:xfrm>
            <a:off x="6648450" y="4257675"/>
            <a:ext cx="8191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4580"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1"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2" name="Line 6"/>
          <p:cNvSpPr>
            <a:spLocks noChangeShapeType="1"/>
          </p:cNvSpPr>
          <p:nvPr/>
        </p:nvSpPr>
        <p:spPr bwMode="auto">
          <a:xfrm>
            <a:off x="1692275" y="3219450"/>
            <a:ext cx="593725" cy="8953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3"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4"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5"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6" name="Line 10"/>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7"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88" name="Text Box 12"/>
          <p:cNvSpPr txBox="1">
            <a:spLocks noChangeArrowheads="1"/>
          </p:cNvSpPr>
          <p:nvPr/>
        </p:nvSpPr>
        <p:spPr bwMode="auto">
          <a:xfrm>
            <a:off x="998538" y="3463925"/>
            <a:ext cx="3556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grpSp>
        <p:nvGrpSpPr>
          <p:cNvPr id="32781" name="Group 13"/>
          <p:cNvGrpSpPr>
            <a:grpSpLocks/>
          </p:cNvGrpSpPr>
          <p:nvPr/>
        </p:nvGrpSpPr>
        <p:grpSpPr bwMode="auto">
          <a:xfrm>
            <a:off x="2328863" y="5087938"/>
            <a:ext cx="1798637" cy="1408112"/>
            <a:chOff x="1467" y="3205"/>
            <a:chExt cx="1133" cy="887"/>
          </a:xfrm>
        </p:grpSpPr>
        <p:sp>
          <p:nvSpPr>
            <p:cNvPr id="24590" name="AutoShape 14"/>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91" name="Line 15"/>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92" name="Line 16"/>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4593" name="Text Box 17"/>
          <p:cNvSpPr txBox="1">
            <a:spLocks noChangeArrowheads="1"/>
          </p:cNvSpPr>
          <p:nvPr/>
        </p:nvSpPr>
        <p:spPr bwMode="auto">
          <a:xfrm>
            <a:off x="2524125" y="5214938"/>
            <a:ext cx="6588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594" name="Text Box 18"/>
          <p:cNvSpPr txBox="1">
            <a:spLocks noChangeArrowheads="1"/>
          </p:cNvSpPr>
          <p:nvPr/>
        </p:nvSpPr>
        <p:spPr bwMode="auto">
          <a:xfrm>
            <a:off x="3405188" y="5891213"/>
            <a:ext cx="6254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595" name="Text Box 19"/>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CVmz</a:t>
            </a:r>
          </a:p>
        </p:txBody>
      </p:sp>
      <p:grpSp>
        <p:nvGrpSpPr>
          <p:cNvPr id="32785" name="Group 20"/>
          <p:cNvGrpSpPr>
            <a:grpSpLocks/>
          </p:cNvGrpSpPr>
          <p:nvPr/>
        </p:nvGrpSpPr>
        <p:grpSpPr bwMode="auto">
          <a:xfrm>
            <a:off x="5243513" y="5118100"/>
            <a:ext cx="1798637" cy="1408113"/>
            <a:chOff x="3303" y="3224"/>
            <a:chExt cx="1133" cy="887"/>
          </a:xfrm>
        </p:grpSpPr>
        <p:sp>
          <p:nvSpPr>
            <p:cNvPr id="24597" name="AutoShape 21"/>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4598" name="Line 22"/>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599" name="Line 23"/>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4600" name="Text Box 24"/>
          <p:cNvSpPr txBox="1">
            <a:spLocks noChangeArrowheads="1"/>
          </p:cNvSpPr>
          <p:nvPr/>
        </p:nvSpPr>
        <p:spPr bwMode="auto">
          <a:xfrm>
            <a:off x="5440363" y="5245100"/>
            <a:ext cx="6429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601" name="Text Box 25"/>
          <p:cNvSpPr txBox="1">
            <a:spLocks noChangeArrowheads="1"/>
          </p:cNvSpPr>
          <p:nvPr/>
        </p:nvSpPr>
        <p:spPr bwMode="auto">
          <a:xfrm>
            <a:off x="6321425" y="5919788"/>
            <a:ext cx="6397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4602" name="Text Box 26"/>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CVdz</a:t>
            </a:r>
          </a:p>
        </p:txBody>
      </p:sp>
      <p:sp>
        <p:nvSpPr>
          <p:cNvPr id="24603" name="Text Box 27"/>
          <p:cNvSpPr txBox="1">
            <a:spLocks noChangeArrowheads="1"/>
          </p:cNvSpPr>
          <p:nvPr/>
        </p:nvSpPr>
        <p:spPr bwMode="auto">
          <a:xfrm>
            <a:off x="3568700" y="4246563"/>
            <a:ext cx="24098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smtClean="0"/>
              <a:t>WHEN</a:t>
            </a:r>
            <a:r>
              <a:rPr lang="en-US" smtClean="0">
                <a:solidFill>
                  <a:srgbClr val="DC2300"/>
                </a:solidFill>
              </a:rPr>
              <a:t/>
            </a:r>
            <a:br>
              <a:rPr lang="en-US" smtClean="0">
                <a:solidFill>
                  <a:srgbClr val="DC2300"/>
                </a:solidFill>
              </a:rPr>
            </a:br>
            <a:r>
              <a:rPr lang="en-US" smtClean="0">
                <a:solidFill>
                  <a:srgbClr val="DC2300"/>
                </a:solidFill>
              </a:rPr>
              <a:t>CVmz </a:t>
            </a:r>
            <a:r>
              <a:rPr lang="en-US" smtClean="0"/>
              <a:t>&lt;</a:t>
            </a:r>
            <a:r>
              <a:rPr lang="en-US" smtClean="0">
                <a:solidFill>
                  <a:srgbClr val="DC2300"/>
                </a:solidFill>
              </a:rPr>
              <a:t> 2CVdz</a:t>
            </a:r>
          </a:p>
        </p:txBody>
      </p:sp>
      <p:sp>
        <p:nvSpPr>
          <p:cNvPr id="24604" name="Oval 28"/>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5" name="Oval 29"/>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06" name="Oval 30"/>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07" name="Oval 31"/>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08" name="Oval 32"/>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4609" name="Oval 33"/>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4610" name="Oval 34"/>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4611" name="Oval 35"/>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4612" name="Freeform 36"/>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3" name="Freeform 3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4" name="Freeform 3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5" name="Freeform 3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6" name="Freeform 4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7" name="Freeform 4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8" name="Freeform 4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19" name="Freeform 4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0" name="Freeform 4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1" name="Freeform 45"/>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2" name="Freeform 4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4623" name="Text Box 4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4624" name="Text Box 4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0000FF"/>
                </a:solidFill>
              </a:rPr>
              <a:t>1.00 / .25</a:t>
            </a:r>
          </a:p>
        </p:txBody>
      </p:sp>
      <p:sp>
        <p:nvSpPr>
          <p:cNvPr id="24625" name="Text Box 4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
        <p:nvSpPr>
          <p:cNvPr id="24626" name="Text Box 50"/>
          <p:cNvSpPr txBox="1">
            <a:spLocks noChangeArrowheads="1"/>
          </p:cNvSpPr>
          <p:nvPr/>
        </p:nvSpPr>
        <p:spPr bwMode="auto">
          <a:xfrm>
            <a:off x="1281113" y="3252788"/>
            <a:ext cx="76358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FF"/>
                </a:solidFill>
              </a:rPr>
              <a:t>  </a:t>
            </a:r>
            <a:r>
              <a:rPr lang="en-US" smtClean="0"/>
              <a:t>c</a:t>
            </a:r>
          </a:p>
        </p:txBody>
      </p:sp>
      <p:sp>
        <p:nvSpPr>
          <p:cNvPr id="24627" name="Text Box 51"/>
          <p:cNvSpPr txBox="1">
            <a:spLocks noChangeArrowheads="1"/>
          </p:cNvSpPr>
          <p:nvPr/>
        </p:nvSpPr>
        <p:spPr bwMode="auto">
          <a:xfrm>
            <a:off x="1909763" y="3228975"/>
            <a:ext cx="7048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FF"/>
                </a:solidFill>
              </a:rPr>
              <a:t>d=0</a:t>
            </a:r>
          </a:p>
        </p:txBody>
      </p:sp>
      <p:sp>
        <p:nvSpPr>
          <p:cNvPr id="24628" name="Text Box 52"/>
          <p:cNvSpPr txBox="1">
            <a:spLocks noChangeArrowheads="1"/>
          </p:cNvSpPr>
          <p:nvPr/>
        </p:nvSpPr>
        <p:spPr bwMode="auto">
          <a:xfrm>
            <a:off x="2916238" y="3219450"/>
            <a:ext cx="3746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sp>
        <p:nvSpPr>
          <p:cNvPr id="24629" name="Text Box 53"/>
          <p:cNvSpPr txBox="1">
            <a:spLocks noChangeArrowheads="1"/>
          </p:cNvSpPr>
          <p:nvPr/>
        </p:nvSpPr>
        <p:spPr bwMode="auto">
          <a:xfrm>
            <a:off x="7916863" y="3376613"/>
            <a:ext cx="417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4630" name="Text Box 54"/>
          <p:cNvSpPr txBox="1">
            <a:spLocks noChangeArrowheads="1"/>
          </p:cNvSpPr>
          <p:nvPr/>
        </p:nvSpPr>
        <p:spPr bwMode="auto">
          <a:xfrm>
            <a:off x="7280275" y="3278188"/>
            <a:ext cx="7635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c</a:t>
            </a:r>
          </a:p>
        </p:txBody>
      </p:sp>
      <p:sp>
        <p:nvSpPr>
          <p:cNvPr id="24631" name="Text Box 55"/>
          <p:cNvSpPr txBox="1">
            <a:spLocks noChangeArrowheads="1"/>
          </p:cNvSpPr>
          <p:nvPr/>
        </p:nvSpPr>
        <p:spPr bwMode="auto">
          <a:xfrm>
            <a:off x="6029325" y="3259138"/>
            <a:ext cx="3968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sp>
        <p:nvSpPr>
          <p:cNvPr id="24632" name="Text Box 56"/>
          <p:cNvSpPr txBox="1">
            <a:spLocks noChangeArrowheads="1"/>
          </p:cNvSpPr>
          <p:nvPr/>
        </p:nvSpPr>
        <p:spPr bwMode="auto">
          <a:xfrm>
            <a:off x="1911350" y="3228975"/>
            <a:ext cx="7048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FF"/>
                </a:solidFill>
              </a:rPr>
              <a:t>d=0</a:t>
            </a:r>
          </a:p>
        </p:txBody>
      </p:sp>
      <p:sp>
        <p:nvSpPr>
          <p:cNvPr id="24633" name="Text Box 57"/>
          <p:cNvSpPr txBox="1">
            <a:spLocks noChangeArrowheads="1"/>
          </p:cNvSpPr>
          <p:nvPr/>
        </p:nvSpPr>
        <p:spPr bwMode="auto">
          <a:xfrm>
            <a:off x="6565900" y="3132138"/>
            <a:ext cx="7048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FF"/>
                </a:solidFill>
              </a:rPr>
              <a:t>d=0</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ACE Algebra</a:t>
            </a:r>
          </a:p>
        </p:txBody>
      </p:sp>
      <p:sp>
        <p:nvSpPr>
          <p:cNvPr id="25602" name="Text Box 2"/>
          <p:cNvSpPr txBox="1">
            <a:spLocks noChangeArrowheads="1"/>
          </p:cNvSpPr>
          <p:nvPr/>
        </p:nvSpPr>
        <p:spPr bwMode="auto">
          <a:xfrm>
            <a:off x="228600" y="1676400"/>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6112"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dirty="0" smtClean="0">
                <a:latin typeface="Gill Sans MT" charset="0"/>
              </a:rPr>
              <a:t>Assume D = 0. Solve for  </a:t>
            </a:r>
            <a:r>
              <a:rPr lang="en-US" i="1" dirty="0" smtClean="0">
                <a:latin typeface="Gill Sans MT" charset="0"/>
              </a:rPr>
              <a:t>A’</a:t>
            </a:r>
            <a:r>
              <a:rPr lang="en-US" dirty="0" smtClean="0">
                <a:latin typeface="Gill Sans MT" charset="0"/>
              </a:rPr>
              <a:t> &amp; </a:t>
            </a:r>
            <a:r>
              <a:rPr lang="en-US" i="1" dirty="0" smtClean="0">
                <a:latin typeface="Gill Sans MT" charset="0"/>
              </a:rPr>
              <a:t>C’</a:t>
            </a:r>
          </a:p>
          <a:p>
            <a:pPr marL="273050" eaLnBrk="1" hangingPunct="1">
              <a:lnSpc>
                <a:spcPct val="87000"/>
              </a:lnSpc>
              <a:spcBef>
                <a:spcPts val="600"/>
              </a:spcBef>
              <a:buClrTx/>
              <a:buSzPct val="76000"/>
              <a:buFontTx/>
              <a:buNone/>
              <a:defRPr/>
            </a:pPr>
            <a:r>
              <a:rPr lang="en-US" dirty="0" err="1" smtClean="0">
                <a:latin typeface="Gill Sans MT" charset="0"/>
              </a:rPr>
              <a:t>CVmz</a:t>
            </a:r>
            <a:r>
              <a:rPr lang="en-US" dirty="0" smtClean="0">
                <a:latin typeface="Gill Sans MT" charset="0"/>
              </a:rPr>
              <a:t> =    A + C</a:t>
            </a:r>
          </a:p>
          <a:p>
            <a:pPr marL="273050" eaLnBrk="1" hangingPunct="1">
              <a:lnSpc>
                <a:spcPct val="87000"/>
              </a:lnSpc>
              <a:spcBef>
                <a:spcPts val="600"/>
              </a:spcBef>
              <a:buClrTx/>
              <a:buSzPct val="76000"/>
              <a:buFontTx/>
              <a:buNone/>
              <a:defRPr/>
            </a:pPr>
            <a:r>
              <a:rPr lang="en-US" dirty="0" err="1" smtClean="0">
                <a:latin typeface="Gill Sans MT" charset="0"/>
              </a:rPr>
              <a:t>CVdz</a:t>
            </a:r>
            <a:r>
              <a:rPr lang="en-US" dirty="0" smtClean="0">
                <a:latin typeface="Gill Sans MT" charset="0"/>
              </a:rPr>
              <a:t> = ½ A + C</a:t>
            </a:r>
          </a:p>
          <a:p>
            <a:pPr marL="273050" eaLnBrk="1" hangingPunct="1">
              <a:lnSpc>
                <a:spcPct val="87000"/>
              </a:lnSpc>
              <a:spcBef>
                <a:spcPts val="600"/>
              </a:spcBef>
              <a:buClrTx/>
              <a:buSzPct val="76000"/>
              <a:buFontTx/>
              <a:buNone/>
              <a:defRPr/>
            </a:pPr>
            <a:endParaRPr lang="en-US" dirty="0" smtClean="0">
              <a:latin typeface="Gill Sans MT" charset="0"/>
            </a:endParaRPr>
          </a:p>
          <a:p>
            <a:pPr eaLnBrk="1" hangingPunct="1">
              <a:lnSpc>
                <a:spcPct val="87000"/>
              </a:lnSpc>
              <a:spcBef>
                <a:spcPts val="600"/>
              </a:spcBef>
              <a:buClr>
                <a:srgbClr val="727CA3"/>
              </a:buClr>
              <a:buSzPct val="76000"/>
              <a:buFont typeface="Wingdings 3" charset="0"/>
              <a:buChar char=""/>
              <a:defRPr/>
            </a:pPr>
            <a:r>
              <a:rPr lang="en-US" dirty="0" smtClean="0">
                <a:latin typeface="Gill Sans MT" charset="0"/>
              </a:rPr>
              <a:t>2 unknowns, 2 independently informative equations:</a:t>
            </a:r>
          </a:p>
          <a:p>
            <a:pPr marL="273050" eaLnBrk="1" hangingPunct="1">
              <a:lnSpc>
                <a:spcPct val="87000"/>
              </a:lnSpc>
              <a:spcBef>
                <a:spcPts val="600"/>
              </a:spcBef>
              <a:buClrTx/>
              <a:buSzPct val="76000"/>
              <a:buFontTx/>
              <a:buNone/>
              <a:defRPr/>
            </a:pPr>
            <a:r>
              <a:rPr lang="en-US" dirty="0" smtClean="0">
                <a:latin typeface="Gill Sans MT" charset="0"/>
              </a:rPr>
              <a:t>   </a:t>
            </a:r>
            <a:r>
              <a:rPr lang="en-US" i="1" dirty="0" smtClean="0">
                <a:latin typeface="Gill Sans MT" charset="0"/>
              </a:rPr>
              <a:t>A’</a:t>
            </a:r>
            <a:r>
              <a:rPr lang="en-US" dirty="0" smtClean="0">
                <a:latin typeface="Gill Sans MT" charset="0"/>
              </a:rPr>
              <a:t>  = 2(</a:t>
            </a:r>
            <a:r>
              <a:rPr lang="en-US" dirty="0" err="1" smtClean="0">
                <a:latin typeface="Gill Sans MT" charset="0"/>
              </a:rPr>
              <a:t>CVmz-CVdz</a:t>
            </a:r>
            <a:r>
              <a:rPr lang="en-US" dirty="0" smtClean="0">
                <a:latin typeface="Gill Sans MT" charset="0"/>
              </a:rPr>
              <a:t>)</a:t>
            </a:r>
          </a:p>
          <a:p>
            <a:pPr marL="273050" eaLnBrk="1" hangingPunct="1">
              <a:lnSpc>
                <a:spcPct val="87000"/>
              </a:lnSpc>
              <a:spcBef>
                <a:spcPts val="600"/>
              </a:spcBef>
              <a:buClrTx/>
              <a:buSzPct val="76000"/>
              <a:buFontTx/>
              <a:buNone/>
              <a:defRPr/>
            </a:pPr>
            <a:r>
              <a:rPr lang="en-US" dirty="0" smtClean="0">
                <a:latin typeface="Gill Sans MT" charset="0"/>
              </a:rPr>
              <a:t>   </a:t>
            </a:r>
            <a:r>
              <a:rPr lang="en-US" i="1" dirty="0" smtClean="0">
                <a:latin typeface="Gill Sans MT" charset="0"/>
              </a:rPr>
              <a:t>C’ </a:t>
            </a:r>
            <a:r>
              <a:rPr lang="en-US" dirty="0" smtClean="0">
                <a:latin typeface="Gill Sans MT" charset="0"/>
              </a:rPr>
              <a:t>= 2CVdz-CVmz</a:t>
            </a:r>
          </a:p>
          <a:p>
            <a:pPr marL="273050" eaLnBrk="1" hangingPunct="1">
              <a:lnSpc>
                <a:spcPct val="87000"/>
              </a:lnSpc>
              <a:spcBef>
                <a:spcPts val="600"/>
              </a:spcBef>
              <a:buClrTx/>
              <a:buSzPct val="76000"/>
              <a:buFontTx/>
              <a:buNone/>
              <a:defRPr/>
            </a:pPr>
            <a:endParaRPr lang="en-US" dirty="0" smtClean="0">
              <a:latin typeface="Gill Sans MT" charset="0"/>
            </a:endParaRPr>
          </a:p>
          <a:p>
            <a:pPr marL="273050" eaLnBrk="1" hangingPunct="1">
              <a:lnSpc>
                <a:spcPct val="87000"/>
              </a:lnSpc>
              <a:spcBef>
                <a:spcPts val="600"/>
              </a:spcBef>
              <a:buClrTx/>
              <a:buSzPct val="76000"/>
              <a:buFontTx/>
              <a:buNone/>
              <a:defRPr/>
            </a:pPr>
            <a:r>
              <a:rPr lang="en-US" dirty="0" smtClean="0">
                <a:latin typeface="Gill Sans MT" charset="0"/>
              </a:rPr>
              <a:t>Note: if we tried to estimate </a:t>
            </a:r>
            <a:r>
              <a:rPr lang="en-US" i="1" dirty="0" smtClean="0">
                <a:latin typeface="Gill Sans MT" charset="0"/>
              </a:rPr>
              <a:t>D’</a:t>
            </a:r>
            <a:r>
              <a:rPr lang="en-US" dirty="0" smtClean="0">
                <a:latin typeface="Gill Sans MT" charset="0"/>
              </a:rPr>
              <a:t>, it would necessarily hit the 0 boundary anyway and the model wouldn't fit as well (because </a:t>
            </a:r>
            <a:r>
              <a:rPr lang="en-US" i="1" dirty="0" smtClean="0">
                <a:latin typeface="Gill Sans MT" charset="0"/>
              </a:rPr>
              <a:t>D’</a:t>
            </a:r>
            <a:r>
              <a:rPr lang="en-US" dirty="0" smtClean="0">
                <a:latin typeface="Gill Sans MT" charset="0"/>
              </a:rPr>
              <a:t>     'wants' to go negative), so it makes sense to solve for </a:t>
            </a:r>
            <a:r>
              <a:rPr lang="en-US" i="1" dirty="0" smtClean="0">
                <a:latin typeface="Gill Sans MT" charset="0"/>
              </a:rPr>
              <a:t>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The CTD: ADE Model</a:t>
            </a:r>
          </a:p>
        </p:txBody>
      </p:sp>
      <p:sp>
        <p:nvSpPr>
          <p:cNvPr id="26626"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Tw1</a:t>
            </a:r>
          </a:p>
        </p:txBody>
      </p:sp>
      <p:sp>
        <p:nvSpPr>
          <p:cNvPr id="26627"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6628" name="Oval 4"/>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6629" name="Oval 5"/>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6630" name="Oval 6"/>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6631" name="Oval 7"/>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6632" name="Oval 8"/>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6633" name="Oval 9"/>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6634" name="Oval 10"/>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6635" name="Oval 11"/>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6636" name="Line 12"/>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7" name="Line 13"/>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8" name="Line 14"/>
          <p:cNvSpPr>
            <a:spLocks noChangeShapeType="1"/>
          </p:cNvSpPr>
          <p:nvPr/>
        </p:nvSpPr>
        <p:spPr bwMode="auto">
          <a:xfrm>
            <a:off x="1692275" y="3219450"/>
            <a:ext cx="593725" cy="8953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39" name="Line 15"/>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0" name="Freeform 16"/>
          <p:cNvSpPr>
            <a:spLocks/>
          </p:cNvSpPr>
          <p:nvPr/>
        </p:nvSpPr>
        <p:spPr bwMode="auto">
          <a:xfrm>
            <a:off x="212725" y="2381250"/>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1" name="Freeform 17"/>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2" name="Freeform 18"/>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3" name="Freeform 19"/>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4" name="Freeform 20"/>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5" name="Freeform 21"/>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6" name="Freeform 22"/>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7" name="Freeform 23"/>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8" name="Freeform 24"/>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49" name="Freeform 25"/>
          <p:cNvSpPr>
            <a:spLocks/>
          </p:cNvSpPr>
          <p:nvPr/>
        </p:nvSpPr>
        <p:spPr bwMode="auto">
          <a:xfrm>
            <a:off x="2671763" y="1819275"/>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0" name="Freeform 26"/>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1" name="Text Box 27"/>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6652" name="Text Box 28"/>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0000FF"/>
                </a:solidFill>
              </a:rPr>
              <a:t>1.00 / .25</a:t>
            </a:r>
          </a:p>
        </p:txBody>
      </p:sp>
      <p:sp>
        <p:nvSpPr>
          <p:cNvPr id="26653" name="Text Box 29"/>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
        <p:nvSpPr>
          <p:cNvPr id="26654" name="Line 30"/>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5" name="Line 31"/>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6" name="Line 32"/>
          <p:cNvSpPr>
            <a:spLocks noChangeShapeType="1"/>
          </p:cNvSpPr>
          <p:nvPr/>
        </p:nvSpPr>
        <p:spPr bwMode="auto">
          <a:xfrm flipH="1">
            <a:off x="7102475" y="3190875"/>
            <a:ext cx="346075" cy="958850"/>
          </a:xfrm>
          <a:prstGeom prst="line">
            <a:avLst/>
          </a:prstGeom>
          <a:noFill/>
          <a:ln w="9525" cap="flat">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7" name="Line 33"/>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58" name="Text Box 34"/>
          <p:cNvSpPr txBox="1">
            <a:spLocks noChangeArrowheads="1"/>
          </p:cNvSpPr>
          <p:nvPr/>
        </p:nvSpPr>
        <p:spPr bwMode="auto">
          <a:xfrm>
            <a:off x="998538" y="3463925"/>
            <a:ext cx="3556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6659" name="Text Box 35"/>
          <p:cNvSpPr txBox="1">
            <a:spLocks noChangeArrowheads="1"/>
          </p:cNvSpPr>
          <p:nvPr/>
        </p:nvSpPr>
        <p:spPr bwMode="auto">
          <a:xfrm>
            <a:off x="1281113" y="3252788"/>
            <a:ext cx="76358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FF"/>
                </a:solidFill>
              </a:rPr>
              <a:t>c=0</a:t>
            </a:r>
          </a:p>
        </p:txBody>
      </p:sp>
      <p:sp>
        <p:nvSpPr>
          <p:cNvPr id="26660" name="Text Box 36"/>
          <p:cNvSpPr txBox="1">
            <a:spLocks noChangeArrowheads="1"/>
          </p:cNvSpPr>
          <p:nvPr/>
        </p:nvSpPr>
        <p:spPr bwMode="auto">
          <a:xfrm>
            <a:off x="2270125" y="3228975"/>
            <a:ext cx="3587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a:t>
            </a:r>
          </a:p>
        </p:txBody>
      </p:sp>
      <p:sp>
        <p:nvSpPr>
          <p:cNvPr id="26661" name="Text Box 37"/>
          <p:cNvSpPr txBox="1">
            <a:spLocks noChangeArrowheads="1"/>
          </p:cNvSpPr>
          <p:nvPr/>
        </p:nvSpPr>
        <p:spPr bwMode="auto">
          <a:xfrm>
            <a:off x="2916238" y="3219450"/>
            <a:ext cx="3746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sp>
        <p:nvSpPr>
          <p:cNvPr id="26662" name="Text Box 38"/>
          <p:cNvSpPr txBox="1">
            <a:spLocks noChangeArrowheads="1"/>
          </p:cNvSpPr>
          <p:nvPr/>
        </p:nvSpPr>
        <p:spPr bwMode="auto">
          <a:xfrm>
            <a:off x="7915275" y="3376613"/>
            <a:ext cx="4175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6663" name="Text Box 39"/>
          <p:cNvSpPr txBox="1">
            <a:spLocks noChangeArrowheads="1"/>
          </p:cNvSpPr>
          <p:nvPr/>
        </p:nvSpPr>
        <p:spPr bwMode="auto">
          <a:xfrm>
            <a:off x="7280275" y="3278188"/>
            <a:ext cx="7635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FF"/>
                </a:solidFill>
              </a:rPr>
              <a:t>c=0</a:t>
            </a:r>
          </a:p>
        </p:txBody>
      </p:sp>
      <p:sp>
        <p:nvSpPr>
          <p:cNvPr id="26664" name="Text Box 40"/>
          <p:cNvSpPr txBox="1">
            <a:spLocks noChangeArrowheads="1"/>
          </p:cNvSpPr>
          <p:nvPr/>
        </p:nvSpPr>
        <p:spPr bwMode="auto">
          <a:xfrm>
            <a:off x="6605588" y="3259138"/>
            <a:ext cx="3937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a:t>
            </a:r>
          </a:p>
        </p:txBody>
      </p:sp>
      <p:sp>
        <p:nvSpPr>
          <p:cNvPr id="26665" name="Text Box 41"/>
          <p:cNvSpPr txBox="1">
            <a:spLocks noChangeArrowheads="1"/>
          </p:cNvSpPr>
          <p:nvPr/>
        </p:nvSpPr>
        <p:spPr bwMode="auto">
          <a:xfrm>
            <a:off x="6029325" y="3259138"/>
            <a:ext cx="3968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grpSp>
        <p:nvGrpSpPr>
          <p:cNvPr id="36906" name="Group 42"/>
          <p:cNvGrpSpPr>
            <a:grpSpLocks/>
          </p:cNvGrpSpPr>
          <p:nvPr/>
        </p:nvGrpSpPr>
        <p:grpSpPr bwMode="auto">
          <a:xfrm>
            <a:off x="2328863" y="5087938"/>
            <a:ext cx="1798637" cy="1408112"/>
            <a:chOff x="1467" y="3205"/>
            <a:chExt cx="1133" cy="887"/>
          </a:xfrm>
        </p:grpSpPr>
        <p:sp>
          <p:nvSpPr>
            <p:cNvPr id="26667" name="AutoShape 43"/>
            <p:cNvSpPr>
              <a:spLocks noChangeArrowheads="1"/>
            </p:cNvSpPr>
            <p:nvPr/>
          </p:nvSpPr>
          <p:spPr bwMode="auto">
            <a:xfrm>
              <a:off x="1467" y="3205"/>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68" name="Line 44"/>
            <p:cNvSpPr>
              <a:spLocks noChangeShapeType="1"/>
            </p:cNvSpPr>
            <p:nvPr/>
          </p:nvSpPr>
          <p:spPr bwMode="auto">
            <a:xfrm flipH="1">
              <a:off x="1466" y="3653"/>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69" name="Line 45"/>
            <p:cNvSpPr>
              <a:spLocks noChangeShapeType="1"/>
            </p:cNvSpPr>
            <p:nvPr/>
          </p:nvSpPr>
          <p:spPr bwMode="auto">
            <a:xfrm>
              <a:off x="2040" y="3205"/>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6670" name="Text Box 46"/>
          <p:cNvSpPr txBox="1">
            <a:spLocks noChangeArrowheads="1"/>
          </p:cNvSpPr>
          <p:nvPr/>
        </p:nvSpPr>
        <p:spPr bwMode="auto">
          <a:xfrm>
            <a:off x="2524125" y="5214938"/>
            <a:ext cx="6588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1" name="Text Box 47"/>
          <p:cNvSpPr txBox="1">
            <a:spLocks noChangeArrowheads="1"/>
          </p:cNvSpPr>
          <p:nvPr/>
        </p:nvSpPr>
        <p:spPr bwMode="auto">
          <a:xfrm>
            <a:off x="3405188" y="5891213"/>
            <a:ext cx="625475"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2" name="Text Box 48"/>
          <p:cNvSpPr txBox="1">
            <a:spLocks noChangeArrowheads="1"/>
          </p:cNvSpPr>
          <p:nvPr/>
        </p:nvSpPr>
        <p:spPr bwMode="auto">
          <a:xfrm>
            <a:off x="2286000" y="5900738"/>
            <a:ext cx="1011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CVmz</a:t>
            </a:r>
          </a:p>
        </p:txBody>
      </p:sp>
      <p:grpSp>
        <p:nvGrpSpPr>
          <p:cNvPr id="36910" name="Group 49"/>
          <p:cNvGrpSpPr>
            <a:grpSpLocks/>
          </p:cNvGrpSpPr>
          <p:nvPr/>
        </p:nvGrpSpPr>
        <p:grpSpPr bwMode="auto">
          <a:xfrm>
            <a:off x="5243513" y="5118100"/>
            <a:ext cx="1798637" cy="1408113"/>
            <a:chOff x="3303" y="3224"/>
            <a:chExt cx="1133" cy="887"/>
          </a:xfrm>
        </p:grpSpPr>
        <p:sp>
          <p:nvSpPr>
            <p:cNvPr id="26674" name="AutoShape 50"/>
            <p:cNvSpPr>
              <a:spLocks noChangeArrowheads="1"/>
            </p:cNvSpPr>
            <p:nvPr/>
          </p:nvSpPr>
          <p:spPr bwMode="auto">
            <a:xfrm>
              <a:off x="3303" y="3224"/>
              <a:ext cx="1133" cy="868"/>
            </a:xfrm>
            <a:prstGeom prst="roundRect">
              <a:avLst>
                <a:gd name="adj" fmla="val 111"/>
              </a:avLst>
            </a:prstGeom>
            <a:solidFill>
              <a:srgbClr val="E6E6E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6675" name="Line 51"/>
            <p:cNvSpPr>
              <a:spLocks noChangeShapeType="1"/>
            </p:cNvSpPr>
            <p:nvPr/>
          </p:nvSpPr>
          <p:spPr bwMode="auto">
            <a:xfrm flipH="1">
              <a:off x="3303" y="3672"/>
              <a:ext cx="1135"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6676" name="Line 52"/>
            <p:cNvSpPr>
              <a:spLocks noChangeShapeType="1"/>
            </p:cNvSpPr>
            <p:nvPr/>
          </p:nvSpPr>
          <p:spPr bwMode="auto">
            <a:xfrm>
              <a:off x="3877" y="3224"/>
              <a:ext cx="5" cy="8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26677" name="Text Box 53"/>
          <p:cNvSpPr txBox="1">
            <a:spLocks noChangeArrowheads="1"/>
          </p:cNvSpPr>
          <p:nvPr/>
        </p:nvSpPr>
        <p:spPr bwMode="auto">
          <a:xfrm>
            <a:off x="5440363" y="5245100"/>
            <a:ext cx="6429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8" name="Text Box 54"/>
          <p:cNvSpPr txBox="1">
            <a:spLocks noChangeArrowheads="1"/>
          </p:cNvSpPr>
          <p:nvPr/>
        </p:nvSpPr>
        <p:spPr bwMode="auto">
          <a:xfrm>
            <a:off x="6321425" y="5919788"/>
            <a:ext cx="63976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Vp</a:t>
            </a:r>
          </a:p>
        </p:txBody>
      </p:sp>
      <p:sp>
        <p:nvSpPr>
          <p:cNvPr id="26679" name="Text Box 55"/>
          <p:cNvSpPr txBox="1">
            <a:spLocks noChangeArrowheads="1"/>
          </p:cNvSpPr>
          <p:nvPr/>
        </p:nvSpPr>
        <p:spPr bwMode="auto">
          <a:xfrm>
            <a:off x="5202238" y="5929313"/>
            <a:ext cx="9255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DC2300"/>
                </a:solidFill>
              </a:rPr>
              <a:t>CVdz</a:t>
            </a:r>
          </a:p>
        </p:txBody>
      </p:sp>
      <p:sp>
        <p:nvSpPr>
          <p:cNvPr id="26680" name="Text Box 56"/>
          <p:cNvSpPr txBox="1">
            <a:spLocks noChangeArrowheads="1"/>
          </p:cNvSpPr>
          <p:nvPr/>
        </p:nvSpPr>
        <p:spPr bwMode="auto">
          <a:xfrm>
            <a:off x="3568700" y="4246563"/>
            <a:ext cx="24098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defRPr/>
            </a:pPr>
            <a:r>
              <a:rPr lang="en-US" smtClean="0"/>
              <a:t>WHEN</a:t>
            </a:r>
            <a:r>
              <a:rPr lang="en-US" smtClean="0">
                <a:solidFill>
                  <a:srgbClr val="DC2300"/>
                </a:solidFill>
              </a:rPr>
              <a:t/>
            </a:r>
            <a:br>
              <a:rPr lang="en-US" smtClean="0">
                <a:solidFill>
                  <a:srgbClr val="DC2300"/>
                </a:solidFill>
              </a:rPr>
            </a:br>
            <a:r>
              <a:rPr lang="en-US" smtClean="0">
                <a:solidFill>
                  <a:srgbClr val="DC2300"/>
                </a:solidFill>
              </a:rPr>
              <a:t>CVmz </a:t>
            </a:r>
            <a:r>
              <a:rPr lang="en-US" smtClean="0"/>
              <a:t>&gt;</a:t>
            </a:r>
            <a:r>
              <a:rPr lang="en-US" smtClean="0">
                <a:solidFill>
                  <a:srgbClr val="DC2300"/>
                </a:solidFill>
              </a:rPr>
              <a:t> 2CVdz</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PRACTICAL 2: ADE Algebra &amp; Indeterminacy</a:t>
            </a:r>
          </a:p>
        </p:txBody>
      </p:sp>
      <p:sp>
        <p:nvSpPr>
          <p:cNvPr id="27650" name="Text Box 2"/>
          <p:cNvSpPr txBox="1">
            <a:spLocks noChangeArrowheads="1"/>
          </p:cNvSpPr>
          <p:nvPr/>
        </p:nvSpPr>
        <p:spPr bwMode="auto">
          <a:xfrm>
            <a:off x="203200" y="1239838"/>
            <a:ext cx="8686800" cy="601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6112"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dirty="0" smtClean="0">
                <a:latin typeface="Gill Sans MT" charset="0"/>
              </a:rPr>
              <a:t>Assume C = 0. Solve for </a:t>
            </a:r>
            <a:r>
              <a:rPr lang="en-US" i="1" dirty="0" smtClean="0">
                <a:latin typeface="Gill Sans MT" charset="0"/>
              </a:rPr>
              <a:t>A’</a:t>
            </a:r>
            <a:r>
              <a:rPr lang="en-US" dirty="0" smtClean="0">
                <a:latin typeface="Gill Sans MT" charset="0"/>
              </a:rPr>
              <a:t> &amp; </a:t>
            </a:r>
            <a:r>
              <a:rPr lang="en-US" i="1" dirty="0" smtClean="0">
                <a:latin typeface="Gill Sans MT" charset="0"/>
              </a:rPr>
              <a:t>D’</a:t>
            </a:r>
            <a:r>
              <a:rPr lang="en-US" dirty="0" smtClean="0">
                <a:latin typeface="Gill Sans MT" charset="0"/>
              </a:rPr>
              <a:t>  (here </a:t>
            </a:r>
            <a:r>
              <a:rPr lang="en-US" dirty="0" err="1" smtClean="0">
                <a:latin typeface="Gill Sans MT" charset="0"/>
              </a:rPr>
              <a:t>CVmz</a:t>
            </a:r>
            <a:r>
              <a:rPr lang="en-US" dirty="0" smtClean="0">
                <a:latin typeface="Gill Sans MT" charset="0"/>
              </a:rPr>
              <a:t>=.73 &amp; </a:t>
            </a:r>
            <a:r>
              <a:rPr lang="en-US" dirty="0" err="1" smtClean="0">
                <a:latin typeface="Gill Sans MT" charset="0"/>
              </a:rPr>
              <a:t>CVdz</a:t>
            </a:r>
            <a:r>
              <a:rPr lang="en-US" dirty="0" smtClean="0">
                <a:latin typeface="Gill Sans MT" charset="0"/>
              </a:rPr>
              <a:t>=.35)</a:t>
            </a:r>
          </a:p>
          <a:p>
            <a:pPr marL="273050" eaLnBrk="1" hangingPunct="1">
              <a:lnSpc>
                <a:spcPct val="87000"/>
              </a:lnSpc>
              <a:spcBef>
                <a:spcPts val="600"/>
              </a:spcBef>
              <a:buClrTx/>
              <a:buSzPct val="76000"/>
              <a:buFontTx/>
              <a:buNone/>
              <a:defRPr/>
            </a:pPr>
            <a:r>
              <a:rPr lang="en-US" dirty="0" err="1" smtClean="0">
                <a:latin typeface="Gill Sans MT" charset="0"/>
              </a:rPr>
              <a:t>CVmz</a:t>
            </a:r>
            <a:r>
              <a:rPr lang="en-US" dirty="0" smtClean="0">
                <a:latin typeface="Gill Sans MT" charset="0"/>
              </a:rPr>
              <a:t> =      A +   D</a:t>
            </a:r>
          </a:p>
          <a:p>
            <a:pPr marL="273050" eaLnBrk="1" hangingPunct="1">
              <a:lnSpc>
                <a:spcPct val="87000"/>
              </a:lnSpc>
              <a:spcBef>
                <a:spcPts val="600"/>
              </a:spcBef>
              <a:buClrTx/>
              <a:buSzPct val="76000"/>
              <a:buFontTx/>
              <a:buNone/>
              <a:defRPr/>
            </a:pPr>
            <a:r>
              <a:rPr lang="en-US" dirty="0" err="1" smtClean="0">
                <a:latin typeface="Gill Sans MT" charset="0"/>
              </a:rPr>
              <a:t>CVdz</a:t>
            </a:r>
            <a:r>
              <a:rPr lang="en-US" dirty="0" smtClean="0">
                <a:latin typeface="Gill Sans MT" charset="0"/>
              </a:rPr>
              <a:t> =   ½A + ¼D</a:t>
            </a:r>
          </a:p>
          <a:p>
            <a:pPr marL="273050" eaLnBrk="1" hangingPunct="1">
              <a:lnSpc>
                <a:spcPct val="87000"/>
              </a:lnSpc>
              <a:spcBef>
                <a:spcPts val="600"/>
              </a:spcBef>
              <a:buClrTx/>
              <a:buSzPct val="76000"/>
              <a:buFontTx/>
              <a:buNone/>
              <a:defRPr/>
            </a:pPr>
            <a:endParaRPr lang="en-US"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Then reopen CTD.ACDE-</a:t>
            </a:r>
            <a:r>
              <a:rPr lang="en-US" sz="2600" dirty="0" err="1" smtClean="0">
                <a:latin typeface="Gill Sans MT" charset="0"/>
              </a:rPr>
              <a:t>param.indet.R</a:t>
            </a:r>
            <a:r>
              <a:rPr lang="en-US" sz="2600" dirty="0" smtClean="0">
                <a:latin typeface="Gill Sans MT" charset="0"/>
              </a:rPr>
              <a:t> in R &amp; run </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FROM “</a:t>
            </a:r>
            <a:r>
              <a:rPr lang="en-US" sz="2600" dirty="0" smtClean="0">
                <a:solidFill>
                  <a:srgbClr val="FF3333"/>
                </a:solidFill>
                <a:latin typeface="Gill Sans MT" charset="0"/>
              </a:rPr>
              <a:t># START PRACTICAL 2</a:t>
            </a:r>
            <a:r>
              <a:rPr lang="en-US" sz="2600" dirty="0" smtClean="0">
                <a:latin typeface="Gill Sans MT" charset="0"/>
              </a:rPr>
              <a:t>”</a:t>
            </a:r>
            <a:br>
              <a:rPr lang="en-US" sz="2600" dirty="0" smtClean="0">
                <a:latin typeface="Gill Sans MT" charset="0"/>
              </a:rPr>
            </a:br>
            <a:r>
              <a:rPr lang="en-US" sz="2600" dirty="0" smtClean="0">
                <a:latin typeface="Gill Sans MT" charset="0"/>
              </a:rPr>
              <a:t>TO  “</a:t>
            </a:r>
            <a:r>
              <a:rPr lang="en-US" sz="2600" dirty="0" smtClean="0">
                <a:solidFill>
                  <a:srgbClr val="FF3333"/>
                </a:solidFill>
                <a:latin typeface="Gill Sans MT" charset="0"/>
              </a:rPr>
              <a:t># END PRACTICAL 2</a:t>
            </a:r>
            <a:r>
              <a:rPr lang="en-US" sz="2600" dirty="0" smtClean="0">
                <a:latin typeface="Gill Sans MT" charset="0"/>
              </a:rPr>
              <a:t>”</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Did you get roughly the same answer for your ADE model as your formula suggested?</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Did the ACE model fit as well as the ADE model? Why?</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What happened to estimates of C &amp; D in the DCE model?</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
        <p:nvSpPr>
          <p:cNvPr id="27653" name="Text Box 5"/>
          <p:cNvSpPr txBox="1">
            <a:spLocks noChangeArrowheads="1"/>
          </p:cNvSpPr>
          <p:nvPr/>
        </p:nvSpPr>
        <p:spPr bwMode="auto">
          <a:xfrm>
            <a:off x="3514725" y="1906588"/>
            <a:ext cx="55340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solidFill>
                  <a:srgbClr val="FF0000"/>
                </a:solidFill>
              </a:rPr>
              <a:t>Derive a general formula for getting these. Then solve for them in this case.</a:t>
            </a:r>
          </a:p>
        </p:txBody>
      </p:sp>
      <p:sp>
        <p:nvSpPr>
          <p:cNvPr id="27654" name="Line 6"/>
          <p:cNvSpPr>
            <a:spLocks noChangeShapeType="1"/>
          </p:cNvSpPr>
          <p:nvPr/>
        </p:nvSpPr>
        <p:spPr bwMode="auto">
          <a:xfrm flipH="1" flipV="1">
            <a:off x="3657600" y="1600200"/>
            <a:ext cx="207963" cy="387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7655" name="Line 7"/>
          <p:cNvSpPr>
            <a:spLocks noChangeShapeType="1"/>
          </p:cNvSpPr>
          <p:nvPr/>
        </p:nvSpPr>
        <p:spPr bwMode="auto">
          <a:xfrm flipV="1">
            <a:off x="4095750" y="1600200"/>
            <a:ext cx="204788" cy="3746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1 again – What do you think now?</a:t>
            </a:r>
          </a:p>
        </p:txBody>
      </p:sp>
      <p:sp>
        <p:nvSpPr>
          <p:cNvPr id="28674" name="Rectangle 2"/>
          <p:cNvSpPr>
            <a:spLocks noGrp="1" noChangeArrowheads="1"/>
          </p:cNvSpPr>
          <p:nvPr>
            <p:ph idx="1"/>
          </p:nvPr>
        </p:nvSpPr>
        <p:spPr>
          <a:xfrm>
            <a:off x="457200" y="1258888"/>
            <a:ext cx="8229600" cy="5264150"/>
          </a:xfrm>
        </p:spPr>
        <p:txBody>
          <a:bodyPr/>
          <a:lstStyle/>
          <a:p>
            <a:pPr marL="0" indent="0" eaLnBrk="1" hangingPunct="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i="1" dirty="0" smtClean="0"/>
              <a:t>1) A’, D’,</a:t>
            </a:r>
            <a:r>
              <a:rPr lang="en-US" dirty="0" smtClean="0"/>
              <a:t> &amp; </a:t>
            </a:r>
            <a:r>
              <a:rPr lang="en-US" i="1" dirty="0" smtClean="0"/>
              <a:t>C’ </a:t>
            </a:r>
            <a:r>
              <a:rPr lang="en-US" dirty="0" smtClean="0"/>
              <a:t>cannot be estimated simultaneously in the  classical twin design (i.e., the design that uses MZ and DZ twins only) model because: [choose all that apply]</a:t>
            </a:r>
          </a:p>
          <a:p>
            <a:pPr marL="0" indent="0" eaLnBrk="1" hangingPunct="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these estimates are too highly correlated (</a:t>
            </a:r>
            <a:r>
              <a:rPr lang="en-US" dirty="0" err="1" smtClean="0"/>
              <a:t>multicolinearity</a:t>
            </a:r>
            <a:r>
              <a:rPr lang="en-US" dirty="0" smtClean="0"/>
              <a:t> problems)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they </a:t>
            </a:r>
            <a:r>
              <a:rPr lang="en-US" b="1" dirty="0" smtClean="0"/>
              <a:t>can</a:t>
            </a:r>
            <a:r>
              <a:rPr lang="en-US" dirty="0" smtClean="0"/>
              <a:t> be estimated simultaneously; you just have to fix one of them to some specific value</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there are more informative statistics than parameters to be estimated</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there are fewer informative statistics than parameters to be estimated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2</a:t>
            </a:r>
          </a:p>
        </p:txBody>
      </p:sp>
      <p:sp>
        <p:nvSpPr>
          <p:cNvPr id="32770" name="Rectangle 2"/>
          <p:cNvSpPr>
            <a:spLocks noGrp="1" noChangeArrowheads="1"/>
          </p:cNvSpPr>
          <p:nvPr>
            <p:ph idx="1"/>
          </p:nvPr>
        </p:nvSpPr>
        <p:spPr>
          <a:xfrm>
            <a:off x="457200" y="1258888"/>
            <a:ext cx="8229600" cy="49133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2) If the assumptions of the CTD model that either D or C is zero is violated (i.e., A, C, and D simultaneously affect the phenotype)...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the interpretation of the estimated parameters should be altered; e.g., </a:t>
            </a:r>
            <a:r>
              <a:rPr lang="en-US" i="1" dirty="0" smtClean="0"/>
              <a:t>A’</a:t>
            </a:r>
            <a:r>
              <a:rPr lang="en-US" dirty="0" smtClean="0"/>
              <a:t> should be considered an amalgam of A &amp; D (in ACE model) or of A &amp; C (in ADE model)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there is no point in doing the analysis at all</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the point estimates of the estimated parameters </a:t>
            </a:r>
            <a:r>
              <a:rPr lang="en-US" dirty="0" smtClean="0"/>
              <a:t>will be </a:t>
            </a:r>
            <a:r>
              <a:rPr lang="en-US" dirty="0" smtClean="0"/>
              <a:t>biased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0" y="381000"/>
            <a:ext cx="91440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Bias in parameter estimates for violation of assumption that either D or C is 0</a:t>
            </a:r>
          </a:p>
        </p:txBody>
      </p:sp>
      <p:sp>
        <p:nvSpPr>
          <p:cNvPr id="31746" name="Text Box 2"/>
          <p:cNvSpPr txBox="1">
            <a:spLocks noChangeArrowheads="1"/>
          </p:cNvSpPr>
          <p:nvPr/>
        </p:nvSpPr>
        <p:spPr bwMode="auto">
          <a:xfrm>
            <a:off x="330200" y="1743075"/>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In ACE Models (bias induced in setting </a:t>
            </a:r>
            <a:r>
              <a:rPr lang="en-US" sz="2600" i="1" dirty="0" smtClean="0">
                <a:latin typeface="Gill Sans MT" charset="0"/>
              </a:rPr>
              <a:t>D’</a:t>
            </a:r>
            <a:r>
              <a:rPr lang="en-US" sz="2600" dirty="0" smtClean="0">
                <a:latin typeface="Gill Sans MT" charset="0"/>
              </a:rPr>
              <a:t> = 0):</a:t>
            </a:r>
          </a:p>
          <a:p>
            <a:pPr eaLnBrk="1" hangingPunct="1">
              <a:lnSpc>
                <a:spcPct val="8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A’</a:t>
            </a:r>
            <a:r>
              <a:rPr lang="en-US" sz="2600" dirty="0" smtClean="0">
                <a:latin typeface="Gill Sans MT" charset="0"/>
              </a:rPr>
              <a:t> =  A + 3/2D</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C’ </a:t>
            </a:r>
            <a:r>
              <a:rPr lang="en-US" sz="2600" dirty="0" smtClean="0">
                <a:latin typeface="Gill Sans MT" charset="0"/>
              </a:rPr>
              <a:t>= C – ½D</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In ADE Models (bias induced in setting </a:t>
            </a:r>
            <a:r>
              <a:rPr lang="en-US" sz="2600" i="1" dirty="0" smtClean="0">
                <a:latin typeface="Gill Sans MT" charset="0"/>
              </a:rPr>
              <a:t>C’</a:t>
            </a:r>
            <a:r>
              <a:rPr lang="en-US" sz="2600" dirty="0" smtClean="0">
                <a:latin typeface="Gill Sans MT" charset="0"/>
              </a:rPr>
              <a:t> = 0):</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A’</a:t>
            </a:r>
            <a:r>
              <a:rPr lang="en-US" sz="2600" dirty="0" smtClean="0">
                <a:latin typeface="Gill Sans MT" charset="0"/>
              </a:rPr>
              <a:t> = A + 3C</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a:t>
            </a:r>
            <a:r>
              <a:rPr lang="en-US" sz="2600" i="1" dirty="0" smtClean="0">
                <a:latin typeface="Gill Sans MT" charset="0"/>
              </a:rPr>
              <a:t>D’</a:t>
            </a:r>
            <a:r>
              <a:rPr lang="en-US" sz="2600" dirty="0" smtClean="0">
                <a:latin typeface="Gill Sans MT" charset="0"/>
              </a:rPr>
              <a:t> = D - 2C</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3</a:t>
            </a:r>
          </a:p>
        </p:txBody>
      </p:sp>
      <p:sp>
        <p:nvSpPr>
          <p:cNvPr id="33794" name="Rectangle 2"/>
          <p:cNvSpPr>
            <a:spLocks noGrp="1" noChangeArrowheads="1"/>
          </p:cNvSpPr>
          <p:nvPr>
            <p:ph idx="1"/>
          </p:nvPr>
        </p:nvSpPr>
        <p:spPr>
          <a:xfrm>
            <a:off x="457200" y="1258888"/>
            <a:ext cx="8229600" cy="49133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3) An ADE model finds that </a:t>
            </a:r>
            <a:r>
              <a:rPr lang="en-US" i="1" dirty="0" smtClean="0"/>
              <a:t>A’</a:t>
            </a:r>
            <a:r>
              <a:rPr lang="en-US" dirty="0" smtClean="0"/>
              <a:t> = .30 and </a:t>
            </a:r>
            <a:r>
              <a:rPr lang="en-US" i="1" dirty="0" smtClean="0"/>
              <a:t>D’</a:t>
            </a:r>
            <a:r>
              <a:rPr lang="en-US" dirty="0" smtClean="0"/>
              <a:t> = .10.  This implies that shared environmental factors </a:t>
            </a:r>
            <a:r>
              <a:rPr lang="en-US" dirty="0" smtClean="0"/>
              <a:t>do not </a:t>
            </a:r>
            <a:r>
              <a:rPr lang="en-US" dirty="0" smtClean="0"/>
              <a:t>influence the trait in </a:t>
            </a:r>
            <a:r>
              <a:rPr lang="en-US" dirty="0" smtClean="0"/>
              <a:t>question.</a:t>
            </a: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TRUE</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FALSE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58738"/>
            <a:ext cx="8229600" cy="1084262"/>
          </a:xfrm>
        </p:spPr>
        <p:txBody>
          <a:bodyPr tIns="60156"/>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5300" smtClean="0">
                <a:solidFill>
                  <a:srgbClr val="0000FF"/>
                </a:solidFill>
              </a:rPr>
              <a:t>Acknowledgments</a:t>
            </a:r>
          </a:p>
        </p:txBody>
      </p:sp>
      <p:sp>
        <p:nvSpPr>
          <p:cNvPr id="15362" name="Rectangle 2"/>
          <p:cNvSpPr>
            <a:spLocks noGrp="1" noChangeArrowheads="1"/>
          </p:cNvSpPr>
          <p:nvPr>
            <p:ph idx="1"/>
          </p:nvPr>
        </p:nvSpPr>
        <p:spPr>
          <a:xfrm>
            <a:off x="457200" y="1219200"/>
            <a:ext cx="8229600" cy="5003800"/>
          </a:xfrm>
        </p:spPr>
        <p:txBody>
          <a:bodyPr tIns="89388"/>
          <a:lstStyle/>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John </a:t>
            </a:r>
            <a:r>
              <a:rPr lang="en-US" dirty="0" err="1" smtClean="0"/>
              <a:t>Jinks</a:t>
            </a:r>
            <a:endParaRPr lang="en-US" dirty="0" smtClean="0"/>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David </a:t>
            </a:r>
            <a:r>
              <a:rPr lang="en-US" dirty="0" err="1" smtClean="0"/>
              <a:t>Fulker</a:t>
            </a:r>
            <a:endParaRPr lang="en-US" dirty="0" smtClean="0"/>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Robert </a:t>
            </a:r>
            <a:r>
              <a:rPr lang="en-US" dirty="0" err="1" smtClean="0"/>
              <a:t>Cloninger</a:t>
            </a:r>
            <a:endParaRPr lang="en-US" dirty="0" smtClean="0"/>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err="1" smtClean="0"/>
              <a:t>Lindon</a:t>
            </a:r>
            <a:r>
              <a:rPr lang="en-US" dirty="0" smtClean="0"/>
              <a:t> Eaves</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Andrew Heath</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Sarah </a:t>
            </a:r>
            <a:r>
              <a:rPr lang="en-US" dirty="0" err="1" smtClean="0"/>
              <a:t>Medland</a:t>
            </a:r>
            <a:r>
              <a:rPr lang="en-US" dirty="0" smtClean="0"/>
              <a:t>, Pete </a:t>
            </a:r>
            <a:r>
              <a:rPr lang="en-US" dirty="0" err="1" smtClean="0"/>
              <a:t>Hatemi</a:t>
            </a:r>
            <a:r>
              <a:rPr lang="en-US" dirty="0" smtClean="0"/>
              <a:t>, Will Coventry, </a:t>
            </a:r>
            <a:r>
              <a:rPr lang="en-US" dirty="0" err="1" smtClean="0"/>
              <a:t>Hermine</a:t>
            </a:r>
            <a:r>
              <a:rPr lang="en-US" dirty="0" smtClean="0"/>
              <a:t> </a:t>
            </a:r>
            <a:r>
              <a:rPr lang="en-US" dirty="0" err="1" smtClean="0"/>
              <a:t>Maes</a:t>
            </a:r>
            <a:r>
              <a:rPr lang="en-US" dirty="0" smtClean="0"/>
              <a:t>, Mike Neale</a:t>
            </a:r>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4</a:t>
            </a:r>
          </a:p>
        </p:txBody>
      </p:sp>
      <p:sp>
        <p:nvSpPr>
          <p:cNvPr id="34818" name="Rectangle 2"/>
          <p:cNvSpPr>
            <a:spLocks noGrp="1" noChangeArrowheads="1"/>
          </p:cNvSpPr>
          <p:nvPr>
            <p:ph idx="1"/>
          </p:nvPr>
        </p:nvSpPr>
        <p:spPr>
          <a:xfrm>
            <a:off x="457200" y="1258888"/>
            <a:ext cx="8229600" cy="49133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4) We run an ADE model and find that </a:t>
            </a:r>
            <a:r>
              <a:rPr lang="en-US" i="1" dirty="0" smtClean="0"/>
              <a:t>A’</a:t>
            </a:r>
            <a:r>
              <a:rPr lang="en-US" dirty="0" smtClean="0"/>
              <a:t> = .69 and that   </a:t>
            </a:r>
            <a:r>
              <a:rPr lang="en-US" i="1" dirty="0" smtClean="0"/>
              <a:t>D’</a:t>
            </a:r>
            <a:r>
              <a:rPr lang="en-US" dirty="0" smtClean="0"/>
              <a:t> = .05.  If in truth, C = .10, what will the effect on the estimated parameters be? [choose all that apply]</a:t>
            </a:r>
            <a:br>
              <a:rPr lang="en-US" dirty="0" smtClean="0"/>
            </a:b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a:t>
            </a:r>
            <a:r>
              <a:rPr lang="en-US" i="1" dirty="0" smtClean="0"/>
              <a:t>A’</a:t>
            </a:r>
            <a:r>
              <a:rPr lang="en-US" dirty="0" smtClean="0"/>
              <a:t> will be biased (too low)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a:t>
            </a:r>
            <a:r>
              <a:rPr lang="en-US" i="1" dirty="0" smtClean="0"/>
              <a:t>A’</a:t>
            </a:r>
            <a:r>
              <a:rPr lang="en-US" dirty="0" smtClean="0"/>
              <a:t> will be biased (too high)</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a:t>
            </a:r>
            <a:r>
              <a:rPr lang="en-US" i="1" dirty="0" smtClean="0"/>
              <a:t>D’</a:t>
            </a:r>
            <a:r>
              <a:rPr lang="en-US" dirty="0" smtClean="0"/>
              <a:t> will be biased (too low)</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a:t>
            </a:r>
            <a:r>
              <a:rPr lang="en-US" i="1" dirty="0" smtClean="0"/>
              <a:t>D’</a:t>
            </a:r>
            <a:r>
              <a:rPr lang="en-US" dirty="0" smtClean="0"/>
              <a:t> will be biased (too high)</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e) there is no affect on the estimated parameters; however by not estimating C (aka, fixing it to zero), we underestimated C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PRACTICAL 3: Sensitivity analysis</a:t>
            </a:r>
          </a:p>
        </p:txBody>
      </p:sp>
      <p:sp>
        <p:nvSpPr>
          <p:cNvPr id="35842" name="Text Box 2"/>
          <p:cNvSpPr txBox="1">
            <a:spLocks noChangeArrowheads="1"/>
          </p:cNvSpPr>
          <p:nvPr/>
        </p:nvSpPr>
        <p:spPr bwMode="auto">
          <a:xfrm>
            <a:off x="330200" y="1238250"/>
            <a:ext cx="8686800" cy="552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Sensitivity analysis: studying what the effects are on estimated parameters when assumptions are wrong</a:t>
            </a:r>
            <a:endParaRPr lang="en-US"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In CTD.ACDE-</a:t>
            </a:r>
            <a:r>
              <a:rPr lang="en-US" sz="2600" dirty="0" err="1" smtClean="0">
                <a:latin typeface="Gill Sans MT" charset="0"/>
              </a:rPr>
              <a:t>param.indet.R</a:t>
            </a:r>
            <a:r>
              <a:rPr lang="en-US" sz="2600" dirty="0" smtClean="0">
                <a:latin typeface="Gill Sans MT" charset="0"/>
              </a:rPr>
              <a:t>, run: </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       FROM “</a:t>
            </a:r>
            <a:r>
              <a:rPr lang="en-US" sz="2600" dirty="0" smtClean="0">
                <a:solidFill>
                  <a:srgbClr val="FF3333"/>
                </a:solidFill>
                <a:latin typeface="Gill Sans MT" charset="0"/>
              </a:rPr>
              <a:t># START PRACTICAL 3</a:t>
            </a:r>
            <a:r>
              <a:rPr lang="en-US" sz="2600" dirty="0" smtClean="0">
                <a:latin typeface="Gill Sans MT" charset="0"/>
              </a:rPr>
              <a:t>”</a:t>
            </a:r>
            <a:br>
              <a:rPr lang="en-US" sz="2600" dirty="0" smtClean="0">
                <a:latin typeface="Gill Sans MT" charset="0"/>
              </a:rPr>
            </a:br>
            <a:r>
              <a:rPr lang="en-US" sz="2600" dirty="0" smtClean="0">
                <a:latin typeface="Gill Sans MT" charset="0"/>
              </a:rPr>
              <a:t>    TO  “</a:t>
            </a:r>
            <a:r>
              <a:rPr lang="en-US" sz="2600" dirty="0" smtClean="0">
                <a:solidFill>
                  <a:srgbClr val="FF3333"/>
                </a:solidFill>
                <a:latin typeface="Gill Sans MT" charset="0"/>
              </a:rPr>
              <a:t># END PRACTICAL 3</a:t>
            </a:r>
            <a:r>
              <a:rPr lang="en-US" sz="2600" dirty="0" smtClean="0">
                <a:latin typeface="Gill Sans MT" charset="0"/>
              </a:rPr>
              <a:t>”</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Run one section at a time and change the value of C from 0 to other values (remember, C=c^2) in an ADE model. What happens to estimates of A and D depending on different assumed values of C?</a:t>
            </a: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At end, look at -2LL 3-D plot of parameter space</a:t>
            </a:r>
          </a:p>
          <a:p>
            <a:pPr eaLnBrk="1" hangingPunct="1">
              <a:lnSpc>
                <a:spcPct val="97000"/>
              </a:lnSpc>
              <a:spcBef>
                <a:spcPts val="600"/>
              </a:spcBef>
              <a:buClr>
                <a:srgbClr val="727CA3"/>
              </a:buClr>
              <a:buSzPct val="76000"/>
              <a:buFont typeface="Wingdings 3" charset="0"/>
              <a:buChar char=""/>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0" y="7938"/>
            <a:ext cx="9144000"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Some points to consider about the biases discussed to this point</a:t>
            </a:r>
          </a:p>
        </p:txBody>
      </p:sp>
      <p:sp>
        <p:nvSpPr>
          <p:cNvPr id="35842" name="Text Box 2"/>
          <p:cNvSpPr txBox="1">
            <a:spLocks noChangeArrowheads="1"/>
          </p:cNvSpPr>
          <p:nvPr/>
        </p:nvSpPr>
        <p:spPr bwMode="auto">
          <a:xfrm>
            <a:off x="304800" y="1295400"/>
            <a:ext cx="8712200" cy="508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Epistasis (across loci interactions) can increase the degree of the biases because it can reduce the CV(DZ):CV(MZ) ratio even </a:t>
            </a:r>
            <a:r>
              <a:rPr lang="en-US" sz="2600" dirty="0" smtClean="0">
                <a:latin typeface="Gill Sans MT" charset="0"/>
              </a:rPr>
              <a:t>further than the expected 1:4 under dominance.</a:t>
            </a:r>
          </a:p>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However</a:t>
            </a:r>
            <a:r>
              <a:rPr lang="en-US" sz="2600" dirty="0" smtClean="0">
                <a:latin typeface="Gill Sans MT" charset="0"/>
              </a:rPr>
              <a:t>, the degree of bias rests on how strong non-additive genetic influences are. This is an active area of debate in the field. </a:t>
            </a: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Char char=""/>
              <a:defRPr/>
            </a:pPr>
            <a:r>
              <a:rPr lang="en-US" sz="2600" dirty="0" err="1">
                <a:latin typeface="Gill Sans MT" charset="0"/>
              </a:rPr>
              <a:t>Epistatic</a:t>
            </a:r>
            <a:r>
              <a:rPr lang="en-US" sz="2600" dirty="0">
                <a:latin typeface="Gill Sans MT" charset="0"/>
              </a:rPr>
              <a:t> </a:t>
            </a:r>
            <a:r>
              <a:rPr lang="en-US" sz="2600" dirty="0" smtClean="0">
                <a:latin typeface="Gill Sans MT" charset="0"/>
              </a:rPr>
              <a:t>effects will generally come out in the estimates of D. Thus, interpret </a:t>
            </a:r>
            <a:r>
              <a:rPr lang="en-US" sz="2600" i="1" dirty="0" smtClean="0">
                <a:latin typeface="Gill Sans MT" charset="0"/>
              </a:rPr>
              <a:t>D’ </a:t>
            </a:r>
            <a:r>
              <a:rPr lang="en-US" sz="2600" dirty="0" smtClean="0">
                <a:latin typeface="Gill Sans MT" charset="0"/>
              </a:rPr>
              <a:t>broadly, as a rough estimate of </a:t>
            </a:r>
            <a:r>
              <a:rPr lang="en-US" sz="2600" dirty="0">
                <a:latin typeface="Gill Sans MT" charset="0"/>
              </a:rPr>
              <a:t>V</a:t>
            </a:r>
            <a:r>
              <a:rPr lang="en-US" sz="2600" baseline="-25000" dirty="0">
                <a:latin typeface="Gill Sans MT" charset="0"/>
              </a:rPr>
              <a:t>NA</a:t>
            </a:r>
            <a:r>
              <a:rPr lang="en-US" sz="2600" dirty="0" smtClean="0">
                <a:latin typeface="Gill Sans MT" charset="0"/>
              </a:rPr>
              <a:t> </a:t>
            </a:r>
            <a:endParaRPr lang="en-US" sz="2600" i="1" dirty="0" smtClean="0">
              <a:latin typeface="Gill Sans MT" charset="0"/>
            </a:endParaRPr>
          </a:p>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My take:  V</a:t>
            </a:r>
            <a:r>
              <a:rPr lang="en-US" sz="2600" baseline="-25000" dirty="0" smtClean="0">
                <a:latin typeface="Gill Sans MT" charset="0"/>
              </a:rPr>
              <a:t>A</a:t>
            </a:r>
            <a:r>
              <a:rPr lang="en-US" sz="2600" dirty="0" smtClean="0">
                <a:latin typeface="Gill Sans MT" charset="0"/>
              </a:rPr>
              <a:t> is almost certainly greater than V</a:t>
            </a:r>
            <a:r>
              <a:rPr lang="en-US" sz="2600" baseline="-25000" dirty="0" smtClean="0">
                <a:latin typeface="Gill Sans MT" charset="0"/>
              </a:rPr>
              <a:t>NA</a:t>
            </a:r>
            <a:r>
              <a:rPr lang="en-US" sz="2600" dirty="0" smtClean="0">
                <a:latin typeface="Gill Sans MT" charset="0"/>
              </a:rPr>
              <a:t>, and evidence for much V</a:t>
            </a:r>
            <a:r>
              <a:rPr lang="en-US" sz="2600" baseline="-25000" dirty="0" smtClean="0">
                <a:latin typeface="Gill Sans MT" charset="0"/>
              </a:rPr>
              <a:t>D</a:t>
            </a:r>
            <a:r>
              <a:rPr lang="en-US" sz="2600" dirty="0" smtClean="0">
                <a:latin typeface="Gill Sans MT" charset="0"/>
              </a:rPr>
              <a:t> per se is scant. But some traits may show high enough V</a:t>
            </a:r>
            <a:r>
              <a:rPr lang="en-US" sz="2600" baseline="-25000" dirty="0" smtClean="0">
                <a:latin typeface="Gill Sans MT" charset="0"/>
              </a:rPr>
              <a:t>NA</a:t>
            </a:r>
            <a:r>
              <a:rPr lang="en-US" sz="2600" dirty="0" smtClean="0">
                <a:latin typeface="Gill Sans MT" charset="0"/>
              </a:rPr>
              <a:t> to bias estimates of  V</a:t>
            </a:r>
            <a:r>
              <a:rPr lang="en-US" sz="2600" baseline="-25000" dirty="0" smtClean="0">
                <a:latin typeface="Gill Sans MT" charset="0"/>
              </a:rPr>
              <a:t>C</a:t>
            </a:r>
            <a:r>
              <a:rPr lang="en-US" sz="2600" dirty="0" smtClean="0">
                <a:latin typeface="Gill Sans MT" charset="0"/>
              </a:rPr>
              <a:t> and V</a:t>
            </a:r>
            <a:r>
              <a:rPr lang="en-US" sz="2600" baseline="-25000" dirty="0" smtClean="0">
                <a:latin typeface="Gill Sans MT" charset="0"/>
              </a:rPr>
              <a:t>D</a:t>
            </a:r>
            <a:r>
              <a:rPr lang="en-US" sz="2600" dirty="0" smtClean="0">
                <a:latin typeface="Gill Sans MT" charset="0"/>
              </a:rPr>
              <a:t> (V</a:t>
            </a:r>
            <a:r>
              <a:rPr lang="en-US" sz="2600" baseline="-25000" dirty="0" smtClean="0">
                <a:latin typeface="Gill Sans MT" charset="0"/>
              </a:rPr>
              <a:t>NA</a:t>
            </a:r>
            <a:r>
              <a:rPr lang="en-US" sz="2600" dirty="0" smtClean="0">
                <a:latin typeface="Gill Sans MT" charset="0"/>
              </a:rPr>
              <a:t>) down and V</a:t>
            </a:r>
            <a:r>
              <a:rPr lang="en-US" sz="2600" baseline="-25000" dirty="0" smtClean="0">
                <a:latin typeface="Gill Sans MT" charset="0"/>
              </a:rPr>
              <a:t>A</a:t>
            </a:r>
            <a:r>
              <a:rPr lang="en-US" sz="2600" dirty="0" smtClean="0">
                <a:latin typeface="Gill Sans MT" charset="0"/>
              </a:rPr>
              <a:t> up considerably from twin studies. </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5</a:t>
            </a:r>
          </a:p>
        </p:txBody>
      </p:sp>
      <p:sp>
        <p:nvSpPr>
          <p:cNvPr id="29698" name="Rectangle 2"/>
          <p:cNvSpPr>
            <a:spLocks noGrp="1" noChangeArrowheads="1"/>
          </p:cNvSpPr>
          <p:nvPr>
            <p:ph idx="1"/>
          </p:nvPr>
        </p:nvSpPr>
        <p:spPr>
          <a:xfrm>
            <a:off x="228600" y="1258888"/>
            <a:ext cx="8915400" cy="51419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5) What are the </a:t>
            </a:r>
            <a:r>
              <a:rPr lang="en-US" i="1" dirty="0" smtClean="0"/>
              <a:t>typical</a:t>
            </a:r>
            <a:r>
              <a:rPr lang="en-US" dirty="0" smtClean="0"/>
              <a:t> assumptions of a classical twin model?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only genetic factors cause MZ twins to be more similar to each other than DZ twins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either D or C is equal to zero</a:t>
            </a:r>
          </a:p>
          <a:p>
            <a:pPr marL="271463" indent="-271463" eaLnBrk="1" hangingPunct="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c</a:t>
            </a:r>
            <a:r>
              <a:rPr lang="en-US" dirty="0" smtClean="0"/>
              <a:t>) no epistasis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d</a:t>
            </a:r>
            <a:r>
              <a:rPr lang="en-US" dirty="0" smtClean="0"/>
              <a:t>) no assortative mating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e) no gene-environment interactions or correlations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58738"/>
            <a:ext cx="8229600" cy="10842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0000FF"/>
                </a:solidFill>
              </a:rPr>
              <a:t>What are the effects of violations of assumptions in the CTD?</a:t>
            </a:r>
          </a:p>
        </p:txBody>
      </p:sp>
      <p:sp>
        <p:nvSpPr>
          <p:cNvPr id="30722" name="Text Box 2"/>
          <p:cNvSpPr txBox="1">
            <a:spLocks noChangeArrowheads="1"/>
          </p:cNvSpPr>
          <p:nvPr/>
        </p:nvSpPr>
        <p:spPr bwMode="auto">
          <a:xfrm>
            <a:off x="0" y="1101725"/>
            <a:ext cx="9194800" cy="532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marL="271463" indent="-271463">
              <a:buClr>
                <a:srgbClr val="727CA3"/>
              </a:buClr>
              <a:buSzPct val="76000"/>
              <a:buFont typeface="Wingdings 3" charset="0"/>
              <a:buNone/>
              <a:defRPr/>
            </a:pPr>
            <a:r>
              <a:rPr lang="en-US" dirty="0"/>
              <a:t>a</a:t>
            </a:r>
            <a:r>
              <a:rPr lang="en-US" dirty="0" smtClean="0"/>
              <a:t>) Only genetic factors cause MZ twins to be more similar to each other than DZ twins:  </a:t>
            </a:r>
            <a:r>
              <a:rPr lang="en-US" dirty="0" smtClean="0">
                <a:solidFill>
                  <a:srgbClr val="6B2394"/>
                </a:solidFill>
              </a:rPr>
              <a:t>A and D are overestimated and C is underestimated</a:t>
            </a:r>
          </a:p>
          <a:p>
            <a:pPr marL="271463" indent="-271463">
              <a:buClr>
                <a:srgbClr val="727CA3"/>
              </a:buClr>
              <a:buSzPct val="76000"/>
              <a:buFont typeface="Wingdings 3" charset="0"/>
              <a:buNone/>
              <a:defRPr/>
            </a:pPr>
            <a:endParaRPr lang="en-US" sz="1000" dirty="0" smtClean="0">
              <a:solidFill>
                <a:srgbClr val="6B2394"/>
              </a:solidFill>
            </a:endParaRPr>
          </a:p>
          <a:p>
            <a:pPr marL="271463" indent="-271463">
              <a:buClr>
                <a:srgbClr val="727CA3"/>
              </a:buClr>
              <a:buSzPct val="76000"/>
              <a:buFont typeface="Wingdings 3" charset="0"/>
              <a:buNone/>
              <a:defRPr/>
            </a:pPr>
            <a:r>
              <a:rPr lang="en-US" dirty="0"/>
              <a:t>b</a:t>
            </a:r>
            <a:r>
              <a:rPr lang="en-US" dirty="0" smtClean="0"/>
              <a:t>) Either D or C is equal to zero: </a:t>
            </a:r>
            <a:r>
              <a:rPr lang="en-US" dirty="0" smtClean="0">
                <a:solidFill>
                  <a:srgbClr val="6B2394"/>
                </a:solidFill>
              </a:rPr>
              <a:t>A is overestimated and D and C are underestimated</a:t>
            </a:r>
          </a:p>
          <a:p>
            <a:pPr marL="271463" indent="-271463">
              <a:buClr>
                <a:srgbClr val="727CA3"/>
              </a:buClr>
              <a:buSzPct val="76000"/>
              <a:buFont typeface="Wingdings 3" charset="0"/>
              <a:buNone/>
              <a:defRPr/>
            </a:pPr>
            <a:endParaRPr lang="en-US" sz="1000" dirty="0" smtClean="0"/>
          </a:p>
          <a:p>
            <a:pPr marL="271463" indent="-271463">
              <a:buClr>
                <a:srgbClr val="727CA3"/>
              </a:buClr>
              <a:buSzPct val="76000"/>
              <a:buFont typeface="Wingdings 3" charset="0"/>
              <a:buNone/>
              <a:defRPr/>
            </a:pPr>
            <a:r>
              <a:rPr lang="en-US" dirty="0"/>
              <a:t>c</a:t>
            </a:r>
            <a:r>
              <a:rPr lang="en-US" dirty="0" smtClean="0"/>
              <a:t>) No epistasis: </a:t>
            </a:r>
            <a:r>
              <a:rPr lang="en-US" dirty="0" smtClean="0">
                <a:solidFill>
                  <a:srgbClr val="6B2394"/>
                </a:solidFill>
              </a:rPr>
              <a:t>D or A is overestimated and C is underestimated</a:t>
            </a:r>
          </a:p>
          <a:p>
            <a:pPr>
              <a:buClr>
                <a:srgbClr val="727CA3"/>
              </a:buClr>
              <a:buSzPct val="76000"/>
              <a:defRPr/>
            </a:pPr>
            <a:endParaRPr lang="en-US" sz="1000" dirty="0" smtClean="0"/>
          </a:p>
          <a:p>
            <a:pPr>
              <a:buClr>
                <a:srgbClr val="727CA3"/>
              </a:buClr>
              <a:buSzPct val="76000"/>
              <a:defRPr/>
            </a:pPr>
            <a:r>
              <a:rPr lang="en-US" dirty="0"/>
              <a:t>d</a:t>
            </a:r>
            <a:r>
              <a:rPr lang="en-US" dirty="0" smtClean="0"/>
              <a:t>) No assortative mating: </a:t>
            </a:r>
            <a:r>
              <a:rPr lang="en-US" dirty="0" smtClean="0">
                <a:solidFill>
                  <a:srgbClr val="6B2394"/>
                </a:solidFill>
              </a:rPr>
              <a:t> A and D are underestimated and C is overestimated </a:t>
            </a:r>
          </a:p>
          <a:p>
            <a:pPr marL="271463" indent="-271463">
              <a:buClr>
                <a:srgbClr val="727CA3"/>
              </a:buClr>
              <a:buSzPct val="76000"/>
              <a:buFont typeface="Wingdings 3" charset="0"/>
              <a:buChar char=""/>
              <a:defRPr/>
            </a:pPr>
            <a:endParaRPr lang="en-US" sz="1000" dirty="0" smtClean="0">
              <a:solidFill>
                <a:srgbClr val="6B2394"/>
              </a:solidFill>
            </a:endParaRPr>
          </a:p>
          <a:p>
            <a:pPr marL="271463" indent="-271463">
              <a:buClr>
                <a:srgbClr val="727CA3"/>
              </a:buClr>
              <a:buSzPct val="76000"/>
              <a:buFont typeface="Wingdings 3" charset="0"/>
              <a:buNone/>
              <a:defRPr/>
            </a:pPr>
            <a:r>
              <a:rPr lang="en-US" dirty="0" smtClean="0"/>
              <a:t>e) No gene-environment interactions or correlations:  </a:t>
            </a:r>
            <a:r>
              <a:rPr lang="en-US" dirty="0" err="1" smtClean="0">
                <a:solidFill>
                  <a:srgbClr val="6B2394"/>
                </a:solidFill>
              </a:rPr>
              <a:t>AxC</a:t>
            </a:r>
            <a:r>
              <a:rPr lang="en-US" dirty="0" smtClean="0">
                <a:solidFill>
                  <a:srgbClr val="6B2394"/>
                </a:solidFill>
              </a:rPr>
              <a:t>: A overestimated;  </a:t>
            </a:r>
            <a:r>
              <a:rPr lang="en-US" dirty="0" err="1" smtClean="0">
                <a:solidFill>
                  <a:srgbClr val="6B2394"/>
                </a:solidFill>
              </a:rPr>
              <a:t>AxE</a:t>
            </a:r>
            <a:r>
              <a:rPr lang="en-US" dirty="0" smtClean="0">
                <a:solidFill>
                  <a:srgbClr val="6B2394"/>
                </a:solidFill>
              </a:rPr>
              <a:t>: E overestimated; passive </a:t>
            </a:r>
            <a:r>
              <a:rPr lang="en-US" dirty="0" err="1" smtClean="0">
                <a:solidFill>
                  <a:srgbClr val="6B2394"/>
                </a:solidFill>
              </a:rPr>
              <a:t>Cov</a:t>
            </a:r>
            <a:r>
              <a:rPr lang="en-US" dirty="0" smtClean="0">
                <a:solidFill>
                  <a:srgbClr val="6B2394"/>
                </a:solidFill>
              </a:rPr>
              <a:t>(A,C): C overestimated</a:t>
            </a:r>
            <a:r>
              <a:rPr lang="en-US" dirty="0" smtClean="0"/>
              <a:t/>
            </a:r>
            <a:br>
              <a:rPr lang="en-US" dirty="0" smtClean="0"/>
            </a:b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9 at 3.1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592871"/>
            <a:ext cx="2971800" cy="1112729"/>
          </a:xfrm>
          <a:prstGeom prst="rect">
            <a:avLst/>
          </a:prstGeom>
        </p:spPr>
      </p:pic>
      <p:sp>
        <p:nvSpPr>
          <p:cNvPr id="29697" name="Rectangle 1"/>
          <p:cNvSpPr>
            <a:spLocks noGrp="1" noChangeArrowheads="1"/>
          </p:cNvSpPr>
          <p:nvPr>
            <p:ph type="title"/>
          </p:nvPr>
        </p:nvSpPr>
        <p:spPr>
          <a:xfrm>
            <a:off x="76200" y="147638"/>
            <a:ext cx="8991600" cy="538162"/>
          </a:xfrm>
          <a:ln/>
        </p:spPr>
        <p:txBody>
          <a:bodyPr tIns="54863"/>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FF"/>
                </a:solidFill>
              </a:rPr>
              <a:t>Assortative mating (AM) consequence on V</a:t>
            </a:r>
            <a:r>
              <a:rPr lang="en-US" baseline="-25000" dirty="0" smtClean="0">
                <a:solidFill>
                  <a:srgbClr val="0000FF"/>
                </a:solidFill>
              </a:rPr>
              <a:t>A</a:t>
            </a:r>
            <a:endParaRPr lang="en-US" baseline="-25000" dirty="0">
              <a:solidFill>
                <a:srgbClr val="0000FF"/>
              </a:solidFill>
            </a:endParaRPr>
          </a:p>
        </p:txBody>
      </p:sp>
      <p:sp>
        <p:nvSpPr>
          <p:cNvPr id="4" name="Text Box 2"/>
          <p:cNvSpPr txBox="1">
            <a:spLocks noChangeArrowheads="1"/>
          </p:cNvSpPr>
          <p:nvPr/>
        </p:nvSpPr>
        <p:spPr bwMode="auto">
          <a:xfrm>
            <a:off x="304800" y="762000"/>
            <a:ext cx="86868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AM: phenotypic correlation between mating partners</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Many examples (e.g., height ~.2; IQ ~ .3; Social attitudes ~ .5)</a:t>
            </a:r>
          </a:p>
          <a:p>
            <a:pPr eaLnBrk="1" hangingPunct="1">
              <a:lnSpc>
                <a:spcPct val="87000"/>
              </a:lnSpc>
              <a:spcBef>
                <a:spcPts val="600"/>
              </a:spcBef>
              <a:buClr>
                <a:srgbClr val="727CA3"/>
              </a:buClr>
              <a:buSzPct val="76000"/>
              <a:buFont typeface="Wingdings 3" charset="0"/>
              <a:buChar char=""/>
            </a:pPr>
            <a:r>
              <a:rPr lang="en-US" sz="2600" u="sng" dirty="0" smtClean="0">
                <a:latin typeface="Gill Sans MT" charset="0"/>
              </a:rPr>
              <a:t>If </a:t>
            </a:r>
            <a:r>
              <a:rPr lang="en-US" sz="2600" dirty="0" smtClean="0">
                <a:latin typeface="Gill Sans MT" charset="0"/>
              </a:rPr>
              <a:t>AM leads to genetic similarity in partners (as it does if due to choice for similarity), there are genetic consequences. E.g.:</a:t>
            </a:r>
          </a:p>
          <a:p>
            <a:pPr lvl="1" eaLnBrk="1" hangingPunct="1">
              <a:lnSpc>
                <a:spcPct val="87000"/>
              </a:lnSpc>
              <a:spcBef>
                <a:spcPts val="600"/>
              </a:spcBef>
              <a:buClr>
                <a:srgbClr val="727CA3"/>
              </a:buClr>
              <a:buSzPct val="76000"/>
              <a:buFont typeface="Wingdings 3" charset="0"/>
              <a:buChar char=""/>
            </a:pPr>
            <a:r>
              <a:rPr lang="en-US" sz="2600" dirty="0" smtClean="0">
                <a:latin typeface="Gill Sans MT" charset="0"/>
              </a:rPr>
              <a:t>Height V</a:t>
            </a:r>
            <a:r>
              <a:rPr lang="en-US" sz="2600" baseline="-25000" dirty="0" smtClean="0">
                <a:latin typeface="Gill Sans MT" charset="0"/>
              </a:rPr>
              <a:t>A</a:t>
            </a:r>
            <a:r>
              <a:rPr lang="en-US" sz="2600" dirty="0" smtClean="0">
                <a:latin typeface="Gill Sans MT" charset="0"/>
              </a:rPr>
              <a:t> increases in the population because ‘tall’ (‘short’) alleles are more concentrated in individuals than expected.</a:t>
            </a:r>
          </a:p>
          <a:p>
            <a:pPr lvl="1" eaLnBrk="1" hangingPunct="1">
              <a:lnSpc>
                <a:spcPct val="87000"/>
              </a:lnSpc>
              <a:spcBef>
                <a:spcPts val="600"/>
              </a:spcBef>
              <a:buClr>
                <a:srgbClr val="727CA3"/>
              </a:buClr>
              <a:buSzPct val="76000"/>
              <a:buFont typeface="Wingdings 3" charset="0"/>
              <a:buChar char=""/>
            </a:pPr>
            <a:r>
              <a:rPr lang="en-US" sz="2600" dirty="0" smtClean="0">
                <a:latin typeface="Gill Sans MT" charset="0"/>
              </a:rPr>
              <a:t>E.g., if you’re a ‘tall’ allele that just got put into a new egg and are waiting around to see what other height genes you’ll get paired with from that sperm swimming to you, they are more likely than chance to be other ‘tall’ alleles (both at the same locus and at others; &amp; this just considers the effects on V</a:t>
            </a:r>
            <a:r>
              <a:rPr lang="en-US" sz="2600" baseline="-25000" dirty="0" smtClean="0">
                <a:latin typeface="Gill Sans MT" charset="0"/>
              </a:rPr>
              <a:t>A</a:t>
            </a:r>
            <a:r>
              <a:rPr lang="en-US" sz="2600" dirty="0" smtClean="0">
                <a:latin typeface="Gill Sans MT" charset="0"/>
              </a:rPr>
              <a:t> in 1</a:t>
            </a:r>
            <a:r>
              <a:rPr lang="en-US" sz="2600" baseline="30000" dirty="0" smtClean="0">
                <a:latin typeface="Gill Sans MT" charset="0"/>
              </a:rPr>
              <a:t>st</a:t>
            </a:r>
            <a:r>
              <a:rPr lang="en-US" sz="2600" dirty="0" smtClean="0">
                <a:latin typeface="Gill Sans MT" charset="0"/>
              </a:rPr>
              <a:t> gen)</a:t>
            </a:r>
          </a:p>
          <a:p>
            <a:pPr eaLnBrk="1" hangingPunct="1">
              <a:lnSpc>
                <a:spcPct val="87000"/>
              </a:lnSpc>
              <a:spcBef>
                <a:spcPts val="600"/>
              </a:spcBef>
              <a:buClr>
                <a:srgbClr val="727CA3"/>
              </a:buClr>
              <a:buSzPct val="76000"/>
              <a:buFont typeface="Wingdings 3" charset="0"/>
              <a:buChar char=""/>
            </a:pPr>
            <a:r>
              <a:rPr lang="en-US" sz="2600" dirty="0">
                <a:latin typeface="Gill Sans MT" charset="0"/>
              </a:rPr>
              <a:t> </a:t>
            </a:r>
            <a:r>
              <a:rPr lang="en-US" sz="2600" dirty="0" smtClean="0">
                <a:latin typeface="Gill Sans MT" charset="0"/>
              </a:rPr>
              <a:t> 	</a:t>
            </a:r>
          </a:p>
        </p:txBody>
      </p:sp>
    </p:spTree>
    <p:extLst>
      <p:ext uri="{BB962C8B-B14F-4D97-AF65-F5344CB8AC3E}">
        <p14:creationId xmlns:p14="http://schemas.microsoft.com/office/powerpoint/2010/main" val="26826057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76200" y="147638"/>
            <a:ext cx="8991600" cy="538162"/>
          </a:xfrm>
          <a:ln/>
        </p:spPr>
        <p:txBody>
          <a:bodyPr tIns="54863"/>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FF"/>
                </a:solidFill>
              </a:rPr>
              <a:t>AM consequence on relative covariance</a:t>
            </a:r>
            <a:endParaRPr lang="en-US" baseline="-25000" dirty="0">
              <a:solidFill>
                <a:srgbClr val="0000FF"/>
              </a:solidFill>
            </a:endParaRPr>
          </a:p>
        </p:txBody>
      </p:sp>
      <p:sp>
        <p:nvSpPr>
          <p:cNvPr id="4" name="Text Box 2"/>
          <p:cNvSpPr txBox="1">
            <a:spLocks noChangeArrowheads="1"/>
          </p:cNvSpPr>
          <p:nvPr/>
        </p:nvSpPr>
        <p:spPr bwMode="auto">
          <a:xfrm>
            <a:off x="304800" y="762000"/>
            <a:ext cx="86868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AM increases genetic covariances and correlations between relatives (e.g., sibs, parents, cousins, </a:t>
            </a:r>
            <a:r>
              <a:rPr lang="en-US" sz="2600" dirty="0" err="1" smtClean="0">
                <a:latin typeface="Gill Sans MT" charset="0"/>
              </a:rPr>
              <a:t>etc</a:t>
            </a:r>
            <a:r>
              <a:rPr lang="en-US" sz="2600" dirty="0" smtClean="0">
                <a:latin typeface="Gill Sans MT" charset="0"/>
              </a:rPr>
              <a:t>).</a:t>
            </a:r>
          </a:p>
          <a:p>
            <a:pPr lvl="1" eaLnBrk="1" hangingPunct="1">
              <a:lnSpc>
                <a:spcPct val="87000"/>
              </a:lnSpc>
              <a:spcBef>
                <a:spcPts val="600"/>
              </a:spcBef>
              <a:buClr>
                <a:srgbClr val="727CA3"/>
              </a:buClr>
              <a:buSzPct val="76000"/>
              <a:buFont typeface="Wingdings 3" charset="0"/>
              <a:buChar char=""/>
            </a:pPr>
            <a:r>
              <a:rPr lang="en-US" sz="2600" dirty="0" smtClean="0">
                <a:latin typeface="Gill Sans MT" charset="0"/>
              </a:rPr>
              <a:t>While MZ genetic covariance increases, it’s correlation is already 1 so it doesn’t increase </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Consider again being a ‘tall’ allele in a zygote. This time you are watching your co-twin’s zygote get formed. Regardless of whether you exist (are IBD) in your co-twin’s egg, you can expect more tall alleles swimming to your co-twin’s egg.</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Thus, you can also expect to share more ‘tall’ alleles with your sibling(s).</a:t>
            </a:r>
          </a:p>
          <a:p>
            <a:pPr eaLnBrk="1" hangingPunct="1">
              <a:lnSpc>
                <a:spcPct val="87000"/>
              </a:lnSpc>
              <a:spcBef>
                <a:spcPts val="600"/>
              </a:spcBef>
              <a:buClr>
                <a:srgbClr val="727CA3"/>
              </a:buClr>
              <a:buSzPct val="76000"/>
              <a:buFont typeface="Wingdings 3" charset="0"/>
              <a:buChar char=""/>
            </a:pPr>
            <a:r>
              <a:rPr lang="en-US" sz="2600" dirty="0" smtClean="0">
                <a:latin typeface="Gill Sans MT" charset="0"/>
              </a:rPr>
              <a:t>The covariance between DZ twins due to additive genetics is:</a:t>
            </a:r>
          </a:p>
          <a:p>
            <a:pPr eaLnBrk="1" hangingPunct="1">
              <a:lnSpc>
                <a:spcPct val="87000"/>
              </a:lnSpc>
              <a:spcBef>
                <a:spcPts val="600"/>
              </a:spcBef>
              <a:buClr>
                <a:srgbClr val="727CA3"/>
              </a:buClr>
              <a:buSzPct val="76000"/>
              <a:buFont typeface="Wingdings 3" charset="0"/>
              <a:buChar char=""/>
            </a:pPr>
            <a:endParaRPr lang="en-US" sz="2600" dirty="0" smtClean="0">
              <a:latin typeface="Gill Sans MT" charset="0"/>
            </a:endParaRPr>
          </a:p>
          <a:p>
            <a:pPr marL="0" indent="0" eaLnBrk="1" hangingPunct="1">
              <a:lnSpc>
                <a:spcPct val="87000"/>
              </a:lnSpc>
              <a:spcBef>
                <a:spcPts val="600"/>
              </a:spcBef>
              <a:buClr>
                <a:srgbClr val="727CA3"/>
              </a:buClr>
              <a:buSzPct val="76000"/>
            </a:pPr>
            <a:r>
              <a:rPr lang="en-US" sz="2600" dirty="0">
                <a:latin typeface="Gill Sans MT" charset="0"/>
              </a:rPr>
              <a:t> </a:t>
            </a:r>
          </a:p>
        </p:txBody>
      </p:sp>
      <p:pic>
        <p:nvPicPr>
          <p:cNvPr id="5" name="Picture 4" descr="Screen Shot 2016-03-09 at 3.5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34000"/>
            <a:ext cx="4419600" cy="625300"/>
          </a:xfrm>
          <a:prstGeom prst="rect">
            <a:avLst/>
          </a:prstGeom>
        </p:spPr>
      </p:pic>
    </p:spTree>
    <p:extLst>
      <p:ext uri="{BB962C8B-B14F-4D97-AF65-F5344CB8AC3E}">
        <p14:creationId xmlns:p14="http://schemas.microsoft.com/office/powerpoint/2010/main" val="1671576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0000FF"/>
                </a:solidFill>
              </a:rPr>
              <a:t>Quiz Question 6</a:t>
            </a:r>
          </a:p>
        </p:txBody>
      </p:sp>
      <p:sp>
        <p:nvSpPr>
          <p:cNvPr id="36866" name="Rectangle 2"/>
          <p:cNvSpPr>
            <a:spLocks noGrp="1" noChangeArrowheads="1"/>
          </p:cNvSpPr>
          <p:nvPr>
            <p:ph idx="1"/>
          </p:nvPr>
        </p:nvSpPr>
        <p:spPr>
          <a:xfrm>
            <a:off x="490538" y="1343025"/>
            <a:ext cx="8229600" cy="5083175"/>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6) In the CTD, say that CV(MZ) &lt; 2CV(DZ), so we fit an ACE model. How would AM tend to affect parameter estimates?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deflates estimates of A</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inflates estimates of A</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deflates estimates of C</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inflates estimates of C</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extLst>
      <p:ext uri="{BB962C8B-B14F-4D97-AF65-F5344CB8AC3E}">
        <p14:creationId xmlns:p14="http://schemas.microsoft.com/office/powerpoint/2010/main" val="1233073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FF"/>
                </a:solidFill>
              </a:rPr>
              <a:t>Quiz Question </a:t>
            </a:r>
            <a:r>
              <a:rPr lang="en-US" dirty="0">
                <a:solidFill>
                  <a:srgbClr val="0000FF"/>
                </a:solidFill>
              </a:rPr>
              <a:t>7</a:t>
            </a:r>
            <a:endParaRPr lang="en-US" dirty="0" smtClean="0">
              <a:solidFill>
                <a:srgbClr val="0000FF"/>
              </a:solidFill>
            </a:endParaRPr>
          </a:p>
        </p:txBody>
      </p:sp>
      <p:sp>
        <p:nvSpPr>
          <p:cNvPr id="36866" name="Rectangle 2"/>
          <p:cNvSpPr>
            <a:spLocks noGrp="1" noChangeArrowheads="1"/>
          </p:cNvSpPr>
          <p:nvPr>
            <p:ph idx="1"/>
          </p:nvPr>
        </p:nvSpPr>
        <p:spPr>
          <a:xfrm>
            <a:off x="490538" y="1343025"/>
            <a:ext cx="8229600" cy="5083175"/>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t>7</a:t>
            </a:r>
            <a:r>
              <a:rPr lang="en-US" dirty="0" smtClean="0"/>
              <a:t>) Let's say we add parents to the CTD. That gives us 2 additional relative covariance estimate to work with (parent-offspring and spousal) in addition to the normal CV(MZ) and CV(DZ) and allows us to ___________ [choose all that apply]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estimate A, C, &amp; D simultaneously</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account for the effects of assortative mating</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account for passive G-E covariance </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reduce the bias in estimates of A, C, and D </a:t>
            </a:r>
            <a:r>
              <a:rPr lang="en-US" dirty="0" err="1" smtClean="0"/>
              <a:t>vis</a:t>
            </a:r>
            <a:r>
              <a:rPr lang="en-US" dirty="0" smtClean="0"/>
              <a:t> a </a:t>
            </a:r>
            <a:r>
              <a:rPr lang="en-US" dirty="0" err="1" smtClean="0"/>
              <a:t>vis</a:t>
            </a:r>
            <a:r>
              <a:rPr lang="en-US" dirty="0" smtClean="0"/>
              <a:t> the CTD</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1" name="Rectangle 3"/>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2" name="Rectangle 4"/>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7893" name="Freeform 5"/>
          <p:cNvSpPr>
            <a:spLocks noChangeArrowheads="1"/>
          </p:cNvSpPr>
          <p:nvPr/>
        </p:nvSpPr>
        <p:spPr bwMode="auto">
          <a:xfrm flipH="1">
            <a:off x="3673475" y="38798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4" name="Rectangle 6"/>
          <p:cNvSpPr>
            <a:spLocks noChangeArrowheads="1"/>
          </p:cNvSpPr>
          <p:nvPr/>
        </p:nvSpPr>
        <p:spPr bwMode="auto">
          <a:xfrm flipH="1">
            <a:off x="3754438" y="3924300"/>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895" name="Line 7"/>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6" name="Line 8"/>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897" name="Rectangle 9"/>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898" name="Freeform 10"/>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899" name="Rectangle 11"/>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00" name="Line 12"/>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1" name="Rectangle 13"/>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02" name="Freeform 14"/>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3" name="Rectangle 15"/>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04" name="Line 16"/>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05" name="Rectangle 17"/>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06" name="Rectangle 18"/>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07" name="Freeform 19"/>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08" name="Rectangle 20"/>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09" name="Rectangle 21"/>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0" name="Rectangle 22"/>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7911" name="Freeform 23"/>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2" name="Rectangle 24"/>
          <p:cNvSpPr>
            <a:spLocks noChangeArrowheads="1"/>
          </p:cNvSpPr>
          <p:nvPr/>
        </p:nvSpPr>
        <p:spPr bwMode="auto">
          <a:xfrm>
            <a:off x="5275263" y="3924300"/>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7913" name="Line 25"/>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4" name="Line 26"/>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5" name="Rectangle 27"/>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7916" name="Freeform 28"/>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17" name="Rectangle 29"/>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7918" name="Line 30"/>
          <p:cNvSpPr>
            <a:spLocks noChangeShapeType="1"/>
          </p:cNvSpPr>
          <p:nvPr/>
        </p:nvSpPr>
        <p:spPr bwMode="auto">
          <a:xfrm>
            <a:off x="5268913" y="439578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19" name="Rectangle 31"/>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7920" name="Freeform 32"/>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1" name="Rectangle 33"/>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7922" name="Line 34"/>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7923" name="Rectangle 35"/>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7924" name="Rectangle 36"/>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7925" name="Freeform 37"/>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6" name="Rectangle 38"/>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7927" name="Freeform 39"/>
          <p:cNvSpPr>
            <a:spLocks/>
          </p:cNvSpPr>
          <p:nvPr/>
        </p:nvSpPr>
        <p:spPr bwMode="auto">
          <a:xfrm>
            <a:off x="3998913" y="3944938"/>
            <a:ext cx="1068387" cy="2333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28" name="Rectangle 40"/>
          <p:cNvSpPr>
            <a:spLocks noChangeArrowheads="1"/>
          </p:cNvSpPr>
          <p:nvPr/>
        </p:nvSpPr>
        <p:spPr bwMode="auto">
          <a:xfrm flipH="1">
            <a:off x="4260850" y="3849688"/>
            <a:ext cx="5000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7929" name="Freeform 41"/>
          <p:cNvSpPr>
            <a:spLocks/>
          </p:cNvSpPr>
          <p:nvPr/>
        </p:nvSpPr>
        <p:spPr bwMode="auto">
          <a:xfrm>
            <a:off x="3821113" y="3554413"/>
            <a:ext cx="1376362" cy="2159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930" name="Rectangle 42"/>
          <p:cNvSpPr>
            <a:spLocks noChangeArrowheads="1"/>
          </p:cNvSpPr>
          <p:nvPr/>
        </p:nvSpPr>
        <p:spPr bwMode="auto">
          <a:xfrm flipH="1">
            <a:off x="4430713" y="3479800"/>
            <a:ext cx="18097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37931" name="Rectangle 4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Classical Twin Design (CTD)</a:t>
            </a:r>
          </a:p>
        </p:txBody>
      </p:sp>
      <p:sp>
        <p:nvSpPr>
          <p:cNvPr id="37932" name="Rectangle 44"/>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Either D or C is zero                     A                           C &amp; D</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assortative mating                   C                               D</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A-C covariance                       C                           D &amp; A</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a:solidFill>
                <a:srgbClr val="000000"/>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0" y="1990725"/>
            <a:ext cx="9144000" cy="1098550"/>
          </a:xfrm>
          <a:prstGeom prst="rect">
            <a:avLst/>
          </a:prstGeom>
          <a:noFill/>
          <a:ln w="9525">
            <a:noFill/>
            <a:miter lim="800000"/>
            <a:headEnd/>
            <a:tailEnd/>
          </a:ln>
          <a:effectLst/>
        </p:spPr>
        <p:txBody>
          <a:bodyPr>
            <a:spAutoFit/>
          </a:bodyPr>
          <a:lstStyle>
            <a:lvl1pPr eaLnBrk="0" hangingPunct="0">
              <a:defRPr sz="2800" baseline="30000">
                <a:solidFill>
                  <a:schemeClr val="tx1"/>
                </a:solidFill>
                <a:latin typeface="Arial" charset="0"/>
                <a:ea typeface="ＭＳ Ｐゴシック" charset="0"/>
                <a:cs typeface="ＭＳ Ｐゴシック" charset="0"/>
              </a:defRPr>
            </a:lvl1pPr>
            <a:lvl2pPr marL="37931725" indent="-37474525" eaLnBrk="0" hangingPunct="0">
              <a:defRPr sz="2800" baseline="30000">
                <a:solidFill>
                  <a:schemeClr val="tx1"/>
                </a:solidFill>
                <a:latin typeface="Arial" charset="0"/>
                <a:ea typeface="ＭＳ Ｐゴシック" charset="0"/>
              </a:defRPr>
            </a:lvl2pPr>
            <a:lvl3pPr eaLnBrk="0" hangingPunct="0">
              <a:defRPr sz="2800" baseline="30000">
                <a:solidFill>
                  <a:schemeClr val="tx1"/>
                </a:solidFill>
                <a:latin typeface="Arial" charset="0"/>
                <a:ea typeface="ＭＳ Ｐゴシック" charset="0"/>
              </a:defRPr>
            </a:lvl3pPr>
            <a:lvl4pPr eaLnBrk="0" hangingPunct="0">
              <a:defRPr sz="2800" baseline="30000">
                <a:solidFill>
                  <a:schemeClr val="tx1"/>
                </a:solidFill>
                <a:latin typeface="Arial" charset="0"/>
                <a:ea typeface="ＭＳ Ｐゴシック" charset="0"/>
              </a:defRPr>
            </a:lvl4pPr>
            <a:lvl5pPr eaLnBrk="0" hangingPunct="0">
              <a:defRPr sz="2800" baseline="30000">
                <a:solidFill>
                  <a:schemeClr val="tx1"/>
                </a:solidFill>
                <a:latin typeface="Arial" charset="0"/>
                <a:ea typeface="ＭＳ Ｐゴシック" charset="0"/>
              </a:defRPr>
            </a:lvl5pPr>
            <a:lvl6pPr marL="457200" eaLnBrk="0" fontAlgn="base" hangingPunct="0">
              <a:spcBef>
                <a:spcPct val="0"/>
              </a:spcBef>
              <a:spcAft>
                <a:spcPct val="0"/>
              </a:spcAft>
              <a:defRPr sz="2800" baseline="30000">
                <a:solidFill>
                  <a:schemeClr val="tx1"/>
                </a:solidFill>
                <a:latin typeface="Arial" charset="0"/>
                <a:ea typeface="ＭＳ Ｐゴシック" charset="0"/>
              </a:defRPr>
            </a:lvl6pPr>
            <a:lvl7pPr marL="914400" eaLnBrk="0" fontAlgn="base" hangingPunct="0">
              <a:spcBef>
                <a:spcPct val="0"/>
              </a:spcBef>
              <a:spcAft>
                <a:spcPct val="0"/>
              </a:spcAft>
              <a:defRPr sz="2800" baseline="30000">
                <a:solidFill>
                  <a:schemeClr val="tx1"/>
                </a:solidFill>
                <a:latin typeface="Arial" charset="0"/>
                <a:ea typeface="ＭＳ Ｐゴシック" charset="0"/>
              </a:defRPr>
            </a:lvl7pPr>
            <a:lvl8pPr marL="1371600" eaLnBrk="0" fontAlgn="base" hangingPunct="0">
              <a:spcBef>
                <a:spcPct val="0"/>
              </a:spcBef>
              <a:spcAft>
                <a:spcPct val="0"/>
              </a:spcAft>
              <a:defRPr sz="2800" baseline="30000">
                <a:solidFill>
                  <a:schemeClr val="tx1"/>
                </a:solidFill>
                <a:latin typeface="Arial" charset="0"/>
                <a:ea typeface="ＭＳ Ｐゴシック" charset="0"/>
              </a:defRPr>
            </a:lvl8pPr>
            <a:lvl9pPr marL="1828800" eaLnBrk="0" fontAlgn="base" hangingPunct="0">
              <a:spcBef>
                <a:spcPct val="0"/>
              </a:spcBef>
              <a:spcAft>
                <a:spcPct val="0"/>
              </a:spcAft>
              <a:defRPr sz="2800" baseline="30000">
                <a:solidFill>
                  <a:schemeClr val="tx1"/>
                </a:solidFill>
                <a:latin typeface="Arial" charset="0"/>
                <a:ea typeface="ＭＳ Ｐゴシック" charset="0"/>
              </a:defRPr>
            </a:lvl9pPr>
          </a:lstStyle>
          <a:p>
            <a:pPr eaLnBrk="1" hangingPunct="1">
              <a:spcBef>
                <a:spcPct val="20000"/>
              </a:spcBef>
              <a:buClr>
                <a:schemeClr val="tx2"/>
              </a:buClr>
              <a:buSzPct val="120000"/>
              <a:buFont typeface="Wingdings" charset="0"/>
              <a:buNone/>
            </a:pPr>
            <a:endParaRPr lang="en-US" sz="3000" baseline="0">
              <a:effectLst>
                <a:outerShdw blurRad="38100" dist="38100" dir="2700000" algn="tl">
                  <a:srgbClr val="DDDDDD"/>
                </a:outerShdw>
              </a:effectLst>
              <a:latin typeface="Times New Roman" charset="0"/>
            </a:endParaRPr>
          </a:p>
          <a:p>
            <a:pPr eaLnBrk="1" hangingPunct="1">
              <a:spcBef>
                <a:spcPct val="20000"/>
              </a:spcBef>
              <a:buClr>
                <a:schemeClr val="tx2"/>
              </a:buClr>
              <a:buSzPct val="120000"/>
              <a:buFont typeface="Wingdings" charset="0"/>
              <a:buNone/>
            </a:pPr>
            <a:endParaRPr lang="en-US" sz="3000" baseline="0">
              <a:latin typeface="Times New Roman" charset="0"/>
            </a:endParaRPr>
          </a:p>
        </p:txBody>
      </p:sp>
      <p:sp>
        <p:nvSpPr>
          <p:cNvPr id="15363" name="Rectangle 4"/>
          <p:cNvSpPr>
            <a:spLocks noChangeArrowheads="1"/>
          </p:cNvSpPr>
          <p:nvPr/>
        </p:nvSpPr>
        <p:spPr bwMode="auto">
          <a:xfrm>
            <a:off x="0" y="838201"/>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4000" baseline="0" dirty="0" smtClean="0">
                <a:solidFill>
                  <a:srgbClr val="0C0EE4"/>
                </a:solidFill>
              </a:rPr>
              <a:t>First annual </a:t>
            </a:r>
            <a:r>
              <a:rPr lang="en-US" sz="4000" baseline="0" dirty="0" err="1" smtClean="0">
                <a:solidFill>
                  <a:srgbClr val="0C0EE4"/>
                </a:solidFill>
              </a:rPr>
              <a:t>OpenMx</a:t>
            </a:r>
            <a:r>
              <a:rPr lang="en-US" sz="4000" baseline="0" dirty="0" smtClean="0">
                <a:solidFill>
                  <a:srgbClr val="0C0EE4"/>
                </a:solidFill>
              </a:rPr>
              <a:t> HACKATHON!</a:t>
            </a:r>
            <a:br>
              <a:rPr lang="en-US" sz="4000" baseline="0" dirty="0" smtClean="0">
                <a:solidFill>
                  <a:srgbClr val="0C0EE4"/>
                </a:solidFill>
              </a:rPr>
            </a:br>
            <a:r>
              <a:rPr lang="en-US" sz="4000" baseline="0" dirty="0" smtClean="0">
                <a:solidFill>
                  <a:srgbClr val="0C0EE4"/>
                </a:solidFill>
              </a:rPr>
              <a:t>Friday </a:t>
            </a:r>
            <a:r>
              <a:rPr lang="en-US" sz="4000" baseline="0" dirty="0" smtClean="0">
                <a:solidFill>
                  <a:srgbClr val="0C0EE4"/>
                </a:solidFill>
              </a:rPr>
              <a:t>morning (8 am) </a:t>
            </a:r>
            <a:r>
              <a:rPr lang="en-US" sz="4000" baseline="0" dirty="0" smtClean="0">
                <a:solidFill>
                  <a:srgbClr val="0C0EE4"/>
                </a:solidFill>
              </a:rPr>
              <a:t>session</a:t>
            </a:r>
            <a:endParaRPr lang="en-US" sz="4000" baseline="0" dirty="0" smtClean="0">
              <a:solidFill>
                <a:srgbClr val="0C0EE4"/>
              </a:solidFill>
            </a:endParaRPr>
          </a:p>
          <a:p>
            <a:pPr algn="ctr"/>
            <a:endParaRPr lang="en-US" sz="4000" baseline="0" dirty="0">
              <a:solidFill>
                <a:srgbClr val="0C0EE4"/>
              </a:solidFill>
            </a:endParaRPr>
          </a:p>
          <a:p>
            <a:pPr algn="ctr"/>
            <a:endParaRPr lang="en-US" sz="4000" baseline="0" dirty="0" smtClean="0">
              <a:solidFill>
                <a:srgbClr val="0C0EE4"/>
              </a:solidFill>
            </a:endParaRPr>
          </a:p>
          <a:p>
            <a:pPr algn="ctr"/>
            <a:endParaRPr lang="en-US" sz="4000" baseline="0" dirty="0">
              <a:solidFill>
                <a:srgbClr val="0C0EE4"/>
              </a:solidFill>
            </a:endParaRPr>
          </a:p>
        </p:txBody>
      </p:sp>
      <p:sp>
        <p:nvSpPr>
          <p:cNvPr id="5" name="Rectangle 3"/>
          <p:cNvSpPr>
            <a:spLocks noChangeArrowheads="1"/>
          </p:cNvSpPr>
          <p:nvPr/>
        </p:nvSpPr>
        <p:spPr bwMode="auto">
          <a:xfrm>
            <a:off x="0" y="1828800"/>
            <a:ext cx="9144000" cy="5029200"/>
          </a:xfrm>
          <a:prstGeom prst="rect">
            <a:avLst/>
          </a:prstGeom>
          <a:noFill/>
          <a:ln w="9525">
            <a:noFill/>
            <a:miter lim="800000"/>
            <a:headEnd/>
            <a:tailEnd/>
          </a:ln>
          <a:effectLst/>
        </p:spPr>
        <p:txBody>
          <a:bodyPr/>
          <a:lstStyle/>
          <a:p>
            <a:pPr marL="609600" indent="-609600">
              <a:spcBef>
                <a:spcPct val="20000"/>
              </a:spcBef>
              <a:buClr>
                <a:schemeClr val="tx2"/>
              </a:buClr>
              <a:buSzPct val="75000"/>
              <a:buFont typeface="Wingdings" charset="0"/>
              <a:buChar char="n"/>
            </a:pPr>
            <a:r>
              <a:rPr lang="en-US" sz="3200" baseline="0" dirty="0" smtClean="0">
                <a:solidFill>
                  <a:schemeClr val="tx1"/>
                </a:solidFill>
                <a:effectLst>
                  <a:outerShdw blurRad="38100" dist="38100" dir="2700000" algn="tl">
                    <a:srgbClr val="DDDDDD"/>
                  </a:outerShdw>
                </a:effectLst>
                <a:latin typeface="Times New Roman" charset="0"/>
              </a:rPr>
              <a:t>I’ll give you an .</a:t>
            </a:r>
            <a:r>
              <a:rPr lang="en-US" sz="3200" baseline="0" dirty="0" err="1" smtClean="0">
                <a:solidFill>
                  <a:schemeClr val="tx1"/>
                </a:solidFill>
                <a:effectLst>
                  <a:outerShdw blurRad="38100" dist="38100" dir="2700000" algn="tl">
                    <a:srgbClr val="DDDDDD"/>
                  </a:outerShdw>
                </a:effectLst>
                <a:latin typeface="Times New Roman" charset="0"/>
              </a:rPr>
              <a:t>RData</a:t>
            </a:r>
            <a:r>
              <a:rPr lang="en-US" sz="3200" baseline="0" dirty="0" smtClean="0">
                <a:solidFill>
                  <a:schemeClr val="tx1"/>
                </a:solidFill>
                <a:effectLst>
                  <a:outerShdw blurRad="38100" dist="38100" dir="2700000" algn="tl">
                    <a:srgbClr val="DDDDDD"/>
                  </a:outerShdw>
                </a:effectLst>
                <a:latin typeface="Times New Roman" charset="0"/>
              </a:rPr>
              <a:t> file of twin data and a specific question to test. Your job is to write an </a:t>
            </a:r>
            <a:r>
              <a:rPr lang="en-US" sz="3200" baseline="0" dirty="0" err="1">
                <a:solidFill>
                  <a:schemeClr val="tx1"/>
                </a:solidFill>
                <a:effectLst>
                  <a:outerShdw blurRad="38100" dist="38100" dir="2700000" algn="tl">
                    <a:srgbClr val="DDDDDD"/>
                  </a:outerShdw>
                </a:effectLst>
                <a:latin typeface="Times New Roman" charset="0"/>
              </a:rPr>
              <a:t>O</a:t>
            </a:r>
            <a:r>
              <a:rPr lang="en-US" sz="3200" baseline="0" dirty="0" err="1" smtClean="0">
                <a:solidFill>
                  <a:schemeClr val="tx1"/>
                </a:solidFill>
                <a:effectLst>
                  <a:outerShdw blurRad="38100" dist="38100" dir="2700000" algn="tl">
                    <a:srgbClr val="DDDDDD"/>
                  </a:outerShdw>
                </a:effectLst>
                <a:latin typeface="Times New Roman" charset="0"/>
              </a:rPr>
              <a:t>penMx</a:t>
            </a:r>
            <a:r>
              <a:rPr lang="en-US" sz="3200" baseline="0" dirty="0" smtClean="0">
                <a:solidFill>
                  <a:schemeClr val="tx1"/>
                </a:solidFill>
                <a:effectLst>
                  <a:outerShdw blurRad="38100" dist="38100" dir="2700000" algn="tl">
                    <a:srgbClr val="DDDDDD"/>
                  </a:outerShdw>
                </a:effectLst>
                <a:latin typeface="Times New Roman" charset="0"/>
              </a:rPr>
              <a:t> script—from scratch—that gets the right answer!</a:t>
            </a:r>
          </a:p>
          <a:p>
            <a:pPr marL="1333500" lvl="1" indent="-609600">
              <a:spcBef>
                <a:spcPct val="20000"/>
              </a:spcBef>
              <a:buClr>
                <a:schemeClr val="tx2"/>
              </a:buClr>
              <a:buSzPct val="75000"/>
              <a:buFont typeface="Wingdings" charset="0"/>
              <a:buChar char="n"/>
            </a:pPr>
            <a:r>
              <a:rPr lang="en-US" sz="2400" baseline="0" dirty="0" smtClean="0">
                <a:solidFill>
                  <a:schemeClr val="tx1"/>
                </a:solidFill>
                <a:effectLst>
                  <a:outerShdw blurRad="38100" dist="38100" dir="2700000" algn="tl">
                    <a:srgbClr val="DDDDDD"/>
                  </a:outerShdw>
                </a:effectLst>
                <a:latin typeface="Times New Roman" charset="0"/>
              </a:rPr>
              <a:t>The instructor has </a:t>
            </a:r>
            <a:r>
              <a:rPr lang="en-US" sz="2400" baseline="0" dirty="0" smtClean="0">
                <a:solidFill>
                  <a:schemeClr val="tx1"/>
                </a:solidFill>
                <a:effectLst>
                  <a:outerShdw blurRad="38100" dist="38100" dir="2700000" algn="tl">
                    <a:srgbClr val="DDDDDD"/>
                  </a:outerShdw>
                </a:effectLst>
                <a:latin typeface="Times New Roman" charset="0"/>
              </a:rPr>
              <a:t>limited </a:t>
            </a:r>
            <a:r>
              <a:rPr lang="en-US" sz="2400" baseline="0" dirty="0" smtClean="0">
                <a:solidFill>
                  <a:schemeClr val="tx1"/>
                </a:solidFill>
                <a:effectLst>
                  <a:outerShdw blurRad="38100" dist="38100" dir="2700000" algn="tl">
                    <a:srgbClr val="DDDDDD"/>
                  </a:outerShdw>
                </a:effectLst>
                <a:latin typeface="Times New Roman" charset="0"/>
              </a:rPr>
              <a:t>ability in </a:t>
            </a:r>
            <a:r>
              <a:rPr lang="en-US" sz="2400" baseline="0" dirty="0" err="1" smtClean="0">
                <a:solidFill>
                  <a:schemeClr val="tx1"/>
                </a:solidFill>
                <a:effectLst>
                  <a:outerShdw blurRad="38100" dist="38100" dir="2700000" algn="tl">
                    <a:srgbClr val="DDDDDD"/>
                  </a:outerShdw>
                </a:effectLst>
                <a:latin typeface="Times New Roman" charset="0"/>
              </a:rPr>
              <a:t>OpenMx</a:t>
            </a:r>
            <a:r>
              <a:rPr lang="en-US" sz="2400" baseline="0" dirty="0" smtClean="0">
                <a:solidFill>
                  <a:schemeClr val="tx1"/>
                </a:solidFill>
                <a:effectLst>
                  <a:outerShdw blurRad="38100" dist="38100" dir="2700000" algn="tl">
                    <a:srgbClr val="DDDDDD"/>
                  </a:outerShdw>
                </a:effectLst>
                <a:latin typeface="Times New Roman" charset="0"/>
              </a:rPr>
              <a:t> – it’s up to you!</a:t>
            </a:r>
          </a:p>
          <a:p>
            <a:pPr marL="1333500" lvl="1" indent="-609600">
              <a:spcBef>
                <a:spcPct val="20000"/>
              </a:spcBef>
              <a:buClr>
                <a:schemeClr val="tx2"/>
              </a:buClr>
              <a:buSzPct val="75000"/>
              <a:buFont typeface="Wingdings" charset="0"/>
              <a:buChar char="n"/>
            </a:pPr>
            <a:r>
              <a:rPr lang="en-US" sz="2400" baseline="0" dirty="0" smtClean="0">
                <a:solidFill>
                  <a:schemeClr val="tx1"/>
                </a:solidFill>
                <a:effectLst>
                  <a:outerShdw blurRad="38100" dist="38100" dir="2700000" algn="tl">
                    <a:srgbClr val="DDDDDD"/>
                  </a:outerShdw>
                </a:effectLst>
                <a:latin typeface="Times New Roman" charset="0"/>
              </a:rPr>
              <a:t>Cheating isn’t bad here—it’s encouraged! Use your old scripts or help from anyone in the class.</a:t>
            </a:r>
          </a:p>
          <a:p>
            <a:pPr marL="1333500" lvl="1" indent="-609600">
              <a:spcBef>
                <a:spcPct val="20000"/>
              </a:spcBef>
              <a:buClr>
                <a:schemeClr val="tx2"/>
              </a:buClr>
              <a:buSzPct val="75000"/>
              <a:buFont typeface="Wingdings" charset="0"/>
              <a:buChar char="n"/>
            </a:pPr>
            <a:r>
              <a:rPr lang="en-US" sz="2400" baseline="0" dirty="0" smtClean="0">
                <a:solidFill>
                  <a:schemeClr val="tx1"/>
                </a:solidFill>
                <a:effectLst>
                  <a:outerShdw blurRad="38100" dist="38100" dir="2700000" algn="tl">
                    <a:srgbClr val="DDDDDD"/>
                  </a:outerShdw>
                </a:effectLst>
                <a:latin typeface="Times New Roman" charset="0"/>
              </a:rPr>
              <a:t>You have </a:t>
            </a:r>
            <a:r>
              <a:rPr lang="en-US" sz="2400" baseline="0" dirty="0" smtClean="0">
                <a:solidFill>
                  <a:schemeClr val="tx1"/>
                </a:solidFill>
                <a:effectLst>
                  <a:outerShdw blurRad="38100" dist="38100" dir="2700000" algn="tl">
                    <a:srgbClr val="DDDDDD"/>
                  </a:outerShdw>
                </a:effectLst>
                <a:latin typeface="Times New Roman" charset="0"/>
              </a:rPr>
              <a:t>an </a:t>
            </a:r>
            <a:r>
              <a:rPr lang="en-US" sz="2400" baseline="0" dirty="0" smtClean="0">
                <a:solidFill>
                  <a:schemeClr val="tx1"/>
                </a:solidFill>
                <a:effectLst>
                  <a:outerShdw blurRad="38100" dist="38100" dir="2700000" algn="tl">
                    <a:srgbClr val="DDDDDD"/>
                  </a:outerShdw>
                </a:effectLst>
                <a:latin typeface="Times New Roman" charset="0"/>
              </a:rPr>
              <a:t>hour to write </a:t>
            </a:r>
            <a:r>
              <a:rPr lang="en-US" sz="2400" baseline="0" dirty="0" smtClean="0">
                <a:solidFill>
                  <a:schemeClr val="tx1"/>
                </a:solidFill>
                <a:effectLst>
                  <a:outerShdw blurRad="38100" dist="38100" dir="2700000" algn="tl">
                    <a:srgbClr val="DDDDDD"/>
                  </a:outerShdw>
                </a:effectLst>
                <a:latin typeface="Times New Roman" charset="0"/>
              </a:rPr>
              <a:t>script and to produce</a:t>
            </a:r>
            <a:r>
              <a:rPr lang="en-US" sz="2400" dirty="0" smtClean="0">
                <a:solidFill>
                  <a:schemeClr val="tx1"/>
                </a:solidFill>
                <a:effectLst>
                  <a:outerShdw blurRad="38100" dist="38100" dir="2700000" algn="tl">
                    <a:srgbClr val="DDDDDD"/>
                  </a:outerShdw>
                </a:effectLst>
                <a:latin typeface="Times New Roman" charset="0"/>
              </a:rPr>
              <a:t> and</a:t>
            </a:r>
            <a:r>
              <a:rPr lang="en-US" sz="2400" baseline="0" dirty="0" smtClean="0">
                <a:solidFill>
                  <a:schemeClr val="tx1"/>
                </a:solidFill>
                <a:effectLst>
                  <a:outerShdw blurRad="38100" dist="38100" dir="2700000" algn="tl">
                    <a:srgbClr val="DDDDDD"/>
                  </a:outerShdw>
                </a:effectLst>
                <a:latin typeface="Times New Roman" charset="0"/>
              </a:rPr>
              <a:t> interpret estimates. </a:t>
            </a:r>
            <a:endParaRPr lang="en-US" sz="2400" baseline="0" dirty="0">
              <a:solidFill>
                <a:schemeClr val="tx1"/>
              </a:solidFill>
              <a:effectLst>
                <a:outerShdw blurRad="38100" dist="38100" dir="2700000" algn="tl">
                  <a:srgbClr val="DDDDDD"/>
                </a:outerShdw>
              </a:effectLst>
              <a:latin typeface="Times New Roman" charset="0"/>
            </a:endParaRPr>
          </a:p>
        </p:txBody>
      </p:sp>
    </p:spTree>
    <p:extLst>
      <p:ext uri="{BB962C8B-B14F-4D97-AF65-F5344CB8AC3E}">
        <p14:creationId xmlns:p14="http://schemas.microsoft.com/office/powerpoint/2010/main" val="3410735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5"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Adding parents gets us around all these assumptions</a:t>
            </a:r>
          </a:p>
        </p:txBody>
      </p:sp>
      <p:sp>
        <p:nvSpPr>
          <p:cNvPr id="38916" name="Rectangle 4"/>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Either D or C is zero</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assortative mating</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A-C covariance</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a:solidFill>
                <a:srgbClr val="000000"/>
              </a:solidFill>
              <a:effectLst>
                <a:outerShdw blurRad="38100" dist="38100" dir="2700000" algn="tl">
                  <a:srgbClr val="DDDDDD"/>
                </a:outerShdw>
              </a:effectLst>
              <a:latin typeface="Times New Roman" charset="0"/>
            </a:endParaRPr>
          </a:p>
        </p:txBody>
      </p:sp>
      <p:grpSp>
        <p:nvGrpSpPr>
          <p:cNvPr id="63493" name="Group 5"/>
          <p:cNvGrpSpPr>
            <a:grpSpLocks/>
          </p:cNvGrpSpPr>
          <p:nvPr/>
        </p:nvGrpSpPr>
        <p:grpSpPr bwMode="auto">
          <a:xfrm>
            <a:off x="4179888" y="2765425"/>
            <a:ext cx="4189412" cy="3862388"/>
            <a:chOff x="2633" y="1742"/>
            <a:chExt cx="2639" cy="2433"/>
          </a:xfrm>
        </p:grpSpPr>
        <p:sp>
          <p:nvSpPr>
            <p:cNvPr id="38918" name="Rectangle 6"/>
            <p:cNvSpPr>
              <a:spLocks noChangeArrowheads="1"/>
            </p:cNvSpPr>
            <p:nvPr/>
          </p:nvSpPr>
          <p:spPr bwMode="auto">
            <a:xfrm flipH="1">
              <a:off x="4398" y="2433"/>
              <a:ext cx="171" cy="191"/>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19" name="Rectangle 7"/>
            <p:cNvSpPr>
              <a:spLocks noChangeArrowheads="1"/>
            </p:cNvSpPr>
            <p:nvPr/>
          </p:nvSpPr>
          <p:spPr bwMode="auto">
            <a:xfrm flipH="1">
              <a:off x="4406" y="2444"/>
              <a:ext cx="17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38920" name="Freeform 8"/>
            <p:cNvSpPr>
              <a:spLocks noChangeArrowheads="1"/>
            </p:cNvSpPr>
            <p:nvPr/>
          </p:nvSpPr>
          <p:spPr bwMode="auto">
            <a:xfrm flipH="1">
              <a:off x="4827"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1" name="Rectangle 9"/>
            <p:cNvSpPr>
              <a:spLocks noChangeArrowheads="1"/>
            </p:cNvSpPr>
            <p:nvPr/>
          </p:nvSpPr>
          <p:spPr bwMode="auto">
            <a:xfrm flipH="1">
              <a:off x="4883" y="2040"/>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22" name="Line 10"/>
            <p:cNvSpPr>
              <a:spLocks noChangeShapeType="1"/>
            </p:cNvSpPr>
            <p:nvPr/>
          </p:nvSpPr>
          <p:spPr bwMode="auto">
            <a:xfrm flipH="1">
              <a:off x="4563" y="2184"/>
              <a:ext cx="271"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3" name="Line 11"/>
            <p:cNvSpPr>
              <a:spLocks noChangeShapeType="1"/>
            </p:cNvSpPr>
            <p:nvPr/>
          </p:nvSpPr>
          <p:spPr bwMode="auto">
            <a:xfrm flipH="1">
              <a:off x="4506" y="2071"/>
              <a:ext cx="150"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4" name="Rectangle 12"/>
            <p:cNvSpPr>
              <a:spLocks noChangeArrowheads="1"/>
            </p:cNvSpPr>
            <p:nvPr/>
          </p:nvSpPr>
          <p:spPr bwMode="auto">
            <a:xfrm flipH="1">
              <a:off x="4542" y="213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25" name="Freeform 13"/>
            <p:cNvSpPr>
              <a:spLocks noChangeArrowheads="1"/>
            </p:cNvSpPr>
            <p:nvPr/>
          </p:nvSpPr>
          <p:spPr bwMode="auto">
            <a:xfrm flipH="1">
              <a:off x="4960"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26" name="Rectangle 14"/>
            <p:cNvSpPr>
              <a:spLocks noChangeArrowheads="1"/>
            </p:cNvSpPr>
            <p:nvPr/>
          </p:nvSpPr>
          <p:spPr bwMode="auto">
            <a:xfrm flipH="1">
              <a:off x="5008" y="2252"/>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27" name="Line 15"/>
            <p:cNvSpPr>
              <a:spLocks noChangeShapeType="1"/>
            </p:cNvSpPr>
            <p:nvPr/>
          </p:nvSpPr>
          <p:spPr bwMode="auto">
            <a:xfrm flipH="1">
              <a:off x="4576" y="2351"/>
              <a:ext cx="382"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28" name="Rectangle 16"/>
            <p:cNvSpPr>
              <a:spLocks noChangeArrowheads="1"/>
            </p:cNvSpPr>
            <p:nvPr/>
          </p:nvSpPr>
          <p:spPr bwMode="auto">
            <a:xfrm flipH="1">
              <a:off x="4792" y="232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29" name="Freeform 17"/>
            <p:cNvSpPr>
              <a:spLocks noChangeArrowheads="1"/>
            </p:cNvSpPr>
            <p:nvPr/>
          </p:nvSpPr>
          <p:spPr bwMode="auto">
            <a:xfrm flipH="1">
              <a:off x="4077"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0" name="Rectangle 18"/>
            <p:cNvSpPr>
              <a:spLocks noChangeArrowheads="1"/>
            </p:cNvSpPr>
            <p:nvPr/>
          </p:nvSpPr>
          <p:spPr bwMode="auto">
            <a:xfrm flipH="1">
              <a:off x="4127" y="2084"/>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31" name="Line 19"/>
            <p:cNvSpPr>
              <a:spLocks noChangeShapeType="1"/>
            </p:cNvSpPr>
            <p:nvPr/>
          </p:nvSpPr>
          <p:spPr bwMode="auto">
            <a:xfrm>
              <a:off x="4228" y="2210"/>
              <a:ext cx="151"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32" name="Rectangle 20"/>
            <p:cNvSpPr>
              <a:spLocks noChangeArrowheads="1"/>
            </p:cNvSpPr>
            <p:nvPr/>
          </p:nvSpPr>
          <p:spPr bwMode="auto">
            <a:xfrm flipH="1">
              <a:off x="4252" y="221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33" name="Rectangle 21"/>
            <p:cNvSpPr>
              <a:spLocks noChangeArrowheads="1"/>
            </p:cNvSpPr>
            <p:nvPr/>
          </p:nvSpPr>
          <p:spPr bwMode="auto">
            <a:xfrm flipH="1">
              <a:off x="4709" y="219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34" name="Freeform 22"/>
            <p:cNvSpPr>
              <a:spLocks noChangeArrowheads="1"/>
            </p:cNvSpPr>
            <p:nvPr/>
          </p:nvSpPr>
          <p:spPr bwMode="auto">
            <a:xfrm flipH="1">
              <a:off x="4593"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5" name="Rectangle 23"/>
            <p:cNvSpPr>
              <a:spLocks noChangeArrowheads="1"/>
            </p:cNvSpPr>
            <p:nvPr/>
          </p:nvSpPr>
          <p:spPr bwMode="auto">
            <a:xfrm flipH="1">
              <a:off x="4650" y="1901"/>
              <a:ext cx="71"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36" name="Freeform 24"/>
            <p:cNvSpPr>
              <a:spLocks/>
            </p:cNvSpPr>
            <p:nvPr/>
          </p:nvSpPr>
          <p:spPr bwMode="auto">
            <a:xfrm rot="1920000" flipH="1">
              <a:off x="4717"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7" name="Rectangle 25"/>
            <p:cNvSpPr>
              <a:spLocks noChangeArrowheads="1"/>
            </p:cNvSpPr>
            <p:nvPr/>
          </p:nvSpPr>
          <p:spPr bwMode="auto">
            <a:xfrm flipH="1">
              <a:off x="4753" y="1742"/>
              <a:ext cx="6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38" name="Freeform 26"/>
            <p:cNvSpPr>
              <a:spLocks/>
            </p:cNvSpPr>
            <p:nvPr/>
          </p:nvSpPr>
          <p:spPr bwMode="auto">
            <a:xfrm rot="1320000" flipH="1">
              <a:off x="4755" y="1895"/>
              <a:ext cx="278" cy="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39" name="Rectangle 27"/>
            <p:cNvSpPr>
              <a:spLocks noChangeArrowheads="1"/>
            </p:cNvSpPr>
            <p:nvPr/>
          </p:nvSpPr>
          <p:spPr bwMode="auto">
            <a:xfrm flipH="1">
              <a:off x="4916" y="1834"/>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40" name="Rectangle 28"/>
            <p:cNvSpPr>
              <a:spLocks noChangeArrowheads="1"/>
            </p:cNvSpPr>
            <p:nvPr/>
          </p:nvSpPr>
          <p:spPr bwMode="auto">
            <a:xfrm>
              <a:off x="3344" y="2426"/>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1" name="Rectangle 29"/>
            <p:cNvSpPr>
              <a:spLocks noChangeArrowheads="1"/>
            </p:cNvSpPr>
            <p:nvPr/>
          </p:nvSpPr>
          <p:spPr bwMode="auto">
            <a:xfrm>
              <a:off x="3355" y="2444"/>
              <a:ext cx="17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38942" name="Freeform 30"/>
            <p:cNvSpPr>
              <a:spLocks noChangeArrowheads="1"/>
            </p:cNvSpPr>
            <p:nvPr/>
          </p:nvSpPr>
          <p:spPr bwMode="auto">
            <a:xfrm>
              <a:off x="2910" y="2015"/>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3" name="Rectangle 31"/>
            <p:cNvSpPr>
              <a:spLocks noChangeArrowheads="1"/>
            </p:cNvSpPr>
            <p:nvPr/>
          </p:nvSpPr>
          <p:spPr bwMode="auto">
            <a:xfrm>
              <a:off x="2961" y="2040"/>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44" name="Line 32"/>
            <p:cNvSpPr>
              <a:spLocks noChangeShapeType="1"/>
            </p:cNvSpPr>
            <p:nvPr/>
          </p:nvSpPr>
          <p:spPr bwMode="auto">
            <a:xfrm>
              <a:off x="3079" y="2184"/>
              <a:ext cx="269"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5" name="Line 33"/>
            <p:cNvSpPr>
              <a:spLocks noChangeShapeType="1"/>
            </p:cNvSpPr>
            <p:nvPr/>
          </p:nvSpPr>
          <p:spPr bwMode="auto">
            <a:xfrm>
              <a:off x="3258" y="2071"/>
              <a:ext cx="149"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46" name="Rectangle 34"/>
            <p:cNvSpPr>
              <a:spLocks noChangeArrowheads="1"/>
            </p:cNvSpPr>
            <p:nvPr/>
          </p:nvSpPr>
          <p:spPr bwMode="auto">
            <a:xfrm>
              <a:off x="3315" y="213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47" name="Freeform 35"/>
            <p:cNvSpPr>
              <a:spLocks noChangeArrowheads="1"/>
            </p:cNvSpPr>
            <p:nvPr/>
          </p:nvSpPr>
          <p:spPr bwMode="auto">
            <a:xfrm>
              <a:off x="2777" y="2233"/>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48" name="Rectangle 36"/>
            <p:cNvSpPr>
              <a:spLocks noChangeArrowheads="1"/>
            </p:cNvSpPr>
            <p:nvPr/>
          </p:nvSpPr>
          <p:spPr bwMode="auto">
            <a:xfrm>
              <a:off x="2827" y="2252"/>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49" name="Line 37"/>
            <p:cNvSpPr>
              <a:spLocks noChangeShapeType="1"/>
            </p:cNvSpPr>
            <p:nvPr/>
          </p:nvSpPr>
          <p:spPr bwMode="auto">
            <a:xfrm>
              <a:off x="2956" y="2351"/>
              <a:ext cx="380"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0" name="Rectangle 38"/>
            <p:cNvSpPr>
              <a:spLocks noChangeArrowheads="1"/>
            </p:cNvSpPr>
            <p:nvPr/>
          </p:nvSpPr>
          <p:spPr bwMode="auto">
            <a:xfrm>
              <a:off x="3065" y="232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51" name="Freeform 39"/>
            <p:cNvSpPr>
              <a:spLocks noChangeArrowheads="1"/>
            </p:cNvSpPr>
            <p:nvPr/>
          </p:nvSpPr>
          <p:spPr bwMode="auto">
            <a:xfrm>
              <a:off x="3661" y="2051"/>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2" name="Rectangle 40"/>
            <p:cNvSpPr>
              <a:spLocks noChangeArrowheads="1"/>
            </p:cNvSpPr>
            <p:nvPr/>
          </p:nvSpPr>
          <p:spPr bwMode="auto">
            <a:xfrm>
              <a:off x="3713" y="2084"/>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53" name="Line 41"/>
            <p:cNvSpPr>
              <a:spLocks noChangeShapeType="1"/>
            </p:cNvSpPr>
            <p:nvPr/>
          </p:nvSpPr>
          <p:spPr bwMode="auto">
            <a:xfrm flipH="1">
              <a:off x="3532" y="2210"/>
              <a:ext cx="153"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54" name="Rectangle 42"/>
            <p:cNvSpPr>
              <a:spLocks noChangeArrowheads="1"/>
            </p:cNvSpPr>
            <p:nvPr/>
          </p:nvSpPr>
          <p:spPr bwMode="auto">
            <a:xfrm>
              <a:off x="3608" y="221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55" name="Rectangle 43"/>
            <p:cNvSpPr>
              <a:spLocks noChangeArrowheads="1"/>
            </p:cNvSpPr>
            <p:nvPr/>
          </p:nvSpPr>
          <p:spPr bwMode="auto">
            <a:xfrm>
              <a:off x="3155" y="219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56" name="Freeform 44"/>
            <p:cNvSpPr>
              <a:spLocks noChangeArrowheads="1"/>
            </p:cNvSpPr>
            <p:nvPr/>
          </p:nvSpPr>
          <p:spPr bwMode="auto">
            <a:xfrm>
              <a:off x="3145" y="1880"/>
              <a:ext cx="170" cy="190"/>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7" name="Rectangle 45"/>
            <p:cNvSpPr>
              <a:spLocks noChangeArrowheads="1"/>
            </p:cNvSpPr>
            <p:nvPr/>
          </p:nvSpPr>
          <p:spPr bwMode="auto">
            <a:xfrm>
              <a:off x="3194" y="1901"/>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58" name="Freeform 46"/>
            <p:cNvSpPr>
              <a:spLocks/>
            </p:cNvSpPr>
            <p:nvPr/>
          </p:nvSpPr>
          <p:spPr bwMode="auto">
            <a:xfrm rot="19680000">
              <a:off x="3111" y="1803"/>
              <a:ext cx="81" cy="91"/>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59" name="Rectangle 47"/>
            <p:cNvSpPr>
              <a:spLocks noChangeArrowheads="1"/>
            </p:cNvSpPr>
            <p:nvPr/>
          </p:nvSpPr>
          <p:spPr bwMode="auto">
            <a:xfrm>
              <a:off x="3094" y="1742"/>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38960" name="Freeform 48"/>
            <p:cNvSpPr>
              <a:spLocks/>
            </p:cNvSpPr>
            <p:nvPr/>
          </p:nvSpPr>
          <p:spPr bwMode="auto">
            <a:xfrm rot="20700000">
              <a:off x="2908" y="1866"/>
              <a:ext cx="224" cy="1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1" name="Rectangle 49"/>
            <p:cNvSpPr>
              <a:spLocks noChangeArrowheads="1"/>
            </p:cNvSpPr>
            <p:nvPr/>
          </p:nvSpPr>
          <p:spPr bwMode="auto">
            <a:xfrm>
              <a:off x="2961" y="1781"/>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38962" name="Line 50"/>
            <p:cNvSpPr>
              <a:spLocks noChangeShapeType="1"/>
            </p:cNvSpPr>
            <p:nvPr/>
          </p:nvSpPr>
          <p:spPr bwMode="auto">
            <a:xfrm>
              <a:off x="3301" y="2042"/>
              <a:ext cx="1295" cy="1427"/>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3" name="Line 51"/>
            <p:cNvSpPr>
              <a:spLocks noChangeShapeType="1"/>
            </p:cNvSpPr>
            <p:nvPr/>
          </p:nvSpPr>
          <p:spPr bwMode="auto">
            <a:xfrm>
              <a:off x="3510" y="2618"/>
              <a:ext cx="849" cy="95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4" name="Line 52"/>
            <p:cNvSpPr>
              <a:spLocks noChangeShapeType="1"/>
            </p:cNvSpPr>
            <p:nvPr/>
          </p:nvSpPr>
          <p:spPr bwMode="auto">
            <a:xfrm>
              <a:off x="3429" y="2609"/>
              <a:ext cx="21" cy="93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5" name="Rectangle 53"/>
            <p:cNvSpPr>
              <a:spLocks noChangeArrowheads="1"/>
            </p:cNvSpPr>
            <p:nvPr/>
          </p:nvSpPr>
          <p:spPr bwMode="auto">
            <a:xfrm>
              <a:off x="3386" y="2756"/>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6" name="Rectangle 54"/>
            <p:cNvSpPr>
              <a:spLocks noChangeArrowheads="1"/>
            </p:cNvSpPr>
            <p:nvPr/>
          </p:nvSpPr>
          <p:spPr bwMode="auto">
            <a:xfrm flipH="1">
              <a:off x="3555" y="2621"/>
              <a:ext cx="11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8967" name="Line 55"/>
            <p:cNvSpPr>
              <a:spLocks noChangeShapeType="1"/>
            </p:cNvSpPr>
            <p:nvPr/>
          </p:nvSpPr>
          <p:spPr bwMode="auto">
            <a:xfrm>
              <a:off x="3237" y="2081"/>
              <a:ext cx="2" cy="1350"/>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68" name="Rectangle 56"/>
            <p:cNvSpPr>
              <a:spLocks noChangeArrowheads="1"/>
            </p:cNvSpPr>
            <p:nvPr/>
          </p:nvSpPr>
          <p:spPr bwMode="auto">
            <a:xfrm flipH="1">
              <a:off x="2946"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69" name="Rectangle 57"/>
            <p:cNvSpPr>
              <a:spLocks noChangeArrowheads="1"/>
            </p:cNvSpPr>
            <p:nvPr/>
          </p:nvSpPr>
          <p:spPr bwMode="auto">
            <a:xfrm flipH="1">
              <a:off x="2958" y="4018"/>
              <a:ext cx="175"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8970" name="Freeform 58"/>
            <p:cNvSpPr>
              <a:spLocks noChangeArrowheads="1"/>
            </p:cNvSpPr>
            <p:nvPr/>
          </p:nvSpPr>
          <p:spPr bwMode="auto">
            <a:xfrm flipH="1">
              <a:off x="3383"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1" name="Rectangle 59"/>
            <p:cNvSpPr>
              <a:spLocks noChangeArrowheads="1"/>
            </p:cNvSpPr>
            <p:nvPr/>
          </p:nvSpPr>
          <p:spPr bwMode="auto">
            <a:xfrm flipH="1">
              <a:off x="3431" y="359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72" name="Line 60"/>
            <p:cNvSpPr>
              <a:spLocks noChangeShapeType="1"/>
            </p:cNvSpPr>
            <p:nvPr/>
          </p:nvSpPr>
          <p:spPr bwMode="auto">
            <a:xfrm flipH="1">
              <a:off x="3115" y="3742"/>
              <a:ext cx="271"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3" name="Line 61"/>
            <p:cNvSpPr>
              <a:spLocks noChangeShapeType="1"/>
            </p:cNvSpPr>
            <p:nvPr/>
          </p:nvSpPr>
          <p:spPr bwMode="auto">
            <a:xfrm flipH="1">
              <a:off x="3057" y="3629"/>
              <a:ext cx="151"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4" name="Rectangle 62"/>
            <p:cNvSpPr>
              <a:spLocks noChangeArrowheads="1"/>
            </p:cNvSpPr>
            <p:nvPr/>
          </p:nvSpPr>
          <p:spPr bwMode="auto">
            <a:xfrm flipH="1">
              <a:off x="3092" y="369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75" name="Freeform 63"/>
            <p:cNvSpPr>
              <a:spLocks noChangeArrowheads="1"/>
            </p:cNvSpPr>
            <p:nvPr/>
          </p:nvSpPr>
          <p:spPr bwMode="auto">
            <a:xfrm flipH="1">
              <a:off x="3511"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76" name="Rectangle 64"/>
            <p:cNvSpPr>
              <a:spLocks noChangeArrowheads="1"/>
            </p:cNvSpPr>
            <p:nvPr/>
          </p:nvSpPr>
          <p:spPr bwMode="auto">
            <a:xfrm flipH="1">
              <a:off x="3559" y="380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77" name="Line 65"/>
            <p:cNvSpPr>
              <a:spLocks noChangeShapeType="1"/>
            </p:cNvSpPr>
            <p:nvPr/>
          </p:nvSpPr>
          <p:spPr bwMode="auto">
            <a:xfrm flipH="1">
              <a:off x="3128" y="3909"/>
              <a:ext cx="382"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78" name="Rectangle 66"/>
            <p:cNvSpPr>
              <a:spLocks noChangeArrowheads="1"/>
            </p:cNvSpPr>
            <p:nvPr/>
          </p:nvSpPr>
          <p:spPr bwMode="auto">
            <a:xfrm flipH="1">
              <a:off x="3343" y="387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79" name="Freeform 67"/>
            <p:cNvSpPr>
              <a:spLocks noChangeArrowheads="1"/>
            </p:cNvSpPr>
            <p:nvPr/>
          </p:nvSpPr>
          <p:spPr bwMode="auto">
            <a:xfrm flipH="1">
              <a:off x="2633"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0" name="Rectangle 68"/>
            <p:cNvSpPr>
              <a:spLocks noChangeArrowheads="1"/>
            </p:cNvSpPr>
            <p:nvPr/>
          </p:nvSpPr>
          <p:spPr bwMode="auto">
            <a:xfrm flipH="1">
              <a:off x="2679" y="364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81" name="Line 69"/>
            <p:cNvSpPr>
              <a:spLocks noChangeShapeType="1"/>
            </p:cNvSpPr>
            <p:nvPr/>
          </p:nvSpPr>
          <p:spPr bwMode="auto">
            <a:xfrm>
              <a:off x="2780" y="3768"/>
              <a:ext cx="151"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82" name="Rectangle 70"/>
            <p:cNvSpPr>
              <a:spLocks noChangeArrowheads="1"/>
            </p:cNvSpPr>
            <p:nvPr/>
          </p:nvSpPr>
          <p:spPr bwMode="auto">
            <a:xfrm flipH="1">
              <a:off x="2809" y="37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8983" name="Rectangle 71"/>
            <p:cNvSpPr>
              <a:spLocks noChangeArrowheads="1"/>
            </p:cNvSpPr>
            <p:nvPr/>
          </p:nvSpPr>
          <p:spPr bwMode="auto">
            <a:xfrm flipH="1">
              <a:off x="3261" y="374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8984" name="Freeform 72"/>
            <p:cNvSpPr>
              <a:spLocks noChangeArrowheads="1"/>
            </p:cNvSpPr>
            <p:nvPr/>
          </p:nvSpPr>
          <p:spPr bwMode="auto">
            <a:xfrm flipH="1">
              <a:off x="3149"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5" name="Rectangle 73"/>
            <p:cNvSpPr>
              <a:spLocks noChangeArrowheads="1"/>
            </p:cNvSpPr>
            <p:nvPr/>
          </p:nvSpPr>
          <p:spPr bwMode="auto">
            <a:xfrm flipH="1">
              <a:off x="3200" y="3459"/>
              <a:ext cx="69"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8986" name="Rectangle 74"/>
            <p:cNvSpPr>
              <a:spLocks noChangeArrowheads="1"/>
            </p:cNvSpPr>
            <p:nvPr/>
          </p:nvSpPr>
          <p:spPr bwMode="auto">
            <a:xfrm>
              <a:off x="4784" y="3984"/>
              <a:ext cx="171" cy="19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7" name="Rectangle 75"/>
            <p:cNvSpPr>
              <a:spLocks noChangeArrowheads="1"/>
            </p:cNvSpPr>
            <p:nvPr/>
          </p:nvSpPr>
          <p:spPr bwMode="auto">
            <a:xfrm>
              <a:off x="4795" y="4001"/>
              <a:ext cx="17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8988" name="Freeform 76"/>
            <p:cNvSpPr>
              <a:spLocks noChangeArrowheads="1"/>
            </p:cNvSpPr>
            <p:nvPr/>
          </p:nvSpPr>
          <p:spPr bwMode="auto">
            <a:xfrm>
              <a:off x="4351" y="3573"/>
              <a:ext cx="171" cy="19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89" name="Rectangle 77"/>
            <p:cNvSpPr>
              <a:spLocks noChangeArrowheads="1"/>
            </p:cNvSpPr>
            <p:nvPr/>
          </p:nvSpPr>
          <p:spPr bwMode="auto">
            <a:xfrm>
              <a:off x="4400" y="359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8990" name="Line 78"/>
            <p:cNvSpPr>
              <a:spLocks noChangeShapeType="1"/>
            </p:cNvSpPr>
            <p:nvPr/>
          </p:nvSpPr>
          <p:spPr bwMode="auto">
            <a:xfrm>
              <a:off x="4520" y="3742"/>
              <a:ext cx="269" cy="22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1" name="Line 79"/>
            <p:cNvSpPr>
              <a:spLocks noChangeShapeType="1"/>
            </p:cNvSpPr>
            <p:nvPr/>
          </p:nvSpPr>
          <p:spPr bwMode="auto">
            <a:xfrm>
              <a:off x="4698" y="3629"/>
              <a:ext cx="149" cy="3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2" name="Rectangle 80"/>
            <p:cNvSpPr>
              <a:spLocks noChangeArrowheads="1"/>
            </p:cNvSpPr>
            <p:nvPr/>
          </p:nvSpPr>
          <p:spPr bwMode="auto">
            <a:xfrm>
              <a:off x="4756" y="369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8993" name="Freeform 81"/>
            <p:cNvSpPr>
              <a:spLocks noChangeArrowheads="1"/>
            </p:cNvSpPr>
            <p:nvPr/>
          </p:nvSpPr>
          <p:spPr bwMode="auto">
            <a:xfrm>
              <a:off x="4217" y="3791"/>
              <a:ext cx="172" cy="189"/>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4" name="Rectangle 82"/>
            <p:cNvSpPr>
              <a:spLocks noChangeArrowheads="1"/>
            </p:cNvSpPr>
            <p:nvPr/>
          </p:nvSpPr>
          <p:spPr bwMode="auto">
            <a:xfrm>
              <a:off x="4268" y="380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8995" name="Line 83"/>
            <p:cNvSpPr>
              <a:spLocks noChangeShapeType="1"/>
            </p:cNvSpPr>
            <p:nvPr/>
          </p:nvSpPr>
          <p:spPr bwMode="auto">
            <a:xfrm>
              <a:off x="4396" y="3909"/>
              <a:ext cx="380" cy="13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8996" name="Rectangle 84"/>
            <p:cNvSpPr>
              <a:spLocks noChangeArrowheads="1"/>
            </p:cNvSpPr>
            <p:nvPr/>
          </p:nvSpPr>
          <p:spPr bwMode="auto">
            <a:xfrm>
              <a:off x="4506" y="387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8997" name="Freeform 85"/>
            <p:cNvSpPr>
              <a:spLocks noChangeArrowheads="1"/>
            </p:cNvSpPr>
            <p:nvPr/>
          </p:nvSpPr>
          <p:spPr bwMode="auto">
            <a:xfrm>
              <a:off x="5101" y="3609"/>
              <a:ext cx="170" cy="19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998" name="Rectangle 86"/>
            <p:cNvSpPr>
              <a:spLocks noChangeArrowheads="1"/>
            </p:cNvSpPr>
            <p:nvPr/>
          </p:nvSpPr>
          <p:spPr bwMode="auto">
            <a:xfrm>
              <a:off x="5153" y="364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8999" name="Line 87"/>
            <p:cNvSpPr>
              <a:spLocks noChangeShapeType="1"/>
            </p:cNvSpPr>
            <p:nvPr/>
          </p:nvSpPr>
          <p:spPr bwMode="auto">
            <a:xfrm flipH="1">
              <a:off x="4973" y="3768"/>
              <a:ext cx="153" cy="20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0" name="Rectangle 88"/>
            <p:cNvSpPr>
              <a:spLocks noChangeArrowheads="1"/>
            </p:cNvSpPr>
            <p:nvPr/>
          </p:nvSpPr>
          <p:spPr bwMode="auto">
            <a:xfrm>
              <a:off x="5035" y="377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001" name="Rectangle 89"/>
            <p:cNvSpPr>
              <a:spLocks noChangeArrowheads="1"/>
            </p:cNvSpPr>
            <p:nvPr/>
          </p:nvSpPr>
          <p:spPr bwMode="auto">
            <a:xfrm>
              <a:off x="4596" y="374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39002" name="Freeform 90"/>
            <p:cNvSpPr>
              <a:spLocks noChangeArrowheads="1"/>
            </p:cNvSpPr>
            <p:nvPr/>
          </p:nvSpPr>
          <p:spPr bwMode="auto">
            <a:xfrm>
              <a:off x="4585" y="3438"/>
              <a:ext cx="170" cy="189"/>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3" name="Rectangle 91"/>
            <p:cNvSpPr>
              <a:spLocks noChangeArrowheads="1"/>
            </p:cNvSpPr>
            <p:nvPr/>
          </p:nvSpPr>
          <p:spPr bwMode="auto">
            <a:xfrm>
              <a:off x="4633" y="3460"/>
              <a:ext cx="71"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004" name="Freeform 92"/>
            <p:cNvSpPr>
              <a:spLocks/>
            </p:cNvSpPr>
            <p:nvPr/>
          </p:nvSpPr>
          <p:spPr bwMode="auto">
            <a:xfrm rot="5820000">
              <a:off x="4729" y="3508"/>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5" name="Freeform 93"/>
            <p:cNvSpPr>
              <a:spLocks/>
            </p:cNvSpPr>
            <p:nvPr/>
          </p:nvSpPr>
          <p:spPr bwMode="auto">
            <a:xfrm rot="15780000" flipH="1">
              <a:off x="3061" y="3509"/>
              <a:ext cx="106" cy="7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06" name="Line 94"/>
            <p:cNvSpPr>
              <a:spLocks noChangeShapeType="1"/>
            </p:cNvSpPr>
            <p:nvPr/>
          </p:nvSpPr>
          <p:spPr bwMode="auto">
            <a:xfrm flipH="1">
              <a:off x="3316" y="2046"/>
              <a:ext cx="1297" cy="1427"/>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7" name="Line 95"/>
            <p:cNvSpPr>
              <a:spLocks noChangeShapeType="1"/>
            </p:cNvSpPr>
            <p:nvPr/>
          </p:nvSpPr>
          <p:spPr bwMode="auto">
            <a:xfrm flipH="1">
              <a:off x="3555" y="2622"/>
              <a:ext cx="849" cy="97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8" name="Line 96"/>
            <p:cNvSpPr>
              <a:spLocks noChangeShapeType="1"/>
            </p:cNvSpPr>
            <p:nvPr/>
          </p:nvSpPr>
          <p:spPr bwMode="auto">
            <a:xfrm flipH="1">
              <a:off x="4408" y="2613"/>
              <a:ext cx="77" cy="95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09" name="Rectangle 97"/>
            <p:cNvSpPr>
              <a:spLocks noChangeArrowheads="1"/>
            </p:cNvSpPr>
            <p:nvPr/>
          </p:nvSpPr>
          <p:spPr bwMode="auto">
            <a:xfrm flipH="1">
              <a:off x="4439" y="27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0" name="Rectangle 98"/>
            <p:cNvSpPr>
              <a:spLocks noChangeArrowheads="1"/>
            </p:cNvSpPr>
            <p:nvPr/>
          </p:nvSpPr>
          <p:spPr bwMode="auto">
            <a:xfrm>
              <a:off x="4246" y="2621"/>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39011" name="Line 99"/>
            <p:cNvSpPr>
              <a:spLocks noChangeShapeType="1"/>
            </p:cNvSpPr>
            <p:nvPr/>
          </p:nvSpPr>
          <p:spPr bwMode="auto">
            <a:xfrm flipH="1">
              <a:off x="4672" y="2084"/>
              <a:ext cx="4" cy="1351"/>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2" name="Freeform 100"/>
            <p:cNvSpPr>
              <a:spLocks/>
            </p:cNvSpPr>
            <p:nvPr/>
          </p:nvSpPr>
          <p:spPr bwMode="auto">
            <a:xfrm>
              <a:off x="3586" y="3604"/>
              <a:ext cx="659" cy="1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3" name="Rectangle 101"/>
            <p:cNvSpPr>
              <a:spLocks noChangeArrowheads="1"/>
            </p:cNvSpPr>
            <p:nvPr/>
          </p:nvSpPr>
          <p:spPr bwMode="auto">
            <a:xfrm flipH="1">
              <a:off x="3759" y="3548"/>
              <a:ext cx="31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39014" name="Line 102"/>
            <p:cNvSpPr>
              <a:spLocks noChangeShapeType="1"/>
            </p:cNvSpPr>
            <p:nvPr/>
          </p:nvSpPr>
          <p:spPr bwMode="auto">
            <a:xfrm flipH="1">
              <a:off x="3508" y="2505"/>
              <a:ext cx="888" cy="18"/>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015" name="Rectangle 103"/>
            <p:cNvSpPr>
              <a:spLocks noChangeArrowheads="1"/>
            </p:cNvSpPr>
            <p:nvPr/>
          </p:nvSpPr>
          <p:spPr bwMode="auto">
            <a:xfrm flipH="1">
              <a:off x="3927" y="244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
        <p:nvSpPr>
          <p:cNvPr id="39016" name="AutoShape 104"/>
          <p:cNvSpPr>
            <a:spLocks/>
          </p:cNvSpPr>
          <p:nvPr/>
        </p:nvSpPr>
        <p:spPr bwMode="auto">
          <a:xfrm>
            <a:off x="4179888" y="1946275"/>
            <a:ext cx="746125" cy="1101725"/>
          </a:xfrm>
          <a:prstGeom prst="rightBrace">
            <a:avLst>
              <a:gd name="adj1" fmla="val 12305"/>
              <a:gd name="adj2" fmla="val 50000"/>
            </a:avLst>
          </a:prstGeom>
          <a:noFill/>
          <a:ln w="936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7" name="Text Box 105"/>
          <p:cNvSpPr txBox="1">
            <a:spLocks noChangeArrowheads="1"/>
          </p:cNvSpPr>
          <p:nvPr/>
        </p:nvSpPr>
        <p:spPr bwMode="auto">
          <a:xfrm>
            <a:off x="10118725" y="1123950"/>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18" name="Text Box 106"/>
          <p:cNvSpPr txBox="1">
            <a:spLocks noChangeArrowheads="1"/>
          </p:cNvSpPr>
          <p:nvPr/>
        </p:nvSpPr>
        <p:spPr bwMode="auto">
          <a:xfrm>
            <a:off x="5211763" y="2259013"/>
            <a:ext cx="2233612"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We don’t have to make these</a:t>
            </a:r>
          </a:p>
        </p:txBody>
      </p:sp>
      <p:sp>
        <p:nvSpPr>
          <p:cNvPr id="39019" name="Freeform 107"/>
          <p:cNvSpPr>
            <a:spLocks/>
          </p:cNvSpPr>
          <p:nvPr/>
        </p:nvSpPr>
        <p:spPr bwMode="auto">
          <a:xfrm rot="15780000" flipH="1">
            <a:off x="4414838" y="3197225"/>
            <a:ext cx="161925" cy="17462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0" name="Rectangle 108"/>
          <p:cNvSpPr>
            <a:spLocks noChangeArrowheads="1"/>
          </p:cNvSpPr>
          <p:nvPr/>
        </p:nvSpPr>
        <p:spPr bwMode="auto">
          <a:xfrm flipH="1">
            <a:off x="4267200" y="3200400"/>
            <a:ext cx="746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39021" name="Freeform 109"/>
          <p:cNvSpPr>
            <a:spLocks/>
          </p:cNvSpPr>
          <p:nvPr/>
        </p:nvSpPr>
        <p:spPr bwMode="auto">
          <a:xfrm rot="4080000">
            <a:off x="7921625" y="3182938"/>
            <a:ext cx="188913" cy="25558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022" name="Rectangle 110"/>
          <p:cNvSpPr>
            <a:spLocks noChangeArrowheads="1"/>
          </p:cNvSpPr>
          <p:nvPr/>
        </p:nvSpPr>
        <p:spPr bwMode="auto">
          <a:xfrm flipH="1">
            <a:off x="8175625" y="3127375"/>
            <a:ext cx="746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39" name="Text Box 3"/>
          <p:cNvSpPr txBox="1">
            <a:spLocks noChangeArrowheads="1"/>
          </p:cNvSpPr>
          <p:nvPr/>
        </p:nvSpPr>
        <p:spPr bwMode="auto">
          <a:xfrm>
            <a:off x="2266950" y="1708150"/>
            <a:ext cx="687705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With parents, we can break “C” up into:</a:t>
            </a:r>
          </a:p>
          <a:p>
            <a:pPr>
              <a:spcBef>
                <a:spcPts val="1500"/>
              </a:spcBef>
              <a:buClrTx/>
              <a:buFontTx/>
              <a:buNone/>
              <a:defRPr/>
            </a:pPr>
            <a:r>
              <a:rPr lang="en-US" baseline="30000" smtClean="0"/>
              <a:t>S = env. factors shared only between </a:t>
            </a:r>
            <a:r>
              <a:rPr lang="en-US" b="1" baseline="30000" smtClean="0"/>
              <a:t>sibs</a:t>
            </a:r>
          </a:p>
          <a:p>
            <a:pPr>
              <a:spcBef>
                <a:spcPts val="1500"/>
              </a:spcBef>
              <a:buClrTx/>
              <a:buFontTx/>
              <a:buNone/>
              <a:defRPr/>
            </a:pPr>
            <a:r>
              <a:rPr lang="en-US" baseline="30000" smtClean="0"/>
              <a:t>F = </a:t>
            </a:r>
            <a:r>
              <a:rPr lang="en-US" b="1" baseline="30000" smtClean="0"/>
              <a:t>familial</a:t>
            </a:r>
            <a:r>
              <a:rPr lang="en-US" baseline="30000" smtClean="0"/>
              <a:t> env factors passed from parents to offspring</a:t>
            </a:r>
          </a:p>
          <a:p>
            <a:pPr>
              <a:spcBef>
                <a:spcPts val="1500"/>
              </a:spcBef>
              <a:buClrTx/>
              <a:buFontTx/>
              <a:buNone/>
              <a:defRPr/>
            </a:pPr>
            <a:r>
              <a:rPr lang="en-US" baseline="30000" smtClean="0"/>
              <a:t>But we can only estimate one of these (or more technically, one of A, S, F, &amp; D)</a:t>
            </a:r>
          </a:p>
        </p:txBody>
      </p:sp>
      <p:sp>
        <p:nvSpPr>
          <p:cNvPr id="39940" name="Freeform 4"/>
          <p:cNvSpPr>
            <a:spLocks noChangeArrowheads="1"/>
          </p:cNvSpPr>
          <p:nvPr/>
        </p:nvSpPr>
        <p:spPr bwMode="auto">
          <a:xfrm>
            <a:off x="2236788" y="24542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1" name="Rectangle 5"/>
          <p:cNvSpPr>
            <a:spLocks noChangeArrowheads="1"/>
          </p:cNvSpPr>
          <p:nvPr/>
        </p:nvSpPr>
        <p:spPr bwMode="auto">
          <a:xfrm>
            <a:off x="2308225" y="24828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42" name="Freeform 6"/>
          <p:cNvSpPr>
            <a:spLocks noChangeArrowheads="1"/>
          </p:cNvSpPr>
          <p:nvPr/>
        </p:nvSpPr>
        <p:spPr bwMode="auto">
          <a:xfrm flipH="1">
            <a:off x="2236788" y="20732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3" name="Rectangle 7"/>
          <p:cNvSpPr>
            <a:spLocks noChangeArrowheads="1"/>
          </p:cNvSpPr>
          <p:nvPr/>
        </p:nvSpPr>
        <p:spPr bwMode="auto">
          <a:xfrm flipH="1">
            <a:off x="2309813" y="2109788"/>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44" name="Freeform 8"/>
          <p:cNvSpPr>
            <a:spLocks noChangeArrowheads="1"/>
          </p:cNvSpPr>
          <p:nvPr/>
        </p:nvSpPr>
        <p:spPr bwMode="auto">
          <a:xfrm flipH="1">
            <a:off x="1441450" y="22256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45" name="Rectangle 9"/>
          <p:cNvSpPr>
            <a:spLocks noChangeArrowheads="1"/>
          </p:cNvSpPr>
          <p:nvPr/>
        </p:nvSpPr>
        <p:spPr bwMode="auto">
          <a:xfrm flipH="1">
            <a:off x="1522413" y="2270125"/>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39946" name="Line 10"/>
          <p:cNvSpPr>
            <a:spLocks noChangeShapeType="1"/>
          </p:cNvSpPr>
          <p:nvPr/>
        </p:nvSpPr>
        <p:spPr bwMode="auto">
          <a:xfrm flipV="1">
            <a:off x="1743075" y="2224088"/>
            <a:ext cx="446088" cy="100012"/>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47" name="Line 11"/>
          <p:cNvSpPr>
            <a:spLocks noChangeShapeType="1"/>
          </p:cNvSpPr>
          <p:nvPr/>
        </p:nvSpPr>
        <p:spPr bwMode="auto">
          <a:xfrm>
            <a:off x="1736725" y="2425700"/>
            <a:ext cx="446088" cy="90488"/>
          </a:xfrm>
          <a:prstGeom prst="line">
            <a:avLst/>
          </a:prstGeom>
          <a:noFill/>
          <a:ln w="9360" cap="flat">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nvGrpSpPr>
          <p:cNvPr id="65548" name="Group 12"/>
          <p:cNvGrpSpPr>
            <a:grpSpLocks/>
          </p:cNvGrpSpPr>
          <p:nvPr/>
        </p:nvGrpSpPr>
        <p:grpSpPr bwMode="auto">
          <a:xfrm>
            <a:off x="5389563" y="3697288"/>
            <a:ext cx="3209925" cy="1444625"/>
            <a:chOff x="3395" y="2329"/>
            <a:chExt cx="2022" cy="910"/>
          </a:xfrm>
        </p:grpSpPr>
        <p:sp>
          <p:nvSpPr>
            <p:cNvPr id="39949" name="Rectangle 13"/>
            <p:cNvSpPr>
              <a:spLocks noChangeArrowheads="1"/>
            </p:cNvSpPr>
            <p:nvPr/>
          </p:nvSpPr>
          <p:spPr bwMode="auto">
            <a:xfrm flipH="1">
              <a:off x="3638"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0" name="Rectangle 14"/>
            <p:cNvSpPr>
              <a:spLocks noChangeArrowheads="1"/>
            </p:cNvSpPr>
            <p:nvPr/>
          </p:nvSpPr>
          <p:spPr bwMode="auto">
            <a:xfrm flipH="1">
              <a:off x="3648" y="3109"/>
              <a:ext cx="134"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39951" name="Freeform 15"/>
            <p:cNvSpPr>
              <a:spLocks noChangeArrowheads="1"/>
            </p:cNvSpPr>
            <p:nvPr/>
          </p:nvSpPr>
          <p:spPr bwMode="auto">
            <a:xfrm flipH="1">
              <a:off x="3966"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2" name="Rectangle 16"/>
            <p:cNvSpPr>
              <a:spLocks noChangeArrowheads="1"/>
            </p:cNvSpPr>
            <p:nvPr/>
          </p:nvSpPr>
          <p:spPr bwMode="auto">
            <a:xfrm flipH="1">
              <a:off x="4006" y="279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53" name="Line 17"/>
            <p:cNvSpPr>
              <a:spLocks noChangeShapeType="1"/>
            </p:cNvSpPr>
            <p:nvPr/>
          </p:nvSpPr>
          <p:spPr bwMode="auto">
            <a:xfrm flipH="1">
              <a:off x="3764" y="2904"/>
              <a:ext cx="208"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4" name="Line 18"/>
            <p:cNvSpPr>
              <a:spLocks noChangeShapeType="1"/>
            </p:cNvSpPr>
            <p:nvPr/>
          </p:nvSpPr>
          <p:spPr bwMode="auto">
            <a:xfrm flipH="1">
              <a:off x="3719" y="2819"/>
              <a:ext cx="116"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5" name="Rectangle 19"/>
            <p:cNvSpPr>
              <a:spLocks noChangeArrowheads="1"/>
            </p:cNvSpPr>
            <p:nvPr/>
          </p:nvSpPr>
          <p:spPr bwMode="auto">
            <a:xfrm flipH="1">
              <a:off x="3746" y="286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56" name="Line 20"/>
            <p:cNvSpPr>
              <a:spLocks noChangeShapeType="1"/>
            </p:cNvSpPr>
            <p:nvPr/>
          </p:nvSpPr>
          <p:spPr bwMode="auto">
            <a:xfrm>
              <a:off x="3646" y="2824"/>
              <a:ext cx="40"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57" name="Freeform 21"/>
            <p:cNvSpPr>
              <a:spLocks noChangeArrowheads="1"/>
            </p:cNvSpPr>
            <p:nvPr/>
          </p:nvSpPr>
          <p:spPr bwMode="auto">
            <a:xfrm flipH="1">
              <a:off x="4071"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58" name="Rectangle 22"/>
            <p:cNvSpPr>
              <a:spLocks noChangeArrowheads="1"/>
            </p:cNvSpPr>
            <p:nvPr/>
          </p:nvSpPr>
          <p:spPr bwMode="auto">
            <a:xfrm flipH="1">
              <a:off x="4104" y="2953"/>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59" name="Line 23"/>
            <p:cNvSpPr>
              <a:spLocks noChangeShapeType="1"/>
            </p:cNvSpPr>
            <p:nvPr/>
          </p:nvSpPr>
          <p:spPr bwMode="auto">
            <a:xfrm flipH="1">
              <a:off x="3774" y="3028"/>
              <a:ext cx="293"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0" name="Rectangle 24"/>
            <p:cNvSpPr>
              <a:spLocks noChangeArrowheads="1"/>
            </p:cNvSpPr>
            <p:nvPr/>
          </p:nvSpPr>
          <p:spPr bwMode="auto">
            <a:xfrm flipH="1">
              <a:off x="3939" y="300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61" name="Freeform 25"/>
            <p:cNvSpPr>
              <a:spLocks noChangeArrowheads="1"/>
            </p:cNvSpPr>
            <p:nvPr/>
          </p:nvSpPr>
          <p:spPr bwMode="auto">
            <a:xfrm flipH="1">
              <a:off x="3395"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2" name="Rectangle 26"/>
            <p:cNvSpPr>
              <a:spLocks noChangeArrowheads="1"/>
            </p:cNvSpPr>
            <p:nvPr/>
          </p:nvSpPr>
          <p:spPr bwMode="auto">
            <a:xfrm flipH="1">
              <a:off x="3430" y="282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63" name="Line 27"/>
            <p:cNvSpPr>
              <a:spLocks noChangeShapeType="1"/>
            </p:cNvSpPr>
            <p:nvPr/>
          </p:nvSpPr>
          <p:spPr bwMode="auto">
            <a:xfrm>
              <a:off x="3507" y="2923"/>
              <a:ext cx="115"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64" name="Rectangle 28"/>
            <p:cNvSpPr>
              <a:spLocks noChangeArrowheads="1"/>
            </p:cNvSpPr>
            <p:nvPr/>
          </p:nvSpPr>
          <p:spPr bwMode="auto">
            <a:xfrm flipH="1">
              <a:off x="3529" y="293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65" name="Rectangle 29"/>
            <p:cNvSpPr>
              <a:spLocks noChangeArrowheads="1"/>
            </p:cNvSpPr>
            <p:nvPr/>
          </p:nvSpPr>
          <p:spPr bwMode="auto">
            <a:xfrm flipH="1">
              <a:off x="3878" y="290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66" name="Freeform 30"/>
            <p:cNvSpPr>
              <a:spLocks noChangeArrowheads="1"/>
            </p:cNvSpPr>
            <p:nvPr/>
          </p:nvSpPr>
          <p:spPr bwMode="auto">
            <a:xfrm flipH="1">
              <a:off x="3790"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7" name="Rectangle 31"/>
            <p:cNvSpPr>
              <a:spLocks noChangeArrowheads="1"/>
            </p:cNvSpPr>
            <p:nvPr/>
          </p:nvSpPr>
          <p:spPr bwMode="auto">
            <a:xfrm flipH="1">
              <a:off x="3830" y="2694"/>
              <a:ext cx="53"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68" name="Freeform 32"/>
            <p:cNvSpPr>
              <a:spLocks noChangeArrowheads="1"/>
            </p:cNvSpPr>
            <p:nvPr/>
          </p:nvSpPr>
          <p:spPr bwMode="auto">
            <a:xfrm flipH="1">
              <a:off x="356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69" name="Rectangle 33"/>
            <p:cNvSpPr>
              <a:spLocks noChangeArrowheads="1"/>
            </p:cNvSpPr>
            <p:nvPr/>
          </p:nvSpPr>
          <p:spPr bwMode="auto">
            <a:xfrm flipH="1">
              <a:off x="3642" y="2866"/>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70" name="Rectangle 34"/>
            <p:cNvSpPr>
              <a:spLocks noChangeArrowheads="1"/>
            </p:cNvSpPr>
            <p:nvPr/>
          </p:nvSpPr>
          <p:spPr bwMode="auto">
            <a:xfrm flipH="1">
              <a:off x="3613" y="269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71" name="Rectangle 35"/>
            <p:cNvSpPr>
              <a:spLocks noChangeArrowheads="1"/>
            </p:cNvSpPr>
            <p:nvPr/>
          </p:nvSpPr>
          <p:spPr bwMode="auto">
            <a:xfrm>
              <a:off x="5043" y="3084"/>
              <a:ext cx="131" cy="141"/>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2" name="Rectangle 36"/>
            <p:cNvSpPr>
              <a:spLocks noChangeArrowheads="1"/>
            </p:cNvSpPr>
            <p:nvPr/>
          </p:nvSpPr>
          <p:spPr bwMode="auto">
            <a:xfrm>
              <a:off x="5052" y="3097"/>
              <a:ext cx="133"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39973" name="Freeform 37"/>
            <p:cNvSpPr>
              <a:spLocks noChangeArrowheads="1"/>
            </p:cNvSpPr>
            <p:nvPr/>
          </p:nvSpPr>
          <p:spPr bwMode="auto">
            <a:xfrm>
              <a:off x="4711" y="2778"/>
              <a:ext cx="131"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74" name="Rectangle 38"/>
            <p:cNvSpPr>
              <a:spLocks noChangeArrowheads="1"/>
            </p:cNvSpPr>
            <p:nvPr/>
          </p:nvSpPr>
          <p:spPr bwMode="auto">
            <a:xfrm>
              <a:off x="4749" y="279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39975" name="Line 39"/>
            <p:cNvSpPr>
              <a:spLocks noChangeShapeType="1"/>
            </p:cNvSpPr>
            <p:nvPr/>
          </p:nvSpPr>
          <p:spPr bwMode="auto">
            <a:xfrm>
              <a:off x="4841" y="2904"/>
              <a:ext cx="206" cy="16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6" name="Line 40"/>
            <p:cNvSpPr>
              <a:spLocks noChangeShapeType="1"/>
            </p:cNvSpPr>
            <p:nvPr/>
          </p:nvSpPr>
          <p:spPr bwMode="auto">
            <a:xfrm>
              <a:off x="4977" y="2819"/>
              <a:ext cx="114" cy="2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7" name="Rectangle 41"/>
            <p:cNvSpPr>
              <a:spLocks noChangeArrowheads="1"/>
            </p:cNvSpPr>
            <p:nvPr/>
          </p:nvSpPr>
          <p:spPr bwMode="auto">
            <a:xfrm>
              <a:off x="5021" y="286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39978" name="Line 42"/>
            <p:cNvSpPr>
              <a:spLocks noChangeShapeType="1"/>
            </p:cNvSpPr>
            <p:nvPr/>
          </p:nvSpPr>
          <p:spPr bwMode="auto">
            <a:xfrm flipH="1">
              <a:off x="5125" y="2824"/>
              <a:ext cx="42" cy="24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79" name="Freeform 43"/>
            <p:cNvSpPr>
              <a:spLocks noChangeArrowheads="1"/>
            </p:cNvSpPr>
            <p:nvPr/>
          </p:nvSpPr>
          <p:spPr bwMode="auto">
            <a:xfrm>
              <a:off x="4609" y="2940"/>
              <a:ext cx="131" cy="14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0" name="Rectangle 44"/>
            <p:cNvSpPr>
              <a:spLocks noChangeArrowheads="1"/>
            </p:cNvSpPr>
            <p:nvPr/>
          </p:nvSpPr>
          <p:spPr bwMode="auto">
            <a:xfrm>
              <a:off x="4647" y="2953"/>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39981" name="Line 45"/>
            <p:cNvSpPr>
              <a:spLocks noChangeShapeType="1"/>
            </p:cNvSpPr>
            <p:nvPr/>
          </p:nvSpPr>
          <p:spPr bwMode="auto">
            <a:xfrm>
              <a:off x="4746" y="3028"/>
              <a:ext cx="291" cy="99"/>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2" name="Rectangle 46"/>
            <p:cNvSpPr>
              <a:spLocks noChangeArrowheads="1"/>
            </p:cNvSpPr>
            <p:nvPr/>
          </p:nvSpPr>
          <p:spPr bwMode="auto">
            <a:xfrm>
              <a:off x="4830" y="300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39983" name="Freeform 47"/>
            <p:cNvSpPr>
              <a:spLocks noChangeArrowheads="1"/>
            </p:cNvSpPr>
            <p:nvPr/>
          </p:nvSpPr>
          <p:spPr bwMode="auto">
            <a:xfrm>
              <a:off x="5287" y="2805"/>
              <a:ext cx="130"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4" name="Rectangle 48"/>
            <p:cNvSpPr>
              <a:spLocks noChangeArrowheads="1"/>
            </p:cNvSpPr>
            <p:nvPr/>
          </p:nvSpPr>
          <p:spPr bwMode="auto">
            <a:xfrm>
              <a:off x="5326" y="282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39985" name="Line 49"/>
            <p:cNvSpPr>
              <a:spLocks noChangeShapeType="1"/>
            </p:cNvSpPr>
            <p:nvPr/>
          </p:nvSpPr>
          <p:spPr bwMode="auto">
            <a:xfrm flipH="1">
              <a:off x="5188" y="2923"/>
              <a:ext cx="117" cy="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39986" name="Rectangle 50"/>
            <p:cNvSpPr>
              <a:spLocks noChangeArrowheads="1"/>
            </p:cNvSpPr>
            <p:nvPr/>
          </p:nvSpPr>
          <p:spPr bwMode="auto">
            <a:xfrm>
              <a:off x="5235" y="292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39987" name="Rectangle 51"/>
            <p:cNvSpPr>
              <a:spLocks noChangeArrowheads="1"/>
            </p:cNvSpPr>
            <p:nvPr/>
          </p:nvSpPr>
          <p:spPr bwMode="auto">
            <a:xfrm>
              <a:off x="4900" y="290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39988" name="Freeform 52"/>
            <p:cNvSpPr>
              <a:spLocks noChangeArrowheads="1"/>
            </p:cNvSpPr>
            <p:nvPr/>
          </p:nvSpPr>
          <p:spPr bwMode="auto">
            <a:xfrm>
              <a:off x="4891" y="2678"/>
              <a:ext cx="130" cy="14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89" name="Rectangle 53"/>
            <p:cNvSpPr>
              <a:spLocks noChangeArrowheads="1"/>
            </p:cNvSpPr>
            <p:nvPr/>
          </p:nvSpPr>
          <p:spPr bwMode="auto">
            <a:xfrm>
              <a:off x="4929" y="2694"/>
              <a:ext cx="52"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39990" name="Freeform 54"/>
            <p:cNvSpPr>
              <a:spLocks noChangeArrowheads="1"/>
            </p:cNvSpPr>
            <p:nvPr/>
          </p:nvSpPr>
          <p:spPr bwMode="auto">
            <a:xfrm>
              <a:off x="5108" y="2682"/>
              <a:ext cx="131" cy="14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1" name="Freeform 55"/>
            <p:cNvSpPr>
              <a:spLocks/>
            </p:cNvSpPr>
            <p:nvPr/>
          </p:nvSpPr>
          <p:spPr bwMode="auto">
            <a:xfrm rot="5820000">
              <a:off x="5003" y="2729"/>
              <a:ext cx="78" cy="6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2" name="Rectangle 56"/>
            <p:cNvSpPr>
              <a:spLocks noChangeArrowheads="1"/>
            </p:cNvSpPr>
            <p:nvPr/>
          </p:nvSpPr>
          <p:spPr bwMode="auto">
            <a:xfrm>
              <a:off x="5135" y="287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39993" name="Rectangle 57"/>
            <p:cNvSpPr>
              <a:spLocks noChangeArrowheads="1"/>
            </p:cNvSpPr>
            <p:nvPr/>
          </p:nvSpPr>
          <p:spPr bwMode="auto">
            <a:xfrm>
              <a:off x="5143" y="2697"/>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39994" name="Freeform 58"/>
            <p:cNvSpPr>
              <a:spLocks/>
            </p:cNvSpPr>
            <p:nvPr/>
          </p:nvSpPr>
          <p:spPr bwMode="auto">
            <a:xfrm>
              <a:off x="4109" y="2819"/>
              <a:ext cx="537" cy="12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5" name="Rectangle 59"/>
            <p:cNvSpPr>
              <a:spLocks noChangeArrowheads="1"/>
            </p:cNvSpPr>
            <p:nvPr/>
          </p:nvSpPr>
          <p:spPr bwMode="auto">
            <a:xfrm flipH="1">
              <a:off x="4253" y="2763"/>
              <a:ext cx="25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65640" name="Group 60"/>
            <p:cNvGrpSpPr>
              <a:grpSpLocks/>
            </p:cNvGrpSpPr>
            <p:nvPr/>
          </p:nvGrpSpPr>
          <p:grpSpPr bwMode="auto">
            <a:xfrm>
              <a:off x="4039" y="2569"/>
              <a:ext cx="687" cy="196"/>
              <a:chOff x="4039" y="2569"/>
              <a:chExt cx="687" cy="196"/>
            </a:xfrm>
          </p:grpSpPr>
          <p:sp>
            <p:nvSpPr>
              <p:cNvPr id="39997" name="Freeform 61"/>
              <p:cNvSpPr>
                <a:spLocks/>
              </p:cNvSpPr>
              <p:nvPr/>
            </p:nvSpPr>
            <p:spPr bwMode="auto">
              <a:xfrm>
                <a:off x="4039" y="2606"/>
                <a:ext cx="687" cy="159"/>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998" name="Rectangle 62"/>
              <p:cNvSpPr>
                <a:spLocks noChangeArrowheads="1"/>
              </p:cNvSpPr>
              <p:nvPr/>
            </p:nvSpPr>
            <p:spPr bwMode="auto">
              <a:xfrm flipH="1">
                <a:off x="4341" y="2569"/>
                <a:ext cx="87"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39999" name="Line 63"/>
            <p:cNvSpPr>
              <a:spLocks noChangeShapeType="1"/>
            </p:cNvSpPr>
            <p:nvPr/>
          </p:nvSpPr>
          <p:spPr bwMode="auto">
            <a:xfrm>
              <a:off x="4606" y="2404"/>
              <a:ext cx="508" cy="30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0" name="Line 64"/>
            <p:cNvSpPr>
              <a:spLocks noChangeShapeType="1"/>
            </p:cNvSpPr>
            <p:nvPr/>
          </p:nvSpPr>
          <p:spPr bwMode="auto">
            <a:xfrm flipH="1">
              <a:off x="3663" y="2329"/>
              <a:ext cx="213" cy="35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1" name="Line 65"/>
            <p:cNvSpPr>
              <a:spLocks noChangeShapeType="1"/>
            </p:cNvSpPr>
            <p:nvPr/>
          </p:nvSpPr>
          <p:spPr bwMode="auto">
            <a:xfrm flipH="1">
              <a:off x="3703" y="2329"/>
              <a:ext cx="554" cy="38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02" name="Line 66"/>
            <p:cNvSpPr>
              <a:spLocks noChangeShapeType="1"/>
            </p:cNvSpPr>
            <p:nvPr/>
          </p:nvSpPr>
          <p:spPr bwMode="auto">
            <a:xfrm>
              <a:off x="4977" y="2329"/>
              <a:ext cx="177" cy="36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grpSp>
      <p:sp>
        <p:nvSpPr>
          <p:cNvPr id="40003" name="Rectangle 67"/>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We can model C as either S or F</a:t>
            </a:r>
          </a:p>
        </p:txBody>
      </p:sp>
      <p:grpSp>
        <p:nvGrpSpPr>
          <p:cNvPr id="65550" name="Group 68"/>
          <p:cNvGrpSpPr>
            <a:grpSpLocks/>
          </p:cNvGrpSpPr>
          <p:nvPr/>
        </p:nvGrpSpPr>
        <p:grpSpPr bwMode="auto">
          <a:xfrm>
            <a:off x="306388" y="4032250"/>
            <a:ext cx="3648075" cy="1085850"/>
            <a:chOff x="193" y="2540"/>
            <a:chExt cx="2298" cy="684"/>
          </a:xfrm>
        </p:grpSpPr>
        <p:sp>
          <p:nvSpPr>
            <p:cNvPr id="40005" name="Rectangle 69"/>
            <p:cNvSpPr>
              <a:spLocks noChangeArrowheads="1"/>
            </p:cNvSpPr>
            <p:nvPr/>
          </p:nvSpPr>
          <p:spPr bwMode="auto">
            <a:xfrm flipH="1">
              <a:off x="472"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6" name="Rectangle 70"/>
            <p:cNvSpPr>
              <a:spLocks noChangeArrowheads="1"/>
            </p:cNvSpPr>
            <p:nvPr/>
          </p:nvSpPr>
          <p:spPr bwMode="auto">
            <a:xfrm flipH="1">
              <a:off x="479" y="3094"/>
              <a:ext cx="151"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0007" name="Freeform 71"/>
            <p:cNvSpPr>
              <a:spLocks noChangeArrowheads="1"/>
            </p:cNvSpPr>
            <p:nvPr/>
          </p:nvSpPr>
          <p:spPr bwMode="auto">
            <a:xfrm flipH="1">
              <a:off x="849" y="2745"/>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08" name="Rectangle 72"/>
            <p:cNvSpPr>
              <a:spLocks noChangeArrowheads="1"/>
            </p:cNvSpPr>
            <p:nvPr/>
          </p:nvSpPr>
          <p:spPr bwMode="auto">
            <a:xfrm flipH="1">
              <a:off x="890" y="276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09" name="Line 73"/>
            <p:cNvSpPr>
              <a:spLocks noChangeShapeType="1"/>
            </p:cNvSpPr>
            <p:nvPr/>
          </p:nvSpPr>
          <p:spPr bwMode="auto">
            <a:xfrm flipH="1">
              <a:off x="616" y="2880"/>
              <a:ext cx="236"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0" name="Line 74"/>
            <p:cNvSpPr>
              <a:spLocks noChangeShapeType="1"/>
            </p:cNvSpPr>
            <p:nvPr/>
          </p:nvSpPr>
          <p:spPr bwMode="auto">
            <a:xfrm flipH="1">
              <a:off x="565" y="2792"/>
              <a:ext cx="131"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1" name="Rectangle 75"/>
            <p:cNvSpPr>
              <a:spLocks noChangeArrowheads="1"/>
            </p:cNvSpPr>
            <p:nvPr/>
          </p:nvSpPr>
          <p:spPr bwMode="auto">
            <a:xfrm flipH="1">
              <a:off x="595" y="284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12" name="Freeform 76"/>
            <p:cNvSpPr>
              <a:spLocks noChangeArrowheads="1"/>
            </p:cNvSpPr>
            <p:nvPr/>
          </p:nvSpPr>
          <p:spPr bwMode="auto">
            <a:xfrm flipH="1">
              <a:off x="960"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3" name="Rectangle 77"/>
            <p:cNvSpPr>
              <a:spLocks noChangeArrowheads="1"/>
            </p:cNvSpPr>
            <p:nvPr/>
          </p:nvSpPr>
          <p:spPr bwMode="auto">
            <a:xfrm flipH="1">
              <a:off x="1001" y="293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14" name="Line 78"/>
            <p:cNvSpPr>
              <a:spLocks noChangeShapeType="1"/>
            </p:cNvSpPr>
            <p:nvPr/>
          </p:nvSpPr>
          <p:spPr bwMode="auto">
            <a:xfrm flipH="1">
              <a:off x="627" y="3009"/>
              <a:ext cx="332"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5" name="Rectangle 79"/>
            <p:cNvSpPr>
              <a:spLocks noChangeArrowheads="1"/>
            </p:cNvSpPr>
            <p:nvPr/>
          </p:nvSpPr>
          <p:spPr bwMode="auto">
            <a:xfrm flipH="1">
              <a:off x="813" y="29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16" name="Freeform 80"/>
            <p:cNvSpPr>
              <a:spLocks noChangeArrowheads="1"/>
            </p:cNvSpPr>
            <p:nvPr/>
          </p:nvSpPr>
          <p:spPr bwMode="auto">
            <a:xfrm flipH="1">
              <a:off x="19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17" name="Rectangle 81"/>
            <p:cNvSpPr>
              <a:spLocks noChangeArrowheads="1"/>
            </p:cNvSpPr>
            <p:nvPr/>
          </p:nvSpPr>
          <p:spPr bwMode="auto">
            <a:xfrm flipH="1">
              <a:off x="234" y="280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18" name="Line 82"/>
            <p:cNvSpPr>
              <a:spLocks noChangeShapeType="1"/>
            </p:cNvSpPr>
            <p:nvPr/>
          </p:nvSpPr>
          <p:spPr bwMode="auto">
            <a:xfrm>
              <a:off x="325" y="2900"/>
              <a:ext cx="131"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19" name="Rectangle 83"/>
            <p:cNvSpPr>
              <a:spLocks noChangeArrowheads="1"/>
            </p:cNvSpPr>
            <p:nvPr/>
          </p:nvSpPr>
          <p:spPr bwMode="auto">
            <a:xfrm flipH="1">
              <a:off x="349" y="291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20" name="Rectangle 84"/>
            <p:cNvSpPr>
              <a:spLocks noChangeArrowheads="1"/>
            </p:cNvSpPr>
            <p:nvPr/>
          </p:nvSpPr>
          <p:spPr bwMode="auto">
            <a:xfrm flipH="1">
              <a:off x="742" y="288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21" name="Freeform 85"/>
            <p:cNvSpPr>
              <a:spLocks noChangeArrowheads="1"/>
            </p:cNvSpPr>
            <p:nvPr/>
          </p:nvSpPr>
          <p:spPr bwMode="auto">
            <a:xfrm flipH="1">
              <a:off x="642"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2" name="Rectangle 86"/>
            <p:cNvSpPr>
              <a:spLocks noChangeArrowheads="1"/>
            </p:cNvSpPr>
            <p:nvPr/>
          </p:nvSpPr>
          <p:spPr bwMode="auto">
            <a:xfrm flipH="1">
              <a:off x="687" y="2660"/>
              <a:ext cx="61"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23" name="Rectangle 87"/>
            <p:cNvSpPr>
              <a:spLocks noChangeArrowheads="1"/>
            </p:cNvSpPr>
            <p:nvPr/>
          </p:nvSpPr>
          <p:spPr bwMode="auto">
            <a:xfrm>
              <a:off x="2067" y="3067"/>
              <a:ext cx="149" cy="148"/>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4" name="Rectangle 88"/>
            <p:cNvSpPr>
              <a:spLocks noChangeArrowheads="1"/>
            </p:cNvSpPr>
            <p:nvPr/>
          </p:nvSpPr>
          <p:spPr bwMode="auto">
            <a:xfrm>
              <a:off x="2077" y="3081"/>
              <a:ext cx="151"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0025" name="Freeform 89"/>
            <p:cNvSpPr>
              <a:spLocks noChangeArrowheads="1"/>
            </p:cNvSpPr>
            <p:nvPr/>
          </p:nvSpPr>
          <p:spPr bwMode="auto">
            <a:xfrm>
              <a:off x="1690" y="2749"/>
              <a:ext cx="149" cy="148"/>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009999"/>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26" name="Rectangle 90"/>
            <p:cNvSpPr>
              <a:spLocks noChangeArrowheads="1"/>
            </p:cNvSpPr>
            <p:nvPr/>
          </p:nvSpPr>
          <p:spPr bwMode="auto">
            <a:xfrm>
              <a:off x="1733" y="276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C</a:t>
              </a:r>
            </a:p>
          </p:txBody>
        </p:sp>
        <p:sp>
          <p:nvSpPr>
            <p:cNvPr id="40027" name="Line 91"/>
            <p:cNvSpPr>
              <a:spLocks noChangeShapeType="1"/>
            </p:cNvSpPr>
            <p:nvPr/>
          </p:nvSpPr>
          <p:spPr bwMode="auto">
            <a:xfrm>
              <a:off x="1837" y="2880"/>
              <a:ext cx="234" cy="17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8" name="Line 92"/>
            <p:cNvSpPr>
              <a:spLocks noChangeShapeType="1"/>
            </p:cNvSpPr>
            <p:nvPr/>
          </p:nvSpPr>
          <p:spPr bwMode="auto">
            <a:xfrm>
              <a:off x="1992" y="2792"/>
              <a:ext cx="129" cy="26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29" name="Rectangle 93"/>
            <p:cNvSpPr>
              <a:spLocks noChangeArrowheads="1"/>
            </p:cNvSpPr>
            <p:nvPr/>
          </p:nvSpPr>
          <p:spPr bwMode="auto">
            <a:xfrm>
              <a:off x="2042" y="284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030" name="Freeform 94"/>
            <p:cNvSpPr>
              <a:spLocks noChangeArrowheads="1"/>
            </p:cNvSpPr>
            <p:nvPr/>
          </p:nvSpPr>
          <p:spPr bwMode="auto">
            <a:xfrm>
              <a:off x="1574" y="2918"/>
              <a:ext cx="149" cy="146"/>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1" name="Rectangle 95"/>
            <p:cNvSpPr>
              <a:spLocks noChangeArrowheads="1"/>
            </p:cNvSpPr>
            <p:nvPr/>
          </p:nvSpPr>
          <p:spPr bwMode="auto">
            <a:xfrm>
              <a:off x="1618" y="293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032" name="Line 96"/>
            <p:cNvSpPr>
              <a:spLocks noChangeShapeType="1"/>
            </p:cNvSpPr>
            <p:nvPr/>
          </p:nvSpPr>
          <p:spPr bwMode="auto">
            <a:xfrm>
              <a:off x="1730" y="3009"/>
              <a:ext cx="330" cy="10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3" name="Rectangle 97"/>
            <p:cNvSpPr>
              <a:spLocks noChangeArrowheads="1"/>
            </p:cNvSpPr>
            <p:nvPr/>
          </p:nvSpPr>
          <p:spPr bwMode="auto">
            <a:xfrm>
              <a:off x="1825" y="29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034" name="Freeform 98"/>
            <p:cNvSpPr>
              <a:spLocks noChangeArrowheads="1"/>
            </p:cNvSpPr>
            <p:nvPr/>
          </p:nvSpPr>
          <p:spPr bwMode="auto">
            <a:xfrm>
              <a:off x="2343" y="2776"/>
              <a:ext cx="148" cy="14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35" name="Rectangle 99"/>
            <p:cNvSpPr>
              <a:spLocks noChangeArrowheads="1"/>
            </p:cNvSpPr>
            <p:nvPr/>
          </p:nvSpPr>
          <p:spPr bwMode="auto">
            <a:xfrm>
              <a:off x="2388" y="280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036" name="Line 100"/>
            <p:cNvSpPr>
              <a:spLocks noChangeShapeType="1"/>
            </p:cNvSpPr>
            <p:nvPr/>
          </p:nvSpPr>
          <p:spPr bwMode="auto">
            <a:xfrm flipH="1">
              <a:off x="2231" y="2900"/>
              <a:ext cx="133" cy="15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037" name="Rectangle 101"/>
            <p:cNvSpPr>
              <a:spLocks noChangeArrowheads="1"/>
            </p:cNvSpPr>
            <p:nvPr/>
          </p:nvSpPr>
          <p:spPr bwMode="auto">
            <a:xfrm>
              <a:off x="2285" y="290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038" name="Rectangle 102"/>
            <p:cNvSpPr>
              <a:spLocks noChangeArrowheads="1"/>
            </p:cNvSpPr>
            <p:nvPr/>
          </p:nvSpPr>
          <p:spPr bwMode="auto">
            <a:xfrm>
              <a:off x="1904" y="288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c</a:t>
              </a:r>
            </a:p>
          </p:txBody>
        </p:sp>
        <p:sp>
          <p:nvSpPr>
            <p:cNvPr id="40039" name="Freeform 103"/>
            <p:cNvSpPr>
              <a:spLocks noChangeArrowheads="1"/>
            </p:cNvSpPr>
            <p:nvPr/>
          </p:nvSpPr>
          <p:spPr bwMode="auto">
            <a:xfrm>
              <a:off x="1894" y="2644"/>
              <a:ext cx="148" cy="147"/>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0" name="Rectangle 104"/>
            <p:cNvSpPr>
              <a:spLocks noChangeArrowheads="1"/>
            </p:cNvSpPr>
            <p:nvPr/>
          </p:nvSpPr>
          <p:spPr bwMode="auto">
            <a:xfrm>
              <a:off x="1936" y="2660"/>
              <a:ext cx="61"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041" name="Freeform 105"/>
            <p:cNvSpPr>
              <a:spLocks/>
            </p:cNvSpPr>
            <p:nvPr/>
          </p:nvSpPr>
          <p:spPr bwMode="auto">
            <a:xfrm rot="5820000">
              <a:off x="2025" y="2695"/>
              <a:ext cx="82" cy="6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2" name="Freeform 106"/>
            <p:cNvSpPr>
              <a:spLocks/>
            </p:cNvSpPr>
            <p:nvPr/>
          </p:nvSpPr>
          <p:spPr bwMode="auto">
            <a:xfrm>
              <a:off x="1026" y="2778"/>
              <a:ext cx="591" cy="13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3" name="Freeform 107"/>
            <p:cNvSpPr>
              <a:spLocks/>
            </p:cNvSpPr>
            <p:nvPr/>
          </p:nvSpPr>
          <p:spPr bwMode="auto">
            <a:xfrm>
              <a:off x="927" y="2578"/>
              <a:ext cx="779" cy="165"/>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044" name="Rectangle 108"/>
            <p:cNvSpPr>
              <a:spLocks noChangeArrowheads="1"/>
            </p:cNvSpPr>
            <p:nvPr/>
          </p:nvSpPr>
          <p:spPr bwMode="auto">
            <a:xfrm flipH="1">
              <a:off x="1172" y="2729"/>
              <a:ext cx="275"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0045" name="Rectangle 109"/>
            <p:cNvSpPr>
              <a:spLocks noChangeArrowheads="1"/>
            </p:cNvSpPr>
            <p:nvPr/>
          </p:nvSpPr>
          <p:spPr bwMode="auto">
            <a:xfrm flipH="1">
              <a:off x="1265" y="2540"/>
              <a:ext cx="9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0046" name="AutoShape 110"/>
          <p:cNvSpPr>
            <a:spLocks noChangeArrowheads="1"/>
          </p:cNvSpPr>
          <p:nvPr/>
        </p:nvSpPr>
        <p:spPr bwMode="auto">
          <a:xfrm>
            <a:off x="4300538" y="4572000"/>
            <a:ext cx="652462" cy="571500"/>
          </a:xfrm>
          <a:prstGeom prst="rightArrow">
            <a:avLst>
              <a:gd name="adj1" fmla="val 50000"/>
              <a:gd name="adj2" fmla="val 28542"/>
            </a:avLst>
          </a:prstGeom>
          <a:solidFill>
            <a:srgbClr val="FF0000"/>
          </a:solidFill>
          <a:ln w="936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2"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3"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0964"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p:txBody>
      </p:sp>
      <p:sp>
        <p:nvSpPr>
          <p:cNvPr id="40965"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Note: m estimated and f fixed to 1</a:t>
            </a:r>
          </a:p>
        </p:txBody>
      </p:sp>
      <p:grpSp>
        <p:nvGrpSpPr>
          <p:cNvPr id="67590" name="Group 6"/>
          <p:cNvGrpSpPr>
            <a:grpSpLocks/>
          </p:cNvGrpSpPr>
          <p:nvPr/>
        </p:nvGrpSpPr>
        <p:grpSpPr bwMode="auto">
          <a:xfrm>
            <a:off x="2497138" y="928688"/>
            <a:ext cx="4144962" cy="3767137"/>
            <a:chOff x="1573" y="585"/>
            <a:chExt cx="2611" cy="2373"/>
          </a:xfrm>
        </p:grpSpPr>
        <p:sp>
          <p:nvSpPr>
            <p:cNvPr id="40967"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68"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0969"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0"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71"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2"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3"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0974"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5"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76"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0977"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78"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0979"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0"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0981"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0982"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0983"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0984"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5"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0986"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7"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88"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0989"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0"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0991"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2"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0993"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0994"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0995"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6"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0997"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998"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0999"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0"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1"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02"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3"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4"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05"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06"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07"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08"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09"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10"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11"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12"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3"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14"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5"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6"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1017"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18"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1019"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20"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1021"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22"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23"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4"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5"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6"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7"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28"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29"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0"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1031"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2"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33"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4"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5"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36"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37"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38"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39"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0"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41"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2"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43"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44"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45"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46"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7"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48"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49"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50"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51"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2"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1053"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54"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1055"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6"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7"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1058"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59"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0"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1061"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2"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1063"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4"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1065"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66"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1067"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1068"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69"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1070"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1"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2"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1073"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1074"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75"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6"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7"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78"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79"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1080"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1"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2"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67709" name="Group 123"/>
            <p:cNvGrpSpPr>
              <a:grpSpLocks/>
            </p:cNvGrpSpPr>
            <p:nvPr/>
          </p:nvGrpSpPr>
          <p:grpSpPr bwMode="auto">
            <a:xfrm>
              <a:off x="2425" y="2100"/>
              <a:ext cx="886" cy="251"/>
              <a:chOff x="2425" y="2100"/>
              <a:chExt cx="886" cy="251"/>
            </a:xfrm>
          </p:grpSpPr>
          <p:sp>
            <p:nvSpPr>
              <p:cNvPr id="41084"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1085"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1086"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1087"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PRACTICAL 4: NTFD analysis</a:t>
            </a:r>
          </a:p>
        </p:txBody>
      </p:sp>
      <p:sp>
        <p:nvSpPr>
          <p:cNvPr id="41986" name="Text Box 2"/>
          <p:cNvSpPr txBox="1">
            <a:spLocks noChangeArrowheads="1"/>
          </p:cNvSpPr>
          <p:nvPr/>
        </p:nvSpPr>
        <p:spPr bwMode="auto">
          <a:xfrm>
            <a:off x="330200" y="1238250"/>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smtClean="0">
                <a:latin typeface="Gill Sans MT" charset="0"/>
              </a:rPr>
              <a:t>In CTD.ACDE-param.indet.R, run:</a:t>
            </a:r>
          </a:p>
          <a:p>
            <a:pPr eaLnBrk="1" hangingPunct="1">
              <a:lnSpc>
                <a:spcPct val="87000"/>
              </a:lnSpc>
              <a:spcBef>
                <a:spcPts val="600"/>
              </a:spcBef>
              <a:buClr>
                <a:srgbClr val="727CA3"/>
              </a:buClr>
              <a:buSzPct val="76000"/>
              <a:buFont typeface="Wingdings 3" charset="0"/>
              <a:buNone/>
              <a:defRPr/>
            </a:pPr>
            <a:r>
              <a:rPr lang="en-US" sz="2600" smtClean="0">
                <a:latin typeface="Gill Sans MT" charset="0"/>
              </a:rPr>
              <a:t>FROM “</a:t>
            </a:r>
            <a:r>
              <a:rPr lang="en-US" sz="2600" smtClean="0">
                <a:solidFill>
                  <a:srgbClr val="FF3333"/>
                </a:solidFill>
                <a:latin typeface="Gill Sans MT" charset="0"/>
              </a:rPr>
              <a:t># START PRACTICAL 4</a:t>
            </a:r>
            <a:r>
              <a:rPr lang="en-US" sz="2600" smtClean="0">
                <a:latin typeface="Gill Sans MT" charset="0"/>
              </a:rPr>
              <a:t>”</a:t>
            </a:r>
            <a:br>
              <a:rPr lang="en-US" sz="2600" smtClean="0">
                <a:latin typeface="Gill Sans MT" charset="0"/>
              </a:rPr>
            </a:br>
            <a:r>
              <a:rPr lang="en-US" sz="2600" smtClean="0">
                <a:latin typeface="Gill Sans MT" charset="0"/>
              </a:rPr>
              <a:t>TO  “</a:t>
            </a:r>
            <a:r>
              <a:rPr lang="en-US" sz="2600" smtClean="0">
                <a:solidFill>
                  <a:srgbClr val="FF3333"/>
                </a:solidFill>
                <a:latin typeface="Gill Sans MT" charset="0"/>
              </a:rPr>
              <a:t># END PRACTICAL 4</a:t>
            </a:r>
            <a:r>
              <a:rPr lang="en-US" sz="2600" smtClean="0">
                <a:latin typeface="Gill Sans MT" charset="0"/>
              </a:rPr>
              <a:t>”</a:t>
            </a:r>
          </a:p>
          <a:p>
            <a:pPr eaLnBrk="1" hangingPunct="1">
              <a:lnSpc>
                <a:spcPct val="97000"/>
              </a:lnSpc>
              <a:spcBef>
                <a:spcPts val="600"/>
              </a:spcBef>
              <a:buClr>
                <a:srgbClr val="727CA3"/>
              </a:buClr>
              <a:buSzPct val="76000"/>
              <a:buFont typeface="Wingdings 3" charset="0"/>
              <a:buNone/>
              <a:defRPr/>
            </a:pPr>
            <a:endParaRPr lang="en-US" sz="260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smtClean="0">
                <a:latin typeface="Gill Sans MT" charset="0"/>
              </a:rPr>
              <a:t>What are the estimated values of A, D, &amp; S? [Note: S = sib environment, equivalent to C in the CTD]</a:t>
            </a:r>
          </a:p>
          <a:p>
            <a:pPr eaLnBrk="1" hangingPunct="1">
              <a:lnSpc>
                <a:spcPct val="97000"/>
              </a:lnSpc>
              <a:spcBef>
                <a:spcPts val="600"/>
              </a:spcBef>
              <a:buClr>
                <a:srgbClr val="727CA3"/>
              </a:buClr>
              <a:buSzPct val="76000"/>
              <a:buFont typeface="Wingdings 3" charset="0"/>
              <a:buNone/>
              <a:defRPr/>
            </a:pPr>
            <a:endParaRPr lang="en-US" sz="260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0" y="-214313"/>
            <a:ext cx="9144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solidFill>
                  <a:srgbClr val="0000FF"/>
                </a:solidFill>
                <a:latin typeface="Bookman Old Style" charset="0"/>
              </a:rPr>
              <a:t>Simulated (true) vs. CTD vs. NTFD results </a:t>
            </a:r>
          </a:p>
        </p:txBody>
      </p:sp>
      <p:sp>
        <p:nvSpPr>
          <p:cNvPr id="43010" name="Text Box 2"/>
          <p:cNvSpPr txBox="1">
            <a:spLocks noChangeArrowheads="1"/>
          </p:cNvSpPr>
          <p:nvPr/>
        </p:nvSpPr>
        <p:spPr bwMode="auto">
          <a:xfrm>
            <a:off x="330200" y="1238250"/>
            <a:ext cx="8686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938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87000"/>
              </a:lnSpc>
              <a:spcBef>
                <a:spcPts val="600"/>
              </a:spcBef>
              <a:buClr>
                <a:srgbClr val="727CA3"/>
              </a:buClr>
              <a:buSzPct val="76000"/>
              <a:buFont typeface="Wingdings 3" charset="0"/>
              <a:buChar char=""/>
              <a:defRPr/>
            </a:pPr>
            <a:r>
              <a:rPr lang="en-US" sz="2600" dirty="0" smtClean="0">
                <a:latin typeface="Gill Sans MT" charset="0"/>
              </a:rPr>
              <a:t>TRUE values       CTD estimates       NTFD estimates</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A = .30                   </a:t>
            </a:r>
            <a:r>
              <a:rPr lang="en-US" sz="2600" i="1" dirty="0" smtClean="0">
                <a:latin typeface="Gill Sans MT" charset="0"/>
              </a:rPr>
              <a:t>A’</a:t>
            </a:r>
            <a:r>
              <a:rPr lang="en-US" sz="2600" dirty="0" smtClean="0">
                <a:latin typeface="Gill Sans MT" charset="0"/>
              </a:rPr>
              <a:t> = .68                  </a:t>
            </a:r>
            <a:r>
              <a:rPr lang="en-US" sz="2600" i="1" dirty="0" smtClean="0">
                <a:latin typeface="Gill Sans MT" charset="0"/>
              </a:rPr>
              <a:t>A’</a:t>
            </a:r>
            <a:r>
              <a:rPr lang="en-US" sz="2600" dirty="0" smtClean="0">
                <a:latin typeface="Gill Sans MT" charset="0"/>
              </a:rPr>
              <a:t> = .32 </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D = .30                  </a:t>
            </a:r>
            <a:r>
              <a:rPr lang="en-US" sz="2600" i="1" dirty="0" smtClean="0">
                <a:latin typeface="Gill Sans MT" charset="0"/>
              </a:rPr>
              <a:t>D’</a:t>
            </a:r>
            <a:r>
              <a:rPr lang="en-US" sz="2600" dirty="0" smtClean="0">
                <a:latin typeface="Gill Sans MT" charset="0"/>
              </a:rPr>
              <a:t> = .04                  </a:t>
            </a:r>
            <a:r>
              <a:rPr lang="en-US" sz="2600" i="1" dirty="0" smtClean="0">
                <a:latin typeface="Gill Sans MT" charset="0"/>
              </a:rPr>
              <a:t>D’</a:t>
            </a:r>
            <a:r>
              <a:rPr lang="en-US" sz="2600" dirty="0" smtClean="0">
                <a:latin typeface="Gill Sans MT" charset="0"/>
              </a:rPr>
              <a:t> = .29</a:t>
            </a:r>
          </a:p>
          <a:p>
            <a:pPr eaLnBrk="1" hangingPunct="1">
              <a:lnSpc>
                <a:spcPct val="97000"/>
              </a:lnSpc>
              <a:spcBef>
                <a:spcPts val="600"/>
              </a:spcBef>
              <a:buClr>
                <a:srgbClr val="727CA3"/>
              </a:buClr>
              <a:buSzPct val="76000"/>
              <a:buFont typeface="Wingdings 3" charset="0"/>
              <a:buNone/>
              <a:defRPr/>
            </a:pPr>
            <a:r>
              <a:rPr lang="en-US" sz="2600" dirty="0" smtClean="0">
                <a:latin typeface="Gill Sans MT" charset="0"/>
              </a:rPr>
              <a:t>S = .10                   </a:t>
            </a:r>
            <a:r>
              <a:rPr lang="en-US" sz="2600" i="1" dirty="0" smtClean="0">
                <a:latin typeface="Gill Sans MT" charset="0"/>
              </a:rPr>
              <a:t>S’</a:t>
            </a:r>
            <a:r>
              <a:rPr lang="en-US" sz="2600" dirty="0" smtClean="0">
                <a:latin typeface="Gill Sans MT" charset="0"/>
              </a:rPr>
              <a:t> =  0                    </a:t>
            </a:r>
            <a:r>
              <a:rPr lang="en-US" sz="2600" i="1" dirty="0" smtClean="0">
                <a:latin typeface="Gill Sans MT" charset="0"/>
              </a:rPr>
              <a:t>S’</a:t>
            </a:r>
            <a:r>
              <a:rPr lang="en-US" sz="2600" dirty="0" smtClean="0">
                <a:latin typeface="Gill Sans MT" charset="0"/>
              </a:rPr>
              <a:t> = .13</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87000"/>
              </a:lnSpc>
              <a:spcBef>
                <a:spcPts val="600"/>
              </a:spcBef>
              <a:buClr>
                <a:srgbClr val="727CA3"/>
              </a:buClr>
              <a:buSzPct val="76000"/>
              <a:buFont typeface="Wingdings 3" charset="0"/>
              <a:buNone/>
              <a:defRPr/>
            </a:pPr>
            <a:endParaRPr lang="en-US" dirty="0" smtClean="0">
              <a:latin typeface="Gill Sans MT"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flipH="1">
            <a:off x="4976813" y="1774825"/>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4" name="Rectangle 2"/>
          <p:cNvSpPr>
            <a:spLocks noChangeArrowheads="1"/>
          </p:cNvSpPr>
          <p:nvPr/>
        </p:nvSpPr>
        <p:spPr bwMode="auto">
          <a:xfrm>
            <a:off x="5640388" y="12271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35" name="Rectangle 3"/>
          <p:cNvSpPr>
            <a:spLocks noChangeArrowheads="1"/>
          </p:cNvSpPr>
          <p:nvPr/>
        </p:nvSpPr>
        <p:spPr bwMode="auto">
          <a:xfrm>
            <a:off x="-255588" y="-111125"/>
            <a:ext cx="914400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Nuclear Twin Family Design (NTFD)</a:t>
            </a:r>
          </a:p>
        </p:txBody>
      </p:sp>
      <p:sp>
        <p:nvSpPr>
          <p:cNvPr id="44036" name="Rectangle 4"/>
          <p:cNvSpPr>
            <a:spLocks noChangeArrowheads="1"/>
          </p:cNvSpPr>
          <p:nvPr/>
        </p:nvSpPr>
        <p:spPr bwMode="auto">
          <a:xfrm>
            <a:off x="0" y="4884738"/>
            <a:ext cx="9144000" cy="174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7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a:solidFill>
                  <a:srgbClr val="000000"/>
                </a:solidFill>
                <a:effectLst>
                  <a:outerShdw blurRad="38100" dist="38100" dir="2700000" algn="tl">
                    <a:srgbClr val="DDDDDD"/>
                  </a:outerShdw>
                </a:effectLst>
                <a:latin typeface="Times New Roman" charset="0"/>
              </a:rPr>
              <a:t>Assumptions:</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a:solidFill>
                  <a:srgbClr val="000000"/>
                </a:solidFill>
                <a:effectLst>
                  <a:outerShdw blurRad="38100" dist="38100" dir="2700000" algn="tl">
                    <a:srgbClr val="DDDDDD"/>
                  </a:outerShdw>
                </a:effectLst>
                <a:latin typeface="Times New Roman" charset="0"/>
              </a:rPr>
              <a:t>Only can estimate 3 of 4: A, D, S, and F (bias is variable)</a:t>
            </a:r>
          </a:p>
          <a:p>
            <a:pPr marL="1331913" lvl="1" indent="-609600" eaLnBrk="1" hangingPunct="1">
              <a:spcBef>
                <a:spcPts val="5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000">
                <a:solidFill>
                  <a:srgbClr val="000000"/>
                </a:solidFill>
                <a:effectLst>
                  <a:outerShdw blurRad="38100" dist="38100" dir="2700000" algn="tl">
                    <a:srgbClr val="DDDDDD"/>
                  </a:outerShdw>
                </a:effectLst>
                <a:latin typeface="Times New Roman" charset="0"/>
              </a:rPr>
              <a:t>Assortative mating due to primary phenotypic assortment (bias is variable)</a:t>
            </a:r>
          </a:p>
          <a:p>
            <a:pPr marL="608013" indent="-608013">
              <a:spcBef>
                <a:spcPts val="5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000">
              <a:solidFill>
                <a:srgbClr val="000000"/>
              </a:solidFill>
              <a:effectLst>
                <a:outerShdw blurRad="38100" dist="38100" dir="2700000" algn="tl">
                  <a:srgbClr val="DDDDDD"/>
                </a:outerShdw>
              </a:effectLst>
              <a:latin typeface="Times New Roman" charset="0"/>
            </a:endParaRPr>
          </a:p>
        </p:txBody>
      </p:sp>
      <p:sp>
        <p:nvSpPr>
          <p:cNvPr id="44037" name="Text Box 5"/>
          <p:cNvSpPr txBox="1">
            <a:spLocks noChangeArrowheads="1"/>
          </p:cNvSpPr>
          <p:nvPr/>
        </p:nvSpPr>
        <p:spPr bwMode="auto">
          <a:xfrm>
            <a:off x="6643688" y="2525713"/>
            <a:ext cx="2286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750"/>
              </a:spcBef>
              <a:buClrTx/>
              <a:buFontTx/>
              <a:buNone/>
              <a:defRPr/>
            </a:pPr>
            <a:r>
              <a:rPr lang="en-US" sz="2800" baseline="30000" smtClean="0"/>
              <a:t>Note: m estimated and f fixed to 1</a:t>
            </a:r>
          </a:p>
        </p:txBody>
      </p:sp>
      <p:grpSp>
        <p:nvGrpSpPr>
          <p:cNvPr id="73734" name="Group 6"/>
          <p:cNvGrpSpPr>
            <a:grpSpLocks/>
          </p:cNvGrpSpPr>
          <p:nvPr/>
        </p:nvGrpSpPr>
        <p:grpSpPr bwMode="auto">
          <a:xfrm>
            <a:off x="2497138" y="928688"/>
            <a:ext cx="4144962" cy="3767137"/>
            <a:chOff x="1573" y="585"/>
            <a:chExt cx="2611" cy="2373"/>
          </a:xfrm>
        </p:grpSpPr>
        <p:sp>
          <p:nvSpPr>
            <p:cNvPr id="44039" name="Rectangle 7"/>
            <p:cNvSpPr>
              <a:spLocks noChangeArrowheads="1"/>
            </p:cNvSpPr>
            <p:nvPr/>
          </p:nvSpPr>
          <p:spPr bwMode="auto">
            <a:xfrm flipH="1">
              <a:off x="3317" y="1296"/>
              <a:ext cx="169" cy="182"/>
            </a:xfrm>
            <a:prstGeom prst="rect">
              <a:avLst/>
            </a:prstGeom>
            <a:solidFill>
              <a:srgbClr val="C2C2C2"/>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0" name="Rectangle 8"/>
            <p:cNvSpPr>
              <a:spLocks noChangeArrowheads="1"/>
            </p:cNvSpPr>
            <p:nvPr/>
          </p:nvSpPr>
          <p:spPr bwMode="auto">
            <a:xfrm flipH="1">
              <a:off x="3327"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4041" name="Freeform 9"/>
            <p:cNvSpPr>
              <a:spLocks noChangeArrowheads="1"/>
            </p:cNvSpPr>
            <p:nvPr/>
          </p:nvSpPr>
          <p:spPr bwMode="auto">
            <a:xfrm flipH="1">
              <a:off x="3749"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2" name="Rectangle 10"/>
            <p:cNvSpPr>
              <a:spLocks noChangeArrowheads="1"/>
            </p:cNvSpPr>
            <p:nvPr/>
          </p:nvSpPr>
          <p:spPr bwMode="auto">
            <a:xfrm flipH="1">
              <a:off x="3795"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43" name="Line 11"/>
            <p:cNvSpPr>
              <a:spLocks noChangeShapeType="1"/>
            </p:cNvSpPr>
            <p:nvPr/>
          </p:nvSpPr>
          <p:spPr bwMode="auto">
            <a:xfrm flipH="1">
              <a:off x="3484" y="1058"/>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4" name="Line 12"/>
            <p:cNvSpPr>
              <a:spLocks noChangeShapeType="1"/>
            </p:cNvSpPr>
            <p:nvPr/>
          </p:nvSpPr>
          <p:spPr bwMode="auto">
            <a:xfrm flipH="1">
              <a:off x="3427" y="950"/>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5" name="Rectangle 13"/>
            <p:cNvSpPr>
              <a:spLocks noChangeArrowheads="1"/>
            </p:cNvSpPr>
            <p:nvPr/>
          </p:nvSpPr>
          <p:spPr bwMode="auto">
            <a:xfrm flipH="1">
              <a:off x="3460"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46" name="Line 14"/>
            <p:cNvSpPr>
              <a:spLocks noChangeShapeType="1"/>
            </p:cNvSpPr>
            <p:nvPr/>
          </p:nvSpPr>
          <p:spPr bwMode="auto">
            <a:xfrm>
              <a:off x="3332" y="956"/>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47" name="Freeform 15"/>
            <p:cNvSpPr>
              <a:spLocks noChangeArrowheads="1"/>
            </p:cNvSpPr>
            <p:nvPr/>
          </p:nvSpPr>
          <p:spPr bwMode="auto">
            <a:xfrm flipH="1">
              <a:off x="3880"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48" name="Rectangle 16"/>
            <p:cNvSpPr>
              <a:spLocks noChangeArrowheads="1"/>
            </p:cNvSpPr>
            <p:nvPr/>
          </p:nvSpPr>
          <p:spPr bwMode="auto">
            <a:xfrm flipH="1">
              <a:off x="3920" y="1122"/>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49" name="Line 17"/>
            <p:cNvSpPr>
              <a:spLocks noChangeShapeType="1"/>
            </p:cNvSpPr>
            <p:nvPr/>
          </p:nvSpPr>
          <p:spPr bwMode="auto">
            <a:xfrm flipH="1">
              <a:off x="3497" y="1217"/>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0" name="Rectangle 18"/>
            <p:cNvSpPr>
              <a:spLocks noChangeArrowheads="1"/>
            </p:cNvSpPr>
            <p:nvPr/>
          </p:nvSpPr>
          <p:spPr bwMode="auto">
            <a:xfrm flipH="1">
              <a:off x="3708"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51" name="Freeform 19"/>
            <p:cNvSpPr>
              <a:spLocks noChangeArrowheads="1"/>
            </p:cNvSpPr>
            <p:nvPr/>
          </p:nvSpPr>
          <p:spPr bwMode="auto">
            <a:xfrm flipH="1">
              <a:off x="3008"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2" name="Rectangle 20"/>
            <p:cNvSpPr>
              <a:spLocks noChangeArrowheads="1"/>
            </p:cNvSpPr>
            <p:nvPr/>
          </p:nvSpPr>
          <p:spPr bwMode="auto">
            <a:xfrm flipH="1">
              <a:off x="3051"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53" name="Line 21"/>
            <p:cNvSpPr>
              <a:spLocks noChangeShapeType="1"/>
            </p:cNvSpPr>
            <p:nvPr/>
          </p:nvSpPr>
          <p:spPr bwMode="auto">
            <a:xfrm>
              <a:off x="3153" y="1083"/>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54" name="Rectangle 22"/>
            <p:cNvSpPr>
              <a:spLocks noChangeArrowheads="1"/>
            </p:cNvSpPr>
            <p:nvPr/>
          </p:nvSpPr>
          <p:spPr bwMode="auto">
            <a:xfrm flipH="1">
              <a:off x="3172"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55" name="Rectangle 23"/>
            <p:cNvSpPr>
              <a:spLocks noChangeArrowheads="1"/>
            </p:cNvSpPr>
            <p:nvPr/>
          </p:nvSpPr>
          <p:spPr bwMode="auto">
            <a:xfrm flipH="1">
              <a:off x="3628"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56" name="Freeform 24"/>
            <p:cNvSpPr>
              <a:spLocks noChangeArrowheads="1"/>
            </p:cNvSpPr>
            <p:nvPr/>
          </p:nvSpPr>
          <p:spPr bwMode="auto">
            <a:xfrm flipH="1">
              <a:off x="3518"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7" name="Rectangle 25"/>
            <p:cNvSpPr>
              <a:spLocks noChangeArrowheads="1"/>
            </p:cNvSpPr>
            <p:nvPr/>
          </p:nvSpPr>
          <p:spPr bwMode="auto">
            <a:xfrm flipH="1">
              <a:off x="3565"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58" name="Freeform 26"/>
            <p:cNvSpPr>
              <a:spLocks noChangeArrowheads="1"/>
            </p:cNvSpPr>
            <p:nvPr/>
          </p:nvSpPr>
          <p:spPr bwMode="auto">
            <a:xfrm flipH="1">
              <a:off x="3237"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59" name="Freeform 27"/>
            <p:cNvSpPr>
              <a:spLocks/>
            </p:cNvSpPr>
            <p:nvPr/>
          </p:nvSpPr>
          <p:spPr bwMode="auto">
            <a:xfrm rot="1920000" flipH="1">
              <a:off x="3640"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0" name="Rectangle 28"/>
            <p:cNvSpPr>
              <a:spLocks noChangeArrowheads="1"/>
            </p:cNvSpPr>
            <p:nvPr/>
          </p:nvSpPr>
          <p:spPr bwMode="auto">
            <a:xfrm flipH="1">
              <a:off x="3676"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61" name="Freeform 29"/>
            <p:cNvSpPr>
              <a:spLocks/>
            </p:cNvSpPr>
            <p:nvPr/>
          </p:nvSpPr>
          <p:spPr bwMode="auto">
            <a:xfrm rot="15780000" flipH="1">
              <a:off x="3171" y="84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2" name="Rectangle 30"/>
            <p:cNvSpPr>
              <a:spLocks noChangeArrowheads="1"/>
            </p:cNvSpPr>
            <p:nvPr/>
          </p:nvSpPr>
          <p:spPr bwMode="auto">
            <a:xfrm flipH="1">
              <a:off x="3152"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63" name="Freeform 31"/>
            <p:cNvSpPr>
              <a:spLocks/>
            </p:cNvSpPr>
            <p:nvPr/>
          </p:nvSpPr>
          <p:spPr bwMode="auto">
            <a:xfrm flipH="1">
              <a:off x="3316"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4" name="Rectangle 32"/>
            <p:cNvSpPr>
              <a:spLocks noChangeArrowheads="1"/>
            </p:cNvSpPr>
            <p:nvPr/>
          </p:nvSpPr>
          <p:spPr bwMode="auto">
            <a:xfrm flipH="1">
              <a:off x="3424"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65" name="Rectangle 33"/>
            <p:cNvSpPr>
              <a:spLocks noChangeArrowheads="1"/>
            </p:cNvSpPr>
            <p:nvPr/>
          </p:nvSpPr>
          <p:spPr bwMode="auto">
            <a:xfrm flipH="1">
              <a:off x="3328" y="965"/>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66" name="Rectangle 34"/>
            <p:cNvSpPr>
              <a:spLocks noChangeArrowheads="1"/>
            </p:cNvSpPr>
            <p:nvPr/>
          </p:nvSpPr>
          <p:spPr bwMode="auto">
            <a:xfrm flipH="1">
              <a:off x="3290"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67" name="Rectangle 35"/>
            <p:cNvSpPr>
              <a:spLocks noChangeArrowheads="1"/>
            </p:cNvSpPr>
            <p:nvPr/>
          </p:nvSpPr>
          <p:spPr bwMode="auto">
            <a:xfrm>
              <a:off x="2279" y="1289"/>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68" name="Rectangle 36"/>
            <p:cNvSpPr>
              <a:spLocks noChangeArrowheads="1"/>
            </p:cNvSpPr>
            <p:nvPr/>
          </p:nvSpPr>
          <p:spPr bwMode="auto">
            <a:xfrm>
              <a:off x="2290" y="1306"/>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4069" name="Freeform 37"/>
            <p:cNvSpPr>
              <a:spLocks noChangeArrowheads="1"/>
            </p:cNvSpPr>
            <p:nvPr/>
          </p:nvSpPr>
          <p:spPr bwMode="auto">
            <a:xfrm>
              <a:off x="1851" y="897"/>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0" name="Rectangle 38"/>
            <p:cNvSpPr>
              <a:spLocks noChangeArrowheads="1"/>
            </p:cNvSpPr>
            <p:nvPr/>
          </p:nvSpPr>
          <p:spPr bwMode="auto">
            <a:xfrm>
              <a:off x="1900" y="920"/>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071" name="Line 39"/>
            <p:cNvSpPr>
              <a:spLocks noChangeShapeType="1"/>
            </p:cNvSpPr>
            <p:nvPr/>
          </p:nvSpPr>
          <p:spPr bwMode="auto">
            <a:xfrm>
              <a:off x="2018" y="1058"/>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2" name="Line 40"/>
            <p:cNvSpPr>
              <a:spLocks noChangeShapeType="1"/>
            </p:cNvSpPr>
            <p:nvPr/>
          </p:nvSpPr>
          <p:spPr bwMode="auto">
            <a:xfrm>
              <a:off x="2194" y="950"/>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3" name="Rectangle 41"/>
            <p:cNvSpPr>
              <a:spLocks noChangeArrowheads="1"/>
            </p:cNvSpPr>
            <p:nvPr/>
          </p:nvSpPr>
          <p:spPr bwMode="auto">
            <a:xfrm>
              <a:off x="2251" y="1011"/>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074" name="Line 42"/>
            <p:cNvSpPr>
              <a:spLocks noChangeShapeType="1"/>
            </p:cNvSpPr>
            <p:nvPr/>
          </p:nvSpPr>
          <p:spPr bwMode="auto">
            <a:xfrm flipH="1">
              <a:off x="2384" y="956"/>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5" name="Freeform 43"/>
            <p:cNvSpPr>
              <a:spLocks noChangeArrowheads="1"/>
            </p:cNvSpPr>
            <p:nvPr/>
          </p:nvSpPr>
          <p:spPr bwMode="auto">
            <a:xfrm>
              <a:off x="1719" y="1105"/>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76" name="Rectangle 44"/>
            <p:cNvSpPr>
              <a:spLocks noChangeArrowheads="1"/>
            </p:cNvSpPr>
            <p:nvPr/>
          </p:nvSpPr>
          <p:spPr bwMode="auto">
            <a:xfrm>
              <a:off x="1769" y="1122"/>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077" name="Line 45"/>
            <p:cNvSpPr>
              <a:spLocks noChangeShapeType="1"/>
            </p:cNvSpPr>
            <p:nvPr/>
          </p:nvSpPr>
          <p:spPr bwMode="auto">
            <a:xfrm>
              <a:off x="1896" y="1217"/>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78" name="Rectangle 46"/>
            <p:cNvSpPr>
              <a:spLocks noChangeArrowheads="1"/>
            </p:cNvSpPr>
            <p:nvPr/>
          </p:nvSpPr>
          <p:spPr bwMode="auto">
            <a:xfrm>
              <a:off x="2004" y="118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079" name="Freeform 47"/>
            <p:cNvSpPr>
              <a:spLocks noChangeArrowheads="1"/>
            </p:cNvSpPr>
            <p:nvPr/>
          </p:nvSpPr>
          <p:spPr bwMode="auto">
            <a:xfrm>
              <a:off x="2593" y="931"/>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0" name="Rectangle 48"/>
            <p:cNvSpPr>
              <a:spLocks noChangeArrowheads="1"/>
            </p:cNvSpPr>
            <p:nvPr/>
          </p:nvSpPr>
          <p:spPr bwMode="auto">
            <a:xfrm>
              <a:off x="2644" y="962"/>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081" name="Line 49"/>
            <p:cNvSpPr>
              <a:spLocks noChangeShapeType="1"/>
            </p:cNvSpPr>
            <p:nvPr/>
          </p:nvSpPr>
          <p:spPr bwMode="auto">
            <a:xfrm flipH="1">
              <a:off x="2466" y="1083"/>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82" name="Rectangle 50"/>
            <p:cNvSpPr>
              <a:spLocks noChangeArrowheads="1"/>
            </p:cNvSpPr>
            <p:nvPr/>
          </p:nvSpPr>
          <p:spPr bwMode="auto">
            <a:xfrm>
              <a:off x="2541" y="108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083" name="Rectangle 51"/>
            <p:cNvSpPr>
              <a:spLocks noChangeArrowheads="1"/>
            </p:cNvSpPr>
            <p:nvPr/>
          </p:nvSpPr>
          <p:spPr bwMode="auto">
            <a:xfrm>
              <a:off x="2094" y="1065"/>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084" name="Freeform 52"/>
            <p:cNvSpPr>
              <a:spLocks noChangeArrowheads="1"/>
            </p:cNvSpPr>
            <p:nvPr/>
          </p:nvSpPr>
          <p:spPr bwMode="auto">
            <a:xfrm>
              <a:off x="2083" y="768"/>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5" name="Rectangle 53"/>
            <p:cNvSpPr>
              <a:spLocks noChangeArrowheads="1"/>
            </p:cNvSpPr>
            <p:nvPr/>
          </p:nvSpPr>
          <p:spPr bwMode="auto">
            <a:xfrm>
              <a:off x="2130" y="788"/>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086" name="Freeform 54"/>
            <p:cNvSpPr>
              <a:spLocks noChangeArrowheads="1"/>
            </p:cNvSpPr>
            <p:nvPr/>
          </p:nvSpPr>
          <p:spPr bwMode="auto">
            <a:xfrm>
              <a:off x="2363" y="774"/>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7" name="Freeform 55"/>
            <p:cNvSpPr>
              <a:spLocks/>
            </p:cNvSpPr>
            <p:nvPr/>
          </p:nvSpPr>
          <p:spPr bwMode="auto">
            <a:xfrm rot="19680000">
              <a:off x="2049" y="695"/>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88" name="Rectangle 56"/>
            <p:cNvSpPr>
              <a:spLocks noChangeArrowheads="1"/>
            </p:cNvSpPr>
            <p:nvPr/>
          </p:nvSpPr>
          <p:spPr bwMode="auto">
            <a:xfrm>
              <a:off x="2032" y="636"/>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4089" name="Freeform 57"/>
            <p:cNvSpPr>
              <a:spLocks/>
            </p:cNvSpPr>
            <p:nvPr/>
          </p:nvSpPr>
          <p:spPr bwMode="auto">
            <a:xfrm rot="5820000">
              <a:off x="2500" y="846"/>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0" name="Rectangle 58"/>
            <p:cNvSpPr>
              <a:spLocks noChangeArrowheads="1"/>
            </p:cNvSpPr>
            <p:nvPr/>
          </p:nvSpPr>
          <p:spPr bwMode="auto">
            <a:xfrm>
              <a:off x="2567" y="835"/>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4091" name="Freeform 59"/>
            <p:cNvSpPr>
              <a:spLocks/>
            </p:cNvSpPr>
            <p:nvPr/>
          </p:nvSpPr>
          <p:spPr bwMode="auto">
            <a:xfrm>
              <a:off x="2174" y="670"/>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092" name="Rectangle 60"/>
            <p:cNvSpPr>
              <a:spLocks noChangeArrowheads="1"/>
            </p:cNvSpPr>
            <p:nvPr/>
          </p:nvSpPr>
          <p:spPr bwMode="auto">
            <a:xfrm>
              <a:off x="2289" y="585"/>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4093" name="Rectangle 61"/>
            <p:cNvSpPr>
              <a:spLocks noChangeArrowheads="1"/>
            </p:cNvSpPr>
            <p:nvPr/>
          </p:nvSpPr>
          <p:spPr bwMode="auto">
            <a:xfrm>
              <a:off x="2412" y="96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094" name="Rectangle 62"/>
            <p:cNvSpPr>
              <a:spLocks noChangeArrowheads="1"/>
            </p:cNvSpPr>
            <p:nvPr/>
          </p:nvSpPr>
          <p:spPr bwMode="auto">
            <a:xfrm>
              <a:off x="2408" y="792"/>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095" name="Line 63"/>
            <p:cNvSpPr>
              <a:spLocks noChangeShapeType="1"/>
            </p:cNvSpPr>
            <p:nvPr/>
          </p:nvSpPr>
          <p:spPr bwMode="auto">
            <a:xfrm>
              <a:off x="2237" y="922"/>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6" name="Line 64"/>
            <p:cNvSpPr>
              <a:spLocks noChangeShapeType="1"/>
            </p:cNvSpPr>
            <p:nvPr/>
          </p:nvSpPr>
          <p:spPr bwMode="auto">
            <a:xfrm>
              <a:off x="2443" y="1472"/>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7" name="Line 65"/>
            <p:cNvSpPr>
              <a:spLocks noChangeShapeType="1"/>
            </p:cNvSpPr>
            <p:nvPr/>
          </p:nvSpPr>
          <p:spPr bwMode="auto">
            <a:xfrm flipH="1">
              <a:off x="1922" y="1463"/>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098" name="Rectangle 66"/>
            <p:cNvSpPr>
              <a:spLocks noChangeArrowheads="1"/>
            </p:cNvSpPr>
            <p:nvPr/>
          </p:nvSpPr>
          <p:spPr bwMode="auto">
            <a:xfrm>
              <a:off x="2238" y="15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099" name="Rectangle 67"/>
            <p:cNvSpPr>
              <a:spLocks noChangeArrowheads="1"/>
            </p:cNvSpPr>
            <p:nvPr/>
          </p:nvSpPr>
          <p:spPr bwMode="auto">
            <a:xfrm flipH="1">
              <a:off x="2487"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00" name="Line 68"/>
            <p:cNvSpPr>
              <a:spLocks noChangeShapeType="1"/>
            </p:cNvSpPr>
            <p:nvPr/>
          </p:nvSpPr>
          <p:spPr bwMode="auto">
            <a:xfrm>
              <a:off x="2174" y="959"/>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1" name="Rectangle 69"/>
            <p:cNvSpPr>
              <a:spLocks noChangeArrowheads="1"/>
            </p:cNvSpPr>
            <p:nvPr/>
          </p:nvSpPr>
          <p:spPr bwMode="auto">
            <a:xfrm flipH="1">
              <a:off x="1890"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2" name="Rectangle 70"/>
            <p:cNvSpPr>
              <a:spLocks noChangeArrowheads="1"/>
            </p:cNvSpPr>
            <p:nvPr/>
          </p:nvSpPr>
          <p:spPr bwMode="auto">
            <a:xfrm flipH="1">
              <a:off x="1898" y="2809"/>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4103" name="Freeform 71"/>
            <p:cNvSpPr>
              <a:spLocks noChangeArrowheads="1"/>
            </p:cNvSpPr>
            <p:nvPr/>
          </p:nvSpPr>
          <p:spPr bwMode="auto">
            <a:xfrm flipH="1">
              <a:off x="231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04" name="Rectangle 72"/>
            <p:cNvSpPr>
              <a:spLocks noChangeArrowheads="1"/>
            </p:cNvSpPr>
            <p:nvPr/>
          </p:nvSpPr>
          <p:spPr bwMode="auto">
            <a:xfrm flipH="1">
              <a:off x="2364"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05" name="Line 73"/>
            <p:cNvSpPr>
              <a:spLocks noChangeShapeType="1"/>
            </p:cNvSpPr>
            <p:nvPr/>
          </p:nvSpPr>
          <p:spPr bwMode="auto">
            <a:xfrm flipH="1">
              <a:off x="2053" y="2545"/>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6" name="Line 74"/>
            <p:cNvSpPr>
              <a:spLocks noChangeShapeType="1"/>
            </p:cNvSpPr>
            <p:nvPr/>
          </p:nvSpPr>
          <p:spPr bwMode="auto">
            <a:xfrm flipH="1">
              <a:off x="1996" y="2437"/>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7" name="Rectangle 75"/>
            <p:cNvSpPr>
              <a:spLocks noChangeArrowheads="1"/>
            </p:cNvSpPr>
            <p:nvPr/>
          </p:nvSpPr>
          <p:spPr bwMode="auto">
            <a:xfrm flipH="1">
              <a:off x="2030"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08" name="Line 76"/>
            <p:cNvSpPr>
              <a:spLocks noChangeShapeType="1"/>
            </p:cNvSpPr>
            <p:nvPr/>
          </p:nvSpPr>
          <p:spPr bwMode="auto">
            <a:xfrm>
              <a:off x="1901" y="2443"/>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09" name="Freeform 77"/>
            <p:cNvSpPr>
              <a:spLocks noChangeArrowheads="1"/>
            </p:cNvSpPr>
            <p:nvPr/>
          </p:nvSpPr>
          <p:spPr bwMode="auto">
            <a:xfrm flipH="1">
              <a:off x="2449"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0" name="Rectangle 78"/>
            <p:cNvSpPr>
              <a:spLocks noChangeArrowheads="1"/>
            </p:cNvSpPr>
            <p:nvPr/>
          </p:nvSpPr>
          <p:spPr bwMode="auto">
            <a:xfrm flipH="1">
              <a:off x="2489"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11" name="Line 79"/>
            <p:cNvSpPr>
              <a:spLocks noChangeShapeType="1"/>
            </p:cNvSpPr>
            <p:nvPr/>
          </p:nvSpPr>
          <p:spPr bwMode="auto">
            <a:xfrm flipH="1">
              <a:off x="2066" y="2704"/>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2" name="Rectangle 80"/>
            <p:cNvSpPr>
              <a:spLocks noChangeArrowheads="1"/>
            </p:cNvSpPr>
            <p:nvPr/>
          </p:nvSpPr>
          <p:spPr bwMode="auto">
            <a:xfrm flipH="1">
              <a:off x="2276"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13" name="Freeform 81"/>
            <p:cNvSpPr>
              <a:spLocks noChangeArrowheads="1"/>
            </p:cNvSpPr>
            <p:nvPr/>
          </p:nvSpPr>
          <p:spPr bwMode="auto">
            <a:xfrm flipH="1">
              <a:off x="1573"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4" name="Rectangle 82"/>
            <p:cNvSpPr>
              <a:spLocks noChangeArrowheads="1"/>
            </p:cNvSpPr>
            <p:nvPr/>
          </p:nvSpPr>
          <p:spPr bwMode="auto">
            <a:xfrm flipH="1">
              <a:off x="1620"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15" name="Line 83"/>
            <p:cNvSpPr>
              <a:spLocks noChangeShapeType="1"/>
            </p:cNvSpPr>
            <p:nvPr/>
          </p:nvSpPr>
          <p:spPr bwMode="auto">
            <a:xfrm>
              <a:off x="1722" y="2570"/>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16" name="Rectangle 84"/>
            <p:cNvSpPr>
              <a:spLocks noChangeArrowheads="1"/>
            </p:cNvSpPr>
            <p:nvPr/>
          </p:nvSpPr>
          <p:spPr bwMode="auto">
            <a:xfrm flipH="1">
              <a:off x="1749" y="258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17" name="Rectangle 85"/>
            <p:cNvSpPr>
              <a:spLocks noChangeArrowheads="1"/>
            </p:cNvSpPr>
            <p:nvPr/>
          </p:nvSpPr>
          <p:spPr bwMode="auto">
            <a:xfrm flipH="1">
              <a:off x="219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18" name="Freeform 86"/>
            <p:cNvSpPr>
              <a:spLocks noChangeArrowheads="1"/>
            </p:cNvSpPr>
            <p:nvPr/>
          </p:nvSpPr>
          <p:spPr bwMode="auto">
            <a:xfrm flipH="1">
              <a:off x="2083"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19" name="Rectangle 87"/>
            <p:cNvSpPr>
              <a:spLocks noChangeArrowheads="1"/>
            </p:cNvSpPr>
            <p:nvPr/>
          </p:nvSpPr>
          <p:spPr bwMode="auto">
            <a:xfrm flipH="1">
              <a:off x="2134" y="2275"/>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20" name="Freeform 88"/>
            <p:cNvSpPr>
              <a:spLocks noChangeArrowheads="1"/>
            </p:cNvSpPr>
            <p:nvPr/>
          </p:nvSpPr>
          <p:spPr bwMode="auto">
            <a:xfrm flipH="1">
              <a:off x="180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1" name="Rectangle 89"/>
            <p:cNvSpPr>
              <a:spLocks noChangeArrowheads="1"/>
            </p:cNvSpPr>
            <p:nvPr/>
          </p:nvSpPr>
          <p:spPr bwMode="auto">
            <a:xfrm flipH="1">
              <a:off x="1895" y="2498"/>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22" name="Rectangle 90"/>
            <p:cNvSpPr>
              <a:spLocks noChangeArrowheads="1"/>
            </p:cNvSpPr>
            <p:nvPr/>
          </p:nvSpPr>
          <p:spPr bwMode="auto">
            <a:xfrm flipH="1">
              <a:off x="1859"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23" name="Rectangle 91"/>
            <p:cNvSpPr>
              <a:spLocks noChangeArrowheads="1"/>
            </p:cNvSpPr>
            <p:nvPr/>
          </p:nvSpPr>
          <p:spPr bwMode="auto">
            <a:xfrm>
              <a:off x="3702" y="2776"/>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4" name="Rectangle 92"/>
            <p:cNvSpPr>
              <a:spLocks noChangeArrowheads="1"/>
            </p:cNvSpPr>
            <p:nvPr/>
          </p:nvSpPr>
          <p:spPr bwMode="auto">
            <a:xfrm>
              <a:off x="3713" y="2793"/>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4125" name="Freeform 93"/>
            <p:cNvSpPr>
              <a:spLocks noChangeArrowheads="1"/>
            </p:cNvSpPr>
            <p:nvPr/>
          </p:nvSpPr>
          <p:spPr bwMode="auto">
            <a:xfrm>
              <a:off x="3274" y="2384"/>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26" name="Rectangle 94"/>
            <p:cNvSpPr>
              <a:spLocks noChangeArrowheads="1"/>
            </p:cNvSpPr>
            <p:nvPr/>
          </p:nvSpPr>
          <p:spPr bwMode="auto">
            <a:xfrm>
              <a:off x="3323" y="2407"/>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4127" name="Line 95"/>
            <p:cNvSpPr>
              <a:spLocks noChangeShapeType="1"/>
            </p:cNvSpPr>
            <p:nvPr/>
          </p:nvSpPr>
          <p:spPr bwMode="auto">
            <a:xfrm>
              <a:off x="3441" y="2545"/>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8" name="Line 96"/>
            <p:cNvSpPr>
              <a:spLocks noChangeShapeType="1"/>
            </p:cNvSpPr>
            <p:nvPr/>
          </p:nvSpPr>
          <p:spPr bwMode="auto">
            <a:xfrm>
              <a:off x="3617" y="2437"/>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29" name="Rectangle 97"/>
            <p:cNvSpPr>
              <a:spLocks noChangeArrowheads="1"/>
            </p:cNvSpPr>
            <p:nvPr/>
          </p:nvSpPr>
          <p:spPr bwMode="auto">
            <a:xfrm>
              <a:off x="3674" y="249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4130" name="Line 98"/>
            <p:cNvSpPr>
              <a:spLocks noChangeShapeType="1"/>
            </p:cNvSpPr>
            <p:nvPr/>
          </p:nvSpPr>
          <p:spPr bwMode="auto">
            <a:xfrm flipH="1">
              <a:off x="3807" y="2443"/>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1" name="Freeform 99"/>
            <p:cNvSpPr>
              <a:spLocks noChangeArrowheads="1"/>
            </p:cNvSpPr>
            <p:nvPr/>
          </p:nvSpPr>
          <p:spPr bwMode="auto">
            <a:xfrm>
              <a:off x="3142" y="2592"/>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2" name="Rectangle 100"/>
            <p:cNvSpPr>
              <a:spLocks noChangeArrowheads="1"/>
            </p:cNvSpPr>
            <p:nvPr/>
          </p:nvSpPr>
          <p:spPr bwMode="auto">
            <a:xfrm>
              <a:off x="3192" y="2609"/>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4133" name="Line 101"/>
            <p:cNvSpPr>
              <a:spLocks noChangeShapeType="1"/>
            </p:cNvSpPr>
            <p:nvPr/>
          </p:nvSpPr>
          <p:spPr bwMode="auto">
            <a:xfrm>
              <a:off x="3319" y="2704"/>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4" name="Rectangle 102"/>
            <p:cNvSpPr>
              <a:spLocks noChangeArrowheads="1"/>
            </p:cNvSpPr>
            <p:nvPr/>
          </p:nvSpPr>
          <p:spPr bwMode="auto">
            <a:xfrm>
              <a:off x="3427" y="2676"/>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4135" name="Freeform 103"/>
            <p:cNvSpPr>
              <a:spLocks noChangeArrowheads="1"/>
            </p:cNvSpPr>
            <p:nvPr/>
          </p:nvSpPr>
          <p:spPr bwMode="auto">
            <a:xfrm>
              <a:off x="4016" y="2418"/>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36" name="Rectangle 104"/>
            <p:cNvSpPr>
              <a:spLocks noChangeArrowheads="1"/>
            </p:cNvSpPr>
            <p:nvPr/>
          </p:nvSpPr>
          <p:spPr bwMode="auto">
            <a:xfrm>
              <a:off x="4067" y="244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4137" name="Line 105"/>
            <p:cNvSpPr>
              <a:spLocks noChangeShapeType="1"/>
            </p:cNvSpPr>
            <p:nvPr/>
          </p:nvSpPr>
          <p:spPr bwMode="auto">
            <a:xfrm flipH="1">
              <a:off x="3889" y="2570"/>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38" name="Rectangle 106"/>
            <p:cNvSpPr>
              <a:spLocks noChangeArrowheads="1"/>
            </p:cNvSpPr>
            <p:nvPr/>
          </p:nvSpPr>
          <p:spPr bwMode="auto">
            <a:xfrm>
              <a:off x="3951" y="257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4139" name="Rectangle 107"/>
            <p:cNvSpPr>
              <a:spLocks noChangeArrowheads="1"/>
            </p:cNvSpPr>
            <p:nvPr/>
          </p:nvSpPr>
          <p:spPr bwMode="auto">
            <a:xfrm>
              <a:off x="3517" y="2552"/>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4140" name="Freeform 108"/>
            <p:cNvSpPr>
              <a:spLocks noChangeArrowheads="1"/>
            </p:cNvSpPr>
            <p:nvPr/>
          </p:nvSpPr>
          <p:spPr bwMode="auto">
            <a:xfrm>
              <a:off x="3506" y="2255"/>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1" name="Rectangle 109"/>
            <p:cNvSpPr>
              <a:spLocks noChangeArrowheads="1"/>
            </p:cNvSpPr>
            <p:nvPr/>
          </p:nvSpPr>
          <p:spPr bwMode="auto">
            <a:xfrm>
              <a:off x="3553" y="2275"/>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4142" name="Freeform 110"/>
            <p:cNvSpPr>
              <a:spLocks noChangeArrowheads="1"/>
            </p:cNvSpPr>
            <p:nvPr/>
          </p:nvSpPr>
          <p:spPr bwMode="auto">
            <a:xfrm>
              <a:off x="3786" y="2261"/>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3" name="Freeform 111"/>
            <p:cNvSpPr>
              <a:spLocks/>
            </p:cNvSpPr>
            <p:nvPr/>
          </p:nvSpPr>
          <p:spPr bwMode="auto">
            <a:xfrm rot="5820000">
              <a:off x="3651" y="2321"/>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4" name="Rectangle 112"/>
            <p:cNvSpPr>
              <a:spLocks noChangeArrowheads="1"/>
            </p:cNvSpPr>
            <p:nvPr/>
          </p:nvSpPr>
          <p:spPr bwMode="auto">
            <a:xfrm>
              <a:off x="3820" y="250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4145" name="Rectangle 113"/>
            <p:cNvSpPr>
              <a:spLocks noChangeArrowheads="1"/>
            </p:cNvSpPr>
            <p:nvPr/>
          </p:nvSpPr>
          <p:spPr bwMode="auto">
            <a:xfrm>
              <a:off x="3831" y="2279"/>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4146" name="Freeform 114"/>
            <p:cNvSpPr>
              <a:spLocks/>
            </p:cNvSpPr>
            <p:nvPr/>
          </p:nvSpPr>
          <p:spPr bwMode="auto">
            <a:xfrm rot="15780000" flipH="1">
              <a:off x="2005" y="2323"/>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47" name="Line 115"/>
            <p:cNvSpPr>
              <a:spLocks noChangeShapeType="1"/>
            </p:cNvSpPr>
            <p:nvPr/>
          </p:nvSpPr>
          <p:spPr bwMode="auto">
            <a:xfrm flipH="1">
              <a:off x="2251" y="926"/>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8" name="Line 116"/>
            <p:cNvSpPr>
              <a:spLocks noChangeShapeType="1"/>
            </p:cNvSpPr>
            <p:nvPr/>
          </p:nvSpPr>
          <p:spPr bwMode="auto">
            <a:xfrm flipH="1">
              <a:off x="1974" y="1476"/>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49" name="Line 117"/>
            <p:cNvSpPr>
              <a:spLocks noChangeShapeType="1"/>
            </p:cNvSpPr>
            <p:nvPr/>
          </p:nvSpPr>
          <p:spPr bwMode="auto">
            <a:xfrm>
              <a:off x="3407" y="1467"/>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0" name="Rectangle 118"/>
            <p:cNvSpPr>
              <a:spLocks noChangeArrowheads="1"/>
            </p:cNvSpPr>
            <p:nvPr/>
          </p:nvSpPr>
          <p:spPr bwMode="auto">
            <a:xfrm flipH="1">
              <a:off x="3450" y="1547"/>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1" name="Rectangle 119"/>
            <p:cNvSpPr>
              <a:spLocks noChangeArrowheads="1"/>
            </p:cNvSpPr>
            <p:nvPr/>
          </p:nvSpPr>
          <p:spPr bwMode="auto">
            <a:xfrm>
              <a:off x="3171" y="147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4152" name="Line 120"/>
            <p:cNvSpPr>
              <a:spLocks noChangeShapeType="1"/>
            </p:cNvSpPr>
            <p:nvPr/>
          </p:nvSpPr>
          <p:spPr bwMode="auto">
            <a:xfrm flipH="1">
              <a:off x="3592" y="963"/>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3" name="Freeform 121"/>
            <p:cNvSpPr>
              <a:spLocks/>
            </p:cNvSpPr>
            <p:nvPr/>
          </p:nvSpPr>
          <p:spPr bwMode="auto">
            <a:xfrm>
              <a:off x="2519" y="2420"/>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4" name="Rectangle 122"/>
            <p:cNvSpPr>
              <a:spLocks noChangeArrowheads="1"/>
            </p:cNvSpPr>
            <p:nvPr/>
          </p:nvSpPr>
          <p:spPr bwMode="auto">
            <a:xfrm flipH="1">
              <a:off x="2824" y="2366"/>
              <a:ext cx="111"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d</a:t>
              </a:r>
            </a:p>
          </p:txBody>
        </p:sp>
        <p:grpSp>
          <p:nvGrpSpPr>
            <p:cNvPr id="73853" name="Group 123"/>
            <p:cNvGrpSpPr>
              <a:grpSpLocks/>
            </p:cNvGrpSpPr>
            <p:nvPr/>
          </p:nvGrpSpPr>
          <p:grpSpPr bwMode="auto">
            <a:xfrm>
              <a:off x="2425" y="2100"/>
              <a:ext cx="886" cy="251"/>
              <a:chOff x="2425" y="2100"/>
              <a:chExt cx="886" cy="251"/>
            </a:xfrm>
          </p:grpSpPr>
          <p:sp>
            <p:nvSpPr>
              <p:cNvPr id="44156" name="Freeform 124"/>
              <p:cNvSpPr>
                <a:spLocks/>
              </p:cNvSpPr>
              <p:nvPr/>
            </p:nvSpPr>
            <p:spPr bwMode="auto">
              <a:xfrm>
                <a:off x="2425" y="2147"/>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157" name="Rectangle 125"/>
              <p:cNvSpPr>
                <a:spLocks noChangeArrowheads="1"/>
              </p:cNvSpPr>
              <p:nvPr/>
            </p:nvSpPr>
            <p:spPr bwMode="auto">
              <a:xfrm flipH="1">
                <a:off x="2809" y="2100"/>
                <a:ext cx="113" cy="130"/>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z</a:t>
                </a:r>
                <a:r>
                  <a:rPr lang="en-US" sz="1200" baseline="-25000">
                    <a:solidFill>
                      <a:srgbClr val="333399"/>
                    </a:solidFill>
                  </a:rPr>
                  <a:t>s</a:t>
                </a:r>
              </a:p>
            </p:txBody>
          </p:sp>
        </p:grpSp>
      </p:grpSp>
      <p:sp>
        <p:nvSpPr>
          <p:cNvPr id="44158" name="Line 126"/>
          <p:cNvSpPr>
            <a:spLocks noChangeShapeType="1"/>
          </p:cNvSpPr>
          <p:nvPr/>
        </p:nvSpPr>
        <p:spPr bwMode="auto">
          <a:xfrm flipH="1">
            <a:off x="3876675" y="2195513"/>
            <a:ext cx="1393825" cy="285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4159" name="Rectangle 127"/>
          <p:cNvSpPr>
            <a:spLocks noChangeArrowheads="1"/>
          </p:cNvSpPr>
          <p:nvPr/>
        </p:nvSpPr>
        <p:spPr bwMode="auto">
          <a:xfrm flipH="1">
            <a:off x="4530725" y="21034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05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5060" name="Rectangle 4"/>
          <p:cNvSpPr>
            <a:spLocks noChangeArrowheads="1"/>
          </p:cNvSpPr>
          <p:nvPr/>
        </p:nvSpPr>
        <p:spPr bwMode="auto">
          <a:xfrm>
            <a:off x="0" y="1243013"/>
            <a:ext cx="8955088" cy="550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Include twins and their sibs, parents, spouses, and offspring…</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Gives 17 unique covariances (MZ, DZ, Sib, P-O, Spousal, MZ avunc, DZ avunc, MZ cous, DZ cous, GP-GO, and 7 in-laws)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88 covariances with sex effects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800350" y="1582738"/>
            <a:ext cx="68770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1500"/>
              </a:spcBef>
              <a:buClrTx/>
              <a:buFontTx/>
              <a:buNone/>
              <a:defRPr/>
            </a:pPr>
            <a:r>
              <a:rPr lang="en-US" baseline="30000" smtClean="0"/>
              <a:t>  can be estimated simultaneously </a:t>
            </a:r>
          </a:p>
          <a:p>
            <a:pPr>
              <a:spcBef>
                <a:spcPts val="1500"/>
              </a:spcBef>
              <a:buClrTx/>
              <a:buFontTx/>
              <a:buNone/>
              <a:defRPr/>
            </a:pPr>
            <a:r>
              <a:rPr lang="en-US" baseline="30000" smtClean="0"/>
              <a:t>= env. factors shared only between </a:t>
            </a:r>
            <a:r>
              <a:rPr lang="en-US" b="1" baseline="30000" smtClean="0"/>
              <a:t>twins</a:t>
            </a:r>
          </a:p>
        </p:txBody>
      </p:sp>
      <p:sp>
        <p:nvSpPr>
          <p:cNvPr id="46082" name="Rectangle 2"/>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3" name="Rectangle 3"/>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4" name="Rectangle 4"/>
          <p:cNvSpPr>
            <a:spLocks noChangeArrowheads="1"/>
          </p:cNvSpPr>
          <p:nvPr/>
        </p:nvSpPr>
        <p:spPr bwMode="auto">
          <a:xfrm flipH="1">
            <a:off x="300037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5" name="Rectangle 5"/>
          <p:cNvSpPr>
            <a:spLocks noChangeArrowheads="1"/>
          </p:cNvSpPr>
          <p:nvPr/>
        </p:nvSpPr>
        <p:spPr bwMode="auto">
          <a:xfrm flipH="1">
            <a:off x="3013075" y="4562475"/>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6086" name="Freeform 6"/>
          <p:cNvSpPr>
            <a:spLocks noChangeArrowheads="1"/>
          </p:cNvSpPr>
          <p:nvPr/>
        </p:nvSpPr>
        <p:spPr bwMode="auto">
          <a:xfrm flipH="1">
            <a:off x="3673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87" name="Rectangle 7"/>
          <p:cNvSpPr>
            <a:spLocks noChangeArrowheads="1"/>
          </p:cNvSpPr>
          <p:nvPr/>
        </p:nvSpPr>
        <p:spPr bwMode="auto">
          <a:xfrm flipH="1">
            <a:off x="3752850" y="3924300"/>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088" name="Line 8"/>
          <p:cNvSpPr>
            <a:spLocks noChangeShapeType="1"/>
          </p:cNvSpPr>
          <p:nvPr/>
        </p:nvSpPr>
        <p:spPr bwMode="auto">
          <a:xfrm flipH="1">
            <a:off x="3259138" y="4143375"/>
            <a:ext cx="427037"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89" name="Line 9"/>
          <p:cNvSpPr>
            <a:spLocks noChangeShapeType="1"/>
          </p:cNvSpPr>
          <p:nvPr/>
        </p:nvSpPr>
        <p:spPr bwMode="auto">
          <a:xfrm flipH="1">
            <a:off x="3168650" y="39719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0" name="Rectangle 10"/>
          <p:cNvSpPr>
            <a:spLocks noChangeArrowheads="1"/>
          </p:cNvSpPr>
          <p:nvPr/>
        </p:nvSpPr>
        <p:spPr bwMode="auto">
          <a:xfrm flipH="1">
            <a:off x="322262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091" name="Line 11"/>
          <p:cNvSpPr>
            <a:spLocks noChangeShapeType="1"/>
          </p:cNvSpPr>
          <p:nvPr/>
        </p:nvSpPr>
        <p:spPr bwMode="auto">
          <a:xfrm>
            <a:off x="3017838" y="3981450"/>
            <a:ext cx="84137"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2" name="Freeform 12"/>
          <p:cNvSpPr>
            <a:spLocks noChangeArrowheads="1"/>
          </p:cNvSpPr>
          <p:nvPr/>
        </p:nvSpPr>
        <p:spPr bwMode="auto">
          <a:xfrm flipH="1">
            <a:off x="3887788" y="42179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3" name="Rectangle 13"/>
          <p:cNvSpPr>
            <a:spLocks noChangeArrowheads="1"/>
          </p:cNvSpPr>
          <p:nvPr/>
        </p:nvSpPr>
        <p:spPr bwMode="auto">
          <a:xfrm flipH="1">
            <a:off x="3951288" y="4244975"/>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094" name="Line 14"/>
          <p:cNvSpPr>
            <a:spLocks noChangeShapeType="1"/>
          </p:cNvSpPr>
          <p:nvPr/>
        </p:nvSpPr>
        <p:spPr bwMode="auto">
          <a:xfrm flipH="1">
            <a:off x="3279775" y="43957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5" name="Rectangle 15"/>
          <p:cNvSpPr>
            <a:spLocks noChangeArrowheads="1"/>
          </p:cNvSpPr>
          <p:nvPr/>
        </p:nvSpPr>
        <p:spPr bwMode="auto">
          <a:xfrm flipH="1">
            <a:off x="3613150"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096" name="Freeform 16"/>
          <p:cNvSpPr>
            <a:spLocks noChangeArrowheads="1"/>
          </p:cNvSpPr>
          <p:nvPr/>
        </p:nvSpPr>
        <p:spPr bwMode="auto">
          <a:xfrm flipH="1">
            <a:off x="2497138" y="394176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097" name="Rectangle 17"/>
          <p:cNvSpPr>
            <a:spLocks noChangeArrowheads="1"/>
          </p:cNvSpPr>
          <p:nvPr/>
        </p:nvSpPr>
        <p:spPr bwMode="auto">
          <a:xfrm flipH="1">
            <a:off x="2571750" y="399097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098" name="Line 18"/>
          <p:cNvSpPr>
            <a:spLocks noChangeShapeType="1"/>
          </p:cNvSpPr>
          <p:nvPr/>
        </p:nvSpPr>
        <p:spPr bwMode="auto">
          <a:xfrm>
            <a:off x="2733675" y="41830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099" name="Rectangle 19"/>
          <p:cNvSpPr>
            <a:spLocks noChangeArrowheads="1"/>
          </p:cNvSpPr>
          <p:nvPr/>
        </p:nvSpPr>
        <p:spPr bwMode="auto">
          <a:xfrm flipH="1">
            <a:off x="2776538" y="42084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00" name="Rectangle 20"/>
          <p:cNvSpPr>
            <a:spLocks noChangeArrowheads="1"/>
          </p:cNvSpPr>
          <p:nvPr/>
        </p:nvSpPr>
        <p:spPr bwMode="auto">
          <a:xfrm flipH="1">
            <a:off x="34877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01" name="Freeform 21"/>
          <p:cNvSpPr>
            <a:spLocks noChangeArrowheads="1"/>
          </p:cNvSpPr>
          <p:nvPr/>
        </p:nvSpPr>
        <p:spPr bwMode="auto">
          <a:xfrm flipH="1">
            <a:off x="3306763" y="368300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2" name="Rectangle 22"/>
          <p:cNvSpPr>
            <a:spLocks noChangeArrowheads="1"/>
          </p:cNvSpPr>
          <p:nvPr/>
        </p:nvSpPr>
        <p:spPr bwMode="auto">
          <a:xfrm flipH="1">
            <a:off x="3387725" y="3714750"/>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03" name="Freeform 23"/>
          <p:cNvSpPr>
            <a:spLocks noChangeArrowheads="1"/>
          </p:cNvSpPr>
          <p:nvPr/>
        </p:nvSpPr>
        <p:spPr bwMode="auto">
          <a:xfrm flipH="1">
            <a:off x="286702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4" name="Rectangle 24"/>
          <p:cNvSpPr>
            <a:spLocks noChangeArrowheads="1"/>
          </p:cNvSpPr>
          <p:nvPr/>
        </p:nvSpPr>
        <p:spPr bwMode="auto">
          <a:xfrm flipH="1">
            <a:off x="3008313" y="4068763"/>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05" name="Rectangle 25"/>
          <p:cNvSpPr>
            <a:spLocks noChangeArrowheads="1"/>
          </p:cNvSpPr>
          <p:nvPr/>
        </p:nvSpPr>
        <p:spPr bwMode="auto">
          <a:xfrm flipH="1">
            <a:off x="2951163" y="3721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06" name="Rectangle 26"/>
          <p:cNvSpPr>
            <a:spLocks noChangeArrowheads="1"/>
          </p:cNvSpPr>
          <p:nvPr/>
        </p:nvSpPr>
        <p:spPr bwMode="auto">
          <a:xfrm>
            <a:off x="5876925" y="45100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7" name="Rectangle 27"/>
          <p:cNvSpPr>
            <a:spLocks noChangeArrowheads="1"/>
          </p:cNvSpPr>
          <p:nvPr/>
        </p:nvSpPr>
        <p:spPr bwMode="auto">
          <a:xfrm>
            <a:off x="5894388" y="4537075"/>
            <a:ext cx="274637"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6108" name="Freeform 28"/>
          <p:cNvSpPr>
            <a:spLocks noChangeArrowheads="1"/>
          </p:cNvSpPr>
          <p:nvPr/>
        </p:nvSpPr>
        <p:spPr bwMode="auto">
          <a:xfrm>
            <a:off x="5197475" y="38877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09" name="Rectangle 29"/>
          <p:cNvSpPr>
            <a:spLocks noChangeArrowheads="1"/>
          </p:cNvSpPr>
          <p:nvPr/>
        </p:nvSpPr>
        <p:spPr bwMode="auto">
          <a:xfrm>
            <a:off x="5275263" y="392430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10" name="Line 30"/>
          <p:cNvSpPr>
            <a:spLocks noChangeShapeType="1"/>
          </p:cNvSpPr>
          <p:nvPr/>
        </p:nvSpPr>
        <p:spPr bwMode="auto">
          <a:xfrm>
            <a:off x="5462588" y="4143375"/>
            <a:ext cx="423862"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1" name="Line 31"/>
          <p:cNvSpPr>
            <a:spLocks noChangeShapeType="1"/>
          </p:cNvSpPr>
          <p:nvPr/>
        </p:nvSpPr>
        <p:spPr bwMode="auto">
          <a:xfrm>
            <a:off x="5741988" y="397192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2" name="Rectangle 32"/>
          <p:cNvSpPr>
            <a:spLocks noChangeArrowheads="1"/>
          </p:cNvSpPr>
          <p:nvPr/>
        </p:nvSpPr>
        <p:spPr bwMode="auto">
          <a:xfrm>
            <a:off x="5832475" y="40687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6113" name="Line 33"/>
          <p:cNvSpPr>
            <a:spLocks noChangeShapeType="1"/>
          </p:cNvSpPr>
          <p:nvPr/>
        </p:nvSpPr>
        <p:spPr bwMode="auto">
          <a:xfrm flipH="1">
            <a:off x="6043613" y="3981450"/>
            <a:ext cx="87312"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14" name="Freeform 34"/>
          <p:cNvSpPr>
            <a:spLocks noChangeArrowheads="1"/>
          </p:cNvSpPr>
          <p:nvPr/>
        </p:nvSpPr>
        <p:spPr bwMode="auto">
          <a:xfrm>
            <a:off x="4987925" y="42179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5" name="Rectangle 35"/>
          <p:cNvSpPr>
            <a:spLocks noChangeArrowheads="1"/>
          </p:cNvSpPr>
          <p:nvPr/>
        </p:nvSpPr>
        <p:spPr bwMode="auto">
          <a:xfrm>
            <a:off x="5067300" y="42449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16" name="Rectangle 36"/>
          <p:cNvSpPr>
            <a:spLocks noChangeArrowheads="1"/>
          </p:cNvSpPr>
          <p:nvPr/>
        </p:nvSpPr>
        <p:spPr bwMode="auto">
          <a:xfrm>
            <a:off x="5440363" y="43513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17" name="Freeform 37"/>
          <p:cNvSpPr>
            <a:spLocks noChangeArrowheads="1"/>
          </p:cNvSpPr>
          <p:nvPr/>
        </p:nvSpPr>
        <p:spPr bwMode="auto">
          <a:xfrm>
            <a:off x="6375400" y="39417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18" name="Rectangle 38"/>
          <p:cNvSpPr>
            <a:spLocks noChangeArrowheads="1"/>
          </p:cNvSpPr>
          <p:nvPr/>
        </p:nvSpPr>
        <p:spPr bwMode="auto">
          <a:xfrm>
            <a:off x="6456363" y="399097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6119" name="Line 39"/>
          <p:cNvSpPr>
            <a:spLocks noChangeShapeType="1"/>
          </p:cNvSpPr>
          <p:nvPr/>
        </p:nvSpPr>
        <p:spPr bwMode="auto">
          <a:xfrm flipH="1">
            <a:off x="6173788" y="418306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20" name="Rectangle 40"/>
          <p:cNvSpPr>
            <a:spLocks noChangeArrowheads="1"/>
          </p:cNvSpPr>
          <p:nvPr/>
        </p:nvSpPr>
        <p:spPr bwMode="auto">
          <a:xfrm>
            <a:off x="6272213" y="4187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6121" name="Rectangle 41"/>
          <p:cNvSpPr>
            <a:spLocks noChangeArrowheads="1"/>
          </p:cNvSpPr>
          <p:nvPr/>
        </p:nvSpPr>
        <p:spPr bwMode="auto">
          <a:xfrm>
            <a:off x="5583238" y="415448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6122" name="Freeform 42"/>
          <p:cNvSpPr>
            <a:spLocks noChangeArrowheads="1"/>
          </p:cNvSpPr>
          <p:nvPr/>
        </p:nvSpPr>
        <p:spPr bwMode="auto">
          <a:xfrm>
            <a:off x="5565775" y="36830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3" name="Rectangle 43"/>
          <p:cNvSpPr>
            <a:spLocks noChangeArrowheads="1"/>
          </p:cNvSpPr>
          <p:nvPr/>
        </p:nvSpPr>
        <p:spPr bwMode="auto">
          <a:xfrm>
            <a:off x="5640388" y="3714750"/>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24" name="Freeform 44"/>
          <p:cNvSpPr>
            <a:spLocks noChangeArrowheads="1"/>
          </p:cNvSpPr>
          <p:nvPr/>
        </p:nvSpPr>
        <p:spPr bwMode="auto">
          <a:xfrm>
            <a:off x="6010275" y="36925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5" name="Freeform 45"/>
          <p:cNvSpPr>
            <a:spLocks/>
          </p:cNvSpPr>
          <p:nvPr/>
        </p:nvSpPr>
        <p:spPr bwMode="auto">
          <a:xfrm rot="5820000">
            <a:off x="5795169" y="3788569"/>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6" name="Rectangle 46"/>
          <p:cNvSpPr>
            <a:spLocks noChangeArrowheads="1"/>
          </p:cNvSpPr>
          <p:nvPr/>
        </p:nvSpPr>
        <p:spPr bwMode="auto">
          <a:xfrm>
            <a:off x="6064250" y="407670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6127" name="Rectangle 47"/>
          <p:cNvSpPr>
            <a:spLocks noChangeArrowheads="1"/>
          </p:cNvSpPr>
          <p:nvPr/>
        </p:nvSpPr>
        <p:spPr bwMode="auto">
          <a:xfrm>
            <a:off x="6081713" y="3721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28" name="Freeform 48"/>
          <p:cNvSpPr>
            <a:spLocks/>
          </p:cNvSpPr>
          <p:nvPr/>
        </p:nvSpPr>
        <p:spPr bwMode="auto">
          <a:xfrm>
            <a:off x="3965575" y="3971925"/>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29" name="Rectangle 49"/>
          <p:cNvSpPr>
            <a:spLocks noChangeArrowheads="1"/>
          </p:cNvSpPr>
          <p:nvPr/>
        </p:nvSpPr>
        <p:spPr bwMode="auto">
          <a:xfrm flipH="1">
            <a:off x="4267200" y="3859213"/>
            <a:ext cx="5334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grpSp>
        <p:nvGrpSpPr>
          <p:cNvPr id="77874" name="Group 50"/>
          <p:cNvGrpSpPr>
            <a:grpSpLocks/>
          </p:cNvGrpSpPr>
          <p:nvPr/>
        </p:nvGrpSpPr>
        <p:grpSpPr bwMode="auto">
          <a:xfrm>
            <a:off x="3821113" y="3462338"/>
            <a:ext cx="1406525" cy="398462"/>
            <a:chOff x="2407" y="2181"/>
            <a:chExt cx="886" cy="251"/>
          </a:xfrm>
        </p:grpSpPr>
        <p:sp>
          <p:nvSpPr>
            <p:cNvPr id="46131" name="Freeform 51"/>
            <p:cNvSpPr>
              <a:spLocks/>
            </p:cNvSpPr>
            <p:nvPr/>
          </p:nvSpPr>
          <p:spPr bwMode="auto">
            <a:xfrm>
              <a:off x="2407" y="2228"/>
              <a:ext cx="886" cy="204"/>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2" name="Rectangle 52"/>
            <p:cNvSpPr>
              <a:spLocks noChangeArrowheads="1"/>
            </p:cNvSpPr>
            <p:nvPr/>
          </p:nvSpPr>
          <p:spPr bwMode="auto">
            <a:xfrm flipH="1">
              <a:off x="2795" y="2181"/>
              <a:ext cx="11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grpSp>
      <p:sp>
        <p:nvSpPr>
          <p:cNvPr id="46133" name="Line 53"/>
          <p:cNvSpPr>
            <a:spLocks noChangeShapeType="1"/>
          </p:cNvSpPr>
          <p:nvPr/>
        </p:nvSpPr>
        <p:spPr bwMode="auto">
          <a:xfrm>
            <a:off x="4983163" y="3124200"/>
            <a:ext cx="1041400" cy="6238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4" name="Line 54"/>
          <p:cNvSpPr>
            <a:spLocks noChangeShapeType="1"/>
          </p:cNvSpPr>
          <p:nvPr/>
        </p:nvSpPr>
        <p:spPr bwMode="auto">
          <a:xfrm flipH="1">
            <a:off x="3051175" y="2971800"/>
            <a:ext cx="438150" cy="7286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5" name="Line 55"/>
          <p:cNvSpPr>
            <a:spLocks noChangeShapeType="1"/>
          </p:cNvSpPr>
          <p:nvPr/>
        </p:nvSpPr>
        <p:spPr bwMode="auto">
          <a:xfrm flipH="1">
            <a:off x="3133725" y="2971800"/>
            <a:ext cx="1135063" cy="782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6" name="Line 56"/>
          <p:cNvSpPr>
            <a:spLocks noChangeShapeType="1"/>
          </p:cNvSpPr>
          <p:nvPr/>
        </p:nvSpPr>
        <p:spPr bwMode="auto">
          <a:xfrm>
            <a:off x="5741988" y="2971800"/>
            <a:ext cx="365125" cy="7350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37" name="Rectangle 57"/>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a:solidFill>
                  <a:srgbClr val="0C0EE4"/>
                </a:solidFill>
              </a:rPr>
              <a:t>Additional obs. covs with </a:t>
            </a:r>
            <a:r>
              <a:rPr lang="en-US" sz="4000" i="1">
                <a:solidFill>
                  <a:srgbClr val="0C0EE4"/>
                </a:solidFill>
              </a:rPr>
              <a:t>Stealth</a:t>
            </a:r>
            <a:r>
              <a:rPr lang="en-US" sz="4000">
                <a:solidFill>
                  <a:srgbClr val="0C0EE4"/>
                </a:solidFill>
              </a:rPr>
              <a:t> allow estimation of A, S, D, F, T </a:t>
            </a:r>
          </a:p>
        </p:txBody>
      </p:sp>
      <p:sp>
        <p:nvSpPr>
          <p:cNvPr id="46138" name="Freeform 58"/>
          <p:cNvSpPr>
            <a:spLocks noChangeArrowheads="1"/>
          </p:cNvSpPr>
          <p:nvPr/>
        </p:nvSpPr>
        <p:spPr bwMode="auto">
          <a:xfrm flipH="1">
            <a:off x="3925888" y="46196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39" name="Rectangle 59"/>
          <p:cNvSpPr>
            <a:spLocks noChangeArrowheads="1"/>
          </p:cNvSpPr>
          <p:nvPr/>
        </p:nvSpPr>
        <p:spPr bwMode="auto">
          <a:xfrm flipH="1">
            <a:off x="3994150" y="46513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0" name="Line 60"/>
          <p:cNvSpPr>
            <a:spLocks noChangeShapeType="1"/>
          </p:cNvSpPr>
          <p:nvPr/>
        </p:nvSpPr>
        <p:spPr bwMode="auto">
          <a:xfrm>
            <a:off x="3282950" y="47148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1" name="Rectangle 61"/>
          <p:cNvSpPr>
            <a:spLocks noChangeArrowheads="1"/>
          </p:cNvSpPr>
          <p:nvPr/>
        </p:nvSpPr>
        <p:spPr bwMode="auto">
          <a:xfrm flipH="1">
            <a:off x="3636963" y="4635500"/>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2" name="Line 62"/>
          <p:cNvSpPr>
            <a:spLocks noChangeShapeType="1"/>
          </p:cNvSpPr>
          <p:nvPr/>
        </p:nvSpPr>
        <p:spPr bwMode="auto">
          <a:xfrm>
            <a:off x="5268913" y="44132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3" name="Rectangle 63"/>
          <p:cNvSpPr>
            <a:spLocks noChangeArrowheads="1"/>
          </p:cNvSpPr>
          <p:nvPr/>
        </p:nvSpPr>
        <p:spPr bwMode="auto">
          <a:xfrm>
            <a:off x="5440363" y="43688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6144" name="Freeform 64"/>
          <p:cNvSpPr>
            <a:spLocks noChangeArrowheads="1"/>
          </p:cNvSpPr>
          <p:nvPr/>
        </p:nvSpPr>
        <p:spPr bwMode="auto">
          <a:xfrm>
            <a:off x="4949825" y="46196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5" name="Rectangle 65"/>
          <p:cNvSpPr>
            <a:spLocks noChangeArrowheads="1"/>
          </p:cNvSpPr>
          <p:nvPr/>
        </p:nvSpPr>
        <p:spPr bwMode="auto">
          <a:xfrm>
            <a:off x="5038725" y="46513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46" name="Line 66"/>
          <p:cNvSpPr>
            <a:spLocks noChangeShapeType="1"/>
          </p:cNvSpPr>
          <p:nvPr/>
        </p:nvSpPr>
        <p:spPr bwMode="auto">
          <a:xfrm flipH="1">
            <a:off x="5241925" y="47148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6147" name="Rectangle 67"/>
          <p:cNvSpPr>
            <a:spLocks noChangeArrowheads="1"/>
          </p:cNvSpPr>
          <p:nvPr/>
        </p:nvSpPr>
        <p:spPr bwMode="auto">
          <a:xfrm>
            <a:off x="5461000" y="463550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6148" name="Freeform 68"/>
          <p:cNvSpPr>
            <a:spLocks/>
          </p:cNvSpPr>
          <p:nvPr/>
        </p:nvSpPr>
        <p:spPr bwMode="auto">
          <a:xfrm>
            <a:off x="4065588" y="43783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49" name="Rectangle 69"/>
          <p:cNvSpPr>
            <a:spLocks noChangeArrowheads="1"/>
          </p:cNvSpPr>
          <p:nvPr/>
        </p:nvSpPr>
        <p:spPr bwMode="auto">
          <a:xfrm flipH="1">
            <a:off x="4364038" y="4286250"/>
            <a:ext cx="2841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6150" name="Freeform 70"/>
          <p:cNvSpPr>
            <a:spLocks noChangeArrowheads="1"/>
          </p:cNvSpPr>
          <p:nvPr/>
        </p:nvSpPr>
        <p:spPr bwMode="auto">
          <a:xfrm>
            <a:off x="2590800" y="1905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1" name="Rectangle 71"/>
          <p:cNvSpPr>
            <a:spLocks noChangeArrowheads="1"/>
          </p:cNvSpPr>
          <p:nvPr/>
        </p:nvSpPr>
        <p:spPr bwMode="auto">
          <a:xfrm>
            <a:off x="2679700" y="19367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6152" name="Text Box 72"/>
          <p:cNvSpPr txBox="1">
            <a:spLocks noChangeArrowheads="1"/>
          </p:cNvSpPr>
          <p:nvPr/>
        </p:nvSpPr>
        <p:spPr bwMode="auto">
          <a:xfrm>
            <a:off x="152400" y="5181600"/>
            <a:ext cx="89154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lgn="ctr">
              <a:spcBef>
                <a:spcPts val="2000"/>
              </a:spcBef>
              <a:buClrTx/>
              <a:buFontTx/>
              <a:buNone/>
              <a:defRPr/>
            </a:pPr>
            <a:r>
              <a:rPr lang="en-US" dirty="0" smtClean="0"/>
              <a:t>(Remember: we’re not just estimating more effects. More importantly, we’re reducing the bias in estimated effects –although perhaps at the expense of more variance in estimates) </a:t>
            </a:r>
          </a:p>
        </p:txBody>
      </p:sp>
      <p:sp>
        <p:nvSpPr>
          <p:cNvPr id="46153" name="Freeform 73"/>
          <p:cNvSpPr>
            <a:spLocks noChangeArrowheads="1"/>
          </p:cNvSpPr>
          <p:nvPr/>
        </p:nvSpPr>
        <p:spPr bwMode="auto">
          <a:xfrm flipH="1">
            <a:off x="1882775" y="153670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4" name="Rectangle 74"/>
          <p:cNvSpPr>
            <a:spLocks noChangeArrowheads="1"/>
          </p:cNvSpPr>
          <p:nvPr/>
        </p:nvSpPr>
        <p:spPr bwMode="auto">
          <a:xfrm flipH="1">
            <a:off x="1973263" y="1565275"/>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6155" name="Freeform 75"/>
          <p:cNvSpPr>
            <a:spLocks noChangeArrowheads="1"/>
          </p:cNvSpPr>
          <p:nvPr/>
        </p:nvSpPr>
        <p:spPr bwMode="auto">
          <a:xfrm flipH="1">
            <a:off x="1557338" y="15382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6" name="Rectangle 76"/>
          <p:cNvSpPr>
            <a:spLocks noChangeArrowheads="1"/>
          </p:cNvSpPr>
          <p:nvPr/>
        </p:nvSpPr>
        <p:spPr bwMode="auto">
          <a:xfrm flipH="1">
            <a:off x="1636713" y="157480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6157" name="Freeform 77"/>
          <p:cNvSpPr>
            <a:spLocks noChangeArrowheads="1"/>
          </p:cNvSpPr>
          <p:nvPr/>
        </p:nvSpPr>
        <p:spPr bwMode="auto">
          <a:xfrm>
            <a:off x="2270125" y="1538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58" name="Rectangle 78"/>
          <p:cNvSpPr>
            <a:spLocks noChangeArrowheads="1"/>
          </p:cNvSpPr>
          <p:nvPr/>
        </p:nvSpPr>
        <p:spPr bwMode="auto">
          <a:xfrm>
            <a:off x="2349500" y="15652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6159" name="Freeform 79"/>
          <p:cNvSpPr>
            <a:spLocks noChangeArrowheads="1"/>
          </p:cNvSpPr>
          <p:nvPr/>
        </p:nvSpPr>
        <p:spPr bwMode="auto">
          <a:xfrm>
            <a:off x="1219200" y="1565275"/>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0" name="Rectangle 80"/>
          <p:cNvSpPr>
            <a:spLocks noChangeArrowheads="1"/>
          </p:cNvSpPr>
          <p:nvPr/>
        </p:nvSpPr>
        <p:spPr bwMode="auto">
          <a:xfrm>
            <a:off x="1293813" y="1597025"/>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6161" name="Freeform 81"/>
          <p:cNvSpPr>
            <a:spLocks noChangeArrowheads="1"/>
          </p:cNvSpPr>
          <p:nvPr/>
        </p:nvSpPr>
        <p:spPr bwMode="auto">
          <a:xfrm>
            <a:off x="2590800" y="152400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162" name="Rectangle 82"/>
          <p:cNvSpPr>
            <a:spLocks noChangeArrowheads="1"/>
          </p:cNvSpPr>
          <p:nvPr/>
        </p:nvSpPr>
        <p:spPr bwMode="auto">
          <a:xfrm>
            <a:off x="2679700" y="15557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6"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0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grpSp>
        <p:nvGrpSpPr>
          <p:cNvPr id="79876" name="Group 4"/>
          <p:cNvGrpSpPr>
            <a:grpSpLocks/>
          </p:cNvGrpSpPr>
          <p:nvPr/>
        </p:nvGrpSpPr>
        <p:grpSpPr bwMode="auto">
          <a:xfrm>
            <a:off x="341313" y="1049338"/>
            <a:ext cx="8459787" cy="5654675"/>
            <a:chOff x="215" y="661"/>
            <a:chExt cx="5329" cy="3562"/>
          </a:xfrm>
        </p:grpSpPr>
        <p:sp>
          <p:nvSpPr>
            <p:cNvPr id="47109" name="Rectangle 5"/>
            <p:cNvSpPr>
              <a:spLocks noChangeArrowheads="1"/>
            </p:cNvSpPr>
            <p:nvPr/>
          </p:nvSpPr>
          <p:spPr bwMode="auto">
            <a:xfrm flipH="1">
              <a:off x="3317" y="1373"/>
              <a:ext cx="169" cy="18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0" name="Rectangle 6"/>
            <p:cNvSpPr>
              <a:spLocks noChangeArrowheads="1"/>
            </p:cNvSpPr>
            <p:nvPr/>
          </p:nvSpPr>
          <p:spPr bwMode="auto">
            <a:xfrm flipH="1">
              <a:off x="3317" y="1382"/>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111" name="Freeform 7"/>
            <p:cNvSpPr>
              <a:spLocks noChangeArrowheads="1"/>
            </p:cNvSpPr>
            <p:nvPr/>
          </p:nvSpPr>
          <p:spPr bwMode="auto">
            <a:xfrm flipH="1">
              <a:off x="3749"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2" name="Rectangle 8"/>
            <p:cNvSpPr>
              <a:spLocks noChangeArrowheads="1"/>
            </p:cNvSpPr>
            <p:nvPr/>
          </p:nvSpPr>
          <p:spPr bwMode="auto">
            <a:xfrm flipH="1">
              <a:off x="3795" y="99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13" name="Line 9"/>
            <p:cNvSpPr>
              <a:spLocks noChangeShapeType="1"/>
            </p:cNvSpPr>
            <p:nvPr/>
          </p:nvSpPr>
          <p:spPr bwMode="auto">
            <a:xfrm flipH="1">
              <a:off x="3484" y="113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4" name="Line 10"/>
            <p:cNvSpPr>
              <a:spLocks noChangeShapeType="1"/>
            </p:cNvSpPr>
            <p:nvPr/>
          </p:nvSpPr>
          <p:spPr bwMode="auto">
            <a:xfrm flipH="1">
              <a:off x="3427" y="102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5" name="Rectangle 11"/>
            <p:cNvSpPr>
              <a:spLocks noChangeArrowheads="1"/>
            </p:cNvSpPr>
            <p:nvPr/>
          </p:nvSpPr>
          <p:spPr bwMode="auto">
            <a:xfrm flipH="1">
              <a:off x="3460" y="108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16" name="Line 12"/>
            <p:cNvSpPr>
              <a:spLocks noChangeShapeType="1"/>
            </p:cNvSpPr>
            <p:nvPr/>
          </p:nvSpPr>
          <p:spPr bwMode="auto">
            <a:xfrm>
              <a:off x="3332" y="103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17" name="Freeform 13"/>
            <p:cNvSpPr>
              <a:spLocks noChangeArrowheads="1"/>
            </p:cNvSpPr>
            <p:nvPr/>
          </p:nvSpPr>
          <p:spPr bwMode="auto">
            <a:xfrm flipH="1">
              <a:off x="3880"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18" name="Rectangle 14"/>
            <p:cNvSpPr>
              <a:spLocks noChangeArrowheads="1"/>
            </p:cNvSpPr>
            <p:nvPr/>
          </p:nvSpPr>
          <p:spPr bwMode="auto">
            <a:xfrm flipH="1">
              <a:off x="3920" y="119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19" name="Line 15"/>
            <p:cNvSpPr>
              <a:spLocks noChangeShapeType="1"/>
            </p:cNvSpPr>
            <p:nvPr/>
          </p:nvSpPr>
          <p:spPr bwMode="auto">
            <a:xfrm flipH="1">
              <a:off x="3497" y="129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0" name="Rectangle 16"/>
            <p:cNvSpPr>
              <a:spLocks noChangeArrowheads="1"/>
            </p:cNvSpPr>
            <p:nvPr/>
          </p:nvSpPr>
          <p:spPr bwMode="auto">
            <a:xfrm flipH="1">
              <a:off x="3708" y="126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21" name="Freeform 17"/>
            <p:cNvSpPr>
              <a:spLocks noChangeArrowheads="1"/>
            </p:cNvSpPr>
            <p:nvPr/>
          </p:nvSpPr>
          <p:spPr bwMode="auto">
            <a:xfrm flipH="1">
              <a:off x="3904"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2" name="Rectangle 18"/>
            <p:cNvSpPr>
              <a:spLocks noChangeArrowheads="1"/>
            </p:cNvSpPr>
            <p:nvPr/>
          </p:nvSpPr>
          <p:spPr bwMode="auto">
            <a:xfrm flipH="1">
              <a:off x="3947" y="1443"/>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23" name="Freeform 19"/>
            <p:cNvSpPr>
              <a:spLocks noChangeArrowheads="1"/>
            </p:cNvSpPr>
            <p:nvPr/>
          </p:nvSpPr>
          <p:spPr bwMode="auto">
            <a:xfrm flipH="1">
              <a:off x="3008"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24" name="Rectangle 20"/>
            <p:cNvSpPr>
              <a:spLocks noChangeArrowheads="1"/>
            </p:cNvSpPr>
            <p:nvPr/>
          </p:nvSpPr>
          <p:spPr bwMode="auto">
            <a:xfrm flipH="1">
              <a:off x="3051" y="103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25" name="Line 21"/>
            <p:cNvSpPr>
              <a:spLocks noChangeShapeType="1"/>
            </p:cNvSpPr>
            <p:nvPr/>
          </p:nvSpPr>
          <p:spPr bwMode="auto">
            <a:xfrm>
              <a:off x="3499" y="148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6" name="Rectangle 22"/>
            <p:cNvSpPr>
              <a:spLocks noChangeArrowheads="1"/>
            </p:cNvSpPr>
            <p:nvPr/>
          </p:nvSpPr>
          <p:spPr bwMode="auto">
            <a:xfrm flipH="1">
              <a:off x="3722" y="143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27" name="Line 23"/>
            <p:cNvSpPr>
              <a:spLocks noChangeShapeType="1"/>
            </p:cNvSpPr>
            <p:nvPr/>
          </p:nvSpPr>
          <p:spPr bwMode="auto">
            <a:xfrm>
              <a:off x="3153" y="115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28" name="Rectangle 24"/>
            <p:cNvSpPr>
              <a:spLocks noChangeArrowheads="1"/>
            </p:cNvSpPr>
            <p:nvPr/>
          </p:nvSpPr>
          <p:spPr bwMode="auto">
            <a:xfrm flipH="1">
              <a:off x="3172" y="116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29" name="Rectangle 25"/>
            <p:cNvSpPr>
              <a:spLocks noChangeArrowheads="1"/>
            </p:cNvSpPr>
            <p:nvPr/>
          </p:nvSpPr>
          <p:spPr bwMode="auto">
            <a:xfrm flipH="1">
              <a:off x="3628" y="114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30" name="Freeform 26"/>
            <p:cNvSpPr>
              <a:spLocks noChangeArrowheads="1"/>
            </p:cNvSpPr>
            <p:nvPr/>
          </p:nvSpPr>
          <p:spPr bwMode="auto">
            <a:xfrm flipH="1">
              <a:off x="3518"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1" name="Rectangle 27"/>
            <p:cNvSpPr>
              <a:spLocks noChangeArrowheads="1"/>
            </p:cNvSpPr>
            <p:nvPr/>
          </p:nvSpPr>
          <p:spPr bwMode="auto">
            <a:xfrm flipH="1">
              <a:off x="3565" y="864"/>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32" name="Freeform 28"/>
            <p:cNvSpPr>
              <a:spLocks noChangeArrowheads="1"/>
            </p:cNvSpPr>
            <p:nvPr/>
          </p:nvSpPr>
          <p:spPr bwMode="auto">
            <a:xfrm flipH="1">
              <a:off x="3237"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3" name="Freeform 29"/>
            <p:cNvSpPr>
              <a:spLocks/>
            </p:cNvSpPr>
            <p:nvPr/>
          </p:nvSpPr>
          <p:spPr bwMode="auto">
            <a:xfrm rot="1920000" flipH="1">
              <a:off x="3636"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4" name="Rectangle 30"/>
            <p:cNvSpPr>
              <a:spLocks noChangeArrowheads="1"/>
            </p:cNvSpPr>
            <p:nvPr/>
          </p:nvSpPr>
          <p:spPr bwMode="auto">
            <a:xfrm flipH="1">
              <a:off x="3676" y="712"/>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35" name="Freeform 31"/>
            <p:cNvSpPr>
              <a:spLocks/>
            </p:cNvSpPr>
            <p:nvPr/>
          </p:nvSpPr>
          <p:spPr bwMode="auto">
            <a:xfrm rot="15780000" flipH="1">
              <a:off x="3171" y="924"/>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6" name="Rectangle 32"/>
            <p:cNvSpPr>
              <a:spLocks noChangeArrowheads="1"/>
            </p:cNvSpPr>
            <p:nvPr/>
          </p:nvSpPr>
          <p:spPr bwMode="auto">
            <a:xfrm flipH="1">
              <a:off x="3152" y="911"/>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37" name="Freeform 33"/>
            <p:cNvSpPr>
              <a:spLocks/>
            </p:cNvSpPr>
            <p:nvPr/>
          </p:nvSpPr>
          <p:spPr bwMode="auto">
            <a:xfrm flipH="1">
              <a:off x="3316" y="746"/>
              <a:ext cx="255"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38" name="Rectangle 34"/>
            <p:cNvSpPr>
              <a:spLocks noChangeArrowheads="1"/>
            </p:cNvSpPr>
            <p:nvPr/>
          </p:nvSpPr>
          <p:spPr bwMode="auto">
            <a:xfrm flipH="1">
              <a:off x="3424" y="661"/>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39" name="Rectangle 35"/>
            <p:cNvSpPr>
              <a:spLocks noChangeArrowheads="1"/>
            </p:cNvSpPr>
            <p:nvPr/>
          </p:nvSpPr>
          <p:spPr bwMode="auto">
            <a:xfrm flipH="1">
              <a:off x="3328" y="104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40" name="Rectangle 36"/>
            <p:cNvSpPr>
              <a:spLocks noChangeArrowheads="1"/>
            </p:cNvSpPr>
            <p:nvPr/>
          </p:nvSpPr>
          <p:spPr bwMode="auto">
            <a:xfrm flipH="1">
              <a:off x="3290" y="868"/>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41" name="Rectangle 37"/>
            <p:cNvSpPr>
              <a:spLocks noChangeArrowheads="1"/>
            </p:cNvSpPr>
            <p:nvPr/>
          </p:nvSpPr>
          <p:spPr bwMode="auto">
            <a:xfrm>
              <a:off x="2279" y="136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2" name="Rectangle 38"/>
            <p:cNvSpPr>
              <a:spLocks noChangeArrowheads="1"/>
            </p:cNvSpPr>
            <p:nvPr/>
          </p:nvSpPr>
          <p:spPr bwMode="auto">
            <a:xfrm>
              <a:off x="2290" y="1382"/>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143" name="Freeform 39"/>
            <p:cNvSpPr>
              <a:spLocks noChangeArrowheads="1"/>
            </p:cNvSpPr>
            <p:nvPr/>
          </p:nvSpPr>
          <p:spPr bwMode="auto">
            <a:xfrm>
              <a:off x="1851" y="97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44" name="Rectangle 40"/>
            <p:cNvSpPr>
              <a:spLocks noChangeArrowheads="1"/>
            </p:cNvSpPr>
            <p:nvPr/>
          </p:nvSpPr>
          <p:spPr bwMode="auto">
            <a:xfrm>
              <a:off x="1900" y="99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45" name="Line 41"/>
            <p:cNvSpPr>
              <a:spLocks noChangeShapeType="1"/>
            </p:cNvSpPr>
            <p:nvPr/>
          </p:nvSpPr>
          <p:spPr bwMode="auto">
            <a:xfrm>
              <a:off x="2018" y="1134"/>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6" name="Line 42"/>
            <p:cNvSpPr>
              <a:spLocks noChangeShapeType="1"/>
            </p:cNvSpPr>
            <p:nvPr/>
          </p:nvSpPr>
          <p:spPr bwMode="auto">
            <a:xfrm>
              <a:off x="2194" y="1026"/>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7" name="Rectangle 43"/>
            <p:cNvSpPr>
              <a:spLocks noChangeArrowheads="1"/>
            </p:cNvSpPr>
            <p:nvPr/>
          </p:nvSpPr>
          <p:spPr bwMode="auto">
            <a:xfrm>
              <a:off x="2251" y="108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48" name="Line 44"/>
            <p:cNvSpPr>
              <a:spLocks noChangeShapeType="1"/>
            </p:cNvSpPr>
            <p:nvPr/>
          </p:nvSpPr>
          <p:spPr bwMode="auto">
            <a:xfrm flipH="1">
              <a:off x="2384" y="1032"/>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49" name="Freeform 45"/>
            <p:cNvSpPr>
              <a:spLocks noChangeArrowheads="1"/>
            </p:cNvSpPr>
            <p:nvPr/>
          </p:nvSpPr>
          <p:spPr bwMode="auto">
            <a:xfrm>
              <a:off x="1719" y="118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0" name="Rectangle 46"/>
            <p:cNvSpPr>
              <a:spLocks noChangeArrowheads="1"/>
            </p:cNvSpPr>
            <p:nvPr/>
          </p:nvSpPr>
          <p:spPr bwMode="auto">
            <a:xfrm>
              <a:off x="1769" y="1198"/>
              <a:ext cx="80" cy="133"/>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51" name="Line 47"/>
            <p:cNvSpPr>
              <a:spLocks noChangeShapeType="1"/>
            </p:cNvSpPr>
            <p:nvPr/>
          </p:nvSpPr>
          <p:spPr bwMode="auto">
            <a:xfrm>
              <a:off x="1896" y="1293"/>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2" name="Rectangle 48"/>
            <p:cNvSpPr>
              <a:spLocks noChangeArrowheads="1"/>
            </p:cNvSpPr>
            <p:nvPr/>
          </p:nvSpPr>
          <p:spPr bwMode="auto">
            <a:xfrm>
              <a:off x="2004" y="126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53" name="Freeform 49"/>
            <p:cNvSpPr>
              <a:spLocks noChangeArrowheads="1"/>
            </p:cNvSpPr>
            <p:nvPr/>
          </p:nvSpPr>
          <p:spPr bwMode="auto">
            <a:xfrm>
              <a:off x="1695" y="142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4" name="Rectangle 50"/>
            <p:cNvSpPr>
              <a:spLocks noChangeArrowheads="1"/>
            </p:cNvSpPr>
            <p:nvPr/>
          </p:nvSpPr>
          <p:spPr bwMode="auto">
            <a:xfrm>
              <a:off x="1751" y="1443"/>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55" name="Freeform 51"/>
            <p:cNvSpPr>
              <a:spLocks noChangeArrowheads="1"/>
            </p:cNvSpPr>
            <p:nvPr/>
          </p:nvSpPr>
          <p:spPr bwMode="auto">
            <a:xfrm>
              <a:off x="2593" y="100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56" name="Rectangle 52"/>
            <p:cNvSpPr>
              <a:spLocks noChangeArrowheads="1"/>
            </p:cNvSpPr>
            <p:nvPr/>
          </p:nvSpPr>
          <p:spPr bwMode="auto">
            <a:xfrm>
              <a:off x="2644" y="103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57" name="Line 53"/>
            <p:cNvSpPr>
              <a:spLocks noChangeShapeType="1"/>
            </p:cNvSpPr>
            <p:nvPr/>
          </p:nvSpPr>
          <p:spPr bwMode="auto">
            <a:xfrm flipH="1">
              <a:off x="1879" y="1483"/>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58" name="Rectangle 54"/>
            <p:cNvSpPr>
              <a:spLocks noChangeArrowheads="1"/>
            </p:cNvSpPr>
            <p:nvPr/>
          </p:nvSpPr>
          <p:spPr bwMode="auto">
            <a:xfrm>
              <a:off x="2017" y="143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59" name="Line 55"/>
            <p:cNvSpPr>
              <a:spLocks noChangeShapeType="1"/>
            </p:cNvSpPr>
            <p:nvPr/>
          </p:nvSpPr>
          <p:spPr bwMode="auto">
            <a:xfrm flipH="1">
              <a:off x="2466" y="1159"/>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60" name="Rectangle 56"/>
            <p:cNvSpPr>
              <a:spLocks noChangeArrowheads="1"/>
            </p:cNvSpPr>
            <p:nvPr/>
          </p:nvSpPr>
          <p:spPr bwMode="auto">
            <a:xfrm>
              <a:off x="2541" y="116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61" name="Rectangle 57"/>
            <p:cNvSpPr>
              <a:spLocks noChangeArrowheads="1"/>
            </p:cNvSpPr>
            <p:nvPr/>
          </p:nvSpPr>
          <p:spPr bwMode="auto">
            <a:xfrm>
              <a:off x="2094" y="114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162" name="Freeform 58"/>
            <p:cNvSpPr>
              <a:spLocks noChangeArrowheads="1"/>
            </p:cNvSpPr>
            <p:nvPr/>
          </p:nvSpPr>
          <p:spPr bwMode="auto">
            <a:xfrm>
              <a:off x="2083" y="84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3" name="Rectangle 59"/>
            <p:cNvSpPr>
              <a:spLocks noChangeArrowheads="1"/>
            </p:cNvSpPr>
            <p:nvPr/>
          </p:nvSpPr>
          <p:spPr bwMode="auto">
            <a:xfrm>
              <a:off x="2130" y="864"/>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164" name="Freeform 60"/>
            <p:cNvSpPr>
              <a:spLocks noChangeArrowheads="1"/>
            </p:cNvSpPr>
            <p:nvPr/>
          </p:nvSpPr>
          <p:spPr bwMode="auto">
            <a:xfrm>
              <a:off x="2363" y="85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5" name="Freeform 61"/>
            <p:cNvSpPr>
              <a:spLocks/>
            </p:cNvSpPr>
            <p:nvPr/>
          </p:nvSpPr>
          <p:spPr bwMode="auto">
            <a:xfrm rot="19680000">
              <a:off x="2049" y="771"/>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6" name="Rectangle 62"/>
            <p:cNvSpPr>
              <a:spLocks noChangeArrowheads="1"/>
            </p:cNvSpPr>
            <p:nvPr/>
          </p:nvSpPr>
          <p:spPr bwMode="auto">
            <a:xfrm>
              <a:off x="2032" y="712"/>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167" name="Freeform 63"/>
            <p:cNvSpPr>
              <a:spLocks/>
            </p:cNvSpPr>
            <p:nvPr/>
          </p:nvSpPr>
          <p:spPr bwMode="auto">
            <a:xfrm rot="5820000">
              <a:off x="2500" y="922"/>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68" name="Rectangle 64"/>
            <p:cNvSpPr>
              <a:spLocks noChangeArrowheads="1"/>
            </p:cNvSpPr>
            <p:nvPr/>
          </p:nvSpPr>
          <p:spPr bwMode="auto">
            <a:xfrm>
              <a:off x="2567" y="911"/>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169" name="Freeform 65"/>
            <p:cNvSpPr>
              <a:spLocks/>
            </p:cNvSpPr>
            <p:nvPr/>
          </p:nvSpPr>
          <p:spPr bwMode="auto">
            <a:xfrm>
              <a:off x="2174" y="746"/>
              <a:ext cx="301" cy="8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70" name="Rectangle 66"/>
            <p:cNvSpPr>
              <a:spLocks noChangeArrowheads="1"/>
            </p:cNvSpPr>
            <p:nvPr/>
          </p:nvSpPr>
          <p:spPr bwMode="auto">
            <a:xfrm>
              <a:off x="2289" y="661"/>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171" name="Rectangle 67"/>
            <p:cNvSpPr>
              <a:spLocks noChangeArrowheads="1"/>
            </p:cNvSpPr>
            <p:nvPr/>
          </p:nvSpPr>
          <p:spPr bwMode="auto">
            <a:xfrm>
              <a:off x="2412" y="1044"/>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172" name="Rectangle 68"/>
            <p:cNvSpPr>
              <a:spLocks noChangeArrowheads="1"/>
            </p:cNvSpPr>
            <p:nvPr/>
          </p:nvSpPr>
          <p:spPr bwMode="auto">
            <a:xfrm>
              <a:off x="2408" y="868"/>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173" name="Line 69"/>
            <p:cNvSpPr>
              <a:spLocks noChangeShapeType="1"/>
            </p:cNvSpPr>
            <p:nvPr/>
          </p:nvSpPr>
          <p:spPr bwMode="auto">
            <a:xfrm>
              <a:off x="2237" y="998"/>
              <a:ext cx="1280"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4" name="Line 70"/>
            <p:cNvSpPr>
              <a:spLocks noChangeShapeType="1"/>
            </p:cNvSpPr>
            <p:nvPr/>
          </p:nvSpPr>
          <p:spPr bwMode="auto">
            <a:xfrm>
              <a:off x="2443" y="1548"/>
              <a:ext cx="1351"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5" name="Line 71"/>
            <p:cNvSpPr>
              <a:spLocks noChangeShapeType="1"/>
            </p:cNvSpPr>
            <p:nvPr/>
          </p:nvSpPr>
          <p:spPr bwMode="auto">
            <a:xfrm flipH="1">
              <a:off x="1922" y="1539"/>
              <a:ext cx="441"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6" name="Rectangle 72"/>
            <p:cNvSpPr>
              <a:spLocks noChangeArrowheads="1"/>
            </p:cNvSpPr>
            <p:nvPr/>
          </p:nvSpPr>
          <p:spPr bwMode="auto">
            <a:xfrm>
              <a:off x="2238" y="1619"/>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7" name="Rectangle 73"/>
            <p:cNvSpPr>
              <a:spLocks noChangeArrowheads="1"/>
            </p:cNvSpPr>
            <p:nvPr/>
          </p:nvSpPr>
          <p:spPr bwMode="auto">
            <a:xfrm flipH="1">
              <a:off x="2487" y="1552"/>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178" name="Line 74"/>
            <p:cNvSpPr>
              <a:spLocks noChangeShapeType="1"/>
            </p:cNvSpPr>
            <p:nvPr/>
          </p:nvSpPr>
          <p:spPr bwMode="auto">
            <a:xfrm>
              <a:off x="2174" y="1035"/>
              <a:ext cx="2"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79" name="Rectangle 75"/>
            <p:cNvSpPr>
              <a:spLocks noChangeArrowheads="1"/>
            </p:cNvSpPr>
            <p:nvPr/>
          </p:nvSpPr>
          <p:spPr bwMode="auto">
            <a:xfrm flipH="1">
              <a:off x="1890"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0" name="Rectangle 76"/>
            <p:cNvSpPr>
              <a:spLocks noChangeArrowheads="1"/>
            </p:cNvSpPr>
            <p:nvPr/>
          </p:nvSpPr>
          <p:spPr bwMode="auto">
            <a:xfrm flipH="1">
              <a:off x="1898" y="2885"/>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47181" name="Freeform 77"/>
            <p:cNvSpPr>
              <a:spLocks noChangeArrowheads="1"/>
            </p:cNvSpPr>
            <p:nvPr/>
          </p:nvSpPr>
          <p:spPr bwMode="auto">
            <a:xfrm flipH="1">
              <a:off x="231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2" name="Rectangle 78"/>
            <p:cNvSpPr>
              <a:spLocks noChangeArrowheads="1"/>
            </p:cNvSpPr>
            <p:nvPr/>
          </p:nvSpPr>
          <p:spPr bwMode="auto">
            <a:xfrm flipH="1">
              <a:off x="2364" y="2483"/>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183" name="Line 79"/>
            <p:cNvSpPr>
              <a:spLocks noChangeShapeType="1"/>
            </p:cNvSpPr>
            <p:nvPr/>
          </p:nvSpPr>
          <p:spPr bwMode="auto">
            <a:xfrm flipH="1">
              <a:off x="2053" y="2621"/>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4" name="Line 80"/>
            <p:cNvSpPr>
              <a:spLocks noChangeShapeType="1"/>
            </p:cNvSpPr>
            <p:nvPr/>
          </p:nvSpPr>
          <p:spPr bwMode="auto">
            <a:xfrm flipH="1">
              <a:off x="1996" y="2513"/>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5" name="Rectangle 81"/>
            <p:cNvSpPr>
              <a:spLocks noChangeArrowheads="1"/>
            </p:cNvSpPr>
            <p:nvPr/>
          </p:nvSpPr>
          <p:spPr bwMode="auto">
            <a:xfrm flipH="1">
              <a:off x="2030" y="257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186" name="Line 82"/>
            <p:cNvSpPr>
              <a:spLocks noChangeShapeType="1"/>
            </p:cNvSpPr>
            <p:nvPr/>
          </p:nvSpPr>
          <p:spPr bwMode="auto">
            <a:xfrm>
              <a:off x="1901" y="2519"/>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87" name="Freeform 83"/>
            <p:cNvSpPr>
              <a:spLocks noChangeArrowheads="1"/>
            </p:cNvSpPr>
            <p:nvPr/>
          </p:nvSpPr>
          <p:spPr bwMode="auto">
            <a:xfrm flipH="1">
              <a:off x="2449"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88" name="Rectangle 84"/>
            <p:cNvSpPr>
              <a:spLocks noChangeArrowheads="1"/>
            </p:cNvSpPr>
            <p:nvPr/>
          </p:nvSpPr>
          <p:spPr bwMode="auto">
            <a:xfrm flipH="1">
              <a:off x="2489" y="2685"/>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189" name="Line 85"/>
            <p:cNvSpPr>
              <a:spLocks noChangeShapeType="1"/>
            </p:cNvSpPr>
            <p:nvPr/>
          </p:nvSpPr>
          <p:spPr bwMode="auto">
            <a:xfrm flipH="1">
              <a:off x="2066" y="2780"/>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0" name="Rectangle 86"/>
            <p:cNvSpPr>
              <a:spLocks noChangeArrowheads="1"/>
            </p:cNvSpPr>
            <p:nvPr/>
          </p:nvSpPr>
          <p:spPr bwMode="auto">
            <a:xfrm flipH="1">
              <a:off x="2276" y="275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191" name="Freeform 87"/>
            <p:cNvSpPr>
              <a:spLocks noChangeArrowheads="1"/>
            </p:cNvSpPr>
            <p:nvPr/>
          </p:nvSpPr>
          <p:spPr bwMode="auto">
            <a:xfrm flipH="1">
              <a:off x="2473"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2" name="Rectangle 88"/>
            <p:cNvSpPr>
              <a:spLocks noChangeArrowheads="1"/>
            </p:cNvSpPr>
            <p:nvPr/>
          </p:nvSpPr>
          <p:spPr bwMode="auto">
            <a:xfrm flipH="1">
              <a:off x="2516" y="2930"/>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193" name="Freeform 89"/>
            <p:cNvSpPr>
              <a:spLocks noChangeArrowheads="1"/>
            </p:cNvSpPr>
            <p:nvPr/>
          </p:nvSpPr>
          <p:spPr bwMode="auto">
            <a:xfrm flipH="1">
              <a:off x="1573"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194" name="Rectangle 90"/>
            <p:cNvSpPr>
              <a:spLocks noChangeArrowheads="1"/>
            </p:cNvSpPr>
            <p:nvPr/>
          </p:nvSpPr>
          <p:spPr bwMode="auto">
            <a:xfrm flipH="1">
              <a:off x="1620" y="2525"/>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195" name="Line 91"/>
            <p:cNvSpPr>
              <a:spLocks noChangeShapeType="1"/>
            </p:cNvSpPr>
            <p:nvPr/>
          </p:nvSpPr>
          <p:spPr bwMode="auto">
            <a:xfrm>
              <a:off x="2068" y="2970"/>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6" name="Rectangle 92"/>
            <p:cNvSpPr>
              <a:spLocks noChangeArrowheads="1"/>
            </p:cNvSpPr>
            <p:nvPr/>
          </p:nvSpPr>
          <p:spPr bwMode="auto">
            <a:xfrm flipH="1">
              <a:off x="2291" y="2920"/>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197" name="Line 93"/>
            <p:cNvSpPr>
              <a:spLocks noChangeShapeType="1"/>
            </p:cNvSpPr>
            <p:nvPr/>
          </p:nvSpPr>
          <p:spPr bwMode="auto">
            <a:xfrm>
              <a:off x="1722" y="2646"/>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198" name="Rectangle 94"/>
            <p:cNvSpPr>
              <a:spLocks noChangeArrowheads="1"/>
            </p:cNvSpPr>
            <p:nvPr/>
          </p:nvSpPr>
          <p:spPr bwMode="auto">
            <a:xfrm flipH="1">
              <a:off x="1749" y="266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199" name="Rectangle 95"/>
            <p:cNvSpPr>
              <a:spLocks noChangeArrowheads="1"/>
            </p:cNvSpPr>
            <p:nvPr/>
          </p:nvSpPr>
          <p:spPr bwMode="auto">
            <a:xfrm flipH="1">
              <a:off x="2197" y="2628"/>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00" name="Freeform 96"/>
            <p:cNvSpPr>
              <a:spLocks noChangeArrowheads="1"/>
            </p:cNvSpPr>
            <p:nvPr/>
          </p:nvSpPr>
          <p:spPr bwMode="auto">
            <a:xfrm flipH="1">
              <a:off x="2083"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1" name="Rectangle 97"/>
            <p:cNvSpPr>
              <a:spLocks noChangeArrowheads="1"/>
            </p:cNvSpPr>
            <p:nvPr/>
          </p:nvSpPr>
          <p:spPr bwMode="auto">
            <a:xfrm flipH="1">
              <a:off x="2134" y="2351"/>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02" name="Freeform 98"/>
            <p:cNvSpPr>
              <a:spLocks noChangeArrowheads="1"/>
            </p:cNvSpPr>
            <p:nvPr/>
          </p:nvSpPr>
          <p:spPr bwMode="auto">
            <a:xfrm flipH="1">
              <a:off x="180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3" name="Rectangle 99"/>
            <p:cNvSpPr>
              <a:spLocks noChangeArrowheads="1"/>
            </p:cNvSpPr>
            <p:nvPr/>
          </p:nvSpPr>
          <p:spPr bwMode="auto">
            <a:xfrm flipH="1">
              <a:off x="1895" y="2574"/>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04" name="Rectangle 100"/>
            <p:cNvSpPr>
              <a:spLocks noChangeArrowheads="1"/>
            </p:cNvSpPr>
            <p:nvPr/>
          </p:nvSpPr>
          <p:spPr bwMode="auto">
            <a:xfrm flipH="1">
              <a:off x="1859" y="2355"/>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05" name="Rectangle 101"/>
            <p:cNvSpPr>
              <a:spLocks noChangeArrowheads="1"/>
            </p:cNvSpPr>
            <p:nvPr/>
          </p:nvSpPr>
          <p:spPr bwMode="auto">
            <a:xfrm flipH="1">
              <a:off x="4791" y="285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6" name="Rectangle 102"/>
            <p:cNvSpPr>
              <a:spLocks noChangeArrowheads="1"/>
            </p:cNvSpPr>
            <p:nvPr/>
          </p:nvSpPr>
          <p:spPr bwMode="auto">
            <a:xfrm flipH="1">
              <a:off x="4787" y="2875"/>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47207" name="Freeform 103"/>
            <p:cNvSpPr>
              <a:spLocks noChangeArrowheads="1"/>
            </p:cNvSpPr>
            <p:nvPr/>
          </p:nvSpPr>
          <p:spPr bwMode="auto">
            <a:xfrm flipH="1">
              <a:off x="5219" y="246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08" name="Rectangle 104"/>
            <p:cNvSpPr>
              <a:spLocks noChangeArrowheads="1"/>
            </p:cNvSpPr>
            <p:nvPr/>
          </p:nvSpPr>
          <p:spPr bwMode="auto">
            <a:xfrm flipH="1">
              <a:off x="5265" y="248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09" name="Line 105"/>
            <p:cNvSpPr>
              <a:spLocks noChangeShapeType="1"/>
            </p:cNvSpPr>
            <p:nvPr/>
          </p:nvSpPr>
          <p:spPr bwMode="auto">
            <a:xfrm flipH="1">
              <a:off x="4954" y="2627"/>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0" name="Line 106"/>
            <p:cNvSpPr>
              <a:spLocks noChangeShapeType="1"/>
            </p:cNvSpPr>
            <p:nvPr/>
          </p:nvSpPr>
          <p:spPr bwMode="auto">
            <a:xfrm flipH="1">
              <a:off x="4897" y="2519"/>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1" name="Rectangle 107"/>
            <p:cNvSpPr>
              <a:spLocks noChangeArrowheads="1"/>
            </p:cNvSpPr>
            <p:nvPr/>
          </p:nvSpPr>
          <p:spPr bwMode="auto">
            <a:xfrm flipH="1">
              <a:off x="4931" y="2580"/>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12" name="Line 108"/>
            <p:cNvSpPr>
              <a:spLocks noChangeShapeType="1"/>
            </p:cNvSpPr>
            <p:nvPr/>
          </p:nvSpPr>
          <p:spPr bwMode="auto">
            <a:xfrm>
              <a:off x="4802" y="2525"/>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3" name="Freeform 109"/>
            <p:cNvSpPr>
              <a:spLocks noChangeArrowheads="1"/>
            </p:cNvSpPr>
            <p:nvPr/>
          </p:nvSpPr>
          <p:spPr bwMode="auto">
            <a:xfrm flipH="1">
              <a:off x="5350" y="267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4" name="Rectangle 110"/>
            <p:cNvSpPr>
              <a:spLocks noChangeArrowheads="1"/>
            </p:cNvSpPr>
            <p:nvPr/>
          </p:nvSpPr>
          <p:spPr bwMode="auto">
            <a:xfrm flipH="1">
              <a:off x="5390" y="269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15" name="Line 111"/>
            <p:cNvSpPr>
              <a:spLocks noChangeShapeType="1"/>
            </p:cNvSpPr>
            <p:nvPr/>
          </p:nvSpPr>
          <p:spPr bwMode="auto">
            <a:xfrm flipH="1">
              <a:off x="4967" y="2786"/>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16" name="Rectangle 112"/>
            <p:cNvSpPr>
              <a:spLocks noChangeArrowheads="1"/>
            </p:cNvSpPr>
            <p:nvPr/>
          </p:nvSpPr>
          <p:spPr bwMode="auto">
            <a:xfrm flipH="1">
              <a:off x="5178" y="275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17" name="Freeform 113"/>
            <p:cNvSpPr>
              <a:spLocks noChangeArrowheads="1"/>
            </p:cNvSpPr>
            <p:nvPr/>
          </p:nvSpPr>
          <p:spPr bwMode="auto">
            <a:xfrm flipH="1">
              <a:off x="5374" y="291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18" name="Rectangle 114"/>
            <p:cNvSpPr>
              <a:spLocks noChangeArrowheads="1"/>
            </p:cNvSpPr>
            <p:nvPr/>
          </p:nvSpPr>
          <p:spPr bwMode="auto">
            <a:xfrm flipH="1">
              <a:off x="5417" y="293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19" name="Freeform 115"/>
            <p:cNvSpPr>
              <a:spLocks noChangeArrowheads="1"/>
            </p:cNvSpPr>
            <p:nvPr/>
          </p:nvSpPr>
          <p:spPr bwMode="auto">
            <a:xfrm flipH="1">
              <a:off x="4474" y="250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0" name="Rectangle 116"/>
            <p:cNvSpPr>
              <a:spLocks noChangeArrowheads="1"/>
            </p:cNvSpPr>
            <p:nvPr/>
          </p:nvSpPr>
          <p:spPr bwMode="auto">
            <a:xfrm flipH="1">
              <a:off x="4521" y="253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21" name="Line 117"/>
            <p:cNvSpPr>
              <a:spLocks noChangeShapeType="1"/>
            </p:cNvSpPr>
            <p:nvPr/>
          </p:nvSpPr>
          <p:spPr bwMode="auto">
            <a:xfrm>
              <a:off x="4969" y="2976"/>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2" name="Rectangle 118"/>
            <p:cNvSpPr>
              <a:spLocks noChangeArrowheads="1"/>
            </p:cNvSpPr>
            <p:nvPr/>
          </p:nvSpPr>
          <p:spPr bwMode="auto">
            <a:xfrm flipH="1">
              <a:off x="5192" y="2926"/>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23" name="Line 119"/>
            <p:cNvSpPr>
              <a:spLocks noChangeShapeType="1"/>
            </p:cNvSpPr>
            <p:nvPr/>
          </p:nvSpPr>
          <p:spPr bwMode="auto">
            <a:xfrm>
              <a:off x="4623" y="2652"/>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24" name="Rectangle 120"/>
            <p:cNvSpPr>
              <a:spLocks noChangeArrowheads="1"/>
            </p:cNvSpPr>
            <p:nvPr/>
          </p:nvSpPr>
          <p:spPr bwMode="auto">
            <a:xfrm flipH="1">
              <a:off x="4655" y="265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25" name="Rectangle 121"/>
            <p:cNvSpPr>
              <a:spLocks noChangeArrowheads="1"/>
            </p:cNvSpPr>
            <p:nvPr/>
          </p:nvSpPr>
          <p:spPr bwMode="auto">
            <a:xfrm flipH="1">
              <a:off x="5098" y="2634"/>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26" name="Freeform 122"/>
            <p:cNvSpPr>
              <a:spLocks noChangeArrowheads="1"/>
            </p:cNvSpPr>
            <p:nvPr/>
          </p:nvSpPr>
          <p:spPr bwMode="auto">
            <a:xfrm flipH="1">
              <a:off x="4984" y="233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7" name="Rectangle 123"/>
            <p:cNvSpPr>
              <a:spLocks noChangeArrowheads="1"/>
            </p:cNvSpPr>
            <p:nvPr/>
          </p:nvSpPr>
          <p:spPr bwMode="auto">
            <a:xfrm flipH="1">
              <a:off x="5035" y="2357"/>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28" name="Freeform 124"/>
            <p:cNvSpPr>
              <a:spLocks noChangeArrowheads="1"/>
            </p:cNvSpPr>
            <p:nvPr/>
          </p:nvSpPr>
          <p:spPr bwMode="auto">
            <a:xfrm flipH="1">
              <a:off x="4703" y="234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29" name="Freeform 125"/>
            <p:cNvSpPr>
              <a:spLocks/>
            </p:cNvSpPr>
            <p:nvPr/>
          </p:nvSpPr>
          <p:spPr bwMode="auto">
            <a:xfrm rot="1920000" flipH="1">
              <a:off x="5110" y="2264"/>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0" name="Rectangle 126"/>
            <p:cNvSpPr>
              <a:spLocks noChangeArrowheads="1"/>
            </p:cNvSpPr>
            <p:nvPr/>
          </p:nvSpPr>
          <p:spPr bwMode="auto">
            <a:xfrm flipH="1">
              <a:off x="5146" y="2205"/>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31" name="Freeform 127"/>
            <p:cNvSpPr>
              <a:spLocks/>
            </p:cNvSpPr>
            <p:nvPr/>
          </p:nvSpPr>
          <p:spPr bwMode="auto">
            <a:xfrm rot="15780000" flipH="1">
              <a:off x="4641" y="2416"/>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2" name="Rectangle 128"/>
            <p:cNvSpPr>
              <a:spLocks noChangeArrowheads="1"/>
            </p:cNvSpPr>
            <p:nvPr/>
          </p:nvSpPr>
          <p:spPr bwMode="auto">
            <a:xfrm flipH="1">
              <a:off x="4626" y="2404"/>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33" name="Freeform 129"/>
            <p:cNvSpPr>
              <a:spLocks/>
            </p:cNvSpPr>
            <p:nvPr/>
          </p:nvSpPr>
          <p:spPr bwMode="auto">
            <a:xfrm flipH="1">
              <a:off x="4786" y="2239"/>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4" name="Rectangle 130"/>
            <p:cNvSpPr>
              <a:spLocks noChangeArrowheads="1"/>
            </p:cNvSpPr>
            <p:nvPr/>
          </p:nvSpPr>
          <p:spPr bwMode="auto">
            <a:xfrm flipH="1">
              <a:off x="4898" y="2154"/>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35" name="Rectangle 131"/>
            <p:cNvSpPr>
              <a:spLocks noChangeArrowheads="1"/>
            </p:cNvSpPr>
            <p:nvPr/>
          </p:nvSpPr>
          <p:spPr bwMode="auto">
            <a:xfrm flipH="1">
              <a:off x="4811" y="257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36" name="Rectangle 132"/>
            <p:cNvSpPr>
              <a:spLocks noChangeArrowheads="1"/>
            </p:cNvSpPr>
            <p:nvPr/>
          </p:nvSpPr>
          <p:spPr bwMode="auto">
            <a:xfrm flipH="1">
              <a:off x="4760" y="2361"/>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37" name="Rectangle 133"/>
            <p:cNvSpPr>
              <a:spLocks noChangeArrowheads="1"/>
            </p:cNvSpPr>
            <p:nvPr/>
          </p:nvSpPr>
          <p:spPr bwMode="auto">
            <a:xfrm>
              <a:off x="3702" y="2852"/>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38" name="Rectangle 134"/>
            <p:cNvSpPr>
              <a:spLocks noChangeArrowheads="1"/>
            </p:cNvSpPr>
            <p:nvPr/>
          </p:nvSpPr>
          <p:spPr bwMode="auto">
            <a:xfrm>
              <a:off x="3713" y="2869"/>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47239" name="Freeform 135"/>
            <p:cNvSpPr>
              <a:spLocks noChangeArrowheads="1"/>
            </p:cNvSpPr>
            <p:nvPr/>
          </p:nvSpPr>
          <p:spPr bwMode="auto">
            <a:xfrm>
              <a:off x="3274" y="2460"/>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0" name="Rectangle 136"/>
            <p:cNvSpPr>
              <a:spLocks noChangeArrowheads="1"/>
            </p:cNvSpPr>
            <p:nvPr/>
          </p:nvSpPr>
          <p:spPr bwMode="auto">
            <a:xfrm>
              <a:off x="3323" y="2483"/>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41" name="Line 137"/>
            <p:cNvSpPr>
              <a:spLocks noChangeShapeType="1"/>
            </p:cNvSpPr>
            <p:nvPr/>
          </p:nvSpPr>
          <p:spPr bwMode="auto">
            <a:xfrm>
              <a:off x="3441" y="2621"/>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2" name="Line 138"/>
            <p:cNvSpPr>
              <a:spLocks noChangeShapeType="1"/>
            </p:cNvSpPr>
            <p:nvPr/>
          </p:nvSpPr>
          <p:spPr bwMode="auto">
            <a:xfrm>
              <a:off x="3617" y="2513"/>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3" name="Rectangle 139"/>
            <p:cNvSpPr>
              <a:spLocks noChangeArrowheads="1"/>
            </p:cNvSpPr>
            <p:nvPr/>
          </p:nvSpPr>
          <p:spPr bwMode="auto">
            <a:xfrm>
              <a:off x="3674" y="2574"/>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44" name="Line 140"/>
            <p:cNvSpPr>
              <a:spLocks noChangeShapeType="1"/>
            </p:cNvSpPr>
            <p:nvPr/>
          </p:nvSpPr>
          <p:spPr bwMode="auto">
            <a:xfrm flipH="1">
              <a:off x="3807" y="2519"/>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5" name="Freeform 141"/>
            <p:cNvSpPr>
              <a:spLocks noChangeArrowheads="1"/>
            </p:cNvSpPr>
            <p:nvPr/>
          </p:nvSpPr>
          <p:spPr bwMode="auto">
            <a:xfrm>
              <a:off x="3142" y="2668"/>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46" name="Rectangle 142"/>
            <p:cNvSpPr>
              <a:spLocks noChangeArrowheads="1"/>
            </p:cNvSpPr>
            <p:nvPr/>
          </p:nvSpPr>
          <p:spPr bwMode="auto">
            <a:xfrm>
              <a:off x="3192" y="2685"/>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47" name="Line 143"/>
            <p:cNvSpPr>
              <a:spLocks noChangeShapeType="1"/>
            </p:cNvSpPr>
            <p:nvPr/>
          </p:nvSpPr>
          <p:spPr bwMode="auto">
            <a:xfrm>
              <a:off x="3319" y="2780"/>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48" name="Rectangle 144"/>
            <p:cNvSpPr>
              <a:spLocks noChangeArrowheads="1"/>
            </p:cNvSpPr>
            <p:nvPr/>
          </p:nvSpPr>
          <p:spPr bwMode="auto">
            <a:xfrm>
              <a:off x="3427" y="2752"/>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49" name="Freeform 145"/>
            <p:cNvSpPr>
              <a:spLocks noChangeArrowheads="1"/>
            </p:cNvSpPr>
            <p:nvPr/>
          </p:nvSpPr>
          <p:spPr bwMode="auto">
            <a:xfrm>
              <a:off x="3118" y="2910"/>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0" name="Rectangle 146"/>
            <p:cNvSpPr>
              <a:spLocks noChangeArrowheads="1"/>
            </p:cNvSpPr>
            <p:nvPr/>
          </p:nvSpPr>
          <p:spPr bwMode="auto">
            <a:xfrm>
              <a:off x="3174" y="2930"/>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51" name="Freeform 147"/>
            <p:cNvSpPr>
              <a:spLocks noChangeArrowheads="1"/>
            </p:cNvSpPr>
            <p:nvPr/>
          </p:nvSpPr>
          <p:spPr bwMode="auto">
            <a:xfrm>
              <a:off x="4016" y="2494"/>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2" name="Rectangle 148"/>
            <p:cNvSpPr>
              <a:spLocks noChangeArrowheads="1"/>
            </p:cNvSpPr>
            <p:nvPr/>
          </p:nvSpPr>
          <p:spPr bwMode="auto">
            <a:xfrm>
              <a:off x="4067" y="2525"/>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53" name="Line 149"/>
            <p:cNvSpPr>
              <a:spLocks noChangeShapeType="1"/>
            </p:cNvSpPr>
            <p:nvPr/>
          </p:nvSpPr>
          <p:spPr bwMode="auto">
            <a:xfrm flipH="1">
              <a:off x="3302" y="2970"/>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4" name="Rectangle 150"/>
            <p:cNvSpPr>
              <a:spLocks noChangeArrowheads="1"/>
            </p:cNvSpPr>
            <p:nvPr/>
          </p:nvSpPr>
          <p:spPr bwMode="auto">
            <a:xfrm>
              <a:off x="3440" y="2920"/>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55" name="Line 151"/>
            <p:cNvSpPr>
              <a:spLocks noChangeShapeType="1"/>
            </p:cNvSpPr>
            <p:nvPr/>
          </p:nvSpPr>
          <p:spPr bwMode="auto">
            <a:xfrm flipH="1">
              <a:off x="3889" y="2646"/>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56" name="Rectangle 152"/>
            <p:cNvSpPr>
              <a:spLocks noChangeArrowheads="1"/>
            </p:cNvSpPr>
            <p:nvPr/>
          </p:nvSpPr>
          <p:spPr bwMode="auto">
            <a:xfrm>
              <a:off x="3951" y="264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57" name="Rectangle 153"/>
            <p:cNvSpPr>
              <a:spLocks noChangeArrowheads="1"/>
            </p:cNvSpPr>
            <p:nvPr/>
          </p:nvSpPr>
          <p:spPr bwMode="auto">
            <a:xfrm>
              <a:off x="3517" y="2628"/>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58" name="Freeform 154"/>
            <p:cNvSpPr>
              <a:spLocks noChangeArrowheads="1"/>
            </p:cNvSpPr>
            <p:nvPr/>
          </p:nvSpPr>
          <p:spPr bwMode="auto">
            <a:xfrm>
              <a:off x="3506" y="2331"/>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59" name="Rectangle 155"/>
            <p:cNvSpPr>
              <a:spLocks noChangeArrowheads="1"/>
            </p:cNvSpPr>
            <p:nvPr/>
          </p:nvSpPr>
          <p:spPr bwMode="auto">
            <a:xfrm>
              <a:off x="3553" y="2351"/>
              <a:ext cx="70" cy="133"/>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60" name="Freeform 156"/>
            <p:cNvSpPr>
              <a:spLocks noChangeArrowheads="1"/>
            </p:cNvSpPr>
            <p:nvPr/>
          </p:nvSpPr>
          <p:spPr bwMode="auto">
            <a:xfrm>
              <a:off x="3786" y="2337"/>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1" name="Freeform 157"/>
            <p:cNvSpPr>
              <a:spLocks/>
            </p:cNvSpPr>
            <p:nvPr/>
          </p:nvSpPr>
          <p:spPr bwMode="auto">
            <a:xfrm rot="5820000">
              <a:off x="3651" y="2397"/>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2" name="Rectangle 158"/>
            <p:cNvSpPr>
              <a:spLocks noChangeArrowheads="1"/>
            </p:cNvSpPr>
            <p:nvPr/>
          </p:nvSpPr>
          <p:spPr bwMode="auto">
            <a:xfrm>
              <a:off x="3820" y="2579"/>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63" name="Rectangle 159"/>
            <p:cNvSpPr>
              <a:spLocks noChangeArrowheads="1"/>
            </p:cNvSpPr>
            <p:nvPr/>
          </p:nvSpPr>
          <p:spPr bwMode="auto">
            <a:xfrm>
              <a:off x="3831" y="2355"/>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64" name="Rectangle 160"/>
            <p:cNvSpPr>
              <a:spLocks noChangeArrowheads="1"/>
            </p:cNvSpPr>
            <p:nvPr/>
          </p:nvSpPr>
          <p:spPr bwMode="auto">
            <a:xfrm>
              <a:off x="799" y="2863"/>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5" name="Rectangle 161"/>
            <p:cNvSpPr>
              <a:spLocks noChangeArrowheads="1"/>
            </p:cNvSpPr>
            <p:nvPr/>
          </p:nvSpPr>
          <p:spPr bwMode="auto">
            <a:xfrm>
              <a:off x="810" y="2880"/>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47266" name="Freeform 162"/>
            <p:cNvSpPr>
              <a:spLocks noChangeArrowheads="1"/>
            </p:cNvSpPr>
            <p:nvPr/>
          </p:nvSpPr>
          <p:spPr bwMode="auto">
            <a:xfrm>
              <a:off x="371" y="2471"/>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67" name="Rectangle 163"/>
            <p:cNvSpPr>
              <a:spLocks noChangeArrowheads="1"/>
            </p:cNvSpPr>
            <p:nvPr/>
          </p:nvSpPr>
          <p:spPr bwMode="auto">
            <a:xfrm>
              <a:off x="420" y="2494"/>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268" name="Line 164"/>
            <p:cNvSpPr>
              <a:spLocks noChangeShapeType="1"/>
            </p:cNvSpPr>
            <p:nvPr/>
          </p:nvSpPr>
          <p:spPr bwMode="auto">
            <a:xfrm>
              <a:off x="538" y="2632"/>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69" name="Line 165"/>
            <p:cNvSpPr>
              <a:spLocks noChangeShapeType="1"/>
            </p:cNvSpPr>
            <p:nvPr/>
          </p:nvSpPr>
          <p:spPr bwMode="auto">
            <a:xfrm>
              <a:off x="714" y="2524"/>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0" name="Rectangle 166"/>
            <p:cNvSpPr>
              <a:spLocks noChangeArrowheads="1"/>
            </p:cNvSpPr>
            <p:nvPr/>
          </p:nvSpPr>
          <p:spPr bwMode="auto">
            <a:xfrm>
              <a:off x="771" y="25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271" name="Line 167"/>
            <p:cNvSpPr>
              <a:spLocks noChangeShapeType="1"/>
            </p:cNvSpPr>
            <p:nvPr/>
          </p:nvSpPr>
          <p:spPr bwMode="auto">
            <a:xfrm flipH="1">
              <a:off x="904" y="2530"/>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2" name="Freeform 168"/>
            <p:cNvSpPr>
              <a:spLocks noChangeArrowheads="1"/>
            </p:cNvSpPr>
            <p:nvPr/>
          </p:nvSpPr>
          <p:spPr bwMode="auto">
            <a:xfrm>
              <a:off x="239" y="2679"/>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3" name="Rectangle 169"/>
            <p:cNvSpPr>
              <a:spLocks noChangeArrowheads="1"/>
            </p:cNvSpPr>
            <p:nvPr/>
          </p:nvSpPr>
          <p:spPr bwMode="auto">
            <a:xfrm>
              <a:off x="289" y="2696"/>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274" name="Line 170"/>
            <p:cNvSpPr>
              <a:spLocks noChangeShapeType="1"/>
            </p:cNvSpPr>
            <p:nvPr/>
          </p:nvSpPr>
          <p:spPr bwMode="auto">
            <a:xfrm>
              <a:off x="416" y="2791"/>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75" name="Rectangle 171"/>
            <p:cNvSpPr>
              <a:spLocks noChangeArrowheads="1"/>
            </p:cNvSpPr>
            <p:nvPr/>
          </p:nvSpPr>
          <p:spPr bwMode="auto">
            <a:xfrm>
              <a:off x="525" y="2763"/>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276" name="Freeform 172"/>
            <p:cNvSpPr>
              <a:spLocks noChangeArrowheads="1"/>
            </p:cNvSpPr>
            <p:nvPr/>
          </p:nvSpPr>
          <p:spPr bwMode="auto">
            <a:xfrm>
              <a:off x="215" y="292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7" name="Rectangle 173"/>
            <p:cNvSpPr>
              <a:spLocks noChangeArrowheads="1"/>
            </p:cNvSpPr>
            <p:nvPr/>
          </p:nvSpPr>
          <p:spPr bwMode="auto">
            <a:xfrm>
              <a:off x="271" y="2941"/>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278" name="Freeform 174"/>
            <p:cNvSpPr>
              <a:spLocks noChangeArrowheads="1"/>
            </p:cNvSpPr>
            <p:nvPr/>
          </p:nvSpPr>
          <p:spPr bwMode="auto">
            <a:xfrm>
              <a:off x="1113" y="2505"/>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79" name="Rectangle 175"/>
            <p:cNvSpPr>
              <a:spLocks noChangeArrowheads="1"/>
            </p:cNvSpPr>
            <p:nvPr/>
          </p:nvSpPr>
          <p:spPr bwMode="auto">
            <a:xfrm>
              <a:off x="1164" y="253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280" name="Line 176"/>
            <p:cNvSpPr>
              <a:spLocks noChangeShapeType="1"/>
            </p:cNvSpPr>
            <p:nvPr/>
          </p:nvSpPr>
          <p:spPr bwMode="auto">
            <a:xfrm flipH="1">
              <a:off x="399" y="2981"/>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1" name="Rectangle 177"/>
            <p:cNvSpPr>
              <a:spLocks noChangeArrowheads="1"/>
            </p:cNvSpPr>
            <p:nvPr/>
          </p:nvSpPr>
          <p:spPr bwMode="auto">
            <a:xfrm>
              <a:off x="537" y="293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282" name="Line 178"/>
            <p:cNvSpPr>
              <a:spLocks noChangeShapeType="1"/>
            </p:cNvSpPr>
            <p:nvPr/>
          </p:nvSpPr>
          <p:spPr bwMode="auto">
            <a:xfrm flipH="1">
              <a:off x="986" y="2657"/>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83" name="Rectangle 179"/>
            <p:cNvSpPr>
              <a:spLocks noChangeArrowheads="1"/>
            </p:cNvSpPr>
            <p:nvPr/>
          </p:nvSpPr>
          <p:spPr bwMode="auto">
            <a:xfrm>
              <a:off x="1049" y="265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284" name="Rectangle 180"/>
            <p:cNvSpPr>
              <a:spLocks noChangeArrowheads="1"/>
            </p:cNvSpPr>
            <p:nvPr/>
          </p:nvSpPr>
          <p:spPr bwMode="auto">
            <a:xfrm>
              <a:off x="614" y="2639"/>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285" name="Freeform 181"/>
            <p:cNvSpPr>
              <a:spLocks noChangeArrowheads="1"/>
            </p:cNvSpPr>
            <p:nvPr/>
          </p:nvSpPr>
          <p:spPr bwMode="auto">
            <a:xfrm>
              <a:off x="603" y="2342"/>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6" name="Rectangle 182"/>
            <p:cNvSpPr>
              <a:spLocks noChangeArrowheads="1"/>
            </p:cNvSpPr>
            <p:nvPr/>
          </p:nvSpPr>
          <p:spPr bwMode="auto">
            <a:xfrm>
              <a:off x="650" y="2362"/>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287" name="Freeform 183"/>
            <p:cNvSpPr>
              <a:spLocks noChangeArrowheads="1"/>
            </p:cNvSpPr>
            <p:nvPr/>
          </p:nvSpPr>
          <p:spPr bwMode="auto">
            <a:xfrm>
              <a:off x="883" y="2348"/>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8" name="Freeform 184"/>
            <p:cNvSpPr>
              <a:spLocks/>
            </p:cNvSpPr>
            <p:nvPr/>
          </p:nvSpPr>
          <p:spPr bwMode="auto">
            <a:xfrm rot="19680000">
              <a:off x="569" y="2269"/>
              <a:ext cx="80" cy="87"/>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89" name="Rectangle 185"/>
            <p:cNvSpPr>
              <a:spLocks noChangeArrowheads="1"/>
            </p:cNvSpPr>
            <p:nvPr/>
          </p:nvSpPr>
          <p:spPr bwMode="auto">
            <a:xfrm>
              <a:off x="552" y="2210"/>
              <a:ext cx="6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47290" name="Freeform 186"/>
            <p:cNvSpPr>
              <a:spLocks/>
            </p:cNvSpPr>
            <p:nvPr/>
          </p:nvSpPr>
          <p:spPr bwMode="auto">
            <a:xfrm rot="5820000">
              <a:off x="1020" y="2420"/>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1" name="Rectangle 187"/>
            <p:cNvSpPr>
              <a:spLocks noChangeArrowheads="1"/>
            </p:cNvSpPr>
            <p:nvPr/>
          </p:nvSpPr>
          <p:spPr bwMode="auto">
            <a:xfrm>
              <a:off x="1087" y="2409"/>
              <a:ext cx="4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47292" name="Freeform 188"/>
            <p:cNvSpPr>
              <a:spLocks/>
            </p:cNvSpPr>
            <p:nvPr/>
          </p:nvSpPr>
          <p:spPr bwMode="auto">
            <a:xfrm>
              <a:off x="694" y="2244"/>
              <a:ext cx="275" cy="91"/>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293" name="Rectangle 189"/>
            <p:cNvSpPr>
              <a:spLocks noChangeArrowheads="1"/>
            </p:cNvSpPr>
            <p:nvPr/>
          </p:nvSpPr>
          <p:spPr bwMode="auto">
            <a:xfrm>
              <a:off x="809" y="2159"/>
              <a:ext cx="52"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47294" name="Rectangle 190"/>
            <p:cNvSpPr>
              <a:spLocks noChangeArrowheads="1"/>
            </p:cNvSpPr>
            <p:nvPr/>
          </p:nvSpPr>
          <p:spPr bwMode="auto">
            <a:xfrm>
              <a:off x="928" y="2581"/>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295" name="Rectangle 191"/>
            <p:cNvSpPr>
              <a:spLocks noChangeArrowheads="1"/>
            </p:cNvSpPr>
            <p:nvPr/>
          </p:nvSpPr>
          <p:spPr bwMode="auto">
            <a:xfrm>
              <a:off x="928" y="236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296" name="Line 192"/>
            <p:cNvSpPr>
              <a:spLocks noChangeShapeType="1"/>
            </p:cNvSpPr>
            <p:nvPr/>
          </p:nvSpPr>
          <p:spPr bwMode="auto">
            <a:xfrm flipH="1">
              <a:off x="1764" y="3041"/>
              <a:ext cx="132"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7" name="Rectangle 193"/>
            <p:cNvSpPr>
              <a:spLocks noChangeArrowheads="1"/>
            </p:cNvSpPr>
            <p:nvPr/>
          </p:nvSpPr>
          <p:spPr bwMode="auto">
            <a:xfrm>
              <a:off x="1801" y="3116"/>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298" name="Line 194"/>
            <p:cNvSpPr>
              <a:spLocks noChangeShapeType="1"/>
            </p:cNvSpPr>
            <p:nvPr/>
          </p:nvSpPr>
          <p:spPr bwMode="auto">
            <a:xfrm flipH="1">
              <a:off x="1463" y="2496"/>
              <a:ext cx="639"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299" name="Line 195"/>
            <p:cNvSpPr>
              <a:spLocks noChangeShapeType="1"/>
            </p:cNvSpPr>
            <p:nvPr/>
          </p:nvSpPr>
          <p:spPr bwMode="auto">
            <a:xfrm>
              <a:off x="972" y="3041"/>
              <a:ext cx="705"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0" name="Rectangle 196"/>
            <p:cNvSpPr>
              <a:spLocks noChangeArrowheads="1"/>
            </p:cNvSpPr>
            <p:nvPr/>
          </p:nvSpPr>
          <p:spPr bwMode="auto">
            <a:xfrm>
              <a:off x="1023" y="304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01" name="Line 197"/>
            <p:cNvSpPr>
              <a:spLocks noChangeShapeType="1"/>
            </p:cNvSpPr>
            <p:nvPr/>
          </p:nvSpPr>
          <p:spPr bwMode="auto">
            <a:xfrm>
              <a:off x="757" y="2489"/>
              <a:ext cx="642"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2" name="Rectangle 198"/>
            <p:cNvSpPr>
              <a:spLocks noChangeArrowheads="1"/>
            </p:cNvSpPr>
            <p:nvPr/>
          </p:nvSpPr>
          <p:spPr bwMode="auto">
            <a:xfrm>
              <a:off x="1549" y="3978"/>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3" name="Rectangle 199"/>
            <p:cNvSpPr>
              <a:spLocks noChangeArrowheads="1"/>
            </p:cNvSpPr>
            <p:nvPr/>
          </p:nvSpPr>
          <p:spPr bwMode="auto">
            <a:xfrm>
              <a:off x="1560" y="4007"/>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04" name="Freeform 200"/>
            <p:cNvSpPr>
              <a:spLocks noChangeArrowheads="1"/>
            </p:cNvSpPr>
            <p:nvPr/>
          </p:nvSpPr>
          <p:spPr bwMode="auto">
            <a:xfrm>
              <a:off x="1121" y="3586"/>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05" name="Rectangle 201"/>
            <p:cNvSpPr>
              <a:spLocks noChangeArrowheads="1"/>
            </p:cNvSpPr>
            <p:nvPr/>
          </p:nvSpPr>
          <p:spPr bwMode="auto">
            <a:xfrm>
              <a:off x="1170" y="3609"/>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06" name="Line 202"/>
            <p:cNvSpPr>
              <a:spLocks noChangeShapeType="1"/>
            </p:cNvSpPr>
            <p:nvPr/>
          </p:nvSpPr>
          <p:spPr bwMode="auto">
            <a:xfrm>
              <a:off x="1288" y="3747"/>
              <a:ext cx="266"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7" name="Line 203"/>
            <p:cNvSpPr>
              <a:spLocks noChangeShapeType="1"/>
            </p:cNvSpPr>
            <p:nvPr/>
          </p:nvSpPr>
          <p:spPr bwMode="auto">
            <a:xfrm>
              <a:off x="1464" y="3639"/>
              <a:ext cx="147"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08" name="Rectangle 204"/>
            <p:cNvSpPr>
              <a:spLocks noChangeArrowheads="1"/>
            </p:cNvSpPr>
            <p:nvPr/>
          </p:nvSpPr>
          <p:spPr bwMode="auto">
            <a:xfrm>
              <a:off x="1521" y="3700"/>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09" name="Line 205"/>
            <p:cNvSpPr>
              <a:spLocks noChangeShapeType="1"/>
            </p:cNvSpPr>
            <p:nvPr/>
          </p:nvSpPr>
          <p:spPr bwMode="auto">
            <a:xfrm flipH="1">
              <a:off x="1654" y="3645"/>
              <a:ext cx="54"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0" name="Freeform 206"/>
            <p:cNvSpPr>
              <a:spLocks noChangeArrowheads="1"/>
            </p:cNvSpPr>
            <p:nvPr/>
          </p:nvSpPr>
          <p:spPr bwMode="auto">
            <a:xfrm>
              <a:off x="989" y="3794"/>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1" name="Rectangle 207"/>
            <p:cNvSpPr>
              <a:spLocks noChangeArrowheads="1"/>
            </p:cNvSpPr>
            <p:nvPr/>
          </p:nvSpPr>
          <p:spPr bwMode="auto">
            <a:xfrm>
              <a:off x="1039" y="3811"/>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12" name="Line 208"/>
            <p:cNvSpPr>
              <a:spLocks noChangeShapeType="1"/>
            </p:cNvSpPr>
            <p:nvPr/>
          </p:nvSpPr>
          <p:spPr bwMode="auto">
            <a:xfrm>
              <a:off x="1166" y="3906"/>
              <a:ext cx="375"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3" name="Rectangle 209"/>
            <p:cNvSpPr>
              <a:spLocks noChangeArrowheads="1"/>
            </p:cNvSpPr>
            <p:nvPr/>
          </p:nvSpPr>
          <p:spPr bwMode="auto">
            <a:xfrm>
              <a:off x="1274" y="3878"/>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14" name="Freeform 210"/>
            <p:cNvSpPr>
              <a:spLocks noChangeArrowheads="1"/>
            </p:cNvSpPr>
            <p:nvPr/>
          </p:nvSpPr>
          <p:spPr bwMode="auto">
            <a:xfrm>
              <a:off x="965" y="4036"/>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5" name="Rectangle 211"/>
            <p:cNvSpPr>
              <a:spLocks noChangeArrowheads="1"/>
            </p:cNvSpPr>
            <p:nvPr/>
          </p:nvSpPr>
          <p:spPr bwMode="auto">
            <a:xfrm>
              <a:off x="1021" y="4056"/>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16" name="Freeform 212"/>
            <p:cNvSpPr>
              <a:spLocks noChangeArrowheads="1"/>
            </p:cNvSpPr>
            <p:nvPr/>
          </p:nvSpPr>
          <p:spPr bwMode="auto">
            <a:xfrm>
              <a:off x="1863" y="3620"/>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17" name="Rectangle 213"/>
            <p:cNvSpPr>
              <a:spLocks noChangeArrowheads="1"/>
            </p:cNvSpPr>
            <p:nvPr/>
          </p:nvSpPr>
          <p:spPr bwMode="auto">
            <a:xfrm>
              <a:off x="1914" y="3651"/>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18" name="Line 214"/>
            <p:cNvSpPr>
              <a:spLocks noChangeShapeType="1"/>
            </p:cNvSpPr>
            <p:nvPr/>
          </p:nvSpPr>
          <p:spPr bwMode="auto">
            <a:xfrm flipH="1">
              <a:off x="1149" y="4096"/>
              <a:ext cx="392"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19" name="Rectangle 215"/>
            <p:cNvSpPr>
              <a:spLocks noChangeArrowheads="1"/>
            </p:cNvSpPr>
            <p:nvPr/>
          </p:nvSpPr>
          <p:spPr bwMode="auto">
            <a:xfrm>
              <a:off x="1287" y="4046"/>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20" name="Line 216"/>
            <p:cNvSpPr>
              <a:spLocks noChangeShapeType="1"/>
            </p:cNvSpPr>
            <p:nvPr/>
          </p:nvSpPr>
          <p:spPr bwMode="auto">
            <a:xfrm flipH="1">
              <a:off x="1736" y="3772"/>
              <a:ext cx="151"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21" name="Rectangle 217"/>
            <p:cNvSpPr>
              <a:spLocks noChangeArrowheads="1"/>
            </p:cNvSpPr>
            <p:nvPr/>
          </p:nvSpPr>
          <p:spPr bwMode="auto">
            <a:xfrm>
              <a:off x="1797" y="37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22" name="Rectangle 218"/>
            <p:cNvSpPr>
              <a:spLocks noChangeArrowheads="1"/>
            </p:cNvSpPr>
            <p:nvPr/>
          </p:nvSpPr>
          <p:spPr bwMode="auto">
            <a:xfrm>
              <a:off x="1364" y="3754"/>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23" name="Freeform 219"/>
            <p:cNvSpPr>
              <a:spLocks noChangeArrowheads="1"/>
            </p:cNvSpPr>
            <p:nvPr/>
          </p:nvSpPr>
          <p:spPr bwMode="auto">
            <a:xfrm>
              <a:off x="1353" y="3457"/>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4" name="Rectangle 220"/>
            <p:cNvSpPr>
              <a:spLocks noChangeArrowheads="1"/>
            </p:cNvSpPr>
            <p:nvPr/>
          </p:nvSpPr>
          <p:spPr bwMode="auto">
            <a:xfrm>
              <a:off x="1400" y="3477"/>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25" name="Freeform 221"/>
            <p:cNvSpPr>
              <a:spLocks noChangeArrowheads="1"/>
            </p:cNvSpPr>
            <p:nvPr/>
          </p:nvSpPr>
          <p:spPr bwMode="auto">
            <a:xfrm>
              <a:off x="1633" y="3463"/>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6" name="Rectangle 222"/>
            <p:cNvSpPr>
              <a:spLocks noChangeArrowheads="1"/>
            </p:cNvSpPr>
            <p:nvPr/>
          </p:nvSpPr>
          <p:spPr bwMode="auto">
            <a:xfrm>
              <a:off x="1668" y="3707"/>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27" name="Rectangle 223"/>
            <p:cNvSpPr>
              <a:spLocks noChangeArrowheads="1"/>
            </p:cNvSpPr>
            <p:nvPr/>
          </p:nvSpPr>
          <p:spPr bwMode="auto">
            <a:xfrm>
              <a:off x="1678" y="3481"/>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28" name="Freeform 224"/>
            <p:cNvSpPr>
              <a:spLocks/>
            </p:cNvSpPr>
            <p:nvPr/>
          </p:nvSpPr>
          <p:spPr bwMode="auto">
            <a:xfrm rot="15780000" flipH="1">
              <a:off x="2005" y="2398"/>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29" name="Line 225"/>
            <p:cNvSpPr>
              <a:spLocks noChangeShapeType="1"/>
            </p:cNvSpPr>
            <p:nvPr/>
          </p:nvSpPr>
          <p:spPr bwMode="auto">
            <a:xfrm flipH="1">
              <a:off x="2251" y="1002"/>
              <a:ext cx="1282" cy="13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0" name="Line 226"/>
            <p:cNvSpPr>
              <a:spLocks noChangeShapeType="1"/>
            </p:cNvSpPr>
            <p:nvPr/>
          </p:nvSpPr>
          <p:spPr bwMode="auto">
            <a:xfrm flipH="1">
              <a:off x="1974" y="1552"/>
              <a:ext cx="1353" cy="8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1" name="Line 227"/>
            <p:cNvSpPr>
              <a:spLocks noChangeShapeType="1"/>
            </p:cNvSpPr>
            <p:nvPr/>
          </p:nvSpPr>
          <p:spPr bwMode="auto">
            <a:xfrm>
              <a:off x="3407" y="1543"/>
              <a:ext cx="439" cy="791"/>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2" name="Rectangle 228"/>
            <p:cNvSpPr>
              <a:spLocks noChangeArrowheads="1"/>
            </p:cNvSpPr>
            <p:nvPr/>
          </p:nvSpPr>
          <p:spPr bwMode="auto">
            <a:xfrm flipH="1">
              <a:off x="3450" y="1623"/>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3" name="Rectangle 229"/>
            <p:cNvSpPr>
              <a:spLocks noChangeArrowheads="1"/>
            </p:cNvSpPr>
            <p:nvPr/>
          </p:nvSpPr>
          <p:spPr bwMode="auto">
            <a:xfrm>
              <a:off x="3171" y="1552"/>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4" name="Line 230"/>
            <p:cNvSpPr>
              <a:spLocks noChangeShapeType="1"/>
            </p:cNvSpPr>
            <p:nvPr/>
          </p:nvSpPr>
          <p:spPr bwMode="auto">
            <a:xfrm flipH="1">
              <a:off x="3592" y="1039"/>
              <a:ext cx="4" cy="1289"/>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5" name="Line 231"/>
            <p:cNvSpPr>
              <a:spLocks noChangeShapeType="1"/>
            </p:cNvSpPr>
            <p:nvPr/>
          </p:nvSpPr>
          <p:spPr bwMode="auto">
            <a:xfrm>
              <a:off x="3866" y="3048"/>
              <a:ext cx="130"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6" name="Rectangle 232"/>
            <p:cNvSpPr>
              <a:spLocks noChangeArrowheads="1"/>
            </p:cNvSpPr>
            <p:nvPr/>
          </p:nvSpPr>
          <p:spPr bwMode="auto">
            <a:xfrm flipH="1">
              <a:off x="3849" y="3123"/>
              <a:ext cx="11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37" name="Line 233"/>
            <p:cNvSpPr>
              <a:spLocks noChangeShapeType="1"/>
            </p:cNvSpPr>
            <p:nvPr/>
          </p:nvSpPr>
          <p:spPr bwMode="auto">
            <a:xfrm>
              <a:off x="3660" y="2503"/>
              <a:ext cx="637" cy="96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8" name="Line 234"/>
            <p:cNvSpPr>
              <a:spLocks noChangeShapeType="1"/>
            </p:cNvSpPr>
            <p:nvPr/>
          </p:nvSpPr>
          <p:spPr bwMode="auto">
            <a:xfrm flipH="1">
              <a:off x="4083" y="3048"/>
              <a:ext cx="707" cy="43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39" name="Rectangle 235"/>
            <p:cNvSpPr>
              <a:spLocks noChangeArrowheads="1"/>
            </p:cNvSpPr>
            <p:nvPr/>
          </p:nvSpPr>
          <p:spPr bwMode="auto">
            <a:xfrm flipH="1">
              <a:off x="4657" y="3050"/>
              <a:ext cx="79"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47340" name="Line 236"/>
            <p:cNvSpPr>
              <a:spLocks noChangeShapeType="1"/>
            </p:cNvSpPr>
            <p:nvPr/>
          </p:nvSpPr>
          <p:spPr bwMode="auto">
            <a:xfrm flipH="1">
              <a:off x="4361" y="2496"/>
              <a:ext cx="644" cy="978"/>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1" name="Rectangle 237"/>
            <p:cNvSpPr>
              <a:spLocks noChangeArrowheads="1"/>
            </p:cNvSpPr>
            <p:nvPr/>
          </p:nvSpPr>
          <p:spPr bwMode="auto">
            <a:xfrm flipH="1">
              <a:off x="4039" y="3985"/>
              <a:ext cx="169" cy="18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2" name="Rectangle 238"/>
            <p:cNvSpPr>
              <a:spLocks noChangeArrowheads="1"/>
            </p:cNvSpPr>
            <p:nvPr/>
          </p:nvSpPr>
          <p:spPr bwMode="auto">
            <a:xfrm flipH="1">
              <a:off x="4050" y="4007"/>
              <a:ext cx="17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47343" name="Freeform 239"/>
            <p:cNvSpPr>
              <a:spLocks noChangeArrowheads="1"/>
            </p:cNvSpPr>
            <p:nvPr/>
          </p:nvSpPr>
          <p:spPr bwMode="auto">
            <a:xfrm flipH="1">
              <a:off x="4471" y="3593"/>
              <a:ext cx="169" cy="18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44" name="Rectangle 240"/>
            <p:cNvSpPr>
              <a:spLocks noChangeArrowheads="1"/>
            </p:cNvSpPr>
            <p:nvPr/>
          </p:nvSpPr>
          <p:spPr bwMode="auto">
            <a:xfrm flipH="1">
              <a:off x="4517" y="3616"/>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47345" name="Line 241"/>
            <p:cNvSpPr>
              <a:spLocks noChangeShapeType="1"/>
            </p:cNvSpPr>
            <p:nvPr/>
          </p:nvSpPr>
          <p:spPr bwMode="auto">
            <a:xfrm flipH="1">
              <a:off x="4206" y="3754"/>
              <a:ext cx="268" cy="214"/>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6" name="Line 242"/>
            <p:cNvSpPr>
              <a:spLocks noChangeShapeType="1"/>
            </p:cNvSpPr>
            <p:nvPr/>
          </p:nvSpPr>
          <p:spPr bwMode="auto">
            <a:xfrm flipH="1">
              <a:off x="4149" y="3646"/>
              <a:ext cx="149" cy="32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7" name="Rectangle 243"/>
            <p:cNvSpPr>
              <a:spLocks noChangeArrowheads="1"/>
            </p:cNvSpPr>
            <p:nvPr/>
          </p:nvSpPr>
          <p:spPr bwMode="auto">
            <a:xfrm flipH="1">
              <a:off x="4182" y="3707"/>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47348" name="Line 244"/>
            <p:cNvSpPr>
              <a:spLocks noChangeShapeType="1"/>
            </p:cNvSpPr>
            <p:nvPr/>
          </p:nvSpPr>
          <p:spPr bwMode="auto">
            <a:xfrm>
              <a:off x="4054" y="3652"/>
              <a:ext cx="52" cy="316"/>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49" name="Freeform 245"/>
            <p:cNvSpPr>
              <a:spLocks noChangeArrowheads="1"/>
            </p:cNvSpPr>
            <p:nvPr/>
          </p:nvSpPr>
          <p:spPr bwMode="auto">
            <a:xfrm flipH="1">
              <a:off x="4602" y="3801"/>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0" name="Rectangle 246"/>
            <p:cNvSpPr>
              <a:spLocks noChangeArrowheads="1"/>
            </p:cNvSpPr>
            <p:nvPr/>
          </p:nvSpPr>
          <p:spPr bwMode="auto">
            <a:xfrm flipH="1">
              <a:off x="4642" y="3818"/>
              <a:ext cx="8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47351" name="Line 247"/>
            <p:cNvSpPr>
              <a:spLocks noChangeShapeType="1"/>
            </p:cNvSpPr>
            <p:nvPr/>
          </p:nvSpPr>
          <p:spPr bwMode="auto">
            <a:xfrm flipH="1">
              <a:off x="4219" y="3913"/>
              <a:ext cx="377" cy="12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2" name="Rectangle 248"/>
            <p:cNvSpPr>
              <a:spLocks noChangeArrowheads="1"/>
            </p:cNvSpPr>
            <p:nvPr/>
          </p:nvSpPr>
          <p:spPr bwMode="auto">
            <a:xfrm flipH="1">
              <a:off x="4429" y="3885"/>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47353" name="Freeform 249"/>
            <p:cNvSpPr>
              <a:spLocks noChangeArrowheads="1"/>
            </p:cNvSpPr>
            <p:nvPr/>
          </p:nvSpPr>
          <p:spPr bwMode="auto">
            <a:xfrm flipH="1">
              <a:off x="4626" y="4043"/>
              <a:ext cx="170" cy="180"/>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4" name="Rectangle 250"/>
            <p:cNvSpPr>
              <a:spLocks noChangeArrowheads="1"/>
            </p:cNvSpPr>
            <p:nvPr/>
          </p:nvSpPr>
          <p:spPr bwMode="auto">
            <a:xfrm flipH="1">
              <a:off x="4669" y="4063"/>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47355" name="Freeform 251"/>
            <p:cNvSpPr>
              <a:spLocks noChangeArrowheads="1"/>
            </p:cNvSpPr>
            <p:nvPr/>
          </p:nvSpPr>
          <p:spPr bwMode="auto">
            <a:xfrm flipH="1">
              <a:off x="3730" y="3627"/>
              <a:ext cx="168" cy="18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56" name="Rectangle 252"/>
            <p:cNvSpPr>
              <a:spLocks noChangeArrowheads="1"/>
            </p:cNvSpPr>
            <p:nvPr/>
          </p:nvSpPr>
          <p:spPr bwMode="auto">
            <a:xfrm flipH="1">
              <a:off x="3773" y="3658"/>
              <a:ext cx="74"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47357" name="Line 253"/>
            <p:cNvSpPr>
              <a:spLocks noChangeShapeType="1"/>
            </p:cNvSpPr>
            <p:nvPr/>
          </p:nvSpPr>
          <p:spPr bwMode="auto">
            <a:xfrm>
              <a:off x="4221" y="4103"/>
              <a:ext cx="390" cy="18"/>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58" name="Rectangle 254"/>
            <p:cNvSpPr>
              <a:spLocks noChangeArrowheads="1"/>
            </p:cNvSpPr>
            <p:nvPr/>
          </p:nvSpPr>
          <p:spPr bwMode="auto">
            <a:xfrm flipH="1">
              <a:off x="4444" y="4053"/>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47359" name="Line 255"/>
            <p:cNvSpPr>
              <a:spLocks noChangeShapeType="1"/>
            </p:cNvSpPr>
            <p:nvPr/>
          </p:nvSpPr>
          <p:spPr bwMode="auto">
            <a:xfrm>
              <a:off x="3875" y="3779"/>
              <a:ext cx="149" cy="19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60" name="Rectangle 256"/>
            <p:cNvSpPr>
              <a:spLocks noChangeArrowheads="1"/>
            </p:cNvSpPr>
            <p:nvPr/>
          </p:nvSpPr>
          <p:spPr bwMode="auto">
            <a:xfrm flipH="1">
              <a:off x="3909" y="3779"/>
              <a:ext cx="5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47361" name="Rectangle 257"/>
            <p:cNvSpPr>
              <a:spLocks noChangeArrowheads="1"/>
            </p:cNvSpPr>
            <p:nvPr/>
          </p:nvSpPr>
          <p:spPr bwMode="auto">
            <a:xfrm flipH="1">
              <a:off x="4350" y="3761"/>
              <a:ext cx="4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47362" name="Freeform 258"/>
            <p:cNvSpPr>
              <a:spLocks noChangeArrowheads="1"/>
            </p:cNvSpPr>
            <p:nvPr/>
          </p:nvSpPr>
          <p:spPr bwMode="auto">
            <a:xfrm flipH="1">
              <a:off x="4236" y="3464"/>
              <a:ext cx="168" cy="181"/>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3" name="Rectangle 259"/>
            <p:cNvSpPr>
              <a:spLocks noChangeArrowheads="1"/>
            </p:cNvSpPr>
            <p:nvPr/>
          </p:nvSpPr>
          <p:spPr bwMode="auto">
            <a:xfrm flipH="1">
              <a:off x="4287" y="3484"/>
              <a:ext cx="7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47364" name="Freeform 260"/>
            <p:cNvSpPr>
              <a:spLocks noChangeArrowheads="1"/>
            </p:cNvSpPr>
            <p:nvPr/>
          </p:nvSpPr>
          <p:spPr bwMode="auto">
            <a:xfrm flipH="1">
              <a:off x="3959" y="3470"/>
              <a:ext cx="169" cy="181"/>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5" name="Rectangle 261"/>
            <p:cNvSpPr>
              <a:spLocks noChangeArrowheads="1"/>
            </p:cNvSpPr>
            <p:nvPr/>
          </p:nvSpPr>
          <p:spPr bwMode="auto">
            <a:xfrm flipH="1">
              <a:off x="4057" y="3714"/>
              <a:ext cx="26"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47366" name="Rectangle 262"/>
            <p:cNvSpPr>
              <a:spLocks noChangeArrowheads="1"/>
            </p:cNvSpPr>
            <p:nvPr/>
          </p:nvSpPr>
          <p:spPr bwMode="auto">
            <a:xfrm flipH="1">
              <a:off x="4012" y="3488"/>
              <a:ext cx="6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47367" name="Freeform 263"/>
            <p:cNvSpPr>
              <a:spLocks/>
            </p:cNvSpPr>
            <p:nvPr/>
          </p:nvSpPr>
          <p:spPr bwMode="auto">
            <a:xfrm rot="5820000">
              <a:off x="4390" y="3529"/>
              <a:ext cx="101" cy="7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8" name="Freeform 264"/>
            <p:cNvSpPr>
              <a:spLocks/>
            </p:cNvSpPr>
            <p:nvPr/>
          </p:nvSpPr>
          <p:spPr bwMode="auto">
            <a:xfrm rot="15780000" flipH="1">
              <a:off x="1270" y="3522"/>
              <a:ext cx="101" cy="7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69" name="Freeform 265"/>
            <p:cNvSpPr>
              <a:spLocks/>
            </p:cNvSpPr>
            <p:nvPr/>
          </p:nvSpPr>
          <p:spPr bwMode="auto">
            <a:xfrm>
              <a:off x="2561" y="2758"/>
              <a:ext cx="638" cy="1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0" name="Freeform 266"/>
            <p:cNvSpPr>
              <a:spLocks/>
            </p:cNvSpPr>
            <p:nvPr/>
          </p:nvSpPr>
          <p:spPr bwMode="auto">
            <a:xfrm>
              <a:off x="2519" y="2496"/>
              <a:ext cx="693" cy="16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1" name="Rectangle 267"/>
            <p:cNvSpPr>
              <a:spLocks noChangeArrowheads="1"/>
            </p:cNvSpPr>
            <p:nvPr/>
          </p:nvSpPr>
          <p:spPr bwMode="auto">
            <a:xfrm flipH="1">
              <a:off x="2749" y="2700"/>
              <a:ext cx="178"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47372" name="Freeform 268"/>
            <p:cNvSpPr>
              <a:spLocks/>
            </p:cNvSpPr>
            <p:nvPr/>
          </p:nvSpPr>
          <p:spPr bwMode="auto">
            <a:xfrm>
              <a:off x="2407" y="2263"/>
              <a:ext cx="834" cy="196"/>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373" name="Rectangle 269"/>
            <p:cNvSpPr>
              <a:spLocks noChangeArrowheads="1"/>
            </p:cNvSpPr>
            <p:nvPr/>
          </p:nvSpPr>
          <p:spPr bwMode="auto">
            <a:xfrm flipH="1">
              <a:off x="2684" y="2436"/>
              <a:ext cx="314"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47374" name="Rectangle 270"/>
            <p:cNvSpPr>
              <a:spLocks noChangeArrowheads="1"/>
            </p:cNvSpPr>
            <p:nvPr/>
          </p:nvSpPr>
          <p:spPr bwMode="auto">
            <a:xfrm flipH="1">
              <a:off x="2791" y="2203"/>
              <a:ext cx="113"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47375" name="Line 271"/>
            <p:cNvSpPr>
              <a:spLocks noChangeShapeType="1"/>
            </p:cNvSpPr>
            <p:nvPr/>
          </p:nvSpPr>
          <p:spPr bwMode="auto">
            <a:xfrm flipH="1">
              <a:off x="3879" y="2952"/>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6" name="Rectangle 272"/>
            <p:cNvSpPr>
              <a:spLocks noChangeArrowheads="1"/>
            </p:cNvSpPr>
            <p:nvPr/>
          </p:nvSpPr>
          <p:spPr bwMode="auto">
            <a:xfrm flipH="1">
              <a:off x="4287" y="2885"/>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7" name="Line 273"/>
            <p:cNvSpPr>
              <a:spLocks noChangeShapeType="1"/>
            </p:cNvSpPr>
            <p:nvPr/>
          </p:nvSpPr>
          <p:spPr bwMode="auto">
            <a:xfrm flipH="1">
              <a:off x="2421" y="1449"/>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78" name="Rectangle 274"/>
            <p:cNvSpPr>
              <a:spLocks noChangeArrowheads="1"/>
            </p:cNvSpPr>
            <p:nvPr/>
          </p:nvSpPr>
          <p:spPr bwMode="auto">
            <a:xfrm flipH="1">
              <a:off x="2829" y="1382"/>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47379" name="Line 275"/>
            <p:cNvSpPr>
              <a:spLocks noChangeShapeType="1"/>
            </p:cNvSpPr>
            <p:nvPr/>
          </p:nvSpPr>
          <p:spPr bwMode="auto">
            <a:xfrm flipH="1">
              <a:off x="969" y="2943"/>
              <a:ext cx="911" cy="17"/>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47380" name="Rectangle 276"/>
            <p:cNvSpPr>
              <a:spLocks noChangeArrowheads="1"/>
            </p:cNvSpPr>
            <p:nvPr/>
          </p:nvSpPr>
          <p:spPr bwMode="auto">
            <a:xfrm flipH="1">
              <a:off x="1377" y="2876"/>
              <a:ext cx="51" cy="114"/>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0"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13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8132" name="Rectangle 4"/>
          <p:cNvSpPr>
            <a:spLocks noChangeArrowheads="1"/>
          </p:cNvSpPr>
          <p:nvPr/>
        </p:nvSpPr>
        <p:spPr bwMode="auto">
          <a:xfrm>
            <a:off x="0" y="1243013"/>
            <a:ext cx="9144000" cy="203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Primary assortative mating     A, D, or F                  A, D, or F</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epistasis                                 A, D                           S</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AxAge                                   D, S                           A</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a:solidFill>
                <a:srgbClr val="000000"/>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90538" y="225425"/>
            <a:ext cx="7756525" cy="1881188"/>
          </a:xfrm>
        </p:spPr>
        <p:txBody>
          <a:bodyPr tIns="568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smtClean="0"/>
              <a:t>Files you will need are in Faculty drive: /matt/Assumptions_2016</a:t>
            </a:r>
          </a:p>
        </p:txBody>
      </p:sp>
      <p:sp>
        <p:nvSpPr>
          <p:cNvPr id="16386" name="Rectangle 2"/>
          <p:cNvSpPr>
            <a:spLocks noGrp="1" noChangeArrowheads="1"/>
          </p:cNvSpPr>
          <p:nvPr>
            <p:ph idx="1"/>
          </p:nvPr>
        </p:nvSpPr>
        <p:spPr>
          <a:xfrm>
            <a:off x="250825" y="2428875"/>
            <a:ext cx="8893175" cy="4697413"/>
          </a:xfrm>
        </p:spPr>
        <p:txBody>
          <a:bodyPr tIns="89388"/>
          <a:lstStyle/>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Assumptions2016_mck.pdf (PPT presentation)</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CTD.ACDE-param.indet_2016.R (</a:t>
            </a:r>
            <a:r>
              <a:rPr lang="en-US" dirty="0" err="1" smtClean="0"/>
              <a:t>OpenMx</a:t>
            </a:r>
            <a:r>
              <a:rPr lang="en-US" dirty="0" smtClean="0"/>
              <a:t> script)</a:t>
            </a:r>
          </a:p>
          <a:p>
            <a:pPr marL="271463" indent="-271463" eaLnBrk="1" hangingPunct="1">
              <a:lnSpc>
                <a:spcPct val="87000"/>
              </a:lnSpc>
              <a:buClr>
                <a:srgbClr val="727CA3"/>
              </a:buClr>
              <a:buSzPct val="76000"/>
              <a:buFont typeface="Wingdings 3"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PDFs of papers describing details of what we go over here &amp; that correspond to the approach/notation I'm using here</a:t>
            </a:r>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a:p>
            <a:pPr marL="271463" indent="-271463" eaLnBrk="1" hangingPunct="1">
              <a:lnSpc>
                <a:spcPct val="87000"/>
              </a:lnSpc>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flipH="1">
            <a:off x="4976813" y="17922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154" name="Rectangle 2"/>
          <p:cNvSpPr>
            <a:spLocks noChangeArrowheads="1"/>
          </p:cNvSpPr>
          <p:nvPr/>
        </p:nvSpPr>
        <p:spPr bwMode="auto">
          <a:xfrm>
            <a:off x="5640388" y="12446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15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Stealth</a:t>
            </a:r>
          </a:p>
        </p:txBody>
      </p:sp>
      <p:sp>
        <p:nvSpPr>
          <p:cNvPr id="49156" name="Rectangle 4"/>
          <p:cNvSpPr>
            <a:spLocks noChangeArrowheads="1"/>
          </p:cNvSpPr>
          <p:nvPr/>
        </p:nvSpPr>
        <p:spPr bwMode="auto">
          <a:xfrm>
            <a:off x="0" y="1243013"/>
            <a:ext cx="9144000" cy="561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u="sng">
                <a:solidFill>
                  <a:srgbClr val="000000"/>
                </a:solidFill>
                <a:effectLst>
                  <a:outerShdw blurRad="38100" dist="38100" dir="2700000" algn="tl">
                    <a:srgbClr val="DDDDDD"/>
                  </a:outerShdw>
                </a:effectLst>
                <a:latin typeface="Times New Roman" charset="0"/>
              </a:rPr>
              <a:t>Assumption                 biased up         biased down</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Primary assortative mating     A, D, or F                  A, D, or F</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epistasis                                 A, D                           S</a:t>
            </a:r>
          </a:p>
          <a:p>
            <a:pPr marL="1333500" lvl="1" indent="-608013" eaLnBrk="1" hangingPunct="1">
              <a:spcBef>
                <a:spcPts val="600"/>
              </a:spcBef>
              <a:buClrTx/>
              <a:buSzPct val="75000"/>
              <a:buFontTx/>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No AxAge                                   D, S                           A</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Primary AM: mates choose each other based on phenotypic similarity</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Social homogamy: mates choose each other due to environmental similarity (e.g., religion)</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Convergence: mates become more similar to each other (e.g., becoming more conservative when dating a conservative)</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3200">
              <a:solidFill>
                <a:srgbClr val="000000"/>
              </a:solidFill>
              <a:effectLst>
                <a:outerShdw blurRad="38100" dist="38100" dir="2700000" algn="tl">
                  <a:srgbClr val="DDDDDD"/>
                </a:outerShdw>
              </a:effectLst>
              <a:latin typeface="Times New Roman" charset="0"/>
            </a:endParaRPr>
          </a:p>
        </p:txBody>
      </p:sp>
      <p:sp>
        <p:nvSpPr>
          <p:cNvPr id="49157" name="Oval 5"/>
          <p:cNvSpPr>
            <a:spLocks noChangeArrowheads="1"/>
          </p:cNvSpPr>
          <p:nvPr/>
        </p:nvSpPr>
        <p:spPr bwMode="auto">
          <a:xfrm>
            <a:off x="304800" y="1716088"/>
            <a:ext cx="8553450" cy="722312"/>
          </a:xfrm>
          <a:prstGeom prst="ellipse">
            <a:avLst/>
          </a:prstGeom>
          <a:noFill/>
          <a:ln w="2844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flipH="1">
            <a:off x="4976813" y="186848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8" name="Rectangle 2"/>
          <p:cNvSpPr>
            <a:spLocks noChangeArrowheads="1"/>
          </p:cNvSpPr>
          <p:nvPr/>
        </p:nvSpPr>
        <p:spPr bwMode="auto">
          <a:xfrm flipH="1">
            <a:off x="5265738" y="2255838"/>
            <a:ext cx="269875" cy="290512"/>
          </a:xfrm>
          <a:prstGeom prst="rect">
            <a:avLst/>
          </a:prstGeom>
          <a:solidFill>
            <a:srgbClr val="EFEFEF"/>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79" name="Rectangle 3"/>
          <p:cNvSpPr>
            <a:spLocks noChangeArrowheads="1"/>
          </p:cNvSpPr>
          <p:nvPr/>
        </p:nvSpPr>
        <p:spPr bwMode="auto">
          <a:xfrm flipH="1">
            <a:off x="5265738" y="2270125"/>
            <a:ext cx="274637"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180" name="Freeform 4"/>
          <p:cNvSpPr>
            <a:spLocks noChangeArrowheads="1"/>
          </p:cNvSpPr>
          <p:nvPr/>
        </p:nvSpPr>
        <p:spPr bwMode="auto">
          <a:xfrm flipH="1">
            <a:off x="5951538"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1" name="Rectangle 5"/>
          <p:cNvSpPr>
            <a:spLocks noChangeArrowheads="1"/>
          </p:cNvSpPr>
          <p:nvPr/>
        </p:nvSpPr>
        <p:spPr bwMode="auto">
          <a:xfrm flipH="1">
            <a:off x="6024563" y="165735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182" name="Line 6"/>
          <p:cNvSpPr>
            <a:spLocks noChangeShapeType="1"/>
          </p:cNvSpPr>
          <p:nvPr/>
        </p:nvSpPr>
        <p:spPr bwMode="auto">
          <a:xfrm flipH="1">
            <a:off x="5530850" y="187642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3" name="Line 7"/>
          <p:cNvSpPr>
            <a:spLocks noChangeShapeType="1"/>
          </p:cNvSpPr>
          <p:nvPr/>
        </p:nvSpPr>
        <p:spPr bwMode="auto">
          <a:xfrm flipH="1">
            <a:off x="5440363" y="170497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4" name="Rectangle 8"/>
          <p:cNvSpPr>
            <a:spLocks noChangeArrowheads="1"/>
          </p:cNvSpPr>
          <p:nvPr/>
        </p:nvSpPr>
        <p:spPr bwMode="auto">
          <a:xfrm flipH="1">
            <a:off x="5492750" y="180181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185" name="Line 9"/>
          <p:cNvSpPr>
            <a:spLocks noChangeShapeType="1"/>
          </p:cNvSpPr>
          <p:nvPr/>
        </p:nvSpPr>
        <p:spPr bwMode="auto">
          <a:xfrm>
            <a:off x="5289550" y="171450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6" name="Freeform 10"/>
          <p:cNvSpPr>
            <a:spLocks noChangeArrowheads="1"/>
          </p:cNvSpPr>
          <p:nvPr/>
        </p:nvSpPr>
        <p:spPr bwMode="auto">
          <a:xfrm flipH="1">
            <a:off x="6159500" y="195103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87" name="Rectangle 11"/>
          <p:cNvSpPr>
            <a:spLocks noChangeArrowheads="1"/>
          </p:cNvSpPr>
          <p:nvPr/>
        </p:nvSpPr>
        <p:spPr bwMode="auto">
          <a:xfrm flipH="1">
            <a:off x="6223000" y="197802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188" name="Line 12"/>
          <p:cNvSpPr>
            <a:spLocks noChangeShapeType="1"/>
          </p:cNvSpPr>
          <p:nvPr/>
        </p:nvSpPr>
        <p:spPr bwMode="auto">
          <a:xfrm flipH="1">
            <a:off x="5551488" y="212883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89" name="Rectangle 13"/>
          <p:cNvSpPr>
            <a:spLocks noChangeArrowheads="1"/>
          </p:cNvSpPr>
          <p:nvPr/>
        </p:nvSpPr>
        <p:spPr bwMode="auto">
          <a:xfrm flipH="1">
            <a:off x="5886450" y="20843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190" name="Freeform 14"/>
          <p:cNvSpPr>
            <a:spLocks noChangeArrowheads="1"/>
          </p:cNvSpPr>
          <p:nvPr/>
        </p:nvSpPr>
        <p:spPr bwMode="auto">
          <a:xfrm flipH="1">
            <a:off x="6197600" y="233521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1" name="Rectangle 15"/>
          <p:cNvSpPr>
            <a:spLocks noChangeArrowheads="1"/>
          </p:cNvSpPr>
          <p:nvPr/>
        </p:nvSpPr>
        <p:spPr bwMode="auto">
          <a:xfrm flipH="1">
            <a:off x="6265863" y="23669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192" name="Freeform 16"/>
          <p:cNvSpPr>
            <a:spLocks noChangeArrowheads="1"/>
          </p:cNvSpPr>
          <p:nvPr/>
        </p:nvSpPr>
        <p:spPr bwMode="auto">
          <a:xfrm flipH="1">
            <a:off x="4775200" y="167481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3" name="Rectangle 17"/>
          <p:cNvSpPr>
            <a:spLocks noChangeArrowheads="1"/>
          </p:cNvSpPr>
          <p:nvPr/>
        </p:nvSpPr>
        <p:spPr bwMode="auto">
          <a:xfrm flipH="1">
            <a:off x="4843463" y="172402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194" name="Line 18"/>
          <p:cNvSpPr>
            <a:spLocks noChangeShapeType="1"/>
          </p:cNvSpPr>
          <p:nvPr/>
        </p:nvSpPr>
        <p:spPr bwMode="auto">
          <a:xfrm>
            <a:off x="5554663" y="243046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5" name="Rectangle 19"/>
          <p:cNvSpPr>
            <a:spLocks noChangeArrowheads="1"/>
          </p:cNvSpPr>
          <p:nvPr/>
        </p:nvSpPr>
        <p:spPr bwMode="auto">
          <a:xfrm flipH="1">
            <a:off x="5908675" y="235108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196" name="Line 20"/>
          <p:cNvSpPr>
            <a:spLocks noChangeShapeType="1"/>
          </p:cNvSpPr>
          <p:nvPr/>
        </p:nvSpPr>
        <p:spPr bwMode="auto">
          <a:xfrm>
            <a:off x="5005388" y="191611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197" name="Rectangle 21"/>
          <p:cNvSpPr>
            <a:spLocks noChangeArrowheads="1"/>
          </p:cNvSpPr>
          <p:nvPr/>
        </p:nvSpPr>
        <p:spPr bwMode="auto">
          <a:xfrm flipH="1">
            <a:off x="5035550" y="19240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198" name="Freeform 22"/>
          <p:cNvSpPr>
            <a:spLocks noChangeArrowheads="1"/>
          </p:cNvSpPr>
          <p:nvPr/>
        </p:nvSpPr>
        <p:spPr bwMode="auto">
          <a:xfrm flipH="1">
            <a:off x="4784725" y="831850"/>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199" name="Rectangle 23"/>
          <p:cNvSpPr>
            <a:spLocks noChangeArrowheads="1"/>
          </p:cNvSpPr>
          <p:nvPr/>
        </p:nvSpPr>
        <p:spPr bwMode="auto">
          <a:xfrm flipH="1">
            <a:off x="4818063" y="893763"/>
            <a:ext cx="266700"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200" name="Line 24"/>
          <p:cNvSpPr>
            <a:spLocks noChangeShapeType="1"/>
          </p:cNvSpPr>
          <p:nvPr/>
        </p:nvSpPr>
        <p:spPr bwMode="auto">
          <a:xfrm flipH="1" flipV="1">
            <a:off x="5008563" y="1123950"/>
            <a:ext cx="187325"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1" name="Freeform 25"/>
          <p:cNvSpPr>
            <a:spLocks/>
          </p:cNvSpPr>
          <p:nvPr/>
        </p:nvSpPr>
        <p:spPr bwMode="auto">
          <a:xfrm flipH="1">
            <a:off x="4711700" y="1084263"/>
            <a:ext cx="144463"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2" name="Freeform 26"/>
          <p:cNvSpPr>
            <a:spLocks/>
          </p:cNvSpPr>
          <p:nvPr/>
        </p:nvSpPr>
        <p:spPr bwMode="auto">
          <a:xfrm flipH="1">
            <a:off x="5118100" y="996950"/>
            <a:ext cx="982663"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3" name="Rectangle 27"/>
          <p:cNvSpPr>
            <a:spLocks noChangeArrowheads="1"/>
          </p:cNvSpPr>
          <p:nvPr/>
        </p:nvSpPr>
        <p:spPr bwMode="auto">
          <a:xfrm flipH="1">
            <a:off x="5759450" y="1887538"/>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04" name="Freeform 28"/>
          <p:cNvSpPr>
            <a:spLocks/>
          </p:cNvSpPr>
          <p:nvPr/>
        </p:nvSpPr>
        <p:spPr bwMode="auto">
          <a:xfrm flipH="1">
            <a:off x="5122863" y="958850"/>
            <a:ext cx="1214437"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5" name="Freeform 29"/>
          <p:cNvSpPr>
            <a:spLocks/>
          </p:cNvSpPr>
          <p:nvPr/>
        </p:nvSpPr>
        <p:spPr bwMode="auto">
          <a:xfrm flipH="1">
            <a:off x="51308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06" name="Line 30"/>
          <p:cNvSpPr>
            <a:spLocks noChangeShapeType="1"/>
          </p:cNvSpPr>
          <p:nvPr/>
        </p:nvSpPr>
        <p:spPr bwMode="auto">
          <a:xfrm flipH="1" flipV="1">
            <a:off x="5092700" y="1065213"/>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07" name="Rectangle 31"/>
          <p:cNvSpPr>
            <a:spLocks noChangeArrowheads="1"/>
          </p:cNvSpPr>
          <p:nvPr/>
        </p:nvSpPr>
        <p:spPr bwMode="auto">
          <a:xfrm flipH="1">
            <a:off x="4691063" y="1376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08" name="Rectangle 32"/>
          <p:cNvSpPr>
            <a:spLocks noChangeArrowheads="1"/>
          </p:cNvSpPr>
          <p:nvPr/>
        </p:nvSpPr>
        <p:spPr bwMode="auto">
          <a:xfrm flipH="1">
            <a:off x="5197475" y="1139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09" name="Freeform 33"/>
          <p:cNvSpPr>
            <a:spLocks noChangeArrowheads="1"/>
          </p:cNvSpPr>
          <p:nvPr/>
        </p:nvSpPr>
        <p:spPr bwMode="auto">
          <a:xfrm flipH="1">
            <a:off x="5584825" y="141605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0" name="Rectangle 34"/>
          <p:cNvSpPr>
            <a:spLocks noChangeArrowheads="1"/>
          </p:cNvSpPr>
          <p:nvPr/>
        </p:nvSpPr>
        <p:spPr bwMode="auto">
          <a:xfrm flipH="1">
            <a:off x="5659438" y="1447800"/>
            <a:ext cx="11271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11" name="Freeform 35"/>
          <p:cNvSpPr>
            <a:spLocks noChangeArrowheads="1"/>
          </p:cNvSpPr>
          <p:nvPr/>
        </p:nvSpPr>
        <p:spPr bwMode="auto">
          <a:xfrm flipH="1">
            <a:off x="5138738"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2" name="Freeform 36"/>
          <p:cNvSpPr>
            <a:spLocks/>
          </p:cNvSpPr>
          <p:nvPr/>
        </p:nvSpPr>
        <p:spPr bwMode="auto">
          <a:xfrm rot="1920000" flipH="1">
            <a:off x="5778500" y="1300163"/>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3" name="Rectangle 37"/>
          <p:cNvSpPr>
            <a:spLocks noChangeArrowheads="1"/>
          </p:cNvSpPr>
          <p:nvPr/>
        </p:nvSpPr>
        <p:spPr bwMode="auto">
          <a:xfrm flipH="1">
            <a:off x="5835650" y="1206500"/>
            <a:ext cx="984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14" name="Freeform 38"/>
          <p:cNvSpPr>
            <a:spLocks/>
          </p:cNvSpPr>
          <p:nvPr/>
        </p:nvSpPr>
        <p:spPr bwMode="auto">
          <a:xfrm rot="15780000" flipH="1">
            <a:off x="5034756" y="1542257"/>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5" name="Rectangle 39"/>
          <p:cNvSpPr>
            <a:spLocks noChangeArrowheads="1"/>
          </p:cNvSpPr>
          <p:nvPr/>
        </p:nvSpPr>
        <p:spPr bwMode="auto">
          <a:xfrm flipH="1">
            <a:off x="5003800" y="1522413"/>
            <a:ext cx="7461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16" name="Freeform 40"/>
          <p:cNvSpPr>
            <a:spLocks/>
          </p:cNvSpPr>
          <p:nvPr/>
        </p:nvSpPr>
        <p:spPr bwMode="auto">
          <a:xfrm flipH="1">
            <a:off x="5270500" y="1260475"/>
            <a:ext cx="338138"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17" name="Rectangle 41"/>
          <p:cNvSpPr>
            <a:spLocks noChangeArrowheads="1"/>
          </p:cNvSpPr>
          <p:nvPr/>
        </p:nvSpPr>
        <p:spPr bwMode="auto">
          <a:xfrm flipH="1">
            <a:off x="5435600" y="1125538"/>
            <a:ext cx="8413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18" name="Rectangle 42"/>
          <p:cNvSpPr>
            <a:spLocks noChangeArrowheads="1"/>
          </p:cNvSpPr>
          <p:nvPr/>
        </p:nvSpPr>
        <p:spPr bwMode="auto">
          <a:xfrm flipH="1">
            <a:off x="5037138" y="1262063"/>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19" name="Rectangle 43"/>
          <p:cNvSpPr>
            <a:spLocks noChangeArrowheads="1"/>
          </p:cNvSpPr>
          <p:nvPr/>
        </p:nvSpPr>
        <p:spPr bwMode="auto">
          <a:xfrm flipH="1">
            <a:off x="5283200" y="172878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20" name="Rectangle 44"/>
          <p:cNvSpPr>
            <a:spLocks noChangeArrowheads="1"/>
          </p:cNvSpPr>
          <p:nvPr/>
        </p:nvSpPr>
        <p:spPr bwMode="auto">
          <a:xfrm flipH="1">
            <a:off x="4838700" y="801688"/>
            <a:ext cx="889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1" name="Rectangle 45"/>
          <p:cNvSpPr>
            <a:spLocks noChangeArrowheads="1"/>
          </p:cNvSpPr>
          <p:nvPr/>
        </p:nvSpPr>
        <p:spPr bwMode="auto">
          <a:xfrm flipH="1">
            <a:off x="6335713" y="995363"/>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22" name="Rectangle 46"/>
          <p:cNvSpPr>
            <a:spLocks noChangeArrowheads="1"/>
          </p:cNvSpPr>
          <p:nvPr/>
        </p:nvSpPr>
        <p:spPr bwMode="auto">
          <a:xfrm flipH="1">
            <a:off x="6337300" y="904875"/>
            <a:ext cx="7778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3" name="Rectangle 47"/>
          <p:cNvSpPr>
            <a:spLocks noChangeArrowheads="1"/>
          </p:cNvSpPr>
          <p:nvPr/>
        </p:nvSpPr>
        <p:spPr bwMode="auto">
          <a:xfrm flipH="1">
            <a:off x="4686300" y="1320800"/>
            <a:ext cx="9525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4" name="Rectangle 48"/>
          <p:cNvSpPr>
            <a:spLocks noChangeArrowheads="1"/>
          </p:cNvSpPr>
          <p:nvPr/>
        </p:nvSpPr>
        <p:spPr bwMode="auto">
          <a:xfrm flipH="1">
            <a:off x="5210175" y="1092200"/>
            <a:ext cx="7778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5" name="Rectangle 49"/>
          <p:cNvSpPr>
            <a:spLocks noChangeArrowheads="1"/>
          </p:cNvSpPr>
          <p:nvPr/>
        </p:nvSpPr>
        <p:spPr bwMode="auto">
          <a:xfrm flipH="1">
            <a:off x="5024438" y="1169988"/>
            <a:ext cx="49212"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6" name="Rectangle 50"/>
          <p:cNvSpPr>
            <a:spLocks noChangeArrowheads="1"/>
          </p:cNvSpPr>
          <p:nvPr/>
        </p:nvSpPr>
        <p:spPr bwMode="auto">
          <a:xfrm flipH="1">
            <a:off x="5981700" y="985838"/>
            <a:ext cx="8731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27" name="Rectangle 51"/>
          <p:cNvSpPr>
            <a:spLocks noChangeArrowheads="1"/>
          </p:cNvSpPr>
          <p:nvPr/>
        </p:nvSpPr>
        <p:spPr bwMode="auto">
          <a:xfrm flipH="1">
            <a:off x="5975350" y="901700"/>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28" name="Rectangle 52"/>
          <p:cNvSpPr>
            <a:spLocks noChangeArrowheads="1"/>
          </p:cNvSpPr>
          <p:nvPr/>
        </p:nvSpPr>
        <p:spPr bwMode="auto">
          <a:xfrm flipH="1">
            <a:off x="5703888" y="98583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29" name="Rectangle 53"/>
          <p:cNvSpPr>
            <a:spLocks noChangeArrowheads="1"/>
          </p:cNvSpPr>
          <p:nvPr/>
        </p:nvSpPr>
        <p:spPr bwMode="auto">
          <a:xfrm flipH="1">
            <a:off x="5702300" y="901700"/>
            <a:ext cx="7143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30" name="Rectangle 54"/>
          <p:cNvSpPr>
            <a:spLocks noChangeArrowheads="1"/>
          </p:cNvSpPr>
          <p:nvPr/>
        </p:nvSpPr>
        <p:spPr bwMode="auto">
          <a:xfrm flipH="1">
            <a:off x="5222875" y="14541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31" name="Rectangle 55"/>
          <p:cNvSpPr>
            <a:spLocks noChangeArrowheads="1"/>
          </p:cNvSpPr>
          <p:nvPr/>
        </p:nvSpPr>
        <p:spPr bwMode="auto">
          <a:xfrm>
            <a:off x="5640388" y="132080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2" name="Line 56"/>
          <p:cNvSpPr>
            <a:spLocks noChangeShapeType="1"/>
          </p:cNvSpPr>
          <p:nvPr/>
        </p:nvSpPr>
        <p:spPr bwMode="auto">
          <a:xfrm flipH="1">
            <a:off x="4302125" y="9731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3" name="Rectangle 57"/>
          <p:cNvSpPr>
            <a:spLocks noChangeArrowheads="1"/>
          </p:cNvSpPr>
          <p:nvPr/>
        </p:nvSpPr>
        <p:spPr bwMode="auto">
          <a:xfrm flipH="1">
            <a:off x="4533900" y="8667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234" name="Rectangle 58"/>
          <p:cNvSpPr>
            <a:spLocks noChangeArrowheads="1"/>
          </p:cNvSpPr>
          <p:nvPr/>
        </p:nvSpPr>
        <p:spPr bwMode="auto">
          <a:xfrm>
            <a:off x="3617913" y="224313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5" name="Rectangle 59"/>
          <p:cNvSpPr>
            <a:spLocks noChangeArrowheads="1"/>
          </p:cNvSpPr>
          <p:nvPr/>
        </p:nvSpPr>
        <p:spPr bwMode="auto">
          <a:xfrm>
            <a:off x="3635375" y="2270125"/>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36" name="Freeform 60"/>
          <p:cNvSpPr>
            <a:spLocks noChangeArrowheads="1"/>
          </p:cNvSpPr>
          <p:nvPr/>
        </p:nvSpPr>
        <p:spPr bwMode="auto">
          <a:xfrm>
            <a:off x="2938463" y="162083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37" name="Rectangle 61"/>
          <p:cNvSpPr>
            <a:spLocks noChangeArrowheads="1"/>
          </p:cNvSpPr>
          <p:nvPr/>
        </p:nvSpPr>
        <p:spPr bwMode="auto">
          <a:xfrm>
            <a:off x="3016250" y="1657350"/>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38" name="Line 62"/>
          <p:cNvSpPr>
            <a:spLocks noChangeShapeType="1"/>
          </p:cNvSpPr>
          <p:nvPr/>
        </p:nvSpPr>
        <p:spPr bwMode="auto">
          <a:xfrm>
            <a:off x="3203575" y="1876425"/>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39" name="Line 63"/>
          <p:cNvSpPr>
            <a:spLocks noChangeShapeType="1"/>
          </p:cNvSpPr>
          <p:nvPr/>
        </p:nvSpPr>
        <p:spPr bwMode="auto">
          <a:xfrm>
            <a:off x="3482975" y="1704975"/>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0" name="Rectangle 64"/>
          <p:cNvSpPr>
            <a:spLocks noChangeArrowheads="1"/>
          </p:cNvSpPr>
          <p:nvPr/>
        </p:nvSpPr>
        <p:spPr bwMode="auto">
          <a:xfrm>
            <a:off x="3573463" y="180181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41" name="Line 65"/>
          <p:cNvSpPr>
            <a:spLocks noChangeShapeType="1"/>
          </p:cNvSpPr>
          <p:nvPr/>
        </p:nvSpPr>
        <p:spPr bwMode="auto">
          <a:xfrm flipH="1">
            <a:off x="3784600" y="1714500"/>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2" name="Freeform 66"/>
          <p:cNvSpPr>
            <a:spLocks noChangeArrowheads="1"/>
          </p:cNvSpPr>
          <p:nvPr/>
        </p:nvSpPr>
        <p:spPr bwMode="auto">
          <a:xfrm>
            <a:off x="2728913" y="195103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3" name="Rectangle 67"/>
          <p:cNvSpPr>
            <a:spLocks noChangeArrowheads="1"/>
          </p:cNvSpPr>
          <p:nvPr/>
        </p:nvSpPr>
        <p:spPr bwMode="auto">
          <a:xfrm>
            <a:off x="2808288" y="1978025"/>
            <a:ext cx="128587" cy="212725"/>
          </a:xfrm>
          <a:prstGeom prst="rect">
            <a:avLst/>
          </a:prstGeom>
          <a:solidFill>
            <a:srgbClr val="3366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244" name="Line 68"/>
          <p:cNvSpPr>
            <a:spLocks noChangeShapeType="1"/>
          </p:cNvSpPr>
          <p:nvPr/>
        </p:nvSpPr>
        <p:spPr bwMode="auto">
          <a:xfrm>
            <a:off x="3009900" y="2128838"/>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45" name="Rectangle 69"/>
          <p:cNvSpPr>
            <a:spLocks noChangeArrowheads="1"/>
          </p:cNvSpPr>
          <p:nvPr/>
        </p:nvSpPr>
        <p:spPr bwMode="auto">
          <a:xfrm>
            <a:off x="3181350" y="20843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46" name="Freeform 70"/>
          <p:cNvSpPr>
            <a:spLocks noChangeArrowheads="1"/>
          </p:cNvSpPr>
          <p:nvPr/>
        </p:nvSpPr>
        <p:spPr bwMode="auto">
          <a:xfrm>
            <a:off x="2690813" y="23352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7" name="Rectangle 71"/>
          <p:cNvSpPr>
            <a:spLocks noChangeArrowheads="1"/>
          </p:cNvSpPr>
          <p:nvPr/>
        </p:nvSpPr>
        <p:spPr bwMode="auto">
          <a:xfrm>
            <a:off x="2779713" y="23669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248" name="Freeform 72"/>
          <p:cNvSpPr>
            <a:spLocks noChangeArrowheads="1"/>
          </p:cNvSpPr>
          <p:nvPr/>
        </p:nvSpPr>
        <p:spPr bwMode="auto">
          <a:xfrm>
            <a:off x="4116388" y="1674813"/>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49" name="Rectangle 73"/>
          <p:cNvSpPr>
            <a:spLocks noChangeArrowheads="1"/>
          </p:cNvSpPr>
          <p:nvPr/>
        </p:nvSpPr>
        <p:spPr bwMode="auto">
          <a:xfrm>
            <a:off x="4197350" y="172402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250" name="Line 74"/>
          <p:cNvSpPr>
            <a:spLocks noChangeShapeType="1"/>
          </p:cNvSpPr>
          <p:nvPr/>
        </p:nvSpPr>
        <p:spPr bwMode="auto">
          <a:xfrm flipH="1">
            <a:off x="2982913" y="2430463"/>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1" name="Rectangle 75"/>
          <p:cNvSpPr>
            <a:spLocks noChangeArrowheads="1"/>
          </p:cNvSpPr>
          <p:nvPr/>
        </p:nvSpPr>
        <p:spPr bwMode="auto">
          <a:xfrm>
            <a:off x="3201988" y="2351088"/>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52" name="Line 76"/>
          <p:cNvSpPr>
            <a:spLocks noChangeShapeType="1"/>
          </p:cNvSpPr>
          <p:nvPr/>
        </p:nvSpPr>
        <p:spPr bwMode="auto">
          <a:xfrm flipH="1">
            <a:off x="3914775" y="1916113"/>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3" name="Rectangle 77"/>
          <p:cNvSpPr>
            <a:spLocks noChangeArrowheads="1"/>
          </p:cNvSpPr>
          <p:nvPr/>
        </p:nvSpPr>
        <p:spPr bwMode="auto">
          <a:xfrm>
            <a:off x="4033838" y="19240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54" name="Freeform 78"/>
          <p:cNvSpPr>
            <a:spLocks noChangeArrowheads="1"/>
          </p:cNvSpPr>
          <p:nvPr/>
        </p:nvSpPr>
        <p:spPr bwMode="auto">
          <a:xfrm>
            <a:off x="4059238" y="831850"/>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5" name="Rectangle 79"/>
          <p:cNvSpPr>
            <a:spLocks noChangeArrowheads="1"/>
          </p:cNvSpPr>
          <p:nvPr/>
        </p:nvSpPr>
        <p:spPr bwMode="auto">
          <a:xfrm>
            <a:off x="4108450" y="893763"/>
            <a:ext cx="266700"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256" name="Line 80"/>
          <p:cNvSpPr>
            <a:spLocks noChangeShapeType="1"/>
          </p:cNvSpPr>
          <p:nvPr/>
        </p:nvSpPr>
        <p:spPr bwMode="auto">
          <a:xfrm flipV="1">
            <a:off x="3965575" y="1123950"/>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57" name="Freeform 81"/>
          <p:cNvSpPr>
            <a:spLocks/>
          </p:cNvSpPr>
          <p:nvPr/>
        </p:nvSpPr>
        <p:spPr bwMode="auto">
          <a:xfrm>
            <a:off x="4297363" y="1084263"/>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8" name="Freeform 82"/>
          <p:cNvSpPr>
            <a:spLocks/>
          </p:cNvSpPr>
          <p:nvPr/>
        </p:nvSpPr>
        <p:spPr bwMode="auto">
          <a:xfrm>
            <a:off x="3059113" y="996950"/>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59" name="Rectangle 83"/>
          <p:cNvSpPr>
            <a:spLocks noChangeArrowheads="1"/>
          </p:cNvSpPr>
          <p:nvPr/>
        </p:nvSpPr>
        <p:spPr bwMode="auto">
          <a:xfrm>
            <a:off x="3324225" y="1887538"/>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60" name="Freeform 84"/>
          <p:cNvSpPr>
            <a:spLocks/>
          </p:cNvSpPr>
          <p:nvPr/>
        </p:nvSpPr>
        <p:spPr bwMode="auto">
          <a:xfrm>
            <a:off x="2822575" y="958850"/>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1" name="Freeform 85"/>
          <p:cNvSpPr>
            <a:spLocks/>
          </p:cNvSpPr>
          <p:nvPr/>
        </p:nvSpPr>
        <p:spPr bwMode="auto">
          <a:xfrm>
            <a:off x="2565400" y="901700"/>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2" name="Line 86"/>
          <p:cNvSpPr>
            <a:spLocks noChangeShapeType="1"/>
          </p:cNvSpPr>
          <p:nvPr/>
        </p:nvSpPr>
        <p:spPr bwMode="auto">
          <a:xfrm flipV="1">
            <a:off x="3551238" y="1065213"/>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63" name="Rectangle 87"/>
          <p:cNvSpPr>
            <a:spLocks noChangeArrowheads="1"/>
          </p:cNvSpPr>
          <p:nvPr/>
        </p:nvSpPr>
        <p:spPr bwMode="auto">
          <a:xfrm>
            <a:off x="4378325" y="1376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264" name="Rectangle 88"/>
          <p:cNvSpPr>
            <a:spLocks noChangeArrowheads="1"/>
          </p:cNvSpPr>
          <p:nvPr/>
        </p:nvSpPr>
        <p:spPr bwMode="auto">
          <a:xfrm>
            <a:off x="3870325" y="11398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265" name="Freeform 89"/>
          <p:cNvSpPr>
            <a:spLocks noChangeArrowheads="1"/>
          </p:cNvSpPr>
          <p:nvPr/>
        </p:nvSpPr>
        <p:spPr bwMode="auto">
          <a:xfrm>
            <a:off x="3306763" y="1416050"/>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6" name="Rectangle 90"/>
          <p:cNvSpPr>
            <a:spLocks noChangeArrowheads="1"/>
          </p:cNvSpPr>
          <p:nvPr/>
        </p:nvSpPr>
        <p:spPr bwMode="auto">
          <a:xfrm>
            <a:off x="3381375" y="1447800"/>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267" name="Freeform 91"/>
          <p:cNvSpPr>
            <a:spLocks noChangeArrowheads="1"/>
          </p:cNvSpPr>
          <p:nvPr/>
        </p:nvSpPr>
        <p:spPr bwMode="auto">
          <a:xfrm>
            <a:off x="3751263" y="142557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8" name="Freeform 92"/>
          <p:cNvSpPr>
            <a:spLocks/>
          </p:cNvSpPr>
          <p:nvPr/>
        </p:nvSpPr>
        <p:spPr bwMode="auto">
          <a:xfrm rot="19680000">
            <a:off x="3252788" y="1300163"/>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69" name="Rectangle 93"/>
          <p:cNvSpPr>
            <a:spLocks noChangeArrowheads="1"/>
          </p:cNvSpPr>
          <p:nvPr/>
        </p:nvSpPr>
        <p:spPr bwMode="auto">
          <a:xfrm>
            <a:off x="3225800" y="1206500"/>
            <a:ext cx="984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270" name="Freeform 94"/>
          <p:cNvSpPr>
            <a:spLocks/>
          </p:cNvSpPr>
          <p:nvPr/>
        </p:nvSpPr>
        <p:spPr bwMode="auto">
          <a:xfrm rot="5820000">
            <a:off x="3967956" y="1540670"/>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1" name="Rectangle 95"/>
          <p:cNvSpPr>
            <a:spLocks noChangeArrowheads="1"/>
          </p:cNvSpPr>
          <p:nvPr/>
        </p:nvSpPr>
        <p:spPr bwMode="auto">
          <a:xfrm>
            <a:off x="4075113" y="1522413"/>
            <a:ext cx="746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272" name="Freeform 96"/>
          <p:cNvSpPr>
            <a:spLocks/>
          </p:cNvSpPr>
          <p:nvPr/>
        </p:nvSpPr>
        <p:spPr bwMode="auto">
          <a:xfrm>
            <a:off x="3451225" y="1260475"/>
            <a:ext cx="371475" cy="16510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73" name="Rectangle 97"/>
          <p:cNvSpPr>
            <a:spLocks noChangeArrowheads="1"/>
          </p:cNvSpPr>
          <p:nvPr/>
        </p:nvSpPr>
        <p:spPr bwMode="auto">
          <a:xfrm>
            <a:off x="3633788" y="1125538"/>
            <a:ext cx="8413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274" name="Rectangle 98"/>
          <p:cNvSpPr>
            <a:spLocks noChangeArrowheads="1"/>
          </p:cNvSpPr>
          <p:nvPr/>
        </p:nvSpPr>
        <p:spPr bwMode="auto">
          <a:xfrm>
            <a:off x="4033838" y="1262063"/>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5" name="Rectangle 99"/>
          <p:cNvSpPr>
            <a:spLocks noChangeArrowheads="1"/>
          </p:cNvSpPr>
          <p:nvPr/>
        </p:nvSpPr>
        <p:spPr bwMode="auto">
          <a:xfrm>
            <a:off x="3829050" y="173355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276" name="Rectangle 100"/>
          <p:cNvSpPr>
            <a:spLocks noChangeArrowheads="1"/>
          </p:cNvSpPr>
          <p:nvPr/>
        </p:nvSpPr>
        <p:spPr bwMode="auto">
          <a:xfrm>
            <a:off x="4105275" y="793750"/>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7" name="Rectangle 101"/>
          <p:cNvSpPr>
            <a:spLocks noChangeArrowheads="1"/>
          </p:cNvSpPr>
          <p:nvPr/>
        </p:nvSpPr>
        <p:spPr bwMode="auto">
          <a:xfrm>
            <a:off x="2774950" y="995363"/>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278" name="Rectangle 102"/>
          <p:cNvSpPr>
            <a:spLocks noChangeArrowheads="1"/>
          </p:cNvSpPr>
          <p:nvPr/>
        </p:nvSpPr>
        <p:spPr bwMode="auto">
          <a:xfrm>
            <a:off x="2744788" y="904875"/>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79" name="Rectangle 103"/>
          <p:cNvSpPr>
            <a:spLocks noChangeArrowheads="1"/>
          </p:cNvSpPr>
          <p:nvPr/>
        </p:nvSpPr>
        <p:spPr bwMode="auto">
          <a:xfrm>
            <a:off x="4378325" y="1320800"/>
            <a:ext cx="9525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0" name="Rectangle 104"/>
          <p:cNvSpPr>
            <a:spLocks noChangeArrowheads="1"/>
          </p:cNvSpPr>
          <p:nvPr/>
        </p:nvSpPr>
        <p:spPr bwMode="auto">
          <a:xfrm>
            <a:off x="3871913" y="1092200"/>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1" name="Rectangle 105"/>
          <p:cNvSpPr>
            <a:spLocks noChangeArrowheads="1"/>
          </p:cNvSpPr>
          <p:nvPr/>
        </p:nvSpPr>
        <p:spPr bwMode="auto">
          <a:xfrm>
            <a:off x="4025900" y="1185863"/>
            <a:ext cx="49213"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2" name="Rectangle 106"/>
          <p:cNvSpPr>
            <a:spLocks noChangeArrowheads="1"/>
          </p:cNvSpPr>
          <p:nvPr/>
        </p:nvSpPr>
        <p:spPr bwMode="auto">
          <a:xfrm>
            <a:off x="3090863" y="985838"/>
            <a:ext cx="873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283" name="Rectangle 107"/>
          <p:cNvSpPr>
            <a:spLocks noChangeArrowheads="1"/>
          </p:cNvSpPr>
          <p:nvPr/>
        </p:nvSpPr>
        <p:spPr bwMode="auto">
          <a:xfrm>
            <a:off x="3090863" y="901700"/>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4" name="Rectangle 108"/>
          <p:cNvSpPr>
            <a:spLocks noChangeArrowheads="1"/>
          </p:cNvSpPr>
          <p:nvPr/>
        </p:nvSpPr>
        <p:spPr bwMode="auto">
          <a:xfrm>
            <a:off x="3379788" y="985838"/>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285" name="Rectangle 109"/>
          <p:cNvSpPr>
            <a:spLocks noChangeArrowheads="1"/>
          </p:cNvSpPr>
          <p:nvPr/>
        </p:nvSpPr>
        <p:spPr bwMode="auto">
          <a:xfrm>
            <a:off x="3379788" y="901700"/>
            <a:ext cx="7143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286" name="Rectangle 110"/>
          <p:cNvSpPr>
            <a:spLocks noChangeArrowheads="1"/>
          </p:cNvSpPr>
          <p:nvPr/>
        </p:nvSpPr>
        <p:spPr bwMode="auto">
          <a:xfrm>
            <a:off x="3822700" y="145415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287" name="Line 111"/>
          <p:cNvSpPr>
            <a:spLocks noChangeShapeType="1"/>
          </p:cNvSpPr>
          <p:nvPr/>
        </p:nvSpPr>
        <p:spPr bwMode="auto">
          <a:xfrm>
            <a:off x="3551238" y="1660525"/>
            <a:ext cx="2033587"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8" name="Line 112"/>
          <p:cNvSpPr>
            <a:spLocks noChangeShapeType="1"/>
          </p:cNvSpPr>
          <p:nvPr/>
        </p:nvSpPr>
        <p:spPr bwMode="auto">
          <a:xfrm>
            <a:off x="3878263" y="2533650"/>
            <a:ext cx="2146300"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89" name="Line 113"/>
          <p:cNvSpPr>
            <a:spLocks noChangeShapeType="1"/>
          </p:cNvSpPr>
          <p:nvPr/>
        </p:nvSpPr>
        <p:spPr bwMode="auto">
          <a:xfrm flipH="1">
            <a:off x="3051175" y="2519363"/>
            <a:ext cx="701675"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0" name="Rectangle 114"/>
          <p:cNvSpPr>
            <a:spLocks noChangeArrowheads="1"/>
          </p:cNvSpPr>
          <p:nvPr/>
        </p:nvSpPr>
        <p:spPr bwMode="auto">
          <a:xfrm>
            <a:off x="3552825" y="2646363"/>
            <a:ext cx="1270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1" name="Rectangle 115"/>
          <p:cNvSpPr>
            <a:spLocks noChangeArrowheads="1"/>
          </p:cNvSpPr>
          <p:nvPr/>
        </p:nvSpPr>
        <p:spPr bwMode="auto">
          <a:xfrm flipH="1">
            <a:off x="3948113" y="2540000"/>
            <a:ext cx="1778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292" name="Line 116"/>
          <p:cNvSpPr>
            <a:spLocks noChangeShapeType="1"/>
          </p:cNvSpPr>
          <p:nvPr/>
        </p:nvSpPr>
        <p:spPr bwMode="auto">
          <a:xfrm>
            <a:off x="3451225" y="1719263"/>
            <a:ext cx="4763"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3" name="Rectangle 117"/>
          <p:cNvSpPr>
            <a:spLocks noChangeArrowheads="1"/>
          </p:cNvSpPr>
          <p:nvPr/>
        </p:nvSpPr>
        <p:spPr bwMode="auto">
          <a:xfrm flipH="1">
            <a:off x="300037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4" name="Rectangle 118"/>
          <p:cNvSpPr>
            <a:spLocks noChangeArrowheads="1"/>
          </p:cNvSpPr>
          <p:nvPr/>
        </p:nvSpPr>
        <p:spPr bwMode="auto">
          <a:xfrm flipH="1">
            <a:off x="3013075" y="4656138"/>
            <a:ext cx="274638"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295" name="Freeform 119"/>
          <p:cNvSpPr>
            <a:spLocks noChangeArrowheads="1"/>
          </p:cNvSpPr>
          <p:nvPr/>
        </p:nvSpPr>
        <p:spPr bwMode="auto">
          <a:xfrm flipH="1">
            <a:off x="3673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296" name="Rectangle 120"/>
          <p:cNvSpPr>
            <a:spLocks noChangeArrowheads="1"/>
          </p:cNvSpPr>
          <p:nvPr/>
        </p:nvSpPr>
        <p:spPr bwMode="auto">
          <a:xfrm flipH="1">
            <a:off x="3752850" y="4017963"/>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297" name="Line 121"/>
          <p:cNvSpPr>
            <a:spLocks noChangeShapeType="1"/>
          </p:cNvSpPr>
          <p:nvPr/>
        </p:nvSpPr>
        <p:spPr bwMode="auto">
          <a:xfrm flipH="1">
            <a:off x="3259138" y="4237038"/>
            <a:ext cx="427037"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8" name="Line 122"/>
          <p:cNvSpPr>
            <a:spLocks noChangeShapeType="1"/>
          </p:cNvSpPr>
          <p:nvPr/>
        </p:nvSpPr>
        <p:spPr bwMode="auto">
          <a:xfrm flipH="1">
            <a:off x="3168650" y="4065588"/>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299" name="Rectangle 123"/>
          <p:cNvSpPr>
            <a:spLocks noChangeArrowheads="1"/>
          </p:cNvSpPr>
          <p:nvPr/>
        </p:nvSpPr>
        <p:spPr bwMode="auto">
          <a:xfrm flipH="1">
            <a:off x="3222625" y="41624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00" name="Line 124"/>
          <p:cNvSpPr>
            <a:spLocks noChangeShapeType="1"/>
          </p:cNvSpPr>
          <p:nvPr/>
        </p:nvSpPr>
        <p:spPr bwMode="auto">
          <a:xfrm>
            <a:off x="3017838" y="4075113"/>
            <a:ext cx="84137"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1" name="Freeform 125"/>
          <p:cNvSpPr>
            <a:spLocks noChangeArrowheads="1"/>
          </p:cNvSpPr>
          <p:nvPr/>
        </p:nvSpPr>
        <p:spPr bwMode="auto">
          <a:xfrm flipH="1">
            <a:off x="3887788" y="43116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2" name="Rectangle 126"/>
          <p:cNvSpPr>
            <a:spLocks noChangeArrowheads="1"/>
          </p:cNvSpPr>
          <p:nvPr/>
        </p:nvSpPr>
        <p:spPr bwMode="auto">
          <a:xfrm flipH="1">
            <a:off x="3951288" y="4338638"/>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03" name="Line 127"/>
          <p:cNvSpPr>
            <a:spLocks noChangeShapeType="1"/>
          </p:cNvSpPr>
          <p:nvPr/>
        </p:nvSpPr>
        <p:spPr bwMode="auto">
          <a:xfrm flipH="1">
            <a:off x="3279775" y="4489450"/>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04" name="Rectangle 128"/>
          <p:cNvSpPr>
            <a:spLocks noChangeArrowheads="1"/>
          </p:cNvSpPr>
          <p:nvPr/>
        </p:nvSpPr>
        <p:spPr bwMode="auto">
          <a:xfrm flipH="1">
            <a:off x="3613150" y="44450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05" name="Freeform 129"/>
          <p:cNvSpPr>
            <a:spLocks noChangeArrowheads="1"/>
          </p:cNvSpPr>
          <p:nvPr/>
        </p:nvSpPr>
        <p:spPr bwMode="auto">
          <a:xfrm flipH="1">
            <a:off x="3925888" y="469582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6" name="Rectangle 130"/>
          <p:cNvSpPr>
            <a:spLocks noChangeArrowheads="1"/>
          </p:cNvSpPr>
          <p:nvPr/>
        </p:nvSpPr>
        <p:spPr bwMode="auto">
          <a:xfrm flipH="1">
            <a:off x="3994150" y="47275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07" name="Freeform 131"/>
          <p:cNvSpPr>
            <a:spLocks noChangeArrowheads="1"/>
          </p:cNvSpPr>
          <p:nvPr/>
        </p:nvSpPr>
        <p:spPr bwMode="auto">
          <a:xfrm flipH="1">
            <a:off x="2497138" y="4035425"/>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08" name="Rectangle 132"/>
          <p:cNvSpPr>
            <a:spLocks noChangeArrowheads="1"/>
          </p:cNvSpPr>
          <p:nvPr/>
        </p:nvSpPr>
        <p:spPr bwMode="auto">
          <a:xfrm flipH="1">
            <a:off x="2571750" y="4084638"/>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09" name="Line 133"/>
          <p:cNvSpPr>
            <a:spLocks noChangeShapeType="1"/>
          </p:cNvSpPr>
          <p:nvPr/>
        </p:nvSpPr>
        <p:spPr bwMode="auto">
          <a:xfrm>
            <a:off x="3282950" y="4791075"/>
            <a:ext cx="620713"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0" name="Rectangle 134"/>
          <p:cNvSpPr>
            <a:spLocks noChangeArrowheads="1"/>
          </p:cNvSpPr>
          <p:nvPr/>
        </p:nvSpPr>
        <p:spPr bwMode="auto">
          <a:xfrm flipH="1">
            <a:off x="3636963" y="4711700"/>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11" name="Line 135"/>
          <p:cNvSpPr>
            <a:spLocks noChangeShapeType="1"/>
          </p:cNvSpPr>
          <p:nvPr/>
        </p:nvSpPr>
        <p:spPr bwMode="auto">
          <a:xfrm>
            <a:off x="2733675" y="4276725"/>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2" name="Rectangle 136"/>
          <p:cNvSpPr>
            <a:spLocks noChangeArrowheads="1"/>
          </p:cNvSpPr>
          <p:nvPr/>
        </p:nvSpPr>
        <p:spPr bwMode="auto">
          <a:xfrm flipH="1">
            <a:off x="2776538" y="43021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13" name="Freeform 137"/>
          <p:cNvSpPr>
            <a:spLocks noChangeArrowheads="1"/>
          </p:cNvSpPr>
          <p:nvPr/>
        </p:nvSpPr>
        <p:spPr bwMode="auto">
          <a:xfrm flipH="1">
            <a:off x="2519363" y="3192463"/>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4" name="Rectangle 138"/>
          <p:cNvSpPr>
            <a:spLocks noChangeArrowheads="1"/>
          </p:cNvSpPr>
          <p:nvPr/>
        </p:nvSpPr>
        <p:spPr bwMode="auto">
          <a:xfrm flipH="1">
            <a:off x="2540000" y="3254375"/>
            <a:ext cx="266700"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T1</a:t>
            </a:r>
          </a:p>
        </p:txBody>
      </p:sp>
      <p:sp>
        <p:nvSpPr>
          <p:cNvPr id="50315" name="Line 139"/>
          <p:cNvSpPr>
            <a:spLocks noChangeShapeType="1"/>
          </p:cNvSpPr>
          <p:nvPr/>
        </p:nvSpPr>
        <p:spPr bwMode="auto">
          <a:xfrm flipH="1" flipV="1">
            <a:off x="2736850" y="3484563"/>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16" name="Freeform 140"/>
          <p:cNvSpPr>
            <a:spLocks/>
          </p:cNvSpPr>
          <p:nvPr/>
        </p:nvSpPr>
        <p:spPr bwMode="auto">
          <a:xfrm flipH="1">
            <a:off x="2446338" y="3444875"/>
            <a:ext cx="144462"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7" name="Freeform 141"/>
          <p:cNvSpPr>
            <a:spLocks/>
          </p:cNvSpPr>
          <p:nvPr/>
        </p:nvSpPr>
        <p:spPr bwMode="auto">
          <a:xfrm flipH="1">
            <a:off x="2840038" y="3357563"/>
            <a:ext cx="982662"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18" name="Rectangle 142"/>
          <p:cNvSpPr>
            <a:spLocks noChangeArrowheads="1"/>
          </p:cNvSpPr>
          <p:nvPr/>
        </p:nvSpPr>
        <p:spPr bwMode="auto">
          <a:xfrm flipH="1">
            <a:off x="3487738" y="4248150"/>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19" name="Freeform 143"/>
          <p:cNvSpPr>
            <a:spLocks/>
          </p:cNvSpPr>
          <p:nvPr/>
        </p:nvSpPr>
        <p:spPr bwMode="auto">
          <a:xfrm flipH="1">
            <a:off x="2844800" y="3319463"/>
            <a:ext cx="1214438"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0" name="Freeform 144"/>
          <p:cNvSpPr>
            <a:spLocks/>
          </p:cNvSpPr>
          <p:nvPr/>
        </p:nvSpPr>
        <p:spPr bwMode="auto">
          <a:xfrm flipH="1">
            <a:off x="2859088"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1" name="Line 145"/>
          <p:cNvSpPr>
            <a:spLocks noChangeShapeType="1"/>
          </p:cNvSpPr>
          <p:nvPr/>
        </p:nvSpPr>
        <p:spPr bwMode="auto">
          <a:xfrm flipH="1" flipV="1">
            <a:off x="2820988" y="3425825"/>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22" name="Rectangle 146"/>
          <p:cNvSpPr>
            <a:spLocks noChangeArrowheads="1"/>
          </p:cNvSpPr>
          <p:nvPr/>
        </p:nvSpPr>
        <p:spPr bwMode="auto">
          <a:xfrm flipH="1">
            <a:off x="2419350" y="373697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23" name="Rectangle 147"/>
          <p:cNvSpPr>
            <a:spLocks noChangeArrowheads="1"/>
          </p:cNvSpPr>
          <p:nvPr/>
        </p:nvSpPr>
        <p:spPr bwMode="auto">
          <a:xfrm flipH="1">
            <a:off x="2924175" y="35004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24" name="Freeform 148"/>
          <p:cNvSpPr>
            <a:spLocks noChangeArrowheads="1"/>
          </p:cNvSpPr>
          <p:nvPr/>
        </p:nvSpPr>
        <p:spPr bwMode="auto">
          <a:xfrm flipH="1">
            <a:off x="3306763" y="3776663"/>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5" name="Rectangle 149"/>
          <p:cNvSpPr>
            <a:spLocks noChangeArrowheads="1"/>
          </p:cNvSpPr>
          <p:nvPr/>
        </p:nvSpPr>
        <p:spPr bwMode="auto">
          <a:xfrm flipH="1">
            <a:off x="3387725" y="3808413"/>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26" name="Freeform 150"/>
          <p:cNvSpPr>
            <a:spLocks noChangeArrowheads="1"/>
          </p:cNvSpPr>
          <p:nvPr/>
        </p:nvSpPr>
        <p:spPr bwMode="auto">
          <a:xfrm flipH="1">
            <a:off x="286702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27" name="Rectangle 151"/>
          <p:cNvSpPr>
            <a:spLocks noChangeArrowheads="1"/>
          </p:cNvSpPr>
          <p:nvPr/>
        </p:nvSpPr>
        <p:spPr bwMode="auto">
          <a:xfrm flipH="1">
            <a:off x="2771775" y="36226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8" name="Rectangle 152"/>
          <p:cNvSpPr>
            <a:spLocks noChangeArrowheads="1"/>
          </p:cNvSpPr>
          <p:nvPr/>
        </p:nvSpPr>
        <p:spPr bwMode="auto">
          <a:xfrm flipH="1">
            <a:off x="3008313" y="416242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29" name="Rectangle 153"/>
          <p:cNvSpPr>
            <a:spLocks noChangeArrowheads="1"/>
          </p:cNvSpPr>
          <p:nvPr/>
        </p:nvSpPr>
        <p:spPr bwMode="auto">
          <a:xfrm flipH="1">
            <a:off x="2568575" y="3162300"/>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0" name="Rectangle 154"/>
          <p:cNvSpPr>
            <a:spLocks noChangeArrowheads="1"/>
          </p:cNvSpPr>
          <p:nvPr/>
        </p:nvSpPr>
        <p:spPr bwMode="auto">
          <a:xfrm flipH="1">
            <a:off x="4248150" y="420528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31" name="Rectangle 155"/>
          <p:cNvSpPr>
            <a:spLocks noChangeArrowheads="1"/>
          </p:cNvSpPr>
          <p:nvPr/>
        </p:nvSpPr>
        <p:spPr bwMode="auto">
          <a:xfrm flipH="1">
            <a:off x="4225925" y="4124325"/>
            <a:ext cx="77788"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2" name="Rectangle 156"/>
          <p:cNvSpPr>
            <a:spLocks noChangeArrowheads="1"/>
          </p:cNvSpPr>
          <p:nvPr/>
        </p:nvSpPr>
        <p:spPr bwMode="auto">
          <a:xfrm flipH="1">
            <a:off x="24082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3" name="Rectangle 157"/>
          <p:cNvSpPr>
            <a:spLocks noChangeArrowheads="1"/>
          </p:cNvSpPr>
          <p:nvPr/>
        </p:nvSpPr>
        <p:spPr bwMode="auto">
          <a:xfrm flipH="1">
            <a:off x="2938463" y="3452813"/>
            <a:ext cx="77787"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4" name="Rectangle 158"/>
          <p:cNvSpPr>
            <a:spLocks noChangeArrowheads="1"/>
          </p:cNvSpPr>
          <p:nvPr/>
        </p:nvSpPr>
        <p:spPr bwMode="auto">
          <a:xfrm flipH="1">
            <a:off x="2746375" y="3530600"/>
            <a:ext cx="49213"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5" name="Rectangle 159"/>
          <p:cNvSpPr>
            <a:spLocks noChangeArrowheads="1"/>
          </p:cNvSpPr>
          <p:nvPr/>
        </p:nvSpPr>
        <p:spPr bwMode="auto">
          <a:xfrm flipH="1">
            <a:off x="4021138" y="3987800"/>
            <a:ext cx="8731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36" name="Rectangle 160"/>
          <p:cNvSpPr>
            <a:spLocks noChangeArrowheads="1"/>
          </p:cNvSpPr>
          <p:nvPr/>
        </p:nvSpPr>
        <p:spPr bwMode="auto">
          <a:xfrm flipH="1">
            <a:off x="4017963" y="3910013"/>
            <a:ext cx="8890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7" name="Rectangle 161"/>
          <p:cNvSpPr>
            <a:spLocks noChangeArrowheads="1"/>
          </p:cNvSpPr>
          <p:nvPr/>
        </p:nvSpPr>
        <p:spPr bwMode="auto">
          <a:xfrm flipH="1">
            <a:off x="3773488" y="3776663"/>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38" name="Rectangle 162"/>
          <p:cNvSpPr>
            <a:spLocks noChangeArrowheads="1"/>
          </p:cNvSpPr>
          <p:nvPr/>
        </p:nvSpPr>
        <p:spPr bwMode="auto">
          <a:xfrm flipH="1">
            <a:off x="3757613" y="3711575"/>
            <a:ext cx="7143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39" name="Rectangle 163"/>
          <p:cNvSpPr>
            <a:spLocks noChangeArrowheads="1"/>
          </p:cNvSpPr>
          <p:nvPr/>
        </p:nvSpPr>
        <p:spPr bwMode="auto">
          <a:xfrm flipH="1">
            <a:off x="2951163" y="38147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40" name="Rectangle 164"/>
          <p:cNvSpPr>
            <a:spLocks noChangeArrowheads="1"/>
          </p:cNvSpPr>
          <p:nvPr/>
        </p:nvSpPr>
        <p:spPr bwMode="auto">
          <a:xfrm flipH="1">
            <a:off x="7605713" y="4613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1" name="Rectangle 165"/>
          <p:cNvSpPr>
            <a:spLocks noChangeArrowheads="1"/>
          </p:cNvSpPr>
          <p:nvPr/>
        </p:nvSpPr>
        <p:spPr bwMode="auto">
          <a:xfrm flipH="1">
            <a:off x="7599363" y="4640263"/>
            <a:ext cx="274637"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Ma</a:t>
            </a:r>
          </a:p>
        </p:txBody>
      </p:sp>
      <p:sp>
        <p:nvSpPr>
          <p:cNvPr id="50342" name="Freeform 166"/>
          <p:cNvSpPr>
            <a:spLocks noChangeArrowheads="1"/>
          </p:cNvSpPr>
          <p:nvPr/>
        </p:nvSpPr>
        <p:spPr bwMode="auto">
          <a:xfrm flipH="1">
            <a:off x="8285163" y="3990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3" name="Rectangle 167"/>
          <p:cNvSpPr>
            <a:spLocks noChangeArrowheads="1"/>
          </p:cNvSpPr>
          <p:nvPr/>
        </p:nvSpPr>
        <p:spPr bwMode="auto">
          <a:xfrm flipH="1">
            <a:off x="8358188" y="4027488"/>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44" name="Line 168"/>
          <p:cNvSpPr>
            <a:spLocks noChangeShapeType="1"/>
          </p:cNvSpPr>
          <p:nvPr/>
        </p:nvSpPr>
        <p:spPr bwMode="auto">
          <a:xfrm flipH="1">
            <a:off x="7864475" y="4246563"/>
            <a:ext cx="427038"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5" name="Line 169"/>
          <p:cNvSpPr>
            <a:spLocks noChangeShapeType="1"/>
          </p:cNvSpPr>
          <p:nvPr/>
        </p:nvSpPr>
        <p:spPr bwMode="auto">
          <a:xfrm flipH="1">
            <a:off x="7773988" y="4075113"/>
            <a:ext cx="238125"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6" name="Rectangle 170"/>
          <p:cNvSpPr>
            <a:spLocks noChangeArrowheads="1"/>
          </p:cNvSpPr>
          <p:nvPr/>
        </p:nvSpPr>
        <p:spPr bwMode="auto">
          <a:xfrm flipH="1">
            <a:off x="7827963" y="41719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47" name="Line 171"/>
          <p:cNvSpPr>
            <a:spLocks noChangeShapeType="1"/>
          </p:cNvSpPr>
          <p:nvPr/>
        </p:nvSpPr>
        <p:spPr bwMode="auto">
          <a:xfrm>
            <a:off x="7623175" y="4084638"/>
            <a:ext cx="84138"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48" name="Freeform 172"/>
          <p:cNvSpPr>
            <a:spLocks noChangeArrowheads="1"/>
          </p:cNvSpPr>
          <p:nvPr/>
        </p:nvSpPr>
        <p:spPr bwMode="auto">
          <a:xfrm flipH="1">
            <a:off x="8493125" y="432117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49" name="Rectangle 173"/>
          <p:cNvSpPr>
            <a:spLocks noChangeArrowheads="1"/>
          </p:cNvSpPr>
          <p:nvPr/>
        </p:nvSpPr>
        <p:spPr bwMode="auto">
          <a:xfrm flipH="1">
            <a:off x="8556625" y="4348163"/>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350" name="Line 174"/>
          <p:cNvSpPr>
            <a:spLocks noChangeShapeType="1"/>
          </p:cNvSpPr>
          <p:nvPr/>
        </p:nvSpPr>
        <p:spPr bwMode="auto">
          <a:xfrm flipH="1">
            <a:off x="7885113" y="4498975"/>
            <a:ext cx="600075"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1" name="Rectangle 175"/>
          <p:cNvSpPr>
            <a:spLocks noChangeArrowheads="1"/>
          </p:cNvSpPr>
          <p:nvPr/>
        </p:nvSpPr>
        <p:spPr bwMode="auto">
          <a:xfrm flipH="1">
            <a:off x="8220075" y="44545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52" name="Freeform 176"/>
          <p:cNvSpPr>
            <a:spLocks noChangeArrowheads="1"/>
          </p:cNvSpPr>
          <p:nvPr/>
        </p:nvSpPr>
        <p:spPr bwMode="auto">
          <a:xfrm flipH="1">
            <a:off x="8531225" y="47053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3" name="Rectangle 177"/>
          <p:cNvSpPr>
            <a:spLocks noChangeArrowheads="1"/>
          </p:cNvSpPr>
          <p:nvPr/>
        </p:nvSpPr>
        <p:spPr bwMode="auto">
          <a:xfrm flipH="1">
            <a:off x="8599488" y="4737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354" name="Freeform 178"/>
          <p:cNvSpPr>
            <a:spLocks noChangeArrowheads="1"/>
          </p:cNvSpPr>
          <p:nvPr/>
        </p:nvSpPr>
        <p:spPr bwMode="auto">
          <a:xfrm flipH="1">
            <a:off x="7102475" y="4044950"/>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55" name="Rectangle 179"/>
          <p:cNvSpPr>
            <a:spLocks noChangeArrowheads="1"/>
          </p:cNvSpPr>
          <p:nvPr/>
        </p:nvSpPr>
        <p:spPr bwMode="auto">
          <a:xfrm flipH="1">
            <a:off x="7177088" y="4094163"/>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356" name="Line 180"/>
          <p:cNvSpPr>
            <a:spLocks noChangeShapeType="1"/>
          </p:cNvSpPr>
          <p:nvPr/>
        </p:nvSpPr>
        <p:spPr bwMode="auto">
          <a:xfrm>
            <a:off x="7888288" y="4800600"/>
            <a:ext cx="620712"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7" name="Rectangle 181"/>
          <p:cNvSpPr>
            <a:spLocks noChangeArrowheads="1"/>
          </p:cNvSpPr>
          <p:nvPr/>
        </p:nvSpPr>
        <p:spPr bwMode="auto">
          <a:xfrm flipH="1">
            <a:off x="8242300" y="4721225"/>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58" name="Line 182"/>
          <p:cNvSpPr>
            <a:spLocks noChangeShapeType="1"/>
          </p:cNvSpPr>
          <p:nvPr/>
        </p:nvSpPr>
        <p:spPr bwMode="auto">
          <a:xfrm>
            <a:off x="7339013" y="4286250"/>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59" name="Rectangle 183"/>
          <p:cNvSpPr>
            <a:spLocks noChangeArrowheads="1"/>
          </p:cNvSpPr>
          <p:nvPr/>
        </p:nvSpPr>
        <p:spPr bwMode="auto">
          <a:xfrm flipH="1">
            <a:off x="7389813" y="42862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60" name="Freeform 184"/>
          <p:cNvSpPr>
            <a:spLocks noChangeArrowheads="1"/>
          </p:cNvSpPr>
          <p:nvPr/>
        </p:nvSpPr>
        <p:spPr bwMode="auto">
          <a:xfrm flipH="1">
            <a:off x="7124700" y="3189288"/>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1" name="Rectangle 185"/>
          <p:cNvSpPr>
            <a:spLocks noChangeArrowheads="1"/>
          </p:cNvSpPr>
          <p:nvPr/>
        </p:nvSpPr>
        <p:spPr bwMode="auto">
          <a:xfrm flipH="1">
            <a:off x="7145338" y="3263900"/>
            <a:ext cx="266700"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362" name="Line 186"/>
          <p:cNvSpPr>
            <a:spLocks noChangeShapeType="1"/>
          </p:cNvSpPr>
          <p:nvPr/>
        </p:nvSpPr>
        <p:spPr bwMode="auto">
          <a:xfrm flipH="1" flipV="1">
            <a:off x="7342188" y="3494088"/>
            <a:ext cx="187325"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3" name="Freeform 187"/>
          <p:cNvSpPr>
            <a:spLocks/>
          </p:cNvSpPr>
          <p:nvPr/>
        </p:nvSpPr>
        <p:spPr bwMode="auto">
          <a:xfrm flipH="1">
            <a:off x="7045325" y="3454400"/>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4" name="Freeform 188"/>
          <p:cNvSpPr>
            <a:spLocks/>
          </p:cNvSpPr>
          <p:nvPr/>
        </p:nvSpPr>
        <p:spPr bwMode="auto">
          <a:xfrm flipH="1">
            <a:off x="7451725" y="3367088"/>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5" name="Rectangle 189"/>
          <p:cNvSpPr>
            <a:spLocks noChangeArrowheads="1"/>
          </p:cNvSpPr>
          <p:nvPr/>
        </p:nvSpPr>
        <p:spPr bwMode="auto">
          <a:xfrm flipH="1">
            <a:off x="8093075" y="4257675"/>
            <a:ext cx="77788"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66" name="Freeform 190"/>
          <p:cNvSpPr>
            <a:spLocks/>
          </p:cNvSpPr>
          <p:nvPr/>
        </p:nvSpPr>
        <p:spPr bwMode="auto">
          <a:xfrm flipH="1">
            <a:off x="7456488" y="3328988"/>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7" name="Freeform 191"/>
          <p:cNvSpPr>
            <a:spLocks/>
          </p:cNvSpPr>
          <p:nvPr/>
        </p:nvSpPr>
        <p:spPr bwMode="auto">
          <a:xfrm flipH="1">
            <a:off x="7458075" y="3271838"/>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68" name="Line 192"/>
          <p:cNvSpPr>
            <a:spLocks noChangeShapeType="1"/>
          </p:cNvSpPr>
          <p:nvPr/>
        </p:nvSpPr>
        <p:spPr bwMode="auto">
          <a:xfrm flipH="1" flipV="1">
            <a:off x="7426325" y="3435350"/>
            <a:ext cx="517525"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69" name="Rectangle 193"/>
          <p:cNvSpPr>
            <a:spLocks noChangeArrowheads="1"/>
          </p:cNvSpPr>
          <p:nvPr/>
        </p:nvSpPr>
        <p:spPr bwMode="auto">
          <a:xfrm flipH="1">
            <a:off x="7023100" y="37465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370" name="Rectangle 194"/>
          <p:cNvSpPr>
            <a:spLocks noChangeArrowheads="1"/>
          </p:cNvSpPr>
          <p:nvPr/>
        </p:nvSpPr>
        <p:spPr bwMode="auto">
          <a:xfrm flipH="1">
            <a:off x="7531100" y="35099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371" name="Freeform 195"/>
          <p:cNvSpPr>
            <a:spLocks noChangeArrowheads="1"/>
          </p:cNvSpPr>
          <p:nvPr/>
        </p:nvSpPr>
        <p:spPr bwMode="auto">
          <a:xfrm flipH="1">
            <a:off x="7912100" y="3786188"/>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2" name="Rectangle 196"/>
          <p:cNvSpPr>
            <a:spLocks noChangeArrowheads="1"/>
          </p:cNvSpPr>
          <p:nvPr/>
        </p:nvSpPr>
        <p:spPr bwMode="auto">
          <a:xfrm flipH="1">
            <a:off x="7993063" y="3817938"/>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373" name="Freeform 197"/>
          <p:cNvSpPr>
            <a:spLocks noChangeArrowheads="1"/>
          </p:cNvSpPr>
          <p:nvPr/>
        </p:nvSpPr>
        <p:spPr bwMode="auto">
          <a:xfrm flipH="1">
            <a:off x="7466013" y="3795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4" name="Freeform 198"/>
          <p:cNvSpPr>
            <a:spLocks/>
          </p:cNvSpPr>
          <p:nvPr/>
        </p:nvSpPr>
        <p:spPr bwMode="auto">
          <a:xfrm rot="1920000" flipH="1">
            <a:off x="8112125" y="3670300"/>
            <a:ext cx="128588"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5" name="Rectangle 199"/>
          <p:cNvSpPr>
            <a:spLocks noChangeArrowheads="1"/>
          </p:cNvSpPr>
          <p:nvPr/>
        </p:nvSpPr>
        <p:spPr bwMode="auto">
          <a:xfrm flipH="1">
            <a:off x="8169275" y="3576638"/>
            <a:ext cx="984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376" name="Freeform 200"/>
          <p:cNvSpPr>
            <a:spLocks/>
          </p:cNvSpPr>
          <p:nvPr/>
        </p:nvSpPr>
        <p:spPr bwMode="auto">
          <a:xfrm rot="15780000" flipH="1">
            <a:off x="7368381" y="3912394"/>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7" name="Rectangle 201"/>
          <p:cNvSpPr>
            <a:spLocks noChangeArrowheads="1"/>
          </p:cNvSpPr>
          <p:nvPr/>
        </p:nvSpPr>
        <p:spPr bwMode="auto">
          <a:xfrm flipH="1">
            <a:off x="7343775" y="3892550"/>
            <a:ext cx="746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378" name="Freeform 202"/>
          <p:cNvSpPr>
            <a:spLocks/>
          </p:cNvSpPr>
          <p:nvPr/>
        </p:nvSpPr>
        <p:spPr bwMode="auto">
          <a:xfrm flipH="1">
            <a:off x="7597775" y="3630613"/>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79" name="Rectangle 203"/>
          <p:cNvSpPr>
            <a:spLocks noChangeArrowheads="1"/>
          </p:cNvSpPr>
          <p:nvPr/>
        </p:nvSpPr>
        <p:spPr bwMode="auto">
          <a:xfrm flipH="1">
            <a:off x="7775575" y="3495675"/>
            <a:ext cx="84138"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380" name="Rectangle 204"/>
          <p:cNvSpPr>
            <a:spLocks noChangeArrowheads="1"/>
          </p:cNvSpPr>
          <p:nvPr/>
        </p:nvSpPr>
        <p:spPr bwMode="auto">
          <a:xfrm flipH="1">
            <a:off x="7370763" y="3632200"/>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1" name="Rectangle 205"/>
          <p:cNvSpPr>
            <a:spLocks noChangeArrowheads="1"/>
          </p:cNvSpPr>
          <p:nvPr/>
        </p:nvSpPr>
        <p:spPr bwMode="auto">
          <a:xfrm flipH="1">
            <a:off x="7637463" y="4160838"/>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382" name="Rectangle 206"/>
          <p:cNvSpPr>
            <a:spLocks noChangeArrowheads="1"/>
          </p:cNvSpPr>
          <p:nvPr/>
        </p:nvSpPr>
        <p:spPr bwMode="auto">
          <a:xfrm flipH="1">
            <a:off x="7172325" y="3171825"/>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3" name="Rectangle 207"/>
          <p:cNvSpPr>
            <a:spLocks noChangeArrowheads="1"/>
          </p:cNvSpPr>
          <p:nvPr/>
        </p:nvSpPr>
        <p:spPr bwMode="auto">
          <a:xfrm flipH="1">
            <a:off x="8669338" y="3365500"/>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384" name="Rectangle 208"/>
          <p:cNvSpPr>
            <a:spLocks noChangeArrowheads="1"/>
          </p:cNvSpPr>
          <p:nvPr/>
        </p:nvSpPr>
        <p:spPr bwMode="auto">
          <a:xfrm flipH="1">
            <a:off x="8670925" y="3275013"/>
            <a:ext cx="7778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5" name="Rectangle 209"/>
          <p:cNvSpPr>
            <a:spLocks noChangeArrowheads="1"/>
          </p:cNvSpPr>
          <p:nvPr/>
        </p:nvSpPr>
        <p:spPr bwMode="auto">
          <a:xfrm flipH="1">
            <a:off x="7019925" y="3690938"/>
            <a:ext cx="9525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6" name="Rectangle 210"/>
          <p:cNvSpPr>
            <a:spLocks noChangeArrowheads="1"/>
          </p:cNvSpPr>
          <p:nvPr/>
        </p:nvSpPr>
        <p:spPr bwMode="auto">
          <a:xfrm flipH="1">
            <a:off x="7543800" y="3462338"/>
            <a:ext cx="7778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7" name="Rectangle 211"/>
          <p:cNvSpPr>
            <a:spLocks noChangeArrowheads="1"/>
          </p:cNvSpPr>
          <p:nvPr/>
        </p:nvSpPr>
        <p:spPr bwMode="auto">
          <a:xfrm flipH="1">
            <a:off x="7351713" y="3540125"/>
            <a:ext cx="49212"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88" name="Rectangle 212"/>
          <p:cNvSpPr>
            <a:spLocks noChangeArrowheads="1"/>
          </p:cNvSpPr>
          <p:nvPr/>
        </p:nvSpPr>
        <p:spPr bwMode="auto">
          <a:xfrm flipH="1">
            <a:off x="8308975" y="3355975"/>
            <a:ext cx="873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389" name="Rectangle 213"/>
          <p:cNvSpPr>
            <a:spLocks noChangeArrowheads="1"/>
          </p:cNvSpPr>
          <p:nvPr/>
        </p:nvSpPr>
        <p:spPr bwMode="auto">
          <a:xfrm flipH="1">
            <a:off x="8310563" y="3271838"/>
            <a:ext cx="8890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0" name="Rectangle 214"/>
          <p:cNvSpPr>
            <a:spLocks noChangeArrowheads="1"/>
          </p:cNvSpPr>
          <p:nvPr/>
        </p:nvSpPr>
        <p:spPr bwMode="auto">
          <a:xfrm flipH="1">
            <a:off x="8037513" y="3355975"/>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391" name="Rectangle 215"/>
          <p:cNvSpPr>
            <a:spLocks noChangeArrowheads="1"/>
          </p:cNvSpPr>
          <p:nvPr/>
        </p:nvSpPr>
        <p:spPr bwMode="auto">
          <a:xfrm flipH="1">
            <a:off x="8042275" y="3271838"/>
            <a:ext cx="7143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392" name="Rectangle 216"/>
          <p:cNvSpPr>
            <a:spLocks noChangeArrowheads="1"/>
          </p:cNvSpPr>
          <p:nvPr/>
        </p:nvSpPr>
        <p:spPr bwMode="auto">
          <a:xfrm flipH="1">
            <a:off x="7556500" y="3824288"/>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393" name="Rectangle 217"/>
          <p:cNvSpPr>
            <a:spLocks noChangeArrowheads="1"/>
          </p:cNvSpPr>
          <p:nvPr/>
        </p:nvSpPr>
        <p:spPr bwMode="auto">
          <a:xfrm>
            <a:off x="5876925" y="4603750"/>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4" name="Rectangle 218"/>
          <p:cNvSpPr>
            <a:spLocks noChangeArrowheads="1"/>
          </p:cNvSpPr>
          <p:nvPr/>
        </p:nvSpPr>
        <p:spPr bwMode="auto">
          <a:xfrm>
            <a:off x="5894388" y="4630738"/>
            <a:ext cx="274637"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395" name="Freeform 219"/>
          <p:cNvSpPr>
            <a:spLocks noChangeArrowheads="1"/>
          </p:cNvSpPr>
          <p:nvPr/>
        </p:nvSpPr>
        <p:spPr bwMode="auto">
          <a:xfrm>
            <a:off x="5197475" y="3981450"/>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396" name="Rectangle 220"/>
          <p:cNvSpPr>
            <a:spLocks noChangeArrowheads="1"/>
          </p:cNvSpPr>
          <p:nvPr/>
        </p:nvSpPr>
        <p:spPr bwMode="auto">
          <a:xfrm>
            <a:off x="5275263" y="4017963"/>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397" name="Line 221"/>
          <p:cNvSpPr>
            <a:spLocks noChangeShapeType="1"/>
          </p:cNvSpPr>
          <p:nvPr/>
        </p:nvSpPr>
        <p:spPr bwMode="auto">
          <a:xfrm>
            <a:off x="5462588" y="4237038"/>
            <a:ext cx="423862"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8" name="Line 222"/>
          <p:cNvSpPr>
            <a:spLocks noChangeShapeType="1"/>
          </p:cNvSpPr>
          <p:nvPr/>
        </p:nvSpPr>
        <p:spPr bwMode="auto">
          <a:xfrm>
            <a:off x="5741988" y="4065588"/>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399" name="Rectangle 223"/>
          <p:cNvSpPr>
            <a:spLocks noChangeArrowheads="1"/>
          </p:cNvSpPr>
          <p:nvPr/>
        </p:nvSpPr>
        <p:spPr bwMode="auto">
          <a:xfrm>
            <a:off x="5832475" y="41624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00" name="Line 224"/>
          <p:cNvSpPr>
            <a:spLocks noChangeShapeType="1"/>
          </p:cNvSpPr>
          <p:nvPr/>
        </p:nvSpPr>
        <p:spPr bwMode="auto">
          <a:xfrm flipH="1">
            <a:off x="6043613" y="4075113"/>
            <a:ext cx="87312"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1" name="Freeform 225"/>
          <p:cNvSpPr>
            <a:spLocks noChangeArrowheads="1"/>
          </p:cNvSpPr>
          <p:nvPr/>
        </p:nvSpPr>
        <p:spPr bwMode="auto">
          <a:xfrm>
            <a:off x="4987925" y="4311650"/>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2" name="Rectangle 226"/>
          <p:cNvSpPr>
            <a:spLocks noChangeArrowheads="1"/>
          </p:cNvSpPr>
          <p:nvPr/>
        </p:nvSpPr>
        <p:spPr bwMode="auto">
          <a:xfrm>
            <a:off x="5067300" y="4338638"/>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03" name="Line 227"/>
          <p:cNvSpPr>
            <a:spLocks noChangeShapeType="1"/>
          </p:cNvSpPr>
          <p:nvPr/>
        </p:nvSpPr>
        <p:spPr bwMode="auto">
          <a:xfrm>
            <a:off x="5268913" y="4489450"/>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04" name="Rectangle 228"/>
          <p:cNvSpPr>
            <a:spLocks noChangeArrowheads="1"/>
          </p:cNvSpPr>
          <p:nvPr/>
        </p:nvSpPr>
        <p:spPr bwMode="auto">
          <a:xfrm>
            <a:off x="5440363" y="44450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05" name="Freeform 229"/>
          <p:cNvSpPr>
            <a:spLocks noChangeArrowheads="1"/>
          </p:cNvSpPr>
          <p:nvPr/>
        </p:nvSpPr>
        <p:spPr bwMode="auto">
          <a:xfrm>
            <a:off x="4949825" y="4695825"/>
            <a:ext cx="271463"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6" name="Rectangle 230"/>
          <p:cNvSpPr>
            <a:spLocks noChangeArrowheads="1"/>
          </p:cNvSpPr>
          <p:nvPr/>
        </p:nvSpPr>
        <p:spPr bwMode="auto">
          <a:xfrm>
            <a:off x="5038725" y="472757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07" name="Freeform 231"/>
          <p:cNvSpPr>
            <a:spLocks noChangeArrowheads="1"/>
          </p:cNvSpPr>
          <p:nvPr/>
        </p:nvSpPr>
        <p:spPr bwMode="auto">
          <a:xfrm>
            <a:off x="6375400" y="4035425"/>
            <a:ext cx="268288"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08" name="Rectangle 232"/>
          <p:cNvSpPr>
            <a:spLocks noChangeArrowheads="1"/>
          </p:cNvSpPr>
          <p:nvPr/>
        </p:nvSpPr>
        <p:spPr bwMode="auto">
          <a:xfrm>
            <a:off x="6456363" y="4084638"/>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09" name="Line 233"/>
          <p:cNvSpPr>
            <a:spLocks noChangeShapeType="1"/>
          </p:cNvSpPr>
          <p:nvPr/>
        </p:nvSpPr>
        <p:spPr bwMode="auto">
          <a:xfrm flipH="1">
            <a:off x="5241925" y="4791075"/>
            <a:ext cx="623888"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0" name="Rectangle 234"/>
          <p:cNvSpPr>
            <a:spLocks noChangeArrowheads="1"/>
          </p:cNvSpPr>
          <p:nvPr/>
        </p:nvSpPr>
        <p:spPr bwMode="auto">
          <a:xfrm>
            <a:off x="5461000" y="4711700"/>
            <a:ext cx="4286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11" name="Line 235"/>
          <p:cNvSpPr>
            <a:spLocks noChangeShapeType="1"/>
          </p:cNvSpPr>
          <p:nvPr/>
        </p:nvSpPr>
        <p:spPr bwMode="auto">
          <a:xfrm flipH="1">
            <a:off x="6173788" y="4276725"/>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2" name="Rectangle 236"/>
          <p:cNvSpPr>
            <a:spLocks noChangeArrowheads="1"/>
          </p:cNvSpPr>
          <p:nvPr/>
        </p:nvSpPr>
        <p:spPr bwMode="auto">
          <a:xfrm>
            <a:off x="6272213" y="42814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13" name="Freeform 237"/>
          <p:cNvSpPr>
            <a:spLocks noChangeArrowheads="1"/>
          </p:cNvSpPr>
          <p:nvPr/>
        </p:nvSpPr>
        <p:spPr bwMode="auto">
          <a:xfrm>
            <a:off x="6318250" y="3192463"/>
            <a:ext cx="309563"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4" name="Rectangle 238"/>
          <p:cNvSpPr>
            <a:spLocks noChangeArrowheads="1"/>
          </p:cNvSpPr>
          <p:nvPr/>
        </p:nvSpPr>
        <p:spPr bwMode="auto">
          <a:xfrm>
            <a:off x="6367463" y="3254375"/>
            <a:ext cx="266700"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T2</a:t>
            </a:r>
          </a:p>
        </p:txBody>
      </p:sp>
      <p:sp>
        <p:nvSpPr>
          <p:cNvPr id="50415" name="Line 239"/>
          <p:cNvSpPr>
            <a:spLocks noChangeShapeType="1"/>
          </p:cNvSpPr>
          <p:nvPr/>
        </p:nvSpPr>
        <p:spPr bwMode="auto">
          <a:xfrm flipV="1">
            <a:off x="6224588" y="3484563"/>
            <a:ext cx="184150" cy="3254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16" name="Freeform 240"/>
          <p:cNvSpPr>
            <a:spLocks/>
          </p:cNvSpPr>
          <p:nvPr/>
        </p:nvSpPr>
        <p:spPr bwMode="auto">
          <a:xfrm>
            <a:off x="6556375" y="3444875"/>
            <a:ext cx="144463" cy="639763"/>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7" name="Freeform 241"/>
          <p:cNvSpPr>
            <a:spLocks/>
          </p:cNvSpPr>
          <p:nvPr/>
        </p:nvSpPr>
        <p:spPr bwMode="auto">
          <a:xfrm>
            <a:off x="5318125" y="3357563"/>
            <a:ext cx="982663" cy="617537"/>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18" name="Rectangle 242"/>
          <p:cNvSpPr>
            <a:spLocks noChangeArrowheads="1"/>
          </p:cNvSpPr>
          <p:nvPr/>
        </p:nvSpPr>
        <p:spPr bwMode="auto">
          <a:xfrm>
            <a:off x="5583238" y="4248150"/>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19" name="Freeform 243"/>
          <p:cNvSpPr>
            <a:spLocks/>
          </p:cNvSpPr>
          <p:nvPr/>
        </p:nvSpPr>
        <p:spPr bwMode="auto">
          <a:xfrm>
            <a:off x="5081588" y="3319463"/>
            <a:ext cx="1214437" cy="973137"/>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0" name="Freeform 244"/>
          <p:cNvSpPr>
            <a:spLocks/>
          </p:cNvSpPr>
          <p:nvPr/>
        </p:nvSpPr>
        <p:spPr bwMode="auto">
          <a:xfrm>
            <a:off x="4824413" y="3262313"/>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1" name="Line 245"/>
          <p:cNvSpPr>
            <a:spLocks noChangeShapeType="1"/>
          </p:cNvSpPr>
          <p:nvPr/>
        </p:nvSpPr>
        <p:spPr bwMode="auto">
          <a:xfrm flipV="1">
            <a:off x="5810250" y="3425825"/>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22" name="Rectangle 246"/>
          <p:cNvSpPr>
            <a:spLocks noChangeArrowheads="1"/>
          </p:cNvSpPr>
          <p:nvPr/>
        </p:nvSpPr>
        <p:spPr bwMode="auto">
          <a:xfrm>
            <a:off x="6637338" y="373697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23" name="Rectangle 247"/>
          <p:cNvSpPr>
            <a:spLocks noChangeArrowheads="1"/>
          </p:cNvSpPr>
          <p:nvPr/>
        </p:nvSpPr>
        <p:spPr bwMode="auto">
          <a:xfrm>
            <a:off x="6129338" y="35004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24" name="Freeform 248"/>
          <p:cNvSpPr>
            <a:spLocks noChangeArrowheads="1"/>
          </p:cNvSpPr>
          <p:nvPr/>
        </p:nvSpPr>
        <p:spPr bwMode="auto">
          <a:xfrm>
            <a:off x="5565775" y="3776663"/>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5" name="Rectangle 249"/>
          <p:cNvSpPr>
            <a:spLocks noChangeArrowheads="1"/>
          </p:cNvSpPr>
          <p:nvPr/>
        </p:nvSpPr>
        <p:spPr bwMode="auto">
          <a:xfrm>
            <a:off x="5640388" y="3808413"/>
            <a:ext cx="112712" cy="212725"/>
          </a:xfrm>
          <a:prstGeom prst="rect">
            <a:avLst/>
          </a:prstGeom>
          <a:solidFill>
            <a:srgbClr val="FF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26" name="Freeform 250"/>
          <p:cNvSpPr>
            <a:spLocks noChangeArrowheads="1"/>
          </p:cNvSpPr>
          <p:nvPr/>
        </p:nvSpPr>
        <p:spPr bwMode="auto">
          <a:xfrm>
            <a:off x="6010275" y="3786188"/>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7" name="Freeform 251"/>
          <p:cNvSpPr>
            <a:spLocks/>
          </p:cNvSpPr>
          <p:nvPr/>
        </p:nvSpPr>
        <p:spPr bwMode="auto">
          <a:xfrm rot="5820000">
            <a:off x="5795169" y="3882231"/>
            <a:ext cx="161925" cy="1254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28" name="Rectangle 252"/>
          <p:cNvSpPr>
            <a:spLocks noChangeArrowheads="1"/>
          </p:cNvSpPr>
          <p:nvPr/>
        </p:nvSpPr>
        <p:spPr bwMode="auto">
          <a:xfrm>
            <a:off x="6292850" y="36226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29" name="Rectangle 253"/>
          <p:cNvSpPr>
            <a:spLocks noChangeArrowheads="1"/>
          </p:cNvSpPr>
          <p:nvPr/>
        </p:nvSpPr>
        <p:spPr bwMode="auto">
          <a:xfrm>
            <a:off x="6064250" y="4170363"/>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30" name="Rectangle 254"/>
          <p:cNvSpPr>
            <a:spLocks noChangeArrowheads="1"/>
          </p:cNvSpPr>
          <p:nvPr/>
        </p:nvSpPr>
        <p:spPr bwMode="auto">
          <a:xfrm>
            <a:off x="6364288" y="3154363"/>
            <a:ext cx="889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1" name="Rectangle 255"/>
          <p:cNvSpPr>
            <a:spLocks noChangeArrowheads="1"/>
          </p:cNvSpPr>
          <p:nvPr/>
        </p:nvSpPr>
        <p:spPr bwMode="auto">
          <a:xfrm>
            <a:off x="4862513" y="420052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32" name="Rectangle 256"/>
          <p:cNvSpPr>
            <a:spLocks noChangeArrowheads="1"/>
          </p:cNvSpPr>
          <p:nvPr/>
        </p:nvSpPr>
        <p:spPr bwMode="auto">
          <a:xfrm>
            <a:off x="4843463" y="4124325"/>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3" name="Rectangle 257"/>
          <p:cNvSpPr>
            <a:spLocks noChangeArrowheads="1"/>
          </p:cNvSpPr>
          <p:nvPr/>
        </p:nvSpPr>
        <p:spPr bwMode="auto">
          <a:xfrm>
            <a:off x="6637338" y="3681413"/>
            <a:ext cx="95250"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4" name="Rectangle 258"/>
          <p:cNvSpPr>
            <a:spLocks noChangeArrowheads="1"/>
          </p:cNvSpPr>
          <p:nvPr/>
        </p:nvSpPr>
        <p:spPr bwMode="auto">
          <a:xfrm>
            <a:off x="6130925" y="3452813"/>
            <a:ext cx="7778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5" name="Rectangle 259"/>
          <p:cNvSpPr>
            <a:spLocks noChangeArrowheads="1"/>
          </p:cNvSpPr>
          <p:nvPr/>
        </p:nvSpPr>
        <p:spPr bwMode="auto">
          <a:xfrm>
            <a:off x="6284913" y="3546475"/>
            <a:ext cx="49212"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6" name="Rectangle 260"/>
          <p:cNvSpPr>
            <a:spLocks noChangeArrowheads="1"/>
          </p:cNvSpPr>
          <p:nvPr/>
        </p:nvSpPr>
        <p:spPr bwMode="auto">
          <a:xfrm>
            <a:off x="5051425" y="3975100"/>
            <a:ext cx="87313"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37" name="Rectangle 261"/>
          <p:cNvSpPr>
            <a:spLocks noChangeArrowheads="1"/>
          </p:cNvSpPr>
          <p:nvPr/>
        </p:nvSpPr>
        <p:spPr bwMode="auto">
          <a:xfrm>
            <a:off x="5051425" y="3892550"/>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38" name="Rectangle 262"/>
          <p:cNvSpPr>
            <a:spLocks noChangeArrowheads="1"/>
          </p:cNvSpPr>
          <p:nvPr/>
        </p:nvSpPr>
        <p:spPr bwMode="auto">
          <a:xfrm>
            <a:off x="5310188" y="3759200"/>
            <a:ext cx="77787"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39" name="Rectangle 263"/>
          <p:cNvSpPr>
            <a:spLocks noChangeArrowheads="1"/>
          </p:cNvSpPr>
          <p:nvPr/>
        </p:nvSpPr>
        <p:spPr bwMode="auto">
          <a:xfrm>
            <a:off x="5302250" y="3694113"/>
            <a:ext cx="71438"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40" name="Rectangle 264"/>
          <p:cNvSpPr>
            <a:spLocks noChangeArrowheads="1"/>
          </p:cNvSpPr>
          <p:nvPr/>
        </p:nvSpPr>
        <p:spPr bwMode="auto">
          <a:xfrm>
            <a:off x="6081713" y="381476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41" name="Rectangle 265"/>
          <p:cNvSpPr>
            <a:spLocks noChangeArrowheads="1"/>
          </p:cNvSpPr>
          <p:nvPr/>
        </p:nvSpPr>
        <p:spPr bwMode="auto">
          <a:xfrm>
            <a:off x="1268413" y="4621213"/>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2" name="Rectangle 266"/>
          <p:cNvSpPr>
            <a:spLocks noChangeArrowheads="1"/>
          </p:cNvSpPr>
          <p:nvPr/>
        </p:nvSpPr>
        <p:spPr bwMode="auto">
          <a:xfrm>
            <a:off x="1285875" y="4648200"/>
            <a:ext cx="274638"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Fa</a:t>
            </a:r>
          </a:p>
        </p:txBody>
      </p:sp>
      <p:sp>
        <p:nvSpPr>
          <p:cNvPr id="50443" name="Freeform 267"/>
          <p:cNvSpPr>
            <a:spLocks noChangeArrowheads="1"/>
          </p:cNvSpPr>
          <p:nvPr/>
        </p:nvSpPr>
        <p:spPr bwMode="auto">
          <a:xfrm>
            <a:off x="588963" y="3998913"/>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44" name="Rectangle 268"/>
          <p:cNvSpPr>
            <a:spLocks noChangeArrowheads="1"/>
          </p:cNvSpPr>
          <p:nvPr/>
        </p:nvSpPr>
        <p:spPr bwMode="auto">
          <a:xfrm>
            <a:off x="666750" y="4035425"/>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445" name="Line 269"/>
          <p:cNvSpPr>
            <a:spLocks noChangeShapeType="1"/>
          </p:cNvSpPr>
          <p:nvPr/>
        </p:nvSpPr>
        <p:spPr bwMode="auto">
          <a:xfrm>
            <a:off x="854075" y="4254500"/>
            <a:ext cx="423863"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6" name="Line 270"/>
          <p:cNvSpPr>
            <a:spLocks noChangeShapeType="1"/>
          </p:cNvSpPr>
          <p:nvPr/>
        </p:nvSpPr>
        <p:spPr bwMode="auto">
          <a:xfrm>
            <a:off x="1133475" y="4083050"/>
            <a:ext cx="234950"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7" name="Rectangle 271"/>
          <p:cNvSpPr>
            <a:spLocks noChangeArrowheads="1"/>
          </p:cNvSpPr>
          <p:nvPr/>
        </p:nvSpPr>
        <p:spPr bwMode="auto">
          <a:xfrm>
            <a:off x="1223963" y="41798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48" name="Line 272"/>
          <p:cNvSpPr>
            <a:spLocks noChangeShapeType="1"/>
          </p:cNvSpPr>
          <p:nvPr/>
        </p:nvSpPr>
        <p:spPr bwMode="auto">
          <a:xfrm flipH="1">
            <a:off x="1435100" y="4092575"/>
            <a:ext cx="87313"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49" name="Freeform 273"/>
          <p:cNvSpPr>
            <a:spLocks noChangeArrowheads="1"/>
          </p:cNvSpPr>
          <p:nvPr/>
        </p:nvSpPr>
        <p:spPr bwMode="auto">
          <a:xfrm>
            <a:off x="379413" y="4329113"/>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0" name="Rectangle 274"/>
          <p:cNvSpPr>
            <a:spLocks noChangeArrowheads="1"/>
          </p:cNvSpPr>
          <p:nvPr/>
        </p:nvSpPr>
        <p:spPr bwMode="auto">
          <a:xfrm>
            <a:off x="458788" y="4356100"/>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451" name="Line 275"/>
          <p:cNvSpPr>
            <a:spLocks noChangeShapeType="1"/>
          </p:cNvSpPr>
          <p:nvPr/>
        </p:nvSpPr>
        <p:spPr bwMode="auto">
          <a:xfrm>
            <a:off x="660400" y="4506913"/>
            <a:ext cx="596900"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2" name="Rectangle 276"/>
          <p:cNvSpPr>
            <a:spLocks noChangeArrowheads="1"/>
          </p:cNvSpPr>
          <p:nvPr/>
        </p:nvSpPr>
        <p:spPr bwMode="auto">
          <a:xfrm>
            <a:off x="833438" y="44624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53" name="Freeform 277"/>
          <p:cNvSpPr>
            <a:spLocks noChangeArrowheads="1"/>
          </p:cNvSpPr>
          <p:nvPr/>
        </p:nvSpPr>
        <p:spPr bwMode="auto">
          <a:xfrm>
            <a:off x="341313" y="4713288"/>
            <a:ext cx="271462"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4" name="Rectangle 278"/>
          <p:cNvSpPr>
            <a:spLocks noChangeArrowheads="1"/>
          </p:cNvSpPr>
          <p:nvPr/>
        </p:nvSpPr>
        <p:spPr bwMode="auto">
          <a:xfrm>
            <a:off x="430213" y="4745038"/>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455" name="Freeform 279"/>
          <p:cNvSpPr>
            <a:spLocks noChangeArrowheads="1"/>
          </p:cNvSpPr>
          <p:nvPr/>
        </p:nvSpPr>
        <p:spPr bwMode="auto">
          <a:xfrm>
            <a:off x="1766888" y="4052888"/>
            <a:ext cx="268287"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56" name="Rectangle 280"/>
          <p:cNvSpPr>
            <a:spLocks noChangeArrowheads="1"/>
          </p:cNvSpPr>
          <p:nvPr/>
        </p:nvSpPr>
        <p:spPr bwMode="auto">
          <a:xfrm>
            <a:off x="1847850" y="4102100"/>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457" name="Line 281"/>
          <p:cNvSpPr>
            <a:spLocks noChangeShapeType="1"/>
          </p:cNvSpPr>
          <p:nvPr/>
        </p:nvSpPr>
        <p:spPr bwMode="auto">
          <a:xfrm flipH="1">
            <a:off x="633413" y="4808538"/>
            <a:ext cx="623887"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58" name="Rectangle 282"/>
          <p:cNvSpPr>
            <a:spLocks noChangeArrowheads="1"/>
          </p:cNvSpPr>
          <p:nvPr/>
        </p:nvSpPr>
        <p:spPr bwMode="auto">
          <a:xfrm>
            <a:off x="852488" y="4729163"/>
            <a:ext cx="4286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59" name="Line 283"/>
          <p:cNvSpPr>
            <a:spLocks noChangeShapeType="1"/>
          </p:cNvSpPr>
          <p:nvPr/>
        </p:nvSpPr>
        <p:spPr bwMode="auto">
          <a:xfrm flipH="1">
            <a:off x="1565275" y="4294188"/>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0" name="Rectangle 284"/>
          <p:cNvSpPr>
            <a:spLocks noChangeArrowheads="1"/>
          </p:cNvSpPr>
          <p:nvPr/>
        </p:nvSpPr>
        <p:spPr bwMode="auto">
          <a:xfrm>
            <a:off x="1665288" y="4297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61" name="Freeform 285"/>
          <p:cNvSpPr>
            <a:spLocks noChangeArrowheads="1"/>
          </p:cNvSpPr>
          <p:nvPr/>
        </p:nvSpPr>
        <p:spPr bwMode="auto">
          <a:xfrm>
            <a:off x="1709738" y="3209925"/>
            <a:ext cx="309562" cy="32067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96969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2" name="Rectangle 286"/>
          <p:cNvSpPr>
            <a:spLocks noChangeArrowheads="1"/>
          </p:cNvSpPr>
          <p:nvPr/>
        </p:nvSpPr>
        <p:spPr bwMode="auto">
          <a:xfrm>
            <a:off x="1758950" y="3271838"/>
            <a:ext cx="266700"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Sp</a:t>
            </a:r>
          </a:p>
        </p:txBody>
      </p:sp>
      <p:sp>
        <p:nvSpPr>
          <p:cNvPr id="50463" name="Line 287"/>
          <p:cNvSpPr>
            <a:spLocks noChangeShapeType="1"/>
          </p:cNvSpPr>
          <p:nvPr/>
        </p:nvSpPr>
        <p:spPr bwMode="auto">
          <a:xfrm flipV="1">
            <a:off x="1616075" y="3502025"/>
            <a:ext cx="184150" cy="3254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64" name="Freeform 288"/>
          <p:cNvSpPr>
            <a:spLocks/>
          </p:cNvSpPr>
          <p:nvPr/>
        </p:nvSpPr>
        <p:spPr bwMode="auto">
          <a:xfrm>
            <a:off x="1947863" y="3462338"/>
            <a:ext cx="144462" cy="639762"/>
          </a:xfrm>
          <a:custGeom>
            <a:avLst/>
            <a:gdLst>
              <a:gd name="T0" fmla="*/ 144 w 320"/>
              <a:gd name="T1" fmla="*/ 1008 h 1008"/>
              <a:gd name="T2" fmla="*/ 296 w 320"/>
              <a:gd name="T3" fmla="*/ 472 h 1008"/>
              <a:gd name="T4" fmla="*/ 0 w 320"/>
              <a:gd name="T5" fmla="*/ 0 h 1008"/>
            </a:gdLst>
            <a:ahLst/>
            <a:cxnLst>
              <a:cxn ang="0">
                <a:pos x="T0" y="T1"/>
              </a:cxn>
              <a:cxn ang="0">
                <a:pos x="T2" y="T3"/>
              </a:cxn>
              <a:cxn ang="0">
                <a:pos x="T4" y="T5"/>
              </a:cxn>
            </a:cxnLst>
            <a:rect l="0" t="0" r="r" b="b"/>
            <a:pathLst>
              <a:path w="320" h="1008">
                <a:moveTo>
                  <a:pt x="144" y="1008"/>
                </a:moveTo>
                <a:cubicBezTo>
                  <a:pt x="232" y="824"/>
                  <a:pt x="320" y="640"/>
                  <a:pt x="296" y="472"/>
                </a:cubicBezTo>
                <a:cubicBezTo>
                  <a:pt x="272" y="304"/>
                  <a:pt x="136" y="152"/>
                  <a:pt x="0"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5" name="Freeform 289"/>
          <p:cNvSpPr>
            <a:spLocks/>
          </p:cNvSpPr>
          <p:nvPr/>
        </p:nvSpPr>
        <p:spPr bwMode="auto">
          <a:xfrm>
            <a:off x="709613" y="3375025"/>
            <a:ext cx="982662" cy="617538"/>
          </a:xfrm>
          <a:custGeom>
            <a:avLst/>
            <a:gdLst>
              <a:gd name="T0" fmla="*/ 0 w 976"/>
              <a:gd name="T1" fmla="*/ 864 h 864"/>
              <a:gd name="T2" fmla="*/ 272 w 976"/>
              <a:gd name="T3" fmla="*/ 144 h 864"/>
              <a:gd name="T4" fmla="*/ 976 w 976"/>
              <a:gd name="T5" fmla="*/ 0 h 864"/>
            </a:gdLst>
            <a:ahLst/>
            <a:cxnLst>
              <a:cxn ang="0">
                <a:pos x="T0" y="T1"/>
              </a:cxn>
              <a:cxn ang="0">
                <a:pos x="T2" y="T3"/>
              </a:cxn>
              <a:cxn ang="0">
                <a:pos x="T4" y="T5"/>
              </a:cxn>
            </a:cxnLst>
            <a:rect l="0" t="0" r="r" b="b"/>
            <a:pathLst>
              <a:path w="976" h="864">
                <a:moveTo>
                  <a:pt x="0" y="864"/>
                </a:moveTo>
                <a:cubicBezTo>
                  <a:pt x="54" y="576"/>
                  <a:pt x="109" y="288"/>
                  <a:pt x="272" y="144"/>
                </a:cubicBezTo>
                <a:cubicBezTo>
                  <a:pt x="435" y="0"/>
                  <a:pt x="705" y="0"/>
                  <a:pt x="976" y="0"/>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6" name="Rectangle 290"/>
          <p:cNvSpPr>
            <a:spLocks noChangeArrowheads="1"/>
          </p:cNvSpPr>
          <p:nvPr/>
        </p:nvSpPr>
        <p:spPr bwMode="auto">
          <a:xfrm>
            <a:off x="974725" y="4265613"/>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67" name="Freeform 291"/>
          <p:cNvSpPr>
            <a:spLocks/>
          </p:cNvSpPr>
          <p:nvPr/>
        </p:nvSpPr>
        <p:spPr bwMode="auto">
          <a:xfrm>
            <a:off x="473075" y="3336925"/>
            <a:ext cx="1214438" cy="973138"/>
          </a:xfrm>
          <a:custGeom>
            <a:avLst/>
            <a:gdLst>
              <a:gd name="T0" fmla="*/ 11 w 1755"/>
              <a:gd name="T1" fmla="*/ 1492 h 1492"/>
              <a:gd name="T2" fmla="*/ 291 w 1755"/>
              <a:gd name="T3" fmla="*/ 244 h 1492"/>
              <a:gd name="T4" fmla="*/ 1755 w 1755"/>
              <a:gd name="T5" fmla="*/ 28 h 1492"/>
            </a:gdLst>
            <a:ahLst/>
            <a:cxnLst>
              <a:cxn ang="0">
                <a:pos x="T0" y="T1"/>
              </a:cxn>
              <a:cxn ang="0">
                <a:pos x="T2" y="T3"/>
              </a:cxn>
              <a:cxn ang="0">
                <a:pos x="T4" y="T5"/>
              </a:cxn>
            </a:cxnLst>
            <a:rect l="0" t="0" r="r" b="b"/>
            <a:pathLst>
              <a:path w="1755" h="1492">
                <a:moveTo>
                  <a:pt x="11" y="1492"/>
                </a:moveTo>
                <a:cubicBezTo>
                  <a:pt x="5" y="990"/>
                  <a:pt x="0" y="488"/>
                  <a:pt x="291" y="244"/>
                </a:cubicBezTo>
                <a:cubicBezTo>
                  <a:pt x="582" y="0"/>
                  <a:pt x="1168" y="14"/>
                  <a:pt x="1755" y="28"/>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8" name="Freeform 292"/>
          <p:cNvSpPr>
            <a:spLocks/>
          </p:cNvSpPr>
          <p:nvPr/>
        </p:nvSpPr>
        <p:spPr bwMode="auto">
          <a:xfrm>
            <a:off x="215900" y="3279775"/>
            <a:ext cx="1463675" cy="1444625"/>
          </a:xfrm>
          <a:custGeom>
            <a:avLst/>
            <a:gdLst>
              <a:gd name="T0" fmla="*/ 236 w 2132"/>
              <a:gd name="T1" fmla="*/ 2040 h 2040"/>
              <a:gd name="T2" fmla="*/ 92 w 2132"/>
              <a:gd name="T3" fmla="*/ 1592 h 2040"/>
              <a:gd name="T4" fmla="*/ 340 w 2132"/>
              <a:gd name="T5" fmla="*/ 256 h 2040"/>
              <a:gd name="T6" fmla="*/ 2132 w 2132"/>
              <a:gd name="T7" fmla="*/ 56 h 2040"/>
            </a:gdLst>
            <a:ahLst/>
            <a:cxnLst>
              <a:cxn ang="0">
                <a:pos x="T0" y="T1"/>
              </a:cxn>
              <a:cxn ang="0">
                <a:pos x="T2" y="T3"/>
              </a:cxn>
              <a:cxn ang="0">
                <a:pos x="T4" y="T5"/>
              </a:cxn>
              <a:cxn ang="0">
                <a:pos x="T6" y="T7"/>
              </a:cxn>
            </a:cxnLst>
            <a:rect l="0" t="0" r="r" b="b"/>
            <a:pathLst>
              <a:path w="2132" h="2040">
                <a:moveTo>
                  <a:pt x="236" y="2040"/>
                </a:moveTo>
                <a:cubicBezTo>
                  <a:pt x="155" y="1964"/>
                  <a:pt x="75" y="1889"/>
                  <a:pt x="92" y="1592"/>
                </a:cubicBezTo>
                <a:cubicBezTo>
                  <a:pt x="109" y="1295"/>
                  <a:pt x="0" y="512"/>
                  <a:pt x="340" y="256"/>
                </a:cubicBezTo>
                <a:cubicBezTo>
                  <a:pt x="680" y="0"/>
                  <a:pt x="1406" y="28"/>
                  <a:pt x="2132" y="56"/>
                </a:cubicBezTo>
              </a:path>
            </a:pathLst>
          </a:custGeom>
          <a:noFill/>
          <a:ln w="9360" cap="flat">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69" name="Line 293"/>
          <p:cNvSpPr>
            <a:spLocks noChangeShapeType="1"/>
          </p:cNvSpPr>
          <p:nvPr/>
        </p:nvSpPr>
        <p:spPr bwMode="auto">
          <a:xfrm flipV="1">
            <a:off x="1201738" y="3443288"/>
            <a:ext cx="514350" cy="4127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70" name="Rectangle 294"/>
          <p:cNvSpPr>
            <a:spLocks noChangeArrowheads="1"/>
          </p:cNvSpPr>
          <p:nvPr/>
        </p:nvSpPr>
        <p:spPr bwMode="auto">
          <a:xfrm>
            <a:off x="2027238" y="37544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471" name="Rectangle 295"/>
          <p:cNvSpPr>
            <a:spLocks noChangeArrowheads="1"/>
          </p:cNvSpPr>
          <p:nvPr/>
        </p:nvSpPr>
        <p:spPr bwMode="auto">
          <a:xfrm>
            <a:off x="1522413" y="351790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472" name="Freeform 296"/>
          <p:cNvSpPr>
            <a:spLocks noChangeArrowheads="1"/>
          </p:cNvSpPr>
          <p:nvPr/>
        </p:nvSpPr>
        <p:spPr bwMode="auto">
          <a:xfrm>
            <a:off x="957263" y="3794125"/>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3" name="Rectangle 297"/>
          <p:cNvSpPr>
            <a:spLocks noChangeArrowheads="1"/>
          </p:cNvSpPr>
          <p:nvPr/>
        </p:nvSpPr>
        <p:spPr bwMode="auto">
          <a:xfrm>
            <a:off x="1031875" y="3825875"/>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474" name="Freeform 298"/>
          <p:cNvSpPr>
            <a:spLocks noChangeArrowheads="1"/>
          </p:cNvSpPr>
          <p:nvPr/>
        </p:nvSpPr>
        <p:spPr bwMode="auto">
          <a:xfrm>
            <a:off x="1401763" y="3803650"/>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5" name="Freeform 299"/>
          <p:cNvSpPr>
            <a:spLocks/>
          </p:cNvSpPr>
          <p:nvPr/>
        </p:nvSpPr>
        <p:spPr bwMode="auto">
          <a:xfrm rot="19680000">
            <a:off x="903288" y="3678238"/>
            <a:ext cx="128587" cy="139700"/>
          </a:xfrm>
          <a:custGeom>
            <a:avLst/>
            <a:gdLst>
              <a:gd name="T0" fmla="*/ 0 w 360"/>
              <a:gd name="T1" fmla="*/ 1392 h 1392"/>
              <a:gd name="T2" fmla="*/ 80 w 360"/>
              <a:gd name="T3" fmla="*/ 328 h 1392"/>
              <a:gd name="T4" fmla="*/ 280 w 360"/>
              <a:gd name="T5" fmla="*/ 176 h 1392"/>
              <a:gd name="T6" fmla="*/ 360 w 360"/>
              <a:gd name="T7" fmla="*/ 1384 h 1392"/>
            </a:gdLst>
            <a:ahLst/>
            <a:cxnLst>
              <a:cxn ang="0">
                <a:pos x="T0" y="T1"/>
              </a:cxn>
              <a:cxn ang="0">
                <a:pos x="T2" y="T3"/>
              </a:cxn>
              <a:cxn ang="0">
                <a:pos x="T4" y="T5"/>
              </a:cxn>
              <a:cxn ang="0">
                <a:pos x="T6" y="T7"/>
              </a:cxn>
            </a:cxnLst>
            <a:rect l="0" t="0" r="r" b="b"/>
            <a:pathLst>
              <a:path w="360" h="1392">
                <a:moveTo>
                  <a:pt x="0" y="1392"/>
                </a:moveTo>
                <a:cubicBezTo>
                  <a:pt x="16" y="961"/>
                  <a:pt x="33" y="531"/>
                  <a:pt x="80" y="328"/>
                </a:cubicBezTo>
                <a:cubicBezTo>
                  <a:pt x="127" y="125"/>
                  <a:pt x="233" y="0"/>
                  <a:pt x="280" y="176"/>
                </a:cubicBezTo>
                <a:cubicBezTo>
                  <a:pt x="327" y="352"/>
                  <a:pt x="343" y="868"/>
                  <a:pt x="360" y="1384"/>
                </a:cubicBezTo>
              </a:path>
            </a:pathLst>
          </a:custGeom>
          <a:noFill/>
          <a:ln w="936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6" name="Rectangle 300"/>
          <p:cNvSpPr>
            <a:spLocks noChangeArrowheads="1"/>
          </p:cNvSpPr>
          <p:nvPr/>
        </p:nvSpPr>
        <p:spPr bwMode="auto">
          <a:xfrm>
            <a:off x="876300" y="3584575"/>
            <a:ext cx="984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q</a:t>
            </a:r>
          </a:p>
        </p:txBody>
      </p:sp>
      <p:sp>
        <p:nvSpPr>
          <p:cNvPr id="50477" name="Freeform 301"/>
          <p:cNvSpPr>
            <a:spLocks/>
          </p:cNvSpPr>
          <p:nvPr/>
        </p:nvSpPr>
        <p:spPr bwMode="auto">
          <a:xfrm rot="5820000">
            <a:off x="1618456" y="3918745"/>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78" name="Rectangle 302"/>
          <p:cNvSpPr>
            <a:spLocks noChangeArrowheads="1"/>
          </p:cNvSpPr>
          <p:nvPr/>
        </p:nvSpPr>
        <p:spPr bwMode="auto">
          <a:xfrm>
            <a:off x="1725613" y="3900488"/>
            <a:ext cx="746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x</a:t>
            </a:r>
          </a:p>
        </p:txBody>
      </p:sp>
      <p:sp>
        <p:nvSpPr>
          <p:cNvPr id="50479" name="Freeform 303"/>
          <p:cNvSpPr>
            <a:spLocks/>
          </p:cNvSpPr>
          <p:nvPr/>
        </p:nvSpPr>
        <p:spPr bwMode="auto">
          <a:xfrm>
            <a:off x="1101725" y="3638550"/>
            <a:ext cx="438150" cy="146050"/>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480" name="Rectangle 304"/>
          <p:cNvSpPr>
            <a:spLocks noChangeArrowheads="1"/>
          </p:cNvSpPr>
          <p:nvPr/>
        </p:nvSpPr>
        <p:spPr bwMode="auto">
          <a:xfrm>
            <a:off x="1284288" y="3503613"/>
            <a:ext cx="8413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w</a:t>
            </a:r>
          </a:p>
        </p:txBody>
      </p:sp>
      <p:sp>
        <p:nvSpPr>
          <p:cNvPr id="50481" name="Rectangle 305"/>
          <p:cNvSpPr>
            <a:spLocks noChangeArrowheads="1"/>
          </p:cNvSpPr>
          <p:nvPr/>
        </p:nvSpPr>
        <p:spPr bwMode="auto">
          <a:xfrm>
            <a:off x="1684338" y="36401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2" name="Rectangle 306"/>
          <p:cNvSpPr>
            <a:spLocks noChangeArrowheads="1"/>
          </p:cNvSpPr>
          <p:nvPr/>
        </p:nvSpPr>
        <p:spPr bwMode="auto">
          <a:xfrm>
            <a:off x="1473200" y="417353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483" name="Rectangle 307"/>
          <p:cNvSpPr>
            <a:spLocks noChangeArrowheads="1"/>
          </p:cNvSpPr>
          <p:nvPr/>
        </p:nvSpPr>
        <p:spPr bwMode="auto">
          <a:xfrm>
            <a:off x="1755775" y="3171825"/>
            <a:ext cx="8890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4" name="Rectangle 308"/>
          <p:cNvSpPr>
            <a:spLocks noChangeArrowheads="1"/>
          </p:cNvSpPr>
          <p:nvPr/>
        </p:nvSpPr>
        <p:spPr bwMode="auto">
          <a:xfrm>
            <a:off x="425450" y="337343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485" name="Rectangle 309"/>
          <p:cNvSpPr>
            <a:spLocks noChangeArrowheads="1"/>
          </p:cNvSpPr>
          <p:nvPr/>
        </p:nvSpPr>
        <p:spPr bwMode="auto">
          <a:xfrm>
            <a:off x="395288" y="3282950"/>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6" name="Rectangle 310"/>
          <p:cNvSpPr>
            <a:spLocks noChangeArrowheads="1"/>
          </p:cNvSpPr>
          <p:nvPr/>
        </p:nvSpPr>
        <p:spPr bwMode="auto">
          <a:xfrm>
            <a:off x="2028825" y="3698875"/>
            <a:ext cx="9525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7" name="Rectangle 311"/>
          <p:cNvSpPr>
            <a:spLocks noChangeArrowheads="1"/>
          </p:cNvSpPr>
          <p:nvPr/>
        </p:nvSpPr>
        <p:spPr bwMode="auto">
          <a:xfrm>
            <a:off x="1522413" y="3470275"/>
            <a:ext cx="7778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8" name="Rectangle 312"/>
          <p:cNvSpPr>
            <a:spLocks noChangeArrowheads="1"/>
          </p:cNvSpPr>
          <p:nvPr/>
        </p:nvSpPr>
        <p:spPr bwMode="auto">
          <a:xfrm>
            <a:off x="1676400" y="3563938"/>
            <a:ext cx="49213" cy="182562"/>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89" name="Rectangle 313"/>
          <p:cNvSpPr>
            <a:spLocks noChangeArrowheads="1"/>
          </p:cNvSpPr>
          <p:nvPr/>
        </p:nvSpPr>
        <p:spPr bwMode="auto">
          <a:xfrm>
            <a:off x="741363" y="3363913"/>
            <a:ext cx="87312"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490" name="Rectangle 314"/>
          <p:cNvSpPr>
            <a:spLocks noChangeArrowheads="1"/>
          </p:cNvSpPr>
          <p:nvPr/>
        </p:nvSpPr>
        <p:spPr bwMode="auto">
          <a:xfrm>
            <a:off x="741363" y="3279775"/>
            <a:ext cx="88900"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1" name="Rectangle 315"/>
          <p:cNvSpPr>
            <a:spLocks noChangeArrowheads="1"/>
          </p:cNvSpPr>
          <p:nvPr/>
        </p:nvSpPr>
        <p:spPr bwMode="auto">
          <a:xfrm>
            <a:off x="1030288" y="3363913"/>
            <a:ext cx="77787"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492" name="Rectangle 316"/>
          <p:cNvSpPr>
            <a:spLocks noChangeArrowheads="1"/>
          </p:cNvSpPr>
          <p:nvPr/>
        </p:nvSpPr>
        <p:spPr bwMode="auto">
          <a:xfrm>
            <a:off x="1030288" y="3279775"/>
            <a:ext cx="71437" cy="182563"/>
          </a:xfrm>
          <a:prstGeom prst="rect">
            <a:avLst/>
          </a:prstGeom>
          <a:solidFill>
            <a:srgbClr val="FFFFFF">
              <a:alpha val="0"/>
            </a:srgbClr>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t>
            </a:r>
          </a:p>
        </p:txBody>
      </p:sp>
      <p:sp>
        <p:nvSpPr>
          <p:cNvPr id="50493" name="Rectangle 317"/>
          <p:cNvSpPr>
            <a:spLocks noChangeArrowheads="1"/>
          </p:cNvSpPr>
          <p:nvPr/>
        </p:nvSpPr>
        <p:spPr bwMode="auto">
          <a:xfrm>
            <a:off x="1473200" y="3832225"/>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494" name="Line 318"/>
          <p:cNvSpPr>
            <a:spLocks noChangeShapeType="1"/>
          </p:cNvSpPr>
          <p:nvPr/>
        </p:nvSpPr>
        <p:spPr bwMode="auto">
          <a:xfrm flipH="1">
            <a:off x="2800350" y="4903788"/>
            <a:ext cx="211138"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5" name="Rectangle 319"/>
          <p:cNvSpPr>
            <a:spLocks noChangeArrowheads="1"/>
          </p:cNvSpPr>
          <p:nvPr/>
        </p:nvSpPr>
        <p:spPr bwMode="auto">
          <a:xfrm>
            <a:off x="2859088" y="5022850"/>
            <a:ext cx="1778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6" name="Line 320"/>
          <p:cNvSpPr>
            <a:spLocks noChangeShapeType="1"/>
          </p:cNvSpPr>
          <p:nvPr/>
        </p:nvSpPr>
        <p:spPr bwMode="auto">
          <a:xfrm flipH="1">
            <a:off x="2322513" y="4038600"/>
            <a:ext cx="1016000"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7" name="Line 321"/>
          <p:cNvSpPr>
            <a:spLocks noChangeShapeType="1"/>
          </p:cNvSpPr>
          <p:nvPr/>
        </p:nvSpPr>
        <p:spPr bwMode="auto">
          <a:xfrm>
            <a:off x="1543050" y="4903788"/>
            <a:ext cx="1120775"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498" name="Rectangle 322"/>
          <p:cNvSpPr>
            <a:spLocks noChangeArrowheads="1"/>
          </p:cNvSpPr>
          <p:nvPr/>
        </p:nvSpPr>
        <p:spPr bwMode="auto">
          <a:xfrm>
            <a:off x="1624013" y="4906963"/>
            <a:ext cx="1270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499" name="Line 323"/>
          <p:cNvSpPr>
            <a:spLocks noChangeShapeType="1"/>
          </p:cNvSpPr>
          <p:nvPr/>
        </p:nvSpPr>
        <p:spPr bwMode="auto">
          <a:xfrm>
            <a:off x="1201738" y="4027488"/>
            <a:ext cx="1020762" cy="1554162"/>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0" name="Rectangle 324"/>
          <p:cNvSpPr>
            <a:spLocks noChangeArrowheads="1"/>
          </p:cNvSpPr>
          <p:nvPr/>
        </p:nvSpPr>
        <p:spPr bwMode="auto">
          <a:xfrm>
            <a:off x="2459038" y="6391275"/>
            <a:ext cx="269875" cy="290513"/>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1" name="Rectangle 325"/>
          <p:cNvSpPr>
            <a:spLocks noChangeArrowheads="1"/>
          </p:cNvSpPr>
          <p:nvPr/>
        </p:nvSpPr>
        <p:spPr bwMode="auto">
          <a:xfrm>
            <a:off x="2476500" y="6437313"/>
            <a:ext cx="274638"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02" name="Freeform 326"/>
          <p:cNvSpPr>
            <a:spLocks noChangeArrowheads="1"/>
          </p:cNvSpPr>
          <p:nvPr/>
        </p:nvSpPr>
        <p:spPr bwMode="auto">
          <a:xfrm>
            <a:off x="1779588" y="5768975"/>
            <a:ext cx="269875" cy="290513"/>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3" name="Rectangle 327"/>
          <p:cNvSpPr>
            <a:spLocks noChangeArrowheads="1"/>
          </p:cNvSpPr>
          <p:nvPr/>
        </p:nvSpPr>
        <p:spPr bwMode="auto">
          <a:xfrm>
            <a:off x="1857375" y="5805488"/>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04" name="Line 328"/>
          <p:cNvSpPr>
            <a:spLocks noChangeShapeType="1"/>
          </p:cNvSpPr>
          <p:nvPr/>
        </p:nvSpPr>
        <p:spPr bwMode="auto">
          <a:xfrm>
            <a:off x="2044700" y="6024563"/>
            <a:ext cx="423863" cy="34131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5" name="Line 329"/>
          <p:cNvSpPr>
            <a:spLocks noChangeShapeType="1"/>
          </p:cNvSpPr>
          <p:nvPr/>
        </p:nvSpPr>
        <p:spPr bwMode="auto">
          <a:xfrm>
            <a:off x="2324100" y="5853113"/>
            <a:ext cx="234950" cy="512762"/>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6" name="Rectangle 330"/>
          <p:cNvSpPr>
            <a:spLocks noChangeArrowheads="1"/>
          </p:cNvSpPr>
          <p:nvPr/>
        </p:nvSpPr>
        <p:spPr bwMode="auto">
          <a:xfrm>
            <a:off x="2414588" y="5949950"/>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07" name="Line 331"/>
          <p:cNvSpPr>
            <a:spLocks noChangeShapeType="1"/>
          </p:cNvSpPr>
          <p:nvPr/>
        </p:nvSpPr>
        <p:spPr bwMode="auto">
          <a:xfrm flipH="1">
            <a:off x="2625725" y="5862638"/>
            <a:ext cx="87313" cy="50323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08" name="Freeform 332"/>
          <p:cNvSpPr>
            <a:spLocks noChangeArrowheads="1"/>
          </p:cNvSpPr>
          <p:nvPr/>
        </p:nvSpPr>
        <p:spPr bwMode="auto">
          <a:xfrm>
            <a:off x="1570038" y="6099175"/>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09" name="Rectangle 333"/>
          <p:cNvSpPr>
            <a:spLocks noChangeArrowheads="1"/>
          </p:cNvSpPr>
          <p:nvPr/>
        </p:nvSpPr>
        <p:spPr bwMode="auto">
          <a:xfrm>
            <a:off x="1649413" y="6126163"/>
            <a:ext cx="12858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10" name="Line 334"/>
          <p:cNvSpPr>
            <a:spLocks noChangeShapeType="1"/>
          </p:cNvSpPr>
          <p:nvPr/>
        </p:nvSpPr>
        <p:spPr bwMode="auto">
          <a:xfrm>
            <a:off x="1851025" y="6276975"/>
            <a:ext cx="596900" cy="20478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1" name="Rectangle 335"/>
          <p:cNvSpPr>
            <a:spLocks noChangeArrowheads="1"/>
          </p:cNvSpPr>
          <p:nvPr/>
        </p:nvSpPr>
        <p:spPr bwMode="auto">
          <a:xfrm>
            <a:off x="2022475" y="6232525"/>
            <a:ext cx="85725"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12" name="Freeform 336"/>
          <p:cNvSpPr>
            <a:spLocks noChangeArrowheads="1"/>
          </p:cNvSpPr>
          <p:nvPr/>
        </p:nvSpPr>
        <p:spPr bwMode="auto">
          <a:xfrm>
            <a:off x="1531938" y="6483350"/>
            <a:ext cx="271462" cy="287338"/>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3" name="Rectangle 337"/>
          <p:cNvSpPr>
            <a:spLocks noChangeArrowheads="1"/>
          </p:cNvSpPr>
          <p:nvPr/>
        </p:nvSpPr>
        <p:spPr bwMode="auto">
          <a:xfrm>
            <a:off x="1620838" y="6515100"/>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14" name="Freeform 338"/>
          <p:cNvSpPr>
            <a:spLocks noChangeArrowheads="1"/>
          </p:cNvSpPr>
          <p:nvPr/>
        </p:nvSpPr>
        <p:spPr bwMode="auto">
          <a:xfrm>
            <a:off x="2957513" y="5822950"/>
            <a:ext cx="268287" cy="290513"/>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15" name="Rectangle 339"/>
          <p:cNvSpPr>
            <a:spLocks noChangeArrowheads="1"/>
          </p:cNvSpPr>
          <p:nvPr/>
        </p:nvSpPr>
        <p:spPr bwMode="auto">
          <a:xfrm>
            <a:off x="3038475" y="5872163"/>
            <a:ext cx="11906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16" name="Line 340"/>
          <p:cNvSpPr>
            <a:spLocks noChangeShapeType="1"/>
          </p:cNvSpPr>
          <p:nvPr/>
        </p:nvSpPr>
        <p:spPr bwMode="auto">
          <a:xfrm flipH="1">
            <a:off x="1824038" y="6578600"/>
            <a:ext cx="623887" cy="30163"/>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7" name="Rectangle 341"/>
          <p:cNvSpPr>
            <a:spLocks noChangeArrowheads="1"/>
          </p:cNvSpPr>
          <p:nvPr/>
        </p:nvSpPr>
        <p:spPr bwMode="auto">
          <a:xfrm>
            <a:off x="2043113" y="649922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18" name="Line 342"/>
          <p:cNvSpPr>
            <a:spLocks noChangeShapeType="1"/>
          </p:cNvSpPr>
          <p:nvPr/>
        </p:nvSpPr>
        <p:spPr bwMode="auto">
          <a:xfrm flipH="1">
            <a:off x="2755900" y="6064250"/>
            <a:ext cx="241300"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19" name="Rectangle 343"/>
          <p:cNvSpPr>
            <a:spLocks noChangeArrowheads="1"/>
          </p:cNvSpPr>
          <p:nvPr/>
        </p:nvSpPr>
        <p:spPr bwMode="auto">
          <a:xfrm>
            <a:off x="2852738" y="608488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20" name="Rectangle 344"/>
          <p:cNvSpPr>
            <a:spLocks noChangeArrowheads="1"/>
          </p:cNvSpPr>
          <p:nvPr/>
        </p:nvSpPr>
        <p:spPr bwMode="auto">
          <a:xfrm>
            <a:off x="2165350" y="6035675"/>
            <a:ext cx="77788"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21" name="Freeform 345"/>
          <p:cNvSpPr>
            <a:spLocks noChangeArrowheads="1"/>
          </p:cNvSpPr>
          <p:nvPr/>
        </p:nvSpPr>
        <p:spPr bwMode="auto">
          <a:xfrm>
            <a:off x="2147888" y="5564188"/>
            <a:ext cx="268287"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2" name="Rectangle 346"/>
          <p:cNvSpPr>
            <a:spLocks noChangeArrowheads="1"/>
          </p:cNvSpPr>
          <p:nvPr/>
        </p:nvSpPr>
        <p:spPr bwMode="auto">
          <a:xfrm>
            <a:off x="2222500" y="5595938"/>
            <a:ext cx="112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23" name="Freeform 347"/>
          <p:cNvSpPr>
            <a:spLocks noChangeArrowheads="1"/>
          </p:cNvSpPr>
          <p:nvPr/>
        </p:nvSpPr>
        <p:spPr bwMode="auto">
          <a:xfrm>
            <a:off x="2592388" y="5573713"/>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24" name="Rectangle 348"/>
          <p:cNvSpPr>
            <a:spLocks noChangeArrowheads="1"/>
          </p:cNvSpPr>
          <p:nvPr/>
        </p:nvSpPr>
        <p:spPr bwMode="auto">
          <a:xfrm>
            <a:off x="2647950" y="5961063"/>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25" name="Rectangle 349"/>
          <p:cNvSpPr>
            <a:spLocks noChangeArrowheads="1"/>
          </p:cNvSpPr>
          <p:nvPr/>
        </p:nvSpPr>
        <p:spPr bwMode="auto">
          <a:xfrm>
            <a:off x="2663825" y="5602288"/>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26" name="Line 350"/>
          <p:cNvSpPr>
            <a:spLocks noChangeShapeType="1"/>
          </p:cNvSpPr>
          <p:nvPr/>
        </p:nvSpPr>
        <p:spPr bwMode="auto">
          <a:xfrm flipH="1">
            <a:off x="2019300" y="3357563"/>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7" name="Rectangle 351"/>
          <p:cNvSpPr>
            <a:spLocks noChangeArrowheads="1"/>
          </p:cNvSpPr>
          <p:nvPr/>
        </p:nvSpPr>
        <p:spPr bwMode="auto">
          <a:xfrm flipH="1">
            <a:off x="2220913" y="3246438"/>
            <a:ext cx="8255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28" name="Line 352"/>
          <p:cNvSpPr>
            <a:spLocks noChangeShapeType="1"/>
          </p:cNvSpPr>
          <p:nvPr/>
        </p:nvSpPr>
        <p:spPr bwMode="auto">
          <a:xfrm flipH="1">
            <a:off x="6638925" y="3360738"/>
            <a:ext cx="498475" cy="3175"/>
          </a:xfrm>
          <a:prstGeom prst="line">
            <a:avLst/>
          </a:prstGeom>
          <a:noFill/>
          <a:ln w="19080" cap="flat">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29" name="Rectangle 353"/>
          <p:cNvSpPr>
            <a:spLocks noChangeArrowheads="1"/>
          </p:cNvSpPr>
          <p:nvPr/>
        </p:nvSpPr>
        <p:spPr bwMode="auto">
          <a:xfrm flipH="1">
            <a:off x="6870700" y="3254375"/>
            <a:ext cx="8255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µ</a:t>
            </a:r>
          </a:p>
        </p:txBody>
      </p:sp>
      <p:sp>
        <p:nvSpPr>
          <p:cNvPr id="50530" name="Freeform 354"/>
          <p:cNvSpPr>
            <a:spLocks/>
          </p:cNvSpPr>
          <p:nvPr/>
        </p:nvSpPr>
        <p:spPr bwMode="auto">
          <a:xfrm rot="15780000" flipH="1">
            <a:off x="3183731" y="3883819"/>
            <a:ext cx="161925" cy="1222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31" name="Line 355"/>
          <p:cNvSpPr>
            <a:spLocks noChangeShapeType="1"/>
          </p:cNvSpPr>
          <p:nvPr/>
        </p:nvSpPr>
        <p:spPr bwMode="auto">
          <a:xfrm flipH="1">
            <a:off x="3573463" y="1666875"/>
            <a:ext cx="2036762" cy="21637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2" name="Line 356"/>
          <p:cNvSpPr>
            <a:spLocks noChangeShapeType="1"/>
          </p:cNvSpPr>
          <p:nvPr/>
        </p:nvSpPr>
        <p:spPr bwMode="auto">
          <a:xfrm flipH="1">
            <a:off x="3133725" y="2540000"/>
            <a:ext cx="2149475" cy="12906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3" name="Line 357"/>
          <p:cNvSpPr>
            <a:spLocks noChangeShapeType="1"/>
          </p:cNvSpPr>
          <p:nvPr/>
        </p:nvSpPr>
        <p:spPr bwMode="auto">
          <a:xfrm>
            <a:off x="5408613" y="2525713"/>
            <a:ext cx="698500" cy="125730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4" name="Rectangle 358"/>
          <p:cNvSpPr>
            <a:spLocks noChangeArrowheads="1"/>
          </p:cNvSpPr>
          <p:nvPr/>
        </p:nvSpPr>
        <p:spPr bwMode="auto">
          <a:xfrm flipH="1">
            <a:off x="5476875" y="2652713"/>
            <a:ext cx="1270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5" name="Rectangle 359"/>
          <p:cNvSpPr>
            <a:spLocks noChangeArrowheads="1"/>
          </p:cNvSpPr>
          <p:nvPr/>
        </p:nvSpPr>
        <p:spPr bwMode="auto">
          <a:xfrm>
            <a:off x="5033963" y="2540000"/>
            <a:ext cx="1778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6" name="Line 360"/>
          <p:cNvSpPr>
            <a:spLocks noChangeShapeType="1"/>
          </p:cNvSpPr>
          <p:nvPr/>
        </p:nvSpPr>
        <p:spPr bwMode="auto">
          <a:xfrm flipH="1">
            <a:off x="5702300" y="1725613"/>
            <a:ext cx="7938" cy="204787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7" name="Line 361"/>
          <p:cNvSpPr>
            <a:spLocks noChangeShapeType="1"/>
          </p:cNvSpPr>
          <p:nvPr/>
        </p:nvSpPr>
        <p:spPr bwMode="auto">
          <a:xfrm>
            <a:off x="6137275" y="4914900"/>
            <a:ext cx="207963"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38" name="Rectangle 362"/>
          <p:cNvSpPr>
            <a:spLocks noChangeArrowheads="1"/>
          </p:cNvSpPr>
          <p:nvPr/>
        </p:nvSpPr>
        <p:spPr bwMode="auto">
          <a:xfrm flipH="1">
            <a:off x="6110288" y="5033963"/>
            <a:ext cx="177800"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39" name="Line 363"/>
          <p:cNvSpPr>
            <a:spLocks noChangeShapeType="1"/>
          </p:cNvSpPr>
          <p:nvPr/>
        </p:nvSpPr>
        <p:spPr bwMode="auto">
          <a:xfrm>
            <a:off x="5810250" y="4049713"/>
            <a:ext cx="1012825" cy="1533525"/>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0" name="Line 364"/>
          <p:cNvSpPr>
            <a:spLocks noChangeShapeType="1"/>
          </p:cNvSpPr>
          <p:nvPr/>
        </p:nvSpPr>
        <p:spPr bwMode="auto">
          <a:xfrm flipH="1">
            <a:off x="6481763" y="4914900"/>
            <a:ext cx="1123950" cy="692150"/>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1" name="Rectangle 365"/>
          <p:cNvSpPr>
            <a:spLocks noChangeArrowheads="1"/>
          </p:cNvSpPr>
          <p:nvPr/>
        </p:nvSpPr>
        <p:spPr bwMode="auto">
          <a:xfrm flipH="1">
            <a:off x="7392988" y="4918075"/>
            <a:ext cx="127000"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m</a:t>
            </a:r>
          </a:p>
        </p:txBody>
      </p:sp>
      <p:sp>
        <p:nvSpPr>
          <p:cNvPr id="50542" name="Line 366"/>
          <p:cNvSpPr>
            <a:spLocks noChangeShapeType="1"/>
          </p:cNvSpPr>
          <p:nvPr/>
        </p:nvSpPr>
        <p:spPr bwMode="auto">
          <a:xfrm flipH="1">
            <a:off x="6923088" y="4038600"/>
            <a:ext cx="1023937" cy="1554163"/>
          </a:xfrm>
          <a:prstGeom prst="line">
            <a:avLst/>
          </a:prstGeom>
          <a:noFill/>
          <a:ln w="12600" cap="flat">
            <a:solidFill>
              <a:srgbClr val="000000"/>
            </a:solidFill>
            <a:prstDash val="dash"/>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3" name="Rectangle 367"/>
          <p:cNvSpPr>
            <a:spLocks noChangeArrowheads="1"/>
          </p:cNvSpPr>
          <p:nvPr/>
        </p:nvSpPr>
        <p:spPr bwMode="auto">
          <a:xfrm flipH="1">
            <a:off x="6411913" y="6402388"/>
            <a:ext cx="269875" cy="290512"/>
          </a:xfrm>
          <a:prstGeom prst="rect">
            <a:avLst/>
          </a:prstGeom>
          <a:solidFill>
            <a:srgbClr val="C0C0C0"/>
          </a:solidFill>
          <a:ln w="19080" cap="flat">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4" name="Rectangle 368"/>
          <p:cNvSpPr>
            <a:spLocks noChangeArrowheads="1"/>
          </p:cNvSpPr>
          <p:nvPr/>
        </p:nvSpPr>
        <p:spPr bwMode="auto">
          <a:xfrm flipH="1">
            <a:off x="6429375" y="6437313"/>
            <a:ext cx="274638" cy="20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P</a:t>
            </a:r>
            <a:r>
              <a:rPr lang="en-US" sz="1200" baseline="-25000">
                <a:solidFill>
                  <a:srgbClr val="000000"/>
                </a:solidFill>
              </a:rPr>
              <a:t>Ch</a:t>
            </a:r>
          </a:p>
        </p:txBody>
      </p:sp>
      <p:sp>
        <p:nvSpPr>
          <p:cNvPr id="50545" name="Freeform 369"/>
          <p:cNvSpPr>
            <a:spLocks noChangeArrowheads="1"/>
          </p:cNvSpPr>
          <p:nvPr/>
        </p:nvSpPr>
        <p:spPr bwMode="auto">
          <a:xfrm flipH="1">
            <a:off x="7097713" y="5780088"/>
            <a:ext cx="269875" cy="290512"/>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9915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46" name="Rectangle 370"/>
          <p:cNvSpPr>
            <a:spLocks noChangeArrowheads="1"/>
          </p:cNvSpPr>
          <p:nvPr/>
        </p:nvSpPr>
        <p:spPr bwMode="auto">
          <a:xfrm flipH="1">
            <a:off x="7170738" y="5816600"/>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S</a:t>
            </a:r>
          </a:p>
        </p:txBody>
      </p:sp>
      <p:sp>
        <p:nvSpPr>
          <p:cNvPr id="50547" name="Line 371"/>
          <p:cNvSpPr>
            <a:spLocks noChangeShapeType="1"/>
          </p:cNvSpPr>
          <p:nvPr/>
        </p:nvSpPr>
        <p:spPr bwMode="auto">
          <a:xfrm flipH="1">
            <a:off x="6677025" y="6035675"/>
            <a:ext cx="427038" cy="34131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8" name="Line 372"/>
          <p:cNvSpPr>
            <a:spLocks noChangeShapeType="1"/>
          </p:cNvSpPr>
          <p:nvPr/>
        </p:nvSpPr>
        <p:spPr bwMode="auto">
          <a:xfrm flipH="1">
            <a:off x="6586538" y="5864225"/>
            <a:ext cx="238125" cy="512763"/>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49" name="Rectangle 373"/>
          <p:cNvSpPr>
            <a:spLocks noChangeArrowheads="1"/>
          </p:cNvSpPr>
          <p:nvPr/>
        </p:nvSpPr>
        <p:spPr bwMode="auto">
          <a:xfrm flipH="1">
            <a:off x="6638925" y="59610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a</a:t>
            </a:r>
          </a:p>
        </p:txBody>
      </p:sp>
      <p:sp>
        <p:nvSpPr>
          <p:cNvPr id="50550" name="Line 374"/>
          <p:cNvSpPr>
            <a:spLocks noChangeShapeType="1"/>
          </p:cNvSpPr>
          <p:nvPr/>
        </p:nvSpPr>
        <p:spPr bwMode="auto">
          <a:xfrm>
            <a:off x="6435725" y="5873750"/>
            <a:ext cx="84138" cy="503238"/>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1" name="Freeform 375"/>
          <p:cNvSpPr>
            <a:spLocks noChangeArrowheads="1"/>
          </p:cNvSpPr>
          <p:nvPr/>
        </p:nvSpPr>
        <p:spPr bwMode="auto">
          <a:xfrm flipH="1">
            <a:off x="7305675" y="6110288"/>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66FF"/>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2" name="Rectangle 376"/>
          <p:cNvSpPr>
            <a:spLocks noChangeArrowheads="1"/>
          </p:cNvSpPr>
          <p:nvPr/>
        </p:nvSpPr>
        <p:spPr bwMode="auto">
          <a:xfrm flipH="1">
            <a:off x="7369175" y="6137275"/>
            <a:ext cx="12858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D</a:t>
            </a:r>
          </a:p>
        </p:txBody>
      </p:sp>
      <p:sp>
        <p:nvSpPr>
          <p:cNvPr id="50553" name="Line 377"/>
          <p:cNvSpPr>
            <a:spLocks noChangeShapeType="1"/>
          </p:cNvSpPr>
          <p:nvPr/>
        </p:nvSpPr>
        <p:spPr bwMode="auto">
          <a:xfrm flipH="1">
            <a:off x="6697663" y="6288088"/>
            <a:ext cx="600075" cy="204787"/>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54" name="Rectangle 378"/>
          <p:cNvSpPr>
            <a:spLocks noChangeArrowheads="1"/>
          </p:cNvSpPr>
          <p:nvPr/>
        </p:nvSpPr>
        <p:spPr bwMode="auto">
          <a:xfrm flipH="1">
            <a:off x="7031038" y="6243638"/>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d</a:t>
            </a:r>
          </a:p>
        </p:txBody>
      </p:sp>
      <p:sp>
        <p:nvSpPr>
          <p:cNvPr id="50555" name="Freeform 379"/>
          <p:cNvSpPr>
            <a:spLocks noChangeArrowheads="1"/>
          </p:cNvSpPr>
          <p:nvPr/>
        </p:nvSpPr>
        <p:spPr bwMode="auto">
          <a:xfrm flipH="1">
            <a:off x="7343775" y="6494463"/>
            <a:ext cx="271463" cy="287337"/>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339966"/>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6" name="Rectangle 380"/>
          <p:cNvSpPr>
            <a:spLocks noChangeArrowheads="1"/>
          </p:cNvSpPr>
          <p:nvPr/>
        </p:nvSpPr>
        <p:spPr bwMode="auto">
          <a:xfrm flipH="1">
            <a:off x="7412038" y="6526213"/>
            <a:ext cx="109537"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T</a:t>
            </a:r>
          </a:p>
        </p:txBody>
      </p:sp>
      <p:sp>
        <p:nvSpPr>
          <p:cNvPr id="50557" name="Freeform 381"/>
          <p:cNvSpPr>
            <a:spLocks noChangeArrowheads="1"/>
          </p:cNvSpPr>
          <p:nvPr/>
        </p:nvSpPr>
        <p:spPr bwMode="auto">
          <a:xfrm flipH="1">
            <a:off x="5921375" y="5834063"/>
            <a:ext cx="268288" cy="290512"/>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5 w 722"/>
              <a:gd name="T23" fmla="*/ 3 h 723"/>
              <a:gd name="T24" fmla="*/ 361 w 722"/>
              <a:gd name="T25" fmla="*/ 0 h 723"/>
              <a:gd name="T26" fmla="*/ 409 w 722"/>
              <a:gd name="T27" fmla="*/ 3 h 723"/>
              <a:gd name="T28" fmla="*/ 456 w 722"/>
              <a:gd name="T29" fmla="*/ 11 h 723"/>
              <a:gd name="T30" fmla="*/ 499 w 722"/>
              <a:gd name="T31" fmla="*/ 27 h 723"/>
              <a:gd name="T32" fmla="*/ 543 w 722"/>
              <a:gd name="T33" fmla="*/ 48 h 723"/>
              <a:gd name="T34" fmla="*/ 581 w 722"/>
              <a:gd name="T35" fmla="*/ 74 h 723"/>
              <a:gd name="T36" fmla="*/ 616 w 722"/>
              <a:gd name="T37" fmla="*/ 106 h 723"/>
              <a:gd name="T38" fmla="*/ 649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9 w 722"/>
              <a:gd name="T59" fmla="*/ 581 h 723"/>
              <a:gd name="T60" fmla="*/ 616 w 722"/>
              <a:gd name="T61" fmla="*/ 617 h 723"/>
              <a:gd name="T62" fmla="*/ 581 w 722"/>
              <a:gd name="T63" fmla="*/ 647 h 723"/>
              <a:gd name="T64" fmla="*/ 543 w 722"/>
              <a:gd name="T65" fmla="*/ 674 h 723"/>
              <a:gd name="T66" fmla="*/ 499 w 722"/>
              <a:gd name="T67" fmla="*/ 695 h 723"/>
              <a:gd name="T68" fmla="*/ 456 w 722"/>
              <a:gd name="T69" fmla="*/ 710 h 723"/>
              <a:gd name="T70" fmla="*/ 409 w 722"/>
              <a:gd name="T71" fmla="*/ 719 h 723"/>
              <a:gd name="T72" fmla="*/ 361 w 722"/>
              <a:gd name="T73" fmla="*/ 723 h 723"/>
              <a:gd name="T74" fmla="*/ 315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5" y="3"/>
                </a:lnTo>
                <a:lnTo>
                  <a:pt x="361" y="0"/>
                </a:lnTo>
                <a:lnTo>
                  <a:pt x="409" y="3"/>
                </a:lnTo>
                <a:lnTo>
                  <a:pt x="456" y="11"/>
                </a:lnTo>
                <a:lnTo>
                  <a:pt x="499" y="27"/>
                </a:lnTo>
                <a:lnTo>
                  <a:pt x="543" y="48"/>
                </a:lnTo>
                <a:lnTo>
                  <a:pt x="581" y="74"/>
                </a:lnTo>
                <a:lnTo>
                  <a:pt x="616" y="106"/>
                </a:lnTo>
                <a:lnTo>
                  <a:pt x="649" y="141"/>
                </a:lnTo>
                <a:lnTo>
                  <a:pt x="674" y="180"/>
                </a:lnTo>
                <a:lnTo>
                  <a:pt x="695" y="223"/>
                </a:lnTo>
                <a:lnTo>
                  <a:pt x="711" y="267"/>
                </a:lnTo>
                <a:lnTo>
                  <a:pt x="719" y="313"/>
                </a:lnTo>
                <a:lnTo>
                  <a:pt x="722" y="361"/>
                </a:lnTo>
                <a:lnTo>
                  <a:pt x="719" y="408"/>
                </a:lnTo>
                <a:lnTo>
                  <a:pt x="711" y="454"/>
                </a:lnTo>
                <a:lnTo>
                  <a:pt x="695" y="499"/>
                </a:lnTo>
                <a:lnTo>
                  <a:pt x="674" y="541"/>
                </a:lnTo>
                <a:lnTo>
                  <a:pt x="649" y="581"/>
                </a:lnTo>
                <a:lnTo>
                  <a:pt x="616" y="617"/>
                </a:lnTo>
                <a:lnTo>
                  <a:pt x="581" y="647"/>
                </a:lnTo>
                <a:lnTo>
                  <a:pt x="543" y="674"/>
                </a:lnTo>
                <a:lnTo>
                  <a:pt x="499" y="695"/>
                </a:lnTo>
                <a:lnTo>
                  <a:pt x="456" y="710"/>
                </a:lnTo>
                <a:lnTo>
                  <a:pt x="409" y="719"/>
                </a:lnTo>
                <a:lnTo>
                  <a:pt x="361" y="723"/>
                </a:lnTo>
                <a:lnTo>
                  <a:pt x="315"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FF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58" name="Rectangle 382"/>
          <p:cNvSpPr>
            <a:spLocks noChangeArrowheads="1"/>
          </p:cNvSpPr>
          <p:nvPr/>
        </p:nvSpPr>
        <p:spPr bwMode="auto">
          <a:xfrm flipH="1">
            <a:off x="5989638" y="5883275"/>
            <a:ext cx="1190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E</a:t>
            </a:r>
          </a:p>
        </p:txBody>
      </p:sp>
      <p:sp>
        <p:nvSpPr>
          <p:cNvPr id="50559" name="Line 383"/>
          <p:cNvSpPr>
            <a:spLocks noChangeShapeType="1"/>
          </p:cNvSpPr>
          <p:nvPr/>
        </p:nvSpPr>
        <p:spPr bwMode="auto">
          <a:xfrm>
            <a:off x="6700838" y="6589713"/>
            <a:ext cx="620712" cy="30162"/>
          </a:xfrm>
          <a:prstGeom prst="line">
            <a:avLst/>
          </a:prstGeom>
          <a:noFill/>
          <a:ln w="9360" cap="flat">
            <a:solidFill>
              <a:srgbClr val="000000"/>
            </a:solidFill>
            <a:miter lim="800000"/>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0" name="Rectangle 384"/>
          <p:cNvSpPr>
            <a:spLocks noChangeArrowheads="1"/>
          </p:cNvSpPr>
          <p:nvPr/>
        </p:nvSpPr>
        <p:spPr bwMode="auto">
          <a:xfrm flipH="1">
            <a:off x="7054850" y="6510338"/>
            <a:ext cx="42863"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t</a:t>
            </a:r>
          </a:p>
        </p:txBody>
      </p:sp>
      <p:sp>
        <p:nvSpPr>
          <p:cNvPr id="50561" name="Line 385"/>
          <p:cNvSpPr>
            <a:spLocks noChangeShapeType="1"/>
          </p:cNvSpPr>
          <p:nvPr/>
        </p:nvSpPr>
        <p:spPr bwMode="auto">
          <a:xfrm>
            <a:off x="6151563" y="6075363"/>
            <a:ext cx="238125" cy="307975"/>
          </a:xfrm>
          <a:prstGeom prst="line">
            <a:avLst/>
          </a:prstGeom>
          <a:noFill/>
          <a:ln w="9360" cap="flat">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0562" name="Rectangle 386"/>
          <p:cNvSpPr>
            <a:spLocks noChangeArrowheads="1"/>
          </p:cNvSpPr>
          <p:nvPr/>
        </p:nvSpPr>
        <p:spPr bwMode="auto">
          <a:xfrm flipH="1">
            <a:off x="6205538" y="6075363"/>
            <a:ext cx="8572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e</a:t>
            </a:r>
          </a:p>
        </p:txBody>
      </p:sp>
      <p:sp>
        <p:nvSpPr>
          <p:cNvPr id="50563" name="Rectangle 387"/>
          <p:cNvSpPr>
            <a:spLocks noChangeArrowheads="1"/>
          </p:cNvSpPr>
          <p:nvPr/>
        </p:nvSpPr>
        <p:spPr bwMode="auto">
          <a:xfrm flipH="1">
            <a:off x="6905625" y="6046788"/>
            <a:ext cx="77788"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s</a:t>
            </a:r>
          </a:p>
        </p:txBody>
      </p:sp>
      <p:sp>
        <p:nvSpPr>
          <p:cNvPr id="50564" name="Freeform 388"/>
          <p:cNvSpPr>
            <a:spLocks noChangeArrowheads="1"/>
          </p:cNvSpPr>
          <p:nvPr/>
        </p:nvSpPr>
        <p:spPr bwMode="auto">
          <a:xfrm flipH="1">
            <a:off x="6724650" y="5575300"/>
            <a:ext cx="268288" cy="288925"/>
          </a:xfrm>
          <a:custGeom>
            <a:avLst/>
            <a:gdLst>
              <a:gd name="T0" fmla="*/ 0 w 723"/>
              <a:gd name="T1" fmla="*/ 361 h 723"/>
              <a:gd name="T2" fmla="*/ 3 w 723"/>
              <a:gd name="T3" fmla="*/ 313 h 723"/>
              <a:gd name="T4" fmla="*/ 13 w 723"/>
              <a:gd name="T5" fmla="*/ 267 h 723"/>
              <a:gd name="T6" fmla="*/ 29 w 723"/>
              <a:gd name="T7" fmla="*/ 223 h 723"/>
              <a:gd name="T8" fmla="*/ 50 w 723"/>
              <a:gd name="T9" fmla="*/ 180 h 723"/>
              <a:gd name="T10" fmla="*/ 76 w 723"/>
              <a:gd name="T11" fmla="*/ 141 h 723"/>
              <a:gd name="T12" fmla="*/ 106 w 723"/>
              <a:gd name="T13" fmla="*/ 106 h 723"/>
              <a:gd name="T14" fmla="*/ 141 w 723"/>
              <a:gd name="T15" fmla="*/ 74 h 723"/>
              <a:gd name="T16" fmla="*/ 182 w 723"/>
              <a:gd name="T17" fmla="*/ 48 h 723"/>
              <a:gd name="T18" fmla="*/ 223 w 723"/>
              <a:gd name="T19" fmla="*/ 27 h 723"/>
              <a:gd name="T20" fmla="*/ 268 w 723"/>
              <a:gd name="T21" fmla="*/ 11 h 723"/>
              <a:gd name="T22" fmla="*/ 315 w 723"/>
              <a:gd name="T23" fmla="*/ 3 h 723"/>
              <a:gd name="T24" fmla="*/ 361 w 723"/>
              <a:gd name="T25" fmla="*/ 0 h 723"/>
              <a:gd name="T26" fmla="*/ 410 w 723"/>
              <a:gd name="T27" fmla="*/ 3 h 723"/>
              <a:gd name="T28" fmla="*/ 456 w 723"/>
              <a:gd name="T29" fmla="*/ 11 h 723"/>
              <a:gd name="T30" fmla="*/ 499 w 723"/>
              <a:gd name="T31" fmla="*/ 27 h 723"/>
              <a:gd name="T32" fmla="*/ 543 w 723"/>
              <a:gd name="T33" fmla="*/ 48 h 723"/>
              <a:gd name="T34" fmla="*/ 581 w 723"/>
              <a:gd name="T35" fmla="*/ 74 h 723"/>
              <a:gd name="T36" fmla="*/ 617 w 723"/>
              <a:gd name="T37" fmla="*/ 106 h 723"/>
              <a:gd name="T38" fmla="*/ 649 w 723"/>
              <a:gd name="T39" fmla="*/ 141 h 723"/>
              <a:gd name="T40" fmla="*/ 674 w 723"/>
              <a:gd name="T41" fmla="*/ 180 h 723"/>
              <a:gd name="T42" fmla="*/ 695 w 723"/>
              <a:gd name="T43" fmla="*/ 223 h 723"/>
              <a:gd name="T44" fmla="*/ 711 w 723"/>
              <a:gd name="T45" fmla="*/ 267 h 723"/>
              <a:gd name="T46" fmla="*/ 719 w 723"/>
              <a:gd name="T47" fmla="*/ 313 h 723"/>
              <a:gd name="T48" fmla="*/ 723 w 723"/>
              <a:gd name="T49" fmla="*/ 361 h 723"/>
              <a:gd name="T50" fmla="*/ 719 w 723"/>
              <a:gd name="T51" fmla="*/ 408 h 723"/>
              <a:gd name="T52" fmla="*/ 711 w 723"/>
              <a:gd name="T53" fmla="*/ 454 h 723"/>
              <a:gd name="T54" fmla="*/ 695 w 723"/>
              <a:gd name="T55" fmla="*/ 499 h 723"/>
              <a:gd name="T56" fmla="*/ 674 w 723"/>
              <a:gd name="T57" fmla="*/ 541 h 723"/>
              <a:gd name="T58" fmla="*/ 649 w 723"/>
              <a:gd name="T59" fmla="*/ 581 h 723"/>
              <a:gd name="T60" fmla="*/ 617 w 723"/>
              <a:gd name="T61" fmla="*/ 617 h 723"/>
              <a:gd name="T62" fmla="*/ 581 w 723"/>
              <a:gd name="T63" fmla="*/ 647 h 723"/>
              <a:gd name="T64" fmla="*/ 543 w 723"/>
              <a:gd name="T65" fmla="*/ 674 h 723"/>
              <a:gd name="T66" fmla="*/ 499 w 723"/>
              <a:gd name="T67" fmla="*/ 695 h 723"/>
              <a:gd name="T68" fmla="*/ 456 w 723"/>
              <a:gd name="T69" fmla="*/ 710 h 723"/>
              <a:gd name="T70" fmla="*/ 410 w 723"/>
              <a:gd name="T71" fmla="*/ 719 h 723"/>
              <a:gd name="T72" fmla="*/ 361 w 723"/>
              <a:gd name="T73" fmla="*/ 723 h 723"/>
              <a:gd name="T74" fmla="*/ 315 w 723"/>
              <a:gd name="T75" fmla="*/ 719 h 723"/>
              <a:gd name="T76" fmla="*/ 268 w 723"/>
              <a:gd name="T77" fmla="*/ 710 h 723"/>
              <a:gd name="T78" fmla="*/ 223 w 723"/>
              <a:gd name="T79" fmla="*/ 695 h 723"/>
              <a:gd name="T80" fmla="*/ 182 w 723"/>
              <a:gd name="T81" fmla="*/ 674 h 723"/>
              <a:gd name="T82" fmla="*/ 141 w 723"/>
              <a:gd name="T83" fmla="*/ 647 h 723"/>
              <a:gd name="T84" fmla="*/ 106 w 723"/>
              <a:gd name="T85" fmla="*/ 617 h 723"/>
              <a:gd name="T86" fmla="*/ 76 w 723"/>
              <a:gd name="T87" fmla="*/ 581 h 723"/>
              <a:gd name="T88" fmla="*/ 50 w 723"/>
              <a:gd name="T89" fmla="*/ 541 h 723"/>
              <a:gd name="T90" fmla="*/ 29 w 723"/>
              <a:gd name="T91" fmla="*/ 499 h 723"/>
              <a:gd name="T92" fmla="*/ 13 w 723"/>
              <a:gd name="T93" fmla="*/ 454 h 723"/>
              <a:gd name="T94" fmla="*/ 3 w 723"/>
              <a:gd name="T95" fmla="*/ 408 h 723"/>
              <a:gd name="T96" fmla="*/ 0 w 723"/>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723">
                <a:moveTo>
                  <a:pt x="0" y="361"/>
                </a:moveTo>
                <a:lnTo>
                  <a:pt x="3" y="313"/>
                </a:lnTo>
                <a:lnTo>
                  <a:pt x="13" y="267"/>
                </a:lnTo>
                <a:lnTo>
                  <a:pt x="29" y="223"/>
                </a:lnTo>
                <a:lnTo>
                  <a:pt x="50" y="180"/>
                </a:lnTo>
                <a:lnTo>
                  <a:pt x="76" y="141"/>
                </a:lnTo>
                <a:lnTo>
                  <a:pt x="106" y="106"/>
                </a:lnTo>
                <a:lnTo>
                  <a:pt x="141" y="74"/>
                </a:lnTo>
                <a:lnTo>
                  <a:pt x="182" y="48"/>
                </a:lnTo>
                <a:lnTo>
                  <a:pt x="223" y="27"/>
                </a:lnTo>
                <a:lnTo>
                  <a:pt x="268" y="11"/>
                </a:lnTo>
                <a:lnTo>
                  <a:pt x="315" y="3"/>
                </a:lnTo>
                <a:lnTo>
                  <a:pt x="361" y="0"/>
                </a:lnTo>
                <a:lnTo>
                  <a:pt x="410" y="3"/>
                </a:lnTo>
                <a:lnTo>
                  <a:pt x="456" y="11"/>
                </a:lnTo>
                <a:lnTo>
                  <a:pt x="499" y="27"/>
                </a:lnTo>
                <a:lnTo>
                  <a:pt x="543" y="48"/>
                </a:lnTo>
                <a:lnTo>
                  <a:pt x="581" y="74"/>
                </a:lnTo>
                <a:lnTo>
                  <a:pt x="617" y="106"/>
                </a:lnTo>
                <a:lnTo>
                  <a:pt x="649" y="141"/>
                </a:lnTo>
                <a:lnTo>
                  <a:pt x="674" y="180"/>
                </a:lnTo>
                <a:lnTo>
                  <a:pt x="695" y="223"/>
                </a:lnTo>
                <a:lnTo>
                  <a:pt x="711" y="267"/>
                </a:lnTo>
                <a:lnTo>
                  <a:pt x="719" y="313"/>
                </a:lnTo>
                <a:lnTo>
                  <a:pt x="723" y="361"/>
                </a:lnTo>
                <a:lnTo>
                  <a:pt x="719" y="408"/>
                </a:lnTo>
                <a:lnTo>
                  <a:pt x="711" y="454"/>
                </a:lnTo>
                <a:lnTo>
                  <a:pt x="695" y="499"/>
                </a:lnTo>
                <a:lnTo>
                  <a:pt x="674" y="541"/>
                </a:lnTo>
                <a:lnTo>
                  <a:pt x="649" y="581"/>
                </a:lnTo>
                <a:lnTo>
                  <a:pt x="617" y="617"/>
                </a:lnTo>
                <a:lnTo>
                  <a:pt x="581" y="647"/>
                </a:lnTo>
                <a:lnTo>
                  <a:pt x="543" y="674"/>
                </a:lnTo>
                <a:lnTo>
                  <a:pt x="499" y="695"/>
                </a:lnTo>
                <a:lnTo>
                  <a:pt x="456" y="710"/>
                </a:lnTo>
                <a:lnTo>
                  <a:pt x="410" y="719"/>
                </a:lnTo>
                <a:lnTo>
                  <a:pt x="361" y="723"/>
                </a:lnTo>
                <a:lnTo>
                  <a:pt x="315" y="719"/>
                </a:lnTo>
                <a:lnTo>
                  <a:pt x="268" y="710"/>
                </a:lnTo>
                <a:lnTo>
                  <a:pt x="223" y="695"/>
                </a:lnTo>
                <a:lnTo>
                  <a:pt x="182" y="674"/>
                </a:lnTo>
                <a:lnTo>
                  <a:pt x="141" y="647"/>
                </a:lnTo>
                <a:lnTo>
                  <a:pt x="106" y="617"/>
                </a:lnTo>
                <a:lnTo>
                  <a:pt x="76" y="581"/>
                </a:lnTo>
                <a:lnTo>
                  <a:pt x="50" y="541"/>
                </a:lnTo>
                <a:lnTo>
                  <a:pt x="29" y="499"/>
                </a:lnTo>
                <a:lnTo>
                  <a:pt x="13" y="454"/>
                </a:lnTo>
                <a:lnTo>
                  <a:pt x="3" y="408"/>
                </a:lnTo>
                <a:lnTo>
                  <a:pt x="0" y="361"/>
                </a:lnTo>
                <a:close/>
              </a:path>
            </a:pathLst>
          </a:custGeom>
          <a:solidFill>
            <a:srgbClr val="FF00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5" name="Rectangle 389"/>
          <p:cNvSpPr>
            <a:spLocks noChangeArrowheads="1"/>
          </p:cNvSpPr>
          <p:nvPr/>
        </p:nvSpPr>
        <p:spPr bwMode="auto">
          <a:xfrm flipH="1">
            <a:off x="6805613" y="5607050"/>
            <a:ext cx="11271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A</a:t>
            </a:r>
          </a:p>
        </p:txBody>
      </p:sp>
      <p:sp>
        <p:nvSpPr>
          <p:cNvPr id="50566" name="Freeform 390"/>
          <p:cNvSpPr>
            <a:spLocks noChangeArrowheads="1"/>
          </p:cNvSpPr>
          <p:nvPr/>
        </p:nvSpPr>
        <p:spPr bwMode="auto">
          <a:xfrm flipH="1">
            <a:off x="6284913" y="5584825"/>
            <a:ext cx="269875" cy="288925"/>
          </a:xfrm>
          <a:custGeom>
            <a:avLst/>
            <a:gdLst>
              <a:gd name="T0" fmla="*/ 0 w 722"/>
              <a:gd name="T1" fmla="*/ 361 h 723"/>
              <a:gd name="T2" fmla="*/ 3 w 722"/>
              <a:gd name="T3" fmla="*/ 313 h 723"/>
              <a:gd name="T4" fmla="*/ 13 w 722"/>
              <a:gd name="T5" fmla="*/ 267 h 723"/>
              <a:gd name="T6" fmla="*/ 29 w 722"/>
              <a:gd name="T7" fmla="*/ 223 h 723"/>
              <a:gd name="T8" fmla="*/ 50 w 722"/>
              <a:gd name="T9" fmla="*/ 180 h 723"/>
              <a:gd name="T10" fmla="*/ 75 w 722"/>
              <a:gd name="T11" fmla="*/ 141 h 723"/>
              <a:gd name="T12" fmla="*/ 106 w 722"/>
              <a:gd name="T13" fmla="*/ 106 h 723"/>
              <a:gd name="T14" fmla="*/ 141 w 722"/>
              <a:gd name="T15" fmla="*/ 74 h 723"/>
              <a:gd name="T16" fmla="*/ 181 w 722"/>
              <a:gd name="T17" fmla="*/ 48 h 723"/>
              <a:gd name="T18" fmla="*/ 223 w 722"/>
              <a:gd name="T19" fmla="*/ 27 h 723"/>
              <a:gd name="T20" fmla="*/ 268 w 722"/>
              <a:gd name="T21" fmla="*/ 11 h 723"/>
              <a:gd name="T22" fmla="*/ 314 w 722"/>
              <a:gd name="T23" fmla="*/ 3 h 723"/>
              <a:gd name="T24" fmla="*/ 361 w 722"/>
              <a:gd name="T25" fmla="*/ 0 h 723"/>
              <a:gd name="T26" fmla="*/ 409 w 722"/>
              <a:gd name="T27" fmla="*/ 3 h 723"/>
              <a:gd name="T28" fmla="*/ 456 w 722"/>
              <a:gd name="T29" fmla="*/ 11 h 723"/>
              <a:gd name="T30" fmla="*/ 499 w 722"/>
              <a:gd name="T31" fmla="*/ 27 h 723"/>
              <a:gd name="T32" fmla="*/ 542 w 722"/>
              <a:gd name="T33" fmla="*/ 48 h 723"/>
              <a:gd name="T34" fmla="*/ 581 w 722"/>
              <a:gd name="T35" fmla="*/ 74 h 723"/>
              <a:gd name="T36" fmla="*/ 616 w 722"/>
              <a:gd name="T37" fmla="*/ 106 h 723"/>
              <a:gd name="T38" fmla="*/ 648 w 722"/>
              <a:gd name="T39" fmla="*/ 141 h 723"/>
              <a:gd name="T40" fmla="*/ 674 w 722"/>
              <a:gd name="T41" fmla="*/ 180 h 723"/>
              <a:gd name="T42" fmla="*/ 695 w 722"/>
              <a:gd name="T43" fmla="*/ 223 h 723"/>
              <a:gd name="T44" fmla="*/ 711 w 722"/>
              <a:gd name="T45" fmla="*/ 267 h 723"/>
              <a:gd name="T46" fmla="*/ 719 w 722"/>
              <a:gd name="T47" fmla="*/ 313 h 723"/>
              <a:gd name="T48" fmla="*/ 722 w 722"/>
              <a:gd name="T49" fmla="*/ 361 h 723"/>
              <a:gd name="T50" fmla="*/ 719 w 722"/>
              <a:gd name="T51" fmla="*/ 408 h 723"/>
              <a:gd name="T52" fmla="*/ 711 w 722"/>
              <a:gd name="T53" fmla="*/ 454 h 723"/>
              <a:gd name="T54" fmla="*/ 695 w 722"/>
              <a:gd name="T55" fmla="*/ 499 h 723"/>
              <a:gd name="T56" fmla="*/ 674 w 722"/>
              <a:gd name="T57" fmla="*/ 541 h 723"/>
              <a:gd name="T58" fmla="*/ 648 w 722"/>
              <a:gd name="T59" fmla="*/ 581 h 723"/>
              <a:gd name="T60" fmla="*/ 616 w 722"/>
              <a:gd name="T61" fmla="*/ 617 h 723"/>
              <a:gd name="T62" fmla="*/ 581 w 722"/>
              <a:gd name="T63" fmla="*/ 647 h 723"/>
              <a:gd name="T64" fmla="*/ 542 w 722"/>
              <a:gd name="T65" fmla="*/ 674 h 723"/>
              <a:gd name="T66" fmla="*/ 499 w 722"/>
              <a:gd name="T67" fmla="*/ 695 h 723"/>
              <a:gd name="T68" fmla="*/ 456 w 722"/>
              <a:gd name="T69" fmla="*/ 710 h 723"/>
              <a:gd name="T70" fmla="*/ 409 w 722"/>
              <a:gd name="T71" fmla="*/ 719 h 723"/>
              <a:gd name="T72" fmla="*/ 361 w 722"/>
              <a:gd name="T73" fmla="*/ 723 h 723"/>
              <a:gd name="T74" fmla="*/ 314 w 722"/>
              <a:gd name="T75" fmla="*/ 719 h 723"/>
              <a:gd name="T76" fmla="*/ 268 w 722"/>
              <a:gd name="T77" fmla="*/ 710 h 723"/>
              <a:gd name="T78" fmla="*/ 223 w 722"/>
              <a:gd name="T79" fmla="*/ 695 h 723"/>
              <a:gd name="T80" fmla="*/ 181 w 722"/>
              <a:gd name="T81" fmla="*/ 674 h 723"/>
              <a:gd name="T82" fmla="*/ 141 w 722"/>
              <a:gd name="T83" fmla="*/ 647 h 723"/>
              <a:gd name="T84" fmla="*/ 106 w 722"/>
              <a:gd name="T85" fmla="*/ 617 h 723"/>
              <a:gd name="T86" fmla="*/ 75 w 722"/>
              <a:gd name="T87" fmla="*/ 581 h 723"/>
              <a:gd name="T88" fmla="*/ 50 w 722"/>
              <a:gd name="T89" fmla="*/ 541 h 723"/>
              <a:gd name="T90" fmla="*/ 29 w 722"/>
              <a:gd name="T91" fmla="*/ 499 h 723"/>
              <a:gd name="T92" fmla="*/ 13 w 722"/>
              <a:gd name="T93" fmla="*/ 454 h 723"/>
              <a:gd name="T94" fmla="*/ 3 w 722"/>
              <a:gd name="T95" fmla="*/ 408 h 723"/>
              <a:gd name="T96" fmla="*/ 0 w 722"/>
              <a:gd name="T97" fmla="*/ 36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23">
                <a:moveTo>
                  <a:pt x="0" y="361"/>
                </a:moveTo>
                <a:lnTo>
                  <a:pt x="3" y="313"/>
                </a:lnTo>
                <a:lnTo>
                  <a:pt x="13" y="267"/>
                </a:lnTo>
                <a:lnTo>
                  <a:pt x="29" y="223"/>
                </a:lnTo>
                <a:lnTo>
                  <a:pt x="50" y="180"/>
                </a:lnTo>
                <a:lnTo>
                  <a:pt x="75" y="141"/>
                </a:lnTo>
                <a:lnTo>
                  <a:pt x="106" y="106"/>
                </a:lnTo>
                <a:lnTo>
                  <a:pt x="141" y="74"/>
                </a:lnTo>
                <a:lnTo>
                  <a:pt x="181" y="48"/>
                </a:lnTo>
                <a:lnTo>
                  <a:pt x="223" y="27"/>
                </a:lnTo>
                <a:lnTo>
                  <a:pt x="268" y="11"/>
                </a:lnTo>
                <a:lnTo>
                  <a:pt x="314" y="3"/>
                </a:lnTo>
                <a:lnTo>
                  <a:pt x="361" y="0"/>
                </a:lnTo>
                <a:lnTo>
                  <a:pt x="409" y="3"/>
                </a:lnTo>
                <a:lnTo>
                  <a:pt x="456" y="11"/>
                </a:lnTo>
                <a:lnTo>
                  <a:pt x="499" y="27"/>
                </a:lnTo>
                <a:lnTo>
                  <a:pt x="542" y="48"/>
                </a:lnTo>
                <a:lnTo>
                  <a:pt x="581" y="74"/>
                </a:lnTo>
                <a:lnTo>
                  <a:pt x="616" y="106"/>
                </a:lnTo>
                <a:lnTo>
                  <a:pt x="648" y="141"/>
                </a:lnTo>
                <a:lnTo>
                  <a:pt x="674" y="180"/>
                </a:lnTo>
                <a:lnTo>
                  <a:pt x="695" y="223"/>
                </a:lnTo>
                <a:lnTo>
                  <a:pt x="711" y="267"/>
                </a:lnTo>
                <a:lnTo>
                  <a:pt x="719" y="313"/>
                </a:lnTo>
                <a:lnTo>
                  <a:pt x="722" y="361"/>
                </a:lnTo>
                <a:lnTo>
                  <a:pt x="719" y="408"/>
                </a:lnTo>
                <a:lnTo>
                  <a:pt x="711" y="454"/>
                </a:lnTo>
                <a:lnTo>
                  <a:pt x="695" y="499"/>
                </a:lnTo>
                <a:lnTo>
                  <a:pt x="674" y="541"/>
                </a:lnTo>
                <a:lnTo>
                  <a:pt x="648" y="581"/>
                </a:lnTo>
                <a:lnTo>
                  <a:pt x="616" y="617"/>
                </a:lnTo>
                <a:lnTo>
                  <a:pt x="581" y="647"/>
                </a:lnTo>
                <a:lnTo>
                  <a:pt x="542" y="674"/>
                </a:lnTo>
                <a:lnTo>
                  <a:pt x="499" y="695"/>
                </a:lnTo>
                <a:lnTo>
                  <a:pt x="456" y="710"/>
                </a:lnTo>
                <a:lnTo>
                  <a:pt x="409" y="719"/>
                </a:lnTo>
                <a:lnTo>
                  <a:pt x="361" y="723"/>
                </a:lnTo>
                <a:lnTo>
                  <a:pt x="314" y="719"/>
                </a:lnTo>
                <a:lnTo>
                  <a:pt x="268" y="710"/>
                </a:lnTo>
                <a:lnTo>
                  <a:pt x="223" y="695"/>
                </a:lnTo>
                <a:lnTo>
                  <a:pt x="181" y="674"/>
                </a:lnTo>
                <a:lnTo>
                  <a:pt x="141" y="647"/>
                </a:lnTo>
                <a:lnTo>
                  <a:pt x="106" y="617"/>
                </a:lnTo>
                <a:lnTo>
                  <a:pt x="75" y="581"/>
                </a:lnTo>
                <a:lnTo>
                  <a:pt x="50" y="541"/>
                </a:lnTo>
                <a:lnTo>
                  <a:pt x="29" y="499"/>
                </a:lnTo>
                <a:lnTo>
                  <a:pt x="13" y="454"/>
                </a:lnTo>
                <a:lnTo>
                  <a:pt x="3" y="408"/>
                </a:lnTo>
                <a:lnTo>
                  <a:pt x="0" y="361"/>
                </a:lnTo>
                <a:close/>
              </a:path>
            </a:pathLst>
          </a:custGeom>
          <a:solidFill>
            <a:srgbClr val="FF6600"/>
          </a:solidFill>
          <a:ln w="19080"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67" name="Rectangle 391"/>
          <p:cNvSpPr>
            <a:spLocks noChangeArrowheads="1"/>
          </p:cNvSpPr>
          <p:nvPr/>
        </p:nvSpPr>
        <p:spPr bwMode="auto">
          <a:xfrm flipH="1">
            <a:off x="6440488" y="5972175"/>
            <a:ext cx="428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rPr>
              <a:t>f</a:t>
            </a:r>
          </a:p>
        </p:txBody>
      </p:sp>
      <p:sp>
        <p:nvSpPr>
          <p:cNvPr id="50568" name="Rectangle 392"/>
          <p:cNvSpPr>
            <a:spLocks noChangeArrowheads="1"/>
          </p:cNvSpPr>
          <p:nvPr/>
        </p:nvSpPr>
        <p:spPr bwMode="auto">
          <a:xfrm flipH="1">
            <a:off x="6369050" y="5613400"/>
            <a:ext cx="109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a:solidFill>
                  <a:srgbClr val="000000"/>
                </a:solidFill>
              </a:rPr>
              <a:t>F</a:t>
            </a:r>
          </a:p>
        </p:txBody>
      </p:sp>
      <p:sp>
        <p:nvSpPr>
          <p:cNvPr id="50569" name="Freeform 393"/>
          <p:cNvSpPr>
            <a:spLocks/>
          </p:cNvSpPr>
          <p:nvPr/>
        </p:nvSpPr>
        <p:spPr bwMode="auto">
          <a:xfrm rot="5820000">
            <a:off x="6968331" y="5679282"/>
            <a:ext cx="161925" cy="125412"/>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0" name="Freeform 394"/>
          <p:cNvSpPr>
            <a:spLocks/>
          </p:cNvSpPr>
          <p:nvPr/>
        </p:nvSpPr>
        <p:spPr bwMode="auto">
          <a:xfrm rot="15780000" flipH="1">
            <a:off x="2016919" y="5666582"/>
            <a:ext cx="161925" cy="122237"/>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000000"/>
            </a:solidFill>
            <a:prstDash val="sysDot"/>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1" name="Freeform 395"/>
          <p:cNvSpPr>
            <a:spLocks/>
          </p:cNvSpPr>
          <p:nvPr/>
        </p:nvSpPr>
        <p:spPr bwMode="auto">
          <a:xfrm>
            <a:off x="4065588" y="4454525"/>
            <a:ext cx="1014412" cy="23971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2" name="Freeform 396"/>
          <p:cNvSpPr>
            <a:spLocks/>
          </p:cNvSpPr>
          <p:nvPr/>
        </p:nvSpPr>
        <p:spPr bwMode="auto">
          <a:xfrm>
            <a:off x="3998913" y="4038600"/>
            <a:ext cx="1101725" cy="258763"/>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3" name="Freeform 397"/>
          <p:cNvSpPr>
            <a:spLocks/>
          </p:cNvSpPr>
          <p:nvPr/>
        </p:nvSpPr>
        <p:spPr bwMode="auto">
          <a:xfrm>
            <a:off x="3849688" y="3644900"/>
            <a:ext cx="1408112" cy="325438"/>
          </a:xfrm>
          <a:custGeom>
            <a:avLst/>
            <a:gdLst>
              <a:gd name="T0" fmla="*/ 1764 w 1764"/>
              <a:gd name="T1" fmla="*/ 383 h 383"/>
              <a:gd name="T2" fmla="*/ 1703 w 1764"/>
              <a:gd name="T3" fmla="*/ 322 h 383"/>
              <a:gd name="T4" fmla="*/ 1639 w 1764"/>
              <a:gd name="T5" fmla="*/ 266 h 383"/>
              <a:gd name="T6" fmla="*/ 1570 w 1764"/>
              <a:gd name="T7" fmla="*/ 215 h 383"/>
              <a:gd name="T8" fmla="*/ 1498 w 1764"/>
              <a:gd name="T9" fmla="*/ 168 h 383"/>
              <a:gd name="T10" fmla="*/ 1422 w 1764"/>
              <a:gd name="T11" fmla="*/ 126 h 383"/>
              <a:gd name="T12" fmla="*/ 1344 w 1764"/>
              <a:gd name="T13" fmla="*/ 91 h 383"/>
              <a:gd name="T14" fmla="*/ 1263 w 1764"/>
              <a:gd name="T15" fmla="*/ 61 h 383"/>
              <a:gd name="T16" fmla="*/ 1180 w 1764"/>
              <a:gd name="T17" fmla="*/ 37 h 383"/>
              <a:gd name="T18" fmla="*/ 1096 w 1764"/>
              <a:gd name="T19" fmla="*/ 19 h 383"/>
              <a:gd name="T20" fmla="*/ 1011 w 1764"/>
              <a:gd name="T21" fmla="*/ 6 h 383"/>
              <a:gd name="T22" fmla="*/ 925 w 1764"/>
              <a:gd name="T23" fmla="*/ 0 h 383"/>
              <a:gd name="T24" fmla="*/ 839 w 1764"/>
              <a:gd name="T25" fmla="*/ 0 h 383"/>
              <a:gd name="T26" fmla="*/ 753 w 1764"/>
              <a:gd name="T27" fmla="*/ 6 h 383"/>
              <a:gd name="T28" fmla="*/ 668 w 1764"/>
              <a:gd name="T29" fmla="*/ 19 h 383"/>
              <a:gd name="T30" fmla="*/ 584 w 1764"/>
              <a:gd name="T31" fmla="*/ 37 h 383"/>
              <a:gd name="T32" fmla="*/ 501 w 1764"/>
              <a:gd name="T33" fmla="*/ 61 h 383"/>
              <a:gd name="T34" fmla="*/ 420 w 1764"/>
              <a:gd name="T35" fmla="*/ 91 h 383"/>
              <a:gd name="T36" fmla="*/ 342 w 1764"/>
              <a:gd name="T37" fmla="*/ 126 h 383"/>
              <a:gd name="T38" fmla="*/ 266 w 1764"/>
              <a:gd name="T39" fmla="*/ 168 h 383"/>
              <a:gd name="T40" fmla="*/ 194 w 1764"/>
              <a:gd name="T41" fmla="*/ 215 h 383"/>
              <a:gd name="T42" fmla="*/ 125 w 1764"/>
              <a:gd name="T43" fmla="*/ 266 h 383"/>
              <a:gd name="T44" fmla="*/ 61 w 1764"/>
              <a:gd name="T45" fmla="*/ 322 h 383"/>
              <a:gd name="T46" fmla="*/ 0 w 1764"/>
              <a:gd name="T4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383">
                <a:moveTo>
                  <a:pt x="1764" y="383"/>
                </a:moveTo>
                <a:lnTo>
                  <a:pt x="1703" y="322"/>
                </a:lnTo>
                <a:lnTo>
                  <a:pt x="1639" y="266"/>
                </a:lnTo>
                <a:lnTo>
                  <a:pt x="1570" y="215"/>
                </a:lnTo>
                <a:lnTo>
                  <a:pt x="1498" y="168"/>
                </a:lnTo>
                <a:lnTo>
                  <a:pt x="1422" y="126"/>
                </a:lnTo>
                <a:lnTo>
                  <a:pt x="1344" y="91"/>
                </a:lnTo>
                <a:lnTo>
                  <a:pt x="1263" y="61"/>
                </a:lnTo>
                <a:lnTo>
                  <a:pt x="1180" y="37"/>
                </a:lnTo>
                <a:lnTo>
                  <a:pt x="1096" y="19"/>
                </a:lnTo>
                <a:lnTo>
                  <a:pt x="1011" y="6"/>
                </a:lnTo>
                <a:lnTo>
                  <a:pt x="925" y="0"/>
                </a:lnTo>
                <a:lnTo>
                  <a:pt x="839" y="0"/>
                </a:lnTo>
                <a:lnTo>
                  <a:pt x="753" y="6"/>
                </a:lnTo>
                <a:lnTo>
                  <a:pt x="668" y="19"/>
                </a:lnTo>
                <a:lnTo>
                  <a:pt x="584" y="37"/>
                </a:lnTo>
                <a:lnTo>
                  <a:pt x="501" y="61"/>
                </a:lnTo>
                <a:lnTo>
                  <a:pt x="420" y="91"/>
                </a:lnTo>
                <a:lnTo>
                  <a:pt x="342" y="126"/>
                </a:lnTo>
                <a:lnTo>
                  <a:pt x="266" y="168"/>
                </a:lnTo>
                <a:lnTo>
                  <a:pt x="194" y="215"/>
                </a:lnTo>
                <a:lnTo>
                  <a:pt x="125" y="266"/>
                </a:lnTo>
                <a:lnTo>
                  <a:pt x="61" y="322"/>
                </a:lnTo>
                <a:lnTo>
                  <a:pt x="0" y="383"/>
                </a:lnTo>
              </a:path>
            </a:pathLst>
          </a:custGeom>
          <a:noFill/>
          <a:ln w="12600" cap="flat">
            <a:solidFill>
              <a:srgbClr val="333399"/>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574" name="Rectangle 398"/>
          <p:cNvSpPr>
            <a:spLocks noChangeArrowheads="1"/>
          </p:cNvSpPr>
          <p:nvPr/>
        </p:nvSpPr>
        <p:spPr bwMode="auto">
          <a:xfrm flipH="1">
            <a:off x="4364038" y="4362450"/>
            <a:ext cx="2841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1/0</a:t>
            </a:r>
          </a:p>
        </p:txBody>
      </p:sp>
      <p:sp>
        <p:nvSpPr>
          <p:cNvPr id="50575" name="Rectangle 399"/>
          <p:cNvSpPr>
            <a:spLocks noChangeArrowheads="1"/>
          </p:cNvSpPr>
          <p:nvPr/>
        </p:nvSpPr>
        <p:spPr bwMode="auto">
          <a:xfrm flipH="1">
            <a:off x="4294188" y="3930650"/>
            <a:ext cx="500062" cy="182563"/>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1/.25</a:t>
            </a:r>
          </a:p>
        </p:txBody>
      </p:sp>
      <p:sp>
        <p:nvSpPr>
          <p:cNvPr id="50576" name="Rectangle 400"/>
          <p:cNvSpPr>
            <a:spLocks noChangeArrowheads="1"/>
          </p:cNvSpPr>
          <p:nvPr/>
        </p:nvSpPr>
        <p:spPr bwMode="auto">
          <a:xfrm flipH="1">
            <a:off x="4430713" y="3573463"/>
            <a:ext cx="180975" cy="182562"/>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333399"/>
                </a:solidFill>
              </a:rPr>
              <a:t>1</a:t>
            </a:r>
          </a:p>
        </p:txBody>
      </p:sp>
      <p:sp>
        <p:nvSpPr>
          <p:cNvPr id="50577" name="Rectangle 401"/>
          <p:cNvSpPr>
            <a:spLocks noChangeArrowheads="1"/>
          </p:cNvSpPr>
          <p:nvPr/>
        </p:nvSpPr>
        <p:spPr bwMode="auto">
          <a:xfrm>
            <a:off x="0" y="76200"/>
            <a:ext cx="914400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i="1">
                <a:solidFill>
                  <a:srgbClr val="0C0EE4"/>
                </a:solidFill>
              </a:rPr>
              <a:t>Cascade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Simulation program: GeneEvolve</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685800"/>
            <a:ext cx="7461250" cy="6523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222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A=.5, D=.2</a:t>
            </a: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85800"/>
            <a:ext cx="8870950" cy="6269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25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A=.5, S=.2</a:t>
            </a: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325"/>
            <a:ext cx="9144000" cy="633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427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A=.4, D=.15, S=.15</a:t>
            </a:r>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9067800" cy="6294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8"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299"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0"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301"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A=.35, D=.15, F=.2, S=.15, T=.15, AM=.3</a:t>
            </a: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6148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2"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3"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4"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325" name="Rectangle 5"/>
          <p:cNvSpPr>
            <a:spLocks noChangeArrowheads="1"/>
          </p:cNvSpPr>
          <p:nvPr/>
        </p:nvSpPr>
        <p:spPr bwMode="auto">
          <a:xfrm>
            <a:off x="0" y="136525"/>
            <a:ext cx="9144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A,D, &amp; F estimates are highly correlated in Stealth &amp; Cascade</a:t>
            </a:r>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990600"/>
            <a:ext cx="8921750" cy="583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6"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7"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8"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349"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A=.45, D=.15, F=.25, AM=.3 (Soc Hom)</a:t>
            </a:r>
          </a:p>
        </p:txBody>
      </p:sp>
      <p:pic>
        <p:nvPicPr>
          <p:cNvPr id="57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33413"/>
            <a:ext cx="8890000" cy="6154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351" name="Rectangle 7"/>
          <p:cNvSpPr>
            <a:spLocks noChangeArrowheads="1"/>
          </p:cNvSpPr>
          <p:nvPr/>
        </p:nvSpPr>
        <p:spPr bwMode="auto">
          <a:xfrm>
            <a:off x="11185525" y="4233863"/>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0"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1"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2"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373"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A=.4, A*A=.15, S=.15</a:t>
            </a:r>
          </a:p>
        </p:txBody>
      </p:sp>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39200" cy="6145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p:txBody>
      </p:sp>
      <p:sp>
        <p:nvSpPr>
          <p:cNvPr id="17410" name="Rectangle 2"/>
          <p:cNvSpPr>
            <a:spLocks noChangeArrowheads="1"/>
          </p:cNvSpPr>
          <p:nvPr/>
        </p:nvSpPr>
        <p:spPr bwMode="auto">
          <a:xfrm>
            <a:off x="0" y="1243013"/>
            <a:ext cx="8955088" cy="3633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SEM is great because…</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Directs focus to effect sizes, not “significance”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Forces consideration of causes and consequences</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Explicit disclosure of assumptions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a:solidFill>
                  <a:srgbClr val="000000"/>
                </a:solidFill>
                <a:effectLst>
                  <a:outerShdw blurRad="38100" dist="38100" dir="2700000" algn="tl">
                    <a:srgbClr val="DDDDDD"/>
                  </a:outerShdw>
                </a:effectLst>
                <a:latin typeface="Times New Roman" charset="0"/>
              </a:rPr>
              <a:t>Potential weakness…</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Parameter reification: “Using the CTD we found that 50% of variation is due to A and 20% to C.” </a:t>
            </a:r>
          </a:p>
          <a:p>
            <a:pPr marL="1331913" lvl="1" indent="-609600" eaLnBrk="1" hangingPunct="1">
              <a:spcBef>
                <a:spcPts val="6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a:solidFill>
                  <a:srgbClr val="000000"/>
                </a:solidFill>
                <a:effectLst>
                  <a:outerShdw blurRad="38100" dist="38100" dir="2700000" algn="tl">
                    <a:srgbClr val="DDDDDD"/>
                  </a:outerShdw>
                </a:effectLst>
                <a:latin typeface="Times New Roman" charset="0"/>
              </a:rPr>
              <a:t>Should you believe that 50% of variation is truly additive genetic?</a:t>
            </a:r>
          </a:p>
          <a:p>
            <a:pPr marL="608013" indent="-608013">
              <a:spcBef>
                <a:spcPts val="6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a:solidFill>
                <a:srgbClr val="000000"/>
              </a:solidFill>
              <a:effectLst>
                <a:outerShdw blurRad="38100" dist="38100" dir="2700000" algn="tl">
                  <a:srgbClr val="DDDDDD"/>
                </a:outerShdw>
              </a:effectLst>
              <a:latin typeface="Times New Roman" charset="0"/>
            </a:endParaRPr>
          </a:p>
        </p:txBody>
      </p:sp>
      <p:sp>
        <p:nvSpPr>
          <p:cNvPr id="17411"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rgbClr val="0C0EE4"/>
                </a:solidFill>
              </a:rPr>
              <a:t>Structural Equation Modeling (SEM) in BG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flipH="1">
            <a:off x="4976813" y="1671638"/>
            <a:ext cx="1587" cy="274637"/>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4" name="Rectangle 2"/>
          <p:cNvSpPr>
            <a:spLocks noChangeArrowheads="1"/>
          </p:cNvSpPr>
          <p:nvPr/>
        </p:nvSpPr>
        <p:spPr bwMode="auto">
          <a:xfrm>
            <a:off x="5640388" y="1123950"/>
            <a:ext cx="1587" cy="274638"/>
          </a:xfrm>
          <a:prstGeom prst="rect">
            <a:avLst/>
          </a:prstGeom>
          <a:solidFill>
            <a:srgbClr val="FFFFFF"/>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5" name="Rectangle 3"/>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6" name="Rectangle 4"/>
          <p:cNvSpPr>
            <a:spLocks noChangeArrowheads="1"/>
          </p:cNvSpPr>
          <p:nvPr/>
        </p:nvSpPr>
        <p:spPr bwMode="auto">
          <a:xfrm>
            <a:off x="3871913" y="420688"/>
            <a:ext cx="1841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397" name="Rectangle 5"/>
          <p:cNvSpPr>
            <a:spLocks noChangeArrowheads="1"/>
          </p:cNvSpPr>
          <p:nvPr/>
        </p:nvSpPr>
        <p:spPr bwMode="auto">
          <a:xfrm>
            <a:off x="0" y="100013"/>
            <a:ext cx="91440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a:solidFill>
                  <a:srgbClr val="0C0EE4"/>
                </a:solidFill>
              </a:rPr>
              <a:t>Reality: A=.4, A*Age=.15, S=.15</a:t>
            </a:r>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050"/>
            <a:ext cx="8978900" cy="620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0" y="901700"/>
            <a:ext cx="9144000" cy="584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All models require assumptions. Generally, more assumptions = more biased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Simulations provide independent assessments of the NTFD, </a:t>
            </a:r>
            <a:r>
              <a:rPr lang="en-US" sz="2800" i="1" dirty="0">
                <a:solidFill>
                  <a:srgbClr val="000000"/>
                </a:solidFill>
                <a:effectLst>
                  <a:outerShdw blurRad="38100" dist="38100" dir="2700000" algn="tl">
                    <a:srgbClr val="DDDDDD"/>
                  </a:outerShdw>
                </a:effectLst>
                <a:latin typeface="Times New Roman" charset="0"/>
              </a:rPr>
              <a:t>Stealth</a:t>
            </a:r>
            <a:r>
              <a:rPr lang="en-US" sz="2800" dirty="0">
                <a:solidFill>
                  <a:srgbClr val="000000"/>
                </a:solidFill>
                <a:effectLst>
                  <a:outerShdw blurRad="38100" dist="38100" dir="2700000" algn="tl">
                    <a:srgbClr val="DDDDDD"/>
                  </a:outerShdw>
                </a:effectLst>
                <a:latin typeface="Times New Roman" charset="0"/>
              </a:rPr>
              <a:t>, and </a:t>
            </a:r>
            <a:r>
              <a:rPr lang="en-US" sz="2800" i="1" dirty="0">
                <a:solidFill>
                  <a:srgbClr val="000000"/>
                </a:solidFill>
                <a:effectLst>
                  <a:outerShdw blurRad="38100" dist="38100" dir="2700000" algn="tl">
                    <a:srgbClr val="DDDDDD"/>
                  </a:outerShdw>
                </a:effectLst>
                <a:latin typeface="Times New Roman" charset="0"/>
              </a:rPr>
              <a:t>Cascade</a:t>
            </a:r>
            <a:r>
              <a:rPr lang="en-US" sz="2800" dirty="0">
                <a:solidFill>
                  <a:srgbClr val="000000"/>
                </a:solidFill>
                <a:effectLst>
                  <a:outerShdw blurRad="38100" dist="38100" dir="2700000" algn="tl">
                    <a:srgbClr val="DDDDDD"/>
                  </a:outerShdw>
                </a:effectLst>
                <a:latin typeface="Times New Roman" charset="0"/>
              </a:rPr>
              <a:t> models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These complicated models work as </a:t>
            </a:r>
            <a:r>
              <a:rPr lang="en-US" sz="2800" dirty="0" smtClean="0">
                <a:solidFill>
                  <a:srgbClr val="000000"/>
                </a:solidFill>
                <a:effectLst>
                  <a:outerShdw blurRad="38100" dist="38100" dir="2700000" algn="tl">
                    <a:srgbClr val="DDDDDD"/>
                  </a:outerShdw>
                </a:effectLst>
                <a:latin typeface="Times New Roman" charset="0"/>
              </a:rPr>
              <a:t>designed, but they have drawbacks</a:t>
            </a:r>
            <a:endParaRPr lang="en-US" sz="2800" dirty="0">
              <a:solidFill>
                <a:srgbClr val="000000"/>
              </a:solidFill>
              <a:effectLst>
                <a:outerShdw blurRad="38100" dist="38100" dir="2700000" algn="tl">
                  <a:srgbClr val="DDDDDD"/>
                </a:outerShdw>
              </a:effectLst>
              <a:latin typeface="Times New Roman" charset="0"/>
            </a:endParaRPr>
          </a:p>
          <a:p>
            <a:pPr marL="588963"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smtClean="0">
                <a:solidFill>
                  <a:srgbClr val="000000"/>
                </a:solidFill>
                <a:effectLst>
                  <a:outerShdw blurRad="38100" dist="38100" dir="2700000" algn="tl">
                    <a:srgbClr val="DDDDDD"/>
                  </a:outerShdw>
                </a:effectLst>
                <a:latin typeface="Times New Roman" charset="0"/>
              </a:rPr>
              <a:t>In </a:t>
            </a:r>
            <a:r>
              <a:rPr lang="en-US" sz="2800" dirty="0">
                <a:solidFill>
                  <a:srgbClr val="000000"/>
                </a:solidFill>
                <a:effectLst>
                  <a:outerShdw blurRad="38100" dist="38100" dir="2700000" algn="tl">
                    <a:srgbClr val="DDDDDD"/>
                  </a:outerShdw>
                </a:effectLst>
                <a:latin typeface="Times New Roman" charset="0"/>
              </a:rPr>
              <a:t>all models, but especially the CTD, be cautious of reifying parameter estimates!</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A is amalgam of mostly A but also D &amp; C. A (in ACE models) or A+D (in ADE models) is a decent estimate of broad sense h</a:t>
            </a:r>
            <a:r>
              <a:rPr lang="en-US" sz="2800" baseline="30000" dirty="0">
                <a:solidFill>
                  <a:srgbClr val="000000"/>
                </a:solidFill>
                <a:effectLst>
                  <a:outerShdw blurRad="38100" dist="38100" dir="2700000" algn="tl">
                    <a:srgbClr val="DDDDDD"/>
                  </a:outerShdw>
                </a:effectLst>
                <a:latin typeface="Times New Roman" charset="0"/>
              </a:rPr>
              <a:t>2</a:t>
            </a:r>
            <a:r>
              <a:rPr lang="en-US" sz="2800" dirty="0">
                <a:solidFill>
                  <a:srgbClr val="000000"/>
                </a:solidFill>
                <a:effectLst>
                  <a:outerShdw blurRad="38100" dist="38100" dir="2700000" algn="tl">
                    <a:srgbClr val="DDDDDD"/>
                  </a:outerShdw>
                </a:effectLst>
                <a:latin typeface="Times New Roman" charset="0"/>
              </a:rPr>
              <a:t>.</a:t>
            </a:r>
          </a:p>
          <a:p>
            <a:pPr marL="1331913" lvl="1" indent="-609600" eaLnBrk="1" hangingPunct="1">
              <a:spcBef>
                <a:spcPts val="800"/>
              </a:spcBef>
              <a:buSzPct val="50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2800" dirty="0">
                <a:solidFill>
                  <a:srgbClr val="000000"/>
                </a:solidFill>
                <a:effectLst>
                  <a:outerShdw blurRad="38100" dist="38100" dir="2700000" algn="tl">
                    <a:srgbClr val="DDDDDD"/>
                  </a:outerShdw>
                </a:effectLst>
                <a:latin typeface="Times New Roman" charset="0"/>
              </a:rPr>
              <a:t>D &amp; C are likely to be underestimates</a:t>
            </a:r>
          </a:p>
          <a:p>
            <a:pPr marL="608013" indent="-608013">
              <a:spcBef>
                <a:spcPts val="800"/>
              </a:spcBef>
              <a:buSzPct val="75000"/>
              <a:buFont typeface="Wingdings"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dirty="0">
              <a:solidFill>
                <a:srgbClr val="000000"/>
              </a:solidFill>
              <a:effectLst>
                <a:outerShdw blurRad="38100" dist="38100" dir="2700000" algn="tl">
                  <a:srgbClr val="DDDDDD"/>
                </a:outerShdw>
              </a:effectLst>
              <a:latin typeface="Times New Roman" charset="0"/>
            </a:endParaRPr>
          </a:p>
        </p:txBody>
      </p:sp>
      <p:sp>
        <p:nvSpPr>
          <p:cNvPr id="60419"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a:solidFill>
                  <a:srgbClr val="0C0EE4"/>
                </a:solidFill>
              </a:rPr>
              <a:t>Conclusions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0" y="1990725"/>
            <a:ext cx="91440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a:p>
            <a:pPr>
              <a:spcBef>
                <a:spcPts val="750"/>
              </a:spcBef>
              <a:buClrTx/>
              <a:buSzPct val="120000"/>
              <a:buFontTx/>
              <a:buNone/>
              <a:defRPr/>
            </a:pPr>
            <a:endParaRPr lang="en-US" sz="3000" smtClean="0">
              <a:effectLst>
                <a:outerShdw blurRad="38100" dist="38100" dir="2700000" algn="tl">
                  <a:srgbClr val="DDDDDD"/>
                </a:outerShdw>
              </a:effectLst>
              <a:latin typeface="Times New Roman" charset="0"/>
            </a:endParaRPr>
          </a:p>
        </p:txBody>
      </p:sp>
      <p:sp>
        <p:nvSpPr>
          <p:cNvPr id="60418" name="Rectangle 2"/>
          <p:cNvSpPr>
            <a:spLocks noChangeArrowheads="1"/>
          </p:cNvSpPr>
          <p:nvPr/>
        </p:nvSpPr>
        <p:spPr bwMode="auto">
          <a:xfrm>
            <a:off x="0" y="1295400"/>
            <a:ext cx="9144000" cy="545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Are extended twin family methods worth the trouble? Or should we simply adjust our interpretations of estimates from simpler models?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Should we report full or reduced parameter estimates?</a:t>
            </a:r>
          </a:p>
          <a:p>
            <a:pPr marL="608013" indent="-608013">
              <a:spcBef>
                <a:spcPts val="800"/>
              </a:spcBef>
              <a:buSzPct val="75000"/>
              <a:buFont typeface="Wingdings" charset="0"/>
              <a:buChar char=""/>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r>
              <a:rPr lang="en-US" sz="3200" dirty="0" smtClean="0">
                <a:solidFill>
                  <a:srgbClr val="000000"/>
                </a:solidFill>
                <a:effectLst>
                  <a:outerShdw blurRad="38100" dist="38100" dir="2700000" algn="tl">
                    <a:srgbClr val="DDDDDD"/>
                  </a:outerShdw>
                </a:effectLst>
                <a:latin typeface="Times New Roman" charset="0"/>
              </a:rPr>
              <a:t>Should we fit variances of latent variables rather than pathways, and hence allow variance component estimates to go negative?</a:t>
            </a:r>
            <a:endParaRPr lang="en-US" sz="3200" dirty="0">
              <a:solidFill>
                <a:srgbClr val="000000"/>
              </a:solidFill>
              <a:effectLst>
                <a:outerShdw blurRad="38100" dist="38100" dir="2700000" algn="tl">
                  <a:srgbClr val="DDDDDD"/>
                </a:outerShdw>
              </a:effectLst>
              <a:latin typeface="Times New Roman" charset="0"/>
            </a:endParaRPr>
          </a:p>
        </p:txBody>
      </p:sp>
      <p:sp>
        <p:nvSpPr>
          <p:cNvPr id="60419" name="Rectangle 3"/>
          <p:cNvSpPr>
            <a:spLocks noChangeArrowheads="1"/>
          </p:cNvSpPr>
          <p:nvPr/>
        </p:nvSpPr>
        <p:spPr bwMode="auto">
          <a:xfrm>
            <a:off x="203200" y="100013"/>
            <a:ext cx="87518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smtClean="0">
                <a:solidFill>
                  <a:srgbClr val="0C0EE4"/>
                </a:solidFill>
              </a:rPr>
              <a:t>Discussion questions</a:t>
            </a:r>
            <a:endParaRPr lang="en-US" sz="4400" dirty="0">
              <a:solidFill>
                <a:srgbClr val="0C0EE4"/>
              </a:solidFill>
            </a:endParaRPr>
          </a:p>
        </p:txBody>
      </p:sp>
    </p:spTree>
    <p:extLst>
      <p:ext uri="{BB962C8B-B14F-4D97-AF65-F5344CB8AC3E}">
        <p14:creationId xmlns:p14="http://schemas.microsoft.com/office/powerpoint/2010/main" val="25075362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464653"/>
                </a:solidFill>
                <a:latin typeface="Bookman Old Style" charset="0"/>
              </a:rPr>
              <a:t>Stealth application</a:t>
            </a:r>
          </a:p>
        </p:txBody>
      </p:sp>
      <p:sp>
        <p:nvSpPr>
          <p:cNvPr id="61442" name="Text Box 2"/>
          <p:cNvSpPr txBox="1">
            <a:spLocks noChangeArrowheads="1"/>
          </p:cNvSpPr>
          <p:nvPr/>
        </p:nvSpPr>
        <p:spPr bwMode="auto">
          <a:xfrm>
            <a:off x="457200" y="1219200"/>
            <a:ext cx="8229600" cy="493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32713"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477838" y="458788"/>
            <a:ext cx="8229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Further reading on this lecture</a:t>
            </a:r>
          </a:p>
        </p:txBody>
      </p:sp>
      <p:sp>
        <p:nvSpPr>
          <p:cNvPr id="62466" name="Text Box 2"/>
          <p:cNvSpPr txBox="1">
            <a:spLocks noChangeArrowheads="1"/>
          </p:cNvSpPr>
          <p:nvPr/>
        </p:nvSpPr>
        <p:spPr bwMode="auto">
          <a:xfrm>
            <a:off x="385763" y="1311275"/>
            <a:ext cx="8229600"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98964"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Eaves LJ, Last KA, Young PA, Martin NG (1978) Model-fitting approaches to the analysis of human behaviour. </a:t>
            </a:r>
            <a:r>
              <a:rPr lang="en-US" sz="1800" i="1" smtClean="0">
                <a:latin typeface="Gill Sans MT" charset="0"/>
              </a:rPr>
              <a:t>Heredity</a:t>
            </a:r>
            <a:r>
              <a:rPr lang="en-US" sz="1800" smtClean="0">
                <a:latin typeface="Gill Sans MT" charset="0"/>
              </a:rPr>
              <a:t> 41:249-320</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Fulker DW (1982) Extensions of the classical twin method.  Human Genetics. Part A: The Unfolding Genome (Progress in Clinical and Biological Research Vol 103A). p. 395-406</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Fulker DW (1988) Genetic and cultural transmission in human behavior. Proceedings of the Second International conference on Quantitative Genetics</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Eaves LJ, Heath AC, Martin NG, Neale MC, Meyer JM, Silberg JL, Corey LA, Truett K, Walter E (1999) Comparing the biological and cultural inheritance of stature and conservatism in the kinships of monozygotic and dizygotic twins.  In: Cloninger CR (Ed) Proceedings of 1994 APPA Conference. p. 269-308</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Keller MC &amp; Coventry WL (2005). Quantifying and addressing parameter indeterminacy in the classical twin design. </a:t>
            </a:r>
            <a:r>
              <a:rPr lang="en-US" sz="1800" i="1" smtClean="0">
                <a:latin typeface="Gill Sans MT" charset="0"/>
              </a:rPr>
              <a:t>Twin Research and Human Genetics,</a:t>
            </a:r>
            <a:r>
              <a:rPr lang="en-US" sz="1800" smtClean="0">
                <a:latin typeface="Gill Sans MT" charset="0"/>
              </a:rPr>
              <a:t> 8, 201-213</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Keller MC, Medland SE, Duncan LE, Hatemi PK, Neale MC, Maes HHM, Eaves LJ. Modeling extended twin family data I: Description of the Cascade Model. </a:t>
            </a:r>
            <a:r>
              <a:rPr lang="en-US" sz="1800" i="1" smtClean="0">
                <a:latin typeface="Gill Sans MT" charset="0"/>
              </a:rPr>
              <a:t>Twin Research and Human Genetics</a:t>
            </a:r>
            <a:r>
              <a:rPr lang="en-US" sz="1800" smtClean="0">
                <a:latin typeface="Gill Sans MT" charset="0"/>
              </a:rPr>
              <a:t>, 29, 8-18.</a:t>
            </a:r>
          </a:p>
          <a:p>
            <a:pPr eaLnBrk="1" hangingPunct="1">
              <a:lnSpc>
                <a:spcPct val="77000"/>
              </a:lnSpc>
              <a:spcBef>
                <a:spcPts val="600"/>
              </a:spcBef>
              <a:buClr>
                <a:srgbClr val="727CA3"/>
              </a:buClr>
              <a:buSzPct val="76000"/>
              <a:buFont typeface="Wingdings 3" charset="0"/>
              <a:buChar char=""/>
              <a:defRPr/>
            </a:pPr>
            <a:r>
              <a:rPr lang="en-US" sz="1800" smtClean="0">
                <a:latin typeface="Gill Sans MT" charset="0"/>
              </a:rPr>
              <a:t>Keller MC, Medland SE, &amp; Duncan LE (2010). Are extended twin family designs worth the trouble? A comparison of the bias, precision, and accuracy of parameters estimated in four twin family models. </a:t>
            </a:r>
            <a:r>
              <a:rPr lang="en-US" sz="1800" i="1" smtClean="0">
                <a:latin typeface="Gill Sans MT" charset="0"/>
              </a:rPr>
              <a:t>Behavior Genetics</a:t>
            </a:r>
            <a:r>
              <a:rPr lang="en-US" sz="1800" smtClean="0">
                <a:latin typeface="Gill Sans MT"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8600" y="39688"/>
            <a:ext cx="89154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0000FF"/>
                </a:solidFill>
              </a:rPr>
              <a:t>True parameters vs. Estimated parameters</a:t>
            </a:r>
          </a:p>
        </p:txBody>
      </p:sp>
      <p:sp>
        <p:nvSpPr>
          <p:cNvPr id="18434" name="Rectangle 2"/>
          <p:cNvSpPr>
            <a:spLocks noGrp="1" noChangeArrowheads="1"/>
          </p:cNvSpPr>
          <p:nvPr>
            <p:ph idx="1"/>
          </p:nvPr>
        </p:nvSpPr>
        <p:spPr>
          <a:xfrm>
            <a:off x="349250" y="1335088"/>
            <a:ext cx="8229600" cy="862012"/>
          </a:xfrm>
        </p:spPr>
        <p:txBody>
          <a:bodyPr/>
          <a:lstStyle/>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C D E:  true (unknowable) values of A, C, D, E in the 	       population (short for V</a:t>
            </a:r>
            <a:r>
              <a:rPr lang="en-US" baseline="-25000" dirty="0" smtClean="0"/>
              <a:t>A</a:t>
            </a:r>
            <a:r>
              <a:rPr lang="en-US" dirty="0" smtClean="0"/>
              <a:t>, V</a:t>
            </a:r>
            <a:r>
              <a:rPr lang="en-US" baseline="-25000" dirty="0" smtClean="0"/>
              <a:t>C</a:t>
            </a:r>
            <a:r>
              <a:rPr lang="en-US" dirty="0" smtClean="0"/>
              <a:t>, V</a:t>
            </a:r>
            <a:r>
              <a:rPr lang="en-US" baseline="-25000" dirty="0" smtClean="0"/>
              <a:t>D</a:t>
            </a:r>
            <a:r>
              <a:rPr lang="en-US" dirty="0" smtClean="0"/>
              <a:t>, and V</a:t>
            </a:r>
            <a:r>
              <a:rPr lang="en-US" baseline="-25000" dirty="0" smtClean="0"/>
              <a:t>E</a:t>
            </a:r>
            <a:r>
              <a:rPr lang="en-US" dirty="0" smtClean="0"/>
              <a:t>)</a:t>
            </a:r>
          </a:p>
        </p:txBody>
      </p:sp>
      <p:sp>
        <p:nvSpPr>
          <p:cNvPr id="18439" name="Text Box 7"/>
          <p:cNvSpPr txBox="1">
            <a:spLocks noChangeArrowheads="1"/>
          </p:cNvSpPr>
          <p:nvPr/>
        </p:nvSpPr>
        <p:spPr bwMode="auto">
          <a:xfrm>
            <a:off x="457200" y="2362200"/>
            <a:ext cx="81915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None/>
              <a:defRPr/>
            </a:pPr>
            <a:r>
              <a:rPr lang="en-US" sz="2600" i="1" dirty="0" smtClean="0">
                <a:latin typeface="Gill Sans MT" charset="0"/>
              </a:rPr>
              <a:t>A’, C’, D’, E’</a:t>
            </a:r>
            <a:r>
              <a:rPr lang="en-US" sz="2600" dirty="0" smtClean="0">
                <a:latin typeface="Gill Sans MT" charset="0"/>
              </a:rPr>
              <a:t>: </a:t>
            </a:r>
            <a:r>
              <a:rPr lang="en-US" sz="2600" dirty="0">
                <a:latin typeface="Gill Sans MT" charset="0"/>
              </a:rPr>
              <a:t> </a:t>
            </a:r>
            <a:r>
              <a:rPr lang="en-US" sz="2600" b="1" dirty="0" smtClean="0">
                <a:latin typeface="Gill Sans MT" charset="0"/>
              </a:rPr>
              <a:t>estimated </a:t>
            </a:r>
            <a:r>
              <a:rPr lang="en-US" sz="2600" dirty="0" smtClean="0">
                <a:latin typeface="Gill Sans MT" charset="0"/>
              </a:rPr>
              <a:t> values of A, C, D, E.  </a:t>
            </a:r>
          </a:p>
        </p:txBody>
      </p:sp>
      <p:sp>
        <p:nvSpPr>
          <p:cNvPr id="18444" name="Text Box 12"/>
          <p:cNvSpPr txBox="1">
            <a:spLocks noChangeArrowheads="1"/>
          </p:cNvSpPr>
          <p:nvPr/>
        </p:nvSpPr>
        <p:spPr bwMode="auto">
          <a:xfrm>
            <a:off x="609600" y="3611563"/>
            <a:ext cx="69342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i="1" dirty="0" smtClean="0"/>
              <a:t>A’, C’, D’, E’</a:t>
            </a:r>
            <a:r>
              <a:rPr lang="en-US" dirty="0" smtClean="0"/>
              <a:t>, will differ from A, C, D, E due to:</a:t>
            </a:r>
          </a:p>
          <a:p>
            <a:pPr>
              <a:defRPr/>
            </a:pPr>
            <a:r>
              <a:rPr lang="en-US" dirty="0" smtClean="0"/>
              <a:t>1) sampling variability</a:t>
            </a:r>
          </a:p>
          <a:p>
            <a:pPr>
              <a:defRPr/>
            </a:pPr>
            <a:r>
              <a:rPr lang="en-US" dirty="0" smtClean="0"/>
              <a:t>2) bias</a:t>
            </a:r>
          </a:p>
        </p:txBody>
      </p:sp>
      <p:sp>
        <p:nvSpPr>
          <p:cNvPr id="20485" name="TextBox 2"/>
          <p:cNvSpPr txBox="1">
            <a:spLocks noChangeArrowheads="1"/>
          </p:cNvSpPr>
          <p:nvPr/>
        </p:nvSpPr>
        <p:spPr bwMode="auto">
          <a:xfrm>
            <a:off x="0" y="533400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u="sng">
                <a:solidFill>
                  <a:srgbClr val="FF0000"/>
                </a:solidFill>
              </a:rPr>
              <a:t>NOTE: I’m using </a:t>
            </a:r>
            <a:r>
              <a:rPr lang="en-US" sz="1500" i="1" u="sng">
                <a:solidFill>
                  <a:srgbClr val="FF0000"/>
                </a:solidFill>
              </a:rPr>
              <a:t>Y’</a:t>
            </a:r>
            <a:r>
              <a:rPr lang="en-US" altLang="ja-JP" sz="1500" u="sng">
                <a:solidFill>
                  <a:srgbClr val="FF0000"/>
                </a:solidFill>
              </a:rPr>
              <a:t> rather than the usual Ŷ to denote estimates of Y simply due to technical (PPT) issues! </a:t>
            </a:r>
            <a:endParaRPr lang="en-US" sz="1500" u="sng">
              <a:solidFill>
                <a:srgbClr val="FF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147638"/>
            <a:ext cx="8229600" cy="995362"/>
          </a:xfrm>
        </p:spPr>
        <p:txBody>
          <a:bodyPr tIns="54863"/>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0000FF"/>
                </a:solidFill>
              </a:rPr>
              <a:t>Quiz Question 1</a:t>
            </a:r>
          </a:p>
        </p:txBody>
      </p:sp>
      <p:sp>
        <p:nvSpPr>
          <p:cNvPr id="19458" name="Rectangle 2"/>
          <p:cNvSpPr>
            <a:spLocks noGrp="1" noChangeArrowheads="1"/>
          </p:cNvSpPr>
          <p:nvPr>
            <p:ph idx="1"/>
          </p:nvPr>
        </p:nvSpPr>
        <p:spPr>
          <a:xfrm>
            <a:off x="457200" y="1258888"/>
            <a:ext cx="8229600" cy="5264150"/>
          </a:xfrm>
        </p:spPr>
        <p:txBody>
          <a:bodyPr/>
          <a:lstStyle/>
          <a:p>
            <a:pPr marL="0" indent="0" eaLnBrk="1" hangingPunct="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1) </a:t>
            </a:r>
            <a:r>
              <a:rPr lang="en-US" i="1" dirty="0" smtClean="0"/>
              <a:t>A’ ,C’</a:t>
            </a:r>
            <a:r>
              <a:rPr lang="en-US" dirty="0" smtClean="0"/>
              <a:t>, and </a:t>
            </a:r>
            <a:r>
              <a:rPr lang="en-US" i="1" dirty="0" smtClean="0"/>
              <a:t>D’</a:t>
            </a:r>
            <a:r>
              <a:rPr lang="en-US" dirty="0" smtClean="0"/>
              <a:t> cannot be estimated simultaneously in the  classical twin design (i.e., the design that uses MZ and DZ twins only) model because: [choose all that apply]</a:t>
            </a:r>
          </a:p>
          <a:p>
            <a:pPr marL="0" indent="0" eaLnBrk="1" hangingPunct="1">
              <a:buClr>
                <a:srgbClr val="727CA3"/>
              </a:buClr>
              <a:buSzPct val="76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a) these estimates are too highly correlated (</a:t>
            </a:r>
            <a:r>
              <a:rPr lang="en-US" dirty="0" err="1" smtClean="0"/>
              <a:t>multicolinearity</a:t>
            </a:r>
            <a:r>
              <a:rPr lang="en-US" dirty="0" smtClean="0"/>
              <a:t> problems)</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b) they </a:t>
            </a:r>
            <a:r>
              <a:rPr lang="en-US" b="1" dirty="0" smtClean="0"/>
              <a:t>can</a:t>
            </a:r>
            <a:r>
              <a:rPr lang="en-US" dirty="0" smtClean="0"/>
              <a:t> be estimated simultaneously; you just have to fix one of them to some specific value</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c) there are more informative statistics than parameters to be estimated</a:t>
            </a:r>
          </a:p>
          <a:p>
            <a:pPr marL="271463" indent="-271463" eaLnBrk="1" hangingPunct="1">
              <a:buClr>
                <a:srgbClr val="727CA3"/>
              </a:buClr>
              <a:buSzPct val="76000"/>
              <a:buFont typeface="Wingdings 3"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t>d) there are fewer informative statistics than parameters to be estimated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33400" y="152400"/>
            <a:ext cx="8153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smtClean="0">
                <a:solidFill>
                  <a:srgbClr val="0000FF"/>
                </a:solidFill>
                <a:latin typeface="Bookman Old Style" charset="0"/>
              </a:rPr>
              <a:t>The Classical Twin Design</a:t>
            </a:r>
          </a:p>
        </p:txBody>
      </p:sp>
      <p:sp>
        <p:nvSpPr>
          <p:cNvPr id="20482" name="AutoShape 2"/>
          <p:cNvSpPr>
            <a:spLocks noChangeArrowheads="1"/>
          </p:cNvSpPr>
          <p:nvPr/>
        </p:nvSpPr>
        <p:spPr bwMode="auto">
          <a:xfrm>
            <a:off x="2127250" y="4257675"/>
            <a:ext cx="7683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rPr>
              <a:t>Tw1</a:t>
            </a:r>
          </a:p>
        </p:txBody>
      </p:sp>
      <p:sp>
        <p:nvSpPr>
          <p:cNvPr id="20483" name="AutoShape 3"/>
          <p:cNvSpPr>
            <a:spLocks noChangeArrowheads="1"/>
          </p:cNvSpPr>
          <p:nvPr/>
        </p:nvSpPr>
        <p:spPr bwMode="auto">
          <a:xfrm>
            <a:off x="6648450" y="4257675"/>
            <a:ext cx="742950" cy="685800"/>
          </a:xfrm>
          <a:prstGeom prst="roundRect">
            <a:avLst>
              <a:gd name="adj" fmla="val 231"/>
            </a:avLst>
          </a:prstGeom>
          <a:solidFill>
            <a:srgbClr val="99CC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smtClean="0">
                <a:solidFill>
                  <a:srgbClr val="000000"/>
                </a:solidFill>
              </a:rPr>
              <a:t>Tw2</a:t>
            </a:r>
            <a:endParaRPr lang="en-US" dirty="0">
              <a:solidFill>
                <a:srgbClr val="000000"/>
              </a:solidFill>
            </a:endParaRPr>
          </a:p>
        </p:txBody>
      </p:sp>
      <p:sp>
        <p:nvSpPr>
          <p:cNvPr id="20484" name="Line 4"/>
          <p:cNvSpPr>
            <a:spLocks noChangeShapeType="1"/>
          </p:cNvSpPr>
          <p:nvPr/>
        </p:nvSpPr>
        <p:spPr bwMode="auto">
          <a:xfrm flipH="1">
            <a:off x="2741613" y="3200400"/>
            <a:ext cx="688975"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5" name="Line 5"/>
          <p:cNvSpPr>
            <a:spLocks noChangeShapeType="1"/>
          </p:cNvSpPr>
          <p:nvPr/>
        </p:nvSpPr>
        <p:spPr bwMode="auto">
          <a:xfrm flipH="1">
            <a:off x="2513013" y="3200400"/>
            <a:ext cx="52387" cy="9144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6" name="Line 6"/>
          <p:cNvSpPr>
            <a:spLocks noChangeShapeType="1"/>
          </p:cNvSpPr>
          <p:nvPr/>
        </p:nvSpPr>
        <p:spPr bwMode="auto">
          <a:xfrm>
            <a:off x="1692275" y="3219450"/>
            <a:ext cx="593725" cy="8953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7" name="Line 7"/>
          <p:cNvSpPr>
            <a:spLocks noChangeShapeType="1"/>
          </p:cNvSpPr>
          <p:nvPr/>
        </p:nvSpPr>
        <p:spPr bwMode="auto">
          <a:xfrm>
            <a:off x="831850" y="3189288"/>
            <a:ext cx="1225550"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8" name="Line 8"/>
          <p:cNvSpPr>
            <a:spLocks noChangeShapeType="1"/>
          </p:cNvSpPr>
          <p:nvPr/>
        </p:nvSpPr>
        <p:spPr bwMode="auto">
          <a:xfrm>
            <a:off x="5637213" y="3209925"/>
            <a:ext cx="1065212" cy="93821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89" name="Line 9"/>
          <p:cNvSpPr>
            <a:spLocks noChangeShapeType="1"/>
          </p:cNvSpPr>
          <p:nvPr/>
        </p:nvSpPr>
        <p:spPr bwMode="auto">
          <a:xfrm>
            <a:off x="6516688" y="3209925"/>
            <a:ext cx="390525" cy="92868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0" name="Line 10"/>
          <p:cNvSpPr>
            <a:spLocks noChangeShapeType="1"/>
          </p:cNvSpPr>
          <p:nvPr/>
        </p:nvSpPr>
        <p:spPr bwMode="auto">
          <a:xfrm flipH="1">
            <a:off x="7102475" y="3190875"/>
            <a:ext cx="346075"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1" name="Line 11"/>
          <p:cNvSpPr>
            <a:spLocks noChangeShapeType="1"/>
          </p:cNvSpPr>
          <p:nvPr/>
        </p:nvSpPr>
        <p:spPr bwMode="auto">
          <a:xfrm flipH="1">
            <a:off x="7337425" y="3209925"/>
            <a:ext cx="1041400" cy="9588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492" name="Text Box 12"/>
          <p:cNvSpPr txBox="1">
            <a:spLocks noChangeArrowheads="1"/>
          </p:cNvSpPr>
          <p:nvPr/>
        </p:nvSpPr>
        <p:spPr bwMode="auto">
          <a:xfrm>
            <a:off x="998538" y="3463925"/>
            <a:ext cx="43338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0493" name="Text Box 13"/>
          <p:cNvSpPr txBox="1">
            <a:spLocks noChangeArrowheads="1"/>
          </p:cNvSpPr>
          <p:nvPr/>
        </p:nvSpPr>
        <p:spPr bwMode="auto">
          <a:xfrm>
            <a:off x="1604963" y="3287713"/>
            <a:ext cx="3413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c</a:t>
            </a:r>
          </a:p>
        </p:txBody>
      </p:sp>
      <p:sp>
        <p:nvSpPr>
          <p:cNvPr id="20494" name="Text Box 14"/>
          <p:cNvSpPr txBox="1">
            <a:spLocks noChangeArrowheads="1"/>
          </p:cNvSpPr>
          <p:nvPr/>
        </p:nvSpPr>
        <p:spPr bwMode="auto">
          <a:xfrm>
            <a:off x="2270125" y="3228975"/>
            <a:ext cx="34925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a:t>
            </a:r>
          </a:p>
        </p:txBody>
      </p:sp>
      <p:sp>
        <p:nvSpPr>
          <p:cNvPr id="20495" name="Text Box 15"/>
          <p:cNvSpPr txBox="1">
            <a:spLocks noChangeArrowheads="1"/>
          </p:cNvSpPr>
          <p:nvPr/>
        </p:nvSpPr>
        <p:spPr bwMode="auto">
          <a:xfrm>
            <a:off x="2916238" y="3219450"/>
            <a:ext cx="363537"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sp>
        <p:nvSpPr>
          <p:cNvPr id="20496" name="Text Box 16"/>
          <p:cNvSpPr txBox="1">
            <a:spLocks noChangeArrowheads="1"/>
          </p:cNvSpPr>
          <p:nvPr/>
        </p:nvSpPr>
        <p:spPr bwMode="auto">
          <a:xfrm>
            <a:off x="7915275" y="3376613"/>
            <a:ext cx="3873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e</a:t>
            </a:r>
          </a:p>
        </p:txBody>
      </p:sp>
      <p:sp>
        <p:nvSpPr>
          <p:cNvPr id="20497" name="Text Box 17"/>
          <p:cNvSpPr txBox="1">
            <a:spLocks noChangeArrowheads="1"/>
          </p:cNvSpPr>
          <p:nvPr/>
        </p:nvSpPr>
        <p:spPr bwMode="auto">
          <a:xfrm>
            <a:off x="7280275" y="3278188"/>
            <a:ext cx="4000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c</a:t>
            </a:r>
          </a:p>
        </p:txBody>
      </p:sp>
      <p:sp>
        <p:nvSpPr>
          <p:cNvPr id="20498" name="Text Box 18"/>
          <p:cNvSpPr txBox="1">
            <a:spLocks noChangeArrowheads="1"/>
          </p:cNvSpPr>
          <p:nvPr/>
        </p:nvSpPr>
        <p:spPr bwMode="auto">
          <a:xfrm>
            <a:off x="6605588" y="3259138"/>
            <a:ext cx="3746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d</a:t>
            </a:r>
          </a:p>
        </p:txBody>
      </p:sp>
      <p:sp>
        <p:nvSpPr>
          <p:cNvPr id="20499" name="Text Box 19"/>
          <p:cNvSpPr txBox="1">
            <a:spLocks noChangeArrowheads="1"/>
          </p:cNvSpPr>
          <p:nvPr/>
        </p:nvSpPr>
        <p:spPr bwMode="auto">
          <a:xfrm>
            <a:off x="6029325" y="3259138"/>
            <a:ext cx="4064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mtClean="0"/>
              <a:t>a</a:t>
            </a:r>
          </a:p>
        </p:txBody>
      </p:sp>
      <p:sp>
        <p:nvSpPr>
          <p:cNvPr id="20500" name="Oval 20"/>
          <p:cNvSpPr>
            <a:spLocks noChangeArrowheads="1"/>
          </p:cNvSpPr>
          <p:nvPr/>
        </p:nvSpPr>
        <p:spPr bwMode="auto">
          <a:xfrm>
            <a:off x="4572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1" name="Oval 21"/>
          <p:cNvSpPr>
            <a:spLocks noChangeArrowheads="1"/>
          </p:cNvSpPr>
          <p:nvPr/>
        </p:nvSpPr>
        <p:spPr bwMode="auto">
          <a:xfrm>
            <a:off x="130175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2" name="Oval 22"/>
          <p:cNvSpPr>
            <a:spLocks noChangeArrowheads="1"/>
          </p:cNvSpPr>
          <p:nvPr/>
        </p:nvSpPr>
        <p:spPr bwMode="auto">
          <a:xfrm>
            <a:off x="221615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3" name="Oval 23"/>
          <p:cNvSpPr>
            <a:spLocks noChangeArrowheads="1"/>
          </p:cNvSpPr>
          <p:nvPr/>
        </p:nvSpPr>
        <p:spPr bwMode="auto">
          <a:xfrm>
            <a:off x="313055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4" name="Oval 24"/>
          <p:cNvSpPr>
            <a:spLocks noChangeArrowheads="1"/>
          </p:cNvSpPr>
          <p:nvPr/>
        </p:nvSpPr>
        <p:spPr bwMode="auto">
          <a:xfrm>
            <a:off x="8001000" y="2514600"/>
            <a:ext cx="685800" cy="685800"/>
          </a:xfrm>
          <a:prstGeom prst="ellipse">
            <a:avLst/>
          </a:prstGeom>
          <a:solidFill>
            <a:srgbClr val="FFFF66"/>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E</a:t>
            </a:r>
          </a:p>
        </p:txBody>
      </p:sp>
      <p:sp>
        <p:nvSpPr>
          <p:cNvPr id="20505" name="Oval 25"/>
          <p:cNvSpPr>
            <a:spLocks noChangeArrowheads="1"/>
          </p:cNvSpPr>
          <p:nvPr/>
        </p:nvSpPr>
        <p:spPr bwMode="auto">
          <a:xfrm>
            <a:off x="7086600" y="2514600"/>
            <a:ext cx="685800" cy="685800"/>
          </a:xfrm>
          <a:prstGeom prst="ellipse">
            <a:avLst/>
          </a:prstGeom>
          <a:solidFill>
            <a:srgbClr val="198A8A"/>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C</a:t>
            </a:r>
          </a:p>
        </p:txBody>
      </p:sp>
      <p:sp>
        <p:nvSpPr>
          <p:cNvPr id="20506" name="Oval 26"/>
          <p:cNvSpPr>
            <a:spLocks noChangeArrowheads="1"/>
          </p:cNvSpPr>
          <p:nvPr/>
        </p:nvSpPr>
        <p:spPr bwMode="auto">
          <a:xfrm>
            <a:off x="6172200" y="2514600"/>
            <a:ext cx="685800" cy="685800"/>
          </a:xfrm>
          <a:prstGeom prst="ellipse">
            <a:avLst/>
          </a:prstGeom>
          <a:solidFill>
            <a:srgbClr val="0000FF"/>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D</a:t>
            </a:r>
          </a:p>
        </p:txBody>
      </p:sp>
      <p:sp>
        <p:nvSpPr>
          <p:cNvPr id="20507" name="Oval 27"/>
          <p:cNvSpPr>
            <a:spLocks noChangeArrowheads="1"/>
          </p:cNvSpPr>
          <p:nvPr/>
        </p:nvSpPr>
        <p:spPr bwMode="auto">
          <a:xfrm>
            <a:off x="5257800" y="2514600"/>
            <a:ext cx="685800" cy="685800"/>
          </a:xfrm>
          <a:prstGeom prst="ellipse">
            <a:avLst/>
          </a:prstGeom>
          <a:solidFill>
            <a:srgbClr val="FF0000"/>
          </a:solidFill>
          <a:ln w="9525" cap="flat">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solidFill>
                  <a:srgbClr val="000000"/>
                </a:solidFill>
              </a:rPr>
              <a:t>A</a:t>
            </a:r>
          </a:p>
        </p:txBody>
      </p:sp>
      <p:sp>
        <p:nvSpPr>
          <p:cNvPr id="20508" name="Freeform 28"/>
          <p:cNvSpPr>
            <a:spLocks/>
          </p:cNvSpPr>
          <p:nvPr/>
        </p:nvSpPr>
        <p:spPr bwMode="auto">
          <a:xfrm>
            <a:off x="2127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09" name="Freeform 29"/>
          <p:cNvSpPr>
            <a:spLocks/>
          </p:cNvSpPr>
          <p:nvPr/>
        </p:nvSpPr>
        <p:spPr bwMode="auto">
          <a:xfrm>
            <a:off x="107791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0" name="Freeform 30"/>
          <p:cNvSpPr>
            <a:spLocks/>
          </p:cNvSpPr>
          <p:nvPr/>
        </p:nvSpPr>
        <p:spPr bwMode="auto">
          <a:xfrm>
            <a:off x="1978025" y="2382838"/>
            <a:ext cx="430213"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1" name="Freeform 31"/>
          <p:cNvSpPr>
            <a:spLocks/>
          </p:cNvSpPr>
          <p:nvPr/>
        </p:nvSpPr>
        <p:spPr bwMode="auto">
          <a:xfrm>
            <a:off x="2913063" y="2382838"/>
            <a:ext cx="430212" cy="441325"/>
          </a:xfrm>
          <a:custGeom>
            <a:avLst/>
            <a:gdLst>
              <a:gd name="T0" fmla="*/ 1195 w 1196"/>
              <a:gd name="T1" fmla="*/ 536 h 1227"/>
              <a:gd name="T2" fmla="*/ 290 w 1196"/>
              <a:gd name="T3" fmla="*/ 345 h 1227"/>
              <a:gd name="T4" fmla="*/ 580 w 1196"/>
              <a:gd name="T5" fmla="*/ 1226 h 1227"/>
            </a:gdLst>
            <a:ahLst/>
            <a:cxnLst>
              <a:cxn ang="0">
                <a:pos x="T0" y="T1"/>
              </a:cxn>
              <a:cxn ang="0">
                <a:pos x="T2" y="T3"/>
              </a:cxn>
              <a:cxn ang="0">
                <a:pos x="T4" y="T5"/>
              </a:cxn>
            </a:cxnLst>
            <a:rect l="0" t="0" r="r" b="b"/>
            <a:pathLst>
              <a:path w="1196" h="1227">
                <a:moveTo>
                  <a:pt x="1195" y="536"/>
                </a:moveTo>
                <a:cubicBezTo>
                  <a:pt x="1195" y="536"/>
                  <a:pt x="580" y="0"/>
                  <a:pt x="290" y="345"/>
                </a:cubicBezTo>
                <a:cubicBezTo>
                  <a:pt x="0" y="690"/>
                  <a:pt x="580" y="1226"/>
                  <a:pt x="580" y="1226"/>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2" name="Freeform 32"/>
          <p:cNvSpPr>
            <a:spLocks/>
          </p:cNvSpPr>
          <p:nvPr/>
        </p:nvSpPr>
        <p:spPr bwMode="auto">
          <a:xfrm>
            <a:off x="572135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3" name="Freeform 33"/>
          <p:cNvSpPr>
            <a:spLocks/>
          </p:cNvSpPr>
          <p:nvPr/>
        </p:nvSpPr>
        <p:spPr bwMode="auto">
          <a:xfrm>
            <a:off x="6657975"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4" name="Freeform 34"/>
          <p:cNvSpPr>
            <a:spLocks/>
          </p:cNvSpPr>
          <p:nvPr/>
        </p:nvSpPr>
        <p:spPr bwMode="auto">
          <a:xfrm>
            <a:off x="7594600"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5" name="Freeform 35"/>
          <p:cNvSpPr>
            <a:spLocks/>
          </p:cNvSpPr>
          <p:nvPr/>
        </p:nvSpPr>
        <p:spPr bwMode="auto">
          <a:xfrm>
            <a:off x="8494713" y="2401888"/>
            <a:ext cx="434975" cy="433387"/>
          </a:xfrm>
          <a:custGeom>
            <a:avLst/>
            <a:gdLst>
              <a:gd name="T0" fmla="*/ 572 w 1208"/>
              <a:gd name="T1" fmla="*/ 1203 h 1204"/>
              <a:gd name="T2" fmla="*/ 917 w 1208"/>
              <a:gd name="T3" fmla="*/ 345 h 1204"/>
              <a:gd name="T4" fmla="*/ 0 w 1208"/>
              <a:gd name="T5" fmla="*/ 477 h 1204"/>
            </a:gdLst>
            <a:ahLst/>
            <a:cxnLst>
              <a:cxn ang="0">
                <a:pos x="T0" y="T1"/>
              </a:cxn>
              <a:cxn ang="0">
                <a:pos x="T2" y="T3"/>
              </a:cxn>
              <a:cxn ang="0">
                <a:pos x="T4" y="T5"/>
              </a:cxn>
            </a:cxnLst>
            <a:rect l="0" t="0" r="r" b="b"/>
            <a:pathLst>
              <a:path w="1208" h="1204">
                <a:moveTo>
                  <a:pt x="572" y="1203"/>
                </a:moveTo>
                <a:cubicBezTo>
                  <a:pt x="572" y="1203"/>
                  <a:pt x="1207" y="691"/>
                  <a:pt x="917" y="345"/>
                </a:cubicBezTo>
                <a:cubicBezTo>
                  <a:pt x="628" y="0"/>
                  <a:pt x="0" y="477"/>
                  <a:pt x="0" y="477"/>
                </a:cubicBezTo>
              </a:path>
            </a:pathLst>
          </a:custGeom>
          <a:noFill/>
          <a:ln w="9525" cap="flat">
            <a:solidFill>
              <a:srgbClr val="00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6" name="Freeform 36"/>
          <p:cNvSpPr>
            <a:spLocks/>
          </p:cNvSpPr>
          <p:nvPr/>
        </p:nvSpPr>
        <p:spPr bwMode="auto">
          <a:xfrm>
            <a:off x="3668713" y="2347913"/>
            <a:ext cx="1712912" cy="280987"/>
          </a:xfrm>
          <a:custGeom>
            <a:avLst/>
            <a:gdLst>
              <a:gd name="T0" fmla="*/ 4757 w 4758"/>
              <a:gd name="T1" fmla="*/ 780 h 781"/>
              <a:gd name="T2" fmla="*/ 2609 w 4758"/>
              <a:gd name="T3" fmla="*/ 0 h 781"/>
              <a:gd name="T4" fmla="*/ 0 w 4758"/>
              <a:gd name="T5" fmla="*/ 752 h 781"/>
            </a:gdLst>
            <a:ahLst/>
            <a:cxnLst>
              <a:cxn ang="0">
                <a:pos x="T0" y="T1"/>
              </a:cxn>
              <a:cxn ang="0">
                <a:pos x="T2" y="T3"/>
              </a:cxn>
              <a:cxn ang="0">
                <a:pos x="T4" y="T5"/>
              </a:cxn>
            </a:cxnLst>
            <a:rect l="0" t="0" r="r" b="b"/>
            <a:pathLst>
              <a:path w="4758" h="781">
                <a:moveTo>
                  <a:pt x="4757" y="780"/>
                </a:moveTo>
                <a:cubicBezTo>
                  <a:pt x="4757" y="780"/>
                  <a:pt x="3060" y="0"/>
                  <a:pt x="2609" y="0"/>
                </a:cubicBezTo>
                <a:cubicBezTo>
                  <a:pt x="2158" y="0"/>
                  <a:pt x="0" y="752"/>
                  <a:pt x="0" y="752"/>
                </a:cubicBezTo>
              </a:path>
            </a:pathLst>
          </a:custGeom>
          <a:noFill/>
          <a:ln w="9525" cap="flat">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7" name="Freeform 37"/>
          <p:cNvSpPr>
            <a:spLocks/>
          </p:cNvSpPr>
          <p:nvPr/>
        </p:nvSpPr>
        <p:spPr bwMode="auto">
          <a:xfrm>
            <a:off x="2671763" y="1820863"/>
            <a:ext cx="3708400" cy="720725"/>
          </a:xfrm>
          <a:custGeom>
            <a:avLst/>
            <a:gdLst>
              <a:gd name="T0" fmla="*/ 10301 w 10302"/>
              <a:gd name="T1" fmla="*/ 2003 h 2004"/>
              <a:gd name="T2" fmla="*/ 5380 w 10302"/>
              <a:gd name="T3" fmla="*/ 0 h 2004"/>
              <a:gd name="T4" fmla="*/ 0 w 10302"/>
              <a:gd name="T5" fmla="*/ 1976 h 2004"/>
            </a:gdLst>
            <a:ahLst/>
            <a:cxnLst>
              <a:cxn ang="0">
                <a:pos x="T0" y="T1"/>
              </a:cxn>
              <a:cxn ang="0">
                <a:pos x="T2" y="T3"/>
              </a:cxn>
              <a:cxn ang="0">
                <a:pos x="T4" y="T5"/>
              </a:cxn>
            </a:cxnLst>
            <a:rect l="0" t="0" r="r" b="b"/>
            <a:pathLst>
              <a:path w="10302" h="2004">
                <a:moveTo>
                  <a:pt x="10301" y="2003"/>
                </a:moveTo>
                <a:cubicBezTo>
                  <a:pt x="10301" y="2003"/>
                  <a:pt x="5831" y="0"/>
                  <a:pt x="5380" y="0"/>
                </a:cubicBezTo>
                <a:cubicBezTo>
                  <a:pt x="4929" y="0"/>
                  <a:pt x="0" y="1976"/>
                  <a:pt x="0" y="1976"/>
                </a:cubicBezTo>
              </a:path>
            </a:pathLst>
          </a:custGeom>
          <a:noFill/>
          <a:ln w="9525" cap="flat">
            <a:solidFill>
              <a:srgbClr val="0000FF"/>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8" name="Freeform 38"/>
          <p:cNvSpPr>
            <a:spLocks/>
          </p:cNvSpPr>
          <p:nvPr/>
        </p:nvSpPr>
        <p:spPr bwMode="auto">
          <a:xfrm>
            <a:off x="1712913" y="1290638"/>
            <a:ext cx="5656262" cy="1204912"/>
          </a:xfrm>
          <a:custGeom>
            <a:avLst/>
            <a:gdLst>
              <a:gd name="T0" fmla="*/ 15710 w 15711"/>
              <a:gd name="T1" fmla="*/ 3320 h 3348"/>
              <a:gd name="T2" fmla="*/ 7992 w 15711"/>
              <a:gd name="T3" fmla="*/ 0 h 3348"/>
              <a:gd name="T4" fmla="*/ 0 w 15711"/>
              <a:gd name="T5" fmla="*/ 3347 h 3348"/>
            </a:gdLst>
            <a:ahLst/>
            <a:cxnLst>
              <a:cxn ang="0">
                <a:pos x="T0" y="T1"/>
              </a:cxn>
              <a:cxn ang="0">
                <a:pos x="T2" y="T3"/>
              </a:cxn>
              <a:cxn ang="0">
                <a:pos x="T4" y="T5"/>
              </a:cxn>
            </a:cxnLst>
            <a:rect l="0" t="0" r="r" b="b"/>
            <a:pathLst>
              <a:path w="15711" h="3348">
                <a:moveTo>
                  <a:pt x="15710" y="3320"/>
                </a:moveTo>
                <a:cubicBezTo>
                  <a:pt x="15710" y="3320"/>
                  <a:pt x="8443" y="0"/>
                  <a:pt x="7992" y="0"/>
                </a:cubicBezTo>
                <a:cubicBezTo>
                  <a:pt x="7541" y="0"/>
                  <a:pt x="0" y="3347"/>
                  <a:pt x="0" y="3347"/>
                </a:cubicBezTo>
              </a:path>
            </a:pathLst>
          </a:custGeom>
          <a:noFill/>
          <a:ln w="9525" cap="flat">
            <a:solidFill>
              <a:srgbClr val="198A8A"/>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20519" name="Text Box 39"/>
          <p:cNvSpPr txBox="1">
            <a:spLocks noChangeArrowheads="1"/>
          </p:cNvSpPr>
          <p:nvPr/>
        </p:nvSpPr>
        <p:spPr bwMode="auto">
          <a:xfrm>
            <a:off x="4090988" y="2427288"/>
            <a:ext cx="1203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FF0000"/>
                </a:solidFill>
              </a:rPr>
              <a:t>1.00 / .5</a:t>
            </a:r>
          </a:p>
        </p:txBody>
      </p:sp>
      <p:sp>
        <p:nvSpPr>
          <p:cNvPr id="20520" name="Text Box 40"/>
          <p:cNvSpPr txBox="1">
            <a:spLocks noChangeArrowheads="1"/>
          </p:cNvSpPr>
          <p:nvPr/>
        </p:nvSpPr>
        <p:spPr bwMode="auto">
          <a:xfrm>
            <a:off x="4049713" y="1900238"/>
            <a:ext cx="114141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CC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0000FF"/>
                </a:solidFill>
              </a:rPr>
              <a:t>1.00 / .25</a:t>
            </a:r>
          </a:p>
        </p:txBody>
      </p:sp>
      <p:sp>
        <p:nvSpPr>
          <p:cNvPr id="20521" name="Text Box 41"/>
          <p:cNvSpPr txBox="1">
            <a:spLocks noChangeArrowheads="1"/>
          </p:cNvSpPr>
          <p:nvPr/>
        </p:nvSpPr>
        <p:spPr bwMode="auto">
          <a:xfrm>
            <a:off x="4441825" y="1282700"/>
            <a:ext cx="3714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a:defRPr/>
            </a:pPr>
            <a:r>
              <a:rPr lang="en-US" sz="1800" smtClean="0">
                <a:solidFill>
                  <a:srgbClr val="33A3A3"/>
                </a:solidFill>
              </a:rPr>
              <a:t>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28625" y="1471613"/>
            <a:ext cx="8229600" cy="531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628" rIns="90000" bIns="46800"/>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ea typeface="ＭＳ Ｐゴシック" charset="0"/>
                <a:cs typeface="ＭＳ Ｐゴシック" charset="0"/>
              </a:defRPr>
            </a:lvl9pPr>
          </a:lstStyle>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Solve the following two equations for </a:t>
            </a:r>
            <a:r>
              <a:rPr lang="en-US" sz="2600" i="1" dirty="0" smtClean="0">
                <a:latin typeface="Gill Sans MT" charset="0"/>
              </a:rPr>
              <a:t>A’</a:t>
            </a:r>
            <a:r>
              <a:rPr lang="en-US" sz="2600" dirty="0" smtClean="0">
                <a:latin typeface="Gill Sans MT" charset="0"/>
              </a:rPr>
              <a:t>, </a:t>
            </a:r>
            <a:r>
              <a:rPr lang="en-US" sz="2600" i="1" dirty="0" smtClean="0">
                <a:latin typeface="Gill Sans MT" charset="0"/>
              </a:rPr>
              <a:t>C’</a:t>
            </a:r>
            <a:r>
              <a:rPr lang="en-US" sz="2600" dirty="0" smtClean="0">
                <a:latin typeface="Gill Sans MT" charset="0"/>
              </a:rPr>
              <a:t>, &amp; </a:t>
            </a:r>
            <a:r>
              <a:rPr lang="en-US" sz="2600" i="1" dirty="0" smtClean="0">
                <a:latin typeface="Gill Sans MT" charset="0"/>
              </a:rPr>
              <a:t>D’</a:t>
            </a:r>
            <a:r>
              <a:rPr lang="en-US" sz="2600" dirty="0" smtClean="0">
                <a:latin typeface="Gill Sans MT" charset="0"/>
              </a:rPr>
              <a:t>:</a:t>
            </a:r>
          </a:p>
          <a:p>
            <a:pPr marL="273050" eaLnBrk="1" hangingPunct="1">
              <a:lnSpc>
                <a:spcPct val="97000"/>
              </a:lnSpc>
              <a:spcBef>
                <a:spcPts val="600"/>
              </a:spcBef>
              <a:buClrTx/>
              <a:buSzPct val="76000"/>
              <a:buFontTx/>
              <a:buNone/>
              <a:defRPr/>
            </a:pPr>
            <a:r>
              <a:rPr lang="en-US" sz="2600" dirty="0" err="1" smtClean="0">
                <a:latin typeface="Gill Sans MT" charset="0"/>
              </a:rPr>
              <a:t>CVmz</a:t>
            </a:r>
            <a:r>
              <a:rPr lang="en-US" sz="2600" dirty="0" smtClean="0">
                <a:latin typeface="Gill Sans MT" charset="0"/>
              </a:rPr>
              <a:t> =     A +      D + C</a:t>
            </a:r>
          </a:p>
          <a:p>
            <a:pPr marL="273050" eaLnBrk="1" hangingPunct="1">
              <a:lnSpc>
                <a:spcPct val="97000"/>
              </a:lnSpc>
              <a:spcBef>
                <a:spcPts val="600"/>
              </a:spcBef>
              <a:buClrTx/>
              <a:buSzPct val="76000"/>
              <a:buFontTx/>
              <a:buNone/>
              <a:defRPr/>
            </a:pPr>
            <a:r>
              <a:rPr lang="en-US" sz="2600" dirty="0" err="1" smtClean="0">
                <a:latin typeface="Gill Sans MT" charset="0"/>
              </a:rPr>
              <a:t>CVdz</a:t>
            </a:r>
            <a:r>
              <a:rPr lang="en-US" sz="2600" dirty="0" smtClean="0">
                <a:latin typeface="Gill Sans MT" charset="0"/>
              </a:rPr>
              <a:t> = 1/2A + 1/4D + C</a:t>
            </a:r>
          </a:p>
          <a:p>
            <a:pPr marL="273050" eaLnBrk="1" hangingPunct="1">
              <a:lnSpc>
                <a:spcPct val="97000"/>
              </a:lnSpc>
              <a:spcBef>
                <a:spcPts val="600"/>
              </a:spcBef>
              <a:buClrTx/>
              <a:buSzPct val="76000"/>
              <a:buFontTx/>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3 unknowns, 2 informative equations. It can't be done. The model is “unidentified”.</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Char char=""/>
              <a:defRPr/>
            </a:pPr>
            <a:r>
              <a:rPr lang="en-US" sz="2600" dirty="0" smtClean="0">
                <a:latin typeface="Gill Sans MT" charset="0"/>
              </a:rPr>
              <a:t>In practice, you can detect non-identification by noting that (a) model estimates depend on starting values AND (b) all final models have identical likelihoods</a:t>
            </a: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a:p>
            <a:pPr eaLnBrk="1" hangingPunct="1">
              <a:lnSpc>
                <a:spcPct val="97000"/>
              </a:lnSpc>
              <a:spcBef>
                <a:spcPts val="600"/>
              </a:spcBef>
              <a:buClr>
                <a:srgbClr val="727CA3"/>
              </a:buClr>
              <a:buSzPct val="76000"/>
              <a:buFont typeface="Wingdings 3" charset="0"/>
              <a:buNone/>
              <a:defRPr/>
            </a:pPr>
            <a:endParaRPr lang="en-US" sz="2600" dirty="0" smtClean="0">
              <a:latin typeface="Gill Sans MT" charset="0"/>
            </a:endParaRPr>
          </a:p>
        </p:txBody>
      </p:sp>
      <p:sp>
        <p:nvSpPr>
          <p:cNvPr id="21506" name="Text Box 2"/>
          <p:cNvSpPr txBox="1">
            <a:spLocks noChangeArrowheads="1"/>
          </p:cNvSpPr>
          <p:nvPr/>
        </p:nvSpPr>
        <p:spPr bwMode="auto">
          <a:xfrm>
            <a:off x="279400" y="184150"/>
            <a:ext cx="8729663"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4863"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ＭＳ Ｐゴシック" charset="0"/>
                <a:cs typeface="ＭＳ Ｐゴシック" charset="0"/>
              </a:defRPr>
            </a:lvl9pPr>
          </a:lstStyle>
          <a:p>
            <a:pPr eaLnBrk="1" hangingPunct="1">
              <a:lnSpc>
                <a:spcPct val="98000"/>
              </a:lnSpc>
              <a:buClrTx/>
              <a:buFontTx/>
              <a:buNone/>
              <a:defRPr/>
            </a:pPr>
            <a:r>
              <a:rPr lang="en-US" sz="3200" dirty="0" smtClean="0">
                <a:latin typeface="Bookman Old Style" charset="0"/>
              </a:rPr>
              <a:t>Why  can’t we estimate </a:t>
            </a:r>
            <a:r>
              <a:rPr lang="en-US" sz="3200" i="1" dirty="0" smtClean="0">
                <a:latin typeface="Bookman Old Style" charset="0"/>
              </a:rPr>
              <a:t>C’</a:t>
            </a:r>
            <a:r>
              <a:rPr lang="en-US" sz="3200" dirty="0" smtClean="0">
                <a:latin typeface="Bookman Old Style" charset="0"/>
              </a:rPr>
              <a:t> &amp; </a:t>
            </a:r>
            <a:r>
              <a:rPr lang="en-US" sz="3200" i="1" dirty="0" smtClean="0">
                <a:latin typeface="Bookman Old Style" charset="0"/>
              </a:rPr>
              <a:t>D’</a:t>
            </a:r>
            <a:r>
              <a:rPr lang="en-US" sz="3200" dirty="0" smtClean="0">
                <a:latin typeface="Bookman Old Style" charset="0"/>
              </a:rPr>
              <a:t> at same time using twins only?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ＭＳ Ｐゴシック"/>
        <a:cs typeface="ＭＳ Ｐゴシック"/>
      </a:majorFont>
      <a:minorFont>
        <a:latin typeface="Gill Sans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9230</TotalTime>
  <Words>4068</Words>
  <Application>Microsoft Macintosh PowerPoint</Application>
  <PresentationFormat>On-screen Show (4:3)</PresentationFormat>
  <Paragraphs>1051</Paragraphs>
  <Slides>54</Slides>
  <Notes>54</Notes>
  <HiddenSlides>0</HiddenSlides>
  <MMClips>0</MMClips>
  <ScaleCrop>false</ScaleCrop>
  <HeadingPairs>
    <vt:vector size="4" baseType="variant">
      <vt:variant>
        <vt:lpstr>Theme</vt:lpstr>
      </vt:variant>
      <vt:variant>
        <vt:i4>10</vt:i4>
      </vt:variant>
      <vt:variant>
        <vt:lpstr>Slide Titles</vt:lpstr>
      </vt:variant>
      <vt:variant>
        <vt:i4>54</vt:i4>
      </vt:variant>
    </vt:vector>
  </HeadingPairs>
  <TitlesOfParts>
    <vt:vector size="6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Model assumptions &amp; extending the twin model</vt:lpstr>
      <vt:lpstr>Acknowledgments</vt:lpstr>
      <vt:lpstr>PowerPoint Presentation</vt:lpstr>
      <vt:lpstr>Files you will need are in Faculty drive: /matt/Assumptions_2016</vt:lpstr>
      <vt:lpstr>PowerPoint Presentation</vt:lpstr>
      <vt:lpstr>True parameters vs. Estimated parameters</vt:lpstr>
      <vt:lpstr>Quiz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Question 1 again – What do you think now?</vt:lpstr>
      <vt:lpstr>Quiz Question 2</vt:lpstr>
      <vt:lpstr>PowerPoint Presentation</vt:lpstr>
      <vt:lpstr>Quiz Question 3</vt:lpstr>
      <vt:lpstr>Quiz Question 4</vt:lpstr>
      <vt:lpstr>PowerPoint Presentation</vt:lpstr>
      <vt:lpstr>PowerPoint Presentation</vt:lpstr>
      <vt:lpstr>Quiz Question 5</vt:lpstr>
      <vt:lpstr>What are the effects of violations of assumptions in the CTD?</vt:lpstr>
      <vt:lpstr>Assortative mating (AM) consequence on VA</vt:lpstr>
      <vt:lpstr>AM consequence on relative covariance</vt:lpstr>
      <vt:lpstr>Quiz Question 6</vt:lpstr>
      <vt:lpstr>Quiz Question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Hermine Maes</dc:creator>
  <cp:lastModifiedBy>Matthew Keller</cp:lastModifiedBy>
  <cp:revision>144</cp:revision>
  <cp:lastPrinted>1601-01-01T00:00:00Z</cp:lastPrinted>
  <dcterms:created xsi:type="dcterms:W3CDTF">2010-03-02T15:43:11Z</dcterms:created>
  <dcterms:modified xsi:type="dcterms:W3CDTF">2016-03-10T15:47:49Z</dcterms:modified>
</cp:coreProperties>
</file>