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82" r:id="rId5"/>
    <p:sldId id="278" r:id="rId6"/>
    <p:sldId id="279" r:id="rId7"/>
    <p:sldId id="280" r:id="rId8"/>
    <p:sldId id="287" r:id="rId9"/>
    <p:sldId id="283" r:id="rId10"/>
    <p:sldId id="300" r:id="rId11"/>
    <p:sldId id="301" r:id="rId12"/>
    <p:sldId id="302" r:id="rId13"/>
    <p:sldId id="281" r:id="rId14"/>
    <p:sldId id="303" r:id="rId15"/>
    <p:sldId id="294" r:id="rId16"/>
    <p:sldId id="296" r:id="rId17"/>
    <p:sldId id="298" r:id="rId18"/>
    <p:sldId id="269" r:id="rId19"/>
    <p:sldId id="258" r:id="rId20"/>
    <p:sldId id="270" r:id="rId21"/>
    <p:sldId id="271" r:id="rId22"/>
    <p:sldId id="272" r:id="rId23"/>
    <p:sldId id="276" r:id="rId24"/>
    <p:sldId id="299" r:id="rId2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5179"/>
  </p:normalViewPr>
  <p:slideViewPr>
    <p:cSldViewPr snapToGrid="0">
      <p:cViewPr>
        <p:scale>
          <a:sx n="80" d="100"/>
          <a:sy n="80" d="100"/>
        </p:scale>
        <p:origin x="24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737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01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22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35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65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05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9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0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68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232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1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FB62C-1F41-43FF-BAB9-DDF2BC1ABB5D}" type="datetimeFigureOut">
              <a:rPr lang="nl-NL" smtClean="0"/>
              <a:t>09-03-16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AD07C-A712-4F92-B3E6-F6483C3AE8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877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992868"/>
            <a:ext cx="114681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Genetic simplex 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model: 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practical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088493"/>
            <a:ext cx="11468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Sanja</a:t>
            </a:r>
            <a:r>
              <a:rPr lang="en-U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Franic</a:t>
            </a:r>
            <a:r>
              <a:rPr lang="en-U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Conor</a:t>
            </a:r>
            <a:r>
              <a:rPr lang="en-US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Dolan</a:t>
            </a:r>
            <a:endParaRPr lang="en-US" sz="20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3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2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ACE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holesky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depicting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only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 component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avoid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clutter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means subject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same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as in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7443" y="4852634"/>
            <a:ext cx="1591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S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baseline="30000" dirty="0" err="1"/>
              <a:t>t</a:t>
            </a:r>
            <a:r>
              <a:rPr lang="nl-NL" sz="2300" dirty="0"/>
              <a:t>  </a:t>
            </a:r>
            <a:endParaRPr lang="nl-NL" sz="23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516052" y="4852634"/>
            <a:ext cx="61926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D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>
                <a:latin typeface="Symbol" panose="05050102010706020507" pitchFamily="18" charset="2"/>
              </a:rPr>
              <a:t> 	d</a:t>
            </a:r>
            <a:r>
              <a:rPr lang="nl-NL" sz="2300" baseline="-25000" dirty="0">
                <a:latin typeface="Symbol" panose="05050102010706020507" pitchFamily="18" charset="2"/>
              </a:rPr>
              <a:t>11</a:t>
            </a:r>
            <a:r>
              <a:rPr lang="nl-NL" sz="2300" dirty="0">
                <a:latin typeface="Symbol" panose="05050102010706020507" pitchFamily="18" charset="2"/>
              </a:rPr>
              <a:t>	0	0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21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22</a:t>
            </a:r>
            <a:r>
              <a:rPr lang="nl-NL" sz="2300" dirty="0">
                <a:latin typeface="Symbol" panose="05050102010706020507" pitchFamily="18" charset="2"/>
              </a:rPr>
              <a:t>	0 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31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33</a:t>
            </a:r>
            <a:r>
              <a:rPr lang="nl-NL" sz="2300" dirty="0">
                <a:latin typeface="Symbol" panose="05050102010706020507" pitchFamily="18" charset="2"/>
              </a:rPr>
              <a:t>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41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43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492" y="2503178"/>
            <a:ext cx="7712596" cy="189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2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ACE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holesky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depicting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only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 component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avoid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clutter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means subject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same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as in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7443" y="4852634"/>
            <a:ext cx="1591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S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baseline="30000" dirty="0" err="1"/>
              <a:t>t</a:t>
            </a:r>
            <a:r>
              <a:rPr lang="nl-NL" sz="2300" dirty="0"/>
              <a:t>  </a:t>
            </a:r>
            <a:endParaRPr lang="nl-NL" sz="23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516052" y="4852634"/>
            <a:ext cx="61926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D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>
                <a:latin typeface="Symbol" panose="05050102010706020507" pitchFamily="18" charset="2"/>
              </a:rPr>
              <a:t> 	d</a:t>
            </a:r>
            <a:r>
              <a:rPr lang="nl-NL" sz="2300" baseline="-25000" dirty="0">
                <a:latin typeface="Symbol" panose="05050102010706020507" pitchFamily="18" charset="2"/>
              </a:rPr>
              <a:t>11</a:t>
            </a:r>
            <a:r>
              <a:rPr lang="nl-NL" sz="2300" dirty="0">
                <a:latin typeface="Symbol" panose="05050102010706020507" pitchFamily="18" charset="2"/>
              </a:rPr>
              <a:t>	0	0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21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22</a:t>
            </a:r>
            <a:r>
              <a:rPr lang="nl-NL" sz="2300" dirty="0">
                <a:latin typeface="Symbol" panose="05050102010706020507" pitchFamily="18" charset="2"/>
              </a:rPr>
              <a:t>	0 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31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33</a:t>
            </a:r>
            <a:r>
              <a:rPr lang="nl-NL" sz="2300" dirty="0">
                <a:latin typeface="Symbol" panose="05050102010706020507" pitchFamily="18" charset="2"/>
              </a:rPr>
              <a:t>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41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43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26311" y="5392382"/>
            <a:ext cx="3459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492" y="2503178"/>
            <a:ext cx="7712596" cy="189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21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2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ACE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holesky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depicting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only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 component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avoid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clutter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means subject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same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as in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7443" y="4852634"/>
            <a:ext cx="1591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S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dirty="0" err="1">
                <a:latin typeface="Symbol" panose="05050102010706020507" pitchFamily="18" charset="2"/>
              </a:rPr>
              <a:t>D</a:t>
            </a:r>
            <a:r>
              <a:rPr lang="nl-NL" sz="2300" baseline="-25000" dirty="0" err="1"/>
              <a:t>A</a:t>
            </a:r>
            <a:r>
              <a:rPr lang="nl-NL" sz="2300" baseline="30000" dirty="0" err="1"/>
              <a:t>t</a:t>
            </a:r>
            <a:r>
              <a:rPr lang="nl-NL" sz="2300" dirty="0"/>
              <a:t>  </a:t>
            </a:r>
            <a:endParaRPr lang="nl-NL" sz="23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3516052" y="4852634"/>
            <a:ext cx="61926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300" dirty="0">
                <a:latin typeface="Symbol" panose="05050102010706020507" pitchFamily="18" charset="2"/>
              </a:rPr>
              <a:t>D</a:t>
            </a:r>
            <a:r>
              <a:rPr lang="nl-NL" sz="2300" baseline="-25000" dirty="0"/>
              <a:t>A</a:t>
            </a:r>
            <a:r>
              <a:rPr lang="nl-NL" sz="2300" dirty="0"/>
              <a:t> = </a:t>
            </a:r>
            <a:r>
              <a:rPr lang="nl-NL" sz="2300" dirty="0">
                <a:latin typeface="Symbol" panose="05050102010706020507" pitchFamily="18" charset="2"/>
              </a:rPr>
              <a:t> 	d</a:t>
            </a:r>
            <a:r>
              <a:rPr lang="nl-NL" sz="2300" baseline="-25000" dirty="0">
                <a:latin typeface="Symbol" panose="05050102010706020507" pitchFamily="18" charset="2"/>
              </a:rPr>
              <a:t>11</a:t>
            </a:r>
            <a:r>
              <a:rPr lang="nl-NL" sz="2300" dirty="0">
                <a:latin typeface="Symbol" panose="05050102010706020507" pitchFamily="18" charset="2"/>
              </a:rPr>
              <a:t>	0	0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21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22</a:t>
            </a:r>
            <a:r>
              <a:rPr lang="nl-NL" sz="2300" dirty="0">
                <a:latin typeface="Symbol" panose="05050102010706020507" pitchFamily="18" charset="2"/>
              </a:rPr>
              <a:t>	0 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31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33</a:t>
            </a:r>
            <a:r>
              <a:rPr lang="nl-NL" sz="2300" dirty="0">
                <a:latin typeface="Symbol" panose="05050102010706020507" pitchFamily="18" charset="2"/>
              </a:rPr>
              <a:t>	0 </a:t>
            </a:r>
          </a:p>
          <a:p>
            <a:r>
              <a:rPr lang="nl-NL" sz="2300" dirty="0">
                <a:latin typeface="Symbol" panose="05050102010706020507" pitchFamily="18" charset="2"/>
              </a:rPr>
              <a:t>	</a:t>
            </a:r>
            <a:r>
              <a:rPr lang="nl-NL" sz="2300" dirty="0" smtClean="0">
                <a:latin typeface="Symbol" panose="05050102010706020507" pitchFamily="18" charset="2"/>
              </a:rPr>
              <a:t>d</a:t>
            </a:r>
            <a:r>
              <a:rPr lang="nl-NL" sz="2300" baseline="-25000" dirty="0" smtClean="0">
                <a:latin typeface="Symbol" panose="05050102010706020507" pitchFamily="18" charset="2"/>
              </a:rPr>
              <a:t>41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42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43</a:t>
            </a:r>
            <a:r>
              <a:rPr lang="nl-NL" sz="2300" dirty="0">
                <a:latin typeface="Symbol" panose="05050102010706020507" pitchFamily="18" charset="2"/>
              </a:rPr>
              <a:t>	d</a:t>
            </a:r>
            <a:r>
              <a:rPr lang="nl-NL" sz="2300" baseline="-25000" dirty="0">
                <a:latin typeface="Symbol" panose="05050102010706020507" pitchFamily="18" charset="2"/>
              </a:rPr>
              <a:t>44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26311" y="5392382"/>
            <a:ext cx="3459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34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492" y="2503178"/>
            <a:ext cx="7712596" cy="189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648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3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Simplex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genetic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A simplex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: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 3 + 4 = 7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parameters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sz="500" b="1" dirty="0" smtClean="0"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</a:p>
          <a:p>
            <a:endParaRPr lang="nl-NL" sz="2200" b="1" dirty="0">
              <a:solidFill>
                <a:prstClr val="black"/>
              </a:solidFill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DZ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228571" y="5411911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(I-B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(I-B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baseline="30000" dirty="0">
                <a:latin typeface="Tahoma" charset="0"/>
                <a:ea typeface="Tahoma" charset="0"/>
                <a:cs typeface="Tahoma" charset="0"/>
              </a:rPr>
              <a:t>t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+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175" name="Picture 1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0" y="432000"/>
            <a:ext cx="7632000" cy="406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23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3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Simplex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 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sz="500" b="1" dirty="0" smtClean="0">
              <a:latin typeface="Symbol" charset="2"/>
              <a:ea typeface="Symbol" charset="2"/>
              <a:cs typeface="Symbol" charset="2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228571" y="5411911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(I-B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(I-B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baseline="30000" dirty="0">
                <a:latin typeface="Tahoma" charset="0"/>
                <a:ea typeface="Tahoma" charset="0"/>
                <a:cs typeface="Tahoma" charset="0"/>
              </a:rPr>
              <a:t>t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+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175" name="Picture 1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0" y="432000"/>
            <a:ext cx="7632000" cy="40678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6084" y="1629248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</a:p>
          <a:p>
            <a:endParaRPr lang="nl-NL" baseline="-25000" dirty="0">
              <a:latin typeface="Tahoma" charset="0"/>
              <a:ea typeface="Tahoma" charset="0"/>
              <a:cs typeface="Tahoma" charset="0"/>
            </a:endParaRPr>
          </a:p>
          <a:p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baseline="-25000" dirty="0">
              <a:latin typeface="Tahoma" charset="0"/>
              <a:ea typeface="Tahoma" charset="0"/>
              <a:cs typeface="Tahoma" charset="0"/>
            </a:endParaRPr>
          </a:p>
          <a:p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baseline="-25000" dirty="0">
              <a:latin typeface="Tahoma" charset="0"/>
              <a:ea typeface="Tahoma" charset="0"/>
              <a:cs typeface="Tahoma" charset="0"/>
            </a:endParaRPr>
          </a:p>
          <a:p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B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endParaRPr lang="nl-NL" baseline="-250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Symbol" charset="2"/>
              <a:ea typeface="Symbol" charset="2"/>
              <a:cs typeface="Symbol" charset="2"/>
            </a:endParaRPr>
          </a:p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 </a:t>
            </a:r>
            <a:endParaRPr lang="nl-NL" baseline="-25000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159555"/>
              </p:ext>
            </p:extLst>
          </p:nvPr>
        </p:nvGraphicFramePr>
        <p:xfrm>
          <a:off x="1676296" y="3469381"/>
          <a:ext cx="24277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926"/>
                <a:gridCol w="606926"/>
                <a:gridCol w="606926"/>
                <a:gridCol w="6069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b</a:t>
                      </a:r>
                      <a:r>
                        <a:rPr lang="nl-NL" baseline="-25000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A21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b</a:t>
                      </a:r>
                      <a:r>
                        <a:rPr lang="nl-NL" baseline="-25000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A32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b</a:t>
                      </a:r>
                      <a:r>
                        <a:rPr lang="nl-NL" baseline="-25000" dirty="0" smtClean="0">
                          <a:solidFill>
                            <a:srgbClr val="FF0000"/>
                          </a:solidFill>
                          <a:latin typeface="Tahoma" charset="0"/>
                          <a:ea typeface="Tahoma" charset="0"/>
                          <a:cs typeface="Tahoma" charset="0"/>
                        </a:rPr>
                        <a:t>A43</a:t>
                      </a:r>
                      <a:r>
                        <a:rPr lang="nl-NL" dirty="0" smtClean="0">
                          <a:latin typeface="Tahoma" charset="0"/>
                          <a:ea typeface="Tahoma" charset="0"/>
                          <a:cs typeface="Tahoma" charset="0"/>
                        </a:rPr>
                        <a:t>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165384"/>
              </p:ext>
            </p:extLst>
          </p:nvPr>
        </p:nvGraphicFramePr>
        <p:xfrm>
          <a:off x="1642359" y="5340170"/>
          <a:ext cx="24277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926"/>
                <a:gridCol w="606926"/>
                <a:gridCol w="606926"/>
                <a:gridCol w="6069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a1</a:t>
                      </a:r>
                      <a:endParaRPr lang="en-US" b="0" baseline="-25000" dirty="0">
                        <a:solidFill>
                          <a:srgbClr val="FF0000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a2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a3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 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a4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64101"/>
              </p:ext>
            </p:extLst>
          </p:nvPr>
        </p:nvGraphicFramePr>
        <p:xfrm>
          <a:off x="1676296" y="1671998"/>
          <a:ext cx="24277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926"/>
                <a:gridCol w="606926"/>
                <a:gridCol w="606926"/>
                <a:gridCol w="6069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z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1</a:t>
                      </a:r>
                      <a:endParaRPr lang="en-US" b="0" baseline="-25000" dirty="0">
                        <a:solidFill>
                          <a:srgbClr val="FF0000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z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z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b="0" dirty="0" smtClean="0">
                          <a:solidFill>
                            <a:schemeClr val="tx1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0 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s</a:t>
                      </a:r>
                      <a:r>
                        <a:rPr lang="en-US" b="0" baseline="30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2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Symbol" charset="2"/>
                          <a:ea typeface="Symbol" charset="2"/>
                          <a:cs typeface="Symbol" charset="2"/>
                        </a:rPr>
                        <a:t>z</a:t>
                      </a:r>
                      <a:r>
                        <a:rPr lang="en-US" b="0" baseline="-25000" dirty="0" smtClean="0">
                          <a:solidFill>
                            <a:srgbClr val="FF0000"/>
                          </a:solidFill>
                          <a:latin typeface="+mn-lt"/>
                          <a:ea typeface="Tahoma" charset="0"/>
                          <a:cs typeface="Tahoma" charset="0"/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  <a:latin typeface="+mn-lt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417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3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Simplex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genetic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C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simplex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: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 3 + 4 = 7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parameters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sz="500" b="1" dirty="0" smtClean="0"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</a:p>
          <a:p>
            <a:endParaRPr lang="nl-NL" sz="2200" b="1" dirty="0">
              <a:solidFill>
                <a:prstClr val="black"/>
              </a:solidFill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DZ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228571" y="5411911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)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)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baseline="30000" dirty="0">
                <a:latin typeface="Tahoma" charset="0"/>
                <a:ea typeface="Tahoma" charset="0"/>
                <a:cs typeface="Tahoma" charset="0"/>
              </a:rPr>
              <a:t>t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+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0" y="432000"/>
            <a:ext cx="7632343" cy="40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52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3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Simplex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genetic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E model: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 4 parameters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sz="500" b="1" dirty="0" smtClean="0"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</a:p>
          <a:p>
            <a:endParaRPr lang="nl-NL" sz="2200" b="1" dirty="0">
              <a:solidFill>
                <a:prstClr val="black"/>
              </a:solidFill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DZ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.5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228571" y="5411911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4841" y="496168"/>
            <a:ext cx="7366925" cy="40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95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smtClean="0">
                <a:latin typeface="Tahoma" charset="0"/>
                <a:ea typeface="Tahoma" charset="0"/>
                <a:cs typeface="Tahoma" charset="0"/>
              </a:rPr>
              <a:t>Practical:</a:t>
            </a:r>
          </a:p>
          <a:p>
            <a:endParaRPr lang="nl-NL" sz="2600" dirty="0">
              <a:latin typeface="Tahoma" charset="0"/>
              <a:ea typeface="Tahoma" charset="0"/>
              <a:cs typeface="Tahoma" charset="0"/>
            </a:endParaRPr>
          </a:p>
          <a:p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faculty/</a:t>
            </a:r>
            <a:r>
              <a:rPr lang="en-US" sz="2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sanja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/2016/Simplex/Practical/</a:t>
            </a:r>
            <a:r>
              <a:rPr lang="en-US" sz="2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simplexPractical.R</a:t>
            </a:r>
            <a:endParaRPr lang="nl-NL" sz="26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81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139" y="340093"/>
            <a:ext cx="2016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model: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2388" y="126570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Rmz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1.000 0.650 0.523 0.409 0.769 0.510 0.482 0.455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0.650 1.000 0.748 0.608 0.655 0.696 0.665 0.582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0.523 0.748 1.000 0.775 0.609 0.745 0.840 0.757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0.409 0.608 0.775 1.000 0.549 0.723 0.747 0.799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[5,]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0.769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0.655 0.609 0.549 1.000 0.572 0.550 0.613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[6,] 0.510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0.696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0.745 0.723 0.572 1.000 0.782 0.658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[7,] 0.482 0.665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0.840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0.747 0.550 0.782 1.000 0.760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[8,] 0.455 0.582 0.757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0.799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0.613 0.658 0.760 1.000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6230753" y="126570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mtClean="0">
                <a:latin typeface="Tahoma" charset="0"/>
                <a:ea typeface="Tahoma" charset="0"/>
                <a:cs typeface="Tahoma" charset="0"/>
              </a:rPr>
              <a:t>Rdz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1.000 0.603 0.475 0.471 0.641 0.397 0.201 0.248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0.603 1.000 0.661 0.673 0.298 0.481 0.317 0.396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0.475 0.661 1.000 0.737 0.283 0.374 0.483 0.469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0.471 0.673 0.737 1.000 0.258 0.346 0.368 0.501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[5,]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0.641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0.298 0.283 0.258 1.000 0.481 0.361 0.345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[6,] 0.397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0.481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0.374 0.346 0.481 1.000 0.627 0.635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[7,] 0.201 0.317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0.483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0.368 0.361 0.627 1.000 0.707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[8,] 0.248 0.396 0.469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0.501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0.345 0.635 0.707 1.000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561475" y="4529482"/>
            <a:ext cx="10514473" cy="1552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nl-NL" dirty="0">
                <a:latin typeface="Tahoma" charset="0"/>
                <a:ea typeface="Tahoma" charset="0"/>
                <a:cs typeface="Tahoma" charset="0"/>
              </a:rPr>
              <a:t>			</a:t>
            </a:r>
          </a:p>
          <a:p>
            <a:pPr>
              <a:lnSpc>
                <a:spcPct val="115000"/>
              </a:lnSpc>
            </a:pPr>
            <a:r>
              <a:rPr lang="nl-NL" dirty="0">
                <a:latin typeface="Tahoma" charset="0"/>
                <a:ea typeface="Tahoma" charset="0"/>
                <a:cs typeface="Tahoma" charset="0"/>
              </a:rPr>
              <a:t>5.5y	6.8y	9.7y	12.2y	 </a:t>
            </a:r>
          </a:p>
          <a:p>
            <a:pPr>
              <a:lnSpc>
                <a:spcPct val="115000"/>
              </a:lnSpc>
            </a:pP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0.769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 </a:t>
            </a: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0.696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0.840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 </a:t>
            </a: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0.799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MZ FSIQ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correlation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(FIML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estimates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pPr>
              <a:lnSpc>
                <a:spcPct val="115000"/>
              </a:lnSpc>
            </a:pP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0.641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 </a:t>
            </a: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0.481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0.483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 </a:t>
            </a:r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0.501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DZ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FSIQ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correlation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FIML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estimates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)	</a:t>
            </a:r>
          </a:p>
          <a:p>
            <a:pPr>
              <a:lnSpc>
                <a:spcPct val="115000"/>
              </a:lnSpc>
            </a:pPr>
            <a:r>
              <a:rPr lang="nl-NL" sz="1050" dirty="0">
                <a:latin typeface="Tahoma" charset="0"/>
                <a:ea typeface="Tahoma" charset="0"/>
                <a:cs typeface="Tahom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9349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z="1800" smtClean="0">
                <a:latin typeface="Tahoma" charset="0"/>
                <a:ea typeface="Tahoma" charset="0"/>
                <a:cs typeface="Tahoma" charset="0"/>
              </a:rPr>
              <a:t>19</a:t>
            </a:fld>
            <a:endParaRPr lang="nl-NL" sz="18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4020" y="308629"/>
            <a:ext cx="2409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ACE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Cholesky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model: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9554" y="1800000"/>
            <a:ext cx="37763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RA_est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5.5y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6.8y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9.7y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12.2y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1.000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0.939 0.909 0.802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0.939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1.000 0.997 0.959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0.909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0.997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1.000 0.978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0.802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0.959 0.978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1.000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4412" y="1800000"/>
            <a:ext cx="36896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RC_est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5.5y   6.8y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9.7y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12.2y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1.000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0.610 0.295 0.388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0.610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1.000 0.609 0.651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0.295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0.609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1.000 0.767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0.388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0.651 0.767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1.000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6392" y="1800000"/>
            <a:ext cx="37089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RE_est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5.5y   6.8y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9.7y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12.2y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1.000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0.107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-.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057 0.020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0.107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1.000  0.233 0.150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-.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057 0.233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1.000 0.126</a:t>
            </a:r>
          </a:p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0.020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0.150  0.126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1.000</a:t>
            </a:r>
          </a:p>
        </p:txBody>
      </p:sp>
    </p:spTree>
    <p:extLst>
      <p:ext uri="{BB962C8B-B14F-4D97-AF65-F5344CB8AC3E}">
        <p14:creationId xmlns:p14="http://schemas.microsoft.com/office/powerpoint/2010/main" val="123681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2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62072" y="692696"/>
            <a:ext cx="10467902" cy="5632311"/>
            <a:chOff x="885336" y="718161"/>
            <a:chExt cx="7263464" cy="4438892"/>
          </a:xfrm>
        </p:grpSpPr>
        <p:sp>
          <p:nvSpPr>
            <p:cNvPr id="3" name="Rectangle 2"/>
            <p:cNvSpPr/>
            <p:nvPr/>
          </p:nvSpPr>
          <p:spPr>
            <a:xfrm>
              <a:off x="899592" y="3704428"/>
              <a:ext cx="7056784" cy="2910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nl-NL" dirty="0">
                <a:latin typeface="Tahoma" charset="0"/>
                <a:ea typeface="Tahoma" charset="0"/>
                <a:cs typeface="Tahoma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85336" y="718161"/>
              <a:ext cx="7263464" cy="4438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Practical: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estimate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the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genetic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and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environmental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contributions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to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temporal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stability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and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change in full-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scale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IQ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measured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at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four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time points (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mean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ages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5.5, 6.8, 9.7, 12.2,    </a:t>
              </a:r>
              <a:r>
                <a:rPr lang="nl-NL" dirty="0" err="1" smtClean="0">
                  <a:latin typeface="Tahoma" charset="0"/>
                  <a:ea typeface="Tahoma" charset="0"/>
                  <a:cs typeface="Tahoma" charset="0"/>
                </a:rPr>
                <a:t>SDs</a:t>
              </a:r>
              <a:r>
                <a:rPr lang="nl-NL" dirty="0" smtClean="0">
                  <a:latin typeface="Tahoma" charset="0"/>
                  <a:ea typeface="Tahoma" charset="0"/>
                  <a:cs typeface="Tahoma" charset="0"/>
                </a:rPr>
                <a:t> .3, .19, .43, .24)</a:t>
              </a: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r>
                <a:rPr lang="en-US" dirty="0" smtClean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N = 562 twin pairs (261 MZ, </a:t>
              </a:r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301 </a:t>
              </a:r>
              <a:r>
                <a:rPr lang="en-US" dirty="0" smtClean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DZ)</a:t>
              </a: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endParaRPr lang="en-US" dirty="0" smtClean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r>
                <a:rPr lang="en-US" dirty="0" smtClean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The </a:t>
              </a:r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proportions of observed FSIQ </a:t>
              </a:r>
              <a:r>
                <a:rPr lang="en-US" dirty="0" smtClean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data: </a:t>
              </a:r>
              <a:endParaRPr lang="en-US" dirty="0">
                <a:solidFill>
                  <a:srgbClr val="000000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0.812, 0.295, 0.490, 0.828 (MZ twin 1) </a:t>
              </a:r>
            </a:p>
            <a:p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0.812, 0.295, 0.490, 0.828 (MZ twin 2) </a:t>
              </a:r>
            </a:p>
            <a:p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0.774, 0.379, 0.598, 0.797 (DZ twin1)</a:t>
              </a:r>
            </a:p>
            <a:p>
              <a:r>
                <a:rPr lang="en-US" dirty="0">
                  <a:solidFill>
                    <a:srgbClr val="000000"/>
                  </a:solidFill>
                  <a:latin typeface="Tahoma" charset="0"/>
                  <a:ea typeface="Tahoma" charset="0"/>
                  <a:cs typeface="Tahoma" charset="0"/>
                </a:rPr>
                <a:t>0.774, 0.379, 0.598, 0.797 (DZ twin 2) </a:t>
              </a:r>
              <a:endParaRPr lang="nl-NL" dirty="0">
                <a:latin typeface="Tahoma" charset="0"/>
                <a:ea typeface="Tahoma" charset="0"/>
                <a:cs typeface="Tahoma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16" y="2533167"/>
            <a:ext cx="5204761" cy="199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14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z="1800" smtClean="0">
                <a:latin typeface="Tahoma" charset="0"/>
                <a:ea typeface="Tahoma" charset="0"/>
                <a:cs typeface="Tahoma" charset="0"/>
              </a:rPr>
              <a:t>20</a:t>
            </a:fld>
            <a:endParaRPr lang="nl-NL" sz="180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398" y="250941"/>
            <a:ext cx="1824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Simplex model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5222" y="900501"/>
            <a:ext cx="555377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62.926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0.000    0    0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32.775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0.000  0.000   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0.000  0.000    0   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B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0.000 0.000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1.191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0.000 0.000    0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1.058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0.000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0.913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  0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A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fixed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  0    0    0   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19" y="4834398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(I-B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 </a:t>
            </a:r>
            <a:r>
              <a:rPr lang="nl-NL" sz="2200" dirty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(I-B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)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baseline="30000" dirty="0">
                <a:latin typeface="Tahoma" charset="0"/>
                <a:ea typeface="Tahoma" charset="0"/>
                <a:cs typeface="Tahoma" charset="0"/>
              </a:rPr>
              <a:t>t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+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0" y="432000"/>
            <a:ext cx="7632000" cy="406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63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512" y="857759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103.218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0.000  0.00  0.000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15.587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0.00  0.000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 0.000 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38.31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 0.000  0.000  0.00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23.119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B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,] 0.000 0.000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0.468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0.000 0.000    0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0.614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0.000    0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0.000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0.691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  0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(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fixed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  0    0    0   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0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32319" y="4834398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)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I-B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)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baseline="30000" dirty="0">
                <a:latin typeface="Tahoma" charset="0"/>
                <a:ea typeface="Tahoma" charset="0"/>
                <a:cs typeface="Tahoma" charset="0"/>
              </a:rPr>
              <a:t>t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 +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398" y="250941"/>
            <a:ext cx="1824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Simplex model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: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0" y="432000"/>
            <a:ext cx="7632343" cy="40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493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6181" y="764715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Y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E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f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ixed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  0    0    0    0</a:t>
            </a: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B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E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f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ixed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  0    0    0    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  0    0    0    0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endParaRPr lang="nl-NL" baseline="-250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48.95 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0.000  0.000  0.000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 0.00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56.691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0.000  0.000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 0.00 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44.331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 0.00  0.000 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44.897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19" y="4834398"/>
            <a:ext cx="38404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 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</a:t>
            </a:r>
            <a:r>
              <a:rPr lang="nl-NL" sz="2200" dirty="0" smtClean="0">
                <a:latin typeface="Symbol" charset="2"/>
                <a:ea typeface="Symbol" charset="2"/>
                <a:cs typeface="Symbol" charset="2"/>
              </a:rPr>
              <a:t>Q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 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398" y="250941"/>
            <a:ext cx="1824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Simplex model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: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4841" y="496168"/>
            <a:ext cx="7366925" cy="40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955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1398" y="250941"/>
            <a:ext cx="1824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Simplex model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6169" y="4482810"/>
            <a:ext cx="70585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Standardized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components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	5.5y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6.8y	9.7y	12.2y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h2  	0.293 	0.562 	0.584 	0.550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Increasing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c2  	0.480 	0.176 	0.226 	0.233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Decreasing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e2	0.228 	0.261 	0.190 	0.217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About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constant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430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554" y="1409607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&gt;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round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SA_est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/Sph_est,3)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0.293 0.608 0.728 0.779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0.608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0.562 0.846 0.879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0.728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0.846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0.584 0.774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0.779 0.879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0.774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0.550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&gt;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round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SC_est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/Sph_est,3)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0.480 0.392 0.272 0.221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0.392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0.176 0.154 0.121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0.272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0.154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0.226 0.226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0.221 0.121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0.226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0.233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&gt;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round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(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SE_est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/Sph_est,3)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[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1,] 0.228 0.000 0.00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[2,]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 0.000 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0.261 0.00 0.000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[3,]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0.000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0.19 0.000</a:t>
            </a:r>
          </a:p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[4,] 0.000 0.000 </a:t>
            </a:r>
            <a:r>
              <a:rPr lang="nl-NL" dirty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0.00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0.217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36169" y="1280160"/>
            <a:ext cx="70901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Phenotypic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between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age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9.7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12.2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equals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123.271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Contributions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of A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123.271 is 77.4%</a:t>
            </a:r>
          </a:p>
          <a:p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Contributions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of A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123.271 is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22.6%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Contributions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of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E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123.271 is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0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%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Conclude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?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1398" y="250941"/>
            <a:ext cx="1824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Simplex model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6169" y="4482810"/>
            <a:ext cx="70585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Standardized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components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	5.5y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	6.8y	9.7y	12.2y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h2  	0.293 	0.562 	0.584 	0.550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Increasing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c2  	0.480 	0.176 	0.226 	0.233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Decreasing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e2	0.228 	0.261 	0.190 	0.217	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About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constant</a:t>
            </a: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410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twin1-twin2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796165"/>
              </p:ext>
            </p:extLst>
          </p:nvPr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008042"/>
              </p:ext>
            </p:extLst>
          </p:nvPr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85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twin1-twin1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58858" y="5681139"/>
            <a:ext cx="22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92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twin1-twin1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234545"/>
              </p:ext>
            </p:extLst>
          </p:nvPr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6428" y="2893961"/>
            <a:ext cx="248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( 8*(8-1)/2 + 8 ) * 2</a:t>
            </a:r>
            <a:endParaRPr lang="nl-NL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8858" y="5681139"/>
            <a:ext cx="22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93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twin1-twin1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052556"/>
              </p:ext>
            </p:extLst>
          </p:nvPr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109501"/>
              </p:ext>
            </p:extLst>
          </p:nvPr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6428" y="2893961"/>
            <a:ext cx="248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( 8*(8-1)/2 + 8 ) * 2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5504" y="6378472"/>
            <a:ext cx="635875" cy="369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  <a:latin typeface="Tahoma" charset="0"/>
                <a:ea typeface="Tahoma" charset="0"/>
                <a:cs typeface="Tahoma" charset="0"/>
              </a:rPr>
              <a:t>4</a:t>
            </a:r>
            <a:endParaRPr lang="nl-NL" dirty="0">
              <a:solidFill>
                <a:srgbClr val="FF0000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8858" y="5681139"/>
            <a:ext cx="22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47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twin1-twin1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411470"/>
              </p:ext>
            </p:extLst>
          </p:nvPr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6428" y="2893961"/>
            <a:ext cx="248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( 8*(8-1)/2 + 8 ) * 2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5504" y="6378472"/>
            <a:ext cx="635875" cy="369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4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8858" y="5681139"/>
            <a:ext cx="22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76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1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pPr marL="342900" indent="-342900">
              <a:buAutoNum type="arabicParenR"/>
            </a:pP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estimate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means (subject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twin1-twin1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),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variances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and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covariances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325806"/>
              </p:ext>
            </p:extLst>
          </p:nvPr>
        </p:nvGraphicFramePr>
        <p:xfrm>
          <a:off x="896884" y="2091266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cov43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cov51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cov54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cov62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cov65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IQ23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cov73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cov76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IQ24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cov84</a:t>
                      </a:r>
                      <a:endParaRPr lang="en-US" dirty="0">
                        <a:ln cmpd="sng">
                          <a:noFill/>
                        </a:ln>
                        <a:solidFill>
                          <a:srgbClr val="FF0000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cov85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cov86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cov87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var8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6883" y="562511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IQ11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IQ12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IQ22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IQ32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IQ42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mean</a:t>
                      </a:r>
                      <a:endParaRPr lang="en-US" b="1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m1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m2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m3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 cmpd="sng"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sx="1000" sy="1000" algn="ctr" rotWithShape="0">
                              <a:schemeClr val="tx1"/>
                            </a:outerShdw>
                          </a:effectLst>
                          <a:latin typeface="Tahoma" charset="0"/>
                          <a:ea typeface="Tahoma" charset="0"/>
                          <a:cs typeface="Tahoma" charset="0"/>
                        </a:rPr>
                        <a:t>m4</a:t>
                      </a:r>
                      <a:endParaRPr lang="en-US" dirty="0">
                        <a:ln cmpd="sng">
                          <a:noFill/>
                        </a:ln>
                        <a:solidFill>
                          <a:schemeClr val="tx1"/>
                        </a:solidFill>
                        <a:effectLst>
                          <a:outerShdw sx="1000" sy="1000" algn="ctr" rotWithShape="0">
                            <a:schemeClr val="tx1"/>
                          </a:outerShdw>
                        </a:effectLst>
                        <a:latin typeface="Tahoma" charset="0"/>
                        <a:ea typeface="Tahoma" charset="0"/>
                        <a:cs typeface="Tahoma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9040648" y="3831025"/>
            <a:ext cx="98622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8509" y="3484178"/>
            <a:ext cx="206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Tahoma" charset="0"/>
                <a:ea typeface="Tahoma" charset="0"/>
                <a:cs typeface="Tahoma" charset="0"/>
              </a:rPr>
              <a:t>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ifferent over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dirty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&amp; DZ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6428" y="2893961"/>
            <a:ext cx="2480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( 8*(8-1)/2 + 8 ) * 2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5504" y="6378472"/>
            <a:ext cx="635875" cy="369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4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8858" y="5681139"/>
            <a:ext cx="2275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How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many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parameters? 76 </a:t>
            </a:r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3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267" y="420652"/>
            <a:ext cx="1100904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M</a:t>
            </a:r>
            <a:r>
              <a:rPr lang="nl-NL" sz="2600" dirty="0" err="1" smtClean="0">
                <a:latin typeface="Tahoma" charset="0"/>
                <a:ea typeface="Tahoma" charset="0"/>
                <a:cs typeface="Tahoma" charset="0"/>
              </a:rPr>
              <a:t>odels</a:t>
            </a:r>
            <a:endParaRPr lang="nl-NL" sz="2600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2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) ACE </a:t>
            </a:r>
            <a:r>
              <a:rPr lang="nl-NL" dirty="0" err="1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holesky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depicting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only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 component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avoid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clutter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  - means subject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to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same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equality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constraints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as in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the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dirty="0" err="1" smtClean="0">
                <a:latin typeface="Tahoma" charset="0"/>
                <a:ea typeface="Tahoma" charset="0"/>
                <a:cs typeface="Tahoma" charset="0"/>
              </a:rPr>
              <a:t>saturated</a:t>
            </a:r>
            <a:r>
              <a:rPr lang="nl-NL" dirty="0" smtClean="0">
                <a:latin typeface="Tahoma" charset="0"/>
                <a:ea typeface="Tahoma" charset="0"/>
                <a:cs typeface="Tahoma" charset="0"/>
              </a:rPr>
              <a:t> model</a:t>
            </a:r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endParaRPr lang="nl-NL" dirty="0" smtClean="0">
              <a:latin typeface="Tahoma" charset="0"/>
              <a:ea typeface="Tahoma" charset="0"/>
              <a:cs typeface="Tahoma" charset="0"/>
            </a:endParaRPr>
          </a:p>
          <a:p>
            <a:r>
              <a:rPr lang="nl-NL" sz="2200" b="1" dirty="0" smtClean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MZ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= 	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	</a:t>
            </a: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		</a:t>
            </a:r>
          </a:p>
          <a:p>
            <a:endParaRPr lang="nl-NL" sz="2200" b="1" dirty="0" smtClean="0">
              <a:solidFill>
                <a:prstClr val="black"/>
              </a:solidFill>
              <a:latin typeface="Symbol" charset="2"/>
              <a:ea typeface="Symbol" charset="2"/>
              <a:cs typeface="Symbol" charset="2"/>
            </a:endParaRPr>
          </a:p>
          <a:p>
            <a:r>
              <a:rPr lang="nl-NL" sz="2200" b="1" dirty="0" smtClean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 smtClean="0">
                <a:latin typeface="Tahoma" charset="0"/>
                <a:ea typeface="Tahoma" charset="0"/>
                <a:cs typeface="Tahoma" charset="0"/>
              </a:rPr>
              <a:t>DZ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= 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 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.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	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.</a:t>
            </a:r>
            <a:r>
              <a:rPr lang="nl-NL" sz="2200" dirty="0" smtClean="0">
                <a:latin typeface="Tahoma" charset="0"/>
                <a:ea typeface="Tahoma" charset="0"/>
                <a:cs typeface="Tahoma" charset="0"/>
              </a:rPr>
              <a:t>5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	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A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solidFill>
                  <a:prstClr val="black"/>
                </a:solidFill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C</a:t>
            </a:r>
            <a:r>
              <a:rPr lang="nl-NL" sz="2200" dirty="0">
                <a:latin typeface="Tahoma" charset="0"/>
                <a:ea typeface="Tahoma" charset="0"/>
                <a:cs typeface="Tahoma" charset="0"/>
              </a:rPr>
              <a:t>+</a:t>
            </a:r>
            <a:r>
              <a:rPr lang="nl-NL" sz="2200" b="1" dirty="0">
                <a:latin typeface="Symbol" charset="2"/>
                <a:ea typeface="Symbol" charset="2"/>
                <a:cs typeface="Symbol" charset="2"/>
              </a:rPr>
              <a:t>S</a:t>
            </a:r>
            <a:r>
              <a:rPr lang="nl-NL" sz="2200" baseline="-25000" dirty="0">
                <a:latin typeface="Tahoma" charset="0"/>
                <a:ea typeface="Tahoma" charset="0"/>
                <a:cs typeface="Tahoma" charset="0"/>
              </a:rPr>
              <a:t>E</a:t>
            </a:r>
            <a:endParaRPr lang="nl-NL" sz="2200" dirty="0">
              <a:latin typeface="Tahoma" charset="0"/>
              <a:ea typeface="Tahoma" charset="0"/>
              <a:cs typeface="Tahoma" charset="0"/>
            </a:endParaRPr>
          </a:p>
          <a:p>
            <a:endParaRPr lang="nl-NL" dirty="0">
              <a:latin typeface="Tahoma" charset="0"/>
              <a:ea typeface="Tahoma" charset="0"/>
              <a:cs typeface="Tahoma" charset="0"/>
            </a:endParaRPr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492" y="2503178"/>
            <a:ext cx="7712596" cy="189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05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1747</Words>
  <Application>Microsoft Macintosh PowerPoint</Application>
  <PresentationFormat>Widescreen</PresentationFormat>
  <Paragraphs>854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Calibri Light</vt:lpstr>
      <vt:lpstr>Symbol</vt:lpstr>
      <vt:lpstr>Tahoma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conor dolan</dc:creator>
  <cp:lastModifiedBy>Sanja Franic</cp:lastModifiedBy>
  <cp:revision>260</cp:revision>
  <dcterms:created xsi:type="dcterms:W3CDTF">2016-03-08T18:43:38Z</dcterms:created>
  <dcterms:modified xsi:type="dcterms:W3CDTF">2016-03-10T20:17:34Z</dcterms:modified>
</cp:coreProperties>
</file>