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6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0000"/>
    <a:srgbClr val="CCECFF"/>
    <a:srgbClr val="003399"/>
    <a:srgbClr val="333300"/>
    <a:srgbClr val="336600"/>
    <a:srgbClr val="660033"/>
    <a:srgbClr val="3399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4" autoAdjust="0"/>
    <p:restoredTop sz="95179" autoAdjust="0"/>
  </p:normalViewPr>
  <p:slideViewPr>
    <p:cSldViewPr showGuides="1">
      <p:cViewPr>
        <p:scale>
          <a:sx n="100" d="100"/>
          <a:sy n="100" d="100"/>
        </p:scale>
        <p:origin x="1768" y="-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1044437-FE3A-49EF-92D6-3990EF1B2E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45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64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27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36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13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32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3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6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5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9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13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01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58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44437-FE3A-49EF-92D6-3990EF1B2E7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9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6400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64008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10000" cy="51054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3810000" cy="24765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076700"/>
            <a:ext cx="3810000" cy="24765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Slides:</a:t>
            </a:r>
          </a:p>
          <a:p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faculty/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sanja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/2016/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Moderating_covariances_IQ_SES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/Slides/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Moderating_covariances_practical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Parameters to estimate: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486787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intercept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47800" y="4872335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magnitude of main effect of SES on IQ</a:t>
            </a:r>
          </a:p>
        </p:txBody>
      </p:sp>
      <p:grpSp>
        <p:nvGrpSpPr>
          <p:cNvPr id="2" name="Group 61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49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4" name="Group 33"/>
              <p:cNvGrpSpPr/>
              <p:nvPr/>
            </p:nvGrpSpPr>
            <p:grpSpPr>
              <a:xfrm>
                <a:off x="762000" y="1981200"/>
                <a:ext cx="2667000" cy="2133600"/>
                <a:chOff x="762000" y="1828800"/>
                <a:chExt cx="26670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64" name="Rectangle 63"/>
          <p:cNvSpPr/>
          <p:nvPr/>
        </p:nvSpPr>
        <p:spPr>
          <a:xfrm>
            <a:off x="685800" y="1371600"/>
            <a:ext cx="6781800" cy="3352800"/>
          </a:xfrm>
          <a:prstGeom prst="rect">
            <a:avLst/>
          </a:prstGeom>
          <a:solidFill>
            <a:schemeClr val="bg1">
              <a:alpha val="59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nl-NL" sz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371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X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133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Y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718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Z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95400" y="3609201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μ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1371600" y="3962400"/>
            <a:ext cx="0" cy="8382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1600200" y="3962400"/>
            <a:ext cx="0" cy="8382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Model: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Group 59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56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4" name="Group 33"/>
              <p:cNvGrpSpPr/>
              <p:nvPr/>
            </p:nvGrpSpPr>
            <p:grpSpPr>
              <a:xfrm>
                <a:off x="762000" y="1981200"/>
                <a:ext cx="2971800" cy="2133600"/>
                <a:chOff x="762000" y="1828800"/>
                <a:chExt cx="29718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1371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a+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X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133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c+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Y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29718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e+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Z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295400" y="3456801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μ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8305800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Model: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Expectations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for means (conditional on the level of the moderator M</a:t>
            </a:r>
            <a:r>
              <a:rPr lang="nl-NL" sz="16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mean(IQ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|M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=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a+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X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)*mean(A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c+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Y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)*mean(C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(e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Z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)*mean(E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μ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)*1</a:t>
            </a: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=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a+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X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)*0             +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c+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Y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)*0            + (e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Z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)*0             + (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μ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)*1</a:t>
            </a: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=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μ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endParaRPr lang="nl-NL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</a:t>
            </a:r>
            <a:r>
              <a:rPr lang="en-US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1, 2 (twin 1, twin 2)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Group 59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56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4" name="Group 33"/>
              <p:cNvGrpSpPr/>
              <p:nvPr/>
            </p:nvGrpSpPr>
            <p:grpSpPr>
              <a:xfrm>
                <a:off x="762000" y="1981200"/>
                <a:ext cx="2971800" cy="2133600"/>
                <a:chOff x="762000" y="1828800"/>
                <a:chExt cx="29718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1371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a+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X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133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c+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Y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29718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e+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Z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295400" y="3456801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μ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8305800" cy="7355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Model: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Expectations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for variances (conditional on the level of the moderator M</a:t>
            </a:r>
            <a:r>
              <a:rPr lang="nl-NL" sz="16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var(IQ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|M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=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a+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X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)^2*var(A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c+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Y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)^2*var(C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(e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Z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)^2*var(E</a:t>
            </a:r>
            <a:r>
              <a:rPr lang="nl-NL" sz="14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+ (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μ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)^2*0</a:t>
            </a: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=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a+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X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)^2*1        +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c+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Y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)^2*1         + (e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Z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)^2*1         + 0</a:t>
            </a:r>
          </a:p>
          <a:p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=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a+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X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 + (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c+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Y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 + (e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β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Z</a:t>
            </a:r>
            <a:r>
              <a:rPr lang="nl-NL" sz="1400" dirty="0" smtClean="0">
                <a:latin typeface="Tahoma" pitchFamily="34" charset="0"/>
                <a:cs typeface="Tahoma" pitchFamily="34" charset="0"/>
              </a:rPr>
              <a:t>M</a:t>
            </a:r>
            <a:r>
              <a:rPr lang="nl-NL" sz="1400" baseline="-25000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nl-NL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)^2</a:t>
            </a:r>
          </a:p>
          <a:p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</a:t>
            </a:r>
            <a:r>
              <a:rPr lang="en-US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1, 2 (twin 1, twin 2)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Group 59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56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4" name="Group 33"/>
              <p:cNvGrpSpPr/>
              <p:nvPr/>
            </p:nvGrpSpPr>
            <p:grpSpPr>
              <a:xfrm>
                <a:off x="762000" y="1981200"/>
                <a:ext cx="2971800" cy="2133600"/>
                <a:chOff x="762000" y="1828800"/>
                <a:chExt cx="29718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1371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a+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X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133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c+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Y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29718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e+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Z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295400" y="3456801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μ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</a:t>
            </a:r>
          </a:p>
          <a:p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faculty/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sanja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/2016/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Moderating_covariances_IQ_SES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/Practical/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Moderating_covariances_practical.Rproj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992868"/>
            <a:ext cx="853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Moderating covariances: practical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Turkheimer, E., Haley, A., Waldron, M., D'Onofrio, B., &amp; Gottesman, I.I. (2003). Socioeconomic status modifies heritability of IQ in young children. </a:t>
            </a:r>
            <a:r>
              <a:rPr lang="nl-NL" sz="16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Psychological Science, 14(6), 623-628.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28" y="1752600"/>
            <a:ext cx="7558172" cy="4014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575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nl-NL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 = 430 twin pairs	(205 MZ, 225 DZ)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IQ scaled to have mean = 0 and variance = 1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SES measured on a 5-point </a:t>
            </a:r>
            <a:r>
              <a:rPr lang="nl-NL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scale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(0 = low, 4 = high)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 the magnitude of variance components modified by the children’s SES?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712195"/>
              </p:ext>
            </p:extLst>
          </p:nvPr>
        </p:nvGraphicFramePr>
        <p:xfrm>
          <a:off x="838200" y="2021112"/>
          <a:ext cx="4114800" cy="232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</a:tblGrid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zyg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ses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iq1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iq2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-0.88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-1.36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-0.11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1.14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-0.18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-0.39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-0.74</a:t>
                      </a:r>
                      <a:endParaRPr lang="nl-NL" sz="120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…</a:t>
                      </a: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1411512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latin typeface="Tahoma" pitchFamily="34" charset="0"/>
                <a:cs typeface="Tahoma" pitchFamily="34" charset="0"/>
              </a:rPr>
              <a:t>zygosity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41151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latin typeface="Tahoma" pitchFamily="34" charset="0"/>
                <a:cs typeface="Tahoma" pitchFamily="34" charset="0"/>
              </a:rPr>
              <a:t>socioeconomic status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90800" y="1411512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latin typeface="Tahoma" pitchFamily="34" charset="0"/>
                <a:cs typeface="Tahoma" pitchFamily="34" charset="0"/>
              </a:rPr>
              <a:t>IQ twin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81400" y="1411512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latin typeface="Tahoma" pitchFamily="34" charset="0"/>
                <a:cs typeface="Tahoma" pitchFamily="34" charset="0"/>
              </a:rPr>
              <a:t>IQ twin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Model: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57" name="Group 56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762000" y="1981200"/>
                <a:ext cx="2971800" cy="2133600"/>
                <a:chOff x="762000" y="1828800"/>
                <a:chExt cx="29718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1371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a+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X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133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c+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Y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29718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e+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Z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295400" y="3456801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μ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Model: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2" name="Group 56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3" name="Group 33"/>
              <p:cNvGrpSpPr/>
              <p:nvPr/>
            </p:nvGrpSpPr>
            <p:grpSpPr>
              <a:xfrm>
                <a:off x="762000" y="1981200"/>
                <a:ext cx="2971800" cy="2133600"/>
                <a:chOff x="762000" y="1828800"/>
                <a:chExt cx="29718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29"/>
                <p:cNvSpPr txBox="1"/>
                <p:nvPr/>
              </p:nvSpPr>
              <p:spPr>
                <a:xfrm>
                  <a:off x="1371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a+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X</a:t>
                  </a:r>
                  <a:r>
                    <a:rPr lang="nl-NL" sz="12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SES</a:t>
                  </a:r>
                  <a:r>
                    <a:rPr lang="nl-NL" sz="1200" baseline="-250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1336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c+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Y</a:t>
                  </a:r>
                  <a:r>
                    <a:rPr lang="nl-NL" sz="12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SES</a:t>
                  </a:r>
                  <a:r>
                    <a:rPr lang="nl-NL" sz="1200" baseline="-250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2971800" y="2667000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e+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Z</a:t>
                  </a:r>
                  <a:r>
                    <a:rPr lang="nl-NL" sz="12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SES</a:t>
                  </a:r>
                  <a:r>
                    <a:rPr lang="nl-NL" sz="1200" baseline="-250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295400" y="3456801"/>
                  <a:ext cx="762000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μ</a:t>
                  </a:r>
                  <a:r>
                    <a:rPr lang="nl-NL" sz="1200" dirty="0" smtClean="0">
                      <a:latin typeface="Tahoma" pitchFamily="34" charset="0"/>
                      <a:cs typeface="Tahoma" pitchFamily="34" charset="0"/>
                    </a:rPr>
                    <a:t>+</a:t>
                  </a:r>
                  <a:r>
                    <a:rPr lang="el-GR" sz="1200" dirty="0" smtClean="0">
                      <a:latin typeface="Tahoma" pitchFamily="34" charset="0"/>
                      <a:cs typeface="Tahoma" pitchFamily="34" charset="0"/>
                    </a:rPr>
                    <a:t>β</a:t>
                  </a:r>
                  <a:r>
                    <a:rPr lang="nl-NL" sz="1200" baseline="-25000" dirty="0" smtClean="0">
                      <a:latin typeface="Tahoma" pitchFamily="34" charset="0"/>
                      <a:cs typeface="Tahoma" pitchFamily="34" charset="0"/>
                    </a:rPr>
                    <a:t>M</a:t>
                  </a:r>
                  <a:r>
                    <a:rPr lang="nl-NL" sz="12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SES</a:t>
                  </a:r>
                  <a:r>
                    <a:rPr lang="nl-NL" sz="1200" baseline="-25000" dirty="0" smtClean="0">
                      <a:solidFill>
                        <a:srgbClr val="FF0000"/>
                      </a:solidFill>
                      <a:latin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Parameters to estimate:</a:t>
            </a: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33"/>
            <p:cNvGrpSpPr/>
            <p:nvPr/>
          </p:nvGrpSpPr>
          <p:grpSpPr>
            <a:xfrm>
              <a:off x="762000" y="1981200"/>
              <a:ext cx="2971800" cy="2133600"/>
              <a:chOff x="762000" y="1828800"/>
              <a:chExt cx="2971800" cy="21336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185200" y="35052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209800" y="18288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447800" y="18288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971800" y="18288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19" name="Straight Arrow Connector 18"/>
              <p:cNvCxnSpPr>
                <a:stCxn id="16" idx="4"/>
                <a:endCxn id="8" idx="0"/>
              </p:cNvCxnSpPr>
              <p:nvPr/>
            </p:nvCxnSpPr>
            <p:spPr>
              <a:xfrm>
                <a:off x="1676400" y="22860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15" idx="4"/>
                <a:endCxn id="8" idx="0"/>
              </p:cNvCxnSpPr>
              <p:nvPr/>
            </p:nvCxnSpPr>
            <p:spPr>
              <a:xfrm>
                <a:off x="2438400" y="22860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>
                <a:stCxn id="17" idx="4"/>
                <a:endCxn id="8" idx="0"/>
              </p:cNvCxnSpPr>
              <p:nvPr/>
            </p:nvCxnSpPr>
            <p:spPr>
              <a:xfrm flipH="1">
                <a:off x="2451900" y="22860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Isosceles Triangle 25"/>
              <p:cNvSpPr/>
              <p:nvPr/>
            </p:nvSpPr>
            <p:spPr>
              <a:xfrm>
                <a:off x="762000" y="35052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27" name="Straight Arrow Connector 26"/>
              <p:cNvCxnSpPr>
                <a:stCxn id="26" idx="5"/>
                <a:endCxn id="8" idx="1"/>
              </p:cNvCxnSpPr>
              <p:nvPr/>
            </p:nvCxnSpPr>
            <p:spPr>
              <a:xfrm>
                <a:off x="1162050" y="3733800"/>
                <a:ext cx="1023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1371600" y="26670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133600" y="26670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971800" y="26670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e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95400" y="34568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solidFill>
                      <a:srgbClr val="FF0000"/>
                    </a:solidFill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1</a:t>
                </a:r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5385600" y="3657600"/>
              <a:ext cx="533400" cy="45720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IQ</a:t>
              </a:r>
              <a:r>
                <a:rPr lang="nl-NL" sz="1200" baseline="-250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  <a:endParaRPr lang="nl-NL" sz="1200" baseline="-25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5410200" y="1981200"/>
              <a:ext cx="457200" cy="4572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nl-NL" sz="12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</a:t>
              </a:r>
              <a:r>
                <a:rPr lang="nl-NL" sz="1200" baseline="-250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  <a:endParaRPr lang="nl-NL" sz="1200" baseline="-25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4648200" y="1981200"/>
              <a:ext cx="457200" cy="4572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nl-NL" sz="12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</a:t>
              </a:r>
              <a:r>
                <a:rPr lang="nl-NL" sz="1200" baseline="-250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  <a:endParaRPr lang="nl-NL" sz="1200" baseline="-25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172200" y="1981200"/>
              <a:ext cx="457200" cy="4572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nl-NL" sz="12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</a:t>
              </a:r>
              <a:r>
                <a:rPr lang="nl-NL" sz="1200" baseline="-250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</a:t>
              </a:r>
              <a:endParaRPr lang="nl-NL" sz="1200" baseline="-25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40" name="Straight Arrow Connector 39"/>
            <p:cNvCxnSpPr>
              <a:stCxn id="38" idx="4"/>
              <a:endCxn id="36" idx="0"/>
            </p:cNvCxnSpPr>
            <p:nvPr/>
          </p:nvCxnSpPr>
          <p:spPr>
            <a:xfrm>
              <a:off x="4876800" y="2438400"/>
              <a:ext cx="775500" cy="1219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7" idx="4"/>
              <a:endCxn id="36" idx="0"/>
            </p:cNvCxnSpPr>
            <p:nvPr/>
          </p:nvCxnSpPr>
          <p:spPr>
            <a:xfrm>
              <a:off x="5638800" y="2438400"/>
              <a:ext cx="13500" cy="1219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9" idx="4"/>
              <a:endCxn id="36" idx="0"/>
            </p:cNvCxnSpPr>
            <p:nvPr/>
          </p:nvCxnSpPr>
          <p:spPr>
            <a:xfrm flipH="1">
              <a:off x="5652300" y="2438400"/>
              <a:ext cx="748500" cy="1219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Isosceles Triangle 42"/>
            <p:cNvSpPr/>
            <p:nvPr/>
          </p:nvSpPr>
          <p:spPr>
            <a:xfrm>
              <a:off x="6781800" y="3657600"/>
              <a:ext cx="533400" cy="45720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nl-NL" sz="1200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1</a:t>
              </a:r>
            </a:p>
          </p:txBody>
        </p:sp>
        <p:cxnSp>
          <p:nvCxnSpPr>
            <p:cNvPr id="44" name="Straight Arrow Connector 43"/>
            <p:cNvCxnSpPr>
              <a:stCxn id="43" idx="1"/>
              <a:endCxn id="36" idx="3"/>
            </p:cNvCxnSpPr>
            <p:nvPr/>
          </p:nvCxnSpPr>
          <p:spPr>
            <a:xfrm flipH="1">
              <a:off x="5919000" y="3886200"/>
              <a:ext cx="9961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572000" y="2819400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a+</a:t>
              </a:r>
              <a:r>
                <a:rPr lang="el-GR" sz="1200" dirty="0" smtClean="0">
                  <a:latin typeface="Tahoma" pitchFamily="34" charset="0"/>
                  <a:cs typeface="Tahoma" pitchFamily="34" charset="0"/>
                </a:rPr>
                <a:t>β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X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SES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334000" y="2819400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c+</a:t>
              </a:r>
              <a:r>
                <a:rPr lang="el-GR" sz="1200" dirty="0" smtClean="0">
                  <a:latin typeface="Tahoma" pitchFamily="34" charset="0"/>
                  <a:cs typeface="Tahoma" pitchFamily="34" charset="0"/>
                </a:rPr>
                <a:t>β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Y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SES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72200" y="2819400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e+</a:t>
              </a:r>
              <a:r>
                <a:rPr lang="el-GR" sz="1200" dirty="0" smtClean="0">
                  <a:latin typeface="Tahoma" pitchFamily="34" charset="0"/>
                  <a:cs typeface="Tahoma" pitchFamily="34" charset="0"/>
                </a:rPr>
                <a:t>β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Z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SES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096000" y="36092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l-GR" sz="1200" dirty="0" smtClean="0">
                  <a:latin typeface="Tahoma" pitchFamily="34" charset="0"/>
                  <a:cs typeface="Tahoma" pitchFamily="34" charset="0"/>
                </a:rPr>
                <a:t>μ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+</a:t>
              </a:r>
              <a:r>
                <a:rPr lang="el-GR" sz="1200" dirty="0" smtClean="0">
                  <a:latin typeface="Tahoma" pitchFamily="34" charset="0"/>
                  <a:cs typeface="Tahoma" pitchFamily="34" charset="0"/>
                </a:rPr>
                <a:t>β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M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SES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2</a:t>
              </a:r>
            </a:p>
          </p:txBody>
        </p:sp>
        <p:cxnSp>
          <p:nvCxnSpPr>
            <p:cNvPr id="52" name="Curved Connector 51"/>
            <p:cNvCxnSpPr>
              <a:stCxn id="16" idx="0"/>
              <a:endCxn id="38" idx="0"/>
            </p:cNvCxnSpPr>
            <p:nvPr/>
          </p:nvCxnSpPr>
          <p:spPr>
            <a:xfrm rot="5400000" flipH="1" flipV="1">
              <a:off x="3276600" y="381000"/>
              <a:ext cx="12700" cy="3200400"/>
            </a:xfrm>
            <a:prstGeom prst="curvedConnector3">
              <a:avLst>
                <a:gd name="adj1" fmla="val 1800000"/>
              </a:avLst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urved Connector 53"/>
            <p:cNvCxnSpPr>
              <a:stCxn id="15" idx="0"/>
              <a:endCxn id="37" idx="0"/>
            </p:cNvCxnSpPr>
            <p:nvPr/>
          </p:nvCxnSpPr>
          <p:spPr>
            <a:xfrm rot="5400000" flipH="1" flipV="1">
              <a:off x="4038600" y="381000"/>
              <a:ext cx="12700" cy="3200400"/>
            </a:xfrm>
            <a:prstGeom prst="curvedConnector3">
              <a:avLst>
                <a:gd name="adj1" fmla="val 1800000"/>
              </a:avLst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2819400" y="14756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r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A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=.5/1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886200" y="14756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r</a:t>
              </a:r>
              <a:r>
                <a:rPr lang="nl-NL" sz="1200" baseline="-25000" dirty="0" smtClean="0">
                  <a:latin typeface="Tahoma" pitchFamily="34" charset="0"/>
                  <a:cs typeface="Tahoma" pitchFamily="34" charset="0"/>
                </a:rPr>
                <a:t>C</a:t>
              </a:r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=1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</a:t>
            </a:r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Parameters to estimate: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4800" y="494407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magnitude of A effects on IQ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00200" y="49485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magnitude of C effects on IQ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95600" y="49485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magnitude of E effects on IQ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50" name="Group 49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2" name="Group 33"/>
              <p:cNvGrpSpPr/>
              <p:nvPr/>
            </p:nvGrpSpPr>
            <p:grpSpPr>
              <a:xfrm>
                <a:off x="762000" y="1981200"/>
                <a:ext cx="2667000" cy="2133600"/>
                <a:chOff x="762000" y="1828800"/>
                <a:chExt cx="26670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64" name="Rectangle 63"/>
          <p:cNvSpPr/>
          <p:nvPr/>
        </p:nvSpPr>
        <p:spPr>
          <a:xfrm>
            <a:off x="685800" y="1371600"/>
            <a:ext cx="6781800" cy="3352800"/>
          </a:xfrm>
          <a:prstGeom prst="rect">
            <a:avLst/>
          </a:prstGeom>
          <a:solidFill>
            <a:schemeClr val="bg1">
              <a:alpha val="59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nl-NL" sz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371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X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133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Y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718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Z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95400" y="3609201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μ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14478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22098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30480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513814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Practical: Does SES modify variance components of IQ in 5 year old children?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l-NL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Parameters to estimate:</a:t>
            </a:r>
          </a:p>
          <a:p>
            <a:endParaRPr lang="nl-NL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400" y="494407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moderation of A effects on IQ by SES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28800" y="4948535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moderation of C effects on IQ by SES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124200" y="4948535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Tahoma" pitchFamily="34" charset="0"/>
                <a:cs typeface="Tahoma" pitchFamily="34" charset="0"/>
              </a:rPr>
              <a:t>moderation of E effects on IQ by SES</a:t>
            </a:r>
          </a:p>
        </p:txBody>
      </p:sp>
      <p:grpSp>
        <p:nvGrpSpPr>
          <p:cNvPr id="2" name="Group 61"/>
          <p:cNvGrpSpPr/>
          <p:nvPr/>
        </p:nvGrpSpPr>
        <p:grpSpPr>
          <a:xfrm>
            <a:off x="762000" y="1475601"/>
            <a:ext cx="6553200" cy="3020199"/>
            <a:chOff x="762000" y="1475601"/>
            <a:chExt cx="6553200" cy="3020199"/>
          </a:xfrm>
        </p:grpSpPr>
        <p:grpSp>
          <p:nvGrpSpPr>
            <p:cNvPr id="3" name="Group 49"/>
            <p:cNvGrpSpPr/>
            <p:nvPr/>
          </p:nvGrpSpPr>
          <p:grpSpPr>
            <a:xfrm>
              <a:off x="762000" y="1475601"/>
              <a:ext cx="6553200" cy="2639199"/>
              <a:chOff x="762000" y="1475601"/>
              <a:chExt cx="6553200" cy="2639199"/>
            </a:xfrm>
          </p:grpSpPr>
          <p:grpSp>
            <p:nvGrpSpPr>
              <p:cNvPr id="4" name="Group 33"/>
              <p:cNvGrpSpPr/>
              <p:nvPr/>
            </p:nvGrpSpPr>
            <p:grpSpPr>
              <a:xfrm>
                <a:off x="762000" y="1981200"/>
                <a:ext cx="2667000" cy="2133600"/>
                <a:chOff x="762000" y="1828800"/>
                <a:chExt cx="2667000" cy="213360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185200" y="3505200"/>
                  <a:ext cx="533400" cy="457200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IQ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>
                  <a:off x="2209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1447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2971800" y="1828800"/>
                  <a:ext cx="457200" cy="457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</a:t>
                  </a:r>
                  <a:r>
                    <a:rPr lang="nl-NL" sz="1200" baseline="-250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endParaRPr lang="nl-NL" sz="1200" baseline="-25000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19" name="Straight Arrow Connector 18"/>
                <p:cNvCxnSpPr>
                  <a:stCxn id="16" idx="4"/>
                  <a:endCxn id="8" idx="0"/>
                </p:cNvCxnSpPr>
                <p:nvPr/>
              </p:nvCxnSpPr>
              <p:spPr>
                <a:xfrm>
                  <a:off x="1676400" y="2286000"/>
                  <a:ext cx="775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>
                  <a:stCxn id="15" idx="4"/>
                  <a:endCxn id="8" idx="0"/>
                </p:cNvCxnSpPr>
                <p:nvPr/>
              </p:nvCxnSpPr>
              <p:spPr>
                <a:xfrm>
                  <a:off x="2438400" y="2286000"/>
                  <a:ext cx="13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Arrow Connector 22"/>
                <p:cNvCxnSpPr>
                  <a:stCxn id="17" idx="4"/>
                  <a:endCxn id="8" idx="0"/>
                </p:cNvCxnSpPr>
                <p:nvPr/>
              </p:nvCxnSpPr>
              <p:spPr>
                <a:xfrm flipH="1">
                  <a:off x="2451900" y="2286000"/>
                  <a:ext cx="748500" cy="121920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>
                  <a:off x="762000" y="3505200"/>
                  <a:ext cx="533400" cy="4572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nl-NL" sz="1200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  <p:cxnSp>
              <p:nvCxnSpPr>
                <p:cNvPr id="27" name="Straight Arrow Connector 26"/>
                <p:cNvCxnSpPr>
                  <a:stCxn id="26" idx="5"/>
                  <a:endCxn id="8" idx="1"/>
                </p:cNvCxnSpPr>
                <p:nvPr/>
              </p:nvCxnSpPr>
              <p:spPr>
                <a:xfrm>
                  <a:off x="1162050" y="3733800"/>
                  <a:ext cx="102315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Rectangle 35"/>
              <p:cNvSpPr/>
              <p:nvPr/>
            </p:nvSpPr>
            <p:spPr>
              <a:xfrm>
                <a:off x="5385600" y="3657600"/>
                <a:ext cx="533400" cy="45720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IQ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5410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648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72200" y="1981200"/>
                <a:ext cx="457200" cy="4572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</a:t>
                </a:r>
                <a:r>
                  <a:rPr lang="nl-NL" sz="1200" baseline="-250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nl-NL" sz="1200" baseline="-25000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0" name="Straight Arrow Connector 39"/>
              <p:cNvCxnSpPr>
                <a:stCxn id="38" idx="4"/>
                <a:endCxn id="36" idx="0"/>
              </p:cNvCxnSpPr>
              <p:nvPr/>
            </p:nvCxnSpPr>
            <p:spPr>
              <a:xfrm>
                <a:off x="4876800" y="2438400"/>
                <a:ext cx="775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7" idx="4"/>
                <a:endCxn id="36" idx="0"/>
              </p:cNvCxnSpPr>
              <p:nvPr/>
            </p:nvCxnSpPr>
            <p:spPr>
              <a:xfrm>
                <a:off x="5638800" y="2438400"/>
                <a:ext cx="13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9" idx="4"/>
                <a:endCxn id="36" idx="0"/>
              </p:cNvCxnSpPr>
              <p:nvPr/>
            </p:nvCxnSpPr>
            <p:spPr>
              <a:xfrm flipH="1">
                <a:off x="5652300" y="2438400"/>
                <a:ext cx="748500" cy="1219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Isosceles Triangle 42"/>
              <p:cNvSpPr/>
              <p:nvPr/>
            </p:nvSpPr>
            <p:spPr>
              <a:xfrm>
                <a:off x="6781800" y="3657600"/>
                <a:ext cx="533400" cy="457200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nl-NL" sz="1200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>
                <a:stCxn id="43" idx="1"/>
                <a:endCxn id="36" idx="3"/>
              </p:cNvCxnSpPr>
              <p:nvPr/>
            </p:nvCxnSpPr>
            <p:spPr>
              <a:xfrm flipH="1">
                <a:off x="5919000" y="3886200"/>
                <a:ext cx="9961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572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a+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X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3340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c+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Y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172200" y="2819400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e+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Z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096000" y="36092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μ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+</a:t>
                </a:r>
                <a:r>
                  <a:rPr lang="el-GR" sz="1200" dirty="0" smtClean="0">
                    <a:latin typeface="Tahoma" pitchFamily="34" charset="0"/>
                    <a:cs typeface="Tahoma" pitchFamily="34" charset="0"/>
                  </a:rPr>
                  <a:t>β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M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SES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2</a:t>
                </a:r>
              </a:p>
            </p:txBody>
          </p:sp>
          <p:cxnSp>
            <p:nvCxnSpPr>
              <p:cNvPr id="52" name="Curved Connector 51"/>
              <p:cNvCxnSpPr>
                <a:stCxn id="16" idx="0"/>
                <a:endCxn id="38" idx="0"/>
              </p:cNvCxnSpPr>
              <p:nvPr/>
            </p:nvCxnSpPr>
            <p:spPr>
              <a:xfrm rot="5400000" flipH="1" flipV="1">
                <a:off x="3276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urved Connector 53"/>
              <p:cNvCxnSpPr>
                <a:stCxn id="15" idx="0"/>
                <a:endCxn id="37" idx="0"/>
              </p:cNvCxnSpPr>
              <p:nvPr/>
            </p:nvCxnSpPr>
            <p:spPr>
              <a:xfrm rot="5400000" flipH="1" flipV="1">
                <a:off x="4038600" y="381000"/>
                <a:ext cx="12700" cy="3200400"/>
              </a:xfrm>
              <a:prstGeom prst="curvedConnector3">
                <a:avLst>
                  <a:gd name="adj1" fmla="val 1800000"/>
                </a:avLst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28194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A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=.5/1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886200" y="1475601"/>
                <a:ext cx="7620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r</a:t>
                </a:r>
                <a:r>
                  <a:rPr lang="nl-NL" sz="1200" baseline="-25000" dirty="0" smtClean="0">
                    <a:latin typeface="Tahoma" pitchFamily="34" charset="0"/>
                    <a:cs typeface="Tahoma" pitchFamily="34" charset="0"/>
                  </a:rPr>
                  <a:t>C</a:t>
                </a:r>
                <a:r>
                  <a:rPr lang="nl-NL" sz="1200" dirty="0" smtClean="0">
                    <a:latin typeface="Tahoma" pitchFamily="34" charset="0"/>
                    <a:cs typeface="Tahoma" pitchFamily="34" charset="0"/>
                  </a:rPr>
                  <a:t>=1</a:t>
                </a:r>
                <a:endParaRPr lang="nl-NL" sz="1200" baseline="-25000" dirty="0" smtClean="0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20880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1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257800" y="4218801"/>
              <a:ext cx="762000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nl-NL" sz="1200" dirty="0" smtClean="0">
                  <a:latin typeface="Tahoma" pitchFamily="34" charset="0"/>
                  <a:cs typeface="Tahoma" pitchFamily="34" charset="0"/>
                </a:rPr>
                <a:t>Twin 2</a:t>
              </a:r>
              <a:endParaRPr lang="nl-NL" sz="1200" baseline="-25000" dirty="0" smtClean="0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64" name="Rectangle 63"/>
          <p:cNvSpPr/>
          <p:nvPr/>
        </p:nvSpPr>
        <p:spPr>
          <a:xfrm>
            <a:off x="685800" y="1371600"/>
            <a:ext cx="6781800" cy="3352800"/>
          </a:xfrm>
          <a:prstGeom prst="rect">
            <a:avLst/>
          </a:prstGeom>
          <a:solidFill>
            <a:schemeClr val="bg1">
              <a:alpha val="59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nl-NL" sz="12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371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X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1336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Y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71800" y="2819400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nl-NL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Z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95400" y="3609201"/>
            <a:ext cx="76200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μ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+</a:t>
            </a:r>
            <a:r>
              <a:rPr lang="el-GR" sz="12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nl-NL" sz="1200" baseline="-25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</a:t>
            </a:r>
            <a:r>
              <a:rPr lang="nl-NL" sz="1200" dirty="0" smtClean="0">
                <a:latin typeface="Tahoma" pitchFamily="34" charset="0"/>
                <a:cs typeface="Tahoma" pitchFamily="34" charset="0"/>
              </a:rPr>
              <a:t>SES</a:t>
            </a:r>
            <a:r>
              <a:rPr lang="nl-NL" sz="1200" baseline="-25000" dirty="0" smtClean="0">
                <a:latin typeface="Tahoma" pitchFamily="34" charset="0"/>
                <a:cs typeface="Tahoma" pitchFamily="34" charset="0"/>
              </a:rPr>
              <a:t>1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16764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24384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3276600" y="3124200"/>
            <a:ext cx="0" cy="1752600"/>
          </a:xfrm>
          <a:prstGeom prst="straightConnector1">
            <a:avLst/>
          </a:prstGeom>
          <a:ln w="22225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lIns="0" rIns="0" rtlCol="0" anchor="ctr"/>
      <a:lstStyle>
        <a:defPPr algn="ctr">
          <a:defRPr sz="1200" dirty="0" smtClean="0">
            <a:solidFill>
              <a:schemeClr val="tx1"/>
            </a:solidFill>
            <a:latin typeface="Tahoma" pitchFamily="34" charset="0"/>
            <a:ea typeface="Tahoma" pitchFamily="34" charset="0"/>
            <a:cs typeface="Tahoma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200" dirty="0" smtClean="0">
            <a:latin typeface="Tahoma" pitchFamily="34" charset="0"/>
            <a:cs typeface="Tahoma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2830</TotalTime>
  <Words>940</Words>
  <Application>Microsoft Macintosh PowerPoint</Application>
  <PresentationFormat>On-screen Show (4:3)</PresentationFormat>
  <Paragraphs>355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Tahoma</vt:lpstr>
      <vt:lpstr>Times New Roman</vt:lpstr>
      <vt:lpstr>Verdana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Sanja Franic</cp:lastModifiedBy>
  <cp:revision>376</cp:revision>
  <dcterms:created xsi:type="dcterms:W3CDTF">1601-01-01T00:00:00Z</dcterms:created>
  <dcterms:modified xsi:type="dcterms:W3CDTF">2016-03-07T19:16:06Z</dcterms:modified>
</cp:coreProperties>
</file>