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427" r:id="rId2"/>
    <p:sldId id="455" r:id="rId3"/>
    <p:sldId id="478" r:id="rId4"/>
    <p:sldId id="456" r:id="rId5"/>
    <p:sldId id="457" r:id="rId6"/>
    <p:sldId id="419" r:id="rId7"/>
    <p:sldId id="420" r:id="rId8"/>
    <p:sldId id="418" r:id="rId9"/>
    <p:sldId id="421" r:id="rId10"/>
    <p:sldId id="423" r:id="rId11"/>
    <p:sldId id="422" r:id="rId12"/>
    <p:sldId id="424" r:id="rId13"/>
    <p:sldId id="405" r:id="rId14"/>
    <p:sldId id="425" r:id="rId15"/>
    <p:sldId id="513" r:id="rId16"/>
    <p:sldId id="426" r:id="rId17"/>
    <p:sldId id="506" r:id="rId18"/>
    <p:sldId id="507" r:id="rId19"/>
    <p:sldId id="509" r:id="rId20"/>
    <p:sldId id="508" r:id="rId21"/>
    <p:sldId id="429" r:id="rId22"/>
    <p:sldId id="430" r:id="rId23"/>
    <p:sldId id="479" r:id="rId24"/>
    <p:sldId id="477" r:id="rId25"/>
    <p:sldId id="433" r:id="rId26"/>
    <p:sldId id="434" r:id="rId27"/>
    <p:sldId id="458" r:id="rId28"/>
    <p:sldId id="467" r:id="rId29"/>
    <p:sldId id="468" r:id="rId30"/>
    <p:sldId id="469" r:id="rId31"/>
    <p:sldId id="470" r:id="rId32"/>
    <p:sldId id="471" r:id="rId33"/>
    <p:sldId id="476" r:id="rId34"/>
    <p:sldId id="474" r:id="rId35"/>
    <p:sldId id="475" r:id="rId36"/>
    <p:sldId id="514" r:id="rId37"/>
    <p:sldId id="511" r:id="rId38"/>
    <p:sldId id="516" r:id="rId39"/>
    <p:sldId id="515" r:id="rId40"/>
    <p:sldId id="522" r:id="rId41"/>
    <p:sldId id="524" r:id="rId42"/>
    <p:sldId id="525" r:id="rId43"/>
    <p:sldId id="504" r:id="rId44"/>
    <p:sldId id="510" r:id="rId45"/>
    <p:sldId id="503" r:id="rId46"/>
    <p:sldId id="451" r:id="rId47"/>
    <p:sldId id="494" r:id="rId48"/>
    <p:sldId id="495" r:id="rId49"/>
    <p:sldId id="496" r:id="rId50"/>
    <p:sldId id="497" r:id="rId51"/>
    <p:sldId id="490" r:id="rId52"/>
    <p:sldId id="491" r:id="rId53"/>
    <p:sldId id="489" r:id="rId54"/>
    <p:sldId id="512" r:id="rId55"/>
    <p:sldId id="521" r:id="rId56"/>
    <p:sldId id="519" r:id="rId57"/>
    <p:sldId id="517" r:id="rId58"/>
    <p:sldId id="518" r:id="rId59"/>
    <p:sldId id="520" r:id="rId60"/>
    <p:sldId id="49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4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45AD-27DB-4209-B9C6-408C3B620F37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80D4D-B734-4681-9257-57E5ED3C61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4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79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51220-8ADE-4FF7-9329-2D93F7D3E021}" type="slidenum">
              <a:rPr lang="en-GB"/>
              <a:pPr/>
              <a:t>16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44D5A-9933-ED4C-94B3-DA6E71FFC188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3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06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123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5249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dirty="0" smtClean="0">
                <a:latin typeface="Gill Sans"/>
                <a:cs typeface="Gill Sans"/>
              </a:rPr>
              <a:t>Odds Ratio for MI: </a:t>
            </a:r>
          </a:p>
          <a:p>
            <a:pPr lvl="0" algn="ctr"/>
            <a:r>
              <a:rPr lang="en-US" dirty="0" smtClean="0">
                <a:latin typeface="Gill Sans"/>
                <a:cs typeface="Gill Sans"/>
              </a:rPr>
              <a:t>0.54 (0.40 – 0.72)</a:t>
            </a:r>
          </a:p>
          <a:p>
            <a:pPr lvl="0" algn="ctr"/>
            <a:r>
              <a:rPr lang="en-US" dirty="0" smtClean="0">
                <a:latin typeface="Gill Sans"/>
                <a:cs typeface="Gill Sans"/>
              </a:rPr>
              <a:t>P=2x10</a:t>
            </a:r>
            <a:r>
              <a:rPr lang="en-US" baseline="30000" dirty="0" smtClean="0">
                <a:latin typeface="Gill Sans"/>
                <a:cs typeface="Gill Sans"/>
              </a:rPr>
              <a:t>-5</a:t>
            </a:r>
          </a:p>
          <a:p>
            <a:pPr lvl="0" algn="ctr"/>
            <a:r>
              <a:rPr lang="en-US" sz="1000" dirty="0" smtClean="0">
                <a:latin typeface="Gill Sans"/>
                <a:cs typeface="Gill Sans"/>
              </a:rPr>
              <a:t>N=3490 cases, </a:t>
            </a:r>
          </a:p>
          <a:p>
            <a:pPr lvl="0" algn="ctr"/>
            <a:r>
              <a:rPr lang="en-US" sz="1000" dirty="0" smtClean="0">
                <a:latin typeface="Gill Sans"/>
                <a:cs typeface="Gill Sans"/>
              </a:rPr>
              <a:t>3497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7F782-34E3-494D-8913-1879F51FF4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85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17F782-34E3-494D-8913-1879F51FF4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10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BD734-0B74-6E41-983F-77ECDD994ED3}" type="slidenum">
              <a:rPr lang="en-US">
                <a:solidFill>
                  <a:prstClr val="black"/>
                </a:solidFill>
                <a:latin typeface="Gill Sans" pitchFamily="-110" charset="0"/>
              </a:rPr>
              <a:pPr/>
              <a:t>50</a:t>
            </a:fld>
            <a:endParaRPr lang="en-US">
              <a:solidFill>
                <a:prstClr val="black"/>
              </a:solidFill>
              <a:latin typeface="Gill Sans" pitchFamily="-110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Gill Sans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016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C21B9-AC17-7A4B-ADED-D4F3E6ADA59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6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A566F-7B9D-4151-9F46-534EB0ABD610}" type="slidenum">
              <a:rPr lang="en-GB"/>
              <a:pPr/>
              <a:t>6</a:t>
            </a:fld>
            <a:endParaRPr lang="en-GB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1F007-5A24-44C2-9E83-00BA44A5A3AF}" type="slidenum">
              <a:rPr lang="en-GB"/>
              <a:pPr/>
              <a:t>8</a:t>
            </a:fld>
            <a:endParaRPr lang="en-GB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15395-F346-40D6-85B1-B624DB79F546}" type="slidenum">
              <a:rPr lang="en-GB"/>
              <a:pPr/>
              <a:t>10</a:t>
            </a:fld>
            <a:endParaRPr lang="en-GB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83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A12B-47C7-4CE9-881F-88F07EDD342F}" type="slidenum">
              <a:rPr lang="en-GB"/>
              <a:pPr/>
              <a:t>11</a:t>
            </a:fld>
            <a:endParaRPr lang="en-GB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A9511-9D8F-4396-AD48-BCFAF327F109}" type="slidenum">
              <a:rPr lang="en-GB"/>
              <a:pPr/>
              <a:t>12</a:t>
            </a:fld>
            <a:endParaRPr lang="en-GB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2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C22F9-BDDB-8A48-AB63-D77303F63CB5}" type="slidenum">
              <a:rPr lang="en-US"/>
              <a:pPr/>
              <a:t>13</a:t>
            </a:fld>
            <a:endParaRPr lang="en-US"/>
          </a:p>
        </p:txBody>
      </p:sp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11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B9E73-9462-4955-9BD4-DB47F7AF9B25}" type="slidenum">
              <a:rPr lang="en-GB"/>
              <a:pPr/>
              <a:t>14</a:t>
            </a:fld>
            <a:endParaRPr lang="en-GB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3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80D4D-B734-4681-9257-57E5ED3C615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3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B36C-3372-43E9-96FE-C83A79C65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86F64F9-7594-D948-9773-089249130F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4CCB-9D43-412D-A0AC-BB84032C120D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4CCB-9D43-412D-A0AC-BB84032C120D}" type="datetimeFigureOut">
              <a:rPr lang="en-GB" smtClean="0"/>
              <a:pPr/>
              <a:t>12/03/2016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4E8A-5EF9-4750-B9F2-B59ABA0DB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png"/><Relationship Id="rId4" Type="http://schemas.openxmlformats.org/officeDocument/2006/relationships/oleObject" Target="../embeddings/Microsoft_Excel_97-2003_Worksheet4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Mendelian Randomization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(Using genes to tell us about the environment)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David Evans</a:t>
            </a:r>
          </a:p>
          <a:p>
            <a:r>
              <a:rPr lang="en-GB" dirty="0" smtClean="0"/>
              <a:t>University of Queensland</a:t>
            </a:r>
          </a:p>
          <a:p>
            <a:r>
              <a:rPr lang="en-GB" dirty="0" smtClean="0"/>
              <a:t>University of Bristol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4400">
                <a:solidFill>
                  <a:schemeClr val="tx2"/>
                </a:solidFill>
              </a:rPr>
              <a:t>Vitamin E levels and risk factors: Women’s Heart Health Study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1828800" y="1371600"/>
            <a:ext cx="480060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Childhood SES</a:t>
            </a:r>
          </a:p>
          <a:p>
            <a:pPr>
              <a:spcBef>
                <a:spcPct val="50000"/>
              </a:spcBef>
            </a:pPr>
            <a:r>
              <a:rPr lang="en-GB" sz="2000"/>
              <a:t>Manual social class</a:t>
            </a:r>
          </a:p>
          <a:p>
            <a:pPr>
              <a:spcBef>
                <a:spcPct val="50000"/>
              </a:spcBef>
            </a:pPr>
            <a:r>
              <a:rPr lang="en-GB" sz="2000"/>
              <a:t>No car access	</a:t>
            </a:r>
          </a:p>
          <a:p>
            <a:pPr>
              <a:spcBef>
                <a:spcPct val="50000"/>
              </a:spcBef>
            </a:pPr>
            <a:r>
              <a:rPr lang="en-GB" sz="2000"/>
              <a:t>State pension only</a:t>
            </a:r>
          </a:p>
          <a:p>
            <a:pPr>
              <a:spcBef>
                <a:spcPct val="50000"/>
              </a:spcBef>
            </a:pPr>
            <a:r>
              <a:rPr lang="en-GB" sz="2000"/>
              <a:t>Smoker	</a:t>
            </a:r>
          </a:p>
          <a:p>
            <a:pPr>
              <a:spcBef>
                <a:spcPct val="50000"/>
              </a:spcBef>
            </a:pPr>
            <a:r>
              <a:rPr lang="en-GB" sz="2000"/>
              <a:t>Daily alcohol</a:t>
            </a:r>
          </a:p>
          <a:p>
            <a:pPr>
              <a:spcBef>
                <a:spcPct val="50000"/>
              </a:spcBef>
            </a:pPr>
            <a:r>
              <a:rPr lang="en-GB" sz="2000"/>
              <a:t>Exercise	</a:t>
            </a:r>
          </a:p>
          <a:p>
            <a:pPr>
              <a:spcBef>
                <a:spcPct val="50000"/>
              </a:spcBef>
            </a:pPr>
            <a:r>
              <a:rPr lang="en-GB" sz="2000"/>
              <a:t>Low fat diet	</a:t>
            </a:r>
          </a:p>
          <a:p>
            <a:pPr>
              <a:spcBef>
                <a:spcPct val="50000"/>
              </a:spcBef>
            </a:pPr>
            <a:r>
              <a:rPr lang="en-GB" sz="2000"/>
              <a:t>Obese	</a:t>
            </a:r>
          </a:p>
          <a:p>
            <a:pPr>
              <a:spcBef>
                <a:spcPct val="50000"/>
              </a:spcBef>
            </a:pPr>
            <a:r>
              <a:rPr lang="en-GB" sz="2000"/>
              <a:t>Height					</a:t>
            </a:r>
          </a:p>
          <a:p>
            <a:pPr>
              <a:spcBef>
                <a:spcPct val="50000"/>
              </a:spcBef>
            </a:pPr>
            <a:r>
              <a:rPr lang="en-GB" sz="2000"/>
              <a:t>Leg length</a:t>
            </a:r>
          </a:p>
          <a:p>
            <a:pPr>
              <a:spcBef>
                <a:spcPct val="50000"/>
              </a:spcBef>
            </a:pPr>
            <a:r>
              <a:rPr lang="en-GB" sz="2000"/>
              <a:t>	</a:t>
            </a:r>
            <a:r>
              <a:rPr lang="en-GB"/>
              <a:t>						</a:t>
            </a:r>
            <a:endParaRPr lang="en-US"/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45720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09" name="Line 5"/>
          <p:cNvSpPr>
            <a:spLocks noChangeShapeType="1"/>
          </p:cNvSpPr>
          <p:nvPr/>
        </p:nvSpPr>
        <p:spPr bwMode="auto">
          <a:xfrm>
            <a:off x="4572000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0" name="Line 6"/>
          <p:cNvSpPr>
            <a:spLocks noChangeShapeType="1"/>
          </p:cNvSpPr>
          <p:nvPr/>
        </p:nvSpPr>
        <p:spPr bwMode="auto">
          <a:xfrm>
            <a:off x="45720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45720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 flipV="1">
            <a:off x="45720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3" name="Line 9"/>
          <p:cNvSpPr>
            <a:spLocks noChangeShapeType="1"/>
          </p:cNvSpPr>
          <p:nvPr/>
        </p:nvSpPr>
        <p:spPr bwMode="auto">
          <a:xfrm flipV="1">
            <a:off x="45720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45720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45720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 flipV="1">
            <a:off x="4572000" y="556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 flipV="1">
            <a:off x="4572000" y="594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6318" name="Rectangle 14"/>
          <p:cNvSpPr>
            <a:spLocks noChangeArrowheads="1"/>
          </p:cNvSpPr>
          <p:nvPr/>
        </p:nvSpPr>
        <p:spPr bwMode="auto">
          <a:xfrm>
            <a:off x="5029200" y="6172200"/>
            <a:ext cx="395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err="1"/>
              <a:t>Lawlor</a:t>
            </a:r>
            <a:r>
              <a:rPr lang="en-GB" dirty="0"/>
              <a:t> et al, Lancet 2004</a:t>
            </a:r>
            <a:endParaRPr lang="en-US" dirty="0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>
            <a:off x="4572000" y="152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568325"/>
          </a:xfrm>
        </p:spPr>
        <p:txBody>
          <a:bodyPr>
            <a:normAutofit fontScale="90000"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Vitamin E supplement use and risk of Coronary Heart Disease</a:t>
            </a:r>
          </a:p>
        </p:txBody>
      </p:sp>
      <p:sp>
        <p:nvSpPr>
          <p:cNvPr id="224259" name="Text Box 1027"/>
          <p:cNvSpPr txBox="1">
            <a:spLocks noChangeArrowheads="1"/>
          </p:cNvSpPr>
          <p:nvPr/>
        </p:nvSpPr>
        <p:spPr bwMode="auto">
          <a:xfrm>
            <a:off x="669925" y="6005513"/>
            <a:ext cx="795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/>
              <a:t>Stampfer et al NEJM 1993; 328: 144-9;  Rimm et al NEJM 1993; 328: 1450-6;  Eidelman et al </a:t>
            </a:r>
            <a:br>
              <a:rPr lang="en-GB" sz="1600"/>
            </a:br>
            <a:r>
              <a:rPr lang="en-GB" sz="1600"/>
              <a:t>Arch Intern Med 2004; 164:1552-6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990600" y="1295400"/>
            <a:ext cx="6967538" cy="4749800"/>
            <a:chOff x="740" y="816"/>
            <a:chExt cx="4273" cy="2992"/>
          </a:xfrm>
        </p:grpSpPr>
        <p:graphicFrame>
          <p:nvGraphicFramePr>
            <p:cNvPr id="224261" name="Object 1029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945" name="Chart" r:id="rId4" imgW="3876675" imgH="2714625" progId="MSGraph.Chart.8">
                    <p:embed followColorScheme="full"/>
                  </p:oleObj>
                </mc:Choice>
                <mc:Fallback>
                  <p:oleObj name="Chart" r:id="rId4" imgW="3876675" imgH="2714625" progId="MSGraph.Chart.8">
                    <p:embed followColorScheme="full"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" y="816"/>
                          <a:ext cx="4273" cy="2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262" name="Line 1030"/>
            <p:cNvSpPr>
              <a:spLocks noChangeShapeType="1"/>
            </p:cNvSpPr>
            <p:nvPr/>
          </p:nvSpPr>
          <p:spPr bwMode="auto">
            <a:xfrm>
              <a:off x="1214" y="1371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3" name="Line 1031"/>
            <p:cNvSpPr>
              <a:spLocks noChangeShapeType="1"/>
            </p:cNvSpPr>
            <p:nvPr/>
          </p:nvSpPr>
          <p:spPr bwMode="auto">
            <a:xfrm>
              <a:off x="1168" y="1372"/>
              <a:ext cx="4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4264" name="Text Box 1032"/>
            <p:cNvSpPr txBox="1">
              <a:spLocks noChangeArrowheads="1"/>
            </p:cNvSpPr>
            <p:nvPr/>
          </p:nvSpPr>
          <p:spPr bwMode="auto">
            <a:xfrm>
              <a:off x="862" y="125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/>
                <a:t>1.0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609600"/>
            <a:ext cx="7086600" cy="5578475"/>
            <a:chOff x="624" y="384"/>
            <a:chExt cx="4464" cy="3514"/>
          </a:xfrm>
        </p:grpSpPr>
        <p:pic>
          <p:nvPicPr>
            <p:cNvPr id="408579" name="Picture 3" descr="D:\temp\george2.tif"/>
            <p:cNvPicPr>
              <a:picLocks noChangeAspect="1" noChangeArrowheads="1"/>
            </p:cNvPicPr>
            <p:nvPr/>
          </p:nvPicPr>
          <p:blipFill>
            <a:blip r:embed="rId3" cstate="print"/>
            <a:srcRect b="1515"/>
            <a:stretch>
              <a:fillRect/>
            </a:stretch>
          </p:blipFill>
          <p:spPr bwMode="auto">
            <a:xfrm>
              <a:off x="624" y="384"/>
              <a:ext cx="4464" cy="3108"/>
            </a:xfrm>
            <a:prstGeom prst="rect">
              <a:avLst/>
            </a:prstGeom>
            <a:noFill/>
          </p:spPr>
        </p:pic>
        <p:sp>
          <p:nvSpPr>
            <p:cNvPr id="408580" name="Rectangle 4"/>
            <p:cNvSpPr>
              <a:spLocks noChangeArrowheads="1"/>
            </p:cNvSpPr>
            <p:nvPr/>
          </p:nvSpPr>
          <p:spPr bwMode="auto">
            <a:xfrm>
              <a:off x="624" y="384"/>
              <a:ext cx="4464" cy="310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728" y="3648"/>
              <a:ext cx="23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i="1"/>
                <a:t>“Well, so much for antioxidants.”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15900"/>
            <a:ext cx="7772400" cy="1143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2"/>
                </a:solidFill>
                <a:latin typeface="Verdana"/>
                <a:cs typeface="Verdana"/>
              </a:rPr>
              <a:t>Classic limitations to “observational” science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58900"/>
            <a:ext cx="3810000" cy="4114800"/>
          </a:xfrm>
        </p:spPr>
        <p:txBody>
          <a:bodyPr/>
          <a:lstStyle/>
          <a:p>
            <a:r>
              <a:rPr lang="en-US" sz="2200" dirty="0">
                <a:latin typeface="Verdana"/>
                <a:cs typeface="Verdana"/>
              </a:rPr>
              <a:t>Confounding</a:t>
            </a: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  <a:p>
            <a:endParaRPr lang="en-US" sz="2200" dirty="0">
              <a:latin typeface="Verdana"/>
              <a:cs typeface="Verdana"/>
            </a:endParaRPr>
          </a:p>
        </p:txBody>
      </p:sp>
      <p:pic>
        <p:nvPicPr>
          <p:cNvPr id="4137" name="Picture 41" descr="conf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1638" y="1150938"/>
            <a:ext cx="2619375" cy="1981200"/>
          </a:xfrm>
          <a:noFill/>
          <a:ln/>
        </p:spPr>
      </p:pic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84213" y="3238500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Reverse Causation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55650" y="4894263"/>
            <a:ext cx="3810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200" b="0" dirty="0">
                <a:latin typeface="Verdana"/>
                <a:cs typeface="Verdana"/>
              </a:rPr>
              <a:t>Bias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200" b="0" dirty="0">
              <a:latin typeface="Verdana"/>
              <a:cs typeface="Verdana"/>
            </a:endParaRPr>
          </a:p>
        </p:txBody>
      </p:sp>
      <p:pic>
        <p:nvPicPr>
          <p:cNvPr id="4139" name="Picture 43" descr="conf_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57825" y="1158875"/>
            <a:ext cx="2619375" cy="1981200"/>
          </a:xfrm>
          <a:noFill/>
          <a:ln/>
        </p:spPr>
      </p:pic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4859338" y="1150938"/>
            <a:ext cx="3600450" cy="19431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2" name="Picture 46" descr="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3" y="3143250"/>
            <a:ext cx="3667125" cy="742950"/>
          </a:xfrm>
          <a:prstGeom prst="rect">
            <a:avLst/>
          </a:prstGeom>
          <a:noFill/>
        </p:spPr>
      </p:pic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5076825" y="3167063"/>
            <a:ext cx="3600450" cy="719137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44" name="Picture 48" descr="bi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030663"/>
            <a:ext cx="3729038" cy="203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18" grpId="0"/>
      <p:bldP spid="4119" grpId="0"/>
      <p:bldP spid="4141" grpId="0" animBg="1"/>
      <p:bldP spid="41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An Alternative to RCTs: </a:t>
            </a:r>
            <a:r>
              <a:rPr lang="en-US" sz="3600" b="1" dirty="0" err="1" smtClean="0">
                <a:solidFill>
                  <a:schemeClr val="tx2"/>
                </a:solidFill>
              </a:rPr>
              <a:t>Mendelian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>
                <a:solidFill>
                  <a:schemeClr val="tx2"/>
                </a:solidFill>
              </a:rPr>
              <a:t>randomization</a:t>
            </a:r>
          </a:p>
        </p:txBody>
      </p:sp>
      <p:sp>
        <p:nvSpPr>
          <p:cNvPr id="796675" name="Text Box 3"/>
          <p:cNvSpPr txBox="1">
            <a:spLocks noChangeArrowheads="1"/>
          </p:cNvSpPr>
          <p:nvPr/>
        </p:nvSpPr>
        <p:spPr bwMode="auto">
          <a:xfrm>
            <a:off x="3733800" y="12192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96676" name="Picture 4" descr="mendel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28600" y="1676400"/>
            <a:ext cx="3462338" cy="4572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914400" y="57912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Mendel in 1862</a:t>
            </a:r>
          </a:p>
        </p:txBody>
      </p:sp>
      <p:sp>
        <p:nvSpPr>
          <p:cNvPr id="796678" name="Text Box 6"/>
          <p:cNvSpPr txBox="1">
            <a:spLocks noChangeArrowheads="1"/>
          </p:cNvSpPr>
          <p:nvPr/>
        </p:nvSpPr>
        <p:spPr bwMode="auto">
          <a:xfrm>
            <a:off x="3733800" y="1640989"/>
            <a:ext cx="53943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/>
              <a:t>In genetic association studies the laws </a:t>
            </a:r>
          </a:p>
          <a:p>
            <a:r>
              <a:rPr lang="en-GB" dirty="0"/>
              <a:t>of </a:t>
            </a:r>
            <a:r>
              <a:rPr lang="en-GB" dirty="0" err="1"/>
              <a:t>Mendelian</a:t>
            </a:r>
            <a:r>
              <a:rPr lang="en-GB" dirty="0"/>
              <a:t> genetics imply that </a:t>
            </a:r>
          </a:p>
          <a:p>
            <a:r>
              <a:rPr lang="en-GB" dirty="0"/>
              <a:t>comparison of groups of individuals </a:t>
            </a:r>
          </a:p>
          <a:p>
            <a:r>
              <a:rPr lang="en-GB" dirty="0"/>
              <a:t>defined by genotype should only differ </a:t>
            </a:r>
          </a:p>
          <a:p>
            <a:r>
              <a:rPr lang="en-GB" dirty="0"/>
              <a:t>with respect to the locus under study </a:t>
            </a:r>
          </a:p>
          <a:p>
            <a:r>
              <a:rPr lang="en-GB" dirty="0"/>
              <a:t>(and closely related loci in linkage </a:t>
            </a:r>
          </a:p>
          <a:p>
            <a:r>
              <a:rPr lang="en-GB" dirty="0"/>
              <a:t>disequilibrium with the locus under study)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Genotypes can proxy for some modifiable </a:t>
            </a:r>
          </a:p>
          <a:p>
            <a:r>
              <a:rPr lang="en-GB" dirty="0"/>
              <a:t>risk factors, and there should </a:t>
            </a:r>
          </a:p>
          <a:p>
            <a:r>
              <a:rPr lang="en-GB" dirty="0"/>
              <a:t>be no confounding of genotype by </a:t>
            </a:r>
          </a:p>
          <a:p>
            <a:r>
              <a:rPr lang="en-GB" dirty="0"/>
              <a:t>behavioural, socioeconomic or </a:t>
            </a:r>
          </a:p>
          <a:p>
            <a:r>
              <a:rPr lang="en-GB" dirty="0"/>
              <a:t>physiological factors (excepting those </a:t>
            </a:r>
          </a:p>
          <a:p>
            <a:r>
              <a:rPr lang="en-GB" dirty="0"/>
              <a:t>influenced by alleles at closely proximate </a:t>
            </a:r>
          </a:p>
          <a:p>
            <a:r>
              <a:rPr lang="en-GB" dirty="0"/>
              <a:t>loci or due to population stratification)</a:t>
            </a:r>
            <a:endParaRPr lang="en-US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Fisher and Confounding</a:t>
            </a:r>
            <a:endParaRPr lang="en-AU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1"/>
            <a:ext cx="3250704" cy="3949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2420888"/>
            <a:ext cx="44035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“Generally speaking the geneticist, even if he</a:t>
            </a:r>
          </a:p>
          <a:p>
            <a:r>
              <a:rPr lang="en-US" dirty="0" smtClean="0"/>
              <a:t>foolishly wanted to, could not introduce</a:t>
            </a:r>
          </a:p>
          <a:p>
            <a:r>
              <a:rPr lang="en-US" dirty="0"/>
              <a:t>s</a:t>
            </a:r>
            <a:r>
              <a:rPr lang="en-US" dirty="0" smtClean="0"/>
              <a:t>ystematic errors into comparison of</a:t>
            </a:r>
          </a:p>
          <a:p>
            <a:r>
              <a:rPr lang="en-US" dirty="0"/>
              <a:t>g</a:t>
            </a:r>
            <a:r>
              <a:rPr lang="en-US" dirty="0" smtClean="0"/>
              <a:t>enotypes, because for most of the relevant</a:t>
            </a:r>
          </a:p>
          <a:p>
            <a:r>
              <a:rPr lang="en-US" dirty="0"/>
              <a:t>t</a:t>
            </a:r>
            <a:r>
              <a:rPr lang="en-US" dirty="0" smtClean="0"/>
              <a:t>ime he has not yet recognized them”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274234" y="397667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Fisher (1952)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83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2800" dirty="0">
                <a:solidFill>
                  <a:schemeClr val="tx2"/>
                </a:solidFill>
              </a:rPr>
              <a:t>Mendelian randomisation and RCTs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5219700" y="2556608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5749636" y="1447800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345094" name="Text Box 6"/>
          <p:cNvSpPr txBox="1">
            <a:spLocks noChangeArrowheads="1"/>
          </p:cNvSpPr>
          <p:nvPr/>
        </p:nvSpPr>
        <p:spPr bwMode="auto">
          <a:xfrm>
            <a:off x="762000" y="465351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1943100" cy="6200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>
                <a:latin typeface="Comic Sans MS" pitchFamily="66" charset="0"/>
              </a:rPr>
              <a:t>MENDELIAN RANDOMISATION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200" y="2579035"/>
            <a:ext cx="3522518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 SEGREGATION OF ALLELES</a:t>
            </a:r>
          </a:p>
        </p:txBody>
      </p:sp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6019800" y="4534786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76200" y="3466214"/>
            <a:ext cx="16002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FUNCTIONAL  ALLELLES</a:t>
            </a:r>
          </a:p>
        </p:txBody>
      </p:sp>
      <p:sp>
        <p:nvSpPr>
          <p:cNvPr id="345099" name="Text Box 11"/>
          <p:cNvSpPr txBox="1">
            <a:spLocks noChangeArrowheads="1"/>
          </p:cNvSpPr>
          <p:nvPr/>
        </p:nvSpPr>
        <p:spPr bwMode="auto">
          <a:xfrm>
            <a:off x="52197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0" name="Text Box 12"/>
          <p:cNvSpPr txBox="1">
            <a:spLocks noChangeArrowheads="1"/>
          </p:cNvSpPr>
          <p:nvPr/>
        </p:nvSpPr>
        <p:spPr bwMode="auto">
          <a:xfrm>
            <a:off x="2362200" y="3466214"/>
            <a:ext cx="14859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NULL ALLELLES</a:t>
            </a:r>
          </a:p>
        </p:txBody>
      </p:sp>
      <p:sp>
        <p:nvSpPr>
          <p:cNvPr id="345101" name="Text Box 13"/>
          <p:cNvSpPr txBox="1">
            <a:spLocks noChangeArrowheads="1"/>
          </p:cNvSpPr>
          <p:nvPr/>
        </p:nvSpPr>
        <p:spPr bwMode="auto">
          <a:xfrm>
            <a:off x="7277100" y="3466214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762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1769918" y="2160181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934200" y="2171395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1905000" y="3228753"/>
            <a:ext cx="4572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H="1">
            <a:off x="14478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H="1">
            <a:off x="6477000" y="3228753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7048500" y="3206327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4876800" y="5959549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4191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>
            <a:off x="36195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>
            <a:off x="54483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5113" name="Line 25"/>
          <p:cNvSpPr>
            <a:spLocks noChangeShapeType="1"/>
          </p:cNvSpPr>
          <p:nvPr/>
        </p:nvSpPr>
        <p:spPr bwMode="auto">
          <a:xfrm>
            <a:off x="8648700" y="4416056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Mendelian Randomization- Core Assumptions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924345"/>
            <a:ext cx="990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SNP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93754" y="3924344"/>
            <a:ext cx="1782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Exposure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06122" y="3924345"/>
            <a:ext cx="1926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Outcome</a:t>
            </a:r>
            <a:endParaRPr lang="en-AU" sz="3200" dirty="0"/>
          </a:p>
        </p:txBody>
      </p:sp>
      <p:cxnSp>
        <p:nvCxnSpPr>
          <p:cNvPr id="7" name="Straight Arrow Connector 6"/>
          <p:cNvCxnSpPr>
            <a:stCxn id="3" idx="3"/>
          </p:cNvCxnSpPr>
          <p:nvPr/>
        </p:nvCxnSpPr>
        <p:spPr>
          <a:xfrm flipV="1">
            <a:off x="1673782" y="4216732"/>
            <a:ext cx="12420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148064" y="4212377"/>
            <a:ext cx="12420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4008" y="2230232"/>
            <a:ext cx="250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Confounders</a:t>
            </a:r>
            <a:endParaRPr lang="en-AU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83968" y="2996952"/>
            <a:ext cx="79208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90098" y="2996952"/>
            <a:ext cx="558166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8675" y="5137047"/>
            <a:ext cx="384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SNP is associated with the exposure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5651956"/>
            <a:ext cx="505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SNP is not associated with confounding variables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1187624" y="6228020"/>
            <a:ext cx="5798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 SNP only associated with outcome through the exposure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Equivalence Between Directed Acyclic Graphs and SEMs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3220526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384076" y="3237637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Exposure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688332" y="3275692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392188" y="2093766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0803" y="3405192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63051" y="343655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04156" y="2644462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44316" y="2662011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1680" y="5875529"/>
            <a:ext cx="5854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SNP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3365762" y="5892640"/>
            <a:ext cx="11789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Exposure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5670018" y="5930696"/>
            <a:ext cx="12062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AU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312489" y="6060196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98847" y="6091554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55776" y="62280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x</a:t>
            </a:r>
            <a:endParaRPr lang="en-AU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860032" y="622802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/>
              <a:t>Y</a:t>
            </a:r>
            <a:endParaRPr lang="en-AU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923928" y="5291916"/>
            <a:ext cx="0" cy="583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300192" y="5291916"/>
            <a:ext cx="0" cy="583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79912" y="478786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baseline="-25000" dirty="0" smtClean="0"/>
              <a:t>1</a:t>
            </a:r>
            <a:endParaRPr lang="en-AU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6148511" y="478786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37" name="Arc 36"/>
          <p:cNvSpPr/>
          <p:nvPr/>
        </p:nvSpPr>
        <p:spPr>
          <a:xfrm>
            <a:off x="3923928" y="4291570"/>
            <a:ext cx="2399471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Arc 37"/>
          <p:cNvSpPr/>
          <p:nvPr/>
        </p:nvSpPr>
        <p:spPr>
          <a:xfrm flipH="1">
            <a:off x="3972729" y="4293096"/>
            <a:ext cx="2399471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8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Why Perform MR?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causal relationship between two variables</a:t>
            </a:r>
          </a:p>
          <a:p>
            <a:endParaRPr lang="en-US" dirty="0"/>
          </a:p>
          <a:p>
            <a:r>
              <a:rPr lang="en-US" dirty="0" smtClean="0"/>
              <a:t>Estimate magnitude of causal effect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24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Some Criticisms of DOC Modelling in Twins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Measurement error</a:t>
            </a:r>
          </a:p>
          <a:p>
            <a:endParaRPr lang="en-GB" dirty="0" smtClean="0"/>
          </a:p>
          <a:p>
            <a:r>
              <a:rPr lang="en-GB" dirty="0" smtClean="0"/>
              <a:t>Power (both variables need to have radically different aetiologies)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Only useful for testing strong hypotheses about causation</a:t>
            </a:r>
          </a:p>
          <a:p>
            <a:endParaRPr lang="en-GB" dirty="0"/>
          </a:p>
          <a:p>
            <a:r>
              <a:rPr lang="en-GB" dirty="0" smtClean="0"/>
              <a:t>We now have genotypes for use in Mendelian randomization studies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1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Calculating Causal Effect Estimates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237514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168052" y="2254625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Exposure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472308" y="2292680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176164" y="1110754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14779" y="242218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7027" y="2453538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88132" y="1661450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28292" y="1678999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544" y="5445224"/>
            <a:ext cx="120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Wald Test: 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335699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2SLS: 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5877272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SNP-OUTCOME</a:t>
            </a:r>
            <a:endParaRPr lang="en-AU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2790503" y="5882010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SNP-EXPOSURE</a:t>
            </a:r>
            <a:endParaRPr lang="en-AU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1614" y="591697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/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1403648" y="3789040"/>
            <a:ext cx="284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 Regress exposure on SNP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1403648" y="4283804"/>
            <a:ext cx="661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 Regress outcome on predicted exposure from 1</a:t>
            </a:r>
            <a:r>
              <a:rPr lang="en-US" baseline="30000" dirty="0" smtClean="0"/>
              <a:t>st</a:t>
            </a:r>
            <a:r>
              <a:rPr lang="en-US" dirty="0" smtClean="0"/>
              <a:t> stage regression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1403648" y="4859868"/>
            <a:ext cx="258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 Adjust standard errors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1475656" y="6372036"/>
            <a:ext cx="523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*Can be used in different samples (“Two sample MR”)</a:t>
            </a:r>
            <a:endParaRPr lang="en-AU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50943" y="3203684"/>
            <a:ext cx="126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SNP-OUTCOME</a:t>
            </a:r>
            <a:endParaRPr lang="en-AU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2166933" y="261342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SNP-EXPOSURE</a:t>
            </a:r>
            <a:endParaRPr lang="en-AU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251800" y="2616637"/>
            <a:ext cx="125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EXP-OUTCOME</a:t>
            </a:r>
            <a:endParaRPr lang="en-AU" baseline="-25000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3901416" y="1161286"/>
            <a:ext cx="189039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66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65125" y="404813"/>
            <a:ext cx="7067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latin typeface="Verdana" charset="0"/>
              </a:rPr>
              <a:t>Examples – </a:t>
            </a:r>
            <a:r>
              <a:rPr lang="en-US" sz="2200" b="1" i="1" dirty="0">
                <a:solidFill>
                  <a:srgbClr val="FF0000"/>
                </a:solidFill>
                <a:latin typeface="Verdana" charset="0"/>
              </a:rPr>
              <a:t>using </a:t>
            </a:r>
            <a:r>
              <a:rPr lang="en-US" sz="2200" b="1" dirty="0" smtClean="0">
                <a:latin typeface="Verdana" charset="0"/>
              </a:rPr>
              <a:t>instruments </a:t>
            </a:r>
            <a:r>
              <a:rPr lang="en-US" sz="2200" b="1" dirty="0">
                <a:latin typeface="Verdana" charset="0"/>
              </a:rPr>
              <a:t>for adiposity</a:t>
            </a:r>
          </a:p>
          <a:p>
            <a:endParaRPr lang="en-US" dirty="0">
              <a:latin typeface="Verdana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67263" y="120491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  <a:cs typeface="+mn-cs"/>
              </a:rPr>
              <a:t>U</a:t>
            </a:r>
            <a:endParaRPr lang="en-GB" sz="2800" b="1" dirty="0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42338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681663" y="1738313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328863" y="34909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233863" y="3490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j-lt"/>
              <a:ea typeface="ＭＳ Ｐゴシック" pitchFamily="80" charset="-128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545262" y="3035300"/>
            <a:ext cx="21796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+mj-lt"/>
                <a:ea typeface="ＭＳ Ｐゴシック" pitchFamily="80" charset="-128"/>
              </a:rPr>
              <a:t>Traits of metabolism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249363" y="3179763"/>
            <a:ext cx="144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i="1" dirty="0">
                <a:latin typeface="+mj-lt"/>
                <a:ea typeface="ＭＳ Ｐゴシック" pitchFamily="80" charset="-128"/>
                <a:cs typeface="+mn-cs"/>
              </a:rPr>
              <a:t>FTO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122613" y="2982913"/>
            <a:ext cx="1905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j-lt"/>
                <a:ea typeface="ＭＳ Ｐゴシック" pitchFamily="80" charset="-128"/>
                <a:cs typeface="+mn-cs"/>
              </a:rPr>
              <a:t>Adiposity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95300" y="4148138"/>
            <a:ext cx="8229600" cy="263525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If adiposity DOES NOT causally affect metabolic traits, then the FTO variant should NOT be related to these metabolic traits</a:t>
            </a:r>
          </a:p>
          <a:p>
            <a:endParaRPr lang="en-GB" dirty="0" smtClean="0"/>
          </a:p>
          <a:p>
            <a:r>
              <a:rPr lang="en-GB" dirty="0" smtClean="0"/>
              <a:t>If adiposity causally affects metabolic traits, then the FTO variant should also be related to these metabolic traits to the extent to which it affects adiposity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6103" y="2324100"/>
          <a:ext cx="8267697" cy="271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697"/>
                <a:gridCol w="2324100"/>
                <a:gridCol w="2413000"/>
                <a:gridCol w="2247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Phenotype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Expected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Observed Change (BMI adjusted)</a:t>
                      </a:r>
                      <a:endParaRPr lang="en-US" dirty="0"/>
                    </a:p>
                  </a:txBody>
                  <a:tcPr/>
                </a:tc>
              </a:tr>
              <a:tr h="69342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 insulin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0.038 (0.033, 0.043)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0.039 (0.013,0.064)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-0.005</a:t>
                      </a:r>
                      <a:r>
                        <a:rPr lang="en-US" baseline="0" dirty="0" smtClean="0"/>
                        <a:t> (-0.027, 0.018)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 Glucose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0.018 (0.014, 0.021)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0.024 (0.001,</a:t>
                      </a:r>
                      <a:r>
                        <a:rPr lang="en-US" baseline="0" dirty="0" smtClean="0"/>
                        <a:t> 0.048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0.006 (-0.017, 0.029)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Fasting</a:t>
                      </a:r>
                      <a:r>
                        <a:rPr lang="en-US" baseline="0" dirty="0" smtClean="0"/>
                        <a:t> HDL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-0.026</a:t>
                      </a:r>
                      <a:r>
                        <a:rPr lang="en-US" baseline="0" dirty="0" smtClean="0"/>
                        <a:t> (-0.029, -0.023)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-0.032 (-0.057, -0.008)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-0.004 (-0.027, 0.019)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4500" y="5283200"/>
            <a:ext cx="494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N~12,000 samples of European ancestry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427" y="249247"/>
            <a:ext cx="8717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2"/>
                </a:solidFill>
                <a:latin typeface="Verdana"/>
                <a:cs typeface="Verdana"/>
              </a:rPr>
              <a:t>Do intermediate metabolic traits differ as one would expect </a:t>
            </a:r>
          </a:p>
          <a:p>
            <a:r>
              <a:rPr lang="en-US" sz="2200" dirty="0" smtClean="0">
                <a:solidFill>
                  <a:schemeClr val="tx2"/>
                </a:solidFill>
                <a:latin typeface="Verdana"/>
                <a:cs typeface="Verdana"/>
              </a:rPr>
              <a:t>given a </a:t>
            </a:r>
            <a:r>
              <a:rPr lang="en-US" sz="2200" i="1" dirty="0" smtClean="0">
                <a:solidFill>
                  <a:schemeClr val="tx2"/>
                </a:solidFill>
                <a:latin typeface="Verdana"/>
                <a:cs typeface="Verdana"/>
              </a:rPr>
              <a:t>FTO</a:t>
            </a:r>
            <a:r>
              <a:rPr lang="en-US" sz="2200" dirty="0" smtClean="0">
                <a:solidFill>
                  <a:schemeClr val="tx2"/>
                </a:solidFill>
                <a:latin typeface="Verdana"/>
                <a:cs typeface="Verdana"/>
              </a:rPr>
              <a:t>-BMI effect?</a:t>
            </a:r>
            <a:endParaRPr lang="en-US" sz="22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427" y="1206500"/>
            <a:ext cx="917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/>
                <a:cs typeface="Verdana"/>
              </a:rPr>
              <a:t>Given the per allele </a:t>
            </a:r>
            <a:r>
              <a:rPr lang="en-US" i="1" dirty="0" smtClean="0">
                <a:latin typeface="Verdana"/>
                <a:cs typeface="Verdana"/>
              </a:rPr>
              <a:t>FTO</a:t>
            </a:r>
            <a:r>
              <a:rPr lang="en-US" dirty="0" smtClean="0">
                <a:latin typeface="Verdana"/>
                <a:cs typeface="Verdana"/>
              </a:rPr>
              <a:t> effect of ~0.1SD and known observational </a:t>
            </a:r>
          </a:p>
          <a:p>
            <a:r>
              <a:rPr lang="en-US" dirty="0" smtClean="0">
                <a:latin typeface="Verdana"/>
                <a:cs typeface="Verdana"/>
              </a:rPr>
              <a:t>estimates one can derive an expected, per allele, effect on metabolic traits </a:t>
            </a:r>
            <a:endParaRPr lang="en-US" dirty="0">
              <a:latin typeface="Verdana"/>
              <a:cs typeface="Verdan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5900" y="2005231"/>
            <a:ext cx="2311400" cy="3277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52313" y="1852831"/>
            <a:ext cx="2562897" cy="3277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Bidirectional MR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CRP and BMI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sz="3300" dirty="0" smtClean="0"/>
              <a:t>C-Reactive Protein (CRP) is a biomarker of inflammation</a:t>
            </a:r>
          </a:p>
          <a:p>
            <a:endParaRPr lang="en-GB" sz="3300" dirty="0" smtClean="0"/>
          </a:p>
          <a:p>
            <a:r>
              <a:rPr lang="en-GB" sz="3300" dirty="0" smtClean="0"/>
              <a:t>It is associated with BMI, metabolic syndrome, CHD and a number of other diseases</a:t>
            </a:r>
          </a:p>
          <a:p>
            <a:endParaRPr lang="en-GB" sz="3300" dirty="0" smtClean="0"/>
          </a:p>
          <a:p>
            <a:r>
              <a:rPr lang="en-GB" sz="3300" dirty="0" smtClean="0"/>
              <a:t>It is unclear whether these observational relationships are causal or due to confounding or reverse causality</a:t>
            </a:r>
          </a:p>
          <a:p>
            <a:endParaRPr lang="en-GB" sz="3300" dirty="0"/>
          </a:p>
          <a:p>
            <a:r>
              <a:rPr lang="en-GB" sz="3300" dirty="0" smtClean="0"/>
              <a:t>This question is important from the perspective of drug development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0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 descr="new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425" y="2354560"/>
            <a:ext cx="62007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275013" y="4179888"/>
            <a:ext cx="454025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“Bi-directional </a:t>
            </a:r>
            <a:r>
              <a:rPr lang="en-GB" dirty="0" err="1" smtClean="0">
                <a:solidFill>
                  <a:schemeClr val="tx2"/>
                </a:solidFill>
              </a:rPr>
              <a:t>Mendelian</a:t>
            </a:r>
            <a:r>
              <a:rPr lang="en-GB" dirty="0" smtClean="0">
                <a:solidFill>
                  <a:schemeClr val="tx2"/>
                </a:solidFill>
              </a:rPr>
              <a:t> Randomization”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8655" y="4424233"/>
            <a:ext cx="19061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5050" y="4509120"/>
            <a:ext cx="506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???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444208" y="2765430"/>
            <a:ext cx="21602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09184" y="4428643"/>
            <a:ext cx="21602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004048" y="4035872"/>
            <a:ext cx="144016" cy="1440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>
            <a:off x="3707904" y="2852936"/>
            <a:ext cx="144016" cy="1440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FIG_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FIG_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3044825"/>
            <a:ext cx="375285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0" descr="BMI_CRP_I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413" y="79375"/>
            <a:ext cx="76835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87413" y="2301875"/>
            <a:ext cx="7683500" cy="742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Using MR to Inform Mother-Offspring Associations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238125"/>
            <a:ext cx="1219200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80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538163"/>
            <a:ext cx="64674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1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This Session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problem with observational studies</a:t>
            </a:r>
          </a:p>
          <a:p>
            <a:endParaRPr lang="en-US" dirty="0"/>
          </a:p>
          <a:p>
            <a:r>
              <a:rPr lang="en-US" dirty="0" smtClean="0"/>
              <a:t>What is Mendelian Randomization (MR)?</a:t>
            </a:r>
          </a:p>
          <a:p>
            <a:endParaRPr lang="en-US" dirty="0" smtClean="0"/>
          </a:p>
          <a:p>
            <a:r>
              <a:rPr lang="en-US" dirty="0" smtClean="0"/>
              <a:t>Examples of MR in research</a:t>
            </a:r>
          </a:p>
          <a:p>
            <a:pPr lvl="1"/>
            <a:r>
              <a:rPr lang="en-US" dirty="0" smtClean="0"/>
              <a:t>Opportunities for SEM (mediation/network models)</a:t>
            </a:r>
          </a:p>
          <a:p>
            <a:pPr lvl="1"/>
            <a:r>
              <a:rPr lang="en-US" dirty="0" smtClean="0"/>
              <a:t>Pharmacogenomics</a:t>
            </a:r>
          </a:p>
          <a:p>
            <a:endParaRPr lang="en-US" dirty="0" smtClean="0"/>
          </a:p>
          <a:p>
            <a:r>
              <a:rPr lang="en-US" dirty="0" smtClean="0"/>
              <a:t>Using R to perform MR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20713"/>
          <a:ext cx="8229600" cy="550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64" r:id="rId3" imgW="8230313" imgH="5505165" progId="Excel.Sheet.8">
                  <p:embed/>
                </p:oleObj>
              </mc:Choice>
              <mc:Fallback>
                <p:oleObj r:id="rId3" imgW="8230313" imgH="5505165" progId="Excel.Sheet.8">
                  <p:embed/>
                  <p:pic>
                    <p:nvPicPr>
                      <p:cNvPr id="0" name="Picture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20713"/>
                        <a:ext cx="8229600" cy="550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971550" y="6165850"/>
            <a:ext cx="6592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Kelly Y, Sacker A, Gray R et al.  </a:t>
            </a:r>
            <a:r>
              <a:rPr lang="en-GB" sz="1200" i="1"/>
              <a:t>J Epidemiol Community Health</a:t>
            </a:r>
            <a:r>
              <a:rPr lang="en-GB" sz="1200"/>
              <a:t> (2010), doi:10.1136/jech.2009.103002</a:t>
            </a:r>
          </a:p>
        </p:txBody>
      </p:sp>
    </p:spTree>
    <p:extLst>
      <p:ext uri="{BB962C8B-B14F-4D97-AF65-F5344CB8AC3E}">
        <p14:creationId xmlns:p14="http://schemas.microsoft.com/office/powerpoint/2010/main" val="3644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Chart 3"/>
          <p:cNvGraphicFramePr>
            <a:graphicFrameLocks/>
          </p:cNvGraphicFramePr>
          <p:nvPr/>
        </p:nvGraphicFramePr>
        <p:xfrm>
          <a:off x="611188" y="836613"/>
          <a:ext cx="7705725" cy="531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8" r:id="rId3" imgW="7706012" imgH="5316173" progId="Excel.Sheet.8">
                  <p:embed/>
                </p:oleObj>
              </mc:Choice>
              <mc:Fallback>
                <p:oleObj r:id="rId3" imgW="7706012" imgH="5316173" progId="Excel.Sheet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36613"/>
                        <a:ext cx="7705725" cy="5316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71550" y="6165850"/>
            <a:ext cx="6592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Kelly Y, Sacker A, Gray R et al.  </a:t>
            </a:r>
            <a:r>
              <a:rPr lang="en-GB" sz="1200" i="1"/>
              <a:t>J Epidemiol Community Health</a:t>
            </a:r>
            <a:r>
              <a:rPr lang="en-GB" sz="1200"/>
              <a:t> (2010), doi:10.1136/jech.2009.103002</a:t>
            </a:r>
          </a:p>
        </p:txBody>
      </p:sp>
    </p:spTree>
    <p:extLst>
      <p:ext uri="{BB962C8B-B14F-4D97-AF65-F5344CB8AC3E}">
        <p14:creationId xmlns:p14="http://schemas.microsoft.com/office/powerpoint/2010/main" val="38516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229600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12" r:id="rId3" imgW="8230313" imgH="5291787" progId="Excel.Sheet.8">
                  <p:embed/>
                </p:oleObj>
              </mc:Choice>
              <mc:Fallback>
                <p:oleObj r:id="rId3" imgW="8230313" imgH="5291787" progId="Excel.Sheet.8">
                  <p:embed/>
                  <p:pic>
                    <p:nvPicPr>
                      <p:cNvPr id="0" name="Picture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36613"/>
                        <a:ext cx="8229600" cy="528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116013" y="6248400"/>
            <a:ext cx="7632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Kelly Y, Sacker A, Gray R et al.  </a:t>
            </a:r>
            <a:r>
              <a:rPr lang="en-GB" sz="1200" i="1"/>
              <a:t>J Epidemiol Community Health</a:t>
            </a:r>
            <a:r>
              <a:rPr lang="en-GB" sz="1200"/>
              <a:t> (2010), doi:10.1136/jech.2009.103002</a:t>
            </a:r>
          </a:p>
        </p:txBody>
      </p:sp>
    </p:spTree>
    <p:extLst>
      <p:ext uri="{BB962C8B-B14F-4D97-AF65-F5344CB8AC3E}">
        <p14:creationId xmlns:p14="http://schemas.microsoft.com/office/powerpoint/2010/main" val="39483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725"/>
            <a:ext cx="9130945" cy="469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Maternal Alcohol </a:t>
            </a:r>
            <a:r>
              <a:rPr lang="en-GB" dirty="0" err="1" smtClean="0">
                <a:solidFill>
                  <a:schemeClr val="tx2"/>
                </a:solidFill>
              </a:rPr>
              <a:t>Dehydrogenase</a:t>
            </a:r>
            <a:r>
              <a:rPr lang="en-GB" dirty="0" smtClean="0">
                <a:solidFill>
                  <a:schemeClr val="tx2"/>
                </a:solidFill>
              </a:rPr>
              <a:t> and Offspring IQ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260648"/>
            <a:ext cx="820891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Alcohol </a:t>
            </a:r>
            <a:r>
              <a:rPr lang="en-GB" dirty="0" err="1" smtClean="0"/>
              <a:t>dehydrogenase</a:t>
            </a:r>
            <a:r>
              <a:rPr lang="en-GB" dirty="0" smtClean="0"/>
              <a:t> (ADH) risk allele score in offspring and offspring IQ, stratified by maternal alcohol intake during pregnancy</a:t>
            </a:r>
            <a:endParaRPr lang="en-GB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90575" y="836712"/>
          <a:ext cx="756285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84" name="Chart" r:id="rId3" imgW="7543800" imgH="4829175" progId="MSGraph.Chart.8">
                  <p:embed/>
                </p:oleObj>
              </mc:Choice>
              <mc:Fallback>
                <p:oleObj name="Chart" r:id="rId3" imgW="7543800" imgH="4829175" progId="MSGraph.Char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836712"/>
                        <a:ext cx="7562850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55576" y="573325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 value for interaction of risk allele score and drinking during pregnancy equals 0.009</a:t>
            </a:r>
          </a:p>
          <a:p>
            <a:endParaRPr lang="en-GB" dirty="0" smtClean="0"/>
          </a:p>
          <a:p>
            <a:r>
              <a:rPr lang="en-GB" sz="2000" dirty="0" smtClean="0"/>
              <a:t>Lewis S et al, </a:t>
            </a:r>
            <a:r>
              <a:rPr lang="en-GB" sz="2000" dirty="0" err="1" smtClean="0"/>
              <a:t>PLoS</a:t>
            </a:r>
            <a:r>
              <a:rPr lang="en-GB" sz="2000" dirty="0" smtClean="0"/>
              <a:t> One Nov  2012.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159443" y="3284984"/>
            <a:ext cx="1150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IQ Change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4581128"/>
            <a:ext cx="960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All women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3933056"/>
            <a:ext cx="2664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Women not drinking in pregnancy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5229200"/>
            <a:ext cx="2710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Women drinking during pregnancy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263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708"/>
            <a:ext cx="2610619" cy="644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7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Multiple Variants, Multivariable MR, Two-Step MR and Network Models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8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Using Multiple Genetic Variants as Instruments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2317973"/>
            <a:ext cx="8763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76056" y="5436061"/>
            <a:ext cx="3947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i="1" dirty="0" smtClean="0"/>
              <a:t>Palmer et </a:t>
            </a:r>
            <a:r>
              <a:rPr lang="en-GB" sz="2000" i="1" dirty="0"/>
              <a:t>al </a:t>
            </a:r>
            <a:r>
              <a:rPr lang="en-GB" sz="2000" i="1" dirty="0" smtClean="0"/>
              <a:t>(2011) Stat Method Res</a:t>
            </a:r>
            <a:endParaRPr lang="en-GB" sz="2000" i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/>
          </a:bodyPr>
          <a:lstStyle/>
          <a:p>
            <a:r>
              <a:rPr lang="en-GB" dirty="0" smtClean="0"/>
              <a:t>Allelic scores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92068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Testing multiple variants individually</a:t>
            </a:r>
          </a:p>
        </p:txBody>
      </p:sp>
    </p:spTree>
    <p:extLst>
      <p:ext uri="{BB962C8B-B14F-4D97-AF65-F5344CB8AC3E}">
        <p14:creationId xmlns:p14="http://schemas.microsoft.com/office/powerpoint/2010/main" val="17702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Two Step Mendelian Randomization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(Mediation Analysis)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5123" y="2132856"/>
            <a:ext cx="54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FTO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4305283" y="213285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BMI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065767" y="306896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LDL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849173" y="215911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CHD</a:t>
            </a:r>
            <a:endParaRPr lang="en-AU" dirty="0"/>
          </a:p>
        </p:txBody>
      </p:sp>
      <p:cxnSp>
        <p:nvCxnSpPr>
          <p:cNvPr id="8" name="Straight Arrow Connector 7"/>
          <p:cNvCxnSpPr>
            <a:stCxn id="3" idx="3"/>
            <a:endCxn id="4" idx="1"/>
          </p:cNvCxnSpPr>
          <p:nvPr/>
        </p:nvCxnSpPr>
        <p:spPr>
          <a:xfrm>
            <a:off x="3413543" y="2317522"/>
            <a:ext cx="89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81347" y="2308956"/>
            <a:ext cx="891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>
            <a:off x="4587572" y="2502188"/>
            <a:ext cx="478195" cy="56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457411" y="2492896"/>
            <a:ext cx="494829" cy="540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34461" y="397813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HMGCR</a:t>
            </a:r>
            <a:endParaRPr lang="en-AU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4394684" y="3438292"/>
            <a:ext cx="671083" cy="539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467544" y="4840561"/>
            <a:ext cx="8229600" cy="1828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How much of the effect of BMI on CHD is mediated through LDL?</a:t>
            </a:r>
          </a:p>
          <a:p>
            <a:endParaRPr lang="en-GB" dirty="0"/>
          </a:p>
          <a:p>
            <a:r>
              <a:rPr lang="en-GB" dirty="0" smtClean="0"/>
              <a:t>Can be done using two sample MR</a:t>
            </a:r>
          </a:p>
          <a:p>
            <a:endParaRPr lang="en-GB" dirty="0"/>
          </a:p>
          <a:p>
            <a:r>
              <a:rPr lang="en-GB" dirty="0" smtClean="0"/>
              <a:t>Model can be fitted using SEM</a:t>
            </a:r>
          </a:p>
        </p:txBody>
      </p:sp>
    </p:spTree>
    <p:extLst>
      <p:ext uri="{BB962C8B-B14F-4D97-AF65-F5344CB8AC3E}">
        <p14:creationId xmlns:p14="http://schemas.microsoft.com/office/powerpoint/2010/main" val="199206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Multivariable MR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27687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SNP1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72459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SNP2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17232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SNP3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362005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SNP4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406778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SNP5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2780928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 Mass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3635732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Lean Mass</a:t>
            </a:r>
            <a:endParaRPr lang="en-AU" dirty="0"/>
          </a:p>
        </p:txBody>
      </p:sp>
      <p:cxnSp>
        <p:nvCxnSpPr>
          <p:cNvPr id="12" name="Straight Arrow Connector 11"/>
          <p:cNvCxnSpPr>
            <a:stCxn id="3" idx="3"/>
          </p:cNvCxnSpPr>
          <p:nvPr/>
        </p:nvCxnSpPr>
        <p:spPr>
          <a:xfrm>
            <a:off x="2366865" y="2461538"/>
            <a:ext cx="1053007" cy="46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</p:cNvCxnSpPr>
          <p:nvPr/>
        </p:nvCxnSpPr>
        <p:spPr>
          <a:xfrm>
            <a:off x="2366865" y="2461538"/>
            <a:ext cx="1053007" cy="132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2366865" y="2909265"/>
            <a:ext cx="1053007" cy="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</p:cNvCxnSpPr>
          <p:nvPr/>
        </p:nvCxnSpPr>
        <p:spPr>
          <a:xfrm>
            <a:off x="2366865" y="2909265"/>
            <a:ext cx="1053007" cy="87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</p:cNvCxnSpPr>
          <p:nvPr/>
        </p:nvCxnSpPr>
        <p:spPr>
          <a:xfrm>
            <a:off x="2366865" y="3356992"/>
            <a:ext cx="105300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</p:cNvCxnSpPr>
          <p:nvPr/>
        </p:nvCxnSpPr>
        <p:spPr>
          <a:xfrm flipV="1">
            <a:off x="2366865" y="2924944"/>
            <a:ext cx="105300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</p:cNvCxnSpPr>
          <p:nvPr/>
        </p:nvCxnSpPr>
        <p:spPr>
          <a:xfrm flipV="1">
            <a:off x="2366865" y="2924944"/>
            <a:ext cx="1053007" cy="87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</p:cNvCxnSpPr>
          <p:nvPr/>
        </p:nvCxnSpPr>
        <p:spPr>
          <a:xfrm flipV="1">
            <a:off x="2366865" y="3789040"/>
            <a:ext cx="1053007" cy="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</p:cNvCxnSpPr>
          <p:nvPr/>
        </p:nvCxnSpPr>
        <p:spPr>
          <a:xfrm flipV="1">
            <a:off x="2366865" y="2924944"/>
            <a:ext cx="1053007" cy="132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</p:cNvCxnSpPr>
          <p:nvPr/>
        </p:nvCxnSpPr>
        <p:spPr>
          <a:xfrm flipV="1">
            <a:off x="2366865" y="3804719"/>
            <a:ext cx="1053007" cy="447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07846" y="3068960"/>
            <a:ext cx="220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Bone Mineral Density</a:t>
            </a:r>
          </a:p>
          <a:p>
            <a:pPr algn="ctr"/>
            <a:r>
              <a:rPr lang="en-US" dirty="0" smtClean="0"/>
              <a:t>(Osteoporosis)</a:t>
            </a:r>
            <a:endParaRPr lang="en-AU" dirty="0"/>
          </a:p>
        </p:txBody>
      </p:sp>
      <p:cxnSp>
        <p:nvCxnSpPr>
          <p:cNvPr id="33" name="Straight Arrow Connector 32"/>
          <p:cNvCxnSpPr>
            <a:stCxn id="8" idx="3"/>
          </p:cNvCxnSpPr>
          <p:nvPr/>
        </p:nvCxnSpPr>
        <p:spPr>
          <a:xfrm>
            <a:off x="4573780" y="2965594"/>
            <a:ext cx="934324" cy="39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3"/>
          </p:cNvCxnSpPr>
          <p:nvPr/>
        </p:nvCxnSpPr>
        <p:spPr>
          <a:xfrm flipV="1">
            <a:off x="4734401" y="3541658"/>
            <a:ext cx="701695" cy="278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RCTs are the Gold Standard in Inferring Causality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60340" y="2744776"/>
            <a:ext cx="3429000" cy="5804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RANDOMISATION METHOD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90276" y="1635968"/>
            <a:ext cx="2327564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RANDOMISED CONTROLLED TRIAL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760440" y="4722954"/>
            <a:ext cx="2212652" cy="949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>
                <a:latin typeface="Comic Sans MS" pitchFamily="66" charset="0"/>
              </a:rPr>
              <a:t>CONFOUNDERS EQUAL BETWEEN GROUPS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9603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EXPOSED: </a:t>
            </a:r>
          </a:p>
          <a:p>
            <a:pPr eaLnBrk="0" hangingPunct="0"/>
            <a:endParaRPr lang="en-US" sz="1600">
              <a:latin typeface="Comic Sans MS" pitchFamily="66" charset="0"/>
            </a:endParaRPr>
          </a:p>
          <a:p>
            <a:pPr eaLnBrk="0" hangingPunct="0"/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017740" y="3654382"/>
            <a:ext cx="1714500" cy="831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600">
                <a:latin typeface="Comic Sans MS" pitchFamily="66" charset="0"/>
              </a:rPr>
              <a:t>CONTROL: </a:t>
            </a:r>
          </a:p>
          <a:p>
            <a:pPr eaLnBrk="0" hangingPunct="0"/>
            <a:r>
              <a:rPr lang="en-US" sz="1600">
                <a:latin typeface="Comic Sans MS" pitchFamily="66" charset="0"/>
              </a:rPr>
              <a:t>NO </a:t>
            </a:r>
            <a:r>
              <a:rPr lang="en-US" sz="1400">
                <a:latin typeface="Comic Sans MS" pitchFamily="66" charset="0"/>
              </a:rPr>
              <a:t>INTERVENTION</a:t>
            </a: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674840" y="2359563"/>
            <a:ext cx="0" cy="356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flipH="1">
            <a:off x="4217640" y="3416921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4789140" y="3394495"/>
            <a:ext cx="342900" cy="2374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2617440" y="6147717"/>
            <a:ext cx="4000500" cy="5936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600" dirty="0">
                <a:latin typeface="Comic Sans MS" pitchFamily="66" charset="0"/>
              </a:rPr>
              <a:t>OUTCOMES COMPARED BETWEEN GROUPS</a:t>
            </a: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31889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6389340" y="4604224"/>
            <a:ext cx="0" cy="142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9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127" y="226116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SNP1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1127" y="270889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SNP2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91127" y="315661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SNP3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91127" y="360434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SNP4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91127" y="405207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SNP5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063335" y="2765221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 Mass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919319" y="3620025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Lean Mass</a:t>
            </a:r>
            <a:endParaRPr lang="en-AU" dirty="0"/>
          </a:p>
        </p:txBody>
      </p:sp>
      <p:cxnSp>
        <p:nvCxnSpPr>
          <p:cNvPr id="12" name="Straight Arrow Connector 11"/>
          <p:cNvCxnSpPr>
            <a:stCxn id="3" idx="3"/>
          </p:cNvCxnSpPr>
          <p:nvPr/>
        </p:nvCxnSpPr>
        <p:spPr>
          <a:xfrm>
            <a:off x="866312" y="2445831"/>
            <a:ext cx="1053007" cy="46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</p:cNvCxnSpPr>
          <p:nvPr/>
        </p:nvCxnSpPr>
        <p:spPr>
          <a:xfrm>
            <a:off x="866312" y="2445831"/>
            <a:ext cx="1053007" cy="132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866312" y="2893558"/>
            <a:ext cx="1053007" cy="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</p:cNvCxnSpPr>
          <p:nvPr/>
        </p:nvCxnSpPr>
        <p:spPr>
          <a:xfrm>
            <a:off x="866312" y="2893558"/>
            <a:ext cx="1053007" cy="87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</p:cNvCxnSpPr>
          <p:nvPr/>
        </p:nvCxnSpPr>
        <p:spPr>
          <a:xfrm>
            <a:off x="866312" y="3341285"/>
            <a:ext cx="105300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</p:cNvCxnSpPr>
          <p:nvPr/>
        </p:nvCxnSpPr>
        <p:spPr>
          <a:xfrm flipV="1">
            <a:off x="866312" y="2909237"/>
            <a:ext cx="105300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</p:cNvCxnSpPr>
          <p:nvPr/>
        </p:nvCxnSpPr>
        <p:spPr>
          <a:xfrm flipV="1">
            <a:off x="866312" y="2909237"/>
            <a:ext cx="1053007" cy="87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</p:cNvCxnSpPr>
          <p:nvPr/>
        </p:nvCxnSpPr>
        <p:spPr>
          <a:xfrm flipV="1">
            <a:off x="866312" y="3773333"/>
            <a:ext cx="1053007" cy="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</p:cNvCxnSpPr>
          <p:nvPr/>
        </p:nvCxnSpPr>
        <p:spPr>
          <a:xfrm flipV="1">
            <a:off x="866312" y="2909237"/>
            <a:ext cx="1053007" cy="132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</p:cNvCxnSpPr>
          <p:nvPr/>
        </p:nvCxnSpPr>
        <p:spPr>
          <a:xfrm flipV="1">
            <a:off x="866312" y="3789012"/>
            <a:ext cx="1053007" cy="447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07293" y="3053253"/>
            <a:ext cx="220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Bone Mineral Density</a:t>
            </a:r>
          </a:p>
          <a:p>
            <a:pPr algn="ctr"/>
            <a:r>
              <a:rPr lang="en-US" dirty="0" smtClean="0"/>
              <a:t>(Osteoporosis)</a:t>
            </a:r>
            <a:endParaRPr lang="en-AU" dirty="0"/>
          </a:p>
        </p:txBody>
      </p:sp>
      <p:cxnSp>
        <p:nvCxnSpPr>
          <p:cNvPr id="33" name="Straight Arrow Connector 32"/>
          <p:cNvCxnSpPr>
            <a:stCxn id="8" idx="3"/>
          </p:cNvCxnSpPr>
          <p:nvPr/>
        </p:nvCxnSpPr>
        <p:spPr>
          <a:xfrm>
            <a:off x="3073227" y="2949887"/>
            <a:ext cx="934324" cy="39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3"/>
          </p:cNvCxnSpPr>
          <p:nvPr/>
        </p:nvCxnSpPr>
        <p:spPr>
          <a:xfrm flipV="1">
            <a:off x="3089832" y="3415112"/>
            <a:ext cx="895926" cy="389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089832" y="1831410"/>
            <a:ext cx="4124950" cy="914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3089832" y="3995744"/>
            <a:ext cx="3977339" cy="986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60552" y="164674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baseline="-25000" dirty="0" smtClean="0"/>
              <a:t>1</a:t>
            </a:r>
            <a:endParaRPr lang="en-AU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7214782" y="498259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62" name="Arc 61"/>
          <p:cNvSpPr/>
          <p:nvPr/>
        </p:nvSpPr>
        <p:spPr>
          <a:xfrm rot="5400000">
            <a:off x="5702094" y="2085635"/>
            <a:ext cx="3592762" cy="2714984"/>
          </a:xfrm>
          <a:prstGeom prst="arc">
            <a:avLst>
              <a:gd name="adj1" fmla="val 1619999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Arc 62"/>
          <p:cNvSpPr/>
          <p:nvPr/>
        </p:nvSpPr>
        <p:spPr>
          <a:xfrm rot="5400000" flipH="1">
            <a:off x="5703245" y="2199200"/>
            <a:ext cx="3631323" cy="267412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TextBox 63"/>
          <p:cNvSpPr txBox="1"/>
          <p:nvPr/>
        </p:nvSpPr>
        <p:spPr>
          <a:xfrm>
            <a:off x="7214782" y="320365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baseline="-25000" dirty="0"/>
              <a:t>3</a:t>
            </a:r>
            <a:endParaRPr lang="en-AU" baseline="-25000" dirty="0"/>
          </a:p>
        </p:txBody>
      </p:sp>
      <p:cxnSp>
        <p:nvCxnSpPr>
          <p:cNvPr id="65" name="Straight Arrow Connector 64"/>
          <p:cNvCxnSpPr/>
          <p:nvPr/>
        </p:nvCxnSpPr>
        <p:spPr>
          <a:xfrm rot="16200000" flipV="1">
            <a:off x="6775364" y="3084611"/>
            <a:ext cx="0" cy="583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 rot="16200000" flipH="1" flipV="1">
            <a:off x="6662651" y="3556710"/>
            <a:ext cx="1816774" cy="153358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Arc 67"/>
          <p:cNvSpPr/>
          <p:nvPr/>
        </p:nvSpPr>
        <p:spPr>
          <a:xfrm rot="16200000" flipV="1">
            <a:off x="6688565" y="3590242"/>
            <a:ext cx="1788028" cy="151050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91127" y="2276843"/>
            <a:ext cx="675185" cy="353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Rectangle 68"/>
          <p:cNvSpPr/>
          <p:nvPr/>
        </p:nvSpPr>
        <p:spPr>
          <a:xfrm>
            <a:off x="191127" y="2715098"/>
            <a:ext cx="675185" cy="353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Rectangle 69"/>
          <p:cNvSpPr/>
          <p:nvPr/>
        </p:nvSpPr>
        <p:spPr>
          <a:xfrm>
            <a:off x="191127" y="3178142"/>
            <a:ext cx="675185" cy="353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Rectangle 70"/>
          <p:cNvSpPr/>
          <p:nvPr/>
        </p:nvSpPr>
        <p:spPr>
          <a:xfrm>
            <a:off x="179512" y="3635704"/>
            <a:ext cx="675185" cy="353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Rectangle 71"/>
          <p:cNvSpPr/>
          <p:nvPr/>
        </p:nvSpPr>
        <p:spPr>
          <a:xfrm>
            <a:off x="191127" y="4067752"/>
            <a:ext cx="675185" cy="353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Rectangle 72"/>
          <p:cNvSpPr/>
          <p:nvPr/>
        </p:nvSpPr>
        <p:spPr>
          <a:xfrm>
            <a:off x="1950315" y="2771608"/>
            <a:ext cx="1116997" cy="362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Rectangle 73"/>
          <p:cNvSpPr/>
          <p:nvPr/>
        </p:nvSpPr>
        <p:spPr>
          <a:xfrm>
            <a:off x="1954450" y="3626412"/>
            <a:ext cx="1116997" cy="362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Rectangle 74"/>
          <p:cNvSpPr/>
          <p:nvPr/>
        </p:nvSpPr>
        <p:spPr>
          <a:xfrm>
            <a:off x="4040799" y="3064633"/>
            <a:ext cx="2442758" cy="634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Arc 77"/>
          <p:cNvSpPr/>
          <p:nvPr/>
        </p:nvSpPr>
        <p:spPr>
          <a:xfrm rot="16200000" flipH="1" flipV="1">
            <a:off x="6761003" y="1874654"/>
            <a:ext cx="1620069" cy="153358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Arc 78"/>
          <p:cNvSpPr/>
          <p:nvPr/>
        </p:nvSpPr>
        <p:spPr>
          <a:xfrm rot="16200000" flipV="1">
            <a:off x="6764419" y="1927598"/>
            <a:ext cx="1636318" cy="151050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7541459" y="1852272"/>
            <a:ext cx="2339" cy="3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V="1">
            <a:off x="7495291" y="1707021"/>
            <a:ext cx="2339" cy="3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6200000" flipV="1">
            <a:off x="7550831" y="3420833"/>
            <a:ext cx="2339" cy="3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V="1">
            <a:off x="7484841" y="5221128"/>
            <a:ext cx="2339" cy="3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Multivariable MR</a:t>
            </a:r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Multivariable MR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47664" y="220486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SNP1</a:t>
            </a:r>
            <a:endParaRPr lang="en-AU" dirty="0"/>
          </a:p>
        </p:txBody>
      </p:sp>
      <p:sp>
        <p:nvSpPr>
          <p:cNvPr id="37" name="TextBox 36"/>
          <p:cNvSpPr txBox="1"/>
          <p:nvPr/>
        </p:nvSpPr>
        <p:spPr>
          <a:xfrm>
            <a:off x="1547664" y="2652591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SNP2</a:t>
            </a:r>
            <a:endParaRPr lang="en-AU" dirty="0"/>
          </a:p>
        </p:txBody>
      </p:sp>
      <p:sp>
        <p:nvSpPr>
          <p:cNvPr id="38" name="TextBox 37"/>
          <p:cNvSpPr txBox="1"/>
          <p:nvPr/>
        </p:nvSpPr>
        <p:spPr>
          <a:xfrm>
            <a:off x="1547664" y="3100318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SNP3</a:t>
            </a:r>
            <a:endParaRPr lang="en-AU" dirty="0"/>
          </a:p>
        </p:txBody>
      </p:sp>
      <p:sp>
        <p:nvSpPr>
          <p:cNvPr id="39" name="TextBox 38"/>
          <p:cNvSpPr txBox="1"/>
          <p:nvPr/>
        </p:nvSpPr>
        <p:spPr>
          <a:xfrm>
            <a:off x="1547664" y="354804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SNP4</a:t>
            </a:r>
            <a:endParaRPr lang="en-AU" dirty="0"/>
          </a:p>
        </p:txBody>
      </p:sp>
      <p:sp>
        <p:nvSpPr>
          <p:cNvPr id="40" name="TextBox 39"/>
          <p:cNvSpPr txBox="1"/>
          <p:nvPr/>
        </p:nvSpPr>
        <p:spPr>
          <a:xfrm>
            <a:off x="1547664" y="399577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SNP5</a:t>
            </a:r>
            <a:endParaRPr lang="en-AU" dirty="0"/>
          </a:p>
        </p:txBody>
      </p:sp>
      <p:sp>
        <p:nvSpPr>
          <p:cNvPr id="41" name="TextBox 40"/>
          <p:cNvSpPr txBox="1"/>
          <p:nvPr/>
        </p:nvSpPr>
        <p:spPr>
          <a:xfrm>
            <a:off x="3419872" y="2708920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 Mass</a:t>
            </a:r>
            <a:endParaRPr lang="en-AU" dirty="0"/>
          </a:p>
        </p:txBody>
      </p:sp>
      <p:sp>
        <p:nvSpPr>
          <p:cNvPr id="42" name="TextBox 41"/>
          <p:cNvSpPr txBox="1"/>
          <p:nvPr/>
        </p:nvSpPr>
        <p:spPr>
          <a:xfrm>
            <a:off x="3419872" y="356372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Lean Mass</a:t>
            </a:r>
            <a:endParaRPr lang="en-AU" dirty="0"/>
          </a:p>
        </p:txBody>
      </p:sp>
      <p:cxnSp>
        <p:nvCxnSpPr>
          <p:cNvPr id="43" name="Straight Arrow Connector 42"/>
          <p:cNvCxnSpPr>
            <a:stCxn id="36" idx="3"/>
          </p:cNvCxnSpPr>
          <p:nvPr/>
        </p:nvCxnSpPr>
        <p:spPr>
          <a:xfrm>
            <a:off x="2222849" y="2389530"/>
            <a:ext cx="1053007" cy="46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3"/>
          </p:cNvCxnSpPr>
          <p:nvPr/>
        </p:nvCxnSpPr>
        <p:spPr>
          <a:xfrm>
            <a:off x="2222849" y="2389530"/>
            <a:ext cx="1053007" cy="132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3"/>
          </p:cNvCxnSpPr>
          <p:nvPr/>
        </p:nvCxnSpPr>
        <p:spPr>
          <a:xfrm>
            <a:off x="2222849" y="2837257"/>
            <a:ext cx="1053007" cy="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7" idx="3"/>
          </p:cNvCxnSpPr>
          <p:nvPr/>
        </p:nvCxnSpPr>
        <p:spPr>
          <a:xfrm>
            <a:off x="2222849" y="2837257"/>
            <a:ext cx="1053007" cy="87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3"/>
          </p:cNvCxnSpPr>
          <p:nvPr/>
        </p:nvCxnSpPr>
        <p:spPr>
          <a:xfrm>
            <a:off x="2222849" y="3284984"/>
            <a:ext cx="105300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8" idx="3"/>
          </p:cNvCxnSpPr>
          <p:nvPr/>
        </p:nvCxnSpPr>
        <p:spPr>
          <a:xfrm flipV="1">
            <a:off x="2222849" y="2852936"/>
            <a:ext cx="105300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3"/>
          </p:cNvCxnSpPr>
          <p:nvPr/>
        </p:nvCxnSpPr>
        <p:spPr>
          <a:xfrm flipV="1">
            <a:off x="2222849" y="2852936"/>
            <a:ext cx="1053007" cy="87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9" idx="3"/>
          </p:cNvCxnSpPr>
          <p:nvPr/>
        </p:nvCxnSpPr>
        <p:spPr>
          <a:xfrm flipV="1">
            <a:off x="2222849" y="3717032"/>
            <a:ext cx="1053007" cy="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0" idx="3"/>
          </p:cNvCxnSpPr>
          <p:nvPr/>
        </p:nvCxnSpPr>
        <p:spPr>
          <a:xfrm flipV="1">
            <a:off x="2222849" y="2852936"/>
            <a:ext cx="1053007" cy="132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3"/>
          </p:cNvCxnSpPr>
          <p:nvPr/>
        </p:nvCxnSpPr>
        <p:spPr>
          <a:xfrm flipV="1">
            <a:off x="2222849" y="3732711"/>
            <a:ext cx="1053007" cy="447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463830" y="2996952"/>
            <a:ext cx="220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Bone Mineral Density</a:t>
            </a:r>
          </a:p>
          <a:p>
            <a:pPr algn="ctr"/>
            <a:r>
              <a:rPr lang="en-US" dirty="0" smtClean="0"/>
              <a:t>(Osteoporosis)*</a:t>
            </a:r>
            <a:endParaRPr lang="en-AU" dirty="0"/>
          </a:p>
        </p:txBody>
      </p:sp>
      <p:cxnSp>
        <p:nvCxnSpPr>
          <p:cNvPr id="54" name="Straight Arrow Connector 53"/>
          <p:cNvCxnSpPr>
            <a:stCxn id="41" idx="3"/>
          </p:cNvCxnSpPr>
          <p:nvPr/>
        </p:nvCxnSpPr>
        <p:spPr>
          <a:xfrm>
            <a:off x="4429764" y="2893586"/>
            <a:ext cx="934324" cy="39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</p:cNvCxnSpPr>
          <p:nvPr/>
        </p:nvCxnSpPr>
        <p:spPr>
          <a:xfrm flipV="1">
            <a:off x="4590385" y="3469650"/>
            <a:ext cx="701695" cy="278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923928" y="3052918"/>
            <a:ext cx="0" cy="542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940152" y="4005064"/>
            <a:ext cx="2246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*Difficult to fit in 2SLS</a:t>
            </a:r>
          </a:p>
          <a:p>
            <a:r>
              <a:rPr lang="en-US" dirty="0" smtClean="0"/>
              <a:t>framework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9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127" y="226116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SNP1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1127" y="270889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SNP2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91127" y="315661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SNP3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91127" y="3604346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SNP4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91127" y="405207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SNP5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063335" y="2765221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Fat Mass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919319" y="3620025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Lean Mass</a:t>
            </a:r>
            <a:endParaRPr lang="en-AU" dirty="0"/>
          </a:p>
        </p:txBody>
      </p:sp>
      <p:cxnSp>
        <p:nvCxnSpPr>
          <p:cNvPr id="12" name="Straight Arrow Connector 11"/>
          <p:cNvCxnSpPr>
            <a:stCxn id="3" idx="3"/>
          </p:cNvCxnSpPr>
          <p:nvPr/>
        </p:nvCxnSpPr>
        <p:spPr>
          <a:xfrm>
            <a:off x="866312" y="2445831"/>
            <a:ext cx="1053007" cy="46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</p:cNvCxnSpPr>
          <p:nvPr/>
        </p:nvCxnSpPr>
        <p:spPr>
          <a:xfrm>
            <a:off x="866312" y="2445831"/>
            <a:ext cx="1053007" cy="132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866312" y="2893558"/>
            <a:ext cx="1053007" cy="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</p:cNvCxnSpPr>
          <p:nvPr/>
        </p:nvCxnSpPr>
        <p:spPr>
          <a:xfrm>
            <a:off x="866312" y="2893558"/>
            <a:ext cx="1053007" cy="87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</p:cNvCxnSpPr>
          <p:nvPr/>
        </p:nvCxnSpPr>
        <p:spPr>
          <a:xfrm>
            <a:off x="866312" y="3341285"/>
            <a:ext cx="105300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</p:cNvCxnSpPr>
          <p:nvPr/>
        </p:nvCxnSpPr>
        <p:spPr>
          <a:xfrm flipV="1">
            <a:off x="866312" y="2909237"/>
            <a:ext cx="1053007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</p:cNvCxnSpPr>
          <p:nvPr/>
        </p:nvCxnSpPr>
        <p:spPr>
          <a:xfrm flipV="1">
            <a:off x="866312" y="2909237"/>
            <a:ext cx="1053007" cy="879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</p:cNvCxnSpPr>
          <p:nvPr/>
        </p:nvCxnSpPr>
        <p:spPr>
          <a:xfrm flipV="1">
            <a:off x="866312" y="3773333"/>
            <a:ext cx="1053007" cy="1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</p:cNvCxnSpPr>
          <p:nvPr/>
        </p:nvCxnSpPr>
        <p:spPr>
          <a:xfrm flipV="1">
            <a:off x="866312" y="2909237"/>
            <a:ext cx="1053007" cy="1327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</p:cNvCxnSpPr>
          <p:nvPr/>
        </p:nvCxnSpPr>
        <p:spPr>
          <a:xfrm flipV="1">
            <a:off x="866312" y="3789012"/>
            <a:ext cx="1053007" cy="447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07293" y="3053253"/>
            <a:ext cx="220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Bone Mineral Density</a:t>
            </a:r>
          </a:p>
          <a:p>
            <a:pPr algn="ctr"/>
            <a:r>
              <a:rPr lang="en-US" dirty="0" smtClean="0"/>
              <a:t>(Osteoporosis)</a:t>
            </a:r>
            <a:endParaRPr lang="en-AU" dirty="0"/>
          </a:p>
        </p:txBody>
      </p:sp>
      <p:cxnSp>
        <p:nvCxnSpPr>
          <p:cNvPr id="33" name="Straight Arrow Connector 32"/>
          <p:cNvCxnSpPr>
            <a:stCxn id="8" idx="3"/>
          </p:cNvCxnSpPr>
          <p:nvPr/>
        </p:nvCxnSpPr>
        <p:spPr>
          <a:xfrm>
            <a:off x="3073227" y="2949887"/>
            <a:ext cx="934324" cy="39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3"/>
          </p:cNvCxnSpPr>
          <p:nvPr/>
        </p:nvCxnSpPr>
        <p:spPr>
          <a:xfrm flipV="1">
            <a:off x="3089832" y="3415112"/>
            <a:ext cx="895926" cy="389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089832" y="1831410"/>
            <a:ext cx="4124950" cy="914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3089832" y="3995744"/>
            <a:ext cx="3977339" cy="986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260552" y="164674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baseline="-25000" dirty="0" smtClean="0"/>
              <a:t>1</a:t>
            </a:r>
            <a:endParaRPr lang="en-AU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7214782" y="498259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62" name="Arc 61"/>
          <p:cNvSpPr/>
          <p:nvPr/>
        </p:nvSpPr>
        <p:spPr>
          <a:xfrm rot="5400000">
            <a:off x="5702094" y="2085635"/>
            <a:ext cx="3592762" cy="2714984"/>
          </a:xfrm>
          <a:prstGeom prst="arc">
            <a:avLst>
              <a:gd name="adj1" fmla="val 1619999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3" name="Arc 62"/>
          <p:cNvSpPr/>
          <p:nvPr/>
        </p:nvSpPr>
        <p:spPr>
          <a:xfrm rot="5400000" flipH="1">
            <a:off x="5703245" y="2199200"/>
            <a:ext cx="3631323" cy="267412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4" name="TextBox 63"/>
          <p:cNvSpPr txBox="1"/>
          <p:nvPr/>
        </p:nvSpPr>
        <p:spPr>
          <a:xfrm>
            <a:off x="7214782" y="320365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baseline="-25000" dirty="0"/>
              <a:t>3</a:t>
            </a:r>
            <a:endParaRPr lang="en-AU" baseline="-25000" dirty="0"/>
          </a:p>
        </p:txBody>
      </p:sp>
      <p:cxnSp>
        <p:nvCxnSpPr>
          <p:cNvPr id="65" name="Straight Arrow Connector 64"/>
          <p:cNvCxnSpPr/>
          <p:nvPr/>
        </p:nvCxnSpPr>
        <p:spPr>
          <a:xfrm rot="16200000" flipV="1">
            <a:off x="6775364" y="3084611"/>
            <a:ext cx="0" cy="583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rc 66"/>
          <p:cNvSpPr/>
          <p:nvPr/>
        </p:nvSpPr>
        <p:spPr>
          <a:xfrm rot="16200000" flipH="1" flipV="1">
            <a:off x="6662651" y="3556710"/>
            <a:ext cx="1816774" cy="153358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Arc 67"/>
          <p:cNvSpPr/>
          <p:nvPr/>
        </p:nvSpPr>
        <p:spPr>
          <a:xfrm rot="16200000" flipV="1">
            <a:off x="6688565" y="3590242"/>
            <a:ext cx="1788028" cy="151050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191127" y="2276843"/>
            <a:ext cx="675185" cy="353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Rectangle 68"/>
          <p:cNvSpPr/>
          <p:nvPr/>
        </p:nvSpPr>
        <p:spPr>
          <a:xfrm>
            <a:off x="191127" y="2715098"/>
            <a:ext cx="675185" cy="353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Rectangle 69"/>
          <p:cNvSpPr/>
          <p:nvPr/>
        </p:nvSpPr>
        <p:spPr>
          <a:xfrm>
            <a:off x="191127" y="3178142"/>
            <a:ext cx="675185" cy="353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1" name="Rectangle 70"/>
          <p:cNvSpPr/>
          <p:nvPr/>
        </p:nvSpPr>
        <p:spPr>
          <a:xfrm>
            <a:off x="179512" y="3635704"/>
            <a:ext cx="675185" cy="353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2" name="Rectangle 71"/>
          <p:cNvSpPr/>
          <p:nvPr/>
        </p:nvSpPr>
        <p:spPr>
          <a:xfrm>
            <a:off x="191127" y="4067752"/>
            <a:ext cx="675185" cy="353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3" name="Rectangle 72"/>
          <p:cNvSpPr/>
          <p:nvPr/>
        </p:nvSpPr>
        <p:spPr>
          <a:xfrm>
            <a:off x="1950315" y="2771608"/>
            <a:ext cx="1116997" cy="362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Rectangle 73"/>
          <p:cNvSpPr/>
          <p:nvPr/>
        </p:nvSpPr>
        <p:spPr>
          <a:xfrm>
            <a:off x="1954450" y="3626412"/>
            <a:ext cx="1116997" cy="362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Rectangle 74"/>
          <p:cNvSpPr/>
          <p:nvPr/>
        </p:nvSpPr>
        <p:spPr>
          <a:xfrm>
            <a:off x="4040799" y="3064633"/>
            <a:ext cx="2442758" cy="634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Arc 77"/>
          <p:cNvSpPr/>
          <p:nvPr/>
        </p:nvSpPr>
        <p:spPr>
          <a:xfrm rot="16200000" flipH="1" flipV="1">
            <a:off x="6761003" y="1874654"/>
            <a:ext cx="1620069" cy="153358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Arc 78"/>
          <p:cNvSpPr/>
          <p:nvPr/>
        </p:nvSpPr>
        <p:spPr>
          <a:xfrm rot="16200000" flipV="1">
            <a:off x="6764419" y="1927598"/>
            <a:ext cx="1636318" cy="151050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7541459" y="1852272"/>
            <a:ext cx="2339" cy="3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V="1">
            <a:off x="7495291" y="1707021"/>
            <a:ext cx="2339" cy="3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6200000" flipV="1">
            <a:off x="7550831" y="3420833"/>
            <a:ext cx="2339" cy="3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V="1">
            <a:off x="7484841" y="5221128"/>
            <a:ext cx="2339" cy="35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Multivariable MR</a:t>
            </a:r>
            <a:endParaRPr lang="en-AU" dirty="0">
              <a:solidFill>
                <a:schemeClr val="tx2"/>
              </a:solidFill>
            </a:endParaRPr>
          </a:p>
        </p:txBody>
      </p:sp>
      <p:cxnSp>
        <p:nvCxnSpPr>
          <p:cNvPr id="15" name="Straight Arrow Connector 14"/>
          <p:cNvCxnSpPr>
            <a:stCxn id="8" idx="2"/>
          </p:cNvCxnSpPr>
          <p:nvPr/>
        </p:nvCxnSpPr>
        <p:spPr>
          <a:xfrm flipH="1">
            <a:off x="2555776" y="3134553"/>
            <a:ext cx="12505" cy="507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84168" y="6309320"/>
            <a:ext cx="284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*This model is not identified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431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Mendelian Randomization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and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Drug Targets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Late Stage Failure in Drug Trials</a:t>
            </a:r>
            <a:endParaRPr lang="en-AU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884" y="1700808"/>
            <a:ext cx="3912548" cy="4668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8021" y="6444044"/>
            <a:ext cx="35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Cook et al. (2014) </a:t>
            </a:r>
            <a:r>
              <a:rPr lang="en-US" i="1" dirty="0" smtClean="0"/>
              <a:t>Nat Rev Drug Disc</a:t>
            </a:r>
            <a:endParaRPr lang="en-AU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3658099" cy="43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4"/>
          <p:cNvSpPr>
            <a:spLocks noGrp="1"/>
          </p:cNvSpPr>
          <p:nvPr>
            <p:ph type="title"/>
          </p:nvPr>
        </p:nvSpPr>
        <p:spPr>
          <a:xfrm>
            <a:off x="-76200" y="38100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Association of </a:t>
            </a:r>
            <a:r>
              <a:rPr lang="en-US" sz="3200" dirty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L</a:t>
            </a:r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DL-C, HDL-C, and </a:t>
            </a:r>
            <a:b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</a:br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risk for coronary heart disease (CHD</a:t>
            </a:r>
            <a:r>
              <a:rPr lang="en-US" sz="3200" dirty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)</a:t>
            </a:r>
            <a:r>
              <a:rPr lang="en-US" sz="3200" dirty="0" smtClean="0">
                <a:solidFill>
                  <a:schemeClr val="tx2"/>
                </a:solidFill>
                <a:latin typeface="Gill Sans"/>
                <a:ea typeface="ＭＳ Ｐゴシック" charset="-128"/>
                <a:cs typeface="Gill Sans"/>
              </a:rPr>
              <a:t> </a:t>
            </a:r>
            <a:r>
              <a:rPr lang="en-US" sz="3200" dirty="0" smtClean="0">
                <a:latin typeface="Gill Sans"/>
                <a:ea typeface="ＭＳ Ｐゴシック" charset="-128"/>
                <a:cs typeface="Gill Sans"/>
              </a:rPr>
              <a:t/>
            </a:r>
            <a:br>
              <a:rPr lang="en-US" sz="3200" dirty="0" smtClean="0">
                <a:latin typeface="Gill Sans"/>
                <a:ea typeface="ＭＳ Ｐゴシック" charset="-128"/>
                <a:cs typeface="Gill Sans"/>
              </a:rPr>
            </a:br>
            <a:endParaRPr lang="en-US" sz="3200" dirty="0" smtClean="0">
              <a:latin typeface="Gill Sans"/>
              <a:ea typeface="ＭＳ Ｐゴシック" charset="-128"/>
              <a:cs typeface="Gill Sans"/>
            </a:endParaRPr>
          </a:p>
        </p:txBody>
      </p:sp>
      <p:pic>
        <p:nvPicPr>
          <p:cNvPr id="5" name="Picture 4" descr="Screen shot 2011-06-22 at 5.12.5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" y="1600200"/>
            <a:ext cx="4183063" cy="4318000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76600" y="6411913"/>
            <a:ext cx="632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Emerging Risk Factors Collaboration, </a:t>
            </a:r>
            <a:r>
              <a:rPr lang="en-US" i="1" dirty="0" smtClean="0">
                <a:solidFill>
                  <a:srgbClr val="000000"/>
                </a:solidFill>
                <a:latin typeface="Gill Sans"/>
                <a:cs typeface="Gill Sans"/>
              </a:rPr>
              <a:t>JAMA </a:t>
            </a:r>
            <a:r>
              <a:rPr lang="en-US" dirty="0" smtClean="0">
                <a:solidFill>
                  <a:srgbClr val="000000"/>
                </a:solidFill>
                <a:latin typeface="Gill Sans"/>
                <a:cs typeface="Gill Sans"/>
              </a:rPr>
              <a:t>2009</a:t>
            </a:r>
            <a:endParaRPr lang="en-US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828800"/>
            <a:ext cx="1219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5791200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"/>
                <a:ea typeface="ＭＳ Ｐゴシック" charset="-128"/>
                <a:cs typeface="Gill Sans"/>
              </a:rPr>
              <a:t>302K participants in 68 prospective studies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6" name="Picture 15" descr="Screen shot 2012-02-20 at 9.52.35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24" y="1524000"/>
            <a:ext cx="3442376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6002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LDL-C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Gill Sans"/>
                <a:cs typeface="Gill Sans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DL-C</a:t>
            </a:r>
          </a:p>
          <a:p>
            <a:pPr algn="ctr"/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722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LDL and CHD Risk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Picture 3" descr="Cov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6552728" cy="5112568"/>
          </a:xfrm>
          <a:prstGeom prst="rect">
            <a:avLst/>
          </a:prstGeom>
          <a:noFill/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730105" y="6356176"/>
            <a:ext cx="395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 err="1" smtClean="0"/>
              <a:t>Ference</a:t>
            </a:r>
            <a:r>
              <a:rPr lang="en-GB" dirty="0" smtClean="0"/>
              <a:t> et </a:t>
            </a:r>
            <a:r>
              <a:rPr lang="en-GB" dirty="0"/>
              <a:t>al, </a:t>
            </a:r>
            <a:r>
              <a:rPr lang="en-GB" dirty="0" smtClean="0"/>
              <a:t>JACC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056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Gill Sans" charset="0"/>
                <a:ea typeface="ＭＳ Ｐゴシック" charset="-128"/>
                <a:cs typeface="ＭＳ Ｐゴシック" charset="-128"/>
              </a:rPr>
              <a:t>HDL:  endothelial lipase Asn396Ser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3505200"/>
            <a:ext cx="8839200" cy="2667000"/>
          </a:xfrm>
        </p:spPr>
        <p:txBody>
          <a:bodyPr/>
          <a:lstStyle/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2.6% of population carry Serine allele</a:t>
            </a:r>
          </a:p>
          <a:p>
            <a:r>
              <a:rPr lang="en-US" sz="3400" dirty="0">
                <a:latin typeface="Gill Sans" charset="0"/>
                <a:ea typeface="ＭＳ Ｐゴシック" charset="0"/>
                <a:cs typeface="ＭＳ Ｐゴシック" charset="0"/>
              </a:rPr>
              <a:t>higher HDL-</a:t>
            </a:r>
            <a:r>
              <a:rPr lang="en-US" sz="3400" dirty="0" smtClean="0">
                <a:latin typeface="Gill Sans" charset="0"/>
                <a:ea typeface="ＭＳ Ｐゴシック" charset="0"/>
                <a:cs typeface="ＭＳ Ｐゴシック" charset="0"/>
              </a:rPr>
              <a:t>C</a:t>
            </a:r>
            <a:endParaRPr lang="en-US" sz="3400" dirty="0">
              <a:latin typeface="Gill Sans" charset="0"/>
              <a:ea typeface="ＭＳ Ｐゴシック" charset="0"/>
              <a:cs typeface="ＭＳ Ｐゴシック" charset="0"/>
            </a:endParaRPr>
          </a:p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No effect on other lipid fractions</a:t>
            </a:r>
          </a:p>
          <a:p>
            <a:r>
              <a:rPr lang="en-US" sz="3400" dirty="0" smtClean="0">
                <a:latin typeface="Gill Sans" charset="0"/>
                <a:ea typeface="ＭＳ Ｐゴシック" charset="-128"/>
                <a:cs typeface="ＭＳ Ｐゴシック" charset="-128"/>
              </a:rPr>
              <a:t>No effect on other MI risk factors</a:t>
            </a:r>
          </a:p>
        </p:txBody>
      </p:sp>
      <p:sp>
        <p:nvSpPr>
          <p:cNvPr id="136197" name="Text Box 10"/>
          <p:cNvSpPr txBox="1">
            <a:spLocks noChangeArrowheads="1"/>
          </p:cNvSpPr>
          <p:nvPr/>
        </p:nvSpPr>
        <p:spPr bwMode="auto">
          <a:xfrm>
            <a:off x="5562600" y="63246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Gill Sans" charset="0"/>
              </a:rPr>
              <a:t>Edmondson, 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J </a:t>
            </a:r>
            <a:r>
              <a:rPr lang="en-US" i="1" dirty="0" err="1">
                <a:solidFill>
                  <a:srgbClr val="000000"/>
                </a:solidFill>
                <a:latin typeface="Gill Sans" charset="0"/>
              </a:rPr>
              <a:t>Clin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 Invest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Gill Sans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Gill Sans" charset="0"/>
              </a:rPr>
              <a:t>009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62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 smtClean="0">
                <a:solidFill>
                  <a:schemeClr val="tx2"/>
                </a:solidFill>
              </a:rPr>
              <a:t>LIPG</a:t>
            </a:r>
            <a:r>
              <a:rPr lang="en-US" sz="4000" dirty="0" smtClean="0">
                <a:solidFill>
                  <a:schemeClr val="tx2"/>
                </a:solidFill>
              </a:rPr>
              <a:t> N396S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smtClean="0">
                <a:solidFill>
                  <a:schemeClr val="tx2"/>
                </a:solidFill>
              </a:rPr>
              <a:t>and plasma HDL-C</a:t>
            </a:r>
            <a:endParaRPr lang="en-US" sz="4000" dirty="0">
              <a:solidFill>
                <a:schemeClr val="tx2"/>
              </a:solidFill>
            </a:endParaRPr>
          </a:p>
        </p:txBody>
      </p:sp>
      <p:graphicFrame>
        <p:nvGraphicFramePr>
          <p:cNvPr id="1653762" name="Content Placeholder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18450"/>
              </p:ext>
            </p:extLst>
          </p:nvPr>
        </p:nvGraphicFramePr>
        <p:xfrm>
          <a:off x="2349500" y="1981200"/>
          <a:ext cx="3975100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0" name="Worksheet" r:id="rId4" imgW="31339683" imgH="20977778" progId="Excel.Sheet.8">
                  <p:embed/>
                </p:oleObj>
              </mc:Choice>
              <mc:Fallback>
                <p:oleObj name="Worksheet" r:id="rId4" imgW="31339683" imgH="20977778" progId="Excel.Sheet.8">
                  <p:embed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1981200"/>
                        <a:ext cx="3975100" cy="241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81400" y="167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"/>
                <a:cs typeface="Gill Sans"/>
              </a:rPr>
              <a:t>HDL Difference</a:t>
            </a:r>
            <a:endParaRPr 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495800"/>
            <a:ext cx="7086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396S carriers have </a:t>
            </a:r>
          </a:p>
          <a:p>
            <a:pPr algn="ctr"/>
            <a:r>
              <a:rPr lang="en-US" sz="3400" dirty="0" smtClean="0">
                <a:solidFill>
                  <a:srgbClr val="FF0000"/>
                </a:solidFill>
                <a:latin typeface="Gill Sans"/>
                <a:cs typeface="Gill Sans"/>
              </a:rPr>
              <a:t>5.5 mg/dl higher </a:t>
            </a:r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HDL-C</a:t>
            </a:r>
          </a:p>
          <a:p>
            <a:pPr algn="ctr"/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P&lt;10</a:t>
            </a:r>
            <a:r>
              <a:rPr lang="en-US" sz="3400" baseline="30000" dirty="0" smtClean="0">
                <a:solidFill>
                  <a:prstClr val="black"/>
                </a:solidFill>
                <a:latin typeface="Gill Sans"/>
                <a:cs typeface="Gill Sans"/>
              </a:rPr>
              <a:t>-8 </a:t>
            </a:r>
            <a:r>
              <a:rPr lang="en-US" sz="3400" dirty="0" smtClean="0">
                <a:solidFill>
                  <a:prstClr val="black"/>
                </a:solidFill>
                <a:latin typeface="Gill Sans"/>
                <a:cs typeface="Gill Sans"/>
              </a:rPr>
              <a:t> </a:t>
            </a:r>
            <a:endParaRPr lang="en-US" sz="34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82556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After testing in 116,320 people,</a:t>
            </a:r>
            <a:b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summary OR for </a:t>
            </a:r>
            <a:r>
              <a:rPr lang="en-US" sz="3600" i="1" dirty="0" smtClean="0">
                <a:latin typeface="Gill Sans" charset="0"/>
                <a:ea typeface="ＭＳ Ｐゴシック" charset="-128"/>
                <a:cs typeface="ＭＳ Ｐゴシック" charset="-128"/>
              </a:rPr>
              <a:t>LIPG</a:t>
            </a:r>
            <a:r>
              <a:rPr lang="en-US" sz="3600" dirty="0" smtClean="0">
                <a:latin typeface="Gill Sans" charset="0"/>
                <a:ea typeface="ＭＳ Ｐゴシック" charset="-128"/>
                <a:cs typeface="ＭＳ Ｐゴシック" charset="-128"/>
              </a:rPr>
              <a:t> Asn396Ser is </a:t>
            </a:r>
            <a:r>
              <a:rPr lang="en-US" sz="3600" dirty="0" smtClean="0">
                <a:solidFill>
                  <a:srgbClr val="FF0000"/>
                </a:solidFill>
                <a:latin typeface="Gill Sans" charset="0"/>
                <a:ea typeface="ＭＳ Ｐゴシック" charset="-128"/>
                <a:cs typeface="ＭＳ Ｐゴシック" charset="-128"/>
              </a:rPr>
              <a:t>0.99</a:t>
            </a:r>
          </a:p>
        </p:txBody>
      </p:sp>
      <p:pic>
        <p:nvPicPr>
          <p:cNvPr id="2" name="Picture 1" descr="Screen shot 2012-04-01 at 6.41.15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584398" cy="54328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6096000"/>
            <a:ext cx="6400800" cy="304800"/>
          </a:xfrm>
          <a:prstGeom prst="rect">
            <a:avLst/>
          </a:prstGeom>
          <a:noFill/>
          <a:ln w="28575" cmpd="sng">
            <a:solidFill>
              <a:srgbClr val="EE20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1752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Observational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RCTs are expensive and not always ethical or practically feasible</a:t>
            </a:r>
          </a:p>
          <a:p>
            <a:endParaRPr lang="en-GB" dirty="0"/>
          </a:p>
          <a:p>
            <a:r>
              <a:rPr lang="en-GB" dirty="0" smtClean="0"/>
              <a:t>Association between environmental exposures and disease can be assessed by observational epidemiological studies like case-control studies or cohort studies</a:t>
            </a:r>
          </a:p>
          <a:p>
            <a:pPr>
              <a:buNone/>
            </a:pPr>
            <a:endParaRPr lang="en-GB" dirty="0"/>
          </a:p>
          <a:p>
            <a:r>
              <a:rPr lang="en-GB" dirty="0" smtClean="0"/>
              <a:t>The interpretation of these studies in terms of causality is problematic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9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47800"/>
          </a:xfrm>
        </p:spPr>
        <p:txBody>
          <a:bodyPr/>
          <a:lstStyle/>
          <a:p>
            <a:pPr eaLnBrk="1" hangingPunct="1">
              <a:defRPr/>
            </a:pPr>
            <a:endParaRPr lang="en-US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590800"/>
            <a:ext cx="9144000" cy="1676400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00"/>
                </a:solidFill>
                <a:latin typeface="Gill Sans" pitchFamily="-110" charset="0"/>
              </a:rPr>
              <a:t>Individuals who carry the HDL-boosting variant have the same risk for heart attack </a:t>
            </a:r>
          </a:p>
          <a:p>
            <a:pPr algn="ctr">
              <a:defRPr/>
            </a:pPr>
            <a:r>
              <a:rPr lang="en-US" sz="3200" dirty="0" smtClean="0">
                <a:solidFill>
                  <a:srgbClr val="000000"/>
                </a:solidFill>
                <a:latin typeface="Gill Sans" pitchFamily="-110" charset="0"/>
              </a:rPr>
              <a:t>as those who do not carry the variant</a:t>
            </a:r>
          </a:p>
        </p:txBody>
      </p:sp>
    </p:spTree>
    <p:extLst>
      <p:ext uri="{BB962C8B-B14F-4D97-AF65-F5344CB8AC3E}">
        <p14:creationId xmlns:p14="http://schemas.microsoft.com/office/powerpoint/2010/main" val="2362574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27384"/>
            <a:ext cx="72866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7672157" cy="297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4077072"/>
            <a:ext cx="7560840" cy="50405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83568" y="5373216"/>
            <a:ext cx="7560840" cy="79208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"/>
            <a:ext cx="5338936" cy="32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942" y="3116311"/>
            <a:ext cx="6632426" cy="374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33344" y="3789040"/>
            <a:ext cx="6552728" cy="93610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1259632" y="5157192"/>
            <a:ext cx="6552728" cy="122413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84325"/>
            <a:ext cx="7738467" cy="506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539552" y="404664"/>
            <a:ext cx="84112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Verdana" charset="0"/>
              </a:rPr>
              <a:t>Limitations to </a:t>
            </a:r>
            <a:r>
              <a:rPr lang="en-US" sz="3200" dirty="0" err="1">
                <a:solidFill>
                  <a:schemeClr val="tx2"/>
                </a:solidFill>
                <a:latin typeface="Verdana" charset="0"/>
              </a:rPr>
              <a:t>Mendelian</a:t>
            </a:r>
            <a:r>
              <a:rPr lang="en-US" sz="3200" dirty="0">
                <a:solidFill>
                  <a:schemeClr val="tx2"/>
                </a:solidFill>
                <a:latin typeface="Verdana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Verdana" charset="0"/>
              </a:rPr>
              <a:t>R</a:t>
            </a:r>
            <a:r>
              <a:rPr lang="en-US" sz="3200" dirty="0" err="1" smtClean="0">
                <a:solidFill>
                  <a:schemeClr val="tx2"/>
                </a:solidFill>
                <a:latin typeface="Verdana" charset="0"/>
              </a:rPr>
              <a:t>andomisation</a:t>
            </a:r>
            <a:endParaRPr lang="en-US" sz="32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860425" y="1480423"/>
            <a:ext cx="7597775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1-  </a:t>
            </a:r>
            <a:r>
              <a:rPr lang="en-US" dirty="0" err="1" smtClean="0">
                <a:latin typeface="Verdana" charset="0"/>
              </a:rPr>
              <a:t>Pleiotropy</a:t>
            </a: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Verdana" charset="0"/>
              </a:rPr>
              <a:t>2-  Population stratification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3-  </a:t>
            </a:r>
            <a:r>
              <a:rPr lang="en-US" dirty="0" err="1" smtClean="0">
                <a:latin typeface="Verdana" charset="0"/>
              </a:rPr>
              <a:t>Canalisation</a:t>
            </a: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4-  Power (also “weak instrument bias”)</a:t>
            </a:r>
          </a:p>
          <a:p>
            <a:pPr>
              <a:spcBef>
                <a:spcPct val="50000"/>
              </a:spcBef>
            </a:pPr>
            <a:endParaRPr lang="en-US" dirty="0" smtClean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Verdana" charset="0"/>
              </a:rPr>
              <a:t>5- The existence of instruments</a:t>
            </a:r>
          </a:p>
          <a:p>
            <a:pPr>
              <a:spcBef>
                <a:spcPct val="50000"/>
              </a:spcBef>
            </a:pP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MR References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933056"/>
            <a:ext cx="4344658" cy="2751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334" y="1575775"/>
            <a:ext cx="5225589" cy="206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Fitting Mendelian Randomization Models in R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Equivalence Between Directed Acyclic Graphs and SEMs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3220526"/>
            <a:ext cx="99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SNP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384076" y="3237637"/>
            <a:ext cx="178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Exposure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688332" y="3275692"/>
            <a:ext cx="192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392188" y="2093766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Confounders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0803" y="3405192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63051" y="343655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04156" y="2644462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44316" y="2662011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1680" y="5875529"/>
            <a:ext cx="5854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SNP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3365762" y="5892640"/>
            <a:ext cx="11789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Exposure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5670018" y="5930696"/>
            <a:ext cx="12062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Outcome</a:t>
            </a:r>
            <a:endParaRPr lang="en-AU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312489" y="6060196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98847" y="6091554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55776" y="62280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x</a:t>
            </a:r>
            <a:endParaRPr lang="en-AU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860032" y="622802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/>
              <a:t>Y</a:t>
            </a:r>
            <a:endParaRPr lang="en-AU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923928" y="5291916"/>
            <a:ext cx="0" cy="583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300192" y="5291916"/>
            <a:ext cx="0" cy="583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79912" y="478786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baseline="-25000" dirty="0" smtClean="0"/>
              <a:t>1</a:t>
            </a:r>
            <a:endParaRPr lang="en-AU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6148511" y="478786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37" name="Arc 36"/>
          <p:cNvSpPr/>
          <p:nvPr/>
        </p:nvSpPr>
        <p:spPr>
          <a:xfrm>
            <a:off x="3923928" y="4291570"/>
            <a:ext cx="2399471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Arc 37"/>
          <p:cNvSpPr/>
          <p:nvPr/>
        </p:nvSpPr>
        <p:spPr>
          <a:xfrm flipH="1">
            <a:off x="3972729" y="4293096"/>
            <a:ext cx="2399471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91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Simulation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2188" y="2093766"/>
            <a:ext cx="150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</a:t>
            </a:r>
            <a:endParaRPr lang="en-A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30803" y="3405192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63051" y="3436550"/>
            <a:ext cx="981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04156" y="2644462"/>
            <a:ext cx="458895" cy="46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44316" y="2662011"/>
            <a:ext cx="350883" cy="44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36003" y="3212976"/>
            <a:ext cx="5854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</a:t>
            </a:r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3321017" y="3230721"/>
            <a:ext cx="11789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X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5591332" y="3246763"/>
            <a:ext cx="12062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AU" dirty="0"/>
          </a:p>
        </p:txBody>
      </p:sp>
      <p:sp>
        <p:nvSpPr>
          <p:cNvPr id="30" name="TextBox 29"/>
          <p:cNvSpPr txBox="1"/>
          <p:nvPr/>
        </p:nvSpPr>
        <p:spPr>
          <a:xfrm>
            <a:off x="2527442" y="3588894"/>
            <a:ext cx="4603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ZX</a:t>
            </a:r>
            <a:endParaRPr lang="en-AU" dirty="0"/>
          </a:p>
          <a:p>
            <a:endParaRPr lang="en-AU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356837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XY </a:t>
            </a:r>
            <a:r>
              <a:rPr lang="en-US" dirty="0" smtClean="0"/>
              <a:t>= 0.1</a:t>
            </a:r>
            <a:endParaRPr lang="en-AU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3923928" y="3645024"/>
            <a:ext cx="0" cy="583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300192" y="3645024"/>
            <a:ext cx="0" cy="583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79912" y="422108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baseline="-25000" dirty="0" smtClean="0"/>
              <a:t>1</a:t>
            </a:r>
            <a:endParaRPr lang="en-AU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6148511" y="422108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ξ</a:t>
            </a:r>
            <a:r>
              <a:rPr lang="en-US" baseline="-25000" dirty="0"/>
              <a:t>2</a:t>
            </a:r>
            <a:endParaRPr lang="en-AU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972729" y="2552039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UX</a:t>
            </a:r>
            <a:endParaRPr lang="en-AU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866744" y="2617364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baseline="-25000" dirty="0" smtClean="0"/>
              <a:t>UY</a:t>
            </a:r>
            <a:endParaRPr lang="en-AU" baseline="-25000" dirty="0"/>
          </a:p>
        </p:txBody>
      </p:sp>
      <p:sp>
        <p:nvSpPr>
          <p:cNvPr id="6" name="Oval 5"/>
          <p:cNvSpPr/>
          <p:nvPr/>
        </p:nvSpPr>
        <p:spPr>
          <a:xfrm>
            <a:off x="4683932" y="1811016"/>
            <a:ext cx="875316" cy="921786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4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Practical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74750" y="1295400"/>
            <a:ext cx="6783388" cy="4749800"/>
            <a:chOff x="740" y="816"/>
            <a:chExt cx="4273" cy="2992"/>
          </a:xfrm>
        </p:grpSpPr>
        <p:graphicFrame>
          <p:nvGraphicFramePr>
            <p:cNvPr id="223235" name="Object 3"/>
            <p:cNvGraphicFramePr>
              <a:graphicFrameLocks noChangeAspect="1"/>
            </p:cNvGraphicFramePr>
            <p:nvPr/>
          </p:nvGraphicFramePr>
          <p:xfrm>
            <a:off x="740" y="816"/>
            <a:ext cx="4273" cy="2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897" name="Chart" r:id="rId4" imgW="3876675" imgH="2714625" progId="MSGraph.Chart.8">
                    <p:embed followColorScheme="full"/>
                  </p:oleObj>
                </mc:Choice>
                <mc:Fallback>
                  <p:oleObj name="Chart" r:id="rId4" imgW="3876675" imgH="2714625" progId="MSGraph.Chart.8">
                    <p:embed followColorScheme="full"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" y="816"/>
                          <a:ext cx="4273" cy="2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3236" name="Line 4"/>
            <p:cNvSpPr>
              <a:spLocks noChangeShapeType="1"/>
            </p:cNvSpPr>
            <p:nvPr/>
          </p:nvSpPr>
          <p:spPr bwMode="auto">
            <a:xfrm>
              <a:off x="1214" y="2208"/>
              <a:ext cx="3648" cy="0"/>
            </a:xfrm>
            <a:prstGeom prst="line">
              <a:avLst/>
            </a:prstGeom>
            <a:noFill/>
            <a:ln w="9525" cap="rnd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81000" y="304800"/>
            <a:ext cx="10628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CHD risk according to duration of current Vitamin E</a:t>
            </a:r>
          </a:p>
          <a:p>
            <a:r>
              <a:rPr lang="en-GB" sz="2800" dirty="0">
                <a:solidFill>
                  <a:schemeClr val="tx2"/>
                </a:solidFill>
              </a:rPr>
              <a:t>                supplement use compared to no use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590800" y="6048375"/>
            <a:ext cx="397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err="1"/>
              <a:t>Rimm</a:t>
            </a:r>
            <a:r>
              <a:rPr lang="en-GB" sz="2000" dirty="0"/>
              <a:t> et al NEJM 1993; 328: 1450-6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898525" y="14128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RR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Acknowledgments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George Davey Smith</a:t>
            </a:r>
          </a:p>
          <a:p>
            <a:r>
              <a:rPr lang="en-US" dirty="0" smtClean="0"/>
              <a:t>Nic Timpson</a:t>
            </a:r>
          </a:p>
          <a:p>
            <a:r>
              <a:rPr lang="en-US" dirty="0" err="1" smtClean="0"/>
              <a:t>Sek</a:t>
            </a:r>
            <a:r>
              <a:rPr lang="en-US" dirty="0" smtClean="0"/>
              <a:t> </a:t>
            </a:r>
            <a:r>
              <a:rPr lang="en-US" dirty="0" err="1" smtClean="0"/>
              <a:t>Kathiresan</a:t>
            </a:r>
            <a:endParaRPr lang="en-US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0"/>
            <a:ext cx="13549313" cy="1239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C:\marys\photos\gerogeslides\vitami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8600"/>
            <a:ext cx="4098925" cy="6334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  <a:latin typeface="Tahoma" pitchFamily="34" charset="0"/>
              </a:rPr>
              <a:t>Use of vitamin supplements by US adults, 1987-2000</a:t>
            </a:r>
          </a:p>
        </p:txBody>
      </p:sp>
      <p:graphicFrame>
        <p:nvGraphicFramePr>
          <p:cNvPr id="407555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23875" y="1560513"/>
          <a:ext cx="8159750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1" name="Chart" r:id="rId3" imgW="7600950" imgH="4362450" progId="MSGraph.Chart.8">
                  <p:embed followColorScheme="full"/>
                </p:oleObj>
              </mc:Choice>
              <mc:Fallback>
                <p:oleObj name="Chart" r:id="rId3" imgW="7600950" imgH="4362450" progId="MSGraph.Chart.8">
                  <p:embed followColorScheme="full"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560513"/>
                        <a:ext cx="8159750" cy="468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288925" y="6407150"/>
            <a:ext cx="587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Source: Millen AE, Journal of American Dietetic Assoc 2004;104:942-950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 rot="-5400000">
            <a:off x="70644" y="3604419"/>
            <a:ext cx="773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Tahoma" pitchFamily="34" charset="0"/>
              </a:rPr>
              <a:t>Percent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6908</TotalTime>
  <Words>1329</Words>
  <Application>Microsoft Office PowerPoint</Application>
  <PresentationFormat>On-screen Show (4:3)</PresentationFormat>
  <Paragraphs>354</Paragraphs>
  <Slides>60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ＭＳ Ｐゴシック</vt:lpstr>
      <vt:lpstr>Arial</vt:lpstr>
      <vt:lpstr>Calibri</vt:lpstr>
      <vt:lpstr>Comic Sans MS</vt:lpstr>
      <vt:lpstr>Gill Sans</vt:lpstr>
      <vt:lpstr>Tahoma</vt:lpstr>
      <vt:lpstr>Verdana</vt:lpstr>
      <vt:lpstr>Office Theme</vt:lpstr>
      <vt:lpstr>Chart</vt:lpstr>
      <vt:lpstr>Microsoft Excel 97-2003 Worksheet</vt:lpstr>
      <vt:lpstr>Worksheet</vt:lpstr>
      <vt:lpstr>Mendelian Randomization (Using genes to tell us about the environment)</vt:lpstr>
      <vt:lpstr>Some Criticisms of DOC Modelling in Twins</vt:lpstr>
      <vt:lpstr>This Session</vt:lpstr>
      <vt:lpstr>RCTs are the Gold Standard in Inferring Causality</vt:lpstr>
      <vt:lpstr>Observational Studies</vt:lpstr>
      <vt:lpstr>PowerPoint Presentation</vt:lpstr>
      <vt:lpstr>PowerPoint Presentation</vt:lpstr>
      <vt:lpstr>PowerPoint Presentation</vt:lpstr>
      <vt:lpstr>Use of vitamin supplements by US adults, 1987-2000</vt:lpstr>
      <vt:lpstr>PowerPoint Presentation</vt:lpstr>
      <vt:lpstr>Vitamin E supplement use and risk of Coronary Heart Disease</vt:lpstr>
      <vt:lpstr>PowerPoint Presentation</vt:lpstr>
      <vt:lpstr>Classic limitations to “observational” science</vt:lpstr>
      <vt:lpstr>An Alternative to RCTs: Mendelian randomization</vt:lpstr>
      <vt:lpstr>Fisher and Confounding</vt:lpstr>
      <vt:lpstr>Mendelian randomisation and RCTs</vt:lpstr>
      <vt:lpstr>Mendelian Randomization- Core Assumptions</vt:lpstr>
      <vt:lpstr>Equivalence Between Directed Acyclic Graphs and SEMs</vt:lpstr>
      <vt:lpstr>Why Perform MR?</vt:lpstr>
      <vt:lpstr>Calculating Causal Effect Estimates</vt:lpstr>
      <vt:lpstr>PowerPoint Presentation</vt:lpstr>
      <vt:lpstr>PowerPoint Presentation</vt:lpstr>
      <vt:lpstr>Bidirectional MR</vt:lpstr>
      <vt:lpstr>CRP and BMI</vt:lpstr>
      <vt:lpstr>“Bi-directional Mendelian Randomization”</vt:lpstr>
      <vt:lpstr>PowerPoint Presentation</vt:lpstr>
      <vt:lpstr>Using MR to Inform Mother-Offspring Associations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Maternal Alcohol Dehydrogenase and Offspring IQ</vt:lpstr>
      <vt:lpstr>PowerPoint Presentation</vt:lpstr>
      <vt:lpstr>PowerPoint Presentation</vt:lpstr>
      <vt:lpstr>Multiple Variants, Multivariable MR, Two-Step MR and Network Models</vt:lpstr>
      <vt:lpstr>Using Multiple Genetic Variants as Instruments</vt:lpstr>
      <vt:lpstr>Two Step Mendelian Randomization (Mediation Analysis)</vt:lpstr>
      <vt:lpstr>Multivariable MR</vt:lpstr>
      <vt:lpstr>Multivariable MR</vt:lpstr>
      <vt:lpstr>Multivariable MR</vt:lpstr>
      <vt:lpstr>Multivariable MR</vt:lpstr>
      <vt:lpstr>Mendelian Randomization and Drug Targets</vt:lpstr>
      <vt:lpstr>Late Stage Failure in Drug Trials</vt:lpstr>
      <vt:lpstr>Association of LDL-C, HDL-C, and  risk for coronary heart disease (CHD)  </vt:lpstr>
      <vt:lpstr>LDL and CHD Risk</vt:lpstr>
      <vt:lpstr>HDL:  endothelial lipase Asn396Ser</vt:lpstr>
      <vt:lpstr>LIPG N396S and plasma HDL-C</vt:lpstr>
      <vt:lpstr>After testing in 116,320 people, summary OR for LIPG Asn396Ser is 0.99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 References</vt:lpstr>
      <vt:lpstr>Fitting Mendelian Randomization Models in R</vt:lpstr>
      <vt:lpstr>Equivalence Between Directed Acyclic Graphs and SEMs</vt:lpstr>
      <vt:lpstr>Simulation</vt:lpstr>
      <vt:lpstr>Practical</vt:lpstr>
      <vt:lpstr>Acknowledgments</vt:lpstr>
    </vt:vector>
  </TitlesOfParts>
  <Company>University of Bristol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environmentally modifiable influences on health over the life course: can genetic epidemiology help?</dc:title>
  <dc:creator>epjah</dc:creator>
  <cp:lastModifiedBy>David Evans</cp:lastModifiedBy>
  <cp:revision>153</cp:revision>
  <dcterms:created xsi:type="dcterms:W3CDTF">2010-08-24T07:10:46Z</dcterms:created>
  <dcterms:modified xsi:type="dcterms:W3CDTF">2016-03-11T16:03:05Z</dcterms:modified>
</cp:coreProperties>
</file>