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5" r:id="rId3"/>
    <p:sldId id="306" r:id="rId4"/>
    <p:sldId id="287" r:id="rId5"/>
    <p:sldId id="291" r:id="rId6"/>
    <p:sldId id="280" r:id="rId7"/>
    <p:sldId id="264" r:id="rId8"/>
    <p:sldId id="260" r:id="rId9"/>
    <p:sldId id="272" r:id="rId10"/>
    <p:sldId id="266" r:id="rId11"/>
    <p:sldId id="273" r:id="rId12"/>
    <p:sldId id="267" r:id="rId13"/>
    <p:sldId id="263" r:id="rId14"/>
    <p:sldId id="268" r:id="rId15"/>
    <p:sldId id="277" r:id="rId16"/>
    <p:sldId id="283" r:id="rId17"/>
    <p:sldId id="281" r:id="rId18"/>
    <p:sldId id="278" r:id="rId19"/>
    <p:sldId id="276" r:id="rId20"/>
    <p:sldId id="288" r:id="rId21"/>
    <p:sldId id="302" r:id="rId22"/>
    <p:sldId id="303" r:id="rId23"/>
    <p:sldId id="289" r:id="rId24"/>
    <p:sldId id="307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49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9384C-7B1C-4E8A-9B2B-492A4D0E35C1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E56AA-7CB3-4EFF-91C7-BD09C89F9FA1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94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56AA-7CB3-4EFF-91C7-BD09C89F9FA1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54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http://cnsgenomics.com/software/gcta/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56AA-7CB3-4EFF-91C7-BD09C89F9FA1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47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59DB8-1E90-4AF5-B504-6A6A0AF5236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036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DD6E6-4FFA-4298-A791-B518A2A3DD4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277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2672B-1119-487D-A4A8-924BB06878A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650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FDD6E6-4FFA-4298-A791-B518A2A3DD4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9515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2672B-1119-487D-A4A8-924BB06878A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3809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2672B-1119-487D-A4A8-924BB06878A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423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414B7-33B8-42DA-AA31-CAE134A18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D031-D696-4FC0-8831-88D20B71CDA7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0D031-D696-4FC0-8831-88D20B71CDA7}" type="datetimeFigureOut">
              <a:rPr lang="en-AU" smtClean="0"/>
              <a:pPr/>
              <a:t>12/03/2016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CA7B7-2D99-4EE1-877C-BF53E34BF80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Estimating “SNP Heritability” using GCTA/GREML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7274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David Evans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Queensland</a:t>
            </a:r>
            <a:endParaRPr lang="en-A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63575" y="1628800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899592" y="228600"/>
            <a:ext cx="7384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Expected Covariance Matrix Twin Pairs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(AE Model)</a:t>
            </a:r>
            <a:endParaRPr lang="en-US" sz="3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415" name="TextBox 83"/>
          <p:cNvSpPr txBox="1">
            <a:spLocks noChangeArrowheads="1"/>
          </p:cNvSpPr>
          <p:nvPr/>
        </p:nvSpPr>
        <p:spPr bwMode="auto">
          <a:xfrm>
            <a:off x="2483768" y="1916832"/>
            <a:ext cx="46408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4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4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sz="4800" baseline="-25000" dirty="0"/>
          </a:p>
        </p:txBody>
      </p:sp>
      <p:sp>
        <p:nvSpPr>
          <p:cNvPr id="17421" name="TextBox 90"/>
          <p:cNvSpPr txBox="1">
            <a:spLocks noChangeArrowheads="1"/>
          </p:cNvSpPr>
          <p:nvPr/>
        </p:nvSpPr>
        <p:spPr bwMode="auto">
          <a:xfrm>
            <a:off x="689918" y="3027189"/>
            <a:ext cx="11817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GB" i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83568" y="3008139"/>
            <a:ext cx="288652" cy="1068933"/>
            <a:chOff x="678377" y="3501008"/>
            <a:chExt cx="149207" cy="1584176"/>
          </a:xfrm>
        </p:grpSpPr>
        <p:cxnSp>
          <p:nvCxnSpPr>
            <p:cNvPr id="93" name="Straight Connector 92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537196" y="3008139"/>
            <a:ext cx="299120" cy="1068933"/>
            <a:chOff x="1000175" y="3501008"/>
            <a:chExt cx="149207" cy="1584176"/>
          </a:xfrm>
        </p:grpSpPr>
        <p:cxnSp>
          <p:nvCxnSpPr>
            <p:cNvPr id="97" name="Straight Connector 96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000175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1004936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4" name="TextBox 99"/>
          <p:cNvSpPr txBox="1">
            <a:spLocks noChangeArrowheads="1"/>
          </p:cNvSpPr>
          <p:nvPr/>
        </p:nvSpPr>
        <p:spPr bwMode="auto">
          <a:xfrm>
            <a:off x="972220" y="4221088"/>
            <a:ext cx="5725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/>
              <a:t>(2 </a:t>
            </a:r>
            <a:r>
              <a:rPr lang="en-GB" sz="1200" dirty="0"/>
              <a:t>x </a:t>
            </a:r>
            <a:r>
              <a:rPr lang="en-GB" sz="1200" dirty="0" smtClean="0"/>
              <a:t>2)</a:t>
            </a:r>
            <a:endParaRPr lang="en-GB" sz="1200" dirty="0"/>
          </a:p>
        </p:txBody>
      </p:sp>
      <p:sp>
        <p:nvSpPr>
          <p:cNvPr id="17425" name="TextBox 100"/>
          <p:cNvSpPr txBox="1">
            <a:spLocks noChangeArrowheads="1"/>
          </p:cNvSpPr>
          <p:nvPr/>
        </p:nvSpPr>
        <p:spPr bwMode="auto">
          <a:xfrm>
            <a:off x="1954039" y="2780928"/>
            <a:ext cx="3143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6" name="TextBox 101"/>
          <p:cNvSpPr txBox="1">
            <a:spLocks noChangeArrowheads="1"/>
          </p:cNvSpPr>
          <p:nvPr/>
        </p:nvSpPr>
        <p:spPr bwMode="auto">
          <a:xfrm>
            <a:off x="2345134" y="3035127"/>
            <a:ext cx="8515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1       r </a:t>
            </a:r>
            <a:endParaRPr lang="en-GB" i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r       1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340372" y="3016077"/>
            <a:ext cx="314399" cy="1060995"/>
            <a:chOff x="678377" y="3501008"/>
            <a:chExt cx="149207" cy="1584176"/>
          </a:xfrm>
        </p:grpSpPr>
        <p:cxnSp>
          <p:nvCxnSpPr>
            <p:cNvPr id="104" name="Straight Connector 103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009602" y="3014205"/>
            <a:ext cx="365249" cy="1062867"/>
            <a:chOff x="1000175" y="3501008"/>
            <a:chExt cx="149207" cy="1584176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000175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1004937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9" name="TextBox 110"/>
          <p:cNvSpPr txBox="1">
            <a:spLocks noChangeArrowheads="1"/>
          </p:cNvSpPr>
          <p:nvPr/>
        </p:nvSpPr>
        <p:spPr bwMode="auto">
          <a:xfrm>
            <a:off x="2583756" y="4232895"/>
            <a:ext cx="5725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/>
              <a:t>(2 </a:t>
            </a:r>
            <a:r>
              <a:rPr lang="en-GB" sz="1200" dirty="0"/>
              <a:t>x </a:t>
            </a:r>
            <a:r>
              <a:rPr lang="en-GB" sz="1200" dirty="0" smtClean="0"/>
              <a:t>2)</a:t>
            </a:r>
            <a:endParaRPr lang="en-GB" sz="1200" dirty="0"/>
          </a:p>
        </p:txBody>
      </p:sp>
      <p:sp>
        <p:nvSpPr>
          <p:cNvPr id="17430" name="TextBox 111"/>
          <p:cNvSpPr txBox="1">
            <a:spLocks noChangeArrowheads="1"/>
          </p:cNvSpPr>
          <p:nvPr/>
        </p:nvSpPr>
        <p:spPr bwMode="auto">
          <a:xfrm>
            <a:off x="3852540" y="2815134"/>
            <a:ext cx="3143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1" name="TextBox 112"/>
          <p:cNvSpPr txBox="1">
            <a:spLocks noChangeArrowheads="1"/>
          </p:cNvSpPr>
          <p:nvPr/>
        </p:nvSpPr>
        <p:spPr bwMode="auto">
          <a:xfrm>
            <a:off x="4356596" y="3107134"/>
            <a:ext cx="9348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>
                <a:latin typeface="Times New Roman" pitchFamily="18" charset="0"/>
                <a:cs typeface="Times New Roman" pitchFamily="18" charset="0"/>
              </a:rPr>
              <a:t>1        0 </a:t>
            </a:r>
            <a:endParaRPr lang="en-GB" i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 dirty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5" name="TextBox 122"/>
          <p:cNvSpPr txBox="1">
            <a:spLocks noChangeArrowheads="1"/>
          </p:cNvSpPr>
          <p:nvPr/>
        </p:nvSpPr>
        <p:spPr bwMode="auto">
          <a:xfrm>
            <a:off x="3450084" y="2780928"/>
            <a:ext cx="4972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GB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6" name="TextBox 123"/>
          <p:cNvSpPr txBox="1">
            <a:spLocks noChangeArrowheads="1"/>
          </p:cNvSpPr>
          <p:nvPr/>
        </p:nvSpPr>
        <p:spPr bwMode="auto">
          <a:xfrm>
            <a:off x="5376837" y="2780928"/>
            <a:ext cx="4812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7" name="TextBox 124"/>
          <p:cNvSpPr txBox="1">
            <a:spLocks noChangeArrowheads="1"/>
          </p:cNvSpPr>
          <p:nvPr/>
        </p:nvSpPr>
        <p:spPr bwMode="auto">
          <a:xfrm>
            <a:off x="3348484" y="3304803"/>
            <a:ext cx="24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baseline="-25000"/>
          </a:p>
        </p:txBody>
      </p:sp>
      <p:sp>
        <p:nvSpPr>
          <p:cNvPr id="17438" name="TextBox 125"/>
          <p:cNvSpPr txBox="1">
            <a:spLocks noChangeArrowheads="1"/>
          </p:cNvSpPr>
          <p:nvPr/>
        </p:nvSpPr>
        <p:spPr bwMode="auto">
          <a:xfrm>
            <a:off x="5292700" y="3304803"/>
            <a:ext cx="24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baseline="-25000"/>
          </a:p>
        </p:txBody>
      </p:sp>
      <p:grpSp>
        <p:nvGrpSpPr>
          <p:cNvPr id="50" name="Group 37"/>
          <p:cNvGrpSpPr>
            <a:grpSpLocks/>
          </p:cNvGrpSpPr>
          <p:nvPr/>
        </p:nvGrpSpPr>
        <p:grpSpPr bwMode="auto">
          <a:xfrm>
            <a:off x="4258221" y="2998824"/>
            <a:ext cx="314399" cy="1060995"/>
            <a:chOff x="678377" y="3501008"/>
            <a:chExt cx="149207" cy="1584176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41"/>
          <p:cNvGrpSpPr>
            <a:grpSpLocks/>
          </p:cNvGrpSpPr>
          <p:nvPr/>
        </p:nvGrpSpPr>
        <p:grpSpPr bwMode="auto">
          <a:xfrm>
            <a:off x="4927451" y="2996952"/>
            <a:ext cx="365249" cy="1062867"/>
            <a:chOff x="1000175" y="3501008"/>
            <a:chExt cx="149207" cy="1584176"/>
          </a:xfrm>
        </p:grpSpPr>
        <p:cxnSp>
          <p:nvCxnSpPr>
            <p:cNvPr id="55" name="Straight Connector 54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000175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1004937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110"/>
          <p:cNvSpPr txBox="1">
            <a:spLocks noChangeArrowheads="1"/>
          </p:cNvSpPr>
          <p:nvPr/>
        </p:nvSpPr>
        <p:spPr bwMode="auto">
          <a:xfrm>
            <a:off x="4499992" y="4238341"/>
            <a:ext cx="5725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/>
              <a:t>(2 </a:t>
            </a:r>
            <a:r>
              <a:rPr lang="en-GB" sz="1200" dirty="0"/>
              <a:t>x </a:t>
            </a:r>
            <a:r>
              <a:rPr lang="en-GB" sz="1200" dirty="0" smtClean="0"/>
              <a:t>2)</a:t>
            </a:r>
            <a:endParaRPr lang="en-GB" sz="1200" dirty="0"/>
          </a:p>
        </p:txBody>
      </p:sp>
      <p:sp>
        <p:nvSpPr>
          <p:cNvPr id="59" name="TextBox 100"/>
          <p:cNvSpPr txBox="1">
            <a:spLocks noChangeArrowheads="1"/>
          </p:cNvSpPr>
          <p:nvPr/>
        </p:nvSpPr>
        <p:spPr bwMode="auto">
          <a:xfrm>
            <a:off x="6012160" y="2780928"/>
            <a:ext cx="3143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101"/>
          <p:cNvSpPr txBox="1">
            <a:spLocks noChangeArrowheads="1"/>
          </p:cNvSpPr>
          <p:nvPr/>
        </p:nvSpPr>
        <p:spPr bwMode="auto">
          <a:xfrm>
            <a:off x="6592986" y="3035127"/>
            <a:ext cx="222748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A  +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E        </a:t>
            </a:r>
            <a:r>
              <a:rPr lang="en-GB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A          </a:t>
            </a:r>
          </a:p>
          <a:p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A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A  +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E         </a:t>
            </a:r>
          </a:p>
          <a:p>
            <a:r>
              <a:rPr lang="en-GB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37"/>
          <p:cNvGrpSpPr>
            <a:grpSpLocks/>
          </p:cNvGrpSpPr>
          <p:nvPr/>
        </p:nvGrpSpPr>
        <p:grpSpPr bwMode="auto">
          <a:xfrm>
            <a:off x="6588224" y="3016077"/>
            <a:ext cx="314399" cy="1060995"/>
            <a:chOff x="678377" y="3501008"/>
            <a:chExt cx="149207" cy="1584176"/>
          </a:xfrm>
        </p:grpSpPr>
        <p:cxnSp>
          <p:nvCxnSpPr>
            <p:cNvPr id="62" name="Straight Connector 61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41"/>
          <p:cNvGrpSpPr>
            <a:grpSpLocks/>
          </p:cNvGrpSpPr>
          <p:nvPr/>
        </p:nvGrpSpPr>
        <p:grpSpPr bwMode="auto">
          <a:xfrm>
            <a:off x="8300293" y="3014205"/>
            <a:ext cx="365249" cy="1062867"/>
            <a:chOff x="1000175" y="3501008"/>
            <a:chExt cx="149207" cy="1584176"/>
          </a:xfrm>
        </p:grpSpPr>
        <p:cxnSp>
          <p:nvCxnSpPr>
            <p:cNvPr id="66" name="Straight Connector 65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1000175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1004937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110"/>
          <p:cNvSpPr txBox="1">
            <a:spLocks noChangeArrowheads="1"/>
          </p:cNvSpPr>
          <p:nvPr/>
        </p:nvSpPr>
        <p:spPr bwMode="auto">
          <a:xfrm>
            <a:off x="7300861" y="4149080"/>
            <a:ext cx="5725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dirty="0" smtClean="0"/>
              <a:t>(2 </a:t>
            </a:r>
            <a:r>
              <a:rPr lang="en-GB" sz="1200" dirty="0"/>
              <a:t>x </a:t>
            </a:r>
            <a:r>
              <a:rPr lang="en-GB" sz="1200" dirty="0" smtClean="0"/>
              <a:t>2)</a:t>
            </a:r>
            <a:endParaRPr lang="en-GB" sz="1200" dirty="0"/>
          </a:p>
        </p:txBody>
      </p:sp>
      <p:sp>
        <p:nvSpPr>
          <p:cNvPr id="72" name="TextBox 76"/>
          <p:cNvSpPr txBox="1">
            <a:spLocks noChangeArrowheads="1"/>
          </p:cNvSpPr>
          <p:nvPr/>
        </p:nvSpPr>
        <p:spPr bwMode="auto">
          <a:xfrm>
            <a:off x="644525" y="4653136"/>
            <a:ext cx="4567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the expected phenotypic covariance matrix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80"/>
          <p:cNvSpPr txBox="1">
            <a:spLocks noChangeArrowheads="1"/>
          </p:cNvSpPr>
          <p:nvPr/>
        </p:nvSpPr>
        <p:spPr bwMode="auto">
          <a:xfrm>
            <a:off x="644525" y="5075411"/>
            <a:ext cx="3414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the additive genetic variance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80"/>
          <p:cNvSpPr txBox="1">
            <a:spLocks noChangeArrowheads="1"/>
          </p:cNvSpPr>
          <p:nvPr/>
        </p:nvSpPr>
        <p:spPr bwMode="auto">
          <a:xfrm>
            <a:off x="653227" y="5507940"/>
            <a:ext cx="3958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the unique environmental variance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80"/>
          <p:cNvSpPr txBox="1">
            <a:spLocks noChangeArrowheads="1"/>
          </p:cNvSpPr>
          <p:nvPr/>
        </p:nvSpPr>
        <p:spPr bwMode="auto">
          <a:xfrm>
            <a:off x="646730" y="5939988"/>
            <a:ext cx="7948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a matrix containing  twice the kinship coefficient (r = 1 for MZ, r = 0.5 for DZ))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80"/>
          <p:cNvSpPr txBox="1">
            <a:spLocks noChangeArrowheads="1"/>
          </p:cNvSpPr>
          <p:nvPr/>
        </p:nvSpPr>
        <p:spPr bwMode="auto">
          <a:xfrm>
            <a:off x="646730" y="6372036"/>
            <a:ext cx="2185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an identity matrix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663575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1719263" y="228600"/>
            <a:ext cx="5636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Arial" charset="0"/>
              </a:rPr>
              <a:t>The </a:t>
            </a:r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GCTA Design- </a:t>
            </a:r>
            <a:r>
              <a:rPr lang="en-US" sz="3600" dirty="0" err="1" smtClean="0">
                <a:solidFill>
                  <a:srgbClr val="FF0000"/>
                </a:solidFill>
                <a:cs typeface="Arial" charset="0"/>
              </a:rPr>
              <a:t>Unrelateds</a:t>
            </a:r>
            <a:endParaRPr lang="en-US" sz="3200" dirty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692275" y="2584450"/>
            <a:ext cx="461490" cy="432054"/>
            <a:chOff x="1259632" y="2132856"/>
            <a:chExt cx="461614" cy="432048"/>
          </a:xfrm>
        </p:grpSpPr>
        <p:sp>
          <p:nvSpPr>
            <p:cNvPr id="28" name="Oval 27"/>
            <p:cNvSpPr/>
            <p:nvPr/>
          </p:nvSpPr>
          <p:spPr>
            <a:xfrm>
              <a:off x="1259632" y="2132856"/>
              <a:ext cx="431916" cy="4317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201" name="TextBox 28"/>
            <p:cNvSpPr txBox="1">
              <a:spLocks noChangeArrowheads="1"/>
            </p:cNvSpPr>
            <p:nvPr/>
          </p:nvSpPr>
          <p:spPr bwMode="auto">
            <a:xfrm>
              <a:off x="1297732" y="2166764"/>
              <a:ext cx="42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</a:t>
              </a:r>
              <a:r>
                <a:rPr lang="en-GB" baseline="-25000"/>
                <a:t>1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165948" y="2584450"/>
            <a:ext cx="461490" cy="432054"/>
            <a:chOff x="2733700" y="2170956"/>
            <a:chExt cx="461614" cy="432048"/>
          </a:xfrm>
        </p:grpSpPr>
        <p:sp>
          <p:nvSpPr>
            <p:cNvPr id="32" name="Oval 31"/>
            <p:cNvSpPr/>
            <p:nvPr/>
          </p:nvSpPr>
          <p:spPr>
            <a:xfrm>
              <a:off x="2733227" y="2170956"/>
              <a:ext cx="431916" cy="4317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97" name="TextBox 32"/>
            <p:cNvSpPr txBox="1">
              <a:spLocks noChangeArrowheads="1"/>
            </p:cNvSpPr>
            <p:nvPr/>
          </p:nvSpPr>
          <p:spPr bwMode="auto">
            <a:xfrm>
              <a:off x="2771800" y="2204864"/>
              <a:ext cx="42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-25000"/>
                <a:t>1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484151" y="3933571"/>
            <a:ext cx="461490" cy="432054"/>
            <a:chOff x="2051720" y="3429000"/>
            <a:chExt cx="461614" cy="432048"/>
          </a:xfrm>
        </p:grpSpPr>
        <p:sp>
          <p:nvSpPr>
            <p:cNvPr id="37" name="Rectangle 36"/>
            <p:cNvSpPr/>
            <p:nvPr/>
          </p:nvSpPr>
          <p:spPr>
            <a:xfrm>
              <a:off x="2052007" y="3429254"/>
              <a:ext cx="431916" cy="431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95" name="TextBox 37"/>
            <p:cNvSpPr txBox="1">
              <a:spLocks noChangeArrowheads="1"/>
            </p:cNvSpPr>
            <p:nvPr/>
          </p:nvSpPr>
          <p:spPr bwMode="auto">
            <a:xfrm>
              <a:off x="2089820" y="3463141"/>
              <a:ext cx="42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P</a:t>
              </a:r>
              <a:r>
                <a:rPr lang="en-GB" baseline="-25000"/>
                <a:t>1</a:t>
              </a:r>
            </a:p>
          </p:txBody>
        </p:sp>
      </p:grpSp>
      <p:cxnSp>
        <p:nvCxnSpPr>
          <p:cNvPr id="41" name="Straight Arrow Connector 40"/>
          <p:cNvCxnSpPr>
            <a:stCxn id="28" idx="4"/>
          </p:cNvCxnSpPr>
          <p:nvPr/>
        </p:nvCxnSpPr>
        <p:spPr bwMode="auto">
          <a:xfrm rot="16200000" flipH="1">
            <a:off x="1773237" y="3151188"/>
            <a:ext cx="917575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rot="5400000">
            <a:off x="2663825" y="3178175"/>
            <a:ext cx="936625" cy="574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91" name="TextBox 53"/>
          <p:cNvSpPr txBox="1">
            <a:spLocks noChangeArrowheads="1"/>
          </p:cNvSpPr>
          <p:nvPr/>
        </p:nvSpPr>
        <p:spPr bwMode="auto">
          <a:xfrm>
            <a:off x="1908241" y="3213481"/>
            <a:ext cx="312822" cy="3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6192" name="TextBox 54"/>
          <p:cNvSpPr txBox="1">
            <a:spLocks noChangeArrowheads="1"/>
          </p:cNvSpPr>
          <p:nvPr/>
        </p:nvSpPr>
        <p:spPr bwMode="auto">
          <a:xfrm>
            <a:off x="3179170" y="3213481"/>
            <a:ext cx="312822" cy="3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</a:t>
            </a: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229225" y="2582863"/>
            <a:ext cx="461490" cy="432054"/>
            <a:chOff x="1259632" y="2132856"/>
            <a:chExt cx="461614" cy="432048"/>
          </a:xfrm>
        </p:grpSpPr>
        <p:sp>
          <p:nvSpPr>
            <p:cNvPr id="75" name="Oval 74"/>
            <p:cNvSpPr/>
            <p:nvPr/>
          </p:nvSpPr>
          <p:spPr>
            <a:xfrm>
              <a:off x="1259632" y="2132856"/>
              <a:ext cx="431916" cy="4317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83" name="TextBox 75"/>
            <p:cNvSpPr txBox="1">
              <a:spLocks noChangeArrowheads="1"/>
            </p:cNvSpPr>
            <p:nvPr/>
          </p:nvSpPr>
          <p:spPr bwMode="auto">
            <a:xfrm>
              <a:off x="1297732" y="2166764"/>
              <a:ext cx="42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</a:t>
              </a:r>
              <a:r>
                <a:rPr lang="en-GB" baseline="-25000"/>
                <a:t>2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702898" y="2582863"/>
            <a:ext cx="461490" cy="432054"/>
            <a:chOff x="2733700" y="2170956"/>
            <a:chExt cx="461614" cy="432048"/>
          </a:xfrm>
        </p:grpSpPr>
        <p:sp>
          <p:nvSpPr>
            <p:cNvPr id="71" name="Oval 70"/>
            <p:cNvSpPr/>
            <p:nvPr/>
          </p:nvSpPr>
          <p:spPr>
            <a:xfrm>
              <a:off x="2733227" y="2170956"/>
              <a:ext cx="431916" cy="4317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79" name="TextBox 71"/>
            <p:cNvSpPr txBox="1">
              <a:spLocks noChangeArrowheads="1"/>
            </p:cNvSpPr>
            <p:nvPr/>
          </p:nvSpPr>
          <p:spPr bwMode="auto">
            <a:xfrm>
              <a:off x="2771800" y="2204864"/>
              <a:ext cx="42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r>
                <a:rPr lang="en-GB" baseline="-25000"/>
                <a:t>2</a:t>
              </a: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6021101" y="3931984"/>
            <a:ext cx="461490" cy="432054"/>
            <a:chOff x="2051720" y="3429000"/>
            <a:chExt cx="461614" cy="432048"/>
          </a:xfrm>
        </p:grpSpPr>
        <p:sp>
          <p:nvSpPr>
            <p:cNvPr id="69" name="Rectangle 68"/>
            <p:cNvSpPr/>
            <p:nvPr/>
          </p:nvSpPr>
          <p:spPr>
            <a:xfrm>
              <a:off x="2052007" y="3429254"/>
              <a:ext cx="431916" cy="4317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77" name="TextBox 69"/>
            <p:cNvSpPr txBox="1">
              <a:spLocks noChangeArrowheads="1"/>
            </p:cNvSpPr>
            <p:nvPr/>
          </p:nvSpPr>
          <p:spPr bwMode="auto">
            <a:xfrm>
              <a:off x="2089820" y="3463141"/>
              <a:ext cx="4235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P</a:t>
              </a:r>
              <a:r>
                <a:rPr lang="en-GB" baseline="-25000"/>
                <a:t>2</a:t>
              </a:r>
            </a:p>
          </p:txBody>
        </p:sp>
      </p:grpSp>
      <p:cxnSp>
        <p:nvCxnSpPr>
          <p:cNvPr id="63" name="Straight Arrow Connector 62"/>
          <p:cNvCxnSpPr>
            <a:stCxn id="75" idx="4"/>
          </p:cNvCxnSpPr>
          <p:nvPr/>
        </p:nvCxnSpPr>
        <p:spPr bwMode="auto">
          <a:xfrm rot="16200000" flipH="1">
            <a:off x="5310187" y="3149601"/>
            <a:ext cx="917575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rot="5400000">
            <a:off x="6200775" y="3176588"/>
            <a:ext cx="936625" cy="5746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3" name="TextBox 65"/>
          <p:cNvSpPr txBox="1">
            <a:spLocks noChangeArrowheads="1"/>
          </p:cNvSpPr>
          <p:nvPr/>
        </p:nvSpPr>
        <p:spPr bwMode="auto">
          <a:xfrm>
            <a:off x="5445191" y="3211894"/>
            <a:ext cx="312822" cy="3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6174" name="TextBox 66"/>
          <p:cNvSpPr txBox="1">
            <a:spLocks noChangeArrowheads="1"/>
          </p:cNvSpPr>
          <p:nvPr/>
        </p:nvSpPr>
        <p:spPr bwMode="auto">
          <a:xfrm>
            <a:off x="6716120" y="3211894"/>
            <a:ext cx="312822" cy="36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</a:t>
            </a:r>
          </a:p>
        </p:txBody>
      </p:sp>
      <p:cxnSp>
        <p:nvCxnSpPr>
          <p:cNvPr id="79" name="Curved Connector 78"/>
          <p:cNvCxnSpPr>
            <a:stCxn id="28" idx="0"/>
            <a:endCxn id="75" idx="0"/>
          </p:cNvCxnSpPr>
          <p:nvPr/>
        </p:nvCxnSpPr>
        <p:spPr>
          <a:xfrm rot="5400000" flipH="1" flipV="1">
            <a:off x="3675856" y="815182"/>
            <a:ext cx="1587" cy="3536950"/>
          </a:xfrm>
          <a:prstGeom prst="curvedConnector3">
            <a:avLst>
              <a:gd name="adj1" fmla="val 540751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81"/>
          <p:cNvSpPr txBox="1">
            <a:spLocks noChangeArrowheads="1"/>
          </p:cNvSpPr>
          <p:nvPr/>
        </p:nvSpPr>
        <p:spPr bwMode="auto">
          <a:xfrm>
            <a:off x="3460024" y="1166813"/>
            <a:ext cx="823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 err="1" smtClean="0"/>
              <a:t>r</a:t>
            </a:r>
            <a:r>
              <a:rPr lang="en-GB" sz="2000" baseline="-25000" dirty="0" err="1" smtClean="0"/>
              <a:t>g</a:t>
            </a:r>
            <a:r>
              <a:rPr lang="en-GB" sz="2000" dirty="0" smtClean="0"/>
              <a:t> = </a:t>
            </a:r>
            <a:r>
              <a:rPr lang="en-GB" sz="2000" i="1" dirty="0" err="1" smtClean="0"/>
              <a:t>A</a:t>
            </a:r>
            <a:r>
              <a:rPr lang="en-GB" sz="2000" i="1" baseline="-25000" dirty="0" err="1" smtClean="0"/>
              <a:t>ij</a:t>
            </a:r>
            <a:endParaRPr lang="en-GB" sz="2000" i="1" baseline="-25000" dirty="0"/>
          </a:p>
        </p:txBody>
      </p:sp>
      <p:sp>
        <p:nvSpPr>
          <p:cNvPr id="6154" name="TextBox 83"/>
          <p:cNvSpPr txBox="1">
            <a:spLocks noChangeArrowheads="1"/>
          </p:cNvSpPr>
          <p:nvPr/>
        </p:nvSpPr>
        <p:spPr bwMode="auto">
          <a:xfrm>
            <a:off x="4657711" y="5702622"/>
            <a:ext cx="728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= </a:t>
            </a:r>
            <a:endParaRPr lang="en-GB" sz="2400" dirty="0"/>
          </a:p>
        </p:txBody>
      </p:sp>
      <p:sp>
        <p:nvSpPr>
          <p:cNvPr id="6155" name="TextBox 84"/>
          <p:cNvSpPr txBox="1">
            <a:spLocks noChangeArrowheads="1"/>
          </p:cNvSpPr>
          <p:nvPr/>
        </p:nvSpPr>
        <p:spPr bwMode="auto">
          <a:xfrm>
            <a:off x="5494323" y="5458147"/>
            <a:ext cx="106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+ e</a:t>
            </a:r>
            <a:r>
              <a:rPr lang="en-GB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/>
          </a:p>
        </p:txBody>
      </p:sp>
      <p:sp>
        <p:nvSpPr>
          <p:cNvPr id="6156" name="TextBox 85"/>
          <p:cNvSpPr txBox="1">
            <a:spLocks noChangeArrowheads="1"/>
          </p:cNvSpPr>
          <p:nvPr/>
        </p:nvSpPr>
        <p:spPr bwMode="auto">
          <a:xfrm>
            <a:off x="7250098" y="5775647"/>
            <a:ext cx="106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/>
          </a:p>
        </p:txBody>
      </p:sp>
      <p:sp>
        <p:nvSpPr>
          <p:cNvPr id="6157" name="TextBox 86"/>
          <p:cNvSpPr txBox="1">
            <a:spLocks noChangeArrowheads="1"/>
          </p:cNvSpPr>
          <p:nvPr/>
        </p:nvSpPr>
        <p:spPr bwMode="auto">
          <a:xfrm>
            <a:off x="5810236" y="5775647"/>
            <a:ext cx="8034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/>
          </a:p>
        </p:txBody>
      </p:sp>
      <p:sp>
        <p:nvSpPr>
          <p:cNvPr id="6158" name="TextBox 87"/>
          <p:cNvSpPr txBox="1">
            <a:spLocks noChangeArrowheads="1"/>
          </p:cNvSpPr>
          <p:nvPr/>
        </p:nvSpPr>
        <p:spPr bwMode="auto">
          <a:xfrm>
            <a:off x="7485048" y="5458147"/>
            <a:ext cx="726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i="1" baseline="-250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400" dirty="0"/>
          </a:p>
        </p:txBody>
      </p:sp>
      <p:sp>
        <p:nvSpPr>
          <p:cNvPr id="6164" name="TextBox 94"/>
          <p:cNvSpPr txBox="1">
            <a:spLocks noChangeArrowheads="1"/>
          </p:cNvSpPr>
          <p:nvPr/>
        </p:nvSpPr>
        <p:spPr bwMode="auto">
          <a:xfrm>
            <a:off x="539750" y="5373688"/>
            <a:ext cx="2154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+ eE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/>
          </a:p>
        </p:txBody>
      </p:sp>
      <p:sp>
        <p:nvSpPr>
          <p:cNvPr id="6165" name="TextBox 95"/>
          <p:cNvSpPr txBox="1">
            <a:spLocks noChangeArrowheads="1"/>
          </p:cNvSpPr>
          <p:nvPr/>
        </p:nvSpPr>
        <p:spPr bwMode="auto">
          <a:xfrm>
            <a:off x="539750" y="5991225"/>
            <a:ext cx="2154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= aA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GB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63575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899592" y="228600"/>
            <a:ext cx="7799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Expected Covariance Matrix - </a:t>
            </a:r>
            <a:r>
              <a:rPr lang="en-US" sz="3600" dirty="0" err="1" smtClean="0">
                <a:solidFill>
                  <a:srgbClr val="FF0000"/>
                </a:solidFill>
                <a:cs typeface="Arial" charset="0"/>
              </a:rPr>
              <a:t>Unrelateds</a:t>
            </a:r>
            <a:endParaRPr lang="en-US" sz="3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421" name="TextBox 90"/>
          <p:cNvSpPr txBox="1">
            <a:spLocks noChangeArrowheads="1"/>
          </p:cNvSpPr>
          <p:nvPr/>
        </p:nvSpPr>
        <p:spPr bwMode="auto">
          <a:xfrm>
            <a:off x="1049338" y="2439938"/>
            <a:ext cx="17986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    …       </a:t>
            </a:r>
            <a:r>
              <a:rPr lang="el-GR" i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1n</a:t>
            </a:r>
          </a:p>
          <a:p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…       …      …</a:t>
            </a:r>
          </a:p>
          <a:p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r>
              <a:rPr lang="el-GR" i="1">
                <a:latin typeface="Times New Roman" pitchFamily="18" charset="0"/>
                <a:cs typeface="Times New Roman" pitchFamily="18" charset="0"/>
              </a:rPr>
              <a:t>σ 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n1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    …       </a:t>
            </a:r>
            <a:r>
              <a:rPr lang="el-GR" i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</a:t>
            </a:r>
            <a:endParaRPr lang="en-GB" i="1" baseline="-25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042988" y="2420888"/>
            <a:ext cx="149225" cy="1584325"/>
            <a:chOff x="678377" y="3501008"/>
            <a:chExt cx="149207" cy="1584176"/>
          </a:xfrm>
        </p:grpSpPr>
        <p:cxnSp>
          <p:nvCxnSpPr>
            <p:cNvPr id="93" name="Straight Connector 92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633663" y="2420888"/>
            <a:ext cx="149225" cy="1584325"/>
            <a:chOff x="1000175" y="3501008"/>
            <a:chExt cx="149207" cy="1584176"/>
          </a:xfrm>
        </p:grpSpPr>
        <p:cxnSp>
          <p:nvCxnSpPr>
            <p:cNvPr id="97" name="Straight Connector 96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1000175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1004936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4" name="TextBox 99"/>
          <p:cNvSpPr txBox="1">
            <a:spLocks noChangeArrowheads="1"/>
          </p:cNvSpPr>
          <p:nvPr/>
        </p:nvSpPr>
        <p:spPr bwMode="auto">
          <a:xfrm>
            <a:off x="1647825" y="4149676"/>
            <a:ext cx="620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(n x n)</a:t>
            </a:r>
          </a:p>
        </p:txBody>
      </p:sp>
      <p:sp>
        <p:nvSpPr>
          <p:cNvPr id="17425" name="TextBox 100"/>
          <p:cNvSpPr txBox="1">
            <a:spLocks noChangeArrowheads="1"/>
          </p:cNvSpPr>
          <p:nvPr/>
        </p:nvSpPr>
        <p:spPr bwMode="auto">
          <a:xfrm>
            <a:off x="2987675" y="2481213"/>
            <a:ext cx="3143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6" name="TextBox 101"/>
          <p:cNvSpPr txBox="1">
            <a:spLocks noChangeArrowheads="1"/>
          </p:cNvSpPr>
          <p:nvPr/>
        </p:nvSpPr>
        <p:spPr bwMode="auto">
          <a:xfrm>
            <a:off x="3470275" y="2447876"/>
            <a:ext cx="17986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    …       a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1n</a:t>
            </a:r>
          </a:p>
          <a:p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…       …      …</a:t>
            </a:r>
          </a:p>
          <a:p>
            <a:endParaRPr lang="en-GB" i="1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n1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    …       a</a:t>
            </a:r>
            <a:r>
              <a:rPr lang="en-GB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i="1" baseline="-25000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en-GB" i="1">
                <a:latin typeface="Times New Roman" pitchFamily="18" charset="0"/>
                <a:cs typeface="Times New Roman" pitchFamily="18" charset="0"/>
              </a:rPr>
              <a:t> </a:t>
            </a:r>
            <a:endParaRPr lang="en-GB" i="1" baseline="-25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465513" y="2428826"/>
            <a:ext cx="149225" cy="1584325"/>
            <a:chOff x="678377" y="3501008"/>
            <a:chExt cx="149207" cy="1584176"/>
          </a:xfrm>
        </p:grpSpPr>
        <p:cxnSp>
          <p:nvCxnSpPr>
            <p:cNvPr id="104" name="Straight Connector 103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054600" y="2428826"/>
            <a:ext cx="149225" cy="1584325"/>
            <a:chOff x="1000175" y="3501008"/>
            <a:chExt cx="149207" cy="1584176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000175" y="3501008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1004937" y="5085184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9" name="TextBox 110"/>
          <p:cNvSpPr txBox="1">
            <a:spLocks noChangeArrowheads="1"/>
          </p:cNvSpPr>
          <p:nvPr/>
        </p:nvSpPr>
        <p:spPr bwMode="auto">
          <a:xfrm>
            <a:off x="4068763" y="4157613"/>
            <a:ext cx="6207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(n x n)</a:t>
            </a:r>
          </a:p>
        </p:txBody>
      </p:sp>
      <p:sp>
        <p:nvSpPr>
          <p:cNvPr id="17430" name="TextBox 111"/>
          <p:cNvSpPr txBox="1">
            <a:spLocks noChangeArrowheads="1"/>
          </p:cNvSpPr>
          <p:nvPr/>
        </p:nvSpPr>
        <p:spPr bwMode="auto">
          <a:xfrm>
            <a:off x="5762625" y="2489151"/>
            <a:ext cx="3143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n-GB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1" name="TextBox 112"/>
          <p:cNvSpPr txBox="1">
            <a:spLocks noChangeArrowheads="1"/>
          </p:cNvSpPr>
          <p:nvPr/>
        </p:nvSpPr>
        <p:spPr bwMode="auto">
          <a:xfrm>
            <a:off x="6367463" y="2447876"/>
            <a:ext cx="1428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>
                <a:latin typeface="Times New Roman" pitchFamily="18" charset="0"/>
                <a:cs typeface="Times New Roman" pitchFamily="18" charset="0"/>
              </a:rPr>
              <a:t>1        0       0</a:t>
            </a:r>
            <a:endParaRPr lang="en-GB" i="1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 dirty="0">
                <a:latin typeface="Times New Roman" pitchFamily="18" charset="0"/>
                <a:cs typeface="Times New Roman" pitchFamily="18" charset="0"/>
              </a:rPr>
              <a:t>0      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 1      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endParaRPr lang="en-GB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i="1" dirty="0">
                <a:latin typeface="Times New Roman" pitchFamily="18" charset="0"/>
                <a:cs typeface="Times New Roman" pitchFamily="18" charset="0"/>
              </a:rPr>
              <a:t>0        0       1</a:t>
            </a:r>
            <a:endParaRPr lang="en-GB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361113" y="2428826"/>
            <a:ext cx="149225" cy="1584325"/>
            <a:chOff x="678377" y="3501008"/>
            <a:chExt cx="149207" cy="1584176"/>
          </a:xfrm>
        </p:grpSpPr>
        <p:cxnSp>
          <p:nvCxnSpPr>
            <p:cNvPr id="115" name="Straight Connector 114"/>
            <p:cNvCxnSpPr/>
            <p:nvPr/>
          </p:nvCxnSpPr>
          <p:spPr>
            <a:xfrm rot="5400000">
              <a:off x="-113711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78377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83138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7740352" y="2428826"/>
            <a:ext cx="149225" cy="1584325"/>
            <a:chOff x="1000175" y="3501008"/>
            <a:chExt cx="149207" cy="1584176"/>
          </a:xfrm>
        </p:grpSpPr>
        <p:cxnSp>
          <p:nvCxnSpPr>
            <p:cNvPr id="119" name="Straight Connector 118"/>
            <p:cNvCxnSpPr/>
            <p:nvPr/>
          </p:nvCxnSpPr>
          <p:spPr>
            <a:xfrm rot="16200000" flipH="1">
              <a:off x="357294" y="4293096"/>
              <a:ext cx="15841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1000175" y="3501008"/>
              <a:ext cx="1444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1004936" y="5085184"/>
              <a:ext cx="1444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34" name="TextBox 121"/>
          <p:cNvSpPr txBox="1">
            <a:spLocks noChangeArrowheads="1"/>
          </p:cNvSpPr>
          <p:nvPr/>
        </p:nvSpPr>
        <p:spPr bwMode="auto">
          <a:xfrm>
            <a:off x="6965950" y="4157613"/>
            <a:ext cx="620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(n x n)</a:t>
            </a:r>
          </a:p>
        </p:txBody>
      </p:sp>
      <p:sp>
        <p:nvSpPr>
          <p:cNvPr id="17435" name="TextBox 122"/>
          <p:cNvSpPr txBox="1">
            <a:spLocks noChangeArrowheads="1"/>
          </p:cNvSpPr>
          <p:nvPr/>
        </p:nvSpPr>
        <p:spPr bwMode="auto">
          <a:xfrm>
            <a:off x="5292725" y="2481213"/>
            <a:ext cx="46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6" name="TextBox 123"/>
          <p:cNvSpPr txBox="1">
            <a:spLocks noChangeArrowheads="1"/>
          </p:cNvSpPr>
          <p:nvPr/>
        </p:nvSpPr>
        <p:spPr bwMode="auto">
          <a:xfrm>
            <a:off x="8112521" y="2481213"/>
            <a:ext cx="463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  <a:p>
            <a:r>
              <a:rPr lang="el-GR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baseline="-2500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37" name="TextBox 124"/>
          <p:cNvSpPr txBox="1">
            <a:spLocks noChangeArrowheads="1"/>
          </p:cNvSpPr>
          <p:nvPr/>
        </p:nvSpPr>
        <p:spPr bwMode="auto">
          <a:xfrm>
            <a:off x="5191125" y="3005088"/>
            <a:ext cx="24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baseline="-25000"/>
          </a:p>
        </p:txBody>
      </p:sp>
      <p:sp>
        <p:nvSpPr>
          <p:cNvPr id="17438" name="TextBox 125"/>
          <p:cNvSpPr txBox="1">
            <a:spLocks noChangeArrowheads="1"/>
          </p:cNvSpPr>
          <p:nvPr/>
        </p:nvSpPr>
        <p:spPr bwMode="auto">
          <a:xfrm>
            <a:off x="8028384" y="3005088"/>
            <a:ext cx="2428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Times New Roman" pitchFamily="18" charset="0"/>
                <a:cs typeface="Times New Roman" pitchFamily="18" charset="0"/>
              </a:rPr>
              <a:t>.</a:t>
            </a:r>
            <a:endParaRPr lang="en-GB" b="1" baseline="-25000"/>
          </a:p>
        </p:txBody>
      </p:sp>
      <p:sp>
        <p:nvSpPr>
          <p:cNvPr id="49" name="TextBox 83"/>
          <p:cNvSpPr txBox="1">
            <a:spLocks noChangeArrowheads="1"/>
          </p:cNvSpPr>
          <p:nvPr/>
        </p:nvSpPr>
        <p:spPr bwMode="auto">
          <a:xfrm>
            <a:off x="2483768" y="1268760"/>
            <a:ext cx="46408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4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4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sz="4800" baseline="-25000" dirty="0"/>
          </a:p>
        </p:txBody>
      </p:sp>
      <p:sp>
        <p:nvSpPr>
          <p:cNvPr id="50" name="TextBox 76"/>
          <p:cNvSpPr txBox="1">
            <a:spLocks noChangeArrowheads="1"/>
          </p:cNvSpPr>
          <p:nvPr/>
        </p:nvSpPr>
        <p:spPr bwMode="auto">
          <a:xfrm>
            <a:off x="395536" y="4653136"/>
            <a:ext cx="45672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the expected phenotypic covariance matrix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80"/>
          <p:cNvSpPr txBox="1">
            <a:spLocks noChangeArrowheads="1"/>
          </p:cNvSpPr>
          <p:nvPr/>
        </p:nvSpPr>
        <p:spPr bwMode="auto">
          <a:xfrm>
            <a:off x="395536" y="5075411"/>
            <a:ext cx="3414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the additive genetic variance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80"/>
          <p:cNvSpPr txBox="1">
            <a:spLocks noChangeArrowheads="1"/>
          </p:cNvSpPr>
          <p:nvPr/>
        </p:nvSpPr>
        <p:spPr bwMode="auto">
          <a:xfrm>
            <a:off x="404238" y="5507940"/>
            <a:ext cx="39581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is the unique environmental variance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80"/>
          <p:cNvSpPr txBox="1">
            <a:spLocks noChangeArrowheads="1"/>
          </p:cNvSpPr>
          <p:nvPr/>
        </p:nvSpPr>
        <p:spPr bwMode="auto">
          <a:xfrm>
            <a:off x="397741" y="5939988"/>
            <a:ext cx="8610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GRM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containing  average standardized genome-wide IBS between individual </a:t>
            </a:r>
            <a:r>
              <a:rPr lang="en-GB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80"/>
          <p:cNvSpPr txBox="1">
            <a:spLocks noChangeArrowheads="1"/>
          </p:cNvSpPr>
          <p:nvPr/>
        </p:nvSpPr>
        <p:spPr bwMode="auto">
          <a:xfrm>
            <a:off x="397741" y="6372036"/>
            <a:ext cx="2185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is an identity matrix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63575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17411" name="Text Box 9"/>
          <p:cNvSpPr txBox="1">
            <a:spLocks noChangeArrowheads="1"/>
          </p:cNvSpPr>
          <p:nvPr/>
        </p:nvSpPr>
        <p:spPr bwMode="auto">
          <a:xfrm>
            <a:off x="1619672" y="228600"/>
            <a:ext cx="66221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cs typeface="Arial" charset="0"/>
              </a:rPr>
              <a:t>GCTA- Genetic Relationship Matrix</a:t>
            </a:r>
            <a:endParaRPr lang="en-US" sz="32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248" y="2204864"/>
            <a:ext cx="458070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1060648" y="3805064"/>
            <a:ext cx="7543800" cy="1295400"/>
            <a:chOff x="381000" y="4876800"/>
            <a:chExt cx="7543800" cy="1295400"/>
          </a:xfrm>
        </p:grpSpPr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6812" y="4953000"/>
              <a:ext cx="7387988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tangle 51"/>
            <p:cNvSpPr/>
            <p:nvPr/>
          </p:nvSpPr>
          <p:spPr>
            <a:xfrm>
              <a:off x="381000" y="48768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8200" y="5715000"/>
              <a:ext cx="3276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Intuitively...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2492896"/>
            <a:ext cx="5830889" cy="390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23560" y="1783357"/>
            <a:ext cx="3520440" cy="4525963"/>
          </a:xfrm>
        </p:spPr>
        <p:txBody>
          <a:bodyPr>
            <a:normAutofit/>
          </a:bodyPr>
          <a:lstStyle/>
          <a:p>
            <a:r>
              <a:rPr lang="en-AU" sz="2400" dirty="0" smtClean="0"/>
              <a:t>If a trait is genetically influenced, then individuals who are more genetically similar should be more </a:t>
            </a:r>
            <a:r>
              <a:rPr lang="en-AU" sz="2400" dirty="0" err="1" smtClean="0"/>
              <a:t>phenotypically</a:t>
            </a:r>
            <a:r>
              <a:rPr lang="en-AU" sz="2400" dirty="0" smtClean="0"/>
              <a:t> similar</a:t>
            </a:r>
          </a:p>
          <a:p>
            <a:endParaRPr lang="en-AU" sz="2400" dirty="0" smtClean="0"/>
          </a:p>
          <a:p>
            <a:r>
              <a:rPr lang="en-AU" sz="2400" dirty="0" smtClean="0"/>
              <a:t>Can be thought of like a </a:t>
            </a:r>
            <a:r>
              <a:rPr lang="en-AU" sz="2400" dirty="0" err="1" smtClean="0"/>
              <a:t>Haseman</a:t>
            </a:r>
            <a:r>
              <a:rPr lang="en-AU" sz="2400" dirty="0" smtClean="0"/>
              <a:t>- </a:t>
            </a:r>
            <a:r>
              <a:rPr lang="en-AU" sz="2400" dirty="0" err="1" smtClean="0"/>
              <a:t>Elston</a:t>
            </a:r>
            <a:r>
              <a:rPr lang="en-AU" sz="2400" dirty="0" smtClean="0"/>
              <a:t>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GCTA Process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step process</a:t>
            </a:r>
          </a:p>
          <a:p>
            <a:endParaRPr lang="en-US" dirty="0" smtClean="0"/>
          </a:p>
          <a:p>
            <a:r>
              <a:rPr lang="en-US" dirty="0" smtClean="0"/>
              <a:t>Estimate GRM</a:t>
            </a:r>
          </a:p>
          <a:p>
            <a:pPr lvl="1"/>
            <a:r>
              <a:rPr lang="en-US" dirty="0" smtClean="0"/>
              <a:t>Exclude one from each pair of individuals who are &gt;2.5% IBS (closely related individuals exert undue influence and may share common environments)</a:t>
            </a:r>
          </a:p>
          <a:p>
            <a:endParaRPr lang="en-US" dirty="0" smtClean="0"/>
          </a:p>
          <a:p>
            <a:r>
              <a:rPr lang="en-US" dirty="0" smtClean="0"/>
              <a:t>Estimate variance components via “REML”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GCTA- Some Results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82112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6"/>
          <p:cNvSpPr txBox="1">
            <a:spLocks noChangeArrowheads="1"/>
          </p:cNvSpPr>
          <p:nvPr/>
        </p:nvSpPr>
        <p:spPr bwMode="auto">
          <a:xfrm>
            <a:off x="6877313" y="6211669"/>
            <a:ext cx="2015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Adapted from </a:t>
            </a:r>
          </a:p>
          <a:p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Yang et al. (2011) Nat Genet </a:t>
            </a:r>
            <a:endParaRPr lang="en-GB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470" y="44371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A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GCTA Interpretation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GCTA explains the proportion of variance explained by SNPs on the microarray (“SNP heritability”)</a:t>
            </a:r>
          </a:p>
          <a:p>
            <a:endParaRPr lang="en-US" dirty="0"/>
          </a:p>
          <a:p>
            <a:r>
              <a:rPr lang="en-US" dirty="0" smtClean="0"/>
              <a:t>GCTA does not estimate “heritability”</a:t>
            </a:r>
          </a:p>
          <a:p>
            <a:endParaRPr lang="en-US" dirty="0" smtClean="0"/>
          </a:p>
          <a:p>
            <a:r>
              <a:rPr lang="en-US" dirty="0" smtClean="0"/>
              <a:t>GCTA does not estimate the proportion of trait variance due to common SNPs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 - Genome Partitioning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genetic component can be partitioned further into e.g. different chromosomes, </a:t>
            </a:r>
            <a:r>
              <a:rPr lang="en-US" dirty="0" err="1" smtClean="0"/>
              <a:t>genic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non-</a:t>
            </a:r>
            <a:r>
              <a:rPr lang="en-US" dirty="0" err="1" smtClean="0"/>
              <a:t>genic</a:t>
            </a:r>
            <a:r>
              <a:rPr lang="en-US" dirty="0" smtClean="0"/>
              <a:t> regions</a:t>
            </a:r>
          </a:p>
          <a:p>
            <a:r>
              <a:rPr lang="en-US" dirty="0" smtClean="0"/>
              <a:t>A different GRM (A</a:t>
            </a:r>
            <a:r>
              <a:rPr lang="en-US" baseline="-25000" dirty="0" smtClean="0"/>
              <a:t>c</a:t>
            </a:r>
            <a:r>
              <a:rPr lang="en-US" dirty="0" smtClean="0"/>
              <a:t>) needs to be computed for each of these components</a:t>
            </a:r>
          </a:p>
          <a:p>
            <a:endParaRPr lang="en-AU" dirty="0"/>
          </a:p>
        </p:txBody>
      </p:sp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2147143" y="1844824"/>
            <a:ext cx="5430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l-GR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g,c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4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4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sz="4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249289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1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3577232" y="170080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22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 - Genome Partitioning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25998"/>
            <a:ext cx="22288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516" y="2140273"/>
            <a:ext cx="2171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293096"/>
            <a:ext cx="2105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5765" y="4293096"/>
            <a:ext cx="2276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6"/>
          <p:cNvSpPr txBox="1">
            <a:spLocks noChangeArrowheads="1"/>
          </p:cNvSpPr>
          <p:nvPr/>
        </p:nvSpPr>
        <p:spPr bwMode="auto">
          <a:xfrm>
            <a:off x="2987824" y="1844824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Height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76"/>
          <p:cNvSpPr txBox="1">
            <a:spLocks noChangeArrowheads="1"/>
          </p:cNvSpPr>
          <p:nvPr/>
        </p:nvSpPr>
        <p:spPr bwMode="auto">
          <a:xfrm>
            <a:off x="5365829" y="1844824"/>
            <a:ext cx="6463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BMI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76"/>
          <p:cNvSpPr txBox="1">
            <a:spLocks noChangeArrowheads="1"/>
          </p:cNvSpPr>
          <p:nvPr/>
        </p:nvSpPr>
        <p:spPr bwMode="auto">
          <a:xfrm>
            <a:off x="2051720" y="3923764"/>
            <a:ext cx="24634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Willebrand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Factor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76"/>
          <p:cNvSpPr txBox="1">
            <a:spLocks noChangeArrowheads="1"/>
          </p:cNvSpPr>
          <p:nvPr/>
        </p:nvSpPr>
        <p:spPr bwMode="auto">
          <a:xfrm>
            <a:off x="5076056" y="3933056"/>
            <a:ext cx="13667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QT Interval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76"/>
          <p:cNvSpPr txBox="1">
            <a:spLocks noChangeArrowheads="1"/>
          </p:cNvSpPr>
          <p:nvPr/>
        </p:nvSpPr>
        <p:spPr bwMode="auto">
          <a:xfrm>
            <a:off x="6877313" y="6211669"/>
            <a:ext cx="2015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Adapted from </a:t>
            </a:r>
          </a:p>
          <a:p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Yang et al. (2011) Nat Genet </a:t>
            </a:r>
            <a:endParaRPr lang="en-GB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Behavior Genetics Meeting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Brisbane 2016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81" y="1625420"/>
            <a:ext cx="5765147" cy="4323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072" y="6741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6021288"/>
            <a:ext cx="297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from Evans’ Laboratory*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224425" y="6516052"/>
            <a:ext cx="2880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*Presenter makes no guarantees </a:t>
            </a:r>
            <a:r>
              <a:rPr lang="en-US" sz="1000" dirty="0" err="1" smtClean="0"/>
              <a:t>wrt</a:t>
            </a:r>
            <a:r>
              <a:rPr lang="en-US" sz="1000" dirty="0" smtClean="0"/>
              <a:t> veracity of</a:t>
            </a:r>
          </a:p>
          <a:p>
            <a:r>
              <a:rPr lang="en-US" sz="1000" dirty="0" smtClean="0"/>
              <a:t> statements made in the course of this presentation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0010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Model: Gene-Environment Interaction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ge</a:t>
            </a:r>
            <a:r>
              <a:rPr lang="en-US" dirty="0" smtClean="0"/>
              <a:t> = A</a:t>
            </a:r>
            <a:r>
              <a:rPr lang="en-US" baseline="-25000" dirty="0" smtClean="0"/>
              <a:t>g</a:t>
            </a:r>
            <a:r>
              <a:rPr lang="en-US" dirty="0" smtClean="0"/>
              <a:t> for pairs of individuals in the same environment and A</a:t>
            </a:r>
            <a:r>
              <a:rPr lang="en-US" baseline="-25000" dirty="0" smtClean="0"/>
              <a:t>ge</a:t>
            </a:r>
            <a:r>
              <a:rPr lang="en-US" dirty="0" smtClean="0"/>
              <a:t> = 0 for pairs of individuals in different environments</a:t>
            </a:r>
          </a:p>
          <a:p>
            <a:r>
              <a:rPr lang="en-US" dirty="0" smtClean="0"/>
              <a:t>“Environmental” factors could be sex or medical treatment for example</a:t>
            </a:r>
          </a:p>
          <a:p>
            <a:endParaRPr lang="en-AU" dirty="0"/>
          </a:p>
        </p:txBody>
      </p:sp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1106677" y="1949931"/>
            <a:ext cx="6999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en-GB" sz="4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l-GR" sz="4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GB" sz="4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4800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GB" sz="48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 - Binary Traits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714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860032" y="1595933"/>
            <a:ext cx="3826768" cy="2625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Assume an underlying normal distribution of liability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Transform estimates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observed scale to the liability scale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25144"/>
            <a:ext cx="343238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 – </a:t>
            </a:r>
            <a:r>
              <a:rPr lang="en-US" dirty="0" err="1" smtClean="0">
                <a:solidFill>
                  <a:srgbClr val="FF0000"/>
                </a:solidFill>
              </a:rPr>
              <a:t>BinaryTraits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Estimate GRM</a:t>
            </a:r>
          </a:p>
          <a:p>
            <a:pPr lvl="1"/>
            <a:r>
              <a:rPr lang="en-US" dirty="0" smtClean="0"/>
              <a:t>Exclude one from each pair of individuals who are &gt;2.5% IBS</a:t>
            </a:r>
          </a:p>
          <a:p>
            <a:r>
              <a:rPr lang="en-US" dirty="0" smtClean="0"/>
              <a:t>Estimate variance components via “REML”</a:t>
            </a:r>
          </a:p>
          <a:p>
            <a:r>
              <a:rPr lang="en-US" dirty="0" smtClean="0"/>
              <a:t>Transform from observed scale to liability scale</a:t>
            </a:r>
          </a:p>
          <a:p>
            <a:r>
              <a:rPr lang="en-US" dirty="0" smtClean="0"/>
              <a:t>Adjust estimates to take account of ascertainment (i.e. the fact that case-control proportions are not the same as in the population)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Extending the Model – </a:t>
            </a:r>
            <a:r>
              <a:rPr lang="en-US" dirty="0" err="1" smtClean="0">
                <a:solidFill>
                  <a:srgbClr val="FF0000"/>
                </a:solidFill>
              </a:rPr>
              <a:t>Bivariate</a:t>
            </a:r>
            <a:r>
              <a:rPr lang="en-US" dirty="0" smtClean="0">
                <a:solidFill>
                  <a:srgbClr val="FF0000"/>
                </a:solidFill>
              </a:rPr>
              <a:t> Association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0480"/>
          </a:xfrm>
        </p:spPr>
        <p:txBody>
          <a:bodyPr>
            <a:normAutofit/>
          </a:bodyPr>
          <a:lstStyle/>
          <a:p>
            <a:r>
              <a:rPr lang="en-US" dirty="0" smtClean="0"/>
              <a:t>Estimate the genetic and residual correlation between different traits/diseases</a:t>
            </a:r>
          </a:p>
          <a:p>
            <a:endParaRPr lang="en-US" dirty="0" smtClean="0"/>
          </a:p>
          <a:p>
            <a:r>
              <a:rPr lang="en-US" dirty="0" smtClean="0"/>
              <a:t>Individuals need not be measured on both traits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GREML-LDMS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3618980" cy="48177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941" y="3068960"/>
            <a:ext cx="3760024" cy="23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9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Idea…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lightbul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1193959" cy="147176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should be obvious now, that pretty much all the models that we have touched on this week ca</a:t>
            </a:r>
            <a:r>
              <a:rPr lang="en-US" sz="3200" dirty="0" smtClean="0"/>
              <a:t>n be expressed within this GCTA framework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Yet only a small proportion of these have been parameterized in GCTA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Considerable scope exists for parameterization of the GCTA framework in </a:t>
            </a:r>
            <a:r>
              <a:rPr lang="en-US" sz="3200" dirty="0" err="1" smtClean="0"/>
              <a:t>Mx</a:t>
            </a:r>
            <a:r>
              <a:rPr lang="en-US" sz="3200" dirty="0" smtClean="0"/>
              <a:t>…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Behavior Genetics Meeting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Brisbane 2016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99519"/>
            <a:ext cx="368300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19" y="1628800"/>
            <a:ext cx="3020681" cy="4526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5" y="1422709"/>
            <a:ext cx="4211191" cy="2809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644404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Nick Martin</a:t>
            </a:r>
            <a:endParaRPr lang="en-AU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35896" y="5877272"/>
            <a:ext cx="2030223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888523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 smtClean="0">
                <a:solidFill>
                  <a:schemeClr val="accent2"/>
                </a:solidFill>
              </a:rPr>
              <a:t>The Majority of Heritability for Most Complex Traits and Diseases is Yet to Be Explained</a:t>
            </a:r>
            <a:endParaRPr lang="en-GB" sz="3600" dirty="0">
              <a:solidFill>
                <a:schemeClr val="accent2"/>
              </a:solidFill>
            </a:endParaRPr>
          </a:p>
        </p:txBody>
      </p:sp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628775"/>
            <a:ext cx="5230813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596188" y="6494463"/>
            <a:ext cx="1289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/>
              <a:t>Maher (2009)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Places the Missing Heritability Could be Hiding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form of common variants of small effect scattered across the genome</a:t>
            </a:r>
          </a:p>
          <a:p>
            <a:endParaRPr lang="en-US" dirty="0" smtClean="0"/>
          </a:p>
          <a:p>
            <a:r>
              <a:rPr lang="en-US" dirty="0" smtClean="0"/>
              <a:t>In the form of low frequency variants only partially tagged by common variants</a:t>
            </a:r>
          </a:p>
          <a:p>
            <a:endParaRPr lang="en-US" dirty="0" smtClean="0"/>
          </a:p>
          <a:p>
            <a:r>
              <a:rPr lang="en-US" dirty="0" smtClean="0"/>
              <a:t>Estimates of heritability from twin models are inflated (GASP!!!)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Indigo\Desktop\jia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14537"/>
            <a:ext cx="1457325" cy="1457325"/>
          </a:xfrm>
          <a:prstGeom prst="rect">
            <a:avLst/>
          </a:prstGeom>
          <a:noFill/>
        </p:spPr>
      </p:pic>
      <p:pic>
        <p:nvPicPr>
          <p:cNvPr id="6" name="Picture 4" descr="C:\Users\Indigo\AppData\Local\Temp\hong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8075" y="2014537"/>
            <a:ext cx="1457325" cy="1457325"/>
          </a:xfrm>
          <a:prstGeom prst="rect">
            <a:avLst/>
          </a:prstGeom>
          <a:noFill/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http://cnsgenomics.com/software/gcta/</a:t>
            </a:r>
            <a:endParaRPr lang="en-A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8" y="1412776"/>
            <a:ext cx="896195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88"/>
            <a:ext cx="83153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" y="5300663"/>
            <a:ext cx="8210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675" y="3470275"/>
            <a:ext cx="8248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663575" y="981075"/>
            <a:ext cx="770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2051539" y="228600"/>
            <a:ext cx="489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Arial" charset="0"/>
              </a:rPr>
              <a:t>The Classical Twin Design</a:t>
            </a:r>
            <a:endParaRPr lang="en-US" sz="3200" dirty="0">
              <a:solidFill>
                <a:srgbClr val="FF0000"/>
              </a:solidFill>
              <a:cs typeface="Arial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692275" y="2584450"/>
            <a:ext cx="1935163" cy="1781175"/>
            <a:chOff x="1259632" y="2151906"/>
            <a:chExt cx="1935682" cy="1781150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1259632" y="2151906"/>
              <a:ext cx="461614" cy="432048"/>
              <a:chOff x="1259632" y="2132856"/>
              <a:chExt cx="461614" cy="432048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259632" y="2132856"/>
                <a:ext cx="431916" cy="4317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201" name="TextBox 28"/>
              <p:cNvSpPr txBox="1">
                <a:spLocks noChangeArrowheads="1"/>
              </p:cNvSpPr>
              <p:nvPr/>
            </p:nvSpPr>
            <p:spPr bwMode="auto">
              <a:xfrm>
                <a:off x="1297732" y="2166764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A</a:t>
                </a:r>
                <a:r>
                  <a:rPr lang="en-GB" baseline="-25000"/>
                  <a:t>1</a:t>
                </a:r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1996666" y="2151906"/>
              <a:ext cx="474438" cy="432048"/>
              <a:chOff x="2013620" y="2170956"/>
              <a:chExt cx="474438" cy="432048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013384" y="2170956"/>
                <a:ext cx="431916" cy="4317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99" name="TextBox 30"/>
              <p:cNvSpPr txBox="1">
                <a:spLocks noChangeArrowheads="1"/>
              </p:cNvSpPr>
              <p:nvPr/>
            </p:nvSpPr>
            <p:spPr bwMode="auto">
              <a:xfrm>
                <a:off x="2051720" y="2204864"/>
                <a:ext cx="4363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C</a:t>
                </a:r>
                <a:r>
                  <a:rPr lang="en-GB" baseline="-25000"/>
                  <a:t>1</a:t>
                </a:r>
              </a:p>
            </p:txBody>
          </p:sp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733700" y="2151906"/>
              <a:ext cx="461614" cy="432048"/>
              <a:chOff x="2733700" y="2170956"/>
              <a:chExt cx="461614" cy="432048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733227" y="2170956"/>
                <a:ext cx="431916" cy="4317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97" name="TextBox 32"/>
              <p:cNvSpPr txBox="1">
                <a:spLocks noChangeArrowheads="1"/>
              </p:cNvSpPr>
              <p:nvPr/>
            </p:nvSpPr>
            <p:spPr bwMode="auto">
              <a:xfrm>
                <a:off x="2771800" y="2204864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E</a:t>
                </a:r>
                <a:r>
                  <a:rPr lang="en-GB" baseline="-25000"/>
                  <a:t>1</a:t>
                </a:r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2051720" y="3501008"/>
              <a:ext cx="461614" cy="432048"/>
              <a:chOff x="2051720" y="3429000"/>
              <a:chExt cx="461614" cy="43204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052007" y="3429254"/>
                <a:ext cx="431916" cy="4317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95" name="TextBox 37"/>
              <p:cNvSpPr txBox="1">
                <a:spLocks noChangeArrowheads="1"/>
              </p:cNvSpPr>
              <p:nvPr/>
            </p:nvSpPr>
            <p:spPr bwMode="auto">
              <a:xfrm>
                <a:off x="2089820" y="3463141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P</a:t>
                </a:r>
                <a:r>
                  <a:rPr lang="en-GB" baseline="-25000"/>
                  <a:t>1</a:t>
                </a:r>
              </a:p>
            </p:txBody>
          </p:sp>
        </p:grpSp>
        <p:cxnSp>
          <p:nvCxnSpPr>
            <p:cNvPr id="41" name="Straight Arrow Connector 40"/>
            <p:cNvCxnSpPr>
              <a:stCxn id="28" idx="4"/>
            </p:cNvCxnSpPr>
            <p:nvPr/>
          </p:nvCxnSpPr>
          <p:spPr>
            <a:xfrm rot="16200000" flipH="1">
              <a:off x="1340745" y="2718545"/>
              <a:ext cx="917562" cy="6478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2231575" y="2745542"/>
              <a:ext cx="936612" cy="5748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0" idx="4"/>
              <a:endCxn id="37" idx="0"/>
            </p:cNvCxnSpPr>
            <p:nvPr/>
          </p:nvCxnSpPr>
          <p:spPr>
            <a:xfrm rot="16200000" flipH="1">
              <a:off x="1781395" y="3014692"/>
              <a:ext cx="917562" cy="555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1" name="TextBox 53"/>
            <p:cNvSpPr txBox="1">
              <a:spLocks noChangeArrowheads="1"/>
            </p:cNvSpPr>
            <p:nvPr/>
          </p:nvSpPr>
          <p:spPr bwMode="auto">
            <a:xfrm>
              <a:off x="1475656" y="278092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</a:t>
              </a:r>
            </a:p>
          </p:txBody>
        </p:sp>
        <p:sp>
          <p:nvSpPr>
            <p:cNvPr id="6192" name="TextBox 54"/>
            <p:cNvSpPr txBox="1">
              <a:spLocks noChangeArrowheads="1"/>
            </p:cNvSpPr>
            <p:nvPr/>
          </p:nvSpPr>
          <p:spPr bwMode="auto">
            <a:xfrm>
              <a:off x="2746926" y="278092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</a:p>
          </p:txBody>
        </p:sp>
        <p:sp>
          <p:nvSpPr>
            <p:cNvPr id="6193" name="TextBox 55"/>
            <p:cNvSpPr txBox="1">
              <a:spLocks noChangeArrowheads="1"/>
            </p:cNvSpPr>
            <p:nvPr/>
          </p:nvSpPr>
          <p:spPr bwMode="auto">
            <a:xfrm>
              <a:off x="2195736" y="2780928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5229225" y="2582863"/>
            <a:ext cx="1935163" cy="1781175"/>
            <a:chOff x="1259632" y="2151906"/>
            <a:chExt cx="1935682" cy="1781150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1259632" y="2151906"/>
              <a:ext cx="461614" cy="432048"/>
              <a:chOff x="1259632" y="2132856"/>
              <a:chExt cx="461614" cy="43204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1259632" y="2132856"/>
                <a:ext cx="431916" cy="4317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83" name="TextBox 75"/>
              <p:cNvSpPr txBox="1">
                <a:spLocks noChangeArrowheads="1"/>
              </p:cNvSpPr>
              <p:nvPr/>
            </p:nvSpPr>
            <p:spPr bwMode="auto">
              <a:xfrm>
                <a:off x="1297732" y="2166764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A</a:t>
                </a:r>
                <a:r>
                  <a:rPr lang="en-GB" baseline="-25000"/>
                  <a:t>2</a:t>
                </a:r>
              </a:p>
            </p:txBody>
          </p:sp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1996666" y="2151906"/>
              <a:ext cx="474438" cy="432048"/>
              <a:chOff x="2013620" y="2170956"/>
              <a:chExt cx="474438" cy="432048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2013384" y="2170956"/>
                <a:ext cx="431916" cy="4317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81" name="TextBox 73"/>
              <p:cNvSpPr txBox="1">
                <a:spLocks noChangeArrowheads="1"/>
              </p:cNvSpPr>
              <p:nvPr/>
            </p:nvSpPr>
            <p:spPr bwMode="auto">
              <a:xfrm>
                <a:off x="2051720" y="2204864"/>
                <a:ext cx="4363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C</a:t>
                </a:r>
                <a:r>
                  <a:rPr lang="en-GB" baseline="-25000"/>
                  <a:t>2</a:t>
                </a:r>
              </a:p>
            </p:txBody>
          </p:sp>
        </p:grpSp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2733700" y="2151906"/>
              <a:ext cx="461614" cy="432048"/>
              <a:chOff x="2733700" y="2170956"/>
              <a:chExt cx="461614" cy="43204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2733227" y="2170956"/>
                <a:ext cx="431916" cy="43179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79" name="TextBox 71"/>
              <p:cNvSpPr txBox="1">
                <a:spLocks noChangeArrowheads="1"/>
              </p:cNvSpPr>
              <p:nvPr/>
            </p:nvSpPr>
            <p:spPr bwMode="auto">
              <a:xfrm>
                <a:off x="2771800" y="2204864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E</a:t>
                </a:r>
                <a:r>
                  <a:rPr lang="en-GB" baseline="-25000"/>
                  <a:t>2</a:t>
                </a:r>
              </a:p>
            </p:txBody>
          </p:sp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2051720" y="3501008"/>
              <a:ext cx="461614" cy="432048"/>
              <a:chOff x="2051720" y="3429000"/>
              <a:chExt cx="461614" cy="43204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2052007" y="3429254"/>
                <a:ext cx="431916" cy="4317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77" name="TextBox 69"/>
              <p:cNvSpPr txBox="1">
                <a:spLocks noChangeArrowheads="1"/>
              </p:cNvSpPr>
              <p:nvPr/>
            </p:nvSpPr>
            <p:spPr bwMode="auto">
              <a:xfrm>
                <a:off x="2089820" y="3463141"/>
                <a:ext cx="4235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P</a:t>
                </a:r>
                <a:r>
                  <a:rPr lang="en-GB" baseline="-25000"/>
                  <a:t>2</a:t>
                </a:r>
              </a:p>
            </p:txBody>
          </p:sp>
        </p:grpSp>
        <p:cxnSp>
          <p:nvCxnSpPr>
            <p:cNvPr id="63" name="Straight Arrow Connector 62"/>
            <p:cNvCxnSpPr>
              <a:stCxn id="75" idx="4"/>
            </p:cNvCxnSpPr>
            <p:nvPr/>
          </p:nvCxnSpPr>
          <p:spPr>
            <a:xfrm rot="16200000" flipH="1">
              <a:off x="1340745" y="2718545"/>
              <a:ext cx="917562" cy="64787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>
              <a:off x="2231575" y="2745542"/>
              <a:ext cx="936612" cy="5748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73" idx="4"/>
              <a:endCxn id="69" idx="0"/>
            </p:cNvCxnSpPr>
            <p:nvPr/>
          </p:nvCxnSpPr>
          <p:spPr>
            <a:xfrm rot="16200000" flipH="1">
              <a:off x="1781395" y="3014692"/>
              <a:ext cx="917562" cy="555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3" name="TextBox 65"/>
            <p:cNvSpPr txBox="1">
              <a:spLocks noChangeArrowheads="1"/>
            </p:cNvSpPr>
            <p:nvPr/>
          </p:nvSpPr>
          <p:spPr bwMode="auto">
            <a:xfrm>
              <a:off x="1475656" y="278092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a</a:t>
              </a:r>
            </a:p>
          </p:txBody>
        </p:sp>
        <p:sp>
          <p:nvSpPr>
            <p:cNvPr id="6174" name="TextBox 66"/>
            <p:cNvSpPr txBox="1">
              <a:spLocks noChangeArrowheads="1"/>
            </p:cNvSpPr>
            <p:nvPr/>
          </p:nvSpPr>
          <p:spPr bwMode="auto">
            <a:xfrm>
              <a:off x="2746926" y="278092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</a:p>
          </p:txBody>
        </p:sp>
        <p:sp>
          <p:nvSpPr>
            <p:cNvPr id="6175" name="TextBox 67"/>
            <p:cNvSpPr txBox="1">
              <a:spLocks noChangeArrowheads="1"/>
            </p:cNvSpPr>
            <p:nvPr/>
          </p:nvSpPr>
          <p:spPr bwMode="auto">
            <a:xfrm>
              <a:off x="2195736" y="2780928"/>
              <a:ext cx="300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c</a:t>
              </a:r>
            </a:p>
          </p:txBody>
        </p:sp>
      </p:grpSp>
      <p:cxnSp>
        <p:nvCxnSpPr>
          <p:cNvPr id="79" name="Curved Connector 78"/>
          <p:cNvCxnSpPr>
            <a:stCxn id="28" idx="0"/>
            <a:endCxn id="75" idx="0"/>
          </p:cNvCxnSpPr>
          <p:nvPr/>
        </p:nvCxnSpPr>
        <p:spPr>
          <a:xfrm rot="5400000" flipH="1" flipV="1">
            <a:off x="3675856" y="815182"/>
            <a:ext cx="1587" cy="3536950"/>
          </a:xfrm>
          <a:prstGeom prst="curvedConnector3">
            <a:avLst>
              <a:gd name="adj1" fmla="val 540751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 rot="5400000" flipH="1" flipV="1">
            <a:off x="4421981" y="797719"/>
            <a:ext cx="1588" cy="3536950"/>
          </a:xfrm>
          <a:prstGeom prst="curvedConnector3">
            <a:avLst>
              <a:gd name="adj1" fmla="val 540751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81"/>
          <p:cNvSpPr txBox="1">
            <a:spLocks noChangeArrowheads="1"/>
          </p:cNvSpPr>
          <p:nvPr/>
        </p:nvSpPr>
        <p:spPr bwMode="auto">
          <a:xfrm>
            <a:off x="2946400" y="1166813"/>
            <a:ext cx="887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/>
              <a:t>r</a:t>
            </a:r>
            <a:r>
              <a:rPr lang="en-GB" sz="1200" baseline="-25000"/>
              <a:t>g(MZ)</a:t>
            </a:r>
            <a:r>
              <a:rPr lang="en-GB" sz="1200"/>
              <a:t> = 1</a:t>
            </a:r>
          </a:p>
          <a:p>
            <a:pPr algn="ctr"/>
            <a:r>
              <a:rPr lang="en-GB" sz="1200"/>
              <a:t>r</a:t>
            </a:r>
            <a:r>
              <a:rPr lang="en-GB" sz="1200" baseline="-25000"/>
              <a:t>g(DZ)</a:t>
            </a:r>
            <a:r>
              <a:rPr lang="en-GB" sz="1200"/>
              <a:t> = 0.5</a:t>
            </a:r>
          </a:p>
        </p:txBody>
      </p:sp>
      <p:sp>
        <p:nvSpPr>
          <p:cNvPr id="6153" name="TextBox 82"/>
          <p:cNvSpPr txBox="1">
            <a:spLocks noChangeArrowheads="1"/>
          </p:cNvSpPr>
          <p:nvPr/>
        </p:nvSpPr>
        <p:spPr bwMode="auto">
          <a:xfrm>
            <a:off x="4614863" y="1319213"/>
            <a:ext cx="5492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/>
              <a:t>r</a:t>
            </a:r>
            <a:r>
              <a:rPr lang="en-GB" sz="1200" baseline="-25000"/>
              <a:t>c</a:t>
            </a:r>
            <a:r>
              <a:rPr lang="en-GB" sz="1200"/>
              <a:t> = 1</a:t>
            </a:r>
          </a:p>
        </p:txBody>
      </p:sp>
      <p:sp>
        <p:nvSpPr>
          <p:cNvPr id="6154" name="TextBox 83"/>
          <p:cNvSpPr txBox="1">
            <a:spLocks noChangeArrowheads="1"/>
          </p:cNvSpPr>
          <p:nvPr/>
        </p:nvSpPr>
        <p:spPr bwMode="auto">
          <a:xfrm>
            <a:off x="4545013" y="5199063"/>
            <a:ext cx="10422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MZ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= </a:t>
            </a:r>
            <a:endParaRPr lang="en-GB" sz="2400" dirty="0"/>
          </a:p>
        </p:txBody>
      </p:sp>
      <p:sp>
        <p:nvSpPr>
          <p:cNvPr id="6155" name="TextBox 84"/>
          <p:cNvSpPr txBox="1">
            <a:spLocks noChangeArrowheads="1"/>
          </p:cNvSpPr>
          <p:nvPr/>
        </p:nvSpPr>
        <p:spPr bwMode="auto">
          <a:xfrm>
            <a:off x="5381625" y="4954588"/>
            <a:ext cx="168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e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/>
          </a:p>
        </p:txBody>
      </p:sp>
      <p:sp>
        <p:nvSpPr>
          <p:cNvPr id="6156" name="TextBox 85"/>
          <p:cNvSpPr txBox="1">
            <a:spLocks noChangeArrowheads="1"/>
          </p:cNvSpPr>
          <p:nvPr/>
        </p:nvSpPr>
        <p:spPr bwMode="auto">
          <a:xfrm>
            <a:off x="7137400" y="5272088"/>
            <a:ext cx="1682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e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/>
          </a:p>
        </p:txBody>
      </p:sp>
      <p:sp>
        <p:nvSpPr>
          <p:cNvPr id="6157" name="TextBox 86"/>
          <p:cNvSpPr txBox="1">
            <a:spLocks noChangeArrowheads="1"/>
          </p:cNvSpPr>
          <p:nvPr/>
        </p:nvSpPr>
        <p:spPr bwMode="auto">
          <a:xfrm>
            <a:off x="5697538" y="5272088"/>
            <a:ext cx="989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400"/>
          </a:p>
        </p:txBody>
      </p:sp>
      <p:sp>
        <p:nvSpPr>
          <p:cNvPr id="6158" name="TextBox 87"/>
          <p:cNvSpPr txBox="1">
            <a:spLocks noChangeArrowheads="1"/>
          </p:cNvSpPr>
          <p:nvPr/>
        </p:nvSpPr>
        <p:spPr bwMode="auto">
          <a:xfrm>
            <a:off x="7372350" y="4954588"/>
            <a:ext cx="989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400"/>
          </a:p>
        </p:txBody>
      </p:sp>
      <p:sp>
        <p:nvSpPr>
          <p:cNvPr id="6159" name="TextBox 89"/>
          <p:cNvSpPr txBox="1">
            <a:spLocks noChangeArrowheads="1"/>
          </p:cNvSpPr>
          <p:nvPr/>
        </p:nvSpPr>
        <p:spPr bwMode="auto">
          <a:xfrm>
            <a:off x="4545013" y="6064250"/>
            <a:ext cx="998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GB" sz="2400" baseline="-25000" dirty="0" smtClean="0"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= </a:t>
            </a:r>
            <a:endParaRPr lang="en-GB" sz="2400" dirty="0"/>
          </a:p>
        </p:txBody>
      </p:sp>
      <p:sp>
        <p:nvSpPr>
          <p:cNvPr id="6160" name="TextBox 90"/>
          <p:cNvSpPr txBox="1">
            <a:spLocks noChangeArrowheads="1"/>
          </p:cNvSpPr>
          <p:nvPr/>
        </p:nvSpPr>
        <p:spPr bwMode="auto">
          <a:xfrm>
            <a:off x="5381625" y="5818188"/>
            <a:ext cx="168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e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/>
          </a:p>
        </p:txBody>
      </p:sp>
      <p:sp>
        <p:nvSpPr>
          <p:cNvPr id="6161" name="TextBox 91"/>
          <p:cNvSpPr txBox="1">
            <a:spLocks noChangeArrowheads="1"/>
          </p:cNvSpPr>
          <p:nvPr/>
        </p:nvSpPr>
        <p:spPr bwMode="auto">
          <a:xfrm>
            <a:off x="7137400" y="6135688"/>
            <a:ext cx="168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e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/>
          </a:p>
        </p:txBody>
      </p:sp>
      <p:sp>
        <p:nvSpPr>
          <p:cNvPr id="6162" name="TextBox 92"/>
          <p:cNvSpPr txBox="1">
            <a:spLocks noChangeArrowheads="1"/>
          </p:cNvSpPr>
          <p:nvPr/>
        </p:nvSpPr>
        <p:spPr bwMode="auto">
          <a:xfrm>
            <a:off x="5697538" y="613568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½a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400"/>
          </a:p>
        </p:txBody>
      </p:sp>
      <p:sp>
        <p:nvSpPr>
          <p:cNvPr id="6163" name="TextBox 93"/>
          <p:cNvSpPr txBox="1">
            <a:spLocks noChangeArrowheads="1"/>
          </p:cNvSpPr>
          <p:nvPr/>
        </p:nvSpPr>
        <p:spPr bwMode="auto">
          <a:xfrm>
            <a:off x="7372350" y="581818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½a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</a:t>
            </a:r>
            <a:r>
              <a:rPr lang="en-GB" sz="24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GB" sz="2400"/>
          </a:p>
        </p:txBody>
      </p:sp>
      <p:sp>
        <p:nvSpPr>
          <p:cNvPr id="6164" name="TextBox 94"/>
          <p:cNvSpPr txBox="1">
            <a:spLocks noChangeArrowheads="1"/>
          </p:cNvSpPr>
          <p:nvPr/>
        </p:nvSpPr>
        <p:spPr bwMode="auto">
          <a:xfrm>
            <a:off x="539750" y="5373688"/>
            <a:ext cx="29003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= aA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cC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eE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/>
          </a:p>
        </p:txBody>
      </p:sp>
      <p:sp>
        <p:nvSpPr>
          <p:cNvPr id="6165" name="TextBox 95"/>
          <p:cNvSpPr txBox="1">
            <a:spLocks noChangeArrowheads="1"/>
          </p:cNvSpPr>
          <p:nvPr/>
        </p:nvSpPr>
        <p:spPr bwMode="auto">
          <a:xfrm>
            <a:off x="539750" y="5991225"/>
            <a:ext cx="2900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= aA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cC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+ eE</a:t>
            </a:r>
            <a:r>
              <a:rPr lang="en-GB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894</Words>
  <Application>Microsoft Office PowerPoint</Application>
  <PresentationFormat>On-screen Show (4:3)</PresentationFormat>
  <Paragraphs>217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Estimating “SNP Heritability” using GCTA/GREML</vt:lpstr>
      <vt:lpstr>Behavior Genetics Meeting Brisbane 2016</vt:lpstr>
      <vt:lpstr>Behavior Genetics Meeting Brisbane 2016</vt:lpstr>
      <vt:lpstr>The Majority of Heritability for Most Complex Traits and Diseases is Yet to Be Explained</vt:lpstr>
      <vt:lpstr>Places the Missing Heritability Could be Hiding</vt:lpstr>
      <vt:lpstr>http://cnsgenomics.com/software/gcta/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Intuitively...</vt:lpstr>
      <vt:lpstr>GCTA Process</vt:lpstr>
      <vt:lpstr>GCTA- Some Results</vt:lpstr>
      <vt:lpstr>GCTA Interpretation</vt:lpstr>
      <vt:lpstr>Extending the Model - Genome Partitioning</vt:lpstr>
      <vt:lpstr>Extending the Model - Genome Partitioning</vt:lpstr>
      <vt:lpstr>Extending the Model: Gene-Environment Interaction</vt:lpstr>
      <vt:lpstr>Extending the Model - Binary Traits</vt:lpstr>
      <vt:lpstr>Extending the Model – BinaryTraits</vt:lpstr>
      <vt:lpstr>Extending the Model – Bivariate Association</vt:lpstr>
      <vt:lpstr>GREML-LDMS</vt:lpstr>
      <vt:lpstr>Idea…</vt:lpstr>
    </vt:vector>
  </TitlesOfParts>
  <Company>UQ Diamantina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devans</dc:creator>
  <cp:lastModifiedBy>David Evans</cp:lastModifiedBy>
  <cp:revision>175</cp:revision>
  <dcterms:created xsi:type="dcterms:W3CDTF">2014-02-15T02:04:06Z</dcterms:created>
  <dcterms:modified xsi:type="dcterms:W3CDTF">2016-03-11T16:14:39Z</dcterms:modified>
</cp:coreProperties>
</file>