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7" r:id="rId3"/>
    <p:sldId id="348" r:id="rId4"/>
    <p:sldId id="262" r:id="rId5"/>
    <p:sldId id="296" r:id="rId6"/>
    <p:sldId id="297" r:id="rId7"/>
    <p:sldId id="298" r:id="rId8"/>
    <p:sldId id="289" r:id="rId9"/>
    <p:sldId id="299" r:id="rId10"/>
    <p:sldId id="301" r:id="rId11"/>
    <p:sldId id="349" r:id="rId12"/>
    <p:sldId id="355" r:id="rId13"/>
    <p:sldId id="290" r:id="rId14"/>
    <p:sldId id="303" r:id="rId15"/>
    <p:sldId id="304" r:id="rId16"/>
    <p:sldId id="305" r:id="rId17"/>
    <p:sldId id="306" r:id="rId18"/>
    <p:sldId id="307" r:id="rId19"/>
    <p:sldId id="308" r:id="rId20"/>
    <p:sldId id="356" r:id="rId21"/>
    <p:sldId id="361" r:id="rId22"/>
    <p:sldId id="363" r:id="rId23"/>
    <p:sldId id="317" r:id="rId24"/>
    <p:sldId id="321" r:id="rId25"/>
    <p:sldId id="319" r:id="rId26"/>
    <p:sldId id="370" r:id="rId27"/>
    <p:sldId id="318" r:id="rId28"/>
    <p:sldId id="352" r:id="rId29"/>
    <p:sldId id="373" r:id="rId30"/>
    <p:sldId id="374" r:id="rId31"/>
    <p:sldId id="350" r:id="rId32"/>
    <p:sldId id="351" r:id="rId33"/>
    <p:sldId id="337" r:id="rId34"/>
    <p:sldId id="346" r:id="rId35"/>
    <p:sldId id="372" r:id="rId36"/>
    <p:sldId id="371" r:id="rId37"/>
    <p:sldId id="375" r:id="rId38"/>
    <p:sldId id="377" r:id="rId39"/>
    <p:sldId id="378" r:id="rId40"/>
    <p:sldId id="379" r:id="rId41"/>
    <p:sldId id="376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05853-9E75-4B6E-B208-FB1C70424E8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2FD3-1C3C-4815-B61D-2F99EB46B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7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7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1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1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91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6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BB2C7A-CB9A-4CBC-B72C-E81095C81C41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344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8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</a:t>
            </a:r>
            <a:r>
              <a:rPr lang="en-US" dirty="0" smtClean="0"/>
              <a:t>(1) as a phenotypic model. Interest in stability</a:t>
            </a:r>
            <a:r>
              <a:rPr lang="en-US" baseline="0" dirty="0" smtClean="0"/>
              <a:t>, not interest in individual growth curves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4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</a:t>
            </a:r>
            <a:r>
              <a:rPr lang="en-US" dirty="0" smtClean="0"/>
              <a:t>(1) as a phenotypic model. Regression models. Regression info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2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</a:t>
            </a:r>
            <a:r>
              <a:rPr lang="en-US" dirty="0" smtClean="0"/>
              <a:t>(1) as a phenotypic model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9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8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97B9-25DF-495B-828D-9061D501385B}" type="datetime1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5CD6-D80C-4D96-A225-C1718A77535B}" type="datetime1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F866-6546-4716-AAF2-0F73E62A0C8B}" type="datetime1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E5-C7CB-4E54-9723-5300F741C7DA}" type="datetime1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3483-8622-430B-B216-5BF51B1F1B92}" type="datetime1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D24A-49E0-4E8A-9E13-1AE18CF16EDF}" type="datetime1">
              <a:rPr lang="nl-NL" smtClean="0"/>
              <a:t>10-3-2016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2F5-CBFD-47F7-9681-F6622F417AB2}" type="datetime1">
              <a:rPr lang="nl-NL" smtClean="0"/>
              <a:t>10-3-2016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A08D-B099-4264-8F56-86907B0169FC}" type="datetime1">
              <a:rPr lang="nl-NL" smtClean="0"/>
              <a:t>10-3-2016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D52E-B552-47F1-A017-CFBE799D83DB}" type="datetime1">
              <a:rPr lang="nl-NL" smtClean="0"/>
              <a:t>10-3-2016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646-3D37-445E-9DA1-F685D70ACEFE}" type="datetime1">
              <a:rPr lang="nl-NL" smtClean="0"/>
              <a:t>10-3-2016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2EB7-709B-422F-838F-6CC7D7A572BC}" type="datetime1">
              <a:rPr lang="nl-NL" smtClean="0"/>
              <a:t>10-3-2016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731FB-6EDD-4432-A51B-38F5AA5A60DB}" type="datetime1">
              <a:rPr lang="nl-NL" smtClean="0"/>
              <a:t>10-3-2016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112474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G</a:t>
            </a:r>
            <a:r>
              <a:rPr lang="en-US" sz="3200" smtClean="0"/>
              <a:t>enetic simplex model</a:t>
            </a:r>
            <a:endParaRPr lang="en-US" sz="3200" dirty="0" smtClean="0"/>
          </a:p>
          <a:p>
            <a:pPr algn="ctr"/>
            <a:r>
              <a:rPr lang="en-US" sz="3200" dirty="0" smtClean="0"/>
              <a:t>in the classical twin design</a:t>
            </a:r>
          </a:p>
          <a:p>
            <a:pPr algn="ctr"/>
            <a:endParaRPr lang="en-US" sz="320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Conor </a:t>
            </a:r>
            <a:r>
              <a:rPr lang="en-US" sz="3200" smtClean="0"/>
              <a:t>Dolan &amp; Sanja Franic</a:t>
            </a:r>
          </a:p>
          <a:p>
            <a:pPr algn="ctr"/>
            <a:endParaRPr lang="en-US" sz="3200"/>
          </a:p>
          <a:p>
            <a:pPr algn="ctr"/>
            <a:r>
              <a:rPr lang="en-US" sz="3200" smtClean="0"/>
              <a:t>Boulder Workshop 2016</a:t>
            </a:r>
            <a:endParaRPr lang="en-US" sz="3200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5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10</a:t>
            </a:fld>
            <a:endParaRPr lang="nl-NL"/>
          </a:p>
        </p:txBody>
      </p:sp>
      <p:grpSp>
        <p:nvGrpSpPr>
          <p:cNvPr id="60" name="Group 59"/>
          <p:cNvGrpSpPr/>
          <p:nvPr/>
        </p:nvGrpSpPr>
        <p:grpSpPr>
          <a:xfrm>
            <a:off x="757697" y="170894"/>
            <a:ext cx="6587353" cy="3727400"/>
            <a:chOff x="757697" y="170894"/>
            <a:chExt cx="6587353" cy="3727400"/>
          </a:xfrm>
        </p:grpSpPr>
        <p:grpSp>
          <p:nvGrpSpPr>
            <p:cNvPr id="4" name="Group 3"/>
            <p:cNvGrpSpPr/>
            <p:nvPr/>
          </p:nvGrpSpPr>
          <p:grpSpPr>
            <a:xfrm>
              <a:off x="1043608" y="548680"/>
              <a:ext cx="6301442" cy="2952328"/>
              <a:chOff x="1341254" y="620688"/>
              <a:chExt cx="6301442" cy="2952328"/>
            </a:xfrm>
          </p:grpSpPr>
          <p:sp>
            <p:nvSpPr>
              <p:cNvPr id="5" name="Rechthoek 5"/>
              <p:cNvSpPr/>
              <p:nvPr/>
            </p:nvSpPr>
            <p:spPr>
              <a:xfrm>
                <a:off x="1346340" y="2210799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y1</a:t>
                </a:r>
                <a:endParaRPr lang="nl-NL" sz="1400" dirty="0"/>
              </a:p>
            </p:txBody>
          </p:sp>
          <p:sp>
            <p:nvSpPr>
              <p:cNvPr id="6" name="Rechthoek 14"/>
              <p:cNvSpPr/>
              <p:nvPr/>
            </p:nvSpPr>
            <p:spPr>
              <a:xfrm>
                <a:off x="3250835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y2</a:t>
                </a:r>
                <a:endParaRPr lang="nl-NL" sz="1400" dirty="0"/>
              </a:p>
            </p:txBody>
          </p:sp>
          <p:sp>
            <p:nvSpPr>
              <p:cNvPr id="7" name="Rechthoek 23"/>
              <p:cNvSpPr/>
              <p:nvPr/>
            </p:nvSpPr>
            <p:spPr>
              <a:xfrm>
                <a:off x="5230057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y3</a:t>
                </a:r>
                <a:endParaRPr lang="nl-NL" sz="1400" dirty="0"/>
              </a:p>
            </p:txBody>
          </p:sp>
          <p:sp>
            <p:nvSpPr>
              <p:cNvPr id="8" name="Rechthoek 32"/>
              <p:cNvSpPr/>
              <p:nvPr/>
            </p:nvSpPr>
            <p:spPr>
              <a:xfrm>
                <a:off x="7115031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y4</a:t>
                </a:r>
                <a:endParaRPr lang="nl-NL" sz="1400" dirty="0"/>
              </a:p>
            </p:txBody>
          </p:sp>
          <p:sp>
            <p:nvSpPr>
              <p:cNvPr id="9" name="Ovaal 50"/>
              <p:cNvSpPr/>
              <p:nvPr/>
            </p:nvSpPr>
            <p:spPr>
              <a:xfrm>
                <a:off x="1346340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x1</a:t>
                </a:r>
                <a:endParaRPr lang="nl-NL" sz="1400" dirty="0"/>
              </a:p>
            </p:txBody>
          </p:sp>
          <p:cxnSp>
            <p:nvCxnSpPr>
              <p:cNvPr id="10" name="Rechte verbindingslijn met pijl 51"/>
              <p:cNvCxnSpPr>
                <a:stCxn id="9" idx="4"/>
                <a:endCxn id="5" idx="0"/>
              </p:cNvCxnSpPr>
              <p:nvPr/>
            </p:nvCxnSpPr>
            <p:spPr>
              <a:xfrm>
                <a:off x="1597231" y="1851023"/>
                <a:ext cx="0" cy="3597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" name="Ovaal 52"/>
              <p:cNvSpPr/>
              <p:nvPr/>
            </p:nvSpPr>
            <p:spPr>
              <a:xfrm>
                <a:off x="3231314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x2</a:t>
                </a:r>
                <a:endParaRPr lang="nl-NL" sz="1400" dirty="0"/>
              </a:p>
            </p:txBody>
          </p:sp>
          <p:cxnSp>
            <p:nvCxnSpPr>
              <p:cNvPr id="12" name="Rechte verbindingslijn met pijl 53"/>
              <p:cNvCxnSpPr>
                <a:stCxn id="11" idx="4"/>
              </p:cNvCxnSpPr>
              <p:nvPr/>
            </p:nvCxnSpPr>
            <p:spPr>
              <a:xfrm>
                <a:off x="3482205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Ovaal 54"/>
              <p:cNvSpPr/>
              <p:nvPr/>
            </p:nvSpPr>
            <p:spPr>
              <a:xfrm>
                <a:off x="5210537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x3</a:t>
                </a:r>
                <a:endParaRPr lang="nl-NL" sz="1400" dirty="0"/>
              </a:p>
            </p:txBody>
          </p:sp>
          <p:cxnSp>
            <p:nvCxnSpPr>
              <p:cNvPr id="14" name="Rechte verbindingslijn met pijl 55"/>
              <p:cNvCxnSpPr>
                <a:stCxn id="13" idx="4"/>
              </p:cNvCxnSpPr>
              <p:nvPr/>
            </p:nvCxnSpPr>
            <p:spPr>
              <a:xfrm>
                <a:off x="5461428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Ovaal 56"/>
              <p:cNvSpPr/>
              <p:nvPr/>
            </p:nvSpPr>
            <p:spPr>
              <a:xfrm>
                <a:off x="7095511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x4</a:t>
                </a:r>
                <a:endParaRPr lang="nl-NL" sz="1400" dirty="0"/>
              </a:p>
            </p:txBody>
          </p:sp>
          <p:cxnSp>
            <p:nvCxnSpPr>
              <p:cNvPr id="16" name="Rechte verbindingslijn met pijl 57"/>
              <p:cNvCxnSpPr>
                <a:stCxn id="15" idx="4"/>
              </p:cNvCxnSpPr>
              <p:nvPr/>
            </p:nvCxnSpPr>
            <p:spPr>
              <a:xfrm>
                <a:off x="7346402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met pijl 58"/>
              <p:cNvCxnSpPr>
                <a:stCxn id="9" idx="6"/>
                <a:endCxn id="11" idx="2"/>
              </p:cNvCxnSpPr>
              <p:nvPr/>
            </p:nvCxnSpPr>
            <p:spPr>
              <a:xfrm>
                <a:off x="1848122" y="1623863"/>
                <a:ext cx="138319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met pijl 59"/>
              <p:cNvCxnSpPr>
                <a:stCxn id="11" idx="6"/>
                <a:endCxn id="13" idx="2"/>
              </p:cNvCxnSpPr>
              <p:nvPr/>
            </p:nvCxnSpPr>
            <p:spPr>
              <a:xfrm>
                <a:off x="3733096" y="1623863"/>
                <a:ext cx="1477441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met pijl 60"/>
              <p:cNvCxnSpPr>
                <a:stCxn id="13" idx="6"/>
                <a:endCxn id="15" idx="2"/>
              </p:cNvCxnSpPr>
              <p:nvPr/>
            </p:nvCxnSpPr>
            <p:spPr>
              <a:xfrm>
                <a:off x="5712319" y="1623863"/>
                <a:ext cx="138319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Ovaal 75"/>
              <p:cNvSpPr/>
              <p:nvPr/>
            </p:nvSpPr>
            <p:spPr>
              <a:xfrm>
                <a:off x="2918090" y="620688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latin typeface="Symbol" panose="05050102010706020507" pitchFamily="18" charset="2"/>
                  </a:rPr>
                  <a:t>z</a:t>
                </a:r>
                <a:r>
                  <a:rPr lang="en-US" sz="1400" dirty="0" err="1" smtClean="0"/>
                  <a:t>x</a:t>
                </a:r>
                <a:endParaRPr lang="nl-NL" sz="1400" dirty="0"/>
              </a:p>
            </p:txBody>
          </p:sp>
          <p:sp>
            <p:nvSpPr>
              <p:cNvPr id="21" name="Ovaal 76"/>
              <p:cNvSpPr/>
              <p:nvPr/>
            </p:nvSpPr>
            <p:spPr>
              <a:xfrm>
                <a:off x="4788024" y="67042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>
                    <a:latin typeface="Symbol" panose="05050102010706020507" pitchFamily="18" charset="2"/>
                  </a:rPr>
                  <a:t>z</a:t>
                </a:r>
                <a:r>
                  <a:rPr lang="en-US" sz="1400" dirty="0" err="1"/>
                  <a:t>x</a:t>
                </a:r>
                <a:endParaRPr lang="nl-NL" sz="1400" dirty="0"/>
              </a:p>
            </p:txBody>
          </p:sp>
          <p:sp>
            <p:nvSpPr>
              <p:cNvPr id="22" name="Ovaal 77"/>
              <p:cNvSpPr/>
              <p:nvPr/>
            </p:nvSpPr>
            <p:spPr>
              <a:xfrm>
                <a:off x="6662506" y="67042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>
                    <a:latin typeface="Symbol" panose="05050102010706020507" pitchFamily="18" charset="2"/>
                  </a:rPr>
                  <a:t>z</a:t>
                </a:r>
                <a:r>
                  <a:rPr lang="en-US" sz="1400" dirty="0" err="1"/>
                  <a:t>x</a:t>
                </a:r>
                <a:endParaRPr lang="nl-NL" sz="1400" dirty="0"/>
              </a:p>
            </p:txBody>
          </p:sp>
          <p:cxnSp>
            <p:nvCxnSpPr>
              <p:cNvPr id="23" name="Rechte verbindingslijn met pijl 78"/>
              <p:cNvCxnSpPr>
                <a:stCxn id="20" idx="4"/>
                <a:endCxn id="11" idx="0"/>
              </p:cNvCxnSpPr>
              <p:nvPr/>
            </p:nvCxnSpPr>
            <p:spPr>
              <a:xfrm>
                <a:off x="3168981" y="1075008"/>
                <a:ext cx="313224" cy="32169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met pijl 79"/>
              <p:cNvCxnSpPr>
                <a:stCxn id="21" idx="5"/>
                <a:endCxn id="13" idx="0"/>
              </p:cNvCxnSpPr>
              <p:nvPr/>
            </p:nvCxnSpPr>
            <p:spPr>
              <a:xfrm>
                <a:off x="5216322" y="1058210"/>
                <a:ext cx="245106" cy="33849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met pijl 80"/>
              <p:cNvCxnSpPr>
                <a:stCxn id="22" idx="5"/>
                <a:endCxn id="15" idx="0"/>
              </p:cNvCxnSpPr>
              <p:nvPr/>
            </p:nvCxnSpPr>
            <p:spPr>
              <a:xfrm>
                <a:off x="7090804" y="1058210"/>
                <a:ext cx="255598" cy="33849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Ovaal 88"/>
              <p:cNvSpPr/>
              <p:nvPr/>
            </p:nvSpPr>
            <p:spPr>
              <a:xfrm>
                <a:off x="1341254" y="3118696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e1</a:t>
                </a:r>
                <a:endParaRPr lang="nl-NL" sz="1400" dirty="0"/>
              </a:p>
            </p:txBody>
          </p:sp>
          <p:cxnSp>
            <p:nvCxnSpPr>
              <p:cNvPr id="27" name="Rechte verbindingslijn met pijl 94"/>
              <p:cNvCxnSpPr>
                <a:stCxn id="26" idx="0"/>
                <a:endCxn id="5" idx="2"/>
              </p:cNvCxnSpPr>
              <p:nvPr/>
            </p:nvCxnSpPr>
            <p:spPr>
              <a:xfrm flipV="1">
                <a:off x="1592145" y="2665119"/>
                <a:ext cx="5086" cy="45357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Ovaal 91"/>
              <p:cNvSpPr/>
              <p:nvPr/>
            </p:nvSpPr>
            <p:spPr>
              <a:xfrm>
                <a:off x="7111417" y="3118696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e4</a:t>
                </a:r>
                <a:endParaRPr lang="nl-NL" sz="1400" dirty="0"/>
              </a:p>
            </p:txBody>
          </p:sp>
          <p:cxnSp>
            <p:nvCxnSpPr>
              <p:cNvPr id="29" name="Rechte verbindingslijn met pijl 94"/>
              <p:cNvCxnSpPr>
                <a:stCxn id="28" idx="0"/>
                <a:endCxn id="8" idx="2"/>
              </p:cNvCxnSpPr>
              <p:nvPr/>
            </p:nvCxnSpPr>
            <p:spPr>
              <a:xfrm flipV="1">
                <a:off x="7362308" y="2670277"/>
                <a:ext cx="3614" cy="44841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Ovaal 91"/>
              <p:cNvSpPr/>
              <p:nvPr/>
            </p:nvSpPr>
            <p:spPr>
              <a:xfrm>
                <a:off x="5229686" y="311499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e3</a:t>
                </a:r>
                <a:endParaRPr lang="nl-NL" sz="1400" dirty="0"/>
              </a:p>
            </p:txBody>
          </p:sp>
          <p:cxnSp>
            <p:nvCxnSpPr>
              <p:cNvPr id="31" name="Rechte verbindingslijn met pijl 94"/>
              <p:cNvCxnSpPr>
                <a:stCxn id="30" idx="0"/>
                <a:endCxn id="7" idx="2"/>
              </p:cNvCxnSpPr>
              <p:nvPr/>
            </p:nvCxnSpPr>
            <p:spPr>
              <a:xfrm flipV="1">
                <a:off x="5480577" y="2670277"/>
                <a:ext cx="371" cy="44471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2" name="Ovaal 91"/>
              <p:cNvSpPr/>
              <p:nvPr/>
            </p:nvSpPr>
            <p:spPr>
              <a:xfrm>
                <a:off x="3249265" y="311499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e2</a:t>
                </a:r>
                <a:endParaRPr lang="nl-NL" sz="1400" dirty="0"/>
              </a:p>
            </p:txBody>
          </p:sp>
          <p:cxnSp>
            <p:nvCxnSpPr>
              <p:cNvPr id="33" name="Rechte verbindingslijn met pijl 94"/>
              <p:cNvCxnSpPr>
                <a:stCxn id="32" idx="0"/>
                <a:endCxn id="6" idx="2"/>
              </p:cNvCxnSpPr>
              <p:nvPr/>
            </p:nvCxnSpPr>
            <p:spPr>
              <a:xfrm flipV="1">
                <a:off x="3500156" y="2670277"/>
                <a:ext cx="1570" cy="44471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619672" y="184482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478226" y="183553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22442" y="183553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294650" y="184482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6658" y="269962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94450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91880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619672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05996" y="1259468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mtClean="0"/>
                  <a:t>.7</a:t>
                </a:r>
                <a:endParaRPr lang="nl-NL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17775" y="1196752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mtClean="0"/>
                  <a:t>.7</a:t>
                </a:r>
                <a:endParaRPr lang="nl-NL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40152" y="1196752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mtClean="0"/>
                  <a:t>.7</a:t>
                </a:r>
                <a:endParaRPr lang="nl-NL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57697" y="352896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.25</a:t>
              </a:r>
              <a:endParaRPr lang="nl-NL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2501" y="8181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1</a:t>
              </a:r>
              <a:endParaRPr lang="nl-N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46322" y="17169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.51</a:t>
              </a:r>
              <a:endParaRPr lang="nl-NL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59134" y="17870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.51</a:t>
              </a:r>
              <a:endParaRPr lang="nl-NL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24302" y="17089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.51</a:t>
              </a:r>
              <a:endParaRPr lang="nl-NL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46755" y="352896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.25</a:t>
              </a:r>
              <a:endParaRPr lang="nl-NL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23715" y="347439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.25</a:t>
              </a:r>
              <a:endParaRPr lang="nl-NL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44226" y="346774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.25</a:t>
              </a:r>
              <a:endParaRPr lang="nl-NL" dirty="0"/>
            </a:p>
          </p:txBody>
        </p:sp>
        <p:cxnSp>
          <p:nvCxnSpPr>
            <p:cNvPr id="55" name="Curved Connector 54"/>
            <p:cNvCxnSpPr>
              <a:stCxn id="9" idx="0"/>
              <a:endCxn id="9" idx="1"/>
            </p:cNvCxnSpPr>
            <p:nvPr/>
          </p:nvCxnSpPr>
          <p:spPr>
            <a:xfrm rot="16200000" flipH="1" flipV="1">
              <a:off x="1177615" y="1269258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0" idx="0"/>
              <a:endCxn id="20" idx="1"/>
            </p:cNvCxnSpPr>
            <p:nvPr/>
          </p:nvCxnSpPr>
          <p:spPr>
            <a:xfrm rot="16200000" flipH="1" flipV="1">
              <a:off x="2749365" y="493243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>
              <a:stCxn id="21" idx="0"/>
              <a:endCxn id="21" idx="1"/>
            </p:cNvCxnSpPr>
            <p:nvPr/>
          </p:nvCxnSpPr>
          <p:spPr>
            <a:xfrm rot="16200000" flipH="1" flipV="1">
              <a:off x="4619299" y="542979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>
              <a:stCxn id="22" idx="0"/>
              <a:endCxn id="22" idx="1"/>
            </p:cNvCxnSpPr>
            <p:nvPr/>
          </p:nvCxnSpPr>
          <p:spPr>
            <a:xfrm rot="16200000" flipH="1" flipV="1">
              <a:off x="6493781" y="542979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6" idx="3"/>
              <a:endCxn id="26" idx="4"/>
            </p:cNvCxnSpPr>
            <p:nvPr/>
          </p:nvCxnSpPr>
          <p:spPr>
            <a:xfrm rot="16200000" flipH="1">
              <a:off x="1172528" y="3379037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>
              <a:stCxn id="32" idx="3"/>
              <a:endCxn id="32" idx="4"/>
            </p:cNvCxnSpPr>
            <p:nvPr/>
          </p:nvCxnSpPr>
          <p:spPr>
            <a:xfrm rot="16200000" flipH="1">
              <a:off x="3080539" y="3375335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>
              <a:stCxn id="30" idx="3"/>
              <a:endCxn id="30" idx="4"/>
            </p:cNvCxnSpPr>
            <p:nvPr/>
          </p:nvCxnSpPr>
          <p:spPr>
            <a:xfrm rot="16200000" flipH="1">
              <a:off x="5060960" y="3375335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>
              <a:stCxn id="28" idx="3"/>
              <a:endCxn id="28" idx="4"/>
            </p:cNvCxnSpPr>
            <p:nvPr/>
          </p:nvCxnSpPr>
          <p:spPr>
            <a:xfrm rot="16200000" flipH="1">
              <a:off x="6942691" y="3379037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56" name="Rectangle 55"/>
          <p:cNvSpPr/>
          <p:nvPr/>
        </p:nvSpPr>
        <p:spPr>
          <a:xfrm>
            <a:off x="426580" y="4364406"/>
            <a:ext cx="37692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Covariance matrix</a:t>
            </a:r>
            <a:endParaRPr lang="nl-NL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1.250 </a:t>
            </a:r>
            <a:r>
              <a:rPr lang="nl-NL" sz="2000" b="1">
                <a:latin typeface="Courier New" panose="02070309020205020404" pitchFamily="49" charset="0"/>
                <a:cs typeface="Courier New" panose="02070309020205020404" pitchFamily="49" charset="0"/>
              </a:rPr>
              <a:t>0.70 0.49 0.343</a:t>
            </a:r>
          </a:p>
          <a:p>
            <a:r>
              <a:rPr lang="nl-N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0.700 </a:t>
            </a:r>
            <a:r>
              <a:rPr lang="nl-NL" sz="2000" b="1">
                <a:latin typeface="Courier New" panose="02070309020205020404" pitchFamily="49" charset="0"/>
                <a:cs typeface="Courier New" panose="02070309020205020404" pitchFamily="49" charset="0"/>
              </a:rPr>
              <a:t>1.25 0.70 0.490</a:t>
            </a:r>
          </a:p>
          <a:p>
            <a:r>
              <a:rPr lang="nl-N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0.490 </a:t>
            </a:r>
            <a:r>
              <a:rPr lang="nl-NL" sz="2000" b="1">
                <a:latin typeface="Courier New" panose="02070309020205020404" pitchFamily="49" charset="0"/>
                <a:cs typeface="Courier New" panose="02070309020205020404" pitchFamily="49" charset="0"/>
              </a:rPr>
              <a:t>0.70 1.25 0.700</a:t>
            </a:r>
          </a:p>
          <a:p>
            <a:r>
              <a:rPr lang="nl-N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0.343 </a:t>
            </a:r>
            <a:r>
              <a:rPr lang="nl-NL" sz="2000" b="1">
                <a:latin typeface="Courier New" panose="02070309020205020404" pitchFamily="49" charset="0"/>
                <a:cs typeface="Courier New" panose="02070309020205020404" pitchFamily="49" charset="0"/>
              </a:rPr>
              <a:t>0.49 0.70 1.250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95793" y="4382575"/>
            <a:ext cx="46246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Correlation matrix</a:t>
            </a:r>
            <a:endParaRPr lang="nl-NL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1.0000 </a:t>
            </a:r>
            <a:r>
              <a:rPr lang="nl-NL" sz="2000" b="1">
                <a:latin typeface="Courier New" panose="02070309020205020404" pitchFamily="49" charset="0"/>
                <a:cs typeface="Courier New" panose="02070309020205020404" pitchFamily="49" charset="0"/>
              </a:rPr>
              <a:t>0.560 0.392 0.2744</a:t>
            </a:r>
          </a:p>
          <a:p>
            <a:r>
              <a:rPr lang="nl-N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0.5600 </a:t>
            </a:r>
            <a:r>
              <a:rPr lang="nl-NL" sz="2000" b="1">
                <a:latin typeface="Courier New" panose="02070309020205020404" pitchFamily="49" charset="0"/>
                <a:cs typeface="Courier New" panose="02070309020205020404" pitchFamily="49" charset="0"/>
              </a:rPr>
              <a:t>1.000 0.560 0.3920</a:t>
            </a:r>
          </a:p>
          <a:p>
            <a:r>
              <a:rPr lang="nl-N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0.3920 </a:t>
            </a:r>
            <a:r>
              <a:rPr lang="nl-NL" sz="2000" b="1">
                <a:latin typeface="Courier New" panose="02070309020205020404" pitchFamily="49" charset="0"/>
                <a:cs typeface="Courier New" panose="02070309020205020404" pitchFamily="49" charset="0"/>
              </a:rPr>
              <a:t>0.560 1.000 0.5600</a:t>
            </a:r>
          </a:p>
          <a:p>
            <a:r>
              <a:rPr lang="nl-N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0.2744 </a:t>
            </a:r>
            <a:r>
              <a:rPr lang="nl-NL" sz="2000" b="1">
                <a:latin typeface="Courier New" panose="02070309020205020404" pitchFamily="49" charset="0"/>
                <a:cs typeface="Courier New" panose="02070309020205020404" pitchFamily="49" charset="0"/>
              </a:rPr>
              <a:t>0.392 0.560 1.0000</a:t>
            </a:r>
          </a:p>
        </p:txBody>
      </p:sp>
    </p:spTree>
    <p:extLst>
      <p:ext uri="{BB962C8B-B14F-4D97-AF65-F5344CB8AC3E}">
        <p14:creationId xmlns:p14="http://schemas.microsoft.com/office/powerpoint/2010/main" val="19472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11</a:t>
            </a:fld>
            <a:endParaRPr lang="nl-NL"/>
          </a:p>
        </p:txBody>
      </p:sp>
      <p:sp>
        <p:nvSpPr>
          <p:cNvPr id="53" name="Rectangle 52"/>
          <p:cNvSpPr/>
          <p:nvPr/>
        </p:nvSpPr>
        <p:spPr>
          <a:xfrm>
            <a:off x="1244576" y="3912026"/>
            <a:ext cx="5877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smtClean="0">
                <a:solidFill>
                  <a:srgbClr val="FF0000"/>
                </a:solidFill>
              </a:rPr>
              <a:t>reliability:</a:t>
            </a:r>
            <a:r>
              <a:rPr lang="nl-NL" sz="2400">
                <a:solidFill>
                  <a:srgbClr val="FF0000"/>
                </a:solidFill>
              </a:rPr>
              <a:t> </a:t>
            </a:r>
            <a:r>
              <a:rPr lang="nl-NL" sz="2400" smtClean="0">
                <a:solidFill>
                  <a:srgbClr val="FF0000"/>
                </a:solidFill>
              </a:rPr>
              <a:t>rel(x</a:t>
            </a:r>
            <a:r>
              <a:rPr lang="nl-NL" sz="2400" baseline="-25000" smtClean="0">
                <a:solidFill>
                  <a:srgbClr val="FF0000"/>
                </a:solidFill>
              </a:rPr>
              <a:t>t</a:t>
            </a:r>
            <a:r>
              <a:rPr lang="nl-NL" sz="2400" smtClean="0">
                <a:solidFill>
                  <a:srgbClr val="FF0000"/>
                </a:solidFill>
              </a:rPr>
              <a:t>) </a:t>
            </a:r>
            <a:r>
              <a:rPr lang="nl-NL" sz="2400">
                <a:solidFill>
                  <a:srgbClr val="FF0000"/>
                </a:solidFill>
              </a:rPr>
              <a:t>= </a:t>
            </a:r>
            <a:r>
              <a:rPr lang="nl-NL" sz="2400" smtClean="0">
                <a:solidFill>
                  <a:srgbClr val="FF0000"/>
                </a:solidFill>
              </a:rPr>
              <a:t>var(x</a:t>
            </a:r>
            <a:r>
              <a:rPr lang="nl-NL" sz="2400" baseline="-25000" smtClean="0">
                <a:solidFill>
                  <a:srgbClr val="FF0000"/>
                </a:solidFill>
              </a:rPr>
              <a:t>t</a:t>
            </a:r>
            <a:r>
              <a:rPr lang="nl-NL" sz="2400" smtClean="0">
                <a:solidFill>
                  <a:srgbClr val="FF0000"/>
                </a:solidFill>
              </a:rPr>
              <a:t>) </a:t>
            </a:r>
            <a:r>
              <a:rPr lang="nl-NL" sz="2400">
                <a:solidFill>
                  <a:srgbClr val="FF0000"/>
                </a:solidFill>
              </a:rPr>
              <a:t>/ {</a:t>
            </a:r>
            <a:r>
              <a:rPr lang="nl-NL" sz="2400" smtClean="0">
                <a:solidFill>
                  <a:srgbClr val="FF0000"/>
                </a:solidFill>
              </a:rPr>
              <a:t>var(x</a:t>
            </a:r>
            <a:r>
              <a:rPr lang="nl-NL" sz="2400" baseline="-25000" smtClean="0">
                <a:solidFill>
                  <a:srgbClr val="FF0000"/>
                </a:solidFill>
              </a:rPr>
              <a:t>t</a:t>
            </a:r>
            <a:r>
              <a:rPr lang="nl-NL" sz="2400" smtClean="0">
                <a:solidFill>
                  <a:srgbClr val="FF0000"/>
                </a:solidFill>
              </a:rPr>
              <a:t>) </a:t>
            </a:r>
            <a:r>
              <a:rPr lang="nl-NL" sz="2400">
                <a:solidFill>
                  <a:srgbClr val="FF0000"/>
                </a:solidFill>
              </a:rPr>
              <a:t>+ </a:t>
            </a:r>
            <a:r>
              <a:rPr lang="nl-NL" sz="2400" smtClean="0">
                <a:solidFill>
                  <a:srgbClr val="FF0000"/>
                </a:solidFill>
              </a:rPr>
              <a:t>var(e</a:t>
            </a:r>
            <a:r>
              <a:rPr lang="nl-NL" sz="2400" baseline="-25000" smtClean="0">
                <a:solidFill>
                  <a:srgbClr val="FF0000"/>
                </a:solidFill>
              </a:rPr>
              <a:t>t</a:t>
            </a:r>
            <a:r>
              <a:rPr lang="nl-NL" sz="2400" smtClean="0">
                <a:solidFill>
                  <a:srgbClr val="FF0000"/>
                </a:solidFill>
              </a:rPr>
              <a:t>)}  </a:t>
            </a:r>
          </a:p>
          <a:p>
            <a:r>
              <a:rPr lang="nl-NL" sz="2400" smtClean="0"/>
              <a:t>= 1/ (1+.25) = 1/1.25 = .8</a:t>
            </a:r>
            <a:endParaRPr lang="nl-NL" sz="2400" dirty="0"/>
          </a:p>
        </p:txBody>
      </p:sp>
      <p:sp>
        <p:nvSpPr>
          <p:cNvPr id="56" name="Rectangle 55"/>
          <p:cNvSpPr/>
          <p:nvPr/>
        </p:nvSpPr>
        <p:spPr>
          <a:xfrm>
            <a:off x="1227274" y="4751357"/>
            <a:ext cx="55354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smtClean="0">
                <a:solidFill>
                  <a:srgbClr val="FF0000"/>
                </a:solidFill>
              </a:rPr>
              <a:t>R</a:t>
            </a:r>
            <a:r>
              <a:rPr lang="nl-NL" sz="2400" baseline="30000" smtClean="0">
                <a:solidFill>
                  <a:srgbClr val="FF0000"/>
                </a:solidFill>
              </a:rPr>
              <a:t>2</a:t>
            </a:r>
            <a:r>
              <a:rPr lang="nl-NL" sz="2400" smtClean="0">
                <a:solidFill>
                  <a:srgbClr val="FF0000"/>
                </a:solidFill>
              </a:rPr>
              <a:t>: b</a:t>
            </a:r>
            <a:r>
              <a:rPr lang="nl-NL" sz="2400" baseline="-25000" smtClean="0">
                <a:solidFill>
                  <a:srgbClr val="FF0000"/>
                </a:solidFill>
              </a:rPr>
              <a:t>t-1,t</a:t>
            </a:r>
            <a:r>
              <a:rPr lang="nl-NL" sz="2400" baseline="30000" smtClean="0">
                <a:solidFill>
                  <a:srgbClr val="FF0000"/>
                </a:solidFill>
              </a:rPr>
              <a:t>2</a:t>
            </a:r>
            <a:r>
              <a:rPr lang="nl-NL" sz="2400" baseline="-25000" smtClean="0">
                <a:solidFill>
                  <a:srgbClr val="FF0000"/>
                </a:solidFill>
              </a:rPr>
              <a:t> </a:t>
            </a:r>
            <a:r>
              <a:rPr lang="nl-NL" sz="2400" smtClean="0">
                <a:solidFill>
                  <a:srgbClr val="FF0000"/>
                </a:solidFill>
              </a:rPr>
              <a:t>var(x</a:t>
            </a:r>
            <a:r>
              <a:rPr lang="nl-NL" sz="2400" baseline="-25000" smtClean="0">
                <a:solidFill>
                  <a:srgbClr val="FF0000"/>
                </a:solidFill>
              </a:rPr>
              <a:t>t-1</a:t>
            </a:r>
            <a:r>
              <a:rPr lang="nl-NL" sz="2400" smtClean="0">
                <a:solidFill>
                  <a:srgbClr val="FF0000"/>
                </a:solidFill>
              </a:rPr>
              <a:t>)  </a:t>
            </a:r>
            <a:r>
              <a:rPr lang="nl-NL" sz="2400">
                <a:solidFill>
                  <a:srgbClr val="FF0000"/>
                </a:solidFill>
              </a:rPr>
              <a:t>/ {b</a:t>
            </a:r>
            <a:r>
              <a:rPr lang="nl-NL" sz="2400" baseline="-25000">
                <a:solidFill>
                  <a:srgbClr val="FF0000"/>
                </a:solidFill>
              </a:rPr>
              <a:t>t-1,t</a:t>
            </a:r>
            <a:r>
              <a:rPr lang="nl-NL" sz="2400" baseline="30000">
                <a:solidFill>
                  <a:srgbClr val="FF0000"/>
                </a:solidFill>
              </a:rPr>
              <a:t>2</a:t>
            </a:r>
            <a:r>
              <a:rPr lang="nl-NL" sz="2400" baseline="-25000">
                <a:solidFill>
                  <a:srgbClr val="FF0000"/>
                </a:solidFill>
              </a:rPr>
              <a:t> </a:t>
            </a:r>
            <a:r>
              <a:rPr lang="nl-NL" sz="2400" smtClean="0">
                <a:solidFill>
                  <a:srgbClr val="FF0000"/>
                </a:solidFill>
              </a:rPr>
              <a:t>var(x</a:t>
            </a:r>
            <a:r>
              <a:rPr lang="nl-NL" sz="2400" baseline="-25000" smtClean="0">
                <a:solidFill>
                  <a:srgbClr val="FF0000"/>
                </a:solidFill>
              </a:rPr>
              <a:t>t-1</a:t>
            </a:r>
            <a:r>
              <a:rPr lang="nl-NL" sz="2400" smtClean="0">
                <a:solidFill>
                  <a:srgbClr val="FF0000"/>
                </a:solidFill>
              </a:rPr>
              <a:t>) </a:t>
            </a:r>
            <a:r>
              <a:rPr lang="nl-NL" sz="2400">
                <a:solidFill>
                  <a:srgbClr val="FF0000"/>
                </a:solidFill>
              </a:rPr>
              <a:t>+ var(</a:t>
            </a:r>
            <a:r>
              <a:rPr lang="nl-NL" sz="2400">
                <a:solidFill>
                  <a:srgbClr val="FF0000"/>
                </a:solidFill>
                <a:latin typeface="Symbol" panose="05050102010706020507" pitchFamily="18" charset="2"/>
              </a:rPr>
              <a:t>z</a:t>
            </a:r>
            <a:r>
              <a:rPr lang="nl-NL" sz="2400">
                <a:solidFill>
                  <a:srgbClr val="FF0000"/>
                </a:solidFill>
              </a:rPr>
              <a:t>x</a:t>
            </a:r>
            <a:r>
              <a:rPr lang="nl-NL" sz="2400" baseline="-25000">
                <a:solidFill>
                  <a:srgbClr val="FF0000"/>
                </a:solidFill>
              </a:rPr>
              <a:t>t</a:t>
            </a:r>
            <a:r>
              <a:rPr lang="nl-NL" sz="2400" smtClean="0">
                <a:solidFill>
                  <a:srgbClr val="FF0000"/>
                </a:solidFill>
              </a:rPr>
              <a:t>)}</a:t>
            </a:r>
          </a:p>
          <a:p>
            <a:r>
              <a:rPr lang="nl-NL" sz="2400" smtClean="0"/>
              <a:t>=  {.7</a:t>
            </a:r>
            <a:r>
              <a:rPr lang="nl-NL" sz="2400" baseline="30000" smtClean="0"/>
              <a:t>2</a:t>
            </a:r>
            <a:r>
              <a:rPr lang="nl-NL" sz="2400" smtClean="0"/>
              <a:t> * 1} / </a:t>
            </a:r>
            <a:r>
              <a:rPr lang="nl-NL" sz="2400"/>
              <a:t>(</a:t>
            </a:r>
            <a:r>
              <a:rPr lang="nl-NL" sz="2400" smtClean="0"/>
              <a:t>.7</a:t>
            </a:r>
            <a:r>
              <a:rPr lang="nl-NL" sz="2400" baseline="30000" smtClean="0"/>
              <a:t>2</a:t>
            </a:r>
            <a:r>
              <a:rPr lang="nl-NL" sz="2400" smtClean="0"/>
              <a:t> </a:t>
            </a:r>
            <a:r>
              <a:rPr lang="nl-NL" sz="2400"/>
              <a:t>* 1</a:t>
            </a:r>
            <a:r>
              <a:rPr lang="nl-NL" sz="2400" smtClean="0"/>
              <a:t> + .51) = .49/1 = .49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267624" y="5634970"/>
            <a:ext cx="5476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smtClean="0">
                <a:solidFill>
                  <a:srgbClr val="FF0000"/>
                </a:solidFill>
              </a:rPr>
              <a:t>cor(t,t+1) : b</a:t>
            </a:r>
            <a:r>
              <a:rPr lang="nl-NL" sz="2400" baseline="-25000" smtClean="0">
                <a:solidFill>
                  <a:srgbClr val="FF0000"/>
                </a:solidFill>
              </a:rPr>
              <a:t>t-1,t </a:t>
            </a:r>
            <a:r>
              <a:rPr lang="nl-NL" sz="2400" smtClean="0">
                <a:solidFill>
                  <a:srgbClr val="FF0000"/>
                </a:solidFill>
              </a:rPr>
              <a:t>var(x</a:t>
            </a:r>
            <a:r>
              <a:rPr lang="nl-NL" sz="2400" baseline="-25000" smtClean="0">
                <a:solidFill>
                  <a:srgbClr val="FF0000"/>
                </a:solidFill>
              </a:rPr>
              <a:t>t-1</a:t>
            </a:r>
            <a:r>
              <a:rPr lang="nl-NL" sz="2400" smtClean="0">
                <a:solidFill>
                  <a:srgbClr val="FF0000"/>
                </a:solidFill>
              </a:rPr>
              <a:t>)  </a:t>
            </a:r>
            <a:r>
              <a:rPr lang="nl-NL" sz="2400">
                <a:solidFill>
                  <a:srgbClr val="FF0000"/>
                </a:solidFill>
              </a:rPr>
              <a:t>/ {sd(y</a:t>
            </a:r>
            <a:r>
              <a:rPr lang="nl-NL" sz="2400" baseline="-25000">
                <a:solidFill>
                  <a:srgbClr val="FF0000"/>
                </a:solidFill>
              </a:rPr>
              <a:t>t-1</a:t>
            </a:r>
            <a:r>
              <a:rPr lang="nl-NL" sz="2400">
                <a:solidFill>
                  <a:srgbClr val="FF0000"/>
                </a:solidFill>
              </a:rPr>
              <a:t>) * sd(y</a:t>
            </a:r>
            <a:r>
              <a:rPr lang="nl-NL" sz="2400" baseline="-25000">
                <a:solidFill>
                  <a:srgbClr val="FF0000"/>
                </a:solidFill>
              </a:rPr>
              <a:t>t</a:t>
            </a:r>
            <a:r>
              <a:rPr lang="nl-NL" sz="2400" smtClean="0">
                <a:solidFill>
                  <a:srgbClr val="FF0000"/>
                </a:solidFill>
              </a:rPr>
              <a:t>)} </a:t>
            </a:r>
          </a:p>
          <a:p>
            <a:r>
              <a:rPr lang="nl-NL" sz="2400" smtClean="0"/>
              <a:t>={.7 </a:t>
            </a:r>
            <a:r>
              <a:rPr lang="nl-NL" sz="2400"/>
              <a:t>* </a:t>
            </a:r>
            <a:r>
              <a:rPr lang="nl-NL" sz="2400" smtClean="0"/>
              <a:t>1} / </a:t>
            </a:r>
            <a:r>
              <a:rPr lang="nl-NL" sz="2400"/>
              <a:t>{√ 1.25*√1.25} </a:t>
            </a:r>
            <a:r>
              <a:rPr lang="nl-NL" sz="2400" smtClean="0"/>
              <a:t>= .56  </a:t>
            </a:r>
            <a:endParaRPr lang="nl-NL" sz="2400" dirty="0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85" y="116632"/>
            <a:ext cx="6236809" cy="32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12</a:t>
            </a:fld>
            <a:endParaRPr lang="nl-NL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grpSp>
        <p:nvGrpSpPr>
          <p:cNvPr id="66" name="Group 65"/>
          <p:cNvGrpSpPr/>
          <p:nvPr/>
        </p:nvGrpSpPr>
        <p:grpSpPr>
          <a:xfrm>
            <a:off x="765870" y="350211"/>
            <a:ext cx="8162106" cy="3955508"/>
            <a:chOff x="1043608" y="244627"/>
            <a:chExt cx="6301442" cy="3256381"/>
          </a:xfrm>
        </p:grpSpPr>
        <p:grpSp>
          <p:nvGrpSpPr>
            <p:cNvPr id="68" name="Group 67"/>
            <p:cNvGrpSpPr/>
            <p:nvPr/>
          </p:nvGrpSpPr>
          <p:grpSpPr>
            <a:xfrm>
              <a:off x="1043608" y="548680"/>
              <a:ext cx="6301442" cy="2952328"/>
              <a:chOff x="1341254" y="620688"/>
              <a:chExt cx="6301442" cy="2952328"/>
            </a:xfrm>
          </p:grpSpPr>
          <p:sp>
            <p:nvSpPr>
              <p:cNvPr id="86" name="Rechthoek 5"/>
              <p:cNvSpPr/>
              <p:nvPr/>
            </p:nvSpPr>
            <p:spPr>
              <a:xfrm>
                <a:off x="1346340" y="2210799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y1</a:t>
                </a:r>
                <a:endParaRPr lang="nl-NL" sz="1400" dirty="0"/>
              </a:p>
            </p:txBody>
          </p:sp>
          <p:sp>
            <p:nvSpPr>
              <p:cNvPr id="87" name="Rechthoek 14"/>
              <p:cNvSpPr/>
              <p:nvPr/>
            </p:nvSpPr>
            <p:spPr>
              <a:xfrm>
                <a:off x="3250835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y2</a:t>
                </a:r>
                <a:endParaRPr lang="nl-NL" sz="1400" dirty="0"/>
              </a:p>
            </p:txBody>
          </p:sp>
          <p:sp>
            <p:nvSpPr>
              <p:cNvPr id="88" name="Rechthoek 23"/>
              <p:cNvSpPr/>
              <p:nvPr/>
            </p:nvSpPr>
            <p:spPr>
              <a:xfrm>
                <a:off x="5230057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y3</a:t>
                </a:r>
                <a:endParaRPr lang="nl-NL" sz="1400" dirty="0"/>
              </a:p>
            </p:txBody>
          </p:sp>
          <p:sp>
            <p:nvSpPr>
              <p:cNvPr id="89" name="Rechthoek 32"/>
              <p:cNvSpPr/>
              <p:nvPr/>
            </p:nvSpPr>
            <p:spPr>
              <a:xfrm>
                <a:off x="7115031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y4</a:t>
                </a:r>
                <a:endParaRPr lang="nl-NL" sz="1400" dirty="0"/>
              </a:p>
            </p:txBody>
          </p:sp>
          <p:sp>
            <p:nvSpPr>
              <p:cNvPr id="90" name="Ovaal 50"/>
              <p:cNvSpPr/>
              <p:nvPr/>
            </p:nvSpPr>
            <p:spPr>
              <a:xfrm>
                <a:off x="1346340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x1</a:t>
                </a:r>
                <a:endParaRPr lang="nl-NL" sz="1400" dirty="0"/>
              </a:p>
            </p:txBody>
          </p:sp>
          <p:cxnSp>
            <p:nvCxnSpPr>
              <p:cNvPr id="91" name="Rechte verbindingslijn met pijl 51"/>
              <p:cNvCxnSpPr>
                <a:stCxn id="90" idx="4"/>
                <a:endCxn id="86" idx="0"/>
              </p:cNvCxnSpPr>
              <p:nvPr/>
            </p:nvCxnSpPr>
            <p:spPr>
              <a:xfrm>
                <a:off x="1597231" y="1851023"/>
                <a:ext cx="0" cy="3597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2" name="Ovaal 52"/>
              <p:cNvSpPr/>
              <p:nvPr/>
            </p:nvSpPr>
            <p:spPr>
              <a:xfrm>
                <a:off x="3231314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x2</a:t>
                </a:r>
                <a:endParaRPr lang="nl-NL" sz="1400" dirty="0"/>
              </a:p>
            </p:txBody>
          </p:sp>
          <p:cxnSp>
            <p:nvCxnSpPr>
              <p:cNvPr id="93" name="Rechte verbindingslijn met pijl 53"/>
              <p:cNvCxnSpPr>
                <a:stCxn id="92" idx="4"/>
              </p:cNvCxnSpPr>
              <p:nvPr/>
            </p:nvCxnSpPr>
            <p:spPr>
              <a:xfrm>
                <a:off x="3482205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4" name="Ovaal 54"/>
              <p:cNvSpPr/>
              <p:nvPr/>
            </p:nvSpPr>
            <p:spPr>
              <a:xfrm>
                <a:off x="5210537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x3</a:t>
                </a:r>
                <a:endParaRPr lang="nl-NL" sz="1400" dirty="0"/>
              </a:p>
            </p:txBody>
          </p:sp>
          <p:cxnSp>
            <p:nvCxnSpPr>
              <p:cNvPr id="95" name="Rechte verbindingslijn met pijl 55"/>
              <p:cNvCxnSpPr>
                <a:stCxn id="94" idx="4"/>
              </p:cNvCxnSpPr>
              <p:nvPr/>
            </p:nvCxnSpPr>
            <p:spPr>
              <a:xfrm>
                <a:off x="5461428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6" name="Ovaal 56"/>
              <p:cNvSpPr/>
              <p:nvPr/>
            </p:nvSpPr>
            <p:spPr>
              <a:xfrm>
                <a:off x="7095511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x4</a:t>
                </a:r>
                <a:endParaRPr lang="nl-NL" sz="1400" dirty="0"/>
              </a:p>
            </p:txBody>
          </p:sp>
          <p:cxnSp>
            <p:nvCxnSpPr>
              <p:cNvPr id="97" name="Rechte verbindingslijn met pijl 57"/>
              <p:cNvCxnSpPr>
                <a:stCxn id="96" idx="4"/>
              </p:cNvCxnSpPr>
              <p:nvPr/>
            </p:nvCxnSpPr>
            <p:spPr>
              <a:xfrm>
                <a:off x="7346402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met pijl 58"/>
              <p:cNvCxnSpPr>
                <a:stCxn id="90" idx="6"/>
                <a:endCxn id="92" idx="2"/>
              </p:cNvCxnSpPr>
              <p:nvPr/>
            </p:nvCxnSpPr>
            <p:spPr>
              <a:xfrm>
                <a:off x="1848122" y="1623863"/>
                <a:ext cx="138319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Rechte verbindingslijn met pijl 59"/>
              <p:cNvCxnSpPr>
                <a:stCxn id="92" idx="6"/>
                <a:endCxn id="94" idx="2"/>
              </p:cNvCxnSpPr>
              <p:nvPr/>
            </p:nvCxnSpPr>
            <p:spPr>
              <a:xfrm>
                <a:off x="3733096" y="1623863"/>
                <a:ext cx="1477441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Rechte verbindingslijn met pijl 60"/>
              <p:cNvCxnSpPr>
                <a:stCxn id="94" idx="6"/>
                <a:endCxn id="96" idx="2"/>
              </p:cNvCxnSpPr>
              <p:nvPr/>
            </p:nvCxnSpPr>
            <p:spPr>
              <a:xfrm>
                <a:off x="5712319" y="1623863"/>
                <a:ext cx="138319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1" name="Ovaal 75"/>
              <p:cNvSpPr/>
              <p:nvPr/>
            </p:nvSpPr>
            <p:spPr>
              <a:xfrm>
                <a:off x="2918090" y="620688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>
                    <a:latin typeface="Symbol" panose="05050102010706020507" pitchFamily="18" charset="2"/>
                  </a:rPr>
                  <a:t>z</a:t>
                </a:r>
                <a:r>
                  <a:rPr lang="en-US" sz="1400" smtClean="0"/>
                  <a:t>x2</a:t>
                </a:r>
                <a:endParaRPr lang="nl-NL" sz="1400" dirty="0"/>
              </a:p>
            </p:txBody>
          </p:sp>
          <p:sp>
            <p:nvSpPr>
              <p:cNvPr id="102" name="Ovaal 76"/>
              <p:cNvSpPr/>
              <p:nvPr/>
            </p:nvSpPr>
            <p:spPr>
              <a:xfrm>
                <a:off x="4788024" y="67042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>
                    <a:latin typeface="Symbol" panose="05050102010706020507" pitchFamily="18" charset="2"/>
                  </a:rPr>
                  <a:t>z</a:t>
                </a:r>
                <a:r>
                  <a:rPr lang="en-US" sz="1400" smtClean="0"/>
                  <a:t>x3</a:t>
                </a:r>
                <a:endParaRPr lang="nl-NL" sz="1400" dirty="0"/>
              </a:p>
            </p:txBody>
          </p:sp>
          <p:sp>
            <p:nvSpPr>
              <p:cNvPr id="103" name="Ovaal 77"/>
              <p:cNvSpPr/>
              <p:nvPr/>
            </p:nvSpPr>
            <p:spPr>
              <a:xfrm>
                <a:off x="6662506" y="67042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>
                    <a:latin typeface="Symbol" panose="05050102010706020507" pitchFamily="18" charset="2"/>
                  </a:rPr>
                  <a:t>z</a:t>
                </a:r>
                <a:r>
                  <a:rPr lang="en-US" sz="1400" smtClean="0"/>
                  <a:t>x4</a:t>
                </a:r>
                <a:endParaRPr lang="nl-NL" sz="1400" dirty="0"/>
              </a:p>
            </p:txBody>
          </p:sp>
          <p:cxnSp>
            <p:nvCxnSpPr>
              <p:cNvPr id="104" name="Rechte verbindingslijn met pijl 78"/>
              <p:cNvCxnSpPr>
                <a:stCxn id="101" idx="4"/>
                <a:endCxn id="92" idx="0"/>
              </p:cNvCxnSpPr>
              <p:nvPr/>
            </p:nvCxnSpPr>
            <p:spPr>
              <a:xfrm>
                <a:off x="3168981" y="1075008"/>
                <a:ext cx="313224" cy="32169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met pijl 79"/>
              <p:cNvCxnSpPr>
                <a:stCxn id="102" idx="5"/>
                <a:endCxn id="94" idx="0"/>
              </p:cNvCxnSpPr>
              <p:nvPr/>
            </p:nvCxnSpPr>
            <p:spPr>
              <a:xfrm>
                <a:off x="5216322" y="1058210"/>
                <a:ext cx="245106" cy="33849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met pijl 80"/>
              <p:cNvCxnSpPr>
                <a:stCxn id="103" idx="5"/>
                <a:endCxn id="96" idx="0"/>
              </p:cNvCxnSpPr>
              <p:nvPr/>
            </p:nvCxnSpPr>
            <p:spPr>
              <a:xfrm>
                <a:off x="7090804" y="1058210"/>
                <a:ext cx="255598" cy="33849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7" name="Ovaal 88"/>
              <p:cNvSpPr/>
              <p:nvPr/>
            </p:nvSpPr>
            <p:spPr>
              <a:xfrm>
                <a:off x="1341254" y="3118696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e1</a:t>
                </a:r>
                <a:endParaRPr lang="nl-NL" sz="1400" dirty="0"/>
              </a:p>
            </p:txBody>
          </p:sp>
          <p:cxnSp>
            <p:nvCxnSpPr>
              <p:cNvPr id="108" name="Rechte verbindingslijn met pijl 94"/>
              <p:cNvCxnSpPr>
                <a:stCxn id="107" idx="0"/>
                <a:endCxn id="86" idx="2"/>
              </p:cNvCxnSpPr>
              <p:nvPr/>
            </p:nvCxnSpPr>
            <p:spPr>
              <a:xfrm flipV="1">
                <a:off x="1592145" y="2665119"/>
                <a:ext cx="5086" cy="45357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9" name="Ovaal 91"/>
              <p:cNvSpPr/>
              <p:nvPr/>
            </p:nvSpPr>
            <p:spPr>
              <a:xfrm>
                <a:off x="7111417" y="3118696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e4</a:t>
                </a:r>
                <a:endParaRPr lang="nl-NL" sz="1400" dirty="0"/>
              </a:p>
            </p:txBody>
          </p:sp>
          <p:cxnSp>
            <p:nvCxnSpPr>
              <p:cNvPr id="110" name="Rechte verbindingslijn met pijl 94"/>
              <p:cNvCxnSpPr>
                <a:stCxn id="109" idx="0"/>
                <a:endCxn id="89" idx="2"/>
              </p:cNvCxnSpPr>
              <p:nvPr/>
            </p:nvCxnSpPr>
            <p:spPr>
              <a:xfrm flipV="1">
                <a:off x="7362308" y="2670277"/>
                <a:ext cx="3614" cy="44841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Ovaal 91"/>
              <p:cNvSpPr/>
              <p:nvPr/>
            </p:nvSpPr>
            <p:spPr>
              <a:xfrm>
                <a:off x="5229686" y="311499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e3</a:t>
                </a:r>
                <a:endParaRPr lang="nl-NL" sz="1400" dirty="0"/>
              </a:p>
            </p:txBody>
          </p:sp>
          <p:cxnSp>
            <p:nvCxnSpPr>
              <p:cNvPr id="112" name="Rechte verbindingslijn met pijl 94"/>
              <p:cNvCxnSpPr>
                <a:stCxn id="111" idx="0"/>
                <a:endCxn id="88" idx="2"/>
              </p:cNvCxnSpPr>
              <p:nvPr/>
            </p:nvCxnSpPr>
            <p:spPr>
              <a:xfrm flipV="1">
                <a:off x="5480577" y="2670277"/>
                <a:ext cx="371" cy="44471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3" name="Ovaal 91"/>
              <p:cNvSpPr/>
              <p:nvPr/>
            </p:nvSpPr>
            <p:spPr>
              <a:xfrm>
                <a:off x="3249265" y="311499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e2</a:t>
                </a:r>
                <a:endParaRPr lang="nl-NL" sz="1400" dirty="0"/>
              </a:p>
            </p:txBody>
          </p:sp>
          <p:cxnSp>
            <p:nvCxnSpPr>
              <p:cNvPr id="114" name="Rechte verbindingslijn met pijl 94"/>
              <p:cNvCxnSpPr>
                <a:stCxn id="113" idx="0"/>
                <a:endCxn id="87" idx="2"/>
              </p:cNvCxnSpPr>
              <p:nvPr/>
            </p:nvCxnSpPr>
            <p:spPr>
              <a:xfrm flipV="1">
                <a:off x="3500156" y="2670277"/>
                <a:ext cx="1570" cy="44471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>
                <a:off x="1619672" y="184482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478226" y="183553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422442" y="183553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294650" y="184482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366658" y="269962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494450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3491880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619672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/>
                  <a:t>1</a:t>
                </a:r>
                <a:endParaRPr lang="nl-NL" sz="1400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461015" y="244627"/>
              <a:ext cx="232913" cy="3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0</a:t>
              </a:r>
              <a:endParaRPr lang="nl-NL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57465" y="257692"/>
              <a:ext cx="232913" cy="3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0</a:t>
              </a:r>
              <a:endParaRPr lang="nl-NL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82746" y="298660"/>
              <a:ext cx="232913" cy="3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0</a:t>
              </a:r>
              <a:endParaRPr lang="nl-NL" dirty="0"/>
            </a:p>
          </p:txBody>
        </p:sp>
        <p:cxnSp>
          <p:nvCxnSpPr>
            <p:cNvPr id="78" name="Curved Connector 77"/>
            <p:cNvCxnSpPr>
              <a:stCxn id="90" idx="0"/>
              <a:endCxn id="90" idx="1"/>
            </p:cNvCxnSpPr>
            <p:nvPr/>
          </p:nvCxnSpPr>
          <p:spPr>
            <a:xfrm rot="16200000" flipH="1" flipV="1">
              <a:off x="1177615" y="1269258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>
              <a:stCxn id="101" idx="0"/>
              <a:endCxn id="101" idx="1"/>
            </p:cNvCxnSpPr>
            <p:nvPr/>
          </p:nvCxnSpPr>
          <p:spPr>
            <a:xfrm rot="16200000" flipH="1" flipV="1">
              <a:off x="2749365" y="493243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/>
            <p:cNvCxnSpPr>
              <a:stCxn id="102" idx="0"/>
              <a:endCxn id="102" idx="1"/>
            </p:cNvCxnSpPr>
            <p:nvPr/>
          </p:nvCxnSpPr>
          <p:spPr>
            <a:xfrm rot="16200000" flipH="1" flipV="1">
              <a:off x="4619299" y="542979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>
              <a:stCxn id="103" idx="0"/>
              <a:endCxn id="103" idx="1"/>
            </p:cNvCxnSpPr>
            <p:nvPr/>
          </p:nvCxnSpPr>
          <p:spPr>
            <a:xfrm rot="16200000" flipH="1" flipV="1">
              <a:off x="6493781" y="542979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>
              <a:stCxn id="107" idx="3"/>
              <a:endCxn id="107" idx="4"/>
            </p:cNvCxnSpPr>
            <p:nvPr/>
          </p:nvCxnSpPr>
          <p:spPr>
            <a:xfrm rot="16200000" flipH="1">
              <a:off x="1172528" y="3379037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>
              <a:stCxn id="113" idx="3"/>
              <a:endCxn id="113" idx="4"/>
            </p:cNvCxnSpPr>
            <p:nvPr/>
          </p:nvCxnSpPr>
          <p:spPr>
            <a:xfrm rot="16200000" flipH="1">
              <a:off x="3080539" y="3375335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/>
            <p:cNvCxnSpPr>
              <a:stCxn id="111" idx="3"/>
              <a:endCxn id="111" idx="4"/>
            </p:cNvCxnSpPr>
            <p:nvPr/>
          </p:nvCxnSpPr>
          <p:spPr>
            <a:xfrm rot="16200000" flipH="1">
              <a:off x="5060960" y="3375335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>
              <a:stCxn id="109" idx="3"/>
              <a:endCxn id="109" idx="4"/>
            </p:cNvCxnSpPr>
            <p:nvPr/>
          </p:nvCxnSpPr>
          <p:spPr>
            <a:xfrm rot="16200000" flipH="1">
              <a:off x="6942691" y="3379037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62107" y="5023091"/>
            <a:ext cx="448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smtClean="0"/>
              <a:t>What happens if var(</a:t>
            </a:r>
            <a:r>
              <a:rPr lang="en-US" sz="2800" smtClean="0">
                <a:latin typeface="Symbol" panose="05050102010706020507" pitchFamily="18" charset="2"/>
              </a:rPr>
              <a:t>z</a:t>
            </a:r>
            <a:r>
              <a:rPr lang="en-US" sz="2800" smtClean="0"/>
              <a:t>xt</a:t>
            </a:r>
            <a:r>
              <a:rPr lang="nl-NL" sz="2800" smtClean="0"/>
              <a:t>) = 0?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5919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99592" y="893088"/>
            <a:ext cx="7113815" cy="2580444"/>
            <a:chOff x="1366902" y="1252354"/>
            <a:chExt cx="6301442" cy="2392670"/>
          </a:xfrm>
        </p:grpSpPr>
        <p:sp>
          <p:nvSpPr>
            <p:cNvPr id="6" name="Rechthoek 5"/>
            <p:cNvSpPr/>
            <p:nvPr/>
          </p:nvSpPr>
          <p:spPr>
            <a:xfrm>
              <a:off x="1371988" y="2282807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y1</a:t>
              </a:r>
              <a:endParaRPr lang="nl-NL" sz="1400" dirty="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3276483" y="2287965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y2</a:t>
              </a:r>
              <a:endParaRPr lang="nl-NL" sz="1400" dirty="0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5255705" y="2287965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y3</a:t>
              </a:r>
              <a:endParaRPr lang="nl-NL" sz="1400" dirty="0"/>
            </a:p>
          </p:txBody>
        </p:sp>
        <p:sp>
          <p:nvSpPr>
            <p:cNvPr id="33" name="Rechthoek 32"/>
            <p:cNvSpPr/>
            <p:nvPr/>
          </p:nvSpPr>
          <p:spPr>
            <a:xfrm>
              <a:off x="7140679" y="2287965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y4</a:t>
              </a:r>
              <a:endParaRPr lang="nl-NL" sz="1400" dirty="0"/>
            </a:p>
          </p:txBody>
        </p:sp>
        <p:sp>
          <p:nvSpPr>
            <p:cNvPr id="51" name="Ovaal 50"/>
            <p:cNvSpPr/>
            <p:nvPr/>
          </p:nvSpPr>
          <p:spPr>
            <a:xfrm>
              <a:off x="1371988" y="146871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x1</a:t>
              </a:r>
              <a:endParaRPr lang="nl-NL" sz="1400" dirty="0"/>
            </a:p>
          </p:txBody>
        </p:sp>
        <p:cxnSp>
          <p:nvCxnSpPr>
            <p:cNvPr id="52" name="Rechte verbindingslijn met pijl 51"/>
            <p:cNvCxnSpPr>
              <a:stCxn id="51" idx="4"/>
              <a:endCxn id="6" idx="0"/>
            </p:cNvCxnSpPr>
            <p:nvPr/>
          </p:nvCxnSpPr>
          <p:spPr>
            <a:xfrm>
              <a:off x="1622879" y="1923031"/>
              <a:ext cx="0" cy="3597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al 52"/>
            <p:cNvSpPr/>
            <p:nvPr/>
          </p:nvSpPr>
          <p:spPr>
            <a:xfrm>
              <a:off x="3256962" y="146871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x2</a:t>
              </a:r>
              <a:endParaRPr lang="nl-NL" sz="1400" dirty="0"/>
            </a:p>
          </p:txBody>
        </p:sp>
        <p:cxnSp>
          <p:nvCxnSpPr>
            <p:cNvPr id="54" name="Rechte verbindingslijn met pijl 53"/>
            <p:cNvCxnSpPr>
              <a:stCxn id="53" idx="4"/>
            </p:cNvCxnSpPr>
            <p:nvPr/>
          </p:nvCxnSpPr>
          <p:spPr>
            <a:xfrm>
              <a:off x="3507853" y="1923031"/>
              <a:ext cx="1" cy="3904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al 54"/>
            <p:cNvSpPr/>
            <p:nvPr/>
          </p:nvSpPr>
          <p:spPr>
            <a:xfrm>
              <a:off x="5236185" y="146871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x3</a:t>
              </a:r>
              <a:endParaRPr lang="nl-NL" sz="1400" dirty="0"/>
            </a:p>
          </p:txBody>
        </p:sp>
        <p:cxnSp>
          <p:nvCxnSpPr>
            <p:cNvPr id="56" name="Rechte verbindingslijn met pijl 55"/>
            <p:cNvCxnSpPr>
              <a:stCxn id="55" idx="4"/>
            </p:cNvCxnSpPr>
            <p:nvPr/>
          </p:nvCxnSpPr>
          <p:spPr>
            <a:xfrm>
              <a:off x="5487076" y="1923031"/>
              <a:ext cx="1" cy="3904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al 56"/>
            <p:cNvSpPr/>
            <p:nvPr/>
          </p:nvSpPr>
          <p:spPr>
            <a:xfrm>
              <a:off x="7121159" y="146871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x4</a:t>
              </a:r>
              <a:endParaRPr lang="nl-NL" sz="1400" dirty="0"/>
            </a:p>
          </p:txBody>
        </p:sp>
        <p:cxnSp>
          <p:nvCxnSpPr>
            <p:cNvPr id="58" name="Rechte verbindingslijn met pijl 57"/>
            <p:cNvCxnSpPr>
              <a:stCxn id="57" idx="4"/>
            </p:cNvCxnSpPr>
            <p:nvPr/>
          </p:nvCxnSpPr>
          <p:spPr>
            <a:xfrm>
              <a:off x="7372050" y="1923031"/>
              <a:ext cx="1" cy="3904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58"/>
            <p:cNvCxnSpPr>
              <a:stCxn id="51" idx="6"/>
              <a:endCxn id="53" idx="2"/>
            </p:cNvCxnSpPr>
            <p:nvPr/>
          </p:nvCxnSpPr>
          <p:spPr>
            <a:xfrm>
              <a:off x="1873770" y="1695871"/>
              <a:ext cx="138319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Rechte verbindingslijn met pijl 59"/>
            <p:cNvCxnSpPr>
              <a:stCxn id="53" idx="6"/>
              <a:endCxn id="55" idx="2"/>
            </p:cNvCxnSpPr>
            <p:nvPr/>
          </p:nvCxnSpPr>
          <p:spPr>
            <a:xfrm>
              <a:off x="3758744" y="1695871"/>
              <a:ext cx="147744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Rechte verbindingslijn met pijl 60"/>
            <p:cNvCxnSpPr>
              <a:stCxn id="55" idx="6"/>
              <a:endCxn id="57" idx="2"/>
            </p:cNvCxnSpPr>
            <p:nvPr/>
          </p:nvCxnSpPr>
          <p:spPr>
            <a:xfrm>
              <a:off x="5737967" y="1695871"/>
              <a:ext cx="138319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Ovaal 88"/>
            <p:cNvSpPr/>
            <p:nvPr/>
          </p:nvSpPr>
          <p:spPr>
            <a:xfrm>
              <a:off x="1366902" y="3190704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e1</a:t>
              </a:r>
              <a:endParaRPr lang="nl-NL" sz="1400" dirty="0"/>
            </a:p>
          </p:txBody>
        </p:sp>
        <p:cxnSp>
          <p:nvCxnSpPr>
            <p:cNvPr id="95" name="Rechte verbindingslijn met pijl 94"/>
            <p:cNvCxnSpPr>
              <a:stCxn id="89" idx="0"/>
              <a:endCxn id="6" idx="2"/>
            </p:cNvCxnSpPr>
            <p:nvPr/>
          </p:nvCxnSpPr>
          <p:spPr>
            <a:xfrm flipV="1">
              <a:off x="1617793" y="2737127"/>
              <a:ext cx="5086" cy="4535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Ovaal 91"/>
            <p:cNvSpPr/>
            <p:nvPr/>
          </p:nvSpPr>
          <p:spPr>
            <a:xfrm>
              <a:off x="7137065" y="3190704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e4</a:t>
              </a:r>
              <a:endParaRPr lang="nl-NL" sz="1400" dirty="0"/>
            </a:p>
          </p:txBody>
        </p:sp>
        <p:cxnSp>
          <p:nvCxnSpPr>
            <p:cNvPr id="113" name="Rechte verbindingslijn met pijl 94"/>
            <p:cNvCxnSpPr>
              <a:stCxn id="109" idx="0"/>
              <a:endCxn id="33" idx="2"/>
            </p:cNvCxnSpPr>
            <p:nvPr/>
          </p:nvCxnSpPr>
          <p:spPr>
            <a:xfrm flipV="1">
              <a:off x="7387956" y="2742285"/>
              <a:ext cx="3614" cy="4484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Ovaal 91"/>
            <p:cNvSpPr/>
            <p:nvPr/>
          </p:nvSpPr>
          <p:spPr>
            <a:xfrm>
              <a:off x="5255334" y="3187002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e3</a:t>
              </a:r>
              <a:endParaRPr lang="nl-NL" sz="1400" dirty="0"/>
            </a:p>
          </p:txBody>
        </p:sp>
        <p:cxnSp>
          <p:nvCxnSpPr>
            <p:cNvPr id="118" name="Rechte verbindingslijn met pijl 94"/>
            <p:cNvCxnSpPr>
              <a:stCxn id="117" idx="0"/>
              <a:endCxn id="24" idx="2"/>
            </p:cNvCxnSpPr>
            <p:nvPr/>
          </p:nvCxnSpPr>
          <p:spPr>
            <a:xfrm flipV="1">
              <a:off x="5506225" y="2742285"/>
              <a:ext cx="371" cy="444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Ovaal 91"/>
            <p:cNvSpPr/>
            <p:nvPr/>
          </p:nvSpPr>
          <p:spPr>
            <a:xfrm>
              <a:off x="3274913" y="3187002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e2</a:t>
              </a:r>
              <a:endParaRPr lang="nl-NL" sz="1400" dirty="0"/>
            </a:p>
          </p:txBody>
        </p:sp>
        <p:cxnSp>
          <p:nvCxnSpPr>
            <p:cNvPr id="120" name="Rechte verbindingslijn met pijl 94"/>
            <p:cNvCxnSpPr>
              <a:stCxn id="119" idx="0"/>
              <a:endCxn id="15" idx="2"/>
            </p:cNvCxnSpPr>
            <p:nvPr/>
          </p:nvCxnSpPr>
          <p:spPr>
            <a:xfrm flipV="1">
              <a:off x="3525804" y="2742285"/>
              <a:ext cx="1570" cy="444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1645320" y="191683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503874" y="190754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448090" y="190754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320298" y="191683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392306" y="277163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520098" y="278092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517528" y="278092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45320" y="278092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171822" y="1252354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b</a:t>
              </a:r>
              <a:r>
                <a:rPr lang="nl-NL" baseline="-25000" dirty="0" smtClean="0"/>
                <a:t>2,1</a:t>
              </a:r>
              <a:endParaRPr lang="nl-NL" baseline="-25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143423" y="126876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b</a:t>
              </a:r>
              <a:r>
                <a:rPr lang="nl-NL" baseline="-25000" dirty="0" smtClean="0"/>
                <a:t>3,2</a:t>
              </a:r>
              <a:endParaRPr lang="nl-NL" baseline="-25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965800" y="126876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b</a:t>
              </a:r>
              <a:r>
                <a:rPr lang="nl-NL" baseline="-25000" dirty="0" smtClean="0"/>
                <a:t>4,3</a:t>
              </a:r>
              <a:endParaRPr lang="nl-NL" baseline="-25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11218" y="356900"/>
            <a:ext cx="706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Special case: factor model var(</a:t>
            </a:r>
            <a:r>
              <a:rPr lang="nl-NL" sz="2800" dirty="0" smtClean="0">
                <a:latin typeface="Symbol" panose="05050102010706020507" pitchFamily="18" charset="2"/>
              </a:rPr>
              <a:t>z</a:t>
            </a:r>
            <a:r>
              <a:rPr lang="nl-NL" sz="2800" dirty="0" smtClean="0"/>
              <a:t>x</a:t>
            </a:r>
            <a:r>
              <a:rPr lang="nl-NL" sz="2800" baseline="-25000" dirty="0" smtClean="0"/>
              <a:t>t</a:t>
            </a:r>
            <a:r>
              <a:rPr lang="nl-NL" sz="2800" dirty="0" smtClean="0"/>
              <a:t>) (t=2,3,4) = 0 </a:t>
            </a:r>
            <a:endParaRPr lang="nl-NL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12992" y="3857551"/>
            <a:ext cx="6600475" cy="2467842"/>
            <a:chOff x="1331640" y="4098601"/>
            <a:chExt cx="6301442" cy="2226792"/>
          </a:xfrm>
        </p:grpSpPr>
        <p:sp>
          <p:nvSpPr>
            <p:cNvPr id="46" name="Rechthoek 5"/>
            <p:cNvSpPr/>
            <p:nvPr/>
          </p:nvSpPr>
          <p:spPr>
            <a:xfrm>
              <a:off x="1336726" y="4963176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y1</a:t>
              </a:r>
              <a:endParaRPr lang="nl-NL" sz="1400" dirty="0"/>
            </a:p>
          </p:txBody>
        </p:sp>
        <p:sp>
          <p:nvSpPr>
            <p:cNvPr id="47" name="Rechthoek 14"/>
            <p:cNvSpPr/>
            <p:nvPr/>
          </p:nvSpPr>
          <p:spPr>
            <a:xfrm>
              <a:off x="3241221" y="4968334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y2</a:t>
              </a:r>
              <a:endParaRPr lang="nl-NL" sz="1400" dirty="0"/>
            </a:p>
          </p:txBody>
        </p:sp>
        <p:sp>
          <p:nvSpPr>
            <p:cNvPr id="48" name="Rechthoek 23"/>
            <p:cNvSpPr/>
            <p:nvPr/>
          </p:nvSpPr>
          <p:spPr>
            <a:xfrm>
              <a:off x="5220443" y="4968334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y3</a:t>
              </a:r>
              <a:endParaRPr lang="nl-NL" sz="1400" dirty="0"/>
            </a:p>
          </p:txBody>
        </p:sp>
        <p:sp>
          <p:nvSpPr>
            <p:cNvPr id="49" name="Rechthoek 32"/>
            <p:cNvSpPr/>
            <p:nvPr/>
          </p:nvSpPr>
          <p:spPr>
            <a:xfrm>
              <a:off x="7105417" y="4968334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y4</a:t>
              </a:r>
              <a:endParaRPr lang="nl-NL" sz="1400" dirty="0"/>
            </a:p>
          </p:txBody>
        </p:sp>
        <p:sp>
          <p:nvSpPr>
            <p:cNvPr id="50" name="Ovaal 50"/>
            <p:cNvSpPr/>
            <p:nvPr/>
          </p:nvSpPr>
          <p:spPr>
            <a:xfrm>
              <a:off x="1331640" y="409860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x1</a:t>
              </a:r>
              <a:endParaRPr lang="nl-NL" sz="1400" dirty="0"/>
            </a:p>
          </p:txBody>
        </p:sp>
        <p:cxnSp>
          <p:nvCxnSpPr>
            <p:cNvPr id="62" name="Rechte verbindingslijn met pijl 51"/>
            <p:cNvCxnSpPr>
              <a:stCxn id="50" idx="4"/>
              <a:endCxn id="46" idx="0"/>
            </p:cNvCxnSpPr>
            <p:nvPr/>
          </p:nvCxnSpPr>
          <p:spPr>
            <a:xfrm>
              <a:off x="1582531" y="4552921"/>
              <a:ext cx="5086" cy="410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Rechte verbindingslijn met pijl 58"/>
            <p:cNvCxnSpPr>
              <a:stCxn id="50" idx="6"/>
              <a:endCxn id="47" idx="0"/>
            </p:cNvCxnSpPr>
            <p:nvPr/>
          </p:nvCxnSpPr>
          <p:spPr>
            <a:xfrm>
              <a:off x="1833422" y="4325761"/>
              <a:ext cx="1658690" cy="6425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Rechte verbindingslijn met pijl 59"/>
            <p:cNvCxnSpPr>
              <a:stCxn id="50" idx="6"/>
              <a:endCxn id="48" idx="0"/>
            </p:cNvCxnSpPr>
            <p:nvPr/>
          </p:nvCxnSpPr>
          <p:spPr>
            <a:xfrm>
              <a:off x="1833422" y="4325761"/>
              <a:ext cx="3637912" cy="6425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Rechte verbindingslijn met pijl 60"/>
            <p:cNvCxnSpPr>
              <a:stCxn id="50" idx="6"/>
              <a:endCxn id="49" idx="0"/>
            </p:cNvCxnSpPr>
            <p:nvPr/>
          </p:nvCxnSpPr>
          <p:spPr>
            <a:xfrm>
              <a:off x="1833422" y="4325761"/>
              <a:ext cx="5522886" cy="6425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Ovaal 88"/>
            <p:cNvSpPr/>
            <p:nvPr/>
          </p:nvSpPr>
          <p:spPr>
            <a:xfrm>
              <a:off x="1331640" y="5871073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e1</a:t>
              </a:r>
              <a:endParaRPr lang="nl-NL" sz="1400" dirty="0"/>
            </a:p>
          </p:txBody>
        </p:sp>
        <p:cxnSp>
          <p:nvCxnSpPr>
            <p:cNvPr id="73" name="Rechte verbindingslijn met pijl 94"/>
            <p:cNvCxnSpPr>
              <a:stCxn id="72" idx="0"/>
              <a:endCxn id="46" idx="2"/>
            </p:cNvCxnSpPr>
            <p:nvPr/>
          </p:nvCxnSpPr>
          <p:spPr>
            <a:xfrm flipV="1">
              <a:off x="1582531" y="5417496"/>
              <a:ext cx="5086" cy="4535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Ovaal 91"/>
            <p:cNvSpPr/>
            <p:nvPr/>
          </p:nvSpPr>
          <p:spPr>
            <a:xfrm>
              <a:off x="7101803" y="5871073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e4</a:t>
              </a:r>
              <a:endParaRPr lang="nl-NL" sz="1400" dirty="0"/>
            </a:p>
          </p:txBody>
        </p:sp>
        <p:cxnSp>
          <p:nvCxnSpPr>
            <p:cNvPr id="75" name="Rechte verbindingslijn met pijl 94"/>
            <p:cNvCxnSpPr>
              <a:stCxn id="74" idx="0"/>
              <a:endCxn id="49" idx="2"/>
            </p:cNvCxnSpPr>
            <p:nvPr/>
          </p:nvCxnSpPr>
          <p:spPr>
            <a:xfrm flipV="1">
              <a:off x="7352694" y="5422654"/>
              <a:ext cx="3614" cy="4484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Ovaal 91"/>
            <p:cNvSpPr/>
            <p:nvPr/>
          </p:nvSpPr>
          <p:spPr>
            <a:xfrm>
              <a:off x="5220072" y="586737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e3</a:t>
              </a:r>
              <a:endParaRPr lang="nl-NL" sz="1400" dirty="0"/>
            </a:p>
          </p:txBody>
        </p:sp>
        <p:cxnSp>
          <p:nvCxnSpPr>
            <p:cNvPr id="83" name="Rechte verbindingslijn met pijl 94"/>
            <p:cNvCxnSpPr>
              <a:stCxn id="82" idx="0"/>
              <a:endCxn id="48" idx="2"/>
            </p:cNvCxnSpPr>
            <p:nvPr/>
          </p:nvCxnSpPr>
          <p:spPr>
            <a:xfrm flipV="1">
              <a:off x="5470963" y="5422654"/>
              <a:ext cx="371" cy="444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Ovaal 91"/>
            <p:cNvSpPr/>
            <p:nvPr/>
          </p:nvSpPr>
          <p:spPr>
            <a:xfrm>
              <a:off x="3239651" y="586737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e2</a:t>
              </a:r>
              <a:endParaRPr lang="nl-NL" sz="1400" dirty="0"/>
            </a:p>
          </p:txBody>
        </p:sp>
        <p:cxnSp>
          <p:nvCxnSpPr>
            <p:cNvPr id="85" name="Rechte verbindingslijn met pijl 94"/>
            <p:cNvCxnSpPr>
              <a:stCxn id="84" idx="0"/>
              <a:endCxn id="47" idx="2"/>
            </p:cNvCxnSpPr>
            <p:nvPr/>
          </p:nvCxnSpPr>
          <p:spPr>
            <a:xfrm flipV="1">
              <a:off x="3490542" y="5422654"/>
              <a:ext cx="1570" cy="444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357044" y="54520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484836" y="54612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82266" y="54612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10058" y="54612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8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14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375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Symbol" panose="05050102010706020507" pitchFamily="18" charset="2"/>
              </a:rPr>
              <a:t>S</a:t>
            </a:r>
            <a:r>
              <a:rPr lang="nl-NL" sz="4000" baseline="-25000" dirty="0" smtClean="0"/>
              <a:t>ph</a:t>
            </a:r>
            <a:r>
              <a:rPr lang="nl-NL" sz="4000" dirty="0" smtClean="0"/>
              <a:t> = </a:t>
            </a:r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FF0000"/>
                </a:solidFill>
              </a:rPr>
              <a:t>A</a:t>
            </a:r>
            <a:r>
              <a:rPr lang="nl-NL" sz="4000" dirty="0" smtClean="0"/>
              <a:t> + </a:t>
            </a:r>
            <a:r>
              <a:rPr lang="nl-NL" sz="40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0070C0"/>
                </a:solidFill>
              </a:rPr>
              <a:t>C</a:t>
            </a:r>
            <a:r>
              <a:rPr lang="nl-NL" sz="4000" dirty="0" smtClean="0"/>
              <a:t> + </a:t>
            </a:r>
            <a:r>
              <a:rPr lang="nl-NL" sz="4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00B050"/>
                </a:solidFill>
              </a:rPr>
              <a:t>E</a:t>
            </a:r>
            <a:endParaRPr lang="nl-NL" sz="4000" baseline="-25000" dirty="0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114449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Multivariate decomposition of phenotypic </a:t>
            </a:r>
            <a:r>
              <a:rPr lang="nl-NL" sz="3200" smtClean="0"/>
              <a:t>covariance matrix (TxT, say T=4): </a:t>
            </a:r>
            <a:endParaRPr lang="nl-N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0897" y="2564904"/>
            <a:ext cx="8399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>
                <a:latin typeface="Symbol" panose="05050102010706020507" pitchFamily="18" charset="2"/>
              </a:rPr>
              <a:t>S</a:t>
            </a:r>
            <a:r>
              <a:rPr lang="nl-NL" sz="4000" baseline="-25000"/>
              <a:t>ph1</a:t>
            </a:r>
            <a:r>
              <a:rPr lang="nl-NL" sz="4000"/>
              <a:t> </a:t>
            </a:r>
            <a:r>
              <a:rPr lang="nl-NL" sz="4000" smtClean="0"/>
              <a:t> 	</a:t>
            </a:r>
            <a:r>
              <a:rPr lang="nl-NL" sz="4000">
                <a:latin typeface="Symbol" panose="05050102010706020507" pitchFamily="18" charset="2"/>
              </a:rPr>
              <a:t> S</a:t>
            </a:r>
            <a:r>
              <a:rPr lang="nl-NL" sz="4000" baseline="-25000"/>
              <a:t>ph12 </a:t>
            </a:r>
            <a:r>
              <a:rPr lang="nl-NL" sz="4000" dirty="0" smtClean="0"/>
              <a:t>				</a:t>
            </a:r>
          </a:p>
          <a:p>
            <a:r>
              <a:rPr lang="nl-NL" sz="4000" dirty="0" smtClean="0">
                <a:latin typeface="Symbol" panose="05050102010706020507" pitchFamily="18" charset="2"/>
              </a:rPr>
              <a:t>S</a:t>
            </a:r>
            <a:r>
              <a:rPr lang="nl-NL" sz="4000" baseline="-25000" dirty="0" smtClean="0"/>
              <a:t>ph12</a:t>
            </a:r>
            <a:r>
              <a:rPr lang="nl-NL" sz="4000" dirty="0" smtClean="0"/>
              <a:t> 	</a:t>
            </a:r>
            <a:r>
              <a:rPr lang="nl-NL" sz="4000" dirty="0" smtClean="0">
                <a:latin typeface="Symbol" panose="05050102010706020507" pitchFamily="18" charset="2"/>
              </a:rPr>
              <a:t> S</a:t>
            </a:r>
            <a:r>
              <a:rPr lang="nl-NL" sz="4000" baseline="-25000" dirty="0" smtClean="0"/>
              <a:t>ph2</a:t>
            </a:r>
            <a:r>
              <a:rPr lang="nl-NL" sz="4000" dirty="0" smtClean="0"/>
              <a:t> </a:t>
            </a:r>
            <a:r>
              <a:rPr lang="nl-NL" sz="4000" dirty="0" smtClean="0">
                <a:latin typeface="Symbol" panose="05050102010706020507" pitchFamily="18" charset="2"/>
              </a:rPr>
              <a:t> </a:t>
            </a:r>
            <a:r>
              <a:rPr lang="nl-NL" sz="4000" dirty="0"/>
              <a:t>	=</a:t>
            </a:r>
            <a:endParaRPr lang="nl-NL" sz="4000" baseline="-25000" dirty="0"/>
          </a:p>
          <a:p>
            <a:endParaRPr lang="nl-NL" sz="4000" dirty="0" smtClean="0">
              <a:latin typeface="Symbol" panose="05050102010706020507" pitchFamily="18" charset="2"/>
            </a:endParaRPr>
          </a:p>
          <a:p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FF0000"/>
                </a:solidFill>
              </a:rPr>
              <a:t>A</a:t>
            </a:r>
            <a:r>
              <a:rPr lang="nl-NL" sz="4000" dirty="0"/>
              <a:t> + </a:t>
            </a:r>
            <a:r>
              <a:rPr lang="nl-NL" sz="40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0070C0"/>
                </a:solidFill>
              </a:rPr>
              <a:t>C</a:t>
            </a:r>
            <a:r>
              <a:rPr lang="nl-NL" sz="4000" dirty="0"/>
              <a:t> </a:t>
            </a:r>
            <a:r>
              <a:rPr lang="nl-NL" sz="4000"/>
              <a:t>+ </a:t>
            </a:r>
            <a:r>
              <a:rPr lang="nl-NL" sz="400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smtClean="0">
                <a:solidFill>
                  <a:srgbClr val="00B050"/>
                </a:solidFill>
              </a:rPr>
              <a:t>E</a:t>
            </a:r>
            <a:r>
              <a:rPr lang="nl-NL" sz="4000" baseline="-25000" smtClean="0"/>
              <a:t>		</a:t>
            </a:r>
            <a:r>
              <a:rPr lang="nl-NL" sz="4000" smtClean="0"/>
              <a:t>r</a:t>
            </a:r>
            <a:r>
              <a:rPr lang="nl-NL" sz="4000">
                <a:sym typeface="Symbol" panose="05050102010706020507" pitchFamily="18" charset="2"/>
              </a:rPr>
              <a:t></a:t>
            </a:r>
            <a:r>
              <a:rPr lang="nl-NL" sz="40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>
                <a:solidFill>
                  <a:srgbClr val="FF0000"/>
                </a:solidFill>
              </a:rPr>
              <a:t>A</a:t>
            </a:r>
            <a:r>
              <a:rPr lang="nl-NL" sz="4000"/>
              <a:t> + </a:t>
            </a:r>
            <a:r>
              <a:rPr lang="nl-NL" sz="400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>
                <a:solidFill>
                  <a:srgbClr val="0070C0"/>
                </a:solidFill>
              </a:rPr>
              <a:t>C</a:t>
            </a:r>
            <a:r>
              <a:rPr lang="nl-NL" sz="4000"/>
              <a:t> + </a:t>
            </a:r>
            <a:r>
              <a:rPr lang="nl-NL" sz="400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>
                <a:solidFill>
                  <a:srgbClr val="00B050"/>
                </a:solidFill>
              </a:rPr>
              <a:t>E</a:t>
            </a:r>
            <a:r>
              <a:rPr lang="nl-NL" sz="4000"/>
              <a:t> </a:t>
            </a:r>
            <a:endParaRPr lang="nl-NL" sz="4000" baseline="-25000" dirty="0"/>
          </a:p>
          <a:p>
            <a:r>
              <a:rPr lang="nl-NL" sz="4000" smtClean="0"/>
              <a:t>r</a:t>
            </a:r>
            <a:r>
              <a:rPr lang="nl-NL" sz="4000" smtClean="0">
                <a:sym typeface="Symbol" panose="05050102010706020507" pitchFamily="18" charset="2"/>
              </a:rPr>
              <a:t>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smtClean="0"/>
              <a:t> </a:t>
            </a:r>
            <a:r>
              <a:rPr lang="nl-NL" sz="4000" dirty="0"/>
              <a:t>+ </a:t>
            </a:r>
            <a:r>
              <a:rPr lang="nl-NL" sz="40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0070C0"/>
                </a:solidFill>
              </a:rPr>
              <a:t>C</a:t>
            </a:r>
            <a:r>
              <a:rPr lang="nl-NL" sz="4000" dirty="0"/>
              <a:t> + </a:t>
            </a:r>
            <a:r>
              <a:rPr lang="nl-NL" sz="4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00B050"/>
                </a:solidFill>
              </a:rPr>
              <a:t>E</a:t>
            </a:r>
            <a:r>
              <a:rPr lang="nl-NL" sz="4000" dirty="0" smtClean="0"/>
              <a:t> </a:t>
            </a:r>
            <a:r>
              <a:rPr lang="nl-NL" sz="4000" smtClean="0"/>
              <a:t>	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smtClean="0"/>
              <a:t> </a:t>
            </a:r>
            <a:r>
              <a:rPr lang="nl-NL" sz="4000" dirty="0" smtClean="0"/>
              <a:t>+ </a:t>
            </a:r>
            <a:r>
              <a:rPr lang="nl-NL" sz="40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0070C0"/>
                </a:solidFill>
              </a:rPr>
              <a:t>C</a:t>
            </a:r>
            <a:r>
              <a:rPr lang="nl-NL" sz="4000" dirty="0" smtClean="0"/>
              <a:t> + </a:t>
            </a:r>
            <a:r>
              <a:rPr lang="nl-NL" sz="4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00B050"/>
                </a:solidFill>
              </a:rPr>
              <a:t>E</a:t>
            </a:r>
            <a:endParaRPr lang="nl-NL" sz="4000" baseline="-25000" dirty="0" smtClean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2204" y="5833130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smtClean="0"/>
              <a:t>(r=1 or .5)</a:t>
            </a:r>
            <a:endParaRPr lang="nl-NL" sz="28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8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15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251520" y="245230"/>
            <a:ext cx="375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Symbol" panose="05050102010706020507" pitchFamily="18" charset="2"/>
              </a:rPr>
              <a:t>S</a:t>
            </a:r>
            <a:r>
              <a:rPr lang="nl-NL" sz="4000" baseline="-25000" dirty="0" smtClean="0"/>
              <a:t>ph</a:t>
            </a:r>
            <a:r>
              <a:rPr lang="nl-NL" sz="4000" dirty="0" smtClean="0"/>
              <a:t> = </a:t>
            </a:r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FF0000"/>
                </a:solidFill>
              </a:rPr>
              <a:t>A</a:t>
            </a:r>
            <a:r>
              <a:rPr lang="nl-NL" sz="4000" dirty="0" smtClean="0">
                <a:solidFill>
                  <a:srgbClr val="FF0000"/>
                </a:solidFill>
              </a:rPr>
              <a:t> </a:t>
            </a:r>
            <a:r>
              <a:rPr lang="nl-NL" sz="4000" dirty="0" smtClean="0"/>
              <a:t>+ </a:t>
            </a:r>
            <a:r>
              <a:rPr lang="nl-NL" sz="4000" dirty="0">
                <a:latin typeface="Symbol" panose="05050102010706020507" pitchFamily="18" charset="2"/>
              </a:rPr>
              <a:t>S</a:t>
            </a:r>
            <a:r>
              <a:rPr lang="nl-NL" sz="4000" baseline="-25000" dirty="0" smtClean="0"/>
              <a:t>C</a:t>
            </a:r>
            <a:r>
              <a:rPr lang="nl-NL" sz="4000" dirty="0" smtClean="0"/>
              <a:t> + </a:t>
            </a:r>
            <a:r>
              <a:rPr lang="nl-NL" sz="4000" dirty="0" smtClean="0">
                <a:latin typeface="Symbol" panose="05050102010706020507" pitchFamily="18" charset="2"/>
              </a:rPr>
              <a:t>S</a:t>
            </a:r>
            <a:r>
              <a:rPr lang="nl-NL" sz="4000" baseline="-25000" dirty="0"/>
              <a:t>E</a:t>
            </a:r>
            <a:endParaRPr lang="nl-NL" sz="4000" baseline="-25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1131281"/>
            <a:ext cx="8187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Estimate  </a:t>
            </a:r>
            <a:r>
              <a:rPr lang="nl-NL" sz="4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FF0000"/>
                </a:solidFill>
              </a:rPr>
              <a:t>A</a:t>
            </a:r>
            <a:r>
              <a:rPr lang="nl-NL" sz="4000" dirty="0" smtClean="0"/>
              <a:t> using a Cholesky-decomp </a:t>
            </a:r>
            <a:endParaRPr lang="nl-NL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872627"/>
            <a:ext cx="2529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FF0000"/>
                </a:solidFill>
              </a:rPr>
              <a:t>A</a:t>
            </a:r>
            <a:r>
              <a:rPr lang="nl-NL" sz="4000" dirty="0" smtClean="0"/>
              <a:t> </a:t>
            </a:r>
            <a:r>
              <a:rPr lang="nl-NL" sz="4000" smtClean="0"/>
              <a:t>= 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baseline="30000" smtClean="0">
                <a:solidFill>
                  <a:srgbClr val="FF0000"/>
                </a:solidFill>
              </a:rPr>
              <a:t>t</a:t>
            </a:r>
            <a:r>
              <a:rPr lang="nl-NL" sz="4000" smtClean="0">
                <a:solidFill>
                  <a:srgbClr val="FF0000"/>
                </a:solidFill>
              </a:rPr>
              <a:t> </a:t>
            </a:r>
            <a:r>
              <a:rPr lang="nl-NL" sz="4000" smtClean="0"/>
              <a:t> </a:t>
            </a:r>
            <a:endParaRPr lang="nl-NL" sz="4000" baseline="-25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67708" y="3932027"/>
            <a:ext cx="575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nl-NL" sz="2800" baseline="-25000" dirty="0" smtClean="0">
                <a:solidFill>
                  <a:srgbClr val="FF0000"/>
                </a:solidFill>
              </a:rPr>
              <a:t>A</a:t>
            </a:r>
            <a:r>
              <a:rPr lang="nl-NL" sz="2800" dirty="0" smtClean="0"/>
              <a:t> = </a:t>
            </a:r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	d</a:t>
            </a:r>
            <a:r>
              <a:rPr lang="nl-NL" sz="28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11</a:t>
            </a:r>
            <a:r>
              <a:rPr lang="nl-NL" sz="2800" dirty="0">
                <a:solidFill>
                  <a:srgbClr val="FF0000"/>
                </a:solidFill>
                <a:latin typeface="Symbol" panose="05050102010706020507" pitchFamily="18" charset="2"/>
              </a:rPr>
              <a:t>	</a:t>
            </a:r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0	0	0 </a:t>
            </a:r>
          </a:p>
          <a:p>
            <a:r>
              <a:rPr lang="nl-NL" sz="2800" smtClean="0">
                <a:solidFill>
                  <a:srgbClr val="FF0000"/>
                </a:solidFill>
                <a:latin typeface="Symbol" panose="05050102010706020507" pitchFamily="18" charset="2"/>
              </a:rPr>
              <a:t>	d</a:t>
            </a:r>
            <a:r>
              <a:rPr lang="nl-NL" sz="2800" baseline="-25000" smtClean="0">
                <a:solidFill>
                  <a:srgbClr val="FF0000"/>
                </a:solidFill>
                <a:latin typeface="Symbol" panose="05050102010706020507" pitchFamily="18" charset="2"/>
              </a:rPr>
              <a:t>21</a:t>
            </a:r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	d</a:t>
            </a:r>
            <a:r>
              <a:rPr lang="nl-NL" sz="28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22</a:t>
            </a:r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	0 	0 </a:t>
            </a:r>
          </a:p>
          <a:p>
            <a:r>
              <a:rPr lang="nl-NL" sz="2800" smtClean="0">
                <a:solidFill>
                  <a:srgbClr val="FF0000"/>
                </a:solidFill>
                <a:latin typeface="Symbol" panose="05050102010706020507" pitchFamily="18" charset="2"/>
              </a:rPr>
              <a:t>	d</a:t>
            </a:r>
            <a:r>
              <a:rPr lang="nl-NL" sz="2800" baseline="-25000" smtClean="0">
                <a:solidFill>
                  <a:srgbClr val="FF0000"/>
                </a:solidFill>
                <a:latin typeface="Symbol" panose="05050102010706020507" pitchFamily="18" charset="2"/>
              </a:rPr>
              <a:t>31</a:t>
            </a:r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	d</a:t>
            </a:r>
            <a:r>
              <a:rPr lang="nl-NL" sz="28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32</a:t>
            </a:r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	d</a:t>
            </a:r>
            <a:r>
              <a:rPr lang="nl-NL" sz="28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33</a:t>
            </a:r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	0 </a:t>
            </a:r>
          </a:p>
          <a:p>
            <a:r>
              <a:rPr lang="nl-NL" sz="2800" smtClean="0">
                <a:solidFill>
                  <a:srgbClr val="FF0000"/>
                </a:solidFill>
                <a:latin typeface="Symbol" panose="05050102010706020507" pitchFamily="18" charset="2"/>
              </a:rPr>
              <a:t>	d</a:t>
            </a:r>
            <a:r>
              <a:rPr lang="nl-NL" sz="2800" baseline="-25000" smtClean="0">
                <a:solidFill>
                  <a:srgbClr val="FF0000"/>
                </a:solidFill>
                <a:latin typeface="Symbol" panose="05050102010706020507" pitchFamily="18" charset="2"/>
              </a:rPr>
              <a:t>41</a:t>
            </a:r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	d</a:t>
            </a:r>
            <a:r>
              <a:rPr lang="nl-NL" sz="28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42</a:t>
            </a:r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	d</a:t>
            </a:r>
            <a:r>
              <a:rPr lang="nl-NL" sz="28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43</a:t>
            </a:r>
            <a:r>
              <a:rPr lang="nl-NL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	d</a:t>
            </a:r>
            <a:r>
              <a:rPr lang="nl-NL" sz="28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44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32" y="2017332"/>
            <a:ext cx="2824336" cy="13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16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596941" y="944134"/>
            <a:ext cx="375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Symbol" panose="05050102010706020507" pitchFamily="18" charset="2"/>
              </a:rPr>
              <a:t>S</a:t>
            </a:r>
            <a:r>
              <a:rPr lang="nl-NL" sz="4000" baseline="-25000" dirty="0" smtClean="0"/>
              <a:t>ph</a:t>
            </a:r>
            <a:r>
              <a:rPr lang="nl-NL" sz="4000" dirty="0" smtClean="0"/>
              <a:t> = </a:t>
            </a:r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FF0000"/>
                </a:solidFill>
              </a:rPr>
              <a:t>A</a:t>
            </a:r>
            <a:r>
              <a:rPr lang="nl-NL" sz="4000" dirty="0" smtClean="0">
                <a:solidFill>
                  <a:srgbClr val="FF0000"/>
                </a:solidFill>
              </a:rPr>
              <a:t> </a:t>
            </a:r>
            <a:r>
              <a:rPr lang="nl-NL" sz="4000" dirty="0" smtClean="0"/>
              <a:t>+ </a:t>
            </a:r>
            <a:r>
              <a:rPr lang="nl-NL" sz="4000" dirty="0">
                <a:latin typeface="Symbol" panose="05050102010706020507" pitchFamily="18" charset="2"/>
              </a:rPr>
              <a:t>S</a:t>
            </a:r>
            <a:r>
              <a:rPr lang="nl-NL" sz="4000" baseline="-25000" dirty="0" smtClean="0"/>
              <a:t>C</a:t>
            </a:r>
            <a:r>
              <a:rPr lang="nl-NL" sz="4000" dirty="0" smtClean="0"/>
              <a:t> + </a:t>
            </a:r>
            <a:r>
              <a:rPr lang="nl-NL" sz="4000" dirty="0" smtClean="0">
                <a:latin typeface="Symbol" panose="05050102010706020507" pitchFamily="18" charset="2"/>
              </a:rPr>
              <a:t>S</a:t>
            </a:r>
            <a:r>
              <a:rPr lang="nl-NL" sz="4000" baseline="-25000" dirty="0"/>
              <a:t>E</a:t>
            </a:r>
            <a:endParaRPr lang="nl-NL" sz="4000" baseline="-25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6941" y="1910440"/>
            <a:ext cx="6978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Model  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smtClean="0"/>
              <a:t> using a </a:t>
            </a:r>
            <a:r>
              <a:rPr lang="nl-NL" sz="4000" dirty="0" smtClean="0"/>
              <a:t>simplex model</a:t>
            </a:r>
            <a:endParaRPr lang="nl-NL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59686" y="2984168"/>
            <a:ext cx="6716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FF0000"/>
                </a:solidFill>
              </a:rPr>
              <a:t>A</a:t>
            </a:r>
            <a:r>
              <a:rPr lang="nl-NL" sz="4000" dirty="0" smtClean="0"/>
              <a:t> = 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(I-B)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baseline="30000">
                <a:solidFill>
                  <a:srgbClr val="FF0000"/>
                </a:solidFill>
              </a:rPr>
              <a:t>-1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nl-NL" sz="4000" baseline="-25000" dirty="0" smtClean="0">
                <a:solidFill>
                  <a:srgbClr val="FF0000"/>
                </a:solidFill>
              </a:rPr>
              <a:t>A</a:t>
            </a:r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nl-NL" sz="4000">
                <a:solidFill>
                  <a:srgbClr val="FF0000"/>
                </a:solidFill>
                <a:latin typeface="Symbol" panose="05050102010706020507" pitchFamily="18" charset="2"/>
              </a:rPr>
              <a:t>(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I-B)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baseline="30000" smtClean="0">
                <a:solidFill>
                  <a:srgbClr val="FF0000"/>
                </a:solidFill>
              </a:rPr>
              <a:t>-1t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 Q</a:t>
            </a:r>
            <a:r>
              <a:rPr lang="nl-NL" sz="4000" baseline="-25000" dirty="0">
                <a:solidFill>
                  <a:srgbClr val="FF0000"/>
                </a:solidFill>
              </a:rPr>
              <a:t>A</a:t>
            </a:r>
            <a:r>
              <a:rPr lang="nl-NL" sz="4000" dirty="0" smtClean="0">
                <a:solidFill>
                  <a:srgbClr val="FF0000"/>
                </a:solidFill>
              </a:rPr>
              <a:t> </a:t>
            </a:r>
            <a:r>
              <a:rPr lang="nl-NL" sz="4000" dirty="0" smtClean="0"/>
              <a:t> </a:t>
            </a:r>
            <a:endParaRPr lang="nl-NL" sz="4000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3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chemeClr val="tx1"/>
                </a:solidFill>
              </a:rPr>
              <a:t>17</a:t>
            </a:fld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92696"/>
            <a:ext cx="7170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Symbol" panose="05050102010706020507" pitchFamily="18" charset="2"/>
              </a:rPr>
              <a:t>S</a:t>
            </a:r>
            <a:r>
              <a:rPr lang="nl-NL" sz="4000" baseline="-25000" dirty="0"/>
              <a:t>A</a:t>
            </a:r>
            <a:r>
              <a:rPr lang="nl-NL" sz="4000" dirty="0" smtClean="0"/>
              <a:t> = </a:t>
            </a:r>
            <a:r>
              <a:rPr lang="nl-NL" sz="4000" dirty="0" smtClean="0">
                <a:latin typeface="Symbol" panose="05050102010706020507" pitchFamily="18" charset="2"/>
              </a:rPr>
              <a:t>(</a:t>
            </a:r>
            <a:r>
              <a:rPr lang="nl-NL" sz="4000" smtClean="0">
                <a:latin typeface="Symbol" panose="05050102010706020507" pitchFamily="18" charset="2"/>
              </a:rPr>
              <a:t>I-</a:t>
            </a:r>
            <a:r>
              <a:rPr lang="nl-NL" sz="400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nl-NL" sz="4000" baseline="-25000">
                <a:solidFill>
                  <a:srgbClr val="0070C0"/>
                </a:solidFill>
              </a:rPr>
              <a:t>A</a:t>
            </a:r>
            <a:r>
              <a:rPr lang="nl-NL" sz="4000" smtClean="0">
                <a:latin typeface="Symbol" panose="05050102010706020507" pitchFamily="18" charset="2"/>
              </a:rPr>
              <a:t>)</a:t>
            </a:r>
            <a:r>
              <a:rPr lang="nl-NL" sz="4000" baseline="30000">
                <a:latin typeface="Symbol" panose="05050102010706020507" pitchFamily="18" charset="2"/>
              </a:rPr>
              <a:t> -1</a:t>
            </a:r>
            <a:r>
              <a:rPr lang="nl-NL" sz="4000" smtClean="0"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latin typeface="Symbol" panose="05050102010706020507" pitchFamily="18" charset="2"/>
              </a:rPr>
              <a:t>Y</a:t>
            </a:r>
            <a:r>
              <a:rPr lang="nl-NL" sz="4000" baseline="-25000" dirty="0" smtClean="0"/>
              <a:t>A</a:t>
            </a:r>
            <a:r>
              <a:rPr lang="nl-NL" sz="4000" dirty="0">
                <a:latin typeface="Symbol" panose="05050102010706020507" pitchFamily="18" charset="2"/>
              </a:rPr>
              <a:t> (</a:t>
            </a:r>
            <a:r>
              <a:rPr lang="nl-NL" sz="4000" dirty="0" smtClean="0">
                <a:latin typeface="Symbol" panose="05050102010706020507" pitchFamily="18" charset="2"/>
              </a:rPr>
              <a:t>I-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nl-NL" sz="4000" baseline="-25000" dirty="0">
                <a:solidFill>
                  <a:srgbClr val="0070C0"/>
                </a:solidFill>
              </a:rPr>
              <a:t>A</a:t>
            </a:r>
            <a:r>
              <a:rPr lang="nl-NL" sz="4000" smtClean="0">
                <a:latin typeface="Symbol" panose="05050102010706020507" pitchFamily="18" charset="2"/>
              </a:rPr>
              <a:t>)</a:t>
            </a:r>
            <a:r>
              <a:rPr lang="nl-NL" sz="4000" baseline="-25000" smtClean="0"/>
              <a:t> </a:t>
            </a:r>
            <a:r>
              <a:rPr lang="nl-NL" sz="4000" baseline="30000">
                <a:latin typeface="Symbol" panose="05050102010706020507" pitchFamily="18" charset="2"/>
              </a:rPr>
              <a:t>-1</a:t>
            </a:r>
            <a:r>
              <a:rPr lang="nl-NL" sz="4000">
                <a:latin typeface="Symbol" panose="05050102010706020507" pitchFamily="18" charset="2"/>
              </a:rPr>
              <a:t> </a:t>
            </a:r>
            <a:r>
              <a:rPr lang="nl-NL" sz="4000" baseline="30000" smtClean="0"/>
              <a:t>t</a:t>
            </a:r>
            <a:r>
              <a:rPr lang="nl-NL" sz="4000" smtClean="0"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latin typeface="Symbol" panose="05050102010706020507" pitchFamily="18" charset="2"/>
              </a:rPr>
              <a:t>+ Q</a:t>
            </a:r>
            <a:r>
              <a:rPr lang="nl-NL" sz="4000" baseline="-25000" dirty="0"/>
              <a:t>A</a:t>
            </a:r>
            <a:r>
              <a:rPr lang="nl-NL" sz="4000" dirty="0" smtClean="0"/>
              <a:t>  </a:t>
            </a:r>
            <a:endParaRPr lang="nl-NL" sz="4000" baseline="-2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61776" y="1590664"/>
            <a:ext cx="50610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nl-NL" sz="4000" baseline="-25000" dirty="0" smtClean="0">
                <a:solidFill>
                  <a:srgbClr val="0070C0"/>
                </a:solidFill>
              </a:rPr>
              <a:t>A</a:t>
            </a:r>
            <a:r>
              <a:rPr lang="nl-NL" sz="4000" dirty="0" smtClean="0"/>
              <a:t> = 	0	0	0	0</a:t>
            </a:r>
          </a:p>
          <a:p>
            <a:r>
              <a:rPr lang="nl-NL" sz="4000" dirty="0"/>
              <a:t>	</a:t>
            </a:r>
            <a:r>
              <a:rPr lang="nl-NL" sz="4000" dirty="0" smtClean="0"/>
              <a:t>	</a:t>
            </a:r>
            <a:r>
              <a:rPr lang="nl-NL" sz="4000" dirty="0" smtClean="0">
                <a:solidFill>
                  <a:srgbClr val="0070C0"/>
                </a:solidFill>
              </a:rPr>
              <a:t>b</a:t>
            </a:r>
            <a:r>
              <a:rPr lang="nl-NL" sz="4000" baseline="-25000" dirty="0" smtClean="0">
                <a:solidFill>
                  <a:srgbClr val="0070C0"/>
                </a:solidFill>
              </a:rPr>
              <a:t>A21</a:t>
            </a:r>
            <a:r>
              <a:rPr lang="nl-NL" sz="4000" dirty="0" smtClean="0"/>
              <a:t>	0	0	0</a:t>
            </a:r>
            <a:br>
              <a:rPr lang="nl-NL" sz="4000" dirty="0" smtClean="0"/>
            </a:br>
            <a:r>
              <a:rPr lang="nl-NL" sz="4000" dirty="0" smtClean="0"/>
              <a:t>		0	</a:t>
            </a:r>
            <a:r>
              <a:rPr lang="nl-NL" sz="4000" dirty="0" smtClean="0">
                <a:solidFill>
                  <a:srgbClr val="0070C0"/>
                </a:solidFill>
              </a:rPr>
              <a:t>b</a:t>
            </a:r>
            <a:r>
              <a:rPr lang="nl-NL" sz="4000" baseline="-25000" dirty="0">
                <a:solidFill>
                  <a:srgbClr val="0070C0"/>
                </a:solidFill>
              </a:rPr>
              <a:t>A</a:t>
            </a:r>
            <a:r>
              <a:rPr lang="nl-NL" sz="4000" baseline="-25000" dirty="0" smtClean="0">
                <a:solidFill>
                  <a:srgbClr val="0070C0"/>
                </a:solidFill>
              </a:rPr>
              <a:t>32</a:t>
            </a:r>
            <a:r>
              <a:rPr lang="nl-NL" sz="4000" dirty="0" smtClean="0"/>
              <a:t>	0	0</a:t>
            </a:r>
          </a:p>
          <a:p>
            <a:r>
              <a:rPr lang="nl-NL" sz="4000" dirty="0"/>
              <a:t>	</a:t>
            </a:r>
            <a:r>
              <a:rPr lang="nl-NL" sz="4000" dirty="0" smtClean="0"/>
              <a:t>	0	0	</a:t>
            </a:r>
            <a:r>
              <a:rPr lang="nl-NL" sz="4000" dirty="0" smtClean="0">
                <a:solidFill>
                  <a:srgbClr val="0070C0"/>
                </a:solidFill>
              </a:rPr>
              <a:t>b</a:t>
            </a:r>
            <a:r>
              <a:rPr lang="nl-NL" sz="4000" baseline="-25000" dirty="0">
                <a:solidFill>
                  <a:srgbClr val="0070C0"/>
                </a:solidFill>
              </a:rPr>
              <a:t>A</a:t>
            </a:r>
            <a:r>
              <a:rPr lang="nl-NL" sz="4000" baseline="-25000" dirty="0" smtClean="0">
                <a:solidFill>
                  <a:srgbClr val="0070C0"/>
                </a:solidFill>
              </a:rPr>
              <a:t>43</a:t>
            </a:r>
            <a:r>
              <a:rPr lang="nl-NL" sz="4000" dirty="0" smtClean="0"/>
              <a:t>	0</a:t>
            </a:r>
            <a:endParaRPr lang="nl-NL" dirty="0"/>
          </a:p>
        </p:txBody>
      </p:sp>
      <p:sp>
        <p:nvSpPr>
          <p:cNvPr id="5" name="Down Arrow 4"/>
          <p:cNvSpPr/>
          <p:nvPr/>
        </p:nvSpPr>
        <p:spPr>
          <a:xfrm>
            <a:off x="1111854" y="458112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own Arrow 7"/>
          <p:cNvSpPr/>
          <p:nvPr/>
        </p:nvSpPr>
        <p:spPr>
          <a:xfrm>
            <a:off x="2196197" y="458112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Down Arrow 8"/>
          <p:cNvSpPr/>
          <p:nvPr/>
        </p:nvSpPr>
        <p:spPr>
          <a:xfrm>
            <a:off x="3203848" y="458240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69" y="4528356"/>
            <a:ext cx="3524480" cy="20105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8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chemeClr val="tx1"/>
                </a:solidFill>
              </a:rPr>
              <a:t>18</a:t>
            </a:fld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156" y="260132"/>
            <a:ext cx="7127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Symbol" panose="05050102010706020507" pitchFamily="18" charset="2"/>
              </a:rPr>
              <a:t>S</a:t>
            </a:r>
            <a:r>
              <a:rPr lang="nl-NL" sz="4000" baseline="-25000" dirty="0"/>
              <a:t>A</a:t>
            </a:r>
            <a:r>
              <a:rPr lang="nl-NL" sz="4000" dirty="0" smtClean="0"/>
              <a:t> = </a:t>
            </a:r>
            <a:r>
              <a:rPr lang="nl-NL" sz="4000" dirty="0" smtClean="0">
                <a:latin typeface="Symbol" panose="05050102010706020507" pitchFamily="18" charset="2"/>
              </a:rPr>
              <a:t>(</a:t>
            </a:r>
            <a:r>
              <a:rPr lang="nl-NL" sz="4000" smtClean="0">
                <a:latin typeface="Symbol" panose="05050102010706020507" pitchFamily="18" charset="2"/>
              </a:rPr>
              <a:t>I-B</a:t>
            </a:r>
            <a:r>
              <a:rPr lang="nl-NL" sz="4000" baseline="-25000"/>
              <a:t>A</a:t>
            </a:r>
            <a:r>
              <a:rPr lang="nl-NL" sz="4000" smtClean="0">
                <a:latin typeface="Symbol" panose="05050102010706020507" pitchFamily="18" charset="2"/>
              </a:rPr>
              <a:t>)</a:t>
            </a:r>
            <a:r>
              <a:rPr lang="nl-NL" sz="4000" baseline="30000">
                <a:latin typeface="Symbol" panose="05050102010706020507" pitchFamily="18" charset="2"/>
              </a:rPr>
              <a:t> -1</a:t>
            </a:r>
            <a:r>
              <a:rPr lang="nl-NL" sz="4000" smtClean="0"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Y</a:t>
            </a:r>
            <a:r>
              <a:rPr lang="nl-NL" sz="4000" baseline="-25000" dirty="0" smtClean="0">
                <a:solidFill>
                  <a:srgbClr val="0070C0"/>
                </a:solidFill>
              </a:rPr>
              <a:t>A</a:t>
            </a:r>
            <a:r>
              <a:rPr lang="nl-NL" sz="4000" dirty="0">
                <a:latin typeface="Symbol" panose="05050102010706020507" pitchFamily="18" charset="2"/>
              </a:rPr>
              <a:t> (</a:t>
            </a:r>
            <a:r>
              <a:rPr lang="nl-NL" sz="4000" smtClean="0">
                <a:latin typeface="Symbol" panose="05050102010706020507" pitchFamily="18" charset="2"/>
              </a:rPr>
              <a:t>I-B</a:t>
            </a:r>
            <a:r>
              <a:rPr lang="nl-NL" sz="4000" baseline="-25000"/>
              <a:t>A</a:t>
            </a:r>
            <a:r>
              <a:rPr lang="nl-NL" sz="4000" smtClean="0">
                <a:latin typeface="Symbol" panose="05050102010706020507" pitchFamily="18" charset="2"/>
              </a:rPr>
              <a:t>)</a:t>
            </a:r>
            <a:r>
              <a:rPr lang="nl-NL" sz="4000" baseline="30000">
                <a:latin typeface="Symbol" panose="05050102010706020507" pitchFamily="18" charset="2"/>
              </a:rPr>
              <a:t> -1</a:t>
            </a:r>
            <a:r>
              <a:rPr lang="nl-NL" sz="4000" baseline="-25000" smtClean="0"/>
              <a:t> </a:t>
            </a:r>
            <a:r>
              <a:rPr lang="nl-NL" sz="4000" baseline="30000" dirty="0" smtClean="0"/>
              <a:t>t</a:t>
            </a:r>
            <a:r>
              <a:rPr lang="nl-NL" sz="4000" dirty="0" smtClean="0">
                <a:latin typeface="Symbol" panose="05050102010706020507" pitchFamily="18" charset="2"/>
              </a:rPr>
              <a:t> + Q</a:t>
            </a:r>
            <a:r>
              <a:rPr lang="nl-NL" sz="4000" baseline="-25000" dirty="0"/>
              <a:t>A</a:t>
            </a:r>
            <a:r>
              <a:rPr lang="nl-NL" sz="4000" dirty="0" smtClean="0"/>
              <a:t>  </a:t>
            </a:r>
            <a:endParaRPr lang="nl-NL" sz="4000" baseline="-2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9156" y="1262405"/>
            <a:ext cx="82322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Symbol" panose="05050102010706020507" pitchFamily="18" charset="2"/>
              </a:rPr>
              <a:t>Y</a:t>
            </a:r>
            <a:r>
              <a:rPr lang="nl-NL" sz="4000" baseline="-25000" dirty="0" smtClean="0"/>
              <a:t>A</a:t>
            </a:r>
            <a:r>
              <a:rPr lang="nl-NL" sz="4000" dirty="0" smtClean="0"/>
              <a:t> = 	</a:t>
            </a:r>
            <a:r>
              <a:rPr lang="nl-NL" sz="4000" dirty="0" smtClean="0">
                <a:solidFill>
                  <a:srgbClr val="0070C0"/>
                </a:solidFill>
              </a:rPr>
              <a:t>var(A</a:t>
            </a:r>
            <a:r>
              <a:rPr lang="nl-NL" sz="4000" baseline="-25000" dirty="0" smtClean="0">
                <a:solidFill>
                  <a:srgbClr val="0070C0"/>
                </a:solidFill>
              </a:rPr>
              <a:t>1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r>
              <a:rPr lang="nl-NL" sz="4000" dirty="0" smtClean="0"/>
              <a:t>	0		0	0</a:t>
            </a:r>
          </a:p>
          <a:p>
            <a:r>
              <a:rPr lang="nl-NL" sz="4000" dirty="0"/>
              <a:t>	</a:t>
            </a:r>
            <a:r>
              <a:rPr lang="nl-NL" sz="4000" dirty="0" smtClean="0"/>
              <a:t>		0	</a:t>
            </a:r>
            <a:r>
              <a:rPr lang="nl-NL" sz="4000" dirty="0" smtClean="0">
                <a:solidFill>
                  <a:srgbClr val="0070C0"/>
                </a:solidFill>
              </a:rPr>
              <a:t>var(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z</a:t>
            </a:r>
            <a:r>
              <a:rPr lang="nl-NL" sz="4000" baseline="-25000" dirty="0" smtClean="0">
                <a:solidFill>
                  <a:srgbClr val="0070C0"/>
                </a:solidFill>
              </a:rPr>
              <a:t>A2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r>
              <a:rPr lang="nl-NL" sz="4000" dirty="0" smtClean="0"/>
              <a:t>	0	0</a:t>
            </a:r>
            <a:br>
              <a:rPr lang="nl-NL" sz="4000" dirty="0" smtClean="0"/>
            </a:br>
            <a:r>
              <a:rPr lang="nl-NL" sz="4000" dirty="0" smtClean="0"/>
              <a:t>			0	0	</a:t>
            </a:r>
            <a:r>
              <a:rPr lang="nl-NL" sz="4000" dirty="0"/>
              <a:t> </a:t>
            </a:r>
            <a:r>
              <a:rPr lang="nl-NL" sz="4000" dirty="0" smtClean="0">
                <a:solidFill>
                  <a:srgbClr val="0070C0"/>
                </a:solidFill>
              </a:rPr>
              <a:t>var(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z</a:t>
            </a:r>
            <a:r>
              <a:rPr lang="nl-NL" sz="4000" baseline="-25000" dirty="0" smtClean="0">
                <a:solidFill>
                  <a:srgbClr val="0070C0"/>
                </a:solidFill>
              </a:rPr>
              <a:t>A3</a:t>
            </a:r>
            <a:r>
              <a:rPr lang="nl-NL" sz="4000" dirty="0" smtClean="0">
                <a:solidFill>
                  <a:srgbClr val="0070C0"/>
                </a:solidFill>
              </a:rPr>
              <a:t>)	</a:t>
            </a:r>
            <a:r>
              <a:rPr lang="nl-NL" sz="4000" dirty="0" smtClean="0"/>
              <a:t>0</a:t>
            </a:r>
          </a:p>
          <a:p>
            <a:r>
              <a:rPr lang="nl-NL" sz="4000" dirty="0"/>
              <a:t>	</a:t>
            </a:r>
            <a:r>
              <a:rPr lang="nl-NL" sz="4000" dirty="0" smtClean="0"/>
              <a:t>		0	0		0	</a:t>
            </a:r>
            <a:r>
              <a:rPr lang="nl-NL" sz="4000" dirty="0" smtClean="0">
                <a:solidFill>
                  <a:srgbClr val="0070C0"/>
                </a:solidFill>
              </a:rPr>
              <a:t>var(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z</a:t>
            </a:r>
            <a:r>
              <a:rPr lang="nl-NL" sz="4000" baseline="-25000" dirty="0" smtClean="0">
                <a:solidFill>
                  <a:srgbClr val="0070C0"/>
                </a:solidFill>
              </a:rPr>
              <a:t>A4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2688" y="433993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own Arrow 7"/>
          <p:cNvSpPr/>
          <p:nvPr/>
        </p:nvSpPr>
        <p:spPr>
          <a:xfrm>
            <a:off x="1299270" y="3871625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Down Arrow 8"/>
          <p:cNvSpPr/>
          <p:nvPr/>
        </p:nvSpPr>
        <p:spPr>
          <a:xfrm>
            <a:off x="2292259" y="3943557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ight Arrow 2"/>
          <p:cNvSpPr/>
          <p:nvPr/>
        </p:nvSpPr>
        <p:spPr>
          <a:xfrm>
            <a:off x="2955454" y="4339933"/>
            <a:ext cx="360040" cy="14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345794"/>
            <a:ext cx="3524480" cy="201055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7483" y="6356349"/>
            <a:ext cx="2895600" cy="365125"/>
          </a:xfrm>
        </p:spPr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5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chemeClr val="tx1"/>
                </a:solidFill>
              </a:rPr>
              <a:t>19</a:t>
            </a:fld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60521"/>
            <a:ext cx="7079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Symbol" panose="05050102010706020507" pitchFamily="18" charset="2"/>
              </a:rPr>
              <a:t>S</a:t>
            </a:r>
            <a:r>
              <a:rPr lang="nl-NL" sz="4000" baseline="-25000" dirty="0"/>
              <a:t>A</a:t>
            </a:r>
            <a:r>
              <a:rPr lang="nl-NL" sz="4000" dirty="0" smtClean="0"/>
              <a:t> = </a:t>
            </a:r>
            <a:r>
              <a:rPr lang="nl-NL" sz="4000" dirty="0" smtClean="0">
                <a:latin typeface="Symbol" panose="05050102010706020507" pitchFamily="18" charset="2"/>
              </a:rPr>
              <a:t>(</a:t>
            </a:r>
            <a:r>
              <a:rPr lang="nl-NL" sz="4000" smtClean="0">
                <a:latin typeface="Symbol" panose="05050102010706020507" pitchFamily="18" charset="2"/>
              </a:rPr>
              <a:t>I-B</a:t>
            </a:r>
            <a:r>
              <a:rPr lang="nl-NL" sz="4000" baseline="-25000"/>
              <a:t>A</a:t>
            </a:r>
            <a:r>
              <a:rPr lang="nl-NL" sz="4000" smtClean="0">
                <a:latin typeface="Symbol" panose="05050102010706020507" pitchFamily="18" charset="2"/>
              </a:rPr>
              <a:t>)</a:t>
            </a:r>
            <a:r>
              <a:rPr lang="nl-NL" sz="4000" baseline="30000">
                <a:latin typeface="Symbol" panose="05050102010706020507" pitchFamily="18" charset="2"/>
              </a:rPr>
              <a:t> -1</a:t>
            </a:r>
            <a:r>
              <a:rPr lang="nl-NL" sz="4000" smtClean="0"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latin typeface="Symbol" panose="05050102010706020507" pitchFamily="18" charset="2"/>
              </a:rPr>
              <a:t>Y</a:t>
            </a:r>
            <a:r>
              <a:rPr lang="nl-NL" sz="4000" baseline="-25000" dirty="0" smtClean="0"/>
              <a:t>A</a:t>
            </a:r>
            <a:r>
              <a:rPr lang="nl-NL" sz="4000" dirty="0">
                <a:latin typeface="Symbol" panose="05050102010706020507" pitchFamily="18" charset="2"/>
              </a:rPr>
              <a:t> (</a:t>
            </a:r>
            <a:r>
              <a:rPr lang="nl-NL" sz="4000" dirty="0" smtClean="0">
                <a:latin typeface="Symbol" panose="05050102010706020507" pitchFamily="18" charset="2"/>
              </a:rPr>
              <a:t>I-B</a:t>
            </a:r>
            <a:r>
              <a:rPr lang="nl-NL" sz="4000" baseline="-25000" dirty="0"/>
              <a:t>A</a:t>
            </a:r>
            <a:r>
              <a:rPr lang="nl-NL" sz="4000" smtClean="0">
                <a:latin typeface="Symbol" panose="05050102010706020507" pitchFamily="18" charset="2"/>
              </a:rPr>
              <a:t>)</a:t>
            </a:r>
            <a:r>
              <a:rPr lang="nl-NL" sz="4000" baseline="-25000" smtClean="0"/>
              <a:t> </a:t>
            </a:r>
            <a:r>
              <a:rPr lang="nl-NL" sz="4000" baseline="30000">
                <a:latin typeface="Symbol" panose="05050102010706020507" pitchFamily="18" charset="2"/>
              </a:rPr>
              <a:t>-</a:t>
            </a:r>
            <a:r>
              <a:rPr lang="nl-NL" sz="4000" baseline="30000" smtClean="0">
                <a:latin typeface="Symbol" panose="05050102010706020507" pitchFamily="18" charset="2"/>
              </a:rPr>
              <a:t>1t</a:t>
            </a:r>
            <a:r>
              <a:rPr lang="nl-NL" sz="4000" smtClean="0"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latin typeface="Symbol" panose="05050102010706020507" pitchFamily="18" charset="2"/>
              </a:rPr>
              <a:t>+ 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r>
              <a:rPr lang="nl-NL" sz="4000" baseline="-25000" dirty="0">
                <a:solidFill>
                  <a:srgbClr val="0070C0"/>
                </a:solidFill>
              </a:rPr>
              <a:t>A</a:t>
            </a:r>
            <a:r>
              <a:rPr lang="nl-NL" sz="4000" dirty="0" smtClean="0"/>
              <a:t>  </a:t>
            </a:r>
            <a:endParaRPr lang="nl-NL" sz="4000" baseline="-2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9055" y="1343968"/>
            <a:ext cx="80270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r>
              <a:rPr lang="nl-NL" sz="4000" baseline="-25000" dirty="0" smtClean="0">
                <a:solidFill>
                  <a:srgbClr val="0070C0"/>
                </a:solidFill>
              </a:rPr>
              <a:t>A</a:t>
            </a:r>
            <a:r>
              <a:rPr lang="nl-NL" sz="4000" dirty="0" smtClean="0"/>
              <a:t> = 	</a:t>
            </a:r>
            <a:r>
              <a:rPr lang="nl-NL" sz="4000" dirty="0" smtClean="0">
                <a:solidFill>
                  <a:srgbClr val="0070C0"/>
                </a:solidFill>
              </a:rPr>
              <a:t>var(a</a:t>
            </a:r>
            <a:r>
              <a:rPr lang="nl-NL" sz="4000" baseline="-25000" dirty="0" smtClean="0">
                <a:solidFill>
                  <a:srgbClr val="0070C0"/>
                </a:solidFill>
              </a:rPr>
              <a:t>1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r>
              <a:rPr lang="nl-NL" sz="4000" dirty="0" smtClean="0"/>
              <a:t>	0		0	0</a:t>
            </a:r>
          </a:p>
          <a:p>
            <a:r>
              <a:rPr lang="nl-NL" sz="4000" dirty="0"/>
              <a:t>	</a:t>
            </a:r>
            <a:r>
              <a:rPr lang="nl-NL" sz="4000" dirty="0" smtClean="0"/>
              <a:t>		0	</a:t>
            </a:r>
            <a:r>
              <a:rPr lang="nl-NL" sz="4000" dirty="0" smtClean="0">
                <a:solidFill>
                  <a:srgbClr val="0070C0"/>
                </a:solidFill>
              </a:rPr>
              <a:t>var(a</a:t>
            </a:r>
            <a:r>
              <a:rPr lang="nl-NL" sz="4000" baseline="-25000" dirty="0" smtClean="0">
                <a:solidFill>
                  <a:srgbClr val="0070C0"/>
                </a:solidFill>
              </a:rPr>
              <a:t>2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r>
              <a:rPr lang="nl-NL" sz="4000" dirty="0" smtClean="0"/>
              <a:t>	0	0</a:t>
            </a:r>
            <a:br>
              <a:rPr lang="nl-NL" sz="4000" dirty="0" smtClean="0"/>
            </a:br>
            <a:r>
              <a:rPr lang="nl-NL" sz="4000" dirty="0" smtClean="0"/>
              <a:t>			0	0	</a:t>
            </a:r>
            <a:r>
              <a:rPr lang="nl-NL" sz="4000" dirty="0"/>
              <a:t> </a:t>
            </a:r>
            <a:r>
              <a:rPr lang="nl-NL" sz="4000" dirty="0" smtClean="0">
                <a:solidFill>
                  <a:srgbClr val="0070C0"/>
                </a:solidFill>
              </a:rPr>
              <a:t>var(a</a:t>
            </a:r>
            <a:r>
              <a:rPr lang="nl-NL" sz="4000" baseline="-25000" dirty="0" smtClean="0">
                <a:solidFill>
                  <a:srgbClr val="0070C0"/>
                </a:solidFill>
              </a:rPr>
              <a:t>3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r>
              <a:rPr lang="nl-NL" sz="4000" dirty="0" smtClean="0"/>
              <a:t>	0</a:t>
            </a:r>
          </a:p>
          <a:p>
            <a:r>
              <a:rPr lang="nl-NL" sz="4000" dirty="0"/>
              <a:t>	</a:t>
            </a:r>
            <a:r>
              <a:rPr lang="nl-NL" sz="4000" dirty="0" smtClean="0"/>
              <a:t>		0	0		0	</a:t>
            </a:r>
            <a:r>
              <a:rPr lang="nl-NL" sz="4000" dirty="0" smtClean="0">
                <a:solidFill>
                  <a:srgbClr val="0070C0"/>
                </a:solidFill>
              </a:rPr>
              <a:t>var(a</a:t>
            </a:r>
            <a:r>
              <a:rPr lang="nl-NL" sz="4000" baseline="-25000" dirty="0" smtClean="0">
                <a:solidFill>
                  <a:srgbClr val="0070C0"/>
                </a:solidFill>
              </a:rPr>
              <a:t>4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4772" y="5917938"/>
            <a:ext cx="288032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ight Arrow 7"/>
          <p:cNvSpPr/>
          <p:nvPr/>
        </p:nvSpPr>
        <p:spPr>
          <a:xfrm>
            <a:off x="1194892" y="5917938"/>
            <a:ext cx="288032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ight Arrow 8"/>
          <p:cNvSpPr/>
          <p:nvPr/>
        </p:nvSpPr>
        <p:spPr>
          <a:xfrm>
            <a:off x="2275012" y="5917938"/>
            <a:ext cx="288032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ight Arrow 9"/>
          <p:cNvSpPr/>
          <p:nvPr/>
        </p:nvSpPr>
        <p:spPr>
          <a:xfrm>
            <a:off x="3355132" y="5917938"/>
            <a:ext cx="288032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365104"/>
            <a:ext cx="3182888" cy="18156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5580112" y="4365104"/>
            <a:ext cx="2578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smtClean="0"/>
              <a:t>required:</a:t>
            </a:r>
          </a:p>
          <a:p>
            <a:r>
              <a:rPr lang="nl-NL" sz="2800" smtClean="0"/>
              <a:t>var(a1) = var(a2)</a:t>
            </a:r>
          </a:p>
          <a:p>
            <a:r>
              <a:rPr lang="nl-NL" sz="2800" smtClean="0"/>
              <a:t>var(a3) = var(a4)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7974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323528" y="316655"/>
            <a:ext cx="79928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Two general approaches to </a:t>
            </a:r>
            <a:r>
              <a:rPr lang="nl-NL" sz="2800" smtClean="0"/>
              <a:t>longitudinal modeling</a:t>
            </a:r>
          </a:p>
          <a:p>
            <a:r>
              <a:rPr lang="nl-NL" sz="2800" smtClean="0"/>
              <a:t>(not mutually exclusive) </a:t>
            </a:r>
            <a:endParaRPr lang="nl-NL" sz="2800" dirty="0" smtClean="0"/>
          </a:p>
          <a:p>
            <a:endParaRPr lang="nl-NL" sz="2400" dirty="0" smtClean="0"/>
          </a:p>
          <a:p>
            <a:r>
              <a:rPr lang="nl-NL" sz="2400" b="1" dirty="0" smtClean="0"/>
              <a:t>Markov models</a:t>
            </a:r>
            <a:r>
              <a:rPr lang="nl-NL" sz="2400" dirty="0" smtClean="0"/>
              <a:t>: </a:t>
            </a:r>
          </a:p>
          <a:p>
            <a:r>
              <a:rPr lang="nl-NL" sz="2400" dirty="0" smtClean="0"/>
              <a:t>(Vector) autoregressive models for continuous data</a:t>
            </a:r>
          </a:p>
          <a:p>
            <a:r>
              <a:rPr lang="nl-NL" sz="2400" dirty="0" smtClean="0"/>
              <a:t>(Hidden) Markov transition models discrete data</a:t>
            </a:r>
          </a:p>
          <a:p>
            <a:endParaRPr lang="nl-NL" sz="2400" dirty="0"/>
          </a:p>
          <a:p>
            <a:r>
              <a:rPr lang="nl-NL" sz="2400" b="1" dirty="0" smtClean="0"/>
              <a:t>Growth </a:t>
            </a:r>
            <a:r>
              <a:rPr lang="nl-NL" sz="2400" b="1" smtClean="0"/>
              <a:t>curve models</a:t>
            </a:r>
            <a:r>
              <a:rPr lang="nl-NL" sz="2400" smtClean="0"/>
              <a:t>:</a:t>
            </a:r>
            <a:endParaRPr lang="nl-NL" sz="2400" dirty="0" smtClean="0"/>
          </a:p>
          <a:p>
            <a:r>
              <a:rPr lang="nl-NL" sz="2400" dirty="0" smtClean="0"/>
              <a:t>Focus on linear and non-linear </a:t>
            </a:r>
            <a:r>
              <a:rPr lang="nl-NL" sz="2400" dirty="0"/>
              <a:t>growth </a:t>
            </a:r>
            <a:r>
              <a:rPr lang="nl-NL" sz="2400" dirty="0" smtClean="0"/>
              <a:t>curves</a:t>
            </a:r>
          </a:p>
          <a:p>
            <a:r>
              <a:rPr lang="nl-NL" sz="2400" dirty="0" smtClean="0"/>
              <a:t>Typically multilevel or random effects model</a:t>
            </a:r>
          </a:p>
          <a:p>
            <a:endParaRPr lang="nl-NL" sz="2400" dirty="0"/>
          </a:p>
          <a:p>
            <a:r>
              <a:rPr lang="nl-NL" sz="2400" dirty="0" smtClean="0"/>
              <a:t>Which to use?  </a:t>
            </a:r>
          </a:p>
          <a:p>
            <a:r>
              <a:rPr lang="nl-NL" sz="2400" dirty="0" smtClean="0"/>
              <a:t>Use the model that fit the theory / data / hypotheses</a:t>
            </a:r>
          </a:p>
          <a:p>
            <a:r>
              <a:rPr lang="nl-NL" sz="2400" dirty="0" smtClean="0"/>
              <a:t> 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2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00089" y="6244893"/>
            <a:ext cx="2839822" cy="588038"/>
          </a:xfrm>
        </p:spPr>
        <p:txBody>
          <a:bodyPr/>
          <a:lstStyle/>
          <a:p>
            <a:fld id="{A9096D49-DAE3-40DE-93E0-41688E0A5016}" type="slidenum">
              <a:rPr lang="nl-NL" smtClean="0"/>
              <a:t>20</a:t>
            </a:fld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2411036" y="5060771"/>
            <a:ext cx="3808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The </a:t>
            </a:r>
            <a:r>
              <a:rPr lang="nl-NL" sz="3200" smtClean="0"/>
              <a:t>genetic A simplex</a:t>
            </a:r>
            <a:endParaRPr lang="nl-NL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0648"/>
            <a:ext cx="7351869" cy="43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21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00" y="404664"/>
            <a:ext cx="82549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2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22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5581625" cy="521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9840" y="400479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Occasion specific effects</a:t>
            </a:r>
            <a:endParaRPr lang="nl-N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08145" y="2015250"/>
            <a:ext cx="257865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smtClean="0"/>
              <a:t>required:</a:t>
            </a:r>
          </a:p>
          <a:p>
            <a:r>
              <a:rPr lang="nl-NL" sz="2800" smtClean="0"/>
              <a:t>var(a1) = var(a2)</a:t>
            </a:r>
          </a:p>
          <a:p>
            <a:r>
              <a:rPr lang="nl-NL" sz="2800" smtClean="0"/>
              <a:t>var(a3) = var(a4)</a:t>
            </a:r>
          </a:p>
          <a:p>
            <a:endParaRPr lang="nl-NL" sz="2800"/>
          </a:p>
          <a:p>
            <a:r>
              <a:rPr lang="nl-NL" sz="2800" smtClean="0"/>
              <a:t>var(e1</a:t>
            </a:r>
            <a:r>
              <a:rPr lang="nl-NL" sz="2800"/>
              <a:t>) = </a:t>
            </a:r>
            <a:r>
              <a:rPr lang="nl-NL" sz="2800" smtClean="0"/>
              <a:t>var(e2</a:t>
            </a:r>
            <a:r>
              <a:rPr lang="nl-NL" sz="2800"/>
              <a:t>)</a:t>
            </a:r>
          </a:p>
          <a:p>
            <a:r>
              <a:rPr lang="nl-NL" sz="2800" smtClean="0"/>
              <a:t>var(e3</a:t>
            </a:r>
            <a:r>
              <a:rPr lang="nl-NL" sz="2800"/>
              <a:t>) = </a:t>
            </a:r>
            <a:r>
              <a:rPr lang="nl-NL" sz="2800" smtClean="0"/>
              <a:t>var(e4</a:t>
            </a:r>
            <a:r>
              <a:rPr lang="nl-NL" sz="2800"/>
              <a:t>)</a:t>
            </a:r>
          </a:p>
          <a:p>
            <a:endParaRPr lang="nl-NL" sz="2800" smtClean="0"/>
          </a:p>
          <a:p>
            <a:r>
              <a:rPr lang="nl-NL" sz="2800" smtClean="0"/>
              <a:t>var(c1</a:t>
            </a:r>
            <a:r>
              <a:rPr lang="nl-NL" sz="2800"/>
              <a:t>) = </a:t>
            </a:r>
            <a:r>
              <a:rPr lang="nl-NL" sz="2800" smtClean="0"/>
              <a:t>var(c2</a:t>
            </a:r>
            <a:r>
              <a:rPr lang="nl-NL" sz="2800"/>
              <a:t>)</a:t>
            </a:r>
          </a:p>
          <a:p>
            <a:r>
              <a:rPr lang="nl-NL" sz="2800" smtClean="0"/>
              <a:t>var(c3</a:t>
            </a:r>
            <a:r>
              <a:rPr lang="nl-NL" sz="2800"/>
              <a:t>) = </a:t>
            </a:r>
            <a:r>
              <a:rPr lang="nl-NL" sz="2800" smtClean="0"/>
              <a:t>var(c4</a:t>
            </a:r>
            <a:r>
              <a:rPr lang="nl-NL" sz="2800"/>
              <a:t>)</a:t>
            </a:r>
          </a:p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68431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23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Question: h</a:t>
            </a:r>
            <a:r>
              <a:rPr lang="nl-NL" sz="2800" baseline="30000" dirty="0" smtClean="0"/>
              <a:t>2</a:t>
            </a:r>
            <a:r>
              <a:rPr lang="nl-NL" sz="2800" dirty="0" smtClean="0"/>
              <a:t>, c</a:t>
            </a:r>
            <a:r>
              <a:rPr lang="nl-NL" sz="2800" baseline="30000" dirty="0" smtClean="0"/>
              <a:t>2</a:t>
            </a:r>
            <a:r>
              <a:rPr lang="nl-NL" sz="2800" dirty="0" smtClean="0"/>
              <a:t>, and e</a:t>
            </a:r>
            <a:r>
              <a:rPr lang="nl-NL" sz="2800" baseline="30000" dirty="0" smtClean="0"/>
              <a:t>2</a:t>
            </a:r>
            <a:r>
              <a:rPr lang="nl-NL" sz="2800" dirty="0" smtClean="0"/>
              <a:t> at each time point?</a:t>
            </a:r>
            <a:r>
              <a:rPr lang="nl-NL" sz="2800" dirty="0"/>
              <a:t> 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/>
              <a:t>var(y</a:t>
            </a:r>
            <a:r>
              <a:rPr lang="nl-NL" sz="2800" baseline="-25000" dirty="0"/>
              <a:t>t</a:t>
            </a:r>
            <a:r>
              <a:rPr lang="nl-NL" sz="2800" dirty="0" smtClean="0"/>
              <a:t>) = </a:t>
            </a:r>
          </a:p>
          <a:p>
            <a:r>
              <a:rPr lang="nl-NL" sz="2800" dirty="0" smtClean="0"/>
              <a:t>{</a:t>
            </a:r>
            <a:r>
              <a:rPr lang="nl-NL" sz="2800" dirty="0"/>
              <a:t>var(A</a:t>
            </a:r>
            <a:r>
              <a:rPr lang="nl-NL" sz="2800" baseline="-25000" dirty="0"/>
              <a:t>t</a:t>
            </a:r>
            <a:r>
              <a:rPr lang="nl-NL" sz="2800" dirty="0"/>
              <a:t>) + var(a</a:t>
            </a:r>
            <a:r>
              <a:rPr lang="nl-NL" sz="2800" baseline="-25000" dirty="0"/>
              <a:t>t</a:t>
            </a:r>
            <a:r>
              <a:rPr lang="nl-NL" sz="2800" dirty="0"/>
              <a:t>)} </a:t>
            </a:r>
            <a:r>
              <a:rPr lang="nl-NL" sz="2800" dirty="0" smtClean="0"/>
              <a:t>+ {</a:t>
            </a:r>
            <a:r>
              <a:rPr lang="nl-NL" sz="2800" dirty="0"/>
              <a:t>var(C</a:t>
            </a:r>
            <a:r>
              <a:rPr lang="nl-NL" sz="2800" baseline="-25000" dirty="0"/>
              <a:t>t</a:t>
            </a:r>
            <a:r>
              <a:rPr lang="nl-NL" sz="2800" dirty="0"/>
              <a:t>) + var(c</a:t>
            </a:r>
            <a:r>
              <a:rPr lang="nl-NL" sz="2800" baseline="-25000" dirty="0"/>
              <a:t>t</a:t>
            </a:r>
            <a:r>
              <a:rPr lang="nl-NL" sz="2800" dirty="0" smtClean="0"/>
              <a:t>)}</a:t>
            </a:r>
            <a:r>
              <a:rPr lang="nl-NL" sz="2800" dirty="0"/>
              <a:t> </a:t>
            </a:r>
            <a:r>
              <a:rPr lang="nl-NL" sz="2800" dirty="0" smtClean="0"/>
              <a:t>+ </a:t>
            </a:r>
            <a:r>
              <a:rPr lang="nl-NL" sz="2800" dirty="0"/>
              <a:t>{var(E</a:t>
            </a:r>
            <a:r>
              <a:rPr lang="nl-NL" sz="2800" baseline="-25000" dirty="0"/>
              <a:t>t</a:t>
            </a:r>
            <a:r>
              <a:rPr lang="nl-NL" sz="2800" dirty="0"/>
              <a:t>) + var(e</a:t>
            </a:r>
            <a:r>
              <a:rPr lang="nl-NL" sz="2800" baseline="-25000" dirty="0"/>
              <a:t>t</a:t>
            </a:r>
            <a:r>
              <a:rPr lang="nl-NL" sz="2800" dirty="0" smtClean="0"/>
              <a:t>)}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 smtClean="0"/>
              <a:t>h</a:t>
            </a:r>
            <a:r>
              <a:rPr lang="nl-NL" sz="2800" baseline="30000" dirty="0" smtClean="0"/>
              <a:t>2</a:t>
            </a:r>
            <a:r>
              <a:rPr lang="nl-NL" sz="2800" dirty="0" smtClean="0"/>
              <a:t>= {var(A</a:t>
            </a:r>
            <a:r>
              <a:rPr lang="nl-NL" sz="2800" baseline="-25000" dirty="0" smtClean="0"/>
              <a:t>t</a:t>
            </a:r>
            <a:r>
              <a:rPr lang="nl-NL" sz="2800" dirty="0" smtClean="0"/>
              <a:t>) </a:t>
            </a:r>
            <a:r>
              <a:rPr lang="nl-NL" sz="2800" dirty="0"/>
              <a:t>+ </a:t>
            </a:r>
            <a:r>
              <a:rPr lang="nl-NL" sz="2800" dirty="0" smtClean="0"/>
              <a:t>var(a</a:t>
            </a:r>
            <a:r>
              <a:rPr lang="nl-NL" sz="2800" baseline="-25000" dirty="0" smtClean="0"/>
              <a:t>t</a:t>
            </a:r>
            <a:r>
              <a:rPr lang="nl-NL" sz="2800" dirty="0" smtClean="0"/>
              <a:t>)} / var(y</a:t>
            </a:r>
            <a:r>
              <a:rPr lang="nl-NL" sz="2800" baseline="-25000" dirty="0" smtClean="0"/>
              <a:t>t</a:t>
            </a:r>
            <a:r>
              <a:rPr lang="nl-NL" sz="2800" dirty="0" smtClean="0"/>
              <a:t>)</a:t>
            </a:r>
            <a:endParaRPr lang="nl-NL" sz="2800" dirty="0"/>
          </a:p>
          <a:p>
            <a:r>
              <a:rPr lang="nl-NL" sz="2800" dirty="0" smtClean="0"/>
              <a:t>c</a:t>
            </a:r>
            <a:r>
              <a:rPr lang="nl-NL" sz="2800" baseline="30000" dirty="0" smtClean="0"/>
              <a:t>2</a:t>
            </a:r>
            <a:r>
              <a:rPr lang="nl-NL" sz="2800" dirty="0"/>
              <a:t>= {</a:t>
            </a:r>
            <a:r>
              <a:rPr lang="nl-NL" sz="2800" dirty="0" smtClean="0"/>
              <a:t>var(C</a:t>
            </a:r>
            <a:r>
              <a:rPr lang="nl-NL" sz="2800" baseline="-25000" dirty="0" smtClean="0"/>
              <a:t>t</a:t>
            </a:r>
            <a:r>
              <a:rPr lang="nl-NL" sz="2800" dirty="0"/>
              <a:t>) + </a:t>
            </a:r>
            <a:r>
              <a:rPr lang="nl-NL" sz="2800" dirty="0" smtClean="0"/>
              <a:t>var(c</a:t>
            </a:r>
            <a:r>
              <a:rPr lang="nl-NL" sz="2800" baseline="-25000" dirty="0" smtClean="0"/>
              <a:t>t</a:t>
            </a:r>
            <a:r>
              <a:rPr lang="nl-NL" sz="2800" dirty="0"/>
              <a:t>)} / var(y</a:t>
            </a:r>
            <a:r>
              <a:rPr lang="nl-NL" sz="2800" baseline="-25000" dirty="0"/>
              <a:t>t</a:t>
            </a:r>
            <a:r>
              <a:rPr lang="nl-NL" sz="2800" dirty="0"/>
              <a:t>)</a:t>
            </a:r>
          </a:p>
          <a:p>
            <a:r>
              <a:rPr lang="nl-NL" sz="2800" dirty="0" smtClean="0"/>
              <a:t>e</a:t>
            </a:r>
            <a:r>
              <a:rPr lang="nl-NL" sz="2800" baseline="30000" dirty="0" smtClean="0"/>
              <a:t>2</a:t>
            </a:r>
            <a:r>
              <a:rPr lang="nl-NL" sz="2800" dirty="0" smtClean="0"/>
              <a:t>= {var(E</a:t>
            </a:r>
            <a:r>
              <a:rPr lang="nl-NL" sz="2800" baseline="-25000" dirty="0" smtClean="0"/>
              <a:t>t</a:t>
            </a:r>
            <a:r>
              <a:rPr lang="nl-NL" sz="2800" dirty="0" smtClean="0"/>
              <a:t>) + var(e</a:t>
            </a:r>
            <a:r>
              <a:rPr lang="nl-NL" sz="2800" baseline="-25000" dirty="0" smtClean="0"/>
              <a:t>t</a:t>
            </a:r>
            <a:r>
              <a:rPr lang="nl-NL" sz="2800" dirty="0" smtClean="0"/>
              <a:t>)} / var(y</a:t>
            </a:r>
            <a:r>
              <a:rPr lang="nl-NL" sz="2800" baseline="-25000" dirty="0" smtClean="0"/>
              <a:t>t</a:t>
            </a:r>
            <a:r>
              <a:rPr lang="nl-NL" sz="2800" dirty="0" smtClean="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48" y="2540657"/>
            <a:ext cx="3286777" cy="38377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0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24</a:t>
            </a:fld>
            <a:endParaRPr lang="nl-NL"/>
          </a:p>
        </p:txBody>
      </p:sp>
      <p:sp>
        <p:nvSpPr>
          <p:cNvPr id="33" name="Rectangle 32"/>
          <p:cNvSpPr/>
          <p:nvPr/>
        </p:nvSpPr>
        <p:spPr>
          <a:xfrm>
            <a:off x="683568" y="539161"/>
            <a:ext cx="726404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smtClean="0"/>
              <a:t>contributions </a:t>
            </a:r>
            <a:r>
              <a:rPr lang="nl-NL" sz="3200"/>
              <a:t>to </a:t>
            </a:r>
            <a:r>
              <a:rPr lang="nl-NL" sz="3200" smtClean="0"/>
              <a:t>stability (A,C,E) </a:t>
            </a:r>
            <a:r>
              <a:rPr lang="nl-NL" sz="3200" dirty="0"/>
              <a:t>t-1 </a:t>
            </a:r>
            <a:r>
              <a:rPr lang="nl-NL" sz="3200"/>
              <a:t>to </a:t>
            </a:r>
            <a:r>
              <a:rPr lang="nl-NL" sz="3200" smtClean="0"/>
              <a:t>t </a:t>
            </a:r>
          </a:p>
          <a:p>
            <a:r>
              <a:rPr lang="nl-NL" sz="3200" smtClean="0">
                <a:solidFill>
                  <a:srgbClr val="FF0000"/>
                </a:solidFill>
              </a:rPr>
              <a:t>b</a:t>
            </a:r>
            <a:r>
              <a:rPr lang="nl-NL" sz="3200" baseline="-25000" smtClean="0">
                <a:solidFill>
                  <a:srgbClr val="FF0000"/>
                </a:solidFill>
              </a:rPr>
              <a:t>At-1,t</a:t>
            </a:r>
            <a:r>
              <a:rPr lang="nl-NL" sz="3200" baseline="30000" smtClean="0">
                <a:solidFill>
                  <a:srgbClr val="FF0000"/>
                </a:solidFill>
              </a:rPr>
              <a:t>2</a:t>
            </a:r>
            <a:r>
              <a:rPr lang="nl-NL" sz="3200" baseline="-25000" smtClean="0">
                <a:solidFill>
                  <a:srgbClr val="FF0000"/>
                </a:solidFill>
              </a:rPr>
              <a:t> </a:t>
            </a:r>
            <a:r>
              <a:rPr lang="nl-NL" sz="3200" smtClean="0">
                <a:solidFill>
                  <a:srgbClr val="FF0000"/>
                </a:solidFill>
              </a:rPr>
              <a:t>var(A</a:t>
            </a:r>
            <a:r>
              <a:rPr lang="nl-NL" sz="3200" baseline="-25000" smtClean="0">
                <a:solidFill>
                  <a:srgbClr val="FF0000"/>
                </a:solidFill>
              </a:rPr>
              <a:t>t-1</a:t>
            </a:r>
            <a:r>
              <a:rPr lang="nl-NL" sz="3200" smtClean="0">
                <a:solidFill>
                  <a:srgbClr val="FF0000"/>
                </a:solidFill>
              </a:rPr>
              <a:t>)  </a:t>
            </a:r>
            <a:r>
              <a:rPr lang="nl-NL" sz="3200" dirty="0">
                <a:solidFill>
                  <a:srgbClr val="FF0000"/>
                </a:solidFill>
              </a:rPr>
              <a:t>/ {</a:t>
            </a:r>
            <a:r>
              <a:rPr lang="nl-NL" sz="3200" smtClean="0">
                <a:solidFill>
                  <a:srgbClr val="FF0000"/>
                </a:solidFill>
              </a:rPr>
              <a:t>b</a:t>
            </a:r>
            <a:r>
              <a:rPr lang="nl-NL" sz="3200" baseline="-25000" smtClean="0">
                <a:solidFill>
                  <a:srgbClr val="FF0000"/>
                </a:solidFill>
              </a:rPr>
              <a:t>At-1,t</a:t>
            </a:r>
            <a:r>
              <a:rPr lang="nl-NL" sz="3200" baseline="30000" smtClean="0">
                <a:solidFill>
                  <a:srgbClr val="FF0000"/>
                </a:solidFill>
              </a:rPr>
              <a:t>2</a:t>
            </a:r>
            <a:r>
              <a:rPr lang="nl-NL" sz="3200" baseline="-25000" smtClean="0">
                <a:solidFill>
                  <a:srgbClr val="FF0000"/>
                </a:solidFill>
              </a:rPr>
              <a:t> </a:t>
            </a:r>
            <a:r>
              <a:rPr lang="nl-NL" sz="3200" smtClean="0">
                <a:solidFill>
                  <a:srgbClr val="FF0000"/>
                </a:solidFill>
              </a:rPr>
              <a:t>var(A</a:t>
            </a:r>
            <a:r>
              <a:rPr lang="nl-NL" sz="3200" baseline="-25000" smtClean="0">
                <a:solidFill>
                  <a:srgbClr val="FF0000"/>
                </a:solidFill>
              </a:rPr>
              <a:t>t-1</a:t>
            </a:r>
            <a:r>
              <a:rPr lang="nl-NL" sz="3200" smtClean="0">
                <a:solidFill>
                  <a:srgbClr val="FF0000"/>
                </a:solidFill>
              </a:rPr>
              <a:t>) </a:t>
            </a:r>
            <a:r>
              <a:rPr lang="nl-NL" sz="3200" dirty="0">
                <a:solidFill>
                  <a:srgbClr val="FF0000"/>
                </a:solidFill>
              </a:rPr>
              <a:t>+ </a:t>
            </a:r>
            <a:r>
              <a:rPr lang="nl-NL" sz="3200" smtClean="0">
                <a:solidFill>
                  <a:srgbClr val="FF0000"/>
                </a:solidFill>
              </a:rPr>
              <a:t>var(</a:t>
            </a:r>
            <a:r>
              <a:rPr lang="nl-NL" sz="3200" smtClean="0">
                <a:solidFill>
                  <a:srgbClr val="FF0000"/>
                </a:solidFill>
                <a:latin typeface="Symbol" panose="05050102010706020507" pitchFamily="18" charset="2"/>
              </a:rPr>
              <a:t>z</a:t>
            </a:r>
            <a:r>
              <a:rPr lang="nl-NL" sz="3200" smtClean="0">
                <a:solidFill>
                  <a:srgbClr val="FF0000"/>
                </a:solidFill>
              </a:rPr>
              <a:t>A</a:t>
            </a:r>
            <a:r>
              <a:rPr lang="nl-NL" sz="3200" baseline="-25000" smtClean="0">
                <a:solidFill>
                  <a:srgbClr val="FF0000"/>
                </a:solidFill>
              </a:rPr>
              <a:t>t</a:t>
            </a:r>
            <a:r>
              <a:rPr lang="nl-NL" sz="3200" smtClean="0">
                <a:solidFill>
                  <a:srgbClr val="FF0000"/>
                </a:solidFill>
              </a:rPr>
              <a:t>)}</a:t>
            </a:r>
            <a:endParaRPr lang="nl-NL" sz="3200" dirty="0" smtClean="0">
              <a:solidFill>
                <a:srgbClr val="FF0000"/>
              </a:solidFill>
            </a:endParaRPr>
          </a:p>
          <a:p>
            <a:r>
              <a:rPr lang="nl-NL" sz="3200" smtClean="0">
                <a:solidFill>
                  <a:srgbClr val="00B050"/>
                </a:solidFill>
              </a:rPr>
              <a:t>b</a:t>
            </a:r>
            <a:r>
              <a:rPr lang="nl-NL" sz="3200" baseline="-25000">
                <a:solidFill>
                  <a:srgbClr val="00B050"/>
                </a:solidFill>
              </a:rPr>
              <a:t>C</a:t>
            </a:r>
            <a:r>
              <a:rPr lang="nl-NL" sz="3200" baseline="-25000" smtClean="0">
                <a:solidFill>
                  <a:srgbClr val="00B050"/>
                </a:solidFill>
              </a:rPr>
              <a:t>t-1,t</a:t>
            </a:r>
            <a:r>
              <a:rPr lang="nl-NL" sz="3200" baseline="30000" smtClean="0">
                <a:solidFill>
                  <a:srgbClr val="00B050"/>
                </a:solidFill>
              </a:rPr>
              <a:t>2</a:t>
            </a:r>
            <a:r>
              <a:rPr lang="nl-NL" sz="3200" baseline="-25000" smtClean="0">
                <a:solidFill>
                  <a:srgbClr val="00B050"/>
                </a:solidFill>
              </a:rPr>
              <a:t> </a:t>
            </a:r>
            <a:r>
              <a:rPr lang="nl-NL" sz="3200" smtClean="0">
                <a:solidFill>
                  <a:srgbClr val="00B050"/>
                </a:solidFill>
              </a:rPr>
              <a:t>var(C</a:t>
            </a:r>
            <a:r>
              <a:rPr lang="nl-NL" sz="3200" baseline="-25000" smtClean="0">
                <a:solidFill>
                  <a:srgbClr val="00B050"/>
                </a:solidFill>
              </a:rPr>
              <a:t>t-1</a:t>
            </a:r>
            <a:r>
              <a:rPr lang="nl-NL" sz="3200" smtClean="0">
                <a:solidFill>
                  <a:srgbClr val="00B050"/>
                </a:solidFill>
              </a:rPr>
              <a:t>)  </a:t>
            </a:r>
            <a:r>
              <a:rPr lang="nl-NL" sz="3200" dirty="0">
                <a:solidFill>
                  <a:srgbClr val="00B050"/>
                </a:solidFill>
              </a:rPr>
              <a:t>/ {</a:t>
            </a:r>
            <a:r>
              <a:rPr lang="nl-NL" sz="3200" smtClean="0">
                <a:solidFill>
                  <a:srgbClr val="00B050"/>
                </a:solidFill>
              </a:rPr>
              <a:t>b</a:t>
            </a:r>
            <a:r>
              <a:rPr lang="nl-NL" sz="3200" baseline="-25000" smtClean="0">
                <a:solidFill>
                  <a:srgbClr val="00B050"/>
                </a:solidFill>
              </a:rPr>
              <a:t>Ct-1,t</a:t>
            </a:r>
            <a:r>
              <a:rPr lang="nl-NL" sz="3200" baseline="30000" smtClean="0">
                <a:solidFill>
                  <a:srgbClr val="00B050"/>
                </a:solidFill>
              </a:rPr>
              <a:t>2</a:t>
            </a:r>
            <a:r>
              <a:rPr lang="nl-NL" sz="3200" baseline="-25000" smtClean="0">
                <a:solidFill>
                  <a:srgbClr val="00B050"/>
                </a:solidFill>
              </a:rPr>
              <a:t> </a:t>
            </a:r>
            <a:r>
              <a:rPr lang="nl-NL" sz="3200" smtClean="0">
                <a:solidFill>
                  <a:srgbClr val="00B050"/>
                </a:solidFill>
              </a:rPr>
              <a:t>var(C</a:t>
            </a:r>
            <a:r>
              <a:rPr lang="nl-NL" sz="3200" baseline="-25000" smtClean="0">
                <a:solidFill>
                  <a:srgbClr val="00B050"/>
                </a:solidFill>
              </a:rPr>
              <a:t>t-1</a:t>
            </a:r>
            <a:r>
              <a:rPr lang="nl-NL" sz="3200" smtClean="0">
                <a:solidFill>
                  <a:srgbClr val="00B050"/>
                </a:solidFill>
              </a:rPr>
              <a:t>) </a:t>
            </a:r>
            <a:r>
              <a:rPr lang="nl-NL" sz="3200" dirty="0">
                <a:solidFill>
                  <a:srgbClr val="00B050"/>
                </a:solidFill>
              </a:rPr>
              <a:t>+ </a:t>
            </a:r>
            <a:r>
              <a:rPr lang="nl-NL" sz="3200" smtClean="0">
                <a:solidFill>
                  <a:srgbClr val="00B050"/>
                </a:solidFill>
              </a:rPr>
              <a:t>var(</a:t>
            </a:r>
            <a:r>
              <a:rPr lang="nl-NL" sz="3200" smtClean="0">
                <a:solidFill>
                  <a:srgbClr val="00B050"/>
                </a:solidFill>
                <a:latin typeface="Symbol" panose="05050102010706020507" pitchFamily="18" charset="2"/>
              </a:rPr>
              <a:t>z</a:t>
            </a:r>
            <a:r>
              <a:rPr lang="nl-NL" sz="3200" smtClean="0">
                <a:solidFill>
                  <a:srgbClr val="00B050"/>
                </a:solidFill>
              </a:rPr>
              <a:t>C</a:t>
            </a:r>
            <a:r>
              <a:rPr lang="nl-NL" sz="3200" baseline="-25000" smtClean="0">
                <a:solidFill>
                  <a:srgbClr val="00B050"/>
                </a:solidFill>
              </a:rPr>
              <a:t>t</a:t>
            </a:r>
            <a:r>
              <a:rPr lang="nl-NL" sz="3200" smtClean="0">
                <a:solidFill>
                  <a:srgbClr val="00B050"/>
                </a:solidFill>
              </a:rPr>
              <a:t>)}</a:t>
            </a:r>
            <a:endParaRPr lang="nl-NL" sz="3200" baseline="-25000" dirty="0" smtClean="0">
              <a:solidFill>
                <a:srgbClr val="00B050"/>
              </a:solidFill>
            </a:endParaRPr>
          </a:p>
          <a:p>
            <a:r>
              <a:rPr lang="nl-NL" sz="3200" smtClean="0">
                <a:solidFill>
                  <a:srgbClr val="0070C0"/>
                </a:solidFill>
              </a:rPr>
              <a:t>b</a:t>
            </a:r>
            <a:r>
              <a:rPr lang="nl-NL" sz="3200" baseline="-25000" smtClean="0">
                <a:solidFill>
                  <a:srgbClr val="0070C0"/>
                </a:solidFill>
              </a:rPr>
              <a:t>Et-1,t</a:t>
            </a:r>
            <a:r>
              <a:rPr lang="nl-NL" sz="3200" baseline="30000" smtClean="0">
                <a:solidFill>
                  <a:srgbClr val="0070C0"/>
                </a:solidFill>
              </a:rPr>
              <a:t>2</a:t>
            </a:r>
            <a:r>
              <a:rPr lang="nl-NL" sz="3200" baseline="-25000" smtClean="0">
                <a:solidFill>
                  <a:srgbClr val="0070C0"/>
                </a:solidFill>
              </a:rPr>
              <a:t> </a:t>
            </a:r>
            <a:r>
              <a:rPr lang="nl-NL" sz="3200" smtClean="0">
                <a:solidFill>
                  <a:srgbClr val="0070C0"/>
                </a:solidFill>
              </a:rPr>
              <a:t>var(E</a:t>
            </a:r>
            <a:r>
              <a:rPr lang="nl-NL" sz="3200" baseline="-25000" smtClean="0">
                <a:solidFill>
                  <a:srgbClr val="0070C0"/>
                </a:solidFill>
              </a:rPr>
              <a:t>t-1</a:t>
            </a:r>
            <a:r>
              <a:rPr lang="nl-NL" sz="3200" smtClean="0">
                <a:solidFill>
                  <a:srgbClr val="0070C0"/>
                </a:solidFill>
              </a:rPr>
              <a:t>)  </a:t>
            </a:r>
            <a:r>
              <a:rPr lang="nl-NL" sz="3200" dirty="0">
                <a:solidFill>
                  <a:srgbClr val="0070C0"/>
                </a:solidFill>
              </a:rPr>
              <a:t>/ {</a:t>
            </a:r>
            <a:r>
              <a:rPr lang="nl-NL" sz="3200" smtClean="0">
                <a:solidFill>
                  <a:srgbClr val="0070C0"/>
                </a:solidFill>
              </a:rPr>
              <a:t>b</a:t>
            </a:r>
            <a:r>
              <a:rPr lang="nl-NL" sz="3200" baseline="-25000" smtClean="0">
                <a:solidFill>
                  <a:srgbClr val="0070C0"/>
                </a:solidFill>
              </a:rPr>
              <a:t>Et-1,t</a:t>
            </a:r>
            <a:r>
              <a:rPr lang="nl-NL" sz="3200" baseline="30000" smtClean="0">
                <a:solidFill>
                  <a:srgbClr val="0070C0"/>
                </a:solidFill>
              </a:rPr>
              <a:t>2</a:t>
            </a:r>
            <a:r>
              <a:rPr lang="nl-NL" sz="3200" baseline="-25000" smtClean="0">
                <a:solidFill>
                  <a:srgbClr val="0070C0"/>
                </a:solidFill>
              </a:rPr>
              <a:t> </a:t>
            </a:r>
            <a:r>
              <a:rPr lang="nl-NL" sz="3200" smtClean="0">
                <a:solidFill>
                  <a:srgbClr val="0070C0"/>
                </a:solidFill>
              </a:rPr>
              <a:t>var(E</a:t>
            </a:r>
            <a:r>
              <a:rPr lang="nl-NL" sz="3200" baseline="-25000" smtClean="0">
                <a:solidFill>
                  <a:srgbClr val="0070C0"/>
                </a:solidFill>
              </a:rPr>
              <a:t>t-1</a:t>
            </a:r>
            <a:r>
              <a:rPr lang="nl-NL" sz="3200" smtClean="0">
                <a:solidFill>
                  <a:srgbClr val="0070C0"/>
                </a:solidFill>
              </a:rPr>
              <a:t>) </a:t>
            </a:r>
            <a:r>
              <a:rPr lang="nl-NL" sz="3200" dirty="0">
                <a:solidFill>
                  <a:srgbClr val="0070C0"/>
                </a:solidFill>
              </a:rPr>
              <a:t>+ </a:t>
            </a:r>
            <a:r>
              <a:rPr lang="nl-NL" sz="3200" smtClean="0">
                <a:solidFill>
                  <a:srgbClr val="0070C0"/>
                </a:solidFill>
              </a:rPr>
              <a:t>var(</a:t>
            </a:r>
            <a:r>
              <a:rPr lang="nl-NL" sz="3200" smtClean="0">
                <a:solidFill>
                  <a:srgbClr val="0070C0"/>
                </a:solidFill>
                <a:latin typeface="Symbol" panose="05050102010706020507" pitchFamily="18" charset="2"/>
              </a:rPr>
              <a:t>z</a:t>
            </a:r>
            <a:r>
              <a:rPr lang="nl-NL" sz="3200" smtClean="0">
                <a:solidFill>
                  <a:srgbClr val="0070C0"/>
                </a:solidFill>
              </a:rPr>
              <a:t>E</a:t>
            </a:r>
            <a:r>
              <a:rPr lang="nl-NL" sz="3200" baseline="-25000" smtClean="0">
                <a:solidFill>
                  <a:srgbClr val="0070C0"/>
                </a:solidFill>
              </a:rPr>
              <a:t>t</a:t>
            </a:r>
            <a:r>
              <a:rPr lang="nl-NL" sz="3200" smtClean="0">
                <a:solidFill>
                  <a:srgbClr val="0070C0"/>
                </a:solidFill>
              </a:rPr>
              <a:t>)}</a:t>
            </a:r>
            <a:endParaRPr lang="nl-NL" sz="3200" baseline="-25000" dirty="0">
              <a:solidFill>
                <a:srgbClr val="0070C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80" y="2703219"/>
            <a:ext cx="4248472" cy="35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25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347228" y="692696"/>
            <a:ext cx="8796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r>
              <a:rPr lang="nl-NL" sz="2800" dirty="0" smtClean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197" y="1097730"/>
            <a:ext cx="9298933" cy="3375283"/>
            <a:chOff x="625240" y="2879271"/>
            <a:chExt cx="9419378" cy="3375283"/>
          </a:xfrm>
        </p:grpSpPr>
        <p:sp>
          <p:nvSpPr>
            <p:cNvPr id="5" name="Rectangle 4"/>
            <p:cNvSpPr/>
            <p:nvPr/>
          </p:nvSpPr>
          <p:spPr>
            <a:xfrm>
              <a:off x="635270" y="2879271"/>
              <a:ext cx="9409348" cy="3375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200" smtClean="0"/>
                <a:t>contributions of A to Phenotypic stability </a:t>
              </a:r>
              <a:r>
                <a:rPr lang="nl-NL" sz="3200" dirty="0"/>
                <a:t>t-1 </a:t>
              </a:r>
              <a:r>
                <a:rPr lang="nl-NL" sz="3200"/>
                <a:t>to </a:t>
              </a:r>
              <a:r>
                <a:rPr lang="nl-NL" sz="3200" smtClean="0"/>
                <a:t>t</a:t>
              </a:r>
            </a:p>
            <a:p>
              <a:endParaRPr lang="nl-NL" sz="3200" dirty="0" smtClean="0"/>
            </a:p>
            <a:p>
              <a:pPr algn="ctr"/>
              <a:r>
                <a:rPr lang="nl-NL" sz="3200" smtClean="0">
                  <a:solidFill>
                    <a:srgbClr val="FF0000"/>
                  </a:solidFill>
                </a:rPr>
                <a:t>b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At-1,t</a:t>
              </a:r>
              <a:r>
                <a:rPr lang="nl-NL" sz="3200" baseline="30000" smtClean="0">
                  <a:solidFill>
                    <a:srgbClr val="FF0000"/>
                  </a:solidFill>
                </a:rPr>
                <a:t>2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 </a:t>
              </a:r>
              <a:r>
                <a:rPr lang="nl-NL" sz="3200" smtClean="0">
                  <a:solidFill>
                    <a:srgbClr val="FF0000"/>
                  </a:solidFill>
                </a:rPr>
                <a:t>var(A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t-1</a:t>
              </a:r>
              <a:r>
                <a:rPr lang="nl-NL" sz="3200" smtClean="0">
                  <a:solidFill>
                    <a:srgbClr val="FF0000"/>
                  </a:solidFill>
                </a:rPr>
                <a:t>)</a:t>
              </a:r>
              <a:r>
                <a:rPr lang="nl-NL" sz="3200" smtClean="0">
                  <a:solidFill>
                    <a:srgbClr val="0070C0"/>
                  </a:solidFill>
                </a:rPr>
                <a:t> </a:t>
              </a:r>
              <a:endParaRPr lang="nl-NL" sz="3200" dirty="0" smtClean="0">
                <a:solidFill>
                  <a:srgbClr val="0070C0"/>
                </a:solidFill>
              </a:endParaRPr>
            </a:p>
            <a:p>
              <a:pPr algn="ctr"/>
              <a:endParaRPr lang="nl-NL" sz="3200" dirty="0"/>
            </a:p>
            <a:p>
              <a:pPr algn="ctr"/>
              <a:r>
                <a:rPr lang="nl-NL" sz="3200" smtClean="0"/>
                <a:t>{</a:t>
              </a:r>
              <a:r>
                <a:rPr lang="nl-NL" sz="3200" smtClean="0">
                  <a:solidFill>
                    <a:srgbClr val="FF0000"/>
                  </a:solidFill>
                </a:rPr>
                <a:t>b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At-1,t</a:t>
              </a:r>
              <a:r>
                <a:rPr lang="nl-NL" sz="3200" baseline="30000" smtClean="0">
                  <a:solidFill>
                    <a:srgbClr val="FF0000"/>
                  </a:solidFill>
                </a:rPr>
                <a:t>2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 </a:t>
              </a:r>
              <a:r>
                <a:rPr lang="nl-NL" sz="3200" smtClean="0">
                  <a:solidFill>
                    <a:srgbClr val="FF0000"/>
                  </a:solidFill>
                </a:rPr>
                <a:t>var(A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t-1</a:t>
              </a:r>
              <a:r>
                <a:rPr lang="nl-NL" sz="3200" smtClean="0">
                  <a:solidFill>
                    <a:srgbClr val="FF0000"/>
                  </a:solidFill>
                </a:rPr>
                <a:t>) </a:t>
              </a:r>
              <a:r>
                <a:rPr lang="nl-NL" sz="3200">
                  <a:solidFill>
                    <a:srgbClr val="FF0000"/>
                  </a:solidFill>
                </a:rPr>
                <a:t>+ </a:t>
              </a:r>
              <a:r>
                <a:rPr lang="nl-NL" sz="3200" smtClean="0">
                  <a:solidFill>
                    <a:srgbClr val="FF0000"/>
                  </a:solidFill>
                </a:rPr>
                <a:t>var(</a:t>
              </a:r>
              <a:r>
                <a:rPr lang="nl-NL" sz="320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z</a:t>
              </a:r>
              <a:r>
                <a:rPr lang="nl-NL" sz="3200" smtClean="0">
                  <a:solidFill>
                    <a:srgbClr val="FF0000"/>
                  </a:solidFill>
                </a:rPr>
                <a:t>A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t</a:t>
              </a:r>
              <a:r>
                <a:rPr lang="nl-NL" sz="3200" smtClean="0">
                  <a:solidFill>
                    <a:srgbClr val="FF0000"/>
                  </a:solidFill>
                </a:rPr>
                <a:t>)</a:t>
              </a:r>
              <a:r>
                <a:rPr lang="nl-NL" sz="3200" smtClean="0"/>
                <a:t>} + {</a:t>
              </a:r>
              <a:r>
                <a:rPr lang="nl-NL" sz="3200" smtClean="0">
                  <a:solidFill>
                    <a:srgbClr val="00B050"/>
                  </a:solidFill>
                </a:rPr>
                <a:t>b</a:t>
              </a:r>
              <a:r>
                <a:rPr lang="nl-NL" sz="3200" baseline="-25000" smtClean="0">
                  <a:solidFill>
                    <a:srgbClr val="00B050"/>
                  </a:solidFill>
                </a:rPr>
                <a:t>Ct-1,t</a:t>
              </a:r>
              <a:r>
                <a:rPr lang="nl-NL" sz="3200" baseline="30000" smtClean="0">
                  <a:solidFill>
                    <a:srgbClr val="00B050"/>
                  </a:solidFill>
                </a:rPr>
                <a:t>2</a:t>
              </a:r>
              <a:r>
                <a:rPr lang="nl-NL" sz="3200" baseline="-25000" smtClean="0">
                  <a:solidFill>
                    <a:srgbClr val="00B050"/>
                  </a:solidFill>
                </a:rPr>
                <a:t> </a:t>
              </a:r>
              <a:r>
                <a:rPr lang="nl-NL" sz="3200" smtClean="0">
                  <a:solidFill>
                    <a:srgbClr val="00B050"/>
                  </a:solidFill>
                </a:rPr>
                <a:t>var(C</a:t>
              </a:r>
              <a:r>
                <a:rPr lang="nl-NL" sz="3200" baseline="-25000" smtClean="0">
                  <a:solidFill>
                    <a:srgbClr val="00B050"/>
                  </a:solidFill>
                </a:rPr>
                <a:t>t-1</a:t>
              </a:r>
              <a:r>
                <a:rPr lang="nl-NL" sz="3200" smtClean="0">
                  <a:solidFill>
                    <a:srgbClr val="00B050"/>
                  </a:solidFill>
                </a:rPr>
                <a:t>) </a:t>
              </a:r>
              <a:r>
                <a:rPr lang="nl-NL" sz="3200" dirty="0">
                  <a:solidFill>
                    <a:srgbClr val="00B050"/>
                  </a:solidFill>
                </a:rPr>
                <a:t>+ </a:t>
              </a:r>
              <a:r>
                <a:rPr lang="nl-NL" sz="3200" smtClean="0">
                  <a:solidFill>
                    <a:srgbClr val="00B050"/>
                  </a:solidFill>
                </a:rPr>
                <a:t>var(</a:t>
              </a:r>
              <a:r>
                <a:rPr lang="nl-NL" sz="320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z</a:t>
              </a:r>
              <a:r>
                <a:rPr lang="nl-NL" sz="3200" smtClean="0">
                  <a:solidFill>
                    <a:srgbClr val="00B050"/>
                  </a:solidFill>
                </a:rPr>
                <a:t>C</a:t>
              </a:r>
              <a:r>
                <a:rPr lang="nl-NL" sz="3200" baseline="-25000" smtClean="0">
                  <a:solidFill>
                    <a:srgbClr val="00B050"/>
                  </a:solidFill>
                </a:rPr>
                <a:t>t</a:t>
              </a:r>
              <a:r>
                <a:rPr lang="nl-NL" sz="3200" smtClean="0">
                  <a:solidFill>
                    <a:srgbClr val="00B050"/>
                  </a:solidFill>
                </a:rPr>
                <a:t>)</a:t>
              </a:r>
              <a:r>
                <a:rPr lang="nl-NL" sz="3200" smtClean="0"/>
                <a:t>}</a:t>
              </a:r>
              <a:endParaRPr lang="nl-NL" sz="3200" baseline="-25000" dirty="0" smtClean="0"/>
            </a:p>
            <a:p>
              <a:pPr algn="ctr"/>
              <a:r>
                <a:rPr lang="nl-NL" sz="3200" dirty="0"/>
                <a:t>+</a:t>
              </a:r>
              <a:r>
                <a:rPr lang="nl-NL" sz="3200" dirty="0" smtClean="0"/>
                <a:t> </a:t>
              </a:r>
              <a:r>
                <a:rPr lang="nl-NL" sz="3200" dirty="0">
                  <a:solidFill>
                    <a:srgbClr val="0070C0"/>
                  </a:solidFill>
                </a:rPr>
                <a:t>{</a:t>
              </a:r>
              <a:r>
                <a:rPr lang="nl-NL" sz="3200" smtClean="0">
                  <a:solidFill>
                    <a:srgbClr val="0070C0"/>
                  </a:solidFill>
                </a:rPr>
                <a:t>b</a:t>
              </a:r>
              <a:r>
                <a:rPr lang="nl-NL" sz="3200" baseline="-25000" smtClean="0">
                  <a:solidFill>
                    <a:srgbClr val="0070C0"/>
                  </a:solidFill>
                </a:rPr>
                <a:t>Et-1,t</a:t>
              </a:r>
              <a:r>
                <a:rPr lang="nl-NL" sz="3200" baseline="30000" smtClean="0">
                  <a:solidFill>
                    <a:srgbClr val="0070C0"/>
                  </a:solidFill>
                </a:rPr>
                <a:t>2</a:t>
              </a:r>
              <a:r>
                <a:rPr lang="nl-NL" sz="3200" baseline="-25000" smtClean="0">
                  <a:solidFill>
                    <a:srgbClr val="0070C0"/>
                  </a:solidFill>
                </a:rPr>
                <a:t> </a:t>
              </a:r>
              <a:r>
                <a:rPr lang="nl-NL" sz="3200" smtClean="0">
                  <a:solidFill>
                    <a:srgbClr val="0070C0"/>
                  </a:solidFill>
                </a:rPr>
                <a:t>var(E</a:t>
              </a:r>
              <a:r>
                <a:rPr lang="nl-NL" sz="3200" baseline="-25000" smtClean="0">
                  <a:solidFill>
                    <a:srgbClr val="0070C0"/>
                  </a:solidFill>
                </a:rPr>
                <a:t>t-1</a:t>
              </a:r>
              <a:r>
                <a:rPr lang="nl-NL" sz="3200" smtClean="0">
                  <a:solidFill>
                    <a:srgbClr val="0070C0"/>
                  </a:solidFill>
                </a:rPr>
                <a:t>) </a:t>
              </a:r>
              <a:r>
                <a:rPr lang="nl-NL" sz="3200" dirty="0">
                  <a:solidFill>
                    <a:srgbClr val="0070C0"/>
                  </a:solidFill>
                </a:rPr>
                <a:t>+ </a:t>
              </a:r>
              <a:r>
                <a:rPr lang="nl-NL" sz="3200" smtClean="0">
                  <a:solidFill>
                    <a:srgbClr val="0070C0"/>
                  </a:solidFill>
                </a:rPr>
                <a:t>var(</a:t>
              </a:r>
              <a:r>
                <a:rPr lang="nl-NL" sz="320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z</a:t>
              </a:r>
              <a:r>
                <a:rPr lang="nl-NL" sz="3200" smtClean="0">
                  <a:solidFill>
                    <a:srgbClr val="0070C0"/>
                  </a:solidFill>
                </a:rPr>
                <a:t>E</a:t>
              </a:r>
              <a:r>
                <a:rPr lang="nl-NL" sz="3200" baseline="-25000" smtClean="0">
                  <a:solidFill>
                    <a:srgbClr val="0070C0"/>
                  </a:solidFill>
                </a:rPr>
                <a:t>t</a:t>
              </a:r>
              <a:r>
                <a:rPr lang="nl-NL" sz="3200" smtClean="0">
                  <a:solidFill>
                    <a:srgbClr val="0070C0"/>
                  </a:solidFill>
                </a:rPr>
                <a:t>)}</a:t>
              </a:r>
              <a:endParaRPr lang="nl-NL" sz="3200" baseline="-25000" dirty="0">
                <a:solidFill>
                  <a:srgbClr val="FF0000"/>
                </a:solidFill>
              </a:endParaRPr>
            </a:p>
            <a:p>
              <a:endParaRPr lang="nl-NL" sz="3200" baseline="-25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625240" y="4526361"/>
              <a:ext cx="8905252" cy="4055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3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26</a:t>
            </a:fld>
            <a:endParaRPr lang="nl-NL"/>
          </a:p>
        </p:txBody>
      </p:sp>
      <p:sp>
        <p:nvSpPr>
          <p:cNvPr id="97" name="TextBox 96"/>
          <p:cNvSpPr txBox="1"/>
          <p:nvPr/>
        </p:nvSpPr>
        <p:spPr>
          <a:xfrm>
            <a:off x="4126103" y="105225"/>
            <a:ext cx="2670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nl-NL" sz="2800" baseline="-25000">
                <a:solidFill>
                  <a:srgbClr val="C00000"/>
                </a:solidFill>
              </a:rPr>
              <a:t>A</a:t>
            </a:r>
            <a:r>
              <a:rPr lang="nl-NL" sz="2800">
                <a:solidFill>
                  <a:srgbClr val="C00000"/>
                </a:solidFill>
              </a:rPr>
              <a:t> </a:t>
            </a:r>
            <a:r>
              <a:rPr lang="nl-NL" sz="2800" smtClean="0">
                <a:solidFill>
                  <a:srgbClr val="C00000"/>
                </a:solidFill>
              </a:rPr>
              <a:t>=  	.2	.184</a:t>
            </a:r>
          </a:p>
          <a:p>
            <a:r>
              <a:rPr lang="nl-NL" sz="2800">
                <a:solidFill>
                  <a:srgbClr val="C00000"/>
                </a:solidFill>
              </a:rPr>
              <a:t>	</a:t>
            </a:r>
            <a:r>
              <a:rPr lang="nl-NL" sz="2800" smtClean="0">
                <a:solidFill>
                  <a:srgbClr val="C00000"/>
                </a:solidFill>
              </a:rPr>
              <a:t>.184	.2</a:t>
            </a:r>
            <a:endParaRPr lang="nl-NL" sz="2800">
              <a:solidFill>
                <a:srgbClr val="C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93122" y="1101143"/>
            <a:ext cx="2305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nl-NL" sz="2800" baseline="-25000">
                <a:solidFill>
                  <a:srgbClr val="C00000"/>
                </a:solidFill>
              </a:rPr>
              <a:t>A</a:t>
            </a:r>
            <a:r>
              <a:rPr lang="nl-NL" sz="2800" smtClean="0">
                <a:solidFill>
                  <a:schemeClr val="accent3">
                    <a:lumMod val="50000"/>
                  </a:schemeClr>
                </a:solidFill>
              </a:rPr>
              <a:t> =	.8	.4</a:t>
            </a:r>
          </a:p>
          <a:p>
            <a:r>
              <a:rPr lang="nl-NL" sz="280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nl-NL" sz="2800" smtClean="0">
                <a:solidFill>
                  <a:schemeClr val="accent3">
                    <a:lumMod val="50000"/>
                  </a:schemeClr>
                </a:solidFill>
              </a:rPr>
              <a:t>.4	.8</a:t>
            </a:r>
            <a:endParaRPr lang="nl-NL" sz="280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08520" y="0"/>
            <a:ext cx="3566925" cy="3481215"/>
            <a:chOff x="144110" y="175574"/>
            <a:chExt cx="3566925" cy="3481215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260648"/>
              <a:ext cx="3243491" cy="3312368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1763688" y="119675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.95</a:t>
              </a:r>
              <a:endParaRPr lang="nl-NL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17529" y="239786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.5</a:t>
              </a:r>
              <a:endParaRPr lang="nl-NL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4110" y="219267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.8</a:t>
              </a:r>
              <a:endParaRPr lang="nl-NL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95536" y="54868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.2</a:t>
              </a:r>
              <a:endParaRPr lang="nl-NL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22628" y="17557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.0195</a:t>
              </a:r>
              <a:endParaRPr lang="nl-NL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763688" y="328745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/>
                <a:t>.6</a:t>
              </a:r>
              <a:endParaRPr lang="nl-NL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26102" y="2043720"/>
            <a:ext cx="5017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Symbol" panose="05050102010706020507" pitchFamily="18" charset="2"/>
              </a:rPr>
              <a:t>S</a:t>
            </a:r>
            <a:r>
              <a:rPr lang="nl-NL" sz="2800" baseline="-25000" smtClean="0"/>
              <a:t>y</a:t>
            </a:r>
            <a:r>
              <a:rPr lang="nl-NL" sz="2800" smtClean="0"/>
              <a:t> = </a:t>
            </a:r>
            <a:r>
              <a:rPr lang="nl-NL" sz="280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nl-NL" sz="2800" baseline="-25000">
                <a:solidFill>
                  <a:srgbClr val="C00000"/>
                </a:solidFill>
              </a:rPr>
              <a:t>A </a:t>
            </a:r>
            <a:r>
              <a:rPr lang="nl-NL" sz="2800" smtClean="0"/>
              <a:t>+</a:t>
            </a:r>
            <a:r>
              <a:rPr lang="nl-NL" sz="2800">
                <a:solidFill>
                  <a:srgbClr val="C00000"/>
                </a:solidFill>
                <a:latin typeface="Symbol" panose="05050102010706020507" pitchFamily="18" charset="2"/>
              </a:rPr>
              <a:t> S</a:t>
            </a:r>
            <a:r>
              <a:rPr lang="nl-NL" sz="2800" baseline="-25000">
                <a:solidFill>
                  <a:srgbClr val="C00000"/>
                </a:solidFill>
              </a:rPr>
              <a:t>A</a:t>
            </a:r>
            <a:r>
              <a:rPr lang="nl-NL" sz="2800" smtClean="0"/>
              <a:t> =	1  	.584</a:t>
            </a:r>
          </a:p>
          <a:p>
            <a:r>
              <a:rPr lang="nl-NL" sz="2800"/>
              <a:t> </a:t>
            </a:r>
            <a:r>
              <a:rPr lang="nl-NL" sz="2800" smtClean="0"/>
              <a:t>			 .584	1 </a:t>
            </a:r>
            <a:endParaRPr lang="nl-NL" sz="2800"/>
          </a:p>
        </p:txBody>
      </p:sp>
      <p:sp>
        <p:nvSpPr>
          <p:cNvPr id="5" name="TextBox 4"/>
          <p:cNvSpPr txBox="1"/>
          <p:nvPr/>
        </p:nvSpPr>
        <p:spPr>
          <a:xfrm>
            <a:off x="154709" y="3440208"/>
            <a:ext cx="75897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/>
              <a:t>h</a:t>
            </a:r>
            <a:r>
              <a:rPr lang="nl-NL" sz="2400" baseline="30000" smtClean="0"/>
              <a:t>2</a:t>
            </a:r>
            <a:r>
              <a:rPr lang="nl-NL" sz="2400" smtClean="0"/>
              <a:t> at t=1? answer: .2 (e</a:t>
            </a:r>
            <a:r>
              <a:rPr lang="nl-NL" sz="2400" baseline="30000" smtClean="0"/>
              <a:t>2</a:t>
            </a:r>
            <a:r>
              <a:rPr lang="nl-NL" sz="2400" smtClean="0"/>
              <a:t>=.8)</a:t>
            </a:r>
          </a:p>
          <a:p>
            <a:r>
              <a:rPr lang="nl-NL" sz="2400" smtClean="0"/>
              <a:t>h</a:t>
            </a:r>
            <a:r>
              <a:rPr lang="nl-NL" sz="2400" baseline="30000" smtClean="0"/>
              <a:t>2</a:t>
            </a:r>
            <a:r>
              <a:rPr lang="nl-NL" sz="2400" smtClean="0"/>
              <a:t> at t=2? answer: .2 (r</a:t>
            </a:r>
            <a:r>
              <a:rPr lang="nl-NL" sz="2400" baseline="30000" smtClean="0"/>
              <a:t>2</a:t>
            </a:r>
            <a:r>
              <a:rPr lang="nl-NL" sz="2400" smtClean="0"/>
              <a:t>=.8)</a:t>
            </a:r>
          </a:p>
          <a:p>
            <a:r>
              <a:rPr lang="nl-NL" sz="2400" smtClean="0">
                <a:solidFill>
                  <a:srgbClr val="FF0000"/>
                </a:solidFill>
              </a:rPr>
              <a:t>correlation between A1 and A2? .184 / (√.2*√.2) = .92</a:t>
            </a:r>
          </a:p>
          <a:p>
            <a:r>
              <a:rPr lang="nl-NL" sz="2400" smtClean="0"/>
              <a:t>correlation between E1 and E2? .</a:t>
            </a:r>
            <a:r>
              <a:rPr lang="nl-NL" sz="2400"/>
              <a:t> 4</a:t>
            </a:r>
            <a:r>
              <a:rPr lang="nl-NL" sz="2400" smtClean="0"/>
              <a:t> </a:t>
            </a:r>
            <a:r>
              <a:rPr lang="nl-NL" sz="2400"/>
              <a:t>/ (√</a:t>
            </a:r>
            <a:r>
              <a:rPr lang="nl-NL" sz="2400" smtClean="0"/>
              <a:t>.8*</a:t>
            </a:r>
            <a:r>
              <a:rPr lang="nl-NL" sz="2400"/>
              <a:t>√</a:t>
            </a:r>
            <a:r>
              <a:rPr lang="nl-NL" sz="2400" smtClean="0"/>
              <a:t>.8) =  .50</a:t>
            </a:r>
          </a:p>
          <a:p>
            <a:r>
              <a:rPr lang="nl-NL" sz="2400" smtClean="0"/>
              <a:t>covariance between Y1 and Y2? .584</a:t>
            </a:r>
          </a:p>
          <a:p>
            <a:r>
              <a:rPr lang="nl-NL" sz="2400" smtClean="0"/>
              <a:t>contribution of A to covariance Y1 and Y2? .184/.584 = .315</a:t>
            </a:r>
          </a:p>
          <a:p>
            <a:r>
              <a:rPr lang="nl-NL" sz="2400">
                <a:solidFill>
                  <a:srgbClr val="FF0000"/>
                </a:solidFill>
              </a:rPr>
              <a:t>contribution of </a:t>
            </a:r>
            <a:r>
              <a:rPr lang="nl-NL" sz="2400" smtClean="0">
                <a:solidFill>
                  <a:srgbClr val="FF0000"/>
                </a:solidFill>
              </a:rPr>
              <a:t>E </a:t>
            </a:r>
            <a:r>
              <a:rPr lang="nl-NL" sz="2400">
                <a:solidFill>
                  <a:srgbClr val="FF0000"/>
                </a:solidFill>
              </a:rPr>
              <a:t>to covariance Y1 and Y2? </a:t>
            </a:r>
            <a:r>
              <a:rPr lang="nl-NL" sz="2400" smtClean="0">
                <a:solidFill>
                  <a:srgbClr val="FF0000"/>
                </a:solidFill>
              </a:rPr>
              <a:t>.4/.</a:t>
            </a:r>
            <a:r>
              <a:rPr lang="nl-NL" sz="2400">
                <a:solidFill>
                  <a:srgbClr val="FF0000"/>
                </a:solidFill>
              </a:rPr>
              <a:t>584 = </a:t>
            </a:r>
            <a:r>
              <a:rPr lang="nl-NL" sz="2400" smtClean="0">
                <a:solidFill>
                  <a:srgbClr val="FF0000"/>
                </a:solidFill>
              </a:rPr>
              <a:t>.685</a:t>
            </a:r>
          </a:p>
        </p:txBody>
      </p:sp>
    </p:spTree>
    <p:extLst>
      <p:ext uri="{BB962C8B-B14F-4D97-AF65-F5344CB8AC3E}">
        <p14:creationId xmlns:p14="http://schemas.microsoft.com/office/powerpoint/2010/main" val="22805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27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654"/>
            <a:ext cx="7128792" cy="6167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094740"/>
            <a:ext cx="775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Anx/dep stability due to A and E from 3y to 63 years</a:t>
            </a:r>
            <a:endParaRPr lang="nl-NL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67783" y="2608551"/>
            <a:ext cx="3120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Nivard et al, 2014</a:t>
            </a:r>
            <a:endParaRPr lang="nl-NL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1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28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77419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smtClean="0"/>
              <a:t>Sanja’s Practical: the genetic simplex model applied </a:t>
            </a:r>
          </a:p>
          <a:p>
            <a:r>
              <a:rPr lang="nl-NL" sz="2800" smtClean="0"/>
              <a:t>to FSIQ at 4 occasions.</a:t>
            </a:r>
          </a:p>
          <a:p>
            <a:endParaRPr lang="nl-NL" sz="2800"/>
          </a:p>
          <a:p>
            <a:r>
              <a:rPr lang="nl-NL" sz="2800" smtClean="0"/>
              <a:t>But first ....</a:t>
            </a:r>
            <a:endParaRPr lang="nl-NL" sz="2800"/>
          </a:p>
        </p:txBody>
      </p:sp>
      <p:sp>
        <p:nvSpPr>
          <p:cNvPr id="4" name="TextBox 3"/>
          <p:cNvSpPr txBox="1"/>
          <p:nvPr/>
        </p:nvSpPr>
        <p:spPr>
          <a:xfrm>
            <a:off x="1259632" y="371703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Gigi" panose="04040504061007020D02" pitchFamily="82" charset="0"/>
              </a:rPr>
              <a:t>Variations on the theme</a:t>
            </a:r>
            <a:endParaRPr lang="nl-NL" sz="4400" b="1" dirty="0">
              <a:latin typeface="Gigi" panose="04040504061007020D02" pitchFamily="8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175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29</a:t>
            </a:fld>
            <a:endParaRPr lang="nl-N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12038" r="15033" b="10802"/>
          <a:stretch>
            <a:fillRect/>
          </a:stretch>
        </p:blipFill>
        <p:spPr>
          <a:xfrm>
            <a:off x="25696" y="332656"/>
            <a:ext cx="8955088" cy="5394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5856999"/>
            <a:ext cx="607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ahoma" panose="020B0604030504040204" pitchFamily="34" charset="0"/>
              </a:rPr>
              <a:t>Hottenga</a:t>
            </a:r>
            <a:r>
              <a:rPr lang="en-US" dirty="0" smtClean="0">
                <a:latin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</a:rPr>
              <a:t>etal</a:t>
            </a:r>
            <a:r>
              <a:rPr lang="en-US" dirty="0" smtClean="0">
                <a:latin typeface="Tahoma" panose="020B0604030504040204" pitchFamily="34" charset="0"/>
              </a:rPr>
              <a:t>. Twin </a:t>
            </a:r>
            <a:r>
              <a:rPr lang="en-US" dirty="0">
                <a:latin typeface="Tahoma" panose="020B0604030504040204" pitchFamily="34" charset="0"/>
              </a:rPr>
              <a:t>Research and Human Genetics, </a:t>
            </a:r>
            <a:r>
              <a:rPr lang="en-US" dirty="0" smtClean="0">
                <a:latin typeface="Tahoma" panose="020B0604030504040204" pitchFamily="34" charset="0"/>
              </a:rPr>
              <a:t>2005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377461" y="277211"/>
            <a:ext cx="8125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smtClean="0"/>
              <a:t>Growth curve modeling ? If you’re interested in growth</a:t>
            </a:r>
          </a:p>
          <a:p>
            <a:r>
              <a:rPr lang="nl-NL" sz="2800" smtClean="0"/>
              <a:t>trajectories. Linear or non-linear:</a:t>
            </a:r>
            <a:endParaRPr lang="nl-NL" sz="2800"/>
          </a:p>
        </p:txBody>
      </p:sp>
      <p:sp>
        <p:nvSpPr>
          <p:cNvPr id="5" name="TextBox 4"/>
          <p:cNvSpPr txBox="1"/>
          <p:nvPr/>
        </p:nvSpPr>
        <p:spPr>
          <a:xfrm>
            <a:off x="420660" y="2904956"/>
            <a:ext cx="8443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/>
              <a:t>Autoregressive modeling ?  If you’re mainly interested in stability.</a:t>
            </a:r>
          </a:p>
          <a:p>
            <a:endParaRPr lang="nl-NL" sz="2800"/>
          </a:p>
          <a:p>
            <a:endParaRPr lang="nl-NL" sz="280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549" y="4035942"/>
            <a:ext cx="3715251" cy="14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60" y="4035942"/>
            <a:ext cx="4248472" cy="13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98" y="1231318"/>
            <a:ext cx="8462627" cy="14776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461" y="5819378"/>
            <a:ext cx="59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/>
              <a:t>Can be combined (this afternoon)</a:t>
            </a:r>
            <a:endParaRPr lang="nl-NL" sz="2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084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t="15923" r="15625" b="13000"/>
          <a:stretch>
            <a:fillRect/>
          </a:stretch>
        </p:blipFill>
        <p:spPr bwMode="auto">
          <a:xfrm>
            <a:off x="251520" y="0"/>
            <a:ext cx="73152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403648" y="6309320"/>
            <a:ext cx="3991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err="1"/>
              <a:t>Birley</a:t>
            </a:r>
            <a:r>
              <a:rPr lang="en-US" dirty="0"/>
              <a:t> et al. </a:t>
            </a:r>
            <a:r>
              <a:rPr lang="en-US" dirty="0" err="1"/>
              <a:t>Behav</a:t>
            </a:r>
            <a:r>
              <a:rPr lang="en-US" dirty="0"/>
              <a:t> </a:t>
            </a:r>
            <a:r>
              <a:rPr lang="en-US"/>
              <a:t>Genet </a:t>
            </a:r>
            <a:r>
              <a:rPr lang="en-US" smtClean="0"/>
              <a:t>2005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4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31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323528" y="421747"/>
            <a:ext cx="83632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“Niche-picking”</a:t>
            </a:r>
            <a:endParaRPr lang="nl-NL" sz="4000" baseline="-25000" dirty="0" smtClean="0"/>
          </a:p>
          <a:p>
            <a:endParaRPr lang="nl-NL" sz="2800" dirty="0"/>
          </a:p>
          <a:p>
            <a:r>
              <a:rPr lang="nl-NL" sz="2800" dirty="0"/>
              <a:t>During development children seek out and create and are furnished surrounding (E) that fit their phenotype.</a:t>
            </a:r>
          </a:p>
          <a:p>
            <a:endParaRPr lang="nl-NL" sz="2800" dirty="0"/>
          </a:p>
          <a:p>
            <a:r>
              <a:rPr lang="nl-NL" sz="2800" dirty="0"/>
              <a:t>A smart child growing up will pick the niche that fits her/her phenotypic intelligence.</a:t>
            </a:r>
          </a:p>
          <a:p>
            <a:endParaRPr lang="nl-NL" sz="2800" dirty="0"/>
          </a:p>
          <a:p>
            <a:r>
              <a:rPr lang="nl-NL" sz="2800" dirty="0"/>
              <a:t>A anxious child growing up may pick out the niche that least aggrevates his / her phenotypic anxiety. </a:t>
            </a:r>
          </a:p>
          <a:p>
            <a:endParaRPr lang="nl-NL" sz="2800" dirty="0"/>
          </a:p>
          <a:p>
            <a:r>
              <a:rPr lang="nl-NL" sz="2800" dirty="0" smtClean="0">
                <a:solidFill>
                  <a:srgbClr val="FF0000"/>
                </a:solidFill>
              </a:rPr>
              <a:t>Phenotype </a:t>
            </a:r>
            <a:r>
              <a:rPr lang="nl-NL" sz="2800" dirty="0">
                <a:solidFill>
                  <a:srgbClr val="FF0000"/>
                </a:solidFill>
              </a:rPr>
              <a:t>of twin 1 at time t -&gt; environment of twin </a:t>
            </a:r>
            <a:r>
              <a:rPr lang="nl-NL" sz="2800" dirty="0" smtClean="0">
                <a:solidFill>
                  <a:srgbClr val="FF0000"/>
                </a:solidFill>
              </a:rPr>
              <a:t>1 </a:t>
            </a:r>
            <a:r>
              <a:rPr lang="nl-NL" sz="2800" dirty="0">
                <a:solidFill>
                  <a:srgbClr val="FF0000"/>
                </a:solidFill>
              </a:rPr>
              <a:t>at </a:t>
            </a:r>
            <a:r>
              <a:rPr lang="nl-NL" sz="2800">
                <a:solidFill>
                  <a:srgbClr val="FF0000"/>
                </a:solidFill>
              </a:rPr>
              <a:t>time </a:t>
            </a:r>
            <a:r>
              <a:rPr lang="nl-NL" sz="2800" smtClean="0">
                <a:solidFill>
                  <a:srgbClr val="FF0000"/>
                </a:solidFill>
              </a:rPr>
              <a:t>t+1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32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179512" y="319722"/>
            <a:ext cx="88569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Mutual influences</a:t>
            </a:r>
          </a:p>
          <a:p>
            <a:endParaRPr lang="nl-NL" sz="2800" dirty="0"/>
          </a:p>
          <a:p>
            <a:r>
              <a:rPr lang="nl-NL" sz="2800" dirty="0" smtClean="0"/>
              <a:t>During development children’s behavior may contribute to the environment of their siblings.</a:t>
            </a:r>
          </a:p>
          <a:p>
            <a:endParaRPr lang="nl-NL" sz="2800" dirty="0" smtClean="0"/>
          </a:p>
          <a:p>
            <a:r>
              <a:rPr lang="nl-NL" sz="2800" dirty="0" smtClean="0"/>
              <a:t>A smart child growing up will pick the niche that fits her/her phenotypic intelligence and in so doing may influence (contriibute to) the environment of his or her sibling.</a:t>
            </a:r>
          </a:p>
          <a:p>
            <a:endParaRPr lang="nl-NL" sz="2800" dirty="0"/>
          </a:p>
          <a:p>
            <a:r>
              <a:rPr lang="nl-NL" sz="2800" dirty="0" smtClean="0"/>
              <a:t>A behavior of an anxious child may be a source of stress for his or her siblings. </a:t>
            </a:r>
          </a:p>
          <a:p>
            <a:endParaRPr lang="nl-NL" sz="2800" dirty="0"/>
          </a:p>
          <a:p>
            <a:r>
              <a:rPr lang="nl-NL" sz="2800" dirty="0" smtClean="0">
                <a:solidFill>
                  <a:srgbClr val="FF0000"/>
                </a:solidFill>
              </a:rPr>
              <a:t>Phenotype of twin 1 at time t -&gt; environment of twin 2 at </a:t>
            </a:r>
            <a:r>
              <a:rPr lang="nl-NL" sz="2800" smtClean="0">
                <a:solidFill>
                  <a:srgbClr val="FF0000"/>
                </a:solidFill>
              </a:rPr>
              <a:t>time t+1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7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163937" y="1301839"/>
            <a:ext cx="413099" cy="325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</a:t>
            </a:r>
            <a:endParaRPr lang="nl-NL" sz="1400" dirty="0"/>
          </a:p>
        </p:txBody>
      </p:sp>
      <p:sp>
        <p:nvSpPr>
          <p:cNvPr id="13" name="Ovaal 12"/>
          <p:cNvSpPr/>
          <p:nvPr/>
        </p:nvSpPr>
        <p:spPr>
          <a:xfrm>
            <a:off x="647564" y="2088624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</a:t>
            </a:r>
            <a:endParaRPr lang="nl-NL" sz="1400" dirty="0"/>
          </a:p>
        </p:txBody>
      </p:sp>
      <p:cxnSp>
        <p:nvCxnSpPr>
          <p:cNvPr id="16" name="Rechte verbindingslijn met pijl 15"/>
          <p:cNvCxnSpPr>
            <a:stCxn id="13" idx="7"/>
            <a:endCxn id="4" idx="2"/>
          </p:cNvCxnSpPr>
          <p:nvPr/>
        </p:nvCxnSpPr>
        <p:spPr>
          <a:xfrm flipV="1">
            <a:off x="1000166" y="1627278"/>
            <a:ext cx="370320" cy="509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9" name="Rechthoek 108"/>
          <p:cNvSpPr/>
          <p:nvPr/>
        </p:nvSpPr>
        <p:spPr>
          <a:xfrm>
            <a:off x="1163937" y="4800306"/>
            <a:ext cx="413099" cy="325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</a:t>
            </a:r>
            <a:endParaRPr lang="nl-NL" sz="1400" dirty="0"/>
          </a:p>
        </p:txBody>
      </p:sp>
      <p:sp>
        <p:nvSpPr>
          <p:cNvPr id="110" name="Ovaal 109"/>
          <p:cNvSpPr/>
          <p:nvPr/>
        </p:nvSpPr>
        <p:spPr>
          <a:xfrm>
            <a:off x="647564" y="3986709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</a:t>
            </a:r>
            <a:endParaRPr lang="nl-NL" sz="1400" dirty="0"/>
          </a:p>
        </p:txBody>
      </p:sp>
      <p:sp>
        <p:nvSpPr>
          <p:cNvPr id="111" name="Ovaal 110"/>
          <p:cNvSpPr/>
          <p:nvPr/>
        </p:nvSpPr>
        <p:spPr>
          <a:xfrm>
            <a:off x="1762195" y="3037568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nl-NL" sz="1400" dirty="0"/>
          </a:p>
        </p:txBody>
      </p:sp>
      <p:cxnSp>
        <p:nvCxnSpPr>
          <p:cNvPr id="112" name="Rechte verbindingslijn met pijl 111"/>
          <p:cNvCxnSpPr>
            <a:stCxn id="110" idx="5"/>
            <a:endCxn id="109" idx="0"/>
          </p:cNvCxnSpPr>
          <p:nvPr/>
        </p:nvCxnSpPr>
        <p:spPr>
          <a:xfrm>
            <a:off x="1000166" y="4264489"/>
            <a:ext cx="370320" cy="535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Rechte verbindingslijn met pijl 112"/>
          <p:cNvCxnSpPr>
            <a:stCxn id="111" idx="4"/>
            <a:endCxn id="109" idx="0"/>
          </p:cNvCxnSpPr>
          <p:nvPr/>
        </p:nvCxnSpPr>
        <p:spPr>
          <a:xfrm flipH="1">
            <a:off x="1370486" y="3363007"/>
            <a:ext cx="598258" cy="14372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Rechte verbindingslijn met pijl 121"/>
          <p:cNvCxnSpPr>
            <a:stCxn id="111" idx="0"/>
            <a:endCxn id="4" idx="2"/>
          </p:cNvCxnSpPr>
          <p:nvPr/>
        </p:nvCxnSpPr>
        <p:spPr>
          <a:xfrm flipH="1" flipV="1">
            <a:off x="1370486" y="1627278"/>
            <a:ext cx="598258" cy="1410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1" name="Rechthoek 130"/>
          <p:cNvSpPr/>
          <p:nvPr/>
        </p:nvSpPr>
        <p:spPr>
          <a:xfrm>
            <a:off x="3250820" y="1301839"/>
            <a:ext cx="413099" cy="325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</a:t>
            </a:r>
            <a:endParaRPr lang="nl-NL" sz="1400" dirty="0"/>
          </a:p>
        </p:txBody>
      </p:sp>
      <p:sp>
        <p:nvSpPr>
          <p:cNvPr id="132" name="Ovaal 131"/>
          <p:cNvSpPr/>
          <p:nvPr/>
        </p:nvSpPr>
        <p:spPr>
          <a:xfrm>
            <a:off x="2734446" y="2088624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</a:t>
            </a:r>
            <a:endParaRPr lang="nl-NL" sz="1400" dirty="0"/>
          </a:p>
        </p:txBody>
      </p:sp>
      <p:cxnSp>
        <p:nvCxnSpPr>
          <p:cNvPr id="133" name="Rechte verbindingslijn met pijl 132"/>
          <p:cNvCxnSpPr>
            <a:stCxn id="132" idx="7"/>
            <a:endCxn id="131" idx="2"/>
          </p:cNvCxnSpPr>
          <p:nvPr/>
        </p:nvCxnSpPr>
        <p:spPr>
          <a:xfrm flipV="1">
            <a:off x="3087049" y="1627278"/>
            <a:ext cx="370320" cy="5090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4" name="Rechthoek 133"/>
          <p:cNvSpPr/>
          <p:nvPr/>
        </p:nvSpPr>
        <p:spPr>
          <a:xfrm>
            <a:off x="3250820" y="4800306"/>
            <a:ext cx="413099" cy="325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</a:t>
            </a:r>
            <a:endParaRPr lang="nl-NL" sz="1400" dirty="0"/>
          </a:p>
        </p:txBody>
      </p:sp>
      <p:sp>
        <p:nvSpPr>
          <p:cNvPr id="135" name="Ovaal 134"/>
          <p:cNvSpPr/>
          <p:nvPr/>
        </p:nvSpPr>
        <p:spPr>
          <a:xfrm>
            <a:off x="2816331" y="3986709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</a:t>
            </a:r>
            <a:endParaRPr lang="nl-NL" sz="1400" dirty="0"/>
          </a:p>
        </p:txBody>
      </p:sp>
      <p:sp>
        <p:nvSpPr>
          <p:cNvPr id="136" name="Ovaal 135"/>
          <p:cNvSpPr/>
          <p:nvPr/>
        </p:nvSpPr>
        <p:spPr>
          <a:xfrm>
            <a:off x="3849078" y="3037568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nl-NL" sz="1400" dirty="0"/>
          </a:p>
        </p:txBody>
      </p:sp>
      <p:cxnSp>
        <p:nvCxnSpPr>
          <p:cNvPr id="137" name="Rechte verbindingslijn met pijl 136"/>
          <p:cNvCxnSpPr>
            <a:stCxn id="135" idx="5"/>
            <a:endCxn id="134" idx="0"/>
          </p:cNvCxnSpPr>
          <p:nvPr/>
        </p:nvCxnSpPr>
        <p:spPr>
          <a:xfrm>
            <a:off x="3168933" y="4264489"/>
            <a:ext cx="288436" cy="535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8" name="Rechte verbindingslijn met pijl 137"/>
          <p:cNvCxnSpPr>
            <a:stCxn id="136" idx="4"/>
            <a:endCxn id="134" idx="0"/>
          </p:cNvCxnSpPr>
          <p:nvPr/>
        </p:nvCxnSpPr>
        <p:spPr>
          <a:xfrm flipH="1">
            <a:off x="3457369" y="3363007"/>
            <a:ext cx="598258" cy="14372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9" name="Rechte verbindingslijn met pijl 138"/>
          <p:cNvCxnSpPr>
            <a:stCxn id="136" idx="0"/>
            <a:endCxn id="131" idx="2"/>
          </p:cNvCxnSpPr>
          <p:nvPr/>
        </p:nvCxnSpPr>
        <p:spPr>
          <a:xfrm flipH="1" flipV="1">
            <a:off x="3457369" y="1627278"/>
            <a:ext cx="598258" cy="1410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0" name="Rechthoek 139"/>
          <p:cNvSpPr/>
          <p:nvPr/>
        </p:nvSpPr>
        <p:spPr>
          <a:xfrm>
            <a:off x="5419587" y="1301839"/>
            <a:ext cx="413099" cy="325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</a:t>
            </a:r>
            <a:endParaRPr lang="nl-NL" sz="1400" dirty="0"/>
          </a:p>
        </p:txBody>
      </p:sp>
      <p:sp>
        <p:nvSpPr>
          <p:cNvPr id="141" name="Ovaal 140"/>
          <p:cNvSpPr/>
          <p:nvPr/>
        </p:nvSpPr>
        <p:spPr>
          <a:xfrm>
            <a:off x="4903214" y="2088624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</a:t>
            </a:r>
            <a:endParaRPr lang="nl-NL" sz="1400" dirty="0"/>
          </a:p>
        </p:txBody>
      </p:sp>
      <p:cxnSp>
        <p:nvCxnSpPr>
          <p:cNvPr id="142" name="Rechte verbindingslijn met pijl 141"/>
          <p:cNvCxnSpPr>
            <a:stCxn id="141" idx="7"/>
            <a:endCxn id="140" idx="2"/>
          </p:cNvCxnSpPr>
          <p:nvPr/>
        </p:nvCxnSpPr>
        <p:spPr>
          <a:xfrm flipV="1">
            <a:off x="5255816" y="1627278"/>
            <a:ext cx="370320" cy="509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3" name="Rechthoek 142"/>
          <p:cNvSpPr/>
          <p:nvPr/>
        </p:nvSpPr>
        <p:spPr>
          <a:xfrm>
            <a:off x="5419587" y="4800306"/>
            <a:ext cx="413099" cy="325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</a:t>
            </a:r>
            <a:endParaRPr lang="nl-NL" sz="1400" dirty="0"/>
          </a:p>
        </p:txBody>
      </p:sp>
      <p:sp>
        <p:nvSpPr>
          <p:cNvPr id="144" name="Ovaal 143"/>
          <p:cNvSpPr/>
          <p:nvPr/>
        </p:nvSpPr>
        <p:spPr>
          <a:xfrm>
            <a:off x="4985099" y="3986709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</a:t>
            </a:r>
            <a:endParaRPr lang="nl-NL" sz="1400" dirty="0"/>
          </a:p>
        </p:txBody>
      </p:sp>
      <p:sp>
        <p:nvSpPr>
          <p:cNvPr id="145" name="Ovaal 144"/>
          <p:cNvSpPr/>
          <p:nvPr/>
        </p:nvSpPr>
        <p:spPr>
          <a:xfrm>
            <a:off x="6017845" y="3037568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nl-NL" sz="1400" dirty="0"/>
          </a:p>
        </p:txBody>
      </p:sp>
      <p:cxnSp>
        <p:nvCxnSpPr>
          <p:cNvPr id="146" name="Rechte verbindingslijn met pijl 145"/>
          <p:cNvCxnSpPr>
            <a:stCxn id="144" idx="5"/>
            <a:endCxn id="143" idx="0"/>
          </p:cNvCxnSpPr>
          <p:nvPr/>
        </p:nvCxnSpPr>
        <p:spPr>
          <a:xfrm>
            <a:off x="5337701" y="4264489"/>
            <a:ext cx="288436" cy="535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7" name="Rechte verbindingslijn met pijl 146"/>
          <p:cNvCxnSpPr>
            <a:stCxn id="145" idx="4"/>
            <a:endCxn id="143" idx="0"/>
          </p:cNvCxnSpPr>
          <p:nvPr/>
        </p:nvCxnSpPr>
        <p:spPr>
          <a:xfrm flipH="1">
            <a:off x="5626136" y="3363007"/>
            <a:ext cx="598258" cy="14372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8" name="Rechte verbindingslijn met pijl 147"/>
          <p:cNvCxnSpPr>
            <a:stCxn id="145" idx="0"/>
            <a:endCxn id="140" idx="2"/>
          </p:cNvCxnSpPr>
          <p:nvPr/>
        </p:nvCxnSpPr>
        <p:spPr>
          <a:xfrm flipH="1" flipV="1">
            <a:off x="5626136" y="1627278"/>
            <a:ext cx="598258" cy="1410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9" name="Rechthoek 148"/>
          <p:cNvSpPr/>
          <p:nvPr/>
        </p:nvSpPr>
        <p:spPr>
          <a:xfrm>
            <a:off x="7485080" y="1301839"/>
            <a:ext cx="413099" cy="325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</a:t>
            </a:r>
            <a:endParaRPr lang="nl-NL" sz="1400" dirty="0"/>
          </a:p>
        </p:txBody>
      </p:sp>
      <p:sp>
        <p:nvSpPr>
          <p:cNvPr id="150" name="Ovaal 149"/>
          <p:cNvSpPr/>
          <p:nvPr/>
        </p:nvSpPr>
        <p:spPr>
          <a:xfrm>
            <a:off x="7050591" y="2088624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</a:t>
            </a:r>
            <a:endParaRPr lang="nl-NL" sz="1400" dirty="0"/>
          </a:p>
        </p:txBody>
      </p:sp>
      <p:cxnSp>
        <p:nvCxnSpPr>
          <p:cNvPr id="151" name="Rechte verbindingslijn met pijl 150"/>
          <p:cNvCxnSpPr>
            <a:stCxn id="150" idx="7"/>
            <a:endCxn id="149" idx="2"/>
          </p:cNvCxnSpPr>
          <p:nvPr/>
        </p:nvCxnSpPr>
        <p:spPr>
          <a:xfrm flipV="1">
            <a:off x="7403193" y="1627278"/>
            <a:ext cx="288436" cy="509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2" name="Rechthoek 151"/>
          <p:cNvSpPr/>
          <p:nvPr/>
        </p:nvSpPr>
        <p:spPr>
          <a:xfrm>
            <a:off x="7485080" y="4800306"/>
            <a:ext cx="413099" cy="325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y</a:t>
            </a:r>
            <a:endParaRPr lang="nl-NL" sz="1400" dirty="0"/>
          </a:p>
        </p:txBody>
      </p:sp>
      <p:sp>
        <p:nvSpPr>
          <p:cNvPr id="153" name="Ovaal 152"/>
          <p:cNvSpPr/>
          <p:nvPr/>
        </p:nvSpPr>
        <p:spPr>
          <a:xfrm>
            <a:off x="7153866" y="3986709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</a:t>
            </a:r>
            <a:endParaRPr lang="nl-NL" sz="1400" dirty="0"/>
          </a:p>
        </p:txBody>
      </p:sp>
      <p:sp>
        <p:nvSpPr>
          <p:cNvPr id="154" name="Ovaal 153"/>
          <p:cNvSpPr/>
          <p:nvPr/>
        </p:nvSpPr>
        <p:spPr>
          <a:xfrm>
            <a:off x="8083337" y="3037568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nl-NL" sz="1400" dirty="0"/>
          </a:p>
        </p:txBody>
      </p:sp>
      <p:cxnSp>
        <p:nvCxnSpPr>
          <p:cNvPr id="155" name="Rechte verbindingslijn met pijl 154"/>
          <p:cNvCxnSpPr>
            <a:stCxn id="153" idx="5"/>
            <a:endCxn id="152" idx="0"/>
          </p:cNvCxnSpPr>
          <p:nvPr/>
        </p:nvCxnSpPr>
        <p:spPr>
          <a:xfrm>
            <a:off x="7506468" y="4264489"/>
            <a:ext cx="185161" cy="535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6" name="Rechte verbindingslijn met pijl 155"/>
          <p:cNvCxnSpPr>
            <a:stCxn id="154" idx="4"/>
            <a:endCxn id="152" idx="0"/>
          </p:cNvCxnSpPr>
          <p:nvPr/>
        </p:nvCxnSpPr>
        <p:spPr>
          <a:xfrm flipH="1">
            <a:off x="7691629" y="3363007"/>
            <a:ext cx="598258" cy="14372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7" name="Rechte verbindingslijn met pijl 156"/>
          <p:cNvCxnSpPr>
            <a:stCxn id="154" idx="0"/>
            <a:endCxn id="149" idx="2"/>
          </p:cNvCxnSpPr>
          <p:nvPr/>
        </p:nvCxnSpPr>
        <p:spPr>
          <a:xfrm flipH="1" flipV="1">
            <a:off x="7691629" y="1627278"/>
            <a:ext cx="598258" cy="1410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9" name="Rechte verbindingslijn met pijl 188"/>
          <p:cNvCxnSpPr>
            <a:stCxn id="13" idx="6"/>
            <a:endCxn id="132" idx="2"/>
          </p:cNvCxnSpPr>
          <p:nvPr/>
        </p:nvCxnSpPr>
        <p:spPr>
          <a:xfrm>
            <a:off x="1060663" y="2251344"/>
            <a:ext cx="16737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1" name="Rechte verbindingslijn met pijl 190"/>
          <p:cNvCxnSpPr>
            <a:stCxn id="132" idx="6"/>
            <a:endCxn id="141" idx="2"/>
          </p:cNvCxnSpPr>
          <p:nvPr/>
        </p:nvCxnSpPr>
        <p:spPr>
          <a:xfrm>
            <a:off x="3147545" y="2251344"/>
            <a:ext cx="17556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3" name="Rechte verbindingslijn met pijl 192"/>
          <p:cNvCxnSpPr>
            <a:stCxn id="141" idx="6"/>
            <a:endCxn id="150" idx="2"/>
          </p:cNvCxnSpPr>
          <p:nvPr/>
        </p:nvCxnSpPr>
        <p:spPr>
          <a:xfrm>
            <a:off x="5316312" y="2251344"/>
            <a:ext cx="17342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0" name="Rechte verbindingslijn met pijl 199"/>
          <p:cNvCxnSpPr>
            <a:stCxn id="111" idx="6"/>
            <a:endCxn id="136" idx="2"/>
          </p:cNvCxnSpPr>
          <p:nvPr/>
        </p:nvCxnSpPr>
        <p:spPr>
          <a:xfrm>
            <a:off x="2175294" y="3200288"/>
            <a:ext cx="16737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2" name="Rechte verbindingslijn met pijl 201"/>
          <p:cNvCxnSpPr>
            <a:stCxn id="136" idx="6"/>
            <a:endCxn id="145" idx="2"/>
          </p:cNvCxnSpPr>
          <p:nvPr/>
        </p:nvCxnSpPr>
        <p:spPr>
          <a:xfrm>
            <a:off x="4262176" y="3200288"/>
            <a:ext cx="175566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Rechte verbindingslijn met pijl 203"/>
          <p:cNvCxnSpPr>
            <a:stCxn id="145" idx="6"/>
            <a:endCxn id="154" idx="2"/>
          </p:cNvCxnSpPr>
          <p:nvPr/>
        </p:nvCxnSpPr>
        <p:spPr>
          <a:xfrm>
            <a:off x="6430943" y="3200288"/>
            <a:ext cx="165239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Rechte verbindingslijn met pijl 205"/>
          <p:cNvCxnSpPr>
            <a:stCxn id="110" idx="6"/>
            <a:endCxn id="135" idx="2"/>
          </p:cNvCxnSpPr>
          <p:nvPr/>
        </p:nvCxnSpPr>
        <p:spPr>
          <a:xfrm>
            <a:off x="1060663" y="4149428"/>
            <a:ext cx="17556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8" name="Rechte verbindingslijn met pijl 207"/>
          <p:cNvCxnSpPr>
            <a:stCxn id="135" idx="6"/>
            <a:endCxn id="144" idx="2"/>
          </p:cNvCxnSpPr>
          <p:nvPr/>
        </p:nvCxnSpPr>
        <p:spPr>
          <a:xfrm>
            <a:off x="3229430" y="4149428"/>
            <a:ext cx="17556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0" name="Rechte verbindingslijn met pijl 209"/>
          <p:cNvCxnSpPr>
            <a:stCxn id="144" idx="6"/>
            <a:endCxn id="153" idx="2"/>
          </p:cNvCxnSpPr>
          <p:nvPr/>
        </p:nvCxnSpPr>
        <p:spPr>
          <a:xfrm>
            <a:off x="5398197" y="4149428"/>
            <a:ext cx="17556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0" name="Ovaal 59"/>
          <p:cNvSpPr/>
          <p:nvPr/>
        </p:nvSpPr>
        <p:spPr>
          <a:xfrm>
            <a:off x="1163937" y="569602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" name="Rechte verbindingslijn met pijl 4"/>
          <p:cNvCxnSpPr>
            <a:stCxn id="60" idx="4"/>
            <a:endCxn id="4" idx="0"/>
          </p:cNvCxnSpPr>
          <p:nvPr/>
        </p:nvCxnSpPr>
        <p:spPr>
          <a:xfrm>
            <a:off x="1370486" y="895041"/>
            <a:ext cx="0" cy="40679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Ovaal 62"/>
          <p:cNvSpPr/>
          <p:nvPr/>
        </p:nvSpPr>
        <p:spPr>
          <a:xfrm>
            <a:off x="3229430" y="569602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4" name="Rechte verbindingslijn met pijl 63"/>
          <p:cNvCxnSpPr>
            <a:stCxn id="63" idx="4"/>
          </p:cNvCxnSpPr>
          <p:nvPr/>
        </p:nvCxnSpPr>
        <p:spPr>
          <a:xfrm>
            <a:off x="3435979" y="895041"/>
            <a:ext cx="0" cy="40679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Ovaal 64"/>
          <p:cNvSpPr/>
          <p:nvPr/>
        </p:nvSpPr>
        <p:spPr>
          <a:xfrm>
            <a:off x="5398197" y="569602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6" name="Rechte verbindingslijn met pijl 65"/>
          <p:cNvCxnSpPr>
            <a:stCxn id="65" idx="4"/>
          </p:cNvCxnSpPr>
          <p:nvPr/>
        </p:nvCxnSpPr>
        <p:spPr>
          <a:xfrm>
            <a:off x="5604746" y="895041"/>
            <a:ext cx="0" cy="40679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Ovaal 66"/>
          <p:cNvSpPr/>
          <p:nvPr/>
        </p:nvSpPr>
        <p:spPr>
          <a:xfrm>
            <a:off x="7463690" y="569602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8" name="Rechte verbindingslijn met pijl 67"/>
          <p:cNvCxnSpPr>
            <a:stCxn id="67" idx="4"/>
          </p:cNvCxnSpPr>
          <p:nvPr/>
        </p:nvCxnSpPr>
        <p:spPr>
          <a:xfrm>
            <a:off x="7670239" y="895041"/>
            <a:ext cx="0" cy="40679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stCxn id="60" idx="6"/>
            <a:endCxn id="63" idx="2"/>
          </p:cNvCxnSpPr>
          <p:nvPr/>
        </p:nvCxnSpPr>
        <p:spPr>
          <a:xfrm>
            <a:off x="1577036" y="732322"/>
            <a:ext cx="1652394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stCxn id="63" idx="6"/>
            <a:endCxn id="65" idx="2"/>
          </p:cNvCxnSpPr>
          <p:nvPr/>
        </p:nvCxnSpPr>
        <p:spPr>
          <a:xfrm>
            <a:off x="3642528" y="732322"/>
            <a:ext cx="1755669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Rechte verbindingslijn met pijl 75"/>
          <p:cNvCxnSpPr>
            <a:stCxn id="65" idx="6"/>
            <a:endCxn id="67" idx="2"/>
          </p:cNvCxnSpPr>
          <p:nvPr/>
        </p:nvCxnSpPr>
        <p:spPr>
          <a:xfrm>
            <a:off x="5811296" y="732322"/>
            <a:ext cx="1652394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Ovaal 78"/>
          <p:cNvSpPr/>
          <p:nvPr/>
        </p:nvSpPr>
        <p:spPr>
          <a:xfrm>
            <a:off x="1163937" y="5532543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0" name="Rechte verbindingslijn met pijl 79"/>
          <p:cNvCxnSpPr>
            <a:stCxn id="79" idx="0"/>
            <a:endCxn id="109" idx="2"/>
          </p:cNvCxnSpPr>
          <p:nvPr/>
        </p:nvCxnSpPr>
        <p:spPr>
          <a:xfrm flipV="1">
            <a:off x="1370486" y="5125745"/>
            <a:ext cx="0" cy="40679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>
            <a:stCxn id="79" idx="6"/>
            <a:endCxn id="85" idx="2"/>
          </p:cNvCxnSpPr>
          <p:nvPr/>
        </p:nvCxnSpPr>
        <p:spPr>
          <a:xfrm>
            <a:off x="1577036" y="5695262"/>
            <a:ext cx="1652394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5" name="Ovaal 84"/>
          <p:cNvSpPr/>
          <p:nvPr/>
        </p:nvSpPr>
        <p:spPr>
          <a:xfrm>
            <a:off x="3229430" y="5532543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6" name="Rechte verbindingslijn met pijl 85"/>
          <p:cNvCxnSpPr>
            <a:stCxn id="85" idx="0"/>
          </p:cNvCxnSpPr>
          <p:nvPr/>
        </p:nvCxnSpPr>
        <p:spPr>
          <a:xfrm flipV="1">
            <a:off x="3435979" y="5125745"/>
            <a:ext cx="0" cy="40679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Rechte verbindingslijn met pijl 86"/>
          <p:cNvCxnSpPr>
            <a:stCxn id="85" idx="6"/>
            <a:endCxn id="88" idx="2"/>
          </p:cNvCxnSpPr>
          <p:nvPr/>
        </p:nvCxnSpPr>
        <p:spPr>
          <a:xfrm>
            <a:off x="3642528" y="5695262"/>
            <a:ext cx="181616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Ovaal 87"/>
          <p:cNvSpPr/>
          <p:nvPr/>
        </p:nvSpPr>
        <p:spPr>
          <a:xfrm>
            <a:off x="5458693" y="5532543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9" name="Rechte verbindingslijn met pijl 88"/>
          <p:cNvCxnSpPr>
            <a:stCxn id="88" idx="0"/>
          </p:cNvCxnSpPr>
          <p:nvPr/>
        </p:nvCxnSpPr>
        <p:spPr>
          <a:xfrm flipV="1">
            <a:off x="5665243" y="5125745"/>
            <a:ext cx="0" cy="40679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Rechte verbindingslijn met pijl 89"/>
          <p:cNvCxnSpPr>
            <a:stCxn id="88" idx="6"/>
            <a:endCxn id="91" idx="2"/>
          </p:cNvCxnSpPr>
          <p:nvPr/>
        </p:nvCxnSpPr>
        <p:spPr>
          <a:xfrm>
            <a:off x="5871792" y="5695262"/>
            <a:ext cx="1652394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Ovaal 90"/>
          <p:cNvSpPr/>
          <p:nvPr/>
        </p:nvSpPr>
        <p:spPr>
          <a:xfrm>
            <a:off x="7524186" y="5532543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2" name="Rechte verbindingslijn met pijl 91"/>
          <p:cNvCxnSpPr>
            <a:stCxn id="91" idx="0"/>
          </p:cNvCxnSpPr>
          <p:nvPr/>
        </p:nvCxnSpPr>
        <p:spPr>
          <a:xfrm flipV="1">
            <a:off x="7730735" y="5125745"/>
            <a:ext cx="0" cy="40679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Gekromde verbindingslijn 18"/>
          <p:cNvCxnSpPr>
            <a:stCxn id="60" idx="2"/>
            <a:endCxn id="79" idx="2"/>
          </p:cNvCxnSpPr>
          <p:nvPr/>
        </p:nvCxnSpPr>
        <p:spPr>
          <a:xfrm rot="10800000" flipV="1">
            <a:off x="1163937" y="732322"/>
            <a:ext cx="18214" cy="4962941"/>
          </a:xfrm>
          <a:prstGeom prst="curvedConnector3">
            <a:avLst>
              <a:gd name="adj1" fmla="val 4781819"/>
            </a:avLst>
          </a:prstGeom>
          <a:ln w="6350"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Gekromde verbindingslijn 113"/>
          <p:cNvCxnSpPr>
            <a:stCxn id="99" idx="2"/>
            <a:endCxn id="106" idx="2"/>
          </p:cNvCxnSpPr>
          <p:nvPr/>
        </p:nvCxnSpPr>
        <p:spPr>
          <a:xfrm rot="10800000" flipV="1">
            <a:off x="2713057" y="244163"/>
            <a:ext cx="103275" cy="5939257"/>
          </a:xfrm>
          <a:prstGeom prst="curvedConnector3">
            <a:avLst>
              <a:gd name="adj1" fmla="val 481599"/>
            </a:avLst>
          </a:prstGeom>
          <a:ln w="63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Gekromde verbindingslijn 114"/>
          <p:cNvCxnSpPr>
            <a:stCxn id="100" idx="2"/>
            <a:endCxn id="107" idx="2"/>
          </p:cNvCxnSpPr>
          <p:nvPr/>
        </p:nvCxnSpPr>
        <p:spPr>
          <a:xfrm rot="10800000" flipV="1">
            <a:off x="4985099" y="244163"/>
            <a:ext cx="18214" cy="5939257"/>
          </a:xfrm>
          <a:prstGeom prst="curvedConnector3">
            <a:avLst>
              <a:gd name="adj1" fmla="val 3109094"/>
            </a:avLst>
          </a:prstGeom>
          <a:ln w="63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Ovaal 98"/>
          <p:cNvSpPr/>
          <p:nvPr/>
        </p:nvSpPr>
        <p:spPr>
          <a:xfrm>
            <a:off x="2816331" y="81444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0" name="Ovaal 99"/>
          <p:cNvSpPr/>
          <p:nvPr/>
        </p:nvSpPr>
        <p:spPr>
          <a:xfrm>
            <a:off x="4985099" y="81444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1" name="Ovaal 100"/>
          <p:cNvSpPr/>
          <p:nvPr/>
        </p:nvSpPr>
        <p:spPr>
          <a:xfrm>
            <a:off x="6947317" y="81444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" name="Rechte verbindingslijn met pijl 7"/>
          <p:cNvCxnSpPr>
            <a:stCxn id="99" idx="5"/>
            <a:endCxn id="63" idx="0"/>
          </p:cNvCxnSpPr>
          <p:nvPr/>
        </p:nvCxnSpPr>
        <p:spPr>
          <a:xfrm>
            <a:off x="3168933" y="359224"/>
            <a:ext cx="267046" cy="21037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100" idx="5"/>
            <a:endCxn id="65" idx="0"/>
          </p:cNvCxnSpPr>
          <p:nvPr/>
        </p:nvCxnSpPr>
        <p:spPr>
          <a:xfrm>
            <a:off x="5337701" y="359224"/>
            <a:ext cx="267046" cy="21037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101" idx="5"/>
            <a:endCxn id="67" idx="0"/>
          </p:cNvCxnSpPr>
          <p:nvPr/>
        </p:nvCxnSpPr>
        <p:spPr>
          <a:xfrm>
            <a:off x="7299919" y="359224"/>
            <a:ext cx="370320" cy="21037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al 105"/>
          <p:cNvSpPr/>
          <p:nvPr/>
        </p:nvSpPr>
        <p:spPr>
          <a:xfrm>
            <a:off x="2713057" y="6020701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Ovaal 106"/>
          <p:cNvSpPr/>
          <p:nvPr/>
        </p:nvSpPr>
        <p:spPr>
          <a:xfrm>
            <a:off x="4985099" y="6020701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Ovaal 107"/>
          <p:cNvSpPr/>
          <p:nvPr/>
        </p:nvSpPr>
        <p:spPr>
          <a:xfrm>
            <a:off x="7050591" y="6020701"/>
            <a:ext cx="413099" cy="325439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Rechte verbindingslijn met pijl 22"/>
          <p:cNvCxnSpPr>
            <a:stCxn id="106" idx="7"/>
            <a:endCxn id="85" idx="4"/>
          </p:cNvCxnSpPr>
          <p:nvPr/>
        </p:nvCxnSpPr>
        <p:spPr>
          <a:xfrm flipV="1">
            <a:off x="3065659" y="5857982"/>
            <a:ext cx="370320" cy="21037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>
            <a:stCxn id="107" idx="7"/>
            <a:endCxn id="88" idx="4"/>
          </p:cNvCxnSpPr>
          <p:nvPr/>
        </p:nvCxnSpPr>
        <p:spPr>
          <a:xfrm flipV="1">
            <a:off x="5337701" y="5857982"/>
            <a:ext cx="327542" cy="21037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>
            <a:stCxn id="108" idx="7"/>
            <a:endCxn id="91" idx="4"/>
          </p:cNvCxnSpPr>
          <p:nvPr/>
        </p:nvCxnSpPr>
        <p:spPr>
          <a:xfrm flipV="1">
            <a:off x="7403193" y="5857982"/>
            <a:ext cx="327542" cy="21037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kromde verbindingslijn 123"/>
          <p:cNvCxnSpPr>
            <a:stCxn id="101" idx="2"/>
            <a:endCxn id="108" idx="2"/>
          </p:cNvCxnSpPr>
          <p:nvPr/>
        </p:nvCxnSpPr>
        <p:spPr>
          <a:xfrm rot="10800000" flipH="1" flipV="1">
            <a:off x="6947317" y="244163"/>
            <a:ext cx="103275" cy="5939257"/>
          </a:xfrm>
          <a:prstGeom prst="curvedConnector3">
            <a:avLst>
              <a:gd name="adj1" fmla="val -317465"/>
            </a:avLst>
          </a:prstGeom>
          <a:ln w="63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7" name="Ovaal 126"/>
          <p:cNvSpPr/>
          <p:nvPr/>
        </p:nvSpPr>
        <p:spPr>
          <a:xfrm>
            <a:off x="2609782" y="1545918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endParaRPr lang="nl-NL" sz="1400" dirty="0"/>
          </a:p>
        </p:txBody>
      </p:sp>
      <p:sp>
        <p:nvSpPr>
          <p:cNvPr id="130" name="Ovaal 129"/>
          <p:cNvSpPr/>
          <p:nvPr/>
        </p:nvSpPr>
        <p:spPr>
          <a:xfrm>
            <a:off x="7050591" y="4474867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endParaRPr lang="nl-NL" sz="1400" dirty="0"/>
          </a:p>
        </p:txBody>
      </p:sp>
      <p:sp>
        <p:nvSpPr>
          <p:cNvPr id="160" name="Ovaal 159"/>
          <p:cNvSpPr/>
          <p:nvPr/>
        </p:nvSpPr>
        <p:spPr>
          <a:xfrm>
            <a:off x="6947317" y="1545918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endParaRPr lang="nl-NL" sz="1400" dirty="0"/>
          </a:p>
        </p:txBody>
      </p:sp>
      <p:sp>
        <p:nvSpPr>
          <p:cNvPr id="164" name="Ovaal 163"/>
          <p:cNvSpPr/>
          <p:nvPr/>
        </p:nvSpPr>
        <p:spPr>
          <a:xfrm>
            <a:off x="4778549" y="1545918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endParaRPr lang="nl-NL" sz="1400" dirty="0"/>
          </a:p>
        </p:txBody>
      </p:sp>
      <p:sp>
        <p:nvSpPr>
          <p:cNvPr id="166" name="Ovaal 165"/>
          <p:cNvSpPr/>
          <p:nvPr/>
        </p:nvSpPr>
        <p:spPr>
          <a:xfrm>
            <a:off x="4881824" y="4474867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endParaRPr lang="nl-NL" sz="1400" dirty="0"/>
          </a:p>
        </p:txBody>
      </p:sp>
      <p:sp>
        <p:nvSpPr>
          <p:cNvPr id="167" name="Ovaal 166"/>
          <p:cNvSpPr/>
          <p:nvPr/>
        </p:nvSpPr>
        <p:spPr>
          <a:xfrm>
            <a:off x="2713057" y="4474867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endParaRPr lang="nl-NL" sz="1400" dirty="0"/>
          </a:p>
        </p:txBody>
      </p:sp>
      <p:cxnSp>
        <p:nvCxnSpPr>
          <p:cNvPr id="40" name="Rechte verbindingslijn met pijl 39"/>
          <p:cNvCxnSpPr>
            <a:stCxn id="127" idx="4"/>
            <a:endCxn id="132" idx="0"/>
          </p:cNvCxnSpPr>
          <p:nvPr/>
        </p:nvCxnSpPr>
        <p:spPr>
          <a:xfrm>
            <a:off x="2816331" y="1871357"/>
            <a:ext cx="124664" cy="217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164" idx="4"/>
            <a:endCxn id="141" idx="0"/>
          </p:cNvCxnSpPr>
          <p:nvPr/>
        </p:nvCxnSpPr>
        <p:spPr>
          <a:xfrm>
            <a:off x="4985099" y="1871357"/>
            <a:ext cx="124664" cy="217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>
            <a:stCxn id="160" idx="4"/>
            <a:endCxn id="150" idx="0"/>
          </p:cNvCxnSpPr>
          <p:nvPr/>
        </p:nvCxnSpPr>
        <p:spPr>
          <a:xfrm>
            <a:off x="7153866" y="1871357"/>
            <a:ext cx="103275" cy="217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>
            <a:stCxn id="167" idx="0"/>
            <a:endCxn id="135" idx="4"/>
          </p:cNvCxnSpPr>
          <p:nvPr/>
        </p:nvCxnSpPr>
        <p:spPr>
          <a:xfrm flipV="1">
            <a:off x="2919606" y="4312148"/>
            <a:ext cx="103275" cy="162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>
            <a:stCxn id="166" idx="0"/>
            <a:endCxn id="144" idx="4"/>
          </p:cNvCxnSpPr>
          <p:nvPr/>
        </p:nvCxnSpPr>
        <p:spPr>
          <a:xfrm flipV="1">
            <a:off x="5088373" y="4312148"/>
            <a:ext cx="103275" cy="162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>
            <a:stCxn id="130" idx="0"/>
            <a:endCxn id="153" idx="4"/>
          </p:cNvCxnSpPr>
          <p:nvPr/>
        </p:nvCxnSpPr>
        <p:spPr>
          <a:xfrm flipV="1">
            <a:off x="7257140" y="4312148"/>
            <a:ext cx="103275" cy="162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8" name="Ovaal 167"/>
          <p:cNvSpPr/>
          <p:nvPr/>
        </p:nvSpPr>
        <p:spPr>
          <a:xfrm>
            <a:off x="3332704" y="2684954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  <a:endParaRPr lang="nl-NL" sz="1400" dirty="0"/>
          </a:p>
        </p:txBody>
      </p:sp>
      <p:sp>
        <p:nvSpPr>
          <p:cNvPr id="170" name="Ovaal 169"/>
          <p:cNvSpPr/>
          <p:nvPr/>
        </p:nvSpPr>
        <p:spPr>
          <a:xfrm>
            <a:off x="5501472" y="2684954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  <a:endParaRPr lang="nl-NL" sz="1400" dirty="0"/>
          </a:p>
        </p:txBody>
      </p:sp>
      <p:sp>
        <p:nvSpPr>
          <p:cNvPr id="172" name="Ovaal 171"/>
          <p:cNvSpPr/>
          <p:nvPr/>
        </p:nvSpPr>
        <p:spPr>
          <a:xfrm>
            <a:off x="7566964" y="2684954"/>
            <a:ext cx="413099" cy="32543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  <a:endParaRPr lang="nl-NL" sz="1400" dirty="0"/>
          </a:p>
        </p:txBody>
      </p:sp>
      <p:cxnSp>
        <p:nvCxnSpPr>
          <p:cNvPr id="54" name="Rechte verbindingslijn met pijl 53"/>
          <p:cNvCxnSpPr>
            <a:stCxn id="168" idx="5"/>
            <a:endCxn id="136" idx="1"/>
          </p:cNvCxnSpPr>
          <p:nvPr/>
        </p:nvCxnSpPr>
        <p:spPr>
          <a:xfrm>
            <a:off x="3685307" y="2962734"/>
            <a:ext cx="224267" cy="1224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>
            <a:stCxn id="170" idx="5"/>
            <a:endCxn id="145" idx="1"/>
          </p:cNvCxnSpPr>
          <p:nvPr/>
        </p:nvCxnSpPr>
        <p:spPr>
          <a:xfrm>
            <a:off x="5854074" y="2962734"/>
            <a:ext cx="224267" cy="1224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>
            <a:stCxn id="172" idx="5"/>
            <a:endCxn id="154" idx="1"/>
          </p:cNvCxnSpPr>
          <p:nvPr/>
        </p:nvCxnSpPr>
        <p:spPr>
          <a:xfrm>
            <a:off x="7919566" y="2962734"/>
            <a:ext cx="224267" cy="1224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33</a:t>
            </a:fld>
            <a:endParaRPr lang="nl-NL"/>
          </a:p>
        </p:txBody>
      </p:sp>
      <p:sp>
        <p:nvSpPr>
          <p:cNvPr id="2" name="Rectangle 1"/>
          <p:cNvSpPr/>
          <p:nvPr/>
        </p:nvSpPr>
        <p:spPr>
          <a:xfrm>
            <a:off x="26958" y="6553864"/>
            <a:ext cx="6705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A, C, E uncorrelated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9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219146" y="1550530"/>
            <a:ext cx="428462" cy="363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y</a:t>
            </a:r>
            <a:endParaRPr lang="nl-NL" sz="900" dirty="0"/>
          </a:p>
        </p:txBody>
      </p:sp>
      <p:sp>
        <p:nvSpPr>
          <p:cNvPr id="13" name="Ovaal 12"/>
          <p:cNvSpPr/>
          <p:nvPr/>
        </p:nvSpPr>
        <p:spPr>
          <a:xfrm>
            <a:off x="683568" y="2428537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cxnSp>
        <p:nvCxnSpPr>
          <p:cNvPr id="16" name="Rechte verbindingslijn met pijl 15"/>
          <p:cNvCxnSpPr>
            <a:stCxn id="13" idx="7"/>
            <a:endCxn id="4" idx="2"/>
          </p:cNvCxnSpPr>
          <p:nvPr/>
        </p:nvCxnSpPr>
        <p:spPr>
          <a:xfrm flipV="1">
            <a:off x="1049284" y="1913701"/>
            <a:ext cx="384093" cy="568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9" name="Rechthoek 108"/>
          <p:cNvSpPr/>
          <p:nvPr/>
        </p:nvSpPr>
        <p:spPr>
          <a:xfrm>
            <a:off x="1219146" y="4728275"/>
            <a:ext cx="428462" cy="363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y</a:t>
            </a:r>
            <a:endParaRPr lang="nl-NL" sz="900" dirty="0"/>
          </a:p>
        </p:txBody>
      </p:sp>
      <p:sp>
        <p:nvSpPr>
          <p:cNvPr id="110" name="Ovaal 109"/>
          <p:cNvSpPr/>
          <p:nvPr/>
        </p:nvSpPr>
        <p:spPr>
          <a:xfrm>
            <a:off x="683568" y="3820348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cxnSp>
        <p:nvCxnSpPr>
          <p:cNvPr id="112" name="Rechte verbindingslijn met pijl 111"/>
          <p:cNvCxnSpPr>
            <a:stCxn id="110" idx="5"/>
            <a:endCxn id="109" idx="0"/>
          </p:cNvCxnSpPr>
          <p:nvPr/>
        </p:nvCxnSpPr>
        <p:spPr>
          <a:xfrm>
            <a:off x="1049284" y="4130334"/>
            <a:ext cx="384093" cy="597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1" name="Rechthoek 130"/>
          <p:cNvSpPr/>
          <p:nvPr/>
        </p:nvSpPr>
        <p:spPr>
          <a:xfrm>
            <a:off x="3383644" y="1550530"/>
            <a:ext cx="428462" cy="363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y</a:t>
            </a:r>
            <a:endParaRPr lang="nl-NL" sz="900" dirty="0"/>
          </a:p>
        </p:txBody>
      </p:sp>
      <p:sp>
        <p:nvSpPr>
          <p:cNvPr id="132" name="Ovaal 131"/>
          <p:cNvSpPr/>
          <p:nvPr/>
        </p:nvSpPr>
        <p:spPr>
          <a:xfrm>
            <a:off x="2848066" y="2428537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cxnSp>
        <p:nvCxnSpPr>
          <p:cNvPr id="133" name="Rechte verbindingslijn met pijl 132"/>
          <p:cNvCxnSpPr>
            <a:stCxn id="132" idx="7"/>
            <a:endCxn id="131" idx="2"/>
          </p:cNvCxnSpPr>
          <p:nvPr/>
        </p:nvCxnSpPr>
        <p:spPr>
          <a:xfrm flipV="1">
            <a:off x="3213782" y="1913701"/>
            <a:ext cx="384093" cy="568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4" name="Rechthoek 133"/>
          <p:cNvSpPr/>
          <p:nvPr/>
        </p:nvSpPr>
        <p:spPr>
          <a:xfrm>
            <a:off x="3383644" y="4728275"/>
            <a:ext cx="428462" cy="363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y</a:t>
            </a:r>
            <a:endParaRPr lang="nl-NL" sz="900" dirty="0"/>
          </a:p>
        </p:txBody>
      </p:sp>
      <p:sp>
        <p:nvSpPr>
          <p:cNvPr id="135" name="Ovaal 134"/>
          <p:cNvSpPr/>
          <p:nvPr/>
        </p:nvSpPr>
        <p:spPr>
          <a:xfrm>
            <a:off x="2932996" y="3820348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cxnSp>
        <p:nvCxnSpPr>
          <p:cNvPr id="137" name="Rechte verbindingslijn met pijl 136"/>
          <p:cNvCxnSpPr>
            <a:stCxn id="135" idx="5"/>
            <a:endCxn id="134" idx="0"/>
          </p:cNvCxnSpPr>
          <p:nvPr/>
        </p:nvCxnSpPr>
        <p:spPr>
          <a:xfrm>
            <a:off x="3298712" y="4130334"/>
            <a:ext cx="299163" cy="597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0" name="Rechthoek 139"/>
          <p:cNvSpPr/>
          <p:nvPr/>
        </p:nvSpPr>
        <p:spPr>
          <a:xfrm>
            <a:off x="5633072" y="1550530"/>
            <a:ext cx="428462" cy="363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y</a:t>
            </a:r>
            <a:endParaRPr lang="nl-NL" sz="900" dirty="0"/>
          </a:p>
        </p:txBody>
      </p:sp>
      <p:sp>
        <p:nvSpPr>
          <p:cNvPr id="141" name="Ovaal 140"/>
          <p:cNvSpPr/>
          <p:nvPr/>
        </p:nvSpPr>
        <p:spPr>
          <a:xfrm>
            <a:off x="5097494" y="2428537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cxnSp>
        <p:nvCxnSpPr>
          <p:cNvPr id="142" name="Rechte verbindingslijn met pijl 141"/>
          <p:cNvCxnSpPr>
            <a:stCxn id="141" idx="7"/>
            <a:endCxn id="140" idx="2"/>
          </p:cNvCxnSpPr>
          <p:nvPr/>
        </p:nvCxnSpPr>
        <p:spPr>
          <a:xfrm flipV="1">
            <a:off x="5463210" y="1913701"/>
            <a:ext cx="384093" cy="568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" name="Rechthoek 142"/>
          <p:cNvSpPr/>
          <p:nvPr/>
        </p:nvSpPr>
        <p:spPr>
          <a:xfrm>
            <a:off x="5633072" y="4728275"/>
            <a:ext cx="428462" cy="363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y</a:t>
            </a:r>
            <a:endParaRPr lang="nl-NL" sz="900" dirty="0"/>
          </a:p>
        </p:txBody>
      </p:sp>
      <p:sp>
        <p:nvSpPr>
          <p:cNvPr id="144" name="Ovaal 143"/>
          <p:cNvSpPr/>
          <p:nvPr/>
        </p:nvSpPr>
        <p:spPr>
          <a:xfrm>
            <a:off x="5182424" y="3820348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cxnSp>
        <p:nvCxnSpPr>
          <p:cNvPr id="146" name="Rechte verbindingslijn met pijl 145"/>
          <p:cNvCxnSpPr>
            <a:stCxn id="144" idx="5"/>
            <a:endCxn id="143" idx="0"/>
          </p:cNvCxnSpPr>
          <p:nvPr/>
        </p:nvCxnSpPr>
        <p:spPr>
          <a:xfrm>
            <a:off x="5548140" y="4130334"/>
            <a:ext cx="299163" cy="597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9" name="Rechthoek 148"/>
          <p:cNvSpPr/>
          <p:nvPr/>
        </p:nvSpPr>
        <p:spPr>
          <a:xfrm>
            <a:off x="7775384" y="1550530"/>
            <a:ext cx="428462" cy="363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y</a:t>
            </a:r>
            <a:endParaRPr lang="nl-NL" sz="900" dirty="0"/>
          </a:p>
        </p:txBody>
      </p:sp>
      <p:sp>
        <p:nvSpPr>
          <p:cNvPr id="150" name="Ovaal 149"/>
          <p:cNvSpPr/>
          <p:nvPr/>
        </p:nvSpPr>
        <p:spPr>
          <a:xfrm>
            <a:off x="7324737" y="2428537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cxnSp>
        <p:nvCxnSpPr>
          <p:cNvPr id="151" name="Rechte verbindingslijn met pijl 150"/>
          <p:cNvCxnSpPr>
            <a:stCxn id="150" idx="7"/>
            <a:endCxn id="149" idx="2"/>
          </p:cNvCxnSpPr>
          <p:nvPr/>
        </p:nvCxnSpPr>
        <p:spPr>
          <a:xfrm flipV="1">
            <a:off x="7690453" y="1913701"/>
            <a:ext cx="299163" cy="568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2" name="Rechthoek 151"/>
          <p:cNvSpPr/>
          <p:nvPr/>
        </p:nvSpPr>
        <p:spPr>
          <a:xfrm>
            <a:off x="7775384" y="4728275"/>
            <a:ext cx="428462" cy="363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y</a:t>
            </a:r>
            <a:endParaRPr lang="nl-NL" sz="900" dirty="0"/>
          </a:p>
        </p:txBody>
      </p:sp>
      <p:sp>
        <p:nvSpPr>
          <p:cNvPr id="153" name="Ovaal 152"/>
          <p:cNvSpPr/>
          <p:nvPr/>
        </p:nvSpPr>
        <p:spPr>
          <a:xfrm>
            <a:off x="7431852" y="3820348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cxnSp>
        <p:nvCxnSpPr>
          <p:cNvPr id="155" name="Rechte verbindingslijn met pijl 154"/>
          <p:cNvCxnSpPr>
            <a:stCxn id="153" idx="5"/>
            <a:endCxn id="152" idx="0"/>
          </p:cNvCxnSpPr>
          <p:nvPr/>
        </p:nvCxnSpPr>
        <p:spPr>
          <a:xfrm>
            <a:off x="7797568" y="4130334"/>
            <a:ext cx="192047" cy="597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Rechte verbindingslijn met pijl 188"/>
          <p:cNvCxnSpPr>
            <a:stCxn id="13" idx="6"/>
            <a:endCxn id="132" idx="2"/>
          </p:cNvCxnSpPr>
          <p:nvPr/>
        </p:nvCxnSpPr>
        <p:spPr>
          <a:xfrm>
            <a:off x="1112030" y="2610122"/>
            <a:ext cx="17360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1" name="Rechte verbindingslijn met pijl 190"/>
          <p:cNvCxnSpPr>
            <a:stCxn id="132" idx="6"/>
            <a:endCxn id="141" idx="2"/>
          </p:cNvCxnSpPr>
          <p:nvPr/>
        </p:nvCxnSpPr>
        <p:spPr>
          <a:xfrm>
            <a:off x="3276528" y="2610122"/>
            <a:ext cx="18209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3" name="Rechte verbindingslijn met pijl 192"/>
          <p:cNvCxnSpPr>
            <a:stCxn id="141" idx="6"/>
            <a:endCxn id="150" idx="2"/>
          </p:cNvCxnSpPr>
          <p:nvPr/>
        </p:nvCxnSpPr>
        <p:spPr>
          <a:xfrm>
            <a:off x="5525956" y="2610122"/>
            <a:ext cx="17987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Rechte verbindingslijn met pijl 205"/>
          <p:cNvCxnSpPr>
            <a:stCxn id="110" idx="6"/>
            <a:endCxn id="135" idx="2"/>
          </p:cNvCxnSpPr>
          <p:nvPr/>
        </p:nvCxnSpPr>
        <p:spPr>
          <a:xfrm>
            <a:off x="1112030" y="4001933"/>
            <a:ext cx="18209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8" name="Rechte verbindingslijn met pijl 207"/>
          <p:cNvCxnSpPr>
            <a:stCxn id="135" idx="6"/>
            <a:endCxn id="144" idx="2"/>
          </p:cNvCxnSpPr>
          <p:nvPr/>
        </p:nvCxnSpPr>
        <p:spPr>
          <a:xfrm>
            <a:off x="3361459" y="4001933"/>
            <a:ext cx="18209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0" name="Rechte verbindingslijn met pijl 209"/>
          <p:cNvCxnSpPr>
            <a:stCxn id="144" idx="6"/>
            <a:endCxn id="153" idx="2"/>
          </p:cNvCxnSpPr>
          <p:nvPr/>
        </p:nvCxnSpPr>
        <p:spPr>
          <a:xfrm>
            <a:off x="5610887" y="4001933"/>
            <a:ext cx="18209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Ovaal 59"/>
          <p:cNvSpPr/>
          <p:nvPr/>
        </p:nvSpPr>
        <p:spPr>
          <a:xfrm>
            <a:off x="1219146" y="733396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" name="Rechte verbindingslijn met pijl 4"/>
          <p:cNvCxnSpPr>
            <a:stCxn id="60" idx="4"/>
            <a:endCxn id="4" idx="0"/>
          </p:cNvCxnSpPr>
          <p:nvPr/>
        </p:nvCxnSpPr>
        <p:spPr>
          <a:xfrm>
            <a:off x="1433377" y="1096567"/>
            <a:ext cx="0" cy="4539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Ovaal 62"/>
          <p:cNvSpPr/>
          <p:nvPr/>
        </p:nvSpPr>
        <p:spPr>
          <a:xfrm>
            <a:off x="3361459" y="733396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4" name="Rechte verbindingslijn met pijl 63"/>
          <p:cNvCxnSpPr>
            <a:stCxn id="63" idx="4"/>
          </p:cNvCxnSpPr>
          <p:nvPr/>
        </p:nvCxnSpPr>
        <p:spPr>
          <a:xfrm>
            <a:off x="3575690" y="1096567"/>
            <a:ext cx="0" cy="4539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Ovaal 64"/>
          <p:cNvSpPr/>
          <p:nvPr/>
        </p:nvSpPr>
        <p:spPr>
          <a:xfrm>
            <a:off x="5610887" y="733396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6" name="Rechte verbindingslijn met pijl 65"/>
          <p:cNvCxnSpPr>
            <a:stCxn id="65" idx="4"/>
          </p:cNvCxnSpPr>
          <p:nvPr/>
        </p:nvCxnSpPr>
        <p:spPr>
          <a:xfrm>
            <a:off x="5825118" y="1096567"/>
            <a:ext cx="0" cy="4539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Ovaal 66"/>
          <p:cNvSpPr/>
          <p:nvPr/>
        </p:nvSpPr>
        <p:spPr>
          <a:xfrm>
            <a:off x="7753199" y="733396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8" name="Rechte verbindingslijn met pijl 67"/>
          <p:cNvCxnSpPr>
            <a:stCxn id="67" idx="4"/>
          </p:cNvCxnSpPr>
          <p:nvPr/>
        </p:nvCxnSpPr>
        <p:spPr>
          <a:xfrm>
            <a:off x="7967430" y="1096567"/>
            <a:ext cx="0" cy="4539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stCxn id="60" idx="6"/>
            <a:endCxn id="63" idx="2"/>
          </p:cNvCxnSpPr>
          <p:nvPr/>
        </p:nvCxnSpPr>
        <p:spPr>
          <a:xfrm>
            <a:off x="1647609" y="914982"/>
            <a:ext cx="171385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stCxn id="63" idx="6"/>
            <a:endCxn id="65" idx="2"/>
          </p:cNvCxnSpPr>
          <p:nvPr/>
        </p:nvCxnSpPr>
        <p:spPr>
          <a:xfrm>
            <a:off x="3789921" y="914982"/>
            <a:ext cx="182096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Rechte verbindingslijn met pijl 75"/>
          <p:cNvCxnSpPr>
            <a:stCxn id="65" idx="6"/>
            <a:endCxn id="67" idx="2"/>
          </p:cNvCxnSpPr>
          <p:nvPr/>
        </p:nvCxnSpPr>
        <p:spPr>
          <a:xfrm>
            <a:off x="6039349" y="914982"/>
            <a:ext cx="171385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Ovaal 78"/>
          <p:cNvSpPr/>
          <p:nvPr/>
        </p:nvSpPr>
        <p:spPr>
          <a:xfrm>
            <a:off x="1219146" y="5545409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0" name="Rechte verbindingslijn met pijl 79"/>
          <p:cNvCxnSpPr>
            <a:stCxn id="79" idx="0"/>
            <a:endCxn id="109" idx="2"/>
          </p:cNvCxnSpPr>
          <p:nvPr/>
        </p:nvCxnSpPr>
        <p:spPr>
          <a:xfrm flipV="1">
            <a:off x="1433377" y="5091446"/>
            <a:ext cx="0" cy="4539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>
            <a:stCxn id="79" idx="6"/>
            <a:endCxn id="85" idx="2"/>
          </p:cNvCxnSpPr>
          <p:nvPr/>
        </p:nvCxnSpPr>
        <p:spPr>
          <a:xfrm>
            <a:off x="1647609" y="5726994"/>
            <a:ext cx="171385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5" name="Ovaal 84"/>
          <p:cNvSpPr/>
          <p:nvPr/>
        </p:nvSpPr>
        <p:spPr>
          <a:xfrm>
            <a:off x="3361459" y="5545409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6" name="Rechte verbindingslijn met pijl 85"/>
          <p:cNvCxnSpPr>
            <a:stCxn id="85" idx="0"/>
          </p:cNvCxnSpPr>
          <p:nvPr/>
        </p:nvCxnSpPr>
        <p:spPr>
          <a:xfrm flipV="1">
            <a:off x="3575690" y="5091446"/>
            <a:ext cx="0" cy="4539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Rechte verbindingslijn met pijl 86"/>
          <p:cNvCxnSpPr>
            <a:stCxn id="85" idx="6"/>
            <a:endCxn id="88" idx="2"/>
          </p:cNvCxnSpPr>
          <p:nvPr/>
        </p:nvCxnSpPr>
        <p:spPr>
          <a:xfrm>
            <a:off x="3789921" y="5726994"/>
            <a:ext cx="1883712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Ovaal 87"/>
          <p:cNvSpPr/>
          <p:nvPr/>
        </p:nvSpPr>
        <p:spPr>
          <a:xfrm>
            <a:off x="5673633" y="5545409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9" name="Rechte verbindingslijn met pijl 88"/>
          <p:cNvCxnSpPr>
            <a:stCxn id="88" idx="0"/>
          </p:cNvCxnSpPr>
          <p:nvPr/>
        </p:nvCxnSpPr>
        <p:spPr>
          <a:xfrm flipV="1">
            <a:off x="5887864" y="5091446"/>
            <a:ext cx="0" cy="4539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Rechte verbindingslijn met pijl 89"/>
          <p:cNvCxnSpPr>
            <a:stCxn id="88" idx="6"/>
            <a:endCxn id="91" idx="2"/>
          </p:cNvCxnSpPr>
          <p:nvPr/>
        </p:nvCxnSpPr>
        <p:spPr>
          <a:xfrm>
            <a:off x="6102096" y="5726994"/>
            <a:ext cx="171385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Ovaal 90"/>
          <p:cNvSpPr/>
          <p:nvPr/>
        </p:nvSpPr>
        <p:spPr>
          <a:xfrm>
            <a:off x="7815946" y="5545409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2" name="Rechte verbindingslijn met pijl 91"/>
          <p:cNvCxnSpPr>
            <a:stCxn id="91" idx="0"/>
          </p:cNvCxnSpPr>
          <p:nvPr/>
        </p:nvCxnSpPr>
        <p:spPr>
          <a:xfrm flipV="1">
            <a:off x="8030177" y="5091446"/>
            <a:ext cx="0" cy="4539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Gekromde verbindingslijn 18"/>
          <p:cNvCxnSpPr>
            <a:stCxn id="60" idx="2"/>
            <a:endCxn id="79" idx="2"/>
          </p:cNvCxnSpPr>
          <p:nvPr/>
        </p:nvCxnSpPr>
        <p:spPr>
          <a:xfrm rot="10800000" flipV="1">
            <a:off x="1219146" y="914982"/>
            <a:ext cx="18892" cy="4812013"/>
          </a:xfrm>
          <a:prstGeom prst="curvedConnector3">
            <a:avLst>
              <a:gd name="adj1" fmla="val 4781819"/>
            </a:avLst>
          </a:prstGeom>
          <a:ln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Gekromde verbindingslijn 113"/>
          <p:cNvCxnSpPr>
            <a:stCxn id="99" idx="2"/>
            <a:endCxn id="106" idx="2"/>
          </p:cNvCxnSpPr>
          <p:nvPr/>
        </p:nvCxnSpPr>
        <p:spPr>
          <a:xfrm rot="10800000" flipV="1">
            <a:off x="2825880" y="370225"/>
            <a:ext cx="107116" cy="5901525"/>
          </a:xfrm>
          <a:prstGeom prst="curvedConnector3">
            <a:avLst>
              <a:gd name="adj1" fmla="val 417465"/>
            </a:avLst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Gekromde verbindingslijn 114"/>
          <p:cNvCxnSpPr>
            <a:stCxn id="100" idx="2"/>
            <a:endCxn id="107" idx="2"/>
          </p:cNvCxnSpPr>
          <p:nvPr/>
        </p:nvCxnSpPr>
        <p:spPr>
          <a:xfrm rot="10800000" flipV="1">
            <a:off x="5182424" y="370225"/>
            <a:ext cx="18892" cy="5901525"/>
          </a:xfrm>
          <a:prstGeom prst="curvedConnector3">
            <a:avLst>
              <a:gd name="adj1" fmla="val 3254543"/>
            </a:avLst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Ovaal 98"/>
          <p:cNvSpPr/>
          <p:nvPr/>
        </p:nvSpPr>
        <p:spPr>
          <a:xfrm>
            <a:off x="2932996" y="188640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0" name="Ovaal 99"/>
          <p:cNvSpPr/>
          <p:nvPr/>
        </p:nvSpPr>
        <p:spPr>
          <a:xfrm>
            <a:off x="5182424" y="188640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1" name="Ovaal 100"/>
          <p:cNvSpPr/>
          <p:nvPr/>
        </p:nvSpPr>
        <p:spPr>
          <a:xfrm>
            <a:off x="7217621" y="188640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" name="Rechte verbindingslijn met pijl 7"/>
          <p:cNvCxnSpPr>
            <a:stCxn id="99" idx="5"/>
            <a:endCxn id="63" idx="0"/>
          </p:cNvCxnSpPr>
          <p:nvPr/>
        </p:nvCxnSpPr>
        <p:spPr>
          <a:xfrm>
            <a:off x="3298712" y="498626"/>
            <a:ext cx="276978" cy="2347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100" idx="5"/>
            <a:endCxn id="65" idx="0"/>
          </p:cNvCxnSpPr>
          <p:nvPr/>
        </p:nvCxnSpPr>
        <p:spPr>
          <a:xfrm>
            <a:off x="5548140" y="498626"/>
            <a:ext cx="276978" cy="2347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101" idx="5"/>
            <a:endCxn id="67" idx="0"/>
          </p:cNvCxnSpPr>
          <p:nvPr/>
        </p:nvCxnSpPr>
        <p:spPr>
          <a:xfrm>
            <a:off x="7583337" y="498626"/>
            <a:ext cx="384093" cy="2347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al 105"/>
          <p:cNvSpPr/>
          <p:nvPr/>
        </p:nvSpPr>
        <p:spPr>
          <a:xfrm>
            <a:off x="2825880" y="6090165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Ovaal 106"/>
          <p:cNvSpPr/>
          <p:nvPr/>
        </p:nvSpPr>
        <p:spPr>
          <a:xfrm>
            <a:off x="5182424" y="6090165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Ovaal 107"/>
          <p:cNvSpPr/>
          <p:nvPr/>
        </p:nvSpPr>
        <p:spPr>
          <a:xfrm>
            <a:off x="7324737" y="6090165"/>
            <a:ext cx="428462" cy="36317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nl-NL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Rechte verbindingslijn met pijl 22"/>
          <p:cNvCxnSpPr>
            <a:stCxn id="106" idx="7"/>
            <a:endCxn id="85" idx="4"/>
          </p:cNvCxnSpPr>
          <p:nvPr/>
        </p:nvCxnSpPr>
        <p:spPr>
          <a:xfrm flipV="1">
            <a:off x="3191597" y="5908580"/>
            <a:ext cx="384093" cy="2347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>
            <a:stCxn id="107" idx="7"/>
            <a:endCxn id="88" idx="4"/>
          </p:cNvCxnSpPr>
          <p:nvPr/>
        </p:nvCxnSpPr>
        <p:spPr>
          <a:xfrm flipV="1">
            <a:off x="5548140" y="5908580"/>
            <a:ext cx="339724" cy="2347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>
            <a:stCxn id="108" idx="7"/>
            <a:endCxn id="91" idx="4"/>
          </p:cNvCxnSpPr>
          <p:nvPr/>
        </p:nvCxnSpPr>
        <p:spPr>
          <a:xfrm flipV="1">
            <a:off x="7690453" y="5908580"/>
            <a:ext cx="339724" cy="2347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kromde verbindingslijn 123"/>
          <p:cNvCxnSpPr>
            <a:stCxn id="101" idx="2"/>
            <a:endCxn id="108" idx="2"/>
          </p:cNvCxnSpPr>
          <p:nvPr/>
        </p:nvCxnSpPr>
        <p:spPr>
          <a:xfrm rot="10800000" flipH="1" flipV="1">
            <a:off x="7217621" y="370225"/>
            <a:ext cx="107116" cy="5901525"/>
          </a:xfrm>
          <a:prstGeom prst="curvedConnector3">
            <a:avLst>
              <a:gd name="adj1" fmla="val -317465"/>
            </a:avLst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7" name="Ovaal 126"/>
          <p:cNvSpPr/>
          <p:nvPr/>
        </p:nvSpPr>
        <p:spPr>
          <a:xfrm>
            <a:off x="2718765" y="1822909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sp>
        <p:nvSpPr>
          <p:cNvPr id="130" name="Ovaal 129"/>
          <p:cNvSpPr/>
          <p:nvPr/>
        </p:nvSpPr>
        <p:spPr>
          <a:xfrm>
            <a:off x="7324737" y="4365104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sp>
        <p:nvSpPr>
          <p:cNvPr id="160" name="Ovaal 159"/>
          <p:cNvSpPr/>
          <p:nvPr/>
        </p:nvSpPr>
        <p:spPr>
          <a:xfrm>
            <a:off x="7217621" y="1822909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sp>
        <p:nvSpPr>
          <p:cNvPr id="164" name="Ovaal 163"/>
          <p:cNvSpPr/>
          <p:nvPr/>
        </p:nvSpPr>
        <p:spPr>
          <a:xfrm>
            <a:off x="4968193" y="1822909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sp>
        <p:nvSpPr>
          <p:cNvPr id="166" name="Ovaal 165"/>
          <p:cNvSpPr/>
          <p:nvPr/>
        </p:nvSpPr>
        <p:spPr>
          <a:xfrm>
            <a:off x="5075309" y="4365104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sp>
        <p:nvSpPr>
          <p:cNvPr id="167" name="Ovaal 166"/>
          <p:cNvSpPr/>
          <p:nvPr/>
        </p:nvSpPr>
        <p:spPr>
          <a:xfrm>
            <a:off x="2825880" y="4365104"/>
            <a:ext cx="428462" cy="363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</a:t>
            </a:r>
            <a:endParaRPr lang="nl-NL" sz="900" dirty="0"/>
          </a:p>
        </p:txBody>
      </p:sp>
      <p:cxnSp>
        <p:nvCxnSpPr>
          <p:cNvPr id="40" name="Rechte verbindingslijn met pijl 39"/>
          <p:cNvCxnSpPr>
            <a:stCxn id="127" idx="4"/>
            <a:endCxn id="132" idx="0"/>
          </p:cNvCxnSpPr>
          <p:nvPr/>
        </p:nvCxnSpPr>
        <p:spPr>
          <a:xfrm>
            <a:off x="2932996" y="2186079"/>
            <a:ext cx="129301" cy="242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164" idx="4"/>
            <a:endCxn id="141" idx="0"/>
          </p:cNvCxnSpPr>
          <p:nvPr/>
        </p:nvCxnSpPr>
        <p:spPr>
          <a:xfrm>
            <a:off x="5182424" y="2186079"/>
            <a:ext cx="129301" cy="242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>
            <a:stCxn id="160" idx="4"/>
            <a:endCxn id="150" idx="0"/>
          </p:cNvCxnSpPr>
          <p:nvPr/>
        </p:nvCxnSpPr>
        <p:spPr>
          <a:xfrm>
            <a:off x="7431852" y="2186079"/>
            <a:ext cx="107116" cy="242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>
            <a:stCxn id="167" idx="0"/>
            <a:endCxn id="135" idx="4"/>
          </p:cNvCxnSpPr>
          <p:nvPr/>
        </p:nvCxnSpPr>
        <p:spPr>
          <a:xfrm flipV="1">
            <a:off x="3040112" y="4183519"/>
            <a:ext cx="107116" cy="181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>
            <a:stCxn id="166" idx="0"/>
            <a:endCxn id="144" idx="4"/>
          </p:cNvCxnSpPr>
          <p:nvPr/>
        </p:nvCxnSpPr>
        <p:spPr>
          <a:xfrm flipV="1">
            <a:off x="5289540" y="4183519"/>
            <a:ext cx="107116" cy="181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>
            <a:stCxn id="130" idx="0"/>
            <a:endCxn id="153" idx="4"/>
          </p:cNvCxnSpPr>
          <p:nvPr/>
        </p:nvCxnSpPr>
        <p:spPr>
          <a:xfrm flipV="1">
            <a:off x="7538968" y="4183519"/>
            <a:ext cx="107116" cy="181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8" name="Tekstvak 177"/>
          <p:cNvSpPr txBox="1"/>
          <p:nvPr/>
        </p:nvSpPr>
        <p:spPr>
          <a:xfrm>
            <a:off x="897799" y="4158623"/>
            <a:ext cx="410621" cy="388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nl-NL" sz="1400" dirty="0"/>
          </a:p>
        </p:txBody>
      </p:sp>
      <p:sp>
        <p:nvSpPr>
          <p:cNvPr id="180" name="Tekstvak 179"/>
          <p:cNvSpPr txBox="1"/>
          <p:nvPr/>
        </p:nvSpPr>
        <p:spPr>
          <a:xfrm>
            <a:off x="897799" y="2004494"/>
            <a:ext cx="410621" cy="388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nl-NL" sz="1400" dirty="0"/>
          </a:p>
        </p:txBody>
      </p:sp>
      <p:cxnSp>
        <p:nvCxnSpPr>
          <p:cNvPr id="3" name="Rechte verbindingslijn met pijl 2"/>
          <p:cNvCxnSpPr>
            <a:stCxn id="4" idx="3"/>
            <a:endCxn id="132" idx="1"/>
          </p:cNvCxnSpPr>
          <p:nvPr/>
        </p:nvCxnSpPr>
        <p:spPr>
          <a:xfrm>
            <a:off x="1647609" y="1732116"/>
            <a:ext cx="1263204" cy="749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stCxn id="4" idx="3"/>
            <a:endCxn id="135" idx="0"/>
          </p:cNvCxnSpPr>
          <p:nvPr/>
        </p:nvCxnSpPr>
        <p:spPr>
          <a:xfrm>
            <a:off x="1647609" y="1732116"/>
            <a:ext cx="1499619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stCxn id="109" idx="3"/>
            <a:endCxn id="132" idx="4"/>
          </p:cNvCxnSpPr>
          <p:nvPr/>
        </p:nvCxnSpPr>
        <p:spPr>
          <a:xfrm flipV="1">
            <a:off x="1647609" y="2791708"/>
            <a:ext cx="1414688" cy="211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stCxn id="109" idx="3"/>
            <a:endCxn id="135" idx="3"/>
          </p:cNvCxnSpPr>
          <p:nvPr/>
        </p:nvCxnSpPr>
        <p:spPr>
          <a:xfrm flipV="1">
            <a:off x="1647609" y="4130334"/>
            <a:ext cx="1348134" cy="779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stCxn id="134" idx="3"/>
            <a:endCxn id="141" idx="4"/>
          </p:cNvCxnSpPr>
          <p:nvPr/>
        </p:nvCxnSpPr>
        <p:spPr>
          <a:xfrm flipV="1">
            <a:off x="3812106" y="2791708"/>
            <a:ext cx="1499619" cy="211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>
            <a:stCxn id="134" idx="3"/>
            <a:endCxn id="144" idx="3"/>
          </p:cNvCxnSpPr>
          <p:nvPr/>
        </p:nvCxnSpPr>
        <p:spPr>
          <a:xfrm flipV="1">
            <a:off x="3812106" y="4130334"/>
            <a:ext cx="1433064" cy="779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>
            <a:stCxn id="143" idx="3"/>
            <a:endCxn id="153" idx="3"/>
          </p:cNvCxnSpPr>
          <p:nvPr/>
        </p:nvCxnSpPr>
        <p:spPr>
          <a:xfrm flipV="1">
            <a:off x="6061534" y="4130334"/>
            <a:ext cx="1433064" cy="779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>
            <a:stCxn id="131" idx="3"/>
            <a:endCxn id="141" idx="1"/>
          </p:cNvCxnSpPr>
          <p:nvPr/>
        </p:nvCxnSpPr>
        <p:spPr>
          <a:xfrm>
            <a:off x="3812106" y="1732116"/>
            <a:ext cx="1348134" cy="749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>
            <a:stCxn id="140" idx="3"/>
            <a:endCxn id="150" idx="1"/>
          </p:cNvCxnSpPr>
          <p:nvPr/>
        </p:nvCxnSpPr>
        <p:spPr>
          <a:xfrm>
            <a:off x="6061534" y="1732116"/>
            <a:ext cx="1325949" cy="749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131" idx="3"/>
            <a:endCxn id="144" idx="0"/>
          </p:cNvCxnSpPr>
          <p:nvPr/>
        </p:nvCxnSpPr>
        <p:spPr>
          <a:xfrm>
            <a:off x="3812106" y="1732116"/>
            <a:ext cx="1584549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>
            <a:stCxn id="140" idx="3"/>
            <a:endCxn id="153" idx="0"/>
          </p:cNvCxnSpPr>
          <p:nvPr/>
        </p:nvCxnSpPr>
        <p:spPr>
          <a:xfrm>
            <a:off x="6061534" y="1732116"/>
            <a:ext cx="1584549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>
            <a:stCxn id="143" idx="3"/>
            <a:endCxn id="150" idx="4"/>
          </p:cNvCxnSpPr>
          <p:nvPr/>
        </p:nvCxnSpPr>
        <p:spPr>
          <a:xfrm flipV="1">
            <a:off x="6061534" y="2791708"/>
            <a:ext cx="1477433" cy="211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/>
          <p:cNvSpPr txBox="1"/>
          <p:nvPr/>
        </p:nvSpPr>
        <p:spPr>
          <a:xfrm>
            <a:off x="1943829" y="1674638"/>
            <a:ext cx="479771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a</a:t>
            </a:r>
            <a:r>
              <a:rPr lang="en-US" sz="1100" baseline="-25000" dirty="0" smtClean="0"/>
              <a:t>1</a:t>
            </a:r>
            <a:endParaRPr lang="nl-NL" sz="1100" baseline="-25000" dirty="0"/>
          </a:p>
        </p:txBody>
      </p:sp>
      <p:sp>
        <p:nvSpPr>
          <p:cNvPr id="158" name="Tekstvak 157"/>
          <p:cNvSpPr txBox="1"/>
          <p:nvPr/>
        </p:nvSpPr>
        <p:spPr>
          <a:xfrm>
            <a:off x="4147548" y="1641323"/>
            <a:ext cx="479771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a</a:t>
            </a:r>
            <a:r>
              <a:rPr lang="en-US" sz="1100" baseline="-25000" dirty="0"/>
              <a:t>2</a:t>
            </a:r>
            <a:endParaRPr lang="nl-NL" sz="1100" baseline="-25000" dirty="0"/>
          </a:p>
        </p:txBody>
      </p:sp>
      <p:sp>
        <p:nvSpPr>
          <p:cNvPr id="159" name="Tekstvak 158"/>
          <p:cNvSpPr txBox="1"/>
          <p:nvPr/>
        </p:nvSpPr>
        <p:spPr>
          <a:xfrm>
            <a:off x="6374038" y="1641323"/>
            <a:ext cx="479771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a</a:t>
            </a:r>
            <a:r>
              <a:rPr lang="en-US" sz="1100" baseline="-25000" dirty="0"/>
              <a:t>3</a:t>
            </a:r>
            <a:endParaRPr lang="nl-NL" sz="1100" baseline="-25000" dirty="0"/>
          </a:p>
        </p:txBody>
      </p:sp>
      <p:sp>
        <p:nvSpPr>
          <p:cNvPr id="161" name="Tekstvak 160"/>
          <p:cNvSpPr txBox="1"/>
          <p:nvPr/>
        </p:nvSpPr>
        <p:spPr>
          <a:xfrm>
            <a:off x="6467812" y="4546689"/>
            <a:ext cx="479771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a</a:t>
            </a:r>
            <a:r>
              <a:rPr lang="en-US" sz="1100" baseline="-25000" dirty="0"/>
              <a:t>3</a:t>
            </a:r>
            <a:endParaRPr lang="nl-NL" sz="1100" baseline="-25000" dirty="0"/>
          </a:p>
        </p:txBody>
      </p:sp>
      <p:sp>
        <p:nvSpPr>
          <p:cNvPr id="162" name="Tekstvak 161"/>
          <p:cNvSpPr txBox="1"/>
          <p:nvPr/>
        </p:nvSpPr>
        <p:spPr>
          <a:xfrm>
            <a:off x="4167075" y="4546689"/>
            <a:ext cx="479771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a</a:t>
            </a:r>
            <a:r>
              <a:rPr lang="en-US" sz="1100" baseline="-25000" dirty="0" smtClean="0"/>
              <a:t>2</a:t>
            </a:r>
            <a:endParaRPr lang="nl-NL" sz="1100" baseline="-25000" dirty="0"/>
          </a:p>
        </p:txBody>
      </p:sp>
      <p:sp>
        <p:nvSpPr>
          <p:cNvPr id="163" name="Tekstvak 162"/>
          <p:cNvSpPr txBox="1"/>
          <p:nvPr/>
        </p:nvSpPr>
        <p:spPr>
          <a:xfrm>
            <a:off x="1968955" y="4546689"/>
            <a:ext cx="479771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a</a:t>
            </a:r>
            <a:r>
              <a:rPr lang="en-US" sz="1100" baseline="-25000" dirty="0" smtClean="0"/>
              <a:t>1</a:t>
            </a:r>
            <a:endParaRPr lang="nl-NL" sz="1100" baseline="-25000" dirty="0"/>
          </a:p>
        </p:txBody>
      </p:sp>
      <p:sp>
        <p:nvSpPr>
          <p:cNvPr id="165" name="Tekstvak 164"/>
          <p:cNvSpPr txBox="1"/>
          <p:nvPr/>
        </p:nvSpPr>
        <p:spPr>
          <a:xfrm>
            <a:off x="1647609" y="4126041"/>
            <a:ext cx="460695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b</a:t>
            </a:r>
            <a:r>
              <a:rPr lang="en-US" sz="1100" baseline="-25000" dirty="0"/>
              <a:t>1</a:t>
            </a:r>
            <a:endParaRPr lang="nl-NL" sz="1100" baseline="-25000" dirty="0"/>
          </a:p>
        </p:txBody>
      </p:sp>
      <p:sp>
        <p:nvSpPr>
          <p:cNvPr id="169" name="Tekstvak 168"/>
          <p:cNvSpPr txBox="1"/>
          <p:nvPr/>
        </p:nvSpPr>
        <p:spPr>
          <a:xfrm>
            <a:off x="1647609" y="2095287"/>
            <a:ext cx="460695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b</a:t>
            </a:r>
            <a:r>
              <a:rPr lang="en-US" sz="1100" baseline="-25000" dirty="0"/>
              <a:t>1</a:t>
            </a:r>
            <a:endParaRPr lang="nl-NL" sz="1100" baseline="-25000" dirty="0"/>
          </a:p>
        </p:txBody>
      </p:sp>
      <p:sp>
        <p:nvSpPr>
          <p:cNvPr id="171" name="Tekstvak 170"/>
          <p:cNvSpPr txBox="1"/>
          <p:nvPr/>
        </p:nvSpPr>
        <p:spPr>
          <a:xfrm>
            <a:off x="3897037" y="2186079"/>
            <a:ext cx="460695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b</a:t>
            </a:r>
            <a:r>
              <a:rPr lang="en-US" sz="1100" baseline="-25000" dirty="0" smtClean="0"/>
              <a:t>2</a:t>
            </a:r>
            <a:endParaRPr lang="nl-NL" sz="1100" baseline="-25000" dirty="0"/>
          </a:p>
        </p:txBody>
      </p:sp>
      <p:sp>
        <p:nvSpPr>
          <p:cNvPr id="173" name="Tekstvak 172"/>
          <p:cNvSpPr txBox="1"/>
          <p:nvPr/>
        </p:nvSpPr>
        <p:spPr>
          <a:xfrm>
            <a:off x="6146465" y="2186079"/>
            <a:ext cx="460695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b</a:t>
            </a:r>
            <a:r>
              <a:rPr lang="en-US" sz="1100" baseline="-25000" dirty="0" smtClean="0"/>
              <a:t>3</a:t>
            </a:r>
            <a:endParaRPr lang="nl-NL" sz="1100" baseline="-25000" dirty="0"/>
          </a:p>
        </p:txBody>
      </p:sp>
      <p:sp>
        <p:nvSpPr>
          <p:cNvPr id="175" name="Tekstvak 174"/>
          <p:cNvSpPr txBox="1"/>
          <p:nvPr/>
        </p:nvSpPr>
        <p:spPr>
          <a:xfrm>
            <a:off x="6039349" y="4092726"/>
            <a:ext cx="460695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b</a:t>
            </a:r>
            <a:r>
              <a:rPr lang="en-US" sz="1100" baseline="-25000" dirty="0" smtClean="0"/>
              <a:t>3</a:t>
            </a:r>
            <a:endParaRPr lang="nl-NL" sz="1100" baseline="-25000" dirty="0"/>
          </a:p>
        </p:txBody>
      </p:sp>
      <p:sp>
        <p:nvSpPr>
          <p:cNvPr id="177" name="Tekstvak 176"/>
          <p:cNvSpPr txBox="1"/>
          <p:nvPr/>
        </p:nvSpPr>
        <p:spPr>
          <a:xfrm>
            <a:off x="3897037" y="4092726"/>
            <a:ext cx="460695" cy="32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itchFamily="18" charset="2"/>
              </a:rPr>
              <a:t>b</a:t>
            </a:r>
            <a:r>
              <a:rPr lang="en-US" sz="1100" baseline="-25000" dirty="0" smtClean="0"/>
              <a:t>2</a:t>
            </a:r>
            <a:endParaRPr lang="nl-NL" sz="1100" baseline="-25000" dirty="0"/>
          </a:p>
        </p:txBody>
      </p:sp>
      <p:sp>
        <p:nvSpPr>
          <p:cNvPr id="181" name="Tekstvak 180"/>
          <p:cNvSpPr txBox="1"/>
          <p:nvPr/>
        </p:nvSpPr>
        <p:spPr>
          <a:xfrm>
            <a:off x="1124502" y="5157342"/>
            <a:ext cx="410621" cy="388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nl-NL" sz="1400" dirty="0"/>
          </a:p>
        </p:txBody>
      </p:sp>
      <p:sp>
        <p:nvSpPr>
          <p:cNvPr id="182" name="Tekstvak 181"/>
          <p:cNvSpPr txBox="1"/>
          <p:nvPr/>
        </p:nvSpPr>
        <p:spPr>
          <a:xfrm>
            <a:off x="1112030" y="1096567"/>
            <a:ext cx="410621" cy="388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nl-NL" sz="1400" dirty="0"/>
          </a:p>
        </p:txBody>
      </p:sp>
      <p:cxnSp>
        <p:nvCxnSpPr>
          <p:cNvPr id="113" name="Curved Connector 112"/>
          <p:cNvCxnSpPr>
            <a:stCxn id="13" idx="6"/>
            <a:endCxn id="110" idx="6"/>
          </p:cNvCxnSpPr>
          <p:nvPr/>
        </p:nvCxnSpPr>
        <p:spPr>
          <a:xfrm>
            <a:off x="1112030" y="2610122"/>
            <a:ext cx="18892" cy="1391811"/>
          </a:xfrm>
          <a:prstGeom prst="curvedConnector3">
            <a:avLst>
              <a:gd name="adj1" fmla="val 180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127" idx="6"/>
            <a:endCxn id="167" idx="6"/>
          </p:cNvCxnSpPr>
          <p:nvPr/>
        </p:nvCxnSpPr>
        <p:spPr>
          <a:xfrm>
            <a:off x="3147227" y="2004494"/>
            <a:ext cx="107116" cy="2542195"/>
          </a:xfrm>
          <a:prstGeom prst="curvedConnector3">
            <a:avLst>
              <a:gd name="adj1" fmla="val 417465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/>
          <p:cNvCxnSpPr>
            <a:stCxn id="164" idx="6"/>
            <a:endCxn id="166" idx="6"/>
          </p:cNvCxnSpPr>
          <p:nvPr/>
        </p:nvCxnSpPr>
        <p:spPr>
          <a:xfrm>
            <a:off x="5396655" y="2004494"/>
            <a:ext cx="107116" cy="2542195"/>
          </a:xfrm>
          <a:prstGeom prst="curvedConnector3">
            <a:avLst>
              <a:gd name="adj1" fmla="val 417465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160" idx="6"/>
            <a:endCxn id="130" idx="6"/>
          </p:cNvCxnSpPr>
          <p:nvPr/>
        </p:nvCxnSpPr>
        <p:spPr>
          <a:xfrm>
            <a:off x="7646083" y="2004494"/>
            <a:ext cx="107116" cy="2542195"/>
          </a:xfrm>
          <a:prstGeom prst="curvedConnector3">
            <a:avLst>
              <a:gd name="adj1" fmla="val 417465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4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35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6086822" cy="56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68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36</a:t>
            </a:fld>
            <a:endParaRPr lang="nl-NL"/>
          </a:p>
        </p:txBody>
      </p:sp>
      <p:grpSp>
        <p:nvGrpSpPr>
          <p:cNvPr id="6" name="Group 5"/>
          <p:cNvGrpSpPr/>
          <p:nvPr/>
        </p:nvGrpSpPr>
        <p:grpSpPr>
          <a:xfrm>
            <a:off x="251520" y="188640"/>
            <a:ext cx="4464496" cy="1152128"/>
            <a:chOff x="1763688" y="1700808"/>
            <a:chExt cx="5953125" cy="16859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688" y="1700808"/>
              <a:ext cx="2952750" cy="314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2015133"/>
              <a:ext cx="5953125" cy="13716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52" y="4431446"/>
            <a:ext cx="4032448" cy="1758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485" y="3491279"/>
            <a:ext cx="5442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smtClean="0">
                <a:solidFill>
                  <a:srgbClr val="FF0000"/>
                </a:solidFill>
              </a:rPr>
              <a:t>Environments selected by genotypes </a:t>
            </a:r>
            <a:r>
              <a:rPr lang="en-US" sz="1600" smtClean="0"/>
              <a:t>(Scarr &amp; McCartny, 1983; </a:t>
            </a:r>
          </a:p>
          <a:p>
            <a:r>
              <a:rPr lang="en-US" sz="1600" smtClean="0"/>
              <a:t>Plomin, DeFries &amp; Loehlin, 1977)</a:t>
            </a:r>
          </a:p>
          <a:p>
            <a:r>
              <a:rPr lang="en-US" sz="1600" b="1" i="1" smtClean="0">
                <a:solidFill>
                  <a:srgbClr val="FF0000"/>
                </a:solidFill>
              </a:rPr>
              <a:t>Sibling effects </a:t>
            </a:r>
            <a:r>
              <a:rPr lang="en-US" sz="1600" i="1" smtClean="0"/>
              <a:t>(</a:t>
            </a:r>
            <a:r>
              <a:rPr lang="en-US" sz="1600" smtClean="0"/>
              <a:t>Carey, 1986,</a:t>
            </a:r>
            <a:r>
              <a:rPr lang="en-US" sz="1600"/>
              <a:t> </a:t>
            </a:r>
            <a:r>
              <a:rPr lang="en-US" sz="1600" smtClean="0"/>
              <a:t>Behav Genet 16:319–341</a:t>
            </a:r>
            <a:r>
              <a:rPr lang="en-US" sz="1600" i="1" smtClean="0"/>
              <a:t>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240" y="1643821"/>
            <a:ext cx="7142545" cy="163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41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482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94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84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/>
          <p:cNvGrpSpPr/>
          <p:nvPr/>
        </p:nvGrpSpPr>
        <p:grpSpPr>
          <a:xfrm>
            <a:off x="917223" y="1217143"/>
            <a:ext cx="6589474" cy="3096344"/>
            <a:chOff x="1341254" y="620688"/>
            <a:chExt cx="6301442" cy="2952328"/>
          </a:xfrm>
        </p:grpSpPr>
        <p:sp>
          <p:nvSpPr>
            <p:cNvPr id="6" name="Rechthoek 5"/>
            <p:cNvSpPr/>
            <p:nvPr/>
          </p:nvSpPr>
          <p:spPr>
            <a:xfrm>
              <a:off x="1346340" y="2210799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y1</a:t>
              </a:r>
              <a:endParaRPr lang="nl-NL" sz="1400" dirty="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3250835" y="2215957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y2</a:t>
              </a:r>
              <a:endParaRPr lang="nl-NL" sz="1400" dirty="0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5230057" y="2215957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y3</a:t>
              </a:r>
              <a:endParaRPr lang="nl-NL" sz="1400" dirty="0"/>
            </a:p>
          </p:txBody>
        </p:sp>
        <p:sp>
          <p:nvSpPr>
            <p:cNvPr id="33" name="Rechthoek 32"/>
            <p:cNvSpPr/>
            <p:nvPr/>
          </p:nvSpPr>
          <p:spPr>
            <a:xfrm>
              <a:off x="7115031" y="2215957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y4</a:t>
              </a:r>
              <a:endParaRPr lang="nl-NL" sz="1400" dirty="0"/>
            </a:p>
          </p:txBody>
        </p:sp>
        <p:sp>
          <p:nvSpPr>
            <p:cNvPr id="51" name="Ovaal 50"/>
            <p:cNvSpPr/>
            <p:nvPr/>
          </p:nvSpPr>
          <p:spPr>
            <a:xfrm>
              <a:off x="1346340" y="1396703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x1</a:t>
              </a:r>
              <a:endParaRPr lang="nl-NL" sz="1400" dirty="0"/>
            </a:p>
          </p:txBody>
        </p:sp>
        <p:cxnSp>
          <p:nvCxnSpPr>
            <p:cNvPr id="52" name="Rechte verbindingslijn met pijl 51"/>
            <p:cNvCxnSpPr>
              <a:stCxn id="51" idx="4"/>
              <a:endCxn id="6" idx="0"/>
            </p:cNvCxnSpPr>
            <p:nvPr/>
          </p:nvCxnSpPr>
          <p:spPr>
            <a:xfrm>
              <a:off x="1597231" y="1851023"/>
              <a:ext cx="0" cy="3597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al 52"/>
            <p:cNvSpPr/>
            <p:nvPr/>
          </p:nvSpPr>
          <p:spPr>
            <a:xfrm>
              <a:off x="3231314" y="1396703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x2</a:t>
              </a:r>
              <a:endParaRPr lang="nl-NL" sz="1400" dirty="0"/>
            </a:p>
          </p:txBody>
        </p:sp>
        <p:cxnSp>
          <p:nvCxnSpPr>
            <p:cNvPr id="54" name="Rechte verbindingslijn met pijl 53"/>
            <p:cNvCxnSpPr>
              <a:stCxn id="53" idx="4"/>
            </p:cNvCxnSpPr>
            <p:nvPr/>
          </p:nvCxnSpPr>
          <p:spPr>
            <a:xfrm>
              <a:off x="3482205" y="1851023"/>
              <a:ext cx="1" cy="3904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al 54"/>
            <p:cNvSpPr/>
            <p:nvPr/>
          </p:nvSpPr>
          <p:spPr>
            <a:xfrm>
              <a:off x="5210537" y="1396703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x3</a:t>
              </a:r>
              <a:endParaRPr lang="nl-NL" sz="1400" dirty="0"/>
            </a:p>
          </p:txBody>
        </p:sp>
        <p:cxnSp>
          <p:nvCxnSpPr>
            <p:cNvPr id="56" name="Rechte verbindingslijn met pijl 55"/>
            <p:cNvCxnSpPr>
              <a:stCxn id="55" idx="4"/>
            </p:cNvCxnSpPr>
            <p:nvPr/>
          </p:nvCxnSpPr>
          <p:spPr>
            <a:xfrm>
              <a:off x="5461428" y="1851023"/>
              <a:ext cx="1" cy="3904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al 56"/>
            <p:cNvSpPr/>
            <p:nvPr/>
          </p:nvSpPr>
          <p:spPr>
            <a:xfrm>
              <a:off x="7095511" y="1396703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x4</a:t>
              </a:r>
              <a:endParaRPr lang="nl-NL" sz="1400" dirty="0"/>
            </a:p>
          </p:txBody>
        </p:sp>
        <p:cxnSp>
          <p:nvCxnSpPr>
            <p:cNvPr id="58" name="Rechte verbindingslijn met pijl 57"/>
            <p:cNvCxnSpPr>
              <a:stCxn id="57" idx="4"/>
            </p:cNvCxnSpPr>
            <p:nvPr/>
          </p:nvCxnSpPr>
          <p:spPr>
            <a:xfrm>
              <a:off x="7346402" y="1851023"/>
              <a:ext cx="1" cy="3904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58"/>
            <p:cNvCxnSpPr>
              <a:stCxn id="51" idx="6"/>
              <a:endCxn id="53" idx="2"/>
            </p:cNvCxnSpPr>
            <p:nvPr/>
          </p:nvCxnSpPr>
          <p:spPr>
            <a:xfrm>
              <a:off x="1848122" y="1623863"/>
              <a:ext cx="138319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Rechte verbindingslijn met pijl 59"/>
            <p:cNvCxnSpPr>
              <a:stCxn id="53" idx="6"/>
              <a:endCxn id="55" idx="2"/>
            </p:cNvCxnSpPr>
            <p:nvPr/>
          </p:nvCxnSpPr>
          <p:spPr>
            <a:xfrm>
              <a:off x="3733096" y="1623863"/>
              <a:ext cx="147744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Rechte verbindingslijn met pijl 60"/>
            <p:cNvCxnSpPr>
              <a:stCxn id="55" idx="6"/>
              <a:endCxn id="57" idx="2"/>
            </p:cNvCxnSpPr>
            <p:nvPr/>
          </p:nvCxnSpPr>
          <p:spPr>
            <a:xfrm>
              <a:off x="5712319" y="1623863"/>
              <a:ext cx="138319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6" name="Ovaal 75"/>
            <p:cNvSpPr/>
            <p:nvPr/>
          </p:nvSpPr>
          <p:spPr>
            <a:xfrm>
              <a:off x="2918090" y="620688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Symbol" panose="05050102010706020507" pitchFamily="18" charset="2"/>
                </a:rPr>
                <a:t>z</a:t>
              </a:r>
              <a:r>
                <a:rPr lang="en-US" sz="1400" dirty="0" err="1" smtClean="0"/>
                <a:t>x</a:t>
              </a:r>
              <a:endParaRPr lang="nl-NL" sz="1400" dirty="0"/>
            </a:p>
          </p:txBody>
        </p:sp>
        <p:sp>
          <p:nvSpPr>
            <p:cNvPr id="77" name="Ovaal 76"/>
            <p:cNvSpPr/>
            <p:nvPr/>
          </p:nvSpPr>
          <p:spPr>
            <a:xfrm>
              <a:off x="4788024" y="670424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latin typeface="Symbol" panose="05050102010706020507" pitchFamily="18" charset="2"/>
                </a:rPr>
                <a:t>z</a:t>
              </a:r>
              <a:r>
                <a:rPr lang="en-US" sz="1400" dirty="0" err="1"/>
                <a:t>x</a:t>
              </a:r>
              <a:endParaRPr lang="nl-NL" sz="1400" dirty="0"/>
            </a:p>
          </p:txBody>
        </p:sp>
        <p:sp>
          <p:nvSpPr>
            <p:cNvPr id="78" name="Ovaal 77"/>
            <p:cNvSpPr/>
            <p:nvPr/>
          </p:nvSpPr>
          <p:spPr>
            <a:xfrm>
              <a:off x="6662506" y="670424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latin typeface="Symbol" panose="05050102010706020507" pitchFamily="18" charset="2"/>
                </a:rPr>
                <a:t>z</a:t>
              </a:r>
              <a:r>
                <a:rPr lang="en-US" sz="1400" dirty="0" err="1"/>
                <a:t>x</a:t>
              </a:r>
              <a:endParaRPr lang="nl-NL" sz="1400" dirty="0"/>
            </a:p>
          </p:txBody>
        </p:sp>
        <p:cxnSp>
          <p:nvCxnSpPr>
            <p:cNvPr id="79" name="Rechte verbindingslijn met pijl 78"/>
            <p:cNvCxnSpPr>
              <a:stCxn id="76" idx="4"/>
              <a:endCxn id="53" idx="0"/>
            </p:cNvCxnSpPr>
            <p:nvPr/>
          </p:nvCxnSpPr>
          <p:spPr>
            <a:xfrm>
              <a:off x="3168981" y="1075008"/>
              <a:ext cx="313224" cy="32169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Rechte verbindingslijn met pijl 79"/>
            <p:cNvCxnSpPr>
              <a:stCxn id="77" idx="5"/>
              <a:endCxn id="55" idx="0"/>
            </p:cNvCxnSpPr>
            <p:nvPr/>
          </p:nvCxnSpPr>
          <p:spPr>
            <a:xfrm>
              <a:off x="5216322" y="1058210"/>
              <a:ext cx="245106" cy="3384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Rechte verbindingslijn met pijl 80"/>
            <p:cNvCxnSpPr>
              <a:stCxn id="78" idx="5"/>
              <a:endCxn id="57" idx="0"/>
            </p:cNvCxnSpPr>
            <p:nvPr/>
          </p:nvCxnSpPr>
          <p:spPr>
            <a:xfrm>
              <a:off x="7090804" y="1058210"/>
              <a:ext cx="255598" cy="3384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Ovaal 88"/>
            <p:cNvSpPr/>
            <p:nvPr/>
          </p:nvSpPr>
          <p:spPr>
            <a:xfrm>
              <a:off x="1341254" y="3118696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e1</a:t>
              </a:r>
              <a:endParaRPr lang="nl-NL" sz="1400" dirty="0"/>
            </a:p>
          </p:txBody>
        </p:sp>
        <p:cxnSp>
          <p:nvCxnSpPr>
            <p:cNvPr id="95" name="Rechte verbindingslijn met pijl 94"/>
            <p:cNvCxnSpPr>
              <a:stCxn id="89" idx="0"/>
              <a:endCxn id="6" idx="2"/>
            </p:cNvCxnSpPr>
            <p:nvPr/>
          </p:nvCxnSpPr>
          <p:spPr>
            <a:xfrm flipV="1">
              <a:off x="1592145" y="2665119"/>
              <a:ext cx="5086" cy="4535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Ovaal 91"/>
            <p:cNvSpPr/>
            <p:nvPr/>
          </p:nvSpPr>
          <p:spPr>
            <a:xfrm>
              <a:off x="7111417" y="3118696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e4</a:t>
              </a:r>
              <a:endParaRPr lang="nl-NL" sz="1400" dirty="0"/>
            </a:p>
          </p:txBody>
        </p:sp>
        <p:cxnSp>
          <p:nvCxnSpPr>
            <p:cNvPr id="113" name="Rechte verbindingslijn met pijl 94"/>
            <p:cNvCxnSpPr>
              <a:stCxn id="109" idx="0"/>
              <a:endCxn id="33" idx="2"/>
            </p:cNvCxnSpPr>
            <p:nvPr/>
          </p:nvCxnSpPr>
          <p:spPr>
            <a:xfrm flipV="1">
              <a:off x="7362308" y="2670277"/>
              <a:ext cx="3614" cy="4484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Ovaal 91"/>
            <p:cNvSpPr/>
            <p:nvPr/>
          </p:nvSpPr>
          <p:spPr>
            <a:xfrm>
              <a:off x="5229686" y="3114994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e3</a:t>
              </a:r>
              <a:endParaRPr lang="nl-NL" sz="1400" dirty="0"/>
            </a:p>
          </p:txBody>
        </p:sp>
        <p:cxnSp>
          <p:nvCxnSpPr>
            <p:cNvPr id="118" name="Rechte verbindingslijn met pijl 94"/>
            <p:cNvCxnSpPr>
              <a:stCxn id="117" idx="0"/>
              <a:endCxn id="24" idx="2"/>
            </p:cNvCxnSpPr>
            <p:nvPr/>
          </p:nvCxnSpPr>
          <p:spPr>
            <a:xfrm flipV="1">
              <a:off x="5480577" y="2670277"/>
              <a:ext cx="371" cy="444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Ovaal 91"/>
            <p:cNvSpPr/>
            <p:nvPr/>
          </p:nvSpPr>
          <p:spPr>
            <a:xfrm>
              <a:off x="3249265" y="3114994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e2</a:t>
              </a:r>
              <a:endParaRPr lang="nl-NL" sz="1400" dirty="0"/>
            </a:p>
          </p:txBody>
        </p:sp>
        <p:cxnSp>
          <p:nvCxnSpPr>
            <p:cNvPr id="120" name="Rechte verbindingslijn met pijl 94"/>
            <p:cNvCxnSpPr>
              <a:stCxn id="119" idx="0"/>
              <a:endCxn id="15" idx="2"/>
            </p:cNvCxnSpPr>
            <p:nvPr/>
          </p:nvCxnSpPr>
          <p:spPr>
            <a:xfrm flipV="1">
              <a:off x="3500156" y="2670277"/>
              <a:ext cx="1570" cy="444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1619672" y="184482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478226" y="183553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422442" y="183553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294650" y="184482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366658" y="269962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494450" y="270892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491880" y="270892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9672" y="270892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nl-NL" sz="14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146174" y="1180346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b</a:t>
              </a:r>
              <a:r>
                <a:rPr lang="nl-NL" dirty="0" smtClean="0"/>
                <a:t>2,1</a:t>
              </a:r>
              <a:endParaRPr lang="nl-NL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117775" y="1196752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b3,2</a:t>
              </a:r>
              <a:endParaRPr lang="nl-NL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940152" y="1196752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b4,3</a:t>
              </a:r>
              <a:endParaRPr lang="nl-NL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9908" y="517842"/>
            <a:ext cx="876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First order autoregression model. A (quasi) simplex model (var(e)&gt;0).</a:t>
            </a:r>
            <a:endParaRPr lang="nl-NL" sz="2400" dirty="0"/>
          </a:p>
        </p:txBody>
      </p:sp>
      <p:sp>
        <p:nvSpPr>
          <p:cNvPr id="3" name="Isosceles Triangle 2"/>
          <p:cNvSpPr/>
          <p:nvPr/>
        </p:nvSpPr>
        <p:spPr>
          <a:xfrm>
            <a:off x="4021189" y="5589240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1</a:t>
            </a:r>
            <a:endParaRPr lang="nl-NL" sz="3600" dirty="0"/>
          </a:p>
        </p:txBody>
      </p:sp>
      <p:cxnSp>
        <p:nvCxnSpPr>
          <p:cNvPr id="5" name="Straight Arrow Connector 4"/>
          <p:cNvCxnSpPr>
            <a:stCxn id="3" idx="0"/>
            <a:endCxn id="6" idx="3"/>
          </p:cNvCxnSpPr>
          <p:nvPr/>
        </p:nvCxnSpPr>
        <p:spPr>
          <a:xfrm flipH="1" flipV="1">
            <a:off x="1447259" y="3123061"/>
            <a:ext cx="3005978" cy="2466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0"/>
            <a:endCxn id="15" idx="3"/>
          </p:cNvCxnSpPr>
          <p:nvPr/>
        </p:nvCxnSpPr>
        <p:spPr>
          <a:xfrm flipH="1" flipV="1">
            <a:off x="3438807" y="3128471"/>
            <a:ext cx="1014430" cy="2460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0"/>
            <a:endCxn id="24" idx="1"/>
          </p:cNvCxnSpPr>
          <p:nvPr/>
        </p:nvCxnSpPr>
        <p:spPr>
          <a:xfrm flipV="1">
            <a:off x="4453237" y="3128471"/>
            <a:ext cx="530542" cy="2460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0"/>
            <a:endCxn id="33" idx="1"/>
          </p:cNvCxnSpPr>
          <p:nvPr/>
        </p:nvCxnSpPr>
        <p:spPr>
          <a:xfrm flipV="1">
            <a:off x="4453237" y="3128471"/>
            <a:ext cx="2501676" cy="2460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5138" y="4649169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b</a:t>
            </a:r>
            <a:r>
              <a:rPr lang="nl-NL" sz="2800" baseline="-25000" dirty="0" smtClean="0"/>
              <a:t>01</a:t>
            </a:r>
            <a:endParaRPr lang="nl-NL" sz="2800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3594483" y="4365104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b</a:t>
            </a:r>
            <a:r>
              <a:rPr lang="nl-NL" sz="2800" baseline="-25000" dirty="0" smtClean="0"/>
              <a:t>02</a:t>
            </a:r>
            <a:endParaRPr lang="nl-NL" sz="2800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4674603" y="4293096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b</a:t>
            </a:r>
            <a:r>
              <a:rPr lang="nl-NL" sz="2800" baseline="-25000" dirty="0" smtClean="0"/>
              <a:t>03</a:t>
            </a:r>
            <a:endParaRPr lang="nl-NL" sz="28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5056907" y="4919550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b</a:t>
            </a:r>
            <a:r>
              <a:rPr lang="nl-NL" sz="2800" baseline="-25000" dirty="0" smtClean="0"/>
              <a:t>04</a:t>
            </a:r>
            <a:endParaRPr lang="nl-NL" sz="2800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5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52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41</a:t>
            </a:fld>
            <a:endParaRPr lang="nl-NL"/>
          </a:p>
        </p:txBody>
      </p:sp>
      <p:pic>
        <p:nvPicPr>
          <p:cNvPr id="1026" name="Picture 2" descr="https://i1.rgstatic.net/ii/profile.image/AS%3A272433240342548@1441964554441_l/Michael_Ne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77" y="81702"/>
            <a:ext cx="3355930" cy="33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3573016"/>
            <a:ext cx="6353175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3520755" y="548835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smtClean="0"/>
              <a:t>Mi -  chael</a:t>
            </a: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50743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/>
          <p:cNvSpPr txBox="1"/>
          <p:nvPr/>
        </p:nvSpPr>
        <p:spPr>
          <a:xfrm>
            <a:off x="263045" y="4221088"/>
            <a:ext cx="34053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/>
              <a:t>y</a:t>
            </a:r>
            <a:r>
              <a:rPr lang="nl-NL" sz="3200" baseline="-25000" smtClean="0"/>
              <a:t>ti</a:t>
            </a:r>
            <a:r>
              <a:rPr lang="nl-NL" sz="3200" smtClean="0"/>
              <a:t> = b</a:t>
            </a:r>
            <a:r>
              <a:rPr lang="nl-NL" sz="3200" baseline="-25000" smtClean="0"/>
              <a:t>0t</a:t>
            </a:r>
            <a:r>
              <a:rPr lang="nl-NL" sz="3200" smtClean="0"/>
              <a:t> + x</a:t>
            </a:r>
            <a:r>
              <a:rPr lang="nl-NL" sz="3200" baseline="-25000" smtClean="0"/>
              <a:t>ti</a:t>
            </a:r>
            <a:r>
              <a:rPr lang="nl-NL" sz="3200" smtClean="0"/>
              <a:t> + e</a:t>
            </a:r>
            <a:r>
              <a:rPr lang="nl-NL" sz="3200" baseline="-25000" smtClean="0"/>
              <a:t>ti</a:t>
            </a:r>
          </a:p>
          <a:p>
            <a:r>
              <a:rPr lang="nl-NL" sz="3200" smtClean="0"/>
              <a:t>x</a:t>
            </a:r>
            <a:r>
              <a:rPr lang="nl-NL" sz="3200" baseline="-25000" smtClean="0"/>
              <a:t>ti</a:t>
            </a:r>
            <a:r>
              <a:rPr lang="nl-NL" sz="3200" smtClean="0"/>
              <a:t> = b</a:t>
            </a:r>
            <a:r>
              <a:rPr lang="nl-NL" sz="3200" baseline="-25000" smtClean="0"/>
              <a:t>t-1,t</a:t>
            </a:r>
            <a:r>
              <a:rPr lang="nl-NL" sz="3200" smtClean="0"/>
              <a:t> x</a:t>
            </a:r>
            <a:r>
              <a:rPr lang="nl-NL" sz="3200" baseline="-25000" smtClean="0"/>
              <a:t>t-1i</a:t>
            </a:r>
            <a:r>
              <a:rPr lang="nl-NL" sz="3200" smtClean="0"/>
              <a:t> + </a:t>
            </a:r>
            <a:r>
              <a:rPr lang="nl-NL" sz="3200" smtClean="0">
                <a:latin typeface="Symbol" panose="05050102010706020507" pitchFamily="18" charset="2"/>
              </a:rPr>
              <a:t>z</a:t>
            </a:r>
            <a:r>
              <a:rPr lang="nl-NL" sz="3200" smtClean="0"/>
              <a:t>x</a:t>
            </a:r>
            <a:r>
              <a:rPr lang="nl-NL" sz="3200" baseline="-25000" smtClean="0"/>
              <a:t>ti</a:t>
            </a:r>
            <a:r>
              <a:rPr lang="nl-NL" sz="3200" smtClean="0"/>
              <a:t> </a:t>
            </a:r>
          </a:p>
          <a:p>
            <a:endParaRPr lang="nl-NL" dirty="0"/>
          </a:p>
        </p:txBody>
      </p:sp>
      <p:sp>
        <p:nvSpPr>
          <p:cNvPr id="144" name="TextBox 143"/>
          <p:cNvSpPr txBox="1"/>
          <p:nvPr/>
        </p:nvSpPr>
        <p:spPr>
          <a:xfrm>
            <a:off x="3744317" y="3739376"/>
            <a:ext cx="53996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var(y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/>
              <a:t>= </a:t>
            </a:r>
            <a:r>
              <a:rPr lang="nl-NL" sz="3200" smtClean="0"/>
              <a:t>var(x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/>
              <a:t>+ </a:t>
            </a:r>
            <a:r>
              <a:rPr lang="nl-NL" sz="3200" smtClean="0"/>
              <a:t>var(e</a:t>
            </a:r>
            <a:r>
              <a:rPr lang="nl-NL" sz="3200" baseline="-25000" smtClean="0"/>
              <a:t>t</a:t>
            </a:r>
            <a:r>
              <a:rPr lang="nl-NL" sz="3200" smtClean="0"/>
              <a:t>)</a:t>
            </a:r>
            <a:endParaRPr lang="nl-NL" sz="3200" baseline="-25000" dirty="0"/>
          </a:p>
          <a:p>
            <a:r>
              <a:rPr lang="nl-NL" sz="3200" dirty="0" smtClean="0"/>
              <a:t>var(x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 </a:t>
            </a:r>
            <a:r>
              <a:rPr lang="nl-NL" sz="3200" dirty="0"/>
              <a:t>= </a:t>
            </a:r>
            <a:r>
              <a:rPr lang="nl-NL" sz="3200" smtClean="0"/>
              <a:t>b</a:t>
            </a:r>
            <a:r>
              <a:rPr lang="nl-NL" sz="3200" baseline="-25000" smtClean="0"/>
              <a:t>t-1,t</a:t>
            </a:r>
            <a:r>
              <a:rPr lang="nl-NL" sz="3200" baseline="30000" smtClean="0"/>
              <a:t>2</a:t>
            </a:r>
            <a:r>
              <a:rPr lang="nl-NL" sz="3200" baseline="-25000" smtClean="0"/>
              <a:t> 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 </a:t>
            </a:r>
            <a:r>
              <a:rPr lang="nl-NL" sz="3200" dirty="0"/>
              <a:t>+ </a:t>
            </a:r>
            <a:r>
              <a:rPr lang="nl-NL" sz="3200" dirty="0" smtClean="0"/>
              <a:t>var(</a:t>
            </a:r>
            <a:r>
              <a:rPr lang="nl-NL" sz="3200" dirty="0" smtClean="0">
                <a:latin typeface="Symbol" panose="05050102010706020507" pitchFamily="18" charset="2"/>
              </a:rPr>
              <a:t>z</a:t>
            </a:r>
            <a:r>
              <a:rPr lang="nl-NL" sz="3200" dirty="0" smtClean="0"/>
              <a:t>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</a:t>
            </a:r>
            <a:endParaRPr lang="nl-NL" sz="3200" baseline="-25000" dirty="0"/>
          </a:p>
          <a:p>
            <a:r>
              <a:rPr lang="nl-NL" sz="3200" dirty="0"/>
              <a:t>c</a:t>
            </a:r>
            <a:r>
              <a:rPr lang="nl-NL" sz="3200" dirty="0" smtClean="0"/>
              <a:t>ov(x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,x</a:t>
            </a:r>
            <a:r>
              <a:rPr lang="nl-NL" sz="3200" baseline="-25000" dirty="0" smtClean="0"/>
              <a:t>t-1</a:t>
            </a:r>
            <a:r>
              <a:rPr lang="nl-NL" sz="3200" dirty="0" smtClean="0"/>
              <a:t>) </a:t>
            </a:r>
            <a:r>
              <a:rPr lang="nl-NL" sz="3200" smtClean="0"/>
              <a:t>= b</a:t>
            </a:r>
            <a:r>
              <a:rPr lang="nl-NL" sz="3200" baseline="-25000" smtClean="0"/>
              <a:t>t-1,t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</a:t>
            </a:r>
          </a:p>
          <a:p>
            <a:r>
              <a:rPr lang="nl-NL" sz="3200" smtClean="0"/>
              <a:t>cov(y</a:t>
            </a:r>
            <a:r>
              <a:rPr lang="nl-NL" sz="3200" baseline="-25000" smtClean="0"/>
              <a:t>t</a:t>
            </a:r>
            <a:r>
              <a:rPr lang="nl-NL" sz="3200" smtClean="0"/>
              <a:t>,y</a:t>
            </a:r>
            <a:r>
              <a:rPr lang="nl-NL" sz="3200" baseline="-25000" smtClean="0"/>
              <a:t>t-1</a:t>
            </a:r>
            <a:r>
              <a:rPr lang="nl-NL" sz="3200"/>
              <a:t>) = </a:t>
            </a:r>
            <a:r>
              <a:rPr lang="nl-NL" sz="3200" smtClean="0"/>
              <a:t>b</a:t>
            </a:r>
            <a:r>
              <a:rPr lang="nl-NL" sz="3200" baseline="-25000" smtClean="0"/>
              <a:t>t-1,t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</a:t>
            </a:r>
            <a:endParaRPr lang="nl-NL" sz="3200"/>
          </a:p>
        </p:txBody>
      </p:sp>
      <p:sp>
        <p:nvSpPr>
          <p:cNvPr id="2" name="TextBox 1"/>
          <p:cNvSpPr txBox="1"/>
          <p:nvPr/>
        </p:nvSpPr>
        <p:spPr>
          <a:xfrm>
            <a:off x="309908" y="110866"/>
            <a:ext cx="864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First order autoregression model. A </a:t>
            </a:r>
            <a:r>
              <a:rPr lang="nl-NL" sz="2400" b="1" dirty="0" smtClean="0">
                <a:solidFill>
                  <a:srgbClr val="FF0000"/>
                </a:solidFill>
              </a:rPr>
              <a:t>quasi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smtClean="0"/>
              <a:t>simplex model (</a:t>
            </a:r>
            <a:r>
              <a:rPr lang="nl-NL" sz="2400" dirty="0" smtClean="0">
                <a:solidFill>
                  <a:srgbClr val="FF0000"/>
                </a:solidFill>
              </a:rPr>
              <a:t>var(e)&gt;0</a:t>
            </a:r>
            <a:r>
              <a:rPr lang="nl-NL" sz="2400" dirty="0" smtClean="0"/>
              <a:t>).</a:t>
            </a:r>
            <a:endParaRPr lang="nl-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55946" y="1490780"/>
            <a:ext cx="11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true score</a:t>
            </a:r>
            <a:endParaRPr lang="nl-NL"/>
          </a:p>
        </p:txBody>
      </p:sp>
      <p:sp>
        <p:nvSpPr>
          <p:cNvPr id="49" name="TextBox 48"/>
          <p:cNvSpPr txBox="1"/>
          <p:nvPr/>
        </p:nvSpPr>
        <p:spPr>
          <a:xfrm>
            <a:off x="6296176" y="2815174"/>
            <a:ext cx="85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“error”</a:t>
            </a:r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</a:t>
            </a:fld>
            <a:endParaRPr lang="nl-N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20" y="634052"/>
            <a:ext cx="5813648" cy="27290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951" y="980728"/>
            <a:ext cx="84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mtClean="0"/>
              <a:t>var(x</a:t>
            </a:r>
            <a:r>
              <a:rPr lang="nl-NL" baseline="-25000" smtClean="0"/>
              <a:t>1</a:t>
            </a:r>
            <a:r>
              <a:rPr lang="nl-NL" smtClean="0"/>
              <a:t>) </a:t>
            </a:r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608" y="2600908"/>
            <a:ext cx="811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mtClean="0"/>
              <a:t>var(e</a:t>
            </a:r>
            <a:r>
              <a:rPr lang="nl-NL" baseline="-25000" smtClean="0"/>
              <a:t>1</a:t>
            </a:r>
            <a:r>
              <a:rPr lang="nl-NL" smtClean="0"/>
              <a:t>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398795" y="458112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Identification issue: </a:t>
            </a:r>
            <a:r>
              <a:rPr lang="nl-NL" sz="3200" dirty="0" smtClean="0">
                <a:solidFill>
                  <a:srgbClr val="FF0000"/>
                </a:solidFill>
              </a:rPr>
              <a:t>var(e</a:t>
            </a:r>
            <a:r>
              <a:rPr lang="nl-NL" sz="3200" baseline="-25000" dirty="0" smtClean="0">
                <a:solidFill>
                  <a:srgbClr val="FF0000"/>
                </a:solidFill>
              </a:rPr>
              <a:t>1</a:t>
            </a:r>
            <a:r>
              <a:rPr lang="nl-NL" sz="3200" dirty="0" smtClean="0">
                <a:solidFill>
                  <a:srgbClr val="FF0000"/>
                </a:solidFill>
              </a:rPr>
              <a:t>) </a:t>
            </a:r>
            <a:r>
              <a:rPr lang="nl-NL" sz="3200" dirty="0"/>
              <a:t>and </a:t>
            </a:r>
            <a:r>
              <a:rPr lang="nl-NL" sz="3200" dirty="0" smtClean="0">
                <a:solidFill>
                  <a:srgbClr val="FF0000"/>
                </a:solidFill>
              </a:rPr>
              <a:t>var(e</a:t>
            </a:r>
            <a:r>
              <a:rPr lang="nl-NL" sz="3200" baseline="-25000" dirty="0" smtClean="0">
                <a:solidFill>
                  <a:srgbClr val="FF0000"/>
                </a:solidFill>
              </a:rPr>
              <a:t>t</a:t>
            </a:r>
            <a:r>
              <a:rPr lang="nl-NL" sz="3200" dirty="0" smtClean="0">
                <a:solidFill>
                  <a:srgbClr val="FF0000"/>
                </a:solidFill>
              </a:rPr>
              <a:t>)</a:t>
            </a:r>
            <a:r>
              <a:rPr lang="nl-NL" sz="3200" dirty="0" smtClean="0"/>
              <a:t>  are not identified. Solution set to zero, or </a:t>
            </a:r>
            <a:r>
              <a:rPr lang="nl-NL" sz="3200" dirty="0"/>
              <a:t>equate </a:t>
            </a:r>
            <a:endParaRPr lang="nl-NL" sz="3200" dirty="0" smtClean="0"/>
          </a:p>
          <a:p>
            <a:r>
              <a:rPr lang="nl-NL" sz="3200" dirty="0" smtClean="0">
                <a:solidFill>
                  <a:srgbClr val="FF0000"/>
                </a:solidFill>
              </a:rPr>
              <a:t>var(e</a:t>
            </a:r>
            <a:r>
              <a:rPr lang="nl-NL" sz="3200" baseline="-25000" dirty="0" smtClean="0">
                <a:solidFill>
                  <a:srgbClr val="FF0000"/>
                </a:solidFill>
              </a:rPr>
              <a:t>1</a:t>
            </a:r>
            <a:r>
              <a:rPr lang="nl-NL" sz="3200" dirty="0">
                <a:solidFill>
                  <a:srgbClr val="FF0000"/>
                </a:solidFill>
              </a:rPr>
              <a:t>) </a:t>
            </a:r>
            <a:r>
              <a:rPr lang="nl-NL" sz="3200" dirty="0" smtClean="0">
                <a:solidFill>
                  <a:srgbClr val="FF0000"/>
                </a:solidFill>
              </a:rPr>
              <a:t> = var(e</a:t>
            </a:r>
            <a:r>
              <a:rPr lang="nl-NL" sz="3200" baseline="-25000" dirty="0" smtClean="0">
                <a:solidFill>
                  <a:srgbClr val="FF0000"/>
                </a:solidFill>
              </a:rPr>
              <a:t>2</a:t>
            </a:r>
            <a:r>
              <a:rPr lang="nl-NL" sz="3200" dirty="0" smtClean="0">
                <a:solidFill>
                  <a:srgbClr val="FF0000"/>
                </a:solidFill>
              </a:rPr>
              <a:t>) </a:t>
            </a:r>
            <a:r>
              <a:rPr lang="nl-NL" sz="3200" dirty="0" smtClean="0"/>
              <a:t>, </a:t>
            </a:r>
            <a:r>
              <a:rPr lang="nl-NL" sz="3200" dirty="0" smtClean="0">
                <a:solidFill>
                  <a:srgbClr val="FF0000"/>
                </a:solidFill>
              </a:rPr>
              <a:t>var(e</a:t>
            </a:r>
            <a:r>
              <a:rPr lang="nl-NL" sz="3200" baseline="-25000" dirty="0" smtClean="0">
                <a:solidFill>
                  <a:srgbClr val="FF0000"/>
                </a:solidFill>
              </a:rPr>
              <a:t>3</a:t>
            </a:r>
            <a:r>
              <a:rPr lang="nl-NL" sz="3200" dirty="0" smtClean="0">
                <a:solidFill>
                  <a:srgbClr val="FF0000"/>
                </a:solidFill>
              </a:rPr>
              <a:t>)  = var(e</a:t>
            </a:r>
            <a:r>
              <a:rPr lang="nl-NL" sz="3200" baseline="-25000" dirty="0" smtClean="0">
                <a:solidFill>
                  <a:srgbClr val="FF0000"/>
                </a:solidFill>
              </a:rPr>
              <a:t>4</a:t>
            </a:r>
            <a:r>
              <a:rPr lang="nl-NL" sz="3200" dirty="0" smtClean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514" y="292063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First order autoregression model</a:t>
            </a:r>
            <a:r>
              <a:rPr lang="nl-NL" sz="2400" smtClean="0"/>
              <a:t>. </a:t>
            </a:r>
            <a:endParaRPr lang="nl-NL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6</a:t>
            </a:fld>
            <a:endParaRPr lang="nl-NL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84533"/>
            <a:ext cx="5813648" cy="2729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1720" y="2852936"/>
            <a:ext cx="864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var(e</a:t>
            </a:r>
            <a:r>
              <a:rPr lang="nl-NL" baseline="-25000">
                <a:solidFill>
                  <a:srgbClr val="FF0000"/>
                </a:solidFill>
              </a:rPr>
              <a:t>1</a:t>
            </a:r>
            <a:r>
              <a:rPr lang="nl-NL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015202" y="2906706"/>
            <a:ext cx="864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mtClean="0">
                <a:solidFill>
                  <a:srgbClr val="FF0000"/>
                </a:solidFill>
              </a:rPr>
              <a:t>var(e</a:t>
            </a:r>
            <a:r>
              <a:rPr lang="nl-NL" baseline="-25000" smtClean="0">
                <a:solidFill>
                  <a:srgbClr val="FF0000"/>
                </a:solidFill>
              </a:rPr>
              <a:t>4</a:t>
            </a:r>
            <a:r>
              <a:rPr lang="nl-NL" smtClean="0"/>
              <a:t>)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0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472747" y="188640"/>
            <a:ext cx="53996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var(y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/>
              <a:t>= </a:t>
            </a:r>
            <a:r>
              <a:rPr lang="nl-NL" sz="3200" smtClean="0"/>
              <a:t>var(x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/>
              <a:t>+ </a:t>
            </a:r>
            <a:r>
              <a:rPr lang="nl-NL" sz="3200" smtClean="0"/>
              <a:t>var(e</a:t>
            </a:r>
            <a:r>
              <a:rPr lang="nl-NL" sz="3200" baseline="-25000" smtClean="0"/>
              <a:t>t</a:t>
            </a:r>
            <a:r>
              <a:rPr lang="nl-NL" sz="3200" smtClean="0"/>
              <a:t>)</a:t>
            </a:r>
          </a:p>
          <a:p>
            <a:r>
              <a:rPr lang="nl-NL" sz="3200" smtClean="0"/>
              <a:t>var(x</a:t>
            </a:r>
            <a:r>
              <a:rPr lang="nl-NL" sz="3200" baseline="-25000" smtClean="0"/>
              <a:t>t</a:t>
            </a:r>
            <a:r>
              <a:rPr lang="nl-NL" sz="3200" dirty="0" smtClean="0"/>
              <a:t>) </a:t>
            </a:r>
            <a:r>
              <a:rPr lang="nl-NL" sz="3200" dirty="0"/>
              <a:t>= </a:t>
            </a:r>
            <a:r>
              <a:rPr lang="nl-NL" sz="3200" smtClean="0"/>
              <a:t>b</a:t>
            </a:r>
            <a:r>
              <a:rPr lang="nl-NL" sz="3200" baseline="-25000" smtClean="0"/>
              <a:t>t-1,t</a:t>
            </a:r>
            <a:r>
              <a:rPr lang="nl-NL" sz="3200" baseline="30000" smtClean="0"/>
              <a:t>2</a:t>
            </a:r>
            <a:r>
              <a:rPr lang="nl-NL" sz="3200" baseline="-25000" smtClean="0"/>
              <a:t> 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 </a:t>
            </a:r>
            <a:r>
              <a:rPr lang="nl-NL" sz="3200" dirty="0"/>
              <a:t>+ </a:t>
            </a:r>
            <a:r>
              <a:rPr lang="nl-NL" sz="3200" dirty="0" smtClean="0"/>
              <a:t>var(</a:t>
            </a:r>
            <a:r>
              <a:rPr lang="nl-NL" sz="3200" dirty="0" smtClean="0">
                <a:latin typeface="Symbol" panose="05050102010706020507" pitchFamily="18" charset="2"/>
              </a:rPr>
              <a:t>z</a:t>
            </a:r>
            <a:r>
              <a:rPr lang="nl-NL" sz="3200" dirty="0" smtClean="0"/>
              <a:t>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</a:t>
            </a:r>
            <a:endParaRPr lang="nl-NL" sz="3200" baseline="-25000" dirty="0"/>
          </a:p>
          <a:p>
            <a:r>
              <a:rPr lang="nl-NL" sz="3200" dirty="0"/>
              <a:t>c</a:t>
            </a:r>
            <a:r>
              <a:rPr lang="nl-NL" sz="3200" dirty="0" smtClean="0"/>
              <a:t>ov(x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,x</a:t>
            </a:r>
            <a:r>
              <a:rPr lang="nl-NL" sz="3200" baseline="-25000" dirty="0" smtClean="0"/>
              <a:t>t-1</a:t>
            </a:r>
            <a:r>
              <a:rPr lang="nl-NL" sz="3200" dirty="0" smtClean="0"/>
              <a:t>) </a:t>
            </a:r>
            <a:r>
              <a:rPr lang="nl-NL" sz="3200" smtClean="0"/>
              <a:t>= b</a:t>
            </a:r>
            <a:r>
              <a:rPr lang="nl-NL" sz="3200" baseline="-25000" smtClean="0"/>
              <a:t>t-1,t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</a:t>
            </a:r>
          </a:p>
          <a:p>
            <a:r>
              <a:rPr lang="nl-NL" sz="3200"/>
              <a:t>cov(y</a:t>
            </a:r>
            <a:r>
              <a:rPr lang="nl-NL" sz="3200" baseline="-25000"/>
              <a:t>t</a:t>
            </a:r>
            <a:r>
              <a:rPr lang="nl-NL" sz="3200"/>
              <a:t>,y</a:t>
            </a:r>
            <a:r>
              <a:rPr lang="nl-NL" sz="3200" baseline="-25000"/>
              <a:t>t-1</a:t>
            </a:r>
            <a:r>
              <a:rPr lang="nl-NL" sz="3200"/>
              <a:t>) = </a:t>
            </a:r>
            <a:r>
              <a:rPr lang="nl-NL" sz="3200" smtClean="0"/>
              <a:t>b</a:t>
            </a:r>
            <a:r>
              <a:rPr lang="nl-NL" sz="3200" baseline="-25000" smtClean="0"/>
              <a:t>t-1,t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</a:t>
            </a:r>
            <a:endParaRPr lang="nl-NL" sz="3200"/>
          </a:p>
        </p:txBody>
      </p:sp>
      <p:sp>
        <p:nvSpPr>
          <p:cNvPr id="2" name="TextBox 1"/>
          <p:cNvSpPr txBox="1"/>
          <p:nvPr/>
        </p:nvSpPr>
        <p:spPr>
          <a:xfrm>
            <a:off x="362833" y="3717032"/>
            <a:ext cx="8418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solidFill>
                  <a:srgbClr val="FF0000"/>
                </a:solidFill>
              </a:rPr>
              <a:t>“Reliability” </a:t>
            </a:r>
            <a:r>
              <a:rPr lang="nl-NL" sz="3200" dirty="0" smtClean="0">
                <a:solidFill>
                  <a:srgbClr val="FF0000"/>
                </a:solidFill>
              </a:rPr>
              <a:t>at each t</a:t>
            </a:r>
            <a:r>
              <a:rPr lang="nl-NL" sz="3200" smtClean="0">
                <a:solidFill>
                  <a:srgbClr val="FF0000"/>
                </a:solidFill>
              </a:rPr>
              <a:t>, rel(y</a:t>
            </a:r>
            <a:r>
              <a:rPr lang="nl-NL" sz="3200" baseline="-25000" smtClean="0">
                <a:solidFill>
                  <a:srgbClr val="FF0000"/>
                </a:solidFill>
              </a:rPr>
              <a:t>t</a:t>
            </a:r>
            <a:r>
              <a:rPr lang="nl-NL" sz="3200" dirty="0" smtClean="0">
                <a:solidFill>
                  <a:srgbClr val="FF0000"/>
                </a:solidFill>
              </a:rPr>
              <a:t>) </a:t>
            </a:r>
            <a:r>
              <a:rPr lang="nl-NL" sz="3200" dirty="0" smtClean="0"/>
              <a:t>: </a:t>
            </a:r>
          </a:p>
          <a:p>
            <a:r>
              <a:rPr lang="nl-NL" sz="3200" smtClean="0"/>
              <a:t>rel(y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/>
              <a:t>= </a:t>
            </a:r>
            <a:r>
              <a:rPr lang="nl-NL" sz="3200" smtClean="0"/>
              <a:t>var(x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 dirty="0" smtClean="0"/>
              <a:t>/ </a:t>
            </a:r>
            <a:r>
              <a:rPr lang="nl-NL" sz="3200" smtClean="0"/>
              <a:t>{var(x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/>
              <a:t>+ </a:t>
            </a:r>
            <a:r>
              <a:rPr lang="nl-NL" sz="3200" smtClean="0"/>
              <a:t>var(e</a:t>
            </a:r>
            <a:r>
              <a:rPr lang="nl-NL" sz="3200" baseline="-25000" smtClean="0"/>
              <a:t>t</a:t>
            </a:r>
            <a:r>
              <a:rPr lang="nl-NL" sz="3200" smtClean="0"/>
              <a:t>)}</a:t>
            </a:r>
            <a:endParaRPr lang="nl-NL" sz="3200" dirty="0" smtClean="0"/>
          </a:p>
          <a:p>
            <a:r>
              <a:rPr lang="nl-NL" sz="3200" smtClean="0">
                <a:solidFill>
                  <a:srgbClr val="FF0000"/>
                </a:solidFill>
              </a:rPr>
              <a:t>Interpretation: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smtClean="0"/>
              <a:t>% </a:t>
            </a:r>
            <a:r>
              <a:rPr lang="nl-NL" sz="3200" dirty="0" smtClean="0"/>
              <a:t>of variance </a:t>
            </a:r>
            <a:r>
              <a:rPr lang="nl-NL" sz="3200" smtClean="0"/>
              <a:t>in y</a:t>
            </a:r>
            <a:r>
              <a:rPr lang="nl-NL" sz="3200" baseline="-25000" smtClean="0"/>
              <a:t>t</a:t>
            </a:r>
            <a:r>
              <a:rPr lang="nl-NL" sz="3200" smtClean="0"/>
              <a:t> due </a:t>
            </a:r>
            <a:r>
              <a:rPr lang="nl-NL" sz="3200" dirty="0" smtClean="0"/>
              <a:t>to </a:t>
            </a:r>
            <a:r>
              <a:rPr lang="nl-NL" sz="3200" smtClean="0"/>
              <a:t>latent x</a:t>
            </a:r>
            <a:r>
              <a:rPr lang="nl-NL" sz="3200" baseline="-25000" smtClean="0"/>
              <a:t>t</a:t>
            </a:r>
            <a:endParaRPr lang="nl-NL" sz="3200" dirty="0"/>
          </a:p>
          <a:p>
            <a:endParaRPr lang="nl-NL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62833" y="2937721"/>
            <a:ext cx="4417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0070C0"/>
                </a:solidFill>
              </a:rPr>
              <a:t>Standardized </a:t>
            </a:r>
            <a:r>
              <a:rPr lang="nl-NL" sz="3200" b="1" smtClean="0">
                <a:solidFill>
                  <a:srgbClr val="0070C0"/>
                </a:solidFill>
              </a:rPr>
              <a:t>stats part I</a:t>
            </a:r>
            <a:r>
              <a:rPr lang="nl-NL" sz="3200" b="1" dirty="0" smtClean="0">
                <a:solidFill>
                  <a:srgbClr val="0070C0"/>
                </a:solidFill>
              </a:rPr>
              <a:t>:</a:t>
            </a:r>
            <a:endParaRPr lang="nl-NL" sz="3200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6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395536" y="66264"/>
            <a:ext cx="53996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var(y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/>
              <a:t>= </a:t>
            </a:r>
            <a:r>
              <a:rPr lang="nl-NL" sz="3200" smtClean="0"/>
              <a:t>var(x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/>
              <a:t>+ </a:t>
            </a:r>
            <a:r>
              <a:rPr lang="nl-NL" sz="3200" smtClean="0"/>
              <a:t>var(e</a:t>
            </a:r>
            <a:r>
              <a:rPr lang="nl-NL" sz="3200" baseline="-25000" smtClean="0"/>
              <a:t>t</a:t>
            </a:r>
            <a:r>
              <a:rPr lang="nl-NL" sz="3200" smtClean="0"/>
              <a:t>)</a:t>
            </a:r>
            <a:endParaRPr lang="nl-NL" sz="3200" baseline="-25000" dirty="0"/>
          </a:p>
          <a:p>
            <a:r>
              <a:rPr lang="nl-NL" sz="3200" dirty="0" smtClean="0"/>
              <a:t>var(x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 </a:t>
            </a:r>
            <a:r>
              <a:rPr lang="nl-NL" sz="3200" dirty="0"/>
              <a:t>= </a:t>
            </a:r>
            <a:r>
              <a:rPr lang="nl-NL" sz="3200" smtClean="0"/>
              <a:t>b</a:t>
            </a:r>
            <a:r>
              <a:rPr lang="nl-NL" sz="3200" baseline="-25000" smtClean="0"/>
              <a:t>t-1,t</a:t>
            </a:r>
            <a:r>
              <a:rPr lang="nl-NL" sz="3200" baseline="30000" smtClean="0"/>
              <a:t>2</a:t>
            </a:r>
            <a:r>
              <a:rPr lang="nl-NL" sz="3200" baseline="-25000" smtClean="0"/>
              <a:t> 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 </a:t>
            </a:r>
            <a:r>
              <a:rPr lang="nl-NL" sz="3200" dirty="0"/>
              <a:t>+ </a:t>
            </a:r>
            <a:r>
              <a:rPr lang="nl-NL" sz="3200" dirty="0" smtClean="0"/>
              <a:t>var(</a:t>
            </a:r>
            <a:r>
              <a:rPr lang="nl-NL" sz="3200" dirty="0" smtClean="0">
                <a:latin typeface="Symbol" panose="05050102010706020507" pitchFamily="18" charset="2"/>
              </a:rPr>
              <a:t>z</a:t>
            </a:r>
            <a:r>
              <a:rPr lang="nl-NL" sz="3200" dirty="0" smtClean="0"/>
              <a:t>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</a:t>
            </a:r>
            <a:endParaRPr lang="nl-NL" sz="3200" baseline="-25000" dirty="0"/>
          </a:p>
          <a:p>
            <a:r>
              <a:rPr lang="nl-NL" sz="3200" dirty="0"/>
              <a:t>c</a:t>
            </a:r>
            <a:r>
              <a:rPr lang="nl-NL" sz="3200" dirty="0" smtClean="0"/>
              <a:t>ov(x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,x</a:t>
            </a:r>
            <a:r>
              <a:rPr lang="nl-NL" sz="3200" baseline="-25000" dirty="0" smtClean="0"/>
              <a:t>t-1</a:t>
            </a:r>
            <a:r>
              <a:rPr lang="nl-NL" sz="3200" dirty="0" smtClean="0"/>
              <a:t>) </a:t>
            </a:r>
            <a:r>
              <a:rPr lang="nl-NL" sz="3200" smtClean="0"/>
              <a:t>= b</a:t>
            </a:r>
            <a:r>
              <a:rPr lang="nl-NL" sz="3200" baseline="-25000" smtClean="0"/>
              <a:t>t-1,t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</a:t>
            </a:r>
          </a:p>
          <a:p>
            <a:r>
              <a:rPr lang="nl-NL" sz="3200"/>
              <a:t>cov(y</a:t>
            </a:r>
            <a:r>
              <a:rPr lang="nl-NL" sz="3200" baseline="-25000"/>
              <a:t>t</a:t>
            </a:r>
            <a:r>
              <a:rPr lang="nl-NL" sz="3200"/>
              <a:t>,y</a:t>
            </a:r>
            <a:r>
              <a:rPr lang="nl-NL" sz="3200" baseline="-25000"/>
              <a:t>t-1</a:t>
            </a:r>
            <a:r>
              <a:rPr lang="nl-NL" sz="3200"/>
              <a:t>) = </a:t>
            </a:r>
            <a:r>
              <a:rPr lang="nl-NL" sz="3200" smtClean="0"/>
              <a:t>b</a:t>
            </a:r>
            <a:r>
              <a:rPr lang="nl-NL" sz="3200" baseline="-25000" smtClean="0"/>
              <a:t>t-1,t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</a:t>
            </a:r>
            <a:endParaRPr lang="nl-NL" sz="3200"/>
          </a:p>
        </p:txBody>
      </p:sp>
      <p:sp>
        <p:nvSpPr>
          <p:cNvPr id="2" name="TextBox 1"/>
          <p:cNvSpPr txBox="1"/>
          <p:nvPr/>
        </p:nvSpPr>
        <p:spPr>
          <a:xfrm>
            <a:off x="431540" y="357301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solidFill>
                  <a:srgbClr val="FF0000"/>
                </a:solidFill>
              </a:rPr>
              <a:t>Stability at level of X, stab(X</a:t>
            </a:r>
            <a:r>
              <a:rPr lang="nl-NL" sz="3200" baseline="-25000" smtClean="0">
                <a:solidFill>
                  <a:srgbClr val="FF0000"/>
                </a:solidFill>
              </a:rPr>
              <a:t>t</a:t>
            </a:r>
            <a:r>
              <a:rPr lang="nl-NL" sz="3200" smtClean="0">
                <a:solidFill>
                  <a:srgbClr val="FF0000"/>
                </a:solidFill>
              </a:rPr>
              <a:t>,X</a:t>
            </a:r>
            <a:r>
              <a:rPr lang="nl-NL" sz="3200" baseline="-25000" smtClean="0">
                <a:solidFill>
                  <a:srgbClr val="FF0000"/>
                </a:solidFill>
              </a:rPr>
              <a:t>t-1</a:t>
            </a:r>
            <a:r>
              <a:rPr lang="nl-NL" sz="3200" dirty="0">
                <a:solidFill>
                  <a:srgbClr val="FF0000"/>
                </a:solidFill>
              </a:rPr>
              <a:t>): </a:t>
            </a:r>
          </a:p>
          <a:p>
            <a:r>
              <a:rPr lang="nl-NL" sz="3200" dirty="0"/>
              <a:t>b</a:t>
            </a:r>
            <a:r>
              <a:rPr lang="nl-NL" sz="3200" baseline="-25000" dirty="0"/>
              <a:t>t-1,t</a:t>
            </a:r>
            <a:r>
              <a:rPr lang="nl-NL" sz="3200" baseline="30000" dirty="0"/>
              <a:t>2</a:t>
            </a:r>
            <a:r>
              <a:rPr lang="nl-NL" sz="3200" baseline="-25000" dirty="0"/>
              <a:t> </a:t>
            </a:r>
            <a:r>
              <a:rPr lang="nl-NL" sz="3200" dirty="0"/>
              <a:t>var(x</a:t>
            </a:r>
            <a:r>
              <a:rPr lang="nl-NL" sz="3200" baseline="-25000" dirty="0"/>
              <a:t>t</a:t>
            </a:r>
            <a:r>
              <a:rPr lang="nl-NL" sz="3200" dirty="0"/>
              <a:t>)  / {</a:t>
            </a:r>
            <a:r>
              <a:rPr lang="nl-NL" sz="3200"/>
              <a:t>b</a:t>
            </a:r>
            <a:r>
              <a:rPr lang="nl-NL" sz="3200" baseline="-25000"/>
              <a:t>t-1,t</a:t>
            </a:r>
            <a:r>
              <a:rPr lang="nl-NL" sz="3200" baseline="30000"/>
              <a:t>2</a:t>
            </a:r>
            <a:r>
              <a:rPr lang="nl-NL" sz="3200" baseline="-25000"/>
              <a:t> 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 </a:t>
            </a:r>
            <a:r>
              <a:rPr lang="nl-NL" sz="3200" dirty="0"/>
              <a:t>+ var(</a:t>
            </a:r>
            <a:r>
              <a:rPr lang="nl-NL" sz="3200" dirty="0">
                <a:latin typeface="Symbol" panose="05050102010706020507" pitchFamily="18" charset="2"/>
              </a:rPr>
              <a:t>z</a:t>
            </a:r>
            <a:r>
              <a:rPr lang="nl-NL" sz="3200" dirty="0"/>
              <a:t>x</a:t>
            </a:r>
            <a:r>
              <a:rPr lang="nl-NL" sz="3200" baseline="-25000" dirty="0"/>
              <a:t>t</a:t>
            </a:r>
            <a:r>
              <a:rPr lang="nl-NL" sz="3200" dirty="0"/>
              <a:t>)}</a:t>
            </a:r>
            <a:endParaRPr lang="nl-NL" sz="3200" baseline="-25000" dirty="0"/>
          </a:p>
          <a:p>
            <a:r>
              <a:rPr lang="nl-NL" sz="3200" dirty="0" smtClean="0">
                <a:solidFill>
                  <a:srgbClr val="FF0000"/>
                </a:solidFill>
              </a:rPr>
              <a:t>Interpretation</a:t>
            </a:r>
            <a:r>
              <a:rPr lang="nl-NL" sz="3200" smtClean="0">
                <a:solidFill>
                  <a:srgbClr val="FF0000"/>
                </a:solidFill>
              </a:rPr>
              <a:t>: </a:t>
            </a:r>
            <a:r>
              <a:rPr lang="nl-NL" sz="3200" smtClean="0"/>
              <a:t>%  </a:t>
            </a:r>
            <a:r>
              <a:rPr lang="nl-NL" sz="3200" dirty="0" smtClean="0"/>
              <a:t>of the variance </a:t>
            </a:r>
            <a:r>
              <a:rPr lang="nl-NL" sz="3200" smtClean="0"/>
              <a:t>in x</a:t>
            </a:r>
            <a:r>
              <a:rPr lang="nl-NL" sz="3200" baseline="-25000" smtClean="0"/>
              <a:t>t</a:t>
            </a:r>
            <a:r>
              <a:rPr lang="nl-NL" sz="3200" smtClean="0"/>
              <a:t> due to x</a:t>
            </a:r>
            <a:r>
              <a:rPr lang="nl-NL" sz="3200" baseline="-25000" smtClean="0"/>
              <a:t>t-1</a:t>
            </a:r>
            <a:endParaRPr lang="nl-NL" sz="3200" baseline="-25000"/>
          </a:p>
        </p:txBody>
      </p:sp>
      <p:sp>
        <p:nvSpPr>
          <p:cNvPr id="3" name="TextBox 2"/>
          <p:cNvSpPr txBox="1"/>
          <p:nvPr/>
        </p:nvSpPr>
        <p:spPr>
          <a:xfrm>
            <a:off x="558527" y="2428718"/>
            <a:ext cx="452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0070C0"/>
                </a:solidFill>
              </a:rPr>
              <a:t>Standardized </a:t>
            </a:r>
            <a:r>
              <a:rPr lang="nl-NL" sz="3200" b="1" smtClean="0">
                <a:solidFill>
                  <a:srgbClr val="0070C0"/>
                </a:solidFill>
              </a:rPr>
              <a:t>stats part II</a:t>
            </a:r>
            <a:r>
              <a:rPr lang="nl-NL" sz="3200" dirty="0" smtClean="0"/>
              <a:t>:</a:t>
            </a:r>
            <a:endParaRPr lang="nl-N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5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535767" y="260648"/>
            <a:ext cx="53996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var(y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/>
              <a:t>= </a:t>
            </a:r>
            <a:r>
              <a:rPr lang="nl-NL" sz="3200" smtClean="0"/>
              <a:t>var(x</a:t>
            </a:r>
            <a:r>
              <a:rPr lang="nl-NL" sz="3200" baseline="-25000" smtClean="0"/>
              <a:t>t</a:t>
            </a:r>
            <a:r>
              <a:rPr lang="nl-NL" sz="3200" smtClean="0"/>
              <a:t>) </a:t>
            </a:r>
            <a:r>
              <a:rPr lang="nl-NL" sz="3200"/>
              <a:t>+ </a:t>
            </a:r>
            <a:r>
              <a:rPr lang="nl-NL" sz="3200" smtClean="0"/>
              <a:t>var(e</a:t>
            </a:r>
            <a:r>
              <a:rPr lang="nl-NL" sz="3200" baseline="-25000" smtClean="0"/>
              <a:t>t</a:t>
            </a:r>
            <a:r>
              <a:rPr lang="nl-NL" sz="3200" smtClean="0"/>
              <a:t>)</a:t>
            </a:r>
            <a:endParaRPr lang="nl-NL" sz="3200" baseline="-25000" dirty="0"/>
          </a:p>
          <a:p>
            <a:r>
              <a:rPr lang="nl-NL" sz="3200" dirty="0" smtClean="0"/>
              <a:t>var(x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 </a:t>
            </a:r>
            <a:r>
              <a:rPr lang="nl-NL" sz="3200" dirty="0"/>
              <a:t>= </a:t>
            </a:r>
            <a:r>
              <a:rPr lang="nl-NL" sz="3200" smtClean="0"/>
              <a:t>b</a:t>
            </a:r>
            <a:r>
              <a:rPr lang="nl-NL" sz="3200" baseline="-25000" smtClean="0"/>
              <a:t>t-1,t</a:t>
            </a:r>
            <a:r>
              <a:rPr lang="nl-NL" sz="3200" baseline="30000" smtClean="0"/>
              <a:t>2</a:t>
            </a:r>
            <a:r>
              <a:rPr lang="nl-NL" sz="3200" baseline="-25000" smtClean="0"/>
              <a:t> 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 </a:t>
            </a:r>
            <a:r>
              <a:rPr lang="nl-NL" sz="3200" dirty="0"/>
              <a:t>+ </a:t>
            </a:r>
            <a:r>
              <a:rPr lang="nl-NL" sz="3200" dirty="0" smtClean="0"/>
              <a:t>var(</a:t>
            </a:r>
            <a:r>
              <a:rPr lang="nl-NL" sz="3200" dirty="0" smtClean="0">
                <a:latin typeface="Symbol" panose="05050102010706020507" pitchFamily="18" charset="2"/>
              </a:rPr>
              <a:t>z</a:t>
            </a:r>
            <a:r>
              <a:rPr lang="nl-NL" sz="3200" dirty="0" smtClean="0"/>
              <a:t>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</a:t>
            </a:r>
            <a:endParaRPr lang="nl-NL" sz="3200" baseline="-25000" dirty="0"/>
          </a:p>
          <a:p>
            <a:r>
              <a:rPr lang="nl-NL" sz="3200" dirty="0"/>
              <a:t>c</a:t>
            </a:r>
            <a:r>
              <a:rPr lang="nl-NL" sz="3200" dirty="0" smtClean="0"/>
              <a:t>ov(x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,x</a:t>
            </a:r>
            <a:r>
              <a:rPr lang="nl-NL" sz="3200" baseline="-25000" dirty="0" smtClean="0"/>
              <a:t>t-1</a:t>
            </a:r>
            <a:r>
              <a:rPr lang="nl-NL" sz="3200" dirty="0" smtClean="0"/>
              <a:t>) </a:t>
            </a:r>
            <a:r>
              <a:rPr lang="nl-NL" sz="3200" smtClean="0"/>
              <a:t>= b</a:t>
            </a:r>
            <a:r>
              <a:rPr lang="nl-NL" sz="3200" baseline="-25000" smtClean="0"/>
              <a:t>t-1,t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</a:t>
            </a:r>
          </a:p>
          <a:p>
            <a:r>
              <a:rPr lang="nl-NL" sz="3200"/>
              <a:t>cov(y</a:t>
            </a:r>
            <a:r>
              <a:rPr lang="nl-NL" sz="3200" baseline="-25000"/>
              <a:t>t</a:t>
            </a:r>
            <a:r>
              <a:rPr lang="nl-NL" sz="3200"/>
              <a:t>,y</a:t>
            </a:r>
            <a:r>
              <a:rPr lang="nl-NL" sz="3200" baseline="-25000"/>
              <a:t>t-1</a:t>
            </a:r>
            <a:r>
              <a:rPr lang="nl-NL" sz="3200"/>
              <a:t>) = b</a:t>
            </a:r>
            <a:r>
              <a:rPr lang="nl-NL" sz="3200" baseline="-25000"/>
              <a:t>t-1,t</a:t>
            </a:r>
            <a:r>
              <a:rPr lang="nl-NL" sz="3200"/>
              <a:t>var(x</a:t>
            </a:r>
            <a:r>
              <a:rPr lang="nl-NL" sz="3200" baseline="-25000"/>
              <a:t>t-1</a:t>
            </a:r>
            <a:r>
              <a:rPr lang="nl-NL" sz="3200" smtClean="0"/>
              <a:t>)</a:t>
            </a:r>
            <a:endParaRPr lang="nl-NL" sz="3200"/>
          </a:p>
        </p:txBody>
      </p:sp>
      <p:sp>
        <p:nvSpPr>
          <p:cNvPr id="2" name="TextBox 1"/>
          <p:cNvSpPr txBox="1"/>
          <p:nvPr/>
        </p:nvSpPr>
        <p:spPr>
          <a:xfrm>
            <a:off x="535767" y="2949761"/>
            <a:ext cx="7663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Correlation t,t-1, cor(t,t-1): </a:t>
            </a:r>
          </a:p>
          <a:p>
            <a:r>
              <a:rPr lang="nl-NL" sz="3200" smtClean="0"/>
              <a:t>b</a:t>
            </a:r>
            <a:r>
              <a:rPr lang="nl-NL" sz="3200" baseline="-25000" smtClean="0"/>
              <a:t>t-1,t 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  </a:t>
            </a:r>
            <a:r>
              <a:rPr lang="nl-NL" sz="3200" dirty="0" smtClean="0"/>
              <a:t>/ {sd(y</a:t>
            </a:r>
            <a:r>
              <a:rPr lang="nl-NL" sz="3200" baseline="-25000" dirty="0" smtClean="0"/>
              <a:t>t-1</a:t>
            </a:r>
            <a:r>
              <a:rPr lang="nl-NL" sz="3200" dirty="0" smtClean="0"/>
              <a:t>) * sd(y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)}</a:t>
            </a:r>
          </a:p>
          <a:p>
            <a:r>
              <a:rPr lang="nl-NL" sz="3200" dirty="0" smtClean="0"/>
              <a:t>sd(y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 </a:t>
            </a:r>
            <a:r>
              <a:rPr lang="nl-NL" sz="3200"/>
              <a:t>= </a:t>
            </a:r>
            <a:r>
              <a:rPr lang="nl-NL" sz="3200" smtClean="0"/>
              <a:t>√(</a:t>
            </a:r>
            <a:r>
              <a:rPr lang="nl-NL" sz="3200" dirty="0" smtClean="0"/>
              <a:t>var(x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 </a:t>
            </a:r>
            <a:r>
              <a:rPr lang="nl-NL" sz="3200" dirty="0"/>
              <a:t>+ </a:t>
            </a:r>
            <a:r>
              <a:rPr lang="nl-NL" sz="3200" dirty="0" smtClean="0"/>
              <a:t>var(e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))</a:t>
            </a:r>
          </a:p>
          <a:p>
            <a:r>
              <a:rPr lang="nl-NL" sz="3200" dirty="0"/>
              <a:t>var(x</a:t>
            </a:r>
            <a:r>
              <a:rPr lang="nl-NL" sz="3200" baseline="-25000" dirty="0"/>
              <a:t>t</a:t>
            </a:r>
            <a:r>
              <a:rPr lang="nl-NL" sz="3200" dirty="0"/>
              <a:t>) </a:t>
            </a:r>
            <a:r>
              <a:rPr lang="nl-NL" sz="3200"/>
              <a:t>= </a:t>
            </a:r>
            <a:r>
              <a:rPr lang="nl-NL" sz="3200" smtClean="0"/>
              <a:t>b</a:t>
            </a:r>
            <a:r>
              <a:rPr lang="nl-NL" sz="3200" baseline="-25000" smtClean="0"/>
              <a:t>t-1,t </a:t>
            </a:r>
            <a:r>
              <a:rPr lang="nl-NL" sz="3200" smtClean="0"/>
              <a:t>var(x</a:t>
            </a:r>
            <a:r>
              <a:rPr lang="nl-NL" sz="3200" baseline="-25000" smtClean="0"/>
              <a:t>t-1</a:t>
            </a:r>
            <a:r>
              <a:rPr lang="nl-NL" sz="3200" smtClean="0"/>
              <a:t>) </a:t>
            </a:r>
            <a:r>
              <a:rPr lang="nl-NL" sz="3200" dirty="0"/>
              <a:t>+ </a:t>
            </a:r>
            <a:r>
              <a:rPr lang="nl-NL" sz="3200" dirty="0" smtClean="0"/>
              <a:t>var(</a:t>
            </a:r>
            <a:r>
              <a:rPr lang="nl-NL" sz="3200" dirty="0" smtClean="0">
                <a:latin typeface="Symbol" panose="05050102010706020507" pitchFamily="18" charset="2"/>
              </a:rPr>
              <a:t>z</a:t>
            </a:r>
            <a:r>
              <a:rPr lang="nl-NL" sz="3200" dirty="0" smtClean="0"/>
              <a:t>x</a:t>
            </a:r>
            <a:r>
              <a:rPr lang="nl-NL" sz="3200" baseline="-25000" dirty="0" smtClean="0"/>
              <a:t>t</a:t>
            </a:r>
            <a:r>
              <a:rPr lang="nl-NL" sz="3200" dirty="0" smtClean="0"/>
              <a:t>)</a:t>
            </a:r>
          </a:p>
          <a:p>
            <a:r>
              <a:rPr lang="nl-NL" sz="3200" dirty="0" smtClean="0">
                <a:solidFill>
                  <a:srgbClr val="FF0000"/>
                </a:solidFill>
              </a:rPr>
              <a:t>Interpretation</a:t>
            </a:r>
            <a:r>
              <a:rPr lang="nl-NL" sz="3200" smtClean="0">
                <a:solidFill>
                  <a:srgbClr val="FF0000"/>
                </a:solidFill>
              </a:rPr>
              <a:t>: </a:t>
            </a:r>
            <a:r>
              <a:rPr lang="nl-NL" sz="3200" smtClean="0"/>
              <a:t>strength </a:t>
            </a:r>
            <a:r>
              <a:rPr lang="nl-NL" sz="3200" dirty="0" smtClean="0"/>
              <a:t>of </a:t>
            </a:r>
            <a:r>
              <a:rPr lang="nl-NL" sz="3200" smtClean="0"/>
              <a:t>linear relationship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159" y="2336597"/>
            <a:ext cx="463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0070C0"/>
                </a:solidFill>
              </a:rPr>
              <a:t>Standardized </a:t>
            </a:r>
            <a:r>
              <a:rPr lang="nl-NL" sz="3200" b="1" smtClean="0">
                <a:solidFill>
                  <a:srgbClr val="0070C0"/>
                </a:solidFill>
              </a:rPr>
              <a:t>stats part III</a:t>
            </a:r>
            <a:r>
              <a:rPr lang="nl-NL" sz="3200" dirty="0" smtClean="0"/>
              <a:t>:</a:t>
            </a:r>
            <a:endParaRPr lang="nl-N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boulder 2016 dolan &amp; franic simplex model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2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1878</Words>
  <Application>Microsoft Office PowerPoint</Application>
  <PresentationFormat>On-screen Show (4:3)</PresentationFormat>
  <Paragraphs>528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Courier New</vt:lpstr>
      <vt:lpstr>Gigi</vt:lpstr>
      <vt:lpstr>Symbol</vt:lpstr>
      <vt:lpstr>Tahoma</vt:lpstr>
      <vt:lpstr>Times New Roman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conor</dc:creator>
  <cp:lastModifiedBy>conor dolan</cp:lastModifiedBy>
  <cp:revision>161</cp:revision>
  <dcterms:created xsi:type="dcterms:W3CDTF">2013-06-25T13:49:44Z</dcterms:created>
  <dcterms:modified xsi:type="dcterms:W3CDTF">2016-03-10T20:08:07Z</dcterms:modified>
</cp:coreProperties>
</file>